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65"/>
  </p:notesMasterIdLst>
  <p:handoutMasterIdLst>
    <p:handoutMasterId r:id="rId66"/>
  </p:handoutMasterIdLst>
  <p:sldIdLst>
    <p:sldId id="470" r:id="rId2"/>
    <p:sldId id="669" r:id="rId3"/>
    <p:sldId id="688" r:id="rId4"/>
    <p:sldId id="704" r:id="rId5"/>
    <p:sldId id="672" r:id="rId6"/>
    <p:sldId id="705" r:id="rId7"/>
    <p:sldId id="652" r:id="rId8"/>
    <p:sldId id="658" r:id="rId9"/>
    <p:sldId id="663" r:id="rId10"/>
    <p:sldId id="689" r:id="rId11"/>
    <p:sldId id="670" r:id="rId12"/>
    <p:sldId id="601" r:id="rId13"/>
    <p:sldId id="706" r:id="rId14"/>
    <p:sldId id="680" r:id="rId15"/>
    <p:sldId id="681" r:id="rId16"/>
    <p:sldId id="682" r:id="rId17"/>
    <p:sldId id="683" r:id="rId18"/>
    <p:sldId id="684" r:id="rId19"/>
    <p:sldId id="687" r:id="rId20"/>
    <p:sldId id="707" r:id="rId21"/>
    <p:sldId id="708" r:id="rId22"/>
    <p:sldId id="709" r:id="rId23"/>
    <p:sldId id="677" r:id="rId24"/>
    <p:sldId id="678" r:id="rId25"/>
    <p:sldId id="612" r:id="rId26"/>
    <p:sldId id="618" r:id="rId27"/>
    <p:sldId id="614" r:id="rId28"/>
    <p:sldId id="615" r:id="rId29"/>
    <p:sldId id="691" r:id="rId30"/>
    <p:sldId id="692" r:id="rId31"/>
    <p:sldId id="693" r:id="rId32"/>
    <p:sldId id="696" r:id="rId33"/>
    <p:sldId id="695" r:id="rId34"/>
    <p:sldId id="694" r:id="rId35"/>
    <p:sldId id="584" r:id="rId36"/>
    <p:sldId id="715" r:id="rId37"/>
    <p:sldId id="716" r:id="rId38"/>
    <p:sldId id="700" r:id="rId39"/>
    <p:sldId id="665" r:id="rId40"/>
    <p:sldId id="712" r:id="rId41"/>
    <p:sldId id="710" r:id="rId42"/>
    <p:sldId id="711" r:id="rId43"/>
    <p:sldId id="717" r:id="rId44"/>
    <p:sldId id="718" r:id="rId45"/>
    <p:sldId id="720" r:id="rId46"/>
    <p:sldId id="721" r:id="rId47"/>
    <p:sldId id="722" r:id="rId48"/>
    <p:sldId id="723" r:id="rId49"/>
    <p:sldId id="732" r:id="rId50"/>
    <p:sldId id="733" r:id="rId51"/>
    <p:sldId id="724" r:id="rId52"/>
    <p:sldId id="725" r:id="rId53"/>
    <p:sldId id="726" r:id="rId54"/>
    <p:sldId id="729" r:id="rId55"/>
    <p:sldId id="730" r:id="rId56"/>
    <p:sldId id="731" r:id="rId57"/>
    <p:sldId id="734" r:id="rId58"/>
    <p:sldId id="753" r:id="rId59"/>
    <p:sldId id="697" r:id="rId60"/>
    <p:sldId id="714" r:id="rId61"/>
    <p:sldId id="699" r:id="rId62"/>
    <p:sldId id="541" r:id="rId63"/>
    <p:sldId id="589" r:id="rId64"/>
  </p:sldIdLst>
  <p:sldSz cx="9144000" cy="6858000" type="screen4x3"/>
  <p:notesSz cx="6648450" cy="9782175"/>
  <p:defaultTextStyle>
    <a:defPPr>
      <a:defRPr lang="de-DE"/>
    </a:defPPr>
    <a:lvl1pPr algn="ctr" rtl="0" eaLnBrk="0" fontAlgn="base" hangingPunct="0">
      <a:spcBef>
        <a:spcPct val="0"/>
      </a:spcBef>
      <a:spcAft>
        <a:spcPct val="0"/>
      </a:spcAft>
      <a:defRPr kern="1200">
        <a:solidFill>
          <a:schemeClr val="hlink"/>
        </a:solidFill>
        <a:latin typeface="Arial" charset="0"/>
        <a:ea typeface="+mn-ea"/>
        <a:cs typeface="+mn-cs"/>
      </a:defRPr>
    </a:lvl1pPr>
    <a:lvl2pPr marL="457200" algn="ctr" rtl="0" eaLnBrk="0" fontAlgn="base" hangingPunct="0">
      <a:spcBef>
        <a:spcPct val="0"/>
      </a:spcBef>
      <a:spcAft>
        <a:spcPct val="0"/>
      </a:spcAft>
      <a:defRPr kern="1200">
        <a:solidFill>
          <a:schemeClr val="hlink"/>
        </a:solidFill>
        <a:latin typeface="Arial" charset="0"/>
        <a:ea typeface="+mn-ea"/>
        <a:cs typeface="+mn-cs"/>
      </a:defRPr>
    </a:lvl2pPr>
    <a:lvl3pPr marL="914400" algn="ctr" rtl="0" eaLnBrk="0" fontAlgn="base" hangingPunct="0">
      <a:spcBef>
        <a:spcPct val="0"/>
      </a:spcBef>
      <a:spcAft>
        <a:spcPct val="0"/>
      </a:spcAft>
      <a:defRPr kern="1200">
        <a:solidFill>
          <a:schemeClr val="hlink"/>
        </a:solidFill>
        <a:latin typeface="Arial" charset="0"/>
        <a:ea typeface="+mn-ea"/>
        <a:cs typeface="+mn-cs"/>
      </a:defRPr>
    </a:lvl3pPr>
    <a:lvl4pPr marL="1371600" algn="ctr" rtl="0" eaLnBrk="0" fontAlgn="base" hangingPunct="0">
      <a:spcBef>
        <a:spcPct val="0"/>
      </a:spcBef>
      <a:spcAft>
        <a:spcPct val="0"/>
      </a:spcAft>
      <a:defRPr kern="1200">
        <a:solidFill>
          <a:schemeClr val="hlink"/>
        </a:solidFill>
        <a:latin typeface="Arial" charset="0"/>
        <a:ea typeface="+mn-ea"/>
        <a:cs typeface="+mn-cs"/>
      </a:defRPr>
    </a:lvl4pPr>
    <a:lvl5pPr marL="1828800" algn="ctr" rtl="0" eaLnBrk="0" fontAlgn="base" hangingPunct="0">
      <a:spcBef>
        <a:spcPct val="0"/>
      </a:spcBef>
      <a:spcAft>
        <a:spcPct val="0"/>
      </a:spcAft>
      <a:defRPr kern="1200">
        <a:solidFill>
          <a:schemeClr val="hlink"/>
        </a:solidFill>
        <a:latin typeface="Arial" charset="0"/>
        <a:ea typeface="+mn-ea"/>
        <a:cs typeface="+mn-cs"/>
      </a:defRPr>
    </a:lvl5pPr>
    <a:lvl6pPr marL="2286000" algn="l" defTabSz="914400" rtl="0" eaLnBrk="1" latinLnBrk="0" hangingPunct="1">
      <a:defRPr kern="1200">
        <a:solidFill>
          <a:schemeClr val="hlink"/>
        </a:solidFill>
        <a:latin typeface="Arial" charset="0"/>
        <a:ea typeface="+mn-ea"/>
        <a:cs typeface="+mn-cs"/>
      </a:defRPr>
    </a:lvl6pPr>
    <a:lvl7pPr marL="2743200" algn="l" defTabSz="914400" rtl="0" eaLnBrk="1" latinLnBrk="0" hangingPunct="1">
      <a:defRPr kern="1200">
        <a:solidFill>
          <a:schemeClr val="hlink"/>
        </a:solidFill>
        <a:latin typeface="Arial" charset="0"/>
        <a:ea typeface="+mn-ea"/>
        <a:cs typeface="+mn-cs"/>
      </a:defRPr>
    </a:lvl7pPr>
    <a:lvl8pPr marL="3200400" algn="l" defTabSz="914400" rtl="0" eaLnBrk="1" latinLnBrk="0" hangingPunct="1">
      <a:defRPr kern="1200">
        <a:solidFill>
          <a:schemeClr val="hlink"/>
        </a:solidFill>
        <a:latin typeface="Arial" charset="0"/>
        <a:ea typeface="+mn-ea"/>
        <a:cs typeface="+mn-cs"/>
      </a:defRPr>
    </a:lvl8pPr>
    <a:lvl9pPr marL="3657600" algn="l" defTabSz="914400" rtl="0" eaLnBrk="1" latinLnBrk="0" hangingPunct="1">
      <a:defRPr kern="1200">
        <a:solidFill>
          <a:schemeClr val="hlink"/>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CFFCC"/>
    <a:srgbClr val="DDDDDD"/>
    <a:srgbClr val="CFB9FF"/>
    <a:srgbClr val="FFFF99"/>
    <a:srgbClr val="FFFFFF"/>
    <a:srgbClr val="EAEAEA"/>
    <a:srgbClr val="DCDCDC"/>
    <a:srgbClr val="99CCFF"/>
    <a:srgbClr val="9234D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55" autoAdjust="0"/>
    <p:restoredTop sz="90881" autoAdjust="0"/>
  </p:normalViewPr>
  <p:slideViewPr>
    <p:cSldViewPr>
      <p:cViewPr varScale="1">
        <p:scale>
          <a:sx n="113" d="100"/>
          <a:sy n="113" d="100"/>
        </p:scale>
        <p:origin x="-1638" y="-96"/>
      </p:cViewPr>
      <p:guideLst>
        <p:guide orient="horz" pos="2160"/>
        <p:guide orient="horz" pos="3552"/>
        <p:guide pos="528"/>
        <p:guide pos="5712"/>
        <p:guide pos="96"/>
        <p:guide pos="1824"/>
        <p:guide pos="201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75" d="100"/>
        <a:sy n="75" d="100"/>
      </p:scale>
      <p:origin x="0" y="9132"/>
    </p:cViewPr>
  </p:sorterViewPr>
  <p:notesViewPr>
    <p:cSldViewPr>
      <p:cViewPr varScale="1">
        <p:scale>
          <a:sx n="53" d="100"/>
          <a:sy n="53" d="100"/>
        </p:scale>
        <p:origin x="-1914" y="-78"/>
      </p:cViewPr>
      <p:guideLst>
        <p:guide orient="horz" pos="3081"/>
        <p:guide pos="209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60.xml"/><Relationship Id="rId3" Type="http://schemas.openxmlformats.org/officeDocument/2006/relationships/slide" Target="slides/slide9.xml"/><Relationship Id="rId7" Type="http://schemas.openxmlformats.org/officeDocument/2006/relationships/slide" Target="slides/slide19.xml"/><Relationship Id="rId2" Type="http://schemas.openxmlformats.org/officeDocument/2006/relationships/slide" Target="slides/slide4.xml"/><Relationship Id="rId1" Type="http://schemas.openxmlformats.org/officeDocument/2006/relationships/slide" Target="slides/slide1.xml"/><Relationship Id="rId6" Type="http://schemas.openxmlformats.org/officeDocument/2006/relationships/slide" Target="slides/slide18.xml"/><Relationship Id="rId5" Type="http://schemas.openxmlformats.org/officeDocument/2006/relationships/slide" Target="slides/slide14.xml"/><Relationship Id="rId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879725" cy="488950"/>
          </a:xfrm>
          <a:prstGeom prst="rect">
            <a:avLst/>
          </a:prstGeom>
          <a:noFill/>
          <a:ln w="9525">
            <a:noFill/>
            <a:miter lim="800000"/>
            <a:headEnd/>
            <a:tailEnd/>
          </a:ln>
          <a:effectLst/>
        </p:spPr>
        <p:txBody>
          <a:bodyPr vert="horz" wrap="square" lIns="18974" tIns="0" rIns="18974" bIns="0" numCol="1" anchor="t" anchorCtr="0" compatLnSpc="1">
            <a:prstTxWarp prst="textNoShape">
              <a:avLst/>
            </a:prstTxWarp>
          </a:bodyPr>
          <a:lstStyle>
            <a:lvl1pPr algn="l" defTabSz="911225">
              <a:defRPr sz="1000" i="1">
                <a:solidFill>
                  <a:schemeClr val="tx1"/>
                </a:solidFill>
                <a:latin typeface="Arial" pitchFamily="34" charset="0"/>
              </a:defRPr>
            </a:lvl1pPr>
          </a:lstStyle>
          <a:p>
            <a:pPr>
              <a:defRPr/>
            </a:pPr>
            <a:endParaRPr lang="de-DE"/>
          </a:p>
        </p:txBody>
      </p:sp>
      <p:sp>
        <p:nvSpPr>
          <p:cNvPr id="2051" name="Rectangle 3"/>
          <p:cNvSpPr>
            <a:spLocks noGrp="1" noChangeArrowheads="1"/>
          </p:cNvSpPr>
          <p:nvPr>
            <p:ph type="dt" idx="1"/>
          </p:nvPr>
        </p:nvSpPr>
        <p:spPr bwMode="auto">
          <a:xfrm>
            <a:off x="3768725" y="0"/>
            <a:ext cx="2879725" cy="488950"/>
          </a:xfrm>
          <a:prstGeom prst="rect">
            <a:avLst/>
          </a:prstGeom>
          <a:noFill/>
          <a:ln w="9525">
            <a:noFill/>
            <a:miter lim="800000"/>
            <a:headEnd/>
            <a:tailEnd/>
          </a:ln>
          <a:effectLst/>
        </p:spPr>
        <p:txBody>
          <a:bodyPr vert="horz" wrap="square" lIns="18974" tIns="0" rIns="18974" bIns="0" numCol="1" anchor="t" anchorCtr="0" compatLnSpc="1">
            <a:prstTxWarp prst="textNoShape">
              <a:avLst/>
            </a:prstTxWarp>
          </a:bodyPr>
          <a:lstStyle>
            <a:lvl1pPr algn="r" defTabSz="911225">
              <a:defRPr sz="1000" i="1">
                <a:solidFill>
                  <a:schemeClr val="tx1"/>
                </a:solidFill>
                <a:latin typeface="Arial" pitchFamily="34" charset="0"/>
              </a:defRPr>
            </a:lvl1pPr>
          </a:lstStyle>
          <a:p>
            <a:pPr>
              <a:defRPr/>
            </a:pPr>
            <a:endParaRPr lang="de-DE"/>
          </a:p>
        </p:txBody>
      </p:sp>
      <p:sp>
        <p:nvSpPr>
          <p:cNvPr id="39940" name="Rectangle 4"/>
          <p:cNvSpPr>
            <a:spLocks noGrp="1" noRot="1" noChangeAspect="1" noChangeArrowheads="1" noTextEdit="1"/>
          </p:cNvSpPr>
          <p:nvPr>
            <p:ph type="sldImg" idx="2"/>
          </p:nvPr>
        </p:nvSpPr>
        <p:spPr bwMode="auto">
          <a:xfrm>
            <a:off x="889000" y="739775"/>
            <a:ext cx="4872038" cy="3656013"/>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887413" y="4645025"/>
            <a:ext cx="4873625" cy="4402138"/>
          </a:xfrm>
          <a:prstGeom prst="rect">
            <a:avLst/>
          </a:prstGeom>
          <a:noFill/>
          <a:ln w="9525">
            <a:noFill/>
            <a:miter lim="800000"/>
            <a:headEnd/>
            <a:tailEnd/>
          </a:ln>
          <a:effectLst/>
        </p:spPr>
        <p:txBody>
          <a:bodyPr vert="horz" wrap="square" lIns="91703" tIns="45852" rIns="91703" bIns="45852"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054" name="Rectangle 6"/>
          <p:cNvSpPr>
            <a:spLocks noGrp="1" noChangeArrowheads="1"/>
          </p:cNvSpPr>
          <p:nvPr>
            <p:ph type="ftr" sz="quarter" idx="4"/>
          </p:nvPr>
        </p:nvSpPr>
        <p:spPr bwMode="auto">
          <a:xfrm>
            <a:off x="0" y="9291638"/>
            <a:ext cx="2879725" cy="488950"/>
          </a:xfrm>
          <a:prstGeom prst="rect">
            <a:avLst/>
          </a:prstGeom>
          <a:noFill/>
          <a:ln w="9525">
            <a:noFill/>
            <a:miter lim="800000"/>
            <a:headEnd/>
            <a:tailEnd/>
          </a:ln>
          <a:effectLst/>
        </p:spPr>
        <p:txBody>
          <a:bodyPr vert="horz" wrap="square" lIns="18974" tIns="0" rIns="18974" bIns="0" numCol="1" anchor="b" anchorCtr="0" compatLnSpc="1">
            <a:prstTxWarp prst="textNoShape">
              <a:avLst/>
            </a:prstTxWarp>
          </a:bodyPr>
          <a:lstStyle>
            <a:lvl1pPr algn="l" defTabSz="911225">
              <a:defRPr sz="1000" i="1">
                <a:solidFill>
                  <a:schemeClr val="tx1"/>
                </a:solidFill>
                <a:latin typeface="Arial" pitchFamily="34" charset="0"/>
              </a:defRPr>
            </a:lvl1pPr>
          </a:lstStyle>
          <a:p>
            <a:pPr>
              <a:defRPr/>
            </a:pPr>
            <a:endParaRPr lang="de-DE"/>
          </a:p>
        </p:txBody>
      </p:sp>
      <p:sp>
        <p:nvSpPr>
          <p:cNvPr id="2055" name="Rectangle 7"/>
          <p:cNvSpPr>
            <a:spLocks noGrp="1" noChangeArrowheads="1"/>
          </p:cNvSpPr>
          <p:nvPr>
            <p:ph type="sldNum" sz="quarter" idx="5"/>
          </p:nvPr>
        </p:nvSpPr>
        <p:spPr bwMode="auto">
          <a:xfrm>
            <a:off x="3768725" y="9291638"/>
            <a:ext cx="2879725" cy="488950"/>
          </a:xfrm>
          <a:prstGeom prst="rect">
            <a:avLst/>
          </a:prstGeom>
          <a:noFill/>
          <a:ln w="9525">
            <a:noFill/>
            <a:miter lim="800000"/>
            <a:headEnd/>
            <a:tailEnd/>
          </a:ln>
          <a:effectLst/>
        </p:spPr>
        <p:txBody>
          <a:bodyPr vert="horz" wrap="square" lIns="18974" tIns="0" rIns="18974" bIns="0" numCol="1" anchor="b" anchorCtr="0" compatLnSpc="1">
            <a:prstTxWarp prst="textNoShape">
              <a:avLst/>
            </a:prstTxWarp>
          </a:bodyPr>
          <a:lstStyle>
            <a:lvl1pPr algn="r" defTabSz="911225">
              <a:defRPr sz="1000" i="1">
                <a:solidFill>
                  <a:schemeClr val="tx1"/>
                </a:solidFill>
                <a:latin typeface="Arial" pitchFamily="34" charset="0"/>
              </a:defRPr>
            </a:lvl1pPr>
          </a:lstStyle>
          <a:p>
            <a:pPr>
              <a:defRPr/>
            </a:pPr>
            <a:fld id="{686E9DB3-D399-4EF7-A0CB-E63AA010331C}"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1DBDE19-D09B-4500-A8E4-C7F0C642CF91}" type="slidenum">
              <a:rPr lang="de-DE" smtClean="0">
                <a:latin typeface="Arial" charset="0"/>
              </a:rPr>
              <a:pPr/>
              <a:t>1</a:t>
            </a:fld>
            <a:endParaRPr lang="de-DE" smtClean="0">
              <a:latin typeface="Arial" charset="0"/>
            </a:endParaRPr>
          </a:p>
        </p:txBody>
      </p:sp>
      <p:sp>
        <p:nvSpPr>
          <p:cNvPr id="40963"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40964"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0169" tIns="45084" rIns="90169" bIns="45084"/>
          <a:lstStyle/>
          <a:p>
            <a:endParaRPr lang="de-DE"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75BBB9A-C00D-45F2-8C80-9FA63B023A6B}" type="slidenum">
              <a:rPr lang="de-DE" smtClean="0">
                <a:latin typeface="Arial" charset="0"/>
              </a:rPr>
              <a:pPr/>
              <a:t>10</a:t>
            </a:fld>
            <a:endParaRPr lang="de-DE" smtClean="0">
              <a:latin typeface="Arial" charset="0"/>
            </a:endParaRPr>
          </a:p>
        </p:txBody>
      </p:sp>
      <p:sp>
        <p:nvSpPr>
          <p:cNvPr id="41987"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41988"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75BBB9A-C00D-45F2-8C80-9FA63B023A6B}" type="slidenum">
              <a:rPr lang="de-DE" smtClean="0">
                <a:latin typeface="Arial" charset="0"/>
              </a:rPr>
              <a:pPr/>
              <a:t>11</a:t>
            </a:fld>
            <a:endParaRPr lang="de-DE" smtClean="0">
              <a:latin typeface="Arial" charset="0"/>
            </a:endParaRPr>
          </a:p>
        </p:txBody>
      </p:sp>
      <p:sp>
        <p:nvSpPr>
          <p:cNvPr id="41987"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41988"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0E29186-D0D1-4CE0-AC35-56BFD76EF5F1}" type="slidenum">
              <a:rPr lang="de-DE" smtClean="0">
                <a:latin typeface="Arial" charset="0"/>
              </a:rPr>
              <a:pPr/>
              <a:t>12</a:t>
            </a:fld>
            <a:endParaRPr lang="de-DE" smtClean="0">
              <a:latin typeface="Arial" charset="0"/>
            </a:endParaRPr>
          </a:p>
        </p:txBody>
      </p:sp>
      <p:sp>
        <p:nvSpPr>
          <p:cNvPr id="51203"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51204"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029CF8E-6D52-4A75-9D1E-56E639BC33F7}" type="slidenum">
              <a:rPr lang="de-DE"/>
              <a:pPr/>
              <a:t>13</a:t>
            </a:fld>
            <a:endParaRPr lang="de-DE"/>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r>
              <a:rPr lang="de-DE" smtClean="0"/>
              <a:t>Knappe Erläuterung des Inhalts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222AE-9480-453D-A96F-F03246AA01B6}" type="slidenum">
              <a:rPr lang="de-DE"/>
              <a:pPr/>
              <a:t>14</a:t>
            </a:fld>
            <a:endParaRPr lang="de-DE"/>
          </a:p>
        </p:txBody>
      </p:sp>
      <p:sp>
        <p:nvSpPr>
          <p:cNvPr id="1291266" name="Rectangle 2"/>
          <p:cNvSpPr>
            <a:spLocks noGrp="1" noRot="1" noChangeAspect="1" noChangeArrowheads="1" noTextEdit="1"/>
          </p:cNvSpPr>
          <p:nvPr>
            <p:ph type="sldImg"/>
          </p:nvPr>
        </p:nvSpPr>
        <p:spPr bwMode="auto">
          <a:xfrm>
            <a:off x="889000" y="739775"/>
            <a:ext cx="4873625" cy="3656013"/>
          </a:xfrm>
          <a:prstGeom prst="rect">
            <a:avLst/>
          </a:prstGeom>
          <a:solidFill>
            <a:srgbClr val="FFFFFF"/>
          </a:solidFill>
          <a:ln>
            <a:solidFill>
              <a:srgbClr val="000000"/>
            </a:solidFill>
            <a:miter lim="800000"/>
            <a:headEnd/>
            <a:tailEnd/>
          </a:ln>
        </p:spPr>
      </p:sp>
      <p:sp>
        <p:nvSpPr>
          <p:cNvPr id="1291267" name="Rectangle 3"/>
          <p:cNvSpPr>
            <a:spLocks noGrp="1" noChangeArrowheads="1"/>
          </p:cNvSpPr>
          <p:nvPr>
            <p:ph type="body" idx="1"/>
          </p:nvPr>
        </p:nvSpPr>
        <p:spPr bwMode="auto">
          <a:xfrm>
            <a:off x="885527" y="4643715"/>
            <a:ext cx="4877398" cy="4402605"/>
          </a:xfrm>
          <a:prstGeom prst="rect">
            <a:avLst/>
          </a:prstGeom>
          <a:solidFill>
            <a:srgbClr val="FFFFFF"/>
          </a:solidFill>
          <a:ln>
            <a:solidFill>
              <a:srgbClr val="000000"/>
            </a:solidFill>
            <a:miter lim="800000"/>
            <a:headEnd/>
            <a:tailEnd/>
          </a:ln>
        </p:spPr>
        <p:txBody>
          <a:bodyPr/>
          <a:lstStyle/>
          <a:p>
            <a:r>
              <a:rPr lang="de-DE"/>
              <a:t>Knappe Erläuterung des Inhalts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1E3D3-E9C8-45C3-AFC8-0F2403BC0998}" type="slidenum">
              <a:rPr lang="de-DE"/>
              <a:pPr/>
              <a:t>15</a:t>
            </a:fld>
            <a:endParaRPr lang="de-DE"/>
          </a:p>
        </p:txBody>
      </p:sp>
      <p:sp>
        <p:nvSpPr>
          <p:cNvPr id="1307650" name="Rectangle 1026"/>
          <p:cNvSpPr>
            <a:spLocks noGrp="1" noRot="1" noChangeAspect="1" noChangeArrowheads="1" noTextEdit="1"/>
          </p:cNvSpPr>
          <p:nvPr>
            <p:ph type="sldImg"/>
          </p:nvPr>
        </p:nvSpPr>
        <p:spPr bwMode="auto">
          <a:xfrm>
            <a:off x="889000" y="739775"/>
            <a:ext cx="4873625" cy="3656013"/>
          </a:xfrm>
          <a:prstGeom prst="rect">
            <a:avLst/>
          </a:prstGeom>
          <a:solidFill>
            <a:srgbClr val="FFFFFF"/>
          </a:solidFill>
          <a:ln>
            <a:solidFill>
              <a:srgbClr val="000000"/>
            </a:solidFill>
            <a:miter lim="800000"/>
            <a:headEnd/>
            <a:tailEnd/>
          </a:ln>
        </p:spPr>
      </p:sp>
      <p:sp>
        <p:nvSpPr>
          <p:cNvPr id="1307651" name="Rectangle 1027"/>
          <p:cNvSpPr>
            <a:spLocks noGrp="1" noChangeArrowheads="1"/>
          </p:cNvSpPr>
          <p:nvPr>
            <p:ph type="body" idx="1"/>
          </p:nvPr>
        </p:nvSpPr>
        <p:spPr bwMode="auto">
          <a:xfrm>
            <a:off x="885527" y="4643715"/>
            <a:ext cx="4877398" cy="4402605"/>
          </a:xfrm>
          <a:prstGeom prst="rect">
            <a:avLst/>
          </a:prstGeom>
          <a:solidFill>
            <a:srgbClr val="FFFFFF"/>
          </a:solidFill>
          <a:ln>
            <a:solidFill>
              <a:srgbClr val="000000"/>
            </a:solidFill>
            <a:miter lim="800000"/>
            <a:headEnd/>
            <a:tailEnd/>
          </a:ln>
        </p:spPr>
        <p:txBody>
          <a:bodyPr/>
          <a:lstStyle/>
          <a:p>
            <a:r>
              <a:rPr lang="de-DE"/>
              <a:t>Knappe Erläuterung des Inhalts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516C6-FD61-4069-BBF0-414D8ECF48A4}" type="slidenum">
              <a:rPr lang="de-DE"/>
              <a:pPr/>
              <a:t>16</a:t>
            </a:fld>
            <a:endParaRPr lang="de-DE"/>
          </a:p>
        </p:txBody>
      </p:sp>
      <p:sp>
        <p:nvSpPr>
          <p:cNvPr id="1184770" name="Rectangle 2"/>
          <p:cNvSpPr>
            <a:spLocks noGrp="1" noRot="1" noChangeAspect="1" noChangeArrowheads="1" noTextEdit="1"/>
          </p:cNvSpPr>
          <p:nvPr>
            <p:ph type="sldImg"/>
          </p:nvPr>
        </p:nvSpPr>
        <p:spPr>
          <a:xfrm>
            <a:off x="889000" y="739775"/>
            <a:ext cx="4873625" cy="3656013"/>
          </a:xfrm>
          <a:ln/>
        </p:spPr>
      </p:sp>
      <p:sp>
        <p:nvSpPr>
          <p:cNvPr id="1184771" name="Rectangle 3"/>
          <p:cNvSpPr>
            <a:spLocks noGrp="1" noChangeArrowheads="1"/>
          </p:cNvSpPr>
          <p:nvPr>
            <p:ph type="body" idx="1"/>
          </p:nvPr>
        </p:nvSpPr>
        <p:spPr/>
        <p:txBody>
          <a:bodyPr/>
          <a:lstStyle/>
          <a:p>
            <a:r>
              <a:rPr lang="de-DE"/>
              <a:t>Knappe Erläuterung des Inhalts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5ECE83-36BC-4649-B5D7-F5E1615FDDAB}" type="slidenum">
              <a:rPr lang="de-DE"/>
              <a:pPr/>
              <a:t>17</a:t>
            </a:fld>
            <a:endParaRPr lang="de-DE"/>
          </a:p>
        </p:txBody>
      </p:sp>
      <p:sp>
        <p:nvSpPr>
          <p:cNvPr id="1203202" name="Rectangle 2"/>
          <p:cNvSpPr>
            <a:spLocks noGrp="1" noRot="1" noChangeAspect="1" noChangeArrowheads="1" noTextEdit="1"/>
          </p:cNvSpPr>
          <p:nvPr>
            <p:ph type="sldImg"/>
          </p:nvPr>
        </p:nvSpPr>
        <p:spPr>
          <a:xfrm>
            <a:off x="889000" y="739775"/>
            <a:ext cx="4873625" cy="3656013"/>
          </a:xfrm>
          <a:ln/>
        </p:spPr>
      </p:sp>
      <p:sp>
        <p:nvSpPr>
          <p:cNvPr id="1203203" name="Rectangle 3"/>
          <p:cNvSpPr>
            <a:spLocks noGrp="1" noChangeArrowheads="1"/>
          </p:cNvSpPr>
          <p:nvPr>
            <p:ph type="body" idx="1"/>
          </p:nvPr>
        </p:nvSpPr>
        <p:spPr/>
        <p:txBody>
          <a:bodyPr/>
          <a:lstStyle/>
          <a:p>
            <a:r>
              <a:rPr lang="de-DE"/>
              <a:t>Knappe Erläuterung des Inhalts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B9F84-9E53-4296-8FBB-BE8848F8A07B}" type="slidenum">
              <a:rPr lang="de-DE"/>
              <a:pPr/>
              <a:t>18</a:t>
            </a:fld>
            <a:endParaRPr lang="de-DE"/>
          </a:p>
        </p:txBody>
      </p:sp>
      <p:sp>
        <p:nvSpPr>
          <p:cNvPr id="1199106" name="Rectangle 2"/>
          <p:cNvSpPr>
            <a:spLocks noGrp="1" noRot="1" noChangeAspect="1" noChangeArrowheads="1" noTextEdit="1"/>
          </p:cNvSpPr>
          <p:nvPr>
            <p:ph type="sldImg"/>
          </p:nvPr>
        </p:nvSpPr>
        <p:spPr>
          <a:xfrm>
            <a:off x="889000" y="739775"/>
            <a:ext cx="4873625" cy="3656013"/>
          </a:xfrm>
          <a:ln/>
        </p:spPr>
      </p:sp>
      <p:sp>
        <p:nvSpPr>
          <p:cNvPr id="1199107" name="Rectangle 3"/>
          <p:cNvSpPr>
            <a:spLocks noGrp="1" noChangeArrowheads="1"/>
          </p:cNvSpPr>
          <p:nvPr>
            <p:ph type="body" idx="1"/>
          </p:nvPr>
        </p:nvSpPr>
        <p:spPr/>
        <p:txBody>
          <a:bodyPr/>
          <a:lstStyle/>
          <a:p>
            <a:r>
              <a:rPr lang="de-DE"/>
              <a:t>Knappe Erläuterung des Inhalts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C0F19-A398-464E-A5E2-0B5D21A48730}" type="slidenum">
              <a:rPr lang="de-DE"/>
              <a:pPr/>
              <a:t>19</a:t>
            </a:fld>
            <a:endParaRPr lang="de-DE"/>
          </a:p>
        </p:txBody>
      </p:sp>
      <p:sp>
        <p:nvSpPr>
          <p:cNvPr id="1207298" name="Rectangle 2"/>
          <p:cNvSpPr>
            <a:spLocks noGrp="1" noRot="1" noChangeAspect="1" noChangeArrowheads="1" noTextEdit="1"/>
          </p:cNvSpPr>
          <p:nvPr>
            <p:ph type="sldImg"/>
          </p:nvPr>
        </p:nvSpPr>
        <p:spPr>
          <a:xfrm>
            <a:off x="889000" y="739775"/>
            <a:ext cx="4873625" cy="3656013"/>
          </a:xfrm>
          <a:ln/>
        </p:spPr>
      </p:sp>
      <p:sp>
        <p:nvSpPr>
          <p:cNvPr id="1207299" name="Rectangle 3"/>
          <p:cNvSpPr>
            <a:spLocks noGrp="1" noChangeArrowheads="1"/>
          </p:cNvSpPr>
          <p:nvPr>
            <p:ph type="body" idx="1"/>
          </p:nvPr>
        </p:nvSpPr>
        <p:spPr/>
        <p:txBody>
          <a:bodyPr/>
          <a:lstStyle/>
          <a:p>
            <a:r>
              <a:rPr lang="de-DE"/>
              <a:t>Knappe Erläuterung des Inhalts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75BBB9A-C00D-45F2-8C80-9FA63B023A6B}" type="slidenum">
              <a:rPr lang="de-DE" smtClean="0">
                <a:latin typeface="Arial" charset="0"/>
              </a:rPr>
              <a:pPr/>
              <a:t>2</a:t>
            </a:fld>
            <a:endParaRPr lang="de-DE" smtClean="0">
              <a:latin typeface="Arial" charset="0"/>
            </a:endParaRPr>
          </a:p>
        </p:txBody>
      </p:sp>
      <p:sp>
        <p:nvSpPr>
          <p:cNvPr id="41987"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41988"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24D1F05-E8A1-4B2F-B650-B52C7CE7AE5D}" type="slidenum">
              <a:rPr lang="de-DE"/>
              <a:pPr/>
              <a:t>20</a:t>
            </a:fld>
            <a:endParaRPr lang="de-D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de-DE" smtClean="0"/>
              <a:t>Knappe Erläuterung des Inhalts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B8E1D60-EB14-48A9-AB7D-DF83B61B0D7E}" type="slidenum">
              <a:rPr lang="de-DE"/>
              <a:pPr/>
              <a:t>21</a:t>
            </a:fld>
            <a:endParaRPr lang="de-DE"/>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de-DE" smtClean="0"/>
              <a:t>Knappe Erläuterung des Inhalts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B8E1D60-EB14-48A9-AB7D-DF83B61B0D7E}" type="slidenum">
              <a:rPr lang="de-DE"/>
              <a:pPr/>
              <a:t>22</a:t>
            </a:fld>
            <a:endParaRPr lang="de-DE"/>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de-DE" smtClean="0"/>
              <a:t>Knappe Erläuterung des Inhalts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36EC760-267C-46A0-95AD-CF2FB7BA7B1E}" type="slidenum">
              <a:rPr lang="de-DE" smtClean="0"/>
              <a:pPr/>
              <a:t>23</a:t>
            </a:fld>
            <a:endParaRPr lang="de-DE" smtClean="0"/>
          </a:p>
        </p:txBody>
      </p:sp>
      <p:sp>
        <p:nvSpPr>
          <p:cNvPr id="94211"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94212"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04A0B71-EBFA-4EE6-83C0-1AAA58B7978B}" type="slidenum">
              <a:rPr lang="de-DE" smtClean="0"/>
              <a:pPr/>
              <a:t>24</a:t>
            </a:fld>
            <a:endParaRPr lang="de-DE" smtClean="0"/>
          </a:p>
        </p:txBody>
      </p:sp>
      <p:sp>
        <p:nvSpPr>
          <p:cNvPr id="95235"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95236"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a:p>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8741F10-8157-48C9-914B-971DF99593B6}" type="slidenum">
              <a:rPr lang="de-DE" smtClean="0">
                <a:latin typeface="Arial" charset="0"/>
              </a:rPr>
              <a:pPr/>
              <a:t>25</a:t>
            </a:fld>
            <a:endParaRPr lang="de-DE" smtClean="0">
              <a:latin typeface="Arial" charset="0"/>
            </a:endParaRPr>
          </a:p>
        </p:txBody>
      </p:sp>
      <p:sp>
        <p:nvSpPr>
          <p:cNvPr id="56323"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56324"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CE9F4FE-110D-499F-86FA-1C413B053A5B}" type="slidenum">
              <a:rPr lang="de-DE" smtClean="0">
                <a:latin typeface="Arial" charset="0"/>
              </a:rPr>
              <a:pPr/>
              <a:t>26</a:t>
            </a:fld>
            <a:endParaRPr lang="de-DE" smtClean="0">
              <a:latin typeface="Arial" charset="0"/>
            </a:endParaRPr>
          </a:p>
        </p:txBody>
      </p:sp>
      <p:sp>
        <p:nvSpPr>
          <p:cNvPr id="58371"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58372"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50AC859-BE61-4FFE-A4C2-B7E3463E4350}" type="slidenum">
              <a:rPr lang="de-DE" smtClean="0">
                <a:latin typeface="Arial" charset="0"/>
              </a:rPr>
              <a:pPr/>
              <a:t>27</a:t>
            </a:fld>
            <a:endParaRPr lang="de-DE" smtClean="0">
              <a:latin typeface="Arial" charset="0"/>
            </a:endParaRPr>
          </a:p>
        </p:txBody>
      </p:sp>
      <p:sp>
        <p:nvSpPr>
          <p:cNvPr id="59395"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59396"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05A41C4-DFF0-4F05-81B3-E3266BADDDC1}" type="slidenum">
              <a:rPr lang="de-DE" smtClean="0">
                <a:latin typeface="Arial" charset="0"/>
              </a:rPr>
              <a:pPr/>
              <a:t>28</a:t>
            </a:fld>
            <a:endParaRPr lang="de-DE" smtClean="0">
              <a:latin typeface="Arial" charset="0"/>
            </a:endParaRPr>
          </a:p>
        </p:txBody>
      </p:sp>
      <p:sp>
        <p:nvSpPr>
          <p:cNvPr id="60419" name="Rectangle 1026"/>
          <p:cNvSpPr>
            <a:spLocks noGrp="1" noRot="1" noChangeAspect="1" noChangeArrowheads="1" noTextEdit="1"/>
          </p:cNvSpPr>
          <p:nvPr>
            <p:ph type="sldImg"/>
          </p:nvPr>
        </p:nvSpPr>
        <p:spPr>
          <a:xfrm>
            <a:off x="887413" y="738188"/>
            <a:ext cx="4876800" cy="3657600"/>
          </a:xfrm>
          <a:solidFill>
            <a:srgbClr val="FFFFFF"/>
          </a:solidFill>
          <a:ln/>
        </p:spPr>
      </p:sp>
      <p:sp>
        <p:nvSpPr>
          <p:cNvPr id="60420" name="Rectangle 1027"/>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05A41C4-DFF0-4F05-81B3-E3266BADDDC1}" type="slidenum">
              <a:rPr lang="de-DE" smtClean="0">
                <a:latin typeface="Arial" charset="0"/>
              </a:rPr>
              <a:pPr/>
              <a:t>29</a:t>
            </a:fld>
            <a:endParaRPr lang="de-DE" smtClean="0">
              <a:latin typeface="Arial" charset="0"/>
            </a:endParaRPr>
          </a:p>
        </p:txBody>
      </p:sp>
      <p:sp>
        <p:nvSpPr>
          <p:cNvPr id="60419" name="Rectangle 1026"/>
          <p:cNvSpPr>
            <a:spLocks noGrp="1" noRot="1" noChangeAspect="1" noChangeArrowheads="1" noTextEdit="1"/>
          </p:cNvSpPr>
          <p:nvPr>
            <p:ph type="sldImg"/>
          </p:nvPr>
        </p:nvSpPr>
        <p:spPr>
          <a:xfrm>
            <a:off x="887413" y="738188"/>
            <a:ext cx="4876800" cy="3657600"/>
          </a:xfrm>
          <a:solidFill>
            <a:srgbClr val="FFFFFF"/>
          </a:solidFill>
          <a:ln/>
        </p:spPr>
      </p:sp>
      <p:sp>
        <p:nvSpPr>
          <p:cNvPr id="60420" name="Rectangle 1027"/>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75BBB9A-C00D-45F2-8C80-9FA63B023A6B}" type="slidenum">
              <a:rPr lang="de-DE" smtClean="0">
                <a:latin typeface="Arial" charset="0"/>
              </a:rPr>
              <a:pPr/>
              <a:t>3</a:t>
            </a:fld>
            <a:endParaRPr lang="de-DE" smtClean="0">
              <a:latin typeface="Arial" charset="0"/>
            </a:endParaRPr>
          </a:p>
        </p:txBody>
      </p:sp>
      <p:sp>
        <p:nvSpPr>
          <p:cNvPr id="41987"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41988"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05A41C4-DFF0-4F05-81B3-E3266BADDDC1}" type="slidenum">
              <a:rPr lang="de-DE" smtClean="0">
                <a:latin typeface="Arial" charset="0"/>
              </a:rPr>
              <a:pPr/>
              <a:t>30</a:t>
            </a:fld>
            <a:endParaRPr lang="de-DE" smtClean="0">
              <a:latin typeface="Arial" charset="0"/>
            </a:endParaRPr>
          </a:p>
        </p:txBody>
      </p:sp>
      <p:sp>
        <p:nvSpPr>
          <p:cNvPr id="60419" name="Rectangle 1026"/>
          <p:cNvSpPr>
            <a:spLocks noGrp="1" noRot="1" noChangeAspect="1" noChangeArrowheads="1" noTextEdit="1"/>
          </p:cNvSpPr>
          <p:nvPr>
            <p:ph type="sldImg"/>
          </p:nvPr>
        </p:nvSpPr>
        <p:spPr>
          <a:xfrm>
            <a:off x="887413" y="738188"/>
            <a:ext cx="4876800" cy="3657600"/>
          </a:xfrm>
          <a:solidFill>
            <a:srgbClr val="FFFFFF"/>
          </a:solidFill>
          <a:ln/>
        </p:spPr>
      </p:sp>
      <p:sp>
        <p:nvSpPr>
          <p:cNvPr id="60420" name="Rectangle 1027"/>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05A41C4-DFF0-4F05-81B3-E3266BADDDC1}" type="slidenum">
              <a:rPr lang="de-DE" smtClean="0">
                <a:latin typeface="Arial" charset="0"/>
              </a:rPr>
              <a:pPr/>
              <a:t>31</a:t>
            </a:fld>
            <a:endParaRPr lang="de-DE" smtClean="0">
              <a:latin typeface="Arial" charset="0"/>
            </a:endParaRPr>
          </a:p>
        </p:txBody>
      </p:sp>
      <p:sp>
        <p:nvSpPr>
          <p:cNvPr id="60419" name="Rectangle 1026"/>
          <p:cNvSpPr>
            <a:spLocks noGrp="1" noRot="1" noChangeAspect="1" noChangeArrowheads="1" noTextEdit="1"/>
          </p:cNvSpPr>
          <p:nvPr>
            <p:ph type="sldImg"/>
          </p:nvPr>
        </p:nvSpPr>
        <p:spPr>
          <a:xfrm>
            <a:off x="887413" y="738188"/>
            <a:ext cx="4876800" cy="3657600"/>
          </a:xfrm>
          <a:solidFill>
            <a:srgbClr val="FFFFFF"/>
          </a:solidFill>
          <a:ln/>
        </p:spPr>
      </p:sp>
      <p:sp>
        <p:nvSpPr>
          <p:cNvPr id="60420" name="Rectangle 1027"/>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05A41C4-DFF0-4F05-81B3-E3266BADDDC1}" type="slidenum">
              <a:rPr lang="de-DE" smtClean="0">
                <a:latin typeface="Arial" charset="0"/>
              </a:rPr>
              <a:pPr/>
              <a:t>32</a:t>
            </a:fld>
            <a:endParaRPr lang="de-DE" smtClean="0">
              <a:latin typeface="Arial" charset="0"/>
            </a:endParaRPr>
          </a:p>
        </p:txBody>
      </p:sp>
      <p:sp>
        <p:nvSpPr>
          <p:cNvPr id="60419" name="Rectangle 1026"/>
          <p:cNvSpPr>
            <a:spLocks noGrp="1" noRot="1" noChangeAspect="1" noChangeArrowheads="1" noTextEdit="1"/>
          </p:cNvSpPr>
          <p:nvPr>
            <p:ph type="sldImg"/>
          </p:nvPr>
        </p:nvSpPr>
        <p:spPr>
          <a:xfrm>
            <a:off x="887413" y="738188"/>
            <a:ext cx="4876800" cy="3657600"/>
          </a:xfrm>
          <a:solidFill>
            <a:srgbClr val="FFFFFF"/>
          </a:solidFill>
          <a:ln/>
        </p:spPr>
      </p:sp>
      <p:sp>
        <p:nvSpPr>
          <p:cNvPr id="60420" name="Rectangle 1027"/>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05A41C4-DFF0-4F05-81B3-E3266BADDDC1}" type="slidenum">
              <a:rPr lang="de-DE" smtClean="0">
                <a:latin typeface="Arial" charset="0"/>
              </a:rPr>
              <a:pPr/>
              <a:t>33</a:t>
            </a:fld>
            <a:endParaRPr lang="de-DE" smtClean="0">
              <a:latin typeface="Arial" charset="0"/>
            </a:endParaRPr>
          </a:p>
        </p:txBody>
      </p:sp>
      <p:sp>
        <p:nvSpPr>
          <p:cNvPr id="60419" name="Rectangle 1026"/>
          <p:cNvSpPr>
            <a:spLocks noGrp="1" noRot="1" noChangeAspect="1" noChangeArrowheads="1" noTextEdit="1"/>
          </p:cNvSpPr>
          <p:nvPr>
            <p:ph type="sldImg"/>
          </p:nvPr>
        </p:nvSpPr>
        <p:spPr>
          <a:xfrm>
            <a:off x="887413" y="738188"/>
            <a:ext cx="4876800" cy="3657600"/>
          </a:xfrm>
          <a:solidFill>
            <a:srgbClr val="FFFFFF"/>
          </a:solidFill>
          <a:ln/>
        </p:spPr>
      </p:sp>
      <p:sp>
        <p:nvSpPr>
          <p:cNvPr id="60420" name="Rectangle 1027"/>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05A41C4-DFF0-4F05-81B3-E3266BADDDC1}" type="slidenum">
              <a:rPr lang="de-DE" smtClean="0">
                <a:latin typeface="Arial" charset="0"/>
              </a:rPr>
              <a:pPr/>
              <a:t>34</a:t>
            </a:fld>
            <a:endParaRPr lang="de-DE" smtClean="0">
              <a:latin typeface="Arial" charset="0"/>
            </a:endParaRPr>
          </a:p>
        </p:txBody>
      </p:sp>
      <p:sp>
        <p:nvSpPr>
          <p:cNvPr id="60419" name="Rectangle 1026"/>
          <p:cNvSpPr>
            <a:spLocks noGrp="1" noRot="1" noChangeAspect="1" noChangeArrowheads="1" noTextEdit="1"/>
          </p:cNvSpPr>
          <p:nvPr>
            <p:ph type="sldImg"/>
          </p:nvPr>
        </p:nvSpPr>
        <p:spPr>
          <a:xfrm>
            <a:off x="887413" y="738188"/>
            <a:ext cx="4876800" cy="3657600"/>
          </a:xfrm>
          <a:solidFill>
            <a:srgbClr val="FFFFFF"/>
          </a:solidFill>
          <a:ln/>
        </p:spPr>
      </p:sp>
      <p:sp>
        <p:nvSpPr>
          <p:cNvPr id="60420" name="Rectangle 1027"/>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6504A0C-671E-46F0-9004-6C03D81E3C23}" type="slidenum">
              <a:rPr lang="de-DE" smtClean="0">
                <a:latin typeface="Arial" charset="0"/>
              </a:rPr>
              <a:pPr/>
              <a:t>35</a:t>
            </a:fld>
            <a:endParaRPr lang="de-DE" smtClean="0">
              <a:latin typeface="Arial" charset="0"/>
            </a:endParaRPr>
          </a:p>
        </p:txBody>
      </p:sp>
      <p:sp>
        <p:nvSpPr>
          <p:cNvPr id="61443"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61444"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lienbildplatzhalter 1"/>
          <p:cNvSpPr>
            <a:spLocks noGrp="1" noRot="1" noChangeAspect="1" noTextEdit="1"/>
          </p:cNvSpPr>
          <p:nvPr>
            <p:ph type="sldImg"/>
          </p:nvPr>
        </p:nvSpPr>
        <p:spPr>
          <a:ln/>
        </p:spPr>
      </p:sp>
      <p:sp>
        <p:nvSpPr>
          <p:cNvPr id="92163" name="Notizenplatzhalter 2"/>
          <p:cNvSpPr>
            <a:spLocks noGrp="1"/>
          </p:cNvSpPr>
          <p:nvPr>
            <p:ph type="body" idx="1"/>
          </p:nvPr>
        </p:nvSpPr>
        <p:spPr>
          <a:noFill/>
          <a:ln/>
        </p:spPr>
        <p:txBody>
          <a:bodyPr/>
          <a:lstStyle/>
          <a:p>
            <a:endParaRPr lang="de-DE" smtClean="0">
              <a:latin typeface="Arial" pitchFamily="34" charset="0"/>
            </a:endParaRPr>
          </a:p>
        </p:txBody>
      </p:sp>
      <p:sp>
        <p:nvSpPr>
          <p:cNvPr id="92164" name="Foliennummernplatzhalter 3"/>
          <p:cNvSpPr>
            <a:spLocks noGrp="1"/>
          </p:cNvSpPr>
          <p:nvPr>
            <p:ph type="sldNum" sz="quarter" idx="5"/>
          </p:nvPr>
        </p:nvSpPr>
        <p:spPr>
          <a:noFill/>
        </p:spPr>
        <p:txBody>
          <a:bodyPr/>
          <a:lstStyle/>
          <a:p>
            <a:fld id="{1EA0551D-D7A3-4203-8435-47CBCEC189BE}" type="slidenum">
              <a:rPr lang="de-DE" smtClean="0">
                <a:latin typeface="Arial" pitchFamily="34" charset="0"/>
              </a:rPr>
              <a:pPr/>
              <a:t>36</a:t>
            </a:fld>
            <a:endParaRPr lang="de-DE"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lienbildplatzhalter 1"/>
          <p:cNvSpPr>
            <a:spLocks noGrp="1" noRot="1" noChangeAspect="1" noTextEdit="1"/>
          </p:cNvSpPr>
          <p:nvPr>
            <p:ph type="sldImg"/>
          </p:nvPr>
        </p:nvSpPr>
        <p:spPr>
          <a:ln/>
        </p:spPr>
      </p:sp>
      <p:sp>
        <p:nvSpPr>
          <p:cNvPr id="93187" name="Notizenplatzhalter 2"/>
          <p:cNvSpPr>
            <a:spLocks noGrp="1"/>
          </p:cNvSpPr>
          <p:nvPr>
            <p:ph type="body" idx="1"/>
          </p:nvPr>
        </p:nvSpPr>
        <p:spPr>
          <a:noFill/>
          <a:ln/>
        </p:spPr>
        <p:txBody>
          <a:bodyPr/>
          <a:lstStyle/>
          <a:p>
            <a:endParaRPr lang="de-DE" smtClean="0">
              <a:latin typeface="Arial" pitchFamily="34" charset="0"/>
            </a:endParaRPr>
          </a:p>
        </p:txBody>
      </p:sp>
      <p:sp>
        <p:nvSpPr>
          <p:cNvPr id="93188" name="Foliennummernplatzhalter 3"/>
          <p:cNvSpPr>
            <a:spLocks noGrp="1"/>
          </p:cNvSpPr>
          <p:nvPr>
            <p:ph type="sldNum" sz="quarter" idx="5"/>
          </p:nvPr>
        </p:nvSpPr>
        <p:spPr>
          <a:noFill/>
        </p:spPr>
        <p:txBody>
          <a:bodyPr/>
          <a:lstStyle/>
          <a:p>
            <a:fld id="{C2C5061E-A1FF-44A3-AC63-07BE5C4C6AA9}" type="slidenum">
              <a:rPr lang="de-DE" smtClean="0">
                <a:latin typeface="Arial" pitchFamily="34" charset="0"/>
              </a:rPr>
              <a:pPr/>
              <a:t>37</a:t>
            </a:fld>
            <a:endParaRPr lang="de-DE"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BA8B684-B5AC-4FD8-992E-DD69659E4063}" type="slidenum">
              <a:rPr lang="de-DE" smtClean="0">
                <a:latin typeface="Arial" charset="0"/>
              </a:rPr>
              <a:pPr/>
              <a:t>38</a:t>
            </a:fld>
            <a:endParaRPr lang="de-DE" smtClean="0">
              <a:latin typeface="Arial" charset="0"/>
            </a:endParaRPr>
          </a:p>
        </p:txBody>
      </p:sp>
      <p:sp>
        <p:nvSpPr>
          <p:cNvPr id="72707"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72708"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BA8B684-B5AC-4FD8-992E-DD69659E4063}" type="slidenum">
              <a:rPr lang="de-DE" smtClean="0">
                <a:latin typeface="Arial" charset="0"/>
              </a:rPr>
              <a:pPr/>
              <a:t>39</a:t>
            </a:fld>
            <a:endParaRPr lang="de-DE" smtClean="0">
              <a:latin typeface="Arial" charset="0"/>
            </a:endParaRPr>
          </a:p>
        </p:txBody>
      </p:sp>
      <p:sp>
        <p:nvSpPr>
          <p:cNvPr id="72707"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72708"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F2A7CA5-0190-448A-9DE5-6DFAE8E03F48}" type="slidenum">
              <a:rPr lang="de-DE"/>
              <a:pPr/>
              <a:t>4</a:t>
            </a:fld>
            <a:endParaRPr lang="de-DE"/>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endParaRPr 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511C064-687D-4B0E-825F-7DF10EED9814}" type="slidenum">
              <a:rPr lang="de-DE"/>
              <a:pPr/>
              <a:t>40</a:t>
            </a:fld>
            <a:endParaRPr lang="de-DE"/>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r>
              <a:rPr lang="de-DE" smtClean="0"/>
              <a:t>Knappe Erläuterung des Inhalts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6504A0C-671E-46F0-9004-6C03D81E3C23}" type="slidenum">
              <a:rPr lang="de-DE" smtClean="0">
                <a:latin typeface="Arial" charset="0"/>
              </a:rPr>
              <a:pPr/>
              <a:t>41</a:t>
            </a:fld>
            <a:endParaRPr lang="de-DE" smtClean="0">
              <a:latin typeface="Arial" charset="0"/>
            </a:endParaRPr>
          </a:p>
        </p:txBody>
      </p:sp>
      <p:sp>
        <p:nvSpPr>
          <p:cNvPr id="61443"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61444"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431BFDC-877C-43F7-BF9D-F6DE9B7C5B12}" type="slidenum">
              <a:rPr lang="de-DE"/>
              <a:pPr/>
              <a:t>42</a:t>
            </a:fld>
            <a:endParaRPr lang="de-DE"/>
          </a:p>
        </p:txBody>
      </p:sp>
      <p:sp>
        <p:nvSpPr>
          <p:cNvPr id="59395" name="Rectangle 1026"/>
          <p:cNvSpPr>
            <a:spLocks noGrp="1" noRot="1" noChangeAspect="1" noChangeArrowheads="1" noTextEdit="1"/>
          </p:cNvSpPr>
          <p:nvPr>
            <p:ph type="sldImg"/>
          </p:nvPr>
        </p:nvSpPr>
        <p:spPr>
          <a:ln/>
        </p:spPr>
      </p:sp>
      <p:sp>
        <p:nvSpPr>
          <p:cNvPr id="59396" name="Rectangle 1027"/>
          <p:cNvSpPr>
            <a:spLocks noGrp="1" noChangeArrowheads="1"/>
          </p:cNvSpPr>
          <p:nvPr>
            <p:ph type="body" idx="1"/>
          </p:nvPr>
        </p:nvSpPr>
        <p:spPr>
          <a:noFill/>
          <a:ln/>
        </p:spPr>
        <p:txBody>
          <a:bodyPr/>
          <a:lstStyle/>
          <a:p>
            <a:r>
              <a:rPr lang="de-DE" smtClean="0"/>
              <a:t>Knappe Erläuterung des Inhalts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6504A0C-671E-46F0-9004-6C03D81E3C23}" type="slidenum">
              <a:rPr lang="de-DE" smtClean="0">
                <a:latin typeface="Arial" charset="0"/>
              </a:rPr>
              <a:pPr/>
              <a:t>43</a:t>
            </a:fld>
            <a:endParaRPr lang="de-DE" smtClean="0">
              <a:latin typeface="Arial" charset="0"/>
            </a:endParaRPr>
          </a:p>
        </p:txBody>
      </p:sp>
      <p:sp>
        <p:nvSpPr>
          <p:cNvPr id="61443"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61444"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6504A0C-671E-46F0-9004-6C03D81E3C23}" type="slidenum">
              <a:rPr lang="de-DE" smtClean="0">
                <a:latin typeface="Arial" charset="0"/>
              </a:rPr>
              <a:pPr/>
              <a:t>44</a:t>
            </a:fld>
            <a:endParaRPr lang="de-DE" smtClean="0">
              <a:latin typeface="Arial" charset="0"/>
            </a:endParaRPr>
          </a:p>
        </p:txBody>
      </p:sp>
      <p:sp>
        <p:nvSpPr>
          <p:cNvPr id="61443"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61444"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lienbildplatzhalter 1"/>
          <p:cNvSpPr>
            <a:spLocks noGrp="1" noRot="1" noChangeAspect="1" noTextEdit="1"/>
          </p:cNvSpPr>
          <p:nvPr>
            <p:ph type="sldImg"/>
          </p:nvPr>
        </p:nvSpPr>
        <p:spPr>
          <a:ln/>
        </p:spPr>
      </p:sp>
      <p:sp>
        <p:nvSpPr>
          <p:cNvPr id="105475" name="Notizenplatzhalter 2"/>
          <p:cNvSpPr>
            <a:spLocks noGrp="1"/>
          </p:cNvSpPr>
          <p:nvPr>
            <p:ph type="body" idx="1"/>
          </p:nvPr>
        </p:nvSpPr>
        <p:spPr>
          <a:noFill/>
          <a:ln/>
        </p:spPr>
        <p:txBody>
          <a:bodyPr/>
          <a:lstStyle/>
          <a:p>
            <a:endParaRPr lang="de-DE" smtClean="0">
              <a:latin typeface="Arial" pitchFamily="34" charset="0"/>
            </a:endParaRPr>
          </a:p>
        </p:txBody>
      </p:sp>
      <p:sp>
        <p:nvSpPr>
          <p:cNvPr id="105476" name="Foliennummernplatzhalter 3"/>
          <p:cNvSpPr>
            <a:spLocks noGrp="1"/>
          </p:cNvSpPr>
          <p:nvPr>
            <p:ph type="sldNum" sz="quarter" idx="5"/>
          </p:nvPr>
        </p:nvSpPr>
        <p:spPr>
          <a:noFill/>
        </p:spPr>
        <p:txBody>
          <a:bodyPr/>
          <a:lstStyle/>
          <a:p>
            <a:fld id="{1AF6DEE8-FF49-4B8B-99B0-AD8746E0D2C7}" type="slidenum">
              <a:rPr lang="de-DE" smtClean="0">
                <a:latin typeface="Arial" pitchFamily="34" charset="0"/>
              </a:rPr>
              <a:pPr/>
              <a:t>45</a:t>
            </a:fld>
            <a:endParaRPr lang="de-DE"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lienbildplatzhalter 1"/>
          <p:cNvSpPr>
            <a:spLocks noGrp="1" noRot="1" noChangeAspect="1" noTextEdit="1"/>
          </p:cNvSpPr>
          <p:nvPr>
            <p:ph type="sldImg"/>
          </p:nvPr>
        </p:nvSpPr>
        <p:spPr>
          <a:ln/>
        </p:spPr>
      </p:sp>
      <p:sp>
        <p:nvSpPr>
          <p:cNvPr id="106499" name="Notizenplatzhalter 2"/>
          <p:cNvSpPr>
            <a:spLocks noGrp="1"/>
          </p:cNvSpPr>
          <p:nvPr>
            <p:ph type="body" idx="1"/>
          </p:nvPr>
        </p:nvSpPr>
        <p:spPr>
          <a:noFill/>
          <a:ln/>
        </p:spPr>
        <p:txBody>
          <a:bodyPr/>
          <a:lstStyle/>
          <a:p>
            <a:endParaRPr lang="de-DE" smtClean="0">
              <a:latin typeface="Arial" pitchFamily="34" charset="0"/>
            </a:endParaRPr>
          </a:p>
        </p:txBody>
      </p:sp>
      <p:sp>
        <p:nvSpPr>
          <p:cNvPr id="106500" name="Foliennummernplatzhalter 3"/>
          <p:cNvSpPr>
            <a:spLocks noGrp="1"/>
          </p:cNvSpPr>
          <p:nvPr>
            <p:ph type="sldNum" sz="quarter" idx="5"/>
          </p:nvPr>
        </p:nvSpPr>
        <p:spPr>
          <a:noFill/>
        </p:spPr>
        <p:txBody>
          <a:bodyPr/>
          <a:lstStyle/>
          <a:p>
            <a:fld id="{7F00EB71-777E-4814-909C-59997C9B85EE}" type="slidenum">
              <a:rPr lang="de-DE" smtClean="0">
                <a:latin typeface="Arial" pitchFamily="34" charset="0"/>
              </a:rPr>
              <a:pPr/>
              <a:t>46</a:t>
            </a:fld>
            <a:endParaRPr lang="de-DE"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lienbildplatzhalter 1"/>
          <p:cNvSpPr>
            <a:spLocks noGrp="1" noRot="1" noChangeAspect="1" noTextEdit="1"/>
          </p:cNvSpPr>
          <p:nvPr>
            <p:ph type="sldImg"/>
          </p:nvPr>
        </p:nvSpPr>
        <p:spPr>
          <a:ln/>
        </p:spPr>
      </p:sp>
      <p:sp>
        <p:nvSpPr>
          <p:cNvPr id="107523" name="Notizenplatzhalter 2"/>
          <p:cNvSpPr>
            <a:spLocks noGrp="1"/>
          </p:cNvSpPr>
          <p:nvPr>
            <p:ph type="body" idx="1"/>
          </p:nvPr>
        </p:nvSpPr>
        <p:spPr>
          <a:noFill/>
          <a:ln/>
        </p:spPr>
        <p:txBody>
          <a:bodyPr/>
          <a:lstStyle/>
          <a:p>
            <a:endParaRPr lang="de-DE" smtClean="0">
              <a:latin typeface="Arial" pitchFamily="34" charset="0"/>
            </a:endParaRPr>
          </a:p>
        </p:txBody>
      </p:sp>
      <p:sp>
        <p:nvSpPr>
          <p:cNvPr id="107524" name="Foliennummernplatzhalter 3"/>
          <p:cNvSpPr>
            <a:spLocks noGrp="1"/>
          </p:cNvSpPr>
          <p:nvPr>
            <p:ph type="sldNum" sz="quarter" idx="5"/>
          </p:nvPr>
        </p:nvSpPr>
        <p:spPr>
          <a:noFill/>
        </p:spPr>
        <p:txBody>
          <a:bodyPr/>
          <a:lstStyle/>
          <a:p>
            <a:fld id="{7CF8DE0A-BD28-4A6E-985F-D703466AE6C2}" type="slidenum">
              <a:rPr lang="de-DE" smtClean="0">
                <a:latin typeface="Arial" pitchFamily="34" charset="0"/>
              </a:rPr>
              <a:pPr/>
              <a:t>47</a:t>
            </a:fld>
            <a:endParaRPr lang="de-DE"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lienbildplatzhalter 1"/>
          <p:cNvSpPr>
            <a:spLocks noGrp="1" noRot="1" noChangeAspect="1" noTextEdit="1"/>
          </p:cNvSpPr>
          <p:nvPr>
            <p:ph type="sldImg"/>
          </p:nvPr>
        </p:nvSpPr>
        <p:spPr>
          <a:ln/>
        </p:spPr>
      </p:sp>
      <p:sp>
        <p:nvSpPr>
          <p:cNvPr id="108547" name="Notizenplatzhalter 2"/>
          <p:cNvSpPr>
            <a:spLocks noGrp="1"/>
          </p:cNvSpPr>
          <p:nvPr>
            <p:ph type="body" idx="1"/>
          </p:nvPr>
        </p:nvSpPr>
        <p:spPr>
          <a:noFill/>
          <a:ln/>
        </p:spPr>
        <p:txBody>
          <a:bodyPr/>
          <a:lstStyle/>
          <a:p>
            <a:endParaRPr lang="de-DE" smtClean="0">
              <a:latin typeface="Arial" pitchFamily="34" charset="0"/>
            </a:endParaRPr>
          </a:p>
        </p:txBody>
      </p:sp>
      <p:sp>
        <p:nvSpPr>
          <p:cNvPr id="108548" name="Foliennummernplatzhalter 3"/>
          <p:cNvSpPr>
            <a:spLocks noGrp="1"/>
          </p:cNvSpPr>
          <p:nvPr>
            <p:ph type="sldNum" sz="quarter" idx="5"/>
          </p:nvPr>
        </p:nvSpPr>
        <p:spPr>
          <a:noFill/>
        </p:spPr>
        <p:txBody>
          <a:bodyPr/>
          <a:lstStyle/>
          <a:p>
            <a:fld id="{20BE0CB7-1D71-4B28-98A9-B5D73C8769A1}" type="slidenum">
              <a:rPr lang="de-DE" smtClean="0">
                <a:latin typeface="Arial" pitchFamily="34" charset="0"/>
              </a:rPr>
              <a:pPr/>
              <a:t>48</a:t>
            </a:fld>
            <a:endParaRPr lang="de-DE"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lienbildplatzhalter 1"/>
          <p:cNvSpPr>
            <a:spLocks noGrp="1" noRot="1" noChangeAspect="1" noTextEdit="1"/>
          </p:cNvSpPr>
          <p:nvPr>
            <p:ph type="sldImg"/>
          </p:nvPr>
        </p:nvSpPr>
        <p:spPr>
          <a:ln/>
        </p:spPr>
      </p:sp>
      <p:sp>
        <p:nvSpPr>
          <p:cNvPr id="117763" name="Notizenplatzhalter 2"/>
          <p:cNvSpPr>
            <a:spLocks noGrp="1"/>
          </p:cNvSpPr>
          <p:nvPr>
            <p:ph type="body" idx="1"/>
          </p:nvPr>
        </p:nvSpPr>
        <p:spPr>
          <a:noFill/>
          <a:ln/>
        </p:spPr>
        <p:txBody>
          <a:bodyPr/>
          <a:lstStyle/>
          <a:p>
            <a:endParaRPr lang="de-DE" smtClean="0">
              <a:latin typeface="Arial" pitchFamily="34" charset="0"/>
            </a:endParaRPr>
          </a:p>
        </p:txBody>
      </p:sp>
      <p:sp>
        <p:nvSpPr>
          <p:cNvPr id="117764" name="Foliennummernplatzhalter 3"/>
          <p:cNvSpPr>
            <a:spLocks noGrp="1"/>
          </p:cNvSpPr>
          <p:nvPr>
            <p:ph type="sldNum" sz="quarter" idx="5"/>
          </p:nvPr>
        </p:nvSpPr>
        <p:spPr>
          <a:noFill/>
        </p:spPr>
        <p:txBody>
          <a:bodyPr/>
          <a:lstStyle/>
          <a:p>
            <a:fld id="{076B045D-6A62-4EE0-9F31-6BC912029DFE}" type="slidenum">
              <a:rPr lang="de-DE" smtClean="0">
                <a:latin typeface="Arial" pitchFamily="34" charset="0"/>
              </a:rPr>
              <a:pPr/>
              <a:t>49</a:t>
            </a:fld>
            <a:endParaRPr lang="de-DE"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3A010A6-4862-437B-AC21-ABF9F1047637}" type="slidenum">
              <a:rPr lang="de-DE" smtClean="0">
                <a:latin typeface="Arial" charset="0"/>
              </a:rPr>
              <a:pPr/>
              <a:t>5</a:t>
            </a:fld>
            <a:endParaRPr lang="de-DE" smtClean="0">
              <a:latin typeface="Arial" charset="0"/>
            </a:endParaRPr>
          </a:p>
        </p:txBody>
      </p:sp>
      <p:sp>
        <p:nvSpPr>
          <p:cNvPr id="46083"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46084"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lienbildplatzhalter 1"/>
          <p:cNvSpPr>
            <a:spLocks noGrp="1" noRot="1" noChangeAspect="1" noTextEdit="1"/>
          </p:cNvSpPr>
          <p:nvPr>
            <p:ph type="sldImg"/>
          </p:nvPr>
        </p:nvSpPr>
        <p:spPr>
          <a:ln/>
        </p:spPr>
      </p:sp>
      <p:sp>
        <p:nvSpPr>
          <p:cNvPr id="118787" name="Notizenplatzhalter 2"/>
          <p:cNvSpPr>
            <a:spLocks noGrp="1"/>
          </p:cNvSpPr>
          <p:nvPr>
            <p:ph type="body" idx="1"/>
          </p:nvPr>
        </p:nvSpPr>
        <p:spPr>
          <a:noFill/>
          <a:ln/>
        </p:spPr>
        <p:txBody>
          <a:bodyPr/>
          <a:lstStyle/>
          <a:p>
            <a:endParaRPr lang="de-DE" smtClean="0">
              <a:latin typeface="Arial" pitchFamily="34" charset="0"/>
            </a:endParaRPr>
          </a:p>
        </p:txBody>
      </p:sp>
      <p:sp>
        <p:nvSpPr>
          <p:cNvPr id="118788" name="Foliennummernplatzhalter 3"/>
          <p:cNvSpPr>
            <a:spLocks noGrp="1"/>
          </p:cNvSpPr>
          <p:nvPr>
            <p:ph type="sldNum" sz="quarter" idx="5"/>
          </p:nvPr>
        </p:nvSpPr>
        <p:spPr>
          <a:noFill/>
        </p:spPr>
        <p:txBody>
          <a:bodyPr/>
          <a:lstStyle/>
          <a:p>
            <a:fld id="{583D6043-FC3B-447B-81CD-29EC0DE109BE}" type="slidenum">
              <a:rPr lang="de-DE" smtClean="0">
                <a:latin typeface="Arial" pitchFamily="34" charset="0"/>
              </a:rPr>
              <a:pPr/>
              <a:t>50</a:t>
            </a:fld>
            <a:endParaRPr lang="de-DE"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lienbildplatzhalter 1"/>
          <p:cNvSpPr>
            <a:spLocks noGrp="1" noRot="1" noChangeAspect="1" noTextEdit="1"/>
          </p:cNvSpPr>
          <p:nvPr>
            <p:ph type="sldImg"/>
          </p:nvPr>
        </p:nvSpPr>
        <p:spPr>
          <a:ln/>
        </p:spPr>
      </p:sp>
      <p:sp>
        <p:nvSpPr>
          <p:cNvPr id="109571" name="Notizenplatzhalter 2"/>
          <p:cNvSpPr>
            <a:spLocks noGrp="1"/>
          </p:cNvSpPr>
          <p:nvPr>
            <p:ph type="body" idx="1"/>
          </p:nvPr>
        </p:nvSpPr>
        <p:spPr>
          <a:noFill/>
          <a:ln/>
        </p:spPr>
        <p:txBody>
          <a:bodyPr/>
          <a:lstStyle/>
          <a:p>
            <a:endParaRPr lang="de-DE" smtClean="0">
              <a:latin typeface="Arial" pitchFamily="34" charset="0"/>
            </a:endParaRPr>
          </a:p>
        </p:txBody>
      </p:sp>
      <p:sp>
        <p:nvSpPr>
          <p:cNvPr id="109572" name="Foliennummernplatzhalter 3"/>
          <p:cNvSpPr>
            <a:spLocks noGrp="1"/>
          </p:cNvSpPr>
          <p:nvPr>
            <p:ph type="sldNum" sz="quarter" idx="5"/>
          </p:nvPr>
        </p:nvSpPr>
        <p:spPr>
          <a:noFill/>
        </p:spPr>
        <p:txBody>
          <a:bodyPr/>
          <a:lstStyle/>
          <a:p>
            <a:fld id="{D8CB425B-9BAF-4CC1-B002-3EB73D2E1658}" type="slidenum">
              <a:rPr lang="de-DE" smtClean="0">
                <a:latin typeface="Arial" pitchFamily="34" charset="0"/>
              </a:rPr>
              <a:pPr/>
              <a:t>51</a:t>
            </a:fld>
            <a:endParaRPr lang="de-DE"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lienbildplatzhalter 1"/>
          <p:cNvSpPr>
            <a:spLocks noGrp="1" noRot="1" noChangeAspect="1" noTextEdit="1"/>
          </p:cNvSpPr>
          <p:nvPr>
            <p:ph type="sldImg"/>
          </p:nvPr>
        </p:nvSpPr>
        <p:spPr>
          <a:ln/>
        </p:spPr>
      </p:sp>
      <p:sp>
        <p:nvSpPr>
          <p:cNvPr id="110595" name="Notizenplatzhalter 2"/>
          <p:cNvSpPr>
            <a:spLocks noGrp="1"/>
          </p:cNvSpPr>
          <p:nvPr>
            <p:ph type="body" idx="1"/>
          </p:nvPr>
        </p:nvSpPr>
        <p:spPr>
          <a:noFill/>
          <a:ln/>
        </p:spPr>
        <p:txBody>
          <a:bodyPr/>
          <a:lstStyle/>
          <a:p>
            <a:endParaRPr lang="de-DE" smtClean="0">
              <a:latin typeface="Arial" pitchFamily="34" charset="0"/>
            </a:endParaRPr>
          </a:p>
        </p:txBody>
      </p:sp>
      <p:sp>
        <p:nvSpPr>
          <p:cNvPr id="110596" name="Foliennummernplatzhalter 3"/>
          <p:cNvSpPr>
            <a:spLocks noGrp="1"/>
          </p:cNvSpPr>
          <p:nvPr>
            <p:ph type="sldNum" sz="quarter" idx="5"/>
          </p:nvPr>
        </p:nvSpPr>
        <p:spPr>
          <a:noFill/>
        </p:spPr>
        <p:txBody>
          <a:bodyPr/>
          <a:lstStyle/>
          <a:p>
            <a:fld id="{0D2438E6-58CA-4A19-99F6-532063858232}" type="slidenum">
              <a:rPr lang="de-DE" smtClean="0">
                <a:latin typeface="Arial" pitchFamily="34" charset="0"/>
              </a:rPr>
              <a:pPr/>
              <a:t>52</a:t>
            </a:fld>
            <a:endParaRPr lang="de-DE"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lienbildplatzhalter 1"/>
          <p:cNvSpPr>
            <a:spLocks noGrp="1" noRot="1" noChangeAspect="1" noTextEdit="1"/>
          </p:cNvSpPr>
          <p:nvPr>
            <p:ph type="sldImg"/>
          </p:nvPr>
        </p:nvSpPr>
        <p:spPr>
          <a:ln/>
        </p:spPr>
      </p:sp>
      <p:sp>
        <p:nvSpPr>
          <p:cNvPr id="111619" name="Notizenplatzhalter 2"/>
          <p:cNvSpPr>
            <a:spLocks noGrp="1"/>
          </p:cNvSpPr>
          <p:nvPr>
            <p:ph type="body" idx="1"/>
          </p:nvPr>
        </p:nvSpPr>
        <p:spPr>
          <a:noFill/>
          <a:ln/>
        </p:spPr>
        <p:txBody>
          <a:bodyPr/>
          <a:lstStyle/>
          <a:p>
            <a:endParaRPr lang="de-DE" smtClean="0">
              <a:latin typeface="Arial" pitchFamily="34" charset="0"/>
            </a:endParaRPr>
          </a:p>
        </p:txBody>
      </p:sp>
      <p:sp>
        <p:nvSpPr>
          <p:cNvPr id="111620" name="Foliennummernplatzhalter 3"/>
          <p:cNvSpPr>
            <a:spLocks noGrp="1"/>
          </p:cNvSpPr>
          <p:nvPr>
            <p:ph type="sldNum" sz="quarter" idx="5"/>
          </p:nvPr>
        </p:nvSpPr>
        <p:spPr>
          <a:noFill/>
        </p:spPr>
        <p:txBody>
          <a:bodyPr/>
          <a:lstStyle/>
          <a:p>
            <a:fld id="{E889B70A-EB0E-4B42-8451-8EFFEE839C74}" type="slidenum">
              <a:rPr lang="de-DE" smtClean="0">
                <a:latin typeface="Arial" pitchFamily="34" charset="0"/>
              </a:rPr>
              <a:pPr/>
              <a:t>53</a:t>
            </a:fld>
            <a:endParaRPr lang="de-DE"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ln/>
        </p:spPr>
      </p:sp>
      <p:sp>
        <p:nvSpPr>
          <p:cNvPr id="114691" name="Notizenplatzhalter 2"/>
          <p:cNvSpPr>
            <a:spLocks noGrp="1"/>
          </p:cNvSpPr>
          <p:nvPr>
            <p:ph type="body" idx="1"/>
          </p:nvPr>
        </p:nvSpPr>
        <p:spPr>
          <a:noFill/>
          <a:ln/>
        </p:spPr>
        <p:txBody>
          <a:bodyPr/>
          <a:lstStyle/>
          <a:p>
            <a:endParaRPr lang="de-DE" smtClean="0">
              <a:latin typeface="Arial" pitchFamily="34" charset="0"/>
            </a:endParaRPr>
          </a:p>
        </p:txBody>
      </p:sp>
      <p:sp>
        <p:nvSpPr>
          <p:cNvPr id="114692" name="Foliennummernplatzhalter 3"/>
          <p:cNvSpPr>
            <a:spLocks noGrp="1"/>
          </p:cNvSpPr>
          <p:nvPr>
            <p:ph type="sldNum" sz="quarter" idx="5"/>
          </p:nvPr>
        </p:nvSpPr>
        <p:spPr>
          <a:noFill/>
        </p:spPr>
        <p:txBody>
          <a:bodyPr/>
          <a:lstStyle/>
          <a:p>
            <a:fld id="{B3267DA9-E1F7-4C82-B849-F4EFDE71536A}" type="slidenum">
              <a:rPr lang="de-DE" smtClean="0">
                <a:latin typeface="Arial" pitchFamily="34" charset="0"/>
              </a:rPr>
              <a:pPr/>
              <a:t>54</a:t>
            </a:fld>
            <a:endParaRPr lang="de-DE"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lienbildplatzhalter 1"/>
          <p:cNvSpPr>
            <a:spLocks noGrp="1" noRot="1" noChangeAspect="1" noTextEdit="1"/>
          </p:cNvSpPr>
          <p:nvPr>
            <p:ph type="sldImg"/>
          </p:nvPr>
        </p:nvSpPr>
        <p:spPr>
          <a:ln/>
        </p:spPr>
      </p:sp>
      <p:sp>
        <p:nvSpPr>
          <p:cNvPr id="115715" name="Notizenplatzhalter 2"/>
          <p:cNvSpPr>
            <a:spLocks noGrp="1"/>
          </p:cNvSpPr>
          <p:nvPr>
            <p:ph type="body" idx="1"/>
          </p:nvPr>
        </p:nvSpPr>
        <p:spPr>
          <a:noFill/>
          <a:ln/>
        </p:spPr>
        <p:txBody>
          <a:bodyPr/>
          <a:lstStyle/>
          <a:p>
            <a:endParaRPr lang="de-DE" smtClean="0">
              <a:latin typeface="Arial" pitchFamily="34" charset="0"/>
            </a:endParaRPr>
          </a:p>
        </p:txBody>
      </p:sp>
      <p:sp>
        <p:nvSpPr>
          <p:cNvPr id="115716" name="Foliennummernplatzhalter 3"/>
          <p:cNvSpPr>
            <a:spLocks noGrp="1"/>
          </p:cNvSpPr>
          <p:nvPr>
            <p:ph type="sldNum" sz="quarter" idx="5"/>
          </p:nvPr>
        </p:nvSpPr>
        <p:spPr>
          <a:noFill/>
        </p:spPr>
        <p:txBody>
          <a:bodyPr/>
          <a:lstStyle/>
          <a:p>
            <a:fld id="{C8787896-5C0C-4364-968C-429CB9295CFE}" type="slidenum">
              <a:rPr lang="de-DE" smtClean="0">
                <a:latin typeface="Arial" pitchFamily="34" charset="0"/>
              </a:rPr>
              <a:pPr/>
              <a:t>55</a:t>
            </a:fld>
            <a:endParaRPr lang="de-DE"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lienbildplatzhalter 1"/>
          <p:cNvSpPr>
            <a:spLocks noGrp="1" noRot="1" noChangeAspect="1" noTextEdit="1"/>
          </p:cNvSpPr>
          <p:nvPr>
            <p:ph type="sldImg"/>
          </p:nvPr>
        </p:nvSpPr>
        <p:spPr>
          <a:ln/>
        </p:spPr>
      </p:sp>
      <p:sp>
        <p:nvSpPr>
          <p:cNvPr id="116739" name="Notizenplatzhalter 2"/>
          <p:cNvSpPr>
            <a:spLocks noGrp="1"/>
          </p:cNvSpPr>
          <p:nvPr>
            <p:ph type="body" idx="1"/>
          </p:nvPr>
        </p:nvSpPr>
        <p:spPr>
          <a:noFill/>
          <a:ln/>
        </p:spPr>
        <p:txBody>
          <a:bodyPr/>
          <a:lstStyle/>
          <a:p>
            <a:endParaRPr lang="de-DE" smtClean="0">
              <a:latin typeface="Arial" pitchFamily="34" charset="0"/>
            </a:endParaRPr>
          </a:p>
        </p:txBody>
      </p:sp>
      <p:sp>
        <p:nvSpPr>
          <p:cNvPr id="116740" name="Foliennummernplatzhalter 3"/>
          <p:cNvSpPr>
            <a:spLocks noGrp="1"/>
          </p:cNvSpPr>
          <p:nvPr>
            <p:ph type="sldNum" sz="quarter" idx="5"/>
          </p:nvPr>
        </p:nvSpPr>
        <p:spPr>
          <a:noFill/>
        </p:spPr>
        <p:txBody>
          <a:bodyPr/>
          <a:lstStyle/>
          <a:p>
            <a:fld id="{E35F8325-9083-4C88-8F51-4FF5F66A4BE9}" type="slidenum">
              <a:rPr lang="de-DE" smtClean="0">
                <a:latin typeface="Arial" pitchFamily="34" charset="0"/>
              </a:rPr>
              <a:pPr/>
              <a:t>56</a:t>
            </a:fld>
            <a:endParaRPr lang="de-DE"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lienbildplatzhalter 1"/>
          <p:cNvSpPr>
            <a:spLocks noGrp="1" noRot="1" noChangeAspect="1" noTextEdit="1"/>
          </p:cNvSpPr>
          <p:nvPr>
            <p:ph type="sldImg"/>
          </p:nvPr>
        </p:nvSpPr>
        <p:spPr>
          <a:ln/>
        </p:spPr>
      </p:sp>
      <p:sp>
        <p:nvSpPr>
          <p:cNvPr id="119811" name="Notizenplatzhalter 2"/>
          <p:cNvSpPr>
            <a:spLocks noGrp="1"/>
          </p:cNvSpPr>
          <p:nvPr>
            <p:ph type="body" idx="1"/>
          </p:nvPr>
        </p:nvSpPr>
        <p:spPr>
          <a:noFill/>
          <a:ln/>
        </p:spPr>
        <p:txBody>
          <a:bodyPr/>
          <a:lstStyle/>
          <a:p>
            <a:endParaRPr lang="de-DE" smtClean="0">
              <a:latin typeface="Arial" pitchFamily="34" charset="0"/>
            </a:endParaRPr>
          </a:p>
        </p:txBody>
      </p:sp>
      <p:sp>
        <p:nvSpPr>
          <p:cNvPr id="119812" name="Foliennummernplatzhalter 3"/>
          <p:cNvSpPr>
            <a:spLocks noGrp="1"/>
          </p:cNvSpPr>
          <p:nvPr>
            <p:ph type="sldNum" sz="quarter" idx="5"/>
          </p:nvPr>
        </p:nvSpPr>
        <p:spPr>
          <a:noFill/>
        </p:spPr>
        <p:txBody>
          <a:bodyPr/>
          <a:lstStyle/>
          <a:p>
            <a:fld id="{7D7AA2DE-AE03-4367-B2B1-70F1C5335ABB}" type="slidenum">
              <a:rPr lang="de-DE" smtClean="0">
                <a:latin typeface="Arial" pitchFamily="34" charset="0"/>
              </a:rPr>
              <a:pPr/>
              <a:t>57</a:t>
            </a:fld>
            <a:endParaRPr lang="de-DE"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BA8B684-B5AC-4FD8-992E-DD69659E4063}" type="slidenum">
              <a:rPr lang="de-DE" smtClean="0">
                <a:latin typeface="Arial" charset="0"/>
              </a:rPr>
              <a:pPr/>
              <a:t>59</a:t>
            </a:fld>
            <a:endParaRPr lang="de-DE" smtClean="0">
              <a:latin typeface="Arial" charset="0"/>
            </a:endParaRPr>
          </a:p>
        </p:txBody>
      </p:sp>
      <p:sp>
        <p:nvSpPr>
          <p:cNvPr id="72707"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72708"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72163D7-4EEF-4039-BFAB-6C510E6D3A17}" type="slidenum">
              <a:rPr lang="de-DE"/>
              <a:pPr/>
              <a:t>60</a:t>
            </a:fld>
            <a:endParaRPr lang="de-DE"/>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r>
              <a:rPr lang="de-DE" smtClean="0"/>
              <a:t>Knappe Erläuterung des Inhalts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3A010A6-4862-437B-AC21-ABF9F1047637}" type="slidenum">
              <a:rPr lang="de-DE" smtClean="0">
                <a:latin typeface="Arial" charset="0"/>
              </a:rPr>
              <a:pPr/>
              <a:t>6</a:t>
            </a:fld>
            <a:endParaRPr lang="de-DE" smtClean="0">
              <a:latin typeface="Arial" charset="0"/>
            </a:endParaRPr>
          </a:p>
        </p:txBody>
      </p:sp>
      <p:sp>
        <p:nvSpPr>
          <p:cNvPr id="46083"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46084"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BA8B684-B5AC-4FD8-992E-DD69659E4063}" type="slidenum">
              <a:rPr lang="de-DE" smtClean="0">
                <a:latin typeface="Arial" charset="0"/>
              </a:rPr>
              <a:pPr/>
              <a:t>61</a:t>
            </a:fld>
            <a:endParaRPr lang="de-DE" smtClean="0">
              <a:latin typeface="Arial" charset="0"/>
            </a:endParaRPr>
          </a:p>
        </p:txBody>
      </p:sp>
      <p:sp>
        <p:nvSpPr>
          <p:cNvPr id="72707"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72708"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BF252F9-2847-4FE3-9B0D-AA2F6F20CC71}" type="slidenum">
              <a:rPr lang="de-DE" smtClean="0">
                <a:latin typeface="Arial" charset="0"/>
              </a:rPr>
              <a:pPr/>
              <a:t>62</a:t>
            </a:fld>
            <a:endParaRPr lang="de-DE" smtClean="0">
              <a:latin typeface="Arial" charset="0"/>
            </a:endParaRPr>
          </a:p>
        </p:txBody>
      </p:sp>
      <p:sp>
        <p:nvSpPr>
          <p:cNvPr id="73731" name="Rectangle 2"/>
          <p:cNvSpPr>
            <a:spLocks noGrp="1" noRot="1" noChangeAspect="1" noChangeArrowheads="1" noTextEdit="1"/>
          </p:cNvSpPr>
          <p:nvPr>
            <p:ph type="sldImg"/>
          </p:nvPr>
        </p:nvSpPr>
        <p:spPr>
          <a:xfrm>
            <a:off x="877888" y="733425"/>
            <a:ext cx="4892675" cy="3670300"/>
          </a:xfrm>
          <a:solidFill>
            <a:srgbClr val="FFFFFF"/>
          </a:solidFill>
          <a:ln/>
        </p:spPr>
      </p:sp>
      <p:sp>
        <p:nvSpPr>
          <p:cNvPr id="73732" name="Rectangle 3"/>
          <p:cNvSpPr>
            <a:spLocks noGrp="1" noChangeArrowheads="1"/>
          </p:cNvSpPr>
          <p:nvPr>
            <p:ph type="body" idx="1"/>
          </p:nvPr>
        </p:nvSpPr>
        <p:spPr>
          <a:xfrm>
            <a:off x="885825" y="4646613"/>
            <a:ext cx="4876800" cy="4402137"/>
          </a:xfrm>
          <a:solidFill>
            <a:srgbClr val="FFFFFF"/>
          </a:solidFill>
          <a:ln>
            <a:solidFill>
              <a:srgbClr val="000000"/>
            </a:solidFill>
          </a:ln>
        </p:spPr>
        <p:txBody>
          <a:bodyPr lIns="91221" tIns="45610" rIns="91221" bIns="45610"/>
          <a:lstStyle/>
          <a:p>
            <a:endParaRPr lang="de-DE" smtClean="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5506564-D4F1-497B-B324-8991C6C2F35F}" type="slidenum">
              <a:rPr lang="de-DE" smtClean="0">
                <a:latin typeface="Arial" charset="0"/>
              </a:rPr>
              <a:pPr/>
              <a:t>63</a:t>
            </a:fld>
            <a:endParaRPr lang="de-DE" smtClean="0">
              <a:latin typeface="Arial" charset="0"/>
            </a:endParaRPr>
          </a:p>
        </p:txBody>
      </p:sp>
      <p:sp>
        <p:nvSpPr>
          <p:cNvPr id="74755" name="Rectangle 2"/>
          <p:cNvSpPr>
            <a:spLocks noGrp="1" noRot="1" noChangeAspect="1" noChangeArrowheads="1" noTextEdit="1"/>
          </p:cNvSpPr>
          <p:nvPr>
            <p:ph type="sldImg"/>
          </p:nvPr>
        </p:nvSpPr>
        <p:spPr>
          <a:xfrm>
            <a:off x="877888" y="733425"/>
            <a:ext cx="4892675" cy="3670300"/>
          </a:xfrm>
          <a:solidFill>
            <a:srgbClr val="FFFFFF"/>
          </a:solidFill>
          <a:ln/>
        </p:spPr>
      </p:sp>
      <p:sp>
        <p:nvSpPr>
          <p:cNvPr id="74756" name="Rectangle 3"/>
          <p:cNvSpPr>
            <a:spLocks noGrp="1" noChangeArrowheads="1"/>
          </p:cNvSpPr>
          <p:nvPr>
            <p:ph type="body" idx="1"/>
          </p:nvPr>
        </p:nvSpPr>
        <p:spPr>
          <a:xfrm>
            <a:off x="885825" y="4646613"/>
            <a:ext cx="4876800" cy="4402137"/>
          </a:xfrm>
          <a:solidFill>
            <a:srgbClr val="FFFFFF"/>
          </a:solidFill>
          <a:ln>
            <a:solidFill>
              <a:srgbClr val="000000"/>
            </a:solidFill>
          </a:ln>
        </p:spPr>
        <p:txBody>
          <a:bodyPr lIns="91221" tIns="45610" rIns="91221" bIns="45610"/>
          <a:lstStyle/>
          <a:p>
            <a:endParaRPr lang="de-DE"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3FD4B5C-4D14-4D8E-A273-5024BF010409}" type="slidenum">
              <a:rPr lang="de-DE" smtClean="0">
                <a:latin typeface="Arial" charset="0"/>
              </a:rPr>
              <a:pPr/>
              <a:t>7</a:t>
            </a:fld>
            <a:endParaRPr lang="de-DE" smtClean="0">
              <a:latin typeface="Arial" charset="0"/>
            </a:endParaRPr>
          </a:p>
        </p:txBody>
      </p:sp>
      <p:sp>
        <p:nvSpPr>
          <p:cNvPr id="47107"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47108"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6B656EE-DDE0-4C22-8648-8E2797D37155}" type="slidenum">
              <a:rPr lang="de-DE" smtClean="0">
                <a:latin typeface="Arial" charset="0"/>
              </a:rPr>
              <a:pPr/>
              <a:t>8</a:t>
            </a:fld>
            <a:endParaRPr lang="de-DE" smtClean="0">
              <a:latin typeface="Arial" charset="0"/>
            </a:endParaRPr>
          </a:p>
        </p:txBody>
      </p:sp>
      <p:sp>
        <p:nvSpPr>
          <p:cNvPr id="48131"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48132"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D27A535-009B-403C-874D-C8D33AD0B8D0}" type="slidenum">
              <a:rPr lang="de-DE" smtClean="0">
                <a:latin typeface="Arial" charset="0"/>
              </a:rPr>
              <a:pPr/>
              <a:t>9</a:t>
            </a:fld>
            <a:endParaRPr lang="de-DE" smtClean="0">
              <a:latin typeface="Arial" charset="0"/>
            </a:endParaRPr>
          </a:p>
        </p:txBody>
      </p:sp>
      <p:sp>
        <p:nvSpPr>
          <p:cNvPr id="50179" name="Rectangle 2"/>
          <p:cNvSpPr>
            <a:spLocks noGrp="1" noRot="1" noChangeAspect="1" noChangeArrowheads="1" noTextEdit="1"/>
          </p:cNvSpPr>
          <p:nvPr>
            <p:ph type="sldImg"/>
          </p:nvPr>
        </p:nvSpPr>
        <p:spPr>
          <a:xfrm>
            <a:off x="887413" y="738188"/>
            <a:ext cx="4876800" cy="3657600"/>
          </a:xfrm>
          <a:solidFill>
            <a:srgbClr val="FFFFFF"/>
          </a:solidFill>
          <a:ln/>
        </p:spPr>
      </p:sp>
      <p:sp>
        <p:nvSpPr>
          <p:cNvPr id="50180" name="Rectangle 3"/>
          <p:cNvSpPr>
            <a:spLocks noGrp="1" noChangeArrowheads="1"/>
          </p:cNvSpPr>
          <p:nvPr>
            <p:ph type="body" idx="1"/>
          </p:nvPr>
        </p:nvSpPr>
        <p:spPr>
          <a:xfrm>
            <a:off x="885825" y="4645025"/>
            <a:ext cx="4876800" cy="4403725"/>
          </a:xfrm>
          <a:solidFill>
            <a:srgbClr val="FFFFFF"/>
          </a:solidFill>
          <a:ln>
            <a:solidFill>
              <a:srgbClr val="000000"/>
            </a:solidFill>
          </a:ln>
        </p:spPr>
        <p:txBody>
          <a:bodyPr lIns="91221" tIns="45610" rIns="91221" bIns="45610"/>
          <a:lstStyle/>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a:p>
            <a:endParaRPr lang="de-DE"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hyperlink" Target="http://creativecommons.org/licenses/by-sa/2.0/de/" TargetMode="External"/><Relationship Id="rId4" Type="http://schemas.openxmlformats.org/officeDocument/2006/relationships/oleObject" Target="../embeddings/oleObject3.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algn="l">
              <a:defRPr/>
            </a:pPr>
            <a:endParaRPr lang="de-DE" sz="3600" b="1">
              <a:solidFill>
                <a:schemeClr val="tx1"/>
              </a:solidFill>
              <a:latin typeface="Arial" pitchFamily="34" charset="0"/>
            </a:endParaRPr>
          </a:p>
        </p:txBody>
      </p:sp>
      <p:sp>
        <p:nvSpPr>
          <p:cNvPr id="5" name="Text Box 6"/>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algn="l">
              <a:defRPr/>
            </a:pPr>
            <a:endParaRPr lang="de-DE" sz="3600" b="1">
              <a:solidFill>
                <a:schemeClr val="tx1"/>
              </a:solidFill>
              <a:latin typeface="Arial" pitchFamily="34" charset="0"/>
            </a:endParaRPr>
          </a:p>
        </p:txBody>
      </p:sp>
      <p:pic>
        <p:nvPicPr>
          <p:cNvPr id="6" name="Picture 7"/>
          <p:cNvPicPr>
            <a:picLocks noChangeArrowheads="1"/>
          </p:cNvPicPr>
          <p:nvPr/>
        </p:nvPicPr>
        <p:blipFill>
          <a:blip r:embed="rId3" cstate="print"/>
          <a:srcRect/>
          <a:stretch>
            <a:fillRect/>
          </a:stretch>
        </p:blipFill>
        <p:spPr bwMode="auto">
          <a:xfrm>
            <a:off x="8305800" y="6172200"/>
            <a:ext cx="762000" cy="609600"/>
          </a:xfrm>
          <a:prstGeom prst="rect">
            <a:avLst/>
          </a:prstGeom>
          <a:noFill/>
          <a:ln w="9525">
            <a:noFill/>
            <a:miter lim="800000"/>
            <a:headEnd/>
            <a:tailEnd/>
          </a:ln>
        </p:spPr>
      </p:pic>
      <p:sp>
        <p:nvSpPr>
          <p:cNvPr id="7" name="Text Box 8"/>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algn="l">
              <a:defRPr/>
            </a:pPr>
            <a:endParaRPr lang="de-DE" sz="3600" b="1">
              <a:solidFill>
                <a:schemeClr val="tx1"/>
              </a:solidFill>
              <a:latin typeface="Arial" pitchFamily="34" charset="0"/>
            </a:endParaRPr>
          </a:p>
        </p:txBody>
      </p:sp>
      <p:sp>
        <p:nvSpPr>
          <p:cNvPr id="8" name="Text Box 11"/>
          <p:cNvSpPr txBox="1">
            <a:spLocks noChangeArrowheads="1"/>
          </p:cNvSpPr>
          <p:nvPr/>
        </p:nvSpPr>
        <p:spPr bwMode="auto">
          <a:xfrm>
            <a:off x="593725" y="6213475"/>
            <a:ext cx="184150" cy="461963"/>
          </a:xfrm>
          <a:prstGeom prst="rect">
            <a:avLst/>
          </a:prstGeom>
          <a:noFill/>
          <a:ln w="12700">
            <a:noFill/>
            <a:miter lim="800000"/>
            <a:headEnd type="none" w="sm" len="sm"/>
            <a:tailEnd type="none" w="sm" len="sm"/>
          </a:ln>
          <a:effectLst/>
        </p:spPr>
        <p:txBody>
          <a:bodyPr wrap="none">
            <a:spAutoFit/>
          </a:bodyPr>
          <a:lstStyle/>
          <a:p>
            <a:pPr algn="l">
              <a:defRPr/>
            </a:pPr>
            <a:endParaRPr lang="de-DE" sz="2400">
              <a:solidFill>
                <a:schemeClr val="tx1"/>
              </a:solidFill>
              <a:latin typeface="Arial" pitchFamily="34" charset="0"/>
            </a:endParaRPr>
          </a:p>
        </p:txBody>
      </p:sp>
      <p:graphicFrame>
        <p:nvGraphicFramePr>
          <p:cNvPr id="9" name="Object 12"/>
          <p:cNvGraphicFramePr>
            <a:graphicFrameLocks/>
          </p:cNvGraphicFramePr>
          <p:nvPr/>
        </p:nvGraphicFramePr>
        <p:xfrm>
          <a:off x="228600" y="5867400"/>
          <a:ext cx="914400" cy="838200"/>
        </p:xfrm>
        <a:graphic>
          <a:graphicData uri="http://schemas.openxmlformats.org/presentationml/2006/ole">
            <p:oleObj spid="_x0000_s87042" name="Designer Zeichnung" r:id="rId4" imgW="2199960" imgH="1908000" progId="">
              <p:embed/>
            </p:oleObj>
          </a:graphicData>
        </a:graphic>
      </p:graphicFrame>
      <p:sp>
        <p:nvSpPr>
          <p:cNvPr id="10" name="Text Box 13"/>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algn="l">
              <a:defRPr/>
            </a:pPr>
            <a:endParaRPr lang="de-DE" sz="3600" b="1">
              <a:solidFill>
                <a:schemeClr val="tx1"/>
              </a:solidFill>
              <a:latin typeface="Arial" pitchFamily="34" charset="0"/>
            </a:endParaRPr>
          </a:p>
        </p:txBody>
      </p:sp>
      <p:sp>
        <p:nvSpPr>
          <p:cNvPr id="11" name="Text Box 15"/>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algn="l">
              <a:defRPr/>
            </a:pPr>
            <a:endParaRPr lang="de-DE" sz="3600" b="1">
              <a:solidFill>
                <a:schemeClr val="tx1"/>
              </a:solidFill>
              <a:latin typeface="Arial" pitchFamily="34" charset="0"/>
            </a:endParaRPr>
          </a:p>
        </p:txBody>
      </p:sp>
      <p:sp>
        <p:nvSpPr>
          <p:cNvPr id="12" name="Rectangle 17"/>
          <p:cNvSpPr>
            <a:spLocks noChangeArrowheads="1"/>
          </p:cNvSpPr>
          <p:nvPr/>
        </p:nvSpPr>
        <p:spPr bwMode="auto">
          <a:xfrm>
            <a:off x="457200" y="1219200"/>
            <a:ext cx="8050213" cy="4648200"/>
          </a:xfrm>
          <a:prstGeom prst="rect">
            <a:avLst/>
          </a:prstGeom>
          <a:noFill/>
          <a:ln w="9525">
            <a:noFill/>
            <a:miter lim="800000"/>
            <a:headEnd type="none" w="sm" len="sm"/>
            <a:tailEnd type="none" w="sm" len="sm"/>
          </a:ln>
          <a:effectLst/>
        </p:spPr>
        <p:txBody>
          <a:bodyPr lIns="0" tIns="0" rIns="0" bIns="0"/>
          <a:lstStyle/>
          <a:p>
            <a:pPr algn="l">
              <a:spcBef>
                <a:spcPct val="40000"/>
              </a:spcBef>
              <a:spcAft>
                <a:spcPct val="30000"/>
              </a:spcAft>
              <a:buClr>
                <a:srgbClr val="008080"/>
              </a:buClr>
              <a:buSzPct val="100000"/>
              <a:buFont typeface="Monotype Sorts" pitchFamily="2" charset="2"/>
              <a:buNone/>
              <a:defRPr/>
            </a:pPr>
            <a:endParaRPr lang="de-DE" sz="2200">
              <a:solidFill>
                <a:srgbClr val="060209"/>
              </a:solidFill>
              <a:latin typeface="Arial" pitchFamily="34" charset="0"/>
            </a:endParaRPr>
          </a:p>
        </p:txBody>
      </p:sp>
      <p:sp>
        <p:nvSpPr>
          <p:cNvPr id="13" name="Text Box 19"/>
          <p:cNvSpPr txBox="1">
            <a:spLocks noChangeArrowheads="1"/>
          </p:cNvSpPr>
          <p:nvPr userDrawn="1"/>
        </p:nvSpPr>
        <p:spPr bwMode="auto">
          <a:xfrm>
            <a:off x="1143000" y="6367790"/>
            <a:ext cx="5486400" cy="261610"/>
          </a:xfrm>
          <a:prstGeom prst="rect">
            <a:avLst/>
          </a:prstGeom>
          <a:noFill/>
          <a:ln w="12700">
            <a:noFill/>
            <a:miter lim="800000"/>
            <a:headEnd type="none" w="sm" len="sm"/>
            <a:tailEnd type="none" w="sm" len="sm"/>
          </a:ln>
          <a:effectLst/>
        </p:spPr>
        <p:txBody>
          <a:bodyPr wrap="square">
            <a:spAutoFit/>
          </a:bodyPr>
          <a:lstStyle/>
          <a:p>
            <a:pPr>
              <a:spcAft>
                <a:spcPct val="30000"/>
              </a:spcAft>
              <a:buClr>
                <a:srgbClr val="008080"/>
              </a:buClr>
              <a:buSzPct val="100000"/>
              <a:buFont typeface="Monotype Sorts" pitchFamily="2" charset="2"/>
              <a:buNone/>
              <a:defRPr/>
            </a:pPr>
            <a:r>
              <a:rPr lang="de-DE" sz="1100" baseline="0" dirty="0" smtClean="0"/>
              <a:t>Copyright/</a:t>
            </a:r>
            <a:r>
              <a:rPr lang="de-DE" sz="1100" baseline="0" dirty="0" err="1" smtClean="0"/>
              <a:t>UrhR</a:t>
            </a:r>
            <a:r>
              <a:rPr lang="de-DE" sz="1100" baseline="0" dirty="0" smtClean="0"/>
              <a:t>  </a:t>
            </a:r>
            <a:r>
              <a:rPr lang="de-DE" sz="1100" baseline="0" dirty="0" err="1" smtClean="0"/>
              <a:t>vs</a:t>
            </a:r>
            <a:r>
              <a:rPr lang="de-DE" sz="1100" baseline="0" dirty="0" smtClean="0"/>
              <a:t> Creative </a:t>
            </a:r>
            <a:r>
              <a:rPr lang="de-DE" sz="1100" baseline="0" dirty="0" err="1" smtClean="0"/>
              <a:t>Commons</a:t>
            </a:r>
            <a:r>
              <a:rPr lang="de-DE" sz="1100" baseline="0" dirty="0" smtClean="0"/>
              <a:t>, Open Access 18. Juni 2008</a:t>
            </a:r>
            <a:endParaRPr lang="de-DE" sz="1100" b="1" i="1" dirty="0">
              <a:solidFill>
                <a:schemeClr val="tx1"/>
              </a:solidFill>
              <a:latin typeface="Arial" pitchFamily="34" charset="0"/>
              <a:cs typeface="Times New Roman" pitchFamily="18" charset="0"/>
            </a:endParaRPr>
          </a:p>
        </p:txBody>
      </p:sp>
      <p:sp>
        <p:nvSpPr>
          <p:cNvPr id="336898" name="Rectangle 2"/>
          <p:cNvSpPr>
            <a:spLocks noGrp="1" noChangeArrowheads="1"/>
          </p:cNvSpPr>
          <p:nvPr>
            <p:ph type="ctrTitle" sz="quarter"/>
          </p:nvPr>
        </p:nvSpPr>
        <p:spPr>
          <a:xfrm>
            <a:off x="571500" y="1752600"/>
            <a:ext cx="8001000" cy="914400"/>
          </a:xfrm>
        </p:spPr>
        <p:txBody>
          <a:bodyPr lIns="92075" tIns="46038" rIns="92075" bIns="46038" anchor="ctr"/>
          <a:lstStyle>
            <a:lvl1pPr>
              <a:defRPr/>
            </a:lvl1pPr>
          </a:lstStyle>
          <a:p>
            <a:r>
              <a:rPr lang="de-DE"/>
              <a:t>Klicken Sie, um das Titelformat zu bearbeiten</a:t>
            </a:r>
          </a:p>
        </p:txBody>
      </p:sp>
      <p:sp>
        <p:nvSpPr>
          <p:cNvPr id="336899" name="Rectangle 3"/>
          <p:cNvSpPr>
            <a:spLocks noGrp="1" noChangeArrowheads="1"/>
          </p:cNvSpPr>
          <p:nvPr>
            <p:ph type="subTitle" sz="quarter" idx="1"/>
          </p:nvPr>
        </p:nvSpPr>
        <p:spPr>
          <a:xfrm>
            <a:off x="609600" y="2971800"/>
            <a:ext cx="7924800" cy="990600"/>
          </a:xfrm>
        </p:spPr>
        <p:txBody>
          <a:bodyPr lIns="92075" tIns="46038" rIns="92075" bIns="46038"/>
          <a:lstStyle>
            <a:lvl1pPr marL="0" indent="0" algn="ctr">
              <a:buFont typeface="Monotype Sorts" pitchFamily="2" charset="2"/>
              <a:buNone/>
              <a:defRPr/>
            </a:lvl1pPr>
          </a:lstStyle>
          <a:p>
            <a:r>
              <a:rPr lang="de-DE"/>
              <a:t>Klicken Sie, um das Untertitelformat zu bearbeiten</a:t>
            </a:r>
          </a:p>
        </p:txBody>
      </p:sp>
      <p:pic>
        <p:nvPicPr>
          <p:cNvPr id="17" name="Picture 14">
            <a:hlinkClick r:id="rId5"/>
          </p:cNvPr>
          <p:cNvPicPr>
            <a:picLocks noChangeAspect="1" noChangeArrowheads="1"/>
          </p:cNvPicPr>
          <p:nvPr/>
        </p:nvPicPr>
        <p:blipFill>
          <a:blip r:embed="rId6" cstate="print"/>
          <a:srcRect/>
          <a:stretch>
            <a:fillRect/>
          </a:stretch>
        </p:blipFill>
        <p:spPr bwMode="auto">
          <a:xfrm>
            <a:off x="6781800" y="6248400"/>
            <a:ext cx="997324" cy="457200"/>
          </a:xfrm>
          <a:prstGeom prst="rect">
            <a:avLst/>
          </a:prstGeom>
          <a:noFill/>
          <a:ln w="12700">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7977" y="425451"/>
            <a:ext cx="2028825" cy="55943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68325" y="425451"/>
            <a:ext cx="5937251" cy="55943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49"/>
          <p:cNvSpPr>
            <a:spLocks noGrp="1" noChangeArrowheads="1"/>
          </p:cNvSpPr>
          <p:nvPr>
            <p:ph type="sldNum" sz="quarter" idx="10"/>
          </p:nvPr>
        </p:nvSpPr>
        <p:spPr>
          <a:xfrm>
            <a:off x="8732228" y="6492876"/>
            <a:ext cx="411773" cy="365125"/>
          </a:xfrm>
          <a:prstGeom prst="rect">
            <a:avLst/>
          </a:prstGeom>
          <a:ln/>
        </p:spPr>
        <p:txBody>
          <a:bodyPr/>
          <a:lstStyle>
            <a:lvl1pPr>
              <a:defRPr/>
            </a:lvl1pPr>
          </a:lstStyle>
          <a:p>
            <a:pPr>
              <a:defRPr/>
            </a:pPr>
            <a:fld id="{D187137C-0BC2-48A3-B1B6-EF7E77C925AF}" type="slidenum">
              <a:rPr lang="de-DE"/>
              <a:pPr>
                <a:defRPr/>
              </a:pPr>
              <a:t>‹Nr.›</a:t>
            </a:fld>
            <a:endParaRPr lang="de-DE"/>
          </a:p>
        </p:txBody>
      </p:sp>
      <p:sp>
        <p:nvSpPr>
          <p:cNvPr id="5" name="Rectangle 1050"/>
          <p:cNvSpPr>
            <a:spLocks noGrp="1" noChangeArrowheads="1"/>
          </p:cNvSpPr>
          <p:nvPr>
            <p:ph type="ftr" sz="quarter" idx="11"/>
          </p:nvPr>
        </p:nvSpPr>
        <p:spPr>
          <a:xfrm>
            <a:off x="1406769" y="6705601"/>
            <a:ext cx="2813538" cy="136525"/>
          </a:xfrm>
          <a:prstGeom prst="rect">
            <a:avLst/>
          </a:prstGeom>
          <a:ln/>
        </p:spPr>
        <p:txBody>
          <a:bodyPr/>
          <a:lstStyle>
            <a:lvl1pPr>
              <a:defRPr/>
            </a:lvl1pPr>
          </a:lstStyle>
          <a:p>
            <a:pPr>
              <a:defRPr/>
            </a:pPr>
            <a:r>
              <a:rPr lang="de-DE"/>
              <a:t>Rainer Kuhlen: Urheberrecht Verknappungsinstrument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4839" y="1125538"/>
            <a:ext cx="3963987"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721226" y="1125538"/>
            <a:ext cx="3965575"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creativecommons.org/licenses/by-sa/2.0/de/" TargetMode="External"/><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9" name="Rectangle 2"/>
          <p:cNvSpPr>
            <a:spLocks noGrp="1" noChangeArrowheads="1"/>
          </p:cNvSpPr>
          <p:nvPr>
            <p:ph type="body" idx="1"/>
          </p:nvPr>
        </p:nvSpPr>
        <p:spPr bwMode="auto">
          <a:xfrm>
            <a:off x="604838" y="1125538"/>
            <a:ext cx="8081962"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Klicken Sie, um die Formate des Vorlagentextes zu bearbeiten</a:t>
            </a:r>
          </a:p>
          <a:p>
            <a:pPr lvl="0"/>
            <a:r>
              <a:rPr lang="de-DE" smtClean="0"/>
              <a:t>Zweite Ebene</a:t>
            </a:r>
          </a:p>
          <a:p>
            <a:pPr lvl="0"/>
            <a:r>
              <a:rPr lang="de-DE" smtClean="0"/>
              <a:t>Dritte Ebene</a:t>
            </a:r>
          </a:p>
          <a:p>
            <a:pPr lvl="3"/>
            <a:r>
              <a:rPr lang="de-DE" smtClean="0"/>
              <a:t>Vierte Ebene</a:t>
            </a:r>
          </a:p>
          <a:p>
            <a:pPr lvl="4"/>
            <a:r>
              <a:rPr lang="de-DE" smtClean="0"/>
              <a:t>Fünfte Ebene</a:t>
            </a:r>
          </a:p>
        </p:txBody>
      </p:sp>
      <p:graphicFrame>
        <p:nvGraphicFramePr>
          <p:cNvPr id="1026" name="Object 4"/>
          <p:cNvGraphicFramePr>
            <a:graphicFrameLocks/>
          </p:cNvGraphicFramePr>
          <p:nvPr/>
        </p:nvGraphicFramePr>
        <p:xfrm>
          <a:off x="76200" y="6096000"/>
          <a:ext cx="609600" cy="609600"/>
        </p:xfrm>
        <a:graphic>
          <a:graphicData uri="http://schemas.openxmlformats.org/presentationml/2006/ole">
            <p:oleObj spid="_x0000_s1026" name="Designer Zeichnung" r:id="rId15" imgW="2199960" imgH="1908000" progId="">
              <p:embed/>
            </p:oleObj>
          </a:graphicData>
        </a:graphic>
      </p:graphicFrame>
      <p:sp>
        <p:nvSpPr>
          <p:cNvPr id="1031" name="Rectangle 6"/>
          <p:cNvSpPr>
            <a:spLocks noGrp="1" noChangeArrowheads="1"/>
          </p:cNvSpPr>
          <p:nvPr>
            <p:ph type="title"/>
          </p:nvPr>
        </p:nvSpPr>
        <p:spPr bwMode="auto">
          <a:xfrm>
            <a:off x="568325" y="425450"/>
            <a:ext cx="7994650" cy="3968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smtClean="0"/>
              <a:t>Klicken Sie, um das Titelformat zu bearbeiten</a:t>
            </a:r>
          </a:p>
        </p:txBody>
      </p:sp>
      <p:sp>
        <p:nvSpPr>
          <p:cNvPr id="335879" name="Rectangle 7"/>
          <p:cNvSpPr>
            <a:spLocks noChangeArrowheads="1"/>
          </p:cNvSpPr>
          <p:nvPr/>
        </p:nvSpPr>
        <p:spPr bwMode="auto">
          <a:xfrm>
            <a:off x="8442325" y="6362700"/>
            <a:ext cx="542925" cy="307975"/>
          </a:xfrm>
          <a:prstGeom prst="rect">
            <a:avLst/>
          </a:prstGeom>
          <a:noFill/>
          <a:ln w="12700">
            <a:noFill/>
            <a:miter lim="800000"/>
            <a:headEnd type="none" w="sm" len="sm"/>
            <a:tailEnd type="none" w="sm" len="sm"/>
          </a:ln>
          <a:effectLst/>
        </p:spPr>
        <p:txBody>
          <a:bodyPr wrap="none">
            <a:spAutoFit/>
          </a:bodyPr>
          <a:lstStyle/>
          <a:p>
            <a:pPr algn="l">
              <a:defRPr/>
            </a:pPr>
            <a:fld id="{73711D06-4A17-4295-8184-6516C8FB76BC}" type="slidenum">
              <a:rPr lang="de-DE" sz="1400" b="1" i="1">
                <a:solidFill>
                  <a:schemeClr val="tx1"/>
                </a:solidFill>
                <a:latin typeface="Arial" pitchFamily="34" charset="0"/>
              </a:rPr>
              <a:pPr algn="l">
                <a:defRPr/>
              </a:pPr>
              <a:t>‹Nr.›</a:t>
            </a:fld>
            <a:endParaRPr lang="de-DE" sz="1400" b="1" i="1">
              <a:solidFill>
                <a:schemeClr val="tx1"/>
              </a:solidFill>
              <a:latin typeface="Arial" pitchFamily="34" charset="0"/>
            </a:endParaRPr>
          </a:p>
        </p:txBody>
      </p:sp>
      <p:sp>
        <p:nvSpPr>
          <p:cNvPr id="335880" name="Text Box 8"/>
          <p:cNvSpPr txBox="1">
            <a:spLocks noChangeArrowheads="1"/>
          </p:cNvSpPr>
          <p:nvPr/>
        </p:nvSpPr>
        <p:spPr bwMode="auto">
          <a:xfrm>
            <a:off x="8670925" y="193675"/>
            <a:ext cx="184150" cy="461963"/>
          </a:xfrm>
          <a:prstGeom prst="rect">
            <a:avLst/>
          </a:prstGeom>
          <a:noFill/>
          <a:ln w="12700">
            <a:noFill/>
            <a:miter lim="800000"/>
            <a:headEnd type="none" w="sm" len="sm"/>
            <a:tailEnd type="none" w="sm" len="sm"/>
          </a:ln>
          <a:effectLst/>
        </p:spPr>
        <p:txBody>
          <a:bodyPr wrap="none">
            <a:spAutoFit/>
          </a:bodyPr>
          <a:lstStyle/>
          <a:p>
            <a:pPr algn="l">
              <a:defRPr/>
            </a:pPr>
            <a:endParaRPr lang="de-DE" sz="2400">
              <a:solidFill>
                <a:schemeClr val="tx1"/>
              </a:solidFill>
              <a:latin typeface="Arial" pitchFamily="34" charset="0"/>
            </a:endParaRPr>
          </a:p>
        </p:txBody>
      </p:sp>
      <p:sp>
        <p:nvSpPr>
          <p:cNvPr id="335881" name="Rectangle 9"/>
          <p:cNvSpPr>
            <a:spLocks noChangeArrowheads="1"/>
          </p:cNvSpPr>
          <p:nvPr/>
        </p:nvSpPr>
        <p:spPr bwMode="auto">
          <a:xfrm>
            <a:off x="0" y="0"/>
            <a:ext cx="6011863" cy="446088"/>
          </a:xfrm>
          <a:prstGeom prst="rect">
            <a:avLst/>
          </a:prstGeom>
          <a:noFill/>
          <a:ln w="9525">
            <a:solidFill>
              <a:schemeClr val="bg1"/>
            </a:solidFill>
            <a:miter lim="800000"/>
            <a:headEnd/>
            <a:tailEnd/>
          </a:ln>
        </p:spPr>
        <p:txBody>
          <a:bodyPr>
            <a:spAutoFit/>
          </a:bodyPr>
          <a:lstStyle/>
          <a:p>
            <a:pPr algn="l">
              <a:defRPr/>
            </a:pPr>
            <a:endParaRPr lang="de-DE" sz="2300">
              <a:solidFill>
                <a:srgbClr val="000066"/>
              </a:solidFill>
              <a:latin typeface="Arial" pitchFamily="34" charset="0"/>
            </a:endParaRPr>
          </a:p>
        </p:txBody>
      </p:sp>
      <p:sp>
        <p:nvSpPr>
          <p:cNvPr id="335882" name="Text Box 10"/>
          <p:cNvSpPr txBox="1">
            <a:spLocks noChangeArrowheads="1"/>
          </p:cNvSpPr>
          <p:nvPr/>
        </p:nvSpPr>
        <p:spPr bwMode="auto">
          <a:xfrm>
            <a:off x="593725" y="0"/>
            <a:ext cx="4968875" cy="461963"/>
          </a:xfrm>
          <a:prstGeom prst="rect">
            <a:avLst/>
          </a:prstGeom>
          <a:noFill/>
          <a:ln w="12700">
            <a:noFill/>
            <a:miter lim="800000"/>
            <a:headEnd type="none" w="sm" len="sm"/>
            <a:tailEnd type="none" w="sm" len="sm"/>
          </a:ln>
          <a:effectLst/>
        </p:spPr>
        <p:txBody>
          <a:bodyPr>
            <a:spAutoFit/>
          </a:bodyPr>
          <a:lstStyle/>
          <a:p>
            <a:pPr algn="l">
              <a:defRPr/>
            </a:pPr>
            <a:endParaRPr lang="de-DE" sz="2400">
              <a:solidFill>
                <a:schemeClr val="tx1"/>
              </a:solidFill>
              <a:latin typeface="Arial" pitchFamily="34" charset="0"/>
            </a:endParaRPr>
          </a:p>
        </p:txBody>
      </p:sp>
      <p:sp>
        <p:nvSpPr>
          <p:cNvPr id="335883" name="Rectangle 11"/>
          <p:cNvSpPr>
            <a:spLocks noChangeArrowheads="1"/>
          </p:cNvSpPr>
          <p:nvPr/>
        </p:nvSpPr>
        <p:spPr bwMode="auto">
          <a:xfrm>
            <a:off x="8382000" y="6324600"/>
            <a:ext cx="533400" cy="304800"/>
          </a:xfrm>
          <a:prstGeom prst="rect">
            <a:avLst/>
          </a:prstGeom>
          <a:noFill/>
          <a:ln w="9525">
            <a:noFill/>
            <a:miter lim="800000"/>
            <a:headEnd/>
            <a:tailEnd/>
          </a:ln>
          <a:effectLst/>
        </p:spPr>
        <p:txBody>
          <a:bodyPr wrap="none" anchor="ctr"/>
          <a:lstStyle/>
          <a:p>
            <a:pPr>
              <a:defRPr/>
            </a:pPr>
            <a:endParaRPr lang="de-DE" sz="2400">
              <a:solidFill>
                <a:srgbClr val="000066"/>
              </a:solidFill>
              <a:latin typeface="Arial" pitchFamily="34" charset="0"/>
            </a:endParaRPr>
          </a:p>
        </p:txBody>
      </p:sp>
      <p:sp>
        <p:nvSpPr>
          <p:cNvPr id="335884" name="Rectangle 12"/>
          <p:cNvSpPr>
            <a:spLocks noChangeArrowheads="1"/>
          </p:cNvSpPr>
          <p:nvPr/>
        </p:nvSpPr>
        <p:spPr bwMode="auto">
          <a:xfrm>
            <a:off x="0" y="0"/>
            <a:ext cx="6011863" cy="446088"/>
          </a:xfrm>
          <a:prstGeom prst="rect">
            <a:avLst/>
          </a:prstGeom>
          <a:noFill/>
          <a:ln w="9525">
            <a:solidFill>
              <a:schemeClr val="bg1"/>
            </a:solidFill>
            <a:miter lim="800000"/>
            <a:headEnd/>
            <a:tailEnd/>
          </a:ln>
        </p:spPr>
        <p:txBody>
          <a:bodyPr>
            <a:spAutoFit/>
          </a:bodyPr>
          <a:lstStyle/>
          <a:p>
            <a:pPr algn="l">
              <a:defRPr/>
            </a:pPr>
            <a:endParaRPr lang="de-DE" sz="2300">
              <a:solidFill>
                <a:srgbClr val="000066"/>
              </a:solidFill>
              <a:latin typeface="Arial" pitchFamily="34" charset="0"/>
            </a:endParaRPr>
          </a:p>
        </p:txBody>
      </p:sp>
      <p:graphicFrame>
        <p:nvGraphicFramePr>
          <p:cNvPr id="1027" name="Object 15"/>
          <p:cNvGraphicFramePr>
            <a:graphicFrameLocks/>
          </p:cNvGraphicFramePr>
          <p:nvPr/>
        </p:nvGraphicFramePr>
        <p:xfrm>
          <a:off x="76200" y="6096000"/>
          <a:ext cx="609600" cy="609600"/>
        </p:xfrm>
        <a:graphic>
          <a:graphicData uri="http://schemas.openxmlformats.org/presentationml/2006/ole">
            <p:oleObj spid="_x0000_s1027" name="Designer Zeichnung" r:id="rId16" imgW="2199960" imgH="1908000" progId="">
              <p:embed/>
            </p:oleObj>
          </a:graphicData>
        </a:graphic>
      </p:graphicFrame>
      <p:sp>
        <p:nvSpPr>
          <p:cNvPr id="335890" name="Rectangle 18"/>
          <p:cNvSpPr>
            <a:spLocks noChangeArrowheads="1"/>
          </p:cNvSpPr>
          <p:nvPr/>
        </p:nvSpPr>
        <p:spPr bwMode="auto">
          <a:xfrm>
            <a:off x="457200" y="1219200"/>
            <a:ext cx="8050213" cy="4648200"/>
          </a:xfrm>
          <a:prstGeom prst="rect">
            <a:avLst/>
          </a:prstGeom>
          <a:noFill/>
          <a:ln w="9525">
            <a:noFill/>
            <a:miter lim="800000"/>
            <a:headEnd type="none" w="sm" len="sm"/>
            <a:tailEnd type="none" w="sm" len="sm"/>
          </a:ln>
          <a:effectLst/>
        </p:spPr>
        <p:txBody>
          <a:bodyPr lIns="0" tIns="0" rIns="0" bIns="0"/>
          <a:lstStyle/>
          <a:p>
            <a:pPr algn="l">
              <a:spcBef>
                <a:spcPct val="40000"/>
              </a:spcBef>
              <a:spcAft>
                <a:spcPct val="30000"/>
              </a:spcAft>
              <a:buClr>
                <a:srgbClr val="008080"/>
              </a:buClr>
              <a:buSzPct val="100000"/>
              <a:buFont typeface="Monotype Sorts" pitchFamily="2" charset="2"/>
              <a:buNone/>
              <a:defRPr/>
            </a:pPr>
            <a:endParaRPr lang="de-DE" sz="2200">
              <a:solidFill>
                <a:srgbClr val="060209"/>
              </a:solidFill>
              <a:latin typeface="Arial" pitchFamily="34" charset="0"/>
            </a:endParaRPr>
          </a:p>
        </p:txBody>
      </p:sp>
      <p:pic>
        <p:nvPicPr>
          <p:cNvPr id="17" name="Picture 14">
            <a:hlinkClick r:id="rId17"/>
          </p:cNvPr>
          <p:cNvPicPr>
            <a:picLocks noChangeAspect="1" noChangeArrowheads="1"/>
          </p:cNvPicPr>
          <p:nvPr userDrawn="1"/>
        </p:nvPicPr>
        <p:blipFill>
          <a:blip r:embed="rId18" cstate="print"/>
          <a:srcRect/>
          <a:stretch>
            <a:fillRect/>
          </a:stretch>
        </p:blipFill>
        <p:spPr bwMode="auto">
          <a:xfrm>
            <a:off x="6781800" y="6248400"/>
            <a:ext cx="997324" cy="457200"/>
          </a:xfrm>
          <a:prstGeom prst="rect">
            <a:avLst/>
          </a:prstGeom>
          <a:noFill/>
          <a:ln w="12700">
            <a:noFill/>
            <a:miter lim="800000"/>
            <a:headEnd/>
            <a:tailEnd/>
          </a:ln>
        </p:spPr>
      </p:pic>
      <p:sp>
        <p:nvSpPr>
          <p:cNvPr id="15" name="Text Box 19"/>
          <p:cNvSpPr txBox="1">
            <a:spLocks noChangeArrowheads="1"/>
          </p:cNvSpPr>
          <p:nvPr userDrawn="1"/>
        </p:nvSpPr>
        <p:spPr bwMode="auto">
          <a:xfrm>
            <a:off x="1143000" y="6367790"/>
            <a:ext cx="5486400" cy="261610"/>
          </a:xfrm>
          <a:prstGeom prst="rect">
            <a:avLst/>
          </a:prstGeom>
          <a:noFill/>
          <a:ln w="12700">
            <a:noFill/>
            <a:miter lim="800000"/>
            <a:headEnd type="none" w="sm" len="sm"/>
            <a:tailEnd type="none" w="sm" len="sm"/>
          </a:ln>
          <a:effectLst/>
        </p:spPr>
        <p:txBody>
          <a:bodyPr wrap="square">
            <a:spAutoFit/>
          </a:bodyPr>
          <a:lstStyle/>
          <a:p>
            <a:pPr>
              <a:spcAft>
                <a:spcPct val="30000"/>
              </a:spcAft>
              <a:buClr>
                <a:srgbClr val="008080"/>
              </a:buClr>
              <a:buSzPct val="100000"/>
              <a:buFont typeface="Monotype Sorts" pitchFamily="2" charset="2"/>
              <a:buNone/>
              <a:defRPr/>
            </a:pPr>
            <a:r>
              <a:rPr lang="de-DE" sz="1100" baseline="0" dirty="0" smtClean="0"/>
              <a:t>Copyright/</a:t>
            </a:r>
            <a:r>
              <a:rPr lang="de-DE" sz="1100" baseline="0" dirty="0" err="1" smtClean="0"/>
              <a:t>UrhR</a:t>
            </a:r>
            <a:r>
              <a:rPr lang="de-DE" sz="1100" baseline="0" dirty="0" smtClean="0"/>
              <a:t>  </a:t>
            </a:r>
            <a:r>
              <a:rPr lang="de-DE" sz="1100" baseline="0" dirty="0" err="1" smtClean="0"/>
              <a:t>vs</a:t>
            </a:r>
            <a:r>
              <a:rPr lang="de-DE" sz="1100" baseline="0" dirty="0" smtClean="0"/>
              <a:t> Creative </a:t>
            </a:r>
            <a:r>
              <a:rPr lang="de-DE" sz="1100" baseline="0" dirty="0" err="1" smtClean="0"/>
              <a:t>Commons</a:t>
            </a:r>
            <a:r>
              <a:rPr lang="de-DE" sz="1100" baseline="0" dirty="0" smtClean="0"/>
              <a:t>, Open Access 18. Juni 2008</a:t>
            </a:r>
            <a:endParaRPr lang="de-DE" sz="1100" b="1" i="1" dirty="0">
              <a:solidFill>
                <a:schemeClr val="tx1"/>
              </a:solidFill>
              <a:latin typeface="Arial" pitchFamily="34"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9" r:id="rId12"/>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600" b="1" i="1">
          <a:solidFill>
            <a:srgbClr val="008080"/>
          </a:solidFill>
          <a:latin typeface="+mj-lt"/>
          <a:ea typeface="+mj-ea"/>
          <a:cs typeface="+mj-cs"/>
        </a:defRPr>
      </a:lvl1pPr>
      <a:lvl2pPr algn="l" rtl="0" eaLnBrk="0" fontAlgn="base" hangingPunct="0">
        <a:lnSpc>
          <a:spcPct val="90000"/>
        </a:lnSpc>
        <a:spcBef>
          <a:spcPct val="0"/>
        </a:spcBef>
        <a:spcAft>
          <a:spcPct val="0"/>
        </a:spcAft>
        <a:defRPr sz="2600" b="1" i="1">
          <a:solidFill>
            <a:srgbClr val="008080"/>
          </a:solidFill>
          <a:latin typeface="Arial" pitchFamily="34" charset="0"/>
        </a:defRPr>
      </a:lvl2pPr>
      <a:lvl3pPr algn="l" rtl="0" eaLnBrk="0" fontAlgn="base" hangingPunct="0">
        <a:lnSpc>
          <a:spcPct val="90000"/>
        </a:lnSpc>
        <a:spcBef>
          <a:spcPct val="0"/>
        </a:spcBef>
        <a:spcAft>
          <a:spcPct val="0"/>
        </a:spcAft>
        <a:defRPr sz="2600" b="1" i="1">
          <a:solidFill>
            <a:srgbClr val="008080"/>
          </a:solidFill>
          <a:latin typeface="Arial" pitchFamily="34" charset="0"/>
        </a:defRPr>
      </a:lvl3pPr>
      <a:lvl4pPr algn="l" rtl="0" eaLnBrk="0" fontAlgn="base" hangingPunct="0">
        <a:lnSpc>
          <a:spcPct val="90000"/>
        </a:lnSpc>
        <a:spcBef>
          <a:spcPct val="0"/>
        </a:spcBef>
        <a:spcAft>
          <a:spcPct val="0"/>
        </a:spcAft>
        <a:defRPr sz="2600" b="1" i="1">
          <a:solidFill>
            <a:srgbClr val="008080"/>
          </a:solidFill>
          <a:latin typeface="Arial" pitchFamily="34" charset="0"/>
        </a:defRPr>
      </a:lvl4pPr>
      <a:lvl5pPr algn="l" rtl="0" eaLnBrk="0" fontAlgn="base" hangingPunct="0">
        <a:lnSpc>
          <a:spcPct val="90000"/>
        </a:lnSpc>
        <a:spcBef>
          <a:spcPct val="0"/>
        </a:spcBef>
        <a:spcAft>
          <a:spcPct val="0"/>
        </a:spcAft>
        <a:defRPr sz="2600" b="1" i="1">
          <a:solidFill>
            <a:srgbClr val="008080"/>
          </a:solidFill>
          <a:latin typeface="Arial" pitchFamily="34" charset="0"/>
        </a:defRPr>
      </a:lvl5pPr>
      <a:lvl6pPr marL="457200" algn="l" rtl="0" eaLnBrk="0" fontAlgn="base" hangingPunct="0">
        <a:lnSpc>
          <a:spcPct val="90000"/>
        </a:lnSpc>
        <a:spcBef>
          <a:spcPct val="0"/>
        </a:spcBef>
        <a:spcAft>
          <a:spcPct val="0"/>
        </a:spcAft>
        <a:defRPr sz="2600" b="1" i="1">
          <a:solidFill>
            <a:srgbClr val="008080"/>
          </a:solidFill>
          <a:latin typeface="Arial" pitchFamily="34" charset="0"/>
        </a:defRPr>
      </a:lvl6pPr>
      <a:lvl7pPr marL="914400" algn="l" rtl="0" eaLnBrk="0" fontAlgn="base" hangingPunct="0">
        <a:lnSpc>
          <a:spcPct val="90000"/>
        </a:lnSpc>
        <a:spcBef>
          <a:spcPct val="0"/>
        </a:spcBef>
        <a:spcAft>
          <a:spcPct val="0"/>
        </a:spcAft>
        <a:defRPr sz="2600" b="1" i="1">
          <a:solidFill>
            <a:srgbClr val="008080"/>
          </a:solidFill>
          <a:latin typeface="Arial" pitchFamily="34" charset="0"/>
        </a:defRPr>
      </a:lvl7pPr>
      <a:lvl8pPr marL="1371600" algn="l" rtl="0" eaLnBrk="0" fontAlgn="base" hangingPunct="0">
        <a:lnSpc>
          <a:spcPct val="90000"/>
        </a:lnSpc>
        <a:spcBef>
          <a:spcPct val="0"/>
        </a:spcBef>
        <a:spcAft>
          <a:spcPct val="0"/>
        </a:spcAft>
        <a:defRPr sz="2600" b="1" i="1">
          <a:solidFill>
            <a:srgbClr val="008080"/>
          </a:solidFill>
          <a:latin typeface="Arial" pitchFamily="34" charset="0"/>
        </a:defRPr>
      </a:lvl8pPr>
      <a:lvl9pPr marL="1828800" algn="l" rtl="0" eaLnBrk="0" fontAlgn="base" hangingPunct="0">
        <a:lnSpc>
          <a:spcPct val="90000"/>
        </a:lnSpc>
        <a:spcBef>
          <a:spcPct val="0"/>
        </a:spcBef>
        <a:spcAft>
          <a:spcPct val="0"/>
        </a:spcAft>
        <a:defRPr sz="2600" b="1" i="1">
          <a:solidFill>
            <a:srgbClr val="008080"/>
          </a:solidFill>
          <a:latin typeface="Arial" pitchFamily="34" charset="0"/>
        </a:defRPr>
      </a:lvl9pPr>
    </p:titleStyle>
    <p:bodyStyle>
      <a:lvl1pPr marL="342900" indent="-342900" algn="l" rtl="0" eaLnBrk="0" fontAlgn="base" hangingPunct="0">
        <a:spcBef>
          <a:spcPct val="40000"/>
        </a:spcBef>
        <a:spcAft>
          <a:spcPct val="30000"/>
        </a:spcAft>
        <a:buClr>
          <a:srgbClr val="008080"/>
        </a:buClr>
        <a:buSzPct val="100000"/>
        <a:buFont typeface="Monotype Sorts" pitchFamily="2" charset="2"/>
        <a:buChar char="s"/>
        <a:defRPr sz="2200">
          <a:solidFill>
            <a:schemeClr val="tx1"/>
          </a:solidFill>
          <a:latin typeface="+mn-lt"/>
          <a:ea typeface="+mn-ea"/>
          <a:cs typeface="+mn-cs"/>
        </a:defRPr>
      </a:lvl1pPr>
      <a:lvl2pPr marL="742950" indent="-285750" algn="l" rtl="0" eaLnBrk="0" fontAlgn="base" hangingPunct="0">
        <a:spcBef>
          <a:spcPct val="25000"/>
        </a:spcBef>
        <a:spcAft>
          <a:spcPct val="25000"/>
        </a:spcAft>
        <a:buClr>
          <a:srgbClr val="008080"/>
        </a:buClr>
        <a:buSzPct val="60000"/>
        <a:buFont typeface="Monotype Sorts" pitchFamily="2" charset="2"/>
        <a:buChar char="–"/>
        <a:defRPr sz="2000">
          <a:solidFill>
            <a:schemeClr val="tx1"/>
          </a:solidFill>
          <a:latin typeface="+mn-lt"/>
        </a:defRPr>
      </a:lvl2pPr>
      <a:lvl3pPr marL="1143000" indent="-228600" algn="l" rtl="0" eaLnBrk="0" fontAlgn="base" hangingPunct="0">
        <a:spcBef>
          <a:spcPct val="20000"/>
        </a:spcBef>
        <a:spcAft>
          <a:spcPct val="20000"/>
        </a:spcAft>
        <a:buClr>
          <a:schemeClr val="bg2"/>
        </a:buClr>
        <a:buSzPct val="60000"/>
        <a:buFont typeface="Monotype Sorts" pitchFamily="2" charset="2"/>
        <a:buChar char="•"/>
        <a:defRPr sz="2000">
          <a:solidFill>
            <a:schemeClr val="tx1"/>
          </a:solidFill>
          <a:latin typeface="+mn-lt"/>
        </a:defRPr>
      </a:lvl3pPr>
      <a:lvl4pPr marL="1562100" indent="-228600" algn="l" rtl="0" eaLnBrk="0" fontAlgn="base" hangingPunct="0">
        <a:spcBef>
          <a:spcPct val="20000"/>
        </a:spcBef>
        <a:spcAft>
          <a:spcPct val="0"/>
        </a:spcAft>
        <a:buClr>
          <a:schemeClr val="bg2"/>
        </a:buClr>
        <a:buSzPct val="60000"/>
        <a:buFont typeface="Monotype Sorts" pitchFamily="2" charset="2"/>
        <a:buChar char="s"/>
        <a:defRPr sz="2000">
          <a:solidFill>
            <a:schemeClr val="tx1"/>
          </a:solidFill>
          <a:latin typeface="+mn-lt"/>
        </a:defRPr>
      </a:lvl4pPr>
      <a:lvl5pPr marL="1981200" indent="-228600" algn="l" rtl="0" eaLnBrk="0" fontAlgn="base" hangingPunct="0">
        <a:spcBef>
          <a:spcPct val="20000"/>
        </a:spcBef>
        <a:spcAft>
          <a:spcPct val="20000"/>
        </a:spcAft>
        <a:buClr>
          <a:schemeClr val="bg2"/>
        </a:buClr>
        <a:buSzPct val="60000"/>
        <a:buFont typeface="Monotype Sorts" pitchFamily="2" charset="2"/>
        <a:buChar char="s"/>
        <a:defRPr sz="2000">
          <a:solidFill>
            <a:schemeClr val="tx1"/>
          </a:solidFill>
          <a:latin typeface="+mn-lt"/>
        </a:defRPr>
      </a:lvl5pPr>
      <a:lvl6pPr marL="2438400" indent="-228600" algn="l" rtl="0" eaLnBrk="0" fontAlgn="base" hangingPunct="0">
        <a:spcBef>
          <a:spcPct val="20000"/>
        </a:spcBef>
        <a:spcAft>
          <a:spcPct val="20000"/>
        </a:spcAft>
        <a:buClr>
          <a:schemeClr val="bg2"/>
        </a:buClr>
        <a:buSzPct val="60000"/>
        <a:buFont typeface="Monotype Sorts" pitchFamily="2" charset="2"/>
        <a:buChar char="s"/>
        <a:defRPr sz="2000">
          <a:solidFill>
            <a:schemeClr val="tx1"/>
          </a:solidFill>
          <a:latin typeface="+mn-lt"/>
        </a:defRPr>
      </a:lvl6pPr>
      <a:lvl7pPr marL="2895600" indent="-228600" algn="l" rtl="0" eaLnBrk="0" fontAlgn="base" hangingPunct="0">
        <a:spcBef>
          <a:spcPct val="20000"/>
        </a:spcBef>
        <a:spcAft>
          <a:spcPct val="20000"/>
        </a:spcAft>
        <a:buClr>
          <a:schemeClr val="bg2"/>
        </a:buClr>
        <a:buSzPct val="60000"/>
        <a:buFont typeface="Monotype Sorts" pitchFamily="2" charset="2"/>
        <a:buChar char="s"/>
        <a:defRPr sz="2000">
          <a:solidFill>
            <a:schemeClr val="tx1"/>
          </a:solidFill>
          <a:latin typeface="+mn-lt"/>
        </a:defRPr>
      </a:lvl7pPr>
      <a:lvl8pPr marL="3352800" indent="-228600" algn="l" rtl="0" eaLnBrk="0" fontAlgn="base" hangingPunct="0">
        <a:spcBef>
          <a:spcPct val="20000"/>
        </a:spcBef>
        <a:spcAft>
          <a:spcPct val="20000"/>
        </a:spcAft>
        <a:buClr>
          <a:schemeClr val="bg2"/>
        </a:buClr>
        <a:buSzPct val="60000"/>
        <a:buFont typeface="Monotype Sorts" pitchFamily="2" charset="2"/>
        <a:buChar char="s"/>
        <a:defRPr sz="2000">
          <a:solidFill>
            <a:schemeClr val="tx1"/>
          </a:solidFill>
          <a:latin typeface="+mn-lt"/>
        </a:defRPr>
      </a:lvl8pPr>
      <a:lvl9pPr marL="3810000" indent="-228600" algn="l" rtl="0" eaLnBrk="0" fontAlgn="base" hangingPunct="0">
        <a:spcBef>
          <a:spcPct val="20000"/>
        </a:spcBef>
        <a:spcAft>
          <a:spcPct val="20000"/>
        </a:spcAft>
        <a:buClr>
          <a:schemeClr val="bg2"/>
        </a:buClr>
        <a:buSzPct val="60000"/>
        <a:buFont typeface="Monotype Sorts" pitchFamily="2" charset="2"/>
        <a:buChar char="s"/>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uhlen.name/"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slide" Target="slide63.xml"/><Relationship Id="rId4" Type="http://schemas.openxmlformats.org/officeDocument/2006/relationships/hyperlink" Target="http://creativecommons.org/licenses/by-sa/2.0/d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CC-aus-DINI07.pptx"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hyperlink" Target="OA-G.Modelle.pptx" TargetMode="External"/><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www.urheberrechtsbuendnis.de/internal" TargetMode="External"/><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creativecommons.org/licenses/by-sa/2.0/de/" TargetMode="External"/></Relationships>
</file>

<file path=ppt/slides/_rels/slide6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1.xml"/><Relationship Id="rId7" Type="http://schemas.openxmlformats.org/officeDocument/2006/relationships/hyperlink" Target="http://creativecommons.org/licenses/by-sa/2.0/de/legalcode"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hyperlink" Target="../CC/legalcode.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685800" y="1524000"/>
            <a:ext cx="7772400" cy="1077860"/>
          </a:xfrm>
          <a:solidFill>
            <a:schemeClr val="bg2"/>
          </a:solidFill>
        </p:spPr>
        <p:txBody>
          <a:bodyPr>
            <a:spAutoFit/>
          </a:bodyPr>
          <a:lstStyle/>
          <a:p>
            <a:pPr marL="342900" indent="-342900">
              <a:spcBef>
                <a:spcPct val="0"/>
              </a:spcBef>
            </a:pPr>
            <a:r>
              <a:rPr lang="de-DE" sz="3200" dirty="0" smtClean="0"/>
              <a:t>Copyright/Urheberrecht vs. Creative </a:t>
            </a:r>
            <a:r>
              <a:rPr lang="de-DE" sz="3200" dirty="0" err="1" smtClean="0"/>
              <a:t>Commons</a:t>
            </a:r>
            <a:r>
              <a:rPr lang="de-DE" sz="3200" dirty="0" smtClean="0"/>
              <a:t> und Open Access</a:t>
            </a:r>
            <a:endParaRPr lang="de-DE" sz="3200" b="1" dirty="0" smtClean="0">
              <a:cs typeface="Times New Roman" pitchFamily="18" charset="0"/>
            </a:endParaRPr>
          </a:p>
        </p:txBody>
      </p:sp>
      <p:sp>
        <p:nvSpPr>
          <p:cNvPr id="5123" name="Text Box 3"/>
          <p:cNvSpPr txBox="1">
            <a:spLocks noChangeArrowheads="1"/>
          </p:cNvSpPr>
          <p:nvPr/>
        </p:nvSpPr>
        <p:spPr bwMode="auto">
          <a:xfrm>
            <a:off x="966788" y="2938463"/>
            <a:ext cx="7239000" cy="1516062"/>
          </a:xfrm>
          <a:prstGeom prst="rect">
            <a:avLst/>
          </a:prstGeom>
          <a:solidFill>
            <a:srgbClr val="EAEAEA"/>
          </a:solidFill>
          <a:ln w="12700">
            <a:noFill/>
            <a:miter lim="800000"/>
            <a:headEnd type="none" w="sm" len="sm"/>
            <a:tailEnd type="none" w="sm" len="sm"/>
          </a:ln>
        </p:spPr>
        <p:txBody>
          <a:bodyPr>
            <a:spAutoFit/>
          </a:bodyPr>
          <a:lstStyle/>
          <a:p>
            <a:pPr>
              <a:spcBef>
                <a:spcPct val="50000"/>
              </a:spcBef>
            </a:pPr>
            <a:r>
              <a:rPr lang="de-DE" sz="2000" dirty="0">
                <a:solidFill>
                  <a:schemeClr val="tx1"/>
                </a:solidFill>
              </a:rPr>
              <a:t>Rainer Kuhlen</a:t>
            </a:r>
          </a:p>
          <a:p>
            <a:pPr>
              <a:spcBef>
                <a:spcPct val="25000"/>
              </a:spcBef>
            </a:pPr>
            <a:r>
              <a:rPr lang="de-DE" sz="2000" dirty="0">
                <a:solidFill>
                  <a:schemeClr val="tx1"/>
                </a:solidFill>
              </a:rPr>
              <a:t>FB Informatik und Informationswissenschaft</a:t>
            </a:r>
          </a:p>
          <a:p>
            <a:pPr>
              <a:spcBef>
                <a:spcPct val="25000"/>
              </a:spcBef>
            </a:pPr>
            <a:r>
              <a:rPr lang="de-DE" sz="2000" dirty="0">
                <a:solidFill>
                  <a:schemeClr val="tx1"/>
                </a:solidFill>
              </a:rPr>
              <a:t>Universität Konstanz</a:t>
            </a:r>
          </a:p>
          <a:p>
            <a:pPr>
              <a:spcBef>
                <a:spcPct val="25000"/>
              </a:spcBef>
            </a:pPr>
            <a:r>
              <a:rPr lang="de-DE" dirty="0">
                <a:solidFill>
                  <a:schemeClr val="tx1"/>
                </a:solidFill>
                <a:hlinkClick r:id="rId3"/>
              </a:rPr>
              <a:t>www.kuhlen.name</a:t>
            </a:r>
            <a:endParaRPr lang="de-DE" dirty="0">
              <a:solidFill>
                <a:schemeClr val="tx1"/>
              </a:solidFill>
            </a:endParaRPr>
          </a:p>
        </p:txBody>
      </p:sp>
      <p:sp>
        <p:nvSpPr>
          <p:cNvPr id="5124" name="Rectangle 11"/>
          <p:cNvSpPr>
            <a:spLocks noChangeArrowheads="1"/>
          </p:cNvSpPr>
          <p:nvPr/>
        </p:nvSpPr>
        <p:spPr bwMode="auto">
          <a:xfrm>
            <a:off x="1371600" y="6248400"/>
            <a:ext cx="6400800" cy="609600"/>
          </a:xfrm>
          <a:prstGeom prst="rect">
            <a:avLst/>
          </a:prstGeom>
          <a:solidFill>
            <a:schemeClr val="bg1"/>
          </a:solidFill>
          <a:ln w="12700">
            <a:solidFill>
              <a:schemeClr val="bg1"/>
            </a:solidFill>
            <a:miter lim="800000"/>
            <a:headEnd/>
            <a:tailEnd/>
          </a:ln>
        </p:spPr>
        <p:txBody>
          <a:bodyPr wrap="none" lIns="18000" tIns="10800" rIns="18000" bIns="10800" anchor="ctr"/>
          <a:lstStyle/>
          <a:p>
            <a:endParaRPr lang="de-DE" b="1"/>
          </a:p>
        </p:txBody>
      </p:sp>
      <p:grpSp>
        <p:nvGrpSpPr>
          <p:cNvPr id="5126" name="Gruppieren 15"/>
          <p:cNvGrpSpPr>
            <a:grpSpLocks/>
          </p:cNvGrpSpPr>
          <p:nvPr/>
        </p:nvGrpSpPr>
        <p:grpSpPr bwMode="auto">
          <a:xfrm>
            <a:off x="1385888" y="5045075"/>
            <a:ext cx="6767512" cy="593725"/>
            <a:chOff x="1981200" y="4953000"/>
            <a:chExt cx="6767512" cy="593725"/>
          </a:xfrm>
        </p:grpSpPr>
        <p:sp>
          <p:nvSpPr>
            <p:cNvPr id="5129" name="Rectangle 5"/>
            <p:cNvSpPr>
              <a:spLocks noChangeArrowheads="1"/>
            </p:cNvSpPr>
            <p:nvPr/>
          </p:nvSpPr>
          <p:spPr bwMode="auto">
            <a:xfrm>
              <a:off x="3019425" y="5070415"/>
              <a:ext cx="4752975" cy="400110"/>
            </a:xfrm>
            <a:prstGeom prst="rect">
              <a:avLst/>
            </a:prstGeom>
            <a:solidFill>
              <a:srgbClr val="CBCBCB"/>
            </a:solidFill>
            <a:ln w="9525">
              <a:noFill/>
              <a:miter lim="800000"/>
              <a:headEnd/>
              <a:tailEnd/>
            </a:ln>
          </p:spPr>
          <p:txBody>
            <a:bodyPr anchor="ctr">
              <a:spAutoFit/>
            </a:bodyPr>
            <a:lstStyle/>
            <a:p>
              <a:pPr algn="l" eaLnBrk="1" hangingPunct="1"/>
              <a:r>
                <a:rPr lang="de-DE" sz="1000">
                  <a:solidFill>
                    <a:schemeClr val="tx1"/>
                  </a:solidFill>
                </a:rPr>
                <a:t>This document will be published under the following </a:t>
              </a:r>
              <a:r>
                <a:rPr lang="de-DE" sz="1000">
                  <a:solidFill>
                    <a:schemeClr val="tx1"/>
                  </a:solidFill>
                  <a:hlinkClick r:id="rId4"/>
                </a:rPr>
                <a:t>Creative-Commons-License:</a:t>
              </a:r>
              <a:endParaRPr lang="de-DE" sz="1000">
                <a:solidFill>
                  <a:schemeClr val="tx1"/>
                </a:solidFill>
              </a:endParaRPr>
            </a:p>
            <a:p>
              <a:pPr algn="l" eaLnBrk="1" hangingPunct="1"/>
              <a:r>
                <a:rPr lang="de-DE" sz="1000">
                  <a:solidFill>
                    <a:schemeClr val="tx1"/>
                  </a:solidFill>
                </a:rPr>
                <a:t> http://creativecommons.org/licenses/by-nc-sa/2.0/de//</a:t>
              </a:r>
            </a:p>
          </p:txBody>
        </p:sp>
        <p:sp>
          <p:nvSpPr>
            <p:cNvPr id="5130" name="AutoShape 13">
              <a:hlinkClick r:id="rId5" action="ppaction://hlinksldjump"/>
            </p:cNvPr>
            <p:cNvSpPr>
              <a:spLocks noChangeArrowheads="1"/>
            </p:cNvSpPr>
            <p:nvPr/>
          </p:nvSpPr>
          <p:spPr bwMode="auto">
            <a:xfrm>
              <a:off x="7848600" y="4953000"/>
              <a:ext cx="900112" cy="593725"/>
            </a:xfrm>
            <a:prstGeom prst="rightArrow">
              <a:avLst>
                <a:gd name="adj1" fmla="val 50000"/>
                <a:gd name="adj2" fmla="val 62500"/>
              </a:avLst>
            </a:prstGeom>
            <a:solidFill>
              <a:schemeClr val="accent1"/>
            </a:solidFill>
            <a:ln w="12700">
              <a:solidFill>
                <a:schemeClr val="tx1"/>
              </a:solidFill>
              <a:miter lim="800000"/>
              <a:headEnd/>
              <a:tailEnd/>
            </a:ln>
          </p:spPr>
          <p:txBody>
            <a:bodyPr wrap="square" lIns="18000" tIns="10800" rIns="18000" bIns="10800" anchor="ctr">
              <a:spAutoFit/>
            </a:bodyPr>
            <a:lstStyle/>
            <a:p>
              <a:endParaRPr lang="de-DE"/>
            </a:p>
          </p:txBody>
        </p:sp>
        <p:pic>
          <p:nvPicPr>
            <p:cNvPr id="5131" name="Picture 14">
              <a:hlinkClick r:id="rId4"/>
            </p:cNvPr>
            <p:cNvPicPr>
              <a:picLocks noChangeAspect="1" noChangeArrowheads="1"/>
            </p:cNvPicPr>
            <p:nvPr/>
          </p:nvPicPr>
          <p:blipFill>
            <a:blip r:embed="rId6" cstate="print"/>
            <a:srcRect/>
            <a:stretch>
              <a:fillRect/>
            </a:stretch>
          </p:blipFill>
          <p:spPr bwMode="auto">
            <a:xfrm>
              <a:off x="1981200" y="5029200"/>
              <a:ext cx="997324" cy="457200"/>
            </a:xfrm>
            <a:prstGeom prst="rect">
              <a:avLst/>
            </a:prstGeom>
            <a:noFill/>
            <a:ln w="12700">
              <a:noFill/>
              <a:miter lim="800000"/>
              <a:headEnd/>
              <a:tailEnd/>
            </a:ln>
          </p:spPr>
        </p:pic>
      </p:grpSp>
      <p:pic>
        <p:nvPicPr>
          <p:cNvPr id="5128" name="Picture 2" descr="D:\Entwicklung\Präsentationen\Images\Header_Uni_2.jpg"/>
          <p:cNvPicPr>
            <a:picLocks noChangeAspect="1" noChangeArrowheads="1"/>
          </p:cNvPicPr>
          <p:nvPr/>
        </p:nvPicPr>
        <p:blipFill>
          <a:blip r:embed="rId7" cstate="print"/>
          <a:srcRect/>
          <a:stretch>
            <a:fillRect/>
          </a:stretch>
        </p:blipFill>
        <p:spPr bwMode="auto">
          <a:xfrm>
            <a:off x="0" y="5638800"/>
            <a:ext cx="9144000" cy="1219200"/>
          </a:xfrm>
          <a:prstGeom prst="rect">
            <a:avLst/>
          </a:prstGeom>
          <a:noFill/>
          <a:ln w="9525">
            <a:noFill/>
            <a:miter lim="800000"/>
            <a:headEnd/>
            <a:tailEnd/>
          </a:ln>
        </p:spPr>
      </p:pic>
      <p:sp>
        <p:nvSpPr>
          <p:cNvPr id="12" name="Text Box 3"/>
          <p:cNvSpPr txBox="1">
            <a:spLocks noChangeArrowheads="1"/>
          </p:cNvSpPr>
          <p:nvPr/>
        </p:nvSpPr>
        <p:spPr bwMode="auto">
          <a:xfrm>
            <a:off x="838200" y="228600"/>
            <a:ext cx="7239000" cy="1015663"/>
          </a:xfrm>
          <a:prstGeom prst="rect">
            <a:avLst/>
          </a:prstGeom>
          <a:solidFill>
            <a:srgbClr val="EAEAEA"/>
          </a:solidFill>
          <a:ln w="12700">
            <a:noFill/>
            <a:miter lim="800000"/>
            <a:headEnd type="none" w="sm" len="sm"/>
            <a:tailEnd type="none" w="sm" len="sm"/>
          </a:ln>
        </p:spPr>
        <p:txBody>
          <a:bodyPr wrap="square">
            <a:spAutoFit/>
          </a:bodyPr>
          <a:lstStyle/>
          <a:p>
            <a:pPr>
              <a:spcBef>
                <a:spcPct val="50000"/>
              </a:spcBef>
            </a:pPr>
            <a:r>
              <a:rPr lang="de-DE" sz="2400" dirty="0" smtClean="0">
                <a:solidFill>
                  <a:schemeClr val="tx1"/>
                </a:solidFill>
              </a:rPr>
              <a:t>Seminar </a:t>
            </a:r>
          </a:p>
          <a:p>
            <a:pPr>
              <a:spcBef>
                <a:spcPct val="50000"/>
              </a:spcBef>
            </a:pPr>
            <a:r>
              <a:rPr lang="de-DE" sz="2400" dirty="0" smtClean="0">
                <a:solidFill>
                  <a:schemeClr val="tx1"/>
                </a:solidFill>
              </a:rPr>
              <a:t>Konflikte in der Wissensgesellschaft</a:t>
            </a:r>
            <a:endParaRPr lang="de-DE" sz="2400" dirty="0">
              <a:solidFill>
                <a:schemeClr val="tx1"/>
              </a:solidFill>
            </a:endParaRPr>
          </a:p>
        </p:txBody>
      </p:sp>
      <p:sp>
        <p:nvSpPr>
          <p:cNvPr id="13" name="Text Box 3"/>
          <p:cNvSpPr txBox="1">
            <a:spLocks noChangeArrowheads="1"/>
          </p:cNvSpPr>
          <p:nvPr/>
        </p:nvSpPr>
        <p:spPr bwMode="auto">
          <a:xfrm>
            <a:off x="3124200" y="4648200"/>
            <a:ext cx="2667000" cy="400110"/>
          </a:xfrm>
          <a:prstGeom prst="rect">
            <a:avLst/>
          </a:prstGeom>
          <a:solidFill>
            <a:srgbClr val="EAEAEA"/>
          </a:solidFill>
          <a:ln w="12700">
            <a:noFill/>
            <a:miter lim="800000"/>
            <a:headEnd type="none" w="sm" len="sm"/>
            <a:tailEnd type="none" w="sm" len="sm"/>
          </a:ln>
        </p:spPr>
        <p:txBody>
          <a:bodyPr wrap="square">
            <a:spAutoFit/>
          </a:bodyPr>
          <a:lstStyle/>
          <a:p>
            <a:pPr>
              <a:spcBef>
                <a:spcPct val="50000"/>
              </a:spcBef>
            </a:pPr>
            <a:r>
              <a:rPr lang="de-DE" sz="2000" dirty="0" smtClean="0">
                <a:solidFill>
                  <a:schemeClr val="tx1"/>
                </a:solidFill>
              </a:rPr>
              <a:t>18. Juni 2008</a:t>
            </a:r>
            <a:endParaRPr lang="de-DE"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18"/>
          <p:cNvSpPr>
            <a:spLocks noChangeArrowheads="1"/>
          </p:cNvSpPr>
          <p:nvPr/>
        </p:nvSpPr>
        <p:spPr bwMode="auto">
          <a:xfrm>
            <a:off x="1066800" y="5715000"/>
            <a:ext cx="7010400" cy="430213"/>
          </a:xfrm>
          <a:prstGeom prst="rect">
            <a:avLst/>
          </a:prstGeom>
          <a:solidFill>
            <a:srgbClr val="E9E9E9"/>
          </a:solidFill>
          <a:ln w="9525">
            <a:noFill/>
            <a:miter lim="800000"/>
            <a:headEnd/>
            <a:tailEnd/>
          </a:ln>
        </p:spPr>
        <p:txBody>
          <a:bodyPr lIns="0" tIns="0" rIns="0" bIns="0" anchor="ctr">
            <a:spAutoFit/>
          </a:bodyPr>
          <a:lstStyle/>
          <a:p>
            <a:pPr>
              <a:buFont typeface="Wingdings" pitchFamily="2" charset="2"/>
              <a:buNone/>
            </a:pPr>
            <a:r>
              <a:rPr lang="de-DE" sz="1400">
                <a:solidFill>
                  <a:schemeClr val="tx1"/>
                </a:solidFill>
              </a:rPr>
              <a:t>Nach: </a:t>
            </a:r>
            <a:r>
              <a:rPr lang="en-GB" sz="1400">
                <a:solidFill>
                  <a:srgbClr val="000000"/>
                </a:solidFill>
              </a:rPr>
              <a:t>Lawrence</a:t>
            </a:r>
            <a:r>
              <a:rPr lang="de-DE" sz="1400">
                <a:solidFill>
                  <a:schemeClr val="tx1"/>
                </a:solidFill>
              </a:rPr>
              <a:t> </a:t>
            </a:r>
            <a:r>
              <a:rPr lang="en-GB" sz="1400">
                <a:solidFill>
                  <a:srgbClr val="000000"/>
                </a:solidFill>
              </a:rPr>
              <a:t>Lessig: Code and other laws of cyberspace. Basic Books, Perseus Books Group: New York 1999,  second edition 2006</a:t>
            </a:r>
            <a:endParaRPr lang="de-DE" sz="1400">
              <a:solidFill>
                <a:srgbClr val="000000"/>
              </a:solidFill>
            </a:endParaRPr>
          </a:p>
        </p:txBody>
      </p:sp>
      <p:sp>
        <p:nvSpPr>
          <p:cNvPr id="17" name="Rectangle 3"/>
          <p:cNvSpPr>
            <a:spLocks noChangeArrowheads="1"/>
          </p:cNvSpPr>
          <p:nvPr/>
        </p:nvSpPr>
        <p:spPr bwMode="auto">
          <a:xfrm>
            <a:off x="1066800" y="1219200"/>
            <a:ext cx="7385538" cy="757130"/>
          </a:xfrm>
          <a:prstGeom prst="rect">
            <a:avLst/>
          </a:prstGeom>
          <a:solidFill>
            <a:srgbClr val="E9E9E9"/>
          </a:solidFill>
          <a:ln w="12700">
            <a:noFill/>
            <a:miter lim="800000"/>
            <a:headEnd/>
            <a:tailEnd/>
          </a:ln>
          <a:effectLst/>
        </p:spPr>
        <p:txBody>
          <a:bodyPr>
            <a:spAutoFit/>
          </a:bodyPr>
          <a:lstStyle/>
          <a:p>
            <a:pPr algn="ctr">
              <a:lnSpc>
                <a:spcPct val="120000"/>
              </a:lnSpc>
              <a:spcBef>
                <a:spcPct val="0"/>
              </a:spcBef>
              <a:spcAft>
                <a:spcPct val="0"/>
              </a:spcAft>
              <a:buClrTx/>
              <a:buSzTx/>
              <a:buFontTx/>
              <a:buNone/>
            </a:pPr>
            <a:r>
              <a:rPr lang="de-DE" b="0">
                <a:solidFill>
                  <a:srgbClr val="003366"/>
                </a:solidFill>
                <a:cs typeface="Arial" pitchFamily="34" charset="0"/>
              </a:rPr>
              <a:t>Balancen immer bestimmt, durch die jeweiligen Regulierungsformen für den Umgang mit Wissen und Information</a:t>
            </a:r>
          </a:p>
        </p:txBody>
      </p:sp>
      <p:sp>
        <p:nvSpPr>
          <p:cNvPr id="20" name="Rectangle 6"/>
          <p:cNvSpPr>
            <a:spLocks noChangeArrowheads="1"/>
          </p:cNvSpPr>
          <p:nvPr/>
        </p:nvSpPr>
        <p:spPr bwMode="auto">
          <a:xfrm>
            <a:off x="4271597" y="2422525"/>
            <a:ext cx="1146468" cy="369332"/>
          </a:xfrm>
          <a:prstGeom prst="rect">
            <a:avLst/>
          </a:prstGeom>
          <a:solidFill>
            <a:srgbClr val="EAEAEA"/>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a:solidFill>
                  <a:srgbClr val="003366"/>
                </a:solidFill>
                <a:cs typeface="Arial" pitchFamily="34" charset="0"/>
              </a:rPr>
              <a:t>Balancen</a:t>
            </a:r>
          </a:p>
        </p:txBody>
      </p:sp>
      <p:grpSp>
        <p:nvGrpSpPr>
          <p:cNvPr id="40" name="Gruppieren 39"/>
          <p:cNvGrpSpPr/>
          <p:nvPr/>
        </p:nvGrpSpPr>
        <p:grpSpPr>
          <a:xfrm>
            <a:off x="1822938" y="2590800"/>
            <a:ext cx="6129193" cy="718582"/>
            <a:chOff x="1822938" y="2590800"/>
            <a:chExt cx="6129193" cy="718582"/>
          </a:xfrm>
        </p:grpSpPr>
        <p:sp>
          <p:nvSpPr>
            <p:cNvPr id="18" name="Rectangle 4"/>
            <p:cNvSpPr>
              <a:spLocks noChangeArrowheads="1"/>
            </p:cNvSpPr>
            <p:nvPr/>
          </p:nvSpPr>
          <p:spPr bwMode="auto">
            <a:xfrm>
              <a:off x="1822938" y="2940050"/>
              <a:ext cx="1544077" cy="369332"/>
            </a:xfrm>
            <a:prstGeom prst="rect">
              <a:avLst/>
            </a:prstGeom>
            <a:solidFill>
              <a:srgbClr val="F8F8F8"/>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b="0">
                  <a:solidFill>
                    <a:srgbClr val="000066"/>
                  </a:solidFill>
                  <a:cs typeface="Arial" pitchFamily="34" charset="0"/>
                </a:rPr>
                <a:t>Verknappung</a:t>
              </a:r>
            </a:p>
          </p:txBody>
        </p:sp>
        <p:sp>
          <p:nvSpPr>
            <p:cNvPr id="19" name="Rectangle 5"/>
            <p:cNvSpPr>
              <a:spLocks noChangeArrowheads="1"/>
            </p:cNvSpPr>
            <p:nvPr/>
          </p:nvSpPr>
          <p:spPr bwMode="auto">
            <a:xfrm>
              <a:off x="6459415" y="2940050"/>
              <a:ext cx="1492716" cy="369332"/>
            </a:xfrm>
            <a:prstGeom prst="rect">
              <a:avLst/>
            </a:prstGeom>
            <a:solidFill>
              <a:srgbClr val="F8F8F8"/>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b="0">
                  <a:solidFill>
                    <a:srgbClr val="003366"/>
                  </a:solidFill>
                  <a:cs typeface="Arial" pitchFamily="34" charset="0"/>
                </a:rPr>
                <a:t>Freizügigkeit</a:t>
              </a:r>
            </a:p>
          </p:txBody>
        </p:sp>
        <p:grpSp>
          <p:nvGrpSpPr>
            <p:cNvPr id="21" name="Group 7"/>
            <p:cNvGrpSpPr>
              <a:grpSpLocks/>
            </p:cNvGrpSpPr>
            <p:nvPr/>
          </p:nvGrpSpPr>
          <p:grpSpPr bwMode="auto">
            <a:xfrm>
              <a:off x="2895600" y="2590800"/>
              <a:ext cx="3938954" cy="365125"/>
              <a:chOff x="1536" y="1632"/>
              <a:chExt cx="2688" cy="230"/>
            </a:xfrm>
          </p:grpSpPr>
          <p:sp>
            <p:nvSpPr>
              <p:cNvPr id="22" name="Line 8"/>
              <p:cNvSpPr>
                <a:spLocks noChangeShapeType="1"/>
              </p:cNvSpPr>
              <p:nvPr/>
            </p:nvSpPr>
            <p:spPr bwMode="auto">
              <a:xfrm flipH="1">
                <a:off x="1536" y="1632"/>
                <a:ext cx="921" cy="0"/>
              </a:xfrm>
              <a:prstGeom prst="line">
                <a:avLst/>
              </a:prstGeom>
              <a:noFill/>
              <a:ln w="38100">
                <a:solidFill>
                  <a:schemeClr val="tx1"/>
                </a:solidFill>
                <a:round/>
                <a:headEnd/>
                <a:tailEnd/>
              </a:ln>
              <a:effectLst/>
            </p:spPr>
            <p:txBody>
              <a:bodyPr anchor="ctr">
                <a:spAutoFit/>
              </a:bodyPr>
              <a:lstStyle/>
              <a:p>
                <a:endParaRPr lang="de-DE"/>
              </a:p>
            </p:txBody>
          </p:sp>
          <p:sp>
            <p:nvSpPr>
              <p:cNvPr id="23" name="Line 9"/>
              <p:cNvSpPr>
                <a:spLocks noChangeShapeType="1"/>
              </p:cNvSpPr>
              <p:nvPr/>
            </p:nvSpPr>
            <p:spPr bwMode="auto">
              <a:xfrm>
                <a:off x="1536" y="1632"/>
                <a:ext cx="0" cy="230"/>
              </a:xfrm>
              <a:prstGeom prst="line">
                <a:avLst/>
              </a:prstGeom>
              <a:noFill/>
              <a:ln w="38100">
                <a:solidFill>
                  <a:schemeClr val="tx1"/>
                </a:solidFill>
                <a:round/>
                <a:headEnd/>
                <a:tailEnd type="triangle" w="med" len="med"/>
              </a:ln>
              <a:effectLst/>
            </p:spPr>
            <p:txBody>
              <a:bodyPr anchor="ctr">
                <a:spAutoFit/>
              </a:bodyPr>
              <a:lstStyle/>
              <a:p>
                <a:endParaRPr lang="de-DE"/>
              </a:p>
            </p:txBody>
          </p:sp>
          <p:sp>
            <p:nvSpPr>
              <p:cNvPr id="24" name="Line 10"/>
              <p:cNvSpPr>
                <a:spLocks noChangeShapeType="1"/>
              </p:cNvSpPr>
              <p:nvPr/>
            </p:nvSpPr>
            <p:spPr bwMode="auto">
              <a:xfrm>
                <a:off x="3285" y="1632"/>
                <a:ext cx="939" cy="0"/>
              </a:xfrm>
              <a:prstGeom prst="line">
                <a:avLst/>
              </a:prstGeom>
              <a:noFill/>
              <a:ln w="38100">
                <a:solidFill>
                  <a:schemeClr val="tx1"/>
                </a:solidFill>
                <a:round/>
                <a:headEnd/>
                <a:tailEnd/>
              </a:ln>
              <a:effectLst/>
            </p:spPr>
            <p:txBody>
              <a:bodyPr anchor="ctr">
                <a:spAutoFit/>
              </a:bodyPr>
              <a:lstStyle/>
              <a:p>
                <a:endParaRPr lang="de-DE"/>
              </a:p>
            </p:txBody>
          </p:sp>
          <p:sp>
            <p:nvSpPr>
              <p:cNvPr id="25" name="Line 11"/>
              <p:cNvSpPr>
                <a:spLocks noChangeShapeType="1"/>
              </p:cNvSpPr>
              <p:nvPr/>
            </p:nvSpPr>
            <p:spPr bwMode="auto">
              <a:xfrm>
                <a:off x="4224" y="1632"/>
                <a:ext cx="0" cy="230"/>
              </a:xfrm>
              <a:prstGeom prst="line">
                <a:avLst/>
              </a:prstGeom>
              <a:noFill/>
              <a:ln w="38100">
                <a:solidFill>
                  <a:schemeClr val="tx1"/>
                </a:solidFill>
                <a:round/>
                <a:headEnd/>
                <a:tailEnd type="triangle" w="med" len="med"/>
              </a:ln>
              <a:effectLst/>
            </p:spPr>
            <p:txBody>
              <a:bodyPr anchor="ctr">
                <a:spAutoFit/>
              </a:bodyPr>
              <a:lstStyle/>
              <a:p>
                <a:endParaRPr lang="de-DE"/>
              </a:p>
            </p:txBody>
          </p:sp>
        </p:grpSp>
      </p:grpSp>
      <p:sp>
        <p:nvSpPr>
          <p:cNvPr id="26" name="AutoShape 12"/>
          <p:cNvSpPr>
            <a:spLocks noChangeArrowheads="1"/>
          </p:cNvSpPr>
          <p:nvPr/>
        </p:nvSpPr>
        <p:spPr bwMode="auto">
          <a:xfrm>
            <a:off x="4794739" y="2819399"/>
            <a:ext cx="211015" cy="465773"/>
          </a:xfrm>
          <a:prstGeom prst="downArrow">
            <a:avLst>
              <a:gd name="adj1" fmla="val 50000"/>
              <a:gd name="adj2" fmla="val 91667"/>
            </a:avLst>
          </a:prstGeom>
          <a:solidFill>
            <a:srgbClr val="003366"/>
          </a:solidFill>
          <a:ln w="12700">
            <a:noFill/>
            <a:miter lim="800000"/>
            <a:headEnd/>
            <a:tailEnd/>
          </a:ln>
          <a:effectLst/>
        </p:spPr>
        <p:txBody>
          <a:bodyPr anchor="ctr">
            <a:spAutoFit/>
          </a:bodyPr>
          <a:lstStyle/>
          <a:p>
            <a:endParaRPr lang="de-DE"/>
          </a:p>
        </p:txBody>
      </p:sp>
      <p:grpSp>
        <p:nvGrpSpPr>
          <p:cNvPr id="45" name="Gruppieren 44"/>
          <p:cNvGrpSpPr/>
          <p:nvPr/>
        </p:nvGrpSpPr>
        <p:grpSpPr>
          <a:xfrm>
            <a:off x="5498123" y="3733800"/>
            <a:ext cx="2566085" cy="1147981"/>
            <a:chOff x="5498123" y="3733800"/>
            <a:chExt cx="2566085" cy="1147981"/>
          </a:xfrm>
        </p:grpSpPr>
        <p:sp>
          <p:nvSpPr>
            <p:cNvPr id="32" name="Line 18"/>
            <p:cNvSpPr>
              <a:spLocks noChangeShapeType="1"/>
            </p:cNvSpPr>
            <p:nvPr/>
          </p:nvSpPr>
          <p:spPr bwMode="auto">
            <a:xfrm>
              <a:off x="5498123" y="3733800"/>
              <a:ext cx="2180492" cy="0"/>
            </a:xfrm>
            <a:prstGeom prst="line">
              <a:avLst/>
            </a:prstGeom>
            <a:noFill/>
            <a:ln w="38100">
              <a:solidFill>
                <a:schemeClr val="tx1"/>
              </a:solidFill>
              <a:round/>
              <a:headEnd/>
              <a:tailEnd/>
            </a:ln>
            <a:effectLst/>
          </p:spPr>
          <p:txBody>
            <a:bodyPr anchor="ctr">
              <a:spAutoFit/>
            </a:bodyPr>
            <a:lstStyle/>
            <a:p>
              <a:endParaRPr lang="de-DE"/>
            </a:p>
          </p:txBody>
        </p:sp>
        <p:grpSp>
          <p:nvGrpSpPr>
            <p:cNvPr id="44" name="Gruppieren 43"/>
            <p:cNvGrpSpPr/>
            <p:nvPr/>
          </p:nvGrpSpPr>
          <p:grpSpPr>
            <a:xfrm>
              <a:off x="6751028" y="3733800"/>
              <a:ext cx="1313180" cy="1147981"/>
              <a:chOff x="6751028" y="3733800"/>
              <a:chExt cx="1313180" cy="1147981"/>
            </a:xfrm>
          </p:grpSpPr>
          <p:sp>
            <p:nvSpPr>
              <p:cNvPr id="30" name="Rectangle 16"/>
              <p:cNvSpPr>
                <a:spLocks noChangeArrowheads="1"/>
              </p:cNvSpPr>
              <p:nvPr/>
            </p:nvSpPr>
            <p:spPr bwMode="auto">
              <a:xfrm>
                <a:off x="6751028" y="4235450"/>
                <a:ext cx="1313180" cy="646331"/>
              </a:xfrm>
              <a:prstGeom prst="rect">
                <a:avLst/>
              </a:prstGeom>
              <a:solidFill>
                <a:schemeClr val="folHlink"/>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a:solidFill>
                      <a:schemeClr val="bg1"/>
                    </a:solidFill>
                    <a:cs typeface="Arial" pitchFamily="34" charset="0"/>
                  </a:rPr>
                  <a:t>normatives</a:t>
                </a:r>
              </a:p>
              <a:p>
                <a:pPr algn="ctr">
                  <a:spcBef>
                    <a:spcPct val="0"/>
                  </a:spcBef>
                  <a:spcAft>
                    <a:spcPct val="0"/>
                  </a:spcAft>
                  <a:buClrTx/>
                  <a:buSzTx/>
                  <a:buFont typeface="Monotype Sorts" pitchFamily="2" charset="2"/>
                  <a:buNone/>
                </a:pPr>
                <a:r>
                  <a:rPr lang="de-DE">
                    <a:solidFill>
                      <a:schemeClr val="bg1"/>
                    </a:solidFill>
                    <a:cs typeface="Arial" pitchFamily="34" charset="0"/>
                  </a:rPr>
                  <a:t>Verhalten</a:t>
                </a:r>
              </a:p>
            </p:txBody>
          </p:sp>
          <p:sp>
            <p:nvSpPr>
              <p:cNvPr id="33" name="Line 19"/>
              <p:cNvSpPr>
                <a:spLocks noChangeShapeType="1"/>
              </p:cNvSpPr>
              <p:nvPr/>
            </p:nvSpPr>
            <p:spPr bwMode="auto">
              <a:xfrm flipH="1">
                <a:off x="7678615" y="3733800"/>
                <a:ext cx="0" cy="365125"/>
              </a:xfrm>
              <a:prstGeom prst="line">
                <a:avLst/>
              </a:prstGeom>
              <a:noFill/>
              <a:ln w="38100">
                <a:solidFill>
                  <a:schemeClr val="tx1"/>
                </a:solidFill>
                <a:round/>
                <a:headEnd/>
                <a:tailEnd type="triangle" w="med" len="med"/>
              </a:ln>
              <a:effectLst/>
            </p:spPr>
            <p:txBody>
              <a:bodyPr anchor="ctr">
                <a:spAutoFit/>
              </a:bodyPr>
              <a:lstStyle/>
              <a:p>
                <a:endParaRPr lang="de-DE"/>
              </a:p>
            </p:txBody>
          </p:sp>
        </p:grpSp>
      </p:grpSp>
      <p:grpSp>
        <p:nvGrpSpPr>
          <p:cNvPr id="41" name="Gruppieren 40"/>
          <p:cNvGrpSpPr/>
          <p:nvPr/>
        </p:nvGrpSpPr>
        <p:grpSpPr>
          <a:xfrm>
            <a:off x="1633905" y="3733800"/>
            <a:ext cx="2565887" cy="1147981"/>
            <a:chOff x="1633905" y="3733800"/>
            <a:chExt cx="2565887" cy="1147981"/>
          </a:xfrm>
        </p:grpSpPr>
        <p:sp>
          <p:nvSpPr>
            <p:cNvPr id="27" name="Rectangle 13"/>
            <p:cNvSpPr>
              <a:spLocks noChangeArrowheads="1"/>
            </p:cNvSpPr>
            <p:nvPr/>
          </p:nvSpPr>
          <p:spPr bwMode="auto">
            <a:xfrm>
              <a:off x="1633905" y="4235450"/>
              <a:ext cx="1159292" cy="646331"/>
            </a:xfrm>
            <a:prstGeom prst="rect">
              <a:avLst/>
            </a:prstGeom>
            <a:solidFill>
              <a:schemeClr val="folHlink"/>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a:solidFill>
                    <a:schemeClr val="bg1"/>
                  </a:solidFill>
                  <a:cs typeface="Arial" pitchFamily="34" charset="0"/>
                </a:rPr>
                <a:t>technisch</a:t>
              </a:r>
            </a:p>
            <a:p>
              <a:pPr algn="ctr">
                <a:spcBef>
                  <a:spcPct val="0"/>
                </a:spcBef>
                <a:spcAft>
                  <a:spcPct val="0"/>
                </a:spcAft>
                <a:buClrTx/>
                <a:buSzTx/>
                <a:buFont typeface="Monotype Sorts" pitchFamily="2" charset="2"/>
                <a:buNone/>
              </a:pPr>
              <a:r>
                <a:rPr lang="de-DE">
                  <a:solidFill>
                    <a:schemeClr val="bg1"/>
                  </a:solidFill>
                  <a:cs typeface="Arial" pitchFamily="34" charset="0"/>
                </a:rPr>
                <a:t>(Code)</a:t>
              </a:r>
            </a:p>
          </p:txBody>
        </p:sp>
        <p:sp>
          <p:nvSpPr>
            <p:cNvPr id="34" name="Line 20"/>
            <p:cNvSpPr>
              <a:spLocks noChangeShapeType="1"/>
            </p:cNvSpPr>
            <p:nvPr/>
          </p:nvSpPr>
          <p:spPr bwMode="auto">
            <a:xfrm flipH="1">
              <a:off x="2332892" y="3733800"/>
              <a:ext cx="1866900" cy="0"/>
            </a:xfrm>
            <a:prstGeom prst="line">
              <a:avLst/>
            </a:prstGeom>
            <a:noFill/>
            <a:ln w="38100">
              <a:solidFill>
                <a:schemeClr val="tx1"/>
              </a:solidFill>
              <a:round/>
              <a:headEnd/>
              <a:tailEnd/>
            </a:ln>
            <a:effectLst/>
          </p:spPr>
          <p:txBody>
            <a:bodyPr anchor="ctr">
              <a:spAutoFit/>
            </a:bodyPr>
            <a:lstStyle/>
            <a:p>
              <a:endParaRPr lang="de-DE"/>
            </a:p>
          </p:txBody>
        </p:sp>
        <p:sp>
          <p:nvSpPr>
            <p:cNvPr id="35" name="Line 21"/>
            <p:cNvSpPr>
              <a:spLocks noChangeShapeType="1"/>
            </p:cNvSpPr>
            <p:nvPr/>
          </p:nvSpPr>
          <p:spPr bwMode="auto">
            <a:xfrm flipH="1">
              <a:off x="2332892" y="3733800"/>
              <a:ext cx="0" cy="365125"/>
            </a:xfrm>
            <a:prstGeom prst="line">
              <a:avLst/>
            </a:prstGeom>
            <a:noFill/>
            <a:ln w="38100">
              <a:solidFill>
                <a:schemeClr val="tx1"/>
              </a:solidFill>
              <a:round/>
              <a:headEnd/>
              <a:tailEnd type="triangle" w="med" len="med"/>
            </a:ln>
            <a:effectLst/>
          </p:spPr>
          <p:txBody>
            <a:bodyPr anchor="ctr">
              <a:spAutoFit/>
            </a:bodyPr>
            <a:lstStyle/>
            <a:p>
              <a:endParaRPr lang="de-DE"/>
            </a:p>
          </p:txBody>
        </p:sp>
      </p:grpSp>
      <p:grpSp>
        <p:nvGrpSpPr>
          <p:cNvPr id="42" name="Gruppieren 41"/>
          <p:cNvGrpSpPr/>
          <p:nvPr/>
        </p:nvGrpSpPr>
        <p:grpSpPr>
          <a:xfrm>
            <a:off x="3508131" y="3733800"/>
            <a:ext cx="1043876" cy="1147981"/>
            <a:chOff x="3508131" y="3733800"/>
            <a:chExt cx="1043876" cy="1147981"/>
          </a:xfrm>
        </p:grpSpPr>
        <p:sp>
          <p:nvSpPr>
            <p:cNvPr id="28" name="Rectangle 14"/>
            <p:cNvSpPr>
              <a:spLocks noChangeArrowheads="1"/>
            </p:cNvSpPr>
            <p:nvPr/>
          </p:nvSpPr>
          <p:spPr bwMode="auto">
            <a:xfrm>
              <a:off x="3508131" y="4235450"/>
              <a:ext cx="1043876" cy="646331"/>
            </a:xfrm>
            <a:prstGeom prst="rect">
              <a:avLst/>
            </a:prstGeom>
            <a:solidFill>
              <a:schemeClr val="folHlink"/>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a:solidFill>
                    <a:schemeClr val="bg1"/>
                  </a:solidFill>
                  <a:cs typeface="Arial" pitchFamily="34" charset="0"/>
                </a:rPr>
                <a:t>rechtlich</a:t>
              </a:r>
            </a:p>
            <a:p>
              <a:pPr algn="ctr">
                <a:spcBef>
                  <a:spcPct val="0"/>
                </a:spcBef>
                <a:spcAft>
                  <a:spcPct val="0"/>
                </a:spcAft>
                <a:buClrTx/>
                <a:buSzTx/>
                <a:buFont typeface="Monotype Sorts" pitchFamily="2" charset="2"/>
                <a:buNone/>
              </a:pPr>
              <a:r>
                <a:rPr lang="de-DE">
                  <a:solidFill>
                    <a:schemeClr val="bg1"/>
                  </a:solidFill>
                  <a:cs typeface="Arial" pitchFamily="34" charset="0"/>
                </a:rPr>
                <a:t>(Code)</a:t>
              </a:r>
            </a:p>
          </p:txBody>
        </p:sp>
        <p:sp>
          <p:nvSpPr>
            <p:cNvPr id="36" name="Line 22"/>
            <p:cNvSpPr>
              <a:spLocks noChangeShapeType="1"/>
            </p:cNvSpPr>
            <p:nvPr/>
          </p:nvSpPr>
          <p:spPr bwMode="auto">
            <a:xfrm flipH="1">
              <a:off x="3880338" y="3733800"/>
              <a:ext cx="0" cy="365125"/>
            </a:xfrm>
            <a:prstGeom prst="line">
              <a:avLst/>
            </a:prstGeom>
            <a:noFill/>
            <a:ln w="38100">
              <a:solidFill>
                <a:schemeClr val="tx1"/>
              </a:solidFill>
              <a:round/>
              <a:headEnd/>
              <a:tailEnd type="triangle" w="med" len="med"/>
            </a:ln>
            <a:effectLst/>
          </p:spPr>
          <p:txBody>
            <a:bodyPr anchor="ctr">
              <a:spAutoFit/>
            </a:bodyPr>
            <a:lstStyle/>
            <a:p>
              <a:endParaRPr lang="de-DE"/>
            </a:p>
          </p:txBody>
        </p:sp>
      </p:grpSp>
      <p:grpSp>
        <p:nvGrpSpPr>
          <p:cNvPr id="43" name="Gruppieren 42"/>
          <p:cNvGrpSpPr/>
          <p:nvPr/>
        </p:nvGrpSpPr>
        <p:grpSpPr>
          <a:xfrm>
            <a:off x="5146431" y="3733800"/>
            <a:ext cx="1195754" cy="1187450"/>
            <a:chOff x="5146431" y="3733800"/>
            <a:chExt cx="1195754" cy="1187450"/>
          </a:xfrm>
        </p:grpSpPr>
        <p:sp>
          <p:nvSpPr>
            <p:cNvPr id="29" name="Rectangle 15"/>
            <p:cNvSpPr>
              <a:spLocks noChangeArrowheads="1"/>
            </p:cNvSpPr>
            <p:nvPr/>
          </p:nvSpPr>
          <p:spPr bwMode="auto">
            <a:xfrm>
              <a:off x="5146431" y="4235450"/>
              <a:ext cx="1195754" cy="685800"/>
            </a:xfrm>
            <a:prstGeom prst="rect">
              <a:avLst/>
            </a:prstGeom>
            <a:solidFill>
              <a:schemeClr val="folHlink"/>
            </a:solidFill>
            <a:ln w="12700">
              <a:noFill/>
              <a:miter lim="800000"/>
              <a:headEnd/>
              <a:tailEnd/>
            </a:ln>
            <a:effectLst/>
          </p:spPr>
          <p:txBody>
            <a:bodyPr tIns="226800" anchor="ctr"/>
            <a:lstStyle/>
            <a:p>
              <a:pPr algn="ctr">
                <a:spcBef>
                  <a:spcPct val="0"/>
                </a:spcBef>
                <a:spcAft>
                  <a:spcPct val="0"/>
                </a:spcAft>
                <a:buClrTx/>
                <a:buSzTx/>
                <a:buFont typeface="Monotype Sorts" pitchFamily="2" charset="2"/>
                <a:buNone/>
              </a:pPr>
              <a:r>
                <a:rPr lang="de-DE">
                  <a:solidFill>
                    <a:schemeClr val="bg1"/>
                  </a:solidFill>
                  <a:cs typeface="Arial" pitchFamily="34" charset="0"/>
                </a:rPr>
                <a:t>Markt</a:t>
              </a:r>
              <a:br>
                <a:rPr lang="de-DE">
                  <a:solidFill>
                    <a:schemeClr val="bg1"/>
                  </a:solidFill>
                  <a:cs typeface="Arial" pitchFamily="34" charset="0"/>
                </a:rPr>
              </a:br>
              <a:endParaRPr lang="de-DE">
                <a:solidFill>
                  <a:schemeClr val="bg1"/>
                </a:solidFill>
                <a:cs typeface="Arial" pitchFamily="34" charset="0"/>
              </a:endParaRPr>
            </a:p>
          </p:txBody>
        </p:sp>
        <p:sp>
          <p:nvSpPr>
            <p:cNvPr id="37" name="Line 23"/>
            <p:cNvSpPr>
              <a:spLocks noChangeShapeType="1"/>
            </p:cNvSpPr>
            <p:nvPr/>
          </p:nvSpPr>
          <p:spPr bwMode="auto">
            <a:xfrm flipH="1">
              <a:off x="5990492" y="3733800"/>
              <a:ext cx="0" cy="365125"/>
            </a:xfrm>
            <a:prstGeom prst="line">
              <a:avLst/>
            </a:prstGeom>
            <a:noFill/>
            <a:ln w="38100">
              <a:solidFill>
                <a:schemeClr val="tx1"/>
              </a:solidFill>
              <a:round/>
              <a:headEnd/>
              <a:tailEnd type="triangle" w="med" len="med"/>
            </a:ln>
            <a:effectLst/>
          </p:spPr>
          <p:txBody>
            <a:bodyPr anchor="ctr">
              <a:spAutoFit/>
            </a:bodyPr>
            <a:lstStyle/>
            <a:p>
              <a:endParaRPr lang="de-DE"/>
            </a:p>
          </p:txBody>
        </p:sp>
      </p:grpSp>
      <p:sp>
        <p:nvSpPr>
          <p:cNvPr id="38" name="Rectangle 24"/>
          <p:cNvSpPr>
            <a:spLocks noChangeArrowheads="1"/>
          </p:cNvSpPr>
          <p:nvPr/>
        </p:nvSpPr>
        <p:spPr bwMode="auto">
          <a:xfrm>
            <a:off x="4287716" y="3657600"/>
            <a:ext cx="1018227" cy="369332"/>
          </a:xfrm>
          <a:prstGeom prst="rect">
            <a:avLst/>
          </a:prstGeom>
          <a:solidFill>
            <a:srgbClr val="EAEAEA"/>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a:solidFill>
                  <a:srgbClr val="003366"/>
                </a:solidFill>
                <a:cs typeface="Arial" pitchFamily="34" charset="0"/>
              </a:rPr>
              <a:t>reguliert</a:t>
            </a:r>
          </a:p>
        </p:txBody>
      </p:sp>
      <p:sp>
        <p:nvSpPr>
          <p:cNvPr id="39"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600" i="1" smtClean="0">
                <a:solidFill>
                  <a:schemeClr val="bg1"/>
                </a:solidFill>
              </a:rPr>
              <a:t>Entwicklungspotenziale -  Balancen</a:t>
            </a:r>
            <a:endParaRPr lang="de-DE" sz="2600" i="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5"/>
          <p:cNvSpPr>
            <a:spLocks noChangeArrowheads="1"/>
          </p:cNvSpPr>
          <p:nvPr/>
        </p:nvSpPr>
        <p:spPr bwMode="auto">
          <a:xfrm>
            <a:off x="3352800" y="1951038"/>
            <a:ext cx="2286000" cy="2078037"/>
          </a:xfrm>
          <a:prstGeom prst="ellipse">
            <a:avLst/>
          </a:prstGeom>
          <a:solidFill>
            <a:schemeClr val="folHlink"/>
          </a:solidFill>
          <a:ln w="9525">
            <a:noFill/>
            <a:round/>
            <a:headEnd/>
            <a:tailEnd/>
          </a:ln>
        </p:spPr>
        <p:txBody>
          <a:bodyPr lIns="0" tIns="0" rIns="0" bIns="0" anchor="ctr">
            <a:spAutoFit/>
          </a:bodyPr>
          <a:lstStyle/>
          <a:p>
            <a:pPr>
              <a:buFont typeface="Wingdings" pitchFamily="2" charset="2"/>
              <a:buNone/>
            </a:pPr>
            <a:r>
              <a:rPr lang="de-DE" sz="2400">
                <a:solidFill>
                  <a:schemeClr val="bg1"/>
                </a:solidFill>
              </a:rPr>
              <a:t>Umgang mit Wissen und Information</a:t>
            </a:r>
          </a:p>
        </p:txBody>
      </p:sp>
      <p:grpSp>
        <p:nvGrpSpPr>
          <p:cNvPr id="2" name="Group 6"/>
          <p:cNvGrpSpPr>
            <a:grpSpLocks/>
          </p:cNvGrpSpPr>
          <p:nvPr/>
        </p:nvGrpSpPr>
        <p:grpSpPr bwMode="auto">
          <a:xfrm>
            <a:off x="3581400" y="914400"/>
            <a:ext cx="1676400" cy="1219200"/>
            <a:chOff x="2256" y="432"/>
            <a:chExt cx="1056" cy="768"/>
          </a:xfrm>
        </p:grpSpPr>
        <p:sp>
          <p:nvSpPr>
            <p:cNvPr id="6159" name="Rectangle 7"/>
            <p:cNvSpPr>
              <a:spLocks noChangeArrowheads="1"/>
            </p:cNvSpPr>
            <p:nvPr/>
          </p:nvSpPr>
          <p:spPr bwMode="auto">
            <a:xfrm>
              <a:off x="2256" y="432"/>
              <a:ext cx="1056" cy="480"/>
            </a:xfrm>
            <a:prstGeom prst="rect">
              <a:avLst/>
            </a:prstGeom>
            <a:solidFill>
              <a:srgbClr val="E9E9E9"/>
            </a:solidFill>
            <a:ln w="9525">
              <a:noFill/>
              <a:miter lim="800000"/>
              <a:headEnd/>
              <a:tailEnd/>
            </a:ln>
          </p:spPr>
          <p:txBody>
            <a:bodyPr wrap="none" lIns="0" tIns="0" rIns="0" bIns="0" anchor="ctr"/>
            <a:lstStyle/>
            <a:p>
              <a:pPr>
                <a:buFont typeface="Wingdings" pitchFamily="2" charset="2"/>
                <a:buNone/>
              </a:pPr>
              <a:r>
                <a:rPr lang="de-DE" sz="2400">
                  <a:solidFill>
                    <a:schemeClr val="tx1"/>
                  </a:solidFill>
                </a:rPr>
                <a:t>law</a:t>
              </a:r>
            </a:p>
          </p:txBody>
        </p:sp>
        <p:sp>
          <p:nvSpPr>
            <p:cNvPr id="6160" name="AutoShape 8"/>
            <p:cNvSpPr>
              <a:spLocks noChangeArrowheads="1"/>
            </p:cNvSpPr>
            <p:nvPr/>
          </p:nvSpPr>
          <p:spPr bwMode="auto">
            <a:xfrm>
              <a:off x="2736" y="960"/>
              <a:ext cx="96" cy="240"/>
            </a:xfrm>
            <a:prstGeom prst="downArrow">
              <a:avLst>
                <a:gd name="adj1" fmla="val 50000"/>
                <a:gd name="adj2" fmla="val 62500"/>
              </a:avLst>
            </a:prstGeom>
            <a:solidFill>
              <a:schemeClr val="folHlink"/>
            </a:solidFill>
            <a:ln w="9525">
              <a:noFill/>
              <a:miter lim="800000"/>
              <a:headEnd/>
              <a:tailEnd/>
            </a:ln>
          </p:spPr>
          <p:txBody>
            <a:bodyPr wrap="none" lIns="0" tIns="0" rIns="0" bIns="0" anchor="ctr"/>
            <a:lstStyle/>
            <a:p>
              <a:endParaRPr lang="de-DE"/>
            </a:p>
          </p:txBody>
        </p:sp>
      </p:grpSp>
      <p:grpSp>
        <p:nvGrpSpPr>
          <p:cNvPr id="3" name="Group 9"/>
          <p:cNvGrpSpPr>
            <a:grpSpLocks/>
          </p:cNvGrpSpPr>
          <p:nvPr/>
        </p:nvGrpSpPr>
        <p:grpSpPr bwMode="auto">
          <a:xfrm>
            <a:off x="3581400" y="3886200"/>
            <a:ext cx="1676400" cy="1295400"/>
            <a:chOff x="2256" y="2304"/>
            <a:chExt cx="1056" cy="816"/>
          </a:xfrm>
        </p:grpSpPr>
        <p:sp>
          <p:nvSpPr>
            <p:cNvPr id="6157" name="Rectangle 10"/>
            <p:cNvSpPr>
              <a:spLocks noChangeArrowheads="1"/>
            </p:cNvSpPr>
            <p:nvPr/>
          </p:nvSpPr>
          <p:spPr bwMode="auto">
            <a:xfrm>
              <a:off x="2256" y="2640"/>
              <a:ext cx="1056" cy="480"/>
            </a:xfrm>
            <a:prstGeom prst="rect">
              <a:avLst/>
            </a:prstGeom>
            <a:solidFill>
              <a:srgbClr val="E9E9E9"/>
            </a:solidFill>
            <a:ln w="9525">
              <a:noFill/>
              <a:miter lim="800000"/>
              <a:headEnd/>
              <a:tailEnd/>
            </a:ln>
          </p:spPr>
          <p:txBody>
            <a:bodyPr wrap="none" lIns="0" tIns="0" rIns="0" bIns="0" anchor="ctr"/>
            <a:lstStyle/>
            <a:p>
              <a:pPr>
                <a:buFont typeface="Wingdings" pitchFamily="2" charset="2"/>
                <a:buNone/>
              </a:pPr>
              <a:r>
                <a:rPr lang="de-DE" sz="2400">
                  <a:solidFill>
                    <a:schemeClr val="tx1"/>
                  </a:solidFill>
                </a:rPr>
                <a:t>code</a:t>
              </a:r>
            </a:p>
          </p:txBody>
        </p:sp>
        <p:sp>
          <p:nvSpPr>
            <p:cNvPr id="6158" name="AutoShape 11"/>
            <p:cNvSpPr>
              <a:spLocks noChangeArrowheads="1"/>
            </p:cNvSpPr>
            <p:nvPr/>
          </p:nvSpPr>
          <p:spPr bwMode="auto">
            <a:xfrm flipV="1">
              <a:off x="2784" y="2304"/>
              <a:ext cx="96" cy="240"/>
            </a:xfrm>
            <a:prstGeom prst="downArrow">
              <a:avLst>
                <a:gd name="adj1" fmla="val 50000"/>
                <a:gd name="adj2" fmla="val 62500"/>
              </a:avLst>
            </a:prstGeom>
            <a:solidFill>
              <a:schemeClr val="folHlink"/>
            </a:solidFill>
            <a:ln w="9525">
              <a:noFill/>
              <a:miter lim="800000"/>
              <a:headEnd/>
              <a:tailEnd/>
            </a:ln>
          </p:spPr>
          <p:txBody>
            <a:bodyPr wrap="none" lIns="0" tIns="0" rIns="0" bIns="0" anchor="ctr"/>
            <a:lstStyle/>
            <a:p>
              <a:endParaRPr lang="de-DE"/>
            </a:p>
          </p:txBody>
        </p:sp>
      </p:grpSp>
      <p:grpSp>
        <p:nvGrpSpPr>
          <p:cNvPr id="4" name="Group 12"/>
          <p:cNvGrpSpPr>
            <a:grpSpLocks/>
          </p:cNvGrpSpPr>
          <p:nvPr/>
        </p:nvGrpSpPr>
        <p:grpSpPr bwMode="auto">
          <a:xfrm>
            <a:off x="1066800" y="2667000"/>
            <a:ext cx="2171700" cy="762000"/>
            <a:chOff x="672" y="1536"/>
            <a:chExt cx="1368" cy="480"/>
          </a:xfrm>
        </p:grpSpPr>
        <p:sp>
          <p:nvSpPr>
            <p:cNvPr id="6155" name="Rectangle 13"/>
            <p:cNvSpPr>
              <a:spLocks noChangeArrowheads="1"/>
            </p:cNvSpPr>
            <p:nvPr/>
          </p:nvSpPr>
          <p:spPr bwMode="auto">
            <a:xfrm>
              <a:off x="672" y="1536"/>
              <a:ext cx="1056" cy="480"/>
            </a:xfrm>
            <a:prstGeom prst="rect">
              <a:avLst/>
            </a:prstGeom>
            <a:solidFill>
              <a:srgbClr val="E9E9E9"/>
            </a:solidFill>
            <a:ln w="9525">
              <a:noFill/>
              <a:miter lim="800000"/>
              <a:headEnd/>
              <a:tailEnd/>
            </a:ln>
          </p:spPr>
          <p:txBody>
            <a:bodyPr wrap="none" lIns="0" tIns="0" rIns="0" bIns="0" anchor="ctr"/>
            <a:lstStyle/>
            <a:p>
              <a:pPr>
                <a:buFont typeface="Wingdings" pitchFamily="2" charset="2"/>
                <a:buNone/>
              </a:pPr>
              <a:r>
                <a:rPr lang="de-DE" sz="2400">
                  <a:solidFill>
                    <a:schemeClr val="tx1"/>
                  </a:solidFill>
                </a:rPr>
                <a:t>norms</a:t>
              </a:r>
            </a:p>
          </p:txBody>
        </p:sp>
        <p:sp>
          <p:nvSpPr>
            <p:cNvPr id="6156" name="AutoShape 14"/>
            <p:cNvSpPr>
              <a:spLocks noChangeArrowheads="1"/>
            </p:cNvSpPr>
            <p:nvPr/>
          </p:nvSpPr>
          <p:spPr bwMode="auto">
            <a:xfrm rot="-5400000">
              <a:off x="1872" y="1632"/>
              <a:ext cx="96" cy="240"/>
            </a:xfrm>
            <a:prstGeom prst="downArrow">
              <a:avLst>
                <a:gd name="adj1" fmla="val 50000"/>
                <a:gd name="adj2" fmla="val 62500"/>
              </a:avLst>
            </a:prstGeom>
            <a:solidFill>
              <a:schemeClr val="folHlink"/>
            </a:solidFill>
            <a:ln w="9525">
              <a:noFill/>
              <a:miter lim="800000"/>
              <a:headEnd/>
              <a:tailEnd/>
            </a:ln>
          </p:spPr>
          <p:txBody>
            <a:bodyPr wrap="none" lIns="0" tIns="0" rIns="0" bIns="0" anchor="ctr"/>
            <a:lstStyle/>
            <a:p>
              <a:endParaRPr lang="de-DE"/>
            </a:p>
          </p:txBody>
        </p:sp>
      </p:grpSp>
      <p:grpSp>
        <p:nvGrpSpPr>
          <p:cNvPr id="5" name="Group 15"/>
          <p:cNvGrpSpPr>
            <a:grpSpLocks/>
          </p:cNvGrpSpPr>
          <p:nvPr/>
        </p:nvGrpSpPr>
        <p:grpSpPr bwMode="auto">
          <a:xfrm>
            <a:off x="5753100" y="2590800"/>
            <a:ext cx="2247900" cy="762000"/>
            <a:chOff x="3624" y="1488"/>
            <a:chExt cx="1416" cy="480"/>
          </a:xfrm>
        </p:grpSpPr>
        <p:sp>
          <p:nvSpPr>
            <p:cNvPr id="6153" name="Rectangle 16"/>
            <p:cNvSpPr>
              <a:spLocks noChangeArrowheads="1"/>
            </p:cNvSpPr>
            <p:nvPr/>
          </p:nvSpPr>
          <p:spPr bwMode="auto">
            <a:xfrm>
              <a:off x="3984" y="1488"/>
              <a:ext cx="1056" cy="480"/>
            </a:xfrm>
            <a:prstGeom prst="rect">
              <a:avLst/>
            </a:prstGeom>
            <a:solidFill>
              <a:srgbClr val="E9E9E9"/>
            </a:solidFill>
            <a:ln w="9525">
              <a:noFill/>
              <a:miter lim="800000"/>
              <a:headEnd/>
              <a:tailEnd/>
            </a:ln>
          </p:spPr>
          <p:txBody>
            <a:bodyPr wrap="none" lIns="0" tIns="0" rIns="0" bIns="0" anchor="ctr"/>
            <a:lstStyle/>
            <a:p>
              <a:pPr>
                <a:buFont typeface="Wingdings" pitchFamily="2" charset="2"/>
                <a:buNone/>
              </a:pPr>
              <a:r>
                <a:rPr lang="de-DE" sz="2400">
                  <a:solidFill>
                    <a:schemeClr val="tx1"/>
                  </a:solidFill>
                </a:rPr>
                <a:t>market</a:t>
              </a:r>
            </a:p>
          </p:txBody>
        </p:sp>
        <p:sp>
          <p:nvSpPr>
            <p:cNvPr id="6154" name="AutoShape 17"/>
            <p:cNvSpPr>
              <a:spLocks noChangeArrowheads="1"/>
            </p:cNvSpPr>
            <p:nvPr/>
          </p:nvSpPr>
          <p:spPr bwMode="auto">
            <a:xfrm rot="5400000">
              <a:off x="3696" y="1584"/>
              <a:ext cx="96" cy="240"/>
            </a:xfrm>
            <a:prstGeom prst="downArrow">
              <a:avLst>
                <a:gd name="adj1" fmla="val 50000"/>
                <a:gd name="adj2" fmla="val 62500"/>
              </a:avLst>
            </a:prstGeom>
            <a:solidFill>
              <a:schemeClr val="folHlink"/>
            </a:solidFill>
            <a:ln w="9525">
              <a:noFill/>
              <a:miter lim="800000"/>
              <a:headEnd/>
              <a:tailEnd/>
            </a:ln>
          </p:spPr>
          <p:txBody>
            <a:bodyPr wrap="none" lIns="0" tIns="0" rIns="0" bIns="0" anchor="ctr"/>
            <a:lstStyle/>
            <a:p>
              <a:endParaRPr lang="de-DE"/>
            </a:p>
          </p:txBody>
        </p:sp>
      </p:grpSp>
      <p:sp>
        <p:nvSpPr>
          <p:cNvPr id="6151" name="Rectangle 18"/>
          <p:cNvSpPr>
            <a:spLocks noChangeArrowheads="1"/>
          </p:cNvSpPr>
          <p:nvPr/>
        </p:nvSpPr>
        <p:spPr bwMode="auto">
          <a:xfrm>
            <a:off x="1066800" y="5867400"/>
            <a:ext cx="7010400" cy="430213"/>
          </a:xfrm>
          <a:prstGeom prst="rect">
            <a:avLst/>
          </a:prstGeom>
          <a:solidFill>
            <a:srgbClr val="E9E9E9"/>
          </a:solidFill>
          <a:ln w="9525">
            <a:noFill/>
            <a:miter lim="800000"/>
            <a:headEnd/>
            <a:tailEnd/>
          </a:ln>
        </p:spPr>
        <p:txBody>
          <a:bodyPr lIns="0" tIns="0" rIns="0" bIns="0" anchor="ctr">
            <a:spAutoFit/>
          </a:bodyPr>
          <a:lstStyle/>
          <a:p>
            <a:pPr>
              <a:buFont typeface="Wingdings" pitchFamily="2" charset="2"/>
              <a:buNone/>
            </a:pPr>
            <a:r>
              <a:rPr lang="de-DE" sz="1400">
                <a:solidFill>
                  <a:schemeClr val="tx1"/>
                </a:solidFill>
              </a:rPr>
              <a:t>Nach: </a:t>
            </a:r>
            <a:r>
              <a:rPr lang="en-GB" sz="1400">
                <a:solidFill>
                  <a:srgbClr val="000000"/>
                </a:solidFill>
              </a:rPr>
              <a:t>Lawrence</a:t>
            </a:r>
            <a:r>
              <a:rPr lang="de-DE" sz="1400">
                <a:solidFill>
                  <a:schemeClr val="tx1"/>
                </a:solidFill>
              </a:rPr>
              <a:t> </a:t>
            </a:r>
            <a:r>
              <a:rPr lang="en-GB" sz="1400">
                <a:solidFill>
                  <a:srgbClr val="000000"/>
                </a:solidFill>
              </a:rPr>
              <a:t>Lessig: Code and other laws of cyberspace. Basic Books, Perseus Books Group: New York 1999,  second edition 2006</a:t>
            </a:r>
            <a:endParaRPr lang="de-DE" sz="1400">
              <a:solidFill>
                <a:srgbClr val="000000"/>
              </a:solidFill>
            </a:endParaRPr>
          </a:p>
        </p:txBody>
      </p:sp>
      <p:sp>
        <p:nvSpPr>
          <p:cNvPr id="6152" name="Rectangle 19"/>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600" i="1">
                <a:solidFill>
                  <a:schemeClr val="bg1"/>
                </a:solidFill>
              </a:rPr>
              <a:t>Regulierungsinstanzen für geistiges Eigentum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20" name="Text Box 4"/>
          <p:cNvSpPr txBox="1">
            <a:spLocks noChangeArrowheads="1"/>
          </p:cNvSpPr>
          <p:nvPr/>
        </p:nvSpPr>
        <p:spPr bwMode="auto">
          <a:xfrm>
            <a:off x="685800" y="1524000"/>
            <a:ext cx="7848600" cy="1200150"/>
          </a:xfrm>
          <a:prstGeom prst="rect">
            <a:avLst/>
          </a:prstGeom>
          <a:noFill/>
          <a:ln w="12700">
            <a:noFill/>
            <a:miter lim="800000"/>
            <a:headEnd type="none" w="sm" len="sm"/>
            <a:tailEnd type="none" w="sm" len="sm"/>
          </a:ln>
        </p:spPr>
        <p:txBody>
          <a:bodyPr>
            <a:spAutoFit/>
          </a:bodyPr>
          <a:lstStyle/>
          <a:p>
            <a:pPr algn="just">
              <a:lnSpc>
                <a:spcPct val="120000"/>
              </a:lnSpc>
              <a:spcBef>
                <a:spcPct val="50000"/>
              </a:spcBef>
              <a:buFont typeface="Wingdings" pitchFamily="2" charset="2"/>
              <a:buNone/>
            </a:pPr>
            <a:r>
              <a:rPr lang="de-DE" sz="2000">
                <a:solidFill>
                  <a:srgbClr val="003366"/>
                </a:solidFill>
                <a:cs typeface="Times New Roman" pitchFamily="18" charset="0"/>
              </a:rPr>
              <a:t>Die Balancen zur Entwicklung in und zwischen den Bereichen ist in den letzten Jahren </a:t>
            </a:r>
            <a:r>
              <a:rPr lang="de-DE" sz="2000" b="1">
                <a:solidFill>
                  <a:srgbClr val="003366"/>
                </a:solidFill>
                <a:cs typeface="Times New Roman" pitchFamily="18" charset="0"/>
              </a:rPr>
              <a:t>zugunsten des ökonomischen Interesses verschoben.</a:t>
            </a:r>
          </a:p>
        </p:txBody>
      </p:sp>
      <p:grpSp>
        <p:nvGrpSpPr>
          <p:cNvPr id="2" name="Group 5"/>
          <p:cNvGrpSpPr>
            <a:grpSpLocks/>
          </p:cNvGrpSpPr>
          <p:nvPr/>
        </p:nvGrpSpPr>
        <p:grpSpPr bwMode="auto">
          <a:xfrm>
            <a:off x="152400" y="3124200"/>
            <a:ext cx="8610600" cy="1371600"/>
            <a:chOff x="96" y="1968"/>
            <a:chExt cx="5424" cy="864"/>
          </a:xfrm>
        </p:grpSpPr>
        <p:sp>
          <p:nvSpPr>
            <p:cNvPr id="15366" name="Text Box 6"/>
            <p:cNvSpPr txBox="1">
              <a:spLocks noChangeArrowheads="1"/>
            </p:cNvSpPr>
            <p:nvPr/>
          </p:nvSpPr>
          <p:spPr bwMode="auto">
            <a:xfrm>
              <a:off x="1584" y="2261"/>
              <a:ext cx="672" cy="252"/>
            </a:xfrm>
            <a:prstGeom prst="rect">
              <a:avLst/>
            </a:prstGeom>
            <a:solidFill>
              <a:srgbClr val="F8F8F8"/>
            </a:solidFill>
            <a:ln w="12700">
              <a:noFill/>
              <a:miter lim="800000"/>
              <a:headEnd type="none" w="sm" len="sm"/>
              <a:tailEnd type="none" w="sm" len="sm"/>
            </a:ln>
          </p:spPr>
          <p:txBody>
            <a:bodyPr>
              <a:spAutoFit/>
            </a:bodyPr>
            <a:lstStyle/>
            <a:p>
              <a:pPr algn="just">
                <a:spcBef>
                  <a:spcPct val="50000"/>
                </a:spcBef>
                <a:buFont typeface="Wingdings" pitchFamily="2" charset="2"/>
                <a:buNone/>
              </a:pPr>
              <a:r>
                <a:rPr lang="de-DE" sz="2000">
                  <a:solidFill>
                    <a:srgbClr val="003366"/>
                  </a:solidFill>
                  <a:cs typeface="Times New Roman" pitchFamily="18" charset="0"/>
                </a:rPr>
                <a:t>sozial</a:t>
              </a:r>
              <a:endParaRPr lang="de-DE" sz="2000" b="1">
                <a:solidFill>
                  <a:srgbClr val="003366"/>
                </a:solidFill>
                <a:cs typeface="Times New Roman" pitchFamily="18" charset="0"/>
              </a:endParaRPr>
            </a:p>
          </p:txBody>
        </p:sp>
        <p:sp>
          <p:nvSpPr>
            <p:cNvPr id="15367" name="Text Box 7"/>
            <p:cNvSpPr txBox="1">
              <a:spLocks noChangeArrowheads="1"/>
            </p:cNvSpPr>
            <p:nvPr/>
          </p:nvSpPr>
          <p:spPr bwMode="auto">
            <a:xfrm>
              <a:off x="2544" y="2271"/>
              <a:ext cx="768" cy="252"/>
            </a:xfrm>
            <a:prstGeom prst="rect">
              <a:avLst/>
            </a:prstGeom>
            <a:solidFill>
              <a:srgbClr val="F8F8F8"/>
            </a:solidFill>
            <a:ln w="12700">
              <a:noFill/>
              <a:miter lim="800000"/>
              <a:headEnd type="none" w="sm" len="sm"/>
              <a:tailEnd type="none" w="sm" len="sm"/>
            </a:ln>
          </p:spPr>
          <p:txBody>
            <a:bodyPr>
              <a:spAutoFit/>
            </a:bodyPr>
            <a:lstStyle/>
            <a:p>
              <a:pPr algn="just">
                <a:spcBef>
                  <a:spcPct val="50000"/>
                </a:spcBef>
                <a:buFont typeface="Wingdings" pitchFamily="2" charset="2"/>
                <a:buNone/>
              </a:pPr>
              <a:r>
                <a:rPr lang="de-DE" sz="2000">
                  <a:solidFill>
                    <a:srgbClr val="003366"/>
                  </a:solidFill>
                  <a:cs typeface="Times New Roman" pitchFamily="18" charset="0"/>
                </a:rPr>
                <a:t>politisch</a:t>
              </a:r>
              <a:endParaRPr lang="de-DE" sz="2000" b="1">
                <a:solidFill>
                  <a:srgbClr val="003366"/>
                </a:solidFill>
                <a:cs typeface="Times New Roman" pitchFamily="18" charset="0"/>
              </a:endParaRPr>
            </a:p>
          </p:txBody>
        </p:sp>
        <p:sp>
          <p:nvSpPr>
            <p:cNvPr id="15368" name="Text Box 8"/>
            <p:cNvSpPr txBox="1">
              <a:spLocks noChangeArrowheads="1"/>
            </p:cNvSpPr>
            <p:nvPr/>
          </p:nvSpPr>
          <p:spPr bwMode="auto">
            <a:xfrm>
              <a:off x="3600" y="2275"/>
              <a:ext cx="912" cy="252"/>
            </a:xfrm>
            <a:prstGeom prst="rect">
              <a:avLst/>
            </a:prstGeom>
            <a:solidFill>
              <a:srgbClr val="F8F8F8"/>
            </a:solidFill>
            <a:ln w="12700">
              <a:noFill/>
              <a:miter lim="800000"/>
              <a:headEnd type="none" w="sm" len="sm"/>
              <a:tailEnd type="none" w="sm" len="sm"/>
            </a:ln>
          </p:spPr>
          <p:txBody>
            <a:bodyPr>
              <a:spAutoFit/>
            </a:bodyPr>
            <a:lstStyle/>
            <a:p>
              <a:pPr algn="just">
                <a:spcBef>
                  <a:spcPct val="50000"/>
                </a:spcBef>
                <a:buFont typeface="Wingdings" pitchFamily="2" charset="2"/>
                <a:buNone/>
              </a:pPr>
              <a:r>
                <a:rPr lang="de-DE" sz="2000">
                  <a:solidFill>
                    <a:srgbClr val="003366"/>
                  </a:solidFill>
                  <a:cs typeface="Times New Roman" pitchFamily="18" charset="0"/>
                </a:rPr>
                <a:t>individuell</a:t>
              </a:r>
              <a:endParaRPr lang="de-DE" sz="2000" b="1">
                <a:solidFill>
                  <a:srgbClr val="003366"/>
                </a:solidFill>
                <a:cs typeface="Times New Roman" pitchFamily="18" charset="0"/>
              </a:endParaRPr>
            </a:p>
          </p:txBody>
        </p:sp>
        <p:sp>
          <p:nvSpPr>
            <p:cNvPr id="15369" name="Text Box 9"/>
            <p:cNvSpPr txBox="1">
              <a:spLocks noChangeArrowheads="1"/>
            </p:cNvSpPr>
            <p:nvPr/>
          </p:nvSpPr>
          <p:spPr bwMode="auto">
            <a:xfrm>
              <a:off x="4800" y="2266"/>
              <a:ext cx="720" cy="252"/>
            </a:xfrm>
            <a:prstGeom prst="rect">
              <a:avLst/>
            </a:prstGeom>
            <a:solidFill>
              <a:srgbClr val="F8F8F8"/>
            </a:solidFill>
            <a:ln w="12700">
              <a:noFill/>
              <a:miter lim="800000"/>
              <a:headEnd type="none" w="sm" len="sm"/>
              <a:tailEnd type="none" w="sm" len="sm"/>
            </a:ln>
          </p:spPr>
          <p:txBody>
            <a:bodyPr>
              <a:spAutoFit/>
            </a:bodyPr>
            <a:lstStyle/>
            <a:p>
              <a:pPr algn="just">
                <a:spcBef>
                  <a:spcPct val="50000"/>
                </a:spcBef>
                <a:buFont typeface="Wingdings" pitchFamily="2" charset="2"/>
                <a:buNone/>
              </a:pPr>
              <a:r>
                <a:rPr lang="de-DE" sz="2000">
                  <a:solidFill>
                    <a:srgbClr val="003366"/>
                  </a:solidFill>
                  <a:cs typeface="Times New Roman" pitchFamily="18" charset="0"/>
                </a:rPr>
                <a:t>kulturell</a:t>
              </a:r>
              <a:endParaRPr lang="de-DE" sz="2000" b="1">
                <a:solidFill>
                  <a:srgbClr val="003366"/>
                </a:solidFill>
                <a:cs typeface="Times New Roman" pitchFamily="18" charset="0"/>
              </a:endParaRPr>
            </a:p>
          </p:txBody>
        </p:sp>
        <p:grpSp>
          <p:nvGrpSpPr>
            <p:cNvPr id="15370" name="Group 10"/>
            <p:cNvGrpSpPr>
              <a:grpSpLocks/>
            </p:cNvGrpSpPr>
            <p:nvPr/>
          </p:nvGrpSpPr>
          <p:grpSpPr bwMode="auto">
            <a:xfrm>
              <a:off x="864" y="2521"/>
              <a:ext cx="960" cy="167"/>
              <a:chOff x="864" y="2281"/>
              <a:chExt cx="960" cy="359"/>
            </a:xfrm>
          </p:grpSpPr>
          <p:sp>
            <p:nvSpPr>
              <p:cNvPr id="15384" name="Line 11"/>
              <p:cNvSpPr>
                <a:spLocks noChangeShapeType="1"/>
              </p:cNvSpPr>
              <p:nvPr/>
            </p:nvSpPr>
            <p:spPr bwMode="auto">
              <a:xfrm>
                <a:off x="864" y="2281"/>
                <a:ext cx="0" cy="359"/>
              </a:xfrm>
              <a:prstGeom prst="line">
                <a:avLst/>
              </a:prstGeom>
              <a:noFill/>
              <a:ln w="38100">
                <a:solidFill>
                  <a:schemeClr val="tx1"/>
                </a:solidFill>
                <a:round/>
                <a:headEnd/>
                <a:tailEnd/>
              </a:ln>
            </p:spPr>
            <p:txBody>
              <a:bodyPr anchor="ctr">
                <a:spAutoFit/>
              </a:bodyPr>
              <a:lstStyle/>
              <a:p>
                <a:endParaRPr lang="de-DE"/>
              </a:p>
            </p:txBody>
          </p:sp>
          <p:sp>
            <p:nvSpPr>
              <p:cNvPr id="15385" name="Line 12"/>
              <p:cNvSpPr>
                <a:spLocks noChangeShapeType="1"/>
              </p:cNvSpPr>
              <p:nvPr/>
            </p:nvSpPr>
            <p:spPr bwMode="auto">
              <a:xfrm>
                <a:off x="864" y="2640"/>
                <a:ext cx="960" cy="0"/>
              </a:xfrm>
              <a:prstGeom prst="line">
                <a:avLst/>
              </a:prstGeom>
              <a:noFill/>
              <a:ln w="38100">
                <a:solidFill>
                  <a:schemeClr val="tx1"/>
                </a:solidFill>
                <a:round/>
                <a:headEnd/>
                <a:tailEnd/>
              </a:ln>
            </p:spPr>
            <p:txBody>
              <a:bodyPr anchor="ctr">
                <a:spAutoFit/>
              </a:bodyPr>
              <a:lstStyle/>
              <a:p>
                <a:endParaRPr lang="de-DE"/>
              </a:p>
            </p:txBody>
          </p:sp>
          <p:sp>
            <p:nvSpPr>
              <p:cNvPr id="15386" name="Line 13"/>
              <p:cNvSpPr>
                <a:spLocks noChangeShapeType="1"/>
              </p:cNvSpPr>
              <p:nvPr/>
            </p:nvSpPr>
            <p:spPr bwMode="auto">
              <a:xfrm flipV="1">
                <a:off x="1824" y="2281"/>
                <a:ext cx="0" cy="359"/>
              </a:xfrm>
              <a:prstGeom prst="line">
                <a:avLst/>
              </a:prstGeom>
              <a:noFill/>
              <a:ln w="38100">
                <a:solidFill>
                  <a:schemeClr val="tx1"/>
                </a:solidFill>
                <a:round/>
                <a:headEnd/>
                <a:tailEnd/>
              </a:ln>
            </p:spPr>
            <p:txBody>
              <a:bodyPr anchor="ctr">
                <a:spAutoFit/>
              </a:bodyPr>
              <a:lstStyle/>
              <a:p>
                <a:endParaRPr lang="de-DE"/>
              </a:p>
            </p:txBody>
          </p:sp>
        </p:grpSp>
        <p:grpSp>
          <p:nvGrpSpPr>
            <p:cNvPr id="15371" name="Group 14"/>
            <p:cNvGrpSpPr>
              <a:grpSpLocks/>
            </p:cNvGrpSpPr>
            <p:nvPr/>
          </p:nvGrpSpPr>
          <p:grpSpPr bwMode="auto">
            <a:xfrm>
              <a:off x="624" y="2525"/>
              <a:ext cx="3456" cy="307"/>
              <a:chOff x="864" y="2281"/>
              <a:chExt cx="960" cy="359"/>
            </a:xfrm>
          </p:grpSpPr>
          <p:sp>
            <p:nvSpPr>
              <p:cNvPr id="15381" name="Line 15"/>
              <p:cNvSpPr>
                <a:spLocks noChangeShapeType="1"/>
              </p:cNvSpPr>
              <p:nvPr/>
            </p:nvSpPr>
            <p:spPr bwMode="auto">
              <a:xfrm>
                <a:off x="864" y="2281"/>
                <a:ext cx="0" cy="359"/>
              </a:xfrm>
              <a:prstGeom prst="line">
                <a:avLst/>
              </a:prstGeom>
              <a:noFill/>
              <a:ln w="38100">
                <a:solidFill>
                  <a:schemeClr val="tx1"/>
                </a:solidFill>
                <a:round/>
                <a:headEnd/>
                <a:tailEnd/>
              </a:ln>
            </p:spPr>
            <p:txBody>
              <a:bodyPr anchor="ctr">
                <a:spAutoFit/>
              </a:bodyPr>
              <a:lstStyle/>
              <a:p>
                <a:endParaRPr lang="de-DE"/>
              </a:p>
            </p:txBody>
          </p:sp>
          <p:sp>
            <p:nvSpPr>
              <p:cNvPr id="15382" name="Line 16"/>
              <p:cNvSpPr>
                <a:spLocks noChangeShapeType="1"/>
              </p:cNvSpPr>
              <p:nvPr/>
            </p:nvSpPr>
            <p:spPr bwMode="auto">
              <a:xfrm>
                <a:off x="864" y="2640"/>
                <a:ext cx="960" cy="0"/>
              </a:xfrm>
              <a:prstGeom prst="line">
                <a:avLst/>
              </a:prstGeom>
              <a:noFill/>
              <a:ln w="38100">
                <a:solidFill>
                  <a:schemeClr val="tx1"/>
                </a:solidFill>
                <a:round/>
                <a:headEnd/>
                <a:tailEnd/>
              </a:ln>
            </p:spPr>
            <p:txBody>
              <a:bodyPr anchor="ctr">
                <a:spAutoFit/>
              </a:bodyPr>
              <a:lstStyle/>
              <a:p>
                <a:endParaRPr lang="de-DE"/>
              </a:p>
            </p:txBody>
          </p:sp>
          <p:sp>
            <p:nvSpPr>
              <p:cNvPr id="15383" name="Line 17"/>
              <p:cNvSpPr>
                <a:spLocks noChangeShapeType="1"/>
              </p:cNvSpPr>
              <p:nvPr/>
            </p:nvSpPr>
            <p:spPr bwMode="auto">
              <a:xfrm flipV="1">
                <a:off x="1824" y="2281"/>
                <a:ext cx="0" cy="359"/>
              </a:xfrm>
              <a:prstGeom prst="line">
                <a:avLst/>
              </a:prstGeom>
              <a:noFill/>
              <a:ln w="38100">
                <a:solidFill>
                  <a:schemeClr val="tx1"/>
                </a:solidFill>
                <a:round/>
                <a:headEnd/>
                <a:tailEnd/>
              </a:ln>
            </p:spPr>
            <p:txBody>
              <a:bodyPr anchor="ctr">
                <a:spAutoFit/>
              </a:bodyPr>
              <a:lstStyle/>
              <a:p>
                <a:endParaRPr lang="de-DE"/>
              </a:p>
            </p:txBody>
          </p:sp>
        </p:grpSp>
        <p:grpSp>
          <p:nvGrpSpPr>
            <p:cNvPr id="15372" name="Group 18"/>
            <p:cNvGrpSpPr>
              <a:grpSpLocks/>
            </p:cNvGrpSpPr>
            <p:nvPr/>
          </p:nvGrpSpPr>
          <p:grpSpPr bwMode="auto">
            <a:xfrm flipH="1" flipV="1">
              <a:off x="624" y="1968"/>
              <a:ext cx="4512" cy="307"/>
              <a:chOff x="864" y="2281"/>
              <a:chExt cx="960" cy="359"/>
            </a:xfrm>
          </p:grpSpPr>
          <p:sp>
            <p:nvSpPr>
              <p:cNvPr id="15378" name="Line 19"/>
              <p:cNvSpPr>
                <a:spLocks noChangeShapeType="1"/>
              </p:cNvSpPr>
              <p:nvPr/>
            </p:nvSpPr>
            <p:spPr bwMode="auto">
              <a:xfrm>
                <a:off x="864" y="2281"/>
                <a:ext cx="0" cy="359"/>
              </a:xfrm>
              <a:prstGeom prst="line">
                <a:avLst/>
              </a:prstGeom>
              <a:noFill/>
              <a:ln w="38100">
                <a:solidFill>
                  <a:schemeClr val="tx1"/>
                </a:solidFill>
                <a:round/>
                <a:headEnd/>
                <a:tailEnd/>
              </a:ln>
            </p:spPr>
            <p:txBody>
              <a:bodyPr anchor="ctr">
                <a:spAutoFit/>
              </a:bodyPr>
              <a:lstStyle/>
              <a:p>
                <a:endParaRPr lang="de-DE"/>
              </a:p>
            </p:txBody>
          </p:sp>
          <p:sp>
            <p:nvSpPr>
              <p:cNvPr id="15379" name="Line 20"/>
              <p:cNvSpPr>
                <a:spLocks noChangeShapeType="1"/>
              </p:cNvSpPr>
              <p:nvPr/>
            </p:nvSpPr>
            <p:spPr bwMode="auto">
              <a:xfrm>
                <a:off x="864" y="2640"/>
                <a:ext cx="960" cy="0"/>
              </a:xfrm>
              <a:prstGeom prst="line">
                <a:avLst/>
              </a:prstGeom>
              <a:noFill/>
              <a:ln w="38100">
                <a:solidFill>
                  <a:schemeClr val="tx1"/>
                </a:solidFill>
                <a:round/>
                <a:headEnd/>
                <a:tailEnd/>
              </a:ln>
            </p:spPr>
            <p:txBody>
              <a:bodyPr anchor="ctr">
                <a:spAutoFit/>
              </a:bodyPr>
              <a:lstStyle/>
              <a:p>
                <a:endParaRPr lang="de-DE"/>
              </a:p>
            </p:txBody>
          </p:sp>
          <p:sp>
            <p:nvSpPr>
              <p:cNvPr id="15380" name="Line 21"/>
              <p:cNvSpPr>
                <a:spLocks noChangeShapeType="1"/>
              </p:cNvSpPr>
              <p:nvPr/>
            </p:nvSpPr>
            <p:spPr bwMode="auto">
              <a:xfrm flipV="1">
                <a:off x="1824" y="2281"/>
                <a:ext cx="0" cy="359"/>
              </a:xfrm>
              <a:prstGeom prst="line">
                <a:avLst/>
              </a:prstGeom>
              <a:noFill/>
              <a:ln w="38100">
                <a:solidFill>
                  <a:schemeClr val="tx1"/>
                </a:solidFill>
                <a:round/>
                <a:headEnd/>
                <a:tailEnd/>
              </a:ln>
            </p:spPr>
            <p:txBody>
              <a:bodyPr anchor="ctr">
                <a:spAutoFit/>
              </a:bodyPr>
              <a:lstStyle/>
              <a:p>
                <a:endParaRPr lang="de-DE"/>
              </a:p>
            </p:txBody>
          </p:sp>
        </p:grpSp>
        <p:grpSp>
          <p:nvGrpSpPr>
            <p:cNvPr id="15373" name="Group 22"/>
            <p:cNvGrpSpPr>
              <a:grpSpLocks/>
            </p:cNvGrpSpPr>
            <p:nvPr/>
          </p:nvGrpSpPr>
          <p:grpSpPr bwMode="auto">
            <a:xfrm flipH="1" flipV="1">
              <a:off x="1104" y="2104"/>
              <a:ext cx="1776" cy="152"/>
              <a:chOff x="864" y="2281"/>
              <a:chExt cx="960" cy="359"/>
            </a:xfrm>
          </p:grpSpPr>
          <p:sp>
            <p:nvSpPr>
              <p:cNvPr id="15375" name="Line 23"/>
              <p:cNvSpPr>
                <a:spLocks noChangeShapeType="1"/>
              </p:cNvSpPr>
              <p:nvPr/>
            </p:nvSpPr>
            <p:spPr bwMode="auto">
              <a:xfrm>
                <a:off x="864" y="2281"/>
                <a:ext cx="0" cy="359"/>
              </a:xfrm>
              <a:prstGeom prst="line">
                <a:avLst/>
              </a:prstGeom>
              <a:noFill/>
              <a:ln w="38100">
                <a:solidFill>
                  <a:schemeClr val="tx1"/>
                </a:solidFill>
                <a:round/>
                <a:headEnd/>
                <a:tailEnd/>
              </a:ln>
            </p:spPr>
            <p:txBody>
              <a:bodyPr anchor="ctr">
                <a:spAutoFit/>
              </a:bodyPr>
              <a:lstStyle/>
              <a:p>
                <a:endParaRPr lang="de-DE"/>
              </a:p>
            </p:txBody>
          </p:sp>
          <p:sp>
            <p:nvSpPr>
              <p:cNvPr id="15376" name="Line 24"/>
              <p:cNvSpPr>
                <a:spLocks noChangeShapeType="1"/>
              </p:cNvSpPr>
              <p:nvPr/>
            </p:nvSpPr>
            <p:spPr bwMode="auto">
              <a:xfrm>
                <a:off x="864" y="2640"/>
                <a:ext cx="960" cy="0"/>
              </a:xfrm>
              <a:prstGeom prst="line">
                <a:avLst/>
              </a:prstGeom>
              <a:noFill/>
              <a:ln w="38100">
                <a:solidFill>
                  <a:schemeClr val="tx1"/>
                </a:solidFill>
                <a:round/>
                <a:headEnd/>
                <a:tailEnd/>
              </a:ln>
            </p:spPr>
            <p:txBody>
              <a:bodyPr anchor="ctr">
                <a:spAutoFit/>
              </a:bodyPr>
              <a:lstStyle/>
              <a:p>
                <a:endParaRPr lang="de-DE"/>
              </a:p>
            </p:txBody>
          </p:sp>
          <p:sp>
            <p:nvSpPr>
              <p:cNvPr id="15377" name="Line 25"/>
              <p:cNvSpPr>
                <a:spLocks noChangeShapeType="1"/>
              </p:cNvSpPr>
              <p:nvPr/>
            </p:nvSpPr>
            <p:spPr bwMode="auto">
              <a:xfrm flipV="1">
                <a:off x="1824" y="2281"/>
                <a:ext cx="0" cy="359"/>
              </a:xfrm>
              <a:prstGeom prst="line">
                <a:avLst/>
              </a:prstGeom>
              <a:noFill/>
              <a:ln w="38100">
                <a:solidFill>
                  <a:schemeClr val="tx1"/>
                </a:solidFill>
                <a:round/>
                <a:headEnd/>
                <a:tailEnd/>
              </a:ln>
            </p:spPr>
            <p:txBody>
              <a:bodyPr anchor="ctr">
                <a:spAutoFit/>
              </a:bodyPr>
              <a:lstStyle/>
              <a:p>
                <a:endParaRPr lang="de-DE"/>
              </a:p>
            </p:txBody>
          </p:sp>
        </p:grpSp>
        <p:sp>
          <p:nvSpPr>
            <p:cNvPr id="15374" name="Text Box 26"/>
            <p:cNvSpPr txBox="1">
              <a:spLocks noChangeArrowheads="1"/>
            </p:cNvSpPr>
            <p:nvPr/>
          </p:nvSpPr>
          <p:spPr bwMode="auto">
            <a:xfrm>
              <a:off x="96" y="2256"/>
              <a:ext cx="1488" cy="368"/>
            </a:xfrm>
            <a:prstGeom prst="rect">
              <a:avLst/>
            </a:prstGeom>
            <a:solidFill>
              <a:srgbClr val="F8F8F8"/>
            </a:solidFill>
            <a:ln w="12700">
              <a:noFill/>
              <a:miter lim="800000"/>
              <a:headEnd type="none" w="sm" len="sm"/>
              <a:tailEnd type="none" w="sm" len="sm"/>
            </a:ln>
          </p:spPr>
          <p:txBody>
            <a:bodyPr>
              <a:spAutoFit/>
            </a:bodyPr>
            <a:lstStyle/>
            <a:p>
              <a:pPr algn="just">
                <a:spcBef>
                  <a:spcPct val="50000"/>
                </a:spcBef>
                <a:buFont typeface="Wingdings" pitchFamily="2" charset="2"/>
                <a:buNone/>
              </a:pPr>
              <a:r>
                <a:rPr lang="de-DE" sz="3200">
                  <a:solidFill>
                    <a:srgbClr val="003366"/>
                  </a:solidFill>
                  <a:cs typeface="Times New Roman" pitchFamily="18" charset="0"/>
                </a:rPr>
                <a:t>ökonomisch</a:t>
              </a:r>
              <a:endParaRPr lang="de-DE" sz="3200" b="1">
                <a:solidFill>
                  <a:srgbClr val="003366"/>
                </a:solidFill>
                <a:cs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540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20"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3"/>
          <p:cNvSpPr>
            <a:spLocks noGrp="1"/>
          </p:cNvSpPr>
          <p:nvPr>
            <p:ph type="sldNum" sz="quarter" idx="10"/>
          </p:nvPr>
        </p:nvSpPr>
        <p:spPr>
          <a:noFill/>
        </p:spPr>
        <p:txBody>
          <a:bodyPr/>
          <a:lstStyle/>
          <a:p>
            <a:fld id="{0700D62D-8B71-47F1-8390-44462FCC4CB7}" type="slidenum">
              <a:rPr lang="de-DE"/>
              <a:pPr/>
              <a:t>13</a:t>
            </a:fld>
            <a:endParaRPr lang="de-DE"/>
          </a:p>
        </p:txBody>
      </p:sp>
      <p:sp>
        <p:nvSpPr>
          <p:cNvPr id="12291" name="Fußzeilenplatzhalter 4"/>
          <p:cNvSpPr>
            <a:spLocks noGrp="1"/>
          </p:cNvSpPr>
          <p:nvPr>
            <p:ph type="ftr" sz="quarter" idx="11"/>
          </p:nvPr>
        </p:nvSpPr>
        <p:spPr>
          <a:noFill/>
        </p:spPr>
        <p:txBody>
          <a:bodyPr/>
          <a:lstStyle/>
          <a:p>
            <a:r>
              <a:rPr lang="de-DE"/>
              <a:t>Rainer Kuhlen: Urheberrecht Verknappungsinstrument </a:t>
            </a:r>
          </a:p>
        </p:txBody>
      </p:sp>
      <p:pic>
        <p:nvPicPr>
          <p:cNvPr id="12293" name="Picture 3"/>
          <p:cNvPicPr>
            <a:picLocks noChangeAspect="1" noChangeArrowheads="1"/>
          </p:cNvPicPr>
          <p:nvPr/>
        </p:nvPicPr>
        <p:blipFill>
          <a:blip r:embed="rId3" cstate="print"/>
          <a:srcRect/>
          <a:stretch>
            <a:fillRect/>
          </a:stretch>
        </p:blipFill>
        <p:spPr bwMode="auto">
          <a:xfrm>
            <a:off x="2848708" y="1362075"/>
            <a:ext cx="5943600" cy="4276725"/>
          </a:xfrm>
          <a:prstGeom prst="rect">
            <a:avLst/>
          </a:prstGeom>
          <a:noFill/>
          <a:ln w="9525">
            <a:noFill/>
            <a:miter lim="800000"/>
            <a:headEnd/>
            <a:tailEnd/>
          </a:ln>
        </p:spPr>
      </p:pic>
      <p:sp>
        <p:nvSpPr>
          <p:cNvPr id="1292292" name="AutoShape 4"/>
          <p:cNvSpPr>
            <a:spLocks noChangeArrowheads="1"/>
          </p:cNvSpPr>
          <p:nvPr/>
        </p:nvSpPr>
        <p:spPr bwMode="auto">
          <a:xfrm>
            <a:off x="281354" y="1219201"/>
            <a:ext cx="2321169" cy="3323987"/>
          </a:xfrm>
          <a:prstGeom prst="wedgeRectCallout">
            <a:avLst>
              <a:gd name="adj1" fmla="val -45264"/>
              <a:gd name="adj2" fmla="val 113500"/>
            </a:avLst>
          </a:prstGeom>
          <a:noFill/>
          <a:ln w="9525">
            <a:noFill/>
            <a:miter lim="800000"/>
            <a:headEnd/>
            <a:tailEnd/>
          </a:ln>
        </p:spPr>
        <p:txBody>
          <a:bodyPr lIns="0" tIns="0" rIns="0" bIns="0">
            <a:spAutoFit/>
          </a:bodyPr>
          <a:lstStyle/>
          <a:p>
            <a:pPr algn="ctr">
              <a:spcBef>
                <a:spcPct val="0"/>
              </a:spcBef>
              <a:spcAft>
                <a:spcPct val="0"/>
              </a:spcAft>
              <a:buClrTx/>
              <a:buSzTx/>
              <a:buFont typeface="Wingdings" pitchFamily="2" charset="2"/>
              <a:buNone/>
            </a:pPr>
            <a:r>
              <a:rPr lang="de-DE" sz="1800" b="0">
                <a:solidFill>
                  <a:srgbClr val="003366"/>
                </a:solidFill>
              </a:rPr>
              <a:t>Der weltweit operierende Konzern mit 36.000 Beschäftigten steigerte seinen Umsatz 2005 um 7 % auf 7,54 Milliarden €, den Gewinn vor Steuern um 9 % auf 1,02 Milliarden € und die Kapitalverzinsung pro Aktie um 11 %. </a:t>
            </a:r>
          </a:p>
        </p:txBody>
      </p:sp>
      <p:sp>
        <p:nvSpPr>
          <p:cNvPr id="1292293" name="Rectangle 5"/>
          <p:cNvSpPr>
            <a:spLocks noChangeArrowheads="1"/>
          </p:cNvSpPr>
          <p:nvPr/>
        </p:nvSpPr>
        <p:spPr bwMode="auto">
          <a:xfrm>
            <a:off x="351692" y="4570412"/>
            <a:ext cx="1758462" cy="1373188"/>
          </a:xfrm>
          <a:prstGeom prst="rect">
            <a:avLst/>
          </a:prstGeom>
          <a:noFill/>
          <a:ln w="9525">
            <a:noFill/>
            <a:miter lim="800000"/>
            <a:headEnd/>
            <a:tailEnd/>
          </a:ln>
        </p:spPr>
        <p:txBody>
          <a:bodyPr lIns="0" tIns="0" rIns="0" bIns="0">
            <a:spAutoFit/>
          </a:bodyPr>
          <a:lstStyle/>
          <a:p>
            <a:pPr algn="ctr">
              <a:spcBef>
                <a:spcPct val="0"/>
              </a:spcBef>
              <a:spcAft>
                <a:spcPct val="0"/>
              </a:spcAft>
              <a:buClrTx/>
              <a:buSzTx/>
              <a:buFont typeface="Wingdings" pitchFamily="2" charset="2"/>
              <a:buNone/>
            </a:pPr>
            <a:r>
              <a:rPr lang="de-DE" sz="1800" b="0" dirty="0">
                <a:solidFill>
                  <a:srgbClr val="003366"/>
                </a:solidFill>
              </a:rPr>
              <a:t>2006 so viel Umsatz wie die gesamte europäische Fußballindustrie</a:t>
            </a:r>
          </a:p>
        </p:txBody>
      </p:sp>
      <p:sp>
        <p:nvSpPr>
          <p:cNvPr id="8"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800" dirty="0" smtClean="0">
                <a:solidFill>
                  <a:schemeClr val="bg1"/>
                </a:solidFill>
              </a:rPr>
              <a:t>Informationsökonomisches – Verknappung, Verwertung</a:t>
            </a:r>
            <a:endParaRPr lang="de-DE" sz="26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922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2" grpId="0" build="p" autoUpdateAnimBg="0"/>
      <p:bldP spid="129229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8732228" y="6492876"/>
            <a:ext cx="411773" cy="365125"/>
          </a:xfrm>
          <a:prstGeom prst="rect">
            <a:avLst/>
          </a:prstGeom>
        </p:spPr>
        <p:txBody>
          <a:bodyPr/>
          <a:lstStyle/>
          <a:p>
            <a:fld id="{92546D20-46DC-4920-8D59-8C761D64305E}" type="slidenum">
              <a:rPr lang="de-DE"/>
              <a:pPr/>
              <a:t>14</a:t>
            </a:fld>
            <a:endParaRPr lang="de-DE"/>
          </a:p>
        </p:txBody>
      </p:sp>
      <p:sp>
        <p:nvSpPr>
          <p:cNvPr id="1290243" name="Text Box 1027"/>
          <p:cNvSpPr txBox="1">
            <a:spLocks noChangeArrowheads="1"/>
          </p:cNvSpPr>
          <p:nvPr/>
        </p:nvSpPr>
        <p:spPr bwMode="auto">
          <a:xfrm>
            <a:off x="844062" y="1043453"/>
            <a:ext cx="7842738" cy="1200329"/>
          </a:xfrm>
          <a:prstGeom prst="rect">
            <a:avLst/>
          </a:prstGeom>
          <a:solidFill>
            <a:schemeClr val="bg1"/>
          </a:solidFill>
          <a:ln w="12700">
            <a:noFill/>
            <a:miter lim="800000"/>
            <a:headEnd type="none" w="sm" len="sm"/>
            <a:tailEnd type="none" w="sm" len="sm"/>
          </a:ln>
          <a:effectLst/>
        </p:spPr>
        <p:txBody>
          <a:bodyPr wrap="square">
            <a:spAutoFit/>
          </a:bodyPr>
          <a:lstStyle/>
          <a:p>
            <a:pPr algn="l">
              <a:spcBef>
                <a:spcPct val="50000"/>
              </a:spcBef>
              <a:spcAft>
                <a:spcPct val="0"/>
              </a:spcAft>
              <a:buClrTx/>
              <a:buSzTx/>
              <a:buFont typeface="Wingdings" pitchFamily="2" charset="2"/>
              <a:buNone/>
            </a:pPr>
            <a:r>
              <a:rPr lang="de-DE" b="0">
                <a:solidFill>
                  <a:srgbClr val="003366"/>
                </a:solidFill>
              </a:rPr>
              <a:t>Eine Geschichte der fortschreitenden </a:t>
            </a:r>
            <a:r>
              <a:rPr lang="de-DE" sz="2400" b="1">
                <a:solidFill>
                  <a:srgbClr val="003366"/>
                </a:solidFill>
              </a:rPr>
              <a:t>Privatisierung</a:t>
            </a:r>
            <a:r>
              <a:rPr lang="de-DE" b="0">
                <a:solidFill>
                  <a:srgbClr val="003366"/>
                </a:solidFill>
              </a:rPr>
              <a:t> und </a:t>
            </a:r>
            <a:r>
              <a:rPr lang="de-DE" sz="2400" b="1">
                <a:solidFill>
                  <a:srgbClr val="003366"/>
                </a:solidFill>
              </a:rPr>
              <a:t>Kommerzialisierung</a:t>
            </a:r>
            <a:r>
              <a:rPr lang="de-DE" b="0">
                <a:solidFill>
                  <a:srgbClr val="003366"/>
                </a:solidFill>
              </a:rPr>
              <a:t> von Wissen und Information, d.h. der </a:t>
            </a:r>
            <a:r>
              <a:rPr lang="de-DE" b="0" smtClean="0">
                <a:solidFill>
                  <a:srgbClr val="003366"/>
                </a:solidFill>
              </a:rPr>
              <a:t>Umwandlung </a:t>
            </a:r>
            <a:r>
              <a:rPr lang="de-DE" b="0">
                <a:solidFill>
                  <a:srgbClr val="003366"/>
                </a:solidFill>
              </a:rPr>
              <a:t>von</a:t>
            </a:r>
            <a:r>
              <a:rPr lang="de-DE" sz="2400">
                <a:solidFill>
                  <a:srgbClr val="003366"/>
                </a:solidFill>
              </a:rPr>
              <a:t> </a:t>
            </a:r>
            <a:r>
              <a:rPr lang="de-DE" sz="2400" b="1">
                <a:solidFill>
                  <a:srgbClr val="003366"/>
                </a:solidFill>
              </a:rPr>
              <a:t>öffentlichen Gütern in private</a:t>
            </a:r>
            <a:r>
              <a:rPr lang="de-DE" sz="2400">
                <a:solidFill>
                  <a:srgbClr val="003366"/>
                </a:solidFill>
              </a:rPr>
              <a:t>.</a:t>
            </a:r>
            <a:r>
              <a:rPr lang="de-DE" b="0">
                <a:solidFill>
                  <a:srgbClr val="003366"/>
                </a:solidFill>
              </a:rPr>
              <a:t> </a:t>
            </a:r>
          </a:p>
        </p:txBody>
      </p:sp>
      <p:sp>
        <p:nvSpPr>
          <p:cNvPr id="6" name="Pfeil nach unten 5"/>
          <p:cNvSpPr/>
          <p:nvPr/>
        </p:nvSpPr>
        <p:spPr bwMode="auto">
          <a:xfrm>
            <a:off x="4800600" y="2338853"/>
            <a:ext cx="609600" cy="685800"/>
          </a:xfrm>
          <a:prstGeom prst="downArrow">
            <a:avLst/>
          </a:prstGeom>
          <a:solidFill>
            <a:schemeClr val="accent1"/>
          </a:solidFill>
          <a:ln w="12700" cap="flat" cmpd="sng" algn="ctr">
            <a:solidFill>
              <a:schemeClr val="tx2">
                <a:lumMod val="75000"/>
              </a:schemeClr>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hlink"/>
              </a:solidFill>
              <a:effectLst/>
              <a:latin typeface="Arial" pitchFamily="34" charset="0"/>
            </a:endParaRPr>
          </a:p>
        </p:txBody>
      </p:sp>
      <p:sp>
        <p:nvSpPr>
          <p:cNvPr id="7" name="Text Box 1027"/>
          <p:cNvSpPr txBox="1">
            <a:spLocks noChangeArrowheads="1"/>
          </p:cNvSpPr>
          <p:nvPr/>
        </p:nvSpPr>
        <p:spPr bwMode="auto">
          <a:xfrm>
            <a:off x="838200" y="3048000"/>
            <a:ext cx="7467600" cy="1200329"/>
          </a:xfrm>
          <a:prstGeom prst="rect">
            <a:avLst/>
          </a:prstGeom>
          <a:solidFill>
            <a:schemeClr val="bg1"/>
          </a:solidFill>
          <a:ln w="12700">
            <a:noFill/>
            <a:miter lim="800000"/>
            <a:headEnd type="none" w="sm" len="sm"/>
            <a:tailEnd type="none" w="sm" len="sm"/>
          </a:ln>
          <a:effectLst/>
        </p:spPr>
        <p:txBody>
          <a:bodyPr wrap="square">
            <a:spAutoFit/>
          </a:bodyPr>
          <a:lstStyle/>
          <a:p>
            <a:pPr algn="l">
              <a:lnSpc>
                <a:spcPct val="150000"/>
              </a:lnSpc>
              <a:spcBef>
                <a:spcPct val="50000"/>
              </a:spcBef>
              <a:spcAft>
                <a:spcPct val="0"/>
              </a:spcAft>
              <a:buClrTx/>
              <a:buSzTx/>
              <a:buFont typeface="Wingdings" pitchFamily="2" charset="2"/>
              <a:buNone/>
            </a:pPr>
            <a:r>
              <a:rPr lang="de-DE" sz="2400" b="1">
                <a:solidFill>
                  <a:srgbClr val="003366"/>
                </a:solidFill>
              </a:rPr>
              <a:t>Rechte der Urheber </a:t>
            </a:r>
            <a:r>
              <a:rPr lang="de-DE">
                <a:solidFill>
                  <a:srgbClr val="003366"/>
                </a:solidFill>
              </a:rPr>
              <a:t>an elektronischen Publikationen werden mit Blick auf die Verwertung </a:t>
            </a:r>
            <a:r>
              <a:rPr lang="de-DE" smtClean="0">
                <a:solidFill>
                  <a:srgbClr val="003366"/>
                </a:solidFill>
              </a:rPr>
              <a:t>zu </a:t>
            </a:r>
            <a:r>
              <a:rPr lang="de-DE" sz="2400" b="1" smtClean="0">
                <a:solidFill>
                  <a:srgbClr val="003366"/>
                </a:solidFill>
              </a:rPr>
              <a:t>Rechten </a:t>
            </a:r>
            <a:r>
              <a:rPr lang="de-DE" sz="2400" b="1">
                <a:solidFill>
                  <a:srgbClr val="003366"/>
                </a:solidFill>
              </a:rPr>
              <a:t>der Verwerter </a:t>
            </a:r>
          </a:p>
        </p:txBody>
      </p:sp>
      <p:sp>
        <p:nvSpPr>
          <p:cNvPr id="9" name="Rectangle 3"/>
          <p:cNvSpPr>
            <a:spLocks noChangeArrowheads="1"/>
          </p:cNvSpPr>
          <p:nvPr/>
        </p:nvSpPr>
        <p:spPr bwMode="auto">
          <a:xfrm>
            <a:off x="0" y="533400"/>
            <a:ext cx="9144000" cy="533400"/>
          </a:xfrm>
          <a:prstGeom prst="rect">
            <a:avLst/>
          </a:prstGeom>
          <a:solidFill>
            <a:srgbClr val="008080"/>
          </a:solidFill>
          <a:ln w="9525">
            <a:noFill/>
            <a:miter lim="800000"/>
            <a:headEnd/>
            <a:tailEnd/>
          </a:ln>
        </p:spPr>
        <p:txBody>
          <a:bodyPr/>
          <a:lstStyle/>
          <a:p>
            <a:pPr>
              <a:lnSpc>
                <a:spcPct val="90000"/>
              </a:lnSpc>
            </a:pPr>
            <a:r>
              <a:rPr lang="de-DE" sz="2600" i="1" smtClean="0">
                <a:solidFill>
                  <a:schemeClr val="bg1"/>
                </a:solidFill>
              </a:rPr>
              <a:t>Transformation der Rechte</a:t>
            </a:r>
            <a:endParaRPr lang="de-DE" sz="2600" i="1">
              <a:solidFill>
                <a:schemeClr val="bg1"/>
              </a:solidFill>
            </a:endParaRPr>
          </a:p>
        </p:txBody>
      </p:sp>
      <p:sp>
        <p:nvSpPr>
          <p:cNvPr id="10" name="Pfeil nach rechts 9"/>
          <p:cNvSpPr/>
          <p:nvPr/>
        </p:nvSpPr>
        <p:spPr bwMode="auto">
          <a:xfrm>
            <a:off x="609600" y="4267200"/>
            <a:ext cx="2209800" cy="1143821"/>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bg1"/>
                </a:solidFill>
                <a:effectLst/>
                <a:latin typeface="Arial" pitchFamily="34" charset="0"/>
              </a:rPr>
              <a:t>mit der Konsequenz</a:t>
            </a:r>
          </a:p>
        </p:txBody>
      </p:sp>
      <p:sp>
        <p:nvSpPr>
          <p:cNvPr id="11" name="Text Box 1027"/>
          <p:cNvSpPr txBox="1">
            <a:spLocks noChangeArrowheads="1"/>
          </p:cNvSpPr>
          <p:nvPr/>
        </p:nvSpPr>
        <p:spPr bwMode="auto">
          <a:xfrm>
            <a:off x="3962400" y="4459069"/>
            <a:ext cx="3124200" cy="646331"/>
          </a:xfrm>
          <a:prstGeom prst="rect">
            <a:avLst/>
          </a:prstGeom>
          <a:solidFill>
            <a:schemeClr val="bg1"/>
          </a:solidFill>
          <a:ln w="12700">
            <a:noFill/>
            <a:miter lim="800000"/>
            <a:headEnd type="none" w="sm" len="sm"/>
            <a:tailEnd type="none" w="sm" len="sm"/>
          </a:ln>
          <a:effectLst/>
        </p:spPr>
        <p:txBody>
          <a:bodyPr wrap="square">
            <a:spAutoFit/>
          </a:bodyPr>
          <a:lstStyle/>
          <a:p>
            <a:pPr algn="l">
              <a:lnSpc>
                <a:spcPct val="150000"/>
              </a:lnSpc>
              <a:spcBef>
                <a:spcPct val="50000"/>
              </a:spcBef>
              <a:spcAft>
                <a:spcPct val="0"/>
              </a:spcAft>
              <a:buClrTx/>
              <a:buSzTx/>
              <a:buFont typeface="Wingdings" pitchFamily="2" charset="2"/>
              <a:buNone/>
            </a:pPr>
            <a:r>
              <a:rPr lang="de-DE" sz="2400" b="1">
                <a:solidFill>
                  <a:srgbClr val="003366"/>
                </a:solidFill>
              </a:rPr>
              <a:t>d</a:t>
            </a:r>
            <a:r>
              <a:rPr lang="de-DE" sz="2400" b="1" smtClean="0">
                <a:solidFill>
                  <a:srgbClr val="003366"/>
                </a:solidFill>
              </a:rPr>
              <a:t>er Verknappung</a:t>
            </a:r>
            <a:endParaRPr lang="de-DE" sz="2400" b="1">
              <a:solidFill>
                <a:srgbClr val="003366"/>
              </a:solidFill>
            </a:endParaRPr>
          </a:p>
        </p:txBody>
      </p:sp>
      <p:sp>
        <p:nvSpPr>
          <p:cNvPr id="12"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800" dirty="0" smtClean="0">
                <a:solidFill>
                  <a:schemeClr val="bg1"/>
                </a:solidFill>
              </a:rPr>
              <a:t>Informationsökonomisches – Verknappung, Verwertung</a:t>
            </a:r>
            <a:endParaRPr lang="de-DE" sz="26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43" grpId="0" build="p" autoUpdateAnimBg="0"/>
      <p:bldP spid="6" grpId="0" animBg="1"/>
      <p:bldP spid="7" grpId="0" build="p" autoUpdateAnimBg="0"/>
      <p:bldP spid="10" grpId="0" animBg="1"/>
      <p:bldP spid="1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3"/>
          <p:cNvSpPr>
            <a:spLocks noGrp="1"/>
          </p:cNvSpPr>
          <p:nvPr>
            <p:ph type="sldNum" sz="quarter" idx="4294967295"/>
          </p:nvPr>
        </p:nvSpPr>
        <p:spPr>
          <a:xfrm>
            <a:off x="8732228" y="6492876"/>
            <a:ext cx="411773" cy="365125"/>
          </a:xfrm>
          <a:prstGeom prst="rect">
            <a:avLst/>
          </a:prstGeom>
        </p:spPr>
        <p:txBody>
          <a:bodyPr/>
          <a:lstStyle/>
          <a:p>
            <a:fld id="{358E1559-B2F4-41D6-8853-4E4F8E2FF4E3}" type="slidenum">
              <a:rPr lang="de-DE"/>
              <a:pPr/>
              <a:t>15</a:t>
            </a:fld>
            <a:endParaRPr lang="de-DE"/>
          </a:p>
        </p:txBody>
      </p:sp>
      <p:sp>
        <p:nvSpPr>
          <p:cNvPr id="1306635" name="Rectangle 1035"/>
          <p:cNvSpPr>
            <a:spLocks noChangeArrowheads="1"/>
          </p:cNvSpPr>
          <p:nvPr/>
        </p:nvSpPr>
        <p:spPr bwMode="auto">
          <a:xfrm>
            <a:off x="762000" y="609600"/>
            <a:ext cx="6248400" cy="1292662"/>
          </a:xfrm>
          <a:prstGeom prst="rect">
            <a:avLst/>
          </a:prstGeom>
          <a:solidFill>
            <a:schemeClr val="bg1"/>
          </a:solidFill>
          <a:ln w="9525">
            <a:noFill/>
            <a:miter lim="800000"/>
            <a:headEnd/>
            <a:tailEnd/>
          </a:ln>
          <a:effectLst/>
        </p:spPr>
        <p:txBody>
          <a:bodyPr wrap="square" lIns="0" tIns="0" rIns="0" bIns="0" anchor="ctr">
            <a:spAutoFit/>
          </a:bodyPr>
          <a:lstStyle/>
          <a:p>
            <a:pPr algn="ctr">
              <a:lnSpc>
                <a:spcPct val="150000"/>
              </a:lnSpc>
              <a:spcBef>
                <a:spcPct val="0"/>
              </a:spcBef>
              <a:spcAft>
                <a:spcPct val="0"/>
              </a:spcAft>
              <a:buClrTx/>
              <a:buSzTx/>
              <a:buFont typeface="Wingdings" pitchFamily="2" charset="2"/>
              <a:buNone/>
            </a:pPr>
            <a:r>
              <a:rPr lang="de-DE" b="0">
                <a:solidFill>
                  <a:srgbClr val="003366"/>
                </a:solidFill>
              </a:rPr>
              <a:t>Die </a:t>
            </a:r>
            <a:r>
              <a:rPr lang="de-DE" sz="2000" b="1">
                <a:solidFill>
                  <a:srgbClr val="003366"/>
                </a:solidFill>
              </a:rPr>
              <a:t>kommerziellen Informationsmärkte </a:t>
            </a:r>
            <a:r>
              <a:rPr lang="de-DE" b="0">
                <a:solidFill>
                  <a:srgbClr val="003366"/>
                </a:solidFill>
              </a:rPr>
              <a:t>entscheiden, welches Wissen unter welchen Bedingungen als Informationsprodukte gehandelt, ausgetauscht werden </a:t>
            </a:r>
            <a:r>
              <a:rPr lang="de-DE" b="0" smtClean="0">
                <a:solidFill>
                  <a:srgbClr val="003366"/>
                </a:solidFill>
              </a:rPr>
              <a:t>soll,</a:t>
            </a:r>
            <a:endParaRPr lang="de-DE" b="0">
              <a:solidFill>
                <a:srgbClr val="003366"/>
              </a:solidFill>
            </a:endParaRPr>
          </a:p>
        </p:txBody>
      </p:sp>
      <p:grpSp>
        <p:nvGrpSpPr>
          <p:cNvPr id="10" name="Gruppieren 9"/>
          <p:cNvGrpSpPr/>
          <p:nvPr/>
        </p:nvGrpSpPr>
        <p:grpSpPr>
          <a:xfrm>
            <a:off x="281354" y="3845004"/>
            <a:ext cx="8370277" cy="2229841"/>
            <a:chOff x="281354" y="3845004"/>
            <a:chExt cx="8370277" cy="2229841"/>
          </a:xfrm>
        </p:grpSpPr>
        <p:sp>
          <p:nvSpPr>
            <p:cNvPr id="1306636" name="AutoShape 1036"/>
            <p:cNvSpPr>
              <a:spLocks noChangeArrowheads="1"/>
            </p:cNvSpPr>
            <p:nvPr/>
          </p:nvSpPr>
          <p:spPr bwMode="auto">
            <a:xfrm>
              <a:off x="1201615" y="3845004"/>
              <a:ext cx="7027985" cy="1107996"/>
            </a:xfrm>
            <a:prstGeom prst="wedgeRectCallout">
              <a:avLst>
                <a:gd name="adj1" fmla="val 15247"/>
                <a:gd name="adj2" fmla="val -138803"/>
              </a:avLst>
            </a:prstGeom>
            <a:solidFill>
              <a:srgbClr val="CCFFCC">
                <a:alpha val="49804"/>
              </a:srgbClr>
            </a:solidFill>
            <a:ln w="9525">
              <a:noFill/>
              <a:miter lim="800000"/>
              <a:headEnd/>
              <a:tailEnd/>
            </a:ln>
            <a:effectLst/>
          </p:spPr>
          <p:txBody>
            <a:bodyPr wrap="square" lIns="0" tIns="0" rIns="0" bIns="0">
              <a:spAutoFit/>
            </a:bodyPr>
            <a:lstStyle/>
            <a:p>
              <a:pPr algn="ctr">
                <a:spcBef>
                  <a:spcPct val="0"/>
                </a:spcBef>
                <a:spcAft>
                  <a:spcPct val="0"/>
                </a:spcAft>
                <a:buClrTx/>
                <a:buSzTx/>
                <a:buFont typeface="Wingdings" pitchFamily="2" charset="2"/>
                <a:buNone/>
              </a:pPr>
              <a:r>
                <a:rPr lang="de-DE" b="0">
                  <a:solidFill>
                    <a:srgbClr val="003366"/>
                  </a:solidFill>
                </a:rPr>
                <a:t>„die Bestimmungen im Bereich des Urheberrechts und der verwandten Schutzrechte [müssen] angepasst und ergänzt werden, um den </a:t>
              </a:r>
              <a:r>
                <a:rPr lang="de-DE" b="1">
                  <a:solidFill>
                    <a:srgbClr val="003366"/>
                  </a:solidFill>
                </a:rPr>
                <a:t>wirtschaftlichen Gegebenheiten</a:t>
              </a:r>
              <a:r>
                <a:rPr lang="de-DE" b="0">
                  <a:solidFill>
                    <a:srgbClr val="003366"/>
                  </a:solidFill>
                </a:rPr>
                <a:t>, z. B. den </a:t>
              </a:r>
              <a:r>
                <a:rPr lang="de-DE" b="1">
                  <a:solidFill>
                    <a:srgbClr val="003366"/>
                  </a:solidFill>
                </a:rPr>
                <a:t>neuen Formen der Verwertung</a:t>
              </a:r>
              <a:r>
                <a:rPr lang="de-DE" b="0">
                  <a:solidFill>
                    <a:srgbClr val="003366"/>
                  </a:solidFill>
                </a:rPr>
                <a:t>, in angemessener Weise Rechnung zu tragen“ </a:t>
              </a:r>
            </a:p>
          </p:txBody>
        </p:sp>
        <p:sp>
          <p:nvSpPr>
            <p:cNvPr id="1306637" name="Rectangle 1037"/>
            <p:cNvSpPr>
              <a:spLocks noChangeArrowheads="1"/>
            </p:cNvSpPr>
            <p:nvPr/>
          </p:nvSpPr>
          <p:spPr bwMode="auto">
            <a:xfrm>
              <a:off x="281354" y="5334000"/>
              <a:ext cx="8370277" cy="740845"/>
            </a:xfrm>
            <a:prstGeom prst="rect">
              <a:avLst/>
            </a:prstGeom>
            <a:solidFill>
              <a:schemeClr val="bg1"/>
            </a:solidFill>
            <a:ln w="12700">
              <a:noFill/>
              <a:miter lim="800000"/>
              <a:headEnd/>
              <a:tailEnd/>
            </a:ln>
            <a:effectLst/>
          </p:spPr>
          <p:txBody>
            <a:bodyPr lIns="90000" tIns="46800" rIns="90000" bIns="46800">
              <a:spAutoFit/>
            </a:bodyPr>
            <a:lstStyle/>
            <a:p>
              <a:pPr algn="ctr"/>
              <a:r>
                <a:rPr lang="de-DE" sz="1400" b="1"/>
                <a:t>Richtlinie 2001/29/EG </a:t>
              </a:r>
              <a:r>
                <a:rPr lang="de-DE" sz="1400" b="0"/>
                <a:t>des Europäischen Parlaments und des Rates vom 22. Mai 2001 zur Harmonisierung bestimmter Aspekte des Urheberrechts und der verwandten Schutzrechte in der Informationsgesellschaft</a:t>
              </a:r>
            </a:p>
          </p:txBody>
        </p:sp>
      </p:grpSp>
      <p:sp>
        <p:nvSpPr>
          <p:cNvPr id="8"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600" i="1" smtClean="0">
                <a:solidFill>
                  <a:schemeClr val="bg1"/>
                </a:solidFill>
              </a:rPr>
              <a:t>Koalition von Wirtschaft und Politik (market </a:t>
            </a:r>
            <a:r>
              <a:rPr lang="de-DE" sz="2600" smtClean="0">
                <a:solidFill>
                  <a:schemeClr val="bg1"/>
                </a:solidFill>
              </a:rPr>
              <a:t>und</a:t>
            </a:r>
            <a:r>
              <a:rPr lang="de-DE" sz="2600" i="1" smtClean="0">
                <a:solidFill>
                  <a:schemeClr val="bg1"/>
                </a:solidFill>
              </a:rPr>
              <a:t> law)</a:t>
            </a:r>
            <a:endParaRPr lang="de-DE" sz="2600" i="1">
              <a:solidFill>
                <a:schemeClr val="bg1"/>
              </a:solidFill>
            </a:endParaRPr>
          </a:p>
        </p:txBody>
      </p:sp>
      <p:sp>
        <p:nvSpPr>
          <p:cNvPr id="9" name="Rectangle 1035"/>
          <p:cNvSpPr>
            <a:spLocks noChangeArrowheads="1"/>
          </p:cNvSpPr>
          <p:nvPr/>
        </p:nvSpPr>
        <p:spPr bwMode="auto">
          <a:xfrm>
            <a:off x="2971800" y="2057400"/>
            <a:ext cx="5908431" cy="877163"/>
          </a:xfrm>
          <a:prstGeom prst="rect">
            <a:avLst/>
          </a:prstGeom>
          <a:solidFill>
            <a:schemeClr val="bg1"/>
          </a:solidFill>
          <a:ln w="9525">
            <a:noFill/>
            <a:miter lim="800000"/>
            <a:headEnd/>
            <a:tailEnd/>
          </a:ln>
          <a:effectLst/>
        </p:spPr>
        <p:txBody>
          <a:bodyPr lIns="0" tIns="0" rIns="0" bIns="0" anchor="ctr">
            <a:spAutoFit/>
          </a:bodyPr>
          <a:lstStyle/>
          <a:p>
            <a:pPr>
              <a:lnSpc>
                <a:spcPct val="150000"/>
              </a:lnSpc>
            </a:pPr>
            <a:r>
              <a:rPr lang="de-DE" b="0" smtClean="0">
                <a:solidFill>
                  <a:srgbClr val="003366"/>
                </a:solidFill>
              </a:rPr>
              <a:t>und die </a:t>
            </a:r>
            <a:r>
              <a:rPr lang="de-DE" sz="2000" b="1" smtClean="0">
                <a:solidFill>
                  <a:srgbClr val="003366"/>
                </a:solidFill>
              </a:rPr>
              <a:t>Politik</a:t>
            </a:r>
            <a:r>
              <a:rPr lang="de-DE" b="0" smtClean="0">
                <a:solidFill>
                  <a:srgbClr val="003366"/>
                </a:solidFill>
              </a:rPr>
              <a:t> setzt die Rahmenbedingungen, unter denen diese Märkte funktionieren sollen.</a:t>
            </a:r>
            <a:endParaRPr lang="de-DE" b="0">
              <a:solidFill>
                <a:srgbClr val="003366"/>
              </a:solidFill>
            </a:endParaRPr>
          </a:p>
        </p:txBody>
      </p:sp>
      <p:sp>
        <p:nvSpPr>
          <p:cNvPr id="11" name="Pfeil nach links 10"/>
          <p:cNvSpPr/>
          <p:nvPr/>
        </p:nvSpPr>
        <p:spPr bwMode="auto">
          <a:xfrm>
            <a:off x="3048000" y="2590800"/>
            <a:ext cx="2057400" cy="1143821"/>
          </a:xfrm>
          <a:prstGeom prst="lef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bg1"/>
                </a:solidFill>
                <a:effectLst/>
                <a:latin typeface="Arial" pitchFamily="34" charset="0"/>
              </a:rPr>
              <a:t>Mit</a:t>
            </a:r>
            <a:r>
              <a:rPr kumimoji="0" lang="de-DE" sz="1800" b="0" i="0" u="none" strike="noStrike" cap="none" normalizeH="0" smtClean="0">
                <a:ln>
                  <a:noFill/>
                </a:ln>
                <a:solidFill>
                  <a:schemeClr val="bg1"/>
                </a:solidFill>
                <a:effectLst/>
                <a:latin typeface="Arial" pitchFamily="34" charset="0"/>
              </a:rPr>
              <a:t> der Konsequenz</a:t>
            </a:r>
            <a:endParaRPr kumimoji="0" lang="de-DE" sz="1800" b="0" i="0" u="none" strike="noStrike" cap="none" normalizeH="0" baseline="0" smtClean="0">
              <a:ln>
                <a:noFill/>
              </a:ln>
              <a:solidFill>
                <a:schemeClr val="bg1"/>
              </a:solidFill>
              <a:effectLst/>
              <a:latin typeface="Arial" pitchFamily="34" charset="0"/>
            </a:endParaRPr>
          </a:p>
        </p:txBody>
      </p:sp>
      <p:sp>
        <p:nvSpPr>
          <p:cNvPr id="12" name="Text Box 1027"/>
          <p:cNvSpPr txBox="1">
            <a:spLocks noChangeArrowheads="1"/>
          </p:cNvSpPr>
          <p:nvPr/>
        </p:nvSpPr>
        <p:spPr bwMode="auto">
          <a:xfrm>
            <a:off x="228600" y="2819400"/>
            <a:ext cx="2743200" cy="646331"/>
          </a:xfrm>
          <a:prstGeom prst="rect">
            <a:avLst/>
          </a:prstGeom>
          <a:solidFill>
            <a:schemeClr val="bg1"/>
          </a:solidFill>
          <a:ln w="12700">
            <a:noFill/>
            <a:miter lim="800000"/>
            <a:headEnd type="none" w="sm" len="sm"/>
            <a:tailEnd type="none" w="sm" len="sm"/>
          </a:ln>
          <a:effectLst/>
        </p:spPr>
        <p:txBody>
          <a:bodyPr wrap="square">
            <a:spAutoFit/>
          </a:bodyPr>
          <a:lstStyle/>
          <a:p>
            <a:pPr algn="l">
              <a:lnSpc>
                <a:spcPct val="150000"/>
              </a:lnSpc>
              <a:spcBef>
                <a:spcPct val="50000"/>
              </a:spcBef>
              <a:spcAft>
                <a:spcPct val="0"/>
              </a:spcAft>
              <a:buClrTx/>
              <a:buSzTx/>
              <a:buFont typeface="Wingdings" pitchFamily="2" charset="2"/>
              <a:buNone/>
            </a:pPr>
            <a:r>
              <a:rPr lang="de-DE" sz="2400" b="1">
                <a:solidFill>
                  <a:srgbClr val="003366"/>
                </a:solidFill>
              </a:rPr>
              <a:t>d</a:t>
            </a:r>
            <a:r>
              <a:rPr lang="de-DE" sz="2400" b="1" smtClean="0">
                <a:solidFill>
                  <a:srgbClr val="003366"/>
                </a:solidFill>
              </a:rPr>
              <a:t>er Verknappung</a:t>
            </a:r>
            <a:endParaRPr lang="de-DE" sz="2400" b="1">
              <a:solidFill>
                <a:srgbClr val="00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66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635" grpId="0" animBg="1"/>
      <p:bldP spid="9" grpId="1" animBg="1"/>
      <p:bldP spid="11" grpId="0" animBg="1"/>
      <p:bldP spid="1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3"/>
          <p:cNvSpPr>
            <a:spLocks noGrp="1"/>
          </p:cNvSpPr>
          <p:nvPr>
            <p:ph type="sldNum" sz="quarter" idx="4294967295"/>
          </p:nvPr>
        </p:nvSpPr>
        <p:spPr>
          <a:xfrm>
            <a:off x="8732228" y="6492876"/>
            <a:ext cx="411773" cy="365125"/>
          </a:xfrm>
          <a:prstGeom prst="rect">
            <a:avLst/>
          </a:prstGeom>
        </p:spPr>
        <p:txBody>
          <a:bodyPr/>
          <a:lstStyle/>
          <a:p>
            <a:fld id="{3FADFBAF-6F51-4E6E-AFD7-C320CE70ADE8}" type="slidenum">
              <a:rPr lang="de-DE"/>
              <a:pPr/>
              <a:t>16</a:t>
            </a:fld>
            <a:endParaRPr lang="de-DE"/>
          </a:p>
        </p:txBody>
      </p:sp>
      <p:sp>
        <p:nvSpPr>
          <p:cNvPr id="1183749" name="Rectangle 5"/>
          <p:cNvSpPr>
            <a:spLocks noChangeArrowheads="1"/>
          </p:cNvSpPr>
          <p:nvPr/>
        </p:nvSpPr>
        <p:spPr bwMode="auto">
          <a:xfrm>
            <a:off x="1055077" y="1682750"/>
            <a:ext cx="6471138" cy="886397"/>
          </a:xfrm>
          <a:prstGeom prst="rect">
            <a:avLst/>
          </a:prstGeom>
          <a:noFill/>
          <a:ln w="9525">
            <a:noFill/>
            <a:miter lim="800000"/>
            <a:headEnd/>
            <a:tailEnd/>
          </a:ln>
          <a:effectLst/>
        </p:spPr>
        <p:txBody>
          <a:bodyPr lIns="0" tIns="0" rIns="0" bIns="0" anchor="b">
            <a:spAutoFit/>
          </a:bodyPr>
          <a:lstStyle/>
          <a:p>
            <a:pPr algn="ctr">
              <a:lnSpc>
                <a:spcPct val="120000"/>
              </a:lnSpc>
              <a:spcBef>
                <a:spcPct val="0"/>
              </a:spcBef>
              <a:spcAft>
                <a:spcPct val="0"/>
              </a:spcAft>
              <a:buClrTx/>
              <a:buSzTx/>
              <a:buFontTx/>
              <a:buNone/>
            </a:pPr>
            <a:r>
              <a:rPr lang="de-DE" sz="2400" b="0">
                <a:solidFill>
                  <a:srgbClr val="003366"/>
                </a:solidFill>
              </a:rPr>
              <a:t>Intensivierung der Schutzrechte für die Verwertung geistigen Eigentums</a:t>
            </a:r>
          </a:p>
        </p:txBody>
      </p:sp>
      <p:grpSp>
        <p:nvGrpSpPr>
          <p:cNvPr id="2" name="Group 6"/>
          <p:cNvGrpSpPr>
            <a:grpSpLocks/>
          </p:cNvGrpSpPr>
          <p:nvPr/>
        </p:nvGrpSpPr>
        <p:grpSpPr bwMode="auto">
          <a:xfrm>
            <a:off x="509954" y="3186115"/>
            <a:ext cx="7285892" cy="919163"/>
            <a:chOff x="348" y="2668"/>
            <a:chExt cx="4972" cy="579"/>
          </a:xfrm>
        </p:grpSpPr>
        <p:sp>
          <p:nvSpPr>
            <p:cNvPr id="1183751" name="Rectangle 7"/>
            <p:cNvSpPr>
              <a:spLocks noChangeArrowheads="1"/>
            </p:cNvSpPr>
            <p:nvPr/>
          </p:nvSpPr>
          <p:spPr bwMode="auto">
            <a:xfrm>
              <a:off x="348" y="3014"/>
              <a:ext cx="1693" cy="233"/>
            </a:xfrm>
            <a:prstGeom prst="rect">
              <a:avLst/>
            </a:prstGeom>
            <a:solidFill>
              <a:srgbClr val="003366"/>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a:solidFill>
                    <a:schemeClr val="bg1"/>
                  </a:solidFill>
                  <a:cs typeface="Arial" pitchFamily="34" charset="0"/>
                </a:rPr>
                <a:t>technísch abzusichern</a:t>
              </a:r>
            </a:p>
          </p:txBody>
        </p:sp>
        <p:sp>
          <p:nvSpPr>
            <p:cNvPr id="1183752" name="Rectangle 8"/>
            <p:cNvSpPr>
              <a:spLocks noChangeArrowheads="1"/>
            </p:cNvSpPr>
            <p:nvPr/>
          </p:nvSpPr>
          <p:spPr bwMode="auto">
            <a:xfrm>
              <a:off x="3689" y="3014"/>
              <a:ext cx="1631" cy="233"/>
            </a:xfrm>
            <a:prstGeom prst="rect">
              <a:avLst/>
            </a:prstGeom>
            <a:solidFill>
              <a:srgbClr val="003366"/>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a:solidFill>
                    <a:schemeClr val="bg1"/>
                  </a:solidFill>
                  <a:cs typeface="Arial" pitchFamily="34" charset="0"/>
                </a:rPr>
                <a:t>juristisch abzusichern</a:t>
              </a:r>
            </a:p>
          </p:txBody>
        </p:sp>
        <p:grpSp>
          <p:nvGrpSpPr>
            <p:cNvPr id="3" name="Group 9"/>
            <p:cNvGrpSpPr>
              <a:grpSpLocks/>
            </p:cNvGrpSpPr>
            <p:nvPr/>
          </p:nvGrpSpPr>
          <p:grpSpPr bwMode="auto">
            <a:xfrm>
              <a:off x="1536" y="2784"/>
              <a:ext cx="2688" cy="230"/>
              <a:chOff x="1536" y="1632"/>
              <a:chExt cx="2688" cy="230"/>
            </a:xfrm>
          </p:grpSpPr>
          <p:sp>
            <p:nvSpPr>
              <p:cNvPr id="1183754" name="Line 10"/>
              <p:cNvSpPr>
                <a:spLocks noChangeShapeType="1"/>
              </p:cNvSpPr>
              <p:nvPr/>
            </p:nvSpPr>
            <p:spPr bwMode="auto">
              <a:xfrm flipH="1">
                <a:off x="1536" y="1632"/>
                <a:ext cx="921" cy="0"/>
              </a:xfrm>
              <a:prstGeom prst="line">
                <a:avLst/>
              </a:prstGeom>
              <a:noFill/>
              <a:ln w="38100">
                <a:solidFill>
                  <a:schemeClr val="tx1"/>
                </a:solidFill>
                <a:round/>
                <a:headEnd/>
                <a:tailEnd/>
              </a:ln>
              <a:effectLst/>
            </p:spPr>
            <p:txBody>
              <a:bodyPr anchor="ctr">
                <a:spAutoFit/>
              </a:bodyPr>
              <a:lstStyle/>
              <a:p>
                <a:endParaRPr lang="de-DE"/>
              </a:p>
            </p:txBody>
          </p:sp>
          <p:sp>
            <p:nvSpPr>
              <p:cNvPr id="1183755" name="Line 11"/>
              <p:cNvSpPr>
                <a:spLocks noChangeShapeType="1"/>
              </p:cNvSpPr>
              <p:nvPr/>
            </p:nvSpPr>
            <p:spPr bwMode="auto">
              <a:xfrm>
                <a:off x="1536" y="1632"/>
                <a:ext cx="0" cy="230"/>
              </a:xfrm>
              <a:prstGeom prst="line">
                <a:avLst/>
              </a:prstGeom>
              <a:noFill/>
              <a:ln w="38100">
                <a:solidFill>
                  <a:schemeClr val="tx1"/>
                </a:solidFill>
                <a:round/>
                <a:headEnd/>
                <a:tailEnd type="triangle" w="med" len="med"/>
              </a:ln>
              <a:effectLst/>
            </p:spPr>
            <p:txBody>
              <a:bodyPr anchor="ctr">
                <a:spAutoFit/>
              </a:bodyPr>
              <a:lstStyle/>
              <a:p>
                <a:endParaRPr lang="de-DE"/>
              </a:p>
            </p:txBody>
          </p:sp>
          <p:sp>
            <p:nvSpPr>
              <p:cNvPr id="1183756" name="Line 12"/>
              <p:cNvSpPr>
                <a:spLocks noChangeShapeType="1"/>
              </p:cNvSpPr>
              <p:nvPr/>
            </p:nvSpPr>
            <p:spPr bwMode="auto">
              <a:xfrm>
                <a:off x="3285" y="1632"/>
                <a:ext cx="939" cy="0"/>
              </a:xfrm>
              <a:prstGeom prst="line">
                <a:avLst/>
              </a:prstGeom>
              <a:noFill/>
              <a:ln w="38100">
                <a:solidFill>
                  <a:schemeClr val="tx1"/>
                </a:solidFill>
                <a:round/>
                <a:headEnd/>
                <a:tailEnd/>
              </a:ln>
              <a:effectLst/>
            </p:spPr>
            <p:txBody>
              <a:bodyPr anchor="ctr">
                <a:spAutoFit/>
              </a:bodyPr>
              <a:lstStyle/>
              <a:p>
                <a:endParaRPr lang="de-DE"/>
              </a:p>
            </p:txBody>
          </p:sp>
          <p:sp>
            <p:nvSpPr>
              <p:cNvPr id="1183757" name="Line 13"/>
              <p:cNvSpPr>
                <a:spLocks noChangeShapeType="1"/>
              </p:cNvSpPr>
              <p:nvPr/>
            </p:nvSpPr>
            <p:spPr bwMode="auto">
              <a:xfrm>
                <a:off x="4224" y="1632"/>
                <a:ext cx="0" cy="230"/>
              </a:xfrm>
              <a:prstGeom prst="line">
                <a:avLst/>
              </a:prstGeom>
              <a:noFill/>
              <a:ln w="38100">
                <a:solidFill>
                  <a:schemeClr val="tx1"/>
                </a:solidFill>
                <a:round/>
                <a:headEnd/>
                <a:tailEnd type="triangle" w="med" len="med"/>
              </a:ln>
              <a:effectLst/>
            </p:spPr>
            <p:txBody>
              <a:bodyPr anchor="ctr">
                <a:spAutoFit/>
              </a:bodyPr>
              <a:lstStyle/>
              <a:p>
                <a:endParaRPr lang="de-DE"/>
              </a:p>
            </p:txBody>
          </p:sp>
        </p:grpSp>
        <p:sp>
          <p:nvSpPr>
            <p:cNvPr id="1183758" name="Rectangle 14"/>
            <p:cNvSpPr>
              <a:spLocks noChangeArrowheads="1"/>
            </p:cNvSpPr>
            <p:nvPr/>
          </p:nvSpPr>
          <p:spPr bwMode="auto">
            <a:xfrm>
              <a:off x="2028" y="2668"/>
              <a:ext cx="1955" cy="233"/>
            </a:xfrm>
            <a:prstGeom prst="rect">
              <a:avLst/>
            </a:prstGeom>
            <a:solidFill>
              <a:srgbClr val="003366"/>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smtClean="0">
                  <a:solidFill>
                    <a:schemeClr val="bg1"/>
                  </a:solidFill>
                  <a:cs typeface="Arial" pitchFamily="34" charset="0"/>
                </a:rPr>
                <a:t>Verknappungsinstrumente</a:t>
              </a:r>
              <a:endParaRPr lang="de-DE">
                <a:solidFill>
                  <a:schemeClr val="bg1"/>
                </a:solidFill>
                <a:cs typeface="Arial" pitchFamily="34" charset="0"/>
              </a:endParaRPr>
            </a:p>
          </p:txBody>
        </p:sp>
      </p:grpSp>
      <p:sp>
        <p:nvSpPr>
          <p:cNvPr id="15"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800" i="1" smtClean="0">
                <a:solidFill>
                  <a:schemeClr val="bg1"/>
                </a:solidFill>
              </a:rPr>
              <a:t>Verknappungsinstrumente </a:t>
            </a:r>
            <a:endParaRPr lang="de-DE" sz="2600" i="1">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3"/>
          <p:cNvSpPr>
            <a:spLocks noGrp="1"/>
          </p:cNvSpPr>
          <p:nvPr>
            <p:ph type="sldNum" sz="quarter" idx="4294967295"/>
          </p:nvPr>
        </p:nvSpPr>
        <p:spPr>
          <a:xfrm>
            <a:off x="8732228" y="6492876"/>
            <a:ext cx="411773" cy="365125"/>
          </a:xfrm>
          <a:prstGeom prst="rect">
            <a:avLst/>
          </a:prstGeom>
        </p:spPr>
        <p:txBody>
          <a:bodyPr/>
          <a:lstStyle/>
          <a:p>
            <a:fld id="{8B18BDC5-A48E-434C-B7D7-5E13B9D42EE8}" type="slidenum">
              <a:rPr lang="de-DE"/>
              <a:pPr/>
              <a:t>17</a:t>
            </a:fld>
            <a:endParaRPr lang="de-DE"/>
          </a:p>
        </p:txBody>
      </p:sp>
      <p:sp>
        <p:nvSpPr>
          <p:cNvPr id="1202189" name="Rectangle 13"/>
          <p:cNvSpPr>
            <a:spLocks noChangeArrowheads="1"/>
          </p:cNvSpPr>
          <p:nvPr/>
        </p:nvSpPr>
        <p:spPr bwMode="auto">
          <a:xfrm>
            <a:off x="509954" y="2514600"/>
            <a:ext cx="2697774" cy="1066800"/>
          </a:xfrm>
          <a:prstGeom prst="rect">
            <a:avLst/>
          </a:prstGeom>
          <a:solidFill>
            <a:srgbClr val="003366"/>
          </a:solidFill>
          <a:ln w="12700">
            <a:noFill/>
            <a:miter lim="800000"/>
            <a:headEnd/>
            <a:tailEnd/>
          </a:ln>
          <a:effectLst/>
        </p:spPr>
        <p:txBody>
          <a:bodyPr anchor="ctr">
            <a:spAutoFit/>
          </a:bodyPr>
          <a:lstStyle/>
          <a:p>
            <a:pPr algn="ctr">
              <a:spcBef>
                <a:spcPct val="0"/>
              </a:spcBef>
              <a:spcAft>
                <a:spcPct val="0"/>
              </a:spcAft>
              <a:buClrTx/>
              <a:buSzTx/>
              <a:buFont typeface="Monotype Sorts" pitchFamily="2" charset="2"/>
              <a:buNone/>
            </a:pPr>
            <a:r>
              <a:rPr lang="de-DE" sz="3200">
                <a:solidFill>
                  <a:schemeClr val="bg1"/>
                </a:solidFill>
                <a:cs typeface="Arial" pitchFamily="34" charset="0"/>
              </a:rPr>
              <a:t>technísch abzusichern</a:t>
            </a:r>
          </a:p>
        </p:txBody>
      </p:sp>
      <p:sp>
        <p:nvSpPr>
          <p:cNvPr id="1202190" name="Rectangle 14"/>
          <p:cNvSpPr>
            <a:spLocks noChangeArrowheads="1"/>
          </p:cNvSpPr>
          <p:nvPr/>
        </p:nvSpPr>
        <p:spPr bwMode="auto">
          <a:xfrm>
            <a:off x="5405804" y="2454276"/>
            <a:ext cx="2390398" cy="369332"/>
          </a:xfrm>
          <a:prstGeom prst="rect">
            <a:avLst/>
          </a:prstGeom>
          <a:solidFill>
            <a:srgbClr val="003366"/>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a:solidFill>
                  <a:schemeClr val="bg1"/>
                </a:solidFill>
                <a:cs typeface="Arial" pitchFamily="34" charset="0"/>
              </a:rPr>
              <a:t>juristisch abzusichern</a:t>
            </a:r>
          </a:p>
        </p:txBody>
      </p:sp>
      <p:grpSp>
        <p:nvGrpSpPr>
          <p:cNvPr id="2" name="Group 15"/>
          <p:cNvGrpSpPr>
            <a:grpSpLocks/>
          </p:cNvGrpSpPr>
          <p:nvPr/>
        </p:nvGrpSpPr>
        <p:grpSpPr bwMode="auto">
          <a:xfrm>
            <a:off x="2250831" y="2089151"/>
            <a:ext cx="3938954" cy="365125"/>
            <a:chOff x="1536" y="1632"/>
            <a:chExt cx="2688" cy="230"/>
          </a:xfrm>
        </p:grpSpPr>
        <p:sp>
          <p:nvSpPr>
            <p:cNvPr id="1202192" name="Line 16"/>
            <p:cNvSpPr>
              <a:spLocks noChangeShapeType="1"/>
            </p:cNvSpPr>
            <p:nvPr/>
          </p:nvSpPr>
          <p:spPr bwMode="auto">
            <a:xfrm flipH="1">
              <a:off x="1536" y="1632"/>
              <a:ext cx="921" cy="0"/>
            </a:xfrm>
            <a:prstGeom prst="line">
              <a:avLst/>
            </a:prstGeom>
            <a:noFill/>
            <a:ln w="38100">
              <a:solidFill>
                <a:schemeClr val="tx1"/>
              </a:solidFill>
              <a:round/>
              <a:headEnd/>
              <a:tailEnd/>
            </a:ln>
            <a:effectLst/>
          </p:spPr>
          <p:txBody>
            <a:bodyPr anchor="ctr">
              <a:spAutoFit/>
            </a:bodyPr>
            <a:lstStyle/>
            <a:p>
              <a:endParaRPr lang="de-DE"/>
            </a:p>
          </p:txBody>
        </p:sp>
        <p:sp>
          <p:nvSpPr>
            <p:cNvPr id="1202193" name="Line 17"/>
            <p:cNvSpPr>
              <a:spLocks noChangeShapeType="1"/>
            </p:cNvSpPr>
            <p:nvPr/>
          </p:nvSpPr>
          <p:spPr bwMode="auto">
            <a:xfrm>
              <a:off x="1536" y="1632"/>
              <a:ext cx="0" cy="230"/>
            </a:xfrm>
            <a:prstGeom prst="line">
              <a:avLst/>
            </a:prstGeom>
            <a:noFill/>
            <a:ln w="38100">
              <a:solidFill>
                <a:schemeClr val="tx1"/>
              </a:solidFill>
              <a:round/>
              <a:headEnd/>
              <a:tailEnd type="triangle" w="med" len="med"/>
            </a:ln>
            <a:effectLst/>
          </p:spPr>
          <p:txBody>
            <a:bodyPr anchor="ctr">
              <a:spAutoFit/>
            </a:bodyPr>
            <a:lstStyle/>
            <a:p>
              <a:endParaRPr lang="de-DE"/>
            </a:p>
          </p:txBody>
        </p:sp>
        <p:sp>
          <p:nvSpPr>
            <p:cNvPr id="1202194" name="Line 18"/>
            <p:cNvSpPr>
              <a:spLocks noChangeShapeType="1"/>
            </p:cNvSpPr>
            <p:nvPr/>
          </p:nvSpPr>
          <p:spPr bwMode="auto">
            <a:xfrm>
              <a:off x="3285" y="1632"/>
              <a:ext cx="939" cy="0"/>
            </a:xfrm>
            <a:prstGeom prst="line">
              <a:avLst/>
            </a:prstGeom>
            <a:noFill/>
            <a:ln w="38100">
              <a:solidFill>
                <a:schemeClr val="tx1"/>
              </a:solidFill>
              <a:round/>
              <a:headEnd/>
              <a:tailEnd/>
            </a:ln>
            <a:effectLst/>
          </p:spPr>
          <p:txBody>
            <a:bodyPr anchor="ctr">
              <a:spAutoFit/>
            </a:bodyPr>
            <a:lstStyle/>
            <a:p>
              <a:endParaRPr lang="de-DE"/>
            </a:p>
          </p:txBody>
        </p:sp>
        <p:sp>
          <p:nvSpPr>
            <p:cNvPr id="1202195" name="Line 19"/>
            <p:cNvSpPr>
              <a:spLocks noChangeShapeType="1"/>
            </p:cNvSpPr>
            <p:nvPr/>
          </p:nvSpPr>
          <p:spPr bwMode="auto">
            <a:xfrm>
              <a:off x="4224" y="1632"/>
              <a:ext cx="0" cy="230"/>
            </a:xfrm>
            <a:prstGeom prst="line">
              <a:avLst/>
            </a:prstGeom>
            <a:noFill/>
            <a:ln w="38100">
              <a:solidFill>
                <a:schemeClr val="tx1"/>
              </a:solidFill>
              <a:round/>
              <a:headEnd/>
              <a:tailEnd type="triangle" w="med" len="med"/>
            </a:ln>
            <a:effectLst/>
          </p:spPr>
          <p:txBody>
            <a:bodyPr anchor="ctr">
              <a:spAutoFit/>
            </a:bodyPr>
            <a:lstStyle/>
            <a:p>
              <a:endParaRPr lang="de-DE"/>
            </a:p>
          </p:txBody>
        </p:sp>
      </p:grpSp>
      <p:sp>
        <p:nvSpPr>
          <p:cNvPr id="1202196" name="Rectangle 20"/>
          <p:cNvSpPr>
            <a:spLocks noChangeArrowheads="1"/>
          </p:cNvSpPr>
          <p:nvPr/>
        </p:nvSpPr>
        <p:spPr bwMode="auto">
          <a:xfrm>
            <a:off x="3341077" y="1905001"/>
            <a:ext cx="1620957" cy="369332"/>
          </a:xfrm>
          <a:prstGeom prst="rect">
            <a:avLst/>
          </a:prstGeom>
          <a:solidFill>
            <a:srgbClr val="003366"/>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a:solidFill>
                  <a:schemeClr val="bg1"/>
                </a:solidFill>
                <a:cs typeface="Arial" pitchFamily="34" charset="0"/>
              </a:rPr>
              <a:t>auszuhandeln</a:t>
            </a:r>
          </a:p>
        </p:txBody>
      </p:sp>
      <p:sp>
        <p:nvSpPr>
          <p:cNvPr id="13"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800" i="1" smtClean="0">
                <a:solidFill>
                  <a:schemeClr val="bg1"/>
                </a:solidFill>
              </a:rPr>
              <a:t>Verknappungsinstrumente – Technik</a:t>
            </a:r>
            <a:endParaRPr lang="de-DE" sz="2600" i="1">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3"/>
          <p:cNvSpPr>
            <a:spLocks noGrp="1"/>
          </p:cNvSpPr>
          <p:nvPr>
            <p:ph type="sldNum" sz="quarter" idx="4294967295"/>
          </p:nvPr>
        </p:nvSpPr>
        <p:spPr>
          <a:xfrm>
            <a:off x="8732228" y="6492876"/>
            <a:ext cx="411773" cy="365125"/>
          </a:xfrm>
          <a:prstGeom prst="rect">
            <a:avLst/>
          </a:prstGeom>
        </p:spPr>
        <p:txBody>
          <a:bodyPr/>
          <a:lstStyle/>
          <a:p>
            <a:fld id="{3549C35D-C3EC-4919-BB40-A0B9D111B210}" type="slidenum">
              <a:rPr lang="de-DE"/>
              <a:pPr/>
              <a:t>18</a:t>
            </a:fld>
            <a:endParaRPr lang="de-DE"/>
          </a:p>
        </p:txBody>
      </p:sp>
      <p:sp>
        <p:nvSpPr>
          <p:cNvPr id="1198087" name="Rectangle 7"/>
          <p:cNvSpPr>
            <a:spLocks noChangeArrowheads="1"/>
          </p:cNvSpPr>
          <p:nvPr/>
        </p:nvSpPr>
        <p:spPr bwMode="auto">
          <a:xfrm>
            <a:off x="281354" y="1295401"/>
            <a:ext cx="4642338" cy="379413"/>
          </a:xfrm>
          <a:prstGeom prst="rect">
            <a:avLst/>
          </a:prstGeom>
          <a:solidFill>
            <a:srgbClr val="F8F8F8"/>
          </a:solidFill>
          <a:ln w="9525">
            <a:noFill/>
            <a:miter lim="800000"/>
            <a:headEnd/>
            <a:tailEnd/>
          </a:ln>
        </p:spPr>
        <p:txBody>
          <a:bodyPr lIns="18000" tIns="10800" rIns="18000" bIns="10800">
            <a:spAutoFit/>
          </a:bodyPr>
          <a:lstStyle/>
          <a:p>
            <a:pPr algn="ctr">
              <a:lnSpc>
                <a:spcPct val="90000"/>
              </a:lnSpc>
              <a:spcBef>
                <a:spcPct val="0"/>
              </a:spcBef>
              <a:spcAft>
                <a:spcPct val="0"/>
              </a:spcAft>
              <a:buClrTx/>
              <a:buSzTx/>
              <a:buFontTx/>
              <a:buNone/>
            </a:pPr>
            <a:r>
              <a:rPr lang="de-DE" sz="2600" dirty="0">
                <a:solidFill>
                  <a:srgbClr val="003366"/>
                </a:solidFill>
              </a:rPr>
              <a:t>Digital </a:t>
            </a:r>
            <a:r>
              <a:rPr lang="de-DE" sz="2600" dirty="0" err="1">
                <a:solidFill>
                  <a:srgbClr val="003366"/>
                </a:solidFill>
              </a:rPr>
              <a:t>Rights</a:t>
            </a:r>
            <a:r>
              <a:rPr lang="de-DE" sz="2600" dirty="0">
                <a:solidFill>
                  <a:srgbClr val="003366"/>
                </a:solidFill>
              </a:rPr>
              <a:t> Management</a:t>
            </a:r>
          </a:p>
        </p:txBody>
      </p:sp>
      <p:sp>
        <p:nvSpPr>
          <p:cNvPr id="1198088" name="AutoShape 8"/>
          <p:cNvSpPr>
            <a:spLocks noChangeArrowheads="1"/>
          </p:cNvSpPr>
          <p:nvPr/>
        </p:nvSpPr>
        <p:spPr bwMode="auto">
          <a:xfrm>
            <a:off x="281354" y="1981200"/>
            <a:ext cx="3798277" cy="2123658"/>
          </a:xfrm>
          <a:prstGeom prst="wedgeRectCallout">
            <a:avLst>
              <a:gd name="adj1" fmla="val -542"/>
              <a:gd name="adj2" fmla="val -50833"/>
            </a:avLst>
          </a:prstGeom>
          <a:solidFill>
            <a:srgbClr val="DDDDDD">
              <a:alpha val="50000"/>
            </a:srgbClr>
          </a:solidFill>
          <a:ln w="12700">
            <a:noFill/>
            <a:miter lim="800000"/>
            <a:headEnd/>
            <a:tailEnd/>
          </a:ln>
          <a:effectLst/>
        </p:spPr>
        <p:txBody>
          <a:bodyPr>
            <a:spAutoFit/>
          </a:bodyPr>
          <a:lstStyle/>
          <a:p>
            <a:pPr algn="ctr">
              <a:spcBef>
                <a:spcPct val="0"/>
              </a:spcBef>
              <a:spcAft>
                <a:spcPct val="0"/>
              </a:spcAft>
              <a:buClrTx/>
              <a:buSzTx/>
              <a:buFont typeface="Monotype Sorts" pitchFamily="2" charset="2"/>
              <a:buNone/>
            </a:pPr>
            <a:r>
              <a:rPr lang="de-DE" b="0">
                <a:solidFill>
                  <a:srgbClr val="003366"/>
                </a:solidFill>
                <a:cs typeface="Arial" pitchFamily="34" charset="0"/>
              </a:rPr>
              <a:t>wird zunehmend im </a:t>
            </a:r>
            <a:r>
              <a:rPr lang="de-DE" sz="2400">
                <a:solidFill>
                  <a:srgbClr val="003366"/>
                </a:solidFill>
                <a:cs typeface="Arial" pitchFamily="34" charset="0"/>
              </a:rPr>
              <a:t>Unterhaltungsbereich</a:t>
            </a:r>
            <a:r>
              <a:rPr lang="de-DE" b="0">
                <a:solidFill>
                  <a:srgbClr val="003366"/>
                </a:solidFill>
                <a:cs typeface="Arial" pitchFamily="34" charset="0"/>
              </a:rPr>
              <a:t> verwendet:</a:t>
            </a:r>
          </a:p>
          <a:p>
            <a:pPr algn="ctr">
              <a:spcBef>
                <a:spcPct val="0"/>
              </a:spcBef>
              <a:spcAft>
                <a:spcPct val="0"/>
              </a:spcAft>
              <a:buClrTx/>
              <a:buSzTx/>
              <a:buFont typeface="Monotype Sorts" pitchFamily="2" charset="2"/>
              <a:buNone/>
            </a:pPr>
            <a:r>
              <a:rPr lang="de-DE" b="0">
                <a:solidFill>
                  <a:srgbClr val="003366"/>
                </a:solidFill>
                <a:cs typeface="Arial" pitchFamily="34" charset="0"/>
              </a:rPr>
              <a:t>Musik (kommerzielle Musikbörsen)</a:t>
            </a:r>
          </a:p>
          <a:p>
            <a:pPr algn="ctr">
              <a:spcBef>
                <a:spcPct val="0"/>
              </a:spcBef>
              <a:spcAft>
                <a:spcPct val="0"/>
              </a:spcAft>
              <a:buClrTx/>
              <a:buSzTx/>
              <a:buFont typeface="Monotype Sorts" pitchFamily="2" charset="2"/>
              <a:buNone/>
            </a:pPr>
            <a:r>
              <a:rPr lang="de-DE" b="0">
                <a:solidFill>
                  <a:srgbClr val="003366"/>
                </a:solidFill>
                <a:cs typeface="Arial" pitchFamily="34" charset="0"/>
              </a:rPr>
              <a:t>Videos, Spiele.</a:t>
            </a:r>
          </a:p>
          <a:p>
            <a:pPr algn="ctr">
              <a:spcBef>
                <a:spcPct val="0"/>
              </a:spcBef>
              <a:spcAft>
                <a:spcPct val="0"/>
              </a:spcAft>
              <a:buClrTx/>
              <a:buSzTx/>
              <a:buFont typeface="Monotype Sorts" pitchFamily="2" charset="2"/>
              <a:buNone/>
            </a:pPr>
            <a:r>
              <a:rPr lang="de-DE" b="0">
                <a:solidFill>
                  <a:srgbClr val="003366"/>
                </a:solidFill>
                <a:cs typeface="Arial" pitchFamily="34" charset="0"/>
              </a:rPr>
              <a:t>Klingeltöne: Mobile Telefone,</a:t>
            </a:r>
          </a:p>
          <a:p>
            <a:pPr algn="ctr">
              <a:spcBef>
                <a:spcPct val="0"/>
              </a:spcBef>
              <a:spcAft>
                <a:spcPct val="0"/>
              </a:spcAft>
              <a:buClrTx/>
              <a:buSzTx/>
              <a:buFont typeface="Monotype Sorts" pitchFamily="2" charset="2"/>
              <a:buNone/>
            </a:pPr>
            <a:r>
              <a:rPr lang="de-DE" b="0">
                <a:solidFill>
                  <a:srgbClr val="003366"/>
                </a:solidFill>
                <a:cs typeface="Arial" pitchFamily="34" charset="0"/>
              </a:rPr>
              <a:t>...</a:t>
            </a:r>
          </a:p>
        </p:txBody>
      </p:sp>
      <p:sp>
        <p:nvSpPr>
          <p:cNvPr id="1198089" name="AutoShape 9"/>
          <p:cNvSpPr>
            <a:spLocks noChangeArrowheads="1"/>
          </p:cNvSpPr>
          <p:nvPr/>
        </p:nvSpPr>
        <p:spPr bwMode="auto">
          <a:xfrm>
            <a:off x="5486400" y="1828800"/>
            <a:ext cx="3165231" cy="2585323"/>
          </a:xfrm>
          <a:prstGeom prst="wedgeRectCallout">
            <a:avLst>
              <a:gd name="adj1" fmla="val -42685"/>
              <a:gd name="adj2" fmla="val -47130"/>
            </a:avLst>
          </a:prstGeom>
          <a:solidFill>
            <a:srgbClr val="DDDDDD">
              <a:alpha val="50000"/>
            </a:srgbClr>
          </a:solidFill>
          <a:ln w="12700">
            <a:noFill/>
            <a:miter lim="800000"/>
            <a:headEnd/>
            <a:tailEnd/>
          </a:ln>
          <a:effectLst/>
        </p:spPr>
        <p:txBody>
          <a:bodyPr>
            <a:spAutoFit/>
          </a:bodyPr>
          <a:lstStyle/>
          <a:p>
            <a:pPr algn="ctr">
              <a:spcBef>
                <a:spcPct val="0"/>
              </a:spcBef>
              <a:spcAft>
                <a:spcPct val="0"/>
              </a:spcAft>
              <a:buClrTx/>
              <a:buSzTx/>
              <a:buFont typeface="Monotype Sorts" pitchFamily="2" charset="2"/>
              <a:buNone/>
            </a:pPr>
            <a:r>
              <a:rPr lang="de-DE" b="0">
                <a:solidFill>
                  <a:srgbClr val="003366"/>
                </a:solidFill>
                <a:cs typeface="Arial" pitchFamily="34" charset="0"/>
              </a:rPr>
              <a:t>aber auch bei </a:t>
            </a:r>
            <a:r>
              <a:rPr lang="de-DE" sz="2400">
                <a:solidFill>
                  <a:srgbClr val="003366"/>
                </a:solidFill>
                <a:cs typeface="Arial" pitchFamily="34" charset="0"/>
              </a:rPr>
              <a:t>wissenschaftlicher (kommerzieller) Publikation</a:t>
            </a:r>
            <a:r>
              <a:rPr lang="de-DE" b="0">
                <a:solidFill>
                  <a:srgbClr val="003366"/>
                </a:solidFill>
                <a:cs typeface="Arial" pitchFamily="34" charset="0"/>
              </a:rPr>
              <a:t> und der Versorgung mit wissenschaftlicher und ausbildungsbezogener Literatur</a:t>
            </a:r>
          </a:p>
        </p:txBody>
      </p:sp>
      <p:sp>
        <p:nvSpPr>
          <p:cNvPr id="8"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800" i="1" smtClean="0">
                <a:solidFill>
                  <a:schemeClr val="bg1"/>
                </a:solidFill>
              </a:rPr>
              <a:t>Verknappungsinstrumente – Technik</a:t>
            </a:r>
            <a:endParaRPr lang="de-DE" sz="2600" i="1">
              <a:solidFill>
                <a:schemeClr val="bg1"/>
              </a:solidFill>
            </a:endParaRPr>
          </a:p>
        </p:txBody>
      </p:sp>
      <p:sp>
        <p:nvSpPr>
          <p:cNvPr id="7" name="Rectangle 7"/>
          <p:cNvSpPr>
            <a:spLocks noChangeArrowheads="1"/>
          </p:cNvSpPr>
          <p:nvPr/>
        </p:nvSpPr>
        <p:spPr bwMode="auto">
          <a:xfrm>
            <a:off x="1676400" y="3886200"/>
            <a:ext cx="3938954" cy="1089529"/>
          </a:xfrm>
          <a:prstGeom prst="rect">
            <a:avLst/>
          </a:prstGeom>
          <a:solidFill>
            <a:srgbClr val="F8F8F8"/>
          </a:solidFill>
          <a:ln w="12700">
            <a:noFill/>
            <a:miter lim="800000"/>
            <a:headEnd type="none" w="sm" len="sm"/>
            <a:tailEnd type="none" w="sm" len="sm"/>
          </a:ln>
          <a:effectLst/>
        </p:spPr>
        <p:txBody>
          <a:bodyPr>
            <a:spAutoFit/>
          </a:bodyPr>
          <a:lstStyle/>
          <a:p>
            <a:pPr algn="ctr">
              <a:lnSpc>
                <a:spcPct val="120000"/>
              </a:lnSpc>
              <a:spcBef>
                <a:spcPct val="0"/>
              </a:spcBef>
              <a:spcAft>
                <a:spcPct val="0"/>
              </a:spcAft>
              <a:buClrTx/>
              <a:buSzTx/>
              <a:buFont typeface="Wingdings" pitchFamily="2" charset="2"/>
              <a:buNone/>
            </a:pPr>
            <a:r>
              <a:rPr lang="de-DE" b="0" dirty="0">
                <a:solidFill>
                  <a:srgbClr val="003366"/>
                </a:solidFill>
              </a:rPr>
              <a:t>Starker „Code“ (DRM) kontrolliert somit nicht nur die Form, sondern auch den Inhalt – die Ideen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11980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980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980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087" grpId="0" animBg="1" autoUpdateAnimBg="0"/>
      <p:bldP spid="1198088" grpId="0" animBg="1" autoUpdateAnimBg="0"/>
      <p:bldP spid="1198089" grpId="0" animBg="1" autoUpdateAnimBg="0"/>
      <p:bldP spid="7"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3"/>
          <p:cNvSpPr>
            <a:spLocks noGrp="1"/>
          </p:cNvSpPr>
          <p:nvPr>
            <p:ph type="sldNum" sz="quarter" idx="4294967295"/>
          </p:nvPr>
        </p:nvSpPr>
        <p:spPr>
          <a:xfrm>
            <a:off x="8732228" y="6492876"/>
            <a:ext cx="411773" cy="365125"/>
          </a:xfrm>
          <a:prstGeom prst="rect">
            <a:avLst/>
          </a:prstGeom>
        </p:spPr>
        <p:txBody>
          <a:bodyPr/>
          <a:lstStyle/>
          <a:p>
            <a:fld id="{A248D31E-F93F-4403-9DF1-E8DFB768019F}" type="slidenum">
              <a:rPr lang="de-DE"/>
              <a:pPr/>
              <a:t>19</a:t>
            </a:fld>
            <a:endParaRPr lang="de-DE"/>
          </a:p>
        </p:txBody>
      </p:sp>
      <p:sp>
        <p:nvSpPr>
          <p:cNvPr id="1206280" name="Rectangle 8"/>
          <p:cNvSpPr>
            <a:spLocks noChangeArrowheads="1"/>
          </p:cNvSpPr>
          <p:nvPr/>
        </p:nvSpPr>
        <p:spPr bwMode="auto">
          <a:xfrm>
            <a:off x="509954" y="2849564"/>
            <a:ext cx="2697774" cy="369332"/>
          </a:xfrm>
          <a:prstGeom prst="rect">
            <a:avLst/>
          </a:prstGeom>
          <a:solidFill>
            <a:srgbClr val="003366"/>
          </a:solidFill>
          <a:ln w="12700">
            <a:noFill/>
            <a:miter lim="800000"/>
            <a:headEnd/>
            <a:tailEnd/>
          </a:ln>
          <a:effectLst/>
        </p:spPr>
        <p:txBody>
          <a:bodyPr anchor="ctr">
            <a:spAutoFit/>
          </a:bodyPr>
          <a:lstStyle/>
          <a:p>
            <a:pPr algn="ctr">
              <a:spcBef>
                <a:spcPct val="0"/>
              </a:spcBef>
              <a:spcAft>
                <a:spcPct val="0"/>
              </a:spcAft>
              <a:buClrTx/>
              <a:buSzTx/>
              <a:buFont typeface="Monotype Sorts" pitchFamily="2" charset="2"/>
              <a:buNone/>
            </a:pPr>
            <a:r>
              <a:rPr lang="de-DE">
                <a:solidFill>
                  <a:schemeClr val="bg1"/>
                </a:solidFill>
                <a:cs typeface="Arial" pitchFamily="34" charset="0"/>
              </a:rPr>
              <a:t>technísch abzusichern</a:t>
            </a:r>
          </a:p>
        </p:txBody>
      </p:sp>
      <p:sp>
        <p:nvSpPr>
          <p:cNvPr id="1206281" name="Rectangle 9"/>
          <p:cNvSpPr>
            <a:spLocks noChangeArrowheads="1"/>
          </p:cNvSpPr>
          <p:nvPr/>
        </p:nvSpPr>
        <p:spPr bwMode="auto">
          <a:xfrm>
            <a:off x="4431323" y="2590801"/>
            <a:ext cx="3171092" cy="1311275"/>
          </a:xfrm>
          <a:prstGeom prst="rect">
            <a:avLst/>
          </a:prstGeom>
          <a:solidFill>
            <a:srgbClr val="003366"/>
          </a:solidFill>
          <a:ln w="12700">
            <a:noFill/>
            <a:miter lim="800000"/>
            <a:headEnd/>
            <a:tailEnd/>
          </a:ln>
          <a:effectLst/>
        </p:spPr>
        <p:txBody>
          <a:bodyPr anchor="ctr">
            <a:spAutoFit/>
          </a:bodyPr>
          <a:lstStyle/>
          <a:p>
            <a:pPr algn="ctr">
              <a:spcBef>
                <a:spcPct val="0"/>
              </a:spcBef>
              <a:spcAft>
                <a:spcPct val="0"/>
              </a:spcAft>
              <a:buClrTx/>
              <a:buSzTx/>
              <a:buFont typeface="Monotype Sorts" pitchFamily="2" charset="2"/>
              <a:buNone/>
            </a:pPr>
            <a:r>
              <a:rPr lang="de-DE" sz="4000">
                <a:solidFill>
                  <a:schemeClr val="bg1"/>
                </a:solidFill>
                <a:cs typeface="Arial" pitchFamily="34" charset="0"/>
              </a:rPr>
              <a:t>juristisch abzusichern</a:t>
            </a:r>
          </a:p>
        </p:txBody>
      </p:sp>
      <p:grpSp>
        <p:nvGrpSpPr>
          <p:cNvPr id="2" name="Group 10"/>
          <p:cNvGrpSpPr>
            <a:grpSpLocks/>
          </p:cNvGrpSpPr>
          <p:nvPr/>
        </p:nvGrpSpPr>
        <p:grpSpPr bwMode="auto">
          <a:xfrm>
            <a:off x="2250831" y="2089151"/>
            <a:ext cx="3938954" cy="365125"/>
            <a:chOff x="1536" y="1632"/>
            <a:chExt cx="2688" cy="230"/>
          </a:xfrm>
        </p:grpSpPr>
        <p:sp>
          <p:nvSpPr>
            <p:cNvPr id="1206283" name="Line 11"/>
            <p:cNvSpPr>
              <a:spLocks noChangeShapeType="1"/>
            </p:cNvSpPr>
            <p:nvPr/>
          </p:nvSpPr>
          <p:spPr bwMode="auto">
            <a:xfrm flipH="1">
              <a:off x="1536" y="1632"/>
              <a:ext cx="921" cy="0"/>
            </a:xfrm>
            <a:prstGeom prst="line">
              <a:avLst/>
            </a:prstGeom>
            <a:noFill/>
            <a:ln w="38100">
              <a:solidFill>
                <a:schemeClr val="tx1"/>
              </a:solidFill>
              <a:round/>
              <a:headEnd/>
              <a:tailEnd/>
            </a:ln>
            <a:effectLst/>
          </p:spPr>
          <p:txBody>
            <a:bodyPr anchor="ctr">
              <a:spAutoFit/>
            </a:bodyPr>
            <a:lstStyle/>
            <a:p>
              <a:endParaRPr lang="de-DE"/>
            </a:p>
          </p:txBody>
        </p:sp>
        <p:sp>
          <p:nvSpPr>
            <p:cNvPr id="1206284" name="Line 12"/>
            <p:cNvSpPr>
              <a:spLocks noChangeShapeType="1"/>
            </p:cNvSpPr>
            <p:nvPr/>
          </p:nvSpPr>
          <p:spPr bwMode="auto">
            <a:xfrm>
              <a:off x="1536" y="1632"/>
              <a:ext cx="0" cy="230"/>
            </a:xfrm>
            <a:prstGeom prst="line">
              <a:avLst/>
            </a:prstGeom>
            <a:noFill/>
            <a:ln w="38100">
              <a:solidFill>
                <a:schemeClr val="tx1"/>
              </a:solidFill>
              <a:round/>
              <a:headEnd/>
              <a:tailEnd type="triangle" w="med" len="med"/>
            </a:ln>
            <a:effectLst/>
          </p:spPr>
          <p:txBody>
            <a:bodyPr anchor="ctr">
              <a:spAutoFit/>
            </a:bodyPr>
            <a:lstStyle/>
            <a:p>
              <a:endParaRPr lang="de-DE"/>
            </a:p>
          </p:txBody>
        </p:sp>
        <p:sp>
          <p:nvSpPr>
            <p:cNvPr id="1206285" name="Line 13"/>
            <p:cNvSpPr>
              <a:spLocks noChangeShapeType="1"/>
            </p:cNvSpPr>
            <p:nvPr/>
          </p:nvSpPr>
          <p:spPr bwMode="auto">
            <a:xfrm>
              <a:off x="3285" y="1632"/>
              <a:ext cx="939" cy="0"/>
            </a:xfrm>
            <a:prstGeom prst="line">
              <a:avLst/>
            </a:prstGeom>
            <a:noFill/>
            <a:ln w="38100">
              <a:solidFill>
                <a:schemeClr val="tx1"/>
              </a:solidFill>
              <a:round/>
              <a:headEnd/>
              <a:tailEnd/>
            </a:ln>
            <a:effectLst/>
          </p:spPr>
          <p:txBody>
            <a:bodyPr anchor="ctr">
              <a:spAutoFit/>
            </a:bodyPr>
            <a:lstStyle/>
            <a:p>
              <a:endParaRPr lang="de-DE"/>
            </a:p>
          </p:txBody>
        </p:sp>
        <p:sp>
          <p:nvSpPr>
            <p:cNvPr id="1206286" name="Line 14"/>
            <p:cNvSpPr>
              <a:spLocks noChangeShapeType="1"/>
            </p:cNvSpPr>
            <p:nvPr/>
          </p:nvSpPr>
          <p:spPr bwMode="auto">
            <a:xfrm>
              <a:off x="4224" y="1632"/>
              <a:ext cx="0" cy="230"/>
            </a:xfrm>
            <a:prstGeom prst="line">
              <a:avLst/>
            </a:prstGeom>
            <a:noFill/>
            <a:ln w="38100">
              <a:solidFill>
                <a:schemeClr val="tx1"/>
              </a:solidFill>
              <a:round/>
              <a:headEnd/>
              <a:tailEnd type="triangle" w="med" len="med"/>
            </a:ln>
            <a:effectLst/>
          </p:spPr>
          <p:txBody>
            <a:bodyPr anchor="ctr">
              <a:spAutoFit/>
            </a:bodyPr>
            <a:lstStyle/>
            <a:p>
              <a:endParaRPr lang="de-DE"/>
            </a:p>
          </p:txBody>
        </p:sp>
      </p:grpSp>
      <p:sp>
        <p:nvSpPr>
          <p:cNvPr id="1206287" name="Rectangle 15"/>
          <p:cNvSpPr>
            <a:spLocks noChangeArrowheads="1"/>
          </p:cNvSpPr>
          <p:nvPr/>
        </p:nvSpPr>
        <p:spPr bwMode="auto">
          <a:xfrm>
            <a:off x="3341077" y="1905001"/>
            <a:ext cx="1620957" cy="369332"/>
          </a:xfrm>
          <a:prstGeom prst="rect">
            <a:avLst/>
          </a:prstGeom>
          <a:solidFill>
            <a:srgbClr val="003366"/>
          </a:solidFill>
          <a:ln w="12700">
            <a:noFill/>
            <a:miter lim="800000"/>
            <a:headEnd/>
            <a:tailEnd/>
          </a:ln>
          <a:effectLst/>
        </p:spPr>
        <p:txBody>
          <a:bodyPr wrap="none" anchor="ctr">
            <a:spAutoFit/>
          </a:bodyPr>
          <a:lstStyle/>
          <a:p>
            <a:pPr algn="ctr">
              <a:spcBef>
                <a:spcPct val="0"/>
              </a:spcBef>
              <a:spcAft>
                <a:spcPct val="0"/>
              </a:spcAft>
              <a:buClrTx/>
              <a:buSzTx/>
              <a:buFont typeface="Monotype Sorts" pitchFamily="2" charset="2"/>
              <a:buNone/>
            </a:pPr>
            <a:r>
              <a:rPr lang="de-DE">
                <a:solidFill>
                  <a:schemeClr val="bg1"/>
                </a:solidFill>
                <a:cs typeface="Arial" pitchFamily="34" charset="0"/>
              </a:rPr>
              <a:t>auszuhandeln</a:t>
            </a:r>
          </a:p>
        </p:txBody>
      </p:sp>
      <p:sp>
        <p:nvSpPr>
          <p:cNvPr id="13"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800" i="1" smtClean="0">
                <a:solidFill>
                  <a:schemeClr val="bg1"/>
                </a:solidFill>
              </a:rPr>
              <a:t>Verknappungsinstrumente – Urheberrecht </a:t>
            </a:r>
            <a:endParaRPr lang="de-DE" sz="2600" i="1">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19"/>
          <p:cNvSpPr>
            <a:spLocks noChangeArrowheads="1"/>
          </p:cNvSpPr>
          <p:nvPr/>
        </p:nvSpPr>
        <p:spPr bwMode="auto">
          <a:xfrm>
            <a:off x="0" y="0"/>
            <a:ext cx="9144000" cy="762000"/>
          </a:xfrm>
          <a:prstGeom prst="rect">
            <a:avLst/>
          </a:prstGeom>
          <a:solidFill>
            <a:srgbClr val="008080"/>
          </a:solidFill>
          <a:ln w="9525">
            <a:noFill/>
            <a:miter lim="800000"/>
            <a:headEnd/>
            <a:tailEnd/>
          </a:ln>
        </p:spPr>
        <p:txBody>
          <a:bodyPr/>
          <a:lstStyle/>
          <a:p>
            <a:pPr>
              <a:lnSpc>
                <a:spcPct val="90000"/>
              </a:lnSpc>
            </a:pPr>
            <a:r>
              <a:rPr lang="de-DE" sz="2600" i="1" smtClean="0">
                <a:solidFill>
                  <a:schemeClr val="bg1"/>
                </a:solidFill>
              </a:rPr>
              <a:t>Informationswissenschaft im FB Informatik und Informationswissenschaft</a:t>
            </a:r>
            <a:endParaRPr lang="de-DE" sz="2600" i="1">
              <a:solidFill>
                <a:schemeClr val="bg1"/>
              </a:solidFill>
            </a:endParaRPr>
          </a:p>
        </p:txBody>
      </p:sp>
      <p:pic>
        <p:nvPicPr>
          <p:cNvPr id="17" name="Picture 2"/>
          <p:cNvPicPr>
            <a:picLocks noChangeAspect="1" noChangeArrowheads="1"/>
          </p:cNvPicPr>
          <p:nvPr/>
        </p:nvPicPr>
        <p:blipFill>
          <a:blip r:embed="rId3" cstate="print"/>
          <a:srcRect/>
          <a:stretch>
            <a:fillRect/>
          </a:stretch>
        </p:blipFill>
        <p:spPr bwMode="auto">
          <a:xfrm>
            <a:off x="135502" y="914400"/>
            <a:ext cx="4296213" cy="5334000"/>
          </a:xfrm>
          <a:prstGeom prst="rect">
            <a:avLst/>
          </a:prstGeom>
          <a:noFill/>
          <a:ln w="12700" cap="flat" cmpd="sng">
            <a:noFill/>
            <a:prstDash val="solid"/>
            <a:miter lim="800000"/>
            <a:headEnd/>
            <a:tailEnd/>
          </a:ln>
          <a:effectLst/>
        </p:spPr>
      </p:pic>
      <p:pic>
        <p:nvPicPr>
          <p:cNvPr id="18" name="Picture 3"/>
          <p:cNvPicPr>
            <a:picLocks noChangeAspect="1" noChangeArrowheads="1"/>
          </p:cNvPicPr>
          <p:nvPr/>
        </p:nvPicPr>
        <p:blipFill>
          <a:blip r:embed="rId4" cstate="print"/>
          <a:srcRect/>
          <a:stretch>
            <a:fillRect/>
          </a:stretch>
        </p:blipFill>
        <p:spPr bwMode="auto">
          <a:xfrm>
            <a:off x="4724400" y="914400"/>
            <a:ext cx="4258509" cy="5334000"/>
          </a:xfrm>
          <a:prstGeom prst="rect">
            <a:avLst/>
          </a:prstGeom>
          <a:noFill/>
          <a:ln w="12700" cap="flat" cmpd="sng">
            <a:noFill/>
            <a:prstDash val="solid"/>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nummernplatzhalter 3"/>
          <p:cNvSpPr>
            <a:spLocks noGrp="1"/>
          </p:cNvSpPr>
          <p:nvPr>
            <p:ph type="sldNum" sz="quarter" idx="10"/>
          </p:nvPr>
        </p:nvSpPr>
        <p:spPr>
          <a:noFill/>
        </p:spPr>
        <p:txBody>
          <a:bodyPr/>
          <a:lstStyle/>
          <a:p>
            <a:fld id="{4B9D23CE-3A47-4A94-A4F6-8EDCC02ABA6F}" type="slidenum">
              <a:rPr lang="de-DE"/>
              <a:pPr/>
              <a:t>20</a:t>
            </a:fld>
            <a:endParaRPr lang="de-DE"/>
          </a:p>
        </p:txBody>
      </p:sp>
      <p:sp>
        <p:nvSpPr>
          <p:cNvPr id="21509" name="Rectangle 13"/>
          <p:cNvSpPr>
            <a:spLocks noChangeArrowheads="1"/>
          </p:cNvSpPr>
          <p:nvPr/>
        </p:nvSpPr>
        <p:spPr bwMode="auto">
          <a:xfrm>
            <a:off x="2602523" y="952501"/>
            <a:ext cx="3868615" cy="379413"/>
          </a:xfrm>
          <a:prstGeom prst="rect">
            <a:avLst/>
          </a:prstGeom>
          <a:solidFill>
            <a:srgbClr val="EAEAEA"/>
          </a:solidFill>
          <a:ln w="9525">
            <a:noFill/>
            <a:miter lim="800000"/>
            <a:headEnd/>
            <a:tailEnd/>
          </a:ln>
        </p:spPr>
        <p:txBody>
          <a:bodyPr lIns="18000" tIns="10800" rIns="18000" bIns="10800">
            <a:spAutoFit/>
          </a:bodyPr>
          <a:lstStyle/>
          <a:p>
            <a:pPr algn="ctr">
              <a:lnSpc>
                <a:spcPct val="90000"/>
              </a:lnSpc>
              <a:spcBef>
                <a:spcPct val="0"/>
              </a:spcBef>
              <a:spcAft>
                <a:spcPct val="0"/>
              </a:spcAft>
              <a:buClrTx/>
              <a:buSzTx/>
              <a:buFontTx/>
              <a:buNone/>
            </a:pPr>
            <a:r>
              <a:rPr lang="de-DE" sz="2600">
                <a:solidFill>
                  <a:srgbClr val="003366"/>
                </a:solidFill>
              </a:rPr>
              <a:t>Zwei Rechtstraditionen</a:t>
            </a:r>
          </a:p>
        </p:txBody>
      </p:sp>
      <p:grpSp>
        <p:nvGrpSpPr>
          <p:cNvPr id="2" name="Group 34"/>
          <p:cNvGrpSpPr>
            <a:grpSpLocks/>
          </p:cNvGrpSpPr>
          <p:nvPr/>
        </p:nvGrpSpPr>
        <p:grpSpPr bwMode="auto">
          <a:xfrm>
            <a:off x="441082" y="1371600"/>
            <a:ext cx="2798885" cy="1411288"/>
            <a:chOff x="301" y="1056"/>
            <a:chExt cx="1910" cy="889"/>
          </a:xfrm>
        </p:grpSpPr>
        <p:sp>
          <p:nvSpPr>
            <p:cNvPr id="21527" name="Line 17"/>
            <p:cNvSpPr>
              <a:spLocks noChangeShapeType="1"/>
            </p:cNvSpPr>
            <p:nvPr/>
          </p:nvSpPr>
          <p:spPr bwMode="auto">
            <a:xfrm flipH="1">
              <a:off x="1008" y="1056"/>
              <a:ext cx="960" cy="432"/>
            </a:xfrm>
            <a:prstGeom prst="line">
              <a:avLst/>
            </a:prstGeom>
            <a:noFill/>
            <a:ln w="76200">
              <a:solidFill>
                <a:schemeClr val="tx1"/>
              </a:solidFill>
              <a:round/>
              <a:headEnd/>
              <a:tailEnd type="triangle" w="med" len="med"/>
            </a:ln>
          </p:spPr>
          <p:txBody>
            <a:bodyPr wrap="none" lIns="90000" tIns="46800" rIns="90000" bIns="46800">
              <a:spAutoFit/>
            </a:bodyPr>
            <a:lstStyle/>
            <a:p>
              <a:endParaRPr lang="de-DE"/>
            </a:p>
          </p:txBody>
        </p:sp>
        <p:sp>
          <p:nvSpPr>
            <p:cNvPr id="21528" name="Rectangle 21"/>
            <p:cNvSpPr>
              <a:spLocks noChangeArrowheads="1"/>
            </p:cNvSpPr>
            <p:nvPr/>
          </p:nvSpPr>
          <p:spPr bwMode="auto">
            <a:xfrm>
              <a:off x="301" y="1536"/>
              <a:ext cx="1910" cy="409"/>
            </a:xfrm>
            <a:prstGeom prst="rect">
              <a:avLst/>
            </a:prstGeom>
            <a:solidFill>
              <a:srgbClr val="006666"/>
            </a:solidFill>
            <a:ln w="12700">
              <a:noFill/>
              <a:miter lim="800000"/>
              <a:headEnd/>
              <a:tailEnd/>
            </a:ln>
          </p:spPr>
          <p:txBody>
            <a:bodyPr lIns="90000" tIns="46800" rIns="90000" bIns="46800" anchor="ctr">
              <a:spAutoFit/>
            </a:bodyPr>
            <a:lstStyle/>
            <a:p>
              <a:pPr algn="ctr"/>
              <a:r>
                <a:rPr lang="de-DE">
                  <a:solidFill>
                    <a:schemeClr val="bg1"/>
                  </a:solidFill>
                </a:rPr>
                <a:t>kontinental- europäische Tradition</a:t>
              </a:r>
            </a:p>
          </p:txBody>
        </p:sp>
      </p:grpSp>
      <p:grpSp>
        <p:nvGrpSpPr>
          <p:cNvPr id="3" name="Group 35"/>
          <p:cNvGrpSpPr>
            <a:grpSpLocks/>
          </p:cNvGrpSpPr>
          <p:nvPr/>
        </p:nvGrpSpPr>
        <p:grpSpPr bwMode="auto">
          <a:xfrm>
            <a:off x="5852746" y="1014414"/>
            <a:ext cx="2798885" cy="1868488"/>
            <a:chOff x="3994" y="639"/>
            <a:chExt cx="1910" cy="1177"/>
          </a:xfrm>
        </p:grpSpPr>
        <p:sp>
          <p:nvSpPr>
            <p:cNvPr id="21525" name="Line 18"/>
            <p:cNvSpPr>
              <a:spLocks noChangeShapeType="1"/>
            </p:cNvSpPr>
            <p:nvPr/>
          </p:nvSpPr>
          <p:spPr bwMode="auto">
            <a:xfrm rot="13789059" flipH="1">
              <a:off x="4056" y="903"/>
              <a:ext cx="960" cy="432"/>
            </a:xfrm>
            <a:prstGeom prst="line">
              <a:avLst/>
            </a:prstGeom>
            <a:noFill/>
            <a:ln w="76200">
              <a:solidFill>
                <a:schemeClr val="tx1"/>
              </a:solidFill>
              <a:round/>
              <a:headEnd/>
              <a:tailEnd type="triangle" w="med" len="med"/>
            </a:ln>
          </p:spPr>
          <p:txBody>
            <a:bodyPr wrap="none" lIns="90000" tIns="46800" rIns="90000" bIns="46800">
              <a:spAutoFit/>
            </a:bodyPr>
            <a:lstStyle/>
            <a:p>
              <a:endParaRPr lang="de-DE"/>
            </a:p>
          </p:txBody>
        </p:sp>
        <p:sp>
          <p:nvSpPr>
            <p:cNvPr id="21526" name="Rectangle 23"/>
            <p:cNvSpPr>
              <a:spLocks noChangeArrowheads="1"/>
            </p:cNvSpPr>
            <p:nvPr/>
          </p:nvSpPr>
          <p:spPr bwMode="auto">
            <a:xfrm>
              <a:off x="3994" y="1407"/>
              <a:ext cx="1910" cy="409"/>
            </a:xfrm>
            <a:prstGeom prst="rect">
              <a:avLst/>
            </a:prstGeom>
            <a:solidFill>
              <a:srgbClr val="006666"/>
            </a:solidFill>
            <a:ln w="12700">
              <a:noFill/>
              <a:miter lim="800000"/>
              <a:headEnd/>
              <a:tailEnd/>
            </a:ln>
          </p:spPr>
          <p:txBody>
            <a:bodyPr lIns="90000" tIns="46800" rIns="90000" bIns="46800" anchor="ctr">
              <a:spAutoFit/>
            </a:bodyPr>
            <a:lstStyle/>
            <a:p>
              <a:pPr algn="ctr"/>
              <a:r>
                <a:rPr lang="de-DE" dirty="0">
                  <a:solidFill>
                    <a:schemeClr val="bg1"/>
                  </a:solidFill>
                </a:rPr>
                <a:t>angelsächsische Tradition</a:t>
              </a:r>
            </a:p>
          </p:txBody>
        </p:sp>
      </p:grpSp>
      <p:grpSp>
        <p:nvGrpSpPr>
          <p:cNvPr id="4" name="Group 36"/>
          <p:cNvGrpSpPr>
            <a:grpSpLocks/>
          </p:cNvGrpSpPr>
          <p:nvPr/>
        </p:nvGrpSpPr>
        <p:grpSpPr bwMode="auto">
          <a:xfrm>
            <a:off x="441082" y="2971800"/>
            <a:ext cx="3111011" cy="996950"/>
            <a:chOff x="301" y="2112"/>
            <a:chExt cx="2123" cy="628"/>
          </a:xfrm>
        </p:grpSpPr>
        <p:sp>
          <p:nvSpPr>
            <p:cNvPr id="21523" name="Rectangle 19"/>
            <p:cNvSpPr>
              <a:spLocks noChangeArrowheads="1"/>
            </p:cNvSpPr>
            <p:nvPr/>
          </p:nvSpPr>
          <p:spPr bwMode="auto">
            <a:xfrm>
              <a:off x="532" y="2112"/>
              <a:ext cx="947" cy="234"/>
            </a:xfrm>
            <a:prstGeom prst="rect">
              <a:avLst/>
            </a:prstGeom>
            <a:solidFill>
              <a:schemeClr val="bg1"/>
            </a:solidFill>
            <a:ln w="12700">
              <a:noFill/>
              <a:miter lim="800000"/>
              <a:headEnd/>
              <a:tailEnd/>
            </a:ln>
          </p:spPr>
          <p:txBody>
            <a:bodyPr wrap="none" lIns="90000" tIns="46800" rIns="90000" bIns="46800" anchor="ctr">
              <a:spAutoFit/>
            </a:bodyPr>
            <a:lstStyle/>
            <a:p>
              <a:pPr algn="ctr"/>
              <a:r>
                <a:rPr lang="de-DE">
                  <a:solidFill>
                    <a:srgbClr val="003366"/>
                  </a:solidFill>
                </a:rPr>
                <a:t>moral rights</a:t>
              </a:r>
            </a:p>
          </p:txBody>
        </p:sp>
        <p:sp>
          <p:nvSpPr>
            <p:cNvPr id="21524" name="Rectangle 24"/>
            <p:cNvSpPr>
              <a:spLocks noChangeArrowheads="1"/>
            </p:cNvSpPr>
            <p:nvPr/>
          </p:nvSpPr>
          <p:spPr bwMode="auto">
            <a:xfrm>
              <a:off x="301" y="2448"/>
              <a:ext cx="2123" cy="292"/>
            </a:xfrm>
            <a:prstGeom prst="rect">
              <a:avLst/>
            </a:prstGeom>
            <a:solidFill>
              <a:srgbClr val="EAEAEA"/>
            </a:solidFill>
            <a:ln w="12700">
              <a:noFill/>
              <a:miter lim="800000"/>
              <a:headEnd/>
              <a:tailEnd/>
            </a:ln>
          </p:spPr>
          <p:txBody>
            <a:bodyPr wrap="none" lIns="90000" tIns="46800" rIns="90000" bIns="46800" anchor="ctr">
              <a:spAutoFit/>
            </a:bodyPr>
            <a:lstStyle/>
            <a:p>
              <a:pPr algn="ctr"/>
              <a:r>
                <a:rPr lang="de-DE" sz="2400" b="0" dirty="0">
                  <a:solidFill>
                    <a:srgbClr val="003366"/>
                  </a:solidFill>
                </a:rPr>
                <a:t>Persönlichkeitsrechte</a:t>
              </a:r>
            </a:p>
          </p:txBody>
        </p:sp>
      </p:grpSp>
      <p:grpSp>
        <p:nvGrpSpPr>
          <p:cNvPr id="5" name="Group 37"/>
          <p:cNvGrpSpPr>
            <a:grpSpLocks/>
          </p:cNvGrpSpPr>
          <p:nvPr/>
        </p:nvGrpSpPr>
        <p:grpSpPr bwMode="auto">
          <a:xfrm>
            <a:off x="6100398" y="2971798"/>
            <a:ext cx="2750527" cy="996950"/>
            <a:chOff x="4163" y="2064"/>
            <a:chExt cx="1877" cy="628"/>
          </a:xfrm>
        </p:grpSpPr>
        <p:sp>
          <p:nvSpPr>
            <p:cNvPr id="21521" name="Rectangle 20"/>
            <p:cNvSpPr>
              <a:spLocks noChangeArrowheads="1"/>
            </p:cNvSpPr>
            <p:nvPr/>
          </p:nvSpPr>
          <p:spPr bwMode="auto">
            <a:xfrm>
              <a:off x="4496" y="2064"/>
              <a:ext cx="885" cy="234"/>
            </a:xfrm>
            <a:prstGeom prst="rect">
              <a:avLst/>
            </a:prstGeom>
            <a:solidFill>
              <a:schemeClr val="bg1"/>
            </a:solidFill>
            <a:ln w="12700">
              <a:noFill/>
              <a:miter lim="800000"/>
              <a:headEnd/>
              <a:tailEnd/>
            </a:ln>
          </p:spPr>
          <p:txBody>
            <a:bodyPr wrap="none" lIns="90000" tIns="46800" rIns="90000" bIns="46800" anchor="ctr">
              <a:spAutoFit/>
            </a:bodyPr>
            <a:lstStyle/>
            <a:p>
              <a:pPr algn="ctr"/>
              <a:r>
                <a:rPr lang="de-DE" dirty="0" err="1">
                  <a:solidFill>
                    <a:srgbClr val="003366"/>
                  </a:solidFill>
                </a:rPr>
                <a:t>copy</a:t>
              </a:r>
              <a:r>
                <a:rPr lang="de-DE" dirty="0">
                  <a:solidFill>
                    <a:srgbClr val="003366"/>
                  </a:solidFill>
                </a:rPr>
                <a:t> </a:t>
              </a:r>
              <a:r>
                <a:rPr lang="de-DE" dirty="0" err="1">
                  <a:solidFill>
                    <a:srgbClr val="003366"/>
                  </a:solidFill>
                </a:rPr>
                <a:t>rights</a:t>
              </a:r>
              <a:endParaRPr lang="de-DE" dirty="0">
                <a:solidFill>
                  <a:srgbClr val="003366"/>
                </a:solidFill>
              </a:endParaRPr>
            </a:p>
          </p:txBody>
        </p:sp>
        <p:sp>
          <p:nvSpPr>
            <p:cNvPr id="21522" name="Rectangle 25"/>
            <p:cNvSpPr>
              <a:spLocks noChangeArrowheads="1"/>
            </p:cNvSpPr>
            <p:nvPr/>
          </p:nvSpPr>
          <p:spPr bwMode="auto">
            <a:xfrm>
              <a:off x="4163" y="2400"/>
              <a:ext cx="1877" cy="292"/>
            </a:xfrm>
            <a:prstGeom prst="rect">
              <a:avLst/>
            </a:prstGeom>
            <a:solidFill>
              <a:srgbClr val="EAEAEA"/>
            </a:solidFill>
            <a:ln w="12700">
              <a:noFill/>
              <a:miter lim="800000"/>
              <a:headEnd/>
              <a:tailEnd/>
            </a:ln>
          </p:spPr>
          <p:txBody>
            <a:bodyPr wrap="none" lIns="90000" tIns="46800" rIns="90000" bIns="46800" anchor="ctr">
              <a:spAutoFit/>
            </a:bodyPr>
            <a:lstStyle/>
            <a:p>
              <a:pPr algn="ctr"/>
              <a:r>
                <a:rPr lang="de-DE" sz="2400" b="0" dirty="0">
                  <a:solidFill>
                    <a:srgbClr val="003366"/>
                  </a:solidFill>
                </a:rPr>
                <a:t>Verwertungsrechte</a:t>
              </a:r>
            </a:p>
          </p:txBody>
        </p:sp>
      </p:grpSp>
      <p:sp>
        <p:nvSpPr>
          <p:cNvPr id="1210395" name="Rectangle 27"/>
          <p:cNvSpPr>
            <a:spLocks noChangeArrowheads="1"/>
          </p:cNvSpPr>
          <p:nvPr/>
        </p:nvSpPr>
        <p:spPr bwMode="auto">
          <a:xfrm>
            <a:off x="936381" y="4573586"/>
            <a:ext cx="1015319" cy="371513"/>
          </a:xfrm>
          <a:prstGeom prst="rect">
            <a:avLst/>
          </a:prstGeom>
          <a:solidFill>
            <a:schemeClr val="bg1"/>
          </a:solidFill>
          <a:ln w="12700">
            <a:noFill/>
            <a:miter lim="800000"/>
            <a:headEnd/>
            <a:tailEnd/>
          </a:ln>
        </p:spPr>
        <p:txBody>
          <a:bodyPr wrap="none" lIns="90000" tIns="46800" rIns="90000" bIns="46800" anchor="ctr">
            <a:spAutoFit/>
          </a:bodyPr>
          <a:lstStyle/>
          <a:p>
            <a:pPr algn="ctr"/>
            <a:r>
              <a:rPr lang="de-DE">
                <a:solidFill>
                  <a:srgbClr val="003366"/>
                </a:solidFill>
              </a:rPr>
              <a:t>Urheber</a:t>
            </a:r>
          </a:p>
        </p:txBody>
      </p:sp>
      <p:sp>
        <p:nvSpPr>
          <p:cNvPr id="1210396" name="Rectangle 28"/>
          <p:cNvSpPr>
            <a:spLocks noChangeArrowheads="1"/>
          </p:cNvSpPr>
          <p:nvPr/>
        </p:nvSpPr>
        <p:spPr bwMode="auto">
          <a:xfrm>
            <a:off x="4360985" y="4632323"/>
            <a:ext cx="1015319" cy="371513"/>
          </a:xfrm>
          <a:prstGeom prst="rect">
            <a:avLst/>
          </a:prstGeom>
          <a:solidFill>
            <a:schemeClr val="bg1"/>
          </a:solidFill>
          <a:ln w="12700">
            <a:noFill/>
            <a:miter lim="800000"/>
            <a:headEnd/>
            <a:tailEnd/>
          </a:ln>
        </p:spPr>
        <p:txBody>
          <a:bodyPr wrap="none" lIns="90000" tIns="46800" rIns="90000" bIns="46800" anchor="ctr">
            <a:spAutoFit/>
          </a:bodyPr>
          <a:lstStyle/>
          <a:p>
            <a:pPr algn="ctr"/>
            <a:r>
              <a:rPr lang="de-DE">
                <a:solidFill>
                  <a:srgbClr val="003366"/>
                </a:solidFill>
              </a:rPr>
              <a:t>Urheber</a:t>
            </a:r>
          </a:p>
        </p:txBody>
      </p:sp>
      <p:sp>
        <p:nvSpPr>
          <p:cNvPr id="1210397" name="Rectangle 29"/>
          <p:cNvSpPr>
            <a:spLocks noChangeArrowheads="1"/>
          </p:cNvSpPr>
          <p:nvPr/>
        </p:nvSpPr>
        <p:spPr bwMode="auto">
          <a:xfrm>
            <a:off x="7685943" y="4632323"/>
            <a:ext cx="1169271" cy="371513"/>
          </a:xfrm>
          <a:prstGeom prst="rect">
            <a:avLst/>
          </a:prstGeom>
          <a:solidFill>
            <a:schemeClr val="bg1"/>
          </a:solidFill>
          <a:ln w="12700">
            <a:noFill/>
            <a:miter lim="800000"/>
            <a:headEnd/>
            <a:tailEnd/>
          </a:ln>
        </p:spPr>
        <p:txBody>
          <a:bodyPr wrap="none" lIns="90000" tIns="46800" rIns="90000" bIns="46800" anchor="ctr">
            <a:spAutoFit/>
          </a:bodyPr>
          <a:lstStyle/>
          <a:p>
            <a:pPr algn="ctr"/>
            <a:r>
              <a:rPr lang="de-DE">
                <a:solidFill>
                  <a:srgbClr val="003366"/>
                </a:solidFill>
              </a:rPr>
              <a:t>Verwerter</a:t>
            </a:r>
          </a:p>
        </p:txBody>
      </p:sp>
      <p:sp>
        <p:nvSpPr>
          <p:cNvPr id="1210399" name="AutoShape 31"/>
          <p:cNvSpPr>
            <a:spLocks noChangeArrowheads="1"/>
          </p:cNvSpPr>
          <p:nvPr/>
        </p:nvSpPr>
        <p:spPr bwMode="auto">
          <a:xfrm>
            <a:off x="5673970" y="4525961"/>
            <a:ext cx="1839350" cy="737996"/>
          </a:xfrm>
          <a:prstGeom prst="rightArrow">
            <a:avLst>
              <a:gd name="adj1" fmla="val 50000"/>
              <a:gd name="adj2" fmla="val 73699"/>
            </a:avLst>
          </a:prstGeom>
          <a:solidFill>
            <a:srgbClr val="006666"/>
          </a:solidFill>
          <a:ln w="12700">
            <a:noFill/>
            <a:miter lim="800000"/>
            <a:headEnd/>
            <a:tailEnd/>
          </a:ln>
        </p:spPr>
        <p:txBody>
          <a:bodyPr wrap="none" lIns="90000" tIns="46800" rIns="90000" bIns="46800" anchor="ctr">
            <a:spAutoFit/>
          </a:bodyPr>
          <a:lstStyle/>
          <a:p>
            <a:pPr algn="ctr"/>
            <a:r>
              <a:rPr lang="de-DE">
                <a:solidFill>
                  <a:schemeClr val="bg1"/>
                </a:solidFill>
              </a:rPr>
              <a:t>über Verträge</a:t>
            </a:r>
          </a:p>
        </p:txBody>
      </p:sp>
      <p:grpSp>
        <p:nvGrpSpPr>
          <p:cNvPr id="6" name="Group 38"/>
          <p:cNvGrpSpPr>
            <a:grpSpLocks/>
          </p:cNvGrpSpPr>
          <p:nvPr/>
        </p:nvGrpSpPr>
        <p:grpSpPr bwMode="auto">
          <a:xfrm>
            <a:off x="1915259" y="4191000"/>
            <a:ext cx="2220058" cy="1517651"/>
            <a:chOff x="1307" y="3024"/>
            <a:chExt cx="1515" cy="956"/>
          </a:xfrm>
        </p:grpSpPr>
        <p:sp>
          <p:nvSpPr>
            <p:cNvPr id="21519" name="Rectangle 32"/>
            <p:cNvSpPr>
              <a:spLocks noChangeArrowheads="1"/>
            </p:cNvSpPr>
            <p:nvPr/>
          </p:nvSpPr>
          <p:spPr bwMode="auto">
            <a:xfrm>
              <a:off x="1307" y="3571"/>
              <a:ext cx="1515" cy="409"/>
            </a:xfrm>
            <a:prstGeom prst="rect">
              <a:avLst/>
            </a:prstGeom>
            <a:solidFill>
              <a:schemeClr val="bg1"/>
            </a:solidFill>
            <a:ln w="12700">
              <a:noFill/>
              <a:miter lim="800000"/>
              <a:headEnd/>
              <a:tailEnd/>
            </a:ln>
          </p:spPr>
          <p:txBody>
            <a:bodyPr wrap="none" lIns="90000" tIns="46800" rIns="90000" bIns="46800" anchor="ctr">
              <a:spAutoFit/>
            </a:bodyPr>
            <a:lstStyle/>
            <a:p>
              <a:pPr algn="ctr"/>
              <a:r>
                <a:rPr lang="de-DE" sz="1800" b="0">
                  <a:solidFill>
                    <a:srgbClr val="003366"/>
                  </a:solidFill>
                </a:rPr>
                <a:t>können nicht </a:t>
              </a:r>
              <a:br>
                <a:rPr lang="de-DE" sz="1800" b="0">
                  <a:solidFill>
                    <a:srgbClr val="003366"/>
                  </a:solidFill>
                </a:rPr>
              </a:br>
              <a:r>
                <a:rPr lang="de-DE" sz="1800" b="0">
                  <a:solidFill>
                    <a:srgbClr val="003366"/>
                  </a:solidFill>
                </a:rPr>
                <a:t>aufgegeben werden</a:t>
              </a:r>
            </a:p>
          </p:txBody>
        </p:sp>
        <p:sp>
          <p:nvSpPr>
            <p:cNvPr id="21520" name="Line 33"/>
            <p:cNvSpPr>
              <a:spLocks noChangeShapeType="1"/>
            </p:cNvSpPr>
            <p:nvPr/>
          </p:nvSpPr>
          <p:spPr bwMode="auto">
            <a:xfrm>
              <a:off x="1920" y="3024"/>
              <a:ext cx="0" cy="528"/>
            </a:xfrm>
            <a:prstGeom prst="line">
              <a:avLst/>
            </a:prstGeom>
            <a:noFill/>
            <a:ln w="76200">
              <a:solidFill>
                <a:schemeClr val="tx1"/>
              </a:solidFill>
              <a:round/>
              <a:headEnd/>
              <a:tailEnd type="triangle" w="med" len="med"/>
            </a:ln>
          </p:spPr>
          <p:txBody>
            <a:bodyPr lIns="90000" tIns="46800" rIns="90000" bIns="46800">
              <a:spAutoFit/>
            </a:bodyPr>
            <a:lstStyle/>
            <a:p>
              <a:endParaRPr lang="de-DE"/>
            </a:p>
          </p:txBody>
        </p:sp>
      </p:grpSp>
      <p:sp>
        <p:nvSpPr>
          <p:cNvPr id="26"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800" i="1" smtClean="0">
                <a:solidFill>
                  <a:schemeClr val="bg1"/>
                </a:solidFill>
              </a:rPr>
              <a:t>Verknappungsinstrumente – Urheberrecht </a:t>
            </a:r>
            <a:endParaRPr lang="de-DE" sz="2600" i="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103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103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1039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10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395" grpId="0" animBg="1" autoUpdateAnimBg="0"/>
      <p:bldP spid="1210396" grpId="0" animBg="1" autoUpdateAnimBg="0"/>
      <p:bldP spid="1210397" grpId="0" animBg="1" autoUpdateAnimBg="0"/>
      <p:bldP spid="1210399"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fld id="{70F90FE0-E5E6-4DE4-98B5-3E343FD44586}" type="slidenum">
              <a:rPr lang="de-DE"/>
              <a:pPr/>
              <a:t>21</a:t>
            </a:fld>
            <a:endParaRPr lang="de-DE"/>
          </a:p>
        </p:txBody>
      </p:sp>
      <p:sp>
        <p:nvSpPr>
          <p:cNvPr id="22533" name="Rectangle 10"/>
          <p:cNvSpPr>
            <a:spLocks noChangeArrowheads="1"/>
          </p:cNvSpPr>
          <p:nvPr/>
        </p:nvSpPr>
        <p:spPr bwMode="auto">
          <a:xfrm>
            <a:off x="317989" y="1219200"/>
            <a:ext cx="3110444" cy="463846"/>
          </a:xfrm>
          <a:prstGeom prst="rect">
            <a:avLst/>
          </a:prstGeom>
          <a:solidFill>
            <a:srgbClr val="006666"/>
          </a:solidFill>
          <a:ln w="12700">
            <a:noFill/>
            <a:miter lim="800000"/>
            <a:headEnd/>
            <a:tailEnd/>
          </a:ln>
        </p:spPr>
        <p:txBody>
          <a:bodyPr wrap="none" lIns="90000" tIns="46800" rIns="90000" bIns="46800" anchor="ctr">
            <a:spAutoFit/>
          </a:bodyPr>
          <a:lstStyle/>
          <a:p>
            <a:pPr algn="ctr"/>
            <a:r>
              <a:rPr lang="de-DE" sz="2400">
                <a:solidFill>
                  <a:schemeClr val="bg1"/>
                </a:solidFill>
              </a:rPr>
              <a:t>Persönlichkeitsrechte</a:t>
            </a:r>
          </a:p>
        </p:txBody>
      </p:sp>
      <p:sp>
        <p:nvSpPr>
          <p:cNvPr id="1450001" name="Rectangle 17"/>
          <p:cNvSpPr>
            <a:spLocks noChangeArrowheads="1"/>
          </p:cNvSpPr>
          <p:nvPr/>
        </p:nvSpPr>
        <p:spPr bwMode="auto">
          <a:xfrm>
            <a:off x="442546" y="2362201"/>
            <a:ext cx="2460330" cy="371513"/>
          </a:xfrm>
          <a:prstGeom prst="rect">
            <a:avLst/>
          </a:prstGeom>
          <a:solidFill>
            <a:srgbClr val="EAEAEA"/>
          </a:solidFill>
          <a:ln w="12700">
            <a:noFill/>
            <a:miter lim="800000"/>
            <a:headEnd/>
            <a:tailEnd/>
          </a:ln>
        </p:spPr>
        <p:txBody>
          <a:bodyPr wrap="none" lIns="90000" tIns="46800" rIns="90000" bIns="46800" anchor="ctr">
            <a:spAutoFit/>
          </a:bodyPr>
          <a:lstStyle/>
          <a:p>
            <a:pPr algn="ctr"/>
            <a:r>
              <a:rPr lang="de-DE" b="0">
                <a:solidFill>
                  <a:srgbClr val="003366"/>
                </a:solidFill>
              </a:rPr>
              <a:t>Veröffentlichungsrecht</a:t>
            </a:r>
          </a:p>
        </p:txBody>
      </p:sp>
      <p:sp>
        <p:nvSpPr>
          <p:cNvPr id="1450005" name="Rectangle 21"/>
          <p:cNvSpPr>
            <a:spLocks noChangeArrowheads="1"/>
          </p:cNvSpPr>
          <p:nvPr/>
        </p:nvSpPr>
        <p:spPr bwMode="auto">
          <a:xfrm>
            <a:off x="677008" y="3048001"/>
            <a:ext cx="2015593" cy="648512"/>
          </a:xfrm>
          <a:prstGeom prst="rect">
            <a:avLst/>
          </a:prstGeom>
          <a:solidFill>
            <a:srgbClr val="EAEAEA"/>
          </a:solidFill>
          <a:ln w="12700">
            <a:noFill/>
            <a:miter lim="800000"/>
            <a:headEnd/>
            <a:tailEnd/>
          </a:ln>
        </p:spPr>
        <p:txBody>
          <a:bodyPr wrap="none" lIns="90000" tIns="46800" rIns="90000" bIns="46800" anchor="ctr">
            <a:spAutoFit/>
          </a:bodyPr>
          <a:lstStyle/>
          <a:p>
            <a:pPr algn="ctr"/>
            <a:r>
              <a:rPr lang="de-DE" b="0">
                <a:solidFill>
                  <a:srgbClr val="003366"/>
                </a:solidFill>
              </a:rPr>
              <a:t>Anerkennung der </a:t>
            </a:r>
            <a:br>
              <a:rPr lang="de-DE" b="0">
                <a:solidFill>
                  <a:srgbClr val="003366"/>
                </a:solidFill>
              </a:rPr>
            </a:br>
            <a:r>
              <a:rPr lang="de-DE" b="0">
                <a:solidFill>
                  <a:srgbClr val="003366"/>
                </a:solidFill>
              </a:rPr>
              <a:t>Urheberschaft</a:t>
            </a:r>
          </a:p>
        </p:txBody>
      </p:sp>
      <p:sp>
        <p:nvSpPr>
          <p:cNvPr id="1450006" name="Rectangle 22"/>
          <p:cNvSpPr>
            <a:spLocks noChangeArrowheads="1"/>
          </p:cNvSpPr>
          <p:nvPr/>
        </p:nvSpPr>
        <p:spPr bwMode="auto">
          <a:xfrm>
            <a:off x="474785" y="4038601"/>
            <a:ext cx="2408970" cy="648512"/>
          </a:xfrm>
          <a:prstGeom prst="rect">
            <a:avLst/>
          </a:prstGeom>
          <a:solidFill>
            <a:srgbClr val="EAEAEA"/>
          </a:solidFill>
          <a:ln w="12700">
            <a:noFill/>
            <a:miter lim="800000"/>
            <a:headEnd/>
            <a:tailEnd/>
          </a:ln>
        </p:spPr>
        <p:txBody>
          <a:bodyPr wrap="none" lIns="90000" tIns="46800" rIns="90000" bIns="46800" anchor="ctr">
            <a:spAutoFit/>
          </a:bodyPr>
          <a:lstStyle/>
          <a:p>
            <a:pPr algn="ctr"/>
            <a:r>
              <a:rPr lang="de-DE" b="0">
                <a:solidFill>
                  <a:srgbClr val="003366"/>
                </a:solidFill>
              </a:rPr>
              <a:t>Recht, Entstellung </a:t>
            </a:r>
            <a:br>
              <a:rPr lang="de-DE" b="0">
                <a:solidFill>
                  <a:srgbClr val="003366"/>
                </a:solidFill>
              </a:rPr>
            </a:br>
            <a:r>
              <a:rPr lang="de-DE" b="0">
                <a:solidFill>
                  <a:srgbClr val="003366"/>
                </a:solidFill>
              </a:rPr>
              <a:t>des Werkes verbieten</a:t>
            </a:r>
          </a:p>
        </p:txBody>
      </p:sp>
      <p:sp>
        <p:nvSpPr>
          <p:cNvPr id="18"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800" i="1" smtClean="0">
                <a:solidFill>
                  <a:schemeClr val="bg1"/>
                </a:solidFill>
              </a:rPr>
              <a:t>Verknappungsinstrumente – Urheberrecht </a:t>
            </a:r>
            <a:endParaRPr lang="de-DE" sz="2600" i="1">
              <a:solidFill>
                <a:schemeClr val="bg1"/>
              </a:solidFill>
            </a:endParaRPr>
          </a:p>
        </p:txBody>
      </p:sp>
      <p:pic>
        <p:nvPicPr>
          <p:cNvPr id="88066" name="Picture 2"/>
          <p:cNvPicPr>
            <a:picLocks noChangeAspect="1" noChangeArrowheads="1"/>
          </p:cNvPicPr>
          <p:nvPr/>
        </p:nvPicPr>
        <p:blipFill>
          <a:blip r:embed="rId3" cstate="print"/>
          <a:srcRect/>
          <a:stretch>
            <a:fillRect/>
          </a:stretch>
        </p:blipFill>
        <p:spPr bwMode="auto">
          <a:xfrm>
            <a:off x="1846760" y="762000"/>
            <a:ext cx="6999394" cy="3581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500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5000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1000"/>
                                  </p:stCondLst>
                                  <p:childTnLst>
                                    <p:set>
                                      <p:cBhvr>
                                        <p:cTn id="13" dur="1" fill="hold">
                                          <p:stCondLst>
                                            <p:cond delay="499"/>
                                          </p:stCondLst>
                                        </p:cTn>
                                        <p:tgtEl>
                                          <p:spTgt spid="145000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8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0001" grpId="0" animBg="1" autoUpdateAnimBg="0"/>
      <p:bldP spid="1450005" grpId="0" animBg="1" autoUpdateAnimBg="0"/>
      <p:bldP spid="1450006"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10"/>
          </p:nvPr>
        </p:nvSpPr>
        <p:spPr>
          <a:noFill/>
        </p:spPr>
        <p:txBody>
          <a:bodyPr/>
          <a:lstStyle/>
          <a:p>
            <a:fld id="{70F90FE0-E5E6-4DE4-98B5-3E343FD44586}" type="slidenum">
              <a:rPr lang="de-DE"/>
              <a:pPr/>
              <a:t>22</a:t>
            </a:fld>
            <a:endParaRPr lang="de-DE"/>
          </a:p>
        </p:txBody>
      </p:sp>
      <p:sp>
        <p:nvSpPr>
          <p:cNvPr id="22534" name="Rectangle 11"/>
          <p:cNvSpPr>
            <a:spLocks noChangeArrowheads="1"/>
          </p:cNvSpPr>
          <p:nvPr/>
        </p:nvSpPr>
        <p:spPr bwMode="auto">
          <a:xfrm>
            <a:off x="133958" y="850899"/>
            <a:ext cx="1892033" cy="340735"/>
          </a:xfrm>
          <a:prstGeom prst="rect">
            <a:avLst/>
          </a:prstGeom>
          <a:solidFill>
            <a:srgbClr val="006666"/>
          </a:solidFill>
          <a:ln w="12700">
            <a:noFill/>
            <a:miter lim="800000"/>
            <a:headEnd/>
            <a:tailEnd/>
          </a:ln>
        </p:spPr>
        <p:txBody>
          <a:bodyPr wrap="none" lIns="90000" tIns="46800" rIns="90000" bIns="46800" anchor="ctr">
            <a:spAutoFit/>
          </a:bodyPr>
          <a:lstStyle/>
          <a:p>
            <a:pPr algn="l"/>
            <a:r>
              <a:rPr lang="de-DE" sz="1600" dirty="0">
                <a:solidFill>
                  <a:schemeClr val="bg1"/>
                </a:solidFill>
              </a:rPr>
              <a:t>Verwertungsrechte</a:t>
            </a:r>
          </a:p>
        </p:txBody>
      </p:sp>
      <p:sp>
        <p:nvSpPr>
          <p:cNvPr id="1450000" name="Rectangle 16"/>
          <p:cNvSpPr>
            <a:spLocks noChangeArrowheads="1"/>
          </p:cNvSpPr>
          <p:nvPr/>
        </p:nvSpPr>
        <p:spPr bwMode="auto">
          <a:xfrm>
            <a:off x="76200" y="4114800"/>
            <a:ext cx="6033553" cy="463846"/>
          </a:xfrm>
          <a:prstGeom prst="rect">
            <a:avLst/>
          </a:prstGeom>
          <a:solidFill>
            <a:srgbClr val="EAEAEA"/>
          </a:solidFill>
          <a:ln w="12700">
            <a:noFill/>
            <a:miter lim="800000"/>
            <a:headEnd/>
            <a:tailEnd/>
          </a:ln>
        </p:spPr>
        <p:txBody>
          <a:bodyPr wrap="none" lIns="90000" tIns="46800" rIns="90000" bIns="46800" anchor="ctr">
            <a:spAutoFit/>
          </a:bodyPr>
          <a:lstStyle/>
          <a:p>
            <a:pPr algn="l"/>
            <a:r>
              <a:rPr lang="de-DE" sz="2400" b="0" dirty="0">
                <a:solidFill>
                  <a:srgbClr val="003366"/>
                </a:solidFill>
              </a:rPr>
              <a:t>Recht der öffentlichen </a:t>
            </a:r>
            <a:r>
              <a:rPr lang="de-DE" sz="2400" b="0" dirty="0" err="1">
                <a:solidFill>
                  <a:srgbClr val="003366"/>
                </a:solidFill>
              </a:rPr>
              <a:t>Zugänglichmachung</a:t>
            </a:r>
            <a:endParaRPr lang="de-DE" sz="2400" b="0" dirty="0">
              <a:solidFill>
                <a:srgbClr val="003366"/>
              </a:solidFill>
            </a:endParaRPr>
          </a:p>
        </p:txBody>
      </p:sp>
      <p:sp>
        <p:nvSpPr>
          <p:cNvPr id="1450002" name="Rectangle 18"/>
          <p:cNvSpPr>
            <a:spLocks noChangeArrowheads="1"/>
          </p:cNvSpPr>
          <p:nvPr/>
        </p:nvSpPr>
        <p:spPr bwMode="auto">
          <a:xfrm>
            <a:off x="76200" y="2133600"/>
            <a:ext cx="1789441" cy="340735"/>
          </a:xfrm>
          <a:prstGeom prst="rect">
            <a:avLst/>
          </a:prstGeom>
          <a:solidFill>
            <a:srgbClr val="EAEAEA"/>
          </a:solidFill>
          <a:ln w="12700">
            <a:noFill/>
            <a:miter lim="800000"/>
            <a:headEnd/>
            <a:tailEnd/>
          </a:ln>
        </p:spPr>
        <p:txBody>
          <a:bodyPr wrap="none" lIns="90000" tIns="46800" rIns="90000" bIns="46800" anchor="ctr">
            <a:spAutoFit/>
          </a:bodyPr>
          <a:lstStyle/>
          <a:p>
            <a:pPr algn="l"/>
            <a:r>
              <a:rPr lang="de-DE" sz="1600" b="0" dirty="0">
                <a:solidFill>
                  <a:srgbClr val="003366"/>
                </a:solidFill>
              </a:rPr>
              <a:t>Verbreitungsrecht</a:t>
            </a:r>
          </a:p>
        </p:txBody>
      </p:sp>
      <p:sp>
        <p:nvSpPr>
          <p:cNvPr id="1450003" name="Rectangle 19"/>
          <p:cNvSpPr>
            <a:spLocks noChangeArrowheads="1"/>
          </p:cNvSpPr>
          <p:nvPr/>
        </p:nvSpPr>
        <p:spPr bwMode="auto">
          <a:xfrm>
            <a:off x="76200" y="2641601"/>
            <a:ext cx="1799187" cy="340735"/>
          </a:xfrm>
          <a:prstGeom prst="rect">
            <a:avLst/>
          </a:prstGeom>
          <a:solidFill>
            <a:srgbClr val="EAEAEA"/>
          </a:solidFill>
          <a:ln w="12700">
            <a:noFill/>
            <a:miter lim="800000"/>
            <a:headEnd/>
            <a:tailEnd/>
          </a:ln>
        </p:spPr>
        <p:txBody>
          <a:bodyPr wrap="none" lIns="90000" tIns="46800" rIns="90000" bIns="46800" anchor="ctr">
            <a:spAutoFit/>
          </a:bodyPr>
          <a:lstStyle/>
          <a:p>
            <a:pPr algn="l"/>
            <a:r>
              <a:rPr lang="de-DE" sz="1600" b="0" dirty="0">
                <a:solidFill>
                  <a:srgbClr val="003366"/>
                </a:solidFill>
              </a:rPr>
              <a:t>Ausstellungsrecht</a:t>
            </a:r>
          </a:p>
        </p:txBody>
      </p:sp>
      <p:sp>
        <p:nvSpPr>
          <p:cNvPr id="1450004" name="Rectangle 20"/>
          <p:cNvSpPr>
            <a:spLocks noChangeArrowheads="1"/>
          </p:cNvSpPr>
          <p:nvPr/>
        </p:nvSpPr>
        <p:spPr bwMode="auto">
          <a:xfrm>
            <a:off x="76200" y="3238501"/>
            <a:ext cx="2348248" cy="586957"/>
          </a:xfrm>
          <a:prstGeom prst="rect">
            <a:avLst/>
          </a:prstGeom>
          <a:solidFill>
            <a:srgbClr val="EAEAEA"/>
          </a:solidFill>
          <a:ln w="12700">
            <a:noFill/>
            <a:miter lim="800000"/>
            <a:headEnd/>
            <a:tailEnd/>
          </a:ln>
        </p:spPr>
        <p:txBody>
          <a:bodyPr wrap="none" lIns="90000" tIns="46800" rIns="90000" bIns="46800" anchor="ctr">
            <a:spAutoFit/>
          </a:bodyPr>
          <a:lstStyle/>
          <a:p>
            <a:pPr algn="l"/>
            <a:r>
              <a:rPr lang="de-DE" sz="1600" b="0" dirty="0">
                <a:solidFill>
                  <a:srgbClr val="003366"/>
                </a:solidFill>
              </a:rPr>
              <a:t>Vortrags-, Aufführungs- </a:t>
            </a:r>
            <a:br>
              <a:rPr lang="de-DE" sz="1600" b="0" dirty="0">
                <a:solidFill>
                  <a:srgbClr val="003366"/>
                </a:solidFill>
              </a:rPr>
            </a:br>
            <a:r>
              <a:rPr lang="de-DE" sz="1600" b="0" dirty="0">
                <a:solidFill>
                  <a:srgbClr val="003366"/>
                </a:solidFill>
              </a:rPr>
              <a:t> </a:t>
            </a:r>
            <a:r>
              <a:rPr lang="de-DE" sz="1600" b="0" dirty="0" smtClean="0">
                <a:solidFill>
                  <a:srgbClr val="003366"/>
                </a:solidFill>
              </a:rPr>
              <a:t>Vorführungsrecht</a:t>
            </a:r>
            <a:endParaRPr lang="de-DE" sz="1600" b="0" dirty="0">
              <a:solidFill>
                <a:srgbClr val="003366"/>
              </a:solidFill>
            </a:endParaRPr>
          </a:p>
        </p:txBody>
      </p:sp>
      <p:sp>
        <p:nvSpPr>
          <p:cNvPr id="1450007" name="Rectangle 23"/>
          <p:cNvSpPr>
            <a:spLocks noChangeArrowheads="1"/>
          </p:cNvSpPr>
          <p:nvPr/>
        </p:nvSpPr>
        <p:spPr bwMode="auto">
          <a:xfrm>
            <a:off x="76200" y="1536700"/>
            <a:ext cx="2129279" cy="340735"/>
          </a:xfrm>
          <a:prstGeom prst="rect">
            <a:avLst/>
          </a:prstGeom>
          <a:solidFill>
            <a:srgbClr val="EAEAEA"/>
          </a:solidFill>
          <a:ln w="12700">
            <a:noFill/>
            <a:miter lim="800000"/>
            <a:headEnd/>
            <a:tailEnd/>
          </a:ln>
        </p:spPr>
        <p:txBody>
          <a:bodyPr wrap="none" lIns="90000" tIns="46800" rIns="90000" bIns="46800" anchor="ctr">
            <a:spAutoFit/>
          </a:bodyPr>
          <a:lstStyle/>
          <a:p>
            <a:pPr algn="l"/>
            <a:r>
              <a:rPr lang="de-DE" sz="1600" b="0" dirty="0">
                <a:solidFill>
                  <a:srgbClr val="003366"/>
                </a:solidFill>
              </a:rPr>
              <a:t>Vervielfältigungsrecht</a:t>
            </a:r>
          </a:p>
        </p:txBody>
      </p:sp>
      <p:sp>
        <p:nvSpPr>
          <p:cNvPr id="1450008" name="Rectangle 24"/>
          <p:cNvSpPr>
            <a:spLocks noChangeArrowheads="1"/>
          </p:cNvSpPr>
          <p:nvPr/>
        </p:nvSpPr>
        <p:spPr bwMode="auto">
          <a:xfrm>
            <a:off x="76200" y="4813301"/>
            <a:ext cx="1230122" cy="340735"/>
          </a:xfrm>
          <a:prstGeom prst="rect">
            <a:avLst/>
          </a:prstGeom>
          <a:solidFill>
            <a:srgbClr val="EAEAEA"/>
          </a:solidFill>
          <a:ln w="12700">
            <a:noFill/>
            <a:miter lim="800000"/>
            <a:headEnd/>
            <a:tailEnd/>
          </a:ln>
        </p:spPr>
        <p:txBody>
          <a:bodyPr wrap="none" lIns="90000" tIns="46800" rIns="90000" bIns="46800" anchor="ctr">
            <a:spAutoFit/>
          </a:bodyPr>
          <a:lstStyle/>
          <a:p>
            <a:pPr algn="l"/>
            <a:r>
              <a:rPr lang="de-DE" sz="1600" b="0" dirty="0">
                <a:solidFill>
                  <a:srgbClr val="003366"/>
                </a:solidFill>
              </a:rPr>
              <a:t>Senderecht</a:t>
            </a:r>
          </a:p>
        </p:txBody>
      </p:sp>
      <p:sp>
        <p:nvSpPr>
          <p:cNvPr id="1450009" name="Rectangle 25"/>
          <p:cNvSpPr>
            <a:spLocks noChangeArrowheads="1"/>
          </p:cNvSpPr>
          <p:nvPr/>
        </p:nvSpPr>
        <p:spPr bwMode="auto">
          <a:xfrm>
            <a:off x="76200" y="5410201"/>
            <a:ext cx="5047642" cy="340735"/>
          </a:xfrm>
          <a:prstGeom prst="rect">
            <a:avLst/>
          </a:prstGeom>
          <a:solidFill>
            <a:srgbClr val="EAEAEA"/>
          </a:solidFill>
          <a:ln w="12700">
            <a:noFill/>
            <a:miter lim="800000"/>
            <a:headEnd/>
            <a:tailEnd/>
          </a:ln>
        </p:spPr>
        <p:txBody>
          <a:bodyPr wrap="none" lIns="90000" tIns="46800" rIns="90000" bIns="46800" anchor="ctr">
            <a:spAutoFit/>
          </a:bodyPr>
          <a:lstStyle/>
          <a:p>
            <a:pPr algn="l"/>
            <a:r>
              <a:rPr lang="de-DE" sz="1600" b="0" dirty="0">
                <a:solidFill>
                  <a:srgbClr val="003366"/>
                </a:solidFill>
              </a:rPr>
              <a:t>das Recht der Wiedergabe durch Bild- oder Tonträger</a:t>
            </a:r>
          </a:p>
        </p:txBody>
      </p:sp>
      <p:sp>
        <p:nvSpPr>
          <p:cNvPr id="18"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800" i="1" smtClean="0">
                <a:solidFill>
                  <a:schemeClr val="bg1"/>
                </a:solidFill>
              </a:rPr>
              <a:t>Verknappungsinstrumente – Urheberrecht </a:t>
            </a:r>
            <a:endParaRPr lang="de-DE" sz="2600" i="1">
              <a:solidFill>
                <a:schemeClr val="bg1"/>
              </a:solidFill>
            </a:endParaRPr>
          </a:p>
        </p:txBody>
      </p:sp>
      <p:pic>
        <p:nvPicPr>
          <p:cNvPr id="16" name="Picture 3"/>
          <p:cNvPicPr>
            <a:picLocks noChangeAspect="1" noChangeArrowheads="1"/>
          </p:cNvPicPr>
          <p:nvPr/>
        </p:nvPicPr>
        <p:blipFill>
          <a:blip r:embed="rId3" cstate="print"/>
          <a:srcRect/>
          <a:stretch>
            <a:fillRect/>
          </a:stretch>
        </p:blipFill>
        <p:spPr bwMode="auto">
          <a:xfrm>
            <a:off x="2438399" y="533400"/>
            <a:ext cx="6294541" cy="3581400"/>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500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500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500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500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500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50008"/>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1000"/>
                                  </p:stCondLst>
                                  <p:childTnLst>
                                    <p:set>
                                      <p:cBhvr>
                                        <p:cTn id="29" dur="1" fill="hold">
                                          <p:stCondLst>
                                            <p:cond delay="499"/>
                                          </p:stCondLst>
                                        </p:cTn>
                                        <p:tgtEl>
                                          <p:spTgt spid="1450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0000" grpId="0" animBg="1" autoUpdateAnimBg="0"/>
      <p:bldP spid="1450002" grpId="0" animBg="1" autoUpdateAnimBg="0"/>
      <p:bldP spid="1450003" grpId="0" animBg="1" autoUpdateAnimBg="0"/>
      <p:bldP spid="1450004" grpId="0" animBg="1" autoUpdateAnimBg="0"/>
      <p:bldP spid="1450007" grpId="0" animBg="1" autoUpdateAnimBg="0"/>
      <p:bldP spid="1450008" grpId="0" animBg="1" autoUpdateAnimBg="0"/>
      <p:bldP spid="1450009"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838200"/>
          </a:xfrm>
          <a:prstGeom prst="rect">
            <a:avLst/>
          </a:prstGeom>
          <a:solidFill>
            <a:srgbClr val="008080"/>
          </a:solidFill>
          <a:ln w="9525">
            <a:noFill/>
            <a:miter lim="800000"/>
            <a:headEnd/>
            <a:tailEnd/>
          </a:ln>
        </p:spPr>
        <p:txBody>
          <a:bodyPr/>
          <a:lstStyle/>
          <a:p>
            <a:pPr>
              <a:lnSpc>
                <a:spcPct val="90000"/>
              </a:lnSpc>
            </a:pPr>
            <a:r>
              <a:rPr lang="de-DE" sz="2600" i="1">
                <a:solidFill>
                  <a:schemeClr val="bg1"/>
                </a:solidFill>
              </a:rPr>
              <a:t>Intensivierung der Verwertung bedeutet </a:t>
            </a:r>
            <a:r>
              <a:rPr lang="de-DE" sz="2600" b="1" i="1">
                <a:solidFill>
                  <a:schemeClr val="bg1"/>
                </a:solidFill>
              </a:rPr>
              <a:t>Intensivierung der </a:t>
            </a:r>
            <a:r>
              <a:rPr lang="de-DE" sz="2600" b="1" i="1" smtClean="0">
                <a:solidFill>
                  <a:schemeClr val="bg1"/>
                </a:solidFill>
              </a:rPr>
              <a:t>Schutzrechte </a:t>
            </a:r>
            <a:r>
              <a:rPr lang="de-DE" sz="2600" i="1" smtClean="0">
                <a:solidFill>
                  <a:schemeClr val="bg1"/>
                </a:solidFill>
              </a:rPr>
              <a:t>mit der Konsequenz </a:t>
            </a:r>
            <a:r>
              <a:rPr lang="de-DE" sz="2600" b="1" i="1" smtClean="0">
                <a:solidFill>
                  <a:schemeClr val="bg1"/>
                </a:solidFill>
              </a:rPr>
              <a:t>der Verknappung</a:t>
            </a:r>
            <a:endParaRPr lang="de-DE" sz="2600" b="1" i="1">
              <a:solidFill>
                <a:schemeClr val="bg1"/>
              </a:solidFill>
            </a:endParaRPr>
          </a:p>
        </p:txBody>
      </p:sp>
      <p:sp>
        <p:nvSpPr>
          <p:cNvPr id="886792" name="Rectangle 8"/>
          <p:cNvSpPr>
            <a:spLocks noChangeArrowheads="1"/>
          </p:cNvSpPr>
          <p:nvPr/>
        </p:nvSpPr>
        <p:spPr bwMode="auto">
          <a:xfrm>
            <a:off x="1562100" y="1511300"/>
            <a:ext cx="7277100" cy="576263"/>
          </a:xfrm>
          <a:prstGeom prst="rect">
            <a:avLst/>
          </a:prstGeom>
          <a:solidFill>
            <a:srgbClr val="F8F8F8"/>
          </a:solidFill>
          <a:ln w="9525">
            <a:noFill/>
            <a:miter lim="800000"/>
            <a:headEnd/>
            <a:tailEnd/>
          </a:ln>
        </p:spPr>
        <p:txBody>
          <a:bodyPr lIns="18000" tIns="10800" rIns="18000" bIns="10800">
            <a:spAutoFit/>
          </a:bodyPr>
          <a:lstStyle/>
          <a:p>
            <a:pPr marL="292100" indent="-292100" algn="l">
              <a:lnSpc>
                <a:spcPct val="90000"/>
              </a:lnSpc>
              <a:buFont typeface="Wingdings" pitchFamily="2" charset="2"/>
              <a:buChar char="Ø"/>
            </a:pPr>
            <a:r>
              <a:rPr lang="de-DE" sz="2000">
                <a:solidFill>
                  <a:srgbClr val="003366"/>
                </a:solidFill>
                <a:cs typeface="Times New Roman" pitchFamily="18" charset="0"/>
              </a:rPr>
              <a:t>Zeitliche Ausdehnung der IPR-Schutzdauer (unterschiedlich bei der Patent- und Urheber-/Copyright-Regelung)</a:t>
            </a:r>
            <a:r>
              <a:rPr lang="de-DE" sz="2000">
                <a:solidFill>
                  <a:srgbClr val="003366"/>
                </a:solidFill>
              </a:rPr>
              <a:t> </a:t>
            </a:r>
          </a:p>
        </p:txBody>
      </p:sp>
      <p:sp>
        <p:nvSpPr>
          <p:cNvPr id="886793" name="Rectangle 9"/>
          <p:cNvSpPr>
            <a:spLocks noChangeArrowheads="1"/>
          </p:cNvSpPr>
          <p:nvPr/>
        </p:nvSpPr>
        <p:spPr bwMode="auto">
          <a:xfrm>
            <a:off x="1562100" y="2514600"/>
            <a:ext cx="7277100" cy="576263"/>
          </a:xfrm>
          <a:prstGeom prst="rect">
            <a:avLst/>
          </a:prstGeom>
          <a:solidFill>
            <a:srgbClr val="F8F8F8"/>
          </a:solidFill>
          <a:ln w="9525">
            <a:noFill/>
            <a:miter lim="800000"/>
            <a:headEnd/>
            <a:tailEnd/>
          </a:ln>
        </p:spPr>
        <p:txBody>
          <a:bodyPr lIns="18000" tIns="10800" rIns="18000" bIns="10800">
            <a:spAutoFit/>
          </a:bodyPr>
          <a:lstStyle/>
          <a:p>
            <a:pPr marL="292100" indent="-292100" algn="l">
              <a:lnSpc>
                <a:spcPct val="90000"/>
              </a:lnSpc>
              <a:buFont typeface="Wingdings" pitchFamily="2" charset="2"/>
              <a:buChar char="Ø"/>
            </a:pPr>
            <a:r>
              <a:rPr lang="de-DE" sz="2000">
                <a:solidFill>
                  <a:srgbClr val="003366"/>
                </a:solidFill>
                <a:cs typeface="Times New Roman" pitchFamily="18" charset="0"/>
              </a:rPr>
              <a:t>Ausdehnung der IPRs auf (Wissen über) lebende Objekte und Vorkommen in der Natur </a:t>
            </a:r>
          </a:p>
        </p:txBody>
      </p:sp>
      <p:sp>
        <p:nvSpPr>
          <p:cNvPr id="886794" name="Rectangle 10"/>
          <p:cNvSpPr>
            <a:spLocks noChangeArrowheads="1"/>
          </p:cNvSpPr>
          <p:nvPr/>
        </p:nvSpPr>
        <p:spPr bwMode="auto">
          <a:xfrm>
            <a:off x="1562100" y="3429000"/>
            <a:ext cx="7277100" cy="576263"/>
          </a:xfrm>
          <a:prstGeom prst="rect">
            <a:avLst/>
          </a:prstGeom>
          <a:solidFill>
            <a:srgbClr val="F8F8F8"/>
          </a:solidFill>
          <a:ln w="9525">
            <a:noFill/>
            <a:miter lim="800000"/>
            <a:headEnd/>
            <a:tailEnd/>
          </a:ln>
        </p:spPr>
        <p:txBody>
          <a:bodyPr lIns="18000" tIns="10800" rIns="18000" bIns="10800">
            <a:spAutoFit/>
          </a:bodyPr>
          <a:lstStyle/>
          <a:p>
            <a:pPr marL="292100" indent="-292100" algn="l">
              <a:lnSpc>
                <a:spcPct val="90000"/>
              </a:lnSpc>
              <a:buFont typeface="Wingdings" pitchFamily="2" charset="2"/>
              <a:buChar char="Ø"/>
            </a:pPr>
            <a:r>
              <a:rPr lang="de-DE" sz="2000">
                <a:solidFill>
                  <a:srgbClr val="003366"/>
                </a:solidFill>
                <a:cs typeface="Times New Roman" pitchFamily="18" charset="0"/>
              </a:rPr>
              <a:t>Ausdehnung der IPRs auf Software (in einer durchaus noch kontroversen Debatte) </a:t>
            </a:r>
          </a:p>
        </p:txBody>
      </p:sp>
      <p:sp>
        <p:nvSpPr>
          <p:cNvPr id="886795" name="Rectangle 11"/>
          <p:cNvSpPr>
            <a:spLocks noChangeArrowheads="1"/>
          </p:cNvSpPr>
          <p:nvPr/>
        </p:nvSpPr>
        <p:spPr bwMode="auto">
          <a:xfrm>
            <a:off x="1562100" y="4343400"/>
            <a:ext cx="7277100" cy="576263"/>
          </a:xfrm>
          <a:prstGeom prst="rect">
            <a:avLst/>
          </a:prstGeom>
          <a:solidFill>
            <a:srgbClr val="F8F8F8"/>
          </a:solidFill>
          <a:ln w="9525">
            <a:noFill/>
            <a:miter lim="800000"/>
            <a:headEnd/>
            <a:tailEnd/>
          </a:ln>
        </p:spPr>
        <p:txBody>
          <a:bodyPr lIns="18000" tIns="10800" rIns="18000" bIns="10800">
            <a:spAutoFit/>
          </a:bodyPr>
          <a:lstStyle/>
          <a:p>
            <a:pPr marL="292100" indent="-292100" algn="l">
              <a:lnSpc>
                <a:spcPct val="90000"/>
              </a:lnSpc>
              <a:buFont typeface="Wingdings" pitchFamily="2" charset="2"/>
              <a:buChar char="Ø"/>
            </a:pPr>
            <a:r>
              <a:rPr lang="de-DE" sz="2000">
                <a:solidFill>
                  <a:srgbClr val="003366"/>
                </a:solidFill>
                <a:cs typeface="Times New Roman" pitchFamily="18" charset="0"/>
              </a:rPr>
              <a:t>Einführung spezieller sui-generis-Regelungen, z.B. für Datenbanken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6792"/>
                                        </p:tgtEl>
                                        <p:attrNameLst>
                                          <p:attrName>style.visibility</p:attrName>
                                        </p:attrNameLst>
                                      </p:cBhvr>
                                      <p:to>
                                        <p:strVal val="visible"/>
                                      </p:to>
                                    </p:set>
                                    <p:animEffect transition="in" filter="wipe(left)">
                                      <p:cBhvr>
                                        <p:cTn id="7" dur="500"/>
                                        <p:tgtEl>
                                          <p:spTgt spid="8867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6793"/>
                                        </p:tgtEl>
                                        <p:attrNameLst>
                                          <p:attrName>style.visibility</p:attrName>
                                        </p:attrNameLst>
                                      </p:cBhvr>
                                      <p:to>
                                        <p:strVal val="visible"/>
                                      </p:to>
                                    </p:set>
                                    <p:animEffect transition="in" filter="wipe(left)">
                                      <p:cBhvr>
                                        <p:cTn id="12" dur="500"/>
                                        <p:tgtEl>
                                          <p:spTgt spid="88679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6794"/>
                                        </p:tgtEl>
                                        <p:attrNameLst>
                                          <p:attrName>style.visibility</p:attrName>
                                        </p:attrNameLst>
                                      </p:cBhvr>
                                      <p:to>
                                        <p:strVal val="visible"/>
                                      </p:to>
                                    </p:set>
                                    <p:animEffect transition="in" filter="wipe(left)">
                                      <p:cBhvr>
                                        <p:cTn id="17" dur="500"/>
                                        <p:tgtEl>
                                          <p:spTgt spid="88679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6795"/>
                                        </p:tgtEl>
                                        <p:attrNameLst>
                                          <p:attrName>style.visibility</p:attrName>
                                        </p:attrNameLst>
                                      </p:cBhvr>
                                      <p:to>
                                        <p:strVal val="visible"/>
                                      </p:to>
                                    </p:set>
                                    <p:animEffect transition="in" filter="wipe(left)">
                                      <p:cBhvr>
                                        <p:cTn id="22" dur="500"/>
                                        <p:tgtEl>
                                          <p:spTgt spid="886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92" grpId="0" animBg="1" autoUpdateAnimBg="0"/>
      <p:bldP spid="886793" grpId="0" animBg="1" autoUpdateAnimBg="0"/>
      <p:bldP spid="886794" grpId="0" animBg="1" autoUpdateAnimBg="0"/>
      <p:bldP spid="886795"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42" name="Rectangle 10"/>
          <p:cNvSpPr>
            <a:spLocks noChangeArrowheads="1"/>
          </p:cNvSpPr>
          <p:nvPr/>
        </p:nvSpPr>
        <p:spPr bwMode="auto">
          <a:xfrm>
            <a:off x="1143000" y="1427163"/>
            <a:ext cx="7277100" cy="576262"/>
          </a:xfrm>
          <a:prstGeom prst="rect">
            <a:avLst/>
          </a:prstGeom>
          <a:solidFill>
            <a:srgbClr val="F8F8F8"/>
          </a:solidFill>
          <a:ln w="9525">
            <a:noFill/>
            <a:miter lim="800000"/>
            <a:headEnd/>
            <a:tailEnd/>
          </a:ln>
        </p:spPr>
        <p:txBody>
          <a:bodyPr lIns="18000" tIns="10800" rIns="18000" bIns="10800">
            <a:spAutoFit/>
          </a:bodyPr>
          <a:lstStyle/>
          <a:p>
            <a:pPr marL="292100" indent="-292100" algn="l">
              <a:lnSpc>
                <a:spcPct val="90000"/>
              </a:lnSpc>
              <a:buFont typeface="Wingdings" pitchFamily="2" charset="2"/>
              <a:buChar char="Ø"/>
            </a:pPr>
            <a:r>
              <a:rPr lang="de-DE" sz="2000">
                <a:solidFill>
                  <a:srgbClr val="003366"/>
                </a:solidFill>
                <a:cs typeface="Times New Roman" pitchFamily="18" charset="0"/>
              </a:rPr>
              <a:t>Senkung der Originalitäts- und Niveauansprüche für geistige Werke </a:t>
            </a:r>
          </a:p>
        </p:txBody>
      </p:sp>
      <p:sp>
        <p:nvSpPr>
          <p:cNvPr id="888843" name="Rectangle 11"/>
          <p:cNvSpPr>
            <a:spLocks noChangeArrowheads="1"/>
          </p:cNvSpPr>
          <p:nvPr/>
        </p:nvSpPr>
        <p:spPr bwMode="auto">
          <a:xfrm>
            <a:off x="1143000" y="2122488"/>
            <a:ext cx="7277100" cy="576262"/>
          </a:xfrm>
          <a:prstGeom prst="rect">
            <a:avLst/>
          </a:prstGeom>
          <a:solidFill>
            <a:srgbClr val="F8F8F8"/>
          </a:solidFill>
          <a:ln w="9525">
            <a:noFill/>
            <a:miter lim="800000"/>
            <a:headEnd/>
            <a:tailEnd/>
          </a:ln>
        </p:spPr>
        <p:txBody>
          <a:bodyPr lIns="18000" tIns="10800" rIns="18000" bIns="10800">
            <a:spAutoFit/>
          </a:bodyPr>
          <a:lstStyle/>
          <a:p>
            <a:pPr marL="292100" indent="-292100" algn="l">
              <a:lnSpc>
                <a:spcPct val="90000"/>
              </a:lnSpc>
              <a:buFont typeface="Wingdings" pitchFamily="2" charset="2"/>
              <a:buChar char="Ø"/>
            </a:pPr>
            <a:r>
              <a:rPr lang="de-DE" sz="2000">
                <a:solidFill>
                  <a:srgbClr val="003366"/>
                </a:solidFill>
                <a:cs typeface="Times New Roman" pitchFamily="18" charset="0"/>
              </a:rPr>
              <a:t>Ausdehnung der IPRs auf neue Gegenstände wie Geschäftsmodelle und –verfahren </a:t>
            </a:r>
          </a:p>
        </p:txBody>
      </p:sp>
      <p:sp>
        <p:nvSpPr>
          <p:cNvPr id="888844" name="Rectangle 12"/>
          <p:cNvSpPr>
            <a:spLocks noChangeArrowheads="1"/>
          </p:cNvSpPr>
          <p:nvPr/>
        </p:nvSpPr>
        <p:spPr bwMode="auto">
          <a:xfrm>
            <a:off x="1143000" y="2819400"/>
            <a:ext cx="7277100" cy="576263"/>
          </a:xfrm>
          <a:prstGeom prst="rect">
            <a:avLst/>
          </a:prstGeom>
          <a:solidFill>
            <a:srgbClr val="F8F8F8"/>
          </a:solidFill>
          <a:ln w="9525">
            <a:noFill/>
            <a:miter lim="800000"/>
            <a:headEnd/>
            <a:tailEnd/>
          </a:ln>
        </p:spPr>
        <p:txBody>
          <a:bodyPr lIns="18000" tIns="10800" rIns="18000" bIns="10800">
            <a:spAutoFit/>
          </a:bodyPr>
          <a:lstStyle/>
          <a:p>
            <a:pPr marL="292100" indent="-292100" algn="l">
              <a:lnSpc>
                <a:spcPct val="90000"/>
              </a:lnSpc>
              <a:buFont typeface="Wingdings" pitchFamily="2" charset="2"/>
              <a:buChar char="Ø"/>
            </a:pPr>
            <a:r>
              <a:rPr lang="de-DE" sz="2000">
                <a:solidFill>
                  <a:srgbClr val="003366"/>
                </a:solidFill>
                <a:cs typeface="Times New Roman" pitchFamily="18" charset="0"/>
              </a:rPr>
              <a:t>Ausweitung der exklusiven Publikations-/Verfügungsrechte der Urheber/Verwerter </a:t>
            </a:r>
          </a:p>
        </p:txBody>
      </p:sp>
      <p:sp>
        <p:nvSpPr>
          <p:cNvPr id="888845" name="Rectangle 13"/>
          <p:cNvSpPr>
            <a:spLocks noChangeArrowheads="1"/>
          </p:cNvSpPr>
          <p:nvPr/>
        </p:nvSpPr>
        <p:spPr bwMode="auto">
          <a:xfrm>
            <a:off x="1143000" y="4572000"/>
            <a:ext cx="7277100" cy="576262"/>
          </a:xfrm>
          <a:prstGeom prst="rect">
            <a:avLst/>
          </a:prstGeom>
          <a:solidFill>
            <a:srgbClr val="F8F8F8"/>
          </a:solidFill>
          <a:ln w="9525">
            <a:noFill/>
            <a:miter lim="800000"/>
            <a:headEnd/>
            <a:tailEnd/>
          </a:ln>
        </p:spPr>
        <p:txBody>
          <a:bodyPr lIns="18000" tIns="10800" rIns="18000" bIns="10800">
            <a:spAutoFit/>
          </a:bodyPr>
          <a:lstStyle/>
          <a:p>
            <a:pPr marL="292100" indent="-292100" algn="l">
              <a:lnSpc>
                <a:spcPct val="90000"/>
              </a:lnSpc>
              <a:buFont typeface="Wingdings" pitchFamily="2" charset="2"/>
              <a:buChar char="Ø"/>
            </a:pPr>
            <a:r>
              <a:rPr lang="de-DE" sz="2000">
                <a:solidFill>
                  <a:srgbClr val="003366"/>
                </a:solidFill>
                <a:cs typeface="Times New Roman" pitchFamily="18" charset="0"/>
              </a:rPr>
              <a:t>Tendenzielle Rücknahme der Schranken,vor allem in Bildung und Wissenschaft, aber auch mit Blick auf die Privatkopie </a:t>
            </a:r>
          </a:p>
        </p:txBody>
      </p:sp>
      <p:sp>
        <p:nvSpPr>
          <p:cNvPr id="888846" name="Rectangle 14"/>
          <p:cNvSpPr>
            <a:spLocks noChangeArrowheads="1"/>
          </p:cNvSpPr>
          <p:nvPr/>
        </p:nvSpPr>
        <p:spPr bwMode="auto">
          <a:xfrm>
            <a:off x="1143000" y="3581400"/>
            <a:ext cx="7277100" cy="852487"/>
          </a:xfrm>
          <a:prstGeom prst="rect">
            <a:avLst/>
          </a:prstGeom>
          <a:solidFill>
            <a:srgbClr val="F8F8F8"/>
          </a:solidFill>
          <a:ln w="9525">
            <a:noFill/>
            <a:miter lim="800000"/>
            <a:headEnd/>
            <a:tailEnd/>
          </a:ln>
        </p:spPr>
        <p:txBody>
          <a:bodyPr lIns="18000" tIns="10800" rIns="18000" bIns="10800">
            <a:spAutoFit/>
          </a:bodyPr>
          <a:lstStyle/>
          <a:p>
            <a:pPr marL="292100" indent="-292100" algn="l">
              <a:lnSpc>
                <a:spcPct val="90000"/>
              </a:lnSpc>
              <a:buFont typeface="Wingdings" pitchFamily="2" charset="2"/>
              <a:buChar char="Ø"/>
            </a:pPr>
            <a:r>
              <a:rPr lang="de-DE" sz="2000">
                <a:solidFill>
                  <a:srgbClr val="003366"/>
                </a:solidFill>
                <a:cs typeface="Times New Roman" pitchFamily="18" charset="0"/>
              </a:rPr>
              <a:t>Verstärkung der Schutzmechanismen durch technische Verfahren und gleichzeitig Schutz dieser technischen Maßnahmen </a:t>
            </a:r>
          </a:p>
        </p:txBody>
      </p:sp>
      <p:sp>
        <p:nvSpPr>
          <p:cNvPr id="8" name="Rectangle 2"/>
          <p:cNvSpPr>
            <a:spLocks noChangeArrowheads="1"/>
          </p:cNvSpPr>
          <p:nvPr/>
        </p:nvSpPr>
        <p:spPr bwMode="auto">
          <a:xfrm>
            <a:off x="0" y="0"/>
            <a:ext cx="9144000" cy="838200"/>
          </a:xfrm>
          <a:prstGeom prst="rect">
            <a:avLst/>
          </a:prstGeom>
          <a:solidFill>
            <a:srgbClr val="008080"/>
          </a:solidFill>
          <a:ln w="9525">
            <a:noFill/>
            <a:miter lim="800000"/>
            <a:headEnd/>
            <a:tailEnd/>
          </a:ln>
        </p:spPr>
        <p:txBody>
          <a:bodyPr/>
          <a:lstStyle/>
          <a:p>
            <a:pPr>
              <a:lnSpc>
                <a:spcPct val="90000"/>
              </a:lnSpc>
            </a:pPr>
            <a:r>
              <a:rPr lang="de-DE" sz="2600" i="1">
                <a:solidFill>
                  <a:schemeClr val="bg1"/>
                </a:solidFill>
              </a:rPr>
              <a:t>Intensivierung der Verwertung bedeutet </a:t>
            </a:r>
            <a:r>
              <a:rPr lang="de-DE" sz="2600" b="1" i="1">
                <a:solidFill>
                  <a:schemeClr val="bg1"/>
                </a:solidFill>
              </a:rPr>
              <a:t>Intensivierung der </a:t>
            </a:r>
            <a:r>
              <a:rPr lang="de-DE" sz="2600" b="1" i="1" smtClean="0">
                <a:solidFill>
                  <a:schemeClr val="bg1"/>
                </a:solidFill>
              </a:rPr>
              <a:t>Schutzrechte </a:t>
            </a:r>
            <a:r>
              <a:rPr lang="de-DE" sz="2600" i="1" smtClean="0">
                <a:solidFill>
                  <a:schemeClr val="bg1"/>
                </a:solidFill>
              </a:rPr>
              <a:t>mit der Konsequenz </a:t>
            </a:r>
            <a:r>
              <a:rPr lang="de-DE" sz="2600" b="1" i="1" smtClean="0">
                <a:solidFill>
                  <a:schemeClr val="bg1"/>
                </a:solidFill>
              </a:rPr>
              <a:t>der Verknappung</a:t>
            </a:r>
            <a:endParaRPr lang="de-DE" sz="2600" b="1" i="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8842"/>
                                        </p:tgtEl>
                                        <p:attrNameLst>
                                          <p:attrName>style.visibility</p:attrName>
                                        </p:attrNameLst>
                                      </p:cBhvr>
                                      <p:to>
                                        <p:strVal val="visible"/>
                                      </p:to>
                                    </p:set>
                                    <p:animEffect transition="in" filter="wipe(left)">
                                      <p:cBhvr>
                                        <p:cTn id="7" dur="500"/>
                                        <p:tgtEl>
                                          <p:spTgt spid="8888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8843"/>
                                        </p:tgtEl>
                                        <p:attrNameLst>
                                          <p:attrName>style.visibility</p:attrName>
                                        </p:attrNameLst>
                                      </p:cBhvr>
                                      <p:to>
                                        <p:strVal val="visible"/>
                                      </p:to>
                                    </p:set>
                                    <p:animEffect transition="in" filter="wipe(left)">
                                      <p:cBhvr>
                                        <p:cTn id="12" dur="500"/>
                                        <p:tgtEl>
                                          <p:spTgt spid="8888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8844"/>
                                        </p:tgtEl>
                                        <p:attrNameLst>
                                          <p:attrName>style.visibility</p:attrName>
                                        </p:attrNameLst>
                                      </p:cBhvr>
                                      <p:to>
                                        <p:strVal val="visible"/>
                                      </p:to>
                                    </p:set>
                                    <p:animEffect transition="in" filter="wipe(left)">
                                      <p:cBhvr>
                                        <p:cTn id="17" dur="500"/>
                                        <p:tgtEl>
                                          <p:spTgt spid="8888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8846"/>
                                        </p:tgtEl>
                                        <p:attrNameLst>
                                          <p:attrName>style.visibility</p:attrName>
                                        </p:attrNameLst>
                                      </p:cBhvr>
                                      <p:to>
                                        <p:strVal val="visible"/>
                                      </p:to>
                                    </p:set>
                                    <p:animEffect transition="in" filter="wipe(left)">
                                      <p:cBhvr>
                                        <p:cTn id="22" dur="500"/>
                                        <p:tgtEl>
                                          <p:spTgt spid="8888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88845"/>
                                        </p:tgtEl>
                                        <p:attrNameLst>
                                          <p:attrName>style.visibility</p:attrName>
                                        </p:attrNameLst>
                                      </p:cBhvr>
                                      <p:to>
                                        <p:strVal val="visible"/>
                                      </p:to>
                                    </p:set>
                                    <p:animEffect transition="in" filter="wipe(left)">
                                      <p:cBhvr>
                                        <p:cTn id="27" dur="500"/>
                                        <p:tgtEl>
                                          <p:spTgt spid="888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42" grpId="0" animBg="1" autoUpdateAnimBg="0"/>
      <p:bldP spid="888843" grpId="0" animBg="1" autoUpdateAnimBg="0"/>
      <p:bldP spid="888844" grpId="0" animBg="1" autoUpdateAnimBg="0"/>
      <p:bldP spid="888845" grpId="0" animBg="1" autoUpdateAnimBg="0"/>
      <p:bldP spid="888846"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990600" y="1143000"/>
            <a:ext cx="7239000" cy="480131"/>
          </a:xfrm>
          <a:prstGeom prst="rect">
            <a:avLst/>
          </a:prstGeom>
          <a:solidFill>
            <a:schemeClr val="bg1"/>
          </a:solidFill>
          <a:ln w="9525">
            <a:noFill/>
            <a:miter lim="800000"/>
            <a:headEnd/>
            <a:tailEnd/>
          </a:ln>
        </p:spPr>
        <p:txBody>
          <a:bodyPr wrap="square">
            <a:spAutoFit/>
          </a:bodyPr>
          <a:lstStyle/>
          <a:p>
            <a:pPr>
              <a:lnSpc>
                <a:spcPct val="90000"/>
              </a:lnSpc>
            </a:pPr>
            <a:endParaRPr lang="de-DE" sz="2800" i="1">
              <a:solidFill>
                <a:schemeClr val="tx1"/>
              </a:solidFill>
            </a:endParaRPr>
          </a:p>
        </p:txBody>
      </p:sp>
      <p:sp>
        <p:nvSpPr>
          <p:cNvPr id="878596" name="Rectangle 4"/>
          <p:cNvSpPr>
            <a:spLocks noChangeArrowheads="1"/>
          </p:cNvSpPr>
          <p:nvPr/>
        </p:nvSpPr>
        <p:spPr bwMode="auto">
          <a:xfrm>
            <a:off x="1905000" y="914400"/>
            <a:ext cx="5562600" cy="615553"/>
          </a:xfrm>
          <a:prstGeom prst="rect">
            <a:avLst/>
          </a:prstGeom>
          <a:solidFill>
            <a:srgbClr val="E9E9E9"/>
          </a:solidFill>
          <a:ln w="9525">
            <a:noFill/>
            <a:miter lim="800000"/>
            <a:headEnd/>
            <a:tailEnd/>
          </a:ln>
        </p:spPr>
        <p:txBody>
          <a:bodyPr lIns="0" tIns="0" rIns="0" bIns="0" anchor="ctr">
            <a:spAutoFit/>
          </a:bodyPr>
          <a:lstStyle/>
          <a:p>
            <a:pPr>
              <a:buFont typeface="Wingdings" pitchFamily="2" charset="2"/>
              <a:buNone/>
            </a:pPr>
            <a:r>
              <a:rPr lang="de-DE" sz="2000">
                <a:solidFill>
                  <a:schemeClr val="tx1"/>
                </a:solidFill>
              </a:rPr>
              <a:t>a</a:t>
            </a:r>
            <a:r>
              <a:rPr lang="de-DE" sz="2000" smtClean="0">
                <a:solidFill>
                  <a:schemeClr val="tx1"/>
                </a:solidFill>
              </a:rPr>
              <a:t>ls Ergebnis des „Ersten“ und „Zweiten Korbs“ – Gesetz geworden 2003 bzw. Anfang 2008</a:t>
            </a:r>
            <a:endParaRPr lang="de-DE" sz="2000">
              <a:solidFill>
                <a:schemeClr val="tx1"/>
              </a:solidFill>
            </a:endParaRPr>
          </a:p>
        </p:txBody>
      </p:sp>
      <p:sp>
        <p:nvSpPr>
          <p:cNvPr id="5" name="Rectangle 2"/>
          <p:cNvSpPr>
            <a:spLocks noChangeArrowheads="1"/>
          </p:cNvSpPr>
          <p:nvPr/>
        </p:nvSpPr>
        <p:spPr bwMode="auto">
          <a:xfrm>
            <a:off x="0" y="0"/>
            <a:ext cx="9144000" cy="609600"/>
          </a:xfrm>
          <a:prstGeom prst="rect">
            <a:avLst/>
          </a:prstGeom>
          <a:solidFill>
            <a:srgbClr val="008080"/>
          </a:solidFill>
          <a:ln w="9525">
            <a:noFill/>
            <a:miter lim="800000"/>
            <a:headEnd/>
            <a:tailEnd/>
          </a:ln>
        </p:spPr>
        <p:txBody>
          <a:bodyPr/>
          <a:lstStyle/>
          <a:p>
            <a:pPr>
              <a:lnSpc>
                <a:spcPct val="90000"/>
              </a:lnSpc>
            </a:pPr>
            <a:r>
              <a:rPr lang="de-DE" sz="2400" i="1" smtClean="0">
                <a:solidFill>
                  <a:schemeClr val="bg1"/>
                </a:solidFill>
              </a:rPr>
              <a:t>Aktuelle Probleme beim Umgang mit elektronischen Publikationen</a:t>
            </a:r>
            <a:endParaRPr lang="de-DE" sz="2400" i="1">
              <a:solidFill>
                <a:schemeClr val="bg1"/>
              </a:solidFill>
            </a:endParaRPr>
          </a:p>
        </p:txBody>
      </p:sp>
      <p:sp>
        <p:nvSpPr>
          <p:cNvPr id="6" name="Rectangle 6"/>
          <p:cNvSpPr>
            <a:spLocks noChangeArrowheads="1"/>
          </p:cNvSpPr>
          <p:nvPr/>
        </p:nvSpPr>
        <p:spPr bwMode="auto">
          <a:xfrm>
            <a:off x="533400" y="1752600"/>
            <a:ext cx="8305800" cy="4253739"/>
          </a:xfrm>
          <a:prstGeom prst="rect">
            <a:avLst/>
          </a:prstGeom>
          <a:solidFill>
            <a:srgbClr val="F8F8F8"/>
          </a:solidFill>
          <a:ln w="9525">
            <a:noFill/>
            <a:miter lim="800000"/>
            <a:headEnd/>
            <a:tailEnd/>
          </a:ln>
        </p:spPr>
        <p:txBody>
          <a:bodyPr lIns="18000" tIns="10800" rIns="18000" bIns="10800">
            <a:spAutoFit/>
          </a:bodyPr>
          <a:lstStyle/>
          <a:p>
            <a:pPr algn="l">
              <a:lnSpc>
                <a:spcPct val="150000"/>
              </a:lnSpc>
            </a:pPr>
            <a:r>
              <a:rPr lang="de-DE" b="1">
                <a:solidFill>
                  <a:srgbClr val="003366"/>
                </a:solidFill>
                <a:cs typeface="Times New Roman" pitchFamily="18" charset="0"/>
              </a:rPr>
              <a:t>§ 52a </a:t>
            </a:r>
            <a:r>
              <a:rPr lang="de-DE" sz="1600">
                <a:solidFill>
                  <a:srgbClr val="003366"/>
                </a:solidFill>
                <a:cs typeface="Times New Roman" pitchFamily="18" charset="0"/>
              </a:rPr>
              <a:t>Öffentliche </a:t>
            </a:r>
            <a:r>
              <a:rPr lang="de-DE" sz="1600" smtClean="0">
                <a:solidFill>
                  <a:srgbClr val="003366"/>
                </a:solidFill>
                <a:cs typeface="Times New Roman" pitchFamily="18" charset="0"/>
              </a:rPr>
              <a:t>Zugänglichmachung für </a:t>
            </a:r>
            <a:r>
              <a:rPr lang="de-DE" sz="1600">
                <a:solidFill>
                  <a:srgbClr val="003366"/>
                </a:solidFill>
                <a:cs typeface="Times New Roman" pitchFamily="18" charset="0"/>
              </a:rPr>
              <a:t>Unterricht und Forschung        </a:t>
            </a:r>
          </a:p>
          <a:p>
            <a:pPr algn="l">
              <a:buFont typeface="Wingdings" pitchFamily="2" charset="2"/>
              <a:buNone/>
            </a:pPr>
            <a:r>
              <a:rPr lang="de-DE" b="1" smtClean="0">
                <a:solidFill>
                  <a:srgbClr val="003366"/>
                </a:solidFill>
                <a:cs typeface="Times New Roman" pitchFamily="18" charset="0"/>
              </a:rPr>
              <a:t>§ </a:t>
            </a:r>
            <a:r>
              <a:rPr lang="de-DE" b="1" smtClean="0">
                <a:solidFill>
                  <a:srgbClr val="003366"/>
                </a:solidFill>
                <a:cs typeface="Times New Roman" pitchFamily="18" charset="0"/>
                <a:hlinkClick r:id="" action="ppaction://noaction"/>
              </a:rPr>
              <a:t>52b</a:t>
            </a:r>
            <a:r>
              <a:rPr lang="de-DE" b="1" smtClean="0">
                <a:solidFill>
                  <a:srgbClr val="003366"/>
                </a:solidFill>
                <a:cs typeface="Times New Roman" pitchFamily="18" charset="0"/>
              </a:rPr>
              <a:t> </a:t>
            </a:r>
            <a:r>
              <a:rPr lang="de-DE" sz="1600">
                <a:solidFill>
                  <a:srgbClr val="003366"/>
                </a:solidFill>
                <a:cs typeface="Times New Roman" pitchFamily="18" charset="0"/>
              </a:rPr>
              <a:t>(Entwurf) zur Wiedergabe von Werken an elektronischen Leseplätzen </a:t>
            </a:r>
            <a:r>
              <a:rPr lang="de-DE" sz="1600" smtClean="0">
                <a:solidFill>
                  <a:srgbClr val="003366"/>
                </a:solidFill>
                <a:cs typeface="Times New Roman" pitchFamily="18" charset="0"/>
              </a:rPr>
              <a:t>inBibliotheken</a:t>
            </a:r>
            <a:r>
              <a:rPr lang="de-DE" sz="1600">
                <a:solidFill>
                  <a:srgbClr val="003366"/>
                </a:solidFill>
                <a:cs typeface="Times New Roman" pitchFamily="18" charset="0"/>
              </a:rPr>
              <a:t>, Archiven und Museen</a:t>
            </a:r>
            <a:br>
              <a:rPr lang="de-DE" sz="1600">
                <a:solidFill>
                  <a:srgbClr val="003366"/>
                </a:solidFill>
                <a:cs typeface="Times New Roman" pitchFamily="18" charset="0"/>
              </a:rPr>
            </a:br>
            <a:r>
              <a:rPr lang="de-DE" b="1" smtClean="0">
                <a:solidFill>
                  <a:srgbClr val="003366"/>
                </a:solidFill>
                <a:cs typeface="Times New Roman" pitchFamily="18" charset="0"/>
              </a:rPr>
              <a:t>§</a:t>
            </a:r>
            <a:r>
              <a:rPr lang="de-DE" b="1" smtClean="0">
                <a:solidFill>
                  <a:srgbClr val="003366"/>
                </a:solidFill>
                <a:cs typeface="Times New Roman" pitchFamily="18" charset="0"/>
                <a:hlinkClick r:id="" action="ppaction://noaction"/>
              </a:rPr>
              <a:t> </a:t>
            </a:r>
            <a:r>
              <a:rPr lang="de-DE" b="1">
                <a:solidFill>
                  <a:srgbClr val="003366"/>
                </a:solidFill>
                <a:cs typeface="Times New Roman" pitchFamily="18" charset="0"/>
                <a:hlinkClick r:id="" action="ppaction://noaction"/>
              </a:rPr>
              <a:t>53a</a:t>
            </a:r>
            <a:r>
              <a:rPr lang="de-DE" b="1">
                <a:solidFill>
                  <a:srgbClr val="003366"/>
                </a:solidFill>
                <a:cs typeface="Times New Roman" pitchFamily="18" charset="0"/>
              </a:rPr>
              <a:t> </a:t>
            </a:r>
            <a:r>
              <a:rPr lang="de-DE" sz="1600">
                <a:solidFill>
                  <a:srgbClr val="003366"/>
                </a:solidFill>
                <a:cs typeface="Times New Roman" pitchFamily="18" charset="0"/>
              </a:rPr>
              <a:t>(Entwurf) zum Versand von digitalen Kopien</a:t>
            </a:r>
            <a:br>
              <a:rPr lang="de-DE" sz="1600">
                <a:solidFill>
                  <a:srgbClr val="003366"/>
                </a:solidFill>
                <a:cs typeface="Times New Roman" pitchFamily="18" charset="0"/>
              </a:rPr>
            </a:br>
            <a:r>
              <a:rPr lang="de-DE" sz="1200">
                <a:solidFill>
                  <a:srgbClr val="003366"/>
                </a:solidFill>
                <a:cs typeface="Times New Roman" pitchFamily="18" charset="0"/>
              </a:rPr>
              <a:t/>
            </a:r>
            <a:br>
              <a:rPr lang="de-DE" sz="1200">
                <a:solidFill>
                  <a:srgbClr val="003366"/>
                </a:solidFill>
                <a:cs typeface="Times New Roman" pitchFamily="18" charset="0"/>
              </a:rPr>
            </a:br>
            <a:r>
              <a:rPr lang="de-DE" sz="1200">
                <a:solidFill>
                  <a:srgbClr val="003366"/>
                </a:solidFill>
                <a:cs typeface="Times New Roman" pitchFamily="18" charset="0"/>
              </a:rPr>
              <a:t>§ 53 Abs. 2 Nr. 2 UrhG zur Zulässigkeit elektronischer Archive</a:t>
            </a:r>
            <a:br>
              <a:rPr lang="de-DE" sz="1200">
                <a:solidFill>
                  <a:srgbClr val="003366"/>
                </a:solidFill>
                <a:cs typeface="Times New Roman" pitchFamily="18" charset="0"/>
              </a:rPr>
            </a:br>
            <a:r>
              <a:rPr lang="de-DE" sz="1200">
                <a:solidFill>
                  <a:srgbClr val="003366"/>
                </a:solidFill>
                <a:cs typeface="Times New Roman" pitchFamily="18" charset="0"/>
              </a:rPr>
              <a:t/>
            </a:r>
            <a:br>
              <a:rPr lang="de-DE" sz="1200">
                <a:solidFill>
                  <a:srgbClr val="003366"/>
                </a:solidFill>
                <a:cs typeface="Times New Roman" pitchFamily="18" charset="0"/>
              </a:rPr>
            </a:br>
            <a:r>
              <a:rPr lang="de-DE" sz="1200">
                <a:solidFill>
                  <a:srgbClr val="003366"/>
                </a:solidFill>
                <a:cs typeface="Times New Roman" pitchFamily="18" charset="0"/>
              </a:rPr>
              <a:t>§ 95b UrhG zur Durchsetzung der Privatkopie bei technischen Schutzmaßnahmen </a:t>
            </a:r>
            <a:br>
              <a:rPr lang="de-DE" sz="1200">
                <a:solidFill>
                  <a:srgbClr val="003366"/>
                </a:solidFill>
                <a:cs typeface="Times New Roman" pitchFamily="18" charset="0"/>
              </a:rPr>
            </a:br>
            <a:r>
              <a:rPr lang="de-DE" sz="1200">
                <a:solidFill>
                  <a:srgbClr val="003366"/>
                </a:solidFill>
                <a:cs typeface="Times New Roman" pitchFamily="18" charset="0"/>
              </a:rPr>
              <a:t/>
            </a:r>
            <a:br>
              <a:rPr lang="de-DE" sz="1200">
                <a:solidFill>
                  <a:srgbClr val="003366"/>
                </a:solidFill>
                <a:cs typeface="Times New Roman" pitchFamily="18" charset="0"/>
              </a:rPr>
            </a:br>
            <a:r>
              <a:rPr lang="de-DE" sz="1200">
                <a:solidFill>
                  <a:srgbClr val="003366"/>
                </a:solidFill>
                <a:cs typeface="Times New Roman" pitchFamily="18" charset="0"/>
              </a:rPr>
              <a:t>§ 31a UrhG (Entwurf) zu den unbekannten Nutzungsarten: Archivregelung</a:t>
            </a:r>
            <a:br>
              <a:rPr lang="de-DE" sz="1200">
                <a:solidFill>
                  <a:srgbClr val="003366"/>
                </a:solidFill>
                <a:cs typeface="Times New Roman" pitchFamily="18" charset="0"/>
              </a:rPr>
            </a:br>
            <a:r>
              <a:rPr lang="de-DE" sz="1200">
                <a:solidFill>
                  <a:srgbClr val="003366"/>
                </a:solidFill>
                <a:cs typeface="Times New Roman" pitchFamily="18" charset="0"/>
              </a:rPr>
              <a:t/>
            </a:r>
            <a:br>
              <a:rPr lang="de-DE" sz="1200">
                <a:solidFill>
                  <a:srgbClr val="003366"/>
                </a:solidFill>
                <a:cs typeface="Times New Roman" pitchFamily="18" charset="0"/>
              </a:rPr>
            </a:br>
            <a:r>
              <a:rPr lang="de-DE" sz="1200">
                <a:solidFill>
                  <a:srgbClr val="003366"/>
                </a:solidFill>
                <a:cs typeface="Times New Roman" pitchFamily="18" charset="0"/>
              </a:rPr>
              <a:t>Änderung des § 53 Abs. 5 UrhG zur Erweiterung des Rechts der elektronischen Archivkopie (§ 53 Abs. 2 Nr. 2 UrhG) auf elektronische Datenbankwerke</a:t>
            </a:r>
            <a:br>
              <a:rPr lang="de-DE" sz="1200">
                <a:solidFill>
                  <a:srgbClr val="003366"/>
                </a:solidFill>
                <a:cs typeface="Times New Roman" pitchFamily="18" charset="0"/>
              </a:rPr>
            </a:br>
            <a:r>
              <a:rPr lang="de-DE" sz="1200">
                <a:solidFill>
                  <a:srgbClr val="003366"/>
                </a:solidFill>
                <a:cs typeface="Times New Roman" pitchFamily="18" charset="0"/>
              </a:rPr>
              <a:t> </a:t>
            </a:r>
            <a:br>
              <a:rPr lang="de-DE" sz="1200">
                <a:solidFill>
                  <a:srgbClr val="003366"/>
                </a:solidFill>
                <a:cs typeface="Times New Roman" pitchFamily="18" charset="0"/>
              </a:rPr>
            </a:br>
            <a:r>
              <a:rPr lang="de-DE" sz="1200">
                <a:solidFill>
                  <a:srgbClr val="003366"/>
                </a:solidFill>
                <a:cs typeface="Times New Roman" pitchFamily="18" charset="0"/>
              </a:rPr>
              <a:t>§ 49 UrhG zu Elektronischen Pressespiegeln</a:t>
            </a:r>
            <a:br>
              <a:rPr lang="de-DE" sz="1200">
                <a:solidFill>
                  <a:srgbClr val="003366"/>
                </a:solidFill>
                <a:cs typeface="Times New Roman" pitchFamily="18" charset="0"/>
              </a:rPr>
            </a:br>
            <a:r>
              <a:rPr lang="de-DE" sz="1200">
                <a:solidFill>
                  <a:srgbClr val="003366"/>
                </a:solidFill>
                <a:cs typeface="Times New Roman" pitchFamily="18" charset="0"/>
              </a:rPr>
              <a:t/>
            </a:r>
            <a:br>
              <a:rPr lang="de-DE" sz="1200">
                <a:solidFill>
                  <a:srgbClr val="003366"/>
                </a:solidFill>
                <a:cs typeface="Times New Roman" pitchFamily="18" charset="0"/>
              </a:rPr>
            </a:br>
            <a:r>
              <a:rPr lang="de-DE" sz="1200">
                <a:solidFill>
                  <a:srgbClr val="003366"/>
                </a:solidFill>
                <a:cs typeface="Times New Roman" pitchFamily="18" charset="0"/>
              </a:rPr>
              <a:t>§ 52a UrhG zur Verlängerung der Befristung in § 137k</a:t>
            </a:r>
            <a:br>
              <a:rPr lang="de-DE" sz="1200">
                <a:solidFill>
                  <a:srgbClr val="003366"/>
                </a:solidFill>
                <a:cs typeface="Times New Roman" pitchFamily="18" charset="0"/>
              </a:rPr>
            </a:br>
            <a:r>
              <a:rPr lang="de-DE" sz="1200">
                <a:solidFill>
                  <a:srgbClr val="003366"/>
                </a:solidFill>
                <a:cs typeface="Times New Roman" pitchFamily="18" charset="0"/>
              </a:rPr>
              <a:t/>
            </a:r>
            <a:br>
              <a:rPr lang="de-DE" sz="1200">
                <a:solidFill>
                  <a:srgbClr val="003366"/>
                </a:solidFill>
                <a:cs typeface="Times New Roman" pitchFamily="18" charset="0"/>
              </a:rPr>
            </a:br>
            <a:r>
              <a:rPr lang="de-DE" sz="1200">
                <a:solidFill>
                  <a:srgbClr val="003366"/>
                </a:solidFill>
                <a:cs typeface="Times New Roman" pitchFamily="18" charset="0"/>
              </a:rPr>
              <a:t>§ 95b UrhG zur Neubewertung der technischen Schutzmaßnahmen (DRM) </a:t>
            </a:r>
            <a:r>
              <a:rPr lang="de-DE" sz="1600">
                <a:solidFill>
                  <a:srgbClr val="003366"/>
                </a:solidFill>
                <a:cs typeface="Times New Roman" pitchFamily="18" charset="0"/>
              </a:rPr>
              <a:t/>
            </a:r>
            <a:br>
              <a:rPr lang="de-DE" sz="1600">
                <a:solidFill>
                  <a:srgbClr val="003366"/>
                </a:solidFill>
                <a:cs typeface="Times New Roman" pitchFamily="18" charset="0"/>
              </a:rPr>
            </a:br>
            <a:endParaRPr lang="de-DE" sz="1600">
              <a:solidFill>
                <a:srgbClr val="003366"/>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85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596" grpId="0" animBg="1" autoUpdateAnimBg="0"/>
      <p:bldP spid="6"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812800"/>
          </a:xfrm>
          <a:prstGeom prst="rect">
            <a:avLst/>
          </a:prstGeom>
          <a:solidFill>
            <a:srgbClr val="008080"/>
          </a:solidFill>
          <a:ln w="9525">
            <a:noFill/>
            <a:miter lim="800000"/>
            <a:headEnd/>
            <a:tailEnd/>
          </a:ln>
        </p:spPr>
        <p:txBody>
          <a:bodyPr lIns="0" rIns="0">
            <a:spAutoFit/>
          </a:bodyPr>
          <a:lstStyle/>
          <a:p>
            <a:pPr>
              <a:lnSpc>
                <a:spcPct val="90000"/>
              </a:lnSpc>
            </a:pPr>
            <a:r>
              <a:rPr lang="de-DE" sz="2600" i="1">
                <a:solidFill>
                  <a:schemeClr val="bg1"/>
                </a:solidFill>
              </a:rPr>
              <a:t>Urheberrecht -  2. Korb – Probleme für Bildung und Wissen-schaft – Schranke in § 52a für Unterricht und Forschung</a:t>
            </a:r>
          </a:p>
        </p:txBody>
      </p:sp>
      <p:pic>
        <p:nvPicPr>
          <p:cNvPr id="890883" name="Picture 3"/>
          <p:cNvPicPr>
            <a:picLocks noChangeAspect="1" noChangeArrowheads="1"/>
          </p:cNvPicPr>
          <p:nvPr/>
        </p:nvPicPr>
        <p:blipFill>
          <a:blip r:embed="rId3" cstate="print"/>
          <a:srcRect/>
          <a:stretch>
            <a:fillRect/>
          </a:stretch>
        </p:blipFill>
        <p:spPr bwMode="auto">
          <a:xfrm rot="10800000" flipH="1" flipV="1">
            <a:off x="131763" y="1524000"/>
            <a:ext cx="7862887" cy="4572000"/>
          </a:xfrm>
          <a:prstGeom prst="rect">
            <a:avLst/>
          </a:prstGeom>
          <a:noFill/>
          <a:ln w="9525">
            <a:noFill/>
            <a:miter lim="800000"/>
            <a:headEnd/>
            <a:tailEnd/>
          </a:ln>
        </p:spPr>
      </p:pic>
      <p:sp>
        <p:nvSpPr>
          <p:cNvPr id="890884" name="AutoShape 4"/>
          <p:cNvSpPr>
            <a:spLocks noChangeArrowheads="1"/>
          </p:cNvSpPr>
          <p:nvPr/>
        </p:nvSpPr>
        <p:spPr bwMode="auto">
          <a:xfrm>
            <a:off x="115888" y="838200"/>
            <a:ext cx="2170112" cy="492125"/>
          </a:xfrm>
          <a:prstGeom prst="wedgeRectCallout">
            <a:avLst>
              <a:gd name="adj1" fmla="val 39440"/>
              <a:gd name="adj2" fmla="val 255815"/>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rgbClr val="000099"/>
                </a:solidFill>
              </a:rPr>
              <a:t>nur kleine Teile eines Werkes</a:t>
            </a:r>
          </a:p>
        </p:txBody>
      </p:sp>
      <p:sp>
        <p:nvSpPr>
          <p:cNvPr id="890885" name="AutoShape 5"/>
          <p:cNvSpPr>
            <a:spLocks noChangeArrowheads="1"/>
          </p:cNvSpPr>
          <p:nvPr/>
        </p:nvSpPr>
        <p:spPr bwMode="auto">
          <a:xfrm>
            <a:off x="2782888" y="914400"/>
            <a:ext cx="2170112" cy="492125"/>
          </a:xfrm>
          <a:prstGeom prst="wedgeRectCallout">
            <a:avLst>
              <a:gd name="adj1" fmla="val -150380"/>
              <a:gd name="adj2" fmla="val 341773"/>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rgbClr val="000099"/>
                </a:solidFill>
              </a:rPr>
              <a:t>nur für die Nutzung IM Unterricht</a:t>
            </a:r>
          </a:p>
        </p:txBody>
      </p:sp>
      <p:sp>
        <p:nvSpPr>
          <p:cNvPr id="890886" name="AutoShape 6"/>
          <p:cNvSpPr>
            <a:spLocks noChangeArrowheads="1"/>
          </p:cNvSpPr>
          <p:nvPr/>
        </p:nvSpPr>
        <p:spPr bwMode="auto">
          <a:xfrm>
            <a:off x="6973888" y="2514600"/>
            <a:ext cx="2170112" cy="738188"/>
          </a:xfrm>
          <a:prstGeom prst="wedgeRectCallout">
            <a:avLst>
              <a:gd name="adj1" fmla="val -222958"/>
              <a:gd name="adj2" fmla="val 59435"/>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rgbClr val="000099"/>
                </a:solidFill>
              </a:rPr>
              <a:t>nur für die bestimmt abgegrenzten Teilnehmer von Kursen</a:t>
            </a:r>
          </a:p>
        </p:txBody>
      </p:sp>
      <p:sp>
        <p:nvSpPr>
          <p:cNvPr id="890887" name="AutoShape 7"/>
          <p:cNvSpPr>
            <a:spLocks noChangeArrowheads="1"/>
          </p:cNvSpPr>
          <p:nvPr/>
        </p:nvSpPr>
        <p:spPr bwMode="auto">
          <a:xfrm>
            <a:off x="7239000" y="1676400"/>
            <a:ext cx="1828800" cy="733425"/>
          </a:xfrm>
          <a:prstGeom prst="wedgeRectCallout">
            <a:avLst>
              <a:gd name="adj1" fmla="val -313588"/>
              <a:gd name="adj2" fmla="val 301977"/>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rgbClr val="000099"/>
                </a:solidFill>
              </a:rPr>
              <a:t>für die Nutzung genau definierter Forschungsgruppen</a:t>
            </a:r>
          </a:p>
        </p:txBody>
      </p:sp>
      <p:sp>
        <p:nvSpPr>
          <p:cNvPr id="890888" name="AutoShape 8"/>
          <p:cNvSpPr>
            <a:spLocks noChangeArrowheads="1"/>
          </p:cNvSpPr>
          <p:nvPr/>
        </p:nvSpPr>
        <p:spPr bwMode="auto">
          <a:xfrm>
            <a:off x="5526088" y="990600"/>
            <a:ext cx="2474912" cy="492125"/>
          </a:xfrm>
          <a:prstGeom prst="wedgeRectCallout">
            <a:avLst>
              <a:gd name="adj1" fmla="val -24648"/>
              <a:gd name="adj2" fmla="val 154616"/>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rgbClr val="000099"/>
                </a:solidFill>
              </a:rPr>
              <a:t>befristet bis Ende 2006 </a:t>
            </a:r>
            <a:r>
              <a:rPr lang="de-DE" sz="1600" smtClean="0">
                <a:solidFill>
                  <a:srgbClr val="000099"/>
                </a:solidFill>
              </a:rPr>
              <a:t>–verlängert </a:t>
            </a:r>
            <a:r>
              <a:rPr lang="de-DE" sz="1600">
                <a:solidFill>
                  <a:srgbClr val="000099"/>
                </a:solidFill>
              </a:rPr>
              <a:t>bis 2008</a:t>
            </a:r>
          </a:p>
        </p:txBody>
      </p:sp>
      <p:sp>
        <p:nvSpPr>
          <p:cNvPr id="890889" name="AutoShape 9"/>
          <p:cNvSpPr>
            <a:spLocks noChangeArrowheads="1"/>
          </p:cNvSpPr>
          <p:nvPr/>
        </p:nvSpPr>
        <p:spPr bwMode="auto">
          <a:xfrm>
            <a:off x="5830888" y="3124200"/>
            <a:ext cx="2322512" cy="733425"/>
          </a:xfrm>
          <a:prstGeom prst="wedgeRectCallout">
            <a:avLst>
              <a:gd name="adj1" fmla="val -199009"/>
              <a:gd name="adj2" fmla="val 221269"/>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rgbClr val="000099"/>
                </a:solidFill>
              </a:rPr>
              <a:t>ohne direktes oder indirektes kommerzielles Interesse</a:t>
            </a:r>
          </a:p>
        </p:txBody>
      </p:sp>
      <p:sp>
        <p:nvSpPr>
          <p:cNvPr id="890890" name="AutoShape 10"/>
          <p:cNvSpPr>
            <a:spLocks noChangeArrowheads="1"/>
          </p:cNvSpPr>
          <p:nvPr/>
        </p:nvSpPr>
        <p:spPr bwMode="auto">
          <a:xfrm>
            <a:off x="6973888" y="3886200"/>
            <a:ext cx="2170112" cy="984250"/>
          </a:xfrm>
          <a:prstGeom prst="wedgeRectCallout">
            <a:avLst>
              <a:gd name="adj1" fmla="val -201060"/>
              <a:gd name="adj2" fmla="val 96917"/>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rgbClr val="000099"/>
                </a:solidFill>
              </a:rPr>
              <a:t>Nutzung in Schulen nur mit expliziter Zustimmung der Rechtsinhaber</a:t>
            </a:r>
          </a:p>
        </p:txBody>
      </p:sp>
      <p:sp>
        <p:nvSpPr>
          <p:cNvPr id="890891" name="AutoShape 11"/>
          <p:cNvSpPr>
            <a:spLocks noChangeArrowheads="1"/>
          </p:cNvSpPr>
          <p:nvPr/>
        </p:nvSpPr>
        <p:spPr bwMode="auto">
          <a:xfrm>
            <a:off x="6049963" y="5029200"/>
            <a:ext cx="2713037" cy="733425"/>
          </a:xfrm>
          <a:prstGeom prst="wedgeRectCallout">
            <a:avLst>
              <a:gd name="adj1" fmla="val -67722"/>
              <a:gd name="adj2" fmla="val 29032"/>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rgbClr val="000099"/>
                </a:solidFill>
              </a:rPr>
              <a:t>Nutzung von Filmen erst nach 2 Jahren der Verwertung in Filmtheatern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908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908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908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908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908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908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908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9089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908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4" grpId="0" animBg="1" autoUpdateAnimBg="0"/>
      <p:bldP spid="890885" grpId="0" animBg="1" autoUpdateAnimBg="0"/>
      <p:bldP spid="890886" grpId="0" animBg="1" autoUpdateAnimBg="0"/>
      <p:bldP spid="890887" grpId="0" animBg="1" autoUpdateAnimBg="0"/>
      <p:bldP spid="890888" grpId="0" animBg="1" autoUpdateAnimBg="0"/>
      <p:bldP spid="890889" grpId="0" animBg="1" autoUpdateAnimBg="0"/>
      <p:bldP spid="890890" grpId="0" animBg="1" autoUpdateAnimBg="0"/>
      <p:bldP spid="890891"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812800"/>
          </a:xfrm>
          <a:prstGeom prst="rect">
            <a:avLst/>
          </a:prstGeom>
          <a:solidFill>
            <a:srgbClr val="008080"/>
          </a:solidFill>
          <a:ln w="9525">
            <a:noFill/>
            <a:miter lim="800000"/>
            <a:headEnd/>
            <a:tailEnd/>
          </a:ln>
        </p:spPr>
        <p:txBody>
          <a:bodyPr>
            <a:spAutoFit/>
          </a:bodyPr>
          <a:lstStyle/>
          <a:p>
            <a:pPr>
              <a:lnSpc>
                <a:spcPct val="90000"/>
              </a:lnSpc>
            </a:pPr>
            <a:r>
              <a:rPr lang="de-DE" sz="2600" i="1">
                <a:solidFill>
                  <a:schemeClr val="bg1"/>
                </a:solidFill>
              </a:rPr>
              <a:t>Urheberrecht -  Zweiter Korb – Schranke in § 52b Wiedergabe von Werken in Bibliotheken</a:t>
            </a:r>
          </a:p>
        </p:txBody>
      </p:sp>
      <p:pic>
        <p:nvPicPr>
          <p:cNvPr id="23555" name="Picture 12"/>
          <p:cNvPicPr>
            <a:picLocks noChangeAspect="1" noChangeArrowheads="1"/>
          </p:cNvPicPr>
          <p:nvPr/>
        </p:nvPicPr>
        <p:blipFill>
          <a:blip r:embed="rId3" cstate="print"/>
          <a:srcRect/>
          <a:stretch>
            <a:fillRect/>
          </a:stretch>
        </p:blipFill>
        <p:spPr bwMode="auto">
          <a:xfrm>
            <a:off x="228600" y="1752600"/>
            <a:ext cx="4800600" cy="2733675"/>
          </a:xfrm>
          <a:prstGeom prst="rect">
            <a:avLst/>
          </a:prstGeom>
          <a:noFill/>
          <a:ln w="9525">
            <a:noFill/>
            <a:miter lim="800000"/>
            <a:headEnd/>
            <a:tailEnd/>
          </a:ln>
        </p:spPr>
      </p:pic>
      <p:sp>
        <p:nvSpPr>
          <p:cNvPr id="882703" name="AutoShape 15"/>
          <p:cNvSpPr>
            <a:spLocks noChangeArrowheads="1"/>
          </p:cNvSpPr>
          <p:nvPr/>
        </p:nvSpPr>
        <p:spPr bwMode="auto">
          <a:xfrm>
            <a:off x="5638800" y="2009775"/>
            <a:ext cx="2133600" cy="733425"/>
          </a:xfrm>
          <a:prstGeom prst="wedgeRectCallout">
            <a:avLst>
              <a:gd name="adj1" fmla="val -145236"/>
              <a:gd name="adj2" fmla="val 52167"/>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rgbClr val="000066"/>
                </a:solidFill>
              </a:rPr>
              <a:t>nur von speziellen Leseplätzen in der Bibliothek</a:t>
            </a:r>
          </a:p>
        </p:txBody>
      </p:sp>
      <p:sp>
        <p:nvSpPr>
          <p:cNvPr id="882704" name="AutoShape 16"/>
          <p:cNvSpPr>
            <a:spLocks noChangeArrowheads="1"/>
          </p:cNvSpPr>
          <p:nvPr/>
        </p:nvSpPr>
        <p:spPr bwMode="auto">
          <a:xfrm>
            <a:off x="5257800" y="2924175"/>
            <a:ext cx="2362200" cy="733425"/>
          </a:xfrm>
          <a:prstGeom prst="wedgeRectCallout">
            <a:avLst>
              <a:gd name="adj1" fmla="val -110954"/>
              <a:gd name="adj2" fmla="val -13852"/>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rgbClr val="000066"/>
                </a:solidFill>
              </a:rPr>
              <a:t>nur ohne direktes oder indirektes kommerzielles Interesse</a:t>
            </a:r>
          </a:p>
        </p:txBody>
      </p:sp>
      <p:sp>
        <p:nvSpPr>
          <p:cNvPr id="882705" name="AutoShape 17"/>
          <p:cNvSpPr>
            <a:spLocks noChangeArrowheads="1"/>
          </p:cNvSpPr>
          <p:nvPr/>
        </p:nvSpPr>
        <p:spPr bwMode="auto">
          <a:xfrm>
            <a:off x="5105400" y="4219575"/>
            <a:ext cx="2590800" cy="738188"/>
          </a:xfrm>
          <a:prstGeom prst="wedgeRectCallout">
            <a:avLst>
              <a:gd name="adj1" fmla="val -118870"/>
              <a:gd name="adj2" fmla="val -49838"/>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rgbClr val="000066"/>
                </a:solidFill>
              </a:rPr>
              <a:t>Nutzung muss vergütet werden (geht nur über Verwertungsgesellschaften)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27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27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82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703" grpId="0" animBg="1" autoUpdateAnimBg="0"/>
      <p:bldP spid="882704" grpId="0" animBg="1" autoUpdateAnimBg="0"/>
      <p:bldP spid="882705"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ChangeArrowheads="1"/>
          </p:cNvSpPr>
          <p:nvPr/>
        </p:nvSpPr>
        <p:spPr bwMode="auto">
          <a:xfrm>
            <a:off x="0" y="0"/>
            <a:ext cx="9144000" cy="812800"/>
          </a:xfrm>
          <a:prstGeom prst="rect">
            <a:avLst/>
          </a:prstGeom>
          <a:solidFill>
            <a:srgbClr val="008080"/>
          </a:solidFill>
          <a:ln w="9525">
            <a:noFill/>
            <a:miter lim="800000"/>
            <a:headEnd/>
            <a:tailEnd/>
          </a:ln>
        </p:spPr>
        <p:txBody>
          <a:bodyPr>
            <a:spAutoFit/>
          </a:bodyPr>
          <a:lstStyle/>
          <a:p>
            <a:pPr>
              <a:lnSpc>
                <a:spcPct val="90000"/>
              </a:lnSpc>
            </a:pPr>
            <a:r>
              <a:rPr lang="de-DE" sz="2600" i="1">
                <a:solidFill>
                  <a:schemeClr val="bg1"/>
                </a:solidFill>
              </a:rPr>
              <a:t>Urheberrecht -  Zweiter Korb – Probleme für Bildung und Wissenschaft – Schranke in § 53a - Kopienversand</a:t>
            </a:r>
          </a:p>
        </p:txBody>
      </p:sp>
      <p:pic>
        <p:nvPicPr>
          <p:cNvPr id="24579" name="Picture 1032"/>
          <p:cNvPicPr>
            <a:picLocks noChangeAspect="1" noChangeArrowheads="1"/>
          </p:cNvPicPr>
          <p:nvPr/>
        </p:nvPicPr>
        <p:blipFill>
          <a:blip r:embed="rId3" cstate="print"/>
          <a:srcRect/>
          <a:stretch>
            <a:fillRect/>
          </a:stretch>
        </p:blipFill>
        <p:spPr bwMode="auto">
          <a:xfrm>
            <a:off x="381000" y="1749425"/>
            <a:ext cx="5219700" cy="2971800"/>
          </a:xfrm>
          <a:prstGeom prst="rect">
            <a:avLst/>
          </a:prstGeom>
          <a:noFill/>
          <a:ln w="9525">
            <a:noFill/>
            <a:miter lim="800000"/>
            <a:headEnd/>
            <a:tailEnd/>
          </a:ln>
        </p:spPr>
      </p:pic>
      <p:sp>
        <p:nvSpPr>
          <p:cNvPr id="884747" name="AutoShape 1035"/>
          <p:cNvSpPr>
            <a:spLocks noChangeArrowheads="1"/>
          </p:cNvSpPr>
          <p:nvPr/>
        </p:nvSpPr>
        <p:spPr bwMode="auto">
          <a:xfrm>
            <a:off x="5181600" y="1825625"/>
            <a:ext cx="2133600" cy="246063"/>
          </a:xfrm>
          <a:prstGeom prst="wedgeRectCallout">
            <a:avLst>
              <a:gd name="adj1" fmla="val -156620"/>
              <a:gd name="adj2" fmla="val 262338"/>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chemeClr val="tx1"/>
                </a:solidFill>
              </a:rPr>
              <a:t>nur Einzelbestellung</a:t>
            </a:r>
          </a:p>
        </p:txBody>
      </p:sp>
      <p:sp>
        <p:nvSpPr>
          <p:cNvPr id="884748" name="AutoShape 1036"/>
          <p:cNvSpPr>
            <a:spLocks noChangeArrowheads="1"/>
          </p:cNvSpPr>
          <p:nvPr/>
        </p:nvSpPr>
        <p:spPr bwMode="auto">
          <a:xfrm>
            <a:off x="6324600" y="2130425"/>
            <a:ext cx="2133600" cy="246063"/>
          </a:xfrm>
          <a:prstGeom prst="wedgeRectCallout">
            <a:avLst>
              <a:gd name="adj1" fmla="val -107815"/>
              <a:gd name="adj2" fmla="val 250000"/>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chemeClr val="tx1"/>
                </a:solidFill>
              </a:rPr>
              <a:t>nur kleine Teile</a:t>
            </a:r>
          </a:p>
        </p:txBody>
      </p:sp>
      <p:sp>
        <p:nvSpPr>
          <p:cNvPr id="884749" name="AutoShape 1037"/>
          <p:cNvSpPr>
            <a:spLocks noChangeArrowheads="1"/>
          </p:cNvSpPr>
          <p:nvPr/>
        </p:nvSpPr>
        <p:spPr bwMode="auto">
          <a:xfrm>
            <a:off x="6324600" y="2740025"/>
            <a:ext cx="2133600" cy="492125"/>
          </a:xfrm>
          <a:prstGeom prst="wedgeRectCallout">
            <a:avLst>
              <a:gd name="adj1" fmla="val -173958"/>
              <a:gd name="adj2" fmla="val 41884"/>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chemeClr val="tx1"/>
                </a:solidFill>
              </a:rPr>
              <a:t>Versand via klassischer Post oder Fax</a:t>
            </a:r>
          </a:p>
        </p:txBody>
      </p:sp>
      <p:sp>
        <p:nvSpPr>
          <p:cNvPr id="884750" name="AutoShape 1038"/>
          <p:cNvSpPr>
            <a:spLocks noChangeArrowheads="1"/>
          </p:cNvSpPr>
          <p:nvPr/>
        </p:nvSpPr>
        <p:spPr bwMode="auto">
          <a:xfrm>
            <a:off x="6553200" y="3425825"/>
            <a:ext cx="2133600" cy="492125"/>
          </a:xfrm>
          <a:prstGeom prst="wedgeRectCallout">
            <a:avLst>
              <a:gd name="adj1" fmla="val -264139"/>
              <a:gd name="adj2" fmla="val 20778"/>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chemeClr val="tx1"/>
                </a:solidFill>
              </a:rPr>
              <a:t>Elektronischer Versand nur als grafische Datei</a:t>
            </a:r>
          </a:p>
        </p:txBody>
      </p:sp>
      <p:sp>
        <p:nvSpPr>
          <p:cNvPr id="884751" name="AutoShape 1039"/>
          <p:cNvSpPr>
            <a:spLocks noChangeArrowheads="1"/>
          </p:cNvSpPr>
          <p:nvPr/>
        </p:nvSpPr>
        <p:spPr bwMode="auto">
          <a:xfrm>
            <a:off x="4114800" y="4568825"/>
            <a:ext cx="4419600" cy="1231900"/>
          </a:xfrm>
          <a:prstGeom prst="wedgeRectCallout">
            <a:avLst>
              <a:gd name="adj1" fmla="val -63005"/>
              <a:gd name="adj2" fmla="val -116625"/>
            </a:avLst>
          </a:prstGeom>
          <a:solidFill>
            <a:srgbClr val="CBCBCB">
              <a:alpha val="50195"/>
            </a:srgbClr>
          </a:solidFill>
          <a:ln w="9525">
            <a:noFill/>
            <a:miter lim="800000"/>
            <a:headEnd/>
            <a:tailEnd/>
          </a:ln>
        </p:spPr>
        <p:txBody>
          <a:bodyPr lIns="0" tIns="0" rIns="0" bIns="0">
            <a:spAutoFit/>
          </a:bodyPr>
          <a:lstStyle/>
          <a:p>
            <a:pPr>
              <a:buFont typeface="Wingdings" pitchFamily="2" charset="2"/>
              <a:buNone/>
            </a:pPr>
            <a:r>
              <a:rPr lang="de-DE" sz="1600">
                <a:solidFill>
                  <a:schemeClr val="tx1"/>
                </a:solidFill>
              </a:rPr>
              <a:t>Elektronischer Versand ist in keiner Form erlaubt, wenn kommerzielle Inhaltsanbieter selber auf den Endkundenmärkten mit entsprechenden Angeboten tätig sind (wie z.B. Science Direct/Elsevier)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47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47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847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847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84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47" grpId="0" animBg="1" autoUpdateAnimBg="0"/>
      <p:bldP spid="884748" grpId="0" animBg="1" autoUpdateAnimBg="0"/>
      <p:bldP spid="884749" grpId="0" animBg="1" autoUpdateAnimBg="0"/>
      <p:bldP spid="884750" grpId="0" animBg="1" autoUpdateAnimBg="0"/>
      <p:bldP spid="884751"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6"/>
          <p:cNvSpPr>
            <a:spLocks noChangeArrowheads="1"/>
          </p:cNvSpPr>
          <p:nvPr/>
        </p:nvSpPr>
        <p:spPr bwMode="auto">
          <a:xfrm>
            <a:off x="1828800" y="1676400"/>
            <a:ext cx="6096000" cy="1588127"/>
          </a:xfrm>
          <a:prstGeom prst="rect">
            <a:avLst/>
          </a:prstGeom>
          <a:solidFill>
            <a:srgbClr val="008080"/>
          </a:solidFill>
          <a:ln w="9525">
            <a:noFill/>
            <a:miter lim="800000"/>
            <a:headEnd/>
            <a:tailEnd/>
          </a:ln>
        </p:spPr>
        <p:txBody>
          <a:bodyPr wrap="square">
            <a:spAutoFit/>
          </a:bodyPr>
          <a:lstStyle/>
          <a:p>
            <a:pPr>
              <a:lnSpc>
                <a:spcPct val="90000"/>
              </a:lnSpc>
            </a:pPr>
            <a:r>
              <a:rPr lang="de-DE" sz="3600" i="1" smtClean="0">
                <a:solidFill>
                  <a:schemeClr val="bg1"/>
                </a:solidFill>
              </a:rPr>
              <a:t>Verknappung – Verunsicherung – Verzicht - Beispiele</a:t>
            </a:r>
            <a:endParaRPr lang="de-DE" sz="3600" i="1">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cstate="print"/>
          <a:srcRect/>
          <a:stretch>
            <a:fillRect/>
          </a:stretch>
        </p:blipFill>
        <p:spPr bwMode="auto">
          <a:xfrm>
            <a:off x="0" y="457200"/>
            <a:ext cx="9144000" cy="5410200"/>
          </a:xfrm>
          <a:prstGeom prst="rect">
            <a:avLst/>
          </a:prstGeom>
          <a:noFill/>
          <a:ln w="12700" cap="flat" cmpd="sng">
            <a:noFill/>
            <a:prstDash val="solid"/>
            <a:miter lim="800000"/>
            <a:headEnd/>
            <a:tailEnd/>
          </a:ln>
          <a:effectLst/>
        </p:spPr>
      </p:pic>
      <p:sp>
        <p:nvSpPr>
          <p:cNvPr id="3" name="Textfeld 2"/>
          <p:cNvSpPr txBox="1"/>
          <p:nvPr/>
        </p:nvSpPr>
        <p:spPr>
          <a:xfrm>
            <a:off x="3048000" y="0"/>
            <a:ext cx="4191000" cy="369332"/>
          </a:xfrm>
          <a:prstGeom prst="rect">
            <a:avLst/>
          </a:prstGeom>
          <a:noFill/>
        </p:spPr>
        <p:txBody>
          <a:bodyPr wrap="square" rtlCol="0">
            <a:spAutoFit/>
          </a:bodyPr>
          <a:lstStyle/>
          <a:p>
            <a:r>
              <a:rPr lang="de-DE" dirty="0" smtClean="0"/>
              <a:t>http://www.urheberrechtsbuendnis.de/</a:t>
            </a:r>
            <a:endParaRPr lang="de-DE"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ChangeArrowheads="1"/>
          </p:cNvSpPr>
          <p:nvPr/>
        </p:nvSpPr>
        <p:spPr bwMode="auto">
          <a:xfrm>
            <a:off x="0" y="0"/>
            <a:ext cx="9144000" cy="452432"/>
          </a:xfrm>
          <a:prstGeom prst="rect">
            <a:avLst/>
          </a:prstGeom>
          <a:solidFill>
            <a:srgbClr val="008080"/>
          </a:solidFill>
          <a:ln w="9525">
            <a:noFill/>
            <a:miter lim="800000"/>
            <a:headEnd/>
            <a:tailEnd/>
          </a:ln>
        </p:spPr>
        <p:txBody>
          <a:bodyPr>
            <a:spAutoFit/>
          </a:bodyPr>
          <a:lstStyle/>
          <a:p>
            <a:pPr>
              <a:lnSpc>
                <a:spcPct val="90000"/>
              </a:lnSpc>
            </a:pPr>
            <a:r>
              <a:rPr lang="de-DE" sz="2600" i="1" smtClean="0">
                <a:solidFill>
                  <a:schemeClr val="bg1"/>
                </a:solidFill>
              </a:rPr>
              <a:t>Verknappung – Verunsicherung – Verzicht – Beispiel 1</a:t>
            </a:r>
            <a:endParaRPr lang="de-DE" sz="2600" i="1">
              <a:solidFill>
                <a:schemeClr val="bg1"/>
              </a:solidFill>
            </a:endParaRPr>
          </a:p>
        </p:txBody>
      </p:sp>
      <p:sp>
        <p:nvSpPr>
          <p:cNvPr id="3" name="Regelmäßiges Fünfeck 2"/>
          <p:cNvSpPr/>
          <p:nvPr/>
        </p:nvSpPr>
        <p:spPr bwMode="auto">
          <a:xfrm>
            <a:off x="1371600" y="1143000"/>
            <a:ext cx="2514600" cy="748440"/>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bg1"/>
                </a:solidFill>
                <a:effectLst/>
                <a:latin typeface="Arial" pitchFamily="34" charset="0"/>
              </a:rPr>
              <a:t>Wissenschafts-zentrum</a:t>
            </a:r>
          </a:p>
        </p:txBody>
      </p:sp>
      <p:grpSp>
        <p:nvGrpSpPr>
          <p:cNvPr id="31" name="Gruppieren 30"/>
          <p:cNvGrpSpPr/>
          <p:nvPr/>
        </p:nvGrpSpPr>
        <p:grpSpPr>
          <a:xfrm>
            <a:off x="3657600" y="2286000"/>
            <a:ext cx="2286000" cy="852808"/>
            <a:chOff x="3352800" y="2286000"/>
            <a:chExt cx="2286000" cy="852808"/>
          </a:xfrm>
        </p:grpSpPr>
        <p:sp>
          <p:nvSpPr>
            <p:cNvPr id="7" name="Rechteck 6"/>
            <p:cNvSpPr/>
            <p:nvPr/>
          </p:nvSpPr>
          <p:spPr bwMode="auto">
            <a:xfrm>
              <a:off x="3886200" y="2286000"/>
              <a:ext cx="1752600" cy="852808"/>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a:latin typeface="Arial" pitchFamily="34" charset="0"/>
                </a:rPr>
                <a:t>m</a:t>
              </a:r>
              <a:r>
                <a:rPr kumimoji="0" lang="de-DE" sz="1800" b="0" i="0" u="none" strike="noStrike" cap="none" normalizeH="0" baseline="0" smtClean="0">
                  <a:ln>
                    <a:noFill/>
                  </a:ln>
                  <a:solidFill>
                    <a:schemeClr val="hlink"/>
                  </a:solidFill>
                  <a:effectLst/>
                  <a:latin typeface="Arial" pitchFamily="34" charset="0"/>
                </a:rPr>
                <a:t>it urhr-geschütztem Material</a:t>
              </a:r>
            </a:p>
          </p:txBody>
        </p:sp>
        <p:sp>
          <p:nvSpPr>
            <p:cNvPr id="8" name="Pfeil nach links 7"/>
            <p:cNvSpPr/>
            <p:nvPr/>
          </p:nvSpPr>
          <p:spPr bwMode="auto">
            <a:xfrm>
              <a:off x="3352800" y="2667000"/>
              <a:ext cx="504000" cy="152400"/>
            </a:xfrm>
            <a:prstGeom prst="lef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hlink"/>
                </a:solidFill>
                <a:effectLst/>
                <a:latin typeface="Arial" pitchFamily="34" charset="0"/>
              </a:endParaRPr>
            </a:p>
          </p:txBody>
        </p:sp>
      </p:grpSp>
      <p:grpSp>
        <p:nvGrpSpPr>
          <p:cNvPr id="22" name="Gruppieren 21"/>
          <p:cNvGrpSpPr/>
          <p:nvPr/>
        </p:nvGrpSpPr>
        <p:grpSpPr>
          <a:xfrm>
            <a:off x="1828800" y="1905001"/>
            <a:ext cx="1752600" cy="1233807"/>
            <a:chOff x="1524000" y="1905001"/>
            <a:chExt cx="1752600" cy="1233807"/>
          </a:xfrm>
        </p:grpSpPr>
        <p:sp>
          <p:nvSpPr>
            <p:cNvPr id="6" name="Rechteck 5"/>
            <p:cNvSpPr/>
            <p:nvPr/>
          </p:nvSpPr>
          <p:spPr bwMode="auto">
            <a:xfrm>
              <a:off x="1524000" y="2286000"/>
              <a:ext cx="1752600" cy="852808"/>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hlink"/>
                  </a:solidFill>
                  <a:effectLst/>
                  <a:latin typeface="Arial" pitchFamily="34" charset="0"/>
                </a:rPr>
                <a:t>eReader</a:t>
              </a:r>
            </a:p>
            <a:p>
              <a:pPr marL="0" marR="0" indent="0" algn="ctr" defTabSz="914400" rtl="0" eaLnBrk="0" fontAlgn="base" latinLnBrk="0" hangingPunct="0">
                <a:lnSpc>
                  <a:spcPct val="100000"/>
                </a:lnSpc>
                <a:spcBef>
                  <a:spcPct val="0"/>
                </a:spcBef>
                <a:spcAft>
                  <a:spcPct val="0"/>
                </a:spcAft>
                <a:buClrTx/>
                <a:buSzTx/>
                <a:buFontTx/>
                <a:buNone/>
                <a:tabLst/>
              </a:pPr>
              <a:r>
                <a:rPr lang="de-DE" smtClean="0">
                  <a:latin typeface="Arial" pitchFamily="34" charset="0"/>
                </a:rPr>
                <a:t>für</a:t>
              </a:r>
            </a:p>
            <a:p>
              <a:pPr marL="0" marR="0" indent="0" algn="ctr" defTabSz="914400" rtl="0" eaLnBrk="0" fontAlgn="base" latinLnBrk="0" hangingPunct="0">
                <a:lnSpc>
                  <a:spcPct val="100000"/>
                </a:lnSpc>
                <a:spcBef>
                  <a:spcPct val="0"/>
                </a:spcBef>
                <a:spcAft>
                  <a:spcPct val="0"/>
                </a:spcAft>
                <a:buClrTx/>
                <a:buSzTx/>
                <a:buFontTx/>
                <a:buNone/>
                <a:tabLst/>
              </a:pPr>
              <a:r>
                <a:rPr lang="de-DE">
                  <a:latin typeface="Arial" pitchFamily="34" charset="0"/>
                </a:rPr>
                <a:t>s</a:t>
              </a:r>
              <a:r>
                <a:rPr kumimoji="0" lang="de-DE" sz="1800" b="0" i="0" u="none" strike="noStrike" cap="none" normalizeH="0" baseline="0" smtClean="0">
                  <a:ln>
                    <a:noFill/>
                  </a:ln>
                  <a:solidFill>
                    <a:schemeClr val="hlink"/>
                  </a:solidFill>
                  <a:effectLst/>
                  <a:latin typeface="Arial" pitchFamily="34" charset="0"/>
                </a:rPr>
                <a:t>ummer</a:t>
              </a:r>
              <a:r>
                <a:rPr kumimoji="0" lang="de-DE" sz="1800" b="0" i="0" u="none" strike="noStrike" cap="none" normalizeH="0" smtClean="0">
                  <a:ln>
                    <a:noFill/>
                  </a:ln>
                  <a:solidFill>
                    <a:schemeClr val="hlink"/>
                  </a:solidFill>
                  <a:effectLst/>
                  <a:latin typeface="Arial" pitchFamily="34" charset="0"/>
                </a:rPr>
                <a:t> school</a:t>
              </a:r>
              <a:endParaRPr kumimoji="0" lang="de-DE" sz="1800" b="0" i="0" u="none" strike="noStrike" cap="none" normalizeH="0" baseline="0" smtClean="0">
                <a:ln>
                  <a:noFill/>
                </a:ln>
                <a:solidFill>
                  <a:schemeClr val="hlink"/>
                </a:solidFill>
                <a:effectLst/>
                <a:latin typeface="Arial" pitchFamily="34" charset="0"/>
              </a:endParaRPr>
            </a:p>
          </p:txBody>
        </p:sp>
        <p:cxnSp>
          <p:nvCxnSpPr>
            <p:cNvPr id="18" name="Gerade Verbindung 17"/>
            <p:cNvCxnSpPr/>
            <p:nvPr/>
          </p:nvCxnSpPr>
          <p:spPr bwMode="auto">
            <a:xfrm rot="16200000" flipH="1" flipV="1">
              <a:off x="2164200" y="2103001"/>
              <a:ext cx="396000" cy="0"/>
            </a:xfrm>
            <a:prstGeom prst="line">
              <a:avLst/>
            </a:prstGeom>
            <a:noFill/>
            <a:ln w="57150" cap="flat" cmpd="sng" algn="ctr">
              <a:solidFill>
                <a:schemeClr val="tx1"/>
              </a:solidFill>
              <a:prstDash val="solid"/>
              <a:round/>
              <a:headEnd type="none" w="med" len="med"/>
              <a:tailEnd type="none" w="med" len="med"/>
            </a:ln>
            <a:effectLst/>
          </p:spPr>
        </p:cxnSp>
      </p:grpSp>
      <p:grpSp>
        <p:nvGrpSpPr>
          <p:cNvPr id="32" name="Gruppieren 31"/>
          <p:cNvGrpSpPr/>
          <p:nvPr/>
        </p:nvGrpSpPr>
        <p:grpSpPr>
          <a:xfrm>
            <a:off x="2819400" y="3200400"/>
            <a:ext cx="1600200" cy="1109209"/>
            <a:chOff x="2514600" y="3200400"/>
            <a:chExt cx="1600200" cy="1109209"/>
          </a:xfrm>
        </p:grpSpPr>
        <p:sp>
          <p:nvSpPr>
            <p:cNvPr id="10" name="Rechteck 9"/>
            <p:cNvSpPr/>
            <p:nvPr/>
          </p:nvSpPr>
          <p:spPr bwMode="auto">
            <a:xfrm>
              <a:off x="2514600" y="3733800"/>
              <a:ext cx="1600200" cy="575809"/>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a:latin typeface="Arial" pitchFamily="34" charset="0"/>
                </a:rPr>
                <a:t>e</a:t>
              </a:r>
              <a:r>
                <a:rPr kumimoji="0" lang="de-DE" sz="1800" b="0" i="0" u="none" strike="noStrike" cap="none" normalizeH="0" baseline="0" smtClean="0">
                  <a:ln>
                    <a:noFill/>
                  </a:ln>
                  <a:solidFill>
                    <a:schemeClr val="hlink"/>
                  </a:solidFill>
                  <a:effectLst/>
                  <a:latin typeface="Arial" pitchFamily="34" charset="0"/>
                </a:rPr>
                <a:t>rlaubt</a:t>
              </a:r>
              <a:r>
                <a:rPr kumimoji="0" lang="de-DE" sz="1800" b="0" i="0" u="none" strike="noStrike" cap="none" normalizeH="0" smtClean="0">
                  <a:ln>
                    <a:noFill/>
                  </a:ln>
                  <a:solidFill>
                    <a:schemeClr val="hlink"/>
                  </a:solidFill>
                  <a:effectLst/>
                  <a:latin typeface="Arial" pitchFamily="34" charset="0"/>
                </a:rPr>
                <a:t> wegen § 52a</a:t>
              </a:r>
              <a:endParaRPr kumimoji="0" lang="de-DE" sz="1800" b="0" i="0" u="none" strike="noStrike" cap="none" normalizeH="0" baseline="0" smtClean="0">
                <a:ln>
                  <a:noFill/>
                </a:ln>
                <a:solidFill>
                  <a:schemeClr val="hlink"/>
                </a:solidFill>
                <a:effectLst/>
                <a:latin typeface="Arial" pitchFamily="34" charset="0"/>
              </a:endParaRPr>
            </a:p>
          </p:txBody>
        </p:sp>
        <p:sp>
          <p:nvSpPr>
            <p:cNvPr id="11" name="Pfeil nach oben 10"/>
            <p:cNvSpPr/>
            <p:nvPr/>
          </p:nvSpPr>
          <p:spPr bwMode="auto">
            <a:xfrm>
              <a:off x="2819400" y="3200400"/>
              <a:ext cx="216000" cy="504000"/>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hlink"/>
                </a:solidFill>
                <a:effectLst/>
                <a:latin typeface="Arial" pitchFamily="34" charset="0"/>
              </a:endParaRPr>
            </a:p>
          </p:txBody>
        </p:sp>
        <p:sp>
          <p:nvSpPr>
            <p:cNvPr id="19" name="Rechteck 18"/>
            <p:cNvSpPr/>
            <p:nvPr/>
          </p:nvSpPr>
          <p:spPr bwMode="auto">
            <a:xfrm>
              <a:off x="3200400" y="3276600"/>
              <a:ext cx="381000" cy="329588"/>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smtClean="0">
                  <a:ln>
                    <a:solidFill>
                      <a:schemeClr val="bg1"/>
                    </a:solidFill>
                  </a:ln>
                  <a:solidFill>
                    <a:schemeClr val="hlink"/>
                  </a:solidFill>
                  <a:effectLst/>
                  <a:latin typeface="Arial" pitchFamily="34" charset="0"/>
                </a:rPr>
                <a:t>?</a:t>
              </a:r>
            </a:p>
          </p:txBody>
        </p:sp>
      </p:grpSp>
      <p:grpSp>
        <p:nvGrpSpPr>
          <p:cNvPr id="29" name="Gruppieren 28"/>
          <p:cNvGrpSpPr/>
          <p:nvPr/>
        </p:nvGrpSpPr>
        <p:grpSpPr>
          <a:xfrm>
            <a:off x="4648200" y="3200400"/>
            <a:ext cx="1600200" cy="1109209"/>
            <a:chOff x="4343400" y="3200400"/>
            <a:chExt cx="1600200" cy="1109209"/>
          </a:xfrm>
        </p:grpSpPr>
        <p:sp>
          <p:nvSpPr>
            <p:cNvPr id="12" name="Rechteck 11"/>
            <p:cNvSpPr/>
            <p:nvPr/>
          </p:nvSpPr>
          <p:spPr bwMode="auto">
            <a:xfrm>
              <a:off x="4343400" y="3733800"/>
              <a:ext cx="1600200" cy="575809"/>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mtClean="0">
                  <a:latin typeface="Arial" pitchFamily="34" charset="0"/>
                </a:rPr>
                <a:t>verboten</a:t>
              </a:r>
              <a:r>
                <a:rPr kumimoji="0" lang="de-DE" sz="1800" b="0" i="0" u="none" strike="noStrike" cap="none" normalizeH="0" smtClean="0">
                  <a:ln>
                    <a:noFill/>
                  </a:ln>
                  <a:solidFill>
                    <a:schemeClr val="hlink"/>
                  </a:solidFill>
                  <a:effectLst/>
                  <a:latin typeface="Arial" pitchFamily="34" charset="0"/>
                </a:rPr>
                <a:t> wegen § 53a</a:t>
              </a:r>
              <a:endParaRPr kumimoji="0" lang="de-DE" sz="1800" b="0" i="0" u="none" strike="noStrike" cap="none" normalizeH="0" baseline="0" smtClean="0">
                <a:ln>
                  <a:noFill/>
                </a:ln>
                <a:solidFill>
                  <a:schemeClr val="hlink"/>
                </a:solidFill>
                <a:effectLst/>
                <a:latin typeface="Arial" pitchFamily="34" charset="0"/>
              </a:endParaRPr>
            </a:p>
          </p:txBody>
        </p:sp>
        <p:sp>
          <p:nvSpPr>
            <p:cNvPr id="20" name="Rechteck 19"/>
            <p:cNvSpPr/>
            <p:nvPr/>
          </p:nvSpPr>
          <p:spPr bwMode="auto">
            <a:xfrm>
              <a:off x="4953000" y="3276600"/>
              <a:ext cx="381000" cy="329588"/>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smtClean="0">
                  <a:ln>
                    <a:solidFill>
                      <a:schemeClr val="bg1"/>
                    </a:solidFill>
                  </a:ln>
                  <a:solidFill>
                    <a:schemeClr val="hlink"/>
                  </a:solidFill>
                  <a:effectLst/>
                  <a:latin typeface="Arial" pitchFamily="34" charset="0"/>
                </a:rPr>
                <a:t>?</a:t>
              </a:r>
            </a:p>
          </p:txBody>
        </p:sp>
        <p:sp>
          <p:nvSpPr>
            <p:cNvPr id="21" name="Pfeil nach oben 20"/>
            <p:cNvSpPr/>
            <p:nvPr/>
          </p:nvSpPr>
          <p:spPr bwMode="auto">
            <a:xfrm>
              <a:off x="4495800" y="3200400"/>
              <a:ext cx="216000" cy="504000"/>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hlink"/>
                </a:solidFill>
                <a:effectLst/>
                <a:latin typeface="Arial" pitchFamily="34" charset="0"/>
              </a:endParaRPr>
            </a:p>
          </p:txBody>
        </p:sp>
      </p:grpSp>
      <p:grpSp>
        <p:nvGrpSpPr>
          <p:cNvPr id="34" name="Gruppieren 33"/>
          <p:cNvGrpSpPr/>
          <p:nvPr/>
        </p:nvGrpSpPr>
        <p:grpSpPr>
          <a:xfrm>
            <a:off x="2438400" y="4296600"/>
            <a:ext cx="2209800" cy="1252440"/>
            <a:chOff x="2133600" y="4296600"/>
            <a:chExt cx="2209800" cy="1252440"/>
          </a:xfrm>
        </p:grpSpPr>
        <p:sp>
          <p:nvSpPr>
            <p:cNvPr id="9" name="Regelmäßiges Fünfeck 8"/>
            <p:cNvSpPr/>
            <p:nvPr/>
          </p:nvSpPr>
          <p:spPr bwMode="auto">
            <a:xfrm>
              <a:off x="2133600" y="4800600"/>
              <a:ext cx="2209800" cy="748440"/>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bg1"/>
                  </a:solidFill>
                  <a:effectLst/>
                  <a:latin typeface="Arial" pitchFamily="34" charset="0"/>
                </a:rPr>
                <a:t>Aktions-bündnis</a:t>
              </a:r>
            </a:p>
          </p:txBody>
        </p:sp>
        <p:cxnSp>
          <p:nvCxnSpPr>
            <p:cNvPr id="17" name="Gerade Verbindung 16"/>
            <p:cNvCxnSpPr/>
            <p:nvPr/>
          </p:nvCxnSpPr>
          <p:spPr bwMode="auto">
            <a:xfrm rot="16200000" flipH="1" flipV="1">
              <a:off x="3007800" y="4548600"/>
              <a:ext cx="504000" cy="0"/>
            </a:xfrm>
            <a:prstGeom prst="line">
              <a:avLst/>
            </a:prstGeom>
            <a:noFill/>
            <a:ln w="57150" cap="flat" cmpd="sng" algn="ctr">
              <a:solidFill>
                <a:schemeClr val="tx1"/>
              </a:solidFill>
              <a:prstDash val="solid"/>
              <a:round/>
              <a:headEnd type="none" w="med" len="med"/>
              <a:tailEnd type="none" w="med" len="med"/>
            </a:ln>
            <a:effectLst/>
          </p:spPr>
        </p:cxnSp>
        <p:sp>
          <p:nvSpPr>
            <p:cNvPr id="25" name="Rechteck 24"/>
            <p:cNvSpPr/>
            <p:nvPr/>
          </p:nvSpPr>
          <p:spPr bwMode="auto">
            <a:xfrm>
              <a:off x="3352800" y="4419600"/>
              <a:ext cx="381000" cy="329588"/>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000" b="1" smtClean="0">
                  <a:ln>
                    <a:solidFill>
                      <a:schemeClr val="bg1"/>
                    </a:solidFill>
                  </a:ln>
                  <a:latin typeface="Arial" pitchFamily="34" charset="0"/>
                </a:rPr>
                <a:t>ja</a:t>
              </a:r>
              <a:endParaRPr kumimoji="0" lang="de-DE" sz="2000" b="1" i="0" u="none" strike="noStrike" cap="none" normalizeH="0" baseline="0" smtClean="0">
                <a:ln>
                  <a:solidFill>
                    <a:schemeClr val="bg1"/>
                  </a:solidFill>
                </a:ln>
                <a:solidFill>
                  <a:schemeClr val="hlink"/>
                </a:solidFill>
                <a:effectLst/>
                <a:latin typeface="Arial" pitchFamily="34" charset="0"/>
              </a:endParaRPr>
            </a:p>
          </p:txBody>
        </p:sp>
      </p:grpSp>
      <p:grpSp>
        <p:nvGrpSpPr>
          <p:cNvPr id="28" name="Gruppieren 27"/>
          <p:cNvGrpSpPr/>
          <p:nvPr/>
        </p:nvGrpSpPr>
        <p:grpSpPr>
          <a:xfrm>
            <a:off x="6248400" y="3747360"/>
            <a:ext cx="2133600" cy="773228"/>
            <a:chOff x="5943600" y="3747360"/>
            <a:chExt cx="2133600" cy="773228"/>
          </a:xfrm>
        </p:grpSpPr>
        <p:sp>
          <p:nvSpPr>
            <p:cNvPr id="4" name="Regelmäßiges Fünfeck 3"/>
            <p:cNvSpPr/>
            <p:nvPr/>
          </p:nvSpPr>
          <p:spPr bwMode="auto">
            <a:xfrm>
              <a:off x="6705600" y="3747360"/>
              <a:ext cx="1371600" cy="748440"/>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bg1"/>
                  </a:solidFill>
                  <a:effectLst/>
                  <a:latin typeface="Arial" pitchFamily="34" charset="0"/>
                </a:rPr>
                <a:t>Biblio-thek</a:t>
              </a:r>
            </a:p>
          </p:txBody>
        </p:sp>
        <p:cxnSp>
          <p:nvCxnSpPr>
            <p:cNvPr id="14" name="Gerade Verbindung 13"/>
            <p:cNvCxnSpPr/>
            <p:nvPr/>
          </p:nvCxnSpPr>
          <p:spPr bwMode="auto">
            <a:xfrm flipH="1" flipV="1">
              <a:off x="5943600" y="4044000"/>
              <a:ext cx="792000" cy="0"/>
            </a:xfrm>
            <a:prstGeom prst="line">
              <a:avLst/>
            </a:prstGeom>
            <a:noFill/>
            <a:ln w="57150" cap="flat" cmpd="sng" algn="ctr">
              <a:solidFill>
                <a:schemeClr val="tx1"/>
              </a:solidFill>
              <a:prstDash val="solid"/>
              <a:round/>
              <a:headEnd type="none" w="med" len="med"/>
              <a:tailEnd type="none" w="med" len="med"/>
            </a:ln>
            <a:effectLst/>
          </p:spPr>
        </p:cxnSp>
        <p:sp>
          <p:nvSpPr>
            <p:cNvPr id="26" name="Rechteck 25"/>
            <p:cNvSpPr/>
            <p:nvPr/>
          </p:nvSpPr>
          <p:spPr bwMode="auto">
            <a:xfrm>
              <a:off x="5943600" y="4191000"/>
              <a:ext cx="685800" cy="329588"/>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000" b="1" smtClean="0">
                  <a:ln>
                    <a:solidFill>
                      <a:schemeClr val="bg1"/>
                    </a:solidFill>
                  </a:ln>
                  <a:latin typeface="Arial" pitchFamily="34" charset="0"/>
                </a:rPr>
                <a:t>ja</a:t>
              </a:r>
              <a:endParaRPr kumimoji="0" lang="de-DE" sz="2000" b="1" i="0" u="none" strike="noStrike" cap="none" normalizeH="0" baseline="0" smtClean="0">
                <a:ln>
                  <a:solidFill>
                    <a:schemeClr val="bg1"/>
                  </a:solidFill>
                </a:ln>
                <a:solidFill>
                  <a:schemeClr val="hlink"/>
                </a:solidFill>
                <a:effectLst/>
                <a:latin typeface="Arial" pitchFamily="34" charset="0"/>
              </a:endParaRPr>
            </a:p>
          </p:txBody>
        </p:sp>
      </p:grpSp>
      <p:grpSp>
        <p:nvGrpSpPr>
          <p:cNvPr id="37" name="Gruppieren 36"/>
          <p:cNvGrpSpPr/>
          <p:nvPr/>
        </p:nvGrpSpPr>
        <p:grpSpPr>
          <a:xfrm>
            <a:off x="228600" y="2362200"/>
            <a:ext cx="1524000" cy="575809"/>
            <a:chOff x="228600" y="2362200"/>
            <a:chExt cx="1524000" cy="575809"/>
          </a:xfrm>
        </p:grpSpPr>
        <p:sp>
          <p:nvSpPr>
            <p:cNvPr id="35" name="Rechteck 34"/>
            <p:cNvSpPr/>
            <p:nvPr/>
          </p:nvSpPr>
          <p:spPr bwMode="auto">
            <a:xfrm>
              <a:off x="228600" y="2362200"/>
              <a:ext cx="1066800" cy="575809"/>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a:latin typeface="Arial" pitchFamily="34" charset="0"/>
                </a:rPr>
                <a:t>m</a:t>
              </a:r>
              <a:r>
                <a:rPr kumimoji="0" lang="de-DE" sz="1800" b="0" i="0" u="none" strike="noStrike" cap="none" normalizeH="0" baseline="0" smtClean="0">
                  <a:ln>
                    <a:noFill/>
                  </a:ln>
                  <a:solidFill>
                    <a:schemeClr val="hlink"/>
                  </a:solidFill>
                  <a:effectLst/>
                  <a:latin typeface="Arial" pitchFamily="34" charset="0"/>
                </a:rPr>
                <a:t>it Passwort</a:t>
              </a:r>
            </a:p>
          </p:txBody>
        </p:sp>
        <p:sp>
          <p:nvSpPr>
            <p:cNvPr id="36" name="Pfeil nach rechts 35"/>
            <p:cNvSpPr/>
            <p:nvPr/>
          </p:nvSpPr>
          <p:spPr bwMode="auto">
            <a:xfrm>
              <a:off x="1295400" y="2590800"/>
              <a:ext cx="457200" cy="152400"/>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hlink"/>
                </a:solidFill>
                <a:effectLst/>
                <a:latin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ChangeArrowheads="1"/>
          </p:cNvSpPr>
          <p:nvPr/>
        </p:nvSpPr>
        <p:spPr bwMode="auto">
          <a:xfrm>
            <a:off x="0" y="0"/>
            <a:ext cx="9144000" cy="452432"/>
          </a:xfrm>
          <a:prstGeom prst="rect">
            <a:avLst/>
          </a:prstGeom>
          <a:solidFill>
            <a:srgbClr val="008080"/>
          </a:solidFill>
          <a:ln w="9525">
            <a:noFill/>
            <a:miter lim="800000"/>
            <a:headEnd/>
            <a:tailEnd/>
          </a:ln>
        </p:spPr>
        <p:txBody>
          <a:bodyPr>
            <a:spAutoFit/>
          </a:bodyPr>
          <a:lstStyle/>
          <a:p>
            <a:pPr>
              <a:lnSpc>
                <a:spcPct val="90000"/>
              </a:lnSpc>
            </a:pPr>
            <a:r>
              <a:rPr lang="de-DE" sz="2600" i="1" smtClean="0">
                <a:solidFill>
                  <a:schemeClr val="bg1"/>
                </a:solidFill>
              </a:rPr>
              <a:t>Verknappung – Verunsicherung – Verzicht – Beispiel 1</a:t>
            </a:r>
            <a:endParaRPr lang="de-DE" sz="2600" i="1">
              <a:solidFill>
                <a:schemeClr val="bg1"/>
              </a:solidFill>
            </a:endParaRPr>
          </a:p>
        </p:txBody>
      </p:sp>
      <p:grpSp>
        <p:nvGrpSpPr>
          <p:cNvPr id="27" name="Gruppieren 26"/>
          <p:cNvGrpSpPr/>
          <p:nvPr/>
        </p:nvGrpSpPr>
        <p:grpSpPr>
          <a:xfrm>
            <a:off x="457200" y="990600"/>
            <a:ext cx="2667000" cy="1905000"/>
            <a:chOff x="1066800" y="1143000"/>
            <a:chExt cx="7010400" cy="3885975"/>
          </a:xfrm>
        </p:grpSpPr>
        <p:sp>
          <p:nvSpPr>
            <p:cNvPr id="3" name="Regelmäßiges Fünfeck 2"/>
            <p:cNvSpPr/>
            <p:nvPr/>
          </p:nvSpPr>
          <p:spPr bwMode="auto">
            <a:xfrm>
              <a:off x="1066800" y="1143000"/>
              <a:ext cx="2514600" cy="228375"/>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bg1"/>
                  </a:solidFill>
                  <a:effectLst/>
                  <a:latin typeface="Arial" pitchFamily="34" charset="0"/>
                </a:rPr>
                <a:t>Wissenschafts-zentrum</a:t>
              </a:r>
            </a:p>
          </p:txBody>
        </p:sp>
        <p:grpSp>
          <p:nvGrpSpPr>
            <p:cNvPr id="2" name="Gruppieren 30"/>
            <p:cNvGrpSpPr/>
            <p:nvPr/>
          </p:nvGrpSpPr>
          <p:grpSpPr>
            <a:xfrm>
              <a:off x="3352800" y="2286000"/>
              <a:ext cx="2286000" cy="730020"/>
              <a:chOff x="3352800" y="2286000"/>
              <a:chExt cx="2286000" cy="730020"/>
            </a:xfrm>
          </p:grpSpPr>
          <p:sp>
            <p:nvSpPr>
              <p:cNvPr id="7" name="Rechteck 6"/>
              <p:cNvSpPr/>
              <p:nvPr/>
            </p:nvSpPr>
            <p:spPr bwMode="auto">
              <a:xfrm>
                <a:off x="3886200" y="2286000"/>
                <a:ext cx="1752600" cy="175699"/>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a:latin typeface="Arial" pitchFamily="34" charset="0"/>
                  </a:rPr>
                  <a:t>m</a:t>
                </a:r>
                <a:r>
                  <a:rPr kumimoji="0" lang="de-DE" sz="1000" b="0" i="0" u="none" strike="noStrike" cap="none" normalizeH="0" baseline="0" smtClean="0">
                    <a:ln>
                      <a:noFill/>
                    </a:ln>
                    <a:solidFill>
                      <a:schemeClr val="hlink"/>
                    </a:solidFill>
                    <a:effectLst/>
                    <a:latin typeface="Arial" pitchFamily="34" charset="0"/>
                  </a:rPr>
                  <a:t>it urhr-geschütztem Material</a:t>
                </a:r>
              </a:p>
            </p:txBody>
          </p:sp>
          <p:sp>
            <p:nvSpPr>
              <p:cNvPr id="8" name="Pfeil nach links 7"/>
              <p:cNvSpPr/>
              <p:nvPr/>
            </p:nvSpPr>
            <p:spPr bwMode="auto">
              <a:xfrm>
                <a:off x="3352800" y="2667000"/>
                <a:ext cx="504000" cy="349020"/>
              </a:xfrm>
              <a:prstGeom prst="lef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smtClean="0">
                  <a:ln>
                    <a:noFill/>
                  </a:ln>
                  <a:solidFill>
                    <a:schemeClr val="hlink"/>
                  </a:solidFill>
                  <a:effectLst/>
                  <a:latin typeface="Arial" pitchFamily="34" charset="0"/>
                </a:endParaRPr>
              </a:p>
            </p:txBody>
          </p:sp>
        </p:grpSp>
        <p:grpSp>
          <p:nvGrpSpPr>
            <p:cNvPr id="5" name="Gruppieren 21"/>
            <p:cNvGrpSpPr/>
            <p:nvPr/>
          </p:nvGrpSpPr>
          <p:grpSpPr>
            <a:xfrm>
              <a:off x="1524000" y="1905001"/>
              <a:ext cx="1752600" cy="864475"/>
              <a:chOff x="1524000" y="1905001"/>
              <a:chExt cx="1752600" cy="864475"/>
            </a:xfrm>
          </p:grpSpPr>
          <p:sp>
            <p:nvSpPr>
              <p:cNvPr id="6" name="Rechteck 5"/>
              <p:cNvSpPr/>
              <p:nvPr/>
            </p:nvSpPr>
            <p:spPr bwMode="auto">
              <a:xfrm>
                <a:off x="1524000" y="2286000"/>
                <a:ext cx="1752600" cy="483476"/>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hlink"/>
                    </a:solidFill>
                    <a:effectLst/>
                    <a:latin typeface="Arial" pitchFamily="34" charset="0"/>
                  </a:rPr>
                  <a:t>eReader</a:t>
                </a:r>
              </a:p>
              <a:p>
                <a:pPr marL="0" marR="0" indent="0" algn="ctr" defTabSz="914400" rtl="0" eaLnBrk="0" fontAlgn="base" latinLnBrk="0" hangingPunct="0">
                  <a:lnSpc>
                    <a:spcPct val="100000"/>
                  </a:lnSpc>
                  <a:spcBef>
                    <a:spcPct val="0"/>
                  </a:spcBef>
                  <a:spcAft>
                    <a:spcPct val="0"/>
                  </a:spcAft>
                  <a:buClrTx/>
                  <a:buSzTx/>
                  <a:buFontTx/>
                  <a:buNone/>
                  <a:tabLst/>
                </a:pPr>
                <a:r>
                  <a:rPr lang="de-DE" sz="1000" smtClean="0">
                    <a:latin typeface="Arial" pitchFamily="34" charset="0"/>
                  </a:rPr>
                  <a:t>für</a:t>
                </a:r>
              </a:p>
              <a:p>
                <a:pPr marL="0" marR="0" indent="0" algn="ctr" defTabSz="914400" rtl="0" eaLnBrk="0" fontAlgn="base" latinLnBrk="0" hangingPunct="0">
                  <a:lnSpc>
                    <a:spcPct val="100000"/>
                  </a:lnSpc>
                  <a:spcBef>
                    <a:spcPct val="0"/>
                  </a:spcBef>
                  <a:spcAft>
                    <a:spcPct val="0"/>
                  </a:spcAft>
                  <a:buClrTx/>
                  <a:buSzTx/>
                  <a:buFontTx/>
                  <a:buNone/>
                  <a:tabLst/>
                </a:pPr>
                <a:r>
                  <a:rPr lang="de-DE" sz="1000">
                    <a:latin typeface="Arial" pitchFamily="34" charset="0"/>
                  </a:rPr>
                  <a:t>s</a:t>
                </a:r>
                <a:r>
                  <a:rPr kumimoji="0" lang="de-DE" sz="1000" b="0" i="0" u="none" strike="noStrike" cap="none" normalizeH="0" baseline="0" smtClean="0">
                    <a:ln>
                      <a:noFill/>
                    </a:ln>
                    <a:solidFill>
                      <a:schemeClr val="hlink"/>
                    </a:solidFill>
                    <a:effectLst/>
                    <a:latin typeface="Arial" pitchFamily="34" charset="0"/>
                  </a:rPr>
                  <a:t>ummer</a:t>
                </a:r>
                <a:r>
                  <a:rPr kumimoji="0" lang="de-DE" sz="1000" b="0" i="0" u="none" strike="noStrike" cap="none" normalizeH="0" smtClean="0">
                    <a:ln>
                      <a:noFill/>
                    </a:ln>
                    <a:solidFill>
                      <a:schemeClr val="hlink"/>
                    </a:solidFill>
                    <a:effectLst/>
                    <a:latin typeface="Arial" pitchFamily="34" charset="0"/>
                  </a:rPr>
                  <a:t> school</a:t>
                </a:r>
                <a:endParaRPr kumimoji="0" lang="de-DE" sz="1000" b="0" i="0" u="none" strike="noStrike" cap="none" normalizeH="0" baseline="0" smtClean="0">
                  <a:ln>
                    <a:noFill/>
                  </a:ln>
                  <a:solidFill>
                    <a:schemeClr val="hlink"/>
                  </a:solidFill>
                  <a:effectLst/>
                  <a:latin typeface="Arial" pitchFamily="34" charset="0"/>
                </a:endParaRPr>
              </a:p>
            </p:txBody>
          </p:sp>
          <p:cxnSp>
            <p:nvCxnSpPr>
              <p:cNvPr id="18" name="Gerade Verbindung 17"/>
              <p:cNvCxnSpPr/>
              <p:nvPr/>
            </p:nvCxnSpPr>
            <p:spPr bwMode="auto">
              <a:xfrm rot="16200000" flipH="1" flipV="1">
                <a:off x="2164200" y="2103001"/>
                <a:ext cx="396000" cy="0"/>
              </a:xfrm>
              <a:prstGeom prst="line">
                <a:avLst/>
              </a:prstGeom>
              <a:noFill/>
              <a:ln w="57150" cap="flat" cmpd="sng" algn="ctr">
                <a:solidFill>
                  <a:schemeClr val="tx1"/>
                </a:solidFill>
                <a:prstDash val="solid"/>
                <a:round/>
                <a:headEnd type="none" w="med" len="med"/>
                <a:tailEnd type="none" w="med" len="med"/>
              </a:ln>
              <a:effectLst/>
            </p:spPr>
          </p:cxnSp>
        </p:grpSp>
        <p:grpSp>
          <p:nvGrpSpPr>
            <p:cNvPr id="13" name="Gruppieren 31"/>
            <p:cNvGrpSpPr/>
            <p:nvPr/>
          </p:nvGrpSpPr>
          <p:grpSpPr>
            <a:xfrm>
              <a:off x="2514600" y="3200400"/>
              <a:ext cx="1600200" cy="709099"/>
              <a:chOff x="2514600" y="3200400"/>
              <a:chExt cx="1600200" cy="709099"/>
            </a:xfrm>
          </p:grpSpPr>
          <p:sp>
            <p:nvSpPr>
              <p:cNvPr id="10" name="Rechteck 9"/>
              <p:cNvSpPr/>
              <p:nvPr/>
            </p:nvSpPr>
            <p:spPr bwMode="auto">
              <a:xfrm>
                <a:off x="2514600" y="3733800"/>
                <a:ext cx="1600200" cy="175699"/>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a:latin typeface="Arial" pitchFamily="34" charset="0"/>
                  </a:rPr>
                  <a:t>e</a:t>
                </a:r>
                <a:r>
                  <a:rPr kumimoji="0" lang="de-DE" sz="1000" b="0" i="0" u="none" strike="noStrike" cap="none" normalizeH="0" baseline="0" smtClean="0">
                    <a:ln>
                      <a:noFill/>
                    </a:ln>
                    <a:solidFill>
                      <a:schemeClr val="hlink"/>
                    </a:solidFill>
                    <a:effectLst/>
                    <a:latin typeface="Arial" pitchFamily="34" charset="0"/>
                  </a:rPr>
                  <a:t>rlaubt</a:t>
                </a:r>
                <a:r>
                  <a:rPr kumimoji="0" lang="de-DE" sz="1000" b="0" i="0" u="none" strike="noStrike" cap="none" normalizeH="0" smtClean="0">
                    <a:ln>
                      <a:noFill/>
                    </a:ln>
                    <a:solidFill>
                      <a:schemeClr val="hlink"/>
                    </a:solidFill>
                    <a:effectLst/>
                    <a:latin typeface="Arial" pitchFamily="34" charset="0"/>
                  </a:rPr>
                  <a:t> wegen § 52a</a:t>
                </a:r>
                <a:endParaRPr kumimoji="0" lang="de-DE" sz="1000" b="0" i="0" u="none" strike="noStrike" cap="none" normalizeH="0" baseline="0" smtClean="0">
                  <a:ln>
                    <a:noFill/>
                  </a:ln>
                  <a:solidFill>
                    <a:schemeClr val="hlink"/>
                  </a:solidFill>
                  <a:effectLst/>
                  <a:latin typeface="Arial" pitchFamily="34" charset="0"/>
                </a:endParaRPr>
              </a:p>
            </p:txBody>
          </p:sp>
          <p:sp>
            <p:nvSpPr>
              <p:cNvPr id="11" name="Pfeil nach oben 10"/>
              <p:cNvSpPr/>
              <p:nvPr/>
            </p:nvSpPr>
            <p:spPr bwMode="auto">
              <a:xfrm>
                <a:off x="2819400" y="3200400"/>
                <a:ext cx="216000" cy="228375"/>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smtClean="0">
                  <a:ln>
                    <a:noFill/>
                  </a:ln>
                  <a:solidFill>
                    <a:schemeClr val="hlink"/>
                  </a:solidFill>
                  <a:effectLst/>
                  <a:latin typeface="Arial" pitchFamily="34" charset="0"/>
                </a:endParaRPr>
              </a:p>
            </p:txBody>
          </p:sp>
          <p:sp>
            <p:nvSpPr>
              <p:cNvPr id="19" name="Rechteck 18"/>
              <p:cNvSpPr/>
              <p:nvPr/>
            </p:nvSpPr>
            <p:spPr bwMode="auto">
              <a:xfrm>
                <a:off x="3200400" y="3276600"/>
                <a:ext cx="381000" cy="175699"/>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solidFill>
                        <a:schemeClr val="bg1"/>
                      </a:solidFill>
                    </a:ln>
                    <a:solidFill>
                      <a:schemeClr val="hlink"/>
                    </a:solidFill>
                    <a:effectLst/>
                    <a:latin typeface="Arial" pitchFamily="34" charset="0"/>
                  </a:rPr>
                  <a:t>?</a:t>
                </a:r>
              </a:p>
            </p:txBody>
          </p:sp>
        </p:grpSp>
        <p:grpSp>
          <p:nvGrpSpPr>
            <p:cNvPr id="15" name="Gruppieren 28"/>
            <p:cNvGrpSpPr/>
            <p:nvPr/>
          </p:nvGrpSpPr>
          <p:grpSpPr>
            <a:xfrm>
              <a:off x="4343400" y="3200400"/>
              <a:ext cx="1600200" cy="709099"/>
              <a:chOff x="4343400" y="3200400"/>
              <a:chExt cx="1600200" cy="709099"/>
            </a:xfrm>
          </p:grpSpPr>
          <p:sp>
            <p:nvSpPr>
              <p:cNvPr id="12" name="Rechteck 11"/>
              <p:cNvSpPr/>
              <p:nvPr/>
            </p:nvSpPr>
            <p:spPr bwMode="auto">
              <a:xfrm>
                <a:off x="4343400" y="3733800"/>
                <a:ext cx="1600200" cy="175699"/>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smtClean="0">
                    <a:latin typeface="Arial" pitchFamily="34" charset="0"/>
                  </a:rPr>
                  <a:t>verboten</a:t>
                </a:r>
                <a:r>
                  <a:rPr kumimoji="0" lang="de-DE" sz="1000" b="0" i="0" u="none" strike="noStrike" cap="none" normalizeH="0" smtClean="0">
                    <a:ln>
                      <a:noFill/>
                    </a:ln>
                    <a:solidFill>
                      <a:schemeClr val="hlink"/>
                    </a:solidFill>
                    <a:effectLst/>
                    <a:latin typeface="Arial" pitchFamily="34" charset="0"/>
                  </a:rPr>
                  <a:t> wegen § 53a</a:t>
                </a:r>
                <a:endParaRPr kumimoji="0" lang="de-DE" sz="1000" b="0" i="0" u="none" strike="noStrike" cap="none" normalizeH="0" baseline="0" smtClean="0">
                  <a:ln>
                    <a:noFill/>
                  </a:ln>
                  <a:solidFill>
                    <a:schemeClr val="hlink"/>
                  </a:solidFill>
                  <a:effectLst/>
                  <a:latin typeface="Arial" pitchFamily="34" charset="0"/>
                </a:endParaRPr>
              </a:p>
            </p:txBody>
          </p:sp>
          <p:sp>
            <p:nvSpPr>
              <p:cNvPr id="20" name="Rechteck 19"/>
              <p:cNvSpPr/>
              <p:nvPr/>
            </p:nvSpPr>
            <p:spPr bwMode="auto">
              <a:xfrm>
                <a:off x="4953000" y="3276600"/>
                <a:ext cx="381000" cy="175699"/>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solidFill>
                        <a:schemeClr val="bg1"/>
                      </a:solidFill>
                    </a:ln>
                    <a:solidFill>
                      <a:schemeClr val="hlink"/>
                    </a:solidFill>
                    <a:effectLst/>
                    <a:latin typeface="Arial" pitchFamily="34" charset="0"/>
                  </a:rPr>
                  <a:t>?</a:t>
                </a:r>
              </a:p>
            </p:txBody>
          </p:sp>
          <p:sp>
            <p:nvSpPr>
              <p:cNvPr id="21" name="Pfeil nach oben 20"/>
              <p:cNvSpPr/>
              <p:nvPr/>
            </p:nvSpPr>
            <p:spPr bwMode="auto">
              <a:xfrm>
                <a:off x="4495800" y="3200400"/>
                <a:ext cx="216000" cy="228375"/>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smtClean="0">
                  <a:ln>
                    <a:noFill/>
                  </a:ln>
                  <a:solidFill>
                    <a:schemeClr val="hlink"/>
                  </a:solidFill>
                  <a:effectLst/>
                  <a:latin typeface="Arial" pitchFamily="34" charset="0"/>
                </a:endParaRPr>
              </a:p>
            </p:txBody>
          </p:sp>
        </p:grpSp>
        <p:grpSp>
          <p:nvGrpSpPr>
            <p:cNvPr id="16" name="Gruppieren 33"/>
            <p:cNvGrpSpPr/>
            <p:nvPr/>
          </p:nvGrpSpPr>
          <p:grpSpPr>
            <a:xfrm>
              <a:off x="2133600" y="4296600"/>
              <a:ext cx="2209800" cy="732375"/>
              <a:chOff x="2133600" y="4296600"/>
              <a:chExt cx="2209800" cy="732375"/>
            </a:xfrm>
          </p:grpSpPr>
          <p:sp>
            <p:nvSpPr>
              <p:cNvPr id="9" name="Regelmäßiges Fünfeck 8"/>
              <p:cNvSpPr/>
              <p:nvPr/>
            </p:nvSpPr>
            <p:spPr bwMode="auto">
              <a:xfrm>
                <a:off x="2133600" y="4800600"/>
                <a:ext cx="2209800" cy="228375"/>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bg1"/>
                    </a:solidFill>
                    <a:effectLst/>
                    <a:latin typeface="Arial" pitchFamily="34" charset="0"/>
                  </a:rPr>
                  <a:t>Aktions-bündnis</a:t>
                </a:r>
              </a:p>
            </p:txBody>
          </p:sp>
          <p:cxnSp>
            <p:nvCxnSpPr>
              <p:cNvPr id="17" name="Gerade Verbindung 16"/>
              <p:cNvCxnSpPr/>
              <p:nvPr/>
            </p:nvCxnSpPr>
            <p:spPr bwMode="auto">
              <a:xfrm rot="16200000" flipH="1" flipV="1">
                <a:off x="3007800" y="4548600"/>
                <a:ext cx="504000" cy="0"/>
              </a:xfrm>
              <a:prstGeom prst="line">
                <a:avLst/>
              </a:prstGeom>
              <a:noFill/>
              <a:ln w="57150" cap="flat" cmpd="sng" algn="ctr">
                <a:solidFill>
                  <a:schemeClr val="tx1"/>
                </a:solidFill>
                <a:prstDash val="solid"/>
                <a:round/>
                <a:headEnd type="none" w="med" len="med"/>
                <a:tailEnd type="none" w="med" len="med"/>
              </a:ln>
              <a:effectLst/>
            </p:spPr>
          </p:cxnSp>
          <p:sp>
            <p:nvSpPr>
              <p:cNvPr id="25" name="Rechteck 24"/>
              <p:cNvSpPr/>
              <p:nvPr/>
            </p:nvSpPr>
            <p:spPr bwMode="auto">
              <a:xfrm>
                <a:off x="3352800" y="4419600"/>
                <a:ext cx="381000" cy="175699"/>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b="1" smtClean="0">
                    <a:ln>
                      <a:solidFill>
                        <a:schemeClr val="bg1"/>
                      </a:solidFill>
                    </a:ln>
                    <a:latin typeface="Arial" pitchFamily="34" charset="0"/>
                  </a:rPr>
                  <a:t>ja</a:t>
                </a:r>
                <a:endParaRPr kumimoji="0" lang="de-DE" sz="1000" b="1" i="0" u="none" strike="noStrike" cap="none" normalizeH="0" baseline="0" smtClean="0">
                  <a:ln>
                    <a:solidFill>
                      <a:schemeClr val="bg1"/>
                    </a:solidFill>
                  </a:ln>
                  <a:solidFill>
                    <a:schemeClr val="hlink"/>
                  </a:solidFill>
                  <a:effectLst/>
                  <a:latin typeface="Arial" pitchFamily="34" charset="0"/>
                </a:endParaRPr>
              </a:p>
            </p:txBody>
          </p:sp>
        </p:grpSp>
        <p:grpSp>
          <p:nvGrpSpPr>
            <p:cNvPr id="22" name="Gruppieren 27"/>
            <p:cNvGrpSpPr/>
            <p:nvPr/>
          </p:nvGrpSpPr>
          <p:grpSpPr>
            <a:xfrm>
              <a:off x="5943600" y="3747360"/>
              <a:ext cx="2133600" cy="619339"/>
              <a:chOff x="5943600" y="3747360"/>
              <a:chExt cx="2133600" cy="619339"/>
            </a:xfrm>
          </p:grpSpPr>
          <p:sp>
            <p:nvSpPr>
              <p:cNvPr id="4" name="Regelmäßiges Fünfeck 3"/>
              <p:cNvSpPr/>
              <p:nvPr/>
            </p:nvSpPr>
            <p:spPr bwMode="auto">
              <a:xfrm>
                <a:off x="6705600" y="3747360"/>
                <a:ext cx="1371600" cy="228375"/>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bg1"/>
                    </a:solidFill>
                    <a:effectLst/>
                    <a:latin typeface="Arial" pitchFamily="34" charset="0"/>
                  </a:rPr>
                  <a:t>Biblio-thek</a:t>
                </a:r>
              </a:p>
            </p:txBody>
          </p:sp>
          <p:cxnSp>
            <p:nvCxnSpPr>
              <p:cNvPr id="14" name="Gerade Verbindung 13"/>
              <p:cNvCxnSpPr/>
              <p:nvPr/>
            </p:nvCxnSpPr>
            <p:spPr bwMode="auto">
              <a:xfrm flipH="1" flipV="1">
                <a:off x="5943600" y="4044000"/>
                <a:ext cx="792000" cy="0"/>
              </a:xfrm>
              <a:prstGeom prst="line">
                <a:avLst/>
              </a:prstGeom>
              <a:noFill/>
              <a:ln w="57150" cap="flat" cmpd="sng" algn="ctr">
                <a:solidFill>
                  <a:schemeClr val="tx1"/>
                </a:solidFill>
                <a:prstDash val="solid"/>
                <a:round/>
                <a:headEnd type="none" w="med" len="med"/>
                <a:tailEnd type="none" w="med" len="med"/>
              </a:ln>
              <a:effectLst/>
            </p:spPr>
          </p:cxnSp>
          <p:sp>
            <p:nvSpPr>
              <p:cNvPr id="26" name="Rechteck 25"/>
              <p:cNvSpPr/>
              <p:nvPr/>
            </p:nvSpPr>
            <p:spPr bwMode="auto">
              <a:xfrm>
                <a:off x="5943600" y="4191000"/>
                <a:ext cx="685800" cy="175699"/>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b="1" smtClean="0">
                    <a:ln>
                      <a:solidFill>
                        <a:schemeClr val="bg1"/>
                      </a:solidFill>
                    </a:ln>
                    <a:latin typeface="Arial" pitchFamily="34" charset="0"/>
                  </a:rPr>
                  <a:t>ja</a:t>
                </a:r>
                <a:endParaRPr kumimoji="0" lang="de-DE" sz="1000" b="1" i="0" u="none" strike="noStrike" cap="none" normalizeH="0" baseline="0" smtClean="0">
                  <a:ln>
                    <a:solidFill>
                      <a:schemeClr val="bg1"/>
                    </a:solidFill>
                  </a:ln>
                  <a:solidFill>
                    <a:schemeClr val="hlink"/>
                  </a:solidFill>
                  <a:effectLst/>
                  <a:latin typeface="Arial" pitchFamily="34" charset="0"/>
                </a:endParaRPr>
              </a:p>
            </p:txBody>
          </p:sp>
        </p:grpSp>
      </p:grpSp>
      <p:pic>
        <p:nvPicPr>
          <p:cNvPr id="28" name="Picture 3"/>
          <p:cNvPicPr>
            <a:picLocks noChangeAspect="1" noChangeArrowheads="1"/>
          </p:cNvPicPr>
          <p:nvPr/>
        </p:nvPicPr>
        <p:blipFill>
          <a:blip r:embed="rId3" cstate="print"/>
          <a:srcRect/>
          <a:stretch>
            <a:fillRect/>
          </a:stretch>
        </p:blipFill>
        <p:spPr bwMode="auto">
          <a:xfrm rot="10800000" flipH="1" flipV="1">
            <a:off x="3200400" y="609600"/>
            <a:ext cx="5912908" cy="5638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ChangeArrowheads="1"/>
          </p:cNvSpPr>
          <p:nvPr/>
        </p:nvSpPr>
        <p:spPr bwMode="auto">
          <a:xfrm>
            <a:off x="0" y="0"/>
            <a:ext cx="9144000" cy="452432"/>
          </a:xfrm>
          <a:prstGeom prst="rect">
            <a:avLst/>
          </a:prstGeom>
          <a:solidFill>
            <a:srgbClr val="008080"/>
          </a:solidFill>
          <a:ln w="9525">
            <a:noFill/>
            <a:miter lim="800000"/>
            <a:headEnd/>
            <a:tailEnd/>
          </a:ln>
        </p:spPr>
        <p:txBody>
          <a:bodyPr>
            <a:spAutoFit/>
          </a:bodyPr>
          <a:lstStyle/>
          <a:p>
            <a:pPr>
              <a:lnSpc>
                <a:spcPct val="90000"/>
              </a:lnSpc>
            </a:pPr>
            <a:r>
              <a:rPr lang="de-DE" sz="2600" i="1" smtClean="0">
                <a:solidFill>
                  <a:schemeClr val="bg1"/>
                </a:solidFill>
              </a:rPr>
              <a:t>Verknappung – Verunsicherung – Verzicht – Beispiel 1</a:t>
            </a:r>
            <a:endParaRPr lang="de-DE" sz="2600" i="1">
              <a:solidFill>
                <a:schemeClr val="bg1"/>
              </a:solidFill>
            </a:endParaRPr>
          </a:p>
        </p:txBody>
      </p:sp>
      <p:grpSp>
        <p:nvGrpSpPr>
          <p:cNvPr id="2" name="Gruppieren 26"/>
          <p:cNvGrpSpPr/>
          <p:nvPr/>
        </p:nvGrpSpPr>
        <p:grpSpPr>
          <a:xfrm>
            <a:off x="457200" y="990600"/>
            <a:ext cx="2667000" cy="1905000"/>
            <a:chOff x="1066800" y="1143000"/>
            <a:chExt cx="7010400" cy="3885975"/>
          </a:xfrm>
        </p:grpSpPr>
        <p:sp>
          <p:nvSpPr>
            <p:cNvPr id="3" name="Regelmäßiges Fünfeck 2"/>
            <p:cNvSpPr/>
            <p:nvPr/>
          </p:nvSpPr>
          <p:spPr bwMode="auto">
            <a:xfrm>
              <a:off x="1066800" y="1143000"/>
              <a:ext cx="2514600" cy="228375"/>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bg1"/>
                  </a:solidFill>
                  <a:effectLst/>
                  <a:latin typeface="Arial" pitchFamily="34" charset="0"/>
                </a:rPr>
                <a:t>Wissenschafts-zentrum</a:t>
              </a:r>
            </a:p>
          </p:txBody>
        </p:sp>
        <p:grpSp>
          <p:nvGrpSpPr>
            <p:cNvPr id="5" name="Gruppieren 30"/>
            <p:cNvGrpSpPr/>
            <p:nvPr/>
          </p:nvGrpSpPr>
          <p:grpSpPr>
            <a:xfrm>
              <a:off x="3352800" y="2286000"/>
              <a:ext cx="2286000" cy="730020"/>
              <a:chOff x="3352800" y="2286000"/>
              <a:chExt cx="2286000" cy="730020"/>
            </a:xfrm>
          </p:grpSpPr>
          <p:sp>
            <p:nvSpPr>
              <p:cNvPr id="7" name="Rechteck 6"/>
              <p:cNvSpPr/>
              <p:nvPr/>
            </p:nvSpPr>
            <p:spPr bwMode="auto">
              <a:xfrm>
                <a:off x="3886200" y="2286000"/>
                <a:ext cx="1752600" cy="175699"/>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a:latin typeface="Arial" pitchFamily="34" charset="0"/>
                  </a:rPr>
                  <a:t>m</a:t>
                </a:r>
                <a:r>
                  <a:rPr kumimoji="0" lang="de-DE" sz="1000" b="0" i="0" u="none" strike="noStrike" cap="none" normalizeH="0" baseline="0" smtClean="0">
                    <a:ln>
                      <a:noFill/>
                    </a:ln>
                    <a:solidFill>
                      <a:schemeClr val="hlink"/>
                    </a:solidFill>
                    <a:effectLst/>
                    <a:latin typeface="Arial" pitchFamily="34" charset="0"/>
                  </a:rPr>
                  <a:t>it urhr-geschütztem Material</a:t>
                </a:r>
              </a:p>
            </p:txBody>
          </p:sp>
          <p:sp>
            <p:nvSpPr>
              <p:cNvPr id="8" name="Pfeil nach links 7"/>
              <p:cNvSpPr/>
              <p:nvPr/>
            </p:nvSpPr>
            <p:spPr bwMode="auto">
              <a:xfrm>
                <a:off x="3352800" y="2667000"/>
                <a:ext cx="504000" cy="349020"/>
              </a:xfrm>
              <a:prstGeom prst="lef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smtClean="0">
                  <a:ln>
                    <a:noFill/>
                  </a:ln>
                  <a:solidFill>
                    <a:schemeClr val="hlink"/>
                  </a:solidFill>
                  <a:effectLst/>
                  <a:latin typeface="Arial" pitchFamily="34" charset="0"/>
                </a:endParaRPr>
              </a:p>
            </p:txBody>
          </p:sp>
        </p:grpSp>
        <p:grpSp>
          <p:nvGrpSpPr>
            <p:cNvPr id="13" name="Gruppieren 21"/>
            <p:cNvGrpSpPr/>
            <p:nvPr/>
          </p:nvGrpSpPr>
          <p:grpSpPr>
            <a:xfrm>
              <a:off x="1524000" y="1905001"/>
              <a:ext cx="1752600" cy="864475"/>
              <a:chOff x="1524000" y="1905001"/>
              <a:chExt cx="1752600" cy="864475"/>
            </a:xfrm>
          </p:grpSpPr>
          <p:sp>
            <p:nvSpPr>
              <p:cNvPr id="6" name="Rechteck 5"/>
              <p:cNvSpPr/>
              <p:nvPr/>
            </p:nvSpPr>
            <p:spPr bwMode="auto">
              <a:xfrm>
                <a:off x="1524000" y="2286000"/>
                <a:ext cx="1752600" cy="483476"/>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hlink"/>
                    </a:solidFill>
                    <a:effectLst/>
                    <a:latin typeface="Arial" pitchFamily="34" charset="0"/>
                  </a:rPr>
                  <a:t>eReader</a:t>
                </a:r>
              </a:p>
              <a:p>
                <a:pPr marL="0" marR="0" indent="0" algn="ctr" defTabSz="914400" rtl="0" eaLnBrk="0" fontAlgn="base" latinLnBrk="0" hangingPunct="0">
                  <a:lnSpc>
                    <a:spcPct val="100000"/>
                  </a:lnSpc>
                  <a:spcBef>
                    <a:spcPct val="0"/>
                  </a:spcBef>
                  <a:spcAft>
                    <a:spcPct val="0"/>
                  </a:spcAft>
                  <a:buClrTx/>
                  <a:buSzTx/>
                  <a:buFontTx/>
                  <a:buNone/>
                  <a:tabLst/>
                </a:pPr>
                <a:r>
                  <a:rPr lang="de-DE" sz="1000" smtClean="0">
                    <a:latin typeface="Arial" pitchFamily="34" charset="0"/>
                  </a:rPr>
                  <a:t>für</a:t>
                </a:r>
              </a:p>
              <a:p>
                <a:pPr marL="0" marR="0" indent="0" algn="ctr" defTabSz="914400" rtl="0" eaLnBrk="0" fontAlgn="base" latinLnBrk="0" hangingPunct="0">
                  <a:lnSpc>
                    <a:spcPct val="100000"/>
                  </a:lnSpc>
                  <a:spcBef>
                    <a:spcPct val="0"/>
                  </a:spcBef>
                  <a:spcAft>
                    <a:spcPct val="0"/>
                  </a:spcAft>
                  <a:buClrTx/>
                  <a:buSzTx/>
                  <a:buFontTx/>
                  <a:buNone/>
                  <a:tabLst/>
                </a:pPr>
                <a:r>
                  <a:rPr lang="de-DE" sz="1000">
                    <a:latin typeface="Arial" pitchFamily="34" charset="0"/>
                  </a:rPr>
                  <a:t>s</a:t>
                </a:r>
                <a:r>
                  <a:rPr kumimoji="0" lang="de-DE" sz="1000" b="0" i="0" u="none" strike="noStrike" cap="none" normalizeH="0" baseline="0" smtClean="0">
                    <a:ln>
                      <a:noFill/>
                    </a:ln>
                    <a:solidFill>
                      <a:schemeClr val="hlink"/>
                    </a:solidFill>
                    <a:effectLst/>
                    <a:latin typeface="Arial" pitchFamily="34" charset="0"/>
                  </a:rPr>
                  <a:t>ummer</a:t>
                </a:r>
                <a:r>
                  <a:rPr kumimoji="0" lang="de-DE" sz="1000" b="0" i="0" u="none" strike="noStrike" cap="none" normalizeH="0" smtClean="0">
                    <a:ln>
                      <a:noFill/>
                    </a:ln>
                    <a:solidFill>
                      <a:schemeClr val="hlink"/>
                    </a:solidFill>
                    <a:effectLst/>
                    <a:latin typeface="Arial" pitchFamily="34" charset="0"/>
                  </a:rPr>
                  <a:t> school</a:t>
                </a:r>
                <a:endParaRPr kumimoji="0" lang="de-DE" sz="1000" b="0" i="0" u="none" strike="noStrike" cap="none" normalizeH="0" baseline="0" smtClean="0">
                  <a:ln>
                    <a:noFill/>
                  </a:ln>
                  <a:solidFill>
                    <a:schemeClr val="hlink"/>
                  </a:solidFill>
                  <a:effectLst/>
                  <a:latin typeface="Arial" pitchFamily="34" charset="0"/>
                </a:endParaRPr>
              </a:p>
            </p:txBody>
          </p:sp>
          <p:cxnSp>
            <p:nvCxnSpPr>
              <p:cNvPr id="18" name="Gerade Verbindung 17"/>
              <p:cNvCxnSpPr/>
              <p:nvPr/>
            </p:nvCxnSpPr>
            <p:spPr bwMode="auto">
              <a:xfrm rot="16200000" flipH="1" flipV="1">
                <a:off x="2164200" y="2103001"/>
                <a:ext cx="396000" cy="0"/>
              </a:xfrm>
              <a:prstGeom prst="line">
                <a:avLst/>
              </a:prstGeom>
              <a:noFill/>
              <a:ln w="57150" cap="flat" cmpd="sng" algn="ctr">
                <a:solidFill>
                  <a:schemeClr val="tx1"/>
                </a:solidFill>
                <a:prstDash val="solid"/>
                <a:round/>
                <a:headEnd type="none" w="med" len="med"/>
                <a:tailEnd type="none" w="med" len="med"/>
              </a:ln>
              <a:effectLst/>
            </p:spPr>
          </p:cxnSp>
        </p:grpSp>
        <p:grpSp>
          <p:nvGrpSpPr>
            <p:cNvPr id="15" name="Gruppieren 31"/>
            <p:cNvGrpSpPr/>
            <p:nvPr/>
          </p:nvGrpSpPr>
          <p:grpSpPr>
            <a:xfrm>
              <a:off x="2514600" y="3200400"/>
              <a:ext cx="1600200" cy="709099"/>
              <a:chOff x="2514600" y="3200400"/>
              <a:chExt cx="1600200" cy="709099"/>
            </a:xfrm>
          </p:grpSpPr>
          <p:sp>
            <p:nvSpPr>
              <p:cNvPr id="10" name="Rechteck 9"/>
              <p:cNvSpPr/>
              <p:nvPr/>
            </p:nvSpPr>
            <p:spPr bwMode="auto">
              <a:xfrm>
                <a:off x="2514600" y="3733800"/>
                <a:ext cx="1600200" cy="175699"/>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a:latin typeface="Arial" pitchFamily="34" charset="0"/>
                  </a:rPr>
                  <a:t>e</a:t>
                </a:r>
                <a:r>
                  <a:rPr kumimoji="0" lang="de-DE" sz="1000" b="0" i="0" u="none" strike="noStrike" cap="none" normalizeH="0" baseline="0" smtClean="0">
                    <a:ln>
                      <a:noFill/>
                    </a:ln>
                    <a:solidFill>
                      <a:schemeClr val="hlink"/>
                    </a:solidFill>
                    <a:effectLst/>
                    <a:latin typeface="Arial" pitchFamily="34" charset="0"/>
                  </a:rPr>
                  <a:t>rlaubt</a:t>
                </a:r>
                <a:r>
                  <a:rPr kumimoji="0" lang="de-DE" sz="1000" b="0" i="0" u="none" strike="noStrike" cap="none" normalizeH="0" smtClean="0">
                    <a:ln>
                      <a:noFill/>
                    </a:ln>
                    <a:solidFill>
                      <a:schemeClr val="hlink"/>
                    </a:solidFill>
                    <a:effectLst/>
                    <a:latin typeface="Arial" pitchFamily="34" charset="0"/>
                  </a:rPr>
                  <a:t> wegen § 52a</a:t>
                </a:r>
                <a:endParaRPr kumimoji="0" lang="de-DE" sz="1000" b="0" i="0" u="none" strike="noStrike" cap="none" normalizeH="0" baseline="0" smtClean="0">
                  <a:ln>
                    <a:noFill/>
                  </a:ln>
                  <a:solidFill>
                    <a:schemeClr val="hlink"/>
                  </a:solidFill>
                  <a:effectLst/>
                  <a:latin typeface="Arial" pitchFamily="34" charset="0"/>
                </a:endParaRPr>
              </a:p>
            </p:txBody>
          </p:sp>
          <p:sp>
            <p:nvSpPr>
              <p:cNvPr id="11" name="Pfeil nach oben 10"/>
              <p:cNvSpPr/>
              <p:nvPr/>
            </p:nvSpPr>
            <p:spPr bwMode="auto">
              <a:xfrm>
                <a:off x="2819400" y="3200400"/>
                <a:ext cx="216000" cy="228375"/>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smtClean="0">
                  <a:ln>
                    <a:noFill/>
                  </a:ln>
                  <a:solidFill>
                    <a:schemeClr val="hlink"/>
                  </a:solidFill>
                  <a:effectLst/>
                  <a:latin typeface="Arial" pitchFamily="34" charset="0"/>
                </a:endParaRPr>
              </a:p>
            </p:txBody>
          </p:sp>
          <p:sp>
            <p:nvSpPr>
              <p:cNvPr id="19" name="Rechteck 18"/>
              <p:cNvSpPr/>
              <p:nvPr/>
            </p:nvSpPr>
            <p:spPr bwMode="auto">
              <a:xfrm>
                <a:off x="3200400" y="3276600"/>
                <a:ext cx="381000" cy="175699"/>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solidFill>
                        <a:schemeClr val="bg1"/>
                      </a:solidFill>
                    </a:ln>
                    <a:solidFill>
                      <a:schemeClr val="hlink"/>
                    </a:solidFill>
                    <a:effectLst/>
                    <a:latin typeface="Arial" pitchFamily="34" charset="0"/>
                  </a:rPr>
                  <a:t>?</a:t>
                </a:r>
              </a:p>
            </p:txBody>
          </p:sp>
        </p:grpSp>
        <p:grpSp>
          <p:nvGrpSpPr>
            <p:cNvPr id="16" name="Gruppieren 28"/>
            <p:cNvGrpSpPr/>
            <p:nvPr/>
          </p:nvGrpSpPr>
          <p:grpSpPr>
            <a:xfrm>
              <a:off x="4343400" y="3200400"/>
              <a:ext cx="1600200" cy="709099"/>
              <a:chOff x="4343400" y="3200400"/>
              <a:chExt cx="1600200" cy="709099"/>
            </a:xfrm>
          </p:grpSpPr>
          <p:sp>
            <p:nvSpPr>
              <p:cNvPr id="12" name="Rechteck 11"/>
              <p:cNvSpPr/>
              <p:nvPr/>
            </p:nvSpPr>
            <p:spPr bwMode="auto">
              <a:xfrm>
                <a:off x="4343400" y="3733800"/>
                <a:ext cx="1600200" cy="175699"/>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smtClean="0">
                    <a:latin typeface="Arial" pitchFamily="34" charset="0"/>
                  </a:rPr>
                  <a:t>verboten</a:t>
                </a:r>
                <a:r>
                  <a:rPr kumimoji="0" lang="de-DE" sz="1000" b="0" i="0" u="none" strike="noStrike" cap="none" normalizeH="0" smtClean="0">
                    <a:ln>
                      <a:noFill/>
                    </a:ln>
                    <a:solidFill>
                      <a:schemeClr val="hlink"/>
                    </a:solidFill>
                    <a:effectLst/>
                    <a:latin typeface="Arial" pitchFamily="34" charset="0"/>
                  </a:rPr>
                  <a:t> wegen § 53a</a:t>
                </a:r>
                <a:endParaRPr kumimoji="0" lang="de-DE" sz="1000" b="0" i="0" u="none" strike="noStrike" cap="none" normalizeH="0" baseline="0" smtClean="0">
                  <a:ln>
                    <a:noFill/>
                  </a:ln>
                  <a:solidFill>
                    <a:schemeClr val="hlink"/>
                  </a:solidFill>
                  <a:effectLst/>
                  <a:latin typeface="Arial" pitchFamily="34" charset="0"/>
                </a:endParaRPr>
              </a:p>
            </p:txBody>
          </p:sp>
          <p:sp>
            <p:nvSpPr>
              <p:cNvPr id="20" name="Rechteck 19"/>
              <p:cNvSpPr/>
              <p:nvPr/>
            </p:nvSpPr>
            <p:spPr bwMode="auto">
              <a:xfrm>
                <a:off x="4953000" y="3276600"/>
                <a:ext cx="381000" cy="175699"/>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solidFill>
                        <a:schemeClr val="bg1"/>
                      </a:solidFill>
                    </a:ln>
                    <a:solidFill>
                      <a:schemeClr val="hlink"/>
                    </a:solidFill>
                    <a:effectLst/>
                    <a:latin typeface="Arial" pitchFamily="34" charset="0"/>
                  </a:rPr>
                  <a:t>?</a:t>
                </a:r>
              </a:p>
            </p:txBody>
          </p:sp>
          <p:sp>
            <p:nvSpPr>
              <p:cNvPr id="21" name="Pfeil nach oben 20"/>
              <p:cNvSpPr/>
              <p:nvPr/>
            </p:nvSpPr>
            <p:spPr bwMode="auto">
              <a:xfrm>
                <a:off x="4495800" y="3200400"/>
                <a:ext cx="216000" cy="228375"/>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smtClean="0">
                  <a:ln>
                    <a:noFill/>
                  </a:ln>
                  <a:solidFill>
                    <a:schemeClr val="hlink"/>
                  </a:solidFill>
                  <a:effectLst/>
                  <a:latin typeface="Arial" pitchFamily="34" charset="0"/>
                </a:endParaRPr>
              </a:p>
            </p:txBody>
          </p:sp>
        </p:grpSp>
        <p:grpSp>
          <p:nvGrpSpPr>
            <p:cNvPr id="22" name="Gruppieren 33"/>
            <p:cNvGrpSpPr/>
            <p:nvPr/>
          </p:nvGrpSpPr>
          <p:grpSpPr>
            <a:xfrm>
              <a:off x="2133600" y="4296600"/>
              <a:ext cx="2209800" cy="732375"/>
              <a:chOff x="2133600" y="4296600"/>
              <a:chExt cx="2209800" cy="732375"/>
            </a:xfrm>
          </p:grpSpPr>
          <p:sp>
            <p:nvSpPr>
              <p:cNvPr id="9" name="Regelmäßiges Fünfeck 8"/>
              <p:cNvSpPr/>
              <p:nvPr/>
            </p:nvSpPr>
            <p:spPr bwMode="auto">
              <a:xfrm>
                <a:off x="2133600" y="4800600"/>
                <a:ext cx="2209800" cy="228375"/>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bg1"/>
                    </a:solidFill>
                    <a:effectLst/>
                    <a:latin typeface="Arial" pitchFamily="34" charset="0"/>
                  </a:rPr>
                  <a:t>Aktions-bündnis</a:t>
                </a:r>
              </a:p>
            </p:txBody>
          </p:sp>
          <p:cxnSp>
            <p:nvCxnSpPr>
              <p:cNvPr id="17" name="Gerade Verbindung 16"/>
              <p:cNvCxnSpPr/>
              <p:nvPr/>
            </p:nvCxnSpPr>
            <p:spPr bwMode="auto">
              <a:xfrm rot="16200000" flipH="1" flipV="1">
                <a:off x="3007800" y="4548600"/>
                <a:ext cx="504000" cy="0"/>
              </a:xfrm>
              <a:prstGeom prst="line">
                <a:avLst/>
              </a:prstGeom>
              <a:noFill/>
              <a:ln w="57150" cap="flat" cmpd="sng" algn="ctr">
                <a:solidFill>
                  <a:schemeClr val="tx1"/>
                </a:solidFill>
                <a:prstDash val="solid"/>
                <a:round/>
                <a:headEnd type="none" w="med" len="med"/>
                <a:tailEnd type="none" w="med" len="med"/>
              </a:ln>
              <a:effectLst/>
            </p:spPr>
          </p:cxnSp>
          <p:sp>
            <p:nvSpPr>
              <p:cNvPr id="25" name="Rechteck 24"/>
              <p:cNvSpPr/>
              <p:nvPr/>
            </p:nvSpPr>
            <p:spPr bwMode="auto">
              <a:xfrm>
                <a:off x="3352800" y="4419600"/>
                <a:ext cx="381000" cy="175699"/>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b="1" smtClean="0">
                    <a:ln>
                      <a:solidFill>
                        <a:schemeClr val="bg1"/>
                      </a:solidFill>
                    </a:ln>
                    <a:latin typeface="Arial" pitchFamily="34" charset="0"/>
                  </a:rPr>
                  <a:t>ja</a:t>
                </a:r>
                <a:endParaRPr kumimoji="0" lang="de-DE" sz="1000" b="1" i="0" u="none" strike="noStrike" cap="none" normalizeH="0" baseline="0" smtClean="0">
                  <a:ln>
                    <a:solidFill>
                      <a:schemeClr val="bg1"/>
                    </a:solidFill>
                  </a:ln>
                  <a:solidFill>
                    <a:schemeClr val="hlink"/>
                  </a:solidFill>
                  <a:effectLst/>
                  <a:latin typeface="Arial" pitchFamily="34" charset="0"/>
                </a:endParaRPr>
              </a:p>
            </p:txBody>
          </p:sp>
        </p:grpSp>
        <p:grpSp>
          <p:nvGrpSpPr>
            <p:cNvPr id="23" name="Gruppieren 27"/>
            <p:cNvGrpSpPr/>
            <p:nvPr/>
          </p:nvGrpSpPr>
          <p:grpSpPr>
            <a:xfrm>
              <a:off x="5943600" y="3747360"/>
              <a:ext cx="2133600" cy="619339"/>
              <a:chOff x="5943600" y="3747360"/>
              <a:chExt cx="2133600" cy="619339"/>
            </a:xfrm>
          </p:grpSpPr>
          <p:sp>
            <p:nvSpPr>
              <p:cNvPr id="4" name="Regelmäßiges Fünfeck 3"/>
              <p:cNvSpPr/>
              <p:nvPr/>
            </p:nvSpPr>
            <p:spPr bwMode="auto">
              <a:xfrm>
                <a:off x="6705600" y="3747360"/>
                <a:ext cx="1371600" cy="228375"/>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smtClean="0">
                    <a:ln>
                      <a:noFill/>
                    </a:ln>
                    <a:solidFill>
                      <a:schemeClr val="bg1"/>
                    </a:solidFill>
                    <a:effectLst/>
                    <a:latin typeface="Arial" pitchFamily="34" charset="0"/>
                  </a:rPr>
                  <a:t>Biblio-thek</a:t>
                </a:r>
              </a:p>
            </p:txBody>
          </p:sp>
          <p:cxnSp>
            <p:nvCxnSpPr>
              <p:cNvPr id="14" name="Gerade Verbindung 13"/>
              <p:cNvCxnSpPr/>
              <p:nvPr/>
            </p:nvCxnSpPr>
            <p:spPr bwMode="auto">
              <a:xfrm flipH="1" flipV="1">
                <a:off x="5943600" y="4044000"/>
                <a:ext cx="792000" cy="0"/>
              </a:xfrm>
              <a:prstGeom prst="line">
                <a:avLst/>
              </a:prstGeom>
              <a:noFill/>
              <a:ln w="57150" cap="flat" cmpd="sng" algn="ctr">
                <a:solidFill>
                  <a:schemeClr val="tx1"/>
                </a:solidFill>
                <a:prstDash val="solid"/>
                <a:round/>
                <a:headEnd type="none" w="med" len="med"/>
                <a:tailEnd type="none" w="med" len="med"/>
              </a:ln>
              <a:effectLst/>
            </p:spPr>
          </p:cxnSp>
          <p:sp>
            <p:nvSpPr>
              <p:cNvPr id="26" name="Rechteck 25"/>
              <p:cNvSpPr/>
              <p:nvPr/>
            </p:nvSpPr>
            <p:spPr bwMode="auto">
              <a:xfrm>
                <a:off x="5943600" y="4191000"/>
                <a:ext cx="685800" cy="175699"/>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000" b="1" smtClean="0">
                    <a:ln>
                      <a:solidFill>
                        <a:schemeClr val="bg1"/>
                      </a:solidFill>
                    </a:ln>
                    <a:latin typeface="Arial" pitchFamily="34" charset="0"/>
                  </a:rPr>
                  <a:t>ja</a:t>
                </a:r>
                <a:endParaRPr kumimoji="0" lang="de-DE" sz="1000" b="1" i="0" u="none" strike="noStrike" cap="none" normalizeH="0" baseline="0" smtClean="0">
                  <a:ln>
                    <a:solidFill>
                      <a:schemeClr val="bg1"/>
                    </a:solidFill>
                  </a:ln>
                  <a:solidFill>
                    <a:schemeClr val="hlink"/>
                  </a:solidFill>
                  <a:effectLst/>
                  <a:latin typeface="Arial" pitchFamily="34" charset="0"/>
                </a:endParaRPr>
              </a:p>
            </p:txBody>
          </p:sp>
        </p:grpSp>
      </p:grpSp>
      <p:pic>
        <p:nvPicPr>
          <p:cNvPr id="29" name="Picture 1032"/>
          <p:cNvPicPr>
            <a:picLocks noChangeAspect="1" noChangeArrowheads="1"/>
          </p:cNvPicPr>
          <p:nvPr/>
        </p:nvPicPr>
        <p:blipFill>
          <a:blip r:embed="rId3" cstate="print"/>
          <a:srcRect/>
          <a:stretch>
            <a:fillRect/>
          </a:stretch>
        </p:blipFill>
        <p:spPr bwMode="auto">
          <a:xfrm>
            <a:off x="2514600" y="838200"/>
            <a:ext cx="6424246" cy="426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ChangeArrowheads="1"/>
          </p:cNvSpPr>
          <p:nvPr/>
        </p:nvSpPr>
        <p:spPr bwMode="auto">
          <a:xfrm>
            <a:off x="0" y="0"/>
            <a:ext cx="9144000" cy="452432"/>
          </a:xfrm>
          <a:prstGeom prst="rect">
            <a:avLst/>
          </a:prstGeom>
          <a:solidFill>
            <a:srgbClr val="008080"/>
          </a:solidFill>
          <a:ln w="9525">
            <a:noFill/>
            <a:miter lim="800000"/>
            <a:headEnd/>
            <a:tailEnd/>
          </a:ln>
        </p:spPr>
        <p:txBody>
          <a:bodyPr>
            <a:spAutoFit/>
          </a:bodyPr>
          <a:lstStyle/>
          <a:p>
            <a:pPr>
              <a:lnSpc>
                <a:spcPct val="90000"/>
              </a:lnSpc>
            </a:pPr>
            <a:r>
              <a:rPr lang="de-DE" sz="2600" i="1" smtClean="0">
                <a:solidFill>
                  <a:schemeClr val="bg1"/>
                </a:solidFill>
              </a:rPr>
              <a:t>Verknappung – Verunsicherung – Verzicht – Beispiel 1</a:t>
            </a:r>
            <a:endParaRPr lang="de-DE" sz="2600" i="1">
              <a:solidFill>
                <a:schemeClr val="bg1"/>
              </a:solidFill>
            </a:endParaRPr>
          </a:p>
        </p:txBody>
      </p:sp>
      <p:grpSp>
        <p:nvGrpSpPr>
          <p:cNvPr id="2" name="Gruppieren 26"/>
          <p:cNvGrpSpPr/>
          <p:nvPr/>
        </p:nvGrpSpPr>
        <p:grpSpPr>
          <a:xfrm>
            <a:off x="533400" y="1207995"/>
            <a:ext cx="4343400" cy="3298363"/>
            <a:chOff x="1066800" y="1298868"/>
            <a:chExt cx="7010400" cy="3641133"/>
          </a:xfrm>
        </p:grpSpPr>
        <p:sp>
          <p:nvSpPr>
            <p:cNvPr id="3" name="Regelmäßiges Fünfeck 2"/>
            <p:cNvSpPr/>
            <p:nvPr/>
          </p:nvSpPr>
          <p:spPr bwMode="auto">
            <a:xfrm>
              <a:off x="1066800" y="1298868"/>
              <a:ext cx="2514597" cy="517082"/>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smtClean="0">
                  <a:ln>
                    <a:noFill/>
                  </a:ln>
                  <a:solidFill>
                    <a:schemeClr val="bg1"/>
                  </a:solidFill>
                  <a:effectLst/>
                  <a:latin typeface="Arial" pitchFamily="34" charset="0"/>
                </a:rPr>
                <a:t>Wissenschafts-zentrum</a:t>
              </a:r>
            </a:p>
          </p:txBody>
        </p:sp>
        <p:grpSp>
          <p:nvGrpSpPr>
            <p:cNvPr id="5" name="Gruppieren 30"/>
            <p:cNvGrpSpPr/>
            <p:nvPr/>
          </p:nvGrpSpPr>
          <p:grpSpPr>
            <a:xfrm>
              <a:off x="3352800" y="2286000"/>
              <a:ext cx="2286000" cy="584683"/>
              <a:chOff x="3352800" y="2286000"/>
              <a:chExt cx="2286000" cy="584683"/>
            </a:xfrm>
          </p:grpSpPr>
          <p:sp>
            <p:nvSpPr>
              <p:cNvPr id="7" name="Rechteck 6"/>
              <p:cNvSpPr/>
              <p:nvPr/>
            </p:nvSpPr>
            <p:spPr bwMode="auto">
              <a:xfrm>
                <a:off x="3886198" y="2286000"/>
                <a:ext cx="1752602" cy="584683"/>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100">
                    <a:latin typeface="Arial" pitchFamily="34" charset="0"/>
                  </a:rPr>
                  <a:t>m</a:t>
                </a:r>
                <a:r>
                  <a:rPr kumimoji="0" lang="de-DE" sz="1100" b="0" i="0" u="none" strike="noStrike" cap="none" normalizeH="0" baseline="0" smtClean="0">
                    <a:ln>
                      <a:noFill/>
                    </a:ln>
                    <a:solidFill>
                      <a:schemeClr val="hlink"/>
                    </a:solidFill>
                    <a:effectLst/>
                    <a:latin typeface="Arial" pitchFamily="34" charset="0"/>
                  </a:rPr>
                  <a:t>it urhr-geschütztem Material</a:t>
                </a:r>
              </a:p>
            </p:txBody>
          </p:sp>
          <p:sp>
            <p:nvSpPr>
              <p:cNvPr id="8" name="Pfeil nach links 7"/>
              <p:cNvSpPr/>
              <p:nvPr/>
            </p:nvSpPr>
            <p:spPr bwMode="auto">
              <a:xfrm>
                <a:off x="3352800" y="2488901"/>
                <a:ext cx="522947" cy="278188"/>
              </a:xfrm>
              <a:prstGeom prst="lef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100" b="0" i="0" u="none" strike="noStrike" cap="none" normalizeH="0" baseline="0" smtClean="0">
                  <a:ln>
                    <a:noFill/>
                  </a:ln>
                  <a:solidFill>
                    <a:schemeClr val="hlink"/>
                  </a:solidFill>
                  <a:effectLst/>
                  <a:latin typeface="Arial" pitchFamily="34" charset="0"/>
                </a:endParaRPr>
              </a:p>
            </p:txBody>
          </p:sp>
        </p:grpSp>
        <p:grpSp>
          <p:nvGrpSpPr>
            <p:cNvPr id="13" name="Gruppieren 21"/>
            <p:cNvGrpSpPr/>
            <p:nvPr/>
          </p:nvGrpSpPr>
          <p:grpSpPr>
            <a:xfrm>
              <a:off x="1524000" y="1905001"/>
              <a:ext cx="1752600" cy="965682"/>
              <a:chOff x="1524000" y="1905001"/>
              <a:chExt cx="1752600" cy="965682"/>
            </a:xfrm>
          </p:grpSpPr>
          <p:sp>
            <p:nvSpPr>
              <p:cNvPr id="6" name="Rechteck 5"/>
              <p:cNvSpPr/>
              <p:nvPr/>
            </p:nvSpPr>
            <p:spPr bwMode="auto">
              <a:xfrm>
                <a:off x="1524000" y="2286000"/>
                <a:ext cx="1752600" cy="584683"/>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smtClean="0">
                    <a:ln>
                      <a:noFill/>
                    </a:ln>
                    <a:solidFill>
                      <a:schemeClr val="hlink"/>
                    </a:solidFill>
                    <a:effectLst/>
                    <a:latin typeface="Arial" pitchFamily="34" charset="0"/>
                  </a:rPr>
                  <a:t>eReader</a:t>
                </a:r>
              </a:p>
              <a:p>
                <a:pPr marL="0" marR="0" indent="0" algn="ctr" defTabSz="914400" rtl="0" eaLnBrk="0" fontAlgn="base" latinLnBrk="0" hangingPunct="0">
                  <a:lnSpc>
                    <a:spcPct val="100000"/>
                  </a:lnSpc>
                  <a:spcBef>
                    <a:spcPct val="0"/>
                  </a:spcBef>
                  <a:spcAft>
                    <a:spcPct val="0"/>
                  </a:spcAft>
                  <a:buClrTx/>
                  <a:buSzTx/>
                  <a:buFontTx/>
                  <a:buNone/>
                  <a:tabLst/>
                </a:pPr>
                <a:r>
                  <a:rPr lang="de-DE" sz="1100" smtClean="0">
                    <a:latin typeface="Arial" pitchFamily="34" charset="0"/>
                  </a:rPr>
                  <a:t>für</a:t>
                </a:r>
              </a:p>
              <a:p>
                <a:pPr marL="0" marR="0" indent="0" algn="ctr" defTabSz="914400" rtl="0" eaLnBrk="0" fontAlgn="base" latinLnBrk="0" hangingPunct="0">
                  <a:lnSpc>
                    <a:spcPct val="100000"/>
                  </a:lnSpc>
                  <a:spcBef>
                    <a:spcPct val="0"/>
                  </a:spcBef>
                  <a:spcAft>
                    <a:spcPct val="0"/>
                  </a:spcAft>
                  <a:buClrTx/>
                  <a:buSzTx/>
                  <a:buFontTx/>
                  <a:buNone/>
                  <a:tabLst/>
                </a:pPr>
                <a:r>
                  <a:rPr lang="de-DE" sz="1100">
                    <a:latin typeface="Arial" pitchFamily="34" charset="0"/>
                  </a:rPr>
                  <a:t>s</a:t>
                </a:r>
                <a:r>
                  <a:rPr kumimoji="0" lang="de-DE" sz="1100" b="0" i="0" u="none" strike="noStrike" cap="none" normalizeH="0" baseline="0" smtClean="0">
                    <a:ln>
                      <a:noFill/>
                    </a:ln>
                    <a:solidFill>
                      <a:schemeClr val="hlink"/>
                    </a:solidFill>
                    <a:effectLst/>
                    <a:latin typeface="Arial" pitchFamily="34" charset="0"/>
                  </a:rPr>
                  <a:t>ummer</a:t>
                </a:r>
                <a:r>
                  <a:rPr kumimoji="0" lang="de-DE" sz="1100" b="0" i="0" u="none" strike="noStrike" cap="none" normalizeH="0" smtClean="0">
                    <a:ln>
                      <a:noFill/>
                    </a:ln>
                    <a:solidFill>
                      <a:schemeClr val="hlink"/>
                    </a:solidFill>
                    <a:effectLst/>
                    <a:latin typeface="Arial" pitchFamily="34" charset="0"/>
                  </a:rPr>
                  <a:t> school</a:t>
                </a:r>
                <a:endParaRPr kumimoji="0" lang="de-DE" sz="1100" b="0" i="0" u="none" strike="noStrike" cap="none" normalizeH="0" baseline="0" smtClean="0">
                  <a:ln>
                    <a:noFill/>
                  </a:ln>
                  <a:solidFill>
                    <a:schemeClr val="hlink"/>
                  </a:solidFill>
                  <a:effectLst/>
                  <a:latin typeface="Arial" pitchFamily="34" charset="0"/>
                </a:endParaRPr>
              </a:p>
            </p:txBody>
          </p:sp>
          <p:cxnSp>
            <p:nvCxnSpPr>
              <p:cNvPr id="18" name="Gerade Verbindung 17"/>
              <p:cNvCxnSpPr/>
              <p:nvPr/>
            </p:nvCxnSpPr>
            <p:spPr bwMode="auto">
              <a:xfrm rot="16200000" flipH="1" flipV="1">
                <a:off x="2164200" y="2103001"/>
                <a:ext cx="396000" cy="0"/>
              </a:xfrm>
              <a:prstGeom prst="line">
                <a:avLst/>
              </a:prstGeom>
              <a:noFill/>
              <a:ln w="57150" cap="flat" cmpd="sng" algn="ctr">
                <a:solidFill>
                  <a:schemeClr val="tx1"/>
                </a:solidFill>
                <a:prstDash val="solid"/>
                <a:round/>
                <a:headEnd type="none" w="med" len="med"/>
                <a:tailEnd type="none" w="med" len="med"/>
              </a:ln>
              <a:effectLst/>
            </p:spPr>
          </p:cxnSp>
        </p:grpSp>
        <p:grpSp>
          <p:nvGrpSpPr>
            <p:cNvPr id="15" name="Gruppieren 31"/>
            <p:cNvGrpSpPr/>
            <p:nvPr/>
          </p:nvGrpSpPr>
          <p:grpSpPr>
            <a:xfrm>
              <a:off x="2514600" y="2993613"/>
              <a:ext cx="1600200" cy="902528"/>
              <a:chOff x="2514600" y="2993613"/>
              <a:chExt cx="1600200" cy="902528"/>
            </a:xfrm>
          </p:grpSpPr>
          <p:sp>
            <p:nvSpPr>
              <p:cNvPr id="10" name="Rechteck 9"/>
              <p:cNvSpPr/>
              <p:nvPr/>
            </p:nvSpPr>
            <p:spPr bwMode="auto">
              <a:xfrm>
                <a:off x="2514600" y="3498326"/>
                <a:ext cx="1600200" cy="397815"/>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100">
                    <a:latin typeface="Arial" pitchFamily="34" charset="0"/>
                  </a:rPr>
                  <a:t>e</a:t>
                </a:r>
                <a:r>
                  <a:rPr kumimoji="0" lang="de-DE" sz="1100" b="0" i="0" u="none" strike="noStrike" cap="none" normalizeH="0" baseline="0" smtClean="0">
                    <a:ln>
                      <a:noFill/>
                    </a:ln>
                    <a:solidFill>
                      <a:schemeClr val="hlink"/>
                    </a:solidFill>
                    <a:effectLst/>
                    <a:latin typeface="Arial" pitchFamily="34" charset="0"/>
                  </a:rPr>
                  <a:t>rlaubt</a:t>
                </a:r>
                <a:r>
                  <a:rPr kumimoji="0" lang="de-DE" sz="1100" b="0" i="0" u="none" strike="noStrike" cap="none" normalizeH="0" smtClean="0">
                    <a:ln>
                      <a:noFill/>
                    </a:ln>
                    <a:solidFill>
                      <a:schemeClr val="hlink"/>
                    </a:solidFill>
                    <a:effectLst/>
                    <a:latin typeface="Arial" pitchFamily="34" charset="0"/>
                  </a:rPr>
                  <a:t> wegen § 52a</a:t>
                </a:r>
                <a:endParaRPr kumimoji="0" lang="de-DE" sz="1100" b="0" i="0" u="none" strike="noStrike" cap="none" normalizeH="0" baseline="0" smtClean="0">
                  <a:ln>
                    <a:noFill/>
                  </a:ln>
                  <a:solidFill>
                    <a:schemeClr val="hlink"/>
                  </a:solidFill>
                  <a:effectLst/>
                  <a:latin typeface="Arial" pitchFamily="34" charset="0"/>
                </a:endParaRPr>
              </a:p>
            </p:txBody>
          </p:sp>
          <p:sp>
            <p:nvSpPr>
              <p:cNvPr id="11" name="Pfeil nach oben 10"/>
              <p:cNvSpPr/>
              <p:nvPr/>
            </p:nvSpPr>
            <p:spPr bwMode="auto">
              <a:xfrm>
                <a:off x="2819399" y="2993613"/>
                <a:ext cx="348632" cy="437153"/>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100" b="0" i="0" u="none" strike="noStrike" cap="none" normalizeH="0" baseline="0" smtClean="0">
                  <a:ln>
                    <a:noFill/>
                  </a:ln>
                  <a:solidFill>
                    <a:schemeClr val="hlink"/>
                  </a:solidFill>
                  <a:effectLst/>
                  <a:latin typeface="Arial" pitchFamily="34" charset="0"/>
                </a:endParaRPr>
              </a:p>
            </p:txBody>
          </p:sp>
          <p:sp>
            <p:nvSpPr>
              <p:cNvPr id="19" name="Rechteck 18"/>
              <p:cNvSpPr/>
              <p:nvPr/>
            </p:nvSpPr>
            <p:spPr bwMode="auto">
              <a:xfrm>
                <a:off x="3200397" y="3276600"/>
                <a:ext cx="381000" cy="210946"/>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solidFill>
                        <a:schemeClr val="bg1"/>
                      </a:solidFill>
                    </a:ln>
                    <a:solidFill>
                      <a:schemeClr val="hlink"/>
                    </a:solidFill>
                    <a:effectLst/>
                    <a:latin typeface="Arial" pitchFamily="34" charset="0"/>
                  </a:rPr>
                  <a:t>?</a:t>
                </a:r>
              </a:p>
            </p:txBody>
          </p:sp>
        </p:grpSp>
        <p:grpSp>
          <p:nvGrpSpPr>
            <p:cNvPr id="16" name="Gruppieren 28"/>
            <p:cNvGrpSpPr/>
            <p:nvPr/>
          </p:nvGrpSpPr>
          <p:grpSpPr>
            <a:xfrm>
              <a:off x="4343400" y="2993613"/>
              <a:ext cx="1600200" cy="902529"/>
              <a:chOff x="4343400" y="2993613"/>
              <a:chExt cx="1600200" cy="902529"/>
            </a:xfrm>
          </p:grpSpPr>
          <p:sp>
            <p:nvSpPr>
              <p:cNvPr id="12" name="Rechteck 11"/>
              <p:cNvSpPr/>
              <p:nvPr/>
            </p:nvSpPr>
            <p:spPr bwMode="auto">
              <a:xfrm>
                <a:off x="4343400" y="3498327"/>
                <a:ext cx="1600200" cy="397815"/>
              </a:xfrm>
              <a:prstGeom prst="rect">
                <a:avLst/>
              </a:prstGeom>
              <a:no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100" smtClean="0">
                    <a:latin typeface="Arial" pitchFamily="34" charset="0"/>
                  </a:rPr>
                  <a:t>verboten</a:t>
                </a:r>
                <a:r>
                  <a:rPr kumimoji="0" lang="de-DE" sz="1100" b="0" i="0" u="none" strike="noStrike" cap="none" normalizeH="0" smtClean="0">
                    <a:ln>
                      <a:noFill/>
                    </a:ln>
                    <a:solidFill>
                      <a:schemeClr val="hlink"/>
                    </a:solidFill>
                    <a:effectLst/>
                    <a:latin typeface="Arial" pitchFamily="34" charset="0"/>
                  </a:rPr>
                  <a:t> wegen § 53a</a:t>
                </a:r>
                <a:endParaRPr kumimoji="0" lang="de-DE" sz="1100" b="0" i="0" u="none" strike="noStrike" cap="none" normalizeH="0" baseline="0" smtClean="0">
                  <a:ln>
                    <a:noFill/>
                  </a:ln>
                  <a:solidFill>
                    <a:schemeClr val="hlink"/>
                  </a:solidFill>
                  <a:effectLst/>
                  <a:latin typeface="Arial" pitchFamily="34" charset="0"/>
                </a:endParaRPr>
              </a:p>
            </p:txBody>
          </p:sp>
          <p:sp>
            <p:nvSpPr>
              <p:cNvPr id="20" name="Rechteck 19"/>
              <p:cNvSpPr/>
              <p:nvPr/>
            </p:nvSpPr>
            <p:spPr bwMode="auto">
              <a:xfrm>
                <a:off x="4953000" y="3276600"/>
                <a:ext cx="381000" cy="210946"/>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solidFill>
                        <a:schemeClr val="bg1"/>
                      </a:solidFill>
                    </a:ln>
                    <a:solidFill>
                      <a:schemeClr val="hlink"/>
                    </a:solidFill>
                    <a:effectLst/>
                    <a:latin typeface="Arial" pitchFamily="34" charset="0"/>
                  </a:rPr>
                  <a:t>?</a:t>
                </a:r>
              </a:p>
            </p:txBody>
          </p:sp>
          <p:sp>
            <p:nvSpPr>
              <p:cNvPr id="21" name="Pfeil nach oben 20"/>
              <p:cNvSpPr/>
              <p:nvPr/>
            </p:nvSpPr>
            <p:spPr bwMode="auto">
              <a:xfrm>
                <a:off x="4387516" y="2993613"/>
                <a:ext cx="348632" cy="437153"/>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100" b="0" i="0" u="none" strike="noStrike" cap="none" normalizeH="0" baseline="0" smtClean="0">
                  <a:ln>
                    <a:noFill/>
                  </a:ln>
                  <a:solidFill>
                    <a:schemeClr val="hlink"/>
                  </a:solidFill>
                  <a:effectLst/>
                  <a:latin typeface="Arial" pitchFamily="34" charset="0"/>
                </a:endParaRPr>
              </a:p>
            </p:txBody>
          </p:sp>
        </p:grpSp>
        <p:grpSp>
          <p:nvGrpSpPr>
            <p:cNvPr id="22" name="Gruppieren 33"/>
            <p:cNvGrpSpPr/>
            <p:nvPr/>
          </p:nvGrpSpPr>
          <p:grpSpPr>
            <a:xfrm>
              <a:off x="2133600" y="3918920"/>
              <a:ext cx="2209800" cy="1021081"/>
              <a:chOff x="2133600" y="3918920"/>
              <a:chExt cx="2209800" cy="1021081"/>
            </a:xfrm>
          </p:grpSpPr>
          <p:sp>
            <p:nvSpPr>
              <p:cNvPr id="9" name="Regelmäßiges Fünfeck 8"/>
              <p:cNvSpPr/>
              <p:nvPr/>
            </p:nvSpPr>
            <p:spPr bwMode="auto">
              <a:xfrm>
                <a:off x="2133600" y="4422919"/>
                <a:ext cx="2209800" cy="517082"/>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smtClean="0">
                    <a:ln>
                      <a:noFill/>
                    </a:ln>
                    <a:solidFill>
                      <a:schemeClr val="bg1"/>
                    </a:solidFill>
                    <a:effectLst/>
                    <a:latin typeface="Arial" pitchFamily="34" charset="0"/>
                  </a:rPr>
                  <a:t>Aktions-bündnis</a:t>
                </a:r>
              </a:p>
            </p:txBody>
          </p:sp>
          <p:cxnSp>
            <p:nvCxnSpPr>
              <p:cNvPr id="17" name="Gerade Verbindung 16"/>
              <p:cNvCxnSpPr/>
              <p:nvPr/>
            </p:nvCxnSpPr>
            <p:spPr bwMode="auto">
              <a:xfrm rot="16200000" flipH="1" flipV="1">
                <a:off x="3007800" y="4170920"/>
                <a:ext cx="504000" cy="0"/>
              </a:xfrm>
              <a:prstGeom prst="line">
                <a:avLst/>
              </a:prstGeom>
              <a:noFill/>
              <a:ln w="57150" cap="flat" cmpd="sng" algn="ctr">
                <a:solidFill>
                  <a:schemeClr val="tx1"/>
                </a:solidFill>
                <a:prstDash val="solid"/>
                <a:round/>
                <a:headEnd type="none" w="med" len="med"/>
                <a:tailEnd type="none" w="med" len="med"/>
              </a:ln>
              <a:effectLst/>
            </p:spPr>
          </p:cxnSp>
          <p:sp>
            <p:nvSpPr>
              <p:cNvPr id="25" name="Rechteck 24"/>
              <p:cNvSpPr/>
              <p:nvPr/>
            </p:nvSpPr>
            <p:spPr bwMode="auto">
              <a:xfrm>
                <a:off x="3352799" y="4419602"/>
                <a:ext cx="380999" cy="210946"/>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100" b="1" smtClean="0">
                    <a:ln>
                      <a:solidFill>
                        <a:schemeClr val="bg1"/>
                      </a:solidFill>
                    </a:ln>
                    <a:latin typeface="Arial" pitchFamily="34" charset="0"/>
                  </a:rPr>
                  <a:t>ja</a:t>
                </a:r>
                <a:endParaRPr kumimoji="0" lang="de-DE" sz="1100" b="1" i="0" u="none" strike="noStrike" cap="none" normalizeH="0" baseline="0" smtClean="0">
                  <a:ln>
                    <a:solidFill>
                      <a:schemeClr val="bg1"/>
                    </a:solidFill>
                  </a:ln>
                  <a:solidFill>
                    <a:schemeClr val="hlink"/>
                  </a:solidFill>
                  <a:effectLst/>
                  <a:latin typeface="Arial" pitchFamily="34" charset="0"/>
                </a:endParaRPr>
              </a:p>
            </p:txBody>
          </p:sp>
        </p:grpSp>
        <p:grpSp>
          <p:nvGrpSpPr>
            <p:cNvPr id="23" name="Gruppieren 27"/>
            <p:cNvGrpSpPr/>
            <p:nvPr/>
          </p:nvGrpSpPr>
          <p:grpSpPr>
            <a:xfrm>
              <a:off x="5943600" y="3511884"/>
              <a:ext cx="2133600" cy="890059"/>
              <a:chOff x="5943600" y="3511884"/>
              <a:chExt cx="2133600" cy="890059"/>
            </a:xfrm>
          </p:grpSpPr>
          <p:sp>
            <p:nvSpPr>
              <p:cNvPr id="4" name="Regelmäßiges Fünfeck 3"/>
              <p:cNvSpPr/>
              <p:nvPr/>
            </p:nvSpPr>
            <p:spPr bwMode="auto">
              <a:xfrm>
                <a:off x="6705597" y="3511884"/>
                <a:ext cx="1371603" cy="517082"/>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smtClean="0">
                    <a:ln>
                      <a:noFill/>
                    </a:ln>
                    <a:solidFill>
                      <a:schemeClr val="bg1"/>
                    </a:solidFill>
                    <a:effectLst/>
                    <a:latin typeface="Arial" pitchFamily="34" charset="0"/>
                  </a:rPr>
                  <a:t>Biblio-thek</a:t>
                </a:r>
              </a:p>
            </p:txBody>
          </p:sp>
          <p:cxnSp>
            <p:nvCxnSpPr>
              <p:cNvPr id="14" name="Gerade Verbindung 13"/>
              <p:cNvCxnSpPr/>
              <p:nvPr/>
            </p:nvCxnSpPr>
            <p:spPr bwMode="auto">
              <a:xfrm flipH="1" flipV="1">
                <a:off x="5943600" y="3808527"/>
                <a:ext cx="792001" cy="0"/>
              </a:xfrm>
              <a:prstGeom prst="line">
                <a:avLst/>
              </a:prstGeom>
              <a:noFill/>
              <a:ln w="57150" cap="flat" cmpd="sng" algn="ctr">
                <a:solidFill>
                  <a:schemeClr val="tx1"/>
                </a:solidFill>
                <a:prstDash val="solid"/>
                <a:round/>
                <a:headEnd type="none" w="med" len="med"/>
                <a:tailEnd type="none" w="med" len="med"/>
              </a:ln>
              <a:effectLst/>
            </p:spPr>
          </p:cxnSp>
          <p:sp>
            <p:nvSpPr>
              <p:cNvPr id="26" name="Rechteck 25"/>
              <p:cNvSpPr/>
              <p:nvPr/>
            </p:nvSpPr>
            <p:spPr bwMode="auto">
              <a:xfrm>
                <a:off x="5943600" y="4190997"/>
                <a:ext cx="685800" cy="210946"/>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100" b="1" smtClean="0">
                    <a:ln>
                      <a:solidFill>
                        <a:schemeClr val="bg1"/>
                      </a:solidFill>
                    </a:ln>
                    <a:latin typeface="Arial" pitchFamily="34" charset="0"/>
                  </a:rPr>
                  <a:t>ja</a:t>
                </a:r>
                <a:endParaRPr kumimoji="0" lang="de-DE" sz="1100" b="1" i="0" u="none" strike="noStrike" cap="none" normalizeH="0" baseline="0" smtClean="0">
                  <a:ln>
                    <a:solidFill>
                      <a:schemeClr val="bg1"/>
                    </a:solidFill>
                  </a:ln>
                  <a:solidFill>
                    <a:schemeClr val="hlink"/>
                  </a:solidFill>
                  <a:effectLst/>
                  <a:latin typeface="Arial" pitchFamily="34" charset="0"/>
                </a:endParaRPr>
              </a:p>
            </p:txBody>
          </p:sp>
        </p:grpSp>
      </p:grpSp>
      <p:sp>
        <p:nvSpPr>
          <p:cNvPr id="29" name="Rechteck 28"/>
          <p:cNvSpPr/>
          <p:nvPr/>
        </p:nvSpPr>
        <p:spPr bwMode="auto">
          <a:xfrm>
            <a:off x="5867400" y="2209800"/>
            <a:ext cx="2057400" cy="452698"/>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800" b="1" i="0" u="none" strike="noStrike" cap="none" normalizeH="0" baseline="0" smtClean="0">
                <a:ln>
                  <a:noFill/>
                </a:ln>
                <a:solidFill>
                  <a:schemeClr val="hlink"/>
                </a:solidFill>
                <a:effectLst/>
                <a:latin typeface="Arial" pitchFamily="34" charset="0"/>
              </a:rPr>
              <a:t>Ergebnis</a:t>
            </a:r>
          </a:p>
        </p:txBody>
      </p:sp>
      <p:sp>
        <p:nvSpPr>
          <p:cNvPr id="30" name="Rechteck 29"/>
          <p:cNvSpPr/>
          <p:nvPr/>
        </p:nvSpPr>
        <p:spPr bwMode="auto">
          <a:xfrm>
            <a:off x="5791200" y="3048000"/>
            <a:ext cx="2057400" cy="1129807"/>
          </a:xfrm>
          <a:prstGeom prst="rect">
            <a:avLst/>
          </a:prstGeom>
          <a:noFill/>
          <a:ln w="12700" cap="flat" cmpd="sng" algn="ctr">
            <a:solidFill>
              <a:schemeClr val="bg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a:latin typeface="Arial" pitchFamily="34" charset="0"/>
              </a:rPr>
              <a:t>d</a:t>
            </a:r>
            <a:r>
              <a:rPr kumimoji="0" lang="de-DE" sz="1800" b="0" i="0" u="none" strike="noStrike" cap="none" normalizeH="0" baseline="0" smtClean="0">
                <a:ln>
                  <a:noFill/>
                </a:ln>
                <a:solidFill>
                  <a:schemeClr val="hlink"/>
                </a:solidFill>
                <a:effectLst/>
                <a:latin typeface="Arial" pitchFamily="34" charset="0"/>
              </a:rPr>
              <a:t>ie Vorsicht siegt: gemischter Reader, klassische</a:t>
            </a:r>
            <a:r>
              <a:rPr kumimoji="0" lang="de-DE" sz="1800" b="0" i="0" u="none" strike="noStrike" cap="none" normalizeH="0" smtClean="0">
                <a:ln>
                  <a:noFill/>
                </a:ln>
                <a:solidFill>
                  <a:schemeClr val="hlink"/>
                </a:solidFill>
                <a:effectLst/>
                <a:latin typeface="Arial" pitchFamily="34" charset="0"/>
              </a:rPr>
              <a:t> </a:t>
            </a:r>
            <a:r>
              <a:rPr kumimoji="0" lang="de-DE" sz="1800" b="0" i="0" u="none" strike="noStrike" cap="none" normalizeH="0" baseline="0" smtClean="0">
                <a:ln>
                  <a:noFill/>
                </a:ln>
                <a:solidFill>
                  <a:schemeClr val="hlink"/>
                </a:solidFill>
                <a:effectLst/>
                <a:latin typeface="Arial" pitchFamily="34" charset="0"/>
              </a:rPr>
              <a:t>Kopien und einige</a:t>
            </a:r>
            <a:r>
              <a:rPr kumimoji="0" lang="de-DE" sz="1800" b="0" i="0" u="none" strike="noStrike" cap="none" normalizeH="0" smtClean="0">
                <a:ln>
                  <a:noFill/>
                </a:ln>
                <a:solidFill>
                  <a:schemeClr val="hlink"/>
                </a:solidFill>
                <a:effectLst/>
                <a:latin typeface="Arial" pitchFamily="34" charset="0"/>
              </a:rPr>
              <a:t> eTexte</a:t>
            </a:r>
            <a:endParaRPr kumimoji="0" lang="de-DE" sz="1800" b="0" i="0" u="none" strike="noStrike" cap="none" normalizeH="0" baseline="0" smtClean="0">
              <a:ln>
                <a:noFill/>
              </a:ln>
              <a:solidFill>
                <a:schemeClr val="hlink"/>
              </a:solidFill>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1" animBg="1"/>
      <p:bldP spid="30"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ChangeArrowheads="1"/>
          </p:cNvSpPr>
          <p:nvPr/>
        </p:nvSpPr>
        <p:spPr bwMode="auto">
          <a:xfrm>
            <a:off x="0" y="0"/>
            <a:ext cx="9144000" cy="452432"/>
          </a:xfrm>
          <a:prstGeom prst="rect">
            <a:avLst/>
          </a:prstGeom>
          <a:solidFill>
            <a:srgbClr val="008080"/>
          </a:solidFill>
          <a:ln w="9525">
            <a:noFill/>
            <a:miter lim="800000"/>
            <a:headEnd/>
            <a:tailEnd/>
          </a:ln>
        </p:spPr>
        <p:txBody>
          <a:bodyPr>
            <a:spAutoFit/>
          </a:bodyPr>
          <a:lstStyle/>
          <a:p>
            <a:pPr>
              <a:lnSpc>
                <a:spcPct val="90000"/>
              </a:lnSpc>
            </a:pPr>
            <a:r>
              <a:rPr lang="de-DE" sz="2600" i="1" smtClean="0">
                <a:solidFill>
                  <a:schemeClr val="bg1"/>
                </a:solidFill>
              </a:rPr>
              <a:t>Verknappung – Verunsicherung – Verzicht – Beispiel 2</a:t>
            </a:r>
            <a:endParaRPr lang="de-DE" sz="2600" i="1">
              <a:solidFill>
                <a:schemeClr val="bg1"/>
              </a:solidFill>
            </a:endParaRPr>
          </a:p>
        </p:txBody>
      </p:sp>
      <p:grpSp>
        <p:nvGrpSpPr>
          <p:cNvPr id="59" name="Gruppieren 58"/>
          <p:cNvGrpSpPr/>
          <p:nvPr/>
        </p:nvGrpSpPr>
        <p:grpSpPr>
          <a:xfrm>
            <a:off x="1371600" y="1143000"/>
            <a:ext cx="5715000" cy="748440"/>
            <a:chOff x="1371600" y="1143000"/>
            <a:chExt cx="5715000" cy="748440"/>
          </a:xfrm>
        </p:grpSpPr>
        <p:sp>
          <p:nvSpPr>
            <p:cNvPr id="29" name="Regelmäßiges Fünfeck 28"/>
            <p:cNvSpPr/>
            <p:nvPr/>
          </p:nvSpPr>
          <p:spPr bwMode="auto">
            <a:xfrm>
              <a:off x="1371600" y="1143000"/>
              <a:ext cx="2514600" cy="748440"/>
            </a:xfrm>
            <a:prstGeom prst="pentag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bg1"/>
                  </a:solidFill>
                  <a:effectLst/>
                  <a:latin typeface="Arial" pitchFamily="34" charset="0"/>
                </a:rPr>
                <a:t>Wissen-schaftler</a:t>
              </a:r>
            </a:p>
          </p:txBody>
        </p:sp>
        <p:sp>
          <p:nvSpPr>
            <p:cNvPr id="30" name="Textfeld 29"/>
            <p:cNvSpPr txBox="1"/>
            <p:nvPr/>
          </p:nvSpPr>
          <p:spPr>
            <a:xfrm>
              <a:off x="4724400" y="1182469"/>
              <a:ext cx="2362200" cy="646331"/>
            </a:xfrm>
            <a:prstGeom prst="rect">
              <a:avLst/>
            </a:prstGeom>
            <a:noFill/>
            <a:ln>
              <a:solidFill>
                <a:schemeClr val="tx1"/>
              </a:solidFill>
            </a:ln>
          </p:spPr>
          <p:txBody>
            <a:bodyPr wrap="square" rtlCol="0">
              <a:spAutoFit/>
            </a:bodyPr>
            <a:lstStyle/>
            <a:p>
              <a:r>
                <a:rPr lang="de-DE" smtClean="0"/>
                <a:t>Begutachtung eines DFG-Antrags</a:t>
              </a:r>
              <a:endParaRPr lang="de-DE"/>
            </a:p>
          </p:txBody>
        </p:sp>
        <p:cxnSp>
          <p:nvCxnSpPr>
            <p:cNvPr id="33" name="Gerade Verbindung 32"/>
            <p:cNvCxnSpPr/>
            <p:nvPr/>
          </p:nvCxnSpPr>
          <p:spPr bwMode="auto">
            <a:xfrm>
              <a:off x="3886196" y="1447800"/>
              <a:ext cx="864000" cy="0"/>
            </a:xfrm>
            <a:prstGeom prst="line">
              <a:avLst/>
            </a:prstGeom>
            <a:noFill/>
            <a:ln w="57150" cap="flat" cmpd="sng" algn="ctr">
              <a:solidFill>
                <a:schemeClr val="tx1"/>
              </a:solidFill>
              <a:prstDash val="solid"/>
              <a:round/>
              <a:headEnd type="none" w="med" len="med"/>
              <a:tailEnd type="none" w="med" len="med"/>
            </a:ln>
            <a:effectLst/>
          </p:spPr>
        </p:cxnSp>
      </p:grpSp>
      <p:sp>
        <p:nvSpPr>
          <p:cNvPr id="46" name="Textfeld 45"/>
          <p:cNvSpPr txBox="1"/>
          <p:nvPr/>
        </p:nvSpPr>
        <p:spPr>
          <a:xfrm>
            <a:off x="4495800" y="3352800"/>
            <a:ext cx="1828800" cy="523220"/>
          </a:xfrm>
          <a:prstGeom prst="rect">
            <a:avLst/>
          </a:prstGeom>
          <a:noFill/>
          <a:ln>
            <a:solidFill>
              <a:schemeClr val="tx1"/>
            </a:solidFill>
          </a:ln>
        </p:spPr>
        <p:txBody>
          <a:bodyPr wrap="square" rtlCol="0">
            <a:spAutoFit/>
          </a:bodyPr>
          <a:lstStyle/>
          <a:p>
            <a:r>
              <a:rPr lang="de-DE" sz="2800" b="1" smtClean="0"/>
              <a:t>Ergebnis</a:t>
            </a:r>
            <a:endParaRPr lang="de-DE" sz="2800" b="1"/>
          </a:p>
        </p:txBody>
      </p:sp>
      <p:sp>
        <p:nvSpPr>
          <p:cNvPr id="48" name="Textfeld 47"/>
          <p:cNvSpPr txBox="1"/>
          <p:nvPr/>
        </p:nvSpPr>
        <p:spPr>
          <a:xfrm>
            <a:off x="7467600" y="4724400"/>
            <a:ext cx="1295400" cy="646331"/>
          </a:xfrm>
          <a:prstGeom prst="rect">
            <a:avLst/>
          </a:prstGeom>
          <a:noFill/>
          <a:ln>
            <a:solidFill>
              <a:schemeClr val="bg1"/>
            </a:solidFill>
          </a:ln>
        </p:spPr>
        <p:txBody>
          <a:bodyPr wrap="square" rtlCol="0">
            <a:spAutoFit/>
          </a:bodyPr>
          <a:lstStyle/>
          <a:p>
            <a:r>
              <a:rPr lang="de-DE" sz="3600" smtClean="0"/>
              <a:t>?</a:t>
            </a:r>
            <a:endParaRPr lang="de-DE" sz="3600"/>
          </a:p>
        </p:txBody>
      </p:sp>
      <p:cxnSp>
        <p:nvCxnSpPr>
          <p:cNvPr id="49" name="Gerade Verbindung 48"/>
          <p:cNvCxnSpPr/>
          <p:nvPr/>
        </p:nvCxnSpPr>
        <p:spPr bwMode="auto">
          <a:xfrm rot="16200000">
            <a:off x="2563200" y="2085001"/>
            <a:ext cx="360000" cy="0"/>
          </a:xfrm>
          <a:prstGeom prst="line">
            <a:avLst/>
          </a:prstGeom>
          <a:noFill/>
          <a:ln w="57150" cap="flat" cmpd="sng" algn="ctr">
            <a:solidFill>
              <a:schemeClr val="tx1"/>
            </a:solidFill>
            <a:prstDash val="solid"/>
            <a:round/>
            <a:headEnd type="none" w="med" len="med"/>
            <a:tailEnd type="none" w="med" len="med"/>
          </a:ln>
          <a:effectLst/>
        </p:spPr>
      </p:cxnSp>
      <p:grpSp>
        <p:nvGrpSpPr>
          <p:cNvPr id="63" name="Gruppieren 62"/>
          <p:cNvGrpSpPr/>
          <p:nvPr/>
        </p:nvGrpSpPr>
        <p:grpSpPr>
          <a:xfrm>
            <a:off x="304800" y="2971800"/>
            <a:ext cx="1295400" cy="1103531"/>
            <a:chOff x="304800" y="2971800"/>
            <a:chExt cx="1295400" cy="1103531"/>
          </a:xfrm>
        </p:grpSpPr>
        <p:sp>
          <p:nvSpPr>
            <p:cNvPr id="39" name="Textfeld 38"/>
            <p:cNvSpPr txBox="1"/>
            <p:nvPr/>
          </p:nvSpPr>
          <p:spPr>
            <a:xfrm>
              <a:off x="304800" y="3429000"/>
              <a:ext cx="1066800" cy="646331"/>
            </a:xfrm>
            <a:prstGeom prst="rect">
              <a:avLst/>
            </a:prstGeom>
            <a:noFill/>
            <a:ln>
              <a:solidFill>
                <a:schemeClr val="tx1"/>
              </a:solidFill>
            </a:ln>
          </p:spPr>
          <p:txBody>
            <a:bodyPr wrap="square" rtlCol="0">
              <a:spAutoFit/>
            </a:bodyPr>
            <a:lstStyle/>
            <a:p>
              <a:r>
                <a:rPr lang="de-DE"/>
                <a:t>3</a:t>
              </a:r>
              <a:r>
                <a:rPr lang="de-DE" smtClean="0"/>
                <a:t> in der UB</a:t>
              </a:r>
              <a:endParaRPr lang="de-DE"/>
            </a:p>
          </p:txBody>
        </p:sp>
        <p:cxnSp>
          <p:nvCxnSpPr>
            <p:cNvPr id="50" name="Gerade Verbindung 49"/>
            <p:cNvCxnSpPr/>
            <p:nvPr/>
          </p:nvCxnSpPr>
          <p:spPr bwMode="auto">
            <a:xfrm rot="16200000">
              <a:off x="988200" y="2827800"/>
              <a:ext cx="468000" cy="756000"/>
            </a:xfrm>
            <a:prstGeom prst="line">
              <a:avLst/>
            </a:prstGeom>
            <a:noFill/>
            <a:ln w="28575" cap="flat" cmpd="sng" algn="ctr">
              <a:solidFill>
                <a:schemeClr val="tx1"/>
              </a:solidFill>
              <a:prstDash val="solid"/>
              <a:round/>
              <a:headEnd type="none" w="med" len="med"/>
              <a:tailEnd type="none" w="med" len="med"/>
            </a:ln>
            <a:effectLst/>
          </p:spPr>
        </p:cxnSp>
      </p:grpSp>
      <p:grpSp>
        <p:nvGrpSpPr>
          <p:cNvPr id="64" name="Gruppieren 63"/>
          <p:cNvGrpSpPr/>
          <p:nvPr/>
        </p:nvGrpSpPr>
        <p:grpSpPr>
          <a:xfrm>
            <a:off x="1600200" y="2997000"/>
            <a:ext cx="1066800" cy="1355330"/>
            <a:chOff x="1600200" y="2997000"/>
            <a:chExt cx="1066800" cy="1355330"/>
          </a:xfrm>
        </p:grpSpPr>
        <p:sp>
          <p:nvSpPr>
            <p:cNvPr id="40" name="Textfeld 39"/>
            <p:cNvSpPr txBox="1"/>
            <p:nvPr/>
          </p:nvSpPr>
          <p:spPr>
            <a:xfrm>
              <a:off x="1600200" y="3429000"/>
              <a:ext cx="1066800" cy="923330"/>
            </a:xfrm>
            <a:prstGeom prst="rect">
              <a:avLst/>
            </a:prstGeom>
            <a:noFill/>
            <a:ln>
              <a:solidFill>
                <a:schemeClr val="tx1"/>
              </a:solidFill>
            </a:ln>
          </p:spPr>
          <p:txBody>
            <a:bodyPr wrap="square" rtlCol="0">
              <a:spAutoFit/>
            </a:bodyPr>
            <a:lstStyle/>
            <a:p>
              <a:r>
                <a:rPr lang="de-DE" smtClean="0"/>
                <a:t>4 über das Web</a:t>
              </a:r>
              <a:endParaRPr lang="de-DE"/>
            </a:p>
          </p:txBody>
        </p:sp>
        <p:cxnSp>
          <p:nvCxnSpPr>
            <p:cNvPr id="51" name="Gerade Verbindung 50"/>
            <p:cNvCxnSpPr/>
            <p:nvPr/>
          </p:nvCxnSpPr>
          <p:spPr bwMode="auto">
            <a:xfrm rot="16200000">
              <a:off x="1917600" y="3213000"/>
              <a:ext cx="432000" cy="0"/>
            </a:xfrm>
            <a:prstGeom prst="line">
              <a:avLst/>
            </a:prstGeom>
            <a:noFill/>
            <a:ln w="28575" cap="flat" cmpd="sng" algn="ctr">
              <a:solidFill>
                <a:schemeClr val="tx1"/>
              </a:solidFill>
              <a:prstDash val="solid"/>
              <a:round/>
              <a:headEnd type="none" w="med" len="med"/>
              <a:tailEnd type="none" w="med" len="med"/>
            </a:ln>
            <a:effectLst/>
          </p:spPr>
        </p:cxnSp>
      </p:grpSp>
      <p:grpSp>
        <p:nvGrpSpPr>
          <p:cNvPr id="65" name="Gruppieren 64"/>
          <p:cNvGrpSpPr/>
          <p:nvPr/>
        </p:nvGrpSpPr>
        <p:grpSpPr>
          <a:xfrm>
            <a:off x="2971800" y="2961000"/>
            <a:ext cx="1066800" cy="1114331"/>
            <a:chOff x="2971800" y="2961000"/>
            <a:chExt cx="1066800" cy="1114331"/>
          </a:xfrm>
        </p:grpSpPr>
        <p:sp>
          <p:nvSpPr>
            <p:cNvPr id="41" name="Textfeld 40"/>
            <p:cNvSpPr txBox="1"/>
            <p:nvPr/>
          </p:nvSpPr>
          <p:spPr>
            <a:xfrm>
              <a:off x="2971800" y="3429000"/>
              <a:ext cx="1066800" cy="646331"/>
            </a:xfrm>
            <a:prstGeom prst="rect">
              <a:avLst/>
            </a:prstGeom>
            <a:noFill/>
            <a:ln>
              <a:solidFill>
                <a:schemeClr val="tx1"/>
              </a:solidFill>
            </a:ln>
          </p:spPr>
          <p:txBody>
            <a:bodyPr wrap="square" rtlCol="0">
              <a:spAutoFit/>
            </a:bodyPr>
            <a:lstStyle/>
            <a:p>
              <a:r>
                <a:rPr lang="de-DE"/>
                <a:t>5</a:t>
              </a:r>
              <a:r>
                <a:rPr lang="de-DE" smtClean="0"/>
                <a:t> über Order</a:t>
              </a:r>
              <a:endParaRPr lang="de-DE"/>
            </a:p>
          </p:txBody>
        </p:sp>
        <p:cxnSp>
          <p:nvCxnSpPr>
            <p:cNvPr id="52" name="Gerade Verbindung 51"/>
            <p:cNvCxnSpPr/>
            <p:nvPr/>
          </p:nvCxnSpPr>
          <p:spPr bwMode="auto">
            <a:xfrm rot="16200000" flipV="1">
              <a:off x="3156900" y="3080700"/>
              <a:ext cx="468000" cy="228600"/>
            </a:xfrm>
            <a:prstGeom prst="line">
              <a:avLst/>
            </a:prstGeom>
            <a:noFill/>
            <a:ln w="28575" cap="flat" cmpd="sng" algn="ctr">
              <a:solidFill>
                <a:schemeClr val="tx1"/>
              </a:solidFill>
              <a:prstDash val="solid"/>
              <a:round/>
              <a:headEnd type="none" w="med" len="med"/>
              <a:tailEnd type="none" w="med" len="med"/>
            </a:ln>
            <a:effectLst/>
          </p:spPr>
        </p:cxnSp>
      </p:grpSp>
      <p:grpSp>
        <p:nvGrpSpPr>
          <p:cNvPr id="66" name="Gruppieren 65"/>
          <p:cNvGrpSpPr/>
          <p:nvPr/>
        </p:nvGrpSpPr>
        <p:grpSpPr>
          <a:xfrm>
            <a:off x="2133600" y="4110600"/>
            <a:ext cx="1213200" cy="754532"/>
            <a:chOff x="2133600" y="4110600"/>
            <a:chExt cx="1213200" cy="754532"/>
          </a:xfrm>
        </p:grpSpPr>
        <p:sp>
          <p:nvSpPr>
            <p:cNvPr id="42" name="Textfeld 41"/>
            <p:cNvSpPr txBox="1"/>
            <p:nvPr/>
          </p:nvSpPr>
          <p:spPr>
            <a:xfrm>
              <a:off x="2133600" y="4495800"/>
              <a:ext cx="1066800" cy="369332"/>
            </a:xfrm>
            <a:prstGeom prst="rect">
              <a:avLst/>
            </a:prstGeom>
            <a:noFill/>
            <a:ln>
              <a:solidFill>
                <a:schemeClr val="tx1"/>
              </a:solidFill>
            </a:ln>
          </p:spPr>
          <p:txBody>
            <a:bodyPr wrap="square" rtlCol="0">
              <a:spAutoFit/>
            </a:bodyPr>
            <a:lstStyle/>
            <a:p>
              <a:r>
                <a:rPr lang="de-DE" smtClean="0"/>
                <a:t>subito</a:t>
              </a:r>
              <a:endParaRPr lang="de-DE"/>
            </a:p>
          </p:txBody>
        </p:sp>
        <p:cxnSp>
          <p:nvCxnSpPr>
            <p:cNvPr id="54" name="Gerade Verbindung 53"/>
            <p:cNvCxnSpPr/>
            <p:nvPr/>
          </p:nvCxnSpPr>
          <p:spPr bwMode="auto">
            <a:xfrm rot="16200000">
              <a:off x="2770800" y="3930600"/>
              <a:ext cx="396000" cy="756000"/>
            </a:xfrm>
            <a:prstGeom prst="line">
              <a:avLst/>
            </a:prstGeom>
            <a:noFill/>
            <a:ln w="28575" cap="flat" cmpd="sng" algn="ctr">
              <a:solidFill>
                <a:schemeClr val="tx1"/>
              </a:solidFill>
              <a:prstDash val="solid"/>
              <a:round/>
              <a:headEnd type="none" w="med" len="med"/>
              <a:tailEnd type="none" w="med" len="med"/>
            </a:ln>
            <a:effectLst/>
          </p:spPr>
        </p:cxnSp>
      </p:grpSp>
      <p:grpSp>
        <p:nvGrpSpPr>
          <p:cNvPr id="68" name="Gruppieren 67"/>
          <p:cNvGrpSpPr/>
          <p:nvPr/>
        </p:nvGrpSpPr>
        <p:grpSpPr>
          <a:xfrm>
            <a:off x="3810000" y="4114800"/>
            <a:ext cx="2895600" cy="951131"/>
            <a:chOff x="3810000" y="4114800"/>
            <a:chExt cx="2895600" cy="951131"/>
          </a:xfrm>
        </p:grpSpPr>
        <p:sp>
          <p:nvSpPr>
            <p:cNvPr id="43" name="Textfeld 42"/>
            <p:cNvSpPr txBox="1"/>
            <p:nvPr/>
          </p:nvSpPr>
          <p:spPr>
            <a:xfrm>
              <a:off x="3810000" y="4419600"/>
              <a:ext cx="2895600" cy="646331"/>
            </a:xfrm>
            <a:prstGeom prst="rect">
              <a:avLst/>
            </a:prstGeom>
            <a:noFill/>
            <a:ln>
              <a:solidFill>
                <a:schemeClr val="tx1"/>
              </a:solidFill>
            </a:ln>
          </p:spPr>
          <p:txBody>
            <a:bodyPr wrap="square" rtlCol="0">
              <a:spAutoFit/>
            </a:bodyPr>
            <a:lstStyle/>
            <a:p>
              <a:r>
                <a:rPr lang="de-DE"/>
                <a:t>ü</a:t>
              </a:r>
              <a:r>
                <a:rPr lang="de-DE" smtClean="0"/>
                <a:t>ber kommerzielle Anbieter – auch als eText</a:t>
              </a:r>
              <a:endParaRPr lang="de-DE"/>
            </a:p>
          </p:txBody>
        </p:sp>
        <p:cxnSp>
          <p:nvCxnSpPr>
            <p:cNvPr id="55" name="Gerade Verbindung 54"/>
            <p:cNvCxnSpPr/>
            <p:nvPr/>
          </p:nvCxnSpPr>
          <p:spPr bwMode="auto">
            <a:xfrm rot="16200000" flipV="1">
              <a:off x="3838500" y="4162500"/>
              <a:ext cx="324000" cy="228600"/>
            </a:xfrm>
            <a:prstGeom prst="line">
              <a:avLst/>
            </a:prstGeom>
            <a:noFill/>
            <a:ln w="28575" cap="flat" cmpd="sng" algn="ctr">
              <a:solidFill>
                <a:schemeClr val="tx1"/>
              </a:solidFill>
              <a:prstDash val="solid"/>
              <a:round/>
              <a:headEnd type="none" w="med" len="med"/>
              <a:tailEnd type="none" w="med" len="med"/>
            </a:ln>
            <a:effectLst/>
          </p:spPr>
        </p:cxnSp>
      </p:grpSp>
      <p:grpSp>
        <p:nvGrpSpPr>
          <p:cNvPr id="67" name="Gruppieren 66"/>
          <p:cNvGrpSpPr/>
          <p:nvPr/>
        </p:nvGrpSpPr>
        <p:grpSpPr>
          <a:xfrm>
            <a:off x="685800" y="4908600"/>
            <a:ext cx="2590800" cy="1187400"/>
            <a:chOff x="685800" y="4908600"/>
            <a:chExt cx="2590800" cy="1187400"/>
          </a:xfrm>
        </p:grpSpPr>
        <p:sp>
          <p:nvSpPr>
            <p:cNvPr id="44" name="Textfeld 43"/>
            <p:cNvSpPr txBox="1"/>
            <p:nvPr/>
          </p:nvSpPr>
          <p:spPr>
            <a:xfrm>
              <a:off x="685800" y="5172670"/>
              <a:ext cx="2590800" cy="923330"/>
            </a:xfrm>
            <a:prstGeom prst="rect">
              <a:avLst/>
            </a:prstGeom>
            <a:noFill/>
            <a:ln>
              <a:solidFill>
                <a:schemeClr val="tx1"/>
              </a:solidFill>
            </a:ln>
          </p:spPr>
          <p:txBody>
            <a:bodyPr wrap="square" rtlCol="0">
              <a:spAutoFit/>
            </a:bodyPr>
            <a:lstStyle/>
            <a:p>
              <a:r>
                <a:rPr lang="de-DE"/>
                <a:t>n</a:t>
              </a:r>
              <a:r>
                <a:rPr lang="de-DE" smtClean="0"/>
                <a:t>ur über hard copy</a:t>
              </a:r>
            </a:p>
            <a:p>
              <a:r>
                <a:rPr lang="de-DE"/>
                <a:t>m</a:t>
              </a:r>
              <a:r>
                <a:rPr lang="de-DE" smtClean="0"/>
                <a:t>ax. bis zu 3 Wochen Lieferfrist</a:t>
              </a:r>
              <a:endParaRPr lang="de-DE"/>
            </a:p>
          </p:txBody>
        </p:sp>
        <p:cxnSp>
          <p:nvCxnSpPr>
            <p:cNvPr id="56" name="Gerade Verbindung 55"/>
            <p:cNvCxnSpPr/>
            <p:nvPr/>
          </p:nvCxnSpPr>
          <p:spPr bwMode="auto">
            <a:xfrm rot="16200000">
              <a:off x="2541000" y="5034600"/>
              <a:ext cx="252000" cy="0"/>
            </a:xfrm>
            <a:prstGeom prst="line">
              <a:avLst/>
            </a:prstGeom>
            <a:noFill/>
            <a:ln w="28575" cap="flat" cmpd="sng" algn="ctr">
              <a:solidFill>
                <a:schemeClr val="tx1"/>
              </a:solidFill>
              <a:prstDash val="solid"/>
              <a:round/>
              <a:headEnd type="none" w="med" len="med"/>
              <a:tailEnd type="none" w="med" len="med"/>
            </a:ln>
            <a:effectLst/>
          </p:spPr>
        </p:cxnSp>
      </p:grpSp>
      <p:grpSp>
        <p:nvGrpSpPr>
          <p:cNvPr id="69" name="Gruppieren 68"/>
          <p:cNvGrpSpPr/>
          <p:nvPr/>
        </p:nvGrpSpPr>
        <p:grpSpPr>
          <a:xfrm>
            <a:off x="3733800" y="5086200"/>
            <a:ext cx="2895600" cy="705000"/>
            <a:chOff x="3733800" y="5086200"/>
            <a:chExt cx="2895600" cy="705000"/>
          </a:xfrm>
        </p:grpSpPr>
        <p:sp>
          <p:nvSpPr>
            <p:cNvPr id="45" name="Textfeld 44"/>
            <p:cNvSpPr txBox="1"/>
            <p:nvPr/>
          </p:nvSpPr>
          <p:spPr>
            <a:xfrm>
              <a:off x="3733800" y="5421868"/>
              <a:ext cx="2895600" cy="369332"/>
            </a:xfrm>
            <a:prstGeom prst="rect">
              <a:avLst/>
            </a:prstGeom>
            <a:noFill/>
            <a:ln>
              <a:solidFill>
                <a:schemeClr val="tx1"/>
              </a:solidFill>
            </a:ln>
          </p:spPr>
          <p:txBody>
            <a:bodyPr wrap="square" rtlCol="0">
              <a:spAutoFit/>
            </a:bodyPr>
            <a:lstStyle/>
            <a:p>
              <a:r>
                <a:rPr lang="de-DE"/>
                <a:t>z</a:t>
              </a:r>
              <a:r>
                <a:rPr lang="de-DE" smtClean="0"/>
                <a:t>wischen €38 und 64</a:t>
              </a:r>
              <a:endParaRPr lang="de-DE"/>
            </a:p>
          </p:txBody>
        </p:sp>
        <p:cxnSp>
          <p:nvCxnSpPr>
            <p:cNvPr id="57" name="Gerade Verbindung 56"/>
            <p:cNvCxnSpPr/>
            <p:nvPr/>
          </p:nvCxnSpPr>
          <p:spPr bwMode="auto">
            <a:xfrm rot="16200000">
              <a:off x="5172000" y="5248200"/>
              <a:ext cx="324000" cy="0"/>
            </a:xfrm>
            <a:prstGeom prst="line">
              <a:avLst/>
            </a:prstGeom>
            <a:noFill/>
            <a:ln w="28575" cap="flat" cmpd="sng" algn="ctr">
              <a:solidFill>
                <a:schemeClr val="tx1"/>
              </a:solidFill>
              <a:prstDash val="solid"/>
              <a:round/>
              <a:headEnd type="none" w="med" len="med"/>
              <a:tailEnd type="none" w="med" len="med"/>
            </a:ln>
            <a:effectLst/>
          </p:spPr>
        </p:cxnSp>
      </p:grpSp>
      <p:grpSp>
        <p:nvGrpSpPr>
          <p:cNvPr id="70" name="Gruppieren 69"/>
          <p:cNvGrpSpPr/>
          <p:nvPr/>
        </p:nvGrpSpPr>
        <p:grpSpPr>
          <a:xfrm>
            <a:off x="6324600" y="3200400"/>
            <a:ext cx="2057400" cy="1200329"/>
            <a:chOff x="6324600" y="3200400"/>
            <a:chExt cx="2057400" cy="1200329"/>
          </a:xfrm>
        </p:grpSpPr>
        <p:sp>
          <p:nvSpPr>
            <p:cNvPr id="47" name="Textfeld 46"/>
            <p:cNvSpPr txBox="1"/>
            <p:nvPr/>
          </p:nvSpPr>
          <p:spPr>
            <a:xfrm>
              <a:off x="7086600" y="3200400"/>
              <a:ext cx="1295400" cy="1200329"/>
            </a:xfrm>
            <a:prstGeom prst="rect">
              <a:avLst/>
            </a:prstGeom>
            <a:noFill/>
            <a:ln>
              <a:solidFill>
                <a:schemeClr val="tx1"/>
              </a:solidFill>
            </a:ln>
          </p:spPr>
          <p:txBody>
            <a:bodyPr wrap="square" rtlCol="0">
              <a:spAutoFit/>
            </a:bodyPr>
            <a:lstStyle/>
            <a:p>
              <a:r>
                <a:rPr lang="de-DE" smtClean="0"/>
                <a:t>Einsicht nur der 7 aus UB und Web</a:t>
              </a:r>
              <a:endParaRPr lang="de-DE"/>
            </a:p>
          </p:txBody>
        </p:sp>
        <p:sp>
          <p:nvSpPr>
            <p:cNvPr id="58" name="Pfeil nach rechts 57"/>
            <p:cNvSpPr/>
            <p:nvPr/>
          </p:nvSpPr>
          <p:spPr bwMode="auto">
            <a:xfrm>
              <a:off x="6324600" y="3581400"/>
              <a:ext cx="648000" cy="228600"/>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hlink"/>
                </a:solidFill>
                <a:effectLst/>
                <a:latin typeface="Arial" pitchFamily="34" charset="0"/>
              </a:endParaRPr>
            </a:p>
          </p:txBody>
        </p:sp>
      </p:grpSp>
      <p:grpSp>
        <p:nvGrpSpPr>
          <p:cNvPr id="62" name="Gruppieren 61"/>
          <p:cNvGrpSpPr/>
          <p:nvPr/>
        </p:nvGrpSpPr>
        <p:grpSpPr>
          <a:xfrm>
            <a:off x="1524000" y="1828800"/>
            <a:ext cx="5562600" cy="1103531"/>
            <a:chOff x="1524000" y="1828800"/>
            <a:chExt cx="5562600" cy="1103531"/>
          </a:xfrm>
        </p:grpSpPr>
        <p:sp>
          <p:nvSpPr>
            <p:cNvPr id="34" name="Textfeld 33"/>
            <p:cNvSpPr txBox="1"/>
            <p:nvPr/>
          </p:nvSpPr>
          <p:spPr>
            <a:xfrm>
              <a:off x="4724400" y="2286000"/>
              <a:ext cx="2362200" cy="646331"/>
            </a:xfrm>
            <a:prstGeom prst="rect">
              <a:avLst/>
            </a:prstGeom>
            <a:noFill/>
            <a:ln>
              <a:solidFill>
                <a:schemeClr val="tx1"/>
              </a:solidFill>
            </a:ln>
          </p:spPr>
          <p:txBody>
            <a:bodyPr wrap="square" rtlCol="0">
              <a:spAutoFit/>
            </a:bodyPr>
            <a:lstStyle/>
            <a:p>
              <a:r>
                <a:rPr lang="de-DE"/>
                <a:t>n</a:t>
              </a:r>
              <a:r>
                <a:rPr lang="de-DE" smtClean="0"/>
                <a:t>achgewiesene Literatur</a:t>
              </a:r>
              <a:endParaRPr lang="de-DE"/>
            </a:p>
          </p:txBody>
        </p:sp>
        <p:cxnSp>
          <p:nvCxnSpPr>
            <p:cNvPr id="37" name="Gerade Verbindung 36"/>
            <p:cNvCxnSpPr/>
            <p:nvPr/>
          </p:nvCxnSpPr>
          <p:spPr bwMode="auto">
            <a:xfrm rot="16200000">
              <a:off x="5532000" y="2062800"/>
              <a:ext cx="468000" cy="0"/>
            </a:xfrm>
            <a:prstGeom prst="line">
              <a:avLst/>
            </a:prstGeom>
            <a:noFill/>
            <a:ln w="57150" cap="flat" cmpd="sng" algn="ctr">
              <a:solidFill>
                <a:schemeClr val="tx1"/>
              </a:solidFill>
              <a:prstDash val="solid"/>
              <a:round/>
              <a:headEnd type="none" w="med" len="med"/>
              <a:tailEnd type="none" w="med" len="med"/>
            </a:ln>
            <a:effectLst/>
          </p:spPr>
        </p:cxnSp>
        <p:sp>
          <p:nvSpPr>
            <p:cNvPr id="38" name="Textfeld 37"/>
            <p:cNvSpPr txBox="1"/>
            <p:nvPr/>
          </p:nvSpPr>
          <p:spPr>
            <a:xfrm>
              <a:off x="1524000" y="2286000"/>
              <a:ext cx="2362200" cy="646331"/>
            </a:xfrm>
            <a:prstGeom prst="rect">
              <a:avLst/>
            </a:prstGeom>
            <a:noFill/>
            <a:ln>
              <a:solidFill>
                <a:schemeClr val="tx1"/>
              </a:solidFill>
            </a:ln>
          </p:spPr>
          <p:txBody>
            <a:bodyPr wrap="square" rtlCol="0">
              <a:spAutoFit/>
            </a:bodyPr>
            <a:lstStyle/>
            <a:p>
              <a:r>
                <a:rPr lang="de-DE" smtClean="0"/>
                <a:t>Einsicht von 12 Referenzen</a:t>
              </a:r>
              <a:endParaRPr lang="de-DE"/>
            </a:p>
          </p:txBody>
        </p:sp>
        <p:cxnSp>
          <p:nvCxnSpPr>
            <p:cNvPr id="60" name="Gerade Verbindung 59"/>
            <p:cNvCxnSpPr/>
            <p:nvPr/>
          </p:nvCxnSpPr>
          <p:spPr bwMode="auto">
            <a:xfrm flipV="1">
              <a:off x="3886200" y="2514600"/>
              <a:ext cx="792000" cy="5400"/>
            </a:xfrm>
            <a:prstGeom prst="line">
              <a:avLst/>
            </a:prstGeom>
            <a:noFill/>
            <a:ln w="57150" cap="flat" cmpd="sng" algn="ctr">
              <a:solidFill>
                <a:schemeClr val="tx1"/>
              </a:solidFill>
              <a:prstDash val="solid"/>
              <a:round/>
              <a:headEnd type="none" w="med" len="med"/>
              <a:tailEnd type="none" w="med" len="med"/>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7"/>
          <p:cNvSpPr>
            <a:spLocks noChangeArrowheads="1"/>
          </p:cNvSpPr>
          <p:nvPr/>
        </p:nvSpPr>
        <p:spPr bwMode="auto">
          <a:xfrm>
            <a:off x="2286000" y="1828800"/>
            <a:ext cx="5181600" cy="2133600"/>
          </a:xfrm>
          <a:prstGeom prst="chevron">
            <a:avLst>
              <a:gd name="adj" fmla="val 42860"/>
            </a:avLst>
          </a:prstGeom>
          <a:solidFill>
            <a:schemeClr val="folHlink"/>
          </a:solidFill>
          <a:ln w="28575">
            <a:noFill/>
            <a:miter lim="800000"/>
            <a:headEnd/>
            <a:tailEnd/>
          </a:ln>
        </p:spPr>
        <p:txBody>
          <a:bodyPr lIns="0" tIns="0" rIns="0" bIns="0"/>
          <a:lstStyle/>
          <a:p>
            <a:pPr algn="r"/>
            <a:endParaRPr lang="de-DE" sz="1200" b="1" dirty="0">
              <a:solidFill>
                <a:schemeClr val="bg1"/>
              </a:solidFill>
            </a:endParaRPr>
          </a:p>
          <a:p>
            <a:r>
              <a:rPr lang="de-DE" sz="1200" b="1" dirty="0">
                <a:solidFill>
                  <a:schemeClr val="bg1"/>
                </a:solidFill>
              </a:rPr>
              <a:t>     </a:t>
            </a:r>
          </a:p>
          <a:p>
            <a:endParaRPr lang="de-DE" sz="1200" b="1" dirty="0">
              <a:solidFill>
                <a:schemeClr val="bg1"/>
              </a:solidFill>
            </a:endParaRPr>
          </a:p>
          <a:p>
            <a:r>
              <a:rPr lang="de-DE" sz="1200" b="1" dirty="0">
                <a:solidFill>
                  <a:schemeClr val="bg1"/>
                </a:solidFill>
              </a:rPr>
              <a:t>     </a:t>
            </a:r>
            <a:r>
              <a:rPr lang="de-DE" sz="2400" b="1" dirty="0" smtClean="0">
                <a:solidFill>
                  <a:schemeClr val="bg1"/>
                </a:solidFill>
              </a:rPr>
              <a:t>Schlussfolgerungen zur Regulierung über Urheberrecht</a:t>
            </a:r>
            <a:endParaRPr lang="de-DE" sz="2400" b="1" dirty="0">
              <a:solidFill>
                <a:schemeClr val="bg1"/>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liennummernplatzhalter 3"/>
          <p:cNvSpPr>
            <a:spLocks noGrp="1"/>
          </p:cNvSpPr>
          <p:nvPr>
            <p:ph type="sldNum" sz="quarter" idx="10"/>
          </p:nvPr>
        </p:nvSpPr>
        <p:spPr>
          <a:noFill/>
        </p:spPr>
        <p:txBody>
          <a:bodyPr/>
          <a:lstStyle/>
          <a:p>
            <a:fld id="{0C6FF2DB-0863-411B-A20F-6C29F477A65C}" type="slidenum">
              <a:rPr lang="de-DE" smtClean="0">
                <a:latin typeface="Arial" pitchFamily="34" charset="0"/>
              </a:rPr>
              <a:pPr/>
              <a:t>36</a:t>
            </a:fld>
            <a:endParaRPr lang="de-DE" smtClean="0">
              <a:latin typeface="Arial" pitchFamily="34" charset="0"/>
            </a:endParaRPr>
          </a:p>
        </p:txBody>
      </p:sp>
      <p:sp>
        <p:nvSpPr>
          <p:cNvPr id="25604" name="Fußzeilenplatzhalter 4"/>
          <p:cNvSpPr>
            <a:spLocks noGrp="1"/>
          </p:cNvSpPr>
          <p:nvPr>
            <p:ph type="ftr" sz="quarter" idx="11"/>
          </p:nvPr>
        </p:nvSpPr>
        <p:spPr>
          <a:noFill/>
        </p:spPr>
        <p:txBody>
          <a:bodyPr/>
          <a:lstStyle/>
          <a:p>
            <a:r>
              <a:rPr lang="de-DE" smtClean="0">
                <a:latin typeface="Arial" pitchFamily="34" charset="0"/>
              </a:rPr>
              <a:t>Gut gemeint - Geschäftsmodelle</a:t>
            </a:r>
          </a:p>
        </p:txBody>
      </p:sp>
      <p:sp>
        <p:nvSpPr>
          <p:cNvPr id="8" name="Inhaltsplatzhalter 7"/>
          <p:cNvSpPr>
            <a:spLocks noGrp="1"/>
          </p:cNvSpPr>
          <p:nvPr>
            <p:ph idx="1"/>
          </p:nvPr>
        </p:nvSpPr>
        <p:spPr>
          <a:xfrm>
            <a:off x="605204" y="1352550"/>
            <a:ext cx="8081596" cy="2933700"/>
          </a:xfrm>
        </p:spPr>
        <p:txBody>
          <a:bodyPr/>
          <a:lstStyle/>
          <a:p>
            <a:pPr marL="457200" indent="-457200" algn="ctr">
              <a:buFont typeface="Wingdings" pitchFamily="2" charset="2"/>
              <a:buNone/>
            </a:pPr>
            <a:r>
              <a:rPr lang="de-DE" smtClean="0"/>
              <a:t>„Zu befürchten ist, dass die Kooperation von Wissenschaftlern über die Datennetze erheblich erschwert, </a:t>
            </a:r>
          </a:p>
          <a:p>
            <a:pPr marL="457200" indent="-457200" algn="ctr">
              <a:buFont typeface="Wingdings" pitchFamily="2" charset="2"/>
              <a:buNone/>
            </a:pPr>
            <a:r>
              <a:rPr lang="de-DE" smtClean="0"/>
              <a:t>die wissenschaftliche Erforschung insbesondere audiovisueller Dokumente massiv behindert </a:t>
            </a:r>
          </a:p>
          <a:p>
            <a:pPr marL="457200" indent="-457200" algn="ctr">
              <a:buFont typeface="Wingdings" pitchFamily="2" charset="2"/>
              <a:buNone/>
            </a:pPr>
            <a:r>
              <a:rPr lang="de-DE" smtClean="0"/>
              <a:t>und die schon in der letzten Zeit dramatisch gestiegenen Kosten für die Bereitstellung und Nutzung digitaler Informationsmaterialien für Bildung und Wissenschaft weiterhin erheblich steigen werden.“</a:t>
            </a:r>
          </a:p>
        </p:txBody>
      </p:sp>
      <p:sp>
        <p:nvSpPr>
          <p:cNvPr id="6" name="Titel 1"/>
          <p:cNvSpPr txBox="1">
            <a:spLocks/>
          </p:cNvSpPr>
          <p:nvPr/>
        </p:nvSpPr>
        <p:spPr bwMode="auto">
          <a:xfrm>
            <a:off x="483577" y="4786314"/>
            <a:ext cx="7995138" cy="396875"/>
          </a:xfrm>
          <a:prstGeom prst="rect">
            <a:avLst/>
          </a:prstGeom>
          <a:noFill/>
          <a:ln w="9525">
            <a:noFill/>
            <a:miter lim="800000"/>
            <a:headEnd/>
            <a:tailEnd/>
          </a:ln>
        </p:spPr>
        <p:txBody>
          <a:bodyPr lIns="0" tIns="0" rIns="0" bIns="0" anchor="b"/>
          <a:lstStyle/>
          <a:p>
            <a:pPr algn="l">
              <a:lnSpc>
                <a:spcPct val="90000"/>
              </a:lnSpc>
              <a:spcBef>
                <a:spcPct val="0"/>
              </a:spcBef>
              <a:spcAft>
                <a:spcPct val="0"/>
              </a:spcAft>
              <a:buClrTx/>
              <a:buSzTx/>
              <a:buFontTx/>
              <a:buNone/>
              <a:defRPr/>
            </a:pPr>
            <a:r>
              <a:rPr lang="de-DE" sz="2800" kern="0" dirty="0">
                <a:solidFill>
                  <a:srgbClr val="008080"/>
                </a:solidFill>
                <a:latin typeface="+mj-lt"/>
                <a:ea typeface="+mj-ea"/>
                <a:cs typeface="+mj-cs"/>
              </a:rPr>
              <a:t>Wissenschaftsorganisationen – Kritik am 2. Korb</a:t>
            </a:r>
            <a:endParaRPr lang="de-DE" sz="2600" kern="0" dirty="0">
              <a:solidFill>
                <a:srgbClr val="008080"/>
              </a:solidFill>
              <a:latin typeface="+mj-lt"/>
              <a:ea typeface="+mj-ea"/>
              <a:cs typeface="+mj-cs"/>
            </a:endParaRPr>
          </a:p>
        </p:txBody>
      </p:sp>
      <p:sp>
        <p:nvSpPr>
          <p:cNvPr id="9"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nSpc>
                <a:spcPct val="90000"/>
              </a:lnSpc>
            </a:pPr>
            <a:r>
              <a:rPr lang="de-DE" sz="2600" i="1" smtClean="0">
                <a:solidFill>
                  <a:schemeClr val="bg1"/>
                </a:solidFill>
              </a:rPr>
              <a:t>Schlussfolgerungen</a:t>
            </a:r>
            <a:endParaRPr lang="de-DE" sz="2600" i="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6" grpId="0"/>
      <p:bldP spid="6"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liennummernplatzhalter 3"/>
          <p:cNvSpPr>
            <a:spLocks noGrp="1"/>
          </p:cNvSpPr>
          <p:nvPr>
            <p:ph type="sldNum" sz="quarter" idx="10"/>
          </p:nvPr>
        </p:nvSpPr>
        <p:spPr>
          <a:noFill/>
        </p:spPr>
        <p:txBody>
          <a:bodyPr/>
          <a:lstStyle/>
          <a:p>
            <a:fld id="{F67AD7A2-3E21-4F69-BFEB-80D9D43C3050}" type="slidenum">
              <a:rPr lang="de-DE" smtClean="0">
                <a:latin typeface="Arial" pitchFamily="34" charset="0"/>
              </a:rPr>
              <a:pPr/>
              <a:t>37</a:t>
            </a:fld>
            <a:endParaRPr lang="de-DE" smtClean="0">
              <a:latin typeface="Arial" pitchFamily="34" charset="0"/>
            </a:endParaRPr>
          </a:p>
        </p:txBody>
      </p:sp>
      <p:sp>
        <p:nvSpPr>
          <p:cNvPr id="26628" name="Fußzeilenplatzhalter 4"/>
          <p:cNvSpPr>
            <a:spLocks noGrp="1"/>
          </p:cNvSpPr>
          <p:nvPr>
            <p:ph type="ftr" sz="quarter" idx="11"/>
          </p:nvPr>
        </p:nvSpPr>
        <p:spPr>
          <a:noFill/>
        </p:spPr>
        <p:txBody>
          <a:bodyPr/>
          <a:lstStyle/>
          <a:p>
            <a:r>
              <a:rPr lang="de-DE" smtClean="0">
                <a:latin typeface="Arial" pitchFamily="34" charset="0"/>
              </a:rPr>
              <a:t>Gut gemeint - Geschäftsmodelle</a:t>
            </a:r>
          </a:p>
        </p:txBody>
      </p:sp>
      <p:sp>
        <p:nvSpPr>
          <p:cNvPr id="8" name="Inhaltsplatzhalter 7"/>
          <p:cNvSpPr>
            <a:spLocks noGrp="1"/>
          </p:cNvSpPr>
          <p:nvPr>
            <p:ph idx="1"/>
          </p:nvPr>
        </p:nvSpPr>
        <p:spPr>
          <a:xfrm>
            <a:off x="457200" y="1524000"/>
            <a:ext cx="8081596" cy="3141661"/>
          </a:xfrm>
        </p:spPr>
        <p:txBody>
          <a:bodyPr/>
          <a:lstStyle/>
          <a:p>
            <a:r>
              <a:rPr lang="de-DE" sz="2000" dirty="0" smtClean="0"/>
              <a:t>zu gravierenden Einschränkungen der Nutzung von elektronischen Medien und Verfahren im Bereich der Infrastruktur von Hochschulen, Forschungseinrichtungen und Bibliotheken führen, </a:t>
            </a:r>
          </a:p>
          <a:p>
            <a:r>
              <a:rPr lang="de-DE" sz="2000" dirty="0" smtClean="0"/>
              <a:t>den Einsatz neuer Informations- und Kommunikationstechnologien an Schulen und Hochschulen behindern und </a:t>
            </a:r>
          </a:p>
          <a:p>
            <a:r>
              <a:rPr lang="de-DE" sz="2000" dirty="0" smtClean="0"/>
              <a:t>den Zugang zu wissenschaftlichen Informationen verknappen und verteuern sowie die Vermittlung von Medienkompetenz an Schulen und Hochschulen erschweren würden.</a:t>
            </a:r>
          </a:p>
        </p:txBody>
      </p:sp>
      <p:sp>
        <p:nvSpPr>
          <p:cNvPr id="6" name="Titel 1"/>
          <p:cNvSpPr txBox="1">
            <a:spLocks/>
          </p:cNvSpPr>
          <p:nvPr/>
        </p:nvSpPr>
        <p:spPr bwMode="auto">
          <a:xfrm>
            <a:off x="417635" y="4786314"/>
            <a:ext cx="7995138" cy="822325"/>
          </a:xfrm>
          <a:prstGeom prst="rect">
            <a:avLst/>
          </a:prstGeom>
          <a:noFill/>
          <a:ln w="9525">
            <a:noFill/>
            <a:miter lim="800000"/>
            <a:headEnd/>
            <a:tailEnd/>
          </a:ln>
        </p:spPr>
        <p:txBody>
          <a:bodyPr lIns="0" tIns="0" rIns="0" bIns="0" anchor="b"/>
          <a:lstStyle/>
          <a:p>
            <a:pPr algn="l">
              <a:lnSpc>
                <a:spcPct val="90000"/>
              </a:lnSpc>
              <a:spcBef>
                <a:spcPct val="0"/>
              </a:spcBef>
              <a:spcAft>
                <a:spcPct val="0"/>
              </a:spcAft>
              <a:buClrTx/>
              <a:buSzTx/>
              <a:buFontTx/>
              <a:buNone/>
              <a:defRPr/>
            </a:pPr>
            <a:r>
              <a:rPr lang="de-DE" sz="2400" kern="0" dirty="0">
                <a:solidFill>
                  <a:srgbClr val="008080"/>
                </a:solidFill>
                <a:latin typeface="+mj-lt"/>
                <a:ea typeface="+mj-ea"/>
                <a:cs typeface="+mj-cs"/>
              </a:rPr>
              <a:t>Bundesrat – Stellungnahme zu Reg-E Zweiter Korb 2006</a:t>
            </a:r>
            <a:endParaRPr lang="de-DE" sz="2600" kern="0" dirty="0">
              <a:solidFill>
                <a:srgbClr val="008080"/>
              </a:solidFill>
              <a:latin typeface="+mj-lt"/>
              <a:ea typeface="+mj-ea"/>
              <a:cs typeface="+mj-cs"/>
            </a:endParaRPr>
          </a:p>
        </p:txBody>
      </p:sp>
      <p:sp>
        <p:nvSpPr>
          <p:cNvPr id="7" name="Textfeld 6"/>
          <p:cNvSpPr txBox="1">
            <a:spLocks noChangeArrowheads="1"/>
          </p:cNvSpPr>
          <p:nvPr/>
        </p:nvSpPr>
        <p:spPr bwMode="auto">
          <a:xfrm>
            <a:off x="2000251" y="520700"/>
            <a:ext cx="6726115" cy="1384300"/>
          </a:xfrm>
          <a:prstGeom prst="rect">
            <a:avLst/>
          </a:prstGeom>
          <a:solidFill>
            <a:srgbClr val="F8F8F8"/>
          </a:solidFill>
          <a:ln w="9525">
            <a:noFill/>
            <a:miter lim="800000"/>
            <a:headEnd/>
            <a:tailEnd/>
          </a:ln>
        </p:spPr>
        <p:txBody>
          <a:bodyPr>
            <a:spAutoFit/>
          </a:bodyPr>
          <a:lstStyle/>
          <a:p>
            <a:pPr algn="ctr"/>
            <a:r>
              <a:rPr lang="de-DE" sz="2800"/>
              <a:t>Muss dieser Preis zu Erhaltung der </a:t>
            </a:r>
            <a:r>
              <a:rPr lang="de-DE" sz="2800" i="1"/>
              <a:t>Reinheit</a:t>
            </a:r>
            <a:r>
              <a:rPr lang="de-DE" sz="2800"/>
              <a:t> des Urheberrechts bezahlt werden?</a:t>
            </a:r>
          </a:p>
        </p:txBody>
      </p:sp>
      <p:sp>
        <p:nvSpPr>
          <p:cNvPr id="10"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nSpc>
                <a:spcPct val="90000"/>
              </a:lnSpc>
            </a:pPr>
            <a:r>
              <a:rPr lang="de-DE" sz="2600" i="1" smtClean="0">
                <a:solidFill>
                  <a:schemeClr val="bg1"/>
                </a:solidFill>
              </a:rPr>
              <a:t>Schlussfolgerungen</a:t>
            </a:r>
            <a:endParaRPr lang="de-DE" sz="2600" i="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nSpc>
                <a:spcPct val="90000"/>
              </a:lnSpc>
            </a:pPr>
            <a:r>
              <a:rPr lang="de-DE" sz="2600" i="1" smtClean="0">
                <a:solidFill>
                  <a:schemeClr val="bg1"/>
                </a:solidFill>
              </a:rPr>
              <a:t>Schlussfolgerungen</a:t>
            </a:r>
            <a:endParaRPr lang="de-DE" sz="2600" i="1">
              <a:solidFill>
                <a:schemeClr val="bg1"/>
              </a:solidFill>
            </a:endParaRPr>
          </a:p>
        </p:txBody>
      </p:sp>
      <p:sp>
        <p:nvSpPr>
          <p:cNvPr id="991241" name="Text Box 9"/>
          <p:cNvSpPr txBox="1">
            <a:spLocks noChangeArrowheads="1"/>
          </p:cNvSpPr>
          <p:nvPr/>
        </p:nvSpPr>
        <p:spPr bwMode="auto">
          <a:xfrm>
            <a:off x="609600" y="762000"/>
            <a:ext cx="2362200" cy="461665"/>
          </a:xfrm>
          <a:prstGeom prst="rect">
            <a:avLst/>
          </a:prstGeom>
          <a:solidFill>
            <a:srgbClr val="E9E9E9"/>
          </a:solidFill>
          <a:ln w="12700">
            <a:noFill/>
            <a:miter lim="800000"/>
            <a:headEnd/>
            <a:tailEnd/>
          </a:ln>
        </p:spPr>
        <p:txBody>
          <a:bodyPr wrap="square">
            <a:spAutoFit/>
          </a:bodyPr>
          <a:lstStyle/>
          <a:p>
            <a:pPr algn="l">
              <a:lnSpc>
                <a:spcPct val="120000"/>
              </a:lnSpc>
              <a:spcBef>
                <a:spcPct val="50000"/>
              </a:spcBef>
            </a:pPr>
            <a:r>
              <a:rPr lang="de-DE" sz="2000">
                <a:solidFill>
                  <a:srgbClr val="003366"/>
                </a:solidFill>
                <a:cs typeface="Times New Roman" pitchFamily="18" charset="0"/>
              </a:rPr>
              <a:t>g</a:t>
            </a:r>
            <a:r>
              <a:rPr lang="de-DE" sz="2000" smtClean="0">
                <a:solidFill>
                  <a:srgbClr val="003366"/>
                </a:solidFill>
                <a:cs typeface="Times New Roman" pitchFamily="18" charset="0"/>
              </a:rPr>
              <a:t>egenwärtig:</a:t>
            </a:r>
            <a:endParaRPr lang="de-DE" sz="2000">
              <a:solidFill>
                <a:srgbClr val="003366"/>
              </a:solidFill>
              <a:cs typeface="Times New Roman" pitchFamily="18" charset="0"/>
            </a:endParaRPr>
          </a:p>
        </p:txBody>
      </p:sp>
      <p:sp>
        <p:nvSpPr>
          <p:cNvPr id="4" name="Text Box 9"/>
          <p:cNvSpPr txBox="1">
            <a:spLocks noChangeArrowheads="1"/>
          </p:cNvSpPr>
          <p:nvPr/>
        </p:nvSpPr>
        <p:spPr bwMode="auto">
          <a:xfrm>
            <a:off x="457200" y="1295400"/>
            <a:ext cx="7086600" cy="830997"/>
          </a:xfrm>
          <a:prstGeom prst="rect">
            <a:avLst/>
          </a:prstGeom>
          <a:solidFill>
            <a:schemeClr val="bg1"/>
          </a:solidFill>
          <a:ln w="12700">
            <a:solidFill>
              <a:schemeClr val="bg1"/>
            </a:solidFill>
            <a:miter lim="800000"/>
            <a:headEnd/>
            <a:tailEnd/>
          </a:ln>
        </p:spPr>
        <p:txBody>
          <a:bodyPr wrap="square">
            <a:spAutoFit/>
          </a:bodyPr>
          <a:lstStyle/>
          <a:p>
            <a:pPr algn="l">
              <a:lnSpc>
                <a:spcPct val="120000"/>
              </a:lnSpc>
              <a:spcBef>
                <a:spcPct val="50000"/>
              </a:spcBef>
            </a:pPr>
            <a:r>
              <a:rPr lang="de-DE" sz="2000" dirty="0">
                <a:solidFill>
                  <a:schemeClr val="tx1"/>
                </a:solidFill>
                <a:cs typeface="Times New Roman" pitchFamily="18" charset="0"/>
              </a:rPr>
              <a:t>e</a:t>
            </a:r>
            <a:r>
              <a:rPr lang="de-DE" sz="2000" dirty="0" smtClean="0">
                <a:solidFill>
                  <a:schemeClr val="tx1"/>
                </a:solidFill>
                <a:cs typeface="Times New Roman" pitchFamily="18" charset="0"/>
              </a:rPr>
              <a:t>her ein Scheitern der Bemühungen, ein </a:t>
            </a:r>
            <a:r>
              <a:rPr lang="de-DE" sz="2000" b="1" dirty="0" smtClean="0">
                <a:solidFill>
                  <a:schemeClr val="tx1"/>
                </a:solidFill>
                <a:cs typeface="Times New Roman" pitchFamily="18" charset="0"/>
              </a:rPr>
              <a:t>bildungs- und wissenschaftsfreundliches </a:t>
            </a:r>
            <a:r>
              <a:rPr lang="de-DE" sz="2000" dirty="0" smtClean="0">
                <a:solidFill>
                  <a:schemeClr val="tx1"/>
                </a:solidFill>
                <a:cs typeface="Times New Roman" pitchFamily="18" charset="0"/>
              </a:rPr>
              <a:t>Urheberrecht zu schaffen</a:t>
            </a:r>
            <a:endParaRPr lang="de-DE" sz="2000" dirty="0">
              <a:solidFill>
                <a:schemeClr val="tx1"/>
              </a:solidFill>
              <a:cs typeface="Times New Roman" pitchFamily="18" charset="0"/>
            </a:endParaRPr>
          </a:p>
        </p:txBody>
      </p:sp>
      <p:sp>
        <p:nvSpPr>
          <p:cNvPr id="5" name="Text Box 9"/>
          <p:cNvSpPr txBox="1">
            <a:spLocks noChangeArrowheads="1"/>
          </p:cNvSpPr>
          <p:nvPr/>
        </p:nvSpPr>
        <p:spPr bwMode="auto">
          <a:xfrm>
            <a:off x="457200" y="2438400"/>
            <a:ext cx="6858000" cy="830997"/>
          </a:xfrm>
          <a:prstGeom prst="rect">
            <a:avLst/>
          </a:prstGeom>
          <a:solidFill>
            <a:schemeClr val="bg1"/>
          </a:solidFill>
          <a:ln w="12700">
            <a:solidFill>
              <a:schemeClr val="bg1"/>
            </a:solidFill>
            <a:miter lim="800000"/>
            <a:headEnd/>
            <a:tailEnd/>
          </a:ln>
        </p:spPr>
        <p:txBody>
          <a:bodyPr wrap="square">
            <a:spAutoFit/>
          </a:bodyPr>
          <a:lstStyle/>
          <a:p>
            <a:pPr algn="l">
              <a:lnSpc>
                <a:spcPct val="120000"/>
              </a:lnSpc>
              <a:spcBef>
                <a:spcPct val="50000"/>
              </a:spcBef>
            </a:pPr>
            <a:r>
              <a:rPr lang="de-DE" sz="2000" dirty="0" smtClean="0">
                <a:solidFill>
                  <a:schemeClr val="tx1"/>
                </a:solidFill>
                <a:cs typeface="Times New Roman" pitchFamily="18" charset="0"/>
              </a:rPr>
              <a:t>Krings, rechtspolitischer Sprecher der CDU-Bundestagsfraktion, hat sich weitgehend durchgesetzt:</a:t>
            </a:r>
          </a:p>
        </p:txBody>
      </p:sp>
      <p:sp>
        <p:nvSpPr>
          <p:cNvPr id="6" name="Text Box 9"/>
          <p:cNvSpPr txBox="1">
            <a:spLocks noChangeArrowheads="1"/>
          </p:cNvSpPr>
          <p:nvPr/>
        </p:nvSpPr>
        <p:spPr bwMode="auto">
          <a:xfrm>
            <a:off x="685800" y="3505200"/>
            <a:ext cx="6248400" cy="1015663"/>
          </a:xfrm>
          <a:prstGeom prst="rect">
            <a:avLst/>
          </a:prstGeom>
          <a:solidFill>
            <a:schemeClr val="bg1"/>
          </a:solidFill>
          <a:ln w="12700">
            <a:solidFill>
              <a:schemeClr val="bg1"/>
            </a:solidFill>
            <a:miter lim="800000"/>
            <a:headEnd/>
            <a:tailEnd/>
          </a:ln>
        </p:spPr>
        <p:txBody>
          <a:bodyPr wrap="square">
            <a:spAutoFit/>
          </a:bodyPr>
          <a:lstStyle/>
          <a:p>
            <a:r>
              <a:rPr lang="de-DE" sz="2000" dirty="0" smtClean="0">
                <a:solidFill>
                  <a:schemeClr val="tx1"/>
                </a:solidFill>
              </a:rPr>
              <a:t>„ein wissenschaftsfreundliches Urheberrecht [ist] immer </a:t>
            </a:r>
            <a:r>
              <a:rPr lang="de-DE" sz="2000" dirty="0">
                <a:solidFill>
                  <a:schemeClr val="tx1"/>
                </a:solidFill>
              </a:rPr>
              <a:t>schon ein </a:t>
            </a:r>
            <a:r>
              <a:rPr lang="de-DE" sz="2000" b="1" dirty="0">
                <a:solidFill>
                  <a:schemeClr val="tx1"/>
                </a:solidFill>
              </a:rPr>
              <a:t>wissenschaftsverlagsfreundliches</a:t>
            </a:r>
            <a:r>
              <a:rPr lang="de-DE" sz="2000" dirty="0">
                <a:solidFill>
                  <a:schemeClr val="tx1"/>
                </a:solidFill>
              </a:rPr>
              <a:t> </a:t>
            </a:r>
            <a:r>
              <a:rPr lang="de-DE" sz="2000" dirty="0" smtClean="0">
                <a:solidFill>
                  <a:schemeClr val="tx1"/>
                </a:solidFill>
              </a:rPr>
              <a:t>Urheberrecht“</a:t>
            </a:r>
            <a:endParaRPr lang="de-DE" sz="2000" dirty="0">
              <a:solidFill>
                <a:schemeClr val="tx1"/>
              </a:solidFill>
              <a:cs typeface="Times New Roman" pitchFamily="18" charset="0"/>
            </a:endParaRPr>
          </a:p>
        </p:txBody>
      </p:sp>
      <p:sp>
        <p:nvSpPr>
          <p:cNvPr id="7" name="Text Box 9"/>
          <p:cNvSpPr txBox="1">
            <a:spLocks noChangeArrowheads="1"/>
          </p:cNvSpPr>
          <p:nvPr/>
        </p:nvSpPr>
        <p:spPr bwMode="auto">
          <a:xfrm>
            <a:off x="609600" y="5486400"/>
            <a:ext cx="7391400" cy="400110"/>
          </a:xfrm>
          <a:prstGeom prst="rect">
            <a:avLst/>
          </a:prstGeom>
          <a:solidFill>
            <a:schemeClr val="bg1"/>
          </a:solidFill>
          <a:ln w="12700">
            <a:solidFill>
              <a:schemeClr val="bg1"/>
            </a:solidFill>
            <a:miter lim="800000"/>
            <a:headEnd/>
            <a:tailEnd/>
          </a:ln>
        </p:spPr>
        <p:txBody>
          <a:bodyPr wrap="square">
            <a:spAutoFit/>
          </a:bodyPr>
          <a:lstStyle/>
          <a:p>
            <a:r>
              <a:rPr lang="de-DE" sz="2000" dirty="0" smtClean="0">
                <a:solidFill>
                  <a:schemeClr val="tx1"/>
                </a:solidFill>
              </a:rPr>
              <a:t>das Urheberrecht schreitet fort in Richtung eines Handelsrechts</a:t>
            </a:r>
            <a:endParaRPr lang="de-DE" sz="2000" dirty="0">
              <a:solidFill>
                <a:schemeClr val="tx1"/>
              </a:solidFill>
              <a:cs typeface="Times New Roman" pitchFamily="18" charset="0"/>
            </a:endParaRPr>
          </a:p>
        </p:txBody>
      </p:sp>
      <p:sp>
        <p:nvSpPr>
          <p:cNvPr id="8" name="Text Box 9"/>
          <p:cNvSpPr txBox="1">
            <a:spLocks noChangeArrowheads="1"/>
          </p:cNvSpPr>
          <p:nvPr/>
        </p:nvSpPr>
        <p:spPr bwMode="auto">
          <a:xfrm>
            <a:off x="2209800" y="4495800"/>
            <a:ext cx="6248400" cy="707886"/>
          </a:xfrm>
          <a:prstGeom prst="rect">
            <a:avLst/>
          </a:prstGeom>
          <a:solidFill>
            <a:schemeClr val="bg1"/>
          </a:solidFill>
          <a:ln w="12700">
            <a:solidFill>
              <a:schemeClr val="bg1"/>
            </a:solidFill>
            <a:miter lim="800000"/>
            <a:headEnd/>
            <a:tailEnd/>
          </a:ln>
        </p:spPr>
        <p:txBody>
          <a:bodyPr wrap="square">
            <a:spAutoFit/>
          </a:bodyPr>
          <a:lstStyle/>
          <a:p>
            <a:r>
              <a:rPr lang="de-DE" sz="2000" dirty="0" smtClean="0">
                <a:solidFill>
                  <a:schemeClr val="tx1"/>
                </a:solidFill>
              </a:rPr>
              <a:t>„es ist gelungen, der Freibiermentalität der Wissenschaft Einhalt zu gebieten“</a:t>
            </a:r>
            <a:endParaRPr lang="de-DE" sz="2000" dirty="0">
              <a:solidFill>
                <a:schemeClr val="tx1"/>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p:bldP spid="5" grpId="0" uiExpand="1" build="p" autoUpdateAnimBg="0"/>
      <p:bldP spid="6" grpId="0" uiExpand="1" build="p" autoUpdateAnimBg="0"/>
      <p:bldP spid="7" grpId="1" uiExpand="1" build="allAtOnce"/>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812530"/>
          </a:xfrm>
          <a:prstGeom prst="rect">
            <a:avLst/>
          </a:prstGeom>
          <a:solidFill>
            <a:srgbClr val="008080"/>
          </a:solidFill>
          <a:ln w="9525">
            <a:noFill/>
            <a:miter lim="800000"/>
            <a:headEnd/>
            <a:tailEnd/>
          </a:ln>
        </p:spPr>
        <p:txBody>
          <a:bodyPr>
            <a:spAutoFit/>
          </a:bodyPr>
          <a:lstStyle/>
          <a:p>
            <a:pPr>
              <a:lnSpc>
                <a:spcPct val="90000"/>
              </a:lnSpc>
            </a:pPr>
            <a:r>
              <a:rPr lang="de-DE" sz="2600" i="1" dirty="0" smtClean="0">
                <a:solidFill>
                  <a:schemeClr val="bg1"/>
                </a:solidFill>
              </a:rPr>
              <a:t>Alternative Formen des </a:t>
            </a:r>
            <a:r>
              <a:rPr lang="de-DE" sz="2600" i="1" dirty="0" err="1" smtClean="0">
                <a:solidFill>
                  <a:schemeClr val="bg1"/>
                </a:solidFill>
              </a:rPr>
              <a:t>Öffentlichmachens</a:t>
            </a:r>
            <a:r>
              <a:rPr lang="de-DE" sz="2600" i="1" dirty="0" smtClean="0">
                <a:solidFill>
                  <a:schemeClr val="bg1"/>
                </a:solidFill>
              </a:rPr>
              <a:t> von Informationsobjekten</a:t>
            </a:r>
            <a:endParaRPr lang="de-DE" sz="2600" i="1" dirty="0">
              <a:solidFill>
                <a:schemeClr val="bg1"/>
              </a:solidFill>
            </a:endParaRPr>
          </a:p>
        </p:txBody>
      </p:sp>
      <p:sp>
        <p:nvSpPr>
          <p:cNvPr id="991241" name="Text Box 9"/>
          <p:cNvSpPr txBox="1">
            <a:spLocks noChangeArrowheads="1"/>
          </p:cNvSpPr>
          <p:nvPr/>
        </p:nvSpPr>
        <p:spPr bwMode="auto">
          <a:xfrm>
            <a:off x="609600" y="762000"/>
            <a:ext cx="2362200" cy="427746"/>
          </a:xfrm>
          <a:prstGeom prst="rect">
            <a:avLst/>
          </a:prstGeom>
          <a:solidFill>
            <a:srgbClr val="E9E9E9"/>
          </a:solidFill>
          <a:ln w="12700">
            <a:noFill/>
            <a:miter lim="800000"/>
            <a:headEnd/>
            <a:tailEnd/>
          </a:ln>
        </p:spPr>
        <p:txBody>
          <a:bodyPr wrap="square">
            <a:spAutoFit/>
          </a:bodyPr>
          <a:lstStyle/>
          <a:p>
            <a:pPr algn="l">
              <a:lnSpc>
                <a:spcPct val="120000"/>
              </a:lnSpc>
              <a:spcBef>
                <a:spcPct val="50000"/>
              </a:spcBef>
            </a:pPr>
            <a:r>
              <a:rPr lang="de-DE" sz="2000" smtClean="0">
                <a:solidFill>
                  <a:srgbClr val="003366"/>
                </a:solidFill>
                <a:cs typeface="Times New Roman" pitchFamily="18" charset="0"/>
              </a:rPr>
              <a:t>mittelfristig:</a:t>
            </a:r>
            <a:endParaRPr lang="de-DE" sz="2000">
              <a:solidFill>
                <a:srgbClr val="003366"/>
              </a:solidFill>
              <a:cs typeface="Times New Roman" pitchFamily="18" charset="0"/>
            </a:endParaRPr>
          </a:p>
        </p:txBody>
      </p:sp>
      <p:sp>
        <p:nvSpPr>
          <p:cNvPr id="4" name="Text Box 9"/>
          <p:cNvSpPr txBox="1">
            <a:spLocks noChangeArrowheads="1"/>
          </p:cNvSpPr>
          <p:nvPr/>
        </p:nvSpPr>
        <p:spPr bwMode="auto">
          <a:xfrm>
            <a:off x="533400" y="1367135"/>
            <a:ext cx="7086600" cy="461665"/>
          </a:xfrm>
          <a:prstGeom prst="rect">
            <a:avLst/>
          </a:prstGeom>
          <a:solidFill>
            <a:schemeClr val="bg1"/>
          </a:solidFill>
          <a:ln w="12700">
            <a:solidFill>
              <a:schemeClr val="bg1"/>
            </a:solidFill>
            <a:miter lim="800000"/>
            <a:headEnd/>
            <a:tailEnd/>
          </a:ln>
        </p:spPr>
        <p:txBody>
          <a:bodyPr wrap="square">
            <a:spAutoFit/>
          </a:bodyPr>
          <a:lstStyle/>
          <a:p>
            <a:pPr algn="l">
              <a:lnSpc>
                <a:spcPct val="120000"/>
              </a:lnSpc>
              <a:spcBef>
                <a:spcPct val="50000"/>
              </a:spcBef>
            </a:pPr>
            <a:r>
              <a:rPr lang="de-DE" sz="2000" dirty="0">
                <a:solidFill>
                  <a:schemeClr val="tx1"/>
                </a:solidFill>
                <a:cs typeface="Times New Roman" pitchFamily="18" charset="0"/>
              </a:rPr>
              <a:t>e</a:t>
            </a:r>
            <a:r>
              <a:rPr lang="de-DE" sz="2000" dirty="0" smtClean="0">
                <a:solidFill>
                  <a:schemeClr val="tx1"/>
                </a:solidFill>
                <a:cs typeface="Times New Roman" pitchFamily="18" charset="0"/>
              </a:rPr>
              <a:t>her ein </a:t>
            </a:r>
            <a:r>
              <a:rPr lang="de-DE" sz="2000" b="1" dirty="0" smtClean="0">
                <a:solidFill>
                  <a:schemeClr val="tx1"/>
                </a:solidFill>
                <a:cs typeface="Times New Roman" pitchFamily="18" charset="0"/>
              </a:rPr>
              <a:t>erfolgreiches  </a:t>
            </a:r>
            <a:r>
              <a:rPr lang="de-DE" sz="2000" dirty="0" smtClean="0">
                <a:solidFill>
                  <a:schemeClr val="tx1"/>
                </a:solidFill>
                <a:cs typeface="Times New Roman" pitchFamily="18" charset="0"/>
              </a:rPr>
              <a:t>Scheitern</a:t>
            </a:r>
            <a:endParaRPr lang="de-DE" sz="2000" dirty="0">
              <a:solidFill>
                <a:schemeClr val="tx1"/>
              </a:solidFill>
              <a:cs typeface="Times New Roman" pitchFamily="18" charset="0"/>
            </a:endParaRPr>
          </a:p>
        </p:txBody>
      </p:sp>
      <p:sp>
        <p:nvSpPr>
          <p:cNvPr id="5" name="Text Box 9"/>
          <p:cNvSpPr txBox="1">
            <a:spLocks noChangeArrowheads="1"/>
          </p:cNvSpPr>
          <p:nvPr/>
        </p:nvSpPr>
        <p:spPr bwMode="auto">
          <a:xfrm>
            <a:off x="457200" y="1981200"/>
            <a:ext cx="6858000" cy="2308324"/>
          </a:xfrm>
          <a:prstGeom prst="rect">
            <a:avLst/>
          </a:prstGeom>
          <a:solidFill>
            <a:schemeClr val="bg1"/>
          </a:solidFill>
          <a:ln w="12700">
            <a:solidFill>
              <a:schemeClr val="bg1"/>
            </a:solidFill>
            <a:miter lim="800000"/>
            <a:headEnd/>
            <a:tailEnd/>
          </a:ln>
        </p:spPr>
        <p:txBody>
          <a:bodyPr wrap="square">
            <a:spAutoFit/>
          </a:bodyPr>
          <a:lstStyle/>
          <a:p>
            <a:pPr>
              <a:lnSpc>
                <a:spcPct val="120000"/>
              </a:lnSpc>
              <a:spcBef>
                <a:spcPct val="50000"/>
              </a:spcBef>
            </a:pPr>
            <a:r>
              <a:rPr lang="de-DE" sz="2000" dirty="0" smtClean="0">
                <a:solidFill>
                  <a:schemeClr val="tx1"/>
                </a:solidFill>
                <a:cs typeface="Times New Roman" pitchFamily="18" charset="0"/>
              </a:rPr>
              <a:t>mehr  und mehr Wissenschaftlern wird bewusst,  dass weder die kommerzielle Verwertung noch ein </a:t>
            </a:r>
            <a:r>
              <a:rPr lang="de-DE" sz="2000" dirty="0" err="1" smtClean="0">
                <a:solidFill>
                  <a:schemeClr val="tx1"/>
                </a:solidFill>
                <a:cs typeface="Times New Roman" pitchFamily="18" charset="0"/>
              </a:rPr>
              <a:t>verwerterfreundliches</a:t>
            </a:r>
            <a:r>
              <a:rPr lang="de-DE" sz="2000" dirty="0" smtClean="0">
                <a:solidFill>
                  <a:schemeClr val="tx1"/>
                </a:solidFill>
                <a:cs typeface="Times New Roman" pitchFamily="18" charset="0"/>
              </a:rPr>
              <a:t> Urheberrecht den Bedürfnissen in Bildung und Wissenschaft nach selbstbestimmter Veröffentlichung und freier Nutzung gerecht werden können.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ipe(left)">
                                      <p:cBhvr>
                                        <p:cTn id="17" dur="5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autoUpdateAnimBg="0"/>
      <p:bldP spid="5" grpId="0" build="p"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3"/>
          <p:cNvSpPr>
            <a:spLocks noGrp="1"/>
          </p:cNvSpPr>
          <p:nvPr>
            <p:ph type="sldNum" sz="quarter" idx="10"/>
          </p:nvPr>
        </p:nvSpPr>
        <p:spPr>
          <a:noFill/>
        </p:spPr>
        <p:txBody>
          <a:bodyPr/>
          <a:lstStyle/>
          <a:p>
            <a:fld id="{ED234CFD-7686-4C98-A011-56C7A444408E}" type="slidenum">
              <a:rPr lang="de-DE"/>
              <a:pPr/>
              <a:t>4</a:t>
            </a:fld>
            <a:endParaRPr lang="de-DE"/>
          </a:p>
        </p:txBody>
      </p:sp>
      <p:pic>
        <p:nvPicPr>
          <p:cNvPr id="5124" name="Picture 2050"/>
          <p:cNvPicPr>
            <a:picLocks noChangeAspect="1" noChangeArrowheads="1"/>
          </p:cNvPicPr>
          <p:nvPr/>
        </p:nvPicPr>
        <p:blipFill>
          <a:blip r:embed="rId3" cstate="print"/>
          <a:srcRect/>
          <a:stretch>
            <a:fillRect/>
          </a:stretch>
        </p:blipFill>
        <p:spPr bwMode="auto">
          <a:xfrm>
            <a:off x="861646" y="990600"/>
            <a:ext cx="7508631" cy="2300288"/>
          </a:xfrm>
          <a:prstGeom prst="rect">
            <a:avLst/>
          </a:prstGeom>
          <a:noFill/>
          <a:ln w="9525">
            <a:noFill/>
            <a:miter lim="800000"/>
            <a:headEnd/>
            <a:tailEnd/>
          </a:ln>
        </p:spPr>
      </p:pic>
      <p:sp>
        <p:nvSpPr>
          <p:cNvPr id="5125" name="Rectangle 2051"/>
          <p:cNvSpPr>
            <a:spLocks noChangeArrowheads="1"/>
          </p:cNvSpPr>
          <p:nvPr/>
        </p:nvSpPr>
        <p:spPr bwMode="auto">
          <a:xfrm>
            <a:off x="1195754" y="3581401"/>
            <a:ext cx="6893169" cy="1588127"/>
          </a:xfrm>
          <a:prstGeom prst="rect">
            <a:avLst/>
          </a:prstGeom>
          <a:noFill/>
          <a:ln w="9525">
            <a:noFill/>
            <a:miter lim="800000"/>
            <a:headEnd/>
            <a:tailEnd/>
          </a:ln>
        </p:spPr>
        <p:txBody>
          <a:bodyPr lIns="0" tIns="0" rIns="0" bIns="0">
            <a:spAutoFit/>
          </a:bodyPr>
          <a:lstStyle/>
          <a:p>
            <a:pPr algn="ctr">
              <a:lnSpc>
                <a:spcPct val="120000"/>
              </a:lnSpc>
              <a:spcBef>
                <a:spcPct val="0"/>
              </a:spcBef>
              <a:spcAft>
                <a:spcPct val="0"/>
              </a:spcAft>
              <a:buClrTx/>
              <a:buSzTx/>
              <a:buFontTx/>
              <a:buNone/>
            </a:pPr>
            <a:r>
              <a:rPr lang="de-DE" b="0">
                <a:solidFill>
                  <a:srgbClr val="003366"/>
                </a:solidFill>
              </a:rPr>
              <a:t>In einer digitalisierten und vernetzten Informationsgesellschaft muss der Zugang zur weltweiten Information für jedermann zu jeder Zeit von jedem Ort für Zwecke der Bildung und Wissenschaft sichergestellt werden!</a:t>
            </a:r>
            <a:r>
              <a:rPr lang="de-DE" sz="3200" b="0">
                <a:solidFill>
                  <a:srgbClr val="003366"/>
                </a:solidFill>
              </a:rPr>
              <a:t> </a:t>
            </a:r>
          </a:p>
        </p:txBody>
      </p:sp>
      <p:sp>
        <p:nvSpPr>
          <p:cNvPr id="5126" name="Rectangle 2052"/>
          <p:cNvSpPr>
            <a:spLocks noChangeArrowheads="1"/>
          </p:cNvSpPr>
          <p:nvPr/>
        </p:nvSpPr>
        <p:spPr bwMode="auto">
          <a:xfrm>
            <a:off x="562708" y="457201"/>
            <a:ext cx="7995138" cy="396875"/>
          </a:xfrm>
          <a:prstGeom prst="rect">
            <a:avLst/>
          </a:prstGeom>
          <a:noFill/>
          <a:ln w="9525">
            <a:noFill/>
            <a:miter lim="800000"/>
            <a:headEnd/>
            <a:tailEnd/>
          </a:ln>
        </p:spPr>
        <p:txBody>
          <a:bodyPr lIns="0" tIns="0" rIns="0" bIns="0" anchor="b"/>
          <a:lstStyle/>
          <a:p>
            <a:pPr algn="l">
              <a:lnSpc>
                <a:spcPct val="90000"/>
              </a:lnSpc>
              <a:spcBef>
                <a:spcPct val="0"/>
              </a:spcBef>
              <a:spcAft>
                <a:spcPct val="0"/>
              </a:spcAft>
              <a:buClrTx/>
              <a:buSzTx/>
              <a:buFontTx/>
              <a:buNone/>
            </a:pPr>
            <a:r>
              <a:rPr lang="de-DE" sz="2400" b="0">
                <a:solidFill>
                  <a:srgbClr val="003366"/>
                </a:solidFill>
              </a:rPr>
              <a:t>Informationelle Autonomie zurückgewinnen</a:t>
            </a:r>
          </a:p>
        </p:txBody>
      </p:sp>
      <p:sp>
        <p:nvSpPr>
          <p:cNvPr id="5127" name="Rectangle 2053"/>
          <p:cNvSpPr>
            <a:spLocks noChangeArrowheads="1"/>
          </p:cNvSpPr>
          <p:nvPr/>
        </p:nvSpPr>
        <p:spPr bwMode="auto">
          <a:xfrm>
            <a:off x="6330461" y="2057400"/>
            <a:ext cx="181821" cy="371513"/>
          </a:xfrm>
          <a:prstGeom prst="rect">
            <a:avLst/>
          </a:prstGeom>
          <a:solidFill>
            <a:schemeClr val="bg1"/>
          </a:solidFill>
          <a:ln w="12700">
            <a:noFill/>
            <a:miter lim="800000"/>
            <a:headEnd/>
            <a:tailEnd/>
          </a:ln>
        </p:spPr>
        <p:txBody>
          <a:bodyPr wrap="none" lIns="90000" tIns="46800" rIns="90000" bIns="46800" anchor="ctr">
            <a:spAutoFit/>
          </a:bodyPr>
          <a:lstStyle/>
          <a:p>
            <a:endParaRPr lang="de-DE"/>
          </a:p>
        </p:txBody>
      </p:sp>
      <p:sp>
        <p:nvSpPr>
          <p:cNvPr id="5128" name="Rectangle 2055"/>
          <p:cNvSpPr>
            <a:spLocks noChangeArrowheads="1"/>
          </p:cNvSpPr>
          <p:nvPr/>
        </p:nvSpPr>
        <p:spPr bwMode="auto">
          <a:xfrm>
            <a:off x="2819400" y="5492751"/>
            <a:ext cx="3413475" cy="371513"/>
          </a:xfrm>
          <a:prstGeom prst="rect">
            <a:avLst/>
          </a:prstGeom>
          <a:solidFill>
            <a:schemeClr val="bg1"/>
          </a:solidFill>
          <a:ln w="12700">
            <a:noFill/>
            <a:miter lim="800000"/>
            <a:headEnd/>
            <a:tailEnd/>
          </a:ln>
        </p:spPr>
        <p:txBody>
          <a:bodyPr wrap="none" lIns="90000" tIns="46800" rIns="90000" bIns="46800" anchor="ctr">
            <a:spAutoFit/>
          </a:bodyPr>
          <a:lstStyle/>
          <a:p>
            <a:pPr algn="ctr"/>
            <a:r>
              <a:rPr lang="de-DE">
                <a:solidFill>
                  <a:srgbClr val="003366"/>
                </a:solidFill>
              </a:rPr>
              <a:t>www.urheberrechtsbuendnis.de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nummernplatzhalter 3"/>
          <p:cNvSpPr>
            <a:spLocks noGrp="1"/>
          </p:cNvSpPr>
          <p:nvPr>
            <p:ph type="sldNum" sz="quarter" idx="10"/>
          </p:nvPr>
        </p:nvSpPr>
        <p:spPr>
          <a:noFill/>
        </p:spPr>
        <p:txBody>
          <a:bodyPr/>
          <a:lstStyle/>
          <a:p>
            <a:fld id="{665935AE-95E1-40B7-9850-3ABDCE137899}" type="slidenum">
              <a:rPr lang="de-DE"/>
              <a:pPr/>
              <a:t>40</a:t>
            </a:fld>
            <a:endParaRPr lang="de-DE"/>
          </a:p>
        </p:txBody>
      </p:sp>
      <p:sp>
        <p:nvSpPr>
          <p:cNvPr id="32771" name="Fußzeilenplatzhalter 4"/>
          <p:cNvSpPr>
            <a:spLocks noGrp="1"/>
          </p:cNvSpPr>
          <p:nvPr>
            <p:ph type="ftr" sz="quarter" idx="11"/>
          </p:nvPr>
        </p:nvSpPr>
        <p:spPr>
          <a:noFill/>
        </p:spPr>
        <p:txBody>
          <a:bodyPr/>
          <a:lstStyle/>
          <a:p>
            <a:r>
              <a:rPr lang="de-DE"/>
              <a:t>Rainer Kuhlen: Urheberrecht Verknappungsinstrument </a:t>
            </a:r>
          </a:p>
        </p:txBody>
      </p:sp>
      <p:sp>
        <p:nvSpPr>
          <p:cNvPr id="32773" name="Text Box 3"/>
          <p:cNvSpPr txBox="1">
            <a:spLocks noChangeArrowheads="1"/>
          </p:cNvSpPr>
          <p:nvPr/>
        </p:nvSpPr>
        <p:spPr bwMode="auto">
          <a:xfrm>
            <a:off x="228600" y="762000"/>
            <a:ext cx="7385538" cy="757130"/>
          </a:xfrm>
          <a:prstGeom prst="rect">
            <a:avLst/>
          </a:prstGeom>
          <a:solidFill>
            <a:schemeClr val="bg1"/>
          </a:solidFill>
          <a:ln w="12700">
            <a:noFill/>
            <a:miter lim="800000"/>
            <a:headEnd/>
            <a:tailEnd/>
          </a:ln>
        </p:spPr>
        <p:txBody>
          <a:bodyPr>
            <a:spAutoFit/>
          </a:bodyPr>
          <a:lstStyle/>
          <a:p>
            <a:pPr algn="ctr">
              <a:lnSpc>
                <a:spcPct val="120000"/>
              </a:lnSpc>
              <a:spcBef>
                <a:spcPct val="50000"/>
              </a:spcBef>
              <a:spcAft>
                <a:spcPct val="0"/>
              </a:spcAft>
              <a:buClrTx/>
              <a:buSzTx/>
              <a:buFontTx/>
              <a:buNone/>
            </a:pPr>
            <a:r>
              <a:rPr lang="de-DE" dirty="0">
                <a:solidFill>
                  <a:srgbClr val="003366"/>
                </a:solidFill>
              </a:rPr>
              <a:t>Das Regulierungsinstrument des Urheberrechts erweist sich als nutzlos für Bildung und Wissenschaft.</a:t>
            </a:r>
          </a:p>
        </p:txBody>
      </p:sp>
      <p:sp>
        <p:nvSpPr>
          <p:cNvPr id="7" name="Text Box 9"/>
          <p:cNvSpPr txBox="1">
            <a:spLocks noChangeArrowheads="1"/>
          </p:cNvSpPr>
          <p:nvPr/>
        </p:nvSpPr>
        <p:spPr bwMode="auto">
          <a:xfrm>
            <a:off x="457200" y="1752600"/>
            <a:ext cx="7086600" cy="797078"/>
          </a:xfrm>
          <a:prstGeom prst="rect">
            <a:avLst/>
          </a:prstGeom>
          <a:solidFill>
            <a:schemeClr val="bg1"/>
          </a:solidFill>
          <a:ln w="12700">
            <a:solidFill>
              <a:schemeClr val="bg1"/>
            </a:solidFill>
            <a:miter lim="800000"/>
            <a:headEnd/>
            <a:tailEnd/>
          </a:ln>
        </p:spPr>
        <p:txBody>
          <a:bodyPr wrap="square">
            <a:spAutoFit/>
          </a:bodyPr>
          <a:lstStyle/>
          <a:p>
            <a:pPr algn="l">
              <a:lnSpc>
                <a:spcPct val="120000"/>
              </a:lnSpc>
              <a:spcBef>
                <a:spcPct val="50000"/>
              </a:spcBef>
            </a:pPr>
            <a:r>
              <a:rPr lang="de-DE" sz="2000" dirty="0" smtClean="0">
                <a:solidFill>
                  <a:schemeClr val="tx1"/>
                </a:solidFill>
                <a:cs typeface="Times New Roman" pitchFamily="18" charset="0"/>
              </a:rPr>
              <a:t>Dabei könnte auch im Urheberrecht  der Wechsel leicht vollzogen werden</a:t>
            </a:r>
            <a:endParaRPr lang="de-DE" sz="2000" dirty="0">
              <a:solidFill>
                <a:schemeClr val="tx1"/>
              </a:solidFill>
              <a:cs typeface="Times New Roman" pitchFamily="18" charset="0"/>
            </a:endParaRPr>
          </a:p>
        </p:txBody>
      </p:sp>
      <p:sp>
        <p:nvSpPr>
          <p:cNvPr id="8" name="Text Box 9"/>
          <p:cNvSpPr txBox="1">
            <a:spLocks noChangeArrowheads="1"/>
          </p:cNvSpPr>
          <p:nvPr/>
        </p:nvSpPr>
        <p:spPr bwMode="auto">
          <a:xfrm>
            <a:off x="457200" y="2590800"/>
            <a:ext cx="8305800" cy="1348061"/>
          </a:xfrm>
          <a:prstGeom prst="rect">
            <a:avLst/>
          </a:prstGeom>
          <a:solidFill>
            <a:schemeClr val="bg1"/>
          </a:solidFill>
          <a:ln w="12700">
            <a:solidFill>
              <a:schemeClr val="bg1"/>
            </a:solidFill>
            <a:miter lim="800000"/>
            <a:headEnd/>
            <a:tailEnd/>
          </a:ln>
        </p:spPr>
        <p:txBody>
          <a:bodyPr wrap="square">
            <a:spAutoFit/>
          </a:bodyPr>
          <a:lstStyle/>
          <a:p>
            <a:pPr algn="l">
              <a:lnSpc>
                <a:spcPct val="120000"/>
              </a:lnSpc>
              <a:spcBef>
                <a:spcPct val="50000"/>
              </a:spcBef>
            </a:pPr>
            <a:r>
              <a:rPr lang="de-DE" sz="2000" dirty="0" smtClean="0">
                <a:solidFill>
                  <a:schemeClr val="tx1"/>
                </a:solidFill>
                <a:cs typeface="Times New Roman" pitchFamily="18" charset="0"/>
              </a:rPr>
              <a:t>Zumindest für das in öffentlichen Umgebungen produzierte Wissen sollten die den Urhebern zustehenden </a:t>
            </a:r>
            <a:r>
              <a:rPr lang="de-DE" sz="2400" b="1" dirty="0" smtClean="0">
                <a:solidFill>
                  <a:schemeClr val="tx1"/>
                </a:solidFill>
                <a:cs typeface="Times New Roman" pitchFamily="18" charset="0"/>
              </a:rPr>
              <a:t>Verwertungsrechte</a:t>
            </a:r>
            <a:r>
              <a:rPr lang="de-DE" sz="2000" dirty="0" smtClean="0">
                <a:solidFill>
                  <a:schemeClr val="tx1"/>
                </a:solidFill>
                <a:cs typeface="Times New Roman" pitchFamily="18" charset="0"/>
              </a:rPr>
              <a:t> nur </a:t>
            </a:r>
            <a:r>
              <a:rPr lang="de-DE" sz="2400" b="1" dirty="0" smtClean="0">
                <a:solidFill>
                  <a:schemeClr val="tx1"/>
                </a:solidFill>
                <a:cs typeface="Times New Roman" pitchFamily="18" charset="0"/>
              </a:rPr>
              <a:t>als einfache Nutzungsrechte </a:t>
            </a:r>
            <a:r>
              <a:rPr lang="de-DE" sz="2000" dirty="0" smtClean="0">
                <a:solidFill>
                  <a:schemeClr val="tx1"/>
                </a:solidFill>
                <a:cs typeface="Times New Roman" pitchFamily="18" charset="0"/>
              </a:rPr>
              <a:t>übergeben werden dürfen</a:t>
            </a:r>
          </a:p>
        </p:txBody>
      </p:sp>
      <p:sp>
        <p:nvSpPr>
          <p:cNvPr id="10"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nSpc>
                <a:spcPct val="90000"/>
              </a:lnSpc>
            </a:pPr>
            <a:r>
              <a:rPr lang="de-DE" sz="2600" i="1" smtClean="0">
                <a:solidFill>
                  <a:schemeClr val="bg1"/>
                </a:solidFill>
              </a:rPr>
              <a:t>Schlussfolgerungen</a:t>
            </a:r>
            <a:endParaRPr lang="de-DE" sz="2600" i="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Effect transition="in" filter="wipe(left)">
                                      <p:cBhvr>
                                        <p:cTn id="17" dur="500"/>
                                        <p:tgtEl>
                                          <p:spTgt spid="8">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P spid="8" grpId="0" build="p"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7"/>
          <p:cNvSpPr>
            <a:spLocks noChangeArrowheads="1"/>
          </p:cNvSpPr>
          <p:nvPr/>
        </p:nvSpPr>
        <p:spPr bwMode="auto">
          <a:xfrm>
            <a:off x="2286000" y="1828800"/>
            <a:ext cx="5181600" cy="2133600"/>
          </a:xfrm>
          <a:prstGeom prst="chevron">
            <a:avLst>
              <a:gd name="adj" fmla="val 42860"/>
            </a:avLst>
          </a:prstGeom>
          <a:solidFill>
            <a:schemeClr val="folHlink"/>
          </a:solidFill>
          <a:ln w="28575">
            <a:noFill/>
            <a:miter lim="800000"/>
            <a:headEnd/>
            <a:tailEnd/>
          </a:ln>
        </p:spPr>
        <p:txBody>
          <a:bodyPr lIns="0" tIns="0" rIns="0" bIns="0"/>
          <a:lstStyle/>
          <a:p>
            <a:pPr algn="r"/>
            <a:endParaRPr lang="de-DE" sz="1200" b="1" dirty="0">
              <a:solidFill>
                <a:schemeClr val="bg1"/>
              </a:solidFill>
            </a:endParaRPr>
          </a:p>
          <a:p>
            <a:r>
              <a:rPr lang="de-DE" sz="1200" b="1" dirty="0">
                <a:solidFill>
                  <a:schemeClr val="bg1"/>
                </a:solidFill>
              </a:rPr>
              <a:t>     </a:t>
            </a:r>
          </a:p>
          <a:p>
            <a:endParaRPr lang="de-DE" sz="1200" b="1" dirty="0">
              <a:solidFill>
                <a:schemeClr val="bg1"/>
              </a:solidFill>
            </a:endParaRPr>
          </a:p>
          <a:p>
            <a:r>
              <a:rPr lang="de-DE" sz="1200" b="1" dirty="0">
                <a:solidFill>
                  <a:schemeClr val="bg1"/>
                </a:solidFill>
              </a:rPr>
              <a:t>     </a:t>
            </a:r>
            <a:r>
              <a:rPr lang="de-DE" sz="2400" dirty="0" smtClean="0">
                <a:solidFill>
                  <a:schemeClr val="bg1"/>
                </a:solidFill>
              </a:rPr>
              <a:t>Alternative Formen des </a:t>
            </a:r>
            <a:r>
              <a:rPr lang="de-DE" sz="2400" dirty="0" err="1" smtClean="0">
                <a:solidFill>
                  <a:schemeClr val="bg1"/>
                </a:solidFill>
              </a:rPr>
              <a:t>Öffentlichmachens</a:t>
            </a:r>
            <a:r>
              <a:rPr lang="de-DE" sz="2400" dirty="0" smtClean="0">
                <a:solidFill>
                  <a:schemeClr val="bg1"/>
                </a:solidFill>
              </a:rPr>
              <a:t> von Informationsobjekten</a:t>
            </a:r>
          </a:p>
          <a:p>
            <a:endParaRPr lang="de-DE" sz="2400" b="1" dirty="0">
              <a:solidFill>
                <a:schemeClr val="bg1"/>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nummernplatzhalter 3"/>
          <p:cNvSpPr>
            <a:spLocks noGrp="1"/>
          </p:cNvSpPr>
          <p:nvPr>
            <p:ph type="sldNum" sz="quarter" idx="10"/>
          </p:nvPr>
        </p:nvSpPr>
        <p:spPr>
          <a:noFill/>
        </p:spPr>
        <p:txBody>
          <a:bodyPr/>
          <a:lstStyle/>
          <a:p>
            <a:fld id="{A0C42893-C1DB-4D0C-9F16-FB42D27E0102}" type="slidenum">
              <a:rPr lang="de-DE"/>
              <a:pPr/>
              <a:t>42</a:t>
            </a:fld>
            <a:endParaRPr lang="de-DE"/>
          </a:p>
        </p:txBody>
      </p:sp>
      <p:grpSp>
        <p:nvGrpSpPr>
          <p:cNvPr id="2" name="Group 1063"/>
          <p:cNvGrpSpPr>
            <a:grpSpLocks/>
          </p:cNvGrpSpPr>
          <p:nvPr/>
        </p:nvGrpSpPr>
        <p:grpSpPr bwMode="auto">
          <a:xfrm>
            <a:off x="0" y="2133602"/>
            <a:ext cx="1963615" cy="1611313"/>
            <a:chOff x="0" y="1776"/>
            <a:chExt cx="1340" cy="1015"/>
          </a:xfrm>
        </p:grpSpPr>
        <p:sp>
          <p:nvSpPr>
            <p:cNvPr id="24603" name="Line 1053"/>
            <p:cNvSpPr>
              <a:spLocks noChangeShapeType="1"/>
            </p:cNvSpPr>
            <p:nvPr/>
          </p:nvSpPr>
          <p:spPr bwMode="auto">
            <a:xfrm flipH="1">
              <a:off x="624" y="1776"/>
              <a:ext cx="576" cy="432"/>
            </a:xfrm>
            <a:prstGeom prst="line">
              <a:avLst/>
            </a:prstGeom>
            <a:noFill/>
            <a:ln w="76200">
              <a:solidFill>
                <a:schemeClr val="tx1"/>
              </a:solidFill>
              <a:round/>
              <a:headEnd/>
              <a:tailEnd type="triangle" w="med" len="med"/>
            </a:ln>
          </p:spPr>
          <p:txBody>
            <a:bodyPr wrap="none" lIns="90000" tIns="46800" rIns="90000" bIns="46800">
              <a:spAutoFit/>
            </a:bodyPr>
            <a:lstStyle/>
            <a:p>
              <a:endParaRPr lang="de-DE"/>
            </a:p>
          </p:txBody>
        </p:sp>
        <p:sp>
          <p:nvSpPr>
            <p:cNvPr id="24604" name="Rectangle 1055"/>
            <p:cNvSpPr>
              <a:spLocks noChangeArrowheads="1"/>
            </p:cNvSpPr>
            <p:nvPr/>
          </p:nvSpPr>
          <p:spPr bwMode="auto">
            <a:xfrm>
              <a:off x="0" y="2208"/>
              <a:ext cx="1340" cy="583"/>
            </a:xfrm>
            <a:prstGeom prst="rect">
              <a:avLst/>
            </a:prstGeom>
            <a:solidFill>
              <a:schemeClr val="bg1"/>
            </a:solidFill>
            <a:ln w="12700">
              <a:noFill/>
              <a:miter lim="800000"/>
              <a:headEnd/>
              <a:tailEnd/>
            </a:ln>
          </p:spPr>
          <p:txBody>
            <a:bodyPr wrap="none" lIns="90000" tIns="46800" rIns="90000" bIns="46800" anchor="ctr">
              <a:spAutoFit/>
            </a:bodyPr>
            <a:lstStyle/>
            <a:p>
              <a:pPr algn="ctr"/>
              <a:r>
                <a:rPr lang="de-DE">
                  <a:solidFill>
                    <a:srgbClr val="003366"/>
                  </a:solidFill>
                </a:rPr>
                <a:t>Verkauf, Lizenz</a:t>
              </a:r>
              <a:br>
                <a:rPr lang="de-DE">
                  <a:solidFill>
                    <a:srgbClr val="003366"/>
                  </a:solidFill>
                </a:rPr>
              </a:br>
              <a:r>
                <a:rPr lang="de-DE">
                  <a:solidFill>
                    <a:srgbClr val="003366"/>
                  </a:solidFill>
                </a:rPr>
                <a:t>von Informations-</a:t>
              </a:r>
              <a:br>
                <a:rPr lang="de-DE">
                  <a:solidFill>
                    <a:srgbClr val="003366"/>
                  </a:solidFill>
                </a:rPr>
              </a:br>
              <a:r>
                <a:rPr lang="de-DE">
                  <a:solidFill>
                    <a:srgbClr val="003366"/>
                  </a:solidFill>
                </a:rPr>
                <a:t>objekten</a:t>
              </a:r>
            </a:p>
          </p:txBody>
        </p:sp>
      </p:grpSp>
      <p:grpSp>
        <p:nvGrpSpPr>
          <p:cNvPr id="3" name="Group 1031"/>
          <p:cNvGrpSpPr>
            <a:grpSpLocks/>
          </p:cNvGrpSpPr>
          <p:nvPr/>
        </p:nvGrpSpPr>
        <p:grpSpPr bwMode="auto">
          <a:xfrm>
            <a:off x="5852746" y="1219201"/>
            <a:ext cx="2798885" cy="2020888"/>
            <a:chOff x="3994" y="768"/>
            <a:chExt cx="1910" cy="1273"/>
          </a:xfrm>
        </p:grpSpPr>
        <p:sp>
          <p:nvSpPr>
            <p:cNvPr id="24601" name="Line 1032"/>
            <p:cNvSpPr>
              <a:spLocks noChangeShapeType="1"/>
            </p:cNvSpPr>
            <p:nvPr/>
          </p:nvSpPr>
          <p:spPr bwMode="auto">
            <a:xfrm rot="13789059" flipH="1">
              <a:off x="4056" y="1032"/>
              <a:ext cx="960" cy="432"/>
            </a:xfrm>
            <a:prstGeom prst="line">
              <a:avLst/>
            </a:prstGeom>
            <a:noFill/>
            <a:ln w="76200">
              <a:solidFill>
                <a:schemeClr val="tx1"/>
              </a:solidFill>
              <a:round/>
              <a:headEnd/>
              <a:tailEnd type="triangle" w="med" len="med"/>
            </a:ln>
          </p:spPr>
          <p:txBody>
            <a:bodyPr wrap="none" lIns="90000" tIns="46800" rIns="90000" bIns="46800">
              <a:spAutoFit/>
            </a:bodyPr>
            <a:lstStyle/>
            <a:p>
              <a:endParaRPr lang="de-DE"/>
            </a:p>
          </p:txBody>
        </p:sp>
        <p:sp>
          <p:nvSpPr>
            <p:cNvPr id="24602" name="Rectangle 1033"/>
            <p:cNvSpPr>
              <a:spLocks noChangeArrowheads="1"/>
            </p:cNvSpPr>
            <p:nvPr/>
          </p:nvSpPr>
          <p:spPr bwMode="auto">
            <a:xfrm>
              <a:off x="3994" y="1632"/>
              <a:ext cx="1910" cy="409"/>
            </a:xfrm>
            <a:prstGeom prst="rect">
              <a:avLst/>
            </a:prstGeom>
            <a:solidFill>
              <a:srgbClr val="006666"/>
            </a:solidFill>
            <a:ln w="12700">
              <a:noFill/>
              <a:miter lim="800000"/>
              <a:headEnd/>
              <a:tailEnd/>
            </a:ln>
          </p:spPr>
          <p:txBody>
            <a:bodyPr lIns="90000" tIns="46800" rIns="90000" bIns="46800" anchor="ctr">
              <a:spAutoFit/>
            </a:bodyPr>
            <a:lstStyle/>
            <a:p>
              <a:pPr algn="ctr"/>
              <a:r>
                <a:rPr lang="de-DE" dirty="0">
                  <a:solidFill>
                    <a:schemeClr val="bg1"/>
                  </a:solidFill>
                </a:rPr>
                <a:t>ohne </a:t>
              </a:r>
              <a:r>
                <a:rPr lang="de-DE" dirty="0" smtClean="0">
                  <a:solidFill>
                    <a:schemeClr val="bg1"/>
                  </a:solidFill>
                </a:rPr>
                <a:t>monetäre Kosten für </a:t>
              </a:r>
              <a:r>
                <a:rPr lang="de-DE" dirty="0">
                  <a:solidFill>
                    <a:schemeClr val="bg1"/>
                  </a:solidFill>
                </a:rPr>
                <a:t>Nutzer</a:t>
              </a:r>
            </a:p>
          </p:txBody>
        </p:sp>
      </p:grpSp>
      <p:grpSp>
        <p:nvGrpSpPr>
          <p:cNvPr id="38" name="Gruppieren 37"/>
          <p:cNvGrpSpPr/>
          <p:nvPr/>
        </p:nvGrpSpPr>
        <p:grpSpPr>
          <a:xfrm>
            <a:off x="140677" y="1219201"/>
            <a:ext cx="2798885" cy="828675"/>
            <a:chOff x="140677" y="1219201"/>
            <a:chExt cx="2798885" cy="828675"/>
          </a:xfrm>
        </p:grpSpPr>
        <p:sp>
          <p:nvSpPr>
            <p:cNvPr id="24599" name="Line 1029"/>
            <p:cNvSpPr>
              <a:spLocks noChangeShapeType="1"/>
            </p:cNvSpPr>
            <p:nvPr/>
          </p:nvSpPr>
          <p:spPr bwMode="auto">
            <a:xfrm flipH="1">
              <a:off x="1125416" y="1219201"/>
              <a:ext cx="914400" cy="381000"/>
            </a:xfrm>
            <a:prstGeom prst="line">
              <a:avLst/>
            </a:prstGeom>
            <a:noFill/>
            <a:ln w="76200">
              <a:solidFill>
                <a:schemeClr val="tx1"/>
              </a:solidFill>
              <a:round/>
              <a:headEnd/>
              <a:tailEnd type="triangle" w="med" len="med"/>
            </a:ln>
          </p:spPr>
          <p:txBody>
            <a:bodyPr lIns="90000" tIns="46800" rIns="90000" bIns="46800">
              <a:spAutoFit/>
            </a:bodyPr>
            <a:lstStyle/>
            <a:p>
              <a:endParaRPr lang="de-DE"/>
            </a:p>
          </p:txBody>
        </p:sp>
        <p:sp>
          <p:nvSpPr>
            <p:cNvPr id="24600" name="Rectangle 1030"/>
            <p:cNvSpPr>
              <a:spLocks noChangeArrowheads="1"/>
            </p:cNvSpPr>
            <p:nvPr/>
          </p:nvSpPr>
          <p:spPr bwMode="auto">
            <a:xfrm>
              <a:off x="140677" y="1676401"/>
              <a:ext cx="2798885" cy="371475"/>
            </a:xfrm>
            <a:prstGeom prst="rect">
              <a:avLst/>
            </a:prstGeom>
            <a:solidFill>
              <a:srgbClr val="006666"/>
            </a:solidFill>
            <a:ln w="12700">
              <a:noFill/>
              <a:miter lim="800000"/>
              <a:headEnd/>
              <a:tailEnd/>
            </a:ln>
          </p:spPr>
          <p:txBody>
            <a:bodyPr lIns="90000" tIns="46800" rIns="90000" bIns="46800" anchor="ctr">
              <a:spAutoFit/>
            </a:bodyPr>
            <a:lstStyle/>
            <a:p>
              <a:pPr algn="ctr"/>
              <a:r>
                <a:rPr lang="de-DE" dirty="0">
                  <a:solidFill>
                    <a:schemeClr val="bg1"/>
                  </a:solidFill>
                </a:rPr>
                <a:t>Kommerzielle Verwertung</a:t>
              </a:r>
            </a:p>
          </p:txBody>
        </p:sp>
      </p:grpSp>
      <p:sp>
        <p:nvSpPr>
          <p:cNvPr id="37" name="Rectangle 1030"/>
          <p:cNvSpPr>
            <a:spLocks noChangeArrowheads="1"/>
          </p:cNvSpPr>
          <p:nvPr/>
        </p:nvSpPr>
        <p:spPr bwMode="auto">
          <a:xfrm>
            <a:off x="2514600" y="5486400"/>
            <a:ext cx="2798885" cy="371475"/>
          </a:xfrm>
          <a:prstGeom prst="rect">
            <a:avLst/>
          </a:prstGeom>
          <a:solidFill>
            <a:srgbClr val="006666"/>
          </a:solidFill>
          <a:ln w="12700">
            <a:noFill/>
            <a:miter lim="800000"/>
            <a:headEnd/>
            <a:tailEnd/>
          </a:ln>
        </p:spPr>
        <p:txBody>
          <a:bodyPr lIns="90000" tIns="46800" rIns="90000" bIns="46800" anchor="ctr">
            <a:spAutoFit/>
          </a:bodyPr>
          <a:lstStyle/>
          <a:p>
            <a:pPr algn="ctr"/>
            <a:r>
              <a:rPr lang="de-DE" dirty="0" err="1" smtClean="0">
                <a:solidFill>
                  <a:schemeClr val="bg1"/>
                </a:solidFill>
              </a:rPr>
              <a:t>Freeconomics</a:t>
            </a:r>
            <a:endParaRPr lang="de-DE" dirty="0">
              <a:solidFill>
                <a:schemeClr val="bg1"/>
              </a:solidFill>
            </a:endParaRPr>
          </a:p>
        </p:txBody>
      </p:sp>
      <p:sp>
        <p:nvSpPr>
          <p:cNvPr id="24584" name="Rectangle 1027"/>
          <p:cNvSpPr>
            <a:spLocks noChangeArrowheads="1"/>
          </p:cNvSpPr>
          <p:nvPr/>
        </p:nvSpPr>
        <p:spPr bwMode="auto">
          <a:xfrm>
            <a:off x="2039815" y="914400"/>
            <a:ext cx="5205046" cy="736600"/>
          </a:xfrm>
          <a:prstGeom prst="rect">
            <a:avLst/>
          </a:prstGeom>
          <a:solidFill>
            <a:srgbClr val="EAEAEA"/>
          </a:solidFill>
          <a:ln w="9525">
            <a:noFill/>
            <a:miter lim="800000"/>
            <a:headEnd/>
            <a:tailEnd/>
          </a:ln>
        </p:spPr>
        <p:txBody>
          <a:bodyPr lIns="18000" tIns="10800" rIns="18000" bIns="10800">
            <a:spAutoFit/>
          </a:bodyPr>
          <a:lstStyle/>
          <a:p>
            <a:pPr algn="ctr">
              <a:lnSpc>
                <a:spcPct val="90000"/>
              </a:lnSpc>
              <a:spcBef>
                <a:spcPct val="0"/>
              </a:spcBef>
              <a:spcAft>
                <a:spcPct val="0"/>
              </a:spcAft>
              <a:buClrTx/>
              <a:buSzTx/>
              <a:buFontTx/>
              <a:buNone/>
            </a:pPr>
            <a:r>
              <a:rPr lang="de-DE" sz="2600">
                <a:solidFill>
                  <a:srgbClr val="003366"/>
                </a:solidFill>
              </a:rPr>
              <a:t>Verfahren der Öffentlichmachung von Informationsobjekten </a:t>
            </a:r>
          </a:p>
        </p:txBody>
      </p:sp>
      <p:grpSp>
        <p:nvGrpSpPr>
          <p:cNvPr id="34" name="Gruppieren 33"/>
          <p:cNvGrpSpPr/>
          <p:nvPr/>
        </p:nvGrpSpPr>
        <p:grpSpPr>
          <a:xfrm>
            <a:off x="5181600" y="3260726"/>
            <a:ext cx="989135" cy="1487488"/>
            <a:chOff x="5181600" y="3260726"/>
            <a:chExt cx="989135" cy="1487488"/>
          </a:xfrm>
        </p:grpSpPr>
        <p:sp>
          <p:nvSpPr>
            <p:cNvPr id="24597" name="Line 1047"/>
            <p:cNvSpPr>
              <a:spLocks noChangeShapeType="1"/>
            </p:cNvSpPr>
            <p:nvPr/>
          </p:nvSpPr>
          <p:spPr bwMode="auto">
            <a:xfrm flipH="1">
              <a:off x="5326673" y="3260726"/>
              <a:ext cx="844062" cy="685800"/>
            </a:xfrm>
            <a:prstGeom prst="line">
              <a:avLst/>
            </a:prstGeom>
            <a:noFill/>
            <a:ln w="76200">
              <a:solidFill>
                <a:schemeClr val="tx1"/>
              </a:solidFill>
              <a:round/>
              <a:headEnd/>
              <a:tailEnd type="triangle" w="med" len="med"/>
            </a:ln>
          </p:spPr>
          <p:txBody>
            <a:bodyPr wrap="none" lIns="90000" tIns="46800" rIns="90000" bIns="46800">
              <a:spAutoFit/>
            </a:bodyPr>
            <a:lstStyle/>
            <a:p>
              <a:pPr algn="r"/>
              <a:endParaRPr lang="de-DE"/>
            </a:p>
          </p:txBody>
        </p:sp>
        <p:sp>
          <p:nvSpPr>
            <p:cNvPr id="24598" name="Rectangle 1051"/>
            <p:cNvSpPr>
              <a:spLocks noChangeArrowheads="1"/>
            </p:cNvSpPr>
            <p:nvPr/>
          </p:nvSpPr>
          <p:spPr bwMode="auto">
            <a:xfrm>
              <a:off x="5181600" y="4098926"/>
              <a:ext cx="989135" cy="649288"/>
            </a:xfrm>
            <a:prstGeom prst="rect">
              <a:avLst/>
            </a:prstGeom>
            <a:solidFill>
              <a:schemeClr val="bg1"/>
            </a:solidFill>
            <a:ln w="12700">
              <a:noFill/>
              <a:miter lim="800000"/>
              <a:headEnd/>
              <a:tailEnd/>
            </a:ln>
          </p:spPr>
          <p:txBody>
            <a:bodyPr wrap="none" lIns="90000" tIns="46800" rIns="90000" bIns="46800" anchor="ctr">
              <a:spAutoFit/>
            </a:bodyPr>
            <a:lstStyle/>
            <a:p>
              <a:pPr algn="r"/>
              <a:r>
                <a:rPr lang="de-DE" dirty="0" smtClean="0">
                  <a:solidFill>
                    <a:srgbClr val="003366"/>
                  </a:solidFill>
                </a:rPr>
                <a:t>Tausch-</a:t>
              </a:r>
            </a:p>
            <a:p>
              <a:pPr algn="r"/>
              <a:r>
                <a:rPr lang="de-DE" dirty="0" err="1" smtClean="0">
                  <a:solidFill>
                    <a:srgbClr val="003366"/>
                  </a:solidFill>
                </a:rPr>
                <a:t>börsen</a:t>
              </a:r>
              <a:endParaRPr lang="de-DE" dirty="0">
                <a:solidFill>
                  <a:srgbClr val="003366"/>
                </a:solidFill>
              </a:endParaRPr>
            </a:p>
          </p:txBody>
        </p:sp>
      </p:grpSp>
      <p:grpSp>
        <p:nvGrpSpPr>
          <p:cNvPr id="32" name="Gruppieren 31"/>
          <p:cNvGrpSpPr/>
          <p:nvPr/>
        </p:nvGrpSpPr>
        <p:grpSpPr>
          <a:xfrm>
            <a:off x="7203836" y="3184526"/>
            <a:ext cx="1715961" cy="1149349"/>
            <a:chOff x="7203836" y="3184526"/>
            <a:chExt cx="1715961" cy="1149349"/>
          </a:xfrm>
        </p:grpSpPr>
        <p:sp>
          <p:nvSpPr>
            <p:cNvPr id="24595" name="Line 1050"/>
            <p:cNvSpPr>
              <a:spLocks noChangeShapeType="1"/>
            </p:cNvSpPr>
            <p:nvPr/>
          </p:nvSpPr>
          <p:spPr bwMode="auto">
            <a:xfrm rot="15155565" flipH="1">
              <a:off x="7063159" y="3325203"/>
              <a:ext cx="914400" cy="633046"/>
            </a:xfrm>
            <a:prstGeom prst="line">
              <a:avLst/>
            </a:prstGeom>
            <a:noFill/>
            <a:ln w="76200">
              <a:solidFill>
                <a:schemeClr val="tx1"/>
              </a:solidFill>
              <a:round/>
              <a:headEnd/>
              <a:tailEnd type="triangle" w="med" len="med"/>
            </a:ln>
          </p:spPr>
          <p:txBody>
            <a:bodyPr wrap="none" lIns="90000" tIns="46800" rIns="90000" bIns="46800">
              <a:spAutoFit/>
            </a:bodyPr>
            <a:lstStyle/>
            <a:p>
              <a:endParaRPr lang="de-DE"/>
            </a:p>
          </p:txBody>
        </p:sp>
        <p:sp>
          <p:nvSpPr>
            <p:cNvPr id="24596" name="Rectangle 1052"/>
            <p:cNvSpPr>
              <a:spLocks noChangeArrowheads="1"/>
            </p:cNvSpPr>
            <p:nvPr/>
          </p:nvSpPr>
          <p:spPr bwMode="auto">
            <a:xfrm>
              <a:off x="7391400" y="3962400"/>
              <a:ext cx="1528397" cy="371475"/>
            </a:xfrm>
            <a:prstGeom prst="rect">
              <a:avLst/>
            </a:prstGeom>
            <a:solidFill>
              <a:schemeClr val="bg1"/>
            </a:solidFill>
            <a:ln w="12700">
              <a:noFill/>
              <a:miter lim="800000"/>
              <a:headEnd/>
              <a:tailEnd/>
            </a:ln>
          </p:spPr>
          <p:txBody>
            <a:bodyPr wrap="none" lIns="90000" tIns="46800" rIns="90000" bIns="46800" anchor="ctr">
              <a:spAutoFit/>
            </a:bodyPr>
            <a:lstStyle/>
            <a:p>
              <a:pPr algn="ctr"/>
              <a:r>
                <a:rPr lang="de-DE" dirty="0">
                  <a:solidFill>
                    <a:srgbClr val="003366"/>
                  </a:solidFill>
                </a:rPr>
                <a:t>Open </a:t>
              </a:r>
              <a:r>
                <a:rPr lang="de-DE" dirty="0" err="1">
                  <a:solidFill>
                    <a:srgbClr val="003366"/>
                  </a:solidFill>
                </a:rPr>
                <a:t>access</a:t>
              </a:r>
              <a:endParaRPr lang="de-DE" dirty="0">
                <a:solidFill>
                  <a:srgbClr val="003366"/>
                </a:solidFill>
              </a:endParaRPr>
            </a:p>
          </p:txBody>
        </p:sp>
      </p:grpSp>
      <p:grpSp>
        <p:nvGrpSpPr>
          <p:cNvPr id="7" name="Group 1064"/>
          <p:cNvGrpSpPr>
            <a:grpSpLocks/>
          </p:cNvGrpSpPr>
          <p:nvPr/>
        </p:nvGrpSpPr>
        <p:grpSpPr bwMode="auto">
          <a:xfrm>
            <a:off x="2532184" y="2362201"/>
            <a:ext cx="2532185" cy="3024188"/>
            <a:chOff x="1728" y="1728"/>
            <a:chExt cx="1728" cy="1905"/>
          </a:xfrm>
        </p:grpSpPr>
        <p:sp>
          <p:nvSpPr>
            <p:cNvPr id="24593" name="Line 1054"/>
            <p:cNvSpPr>
              <a:spLocks noChangeShapeType="1"/>
            </p:cNvSpPr>
            <p:nvPr/>
          </p:nvSpPr>
          <p:spPr bwMode="auto">
            <a:xfrm rot="15155565" flipH="1">
              <a:off x="1800" y="1800"/>
              <a:ext cx="576" cy="432"/>
            </a:xfrm>
            <a:prstGeom prst="line">
              <a:avLst/>
            </a:prstGeom>
            <a:noFill/>
            <a:ln w="76200">
              <a:solidFill>
                <a:schemeClr val="tx1"/>
              </a:solidFill>
              <a:round/>
              <a:headEnd/>
              <a:tailEnd type="triangle" w="med" len="med"/>
            </a:ln>
          </p:spPr>
          <p:txBody>
            <a:bodyPr wrap="none" lIns="90000" tIns="46800" rIns="90000" bIns="46800">
              <a:spAutoFit/>
            </a:bodyPr>
            <a:lstStyle/>
            <a:p>
              <a:endParaRPr lang="de-DE"/>
            </a:p>
          </p:txBody>
        </p:sp>
        <p:sp>
          <p:nvSpPr>
            <p:cNvPr id="24594" name="Rectangle 1056"/>
            <p:cNvSpPr>
              <a:spLocks noChangeArrowheads="1"/>
            </p:cNvSpPr>
            <p:nvPr/>
          </p:nvSpPr>
          <p:spPr bwMode="auto">
            <a:xfrm>
              <a:off x="1728" y="2352"/>
              <a:ext cx="1728" cy="1281"/>
            </a:xfrm>
            <a:prstGeom prst="rect">
              <a:avLst/>
            </a:prstGeom>
            <a:solidFill>
              <a:srgbClr val="003366"/>
            </a:solidFill>
            <a:ln w="12700">
              <a:noFill/>
              <a:miter lim="800000"/>
              <a:headEnd/>
              <a:tailEnd/>
            </a:ln>
          </p:spPr>
          <p:txBody>
            <a:bodyPr lIns="90000" tIns="46800" rIns="90000" bIns="46800" anchor="ctr">
              <a:spAutoFit/>
            </a:bodyPr>
            <a:lstStyle/>
            <a:p>
              <a:pPr algn="ctr"/>
              <a:r>
                <a:rPr lang="de-DE" dirty="0">
                  <a:solidFill>
                    <a:schemeClr val="bg1"/>
                  </a:solidFill>
                </a:rPr>
                <a:t>Informationsobjekte frei </a:t>
              </a:r>
              <a:br>
                <a:rPr lang="de-DE" dirty="0">
                  <a:solidFill>
                    <a:schemeClr val="bg1"/>
                  </a:solidFill>
                </a:rPr>
              </a:br>
              <a:r>
                <a:rPr lang="de-DE" dirty="0">
                  <a:solidFill>
                    <a:schemeClr val="bg1"/>
                  </a:solidFill>
                </a:rPr>
                <a:t>Rendite nur über Mehrwerte, Zusatz-</a:t>
              </a:r>
              <a:r>
                <a:rPr lang="de-DE" dirty="0" err="1">
                  <a:solidFill>
                    <a:schemeClr val="bg1"/>
                  </a:solidFill>
                </a:rPr>
                <a:t>leistungen</a:t>
              </a:r>
              <a:r>
                <a:rPr lang="de-DE" dirty="0">
                  <a:solidFill>
                    <a:schemeClr val="bg1"/>
                  </a:solidFill>
                </a:rPr>
                <a:t> oder assoziierte oder </a:t>
              </a:r>
              <a:br>
                <a:rPr lang="de-DE" dirty="0">
                  <a:solidFill>
                    <a:schemeClr val="bg1"/>
                  </a:solidFill>
                </a:rPr>
              </a:br>
              <a:r>
                <a:rPr lang="de-DE" dirty="0">
                  <a:solidFill>
                    <a:schemeClr val="bg1"/>
                  </a:solidFill>
                </a:rPr>
                <a:t>Nebenprodukte</a:t>
              </a:r>
            </a:p>
          </p:txBody>
        </p:sp>
      </p:grpSp>
      <p:grpSp>
        <p:nvGrpSpPr>
          <p:cNvPr id="35" name="Gruppieren 34"/>
          <p:cNvGrpSpPr/>
          <p:nvPr/>
        </p:nvGrpSpPr>
        <p:grpSpPr>
          <a:xfrm>
            <a:off x="5867400" y="3352800"/>
            <a:ext cx="2002769" cy="2047913"/>
            <a:chOff x="5867400" y="3352800"/>
            <a:chExt cx="2002769" cy="2047913"/>
          </a:xfrm>
        </p:grpSpPr>
        <p:sp>
          <p:nvSpPr>
            <p:cNvPr id="24591" name="Line 1057"/>
            <p:cNvSpPr>
              <a:spLocks noChangeShapeType="1"/>
            </p:cNvSpPr>
            <p:nvPr/>
          </p:nvSpPr>
          <p:spPr bwMode="auto">
            <a:xfrm>
              <a:off x="6324600" y="3352800"/>
              <a:ext cx="0" cy="1524000"/>
            </a:xfrm>
            <a:prstGeom prst="line">
              <a:avLst/>
            </a:prstGeom>
            <a:noFill/>
            <a:ln w="76200">
              <a:solidFill>
                <a:schemeClr val="tx1"/>
              </a:solidFill>
              <a:round/>
              <a:headEnd/>
              <a:tailEnd type="triangle" w="med" len="med"/>
            </a:ln>
          </p:spPr>
          <p:txBody>
            <a:bodyPr wrap="none" lIns="90000" tIns="46800" rIns="90000" bIns="46800">
              <a:spAutoFit/>
            </a:bodyPr>
            <a:lstStyle/>
            <a:p>
              <a:pPr algn="r"/>
              <a:endParaRPr lang="de-DE"/>
            </a:p>
          </p:txBody>
        </p:sp>
        <p:sp>
          <p:nvSpPr>
            <p:cNvPr id="24592" name="Rectangle 1058"/>
            <p:cNvSpPr>
              <a:spLocks noChangeArrowheads="1"/>
            </p:cNvSpPr>
            <p:nvPr/>
          </p:nvSpPr>
          <p:spPr bwMode="auto">
            <a:xfrm>
              <a:off x="5867400" y="5029200"/>
              <a:ext cx="2002769" cy="371513"/>
            </a:xfrm>
            <a:prstGeom prst="rect">
              <a:avLst/>
            </a:prstGeom>
            <a:solidFill>
              <a:schemeClr val="bg1"/>
            </a:solidFill>
            <a:ln w="12700">
              <a:noFill/>
              <a:miter lim="800000"/>
              <a:headEnd/>
              <a:tailEnd/>
            </a:ln>
          </p:spPr>
          <p:txBody>
            <a:bodyPr wrap="none" lIns="90000" tIns="46800" rIns="90000" bIns="46800" anchor="ctr">
              <a:spAutoFit/>
            </a:bodyPr>
            <a:lstStyle/>
            <a:p>
              <a:pPr algn="ctr"/>
              <a:r>
                <a:rPr lang="de-DE" dirty="0">
                  <a:solidFill>
                    <a:srgbClr val="003366"/>
                  </a:solidFill>
                </a:rPr>
                <a:t>„Google“- Dienste</a:t>
              </a:r>
            </a:p>
          </p:txBody>
        </p:sp>
      </p:grpSp>
      <p:sp>
        <p:nvSpPr>
          <p:cNvPr id="1452073" name="Line 1065"/>
          <p:cNvSpPr>
            <a:spLocks noChangeShapeType="1"/>
          </p:cNvSpPr>
          <p:nvPr/>
        </p:nvSpPr>
        <p:spPr bwMode="auto">
          <a:xfrm flipH="1">
            <a:off x="5105400" y="5181600"/>
            <a:ext cx="492369" cy="0"/>
          </a:xfrm>
          <a:prstGeom prst="line">
            <a:avLst/>
          </a:prstGeom>
          <a:noFill/>
          <a:ln w="76200">
            <a:solidFill>
              <a:schemeClr val="tx1"/>
            </a:solidFill>
            <a:round/>
            <a:headEnd/>
            <a:tailEnd type="triangle" w="med" len="med"/>
          </a:ln>
        </p:spPr>
        <p:txBody>
          <a:bodyPr wrap="none" lIns="90000" tIns="46800" rIns="90000" bIns="46800">
            <a:spAutoFit/>
          </a:bodyPr>
          <a:lstStyle/>
          <a:p>
            <a:endParaRPr lang="de-DE"/>
          </a:p>
        </p:txBody>
      </p:sp>
      <p:sp>
        <p:nvSpPr>
          <p:cNvPr id="1452075" name="Rectangle 1067"/>
          <p:cNvSpPr>
            <a:spLocks noChangeArrowheads="1"/>
          </p:cNvSpPr>
          <p:nvPr/>
        </p:nvSpPr>
        <p:spPr bwMode="auto">
          <a:xfrm>
            <a:off x="211016" y="3875089"/>
            <a:ext cx="2180492" cy="1818063"/>
          </a:xfrm>
          <a:prstGeom prst="rect">
            <a:avLst/>
          </a:prstGeom>
          <a:solidFill>
            <a:srgbClr val="DDDDDD"/>
          </a:solidFill>
          <a:ln w="12700">
            <a:solidFill>
              <a:schemeClr val="bg2"/>
            </a:solidFill>
            <a:miter lim="800000"/>
            <a:headEnd/>
            <a:tailEnd/>
          </a:ln>
        </p:spPr>
        <p:txBody>
          <a:bodyPr lIns="90000" tIns="46800" rIns="90000" bIns="46800" anchor="ctr">
            <a:spAutoFit/>
          </a:bodyPr>
          <a:lstStyle/>
          <a:p>
            <a:pPr algn="l"/>
            <a:r>
              <a:rPr lang="de-DE" sz="1400" dirty="0"/>
              <a:t>Werbung</a:t>
            </a:r>
          </a:p>
          <a:p>
            <a:pPr algn="l"/>
            <a:r>
              <a:rPr lang="de-DE" sz="1400" dirty="0"/>
              <a:t>Aufbereitung, </a:t>
            </a:r>
            <a:r>
              <a:rPr lang="de-DE" sz="1400" dirty="0" err="1"/>
              <a:t>Hypertextifizierung</a:t>
            </a:r>
            <a:endParaRPr lang="de-DE" sz="1400" dirty="0"/>
          </a:p>
          <a:p>
            <a:pPr algn="l"/>
            <a:r>
              <a:rPr lang="de-DE" sz="1400" dirty="0"/>
              <a:t>Dossiers, </a:t>
            </a:r>
            <a:r>
              <a:rPr lang="de-DE" sz="1400" dirty="0" err="1"/>
              <a:t>Summaries</a:t>
            </a:r>
            <a:endParaRPr lang="de-DE" sz="1400" dirty="0"/>
          </a:p>
          <a:p>
            <a:pPr algn="l"/>
            <a:r>
              <a:rPr lang="de-DE" sz="1400" dirty="0"/>
              <a:t>Organisation </a:t>
            </a:r>
            <a:r>
              <a:rPr lang="de-DE" sz="1400" dirty="0" smtClean="0"/>
              <a:t>d</a:t>
            </a:r>
            <a:br>
              <a:rPr lang="de-DE" sz="1400" dirty="0" smtClean="0"/>
            </a:br>
            <a:r>
              <a:rPr lang="de-DE" sz="1400" dirty="0" smtClean="0"/>
              <a:t>es </a:t>
            </a:r>
            <a:r>
              <a:rPr lang="de-DE" sz="1400" dirty="0" err="1"/>
              <a:t>Reviewing</a:t>
            </a:r>
            <a:endParaRPr lang="de-DE" sz="1400" dirty="0"/>
          </a:p>
          <a:p>
            <a:pPr algn="l"/>
            <a:r>
              <a:rPr lang="de-DE" sz="1400" dirty="0"/>
              <a:t>Organisation der </a:t>
            </a:r>
            <a:r>
              <a:rPr lang="de-DE" sz="1400" dirty="0" err="1"/>
              <a:t>institutional</a:t>
            </a:r>
            <a:r>
              <a:rPr lang="de-DE" sz="1400" dirty="0"/>
              <a:t> </a:t>
            </a:r>
            <a:r>
              <a:rPr lang="de-DE" sz="1400" dirty="0" err="1"/>
              <a:t>repositories</a:t>
            </a:r>
            <a:endParaRPr lang="de-DE" sz="1400" dirty="0"/>
          </a:p>
        </p:txBody>
      </p:sp>
      <p:grpSp>
        <p:nvGrpSpPr>
          <p:cNvPr id="33" name="Gruppieren 32"/>
          <p:cNvGrpSpPr/>
          <p:nvPr/>
        </p:nvGrpSpPr>
        <p:grpSpPr>
          <a:xfrm>
            <a:off x="6629400" y="3276600"/>
            <a:ext cx="2157047" cy="1743075"/>
            <a:chOff x="6629400" y="3276600"/>
            <a:chExt cx="2157047" cy="1743075"/>
          </a:xfrm>
        </p:grpSpPr>
        <p:sp>
          <p:nvSpPr>
            <p:cNvPr id="30" name="Rectangle 1052"/>
            <p:cNvSpPr>
              <a:spLocks noChangeArrowheads="1"/>
            </p:cNvSpPr>
            <p:nvPr/>
          </p:nvSpPr>
          <p:spPr bwMode="auto">
            <a:xfrm>
              <a:off x="6629400" y="4648200"/>
              <a:ext cx="2157047" cy="371475"/>
            </a:xfrm>
            <a:prstGeom prst="rect">
              <a:avLst/>
            </a:prstGeom>
            <a:solidFill>
              <a:schemeClr val="bg1"/>
            </a:solidFill>
            <a:ln w="12700">
              <a:noFill/>
              <a:miter lim="800000"/>
              <a:headEnd/>
              <a:tailEnd/>
            </a:ln>
          </p:spPr>
          <p:txBody>
            <a:bodyPr wrap="none" lIns="90000" tIns="46800" rIns="90000" bIns="46800" anchor="ctr">
              <a:spAutoFit/>
            </a:bodyPr>
            <a:lstStyle/>
            <a:p>
              <a:pPr algn="ctr"/>
              <a:r>
                <a:rPr lang="de-DE" dirty="0" smtClean="0">
                  <a:solidFill>
                    <a:srgbClr val="003366"/>
                  </a:solidFill>
                </a:rPr>
                <a:t>Creative </a:t>
              </a:r>
              <a:r>
                <a:rPr lang="de-DE" dirty="0" err="1" smtClean="0">
                  <a:solidFill>
                    <a:srgbClr val="003366"/>
                  </a:solidFill>
                </a:rPr>
                <a:t>Commons</a:t>
              </a:r>
              <a:endParaRPr lang="de-DE" dirty="0">
                <a:solidFill>
                  <a:srgbClr val="003366"/>
                </a:solidFill>
              </a:endParaRPr>
            </a:p>
          </p:txBody>
        </p:sp>
        <p:sp>
          <p:nvSpPr>
            <p:cNvPr id="29" name="Line 1057"/>
            <p:cNvSpPr>
              <a:spLocks noChangeShapeType="1"/>
            </p:cNvSpPr>
            <p:nvPr/>
          </p:nvSpPr>
          <p:spPr bwMode="auto">
            <a:xfrm>
              <a:off x="6629400" y="3276600"/>
              <a:ext cx="228600" cy="1447800"/>
            </a:xfrm>
            <a:prstGeom prst="line">
              <a:avLst/>
            </a:prstGeom>
            <a:noFill/>
            <a:ln w="76200">
              <a:solidFill>
                <a:schemeClr val="tx1"/>
              </a:solidFill>
              <a:round/>
              <a:headEnd/>
              <a:tailEnd type="triangle" w="med" len="med"/>
            </a:ln>
          </p:spPr>
          <p:txBody>
            <a:bodyPr wrap="square" lIns="90000" tIns="46800" rIns="90000" bIns="46800">
              <a:spAutoFit/>
            </a:bodyPr>
            <a:lstStyle/>
            <a:p>
              <a:endParaRPr lang="de-DE"/>
            </a:p>
          </p:txBody>
        </p:sp>
      </p:grpSp>
      <p:sp>
        <p:nvSpPr>
          <p:cNvPr id="36" name="Rechteckiger Pfeil 35"/>
          <p:cNvSpPr/>
          <p:nvPr/>
        </p:nvSpPr>
        <p:spPr bwMode="auto">
          <a:xfrm>
            <a:off x="4114800" y="2819400"/>
            <a:ext cx="1295400" cy="457200"/>
          </a:xfrm>
          <a:prstGeom prst="ben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hlink"/>
              </a:solidFill>
              <a:effectLst/>
              <a:latin typeface="Arial" pitchFamily="34" charset="0"/>
            </a:endParaRPr>
          </a:p>
        </p:txBody>
      </p:sp>
      <p:sp>
        <p:nvSpPr>
          <p:cNvPr id="40" name="Rectangle 2"/>
          <p:cNvSpPr>
            <a:spLocks noChangeArrowheads="1"/>
          </p:cNvSpPr>
          <p:nvPr/>
        </p:nvSpPr>
        <p:spPr bwMode="auto">
          <a:xfrm>
            <a:off x="0" y="0"/>
            <a:ext cx="9144000" cy="480131"/>
          </a:xfrm>
          <a:prstGeom prst="rect">
            <a:avLst/>
          </a:prstGeom>
          <a:solidFill>
            <a:srgbClr val="008080"/>
          </a:solidFill>
          <a:ln w="9525">
            <a:noFill/>
            <a:miter lim="800000"/>
            <a:headEnd/>
            <a:tailEnd/>
          </a:ln>
        </p:spPr>
        <p:txBody>
          <a:bodyPr>
            <a:spAutoFit/>
          </a:bodyPr>
          <a:lstStyle/>
          <a:p>
            <a:pPr>
              <a:lnSpc>
                <a:spcPct val="90000"/>
              </a:lnSpc>
            </a:pPr>
            <a:r>
              <a:rPr lang="de-DE" sz="2800" dirty="0" smtClean="0">
                <a:solidFill>
                  <a:schemeClr val="bg1"/>
                </a:solidFill>
              </a:rPr>
              <a:t>Verknappungsinstrument – Urheberrecht - Alternativen</a:t>
            </a:r>
            <a:endParaRPr lang="de-DE" sz="26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520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452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452073" grpId="0" animBg="1"/>
      <p:bldP spid="1452075" grpId="0" animBg="1" autoUpdateAnimBg="0"/>
      <p:bldP spid="3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7">
            <a:hlinkClick r:id="rId3" action="ppaction://hlinkpres?slideindex=1&amp;slidetitle="/>
          </p:cNvPr>
          <p:cNvSpPr>
            <a:spLocks noChangeArrowheads="1"/>
          </p:cNvSpPr>
          <p:nvPr/>
        </p:nvSpPr>
        <p:spPr bwMode="auto">
          <a:xfrm>
            <a:off x="2286000" y="1828800"/>
            <a:ext cx="5181600" cy="2133600"/>
          </a:xfrm>
          <a:prstGeom prst="chevron">
            <a:avLst>
              <a:gd name="adj" fmla="val 42860"/>
            </a:avLst>
          </a:prstGeom>
          <a:solidFill>
            <a:schemeClr val="folHlink"/>
          </a:solidFill>
          <a:ln w="28575">
            <a:noFill/>
            <a:miter lim="800000"/>
            <a:headEnd/>
            <a:tailEnd/>
          </a:ln>
        </p:spPr>
        <p:txBody>
          <a:bodyPr lIns="0" tIns="0" rIns="0" bIns="0"/>
          <a:lstStyle/>
          <a:p>
            <a:pPr algn="r"/>
            <a:endParaRPr lang="de-DE" sz="1200" b="1" dirty="0">
              <a:solidFill>
                <a:schemeClr val="bg1"/>
              </a:solidFill>
            </a:endParaRPr>
          </a:p>
          <a:p>
            <a:r>
              <a:rPr lang="de-DE" sz="1200" b="1" dirty="0">
                <a:solidFill>
                  <a:schemeClr val="bg1"/>
                </a:solidFill>
              </a:rPr>
              <a:t>     </a:t>
            </a:r>
          </a:p>
          <a:p>
            <a:endParaRPr lang="de-DE" sz="1200" b="1" dirty="0">
              <a:solidFill>
                <a:schemeClr val="bg1"/>
              </a:solidFill>
            </a:endParaRPr>
          </a:p>
          <a:p>
            <a:r>
              <a:rPr lang="de-DE" sz="1200" b="1" dirty="0">
                <a:solidFill>
                  <a:schemeClr val="bg1"/>
                </a:solidFill>
              </a:rPr>
              <a:t>     </a:t>
            </a:r>
            <a:r>
              <a:rPr lang="de-DE" sz="2400" dirty="0" smtClean="0">
                <a:solidFill>
                  <a:schemeClr val="bg1"/>
                </a:solidFill>
                <a:hlinkClick r:id="rId3" action="ppaction://hlinkpres?slideindex=1&amp;slidetitle="/>
              </a:rPr>
              <a:t>Alternative Formen Creative </a:t>
            </a:r>
            <a:r>
              <a:rPr lang="de-DE" sz="2400" dirty="0" err="1" smtClean="0">
                <a:solidFill>
                  <a:schemeClr val="bg1"/>
                </a:solidFill>
                <a:hlinkClick r:id="rId3" action="ppaction://hlinkpres?slideindex=1&amp;slidetitle="/>
              </a:rPr>
              <a:t>Commons</a:t>
            </a:r>
            <a:endParaRPr lang="de-DE" sz="2400" dirty="0" smtClean="0">
              <a:solidFill>
                <a:schemeClr val="bg1"/>
              </a:solidFill>
            </a:endParaRPr>
          </a:p>
          <a:p>
            <a:endParaRPr lang="de-DE" sz="2400" b="1" dirty="0">
              <a:solidFill>
                <a:schemeClr val="bg1"/>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7"/>
          <p:cNvSpPr>
            <a:spLocks noChangeArrowheads="1"/>
          </p:cNvSpPr>
          <p:nvPr/>
        </p:nvSpPr>
        <p:spPr bwMode="auto">
          <a:xfrm>
            <a:off x="2743200" y="381000"/>
            <a:ext cx="5181600" cy="2133600"/>
          </a:xfrm>
          <a:prstGeom prst="chevron">
            <a:avLst>
              <a:gd name="adj" fmla="val 42860"/>
            </a:avLst>
          </a:prstGeom>
          <a:solidFill>
            <a:schemeClr val="folHlink"/>
          </a:solidFill>
          <a:ln w="28575">
            <a:noFill/>
            <a:miter lim="800000"/>
            <a:headEnd/>
            <a:tailEnd/>
          </a:ln>
        </p:spPr>
        <p:txBody>
          <a:bodyPr lIns="0" tIns="0" rIns="0" bIns="0"/>
          <a:lstStyle/>
          <a:p>
            <a:pPr algn="r"/>
            <a:endParaRPr lang="de-DE" sz="1200" b="1" dirty="0">
              <a:solidFill>
                <a:schemeClr val="bg1"/>
              </a:solidFill>
            </a:endParaRPr>
          </a:p>
          <a:p>
            <a:r>
              <a:rPr lang="de-DE" sz="1200" b="1" dirty="0">
                <a:solidFill>
                  <a:schemeClr val="bg1"/>
                </a:solidFill>
              </a:rPr>
              <a:t>     </a:t>
            </a:r>
          </a:p>
          <a:p>
            <a:endParaRPr lang="de-DE" sz="1200" b="1" dirty="0">
              <a:solidFill>
                <a:schemeClr val="bg1"/>
              </a:solidFill>
            </a:endParaRPr>
          </a:p>
          <a:p>
            <a:r>
              <a:rPr lang="de-DE" sz="1200" b="1" dirty="0">
                <a:solidFill>
                  <a:schemeClr val="bg1"/>
                </a:solidFill>
              </a:rPr>
              <a:t>     </a:t>
            </a:r>
            <a:r>
              <a:rPr lang="de-DE" sz="2400" dirty="0" smtClean="0">
                <a:solidFill>
                  <a:schemeClr val="bg1"/>
                </a:solidFill>
              </a:rPr>
              <a:t>Open </a:t>
            </a:r>
            <a:r>
              <a:rPr lang="de-DE" sz="2400" dirty="0" err="1" smtClean="0">
                <a:solidFill>
                  <a:schemeClr val="bg1"/>
                </a:solidFill>
              </a:rPr>
              <a:t>Acces</a:t>
            </a:r>
            <a:endParaRPr lang="de-DE" sz="2400" dirty="0" smtClean="0">
              <a:solidFill>
                <a:schemeClr val="bg1"/>
              </a:solidFill>
            </a:endParaRPr>
          </a:p>
          <a:p>
            <a:r>
              <a:rPr lang="de-DE" sz="2400" dirty="0" smtClean="0">
                <a:solidFill>
                  <a:schemeClr val="bg1"/>
                </a:solidFill>
              </a:rPr>
              <a:t>+</a:t>
            </a:r>
          </a:p>
          <a:p>
            <a:r>
              <a:rPr lang="de-DE" sz="2400" dirty="0" smtClean="0">
                <a:solidFill>
                  <a:schemeClr val="bg1"/>
                </a:solidFill>
              </a:rPr>
              <a:t>OA-Geschäftsmodelle</a:t>
            </a:r>
          </a:p>
          <a:p>
            <a:endParaRPr lang="de-DE" sz="2400" b="1" dirty="0">
              <a:solidFill>
                <a:schemeClr val="bg1"/>
              </a:solidFill>
            </a:endParaRPr>
          </a:p>
        </p:txBody>
      </p:sp>
      <p:sp>
        <p:nvSpPr>
          <p:cNvPr id="3" name="Text Box 6"/>
          <p:cNvSpPr txBox="1">
            <a:spLocks noChangeArrowheads="1"/>
          </p:cNvSpPr>
          <p:nvPr/>
        </p:nvSpPr>
        <p:spPr bwMode="auto">
          <a:xfrm>
            <a:off x="1219200" y="3505200"/>
            <a:ext cx="7385538" cy="1421928"/>
          </a:xfrm>
          <a:prstGeom prst="rect">
            <a:avLst/>
          </a:prstGeom>
          <a:solidFill>
            <a:schemeClr val="bg1"/>
          </a:solidFill>
          <a:ln w="12700">
            <a:noFill/>
            <a:miter lim="800000"/>
            <a:headEnd/>
            <a:tailEnd/>
          </a:ln>
        </p:spPr>
        <p:txBody>
          <a:bodyPr>
            <a:spAutoFit/>
          </a:bodyPr>
          <a:lstStyle/>
          <a:p>
            <a:pPr algn="ctr">
              <a:lnSpc>
                <a:spcPct val="120000"/>
              </a:lnSpc>
              <a:spcBef>
                <a:spcPct val="50000"/>
              </a:spcBef>
              <a:spcAft>
                <a:spcPct val="0"/>
              </a:spcAft>
              <a:buClrTx/>
              <a:buSzTx/>
              <a:buFontTx/>
              <a:buNone/>
            </a:pPr>
            <a:r>
              <a:rPr lang="de-DE" dirty="0">
                <a:solidFill>
                  <a:srgbClr val="003366"/>
                </a:solidFill>
              </a:rPr>
              <a:t>Alternativen</a:t>
            </a:r>
            <a:r>
              <a:rPr lang="de-DE" b="0" dirty="0">
                <a:solidFill>
                  <a:srgbClr val="003366"/>
                </a:solidFill>
              </a:rPr>
              <a:t> – </a:t>
            </a:r>
            <a:r>
              <a:rPr lang="de-DE" dirty="0">
                <a:solidFill>
                  <a:srgbClr val="003366"/>
                </a:solidFill>
              </a:rPr>
              <a:t>Creative/Science </a:t>
            </a:r>
            <a:r>
              <a:rPr lang="de-DE" dirty="0" err="1">
                <a:solidFill>
                  <a:srgbClr val="003366"/>
                </a:solidFill>
              </a:rPr>
              <a:t>Commons</a:t>
            </a:r>
            <a:r>
              <a:rPr lang="de-DE" b="0" dirty="0">
                <a:solidFill>
                  <a:srgbClr val="003366"/>
                </a:solidFill>
              </a:rPr>
              <a:t> und </a:t>
            </a:r>
            <a:r>
              <a:rPr lang="de-DE" dirty="0">
                <a:solidFill>
                  <a:srgbClr val="003366"/>
                </a:solidFill>
              </a:rPr>
              <a:t>Open Access</a:t>
            </a:r>
            <a:r>
              <a:rPr lang="de-DE" b="0" dirty="0">
                <a:solidFill>
                  <a:srgbClr val="003366"/>
                </a:solidFill>
              </a:rPr>
              <a:t>, die Bildung und Wissenschaft Teile ihrer </a:t>
            </a:r>
            <a:r>
              <a:rPr lang="de-DE" dirty="0">
                <a:solidFill>
                  <a:srgbClr val="003366"/>
                </a:solidFill>
              </a:rPr>
              <a:t>informationellen Autonomie</a:t>
            </a:r>
            <a:r>
              <a:rPr lang="de-DE" b="0" dirty="0">
                <a:solidFill>
                  <a:srgbClr val="003366"/>
                </a:solidFill>
              </a:rPr>
              <a:t> </a:t>
            </a:r>
            <a:r>
              <a:rPr lang="de-DE" b="0" dirty="0" smtClean="0">
                <a:solidFill>
                  <a:srgbClr val="003366"/>
                </a:solidFill>
              </a:rPr>
              <a:t>zurückgeben und die freie Nutzung von Wissen und Information ermöglichen.</a:t>
            </a:r>
            <a:endParaRPr lang="de-DE" b="0" dirty="0">
              <a:solidFill>
                <a:srgbClr val="00336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r>
              <a:rPr lang="de-DE" sz="2800" smtClean="0"/>
              <a:t>Geschäftsmodelle</a:t>
            </a:r>
            <a:endParaRPr lang="de-DE" smtClean="0"/>
          </a:p>
        </p:txBody>
      </p:sp>
      <p:sp>
        <p:nvSpPr>
          <p:cNvPr id="38915" name="Foliennummernplatzhalter 3"/>
          <p:cNvSpPr>
            <a:spLocks noGrp="1"/>
          </p:cNvSpPr>
          <p:nvPr>
            <p:ph type="sldNum" sz="quarter" idx="10"/>
          </p:nvPr>
        </p:nvSpPr>
        <p:spPr>
          <a:noFill/>
        </p:spPr>
        <p:txBody>
          <a:bodyPr/>
          <a:lstStyle/>
          <a:p>
            <a:fld id="{F7A61504-DE36-4A50-82C1-7696571E2195}" type="slidenum">
              <a:rPr lang="de-DE" smtClean="0">
                <a:latin typeface="Arial" pitchFamily="34" charset="0"/>
              </a:rPr>
              <a:pPr/>
              <a:t>45</a:t>
            </a:fld>
            <a:endParaRPr lang="de-DE" smtClean="0">
              <a:latin typeface="Arial" pitchFamily="34" charset="0"/>
            </a:endParaRPr>
          </a:p>
        </p:txBody>
      </p:sp>
      <p:sp>
        <p:nvSpPr>
          <p:cNvPr id="38917" name="Rectangle 2"/>
          <p:cNvSpPr>
            <a:spLocks noChangeArrowheads="1"/>
          </p:cNvSpPr>
          <p:nvPr/>
        </p:nvSpPr>
        <p:spPr bwMode="auto">
          <a:xfrm>
            <a:off x="1208943" y="990601"/>
            <a:ext cx="7187711" cy="1495794"/>
          </a:xfrm>
          <a:prstGeom prst="rect">
            <a:avLst/>
          </a:prstGeom>
          <a:noFill/>
          <a:ln w="9525">
            <a:noFill/>
            <a:miter lim="800000"/>
            <a:headEnd/>
            <a:tailEnd/>
          </a:ln>
        </p:spPr>
        <p:txBody>
          <a:bodyPr lIns="0" tIns="0" rIns="0" bIns="0" anchor="b">
            <a:spAutoFit/>
          </a:bodyPr>
          <a:lstStyle/>
          <a:p>
            <a:pPr algn="ctr">
              <a:lnSpc>
                <a:spcPct val="90000"/>
              </a:lnSpc>
            </a:pPr>
            <a:r>
              <a:rPr lang="de-DE" sz="3600" i="1">
                <a:solidFill>
                  <a:srgbClr val="008080"/>
                </a:solidFill>
              </a:rPr>
              <a:t>Reaktionen auf Kommerzialisierungsdominanz </a:t>
            </a:r>
          </a:p>
          <a:p>
            <a:pPr algn="ctr">
              <a:lnSpc>
                <a:spcPct val="90000"/>
              </a:lnSpc>
            </a:pPr>
            <a:r>
              <a:rPr lang="de-DE" sz="3600" i="1">
                <a:solidFill>
                  <a:srgbClr val="008080"/>
                </a:solidFill>
              </a:rPr>
              <a:t>Serial Crisis</a:t>
            </a:r>
          </a:p>
        </p:txBody>
      </p:sp>
      <p:sp>
        <p:nvSpPr>
          <p:cNvPr id="10" name="Rectangle 3"/>
          <p:cNvSpPr>
            <a:spLocks noChangeArrowheads="1"/>
          </p:cNvSpPr>
          <p:nvPr/>
        </p:nvSpPr>
        <p:spPr bwMode="auto">
          <a:xfrm>
            <a:off x="1547446" y="3214688"/>
            <a:ext cx="7017727" cy="575809"/>
          </a:xfrm>
          <a:prstGeom prst="rect">
            <a:avLst/>
          </a:prstGeom>
          <a:noFill/>
          <a:ln w="12700">
            <a:noFill/>
            <a:miter lim="800000"/>
            <a:headEnd/>
            <a:tailEnd/>
          </a:ln>
        </p:spPr>
        <p:txBody>
          <a:bodyPr lIns="18000" tIns="10800" rIns="18000" bIns="10800" anchor="ctr">
            <a:spAutoFit/>
          </a:bodyPr>
          <a:lstStyle/>
          <a:p>
            <a:pPr algn="ctr"/>
            <a:r>
              <a:rPr lang="de-DE" b="0"/>
              <a:t>„There is evidence to suggest that the market for STM journals may not be working well“</a:t>
            </a:r>
          </a:p>
        </p:txBody>
      </p:sp>
      <p:sp>
        <p:nvSpPr>
          <p:cNvPr id="11" name="Rectangle 4"/>
          <p:cNvSpPr>
            <a:spLocks noChangeArrowheads="1"/>
          </p:cNvSpPr>
          <p:nvPr/>
        </p:nvSpPr>
        <p:spPr bwMode="auto">
          <a:xfrm>
            <a:off x="1336431" y="4230688"/>
            <a:ext cx="7017727" cy="575809"/>
          </a:xfrm>
          <a:prstGeom prst="rect">
            <a:avLst/>
          </a:prstGeom>
          <a:noFill/>
          <a:ln w="12700">
            <a:noFill/>
            <a:miter lim="800000"/>
            <a:headEnd/>
            <a:tailEnd/>
          </a:ln>
        </p:spPr>
        <p:txBody>
          <a:bodyPr lIns="18000" tIns="10800" rIns="18000" bIns="10800" anchor="ctr">
            <a:spAutoFit/>
          </a:bodyPr>
          <a:lstStyle/>
          <a:p>
            <a:pPr algn="ctr"/>
            <a:r>
              <a:rPr lang="de-DE" b="0"/>
              <a:t>UK Office for Fare Trading Report: The Market for Scientific, Technical and Medical Journals, 9/2002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P spid="1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r>
              <a:rPr lang="de-DE" sz="2800" smtClean="0"/>
              <a:t>Geschäftsmodelle</a:t>
            </a:r>
            <a:endParaRPr lang="de-DE" smtClean="0"/>
          </a:p>
        </p:txBody>
      </p:sp>
      <p:sp>
        <p:nvSpPr>
          <p:cNvPr id="39939" name="Foliennummernplatzhalter 3"/>
          <p:cNvSpPr>
            <a:spLocks noGrp="1"/>
          </p:cNvSpPr>
          <p:nvPr>
            <p:ph type="sldNum" sz="quarter" idx="10"/>
          </p:nvPr>
        </p:nvSpPr>
        <p:spPr>
          <a:noFill/>
        </p:spPr>
        <p:txBody>
          <a:bodyPr/>
          <a:lstStyle/>
          <a:p>
            <a:fld id="{2DD6B2AF-43AF-4763-A860-930387525D9C}" type="slidenum">
              <a:rPr lang="de-DE" smtClean="0">
                <a:latin typeface="Arial" pitchFamily="34" charset="0"/>
              </a:rPr>
              <a:pPr/>
              <a:t>46</a:t>
            </a:fld>
            <a:endParaRPr lang="de-DE" smtClean="0">
              <a:latin typeface="Arial" pitchFamily="34" charset="0"/>
            </a:endParaRPr>
          </a:p>
        </p:txBody>
      </p:sp>
      <p:pic>
        <p:nvPicPr>
          <p:cNvPr id="39941" name="Picture 1026"/>
          <p:cNvPicPr>
            <a:picLocks noChangeAspect="1" noChangeArrowheads="1"/>
          </p:cNvPicPr>
          <p:nvPr/>
        </p:nvPicPr>
        <p:blipFill>
          <a:blip r:embed="rId3" cstate="print"/>
          <a:srcRect/>
          <a:stretch>
            <a:fillRect/>
          </a:stretch>
        </p:blipFill>
        <p:spPr bwMode="auto">
          <a:xfrm>
            <a:off x="549520" y="214314"/>
            <a:ext cx="6400800" cy="5191125"/>
          </a:xfrm>
          <a:prstGeom prst="rect">
            <a:avLst/>
          </a:prstGeom>
          <a:noFill/>
          <a:ln w="12700">
            <a:noFill/>
            <a:miter lim="800000"/>
            <a:headEnd/>
            <a:tailEnd/>
          </a:ln>
        </p:spPr>
      </p:pic>
      <p:sp>
        <p:nvSpPr>
          <p:cNvPr id="39942" name="Text Box 1027"/>
          <p:cNvSpPr txBox="1">
            <a:spLocks noChangeArrowheads="1"/>
          </p:cNvSpPr>
          <p:nvPr/>
        </p:nvSpPr>
        <p:spPr bwMode="auto">
          <a:xfrm>
            <a:off x="1688123" y="5554663"/>
            <a:ext cx="6119446" cy="883585"/>
          </a:xfrm>
          <a:prstGeom prst="rect">
            <a:avLst/>
          </a:prstGeom>
          <a:solidFill>
            <a:schemeClr val="bg1"/>
          </a:solidFill>
          <a:ln w="12700">
            <a:noFill/>
            <a:miter lim="800000"/>
            <a:headEnd/>
            <a:tailEnd/>
          </a:ln>
        </p:spPr>
        <p:txBody>
          <a:bodyPr lIns="18000" tIns="10800" rIns="18000" bIns="10800">
            <a:spAutoFit/>
          </a:bodyPr>
          <a:lstStyle/>
          <a:p>
            <a:pPr algn="l">
              <a:spcBef>
                <a:spcPct val="50000"/>
              </a:spcBef>
            </a:pPr>
            <a:r>
              <a:rPr lang="de-DE" sz="1400"/>
              <a:t>Open Access - die Revolution im wissenschaftlichen Publizieren? Vortrag von Dr. Rafael Ball im Rahmen des FZJ-Kolloquiums am 30. April 2003</a:t>
            </a:r>
            <a:br>
              <a:rPr lang="de-DE" sz="1400"/>
            </a:br>
            <a:r>
              <a:rPr lang="de-DE" sz="1400"/>
              <a:t>http://www.fz-juelich.de/zb/datapool/page/534/Vortrag%20Open%20Access.pdf</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p:txBody>
          <a:bodyPr/>
          <a:lstStyle/>
          <a:p>
            <a:r>
              <a:rPr lang="de-DE" sz="2800" smtClean="0"/>
              <a:t>Open Access Initiativen</a:t>
            </a:r>
            <a:endParaRPr lang="de-DE" smtClean="0"/>
          </a:p>
        </p:txBody>
      </p:sp>
      <p:sp>
        <p:nvSpPr>
          <p:cNvPr id="40963" name="Foliennummernplatzhalter 3"/>
          <p:cNvSpPr>
            <a:spLocks noGrp="1"/>
          </p:cNvSpPr>
          <p:nvPr>
            <p:ph type="sldNum" sz="quarter" idx="10"/>
          </p:nvPr>
        </p:nvSpPr>
        <p:spPr>
          <a:noFill/>
        </p:spPr>
        <p:txBody>
          <a:bodyPr/>
          <a:lstStyle/>
          <a:p>
            <a:fld id="{02245231-E85F-4A48-BAB9-DC9F0B1F04DE}" type="slidenum">
              <a:rPr lang="de-DE" smtClean="0">
                <a:latin typeface="Arial" pitchFamily="34" charset="0"/>
              </a:rPr>
              <a:pPr/>
              <a:t>47</a:t>
            </a:fld>
            <a:endParaRPr lang="de-DE" smtClean="0">
              <a:latin typeface="Arial" pitchFamily="34" charset="0"/>
            </a:endParaRPr>
          </a:p>
        </p:txBody>
      </p:sp>
      <p:sp>
        <p:nvSpPr>
          <p:cNvPr id="9" name="Text Box 11"/>
          <p:cNvSpPr txBox="1">
            <a:spLocks noChangeArrowheads="1"/>
          </p:cNvSpPr>
          <p:nvPr/>
        </p:nvSpPr>
        <p:spPr bwMode="auto">
          <a:xfrm>
            <a:off x="4009293" y="893763"/>
            <a:ext cx="4980843" cy="2400657"/>
          </a:xfrm>
          <a:prstGeom prst="rect">
            <a:avLst/>
          </a:prstGeom>
          <a:noFill/>
          <a:ln w="12700">
            <a:noFill/>
            <a:miter lim="800000"/>
            <a:headEnd type="none" w="sm" len="sm"/>
            <a:tailEnd type="none" w="sm" len="sm"/>
          </a:ln>
        </p:spPr>
        <p:txBody>
          <a:bodyPr>
            <a:spAutoFit/>
          </a:bodyPr>
          <a:lstStyle/>
          <a:p>
            <a:pPr marL="282575" indent="-282575" algn="l">
              <a:spcBef>
                <a:spcPct val="50000"/>
              </a:spcBef>
              <a:buFont typeface="Wingdings" pitchFamily="2" charset="2"/>
              <a:buChar char="Ø"/>
            </a:pPr>
            <a:r>
              <a:rPr lang="de-DE" sz="2000"/>
              <a:t>Open Access – Allgemeine Prinzipien </a:t>
            </a:r>
          </a:p>
          <a:p>
            <a:pPr marL="765175" lvl="1" algn="l">
              <a:spcBef>
                <a:spcPct val="50000"/>
              </a:spcBef>
              <a:buFont typeface="Wingdings" pitchFamily="2" charset="2"/>
              <a:buChar char="Ø"/>
            </a:pPr>
            <a:r>
              <a:rPr lang="de-DE" sz="2000" b="0"/>
              <a:t>Budapest Open Access Initiative</a:t>
            </a:r>
          </a:p>
          <a:p>
            <a:pPr marL="765175" lvl="1" algn="l">
              <a:spcBef>
                <a:spcPct val="50000"/>
              </a:spcBef>
              <a:buFont typeface="Wingdings" pitchFamily="2" charset="2"/>
              <a:buChar char="Ø"/>
            </a:pPr>
            <a:r>
              <a:rPr lang="de-DE" sz="2000" b="0"/>
              <a:t>Bethesda Statement on Open    	Access Publishing</a:t>
            </a:r>
          </a:p>
          <a:p>
            <a:pPr marL="765175" lvl="1" algn="l">
              <a:spcBef>
                <a:spcPct val="50000"/>
              </a:spcBef>
              <a:buFont typeface="Wingdings" pitchFamily="2" charset="2"/>
              <a:buChar char="Ø"/>
            </a:pPr>
            <a:r>
              <a:rPr lang="de-DE" sz="2000" b="0"/>
              <a:t>Berlin Declaration on Open Access </a:t>
            </a:r>
          </a:p>
        </p:txBody>
      </p:sp>
      <p:sp>
        <p:nvSpPr>
          <p:cNvPr id="11" name="Text Box 10"/>
          <p:cNvSpPr txBox="1">
            <a:spLocks noChangeArrowheads="1"/>
          </p:cNvSpPr>
          <p:nvPr/>
        </p:nvSpPr>
        <p:spPr bwMode="auto">
          <a:xfrm>
            <a:off x="281354" y="1071564"/>
            <a:ext cx="3868615" cy="4247317"/>
          </a:xfrm>
          <a:prstGeom prst="rect">
            <a:avLst/>
          </a:prstGeom>
          <a:solidFill>
            <a:schemeClr val="bg1"/>
          </a:solidFill>
          <a:ln w="12700">
            <a:noFill/>
            <a:miter lim="800000"/>
            <a:headEnd type="none" w="sm" len="sm"/>
            <a:tailEnd type="none" w="sm" len="sm"/>
          </a:ln>
        </p:spPr>
        <p:txBody>
          <a:bodyPr>
            <a:spAutoFit/>
          </a:bodyPr>
          <a:lstStyle/>
          <a:p>
            <a:pPr marL="282575" indent="-282575" algn="l">
              <a:spcBef>
                <a:spcPct val="50000"/>
              </a:spcBef>
              <a:buFont typeface="Wingdings" pitchFamily="2" charset="2"/>
              <a:buChar char="Ø"/>
            </a:pPr>
            <a:r>
              <a:rPr lang="de-DE" sz="2000" b="0" dirty="0"/>
              <a:t>Sekundärpublikation auf eigener Website</a:t>
            </a:r>
          </a:p>
          <a:p>
            <a:pPr marL="282575" indent="-282575" algn="l">
              <a:spcBef>
                <a:spcPct val="50000"/>
              </a:spcBef>
              <a:buFont typeface="Wingdings" pitchFamily="2" charset="2"/>
              <a:buChar char="Ø"/>
            </a:pPr>
            <a:r>
              <a:rPr lang="de-DE" sz="2000" dirty="0"/>
              <a:t>Unzählige Open-Access-</a:t>
            </a:r>
            <a:r>
              <a:rPr lang="de-DE" sz="2000" dirty="0" err="1"/>
              <a:t>Repositories</a:t>
            </a:r>
            <a:r>
              <a:rPr lang="de-DE" sz="2000" dirty="0"/>
              <a:t> und OA-Plattformen</a:t>
            </a:r>
          </a:p>
          <a:p>
            <a:pPr marL="282575" indent="-282575" algn="l">
              <a:spcBef>
                <a:spcPct val="50000"/>
              </a:spcBef>
              <a:buFont typeface="Wingdings" pitchFamily="2" charset="2"/>
              <a:buChar char="Ø"/>
            </a:pPr>
            <a:r>
              <a:rPr lang="de-DE" sz="2000" b="0" dirty="0"/>
              <a:t>Open-Access-Universitätsverlage</a:t>
            </a:r>
          </a:p>
          <a:p>
            <a:pPr marL="282575" indent="-282575" algn="l">
              <a:spcBef>
                <a:spcPct val="50000"/>
              </a:spcBef>
              <a:buFont typeface="Wingdings" pitchFamily="2" charset="2"/>
              <a:buChar char="Ø"/>
            </a:pPr>
            <a:r>
              <a:rPr lang="de-DE" sz="2000" b="0" dirty="0"/>
              <a:t>Direktpublikation auf eigener Website</a:t>
            </a:r>
          </a:p>
          <a:p>
            <a:pPr marL="282575" indent="-282575" algn="l">
              <a:spcBef>
                <a:spcPct val="50000"/>
              </a:spcBef>
              <a:buFont typeface="Wingdings" pitchFamily="2" charset="2"/>
              <a:buChar char="Ø"/>
            </a:pPr>
            <a:r>
              <a:rPr lang="de-DE" sz="2000" b="0" dirty="0" err="1"/>
              <a:t>Pre</a:t>
            </a:r>
            <a:r>
              <a:rPr lang="de-DE" sz="2000" b="0" dirty="0"/>
              <a:t>-Print-Server</a:t>
            </a:r>
          </a:p>
          <a:p>
            <a:pPr marL="282575" indent="-282575" algn="l">
              <a:spcBef>
                <a:spcPct val="50000"/>
              </a:spcBef>
              <a:buFont typeface="Wingdings" pitchFamily="2" charset="2"/>
              <a:buChar char="Ø"/>
            </a:pPr>
            <a:r>
              <a:rPr lang="de-DE" sz="2000" b="0" dirty="0"/>
              <a:t>Open Archive Initiative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1">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1">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2" autoUpdateAnimBg="0" advAuto="1000"/>
      <p:bldP spid="11" grpId="0" uiExpand="1" build="p" animBg="1" autoUpdateAnimBg="0" advAuto="100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549520" y="214313"/>
            <a:ext cx="7995138" cy="611187"/>
          </a:xfrm>
        </p:spPr>
        <p:txBody>
          <a:bodyPr/>
          <a:lstStyle/>
          <a:p>
            <a:r>
              <a:rPr lang="de-DE" sz="2800" smtClean="0"/>
              <a:t>Open Access Ziele - aus der Berliner Erklärung </a:t>
            </a:r>
            <a:r>
              <a:rPr lang="de-DE" sz="1800" smtClean="0"/>
              <a:t>übersetzt aus der verbindlichen englischen Version</a:t>
            </a:r>
            <a:r>
              <a:rPr lang="de-DE" sz="1400" smtClean="0"/>
              <a:t>) </a:t>
            </a:r>
          </a:p>
        </p:txBody>
      </p:sp>
      <p:sp>
        <p:nvSpPr>
          <p:cNvPr id="41987" name="Foliennummernplatzhalter 3"/>
          <p:cNvSpPr>
            <a:spLocks noGrp="1"/>
          </p:cNvSpPr>
          <p:nvPr>
            <p:ph type="sldNum" sz="quarter" idx="10"/>
          </p:nvPr>
        </p:nvSpPr>
        <p:spPr>
          <a:noFill/>
        </p:spPr>
        <p:txBody>
          <a:bodyPr/>
          <a:lstStyle/>
          <a:p>
            <a:fld id="{B712E745-B622-44BE-914D-6DB24608CA04}" type="slidenum">
              <a:rPr lang="de-DE" smtClean="0">
                <a:latin typeface="Arial" pitchFamily="34" charset="0"/>
              </a:rPr>
              <a:pPr/>
              <a:t>48</a:t>
            </a:fld>
            <a:endParaRPr lang="de-DE" smtClean="0">
              <a:latin typeface="Arial" pitchFamily="34" charset="0"/>
            </a:endParaRPr>
          </a:p>
        </p:txBody>
      </p:sp>
      <p:sp>
        <p:nvSpPr>
          <p:cNvPr id="8" name="Text Box 3"/>
          <p:cNvSpPr txBox="1">
            <a:spLocks noChangeArrowheads="1"/>
          </p:cNvSpPr>
          <p:nvPr/>
        </p:nvSpPr>
        <p:spPr bwMode="auto">
          <a:xfrm>
            <a:off x="422031" y="1066801"/>
            <a:ext cx="7526215" cy="5078413"/>
          </a:xfrm>
          <a:prstGeom prst="rect">
            <a:avLst/>
          </a:prstGeom>
          <a:noFill/>
          <a:ln w="12700">
            <a:noFill/>
            <a:miter lim="800000"/>
            <a:headEnd type="none" w="sm" len="sm"/>
            <a:tailEnd type="none" w="sm" len="sm"/>
          </a:ln>
        </p:spPr>
        <p:txBody>
          <a:bodyPr>
            <a:spAutoFit/>
          </a:bodyPr>
          <a:lstStyle/>
          <a:p>
            <a:pPr marL="457200" indent="-457200" algn="l">
              <a:spcBef>
                <a:spcPct val="50000"/>
              </a:spcBef>
              <a:buFont typeface="Wingdings" pitchFamily="2" charset="2"/>
              <a:buNone/>
            </a:pPr>
            <a:r>
              <a:rPr lang="de-DE" sz="2000"/>
              <a:t>"</a:t>
            </a:r>
            <a:r>
              <a:rPr lang="de-DE" sz="2000" b="0"/>
              <a:t>Die Urheber und Rechteinhaber sichern allen Benutzern unwiderruflich den </a:t>
            </a:r>
            <a:r>
              <a:rPr lang="de-DE" sz="2000"/>
              <a:t>freien weltweiten Zugang </a:t>
            </a:r>
            <a:r>
              <a:rPr lang="de-DE" sz="2000" b="0"/>
              <a:t>zu </a:t>
            </a:r>
          </a:p>
          <a:p>
            <a:pPr marL="457200" indent="-457200" algn="l">
              <a:spcBef>
                <a:spcPct val="50000"/>
              </a:spcBef>
              <a:buFont typeface="Wingdings" pitchFamily="2" charset="2"/>
              <a:buNone/>
            </a:pPr>
            <a:r>
              <a:rPr lang="de-DE" sz="2000" b="0"/>
              <a:t>und erteilen ihnen die Erlaubnis, das Werk zu </a:t>
            </a:r>
            <a:r>
              <a:rPr lang="de-DE" sz="2000"/>
              <a:t>kopieren, zu benutzen, zu übertragen und wiederzugeben (und zwar auch öffentlich), Bearbeitungen davon zu erstellen und zu verbreiten </a:t>
            </a:r>
          </a:p>
          <a:p>
            <a:pPr marL="457200" indent="-457200" algn="l">
              <a:spcBef>
                <a:spcPct val="50000"/>
              </a:spcBef>
              <a:buFont typeface="Wingdings" pitchFamily="2" charset="2"/>
              <a:buNone/>
            </a:pPr>
            <a:r>
              <a:rPr lang="de-DE" sz="2000" b="0"/>
              <a:t>und dies alles </a:t>
            </a:r>
            <a:r>
              <a:rPr lang="de-DE" sz="2000"/>
              <a:t>in jedem digitalen Medium und zu jedem verantwortbaren Zweck</a:t>
            </a:r>
            <a:r>
              <a:rPr lang="de-DE" sz="2000" b="0"/>
              <a:t>, </a:t>
            </a:r>
          </a:p>
          <a:p>
            <a:pPr marL="457200" indent="-457200" algn="l">
              <a:spcBef>
                <a:spcPct val="50000"/>
              </a:spcBef>
              <a:buFont typeface="Wingdings" pitchFamily="2" charset="2"/>
              <a:buNone/>
            </a:pPr>
            <a:r>
              <a:rPr lang="de-DE" sz="2000" b="0"/>
              <a:t>vorausgesetzt die </a:t>
            </a:r>
            <a:r>
              <a:rPr lang="de-DE" sz="2000"/>
              <a:t>Urheberschaft wird korrekt zum Ausdruck gebracht </a:t>
            </a:r>
            <a:r>
              <a:rPr lang="de-DE" sz="2000" b="0"/>
              <a:t>(die wissenschaftliche Gemeinschaft wird wie bisher die Regeln vorgeben, wie die Urheberschaft korrekt anzugeben ist und was eine verantwortbare Nutzung ist). </a:t>
            </a:r>
          </a:p>
          <a:p>
            <a:pPr marL="457200" indent="-457200" algn="l">
              <a:spcBef>
                <a:spcPct val="50000"/>
              </a:spcBef>
              <a:buFont typeface="Wingdings" pitchFamily="2" charset="2"/>
              <a:buNone/>
            </a:pPr>
            <a:r>
              <a:rPr lang="de-DE" sz="2000" b="0"/>
              <a:t>Darüber hinaus dürfen zum persönlichen Gebrauch eine kleine Anzahl von Ausdrucken erstellt werden."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nummernplatzhalter 3"/>
          <p:cNvSpPr>
            <a:spLocks noGrp="1"/>
          </p:cNvSpPr>
          <p:nvPr>
            <p:ph type="sldNum" sz="quarter" idx="10"/>
          </p:nvPr>
        </p:nvSpPr>
        <p:spPr>
          <a:noFill/>
        </p:spPr>
        <p:txBody>
          <a:bodyPr/>
          <a:lstStyle/>
          <a:p>
            <a:fld id="{83FBE049-E928-458E-9664-B22839BC2491}" type="slidenum">
              <a:rPr lang="de-DE" smtClean="0">
                <a:latin typeface="Arial" pitchFamily="34" charset="0"/>
              </a:rPr>
              <a:pPr/>
              <a:t>49</a:t>
            </a:fld>
            <a:endParaRPr lang="de-DE" smtClean="0">
              <a:latin typeface="Arial" pitchFamily="34" charset="0"/>
            </a:endParaRPr>
          </a:p>
        </p:txBody>
      </p:sp>
      <p:sp>
        <p:nvSpPr>
          <p:cNvPr id="51204" name="Rectangle 2"/>
          <p:cNvSpPr>
            <a:spLocks noGrp="1" noChangeArrowheads="1"/>
          </p:cNvSpPr>
          <p:nvPr>
            <p:ph type="title"/>
          </p:nvPr>
        </p:nvSpPr>
        <p:spPr>
          <a:xfrm>
            <a:off x="422031" y="228601"/>
            <a:ext cx="8502162" cy="997196"/>
          </a:xfrm>
        </p:spPr>
        <p:txBody>
          <a:bodyPr>
            <a:spAutoFit/>
          </a:bodyPr>
          <a:lstStyle/>
          <a:p>
            <a:r>
              <a:rPr lang="de-DE" sz="2400" smtClean="0">
                <a:solidFill>
                  <a:schemeClr val="tx2"/>
                </a:solidFill>
                <a:cs typeface="Arial" pitchFamily="34" charset="0"/>
              </a:rPr>
              <a:t>Open Access – das elektronischen Räumen angemessene Publikations- und Nutzungsmodell für Bildung Wissenschaft</a:t>
            </a:r>
          </a:p>
        </p:txBody>
      </p:sp>
      <p:sp>
        <p:nvSpPr>
          <p:cNvPr id="8" name="Textfeld 7"/>
          <p:cNvSpPr txBox="1">
            <a:spLocks noChangeArrowheads="1"/>
          </p:cNvSpPr>
          <p:nvPr/>
        </p:nvSpPr>
        <p:spPr bwMode="auto">
          <a:xfrm>
            <a:off x="219808" y="1273731"/>
            <a:ext cx="8770327" cy="830263"/>
          </a:xfrm>
          <a:prstGeom prst="rect">
            <a:avLst/>
          </a:prstGeom>
          <a:noFill/>
          <a:ln w="9525">
            <a:noFill/>
            <a:miter lim="800000"/>
            <a:headEnd/>
            <a:tailEnd/>
          </a:ln>
        </p:spPr>
        <p:txBody>
          <a:bodyPr>
            <a:spAutoFit/>
          </a:bodyPr>
          <a:lstStyle/>
          <a:p>
            <a:pPr algn="ctr"/>
            <a:r>
              <a:rPr lang="de-DE" sz="2400" dirty="0"/>
              <a:t>Alle Argumente sprechen (theoretisch und objektiv) für Open Access</a:t>
            </a:r>
          </a:p>
        </p:txBody>
      </p:sp>
      <p:sp>
        <p:nvSpPr>
          <p:cNvPr id="51206" name="Textfeld 5"/>
          <p:cNvSpPr txBox="1">
            <a:spLocks noChangeArrowheads="1"/>
          </p:cNvSpPr>
          <p:nvPr/>
        </p:nvSpPr>
        <p:spPr bwMode="auto">
          <a:xfrm>
            <a:off x="549520" y="2202419"/>
            <a:ext cx="7319596" cy="369332"/>
          </a:xfrm>
          <a:prstGeom prst="rect">
            <a:avLst/>
          </a:prstGeom>
          <a:noFill/>
          <a:ln w="9525">
            <a:noFill/>
            <a:miter lim="800000"/>
            <a:headEnd/>
            <a:tailEnd/>
          </a:ln>
        </p:spPr>
        <p:txBody>
          <a:bodyPr>
            <a:spAutoFit/>
          </a:bodyPr>
          <a:lstStyle/>
          <a:p>
            <a:r>
              <a:rPr lang="de-DE"/>
              <a:t>Senkung von Transaktionskosten</a:t>
            </a:r>
          </a:p>
        </p:txBody>
      </p:sp>
      <p:sp>
        <p:nvSpPr>
          <p:cNvPr id="51207" name="Textfeld 6"/>
          <p:cNvSpPr txBox="1">
            <a:spLocks noChangeArrowheads="1"/>
          </p:cNvSpPr>
          <p:nvPr/>
        </p:nvSpPr>
        <p:spPr bwMode="auto">
          <a:xfrm>
            <a:off x="549520" y="2773919"/>
            <a:ext cx="7319596" cy="369332"/>
          </a:xfrm>
          <a:prstGeom prst="rect">
            <a:avLst/>
          </a:prstGeom>
          <a:noFill/>
          <a:ln w="9525">
            <a:noFill/>
            <a:miter lim="800000"/>
            <a:headEnd/>
            <a:tailEnd/>
          </a:ln>
        </p:spPr>
        <p:txBody>
          <a:bodyPr>
            <a:spAutoFit/>
          </a:bodyPr>
          <a:lstStyle/>
          <a:p>
            <a:r>
              <a:rPr lang="de-DE"/>
              <a:t>Volkswirtschaftlicher Nutzen durch freie Nutzung</a:t>
            </a:r>
          </a:p>
        </p:txBody>
      </p:sp>
      <p:sp>
        <p:nvSpPr>
          <p:cNvPr id="51208" name="Textfeld 8"/>
          <p:cNvSpPr txBox="1">
            <a:spLocks noChangeArrowheads="1"/>
          </p:cNvSpPr>
          <p:nvPr/>
        </p:nvSpPr>
        <p:spPr bwMode="auto">
          <a:xfrm>
            <a:off x="549520" y="3345419"/>
            <a:ext cx="7319596" cy="369332"/>
          </a:xfrm>
          <a:prstGeom prst="rect">
            <a:avLst/>
          </a:prstGeom>
          <a:noFill/>
          <a:ln w="9525">
            <a:noFill/>
            <a:miter lim="800000"/>
            <a:headEnd/>
            <a:tailEnd/>
          </a:ln>
        </p:spPr>
        <p:txBody>
          <a:bodyPr>
            <a:spAutoFit/>
          </a:bodyPr>
          <a:lstStyle/>
          <a:p>
            <a:r>
              <a:rPr lang="de-DE"/>
              <a:t>Höherer Verbreitungsgrad</a:t>
            </a:r>
          </a:p>
        </p:txBody>
      </p:sp>
      <p:sp>
        <p:nvSpPr>
          <p:cNvPr id="51209" name="Textfeld 9"/>
          <p:cNvSpPr txBox="1">
            <a:spLocks noChangeArrowheads="1"/>
          </p:cNvSpPr>
          <p:nvPr/>
        </p:nvSpPr>
        <p:spPr bwMode="auto">
          <a:xfrm>
            <a:off x="549520" y="3916919"/>
            <a:ext cx="7319596" cy="369332"/>
          </a:xfrm>
          <a:prstGeom prst="rect">
            <a:avLst/>
          </a:prstGeom>
          <a:noFill/>
          <a:ln w="9525">
            <a:noFill/>
            <a:miter lim="800000"/>
            <a:headEnd/>
            <a:tailEnd/>
          </a:ln>
        </p:spPr>
        <p:txBody>
          <a:bodyPr>
            <a:spAutoFit/>
          </a:bodyPr>
          <a:lstStyle/>
          <a:p>
            <a:r>
              <a:rPr lang="de-DE"/>
              <a:t>Höherer Zitierungsgrad und damit Impact-Faktor</a:t>
            </a:r>
          </a:p>
        </p:txBody>
      </p:sp>
      <p:sp>
        <p:nvSpPr>
          <p:cNvPr id="51210" name="Textfeld 10"/>
          <p:cNvSpPr txBox="1">
            <a:spLocks noChangeArrowheads="1"/>
          </p:cNvSpPr>
          <p:nvPr/>
        </p:nvSpPr>
        <p:spPr bwMode="auto">
          <a:xfrm>
            <a:off x="549520" y="4488419"/>
            <a:ext cx="7319596" cy="369332"/>
          </a:xfrm>
          <a:prstGeom prst="rect">
            <a:avLst/>
          </a:prstGeom>
          <a:noFill/>
          <a:ln w="9525">
            <a:noFill/>
            <a:miter lim="800000"/>
            <a:headEnd/>
            <a:tailEnd/>
          </a:ln>
        </p:spPr>
        <p:txBody>
          <a:bodyPr>
            <a:spAutoFit/>
          </a:bodyPr>
          <a:lstStyle/>
          <a:p>
            <a:r>
              <a:rPr lang="de-DE"/>
              <a:t>Höhere Publikationswahrscheinlichkeit für jüngere Wissenschaftler</a:t>
            </a:r>
          </a:p>
        </p:txBody>
      </p:sp>
      <p:sp>
        <p:nvSpPr>
          <p:cNvPr id="51211" name="Textfeld 11"/>
          <p:cNvSpPr txBox="1">
            <a:spLocks noChangeArrowheads="1"/>
          </p:cNvSpPr>
          <p:nvPr/>
        </p:nvSpPr>
        <p:spPr bwMode="auto">
          <a:xfrm>
            <a:off x="549520" y="5345668"/>
            <a:ext cx="7319596" cy="369332"/>
          </a:xfrm>
          <a:prstGeom prst="rect">
            <a:avLst/>
          </a:prstGeom>
          <a:noFill/>
          <a:ln w="9525">
            <a:noFill/>
            <a:miter lim="800000"/>
            <a:headEnd/>
            <a:tailEnd/>
          </a:ln>
        </p:spPr>
        <p:txBody>
          <a:bodyPr>
            <a:spAutoFit/>
          </a:bodyPr>
          <a:lstStyle/>
          <a:p>
            <a:r>
              <a:rPr lang="de-DE"/>
              <a:t>Aber: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400" b="1" i="1" dirty="0" smtClean="0">
                <a:solidFill>
                  <a:schemeClr val="bg1"/>
                </a:solidFill>
              </a:rPr>
              <a:t>Topics</a:t>
            </a:r>
            <a:endParaRPr lang="de-DE" sz="2400" b="1" i="1" dirty="0">
              <a:solidFill>
                <a:schemeClr val="bg1"/>
              </a:solidFill>
            </a:endParaRPr>
          </a:p>
        </p:txBody>
      </p:sp>
      <p:sp>
        <p:nvSpPr>
          <p:cNvPr id="10243" name="Rectangle 3"/>
          <p:cNvSpPr>
            <a:spLocks noChangeArrowheads="1"/>
          </p:cNvSpPr>
          <p:nvPr/>
        </p:nvSpPr>
        <p:spPr bwMode="auto">
          <a:xfrm>
            <a:off x="228600" y="990600"/>
            <a:ext cx="3276600" cy="461665"/>
          </a:xfrm>
          <a:prstGeom prst="rect">
            <a:avLst/>
          </a:prstGeom>
          <a:solidFill>
            <a:srgbClr val="E9E9E9"/>
          </a:solidFill>
          <a:ln w="12700">
            <a:noFill/>
            <a:miter lim="800000"/>
            <a:headEnd type="none" w="sm" len="sm"/>
            <a:tailEnd type="none" w="sm" len="sm"/>
          </a:ln>
        </p:spPr>
        <p:txBody>
          <a:bodyPr wrap="square">
            <a:spAutoFit/>
          </a:bodyPr>
          <a:lstStyle/>
          <a:p>
            <a:pPr>
              <a:lnSpc>
                <a:spcPct val="120000"/>
              </a:lnSpc>
              <a:buFont typeface="Wingdings" pitchFamily="2" charset="2"/>
              <a:buNone/>
            </a:pPr>
            <a:r>
              <a:rPr lang="en-GB" sz="2000" b="1" dirty="0" smtClean="0">
                <a:solidFill>
                  <a:srgbClr val="003366"/>
                </a:solidFill>
                <a:cs typeface="Times New Roman" pitchFamily="18" charset="0"/>
              </a:rPr>
              <a:t>Copyright/</a:t>
            </a:r>
            <a:r>
              <a:rPr lang="en-GB" sz="2000" b="1" dirty="0" err="1" smtClean="0">
                <a:solidFill>
                  <a:srgbClr val="003366"/>
                </a:solidFill>
                <a:cs typeface="Times New Roman" pitchFamily="18" charset="0"/>
              </a:rPr>
              <a:t>Urheberrecht</a:t>
            </a:r>
            <a:endParaRPr lang="de-DE" sz="2400" dirty="0">
              <a:solidFill>
                <a:srgbClr val="003366"/>
              </a:solidFill>
              <a:cs typeface="Times New Roman" pitchFamily="18" charset="0"/>
            </a:endParaRPr>
          </a:p>
        </p:txBody>
      </p:sp>
      <p:sp>
        <p:nvSpPr>
          <p:cNvPr id="6" name="Rectangle 3"/>
          <p:cNvSpPr>
            <a:spLocks noChangeArrowheads="1"/>
          </p:cNvSpPr>
          <p:nvPr/>
        </p:nvSpPr>
        <p:spPr bwMode="auto">
          <a:xfrm>
            <a:off x="304800" y="3200400"/>
            <a:ext cx="3276600" cy="427746"/>
          </a:xfrm>
          <a:prstGeom prst="rect">
            <a:avLst/>
          </a:prstGeom>
          <a:solidFill>
            <a:srgbClr val="E9E9E9"/>
          </a:solidFill>
          <a:ln w="12700">
            <a:noFill/>
            <a:miter lim="800000"/>
            <a:headEnd type="none" w="sm" len="sm"/>
            <a:tailEnd type="none" w="sm" len="sm"/>
          </a:ln>
        </p:spPr>
        <p:txBody>
          <a:bodyPr wrap="square">
            <a:spAutoFit/>
          </a:bodyPr>
          <a:lstStyle/>
          <a:p>
            <a:pPr>
              <a:lnSpc>
                <a:spcPct val="120000"/>
              </a:lnSpc>
              <a:buFont typeface="Wingdings" pitchFamily="2" charset="2"/>
              <a:buNone/>
            </a:pPr>
            <a:r>
              <a:rPr lang="en-GB" sz="2000" b="1" dirty="0" smtClean="0">
                <a:solidFill>
                  <a:srgbClr val="003366"/>
                </a:solidFill>
                <a:cs typeface="Times New Roman" pitchFamily="18" charset="0"/>
              </a:rPr>
              <a:t>Creative Commons</a:t>
            </a:r>
            <a:endParaRPr lang="de-DE" sz="2400" dirty="0">
              <a:solidFill>
                <a:srgbClr val="003366"/>
              </a:solidFill>
              <a:cs typeface="Times New Roman" pitchFamily="18" charset="0"/>
            </a:endParaRPr>
          </a:p>
        </p:txBody>
      </p:sp>
      <p:sp>
        <p:nvSpPr>
          <p:cNvPr id="7" name="Rectangle 3"/>
          <p:cNvSpPr>
            <a:spLocks noChangeArrowheads="1"/>
          </p:cNvSpPr>
          <p:nvPr/>
        </p:nvSpPr>
        <p:spPr bwMode="auto">
          <a:xfrm>
            <a:off x="304800" y="4449054"/>
            <a:ext cx="3276600" cy="427746"/>
          </a:xfrm>
          <a:prstGeom prst="rect">
            <a:avLst/>
          </a:prstGeom>
          <a:solidFill>
            <a:srgbClr val="E9E9E9"/>
          </a:solidFill>
          <a:ln w="12700">
            <a:noFill/>
            <a:miter lim="800000"/>
            <a:headEnd type="none" w="sm" len="sm"/>
            <a:tailEnd type="none" w="sm" len="sm"/>
          </a:ln>
        </p:spPr>
        <p:txBody>
          <a:bodyPr wrap="square">
            <a:spAutoFit/>
          </a:bodyPr>
          <a:lstStyle/>
          <a:p>
            <a:pPr>
              <a:lnSpc>
                <a:spcPct val="120000"/>
              </a:lnSpc>
              <a:buFont typeface="Wingdings" pitchFamily="2" charset="2"/>
              <a:buNone/>
            </a:pPr>
            <a:r>
              <a:rPr lang="en-GB" sz="2000" b="1" dirty="0" smtClean="0">
                <a:solidFill>
                  <a:srgbClr val="003366"/>
                </a:solidFill>
                <a:cs typeface="Times New Roman" pitchFamily="18" charset="0"/>
              </a:rPr>
              <a:t>Open Access</a:t>
            </a:r>
            <a:endParaRPr lang="de-DE" sz="2400" dirty="0">
              <a:solidFill>
                <a:srgbClr val="003366"/>
              </a:solidFill>
              <a:cs typeface="Times New Roman" pitchFamily="18" charset="0"/>
            </a:endParaRPr>
          </a:p>
        </p:txBody>
      </p:sp>
      <p:grpSp>
        <p:nvGrpSpPr>
          <p:cNvPr id="44" name="Gruppieren 43"/>
          <p:cNvGrpSpPr/>
          <p:nvPr/>
        </p:nvGrpSpPr>
        <p:grpSpPr>
          <a:xfrm>
            <a:off x="3429000" y="686594"/>
            <a:ext cx="610394" cy="1905000"/>
            <a:chOff x="3429000" y="686594"/>
            <a:chExt cx="610394" cy="1905000"/>
          </a:xfrm>
        </p:grpSpPr>
        <p:cxnSp>
          <p:nvCxnSpPr>
            <p:cNvPr id="21" name="Gerade Verbindung 20"/>
            <p:cNvCxnSpPr/>
            <p:nvPr/>
          </p:nvCxnSpPr>
          <p:spPr bwMode="auto">
            <a:xfrm>
              <a:off x="3429000" y="1219200"/>
              <a:ext cx="609600" cy="1588"/>
            </a:xfrm>
            <a:prstGeom prst="line">
              <a:avLst/>
            </a:prstGeom>
            <a:noFill/>
            <a:ln w="12700" cap="flat" cmpd="sng" algn="ctr">
              <a:solidFill>
                <a:schemeClr val="tx1"/>
              </a:solidFill>
              <a:prstDash val="solid"/>
              <a:round/>
              <a:headEnd type="none" w="med" len="med"/>
              <a:tailEnd type="none" w="med" len="med"/>
            </a:ln>
            <a:effectLst/>
          </p:spPr>
        </p:cxnSp>
        <p:cxnSp>
          <p:nvCxnSpPr>
            <p:cNvPr id="28" name="Gerade Verbindung 27"/>
            <p:cNvCxnSpPr/>
            <p:nvPr/>
          </p:nvCxnSpPr>
          <p:spPr bwMode="auto">
            <a:xfrm rot="5400000">
              <a:off x="3086100" y="1638300"/>
              <a:ext cx="1905000" cy="1588"/>
            </a:xfrm>
            <a:prstGeom prst="line">
              <a:avLst/>
            </a:prstGeom>
            <a:noFill/>
            <a:ln w="12700" cap="flat" cmpd="sng" algn="ctr">
              <a:solidFill>
                <a:schemeClr val="tx1"/>
              </a:solidFill>
              <a:prstDash val="solid"/>
              <a:round/>
              <a:headEnd type="none" w="med" len="med"/>
              <a:tailEnd type="none" w="med" len="med"/>
            </a:ln>
            <a:effectLst/>
          </p:spPr>
        </p:cxnSp>
      </p:grpSp>
      <p:grpSp>
        <p:nvGrpSpPr>
          <p:cNvPr id="45" name="Gruppieren 44"/>
          <p:cNvGrpSpPr/>
          <p:nvPr/>
        </p:nvGrpSpPr>
        <p:grpSpPr>
          <a:xfrm>
            <a:off x="3505200" y="2972594"/>
            <a:ext cx="610394" cy="762000"/>
            <a:chOff x="3505200" y="2972594"/>
            <a:chExt cx="610394" cy="762000"/>
          </a:xfrm>
        </p:grpSpPr>
        <p:cxnSp>
          <p:nvCxnSpPr>
            <p:cNvPr id="25" name="Gerade Verbindung 24"/>
            <p:cNvCxnSpPr/>
            <p:nvPr/>
          </p:nvCxnSpPr>
          <p:spPr bwMode="auto">
            <a:xfrm>
              <a:off x="3505200" y="3429000"/>
              <a:ext cx="609600" cy="1588"/>
            </a:xfrm>
            <a:prstGeom prst="line">
              <a:avLst/>
            </a:prstGeom>
            <a:noFill/>
            <a:ln w="12700" cap="flat" cmpd="sng" algn="ctr">
              <a:solidFill>
                <a:schemeClr val="tx1"/>
              </a:solidFill>
              <a:prstDash val="solid"/>
              <a:round/>
              <a:headEnd type="none" w="med" len="med"/>
              <a:tailEnd type="none" w="med" len="med"/>
            </a:ln>
            <a:effectLst/>
          </p:spPr>
        </p:cxnSp>
        <p:cxnSp>
          <p:nvCxnSpPr>
            <p:cNvPr id="30" name="Gerade Verbindung 29"/>
            <p:cNvCxnSpPr/>
            <p:nvPr/>
          </p:nvCxnSpPr>
          <p:spPr bwMode="auto">
            <a:xfrm rot="5400000">
              <a:off x="3733800" y="3352800"/>
              <a:ext cx="762000" cy="1588"/>
            </a:xfrm>
            <a:prstGeom prst="line">
              <a:avLst/>
            </a:prstGeom>
            <a:noFill/>
            <a:ln w="12700" cap="flat" cmpd="sng" algn="ctr">
              <a:solidFill>
                <a:schemeClr val="tx1"/>
              </a:solidFill>
              <a:prstDash val="solid"/>
              <a:round/>
              <a:headEnd type="none" w="med" len="med"/>
              <a:tailEnd type="none" w="med" len="med"/>
            </a:ln>
            <a:effectLst/>
          </p:spPr>
        </p:cxnSp>
      </p:grpSp>
      <p:grpSp>
        <p:nvGrpSpPr>
          <p:cNvPr id="46" name="Gruppieren 45"/>
          <p:cNvGrpSpPr/>
          <p:nvPr/>
        </p:nvGrpSpPr>
        <p:grpSpPr>
          <a:xfrm>
            <a:off x="3505200" y="4115594"/>
            <a:ext cx="610394" cy="1219200"/>
            <a:chOff x="3505200" y="4115594"/>
            <a:chExt cx="610394" cy="1219200"/>
          </a:xfrm>
        </p:grpSpPr>
        <p:cxnSp>
          <p:nvCxnSpPr>
            <p:cNvPr id="26" name="Gerade Verbindung 25"/>
            <p:cNvCxnSpPr/>
            <p:nvPr/>
          </p:nvCxnSpPr>
          <p:spPr bwMode="auto">
            <a:xfrm>
              <a:off x="3505200" y="4724400"/>
              <a:ext cx="609600" cy="1588"/>
            </a:xfrm>
            <a:prstGeom prst="line">
              <a:avLst/>
            </a:prstGeom>
            <a:noFill/>
            <a:ln w="12700" cap="flat" cmpd="sng" algn="ctr">
              <a:solidFill>
                <a:schemeClr val="tx1"/>
              </a:solidFill>
              <a:prstDash val="solid"/>
              <a:round/>
              <a:headEnd type="none" w="med" len="med"/>
              <a:tailEnd type="none" w="med" len="med"/>
            </a:ln>
            <a:effectLst/>
          </p:spPr>
        </p:cxnSp>
        <p:cxnSp>
          <p:nvCxnSpPr>
            <p:cNvPr id="32" name="Gerade Verbindung 31"/>
            <p:cNvCxnSpPr/>
            <p:nvPr/>
          </p:nvCxnSpPr>
          <p:spPr bwMode="auto">
            <a:xfrm rot="5400000">
              <a:off x="3505200" y="4724400"/>
              <a:ext cx="1219200" cy="1588"/>
            </a:xfrm>
            <a:prstGeom prst="line">
              <a:avLst/>
            </a:prstGeom>
            <a:noFill/>
            <a:ln w="12700" cap="flat" cmpd="sng" algn="ctr">
              <a:solidFill>
                <a:schemeClr val="tx1"/>
              </a:solidFill>
              <a:prstDash val="solid"/>
              <a:round/>
              <a:headEnd type="none" w="med" len="med"/>
              <a:tailEnd type="none" w="med" len="med"/>
            </a:ln>
            <a:effectLst/>
          </p:spPr>
        </p:cxnSp>
      </p:grpSp>
      <p:grpSp>
        <p:nvGrpSpPr>
          <p:cNvPr id="47" name="Gruppieren 46"/>
          <p:cNvGrpSpPr/>
          <p:nvPr/>
        </p:nvGrpSpPr>
        <p:grpSpPr>
          <a:xfrm>
            <a:off x="4038600" y="609600"/>
            <a:ext cx="3690056" cy="360612"/>
            <a:chOff x="4038600" y="609600"/>
            <a:chExt cx="3690056" cy="360612"/>
          </a:xfrm>
        </p:grpSpPr>
        <p:sp>
          <p:nvSpPr>
            <p:cNvPr id="8" name="Rectangle 3"/>
            <p:cNvSpPr>
              <a:spLocks noChangeArrowheads="1"/>
            </p:cNvSpPr>
            <p:nvPr/>
          </p:nvSpPr>
          <p:spPr bwMode="auto">
            <a:xfrm>
              <a:off x="4876800" y="609600"/>
              <a:ext cx="2851856" cy="360612"/>
            </a:xfrm>
            <a:prstGeom prst="rect">
              <a:avLst/>
            </a:prstGeom>
            <a:solidFill>
              <a:schemeClr val="bg1"/>
            </a:solidFill>
            <a:ln w="12700">
              <a:noFill/>
              <a:miter lim="800000"/>
              <a:headEnd type="none" w="sm" len="sm"/>
              <a:tailEnd type="none" w="sm" len="sm"/>
            </a:ln>
          </p:spPr>
          <p:txBody>
            <a:bodyPr wrap="square">
              <a:spAutoFit/>
            </a:bodyPr>
            <a:lstStyle/>
            <a:p>
              <a:pPr algn="l">
                <a:lnSpc>
                  <a:spcPct val="120000"/>
                </a:lnSpc>
                <a:buFont typeface="Wingdings" pitchFamily="2" charset="2"/>
                <a:buNone/>
              </a:pPr>
              <a:r>
                <a:rPr lang="en-GB" sz="1600" b="1" dirty="0" err="1" smtClean="0">
                  <a:solidFill>
                    <a:srgbClr val="003366"/>
                  </a:solidFill>
                  <a:cs typeface="Times New Roman" pitchFamily="18" charset="0"/>
                </a:rPr>
                <a:t>Wem</a:t>
              </a:r>
              <a:r>
                <a:rPr lang="en-GB" sz="1600" b="1" dirty="0" smtClean="0">
                  <a:solidFill>
                    <a:srgbClr val="003366"/>
                  </a:solidFill>
                  <a:cs typeface="Times New Roman" pitchFamily="18" charset="0"/>
                </a:rPr>
                <a:t> </a:t>
              </a:r>
              <a:r>
                <a:rPr lang="en-GB" sz="1600" b="1" dirty="0" err="1" smtClean="0">
                  <a:solidFill>
                    <a:srgbClr val="003366"/>
                  </a:solidFill>
                  <a:cs typeface="Times New Roman" pitchFamily="18" charset="0"/>
                </a:rPr>
                <a:t>gehört</a:t>
              </a:r>
              <a:r>
                <a:rPr lang="en-GB" sz="1600" b="1" dirty="0" smtClean="0">
                  <a:solidFill>
                    <a:srgbClr val="003366"/>
                  </a:solidFill>
                  <a:cs typeface="Times New Roman" pitchFamily="18" charset="0"/>
                </a:rPr>
                <a:t> </a:t>
              </a:r>
              <a:r>
                <a:rPr lang="en-GB" sz="1600" b="1" dirty="0" err="1" smtClean="0">
                  <a:solidFill>
                    <a:srgbClr val="003366"/>
                  </a:solidFill>
                  <a:cs typeface="Times New Roman" pitchFamily="18" charset="0"/>
                </a:rPr>
                <a:t>Wissen</a:t>
              </a:r>
              <a:r>
                <a:rPr lang="en-GB" sz="1600" b="1" dirty="0" smtClean="0">
                  <a:solidFill>
                    <a:srgbClr val="003366"/>
                  </a:solidFill>
                  <a:cs typeface="Times New Roman" pitchFamily="18" charset="0"/>
                </a:rPr>
                <a:t>?</a:t>
              </a:r>
              <a:endParaRPr lang="de-DE" sz="1600" dirty="0">
                <a:solidFill>
                  <a:srgbClr val="003366"/>
                </a:solidFill>
                <a:cs typeface="Times New Roman" pitchFamily="18" charset="0"/>
              </a:endParaRPr>
            </a:p>
          </p:txBody>
        </p:sp>
        <p:cxnSp>
          <p:nvCxnSpPr>
            <p:cNvPr id="34" name="Gerade Verbindung 33"/>
            <p:cNvCxnSpPr/>
            <p:nvPr/>
          </p:nvCxnSpPr>
          <p:spPr bwMode="auto">
            <a:xfrm>
              <a:off x="4038600" y="685800"/>
              <a:ext cx="685800" cy="1588"/>
            </a:xfrm>
            <a:prstGeom prst="line">
              <a:avLst/>
            </a:prstGeom>
            <a:noFill/>
            <a:ln w="12700" cap="flat" cmpd="sng" algn="ctr">
              <a:solidFill>
                <a:schemeClr val="tx1"/>
              </a:solidFill>
              <a:prstDash val="solid"/>
              <a:round/>
              <a:headEnd type="none" w="med" len="med"/>
              <a:tailEnd type="none" w="med" len="med"/>
            </a:ln>
            <a:effectLst/>
          </p:spPr>
        </p:cxnSp>
      </p:grpSp>
      <p:grpSp>
        <p:nvGrpSpPr>
          <p:cNvPr id="48" name="Gruppieren 47"/>
          <p:cNvGrpSpPr/>
          <p:nvPr/>
        </p:nvGrpSpPr>
        <p:grpSpPr>
          <a:xfrm>
            <a:off x="4038600" y="1066800"/>
            <a:ext cx="4419600" cy="360612"/>
            <a:chOff x="4038600" y="1066800"/>
            <a:chExt cx="4419600" cy="360612"/>
          </a:xfrm>
        </p:grpSpPr>
        <p:sp>
          <p:nvSpPr>
            <p:cNvPr id="9" name="Rectangle 3"/>
            <p:cNvSpPr>
              <a:spLocks noChangeArrowheads="1"/>
            </p:cNvSpPr>
            <p:nvPr/>
          </p:nvSpPr>
          <p:spPr bwMode="auto">
            <a:xfrm>
              <a:off x="4876800" y="1066800"/>
              <a:ext cx="3581400" cy="360612"/>
            </a:xfrm>
            <a:prstGeom prst="rect">
              <a:avLst/>
            </a:prstGeom>
            <a:solidFill>
              <a:schemeClr val="bg1"/>
            </a:solidFill>
            <a:ln w="12700">
              <a:noFill/>
              <a:miter lim="800000"/>
              <a:headEnd type="none" w="sm" len="sm"/>
              <a:tailEnd type="none" w="sm" len="sm"/>
            </a:ln>
          </p:spPr>
          <p:txBody>
            <a:bodyPr wrap="square">
              <a:spAutoFit/>
            </a:bodyPr>
            <a:lstStyle/>
            <a:p>
              <a:pPr algn="l">
                <a:lnSpc>
                  <a:spcPct val="120000"/>
                </a:lnSpc>
                <a:buFont typeface="Wingdings" pitchFamily="2" charset="2"/>
                <a:buNone/>
              </a:pPr>
              <a:r>
                <a:rPr lang="en-GB" sz="1600" b="1" dirty="0" err="1" smtClean="0">
                  <a:solidFill>
                    <a:srgbClr val="003366"/>
                  </a:solidFill>
                  <a:cs typeface="Times New Roman" pitchFamily="18" charset="0"/>
                </a:rPr>
                <a:t>Entwicklungspotenziale</a:t>
              </a:r>
              <a:r>
                <a:rPr lang="en-GB" sz="1600" b="1" dirty="0" smtClean="0">
                  <a:solidFill>
                    <a:srgbClr val="003366"/>
                  </a:solidFill>
                  <a:cs typeface="Times New Roman" pitchFamily="18" charset="0"/>
                </a:rPr>
                <a:t> - </a:t>
              </a:r>
              <a:r>
                <a:rPr lang="en-GB" sz="1600" b="1" dirty="0" err="1" smtClean="0">
                  <a:solidFill>
                    <a:srgbClr val="003366"/>
                  </a:solidFill>
                  <a:cs typeface="Times New Roman" pitchFamily="18" charset="0"/>
                </a:rPr>
                <a:t>Balancen</a:t>
              </a:r>
              <a:endParaRPr lang="de-DE" sz="1600" dirty="0">
                <a:solidFill>
                  <a:srgbClr val="003366"/>
                </a:solidFill>
                <a:cs typeface="Times New Roman" pitchFamily="18" charset="0"/>
              </a:endParaRPr>
            </a:p>
          </p:txBody>
        </p:sp>
        <p:cxnSp>
          <p:nvCxnSpPr>
            <p:cNvPr id="35" name="Gerade Verbindung 34"/>
            <p:cNvCxnSpPr/>
            <p:nvPr/>
          </p:nvCxnSpPr>
          <p:spPr bwMode="auto">
            <a:xfrm>
              <a:off x="4038600" y="1219200"/>
              <a:ext cx="685800" cy="1588"/>
            </a:xfrm>
            <a:prstGeom prst="line">
              <a:avLst/>
            </a:prstGeom>
            <a:noFill/>
            <a:ln w="12700" cap="flat" cmpd="sng" algn="ctr">
              <a:solidFill>
                <a:schemeClr val="tx1"/>
              </a:solidFill>
              <a:prstDash val="solid"/>
              <a:round/>
              <a:headEnd type="none" w="med" len="med"/>
              <a:tailEnd type="none" w="med" len="med"/>
            </a:ln>
            <a:effectLst/>
          </p:spPr>
        </p:cxnSp>
      </p:grpSp>
      <p:grpSp>
        <p:nvGrpSpPr>
          <p:cNvPr id="49" name="Gruppieren 48"/>
          <p:cNvGrpSpPr/>
          <p:nvPr/>
        </p:nvGrpSpPr>
        <p:grpSpPr>
          <a:xfrm>
            <a:off x="4038600" y="1524000"/>
            <a:ext cx="4419600" cy="360612"/>
            <a:chOff x="4038600" y="1524000"/>
            <a:chExt cx="4419600" cy="360612"/>
          </a:xfrm>
        </p:grpSpPr>
        <p:sp>
          <p:nvSpPr>
            <p:cNvPr id="10" name="Rectangle 3"/>
            <p:cNvSpPr>
              <a:spLocks noChangeArrowheads="1"/>
            </p:cNvSpPr>
            <p:nvPr/>
          </p:nvSpPr>
          <p:spPr bwMode="auto">
            <a:xfrm>
              <a:off x="4876800" y="1524000"/>
              <a:ext cx="3581400" cy="360612"/>
            </a:xfrm>
            <a:prstGeom prst="rect">
              <a:avLst/>
            </a:prstGeom>
            <a:solidFill>
              <a:schemeClr val="bg1"/>
            </a:solidFill>
            <a:ln w="12700">
              <a:noFill/>
              <a:miter lim="800000"/>
              <a:headEnd type="none" w="sm" len="sm"/>
              <a:tailEnd type="none" w="sm" len="sm"/>
            </a:ln>
          </p:spPr>
          <p:txBody>
            <a:bodyPr wrap="square">
              <a:spAutoFit/>
            </a:bodyPr>
            <a:lstStyle/>
            <a:p>
              <a:pPr algn="l">
                <a:lnSpc>
                  <a:spcPct val="120000"/>
                </a:lnSpc>
                <a:buFont typeface="Wingdings" pitchFamily="2" charset="2"/>
                <a:buNone/>
              </a:pPr>
              <a:r>
                <a:rPr lang="en-GB" sz="1600" b="1" dirty="0" err="1" smtClean="0">
                  <a:solidFill>
                    <a:srgbClr val="003366"/>
                  </a:solidFill>
                  <a:cs typeface="Times New Roman" pitchFamily="18" charset="0"/>
                </a:rPr>
                <a:t>Verknappungspotenziale</a:t>
              </a:r>
              <a:endParaRPr lang="de-DE" sz="1600" dirty="0">
                <a:solidFill>
                  <a:srgbClr val="003366"/>
                </a:solidFill>
                <a:cs typeface="Times New Roman" pitchFamily="18" charset="0"/>
              </a:endParaRPr>
            </a:p>
          </p:txBody>
        </p:sp>
        <p:cxnSp>
          <p:nvCxnSpPr>
            <p:cNvPr id="36" name="Gerade Verbindung 35"/>
            <p:cNvCxnSpPr/>
            <p:nvPr/>
          </p:nvCxnSpPr>
          <p:spPr bwMode="auto">
            <a:xfrm>
              <a:off x="4038600" y="1676400"/>
              <a:ext cx="685800" cy="1588"/>
            </a:xfrm>
            <a:prstGeom prst="line">
              <a:avLst/>
            </a:prstGeom>
            <a:noFill/>
            <a:ln w="12700" cap="flat" cmpd="sng" algn="ctr">
              <a:solidFill>
                <a:schemeClr val="tx1"/>
              </a:solidFill>
              <a:prstDash val="solid"/>
              <a:round/>
              <a:headEnd type="none" w="med" len="med"/>
              <a:tailEnd type="none" w="med" len="med"/>
            </a:ln>
            <a:effectLst/>
          </p:spPr>
        </p:cxnSp>
      </p:grpSp>
      <p:grpSp>
        <p:nvGrpSpPr>
          <p:cNvPr id="50" name="Gruppieren 49"/>
          <p:cNvGrpSpPr/>
          <p:nvPr/>
        </p:nvGrpSpPr>
        <p:grpSpPr>
          <a:xfrm>
            <a:off x="4038600" y="1981200"/>
            <a:ext cx="4419600" cy="360612"/>
            <a:chOff x="4038600" y="1981200"/>
            <a:chExt cx="4419600" cy="360612"/>
          </a:xfrm>
        </p:grpSpPr>
        <p:sp>
          <p:nvSpPr>
            <p:cNvPr id="11" name="Rectangle 3"/>
            <p:cNvSpPr>
              <a:spLocks noChangeArrowheads="1"/>
            </p:cNvSpPr>
            <p:nvPr/>
          </p:nvSpPr>
          <p:spPr bwMode="auto">
            <a:xfrm>
              <a:off x="4876800" y="1981200"/>
              <a:ext cx="3581400" cy="360612"/>
            </a:xfrm>
            <a:prstGeom prst="rect">
              <a:avLst/>
            </a:prstGeom>
            <a:solidFill>
              <a:schemeClr val="bg1"/>
            </a:solidFill>
            <a:ln w="12700">
              <a:noFill/>
              <a:miter lim="800000"/>
              <a:headEnd type="none" w="sm" len="sm"/>
              <a:tailEnd type="none" w="sm" len="sm"/>
            </a:ln>
          </p:spPr>
          <p:txBody>
            <a:bodyPr wrap="square">
              <a:spAutoFit/>
            </a:bodyPr>
            <a:lstStyle/>
            <a:p>
              <a:pPr algn="l">
                <a:lnSpc>
                  <a:spcPct val="120000"/>
                </a:lnSpc>
                <a:buFont typeface="Wingdings" pitchFamily="2" charset="2"/>
                <a:buNone/>
              </a:pPr>
              <a:r>
                <a:rPr lang="en-GB" sz="1600" b="1" dirty="0" err="1" smtClean="0">
                  <a:solidFill>
                    <a:srgbClr val="003366"/>
                  </a:solidFill>
                  <a:cs typeface="Times New Roman" pitchFamily="18" charset="0"/>
                </a:rPr>
                <a:t>Kritische</a:t>
              </a:r>
              <a:r>
                <a:rPr lang="en-GB" sz="1600" b="1" dirty="0" smtClean="0">
                  <a:solidFill>
                    <a:srgbClr val="003366"/>
                  </a:solidFill>
                  <a:cs typeface="Times New Roman" pitchFamily="18" charset="0"/>
                </a:rPr>
                <a:t> </a:t>
              </a:r>
              <a:r>
                <a:rPr lang="en-GB" sz="1600" b="1" dirty="0" err="1" smtClean="0">
                  <a:solidFill>
                    <a:srgbClr val="003366"/>
                  </a:solidFill>
                  <a:cs typeface="Times New Roman" pitchFamily="18" charset="0"/>
                </a:rPr>
                <a:t>Paragraphen</a:t>
              </a:r>
              <a:endParaRPr lang="de-DE" sz="1600" dirty="0">
                <a:solidFill>
                  <a:srgbClr val="003366"/>
                </a:solidFill>
                <a:cs typeface="Times New Roman" pitchFamily="18" charset="0"/>
              </a:endParaRPr>
            </a:p>
          </p:txBody>
        </p:sp>
        <p:cxnSp>
          <p:nvCxnSpPr>
            <p:cNvPr id="37" name="Gerade Verbindung 36"/>
            <p:cNvCxnSpPr/>
            <p:nvPr/>
          </p:nvCxnSpPr>
          <p:spPr bwMode="auto">
            <a:xfrm>
              <a:off x="4038600" y="2133600"/>
              <a:ext cx="685800" cy="1588"/>
            </a:xfrm>
            <a:prstGeom prst="line">
              <a:avLst/>
            </a:prstGeom>
            <a:noFill/>
            <a:ln w="12700" cap="flat" cmpd="sng" algn="ctr">
              <a:solidFill>
                <a:schemeClr val="tx1"/>
              </a:solidFill>
              <a:prstDash val="solid"/>
              <a:round/>
              <a:headEnd type="none" w="med" len="med"/>
              <a:tailEnd type="none" w="med" len="med"/>
            </a:ln>
            <a:effectLst/>
          </p:spPr>
        </p:cxnSp>
      </p:grpSp>
      <p:grpSp>
        <p:nvGrpSpPr>
          <p:cNvPr id="51" name="Gruppieren 50"/>
          <p:cNvGrpSpPr/>
          <p:nvPr/>
        </p:nvGrpSpPr>
        <p:grpSpPr>
          <a:xfrm>
            <a:off x="4038600" y="2438400"/>
            <a:ext cx="4419600" cy="360612"/>
            <a:chOff x="4038600" y="2438400"/>
            <a:chExt cx="4419600" cy="360612"/>
          </a:xfrm>
        </p:grpSpPr>
        <p:sp>
          <p:nvSpPr>
            <p:cNvPr id="12" name="Rectangle 3"/>
            <p:cNvSpPr>
              <a:spLocks noChangeArrowheads="1"/>
            </p:cNvSpPr>
            <p:nvPr/>
          </p:nvSpPr>
          <p:spPr bwMode="auto">
            <a:xfrm>
              <a:off x="4876800" y="2438400"/>
              <a:ext cx="3581400" cy="360612"/>
            </a:xfrm>
            <a:prstGeom prst="rect">
              <a:avLst/>
            </a:prstGeom>
            <a:solidFill>
              <a:schemeClr val="bg1"/>
            </a:solidFill>
            <a:ln w="12700">
              <a:noFill/>
              <a:miter lim="800000"/>
              <a:headEnd type="none" w="sm" len="sm"/>
              <a:tailEnd type="none" w="sm" len="sm"/>
            </a:ln>
          </p:spPr>
          <p:txBody>
            <a:bodyPr wrap="square">
              <a:spAutoFit/>
            </a:bodyPr>
            <a:lstStyle/>
            <a:p>
              <a:pPr algn="l">
                <a:lnSpc>
                  <a:spcPct val="120000"/>
                </a:lnSpc>
                <a:buFont typeface="Wingdings" pitchFamily="2" charset="2"/>
                <a:buNone/>
              </a:pPr>
              <a:r>
                <a:rPr lang="en-GB" sz="1600" b="1" dirty="0" err="1" smtClean="0">
                  <a:solidFill>
                    <a:srgbClr val="003366"/>
                  </a:solidFill>
                  <a:cs typeface="Times New Roman" pitchFamily="18" charset="0"/>
                </a:rPr>
                <a:t>Konsequenzen</a:t>
              </a:r>
              <a:endParaRPr lang="de-DE" sz="1600" dirty="0">
                <a:solidFill>
                  <a:srgbClr val="003366"/>
                </a:solidFill>
                <a:cs typeface="Times New Roman" pitchFamily="18" charset="0"/>
              </a:endParaRPr>
            </a:p>
          </p:txBody>
        </p:sp>
        <p:cxnSp>
          <p:nvCxnSpPr>
            <p:cNvPr id="38" name="Gerade Verbindung 37"/>
            <p:cNvCxnSpPr/>
            <p:nvPr/>
          </p:nvCxnSpPr>
          <p:spPr bwMode="auto">
            <a:xfrm>
              <a:off x="4038600" y="2590800"/>
              <a:ext cx="685800" cy="1588"/>
            </a:xfrm>
            <a:prstGeom prst="line">
              <a:avLst/>
            </a:prstGeom>
            <a:noFill/>
            <a:ln w="12700" cap="flat" cmpd="sng" algn="ctr">
              <a:solidFill>
                <a:schemeClr val="tx1"/>
              </a:solidFill>
              <a:prstDash val="solid"/>
              <a:round/>
              <a:headEnd type="none" w="med" len="med"/>
              <a:tailEnd type="none" w="med" len="med"/>
            </a:ln>
            <a:effectLst/>
          </p:spPr>
        </p:cxnSp>
      </p:grpSp>
      <p:grpSp>
        <p:nvGrpSpPr>
          <p:cNvPr id="52" name="Gruppieren 51"/>
          <p:cNvGrpSpPr/>
          <p:nvPr/>
        </p:nvGrpSpPr>
        <p:grpSpPr>
          <a:xfrm>
            <a:off x="4114800" y="2915988"/>
            <a:ext cx="4343400" cy="360612"/>
            <a:chOff x="4114800" y="2915988"/>
            <a:chExt cx="4343400" cy="360612"/>
          </a:xfrm>
        </p:grpSpPr>
        <p:sp>
          <p:nvSpPr>
            <p:cNvPr id="13" name="Rectangle 3"/>
            <p:cNvSpPr>
              <a:spLocks noChangeArrowheads="1"/>
            </p:cNvSpPr>
            <p:nvPr/>
          </p:nvSpPr>
          <p:spPr bwMode="auto">
            <a:xfrm>
              <a:off x="4876800" y="2915988"/>
              <a:ext cx="3581400" cy="360612"/>
            </a:xfrm>
            <a:prstGeom prst="rect">
              <a:avLst/>
            </a:prstGeom>
            <a:solidFill>
              <a:schemeClr val="bg1"/>
            </a:solidFill>
            <a:ln w="12700">
              <a:noFill/>
              <a:miter lim="800000"/>
              <a:headEnd type="none" w="sm" len="sm"/>
              <a:tailEnd type="none" w="sm" len="sm"/>
            </a:ln>
          </p:spPr>
          <p:txBody>
            <a:bodyPr wrap="square">
              <a:spAutoFit/>
            </a:bodyPr>
            <a:lstStyle/>
            <a:p>
              <a:pPr algn="l">
                <a:lnSpc>
                  <a:spcPct val="120000"/>
                </a:lnSpc>
                <a:buFont typeface="Wingdings" pitchFamily="2" charset="2"/>
                <a:buNone/>
              </a:pPr>
              <a:r>
                <a:rPr lang="en-GB" sz="1600" b="1" dirty="0" err="1" smtClean="0">
                  <a:solidFill>
                    <a:srgbClr val="003366"/>
                  </a:solidFill>
                  <a:cs typeface="Times New Roman" pitchFamily="18" charset="0"/>
                </a:rPr>
                <a:t>Informationelle</a:t>
              </a:r>
              <a:r>
                <a:rPr lang="en-GB" sz="1600" b="1" dirty="0" smtClean="0">
                  <a:solidFill>
                    <a:srgbClr val="003366"/>
                  </a:solidFill>
                  <a:cs typeface="Times New Roman" pitchFamily="18" charset="0"/>
                </a:rPr>
                <a:t> </a:t>
              </a:r>
              <a:r>
                <a:rPr lang="en-GB" sz="1600" b="1" dirty="0" err="1" smtClean="0">
                  <a:solidFill>
                    <a:srgbClr val="003366"/>
                  </a:solidFill>
                  <a:cs typeface="Times New Roman" pitchFamily="18" charset="0"/>
                </a:rPr>
                <a:t>Autonomie</a:t>
              </a:r>
              <a:endParaRPr lang="de-DE" sz="1600" dirty="0">
                <a:solidFill>
                  <a:srgbClr val="003366"/>
                </a:solidFill>
                <a:cs typeface="Times New Roman" pitchFamily="18" charset="0"/>
              </a:endParaRPr>
            </a:p>
          </p:txBody>
        </p:sp>
        <p:cxnSp>
          <p:nvCxnSpPr>
            <p:cNvPr id="39" name="Gerade Verbindung 38"/>
            <p:cNvCxnSpPr/>
            <p:nvPr/>
          </p:nvCxnSpPr>
          <p:spPr bwMode="auto">
            <a:xfrm>
              <a:off x="4114800" y="2971800"/>
              <a:ext cx="685800" cy="1588"/>
            </a:xfrm>
            <a:prstGeom prst="line">
              <a:avLst/>
            </a:prstGeom>
            <a:noFill/>
            <a:ln w="12700" cap="flat" cmpd="sng" algn="ctr">
              <a:solidFill>
                <a:schemeClr val="tx1"/>
              </a:solidFill>
              <a:prstDash val="solid"/>
              <a:round/>
              <a:headEnd type="none" w="med" len="med"/>
              <a:tailEnd type="none" w="med" len="med"/>
            </a:ln>
            <a:effectLst/>
          </p:spPr>
        </p:cxnSp>
      </p:grpSp>
      <p:grpSp>
        <p:nvGrpSpPr>
          <p:cNvPr id="53" name="Gruppieren 52"/>
          <p:cNvGrpSpPr/>
          <p:nvPr/>
        </p:nvGrpSpPr>
        <p:grpSpPr>
          <a:xfrm>
            <a:off x="4114800" y="3429000"/>
            <a:ext cx="4343400" cy="360612"/>
            <a:chOff x="4114800" y="3429000"/>
            <a:chExt cx="4343400" cy="360612"/>
          </a:xfrm>
        </p:grpSpPr>
        <p:sp>
          <p:nvSpPr>
            <p:cNvPr id="14" name="Rectangle 3"/>
            <p:cNvSpPr>
              <a:spLocks noChangeArrowheads="1"/>
            </p:cNvSpPr>
            <p:nvPr/>
          </p:nvSpPr>
          <p:spPr bwMode="auto">
            <a:xfrm>
              <a:off x="4876800" y="3429000"/>
              <a:ext cx="3581400" cy="360612"/>
            </a:xfrm>
            <a:prstGeom prst="rect">
              <a:avLst/>
            </a:prstGeom>
            <a:solidFill>
              <a:schemeClr val="bg1"/>
            </a:solidFill>
            <a:ln w="12700">
              <a:noFill/>
              <a:miter lim="800000"/>
              <a:headEnd type="none" w="sm" len="sm"/>
              <a:tailEnd type="none" w="sm" len="sm"/>
            </a:ln>
          </p:spPr>
          <p:txBody>
            <a:bodyPr wrap="square">
              <a:spAutoFit/>
            </a:bodyPr>
            <a:lstStyle/>
            <a:p>
              <a:pPr algn="l">
                <a:lnSpc>
                  <a:spcPct val="120000"/>
                </a:lnSpc>
                <a:buFont typeface="Wingdings" pitchFamily="2" charset="2"/>
                <a:buNone/>
              </a:pPr>
              <a:r>
                <a:rPr lang="en-GB" sz="1600" b="1" dirty="0" err="1" smtClean="0">
                  <a:solidFill>
                    <a:srgbClr val="003366"/>
                  </a:solidFill>
                  <a:cs typeface="Times New Roman" pitchFamily="18" charset="0"/>
                </a:rPr>
                <a:t>Lizenzen</a:t>
              </a:r>
              <a:endParaRPr lang="de-DE" sz="1600" dirty="0">
                <a:solidFill>
                  <a:srgbClr val="003366"/>
                </a:solidFill>
                <a:cs typeface="Times New Roman" pitchFamily="18" charset="0"/>
              </a:endParaRPr>
            </a:p>
          </p:txBody>
        </p:sp>
        <p:cxnSp>
          <p:nvCxnSpPr>
            <p:cNvPr id="40" name="Gerade Verbindung 39"/>
            <p:cNvCxnSpPr/>
            <p:nvPr/>
          </p:nvCxnSpPr>
          <p:spPr bwMode="auto">
            <a:xfrm>
              <a:off x="4114800" y="3733800"/>
              <a:ext cx="685800" cy="1588"/>
            </a:xfrm>
            <a:prstGeom prst="line">
              <a:avLst/>
            </a:prstGeom>
            <a:noFill/>
            <a:ln w="12700" cap="flat" cmpd="sng" algn="ctr">
              <a:solidFill>
                <a:schemeClr val="tx1"/>
              </a:solidFill>
              <a:prstDash val="solid"/>
              <a:round/>
              <a:headEnd type="none" w="med" len="med"/>
              <a:tailEnd type="none" w="med" len="med"/>
            </a:ln>
            <a:effectLst/>
          </p:spPr>
        </p:cxnSp>
      </p:grpSp>
      <p:grpSp>
        <p:nvGrpSpPr>
          <p:cNvPr id="54" name="Gruppieren 53"/>
          <p:cNvGrpSpPr/>
          <p:nvPr/>
        </p:nvGrpSpPr>
        <p:grpSpPr>
          <a:xfrm>
            <a:off x="4114800" y="3886200"/>
            <a:ext cx="4343400" cy="360612"/>
            <a:chOff x="4114800" y="3886200"/>
            <a:chExt cx="4343400" cy="360612"/>
          </a:xfrm>
        </p:grpSpPr>
        <p:sp>
          <p:nvSpPr>
            <p:cNvPr id="15" name="Rectangle 3"/>
            <p:cNvSpPr>
              <a:spLocks noChangeArrowheads="1"/>
            </p:cNvSpPr>
            <p:nvPr/>
          </p:nvSpPr>
          <p:spPr bwMode="auto">
            <a:xfrm>
              <a:off x="4876800" y="3886200"/>
              <a:ext cx="3581400" cy="360612"/>
            </a:xfrm>
            <a:prstGeom prst="rect">
              <a:avLst/>
            </a:prstGeom>
            <a:solidFill>
              <a:schemeClr val="bg1"/>
            </a:solidFill>
            <a:ln w="12700">
              <a:noFill/>
              <a:miter lim="800000"/>
              <a:headEnd type="none" w="sm" len="sm"/>
              <a:tailEnd type="none" w="sm" len="sm"/>
            </a:ln>
          </p:spPr>
          <p:txBody>
            <a:bodyPr wrap="square">
              <a:spAutoFit/>
            </a:bodyPr>
            <a:lstStyle/>
            <a:p>
              <a:pPr algn="l">
                <a:lnSpc>
                  <a:spcPct val="120000"/>
                </a:lnSpc>
                <a:buFont typeface="Wingdings" pitchFamily="2" charset="2"/>
                <a:buNone/>
              </a:pPr>
              <a:r>
                <a:rPr lang="en-GB" sz="1600" b="1" dirty="0" err="1" smtClean="0">
                  <a:solidFill>
                    <a:srgbClr val="003366"/>
                  </a:solidFill>
                  <a:cs typeface="Times New Roman" pitchFamily="18" charset="0"/>
                </a:rPr>
                <a:t>Deklarationen</a:t>
              </a:r>
              <a:endParaRPr lang="de-DE" sz="1600" dirty="0">
                <a:solidFill>
                  <a:srgbClr val="003366"/>
                </a:solidFill>
                <a:cs typeface="Times New Roman" pitchFamily="18" charset="0"/>
              </a:endParaRPr>
            </a:p>
          </p:txBody>
        </p:sp>
        <p:cxnSp>
          <p:nvCxnSpPr>
            <p:cNvPr id="41" name="Gerade Verbindung 40"/>
            <p:cNvCxnSpPr/>
            <p:nvPr/>
          </p:nvCxnSpPr>
          <p:spPr bwMode="auto">
            <a:xfrm>
              <a:off x="4114800" y="4114800"/>
              <a:ext cx="685800" cy="1588"/>
            </a:xfrm>
            <a:prstGeom prst="line">
              <a:avLst/>
            </a:prstGeom>
            <a:noFill/>
            <a:ln w="12700" cap="flat" cmpd="sng" algn="ctr">
              <a:solidFill>
                <a:schemeClr val="tx1"/>
              </a:solidFill>
              <a:prstDash val="solid"/>
              <a:round/>
              <a:headEnd type="none" w="med" len="med"/>
              <a:tailEnd type="none" w="med" len="med"/>
            </a:ln>
            <a:effectLst/>
          </p:spPr>
        </p:cxnSp>
      </p:grpSp>
      <p:grpSp>
        <p:nvGrpSpPr>
          <p:cNvPr id="55" name="Gruppieren 54"/>
          <p:cNvGrpSpPr/>
          <p:nvPr/>
        </p:nvGrpSpPr>
        <p:grpSpPr>
          <a:xfrm>
            <a:off x="4114800" y="4343400"/>
            <a:ext cx="4343400" cy="387798"/>
            <a:chOff x="4114800" y="4343400"/>
            <a:chExt cx="4343400" cy="387798"/>
          </a:xfrm>
        </p:grpSpPr>
        <p:sp>
          <p:nvSpPr>
            <p:cNvPr id="16" name="Rectangle 3"/>
            <p:cNvSpPr>
              <a:spLocks noChangeArrowheads="1"/>
            </p:cNvSpPr>
            <p:nvPr/>
          </p:nvSpPr>
          <p:spPr bwMode="auto">
            <a:xfrm>
              <a:off x="4876800" y="4343400"/>
              <a:ext cx="3581400" cy="387798"/>
            </a:xfrm>
            <a:prstGeom prst="rect">
              <a:avLst/>
            </a:prstGeom>
            <a:solidFill>
              <a:schemeClr val="bg1"/>
            </a:solidFill>
            <a:ln w="12700">
              <a:noFill/>
              <a:miter lim="800000"/>
              <a:headEnd type="none" w="sm" len="sm"/>
              <a:tailEnd type="none" w="sm" len="sm"/>
            </a:ln>
          </p:spPr>
          <p:txBody>
            <a:bodyPr wrap="square">
              <a:spAutoFit/>
            </a:bodyPr>
            <a:lstStyle/>
            <a:p>
              <a:pPr algn="l">
                <a:lnSpc>
                  <a:spcPct val="120000"/>
                </a:lnSpc>
                <a:buFont typeface="Wingdings" pitchFamily="2" charset="2"/>
                <a:buNone/>
              </a:pPr>
              <a:r>
                <a:rPr lang="en-GB" sz="1600" b="1" dirty="0" err="1" smtClean="0">
                  <a:solidFill>
                    <a:srgbClr val="003366"/>
                  </a:solidFill>
                  <a:cs typeface="Times New Roman" pitchFamily="18" charset="0"/>
                </a:rPr>
                <a:t>Regulierung</a:t>
              </a:r>
              <a:r>
                <a:rPr lang="en-GB" sz="1600" b="1" dirty="0" smtClean="0">
                  <a:solidFill>
                    <a:srgbClr val="003366"/>
                  </a:solidFill>
                  <a:cs typeface="Times New Roman" pitchFamily="18" charset="0"/>
                </a:rPr>
                <a:t> </a:t>
              </a:r>
              <a:r>
                <a:rPr lang="en-GB" sz="1600" b="1" dirty="0" err="1" smtClean="0">
                  <a:solidFill>
                    <a:srgbClr val="003366"/>
                  </a:solidFill>
                  <a:cs typeface="Times New Roman" pitchFamily="18" charset="0"/>
                </a:rPr>
                <a:t>durch</a:t>
              </a:r>
              <a:r>
                <a:rPr lang="en-GB" sz="1600" b="1" dirty="0" smtClean="0">
                  <a:solidFill>
                    <a:srgbClr val="003366"/>
                  </a:solidFill>
                  <a:cs typeface="Times New Roman" pitchFamily="18" charset="0"/>
                </a:rPr>
                <a:t> </a:t>
              </a:r>
              <a:r>
                <a:rPr lang="en-GB" sz="1600" b="1" dirty="0" err="1" smtClean="0">
                  <a:solidFill>
                    <a:srgbClr val="003366"/>
                  </a:solidFill>
                  <a:cs typeface="Times New Roman" pitchFamily="18" charset="0"/>
                </a:rPr>
                <a:t>Gesetz</a:t>
              </a:r>
              <a:r>
                <a:rPr lang="en-GB" sz="1600" b="1" dirty="0" smtClean="0">
                  <a:solidFill>
                    <a:srgbClr val="003366"/>
                  </a:solidFill>
                  <a:cs typeface="Times New Roman" pitchFamily="18" charset="0"/>
                </a:rPr>
                <a:t> /§ 38)</a:t>
              </a:r>
              <a:endParaRPr lang="de-DE" sz="1600" dirty="0">
                <a:solidFill>
                  <a:srgbClr val="003366"/>
                </a:solidFill>
                <a:cs typeface="Times New Roman" pitchFamily="18" charset="0"/>
              </a:endParaRPr>
            </a:p>
          </p:txBody>
        </p:sp>
        <p:cxnSp>
          <p:nvCxnSpPr>
            <p:cNvPr id="42" name="Gerade Verbindung 41"/>
            <p:cNvCxnSpPr/>
            <p:nvPr/>
          </p:nvCxnSpPr>
          <p:spPr bwMode="auto">
            <a:xfrm>
              <a:off x="4114800" y="4572000"/>
              <a:ext cx="685800" cy="1588"/>
            </a:xfrm>
            <a:prstGeom prst="line">
              <a:avLst/>
            </a:prstGeom>
            <a:noFill/>
            <a:ln w="12700" cap="flat" cmpd="sng" algn="ctr">
              <a:solidFill>
                <a:schemeClr val="tx1"/>
              </a:solidFill>
              <a:prstDash val="solid"/>
              <a:round/>
              <a:headEnd type="none" w="med" len="med"/>
              <a:tailEnd type="none" w="med" len="med"/>
            </a:ln>
            <a:effectLst/>
          </p:spPr>
        </p:cxnSp>
      </p:grpSp>
      <p:grpSp>
        <p:nvGrpSpPr>
          <p:cNvPr id="56" name="Gruppieren 55"/>
          <p:cNvGrpSpPr/>
          <p:nvPr/>
        </p:nvGrpSpPr>
        <p:grpSpPr>
          <a:xfrm>
            <a:off x="4114800" y="4953000"/>
            <a:ext cx="4343400" cy="683264"/>
            <a:chOff x="4114800" y="4953000"/>
            <a:chExt cx="4343400" cy="683264"/>
          </a:xfrm>
        </p:grpSpPr>
        <p:sp>
          <p:nvSpPr>
            <p:cNvPr id="17" name="Rectangle 3"/>
            <p:cNvSpPr>
              <a:spLocks noChangeArrowheads="1"/>
            </p:cNvSpPr>
            <p:nvPr/>
          </p:nvSpPr>
          <p:spPr bwMode="auto">
            <a:xfrm>
              <a:off x="4876800" y="4953000"/>
              <a:ext cx="3581400" cy="683264"/>
            </a:xfrm>
            <a:prstGeom prst="rect">
              <a:avLst/>
            </a:prstGeom>
            <a:solidFill>
              <a:schemeClr val="bg1"/>
            </a:solidFill>
            <a:ln w="12700">
              <a:noFill/>
              <a:miter lim="800000"/>
              <a:headEnd type="none" w="sm" len="sm"/>
              <a:tailEnd type="none" w="sm" len="sm"/>
            </a:ln>
          </p:spPr>
          <p:txBody>
            <a:bodyPr wrap="square">
              <a:spAutoFit/>
            </a:bodyPr>
            <a:lstStyle/>
            <a:p>
              <a:pPr algn="l">
                <a:lnSpc>
                  <a:spcPct val="120000"/>
                </a:lnSpc>
                <a:buFont typeface="Wingdings" pitchFamily="2" charset="2"/>
                <a:buNone/>
              </a:pPr>
              <a:r>
                <a:rPr lang="en-GB" sz="1600" b="1" dirty="0" err="1" smtClean="0">
                  <a:solidFill>
                    <a:srgbClr val="003366"/>
                  </a:solidFill>
                  <a:cs typeface="Times New Roman" pitchFamily="18" charset="0"/>
                </a:rPr>
                <a:t>Regulierung</a:t>
              </a:r>
              <a:r>
                <a:rPr lang="en-GB" sz="1600" b="1" dirty="0" smtClean="0">
                  <a:solidFill>
                    <a:srgbClr val="003366"/>
                  </a:solidFill>
                  <a:cs typeface="Times New Roman" pitchFamily="18" charset="0"/>
                </a:rPr>
                <a:t> </a:t>
              </a:r>
              <a:r>
                <a:rPr lang="en-GB" sz="1600" b="1" dirty="0" err="1" smtClean="0">
                  <a:solidFill>
                    <a:srgbClr val="003366"/>
                  </a:solidFill>
                  <a:cs typeface="Times New Roman" pitchFamily="18" charset="0"/>
                </a:rPr>
                <a:t>durch</a:t>
              </a:r>
              <a:r>
                <a:rPr lang="en-GB" sz="1600" b="1" dirty="0" smtClean="0">
                  <a:solidFill>
                    <a:srgbClr val="003366"/>
                  </a:solidFill>
                  <a:cs typeface="Times New Roman" pitchFamily="18" charset="0"/>
                </a:rPr>
                <a:t> </a:t>
              </a:r>
              <a:r>
                <a:rPr lang="en-GB" sz="1600" b="1" dirty="0" err="1" smtClean="0">
                  <a:solidFill>
                    <a:srgbClr val="003366"/>
                  </a:solidFill>
                  <a:cs typeface="Times New Roman" pitchFamily="18" charset="0"/>
                </a:rPr>
                <a:t>Markt</a:t>
              </a:r>
              <a:endParaRPr lang="en-GB" sz="1600" b="1" dirty="0" smtClean="0">
                <a:solidFill>
                  <a:srgbClr val="003366"/>
                </a:solidFill>
                <a:cs typeface="Times New Roman" pitchFamily="18" charset="0"/>
              </a:endParaRPr>
            </a:p>
            <a:p>
              <a:pPr algn="l">
                <a:lnSpc>
                  <a:spcPct val="120000"/>
                </a:lnSpc>
                <a:buFont typeface="Wingdings" pitchFamily="2" charset="2"/>
                <a:buNone/>
              </a:pPr>
              <a:r>
                <a:rPr lang="en-GB" sz="1600" b="1" dirty="0" smtClean="0">
                  <a:solidFill>
                    <a:srgbClr val="003366"/>
                  </a:solidFill>
                  <a:cs typeface="Times New Roman" pitchFamily="18" charset="0"/>
                </a:rPr>
                <a:t>Open-Access-</a:t>
              </a:r>
              <a:r>
                <a:rPr lang="en-GB" sz="1600" b="1" dirty="0" err="1" smtClean="0">
                  <a:solidFill>
                    <a:srgbClr val="003366"/>
                  </a:solidFill>
                  <a:cs typeface="Times New Roman" pitchFamily="18" charset="0"/>
                </a:rPr>
                <a:t>Geschäftsmodelle</a:t>
              </a:r>
              <a:endParaRPr lang="de-DE" sz="1600" dirty="0">
                <a:solidFill>
                  <a:srgbClr val="003366"/>
                </a:solidFill>
                <a:cs typeface="Times New Roman" pitchFamily="18" charset="0"/>
              </a:endParaRPr>
            </a:p>
          </p:txBody>
        </p:sp>
        <p:cxnSp>
          <p:nvCxnSpPr>
            <p:cNvPr id="43" name="Gerade Verbindung 42"/>
            <p:cNvCxnSpPr/>
            <p:nvPr/>
          </p:nvCxnSpPr>
          <p:spPr bwMode="auto">
            <a:xfrm>
              <a:off x="4114800" y="5334000"/>
              <a:ext cx="685800" cy="1588"/>
            </a:xfrm>
            <a:prstGeom prst="line">
              <a:avLst/>
            </a:prstGeom>
            <a:noFill/>
            <a:ln w="12700" cap="flat" cmpd="sng" algn="ctr">
              <a:solidFill>
                <a:schemeClr val="tx1"/>
              </a:solidFill>
              <a:prstDash val="solid"/>
              <a:round/>
              <a:headEnd type="none" w="med" len="med"/>
              <a:tailEnd type="none" w="med" len="med"/>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1" animBg="1"/>
      <p:bldP spid="6"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nummernplatzhalter 3"/>
          <p:cNvSpPr>
            <a:spLocks noGrp="1"/>
          </p:cNvSpPr>
          <p:nvPr>
            <p:ph type="sldNum" sz="quarter" idx="10"/>
          </p:nvPr>
        </p:nvSpPr>
        <p:spPr>
          <a:noFill/>
        </p:spPr>
        <p:txBody>
          <a:bodyPr/>
          <a:lstStyle/>
          <a:p>
            <a:fld id="{D3244965-D0B0-4F10-A5F0-2CDCB3196F96}" type="slidenum">
              <a:rPr lang="de-DE" smtClean="0">
                <a:latin typeface="Arial" pitchFamily="34" charset="0"/>
              </a:rPr>
              <a:pPr/>
              <a:t>50</a:t>
            </a:fld>
            <a:endParaRPr lang="de-DE" smtClean="0">
              <a:latin typeface="Arial" pitchFamily="34" charset="0"/>
            </a:endParaRPr>
          </a:p>
        </p:txBody>
      </p:sp>
      <p:sp>
        <p:nvSpPr>
          <p:cNvPr id="52228" name="Rectangle 2"/>
          <p:cNvSpPr>
            <a:spLocks noGrp="1" noChangeArrowheads="1"/>
          </p:cNvSpPr>
          <p:nvPr>
            <p:ph type="title"/>
          </p:nvPr>
        </p:nvSpPr>
        <p:spPr>
          <a:xfrm>
            <a:off x="422031" y="228601"/>
            <a:ext cx="8502162" cy="997196"/>
          </a:xfrm>
        </p:spPr>
        <p:txBody>
          <a:bodyPr>
            <a:spAutoFit/>
          </a:bodyPr>
          <a:lstStyle/>
          <a:p>
            <a:r>
              <a:rPr lang="de-DE" sz="2400" smtClean="0">
                <a:solidFill>
                  <a:schemeClr val="tx2"/>
                </a:solidFill>
                <a:cs typeface="Arial" pitchFamily="34" charset="0"/>
              </a:rPr>
              <a:t>Open Access – das elektronischen Räumen angemessene Publikations- und Nutzungsmodell für Bildung Wissenschaft</a:t>
            </a:r>
          </a:p>
        </p:txBody>
      </p:sp>
      <p:grpSp>
        <p:nvGrpSpPr>
          <p:cNvPr id="2" name="Gruppieren 15"/>
          <p:cNvGrpSpPr>
            <a:grpSpLocks/>
          </p:cNvGrpSpPr>
          <p:nvPr/>
        </p:nvGrpSpPr>
        <p:grpSpPr bwMode="auto">
          <a:xfrm>
            <a:off x="0" y="1000126"/>
            <a:ext cx="9144000" cy="869034"/>
            <a:chOff x="0" y="1000108"/>
            <a:chExt cx="9906000" cy="869667"/>
          </a:xfrm>
        </p:grpSpPr>
        <p:sp>
          <p:nvSpPr>
            <p:cNvPr id="52234" name="Textfeld 7"/>
            <p:cNvSpPr txBox="1">
              <a:spLocks noChangeArrowheads="1"/>
            </p:cNvSpPr>
            <p:nvPr/>
          </p:nvSpPr>
          <p:spPr bwMode="auto">
            <a:xfrm>
              <a:off x="0" y="1000108"/>
              <a:ext cx="9906000" cy="830997"/>
            </a:xfrm>
            <a:prstGeom prst="rect">
              <a:avLst/>
            </a:prstGeom>
            <a:noFill/>
            <a:ln w="9525">
              <a:noFill/>
              <a:miter lim="800000"/>
              <a:headEnd/>
              <a:tailEnd/>
            </a:ln>
          </p:spPr>
          <p:txBody>
            <a:bodyPr>
              <a:spAutoFit/>
            </a:bodyPr>
            <a:lstStyle/>
            <a:p>
              <a:pPr algn="ctr"/>
              <a:r>
                <a:rPr lang="de-DE" sz="2400"/>
                <a:t>Die Argumente sprechen (theoretisch und objektiv) für Open Access</a:t>
              </a:r>
            </a:p>
          </p:txBody>
        </p:sp>
        <p:sp>
          <p:nvSpPr>
            <p:cNvPr id="52235" name="Textfeld 11"/>
            <p:cNvSpPr txBox="1">
              <a:spLocks noChangeArrowheads="1"/>
            </p:cNvSpPr>
            <p:nvPr/>
          </p:nvSpPr>
          <p:spPr bwMode="auto">
            <a:xfrm>
              <a:off x="523844" y="1500174"/>
              <a:ext cx="928694" cy="369601"/>
            </a:xfrm>
            <a:prstGeom prst="rect">
              <a:avLst/>
            </a:prstGeom>
            <a:noFill/>
            <a:ln w="9525">
              <a:noFill/>
              <a:miter lim="800000"/>
              <a:headEnd/>
              <a:tailEnd/>
            </a:ln>
          </p:spPr>
          <p:txBody>
            <a:bodyPr>
              <a:spAutoFit/>
            </a:bodyPr>
            <a:lstStyle/>
            <a:p>
              <a:r>
                <a:rPr lang="de-DE"/>
                <a:t>Aber:</a:t>
              </a:r>
            </a:p>
          </p:txBody>
        </p:sp>
      </p:grpSp>
      <p:sp>
        <p:nvSpPr>
          <p:cNvPr id="13" name="Textfeld 12"/>
          <p:cNvSpPr txBox="1">
            <a:spLocks noChangeArrowheads="1"/>
          </p:cNvSpPr>
          <p:nvPr/>
        </p:nvSpPr>
        <p:spPr bwMode="auto">
          <a:xfrm>
            <a:off x="483577" y="1928814"/>
            <a:ext cx="7319597" cy="646331"/>
          </a:xfrm>
          <a:prstGeom prst="rect">
            <a:avLst/>
          </a:prstGeom>
          <a:noFill/>
          <a:ln w="9525">
            <a:noFill/>
            <a:miter lim="800000"/>
            <a:headEnd/>
            <a:tailEnd/>
          </a:ln>
        </p:spPr>
        <p:txBody>
          <a:bodyPr>
            <a:spAutoFit/>
          </a:bodyPr>
          <a:lstStyle/>
          <a:p>
            <a:r>
              <a:rPr lang="de-DE" b="0"/>
              <a:t>Die objektiven Gründe zählen – zumindest für eine geraume Zeit – im Wissenschaftssystem nicht unbedingt</a:t>
            </a:r>
          </a:p>
        </p:txBody>
      </p:sp>
      <p:sp>
        <p:nvSpPr>
          <p:cNvPr id="14" name="Textfeld 13"/>
          <p:cNvSpPr txBox="1">
            <a:spLocks noChangeArrowheads="1"/>
          </p:cNvSpPr>
          <p:nvPr/>
        </p:nvSpPr>
        <p:spPr bwMode="auto">
          <a:xfrm>
            <a:off x="483578" y="2714625"/>
            <a:ext cx="7781192" cy="923330"/>
          </a:xfrm>
          <a:prstGeom prst="rect">
            <a:avLst/>
          </a:prstGeom>
          <a:noFill/>
          <a:ln w="9525">
            <a:noFill/>
            <a:miter lim="800000"/>
            <a:headEnd/>
            <a:tailEnd/>
          </a:ln>
        </p:spPr>
        <p:txBody>
          <a:bodyPr>
            <a:spAutoFit/>
          </a:bodyPr>
          <a:lstStyle/>
          <a:p>
            <a:pPr algn="ctr"/>
            <a:r>
              <a:rPr lang="de-DE" b="0"/>
              <a:t>Das gegenwärtige kommerzielle Publikationssystem ist ein Hierarchie-, Reputations- und damit Macht-Sicherungsinstrument für bestehende kontraproduktiv gewordene Wissenschaftsstrukturen</a:t>
            </a:r>
          </a:p>
        </p:txBody>
      </p:sp>
      <p:sp>
        <p:nvSpPr>
          <p:cNvPr id="15" name="Textfeld 14"/>
          <p:cNvSpPr txBox="1">
            <a:spLocks noChangeArrowheads="1"/>
          </p:cNvSpPr>
          <p:nvPr/>
        </p:nvSpPr>
        <p:spPr bwMode="auto">
          <a:xfrm>
            <a:off x="417635" y="4071938"/>
            <a:ext cx="6528288" cy="1477328"/>
          </a:xfrm>
          <a:prstGeom prst="rect">
            <a:avLst/>
          </a:prstGeom>
          <a:noFill/>
          <a:ln w="9525">
            <a:noFill/>
            <a:miter lim="800000"/>
            <a:headEnd/>
            <a:tailEnd/>
          </a:ln>
        </p:spPr>
        <p:txBody>
          <a:bodyPr>
            <a:spAutoFit/>
          </a:bodyPr>
          <a:lstStyle/>
          <a:p>
            <a:pPr algn="ctr"/>
            <a:r>
              <a:rPr lang="de-DE" b="0"/>
              <a:t>anders:</a:t>
            </a:r>
          </a:p>
          <a:p>
            <a:pPr algn="ctr"/>
            <a:r>
              <a:rPr lang="de-DE" b="0"/>
              <a:t>Die proprietären Publikationsstrukturen (Editorial Boards, Referees, Produktmonopole, Prestige, Sonderdrucke)</a:t>
            </a:r>
          </a:p>
          <a:p>
            <a:pPr algn="ctr"/>
            <a:r>
              <a:rPr lang="de-DE" b="0"/>
              <a:t>sind im Sinne von Bourdieux Investitionen und  Sicherung von sozialen Kapital in der Wissenschaft</a:t>
            </a:r>
          </a:p>
        </p:txBody>
      </p:sp>
      <p:sp>
        <p:nvSpPr>
          <p:cNvPr id="17" name="Textfeld 16"/>
          <p:cNvSpPr txBox="1">
            <a:spLocks noChangeArrowheads="1"/>
          </p:cNvSpPr>
          <p:nvPr/>
        </p:nvSpPr>
        <p:spPr bwMode="auto">
          <a:xfrm>
            <a:off x="6945923" y="3594101"/>
            <a:ext cx="2000250" cy="1477963"/>
          </a:xfrm>
          <a:prstGeom prst="rect">
            <a:avLst/>
          </a:prstGeom>
          <a:noFill/>
          <a:ln w="9525">
            <a:noFill/>
            <a:miter lim="800000"/>
            <a:headEnd/>
            <a:tailEnd/>
          </a:ln>
        </p:spPr>
        <p:txBody>
          <a:bodyPr>
            <a:spAutoFit/>
          </a:bodyPr>
          <a:lstStyle/>
          <a:p>
            <a:r>
              <a:rPr lang="de-DE" sz="1800"/>
              <a:t>Daher geht es nur über das monetäre Kapital, also um G.-/O.-Modelle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422031" y="228601"/>
            <a:ext cx="7379677" cy="997196"/>
          </a:xfrm>
        </p:spPr>
        <p:txBody>
          <a:bodyPr>
            <a:spAutoFit/>
          </a:bodyPr>
          <a:lstStyle/>
          <a:p>
            <a:r>
              <a:rPr lang="de-DE" sz="2400" smtClean="0">
                <a:solidFill>
                  <a:schemeClr val="tx2"/>
                </a:solidFill>
                <a:cs typeface="Arial" pitchFamily="34" charset="0"/>
              </a:rPr>
              <a:t>OECD - DECLARATION ON ACCESS TO RESEARCH DATA FROM PUBLIC FUNDING (s. Annex I)</a:t>
            </a:r>
          </a:p>
        </p:txBody>
      </p:sp>
      <p:sp>
        <p:nvSpPr>
          <p:cNvPr id="43013" name="Text Box 3"/>
          <p:cNvSpPr txBox="1">
            <a:spLocks noChangeArrowheads="1"/>
          </p:cNvSpPr>
          <p:nvPr/>
        </p:nvSpPr>
        <p:spPr bwMode="auto">
          <a:xfrm>
            <a:off x="703384" y="5791200"/>
            <a:ext cx="6189785" cy="452698"/>
          </a:xfrm>
          <a:prstGeom prst="rect">
            <a:avLst/>
          </a:prstGeom>
          <a:noFill/>
          <a:ln w="12700">
            <a:noFill/>
            <a:miter lim="800000"/>
            <a:headEnd/>
            <a:tailEnd/>
          </a:ln>
        </p:spPr>
        <p:txBody>
          <a:bodyPr lIns="18000" tIns="10800" rIns="18000" bIns="10800">
            <a:spAutoFit/>
          </a:bodyPr>
          <a:lstStyle/>
          <a:p>
            <a:pPr>
              <a:spcBef>
                <a:spcPct val="50000"/>
              </a:spcBef>
            </a:pPr>
            <a:r>
              <a:rPr lang="de-DE" sz="1400"/>
              <a:t>http://www.oecd.org/document/0,2340,en_2649_34487_25998799_1_1_1_1,00.html</a:t>
            </a:r>
          </a:p>
        </p:txBody>
      </p:sp>
      <p:pic>
        <p:nvPicPr>
          <p:cNvPr id="43014" name="Picture 4"/>
          <p:cNvPicPr>
            <a:picLocks noChangeAspect="1" noChangeArrowheads="1"/>
          </p:cNvPicPr>
          <p:nvPr/>
        </p:nvPicPr>
        <p:blipFill>
          <a:blip r:embed="rId3" cstate="print"/>
          <a:srcRect/>
          <a:stretch>
            <a:fillRect/>
          </a:stretch>
        </p:blipFill>
        <p:spPr bwMode="auto">
          <a:xfrm>
            <a:off x="281354" y="914400"/>
            <a:ext cx="7807569" cy="4724400"/>
          </a:xfrm>
          <a:prstGeom prst="rect">
            <a:avLst/>
          </a:prstGeom>
          <a:noFill/>
          <a:ln w="12700">
            <a:noFill/>
            <a:miter lim="800000"/>
            <a:headEnd/>
            <a:tailEnd/>
          </a:ln>
        </p:spPr>
      </p:pic>
      <p:sp>
        <p:nvSpPr>
          <p:cNvPr id="7" name="Pfeil nach unten 6"/>
          <p:cNvSpPr>
            <a:spLocks noChangeArrowheads="1"/>
          </p:cNvSpPr>
          <p:nvPr/>
        </p:nvSpPr>
        <p:spPr bwMode="auto">
          <a:xfrm>
            <a:off x="7935059" y="2214564"/>
            <a:ext cx="361183" cy="461337"/>
          </a:xfrm>
          <a:prstGeom prst="downArrow">
            <a:avLst>
              <a:gd name="adj1" fmla="val 50000"/>
              <a:gd name="adj2" fmla="val 50000"/>
            </a:avLst>
          </a:prstGeom>
          <a:solidFill>
            <a:srgbClr val="008080"/>
          </a:solidFill>
          <a:ln w="12700" algn="ctr">
            <a:solidFill>
              <a:schemeClr val="bg2"/>
            </a:solidFill>
            <a:round/>
            <a:headEnd/>
            <a:tailEnd/>
          </a:ln>
        </p:spPr>
        <p:txBody>
          <a:bodyPr wrap="none" lIns="90000" tIns="46800" rIns="90000" bIns="46800">
            <a:spAutoFit/>
          </a:bodyPr>
          <a:lstStyle/>
          <a:p>
            <a:endParaRPr lang="de-DE"/>
          </a:p>
        </p:txBody>
      </p:sp>
      <p:sp>
        <p:nvSpPr>
          <p:cNvPr id="8" name="Pfeil nach unten 7"/>
          <p:cNvSpPr>
            <a:spLocks noChangeArrowheads="1"/>
          </p:cNvSpPr>
          <p:nvPr/>
        </p:nvSpPr>
        <p:spPr bwMode="auto">
          <a:xfrm rot="5400000" flipH="1">
            <a:off x="8512053" y="2959371"/>
            <a:ext cx="428625" cy="475709"/>
          </a:xfrm>
          <a:prstGeom prst="downArrow">
            <a:avLst>
              <a:gd name="adj1" fmla="val 50000"/>
              <a:gd name="adj2" fmla="val 49889"/>
            </a:avLst>
          </a:prstGeom>
          <a:solidFill>
            <a:srgbClr val="008080"/>
          </a:solidFill>
          <a:ln w="12700" algn="ctr">
            <a:solidFill>
              <a:schemeClr val="bg2"/>
            </a:solidFill>
            <a:round/>
            <a:headEnd/>
            <a:tailEnd/>
          </a:ln>
        </p:spPr>
        <p:txBody>
          <a:bodyPr lIns="90000" tIns="46800" rIns="90000" bIns="46800">
            <a:spAutoFit/>
          </a:bodyPr>
          <a:lstStyle/>
          <a:p>
            <a:endParaRPr lang="de-DE"/>
          </a:p>
        </p:txBody>
      </p:sp>
      <p:sp>
        <p:nvSpPr>
          <p:cNvPr id="9" name="Pfeil nach unten 8"/>
          <p:cNvSpPr>
            <a:spLocks noChangeArrowheads="1"/>
          </p:cNvSpPr>
          <p:nvPr/>
        </p:nvSpPr>
        <p:spPr bwMode="auto">
          <a:xfrm rot="5400000" flipH="1">
            <a:off x="8430725" y="5048521"/>
            <a:ext cx="428625" cy="475709"/>
          </a:xfrm>
          <a:prstGeom prst="downArrow">
            <a:avLst>
              <a:gd name="adj1" fmla="val 50000"/>
              <a:gd name="adj2" fmla="val 50036"/>
            </a:avLst>
          </a:prstGeom>
          <a:solidFill>
            <a:srgbClr val="008080"/>
          </a:solidFill>
          <a:ln w="12700" algn="ctr">
            <a:solidFill>
              <a:schemeClr val="bg2"/>
            </a:solidFill>
            <a:round/>
            <a:headEnd/>
            <a:tailEnd/>
          </a:ln>
        </p:spPr>
        <p:txBody>
          <a:bodyPr lIns="90000" tIns="46800" rIns="90000" bIns="46800">
            <a:spAutoFit/>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nummernplatzhalter 3"/>
          <p:cNvSpPr>
            <a:spLocks noGrp="1"/>
          </p:cNvSpPr>
          <p:nvPr>
            <p:ph type="sldNum" sz="quarter" idx="10"/>
          </p:nvPr>
        </p:nvSpPr>
        <p:spPr>
          <a:noFill/>
        </p:spPr>
        <p:txBody>
          <a:bodyPr/>
          <a:lstStyle/>
          <a:p>
            <a:fld id="{1EEB9AB1-98A8-498C-BF5F-BE634F52D1C3}" type="slidenum">
              <a:rPr lang="de-DE" smtClean="0">
                <a:latin typeface="Arial" pitchFamily="34" charset="0"/>
              </a:rPr>
              <a:pPr/>
              <a:t>52</a:t>
            </a:fld>
            <a:endParaRPr lang="de-DE" smtClean="0">
              <a:latin typeface="Arial" pitchFamily="34" charset="0"/>
            </a:endParaRPr>
          </a:p>
        </p:txBody>
      </p:sp>
      <p:sp>
        <p:nvSpPr>
          <p:cNvPr id="44036" name="Rectangle 2"/>
          <p:cNvSpPr>
            <a:spLocks noGrp="1" noChangeArrowheads="1"/>
          </p:cNvSpPr>
          <p:nvPr>
            <p:ph type="title"/>
          </p:nvPr>
        </p:nvSpPr>
        <p:spPr>
          <a:xfrm>
            <a:off x="422031" y="228600"/>
            <a:ext cx="8502162" cy="331788"/>
          </a:xfrm>
        </p:spPr>
        <p:txBody>
          <a:bodyPr>
            <a:spAutoFit/>
          </a:bodyPr>
          <a:lstStyle/>
          <a:p>
            <a:r>
              <a:rPr lang="de-DE" sz="2400" smtClean="0">
                <a:solidFill>
                  <a:schemeClr val="tx2"/>
                </a:solidFill>
                <a:cs typeface="Arial" pitchFamily="34" charset="0"/>
              </a:rPr>
              <a:t>Bundesrat Mai 2006 in Stellungnahme zum Zweiten Korb</a:t>
            </a:r>
          </a:p>
        </p:txBody>
      </p:sp>
      <p:sp>
        <p:nvSpPr>
          <p:cNvPr id="8" name="Textfeld 7"/>
          <p:cNvSpPr txBox="1">
            <a:spLocks noChangeArrowheads="1"/>
          </p:cNvSpPr>
          <p:nvPr/>
        </p:nvSpPr>
        <p:spPr bwMode="auto">
          <a:xfrm>
            <a:off x="219808" y="714376"/>
            <a:ext cx="8638443" cy="2862263"/>
          </a:xfrm>
          <a:prstGeom prst="rect">
            <a:avLst/>
          </a:prstGeom>
          <a:noFill/>
          <a:ln w="9525">
            <a:noFill/>
            <a:miter lim="800000"/>
            <a:headEnd/>
            <a:tailEnd/>
          </a:ln>
        </p:spPr>
        <p:txBody>
          <a:bodyPr>
            <a:spAutoFit/>
          </a:bodyPr>
          <a:lstStyle/>
          <a:p>
            <a:pPr algn="ctr">
              <a:lnSpc>
                <a:spcPct val="150000"/>
              </a:lnSpc>
            </a:pPr>
            <a:r>
              <a:rPr lang="de-DE" sz="2000" b="0"/>
              <a:t>Der Bundesrat hält es ...für dringend geboten, im Rahmen des "Zweiten Korbs" </a:t>
            </a:r>
            <a:r>
              <a:rPr lang="de-DE" sz="2000"/>
              <a:t>ein bildungs- und wissenschaftsfreundlicheres Urheberrecht  </a:t>
            </a:r>
            <a:r>
              <a:rPr lang="de-DE" sz="2000" b="0"/>
              <a:t>zu  schaffen, das auch den Erfordernissen der durch das Grundgesetz besonders  geschützten und nicht kommerziell ausgerichteten Einrichtungen in Bildung, Wissenschaft und Kultur sowie dem </a:t>
            </a:r>
            <a:r>
              <a:rPr lang="de-DE" sz="2000"/>
              <a:t>Grundrecht auf Informationsfreiheit der Bürger </a:t>
            </a:r>
            <a:r>
              <a:rPr lang="de-DE" sz="2000" b="0"/>
              <a:t>weit stärker als bisher Rechnung trägt.</a:t>
            </a:r>
          </a:p>
        </p:txBody>
      </p:sp>
      <p:sp>
        <p:nvSpPr>
          <p:cNvPr id="6" name="Textfeld 5"/>
          <p:cNvSpPr txBox="1">
            <a:spLocks noChangeArrowheads="1"/>
          </p:cNvSpPr>
          <p:nvPr/>
        </p:nvSpPr>
        <p:spPr bwMode="auto">
          <a:xfrm>
            <a:off x="549520" y="3929064"/>
            <a:ext cx="7913077" cy="1477328"/>
          </a:xfrm>
          <a:prstGeom prst="rect">
            <a:avLst/>
          </a:prstGeom>
          <a:noFill/>
          <a:ln w="9525">
            <a:noFill/>
            <a:miter lim="800000"/>
            <a:headEnd/>
            <a:tailEnd/>
          </a:ln>
        </p:spPr>
        <p:txBody>
          <a:bodyPr>
            <a:spAutoFit/>
          </a:bodyPr>
          <a:lstStyle/>
          <a:p>
            <a:pPr algn="ctr"/>
            <a:r>
              <a:rPr lang="de-DE"/>
              <a:t>Angesichts der „Besorgnis erregenden Entwicklung“ auf den wissenschaftlichen Publikationsmärkten empfiehlt der Bundesrat, übereinstimmend mit den großen Wissenschaftsorganisationen, auch im Urheberrecht einen Einstieg in Open Access festzuschreiben, hier durch einen Vorschlag zur Änderung von § 38 UrhG,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nummernplatzhalter 3"/>
          <p:cNvSpPr>
            <a:spLocks noGrp="1"/>
          </p:cNvSpPr>
          <p:nvPr>
            <p:ph type="sldNum" sz="quarter" idx="10"/>
          </p:nvPr>
        </p:nvSpPr>
        <p:spPr>
          <a:noFill/>
        </p:spPr>
        <p:txBody>
          <a:bodyPr/>
          <a:lstStyle/>
          <a:p>
            <a:fld id="{7490D25D-7B42-4E6F-BA30-F1C21A85B4D1}" type="slidenum">
              <a:rPr lang="de-DE" smtClean="0">
                <a:latin typeface="Arial" pitchFamily="34" charset="0"/>
              </a:rPr>
              <a:pPr/>
              <a:t>53</a:t>
            </a:fld>
            <a:endParaRPr lang="de-DE" smtClean="0">
              <a:latin typeface="Arial" pitchFamily="34" charset="0"/>
            </a:endParaRPr>
          </a:p>
        </p:txBody>
      </p:sp>
      <p:sp>
        <p:nvSpPr>
          <p:cNvPr id="45060" name="Rectangle 2"/>
          <p:cNvSpPr>
            <a:spLocks noGrp="1" noChangeArrowheads="1"/>
          </p:cNvSpPr>
          <p:nvPr>
            <p:ph type="title"/>
          </p:nvPr>
        </p:nvSpPr>
        <p:spPr>
          <a:xfrm>
            <a:off x="422031" y="228600"/>
            <a:ext cx="8502162" cy="331788"/>
          </a:xfrm>
        </p:spPr>
        <p:txBody>
          <a:bodyPr>
            <a:spAutoFit/>
          </a:bodyPr>
          <a:lstStyle/>
          <a:p>
            <a:r>
              <a:rPr lang="de-DE" sz="2400" smtClean="0">
                <a:solidFill>
                  <a:schemeClr val="tx2"/>
                </a:solidFill>
                <a:cs typeface="Arial" pitchFamily="34" charset="0"/>
              </a:rPr>
              <a:t>Bundesrat Mai 2006 in Stellungnahme zum Zweiten Korb</a:t>
            </a:r>
          </a:p>
        </p:txBody>
      </p:sp>
      <p:pic>
        <p:nvPicPr>
          <p:cNvPr id="45061" name="Picture 2"/>
          <p:cNvPicPr>
            <a:picLocks noChangeAspect="1" noChangeArrowheads="1"/>
          </p:cNvPicPr>
          <p:nvPr/>
        </p:nvPicPr>
        <p:blipFill>
          <a:blip r:embed="rId3" cstate="print"/>
          <a:srcRect/>
          <a:stretch>
            <a:fillRect/>
          </a:stretch>
        </p:blipFill>
        <p:spPr bwMode="auto">
          <a:xfrm>
            <a:off x="914400" y="1637965"/>
            <a:ext cx="7391400" cy="3461153"/>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nummernplatzhalter 3"/>
          <p:cNvSpPr>
            <a:spLocks noGrp="1"/>
          </p:cNvSpPr>
          <p:nvPr>
            <p:ph type="sldNum" sz="quarter" idx="10"/>
          </p:nvPr>
        </p:nvSpPr>
        <p:spPr>
          <a:noFill/>
        </p:spPr>
        <p:txBody>
          <a:bodyPr/>
          <a:lstStyle/>
          <a:p>
            <a:fld id="{526B6A7B-2493-4839-9CD4-E44DC781D87A}" type="slidenum">
              <a:rPr lang="de-DE" smtClean="0">
                <a:latin typeface="Arial" pitchFamily="34" charset="0"/>
              </a:rPr>
              <a:pPr/>
              <a:t>54</a:t>
            </a:fld>
            <a:endParaRPr lang="de-DE" smtClean="0">
              <a:latin typeface="Arial" pitchFamily="34" charset="0"/>
            </a:endParaRPr>
          </a:p>
        </p:txBody>
      </p:sp>
      <p:pic>
        <p:nvPicPr>
          <p:cNvPr id="48132" name="Picture 6"/>
          <p:cNvPicPr>
            <a:picLocks noChangeAspect="1" noChangeArrowheads="1"/>
          </p:cNvPicPr>
          <p:nvPr/>
        </p:nvPicPr>
        <p:blipFill>
          <a:blip r:embed="rId3" cstate="print"/>
          <a:srcRect/>
          <a:stretch>
            <a:fillRect/>
          </a:stretch>
        </p:blipFill>
        <p:spPr bwMode="auto">
          <a:xfrm>
            <a:off x="351692" y="0"/>
            <a:ext cx="8383466" cy="1785938"/>
          </a:xfrm>
          <a:prstGeom prst="rect">
            <a:avLst/>
          </a:prstGeom>
          <a:noFill/>
          <a:ln w="12700">
            <a:noFill/>
            <a:miter lim="800000"/>
            <a:headEnd/>
            <a:tailEnd/>
          </a:ln>
        </p:spPr>
      </p:pic>
      <p:pic>
        <p:nvPicPr>
          <p:cNvPr id="48133" name="Picture 8"/>
          <p:cNvPicPr>
            <a:picLocks noChangeAspect="1" noChangeArrowheads="1"/>
          </p:cNvPicPr>
          <p:nvPr/>
        </p:nvPicPr>
        <p:blipFill>
          <a:blip r:embed="rId4" cstate="print"/>
          <a:srcRect/>
          <a:stretch>
            <a:fillRect/>
          </a:stretch>
        </p:blipFill>
        <p:spPr bwMode="auto">
          <a:xfrm>
            <a:off x="483578" y="1820864"/>
            <a:ext cx="8034704" cy="3965575"/>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nummernplatzhalter 3"/>
          <p:cNvSpPr>
            <a:spLocks noGrp="1"/>
          </p:cNvSpPr>
          <p:nvPr>
            <p:ph type="sldNum" sz="quarter" idx="10"/>
          </p:nvPr>
        </p:nvSpPr>
        <p:spPr>
          <a:noFill/>
        </p:spPr>
        <p:txBody>
          <a:bodyPr/>
          <a:lstStyle/>
          <a:p>
            <a:fld id="{93736BCF-B791-46D2-ACE8-56A0400FB7DD}" type="slidenum">
              <a:rPr lang="de-DE" smtClean="0">
                <a:latin typeface="Arial" pitchFamily="34" charset="0"/>
              </a:rPr>
              <a:pPr/>
              <a:t>55</a:t>
            </a:fld>
            <a:endParaRPr lang="de-DE" smtClean="0">
              <a:latin typeface="Arial" pitchFamily="34" charset="0"/>
            </a:endParaRPr>
          </a:p>
        </p:txBody>
      </p:sp>
      <p:pic>
        <p:nvPicPr>
          <p:cNvPr id="49156" name="Picture 6"/>
          <p:cNvPicPr>
            <a:picLocks noChangeAspect="1" noChangeArrowheads="1"/>
          </p:cNvPicPr>
          <p:nvPr/>
        </p:nvPicPr>
        <p:blipFill>
          <a:blip r:embed="rId3" cstate="print"/>
          <a:srcRect/>
          <a:stretch>
            <a:fillRect/>
          </a:stretch>
        </p:blipFill>
        <p:spPr bwMode="auto">
          <a:xfrm>
            <a:off x="351692" y="0"/>
            <a:ext cx="8383466" cy="1785938"/>
          </a:xfrm>
          <a:prstGeom prst="rect">
            <a:avLst/>
          </a:prstGeom>
          <a:noFill/>
          <a:ln w="12700">
            <a:noFill/>
            <a:miter lim="800000"/>
            <a:headEnd/>
            <a:tailEnd/>
          </a:ln>
        </p:spPr>
      </p:pic>
      <p:pic>
        <p:nvPicPr>
          <p:cNvPr id="49157" name="Picture 7"/>
          <p:cNvPicPr>
            <a:picLocks noChangeAspect="1" noChangeArrowheads="1"/>
          </p:cNvPicPr>
          <p:nvPr/>
        </p:nvPicPr>
        <p:blipFill>
          <a:blip r:embed="rId4" cstate="print"/>
          <a:srcRect/>
          <a:stretch>
            <a:fillRect/>
          </a:stretch>
        </p:blipFill>
        <p:spPr bwMode="auto">
          <a:xfrm>
            <a:off x="549520" y="1857375"/>
            <a:ext cx="8017119" cy="428625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nummernplatzhalter 3"/>
          <p:cNvSpPr>
            <a:spLocks noGrp="1"/>
          </p:cNvSpPr>
          <p:nvPr>
            <p:ph type="sldNum" sz="quarter" idx="10"/>
          </p:nvPr>
        </p:nvSpPr>
        <p:spPr>
          <a:noFill/>
        </p:spPr>
        <p:txBody>
          <a:bodyPr/>
          <a:lstStyle/>
          <a:p>
            <a:fld id="{337686CD-1C9F-4A60-9063-F52538E94F5A}" type="slidenum">
              <a:rPr lang="de-DE" smtClean="0">
                <a:latin typeface="Arial" pitchFamily="34" charset="0"/>
              </a:rPr>
              <a:pPr/>
              <a:t>56</a:t>
            </a:fld>
            <a:endParaRPr lang="de-DE" smtClean="0">
              <a:latin typeface="Arial" pitchFamily="34" charset="0"/>
            </a:endParaRPr>
          </a:p>
        </p:txBody>
      </p:sp>
      <p:pic>
        <p:nvPicPr>
          <p:cNvPr id="50180" name="Picture 6"/>
          <p:cNvPicPr>
            <a:picLocks noChangeAspect="1" noChangeArrowheads="1"/>
          </p:cNvPicPr>
          <p:nvPr/>
        </p:nvPicPr>
        <p:blipFill>
          <a:blip r:embed="rId3" cstate="print"/>
          <a:srcRect/>
          <a:stretch>
            <a:fillRect/>
          </a:stretch>
        </p:blipFill>
        <p:spPr bwMode="auto">
          <a:xfrm>
            <a:off x="351692" y="0"/>
            <a:ext cx="8383466" cy="1785938"/>
          </a:xfrm>
          <a:prstGeom prst="rect">
            <a:avLst/>
          </a:prstGeom>
          <a:noFill/>
          <a:ln w="12700">
            <a:noFill/>
            <a:miter lim="800000"/>
            <a:headEnd/>
            <a:tailEnd/>
          </a:ln>
        </p:spPr>
      </p:pic>
      <p:pic>
        <p:nvPicPr>
          <p:cNvPr id="50181" name="Picture 2"/>
          <p:cNvPicPr>
            <a:picLocks noChangeAspect="1" noChangeArrowheads="1"/>
          </p:cNvPicPr>
          <p:nvPr/>
        </p:nvPicPr>
        <p:blipFill>
          <a:blip r:embed="rId4" cstate="print"/>
          <a:srcRect/>
          <a:stretch>
            <a:fillRect/>
          </a:stretch>
        </p:blipFill>
        <p:spPr bwMode="auto">
          <a:xfrm>
            <a:off x="646235" y="1924051"/>
            <a:ext cx="8212015" cy="3719513"/>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a:xfrm>
            <a:off x="1736482" y="1371600"/>
            <a:ext cx="5915757" cy="3143250"/>
          </a:xfrm>
          <a:solidFill>
            <a:schemeClr val="bg2"/>
          </a:solidFill>
        </p:spPr>
        <p:txBody>
          <a:bodyPr/>
          <a:lstStyle/>
          <a:p>
            <a:pPr algn="ctr"/>
            <a:r>
              <a:rPr lang="de-DE" sz="4400" dirty="0" smtClean="0">
                <a:solidFill>
                  <a:schemeClr val="bg1"/>
                </a:solidFill>
                <a:hlinkClick r:id="rId3" action="ppaction://hlinkpres?slideindex=1&amp;slidetitle="/>
              </a:rPr>
              <a:t>Geschäfts- </a:t>
            </a:r>
            <a:br>
              <a:rPr lang="de-DE" sz="4400" dirty="0" smtClean="0">
                <a:solidFill>
                  <a:schemeClr val="bg1"/>
                </a:solidFill>
                <a:hlinkClick r:id="rId3" action="ppaction://hlinkpres?slideindex=1&amp;slidetitle="/>
              </a:rPr>
            </a:br>
            <a:r>
              <a:rPr lang="de-DE" sz="4400" dirty="0" smtClean="0">
                <a:solidFill>
                  <a:schemeClr val="bg1"/>
                </a:solidFill>
                <a:hlinkClick r:id="rId3" action="ppaction://hlinkpres?slideindex=1&amp;slidetitle="/>
              </a:rPr>
              <a:t>und Organisationsmodelle</a:t>
            </a:r>
            <a:br>
              <a:rPr lang="de-DE" sz="4400" dirty="0" smtClean="0">
                <a:solidFill>
                  <a:schemeClr val="bg1"/>
                </a:solidFill>
                <a:hlinkClick r:id="rId3" action="ppaction://hlinkpres?slideindex=1&amp;slidetitle="/>
              </a:rPr>
            </a:br>
            <a:endParaRPr lang="de-DE" sz="4400" dirty="0" smtClean="0">
              <a:solidFill>
                <a:schemeClr val="bg1"/>
              </a:solidFill>
              <a:hlinkClick r:id="rId3" action="ppaction://hlinkpres?slideindex=1&amp;slidetitle="/>
            </a:endParaRPr>
          </a:p>
        </p:txBody>
      </p:sp>
      <p:sp>
        <p:nvSpPr>
          <p:cNvPr id="53251" name="Foliennummernplatzhalter 3"/>
          <p:cNvSpPr>
            <a:spLocks noGrp="1"/>
          </p:cNvSpPr>
          <p:nvPr>
            <p:ph type="sldNum" sz="quarter" idx="10"/>
          </p:nvPr>
        </p:nvSpPr>
        <p:spPr>
          <a:noFill/>
        </p:spPr>
        <p:txBody>
          <a:bodyPr/>
          <a:lstStyle/>
          <a:p>
            <a:fld id="{41A22618-D135-47EC-AC4D-D9004344F105}" type="slidenum">
              <a:rPr lang="de-DE" smtClean="0">
                <a:latin typeface="Arial" pitchFamily="34" charset="0"/>
              </a:rPr>
              <a:pPr/>
              <a:t>57</a:t>
            </a:fld>
            <a:endParaRPr lang="de-DE" smtClean="0">
              <a:latin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2286000" y="1828800"/>
            <a:ext cx="5105400" cy="2209800"/>
          </a:xfrm>
          <a:prstGeom prst="chevron">
            <a:avLst>
              <a:gd name="adj" fmla="val 42860"/>
            </a:avLst>
          </a:prstGeom>
          <a:solidFill>
            <a:schemeClr val="folHlink"/>
          </a:solidFill>
          <a:ln w="28575">
            <a:noFill/>
            <a:miter lim="800000"/>
            <a:headEnd/>
            <a:tailEnd/>
          </a:ln>
        </p:spPr>
        <p:txBody>
          <a:bodyPr lIns="0" tIns="0" rIns="0" bIns="0"/>
          <a:lstStyle/>
          <a:p>
            <a:endParaRPr lang="de-DE" sz="1200" b="1" dirty="0">
              <a:solidFill>
                <a:schemeClr val="bg1"/>
              </a:solidFill>
            </a:endParaRPr>
          </a:p>
          <a:p>
            <a:r>
              <a:rPr lang="de-DE" sz="1200" b="1" dirty="0">
                <a:solidFill>
                  <a:schemeClr val="bg1"/>
                </a:solidFill>
              </a:rPr>
              <a:t> </a:t>
            </a:r>
            <a:endParaRPr lang="de-DE" sz="1200" b="1" dirty="0" smtClean="0">
              <a:solidFill>
                <a:schemeClr val="bg1"/>
              </a:solidFill>
            </a:endParaRPr>
          </a:p>
          <a:p>
            <a:endParaRPr lang="de-DE" sz="1200" b="1" dirty="0" smtClean="0">
              <a:solidFill>
                <a:schemeClr val="bg1"/>
              </a:solidFill>
            </a:endParaRPr>
          </a:p>
          <a:p>
            <a:r>
              <a:rPr lang="de-DE" sz="3600" b="1" dirty="0" smtClean="0">
                <a:solidFill>
                  <a:schemeClr val="bg1"/>
                </a:solidFill>
              </a:rPr>
              <a:t>Schluss</a:t>
            </a:r>
            <a:endParaRPr lang="de-DE" sz="3600" b="1" dirty="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nSpc>
                <a:spcPct val="90000"/>
              </a:lnSpc>
            </a:pPr>
            <a:r>
              <a:rPr lang="de-DE" sz="2600" i="1" dirty="0" smtClean="0">
                <a:solidFill>
                  <a:schemeClr val="bg1"/>
                </a:solidFill>
              </a:rPr>
              <a:t>Schlussthesen </a:t>
            </a:r>
            <a:r>
              <a:rPr lang="de-DE" sz="2600" i="1" dirty="0">
                <a:solidFill>
                  <a:schemeClr val="bg1"/>
                </a:solidFill>
              </a:rPr>
              <a:t>– zur Diskussion</a:t>
            </a:r>
          </a:p>
        </p:txBody>
      </p:sp>
      <p:sp>
        <p:nvSpPr>
          <p:cNvPr id="991241" name="Text Box 9"/>
          <p:cNvSpPr txBox="1">
            <a:spLocks noChangeArrowheads="1"/>
          </p:cNvSpPr>
          <p:nvPr/>
        </p:nvSpPr>
        <p:spPr bwMode="auto">
          <a:xfrm>
            <a:off x="609600" y="1219200"/>
            <a:ext cx="8001000" cy="4294188"/>
          </a:xfrm>
          <a:prstGeom prst="rect">
            <a:avLst/>
          </a:prstGeom>
          <a:solidFill>
            <a:srgbClr val="E9E9E9"/>
          </a:solidFill>
          <a:ln w="12700">
            <a:noFill/>
            <a:miter lim="800000"/>
            <a:headEnd/>
            <a:tailEnd/>
          </a:ln>
        </p:spPr>
        <p:txBody>
          <a:bodyPr>
            <a:spAutoFit/>
          </a:bodyPr>
          <a:lstStyle/>
          <a:p>
            <a:pPr algn="l">
              <a:lnSpc>
                <a:spcPct val="120000"/>
              </a:lnSpc>
              <a:spcBef>
                <a:spcPct val="50000"/>
              </a:spcBef>
            </a:pPr>
            <a:r>
              <a:rPr lang="de-DE" sz="2000">
                <a:solidFill>
                  <a:srgbClr val="003366"/>
                </a:solidFill>
                <a:cs typeface="Times New Roman" pitchFamily="18" charset="0"/>
              </a:rPr>
              <a:t>Gesellschaften, die mehr Energie darauf verwenden, sich um die </a:t>
            </a:r>
            <a:r>
              <a:rPr lang="de-DE" sz="2000" b="1">
                <a:solidFill>
                  <a:srgbClr val="003366"/>
                </a:solidFill>
                <a:cs typeface="Times New Roman" pitchFamily="18" charset="0"/>
              </a:rPr>
              <a:t>Sicherung der Eigentumsverhältnisse von bestehendem Wissen und Information</a:t>
            </a:r>
            <a:r>
              <a:rPr lang="de-DE" sz="2000">
                <a:solidFill>
                  <a:srgbClr val="003366"/>
                </a:solidFill>
                <a:cs typeface="Times New Roman" pitchFamily="18" charset="0"/>
              </a:rPr>
              <a:t> zu kümmern </a:t>
            </a:r>
          </a:p>
          <a:p>
            <a:pPr algn="l">
              <a:lnSpc>
                <a:spcPct val="120000"/>
              </a:lnSpc>
              <a:spcBef>
                <a:spcPct val="50000"/>
              </a:spcBef>
            </a:pPr>
            <a:r>
              <a:rPr lang="de-DE" sz="2000">
                <a:solidFill>
                  <a:srgbClr val="003366"/>
                </a:solidFill>
                <a:cs typeface="Times New Roman" pitchFamily="18" charset="0"/>
              </a:rPr>
              <a:t>bzw. um die </a:t>
            </a:r>
            <a:r>
              <a:rPr lang="de-DE" sz="2000" b="1">
                <a:solidFill>
                  <a:srgbClr val="003366"/>
                </a:solidFill>
                <a:cs typeface="Times New Roman" pitchFamily="18" charset="0"/>
              </a:rPr>
              <a:t>Sicherung von Verwertungsansprüchen</a:t>
            </a:r>
            <a:r>
              <a:rPr lang="de-DE" sz="2000">
                <a:solidFill>
                  <a:srgbClr val="003366"/>
                </a:solidFill>
                <a:cs typeface="Times New Roman" pitchFamily="18" charset="0"/>
              </a:rPr>
              <a:t>, </a:t>
            </a:r>
          </a:p>
          <a:p>
            <a:pPr algn="l">
              <a:lnSpc>
                <a:spcPct val="120000"/>
              </a:lnSpc>
              <a:spcBef>
                <a:spcPct val="50000"/>
              </a:spcBef>
            </a:pPr>
            <a:r>
              <a:rPr lang="de-DE" sz="2000">
                <a:solidFill>
                  <a:srgbClr val="003366"/>
                </a:solidFill>
                <a:cs typeface="Times New Roman" pitchFamily="18" charset="0"/>
              </a:rPr>
              <a:t>als auf die Rahmenbedingungen, die die </a:t>
            </a:r>
            <a:r>
              <a:rPr lang="de-DE" sz="2000" b="1">
                <a:solidFill>
                  <a:srgbClr val="003366"/>
                </a:solidFill>
                <a:cs typeface="Times New Roman" pitchFamily="18" charset="0"/>
              </a:rPr>
              <a:t>Produktion von neuem Wissen</a:t>
            </a:r>
            <a:r>
              <a:rPr lang="de-DE" sz="2000">
                <a:solidFill>
                  <a:srgbClr val="003366"/>
                </a:solidFill>
                <a:cs typeface="Times New Roman" pitchFamily="18" charset="0"/>
              </a:rPr>
              <a:t> begünstigen, und um die </a:t>
            </a:r>
            <a:r>
              <a:rPr lang="de-DE" sz="2000" b="1">
                <a:solidFill>
                  <a:srgbClr val="003366"/>
                </a:solidFill>
                <a:cs typeface="Times New Roman" pitchFamily="18" charset="0"/>
              </a:rPr>
              <a:t>Nachhaltigkeit von Wissen</a:t>
            </a:r>
            <a:r>
              <a:rPr lang="de-DE" sz="2000">
                <a:solidFill>
                  <a:srgbClr val="003366"/>
                </a:solidFill>
                <a:cs typeface="Times New Roman" pitchFamily="18" charset="0"/>
              </a:rPr>
              <a:t>, die zukünftigen Generationen den Zugriff auf das Wissen unserer Gegenwart</a:t>
            </a:r>
          </a:p>
          <a:p>
            <a:pPr algn="l">
              <a:lnSpc>
                <a:spcPct val="120000"/>
              </a:lnSpc>
              <a:spcBef>
                <a:spcPct val="50000"/>
              </a:spcBef>
            </a:pPr>
            <a:r>
              <a:rPr lang="de-DE" sz="2000">
                <a:solidFill>
                  <a:srgbClr val="003366"/>
                </a:solidFill>
                <a:cs typeface="Times New Roman" pitchFamily="18" charset="0"/>
              </a:rPr>
              <a:t>sind in einer ökonomischen, wissenschaftlichen, politischen, kulturellen und gesellschaftlichen </a:t>
            </a:r>
            <a:r>
              <a:rPr lang="de-DE" sz="2000" b="1">
                <a:solidFill>
                  <a:srgbClr val="003366"/>
                </a:solidFill>
                <a:cs typeface="Times New Roman" pitchFamily="18" charset="0"/>
              </a:rPr>
              <a:t>Abwärtsentwicklung</a:t>
            </a:r>
            <a:r>
              <a:rPr lang="de-DE" sz="2000">
                <a:solidFill>
                  <a:srgbClr val="003366"/>
                </a:solidFill>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1241">
                                            <p:bg/>
                                          </p:spTgt>
                                        </p:tgtEl>
                                        <p:attrNameLst>
                                          <p:attrName>style.visibility</p:attrName>
                                        </p:attrNameLst>
                                      </p:cBhvr>
                                      <p:to>
                                        <p:strVal val="visible"/>
                                      </p:to>
                                    </p:set>
                                    <p:animEffect transition="in" filter="wipe(left)">
                                      <p:cBhvr>
                                        <p:cTn id="7" dur="500"/>
                                        <p:tgtEl>
                                          <p:spTgt spid="99124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1241">
                                            <p:txEl>
                                              <p:pRg st="0" end="0"/>
                                            </p:txEl>
                                          </p:spTgt>
                                        </p:tgtEl>
                                        <p:attrNameLst>
                                          <p:attrName>style.visibility</p:attrName>
                                        </p:attrNameLst>
                                      </p:cBhvr>
                                      <p:to>
                                        <p:strVal val="visible"/>
                                      </p:to>
                                    </p:set>
                                    <p:animEffect transition="in" filter="wipe(left)">
                                      <p:cBhvr>
                                        <p:cTn id="12" dur="500"/>
                                        <p:tgtEl>
                                          <p:spTgt spid="9912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91241">
                                            <p:txEl>
                                              <p:pRg st="1" end="1"/>
                                            </p:txEl>
                                          </p:spTgt>
                                        </p:tgtEl>
                                        <p:attrNameLst>
                                          <p:attrName>style.visibility</p:attrName>
                                        </p:attrNameLst>
                                      </p:cBhvr>
                                      <p:to>
                                        <p:strVal val="visible"/>
                                      </p:to>
                                    </p:set>
                                    <p:animEffect transition="in" filter="wipe(left)">
                                      <p:cBhvr>
                                        <p:cTn id="17" dur="500"/>
                                        <p:tgtEl>
                                          <p:spTgt spid="99124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91241">
                                            <p:txEl>
                                              <p:pRg st="2" end="2"/>
                                            </p:txEl>
                                          </p:spTgt>
                                        </p:tgtEl>
                                        <p:attrNameLst>
                                          <p:attrName>style.visibility</p:attrName>
                                        </p:attrNameLst>
                                      </p:cBhvr>
                                      <p:to>
                                        <p:strVal val="visible"/>
                                      </p:to>
                                    </p:set>
                                    <p:animEffect transition="in" filter="wipe(left)">
                                      <p:cBhvr>
                                        <p:cTn id="22" dur="500"/>
                                        <p:tgtEl>
                                          <p:spTgt spid="99124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91241">
                                            <p:txEl>
                                              <p:pRg st="3" end="3"/>
                                            </p:txEl>
                                          </p:spTgt>
                                        </p:tgtEl>
                                        <p:attrNameLst>
                                          <p:attrName>style.visibility</p:attrName>
                                        </p:attrNameLst>
                                      </p:cBhvr>
                                      <p:to>
                                        <p:strVal val="visible"/>
                                      </p:to>
                                    </p:set>
                                    <p:animEffect transition="in" filter="wipe(left)">
                                      <p:cBhvr>
                                        <p:cTn id="27" dur="500"/>
                                        <p:tgtEl>
                                          <p:spTgt spid="9912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1241" grpId="0" build="p"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400" b="1" i="1" smtClean="0">
                <a:solidFill>
                  <a:schemeClr val="bg1"/>
                </a:solidFill>
              </a:rPr>
              <a:t>Wem gehört Wissen in elektronischen Publikationen?</a:t>
            </a:r>
            <a:endParaRPr lang="de-DE" sz="2400" b="1" i="1">
              <a:solidFill>
                <a:schemeClr val="bg1"/>
              </a:solidFill>
            </a:endParaRPr>
          </a:p>
        </p:txBody>
      </p:sp>
      <p:sp>
        <p:nvSpPr>
          <p:cNvPr id="10243" name="Rectangle 3"/>
          <p:cNvSpPr>
            <a:spLocks noChangeArrowheads="1"/>
          </p:cNvSpPr>
          <p:nvPr/>
        </p:nvSpPr>
        <p:spPr bwMode="auto">
          <a:xfrm>
            <a:off x="533400" y="1066800"/>
            <a:ext cx="7848600" cy="830263"/>
          </a:xfrm>
          <a:prstGeom prst="rect">
            <a:avLst/>
          </a:prstGeom>
          <a:solidFill>
            <a:srgbClr val="E9E9E9"/>
          </a:solidFill>
          <a:ln w="12700">
            <a:noFill/>
            <a:miter lim="800000"/>
            <a:headEnd type="none" w="sm" len="sm"/>
            <a:tailEnd type="none" w="sm" len="sm"/>
          </a:ln>
        </p:spPr>
        <p:txBody>
          <a:bodyPr>
            <a:spAutoFit/>
          </a:bodyPr>
          <a:lstStyle/>
          <a:p>
            <a:pPr>
              <a:lnSpc>
                <a:spcPct val="120000"/>
              </a:lnSpc>
              <a:buFont typeface="Wingdings" pitchFamily="2" charset="2"/>
              <a:buNone/>
            </a:pPr>
            <a:r>
              <a:rPr lang="en-GB" sz="2000" b="1">
                <a:solidFill>
                  <a:srgbClr val="003366"/>
                </a:solidFill>
                <a:cs typeface="Times New Roman" pitchFamily="18" charset="0"/>
              </a:rPr>
              <a:t>Ideen, Fakten, Theorien</a:t>
            </a:r>
            <a:r>
              <a:rPr lang="en-GB" sz="2000">
                <a:solidFill>
                  <a:srgbClr val="003366"/>
                </a:solidFill>
                <a:cs typeface="Times New Roman" pitchFamily="18" charset="0"/>
              </a:rPr>
              <a:t>, … sind grundsätzlich frei (können auch nicht für sich geschützt werden)</a:t>
            </a:r>
            <a:endParaRPr lang="de-DE" sz="2400">
              <a:solidFill>
                <a:srgbClr val="003366"/>
              </a:solidFill>
              <a:cs typeface="Times New Roman" pitchFamily="18" charset="0"/>
            </a:endParaRPr>
          </a:p>
        </p:txBody>
      </p:sp>
      <p:sp>
        <p:nvSpPr>
          <p:cNvPr id="962564" name="Rectangle 4"/>
          <p:cNvSpPr>
            <a:spLocks noChangeArrowheads="1"/>
          </p:cNvSpPr>
          <p:nvPr/>
        </p:nvSpPr>
        <p:spPr bwMode="auto">
          <a:xfrm>
            <a:off x="457200" y="2286000"/>
            <a:ext cx="7848600" cy="830263"/>
          </a:xfrm>
          <a:prstGeom prst="rect">
            <a:avLst/>
          </a:prstGeom>
          <a:solidFill>
            <a:srgbClr val="FFFFFF"/>
          </a:solidFill>
          <a:ln w="12700">
            <a:noFill/>
            <a:miter lim="800000"/>
            <a:headEnd type="none" w="sm" len="sm"/>
            <a:tailEnd type="none" w="sm" len="sm"/>
          </a:ln>
        </p:spPr>
        <p:txBody>
          <a:bodyPr>
            <a:spAutoFit/>
          </a:bodyPr>
          <a:lstStyle/>
          <a:p>
            <a:pPr>
              <a:lnSpc>
                <a:spcPct val="120000"/>
              </a:lnSpc>
              <a:buFont typeface="Wingdings" pitchFamily="2" charset="2"/>
              <a:buNone/>
            </a:pPr>
            <a:r>
              <a:rPr lang="en-GB" sz="2000">
                <a:solidFill>
                  <a:srgbClr val="003366"/>
                </a:solidFill>
                <a:cs typeface="Times New Roman" pitchFamily="18" charset="0"/>
              </a:rPr>
              <a:t>Geschützt sind die </a:t>
            </a:r>
            <a:r>
              <a:rPr lang="en-GB" sz="2000" b="1">
                <a:solidFill>
                  <a:srgbClr val="003366"/>
                </a:solidFill>
                <a:cs typeface="Times New Roman" pitchFamily="18" charset="0"/>
              </a:rPr>
              <a:t>Werke</a:t>
            </a:r>
            <a:r>
              <a:rPr lang="en-GB" sz="2000">
                <a:solidFill>
                  <a:srgbClr val="003366"/>
                </a:solidFill>
                <a:cs typeface="Times New Roman" pitchFamily="18" charset="0"/>
              </a:rPr>
              <a:t>, sofern sie Ideen, Fakten, Theorien, … in einer wahrnehmbaren und kommunizierbaren Form  darstellen</a:t>
            </a:r>
            <a:endParaRPr lang="de-DE" sz="2000">
              <a:solidFill>
                <a:srgbClr val="003366"/>
              </a:solidFill>
              <a:cs typeface="Times New Roman" pitchFamily="18" charset="0"/>
            </a:endParaRPr>
          </a:p>
        </p:txBody>
      </p:sp>
      <p:sp>
        <p:nvSpPr>
          <p:cNvPr id="962565" name="Rectangle 5"/>
          <p:cNvSpPr>
            <a:spLocks noChangeArrowheads="1"/>
          </p:cNvSpPr>
          <p:nvPr/>
        </p:nvSpPr>
        <p:spPr bwMode="auto">
          <a:xfrm>
            <a:off x="381000" y="3733800"/>
            <a:ext cx="7848600" cy="1200150"/>
          </a:xfrm>
          <a:prstGeom prst="rect">
            <a:avLst/>
          </a:prstGeom>
          <a:solidFill>
            <a:srgbClr val="E9E9E9"/>
          </a:solidFill>
          <a:ln w="12700">
            <a:noFill/>
            <a:miter lim="800000"/>
            <a:headEnd type="none" w="sm" len="sm"/>
            <a:tailEnd type="none" w="sm" len="sm"/>
          </a:ln>
        </p:spPr>
        <p:txBody>
          <a:bodyPr>
            <a:spAutoFit/>
          </a:bodyPr>
          <a:lstStyle/>
          <a:p>
            <a:pPr>
              <a:lnSpc>
                <a:spcPct val="120000"/>
              </a:lnSpc>
              <a:buFont typeface="Wingdings" pitchFamily="2" charset="2"/>
              <a:buNone/>
            </a:pPr>
            <a:r>
              <a:rPr lang="en-GB" sz="2000">
                <a:solidFill>
                  <a:srgbClr val="003366"/>
                </a:solidFill>
                <a:cs typeface="Times New Roman" pitchFamily="18" charset="0"/>
              </a:rPr>
              <a:t>Der Urheberrechtschutz bezieht sich </a:t>
            </a:r>
            <a:r>
              <a:rPr lang="en-GB" sz="2000" smtClean="0">
                <a:solidFill>
                  <a:srgbClr val="003366"/>
                </a:solidFill>
                <a:cs typeface="Times New Roman" pitchFamily="18" charset="0"/>
              </a:rPr>
              <a:t>nicht </a:t>
            </a:r>
            <a:r>
              <a:rPr lang="en-GB" sz="2000">
                <a:solidFill>
                  <a:srgbClr val="003366"/>
                </a:solidFill>
                <a:cs typeface="Times New Roman" pitchFamily="18" charset="0"/>
              </a:rPr>
              <a:t>auf die Werke in ihrer materiellen Gestalt, sondern nur auf </a:t>
            </a:r>
            <a:r>
              <a:rPr lang="en-GB" sz="2000" b="1">
                <a:solidFill>
                  <a:srgbClr val="003366"/>
                </a:solidFill>
                <a:cs typeface="Times New Roman" pitchFamily="18" charset="0"/>
              </a:rPr>
              <a:t>die Werke, sofern sie Ideen, Fakten, Theorien transportieren</a:t>
            </a:r>
            <a:endParaRPr lang="de-DE" sz="2000" b="1">
              <a:solidFill>
                <a:srgbClr val="003366"/>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2564"/>
                                        </p:tgtEl>
                                        <p:attrNameLst>
                                          <p:attrName>style.visibility</p:attrName>
                                        </p:attrNameLst>
                                      </p:cBhvr>
                                      <p:to>
                                        <p:strVal val="visible"/>
                                      </p:to>
                                    </p:set>
                                    <p:animEffect transition="in" filter="wipe(left)">
                                      <p:cBhvr>
                                        <p:cTn id="7" dur="500"/>
                                        <p:tgtEl>
                                          <p:spTgt spid="9625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2565"/>
                                        </p:tgtEl>
                                        <p:attrNameLst>
                                          <p:attrName>style.visibility</p:attrName>
                                        </p:attrNameLst>
                                      </p:cBhvr>
                                      <p:to>
                                        <p:strVal val="visible"/>
                                      </p:to>
                                    </p:set>
                                    <p:animEffect transition="in" filter="wipe(left)">
                                      <p:cBhvr>
                                        <p:cTn id="12" dur="500"/>
                                        <p:tgtEl>
                                          <p:spTgt spid="96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64" grpId="0" animBg="1" autoUpdateAnimBg="0"/>
      <p:bldP spid="962565"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nummernplatzhalter 3"/>
          <p:cNvSpPr>
            <a:spLocks noGrp="1"/>
          </p:cNvSpPr>
          <p:nvPr>
            <p:ph type="sldNum" sz="quarter" idx="10"/>
          </p:nvPr>
        </p:nvSpPr>
        <p:spPr>
          <a:noFill/>
        </p:spPr>
        <p:txBody>
          <a:bodyPr/>
          <a:lstStyle/>
          <a:p>
            <a:fld id="{DB416BF4-5E50-440F-8240-8D5025B0351E}" type="slidenum">
              <a:rPr lang="de-DE"/>
              <a:pPr/>
              <a:t>60</a:t>
            </a:fld>
            <a:endParaRPr lang="de-DE"/>
          </a:p>
        </p:txBody>
      </p:sp>
      <p:sp>
        <p:nvSpPr>
          <p:cNvPr id="1361923" name="Text Box 3"/>
          <p:cNvSpPr txBox="1">
            <a:spLocks noChangeArrowheads="1"/>
          </p:cNvSpPr>
          <p:nvPr/>
        </p:nvSpPr>
        <p:spPr bwMode="auto">
          <a:xfrm>
            <a:off x="58615" y="1196975"/>
            <a:ext cx="6336323" cy="2585323"/>
          </a:xfrm>
          <a:prstGeom prst="rect">
            <a:avLst/>
          </a:prstGeom>
          <a:solidFill>
            <a:schemeClr val="bg1"/>
          </a:solidFill>
          <a:ln w="12700">
            <a:noFill/>
            <a:miter lim="800000"/>
            <a:headEnd/>
            <a:tailEnd/>
          </a:ln>
        </p:spPr>
        <p:txBody>
          <a:bodyPr wrap="square">
            <a:spAutoFit/>
          </a:bodyPr>
          <a:lstStyle/>
          <a:p>
            <a:pPr algn="l">
              <a:spcBef>
                <a:spcPct val="50000"/>
              </a:spcBef>
              <a:spcAft>
                <a:spcPct val="0"/>
              </a:spcAft>
              <a:buClrTx/>
              <a:buSzTx/>
              <a:buFontTx/>
              <a:buNone/>
            </a:pPr>
            <a:r>
              <a:rPr lang="de-DE" b="0" dirty="0">
                <a:solidFill>
                  <a:srgbClr val="003366"/>
                </a:solidFill>
                <a:cs typeface="Arial" pitchFamily="34" charset="0"/>
              </a:rPr>
              <a:t>Je </a:t>
            </a:r>
            <a:r>
              <a:rPr lang="de-DE" dirty="0">
                <a:solidFill>
                  <a:srgbClr val="003366"/>
                </a:solidFill>
                <a:cs typeface="Arial" pitchFamily="34" charset="0"/>
              </a:rPr>
              <a:t>freizügiger</a:t>
            </a:r>
            <a:r>
              <a:rPr lang="de-DE" b="0" dirty="0">
                <a:solidFill>
                  <a:srgbClr val="003366"/>
                </a:solidFill>
                <a:cs typeface="Arial" pitchFamily="34" charset="0"/>
              </a:rPr>
              <a:t> (</a:t>
            </a:r>
            <a:r>
              <a:rPr lang="de-DE" dirty="0">
                <a:solidFill>
                  <a:srgbClr val="003366"/>
                </a:solidFill>
                <a:cs typeface="Arial" pitchFamily="34" charset="0"/>
              </a:rPr>
              <a:t>nachhaltiger</a:t>
            </a:r>
            <a:r>
              <a:rPr lang="de-DE" b="0" dirty="0">
                <a:solidFill>
                  <a:srgbClr val="003366"/>
                </a:solidFill>
                <a:cs typeface="Arial" pitchFamily="34" charset="0"/>
              </a:rPr>
              <a:t>) der Umgang mit Wissen und Information jedweder medialer Art gestaltet werden kann</a:t>
            </a:r>
          </a:p>
          <a:p>
            <a:pPr algn="l">
              <a:spcBef>
                <a:spcPct val="50000"/>
              </a:spcBef>
              <a:spcAft>
                <a:spcPct val="0"/>
              </a:spcAft>
              <a:buClrTx/>
              <a:buSzTx/>
              <a:buFontTx/>
              <a:buNone/>
            </a:pPr>
            <a:r>
              <a:rPr lang="de-DE" b="0" dirty="0">
                <a:solidFill>
                  <a:srgbClr val="003366"/>
                </a:solidFill>
                <a:cs typeface="Arial" pitchFamily="34" charset="0"/>
              </a:rPr>
              <a:t>desto höher ist </a:t>
            </a:r>
          </a:p>
          <a:p>
            <a:pPr marL="354013" indent="-354013" algn="l">
              <a:spcBef>
                <a:spcPct val="50000"/>
              </a:spcBef>
              <a:spcAft>
                <a:spcPct val="0"/>
              </a:spcAft>
              <a:buClrTx/>
              <a:buSzTx/>
              <a:buFont typeface="Wingdings" pitchFamily="2" charset="2"/>
              <a:buChar char="Ø"/>
            </a:pPr>
            <a:r>
              <a:rPr lang="de-DE" b="0" dirty="0">
                <a:solidFill>
                  <a:srgbClr val="003366"/>
                </a:solidFill>
                <a:cs typeface="Arial" pitchFamily="34" charset="0"/>
              </a:rPr>
              <a:t> </a:t>
            </a:r>
            <a:r>
              <a:rPr lang="de-DE" b="0" dirty="0" smtClean="0">
                <a:solidFill>
                  <a:srgbClr val="003366"/>
                </a:solidFill>
                <a:cs typeface="Arial" pitchFamily="34" charset="0"/>
              </a:rPr>
              <a:t>der </a:t>
            </a:r>
            <a:r>
              <a:rPr lang="de-DE" dirty="0">
                <a:solidFill>
                  <a:srgbClr val="003366"/>
                </a:solidFill>
                <a:cs typeface="Arial" pitchFamily="34" charset="0"/>
              </a:rPr>
              <a:t>Innovationsgrad</a:t>
            </a:r>
            <a:r>
              <a:rPr lang="de-DE" b="0" dirty="0">
                <a:solidFill>
                  <a:srgbClr val="003366"/>
                </a:solidFill>
                <a:cs typeface="Arial" pitchFamily="34" charset="0"/>
              </a:rPr>
              <a:t> der Wirtschaft, </a:t>
            </a:r>
          </a:p>
          <a:p>
            <a:pPr marL="354013" indent="-354013" algn="l">
              <a:spcBef>
                <a:spcPct val="50000"/>
              </a:spcBef>
              <a:spcAft>
                <a:spcPct val="0"/>
              </a:spcAft>
              <a:buClrTx/>
              <a:buSzTx/>
              <a:buFont typeface="Wingdings" pitchFamily="2" charset="2"/>
              <a:buChar char="Ø"/>
            </a:pPr>
            <a:r>
              <a:rPr lang="de-DE" b="0" dirty="0">
                <a:solidFill>
                  <a:srgbClr val="003366"/>
                </a:solidFill>
                <a:cs typeface="Arial" pitchFamily="34" charset="0"/>
              </a:rPr>
              <a:t> </a:t>
            </a:r>
            <a:r>
              <a:rPr lang="de-DE" b="0" dirty="0" smtClean="0">
                <a:solidFill>
                  <a:srgbClr val="003366"/>
                </a:solidFill>
                <a:cs typeface="Arial" pitchFamily="34" charset="0"/>
              </a:rPr>
              <a:t>der </a:t>
            </a:r>
            <a:r>
              <a:rPr lang="de-DE" dirty="0">
                <a:solidFill>
                  <a:srgbClr val="003366"/>
                </a:solidFill>
                <a:cs typeface="Arial" pitchFamily="34" charset="0"/>
              </a:rPr>
              <a:t>Inventionsgrad</a:t>
            </a:r>
            <a:r>
              <a:rPr lang="de-DE" b="0" dirty="0">
                <a:solidFill>
                  <a:srgbClr val="003366"/>
                </a:solidFill>
                <a:cs typeface="Arial" pitchFamily="34" charset="0"/>
              </a:rPr>
              <a:t> der Wissenschaft, </a:t>
            </a:r>
          </a:p>
          <a:p>
            <a:pPr marL="354013" indent="-354013" algn="l">
              <a:spcBef>
                <a:spcPct val="50000"/>
              </a:spcBef>
              <a:spcAft>
                <a:spcPct val="0"/>
              </a:spcAft>
              <a:buClrTx/>
              <a:buSzTx/>
              <a:buFont typeface="Wingdings" pitchFamily="2" charset="2"/>
              <a:buChar char="Ø"/>
            </a:pPr>
            <a:r>
              <a:rPr lang="de-DE" b="0" dirty="0">
                <a:solidFill>
                  <a:srgbClr val="003366"/>
                </a:solidFill>
                <a:cs typeface="Arial" pitchFamily="34" charset="0"/>
              </a:rPr>
              <a:t> </a:t>
            </a:r>
            <a:r>
              <a:rPr lang="de-DE" b="0" dirty="0" smtClean="0">
                <a:solidFill>
                  <a:srgbClr val="003366"/>
                </a:solidFill>
                <a:cs typeface="Arial" pitchFamily="34" charset="0"/>
              </a:rPr>
              <a:t>der </a:t>
            </a:r>
            <a:r>
              <a:rPr lang="de-DE" dirty="0">
                <a:solidFill>
                  <a:srgbClr val="003366"/>
                </a:solidFill>
                <a:cs typeface="Arial" pitchFamily="34" charset="0"/>
              </a:rPr>
              <a:t>Demokratisierungs- und </a:t>
            </a:r>
            <a:r>
              <a:rPr lang="de-DE" dirty="0" err="1">
                <a:solidFill>
                  <a:srgbClr val="003366"/>
                </a:solidFill>
                <a:cs typeface="Arial" pitchFamily="34" charset="0"/>
              </a:rPr>
              <a:t>Transparenzgrad</a:t>
            </a:r>
            <a:r>
              <a:rPr lang="de-DE" b="0" dirty="0">
                <a:solidFill>
                  <a:srgbClr val="003366"/>
                </a:solidFill>
                <a:cs typeface="Arial" pitchFamily="34" charset="0"/>
              </a:rPr>
              <a:t> des </a:t>
            </a:r>
            <a:r>
              <a:rPr lang="de-DE" b="0" dirty="0" smtClean="0">
                <a:solidFill>
                  <a:srgbClr val="003366"/>
                </a:solidFill>
                <a:cs typeface="Arial" pitchFamily="34" charset="0"/>
              </a:rPr>
              <a:t>politischen </a:t>
            </a:r>
            <a:r>
              <a:rPr lang="de-DE" b="0" dirty="0">
                <a:solidFill>
                  <a:srgbClr val="003366"/>
                </a:solidFill>
                <a:cs typeface="Arial" pitchFamily="34" charset="0"/>
              </a:rPr>
              <a:t>Systems </a:t>
            </a:r>
            <a:endParaRPr lang="de-DE" b="0" dirty="0">
              <a:solidFill>
                <a:srgbClr val="003366"/>
              </a:solidFill>
            </a:endParaRPr>
          </a:p>
        </p:txBody>
      </p:sp>
      <p:sp>
        <p:nvSpPr>
          <p:cNvPr id="1361925" name="AutoShape 5"/>
          <p:cNvSpPr>
            <a:spLocks noChangeArrowheads="1"/>
          </p:cNvSpPr>
          <p:nvPr/>
        </p:nvSpPr>
        <p:spPr bwMode="auto">
          <a:xfrm>
            <a:off x="6043246" y="2286001"/>
            <a:ext cx="2743200" cy="1754326"/>
          </a:xfrm>
          <a:prstGeom prst="wedgeRectCallout">
            <a:avLst>
              <a:gd name="adj1" fmla="val -170458"/>
              <a:gd name="adj2" fmla="val -92616"/>
            </a:avLst>
          </a:prstGeom>
          <a:solidFill>
            <a:srgbClr val="DCDCDC">
              <a:alpha val="50195"/>
            </a:srgbClr>
          </a:solidFill>
          <a:ln w="12700">
            <a:noFill/>
            <a:miter lim="800000"/>
            <a:headEnd/>
            <a:tailEnd/>
          </a:ln>
        </p:spPr>
        <p:txBody>
          <a:bodyPr>
            <a:spAutoFit/>
          </a:bodyPr>
          <a:lstStyle/>
          <a:p>
            <a:pPr algn="ctr">
              <a:spcBef>
                <a:spcPct val="0"/>
              </a:spcBef>
              <a:spcAft>
                <a:spcPct val="0"/>
              </a:spcAft>
              <a:buClrTx/>
              <a:buSzTx/>
              <a:buFontTx/>
              <a:buNone/>
            </a:pPr>
            <a:r>
              <a:rPr lang="de-DE" b="0" dirty="0">
                <a:solidFill>
                  <a:srgbClr val="003366"/>
                </a:solidFill>
              </a:rPr>
              <a:t>daher: kein systematischer Gegensatz zwischen </a:t>
            </a:r>
            <a:r>
              <a:rPr lang="de-DE" b="0" dirty="0" smtClean="0">
                <a:solidFill>
                  <a:srgbClr val="003366"/>
                </a:solidFill>
              </a:rPr>
              <a:t>kommerziellen Verwertungs- und freien Austauschmärkten</a:t>
            </a:r>
            <a:endParaRPr lang="de-DE" b="0" dirty="0">
              <a:solidFill>
                <a:srgbClr val="003366"/>
              </a:solidFill>
            </a:endParaRPr>
          </a:p>
        </p:txBody>
      </p:sp>
      <p:sp>
        <p:nvSpPr>
          <p:cNvPr id="9" name="Text Box 9"/>
          <p:cNvSpPr txBox="1">
            <a:spLocks noChangeArrowheads="1"/>
          </p:cNvSpPr>
          <p:nvPr/>
        </p:nvSpPr>
        <p:spPr bwMode="auto">
          <a:xfrm>
            <a:off x="990600" y="4191000"/>
            <a:ext cx="6248400" cy="1323439"/>
          </a:xfrm>
          <a:prstGeom prst="rect">
            <a:avLst/>
          </a:prstGeom>
          <a:solidFill>
            <a:schemeClr val="bg1"/>
          </a:solidFill>
          <a:ln w="12700">
            <a:solidFill>
              <a:schemeClr val="bg1"/>
            </a:solidFill>
            <a:miter lim="800000"/>
            <a:headEnd/>
            <a:tailEnd/>
          </a:ln>
        </p:spPr>
        <p:txBody>
          <a:bodyPr wrap="square">
            <a:spAutoFit/>
          </a:bodyPr>
          <a:lstStyle/>
          <a:p>
            <a:r>
              <a:rPr lang="de-DE" sz="2000" dirty="0" smtClean="0"/>
              <a:t>Geschäfts- und Organisationsmodelle der Informationswirtschaft werden im Bereich der Wissenschaft nur unter Anerkennung des Open-Access-Paradigma möglich sein.</a:t>
            </a:r>
            <a:endParaRPr lang="de-DE" sz="2000" dirty="0">
              <a:solidFill>
                <a:schemeClr val="tx1"/>
              </a:solidFill>
              <a:cs typeface="Times New Roman" pitchFamily="18" charset="0"/>
            </a:endParaRPr>
          </a:p>
        </p:txBody>
      </p:sp>
      <p:sp>
        <p:nvSpPr>
          <p:cNvPr id="11"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nSpc>
                <a:spcPct val="90000"/>
              </a:lnSpc>
            </a:pPr>
            <a:r>
              <a:rPr lang="de-DE" sz="2600" i="1" dirty="0" smtClean="0">
                <a:solidFill>
                  <a:schemeClr val="bg1"/>
                </a:solidFill>
              </a:rPr>
              <a:t>Schlussthesen </a:t>
            </a:r>
            <a:r>
              <a:rPr lang="de-DE" sz="2600" i="1" dirty="0">
                <a:solidFill>
                  <a:schemeClr val="bg1"/>
                </a:solidFill>
              </a:rPr>
              <a:t>– zur Diskussion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61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619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23" grpId="0" animBg="1" autoUpdateAnimBg="0"/>
      <p:bldP spid="1361925" grpId="0" animBg="1" autoUpdateAnimBg="0"/>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41" name="Text Box 9"/>
          <p:cNvSpPr txBox="1">
            <a:spLocks noChangeArrowheads="1"/>
          </p:cNvSpPr>
          <p:nvPr/>
        </p:nvSpPr>
        <p:spPr bwMode="auto">
          <a:xfrm>
            <a:off x="609600" y="762000"/>
            <a:ext cx="7239000" cy="830997"/>
          </a:xfrm>
          <a:prstGeom prst="rect">
            <a:avLst/>
          </a:prstGeom>
          <a:solidFill>
            <a:srgbClr val="E9E9E9"/>
          </a:solidFill>
          <a:ln w="12700">
            <a:noFill/>
            <a:miter lim="800000"/>
            <a:headEnd/>
            <a:tailEnd/>
          </a:ln>
        </p:spPr>
        <p:txBody>
          <a:bodyPr wrap="square">
            <a:spAutoFit/>
          </a:bodyPr>
          <a:lstStyle/>
          <a:p>
            <a:pPr algn="l">
              <a:lnSpc>
                <a:spcPct val="120000"/>
              </a:lnSpc>
              <a:spcBef>
                <a:spcPct val="50000"/>
              </a:spcBef>
            </a:pPr>
            <a:r>
              <a:rPr lang="de-DE" sz="2000" smtClean="0">
                <a:solidFill>
                  <a:srgbClr val="003366"/>
                </a:solidFill>
                <a:cs typeface="Times New Roman" pitchFamily="18" charset="0"/>
              </a:rPr>
              <a:t>Konsequenzen für die Märkte für elektronische Publikationen im Wissenschaftsbereich</a:t>
            </a:r>
            <a:endParaRPr lang="de-DE" sz="2000">
              <a:solidFill>
                <a:srgbClr val="003366"/>
              </a:solidFill>
              <a:cs typeface="Times New Roman" pitchFamily="18" charset="0"/>
            </a:endParaRPr>
          </a:p>
        </p:txBody>
      </p:sp>
      <p:sp>
        <p:nvSpPr>
          <p:cNvPr id="5" name="Text Box 9"/>
          <p:cNvSpPr txBox="1">
            <a:spLocks noChangeArrowheads="1"/>
          </p:cNvSpPr>
          <p:nvPr/>
        </p:nvSpPr>
        <p:spPr bwMode="auto">
          <a:xfrm>
            <a:off x="457200" y="1828800"/>
            <a:ext cx="6019800" cy="461665"/>
          </a:xfrm>
          <a:prstGeom prst="rect">
            <a:avLst/>
          </a:prstGeom>
          <a:solidFill>
            <a:schemeClr val="bg1"/>
          </a:solidFill>
          <a:ln w="12700">
            <a:solidFill>
              <a:schemeClr val="bg1"/>
            </a:solidFill>
            <a:miter lim="800000"/>
            <a:headEnd/>
            <a:tailEnd/>
          </a:ln>
        </p:spPr>
        <p:txBody>
          <a:bodyPr wrap="square">
            <a:spAutoFit/>
          </a:bodyPr>
          <a:lstStyle/>
          <a:p>
            <a:pPr algn="l">
              <a:lnSpc>
                <a:spcPct val="120000"/>
              </a:lnSpc>
              <a:spcBef>
                <a:spcPct val="50000"/>
              </a:spcBef>
            </a:pPr>
            <a:r>
              <a:rPr lang="de-DE" sz="2000" dirty="0" smtClean="0">
                <a:solidFill>
                  <a:schemeClr val="tx1"/>
                </a:solidFill>
                <a:cs typeface="Times New Roman" pitchFamily="18" charset="0"/>
              </a:rPr>
              <a:t>Scheinbar paradoxe (</a:t>
            </a:r>
            <a:r>
              <a:rPr lang="de-DE" sz="2000" dirty="0" err="1" smtClean="0">
                <a:solidFill>
                  <a:schemeClr val="tx1"/>
                </a:solidFill>
                <a:cs typeface="Times New Roman" pitchFamily="18" charset="0"/>
              </a:rPr>
              <a:t>Freeconomics</a:t>
            </a:r>
            <a:r>
              <a:rPr lang="de-DE" sz="2000" dirty="0" smtClean="0">
                <a:solidFill>
                  <a:schemeClr val="tx1"/>
                </a:solidFill>
                <a:cs typeface="Times New Roman" pitchFamily="18" charset="0"/>
              </a:rPr>
              <a:t>-)These:</a:t>
            </a:r>
          </a:p>
        </p:txBody>
      </p:sp>
      <p:sp>
        <p:nvSpPr>
          <p:cNvPr id="6" name="Text Box 9"/>
          <p:cNvSpPr txBox="1">
            <a:spLocks noChangeArrowheads="1"/>
          </p:cNvSpPr>
          <p:nvPr/>
        </p:nvSpPr>
        <p:spPr bwMode="auto">
          <a:xfrm>
            <a:off x="1524000" y="2971800"/>
            <a:ext cx="6248400" cy="1323439"/>
          </a:xfrm>
          <a:prstGeom prst="rect">
            <a:avLst/>
          </a:prstGeom>
          <a:solidFill>
            <a:schemeClr val="bg1"/>
          </a:solidFill>
          <a:ln w="12700">
            <a:solidFill>
              <a:schemeClr val="bg1"/>
            </a:solidFill>
            <a:miter lim="800000"/>
            <a:headEnd/>
            <a:tailEnd/>
          </a:ln>
        </p:spPr>
        <p:txBody>
          <a:bodyPr wrap="square">
            <a:spAutoFit/>
          </a:bodyPr>
          <a:lstStyle/>
          <a:p>
            <a:r>
              <a:rPr lang="de-DE" sz="2000" dirty="0"/>
              <a:t>„</a:t>
            </a:r>
            <a:r>
              <a:rPr lang="de-DE" sz="2000" dirty="0" smtClean="0"/>
              <a:t>Je freier </a:t>
            </a:r>
            <a:r>
              <a:rPr lang="de-DE" sz="2000" dirty="0"/>
              <a:t>der Zugriff zu Wissen und Information gemacht wird, umso höher ist </a:t>
            </a:r>
            <a:r>
              <a:rPr lang="de-DE" sz="2000" dirty="0" smtClean="0"/>
              <a:t>die</a:t>
            </a:r>
            <a:endParaRPr lang="de-DE" sz="2000" dirty="0"/>
          </a:p>
          <a:p>
            <a:r>
              <a:rPr lang="de-DE" sz="2000" dirty="0"/>
              <a:t>Wahrscheinlichkeit, dass auch in der Wirtschaft damit verdient werden kann.“</a:t>
            </a:r>
            <a:endParaRPr lang="de-DE" sz="2000" dirty="0">
              <a:solidFill>
                <a:schemeClr val="tx1"/>
              </a:solidFill>
              <a:cs typeface="Times New Roman" pitchFamily="18" charset="0"/>
            </a:endParaRPr>
          </a:p>
        </p:txBody>
      </p:sp>
      <p:sp>
        <p:nvSpPr>
          <p:cNvPr id="10" name="Rectangle 2"/>
          <p:cNvSpPr>
            <a:spLocks noChangeArrowheads="1"/>
          </p:cNvSpPr>
          <p:nvPr/>
        </p:nvSpPr>
        <p:spPr bwMode="auto">
          <a:xfrm>
            <a:off x="0" y="0"/>
            <a:ext cx="9144000" cy="452438"/>
          </a:xfrm>
          <a:prstGeom prst="rect">
            <a:avLst/>
          </a:prstGeom>
          <a:solidFill>
            <a:srgbClr val="008080"/>
          </a:solidFill>
          <a:ln w="9525">
            <a:noFill/>
            <a:miter lim="800000"/>
            <a:headEnd/>
            <a:tailEnd/>
          </a:ln>
        </p:spPr>
        <p:txBody>
          <a:bodyPr>
            <a:spAutoFit/>
          </a:bodyPr>
          <a:lstStyle/>
          <a:p>
            <a:pPr>
              <a:lnSpc>
                <a:spcPct val="90000"/>
              </a:lnSpc>
            </a:pPr>
            <a:r>
              <a:rPr lang="de-DE" sz="2600" i="1" dirty="0" smtClean="0">
                <a:solidFill>
                  <a:schemeClr val="bg1"/>
                </a:solidFill>
              </a:rPr>
              <a:t>Schlussthesen </a:t>
            </a:r>
            <a:r>
              <a:rPr lang="de-DE" sz="2600" i="1" dirty="0">
                <a:solidFill>
                  <a:schemeClr val="bg1"/>
                </a:solidFill>
              </a:rPr>
              <a:t>– zur Diskussion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0" y="457200"/>
            <a:ext cx="9144000" cy="6400800"/>
          </a:xfrm>
          <a:prstGeom prst="bevel">
            <a:avLst>
              <a:gd name="adj" fmla="val 12500"/>
            </a:avLst>
          </a:prstGeom>
          <a:solidFill>
            <a:srgbClr val="DDDDDD"/>
          </a:solidFill>
          <a:ln w="9525">
            <a:solidFill>
              <a:srgbClr val="99CCFF"/>
            </a:solidFill>
            <a:miter lim="800000"/>
            <a:headEnd/>
            <a:tailEnd/>
          </a:ln>
        </p:spPr>
        <p:txBody>
          <a:bodyPr anchor="ctr"/>
          <a:lstStyle/>
          <a:p>
            <a:endParaRPr lang="de-DE" sz="4000" b="1">
              <a:solidFill>
                <a:schemeClr val="tx1"/>
              </a:solidFill>
              <a:latin typeface="Times New Roman" pitchFamily="18" charset="0"/>
            </a:endParaRPr>
          </a:p>
          <a:p>
            <a:endParaRPr lang="de-DE" sz="4000" b="1">
              <a:solidFill>
                <a:schemeClr val="tx1"/>
              </a:solidFill>
              <a:latin typeface="Times New Roman" pitchFamily="18" charset="0"/>
            </a:endParaRPr>
          </a:p>
          <a:p>
            <a:r>
              <a:rPr lang="de-DE" sz="4000" b="1" smtClean="0">
                <a:solidFill>
                  <a:schemeClr val="tx1"/>
                </a:solidFill>
                <a:latin typeface="Times New Roman" pitchFamily="18" charset="0"/>
              </a:rPr>
              <a:t>Vielen Dank für Ihre Aufmerksamkeit</a:t>
            </a:r>
            <a:endParaRPr lang="de-DE" sz="4000" b="1">
              <a:solidFill>
                <a:schemeClr val="tx1"/>
              </a:solidFill>
              <a:latin typeface="Times New Roman" pitchFamily="18" charset="0"/>
            </a:endParaRPr>
          </a:p>
          <a:p>
            <a:endParaRPr lang="de-DE" sz="4000" b="1">
              <a:solidFill>
                <a:schemeClr val="tx1"/>
              </a:solidFill>
              <a:latin typeface="Times New Roman" pitchFamily="18" charset="0"/>
            </a:endParaRPr>
          </a:p>
          <a:p>
            <a:r>
              <a:rPr lang="de-DE" sz="4000" b="1">
                <a:solidFill>
                  <a:schemeClr val="tx1"/>
                </a:solidFill>
                <a:latin typeface="Times New Roman" pitchFamily="18" charset="0"/>
              </a:rPr>
              <a:t>Folien unter </a:t>
            </a:r>
            <a:r>
              <a:rPr lang="de-DE" sz="4000" b="1">
                <a:solidFill>
                  <a:schemeClr val="tx1"/>
                </a:solidFill>
                <a:latin typeface="Times New Roman" pitchFamily="18" charset="0"/>
                <a:hlinkClick r:id="rId3"/>
              </a:rPr>
              <a:t>www.kuhlen.name/</a:t>
            </a:r>
            <a:endParaRPr lang="de-DE" sz="4000" b="1">
              <a:solidFill>
                <a:schemeClr val="tx1"/>
              </a:solidFill>
              <a:latin typeface="Times New Roman" pitchFamily="18" charset="0"/>
            </a:endParaRPr>
          </a:p>
          <a:p>
            <a:endParaRPr lang="de-DE" sz="4000" b="1">
              <a:solidFill>
                <a:schemeClr val="tx1"/>
              </a:solidFill>
              <a:latin typeface="Times New Roman" pitchFamily="18" charset="0"/>
            </a:endParaRPr>
          </a:p>
          <a:p>
            <a:endParaRPr lang="de-DE" sz="4000" b="1">
              <a:solidFill>
                <a:schemeClr val="tx1"/>
              </a:solidFill>
              <a:latin typeface="Times New Roman" pitchFamily="18" charset="0"/>
            </a:endParaRPr>
          </a:p>
          <a:p>
            <a:endParaRPr lang="de-DE" sz="4000" b="1">
              <a:solidFill>
                <a:schemeClr val="tx1"/>
              </a:solidFill>
              <a:latin typeface="Times New Roman" pitchFamily="18" charset="0"/>
            </a:endParaRPr>
          </a:p>
          <a:p>
            <a:endParaRPr lang="de-DE" sz="4000" b="1">
              <a:solidFill>
                <a:schemeClr val="tx1"/>
              </a:solidFill>
              <a:latin typeface="Times New Roman" pitchFamily="18" charset="0"/>
            </a:endParaRPr>
          </a:p>
          <a:p>
            <a:endParaRPr lang="de-DE" sz="4000" b="1">
              <a:solidFill>
                <a:schemeClr val="tx1"/>
              </a:solidFill>
              <a:latin typeface="Times New Roman" pitchFamily="18" charset="0"/>
            </a:endParaRPr>
          </a:p>
          <a:p>
            <a:endParaRPr lang="de-DE" sz="4000" b="1">
              <a:solidFill>
                <a:schemeClr val="tx1"/>
              </a:solidFill>
              <a:latin typeface="Times New Roman" pitchFamily="18" charset="0"/>
            </a:endParaRPr>
          </a:p>
        </p:txBody>
      </p:sp>
      <p:grpSp>
        <p:nvGrpSpPr>
          <p:cNvPr id="5" name="Gruppieren 4"/>
          <p:cNvGrpSpPr/>
          <p:nvPr/>
        </p:nvGrpSpPr>
        <p:grpSpPr>
          <a:xfrm>
            <a:off x="2209800" y="4114800"/>
            <a:ext cx="4752975" cy="1085850"/>
            <a:chOff x="2209800" y="4114800"/>
            <a:chExt cx="4752975" cy="1085850"/>
          </a:xfrm>
        </p:grpSpPr>
        <p:pic>
          <p:nvPicPr>
            <p:cNvPr id="37891" name="Picture 14">
              <a:hlinkClick r:id="rId4"/>
            </p:cNvPr>
            <p:cNvPicPr>
              <a:picLocks noChangeAspect="1" noChangeArrowheads="1"/>
            </p:cNvPicPr>
            <p:nvPr/>
          </p:nvPicPr>
          <p:blipFill>
            <a:blip r:embed="rId5" cstate="print"/>
            <a:srcRect/>
            <a:stretch>
              <a:fillRect/>
            </a:stretch>
          </p:blipFill>
          <p:spPr bwMode="auto">
            <a:xfrm>
              <a:off x="4114800" y="4114800"/>
              <a:ext cx="996950" cy="457200"/>
            </a:xfrm>
            <a:prstGeom prst="rect">
              <a:avLst/>
            </a:prstGeom>
            <a:noFill/>
            <a:ln w="12700">
              <a:noFill/>
              <a:miter lim="800000"/>
              <a:headEnd/>
              <a:tailEnd/>
            </a:ln>
          </p:spPr>
        </p:pic>
        <p:sp>
          <p:nvSpPr>
            <p:cNvPr id="37892" name="Rectangle 5"/>
            <p:cNvSpPr>
              <a:spLocks noChangeArrowheads="1"/>
            </p:cNvSpPr>
            <p:nvPr/>
          </p:nvSpPr>
          <p:spPr bwMode="auto">
            <a:xfrm>
              <a:off x="2209800" y="4800600"/>
              <a:ext cx="4752975" cy="400050"/>
            </a:xfrm>
            <a:prstGeom prst="rect">
              <a:avLst/>
            </a:prstGeom>
            <a:solidFill>
              <a:srgbClr val="CBCBCB"/>
            </a:solidFill>
            <a:ln w="9525">
              <a:noFill/>
              <a:miter lim="800000"/>
              <a:headEnd/>
              <a:tailEnd/>
            </a:ln>
          </p:spPr>
          <p:txBody>
            <a:bodyPr anchor="ctr">
              <a:spAutoFit/>
            </a:bodyPr>
            <a:lstStyle/>
            <a:p>
              <a:pPr algn="l" eaLnBrk="1" hangingPunct="1"/>
              <a:r>
                <a:rPr lang="de-DE" sz="1000">
                  <a:solidFill>
                    <a:schemeClr val="tx1"/>
                  </a:solidFill>
                </a:rPr>
                <a:t>This document will be published under the following </a:t>
              </a:r>
              <a:r>
                <a:rPr lang="de-DE" sz="1000">
                  <a:solidFill>
                    <a:schemeClr val="tx1"/>
                  </a:solidFill>
                  <a:hlinkClick r:id="rId4"/>
                </a:rPr>
                <a:t>Creative-Commons-License:</a:t>
              </a:r>
              <a:endParaRPr lang="de-DE" sz="1000">
                <a:solidFill>
                  <a:schemeClr val="tx1"/>
                </a:solidFill>
              </a:endParaRPr>
            </a:p>
            <a:p>
              <a:pPr algn="l" eaLnBrk="1" hangingPunct="1"/>
              <a:r>
                <a:rPr lang="de-DE" sz="1000">
                  <a:solidFill>
                    <a:schemeClr val="tx1"/>
                  </a:solidFill>
                </a:rPr>
                <a:t> http://creativecommons.org/licenses/by-nc-sa/2.0/de//</a:t>
              </a: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5410200" y="1708150"/>
            <a:ext cx="3581400" cy="1477963"/>
          </a:xfrm>
          <a:prstGeom prst="rect">
            <a:avLst/>
          </a:prstGeom>
          <a:noFill/>
          <a:ln w="9525">
            <a:noFill/>
            <a:miter lim="800000"/>
            <a:headEnd/>
            <a:tailEnd/>
          </a:ln>
        </p:spPr>
        <p:txBody>
          <a:bodyPr lIns="0" tIns="0" rIns="0" bIns="0" anchor="ctr">
            <a:spAutoFit/>
          </a:bodyPr>
          <a:lstStyle/>
          <a:p>
            <a:pPr>
              <a:lnSpc>
                <a:spcPct val="120000"/>
              </a:lnSpc>
              <a:buFont typeface="Wingdings" pitchFamily="2" charset="2"/>
              <a:buNone/>
            </a:pPr>
            <a:r>
              <a:rPr lang="de-DE" sz="2000">
                <a:solidFill>
                  <a:schemeClr val="tx1"/>
                </a:solidFill>
              </a:rPr>
              <a:t>     CC als Möglichkeit, informationelle Autonomie/ Selbstbestimmung von Autoren zurückzugewinnen</a:t>
            </a:r>
          </a:p>
        </p:txBody>
      </p:sp>
      <p:sp>
        <p:nvSpPr>
          <p:cNvPr id="38915" name="AutoShape 6">
            <a:hlinkClick r:id="rId3" action="ppaction://hlinksldjump"/>
          </p:cNvPr>
          <p:cNvSpPr>
            <a:spLocks noChangeArrowheads="1"/>
          </p:cNvSpPr>
          <p:nvPr/>
        </p:nvSpPr>
        <p:spPr bwMode="auto">
          <a:xfrm>
            <a:off x="6553200" y="3352800"/>
            <a:ext cx="1295400" cy="593725"/>
          </a:xfrm>
          <a:prstGeom prst="leftArrow">
            <a:avLst>
              <a:gd name="adj1" fmla="val 50000"/>
              <a:gd name="adj2" fmla="val 62485"/>
            </a:avLst>
          </a:prstGeom>
          <a:solidFill>
            <a:schemeClr val="accent1"/>
          </a:solidFill>
          <a:ln w="12700">
            <a:solidFill>
              <a:schemeClr val="tx1"/>
            </a:solidFill>
            <a:miter lim="800000"/>
            <a:headEnd/>
            <a:tailEnd/>
          </a:ln>
        </p:spPr>
        <p:txBody>
          <a:bodyPr lIns="18000" tIns="10800" rIns="18000" bIns="10800" anchor="ctr">
            <a:spAutoFit/>
          </a:bodyPr>
          <a:lstStyle/>
          <a:p>
            <a:endParaRPr lang="de-DE"/>
          </a:p>
        </p:txBody>
      </p:sp>
      <p:sp>
        <p:nvSpPr>
          <p:cNvPr id="38916" name="Rectangle 7"/>
          <p:cNvSpPr>
            <a:spLocks noChangeArrowheads="1"/>
          </p:cNvSpPr>
          <p:nvPr/>
        </p:nvSpPr>
        <p:spPr bwMode="auto">
          <a:xfrm>
            <a:off x="6019800" y="4114800"/>
            <a:ext cx="3124200" cy="1477963"/>
          </a:xfrm>
          <a:prstGeom prst="rect">
            <a:avLst/>
          </a:prstGeom>
          <a:noFill/>
          <a:ln w="9525">
            <a:noFill/>
            <a:miter lim="800000"/>
            <a:headEnd/>
            <a:tailEnd/>
          </a:ln>
        </p:spPr>
        <p:txBody>
          <a:bodyPr lIns="0" tIns="0" rIns="0" bIns="0" anchor="ctr">
            <a:spAutoFit/>
          </a:bodyPr>
          <a:lstStyle/>
          <a:p>
            <a:pPr>
              <a:lnSpc>
                <a:spcPct val="120000"/>
              </a:lnSpc>
              <a:buFont typeface="Wingdings" pitchFamily="2" charset="2"/>
              <a:buNone/>
            </a:pPr>
            <a:r>
              <a:rPr lang="de-DE" sz="2000">
                <a:solidFill>
                  <a:schemeClr val="tx1"/>
                </a:solidFill>
              </a:rPr>
              <a:t>     im Rahmen des Urheberrechts, aber mit Verzicht auf einige Verwertungsrechte</a:t>
            </a:r>
          </a:p>
        </p:txBody>
      </p:sp>
      <p:pic>
        <p:nvPicPr>
          <p:cNvPr id="38917" name="Picture 7"/>
          <p:cNvPicPr>
            <a:picLocks noChangeAspect="1" noChangeArrowheads="1"/>
          </p:cNvPicPr>
          <p:nvPr/>
        </p:nvPicPr>
        <p:blipFill>
          <a:blip r:embed="rId4" cstate="print"/>
          <a:srcRect/>
          <a:stretch>
            <a:fillRect/>
          </a:stretch>
        </p:blipFill>
        <p:spPr bwMode="auto">
          <a:xfrm>
            <a:off x="381000" y="0"/>
            <a:ext cx="7132638" cy="1323975"/>
          </a:xfrm>
          <a:prstGeom prst="rect">
            <a:avLst/>
          </a:prstGeom>
          <a:noFill/>
          <a:ln w="12700">
            <a:noFill/>
            <a:miter lim="800000"/>
            <a:headEnd/>
            <a:tailEnd/>
          </a:ln>
        </p:spPr>
      </p:pic>
      <p:pic>
        <p:nvPicPr>
          <p:cNvPr id="38918" name="Picture 8"/>
          <p:cNvPicPr>
            <a:picLocks noChangeAspect="1" noChangeArrowheads="1"/>
          </p:cNvPicPr>
          <p:nvPr/>
        </p:nvPicPr>
        <p:blipFill>
          <a:blip r:embed="rId5" cstate="print"/>
          <a:srcRect/>
          <a:stretch>
            <a:fillRect/>
          </a:stretch>
        </p:blipFill>
        <p:spPr bwMode="auto">
          <a:xfrm>
            <a:off x="381000" y="1371600"/>
            <a:ext cx="4914900" cy="3733800"/>
          </a:xfrm>
          <a:prstGeom prst="rect">
            <a:avLst/>
          </a:prstGeom>
          <a:noFill/>
          <a:ln w="12700">
            <a:noFill/>
            <a:miter lim="800000"/>
            <a:headEnd/>
            <a:tailEnd/>
          </a:ln>
        </p:spPr>
      </p:pic>
      <p:pic>
        <p:nvPicPr>
          <p:cNvPr id="38919" name="Picture 10"/>
          <p:cNvPicPr>
            <a:picLocks noChangeAspect="1" noChangeArrowheads="1"/>
          </p:cNvPicPr>
          <p:nvPr/>
        </p:nvPicPr>
        <p:blipFill>
          <a:blip r:embed="rId6" cstate="print"/>
          <a:srcRect/>
          <a:stretch>
            <a:fillRect/>
          </a:stretch>
        </p:blipFill>
        <p:spPr bwMode="auto">
          <a:xfrm>
            <a:off x="0" y="5257800"/>
            <a:ext cx="6370638" cy="742950"/>
          </a:xfrm>
          <a:prstGeom prst="rect">
            <a:avLst/>
          </a:prstGeom>
          <a:noFill/>
          <a:ln w="12700">
            <a:noFill/>
            <a:miter lim="800000"/>
            <a:headEnd/>
            <a:tailEnd/>
          </a:ln>
        </p:spPr>
      </p:pic>
      <p:pic>
        <p:nvPicPr>
          <p:cNvPr id="38920" name="Picture 11">
            <a:hlinkClick r:id="rId7"/>
          </p:cNvPr>
          <p:cNvPicPr>
            <a:picLocks noChangeAspect="1" noChangeArrowheads="1"/>
          </p:cNvPicPr>
          <p:nvPr/>
        </p:nvPicPr>
        <p:blipFill>
          <a:blip r:embed="rId8" cstate="print"/>
          <a:srcRect/>
          <a:stretch>
            <a:fillRect/>
          </a:stretch>
        </p:blipFill>
        <p:spPr bwMode="auto">
          <a:xfrm>
            <a:off x="3200400" y="5791200"/>
            <a:ext cx="4981575" cy="438150"/>
          </a:xfrm>
          <a:prstGeom prst="rect">
            <a:avLst/>
          </a:prstGeom>
          <a:noFill/>
          <a:ln w="12700">
            <a:noFill/>
            <a:miter lim="800000"/>
            <a:headEnd/>
            <a:tailEnd/>
          </a:ln>
        </p:spPr>
      </p:pic>
      <p:sp>
        <p:nvSpPr>
          <p:cNvPr id="9" name="AutoShape 6">
            <a:hlinkClick r:id="rId9" action="ppaction://hlinkfile"/>
          </p:cNvPr>
          <p:cNvSpPr>
            <a:spLocks noChangeArrowheads="1"/>
          </p:cNvSpPr>
          <p:nvPr/>
        </p:nvSpPr>
        <p:spPr bwMode="auto">
          <a:xfrm>
            <a:off x="1447800" y="5929503"/>
            <a:ext cx="1295400" cy="471297"/>
          </a:xfrm>
          <a:prstGeom prst="leftArrow">
            <a:avLst>
              <a:gd name="adj1" fmla="val 50000"/>
              <a:gd name="adj2" fmla="val 62485"/>
            </a:avLst>
          </a:prstGeom>
          <a:solidFill>
            <a:schemeClr val="accent1"/>
          </a:solidFill>
          <a:ln w="12700">
            <a:solidFill>
              <a:schemeClr val="tx1"/>
            </a:solidFill>
            <a:miter lim="800000"/>
            <a:headEnd/>
            <a:tailEnd/>
          </a:ln>
        </p:spPr>
        <p:txBody>
          <a:bodyPr lIns="18000" tIns="10800" rIns="18000" bIns="10800" anchor="ctr">
            <a:spAutoFit/>
          </a:bodyPr>
          <a:lstStyle/>
          <a:p>
            <a:r>
              <a:rPr lang="de-DE" sz="1400" dirty="0" smtClean="0">
                <a:solidFill>
                  <a:schemeClr val="bg1"/>
                </a:solidFill>
              </a:rPr>
              <a:t>Legal </a:t>
            </a:r>
            <a:r>
              <a:rPr lang="de-DE" sz="1400" dirty="0" err="1" smtClean="0">
                <a:solidFill>
                  <a:schemeClr val="bg1"/>
                </a:solidFill>
              </a:rPr>
              <a:t>code</a:t>
            </a:r>
            <a:endParaRPr lang="de-DE" sz="14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400" b="1" i="1">
                <a:solidFill>
                  <a:schemeClr val="bg1"/>
                </a:solidFill>
              </a:rPr>
              <a:t>Wem gehört Wissen? Eher: Wem gehört Information?</a:t>
            </a:r>
          </a:p>
        </p:txBody>
      </p:sp>
      <p:pic>
        <p:nvPicPr>
          <p:cNvPr id="11267" name="Picture 10"/>
          <p:cNvPicPr>
            <a:picLocks noChangeAspect="1" noChangeArrowheads="1"/>
          </p:cNvPicPr>
          <p:nvPr/>
        </p:nvPicPr>
        <p:blipFill>
          <a:blip r:embed="rId3" cstate="print"/>
          <a:srcRect/>
          <a:stretch>
            <a:fillRect/>
          </a:stretch>
        </p:blipFill>
        <p:spPr bwMode="auto">
          <a:xfrm>
            <a:off x="304800" y="838200"/>
            <a:ext cx="2887663" cy="4800600"/>
          </a:xfrm>
          <a:prstGeom prst="rect">
            <a:avLst/>
          </a:prstGeom>
          <a:noFill/>
          <a:ln w="9525">
            <a:noFill/>
            <a:miter lim="800000"/>
            <a:headEnd/>
            <a:tailEnd/>
          </a:ln>
        </p:spPr>
      </p:pic>
      <p:grpSp>
        <p:nvGrpSpPr>
          <p:cNvPr id="11268" name="Group 11"/>
          <p:cNvGrpSpPr>
            <a:grpSpLocks/>
          </p:cNvGrpSpPr>
          <p:nvPr/>
        </p:nvGrpSpPr>
        <p:grpSpPr bwMode="auto">
          <a:xfrm>
            <a:off x="5410200" y="304800"/>
            <a:ext cx="3352800" cy="5638800"/>
            <a:chOff x="1776" y="0"/>
            <a:chExt cx="2496" cy="4105"/>
          </a:xfrm>
        </p:grpSpPr>
        <p:grpSp>
          <p:nvGrpSpPr>
            <p:cNvPr id="11270" name="Group 12"/>
            <p:cNvGrpSpPr>
              <a:grpSpLocks/>
            </p:cNvGrpSpPr>
            <p:nvPr/>
          </p:nvGrpSpPr>
          <p:grpSpPr bwMode="auto">
            <a:xfrm>
              <a:off x="1776" y="0"/>
              <a:ext cx="2496" cy="2832"/>
              <a:chOff x="1008" y="240"/>
              <a:chExt cx="3600" cy="4176"/>
            </a:xfrm>
          </p:grpSpPr>
          <p:pic>
            <p:nvPicPr>
              <p:cNvPr id="11272" name="Picture 13"/>
              <p:cNvPicPr>
                <a:picLocks noChangeAspect="1" noChangeArrowheads="1"/>
              </p:cNvPicPr>
              <p:nvPr/>
            </p:nvPicPr>
            <p:blipFill>
              <a:blip r:embed="rId4" cstate="print"/>
              <a:srcRect/>
              <a:stretch>
                <a:fillRect/>
              </a:stretch>
            </p:blipFill>
            <p:spPr bwMode="auto">
              <a:xfrm>
                <a:off x="1008" y="240"/>
                <a:ext cx="3600" cy="1932"/>
              </a:xfrm>
              <a:prstGeom prst="rect">
                <a:avLst/>
              </a:prstGeom>
              <a:noFill/>
              <a:ln w="9525">
                <a:noFill/>
                <a:miter lim="800000"/>
                <a:headEnd/>
                <a:tailEnd/>
              </a:ln>
            </p:spPr>
          </p:pic>
          <p:pic>
            <p:nvPicPr>
              <p:cNvPr id="11273" name="Picture 14"/>
              <p:cNvPicPr>
                <a:picLocks noChangeAspect="1" noChangeArrowheads="1"/>
              </p:cNvPicPr>
              <p:nvPr/>
            </p:nvPicPr>
            <p:blipFill>
              <a:blip r:embed="rId5" cstate="print"/>
              <a:srcRect/>
              <a:stretch>
                <a:fillRect/>
              </a:stretch>
            </p:blipFill>
            <p:spPr bwMode="auto">
              <a:xfrm>
                <a:off x="1008" y="2160"/>
                <a:ext cx="3588" cy="2256"/>
              </a:xfrm>
              <a:prstGeom prst="rect">
                <a:avLst/>
              </a:prstGeom>
              <a:noFill/>
              <a:ln w="9525">
                <a:noFill/>
                <a:miter lim="800000"/>
                <a:headEnd/>
                <a:tailEnd/>
              </a:ln>
            </p:spPr>
          </p:pic>
        </p:grpSp>
        <p:pic>
          <p:nvPicPr>
            <p:cNvPr id="11271" name="Picture 15"/>
            <p:cNvPicPr>
              <a:picLocks noChangeAspect="1" noChangeArrowheads="1"/>
            </p:cNvPicPr>
            <p:nvPr/>
          </p:nvPicPr>
          <p:blipFill>
            <a:blip r:embed="rId6" cstate="print"/>
            <a:srcRect/>
            <a:stretch>
              <a:fillRect/>
            </a:stretch>
          </p:blipFill>
          <p:spPr bwMode="auto">
            <a:xfrm>
              <a:off x="1776" y="2832"/>
              <a:ext cx="2496" cy="1273"/>
            </a:xfrm>
            <a:prstGeom prst="rect">
              <a:avLst/>
            </a:prstGeom>
            <a:noFill/>
            <a:ln w="9525">
              <a:noFill/>
              <a:miter lim="800000"/>
              <a:headEnd/>
              <a:tailEnd/>
            </a:ln>
          </p:spPr>
        </p:pic>
      </p:grpSp>
      <p:sp>
        <p:nvSpPr>
          <p:cNvPr id="11269" name="AutoShape 16"/>
          <p:cNvSpPr>
            <a:spLocks noChangeArrowheads="1"/>
          </p:cNvSpPr>
          <p:nvPr/>
        </p:nvSpPr>
        <p:spPr bwMode="auto">
          <a:xfrm>
            <a:off x="3352800" y="3124200"/>
            <a:ext cx="1752600" cy="609600"/>
          </a:xfrm>
          <a:prstGeom prst="leftRightArrow">
            <a:avLst>
              <a:gd name="adj1" fmla="val 50000"/>
              <a:gd name="adj2" fmla="val 57500"/>
            </a:avLst>
          </a:prstGeom>
          <a:solidFill>
            <a:schemeClr val="folHlink"/>
          </a:solidFill>
          <a:ln w="9525">
            <a:noFill/>
            <a:miter lim="800000"/>
            <a:headEnd/>
            <a:tailEnd/>
          </a:ln>
        </p:spPr>
        <p:txBody>
          <a:bodyPr wrap="none" lIns="0" tIns="0" rIns="0" bIns="0" anchor="ctr"/>
          <a:lstStyle/>
          <a:p>
            <a:endParaRPr lang="de-DE"/>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400" b="1" i="1">
                <a:solidFill>
                  <a:schemeClr val="bg1"/>
                </a:solidFill>
              </a:rPr>
              <a:t>Wem gehört Wissen? Eher: Wem gehört Information?</a:t>
            </a:r>
          </a:p>
        </p:txBody>
      </p:sp>
      <p:grpSp>
        <p:nvGrpSpPr>
          <p:cNvPr id="12291" name="Group 10"/>
          <p:cNvGrpSpPr>
            <a:grpSpLocks/>
          </p:cNvGrpSpPr>
          <p:nvPr/>
        </p:nvGrpSpPr>
        <p:grpSpPr bwMode="auto">
          <a:xfrm>
            <a:off x="152400" y="685800"/>
            <a:ext cx="3276600" cy="2362200"/>
            <a:chOff x="192" y="192"/>
            <a:chExt cx="5328" cy="3552"/>
          </a:xfrm>
        </p:grpSpPr>
        <p:pic>
          <p:nvPicPr>
            <p:cNvPr id="12294" name="Picture 11"/>
            <p:cNvPicPr>
              <a:picLocks noChangeAspect="1" noChangeArrowheads="1"/>
            </p:cNvPicPr>
            <p:nvPr/>
          </p:nvPicPr>
          <p:blipFill>
            <a:blip r:embed="rId3" cstate="print"/>
            <a:srcRect/>
            <a:stretch>
              <a:fillRect/>
            </a:stretch>
          </p:blipFill>
          <p:spPr bwMode="auto">
            <a:xfrm>
              <a:off x="192" y="528"/>
              <a:ext cx="1819" cy="3024"/>
            </a:xfrm>
            <a:prstGeom prst="rect">
              <a:avLst/>
            </a:prstGeom>
            <a:noFill/>
            <a:ln w="9525">
              <a:noFill/>
              <a:miter lim="800000"/>
              <a:headEnd/>
              <a:tailEnd/>
            </a:ln>
          </p:spPr>
        </p:pic>
        <p:grpSp>
          <p:nvGrpSpPr>
            <p:cNvPr id="12295" name="Group 12"/>
            <p:cNvGrpSpPr>
              <a:grpSpLocks/>
            </p:cNvGrpSpPr>
            <p:nvPr/>
          </p:nvGrpSpPr>
          <p:grpSpPr bwMode="auto">
            <a:xfrm>
              <a:off x="3408" y="192"/>
              <a:ext cx="2112" cy="3552"/>
              <a:chOff x="1776" y="0"/>
              <a:chExt cx="2496" cy="4105"/>
            </a:xfrm>
          </p:grpSpPr>
          <p:grpSp>
            <p:nvGrpSpPr>
              <p:cNvPr id="12297" name="Group 13"/>
              <p:cNvGrpSpPr>
                <a:grpSpLocks/>
              </p:cNvGrpSpPr>
              <p:nvPr/>
            </p:nvGrpSpPr>
            <p:grpSpPr bwMode="auto">
              <a:xfrm>
                <a:off x="1776" y="0"/>
                <a:ext cx="2496" cy="2832"/>
                <a:chOff x="1008" y="240"/>
                <a:chExt cx="3600" cy="4176"/>
              </a:xfrm>
            </p:grpSpPr>
            <p:pic>
              <p:nvPicPr>
                <p:cNvPr id="12299" name="Picture 14"/>
                <p:cNvPicPr>
                  <a:picLocks noChangeAspect="1" noChangeArrowheads="1"/>
                </p:cNvPicPr>
                <p:nvPr/>
              </p:nvPicPr>
              <p:blipFill>
                <a:blip r:embed="rId4" cstate="print"/>
                <a:srcRect/>
                <a:stretch>
                  <a:fillRect/>
                </a:stretch>
              </p:blipFill>
              <p:spPr bwMode="auto">
                <a:xfrm>
                  <a:off x="1008" y="240"/>
                  <a:ext cx="3600" cy="1932"/>
                </a:xfrm>
                <a:prstGeom prst="rect">
                  <a:avLst/>
                </a:prstGeom>
                <a:noFill/>
                <a:ln w="9525">
                  <a:noFill/>
                  <a:miter lim="800000"/>
                  <a:headEnd/>
                  <a:tailEnd/>
                </a:ln>
              </p:spPr>
            </p:pic>
            <p:pic>
              <p:nvPicPr>
                <p:cNvPr id="12300" name="Picture 15"/>
                <p:cNvPicPr>
                  <a:picLocks noChangeAspect="1" noChangeArrowheads="1"/>
                </p:cNvPicPr>
                <p:nvPr/>
              </p:nvPicPr>
              <p:blipFill>
                <a:blip r:embed="rId5" cstate="print"/>
                <a:srcRect/>
                <a:stretch>
                  <a:fillRect/>
                </a:stretch>
              </p:blipFill>
              <p:spPr bwMode="auto">
                <a:xfrm>
                  <a:off x="1008" y="2160"/>
                  <a:ext cx="3588" cy="2256"/>
                </a:xfrm>
                <a:prstGeom prst="rect">
                  <a:avLst/>
                </a:prstGeom>
                <a:noFill/>
                <a:ln w="9525">
                  <a:noFill/>
                  <a:miter lim="800000"/>
                  <a:headEnd/>
                  <a:tailEnd/>
                </a:ln>
              </p:spPr>
            </p:pic>
          </p:grpSp>
          <p:pic>
            <p:nvPicPr>
              <p:cNvPr id="12298" name="Picture 16"/>
              <p:cNvPicPr>
                <a:picLocks noChangeAspect="1" noChangeArrowheads="1"/>
              </p:cNvPicPr>
              <p:nvPr/>
            </p:nvPicPr>
            <p:blipFill>
              <a:blip r:embed="rId6" cstate="print"/>
              <a:srcRect/>
              <a:stretch>
                <a:fillRect/>
              </a:stretch>
            </p:blipFill>
            <p:spPr bwMode="auto">
              <a:xfrm>
                <a:off x="1776" y="2832"/>
                <a:ext cx="2496" cy="1273"/>
              </a:xfrm>
              <a:prstGeom prst="rect">
                <a:avLst/>
              </a:prstGeom>
              <a:noFill/>
              <a:ln w="9525">
                <a:noFill/>
                <a:miter lim="800000"/>
                <a:headEnd/>
                <a:tailEnd/>
              </a:ln>
            </p:spPr>
          </p:pic>
        </p:grpSp>
        <p:sp>
          <p:nvSpPr>
            <p:cNvPr id="12296" name="AutoShape 17"/>
            <p:cNvSpPr>
              <a:spLocks noChangeArrowheads="1"/>
            </p:cNvSpPr>
            <p:nvPr/>
          </p:nvSpPr>
          <p:spPr bwMode="auto">
            <a:xfrm>
              <a:off x="2112" y="1968"/>
              <a:ext cx="1104" cy="384"/>
            </a:xfrm>
            <a:prstGeom prst="leftRightArrow">
              <a:avLst>
                <a:gd name="adj1" fmla="val 50000"/>
                <a:gd name="adj2" fmla="val 57500"/>
              </a:avLst>
            </a:prstGeom>
            <a:solidFill>
              <a:schemeClr val="folHlink"/>
            </a:solidFill>
            <a:ln w="9525">
              <a:noFill/>
              <a:miter lim="800000"/>
              <a:headEnd/>
              <a:tailEnd/>
            </a:ln>
          </p:spPr>
          <p:txBody>
            <a:bodyPr wrap="none" lIns="0" tIns="0" rIns="0" bIns="0" anchor="ctr"/>
            <a:lstStyle/>
            <a:p>
              <a:endParaRPr lang="de-DE"/>
            </a:p>
          </p:txBody>
        </p:sp>
      </p:grpSp>
      <p:sp>
        <p:nvSpPr>
          <p:cNvPr id="976914" name="Rectangle 18"/>
          <p:cNvSpPr>
            <a:spLocks noChangeArrowheads="1"/>
          </p:cNvSpPr>
          <p:nvPr/>
        </p:nvSpPr>
        <p:spPr bwMode="auto">
          <a:xfrm>
            <a:off x="3581400" y="685800"/>
            <a:ext cx="5105400" cy="5326063"/>
          </a:xfrm>
          <a:prstGeom prst="rect">
            <a:avLst/>
          </a:prstGeom>
          <a:noFill/>
          <a:ln w="9525">
            <a:noFill/>
            <a:miter lim="800000"/>
            <a:headEnd/>
            <a:tailEnd/>
          </a:ln>
        </p:spPr>
        <p:txBody>
          <a:bodyPr lIns="0" tIns="0" rIns="0" bIns="0" anchor="ctr">
            <a:spAutoFit/>
          </a:bodyPr>
          <a:lstStyle/>
          <a:p>
            <a:pPr algn="l">
              <a:lnSpc>
                <a:spcPct val="150000"/>
              </a:lnSpc>
              <a:buFont typeface="Wingdings" pitchFamily="2" charset="2"/>
              <a:buNone/>
              <a:tabLst>
                <a:tab pos="0" algn="l"/>
              </a:tabLst>
            </a:pPr>
            <a:r>
              <a:rPr lang="de-DE">
                <a:solidFill>
                  <a:srgbClr val="003366"/>
                </a:solidFill>
              </a:rPr>
              <a:t>In juristischer Hinsicht ist es es eindeutig, </a:t>
            </a:r>
            <a:br>
              <a:rPr lang="de-DE">
                <a:solidFill>
                  <a:srgbClr val="003366"/>
                </a:solidFill>
              </a:rPr>
            </a:br>
            <a:r>
              <a:rPr lang="de-DE">
                <a:solidFill>
                  <a:srgbClr val="003366"/>
                </a:solidFill>
              </a:rPr>
              <a:t>„....that </a:t>
            </a:r>
            <a:r>
              <a:rPr lang="de-DE" b="1">
                <a:solidFill>
                  <a:srgbClr val="003366"/>
                </a:solidFill>
              </a:rPr>
              <a:t>ideas and facts</a:t>
            </a:r>
            <a:r>
              <a:rPr lang="de-DE">
                <a:solidFill>
                  <a:srgbClr val="003366"/>
                </a:solidFill>
              </a:rPr>
              <a:t> of </a:t>
            </a:r>
            <a:r>
              <a:rPr lang="de-DE" b="1" i="1">
                <a:solidFill>
                  <a:srgbClr val="003366"/>
                </a:solidFill>
              </a:rPr>
              <a:t>themselves </a:t>
            </a:r>
            <a:r>
              <a:rPr lang="de-DE">
                <a:solidFill>
                  <a:srgbClr val="003366"/>
                </a:solidFill>
              </a:rPr>
              <a:t>cannot be protected“ </a:t>
            </a:r>
          </a:p>
          <a:p>
            <a:pPr algn="l">
              <a:lnSpc>
                <a:spcPct val="150000"/>
              </a:lnSpc>
              <a:buFont typeface="Wingdings" pitchFamily="2" charset="2"/>
              <a:buNone/>
              <a:tabLst>
                <a:tab pos="0" algn="l"/>
              </a:tabLst>
            </a:pPr>
            <a:r>
              <a:rPr lang="de-DE">
                <a:solidFill>
                  <a:srgbClr val="003366"/>
                </a:solidFill>
              </a:rPr>
              <a:t>aber </a:t>
            </a:r>
          </a:p>
          <a:p>
            <a:pPr algn="l">
              <a:lnSpc>
                <a:spcPct val="150000"/>
              </a:lnSpc>
              <a:buFont typeface="Wingdings" pitchFamily="2" charset="2"/>
              <a:buNone/>
              <a:tabLst>
                <a:tab pos="0" algn="l"/>
              </a:tabLst>
            </a:pPr>
            <a:r>
              <a:rPr lang="de-DE">
                <a:solidFill>
                  <a:srgbClr val="003366"/>
                </a:solidFill>
              </a:rPr>
              <a:t>    „the architecture or structure or way in which they are presented can be. It is therefore not enough to point to ideas or facts ... that are to be found in HBHG [das Gral-Buch] and DVC [das da-Vinci-Code-Buch von Brown]. </a:t>
            </a:r>
          </a:p>
          <a:p>
            <a:pPr algn="l">
              <a:lnSpc>
                <a:spcPct val="150000"/>
              </a:lnSpc>
              <a:buFont typeface="Wingdings" pitchFamily="2" charset="2"/>
              <a:buNone/>
              <a:tabLst>
                <a:tab pos="0" algn="l"/>
              </a:tabLst>
            </a:pPr>
            <a:endParaRPr lang="de-DE">
              <a:solidFill>
                <a:srgbClr val="003366"/>
              </a:solidFill>
            </a:endParaRPr>
          </a:p>
          <a:p>
            <a:pPr algn="l">
              <a:lnSpc>
                <a:spcPct val="150000"/>
              </a:lnSpc>
              <a:buFont typeface="Wingdings" pitchFamily="2" charset="2"/>
              <a:buNone/>
              <a:tabLst>
                <a:tab pos="0" algn="l"/>
              </a:tabLst>
            </a:pPr>
            <a:r>
              <a:rPr lang="de-DE">
                <a:solidFill>
                  <a:srgbClr val="003366"/>
                </a:solidFill>
              </a:rPr>
              <a:t>      It must be shown that the </a:t>
            </a:r>
            <a:r>
              <a:rPr lang="de-DE" b="1">
                <a:solidFill>
                  <a:srgbClr val="003366"/>
                </a:solidFill>
              </a:rPr>
              <a:t>architecture or structure</a:t>
            </a:r>
            <a:r>
              <a:rPr lang="de-DE">
                <a:solidFill>
                  <a:srgbClr val="003366"/>
                </a:solidFill>
              </a:rPr>
              <a:t> is substantially copied.“</a:t>
            </a:r>
            <a:r>
              <a:rPr lang="de-DE" sz="2400">
                <a:solidFill>
                  <a:srgbClr val="003366"/>
                </a:solidFill>
              </a:rPr>
              <a:t> </a:t>
            </a:r>
          </a:p>
          <a:p>
            <a:pPr algn="l">
              <a:lnSpc>
                <a:spcPct val="150000"/>
              </a:lnSpc>
              <a:buFont typeface="Wingdings" pitchFamily="2" charset="2"/>
              <a:buNone/>
              <a:tabLst>
                <a:tab pos="0" algn="l"/>
              </a:tabLst>
            </a:pPr>
            <a:r>
              <a:rPr lang="de-DE" sz="1000">
                <a:solidFill>
                  <a:srgbClr val="003366"/>
                </a:solidFill>
              </a:rPr>
              <a:t>          http://www.hmcourts-service.gov.uk/images/judgment-files/baigent_v_rhg_0406.pdf</a:t>
            </a:r>
            <a:endParaRPr lang="de-DE" sz="2400">
              <a:solidFill>
                <a:srgbClr val="003366"/>
              </a:solidFill>
            </a:endParaRPr>
          </a:p>
        </p:txBody>
      </p:sp>
      <p:sp>
        <p:nvSpPr>
          <p:cNvPr id="12293" name="AutoShape 20"/>
          <p:cNvSpPr>
            <a:spLocks noChangeArrowheads="1"/>
          </p:cNvSpPr>
          <p:nvPr/>
        </p:nvSpPr>
        <p:spPr bwMode="auto">
          <a:xfrm>
            <a:off x="8229600" y="6019800"/>
            <a:ext cx="381000" cy="228600"/>
          </a:xfrm>
          <a:prstGeom prst="rightArrow">
            <a:avLst>
              <a:gd name="adj1" fmla="val 50000"/>
              <a:gd name="adj2" fmla="val 41667"/>
            </a:avLst>
          </a:prstGeom>
          <a:solidFill>
            <a:schemeClr val="folHlink"/>
          </a:solidFill>
          <a:ln w="9525">
            <a:noFill/>
            <a:miter lim="800000"/>
            <a:headEnd/>
            <a:tailEnd/>
          </a:ln>
        </p:spPr>
        <p:txBody>
          <a:bodyPr wrap="none" lIns="0" tIns="0" rIns="0" bIns="0" anchor="ct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69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69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69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769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769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91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0" y="0"/>
            <a:ext cx="9144000" cy="533400"/>
          </a:xfrm>
          <a:prstGeom prst="rect">
            <a:avLst/>
          </a:prstGeom>
          <a:solidFill>
            <a:srgbClr val="008080"/>
          </a:solidFill>
          <a:ln w="9525">
            <a:noFill/>
            <a:miter lim="800000"/>
            <a:headEnd/>
            <a:tailEnd/>
          </a:ln>
        </p:spPr>
        <p:txBody>
          <a:bodyPr/>
          <a:lstStyle/>
          <a:p>
            <a:pPr>
              <a:lnSpc>
                <a:spcPct val="90000"/>
              </a:lnSpc>
            </a:pPr>
            <a:r>
              <a:rPr lang="de-DE" sz="2600" i="1" smtClean="0">
                <a:solidFill>
                  <a:schemeClr val="bg1"/>
                </a:solidFill>
              </a:rPr>
              <a:t>Entwicklungspotenziale -  Balancen</a:t>
            </a:r>
            <a:endParaRPr lang="de-DE" sz="2600" i="1">
              <a:solidFill>
                <a:schemeClr val="bg1"/>
              </a:solidFill>
            </a:endParaRPr>
          </a:p>
        </p:txBody>
      </p:sp>
      <p:sp>
        <p:nvSpPr>
          <p:cNvPr id="14339" name="Text Box 4"/>
          <p:cNvSpPr txBox="1">
            <a:spLocks noChangeArrowheads="1"/>
          </p:cNvSpPr>
          <p:nvPr/>
        </p:nvSpPr>
        <p:spPr bwMode="auto">
          <a:xfrm>
            <a:off x="685800" y="2117725"/>
            <a:ext cx="7848600" cy="461963"/>
          </a:xfrm>
          <a:prstGeom prst="rect">
            <a:avLst/>
          </a:prstGeom>
          <a:noFill/>
          <a:ln w="12700">
            <a:noFill/>
            <a:miter lim="800000"/>
            <a:headEnd type="none" w="sm" len="sm"/>
            <a:tailEnd type="none" w="sm" len="sm"/>
          </a:ln>
        </p:spPr>
        <p:txBody>
          <a:bodyPr>
            <a:spAutoFit/>
          </a:bodyPr>
          <a:lstStyle/>
          <a:p>
            <a:pPr algn="just">
              <a:spcBef>
                <a:spcPct val="50000"/>
              </a:spcBef>
              <a:buFont typeface="Wingdings" pitchFamily="2" charset="2"/>
              <a:buNone/>
            </a:pPr>
            <a:r>
              <a:rPr lang="de-DE" sz="2000">
                <a:solidFill>
                  <a:srgbClr val="003366"/>
                </a:solidFill>
                <a:cs typeface="Times New Roman" pitchFamily="18" charset="0"/>
              </a:rPr>
              <a:t>Wissen und Information sind </a:t>
            </a:r>
            <a:r>
              <a:rPr lang="de-DE" sz="2400" b="1">
                <a:solidFill>
                  <a:srgbClr val="003366"/>
                </a:solidFill>
                <a:cs typeface="Times New Roman" pitchFamily="18" charset="0"/>
              </a:rPr>
              <a:t>Entwicklungspotenziale</a:t>
            </a:r>
            <a:r>
              <a:rPr lang="de-DE" sz="2000">
                <a:solidFill>
                  <a:srgbClr val="003366"/>
                </a:solidFill>
                <a:cs typeface="Times New Roman" pitchFamily="18" charset="0"/>
              </a:rPr>
              <a:t>.</a:t>
            </a:r>
            <a:endParaRPr lang="de-DE" sz="2000" b="1">
              <a:solidFill>
                <a:srgbClr val="003366"/>
              </a:solidFill>
              <a:cs typeface="Times New Roman" pitchFamily="18" charset="0"/>
            </a:endParaRPr>
          </a:p>
        </p:txBody>
      </p:sp>
      <p:sp>
        <p:nvSpPr>
          <p:cNvPr id="987141" name="Text Box 5"/>
          <p:cNvSpPr txBox="1">
            <a:spLocks noChangeArrowheads="1"/>
          </p:cNvSpPr>
          <p:nvPr/>
        </p:nvSpPr>
        <p:spPr bwMode="auto">
          <a:xfrm>
            <a:off x="647700" y="3200400"/>
            <a:ext cx="1562100" cy="400050"/>
          </a:xfrm>
          <a:prstGeom prst="rect">
            <a:avLst/>
          </a:prstGeom>
          <a:solidFill>
            <a:srgbClr val="F8F8F8"/>
          </a:solidFill>
          <a:ln w="12700">
            <a:noFill/>
            <a:miter lim="800000"/>
            <a:headEnd type="none" w="sm" len="sm"/>
            <a:tailEnd type="none" w="sm" len="sm"/>
          </a:ln>
        </p:spPr>
        <p:txBody>
          <a:bodyPr>
            <a:spAutoFit/>
          </a:bodyPr>
          <a:lstStyle/>
          <a:p>
            <a:pPr algn="just">
              <a:spcBef>
                <a:spcPct val="50000"/>
              </a:spcBef>
              <a:buFont typeface="Wingdings" pitchFamily="2" charset="2"/>
              <a:buNone/>
            </a:pPr>
            <a:r>
              <a:rPr lang="de-DE" sz="2000">
                <a:solidFill>
                  <a:srgbClr val="003366"/>
                </a:solidFill>
                <a:cs typeface="Times New Roman" pitchFamily="18" charset="0"/>
              </a:rPr>
              <a:t>ökonomisch</a:t>
            </a:r>
            <a:endParaRPr lang="de-DE" sz="2000" b="1">
              <a:solidFill>
                <a:srgbClr val="003366"/>
              </a:solidFill>
              <a:cs typeface="Times New Roman" pitchFamily="18" charset="0"/>
            </a:endParaRPr>
          </a:p>
        </p:txBody>
      </p:sp>
      <p:sp>
        <p:nvSpPr>
          <p:cNvPr id="987142" name="Text Box 6"/>
          <p:cNvSpPr txBox="1">
            <a:spLocks noChangeArrowheads="1"/>
          </p:cNvSpPr>
          <p:nvPr/>
        </p:nvSpPr>
        <p:spPr bwMode="auto">
          <a:xfrm>
            <a:off x="2514600" y="3208338"/>
            <a:ext cx="1066800" cy="400050"/>
          </a:xfrm>
          <a:prstGeom prst="rect">
            <a:avLst/>
          </a:prstGeom>
          <a:solidFill>
            <a:srgbClr val="F8F8F8"/>
          </a:solidFill>
          <a:ln w="12700">
            <a:noFill/>
            <a:miter lim="800000"/>
            <a:headEnd type="none" w="sm" len="sm"/>
            <a:tailEnd type="none" w="sm" len="sm"/>
          </a:ln>
        </p:spPr>
        <p:txBody>
          <a:bodyPr>
            <a:spAutoFit/>
          </a:bodyPr>
          <a:lstStyle/>
          <a:p>
            <a:pPr algn="just">
              <a:spcBef>
                <a:spcPct val="50000"/>
              </a:spcBef>
              <a:buFont typeface="Wingdings" pitchFamily="2" charset="2"/>
              <a:buNone/>
            </a:pPr>
            <a:r>
              <a:rPr lang="de-DE" sz="2000">
                <a:solidFill>
                  <a:srgbClr val="003366"/>
                </a:solidFill>
                <a:cs typeface="Times New Roman" pitchFamily="18" charset="0"/>
              </a:rPr>
              <a:t>sozial</a:t>
            </a:r>
            <a:endParaRPr lang="de-DE" sz="2000" b="1">
              <a:solidFill>
                <a:srgbClr val="003366"/>
              </a:solidFill>
              <a:cs typeface="Times New Roman" pitchFamily="18" charset="0"/>
            </a:endParaRPr>
          </a:p>
        </p:txBody>
      </p:sp>
      <p:sp>
        <p:nvSpPr>
          <p:cNvPr id="987143" name="Text Box 7"/>
          <p:cNvSpPr txBox="1">
            <a:spLocks noChangeArrowheads="1"/>
          </p:cNvSpPr>
          <p:nvPr/>
        </p:nvSpPr>
        <p:spPr bwMode="auto">
          <a:xfrm>
            <a:off x="4038600" y="3224213"/>
            <a:ext cx="1219200" cy="400050"/>
          </a:xfrm>
          <a:prstGeom prst="rect">
            <a:avLst/>
          </a:prstGeom>
          <a:solidFill>
            <a:srgbClr val="F8F8F8"/>
          </a:solidFill>
          <a:ln w="12700">
            <a:noFill/>
            <a:miter lim="800000"/>
            <a:headEnd type="none" w="sm" len="sm"/>
            <a:tailEnd type="none" w="sm" len="sm"/>
          </a:ln>
        </p:spPr>
        <p:txBody>
          <a:bodyPr>
            <a:spAutoFit/>
          </a:bodyPr>
          <a:lstStyle/>
          <a:p>
            <a:pPr algn="just">
              <a:spcBef>
                <a:spcPct val="50000"/>
              </a:spcBef>
              <a:buFont typeface="Wingdings" pitchFamily="2" charset="2"/>
              <a:buNone/>
            </a:pPr>
            <a:r>
              <a:rPr lang="de-DE" sz="2000">
                <a:solidFill>
                  <a:srgbClr val="003366"/>
                </a:solidFill>
                <a:cs typeface="Times New Roman" pitchFamily="18" charset="0"/>
              </a:rPr>
              <a:t>politisch</a:t>
            </a:r>
            <a:endParaRPr lang="de-DE" sz="2000" b="1">
              <a:solidFill>
                <a:srgbClr val="003366"/>
              </a:solidFill>
              <a:cs typeface="Times New Roman" pitchFamily="18" charset="0"/>
            </a:endParaRPr>
          </a:p>
        </p:txBody>
      </p:sp>
      <p:sp>
        <p:nvSpPr>
          <p:cNvPr id="987144" name="Text Box 8"/>
          <p:cNvSpPr txBox="1">
            <a:spLocks noChangeArrowheads="1"/>
          </p:cNvSpPr>
          <p:nvPr/>
        </p:nvSpPr>
        <p:spPr bwMode="auto">
          <a:xfrm>
            <a:off x="5715000" y="3230563"/>
            <a:ext cx="1447800" cy="400050"/>
          </a:xfrm>
          <a:prstGeom prst="rect">
            <a:avLst/>
          </a:prstGeom>
          <a:solidFill>
            <a:srgbClr val="F8F8F8"/>
          </a:solidFill>
          <a:ln w="12700">
            <a:noFill/>
            <a:miter lim="800000"/>
            <a:headEnd type="none" w="sm" len="sm"/>
            <a:tailEnd type="none" w="sm" len="sm"/>
          </a:ln>
        </p:spPr>
        <p:txBody>
          <a:bodyPr>
            <a:spAutoFit/>
          </a:bodyPr>
          <a:lstStyle/>
          <a:p>
            <a:pPr algn="just">
              <a:spcBef>
                <a:spcPct val="50000"/>
              </a:spcBef>
              <a:buFont typeface="Wingdings" pitchFamily="2" charset="2"/>
              <a:buNone/>
            </a:pPr>
            <a:r>
              <a:rPr lang="de-DE" sz="2000">
                <a:solidFill>
                  <a:srgbClr val="003366"/>
                </a:solidFill>
                <a:cs typeface="Times New Roman" pitchFamily="18" charset="0"/>
              </a:rPr>
              <a:t>individuell</a:t>
            </a:r>
            <a:endParaRPr lang="de-DE" sz="2000" b="1">
              <a:solidFill>
                <a:srgbClr val="003366"/>
              </a:solidFill>
              <a:cs typeface="Times New Roman" pitchFamily="18" charset="0"/>
            </a:endParaRPr>
          </a:p>
        </p:txBody>
      </p:sp>
      <p:sp>
        <p:nvSpPr>
          <p:cNvPr id="987145" name="Text Box 9"/>
          <p:cNvSpPr txBox="1">
            <a:spLocks noChangeArrowheads="1"/>
          </p:cNvSpPr>
          <p:nvPr/>
        </p:nvSpPr>
        <p:spPr bwMode="auto">
          <a:xfrm>
            <a:off x="7620000" y="3216275"/>
            <a:ext cx="1143000" cy="400050"/>
          </a:xfrm>
          <a:prstGeom prst="rect">
            <a:avLst/>
          </a:prstGeom>
          <a:solidFill>
            <a:srgbClr val="F8F8F8"/>
          </a:solidFill>
          <a:ln w="12700">
            <a:noFill/>
            <a:miter lim="800000"/>
            <a:headEnd type="none" w="sm" len="sm"/>
            <a:tailEnd type="none" w="sm" len="sm"/>
          </a:ln>
        </p:spPr>
        <p:txBody>
          <a:bodyPr>
            <a:spAutoFit/>
          </a:bodyPr>
          <a:lstStyle/>
          <a:p>
            <a:pPr algn="just">
              <a:spcBef>
                <a:spcPct val="50000"/>
              </a:spcBef>
              <a:buFont typeface="Wingdings" pitchFamily="2" charset="2"/>
              <a:buNone/>
            </a:pPr>
            <a:r>
              <a:rPr lang="de-DE" sz="2000">
                <a:solidFill>
                  <a:srgbClr val="003366"/>
                </a:solidFill>
                <a:cs typeface="Times New Roman" pitchFamily="18" charset="0"/>
              </a:rPr>
              <a:t>kulturell</a:t>
            </a:r>
            <a:endParaRPr lang="de-DE" sz="2000" b="1">
              <a:solidFill>
                <a:srgbClr val="003366"/>
              </a:solidFill>
              <a:cs typeface="Times New Roman" pitchFamily="18" charset="0"/>
            </a:endParaRPr>
          </a:p>
        </p:txBody>
      </p:sp>
      <p:sp>
        <p:nvSpPr>
          <p:cNvPr id="14345" name="Rectangle 10"/>
          <p:cNvSpPr>
            <a:spLocks noChangeArrowheads="1"/>
          </p:cNvSpPr>
          <p:nvPr/>
        </p:nvSpPr>
        <p:spPr bwMode="auto">
          <a:xfrm>
            <a:off x="4068763" y="4373563"/>
            <a:ext cx="1255712" cy="400050"/>
          </a:xfrm>
          <a:prstGeom prst="rect">
            <a:avLst/>
          </a:prstGeom>
          <a:solidFill>
            <a:schemeClr val="tx1"/>
          </a:solidFill>
          <a:ln w="12700">
            <a:noFill/>
            <a:miter lim="800000"/>
            <a:headEnd/>
            <a:tailEnd/>
          </a:ln>
        </p:spPr>
        <p:txBody>
          <a:bodyPr wrap="none" anchor="ctr">
            <a:spAutoFit/>
          </a:bodyPr>
          <a:lstStyle/>
          <a:p>
            <a:pPr>
              <a:buFont typeface="Monotype Sorts" pitchFamily="2" charset="2"/>
              <a:buNone/>
            </a:pPr>
            <a:r>
              <a:rPr lang="de-DE" sz="2000">
                <a:solidFill>
                  <a:schemeClr val="bg1"/>
                </a:solidFill>
                <a:cs typeface="Arial" charset="0"/>
              </a:rPr>
              <a:t>Balancen</a:t>
            </a:r>
          </a:p>
        </p:txBody>
      </p:sp>
      <p:grpSp>
        <p:nvGrpSpPr>
          <p:cNvPr id="2" name="Group 11"/>
          <p:cNvGrpSpPr>
            <a:grpSpLocks/>
          </p:cNvGrpSpPr>
          <p:nvPr/>
        </p:nvGrpSpPr>
        <p:grpSpPr bwMode="auto">
          <a:xfrm>
            <a:off x="1371600" y="3651250"/>
            <a:ext cx="1524000" cy="265113"/>
            <a:chOff x="864" y="2281"/>
            <a:chExt cx="960" cy="359"/>
          </a:xfrm>
        </p:grpSpPr>
        <p:sp>
          <p:nvSpPr>
            <p:cNvPr id="14360" name="Line 12"/>
            <p:cNvSpPr>
              <a:spLocks noChangeShapeType="1"/>
            </p:cNvSpPr>
            <p:nvPr/>
          </p:nvSpPr>
          <p:spPr bwMode="auto">
            <a:xfrm>
              <a:off x="864" y="2281"/>
              <a:ext cx="0" cy="359"/>
            </a:xfrm>
            <a:prstGeom prst="line">
              <a:avLst/>
            </a:prstGeom>
            <a:noFill/>
            <a:ln w="38100">
              <a:solidFill>
                <a:schemeClr val="tx1"/>
              </a:solidFill>
              <a:round/>
              <a:headEnd/>
              <a:tailEnd/>
            </a:ln>
          </p:spPr>
          <p:txBody>
            <a:bodyPr anchor="ctr">
              <a:spAutoFit/>
            </a:bodyPr>
            <a:lstStyle/>
            <a:p>
              <a:endParaRPr lang="de-DE"/>
            </a:p>
          </p:txBody>
        </p:sp>
        <p:sp>
          <p:nvSpPr>
            <p:cNvPr id="14361" name="Line 13"/>
            <p:cNvSpPr>
              <a:spLocks noChangeShapeType="1"/>
            </p:cNvSpPr>
            <p:nvPr/>
          </p:nvSpPr>
          <p:spPr bwMode="auto">
            <a:xfrm>
              <a:off x="864" y="2640"/>
              <a:ext cx="960" cy="0"/>
            </a:xfrm>
            <a:prstGeom prst="line">
              <a:avLst/>
            </a:prstGeom>
            <a:noFill/>
            <a:ln w="38100">
              <a:solidFill>
                <a:schemeClr val="tx1"/>
              </a:solidFill>
              <a:round/>
              <a:headEnd/>
              <a:tailEnd/>
            </a:ln>
          </p:spPr>
          <p:txBody>
            <a:bodyPr anchor="ctr">
              <a:spAutoFit/>
            </a:bodyPr>
            <a:lstStyle/>
            <a:p>
              <a:endParaRPr lang="de-DE"/>
            </a:p>
          </p:txBody>
        </p:sp>
        <p:sp>
          <p:nvSpPr>
            <p:cNvPr id="14362" name="Line 14"/>
            <p:cNvSpPr>
              <a:spLocks noChangeShapeType="1"/>
            </p:cNvSpPr>
            <p:nvPr/>
          </p:nvSpPr>
          <p:spPr bwMode="auto">
            <a:xfrm flipV="1">
              <a:off x="1824" y="2281"/>
              <a:ext cx="0" cy="359"/>
            </a:xfrm>
            <a:prstGeom prst="line">
              <a:avLst/>
            </a:prstGeom>
            <a:noFill/>
            <a:ln w="38100">
              <a:solidFill>
                <a:schemeClr val="tx1"/>
              </a:solidFill>
              <a:round/>
              <a:headEnd/>
              <a:tailEnd/>
            </a:ln>
          </p:spPr>
          <p:txBody>
            <a:bodyPr anchor="ctr">
              <a:spAutoFit/>
            </a:bodyPr>
            <a:lstStyle/>
            <a:p>
              <a:endParaRPr lang="de-DE"/>
            </a:p>
          </p:txBody>
        </p:sp>
      </p:grpSp>
      <p:grpSp>
        <p:nvGrpSpPr>
          <p:cNvPr id="3" name="Group 15"/>
          <p:cNvGrpSpPr>
            <a:grpSpLocks/>
          </p:cNvGrpSpPr>
          <p:nvPr/>
        </p:nvGrpSpPr>
        <p:grpSpPr bwMode="auto">
          <a:xfrm>
            <a:off x="990600" y="3657600"/>
            <a:ext cx="5486400" cy="487363"/>
            <a:chOff x="864" y="2281"/>
            <a:chExt cx="960" cy="359"/>
          </a:xfrm>
        </p:grpSpPr>
        <p:sp>
          <p:nvSpPr>
            <p:cNvPr id="14357" name="Line 16"/>
            <p:cNvSpPr>
              <a:spLocks noChangeShapeType="1"/>
            </p:cNvSpPr>
            <p:nvPr/>
          </p:nvSpPr>
          <p:spPr bwMode="auto">
            <a:xfrm>
              <a:off x="864" y="2281"/>
              <a:ext cx="0" cy="359"/>
            </a:xfrm>
            <a:prstGeom prst="line">
              <a:avLst/>
            </a:prstGeom>
            <a:noFill/>
            <a:ln w="38100">
              <a:solidFill>
                <a:schemeClr val="tx1"/>
              </a:solidFill>
              <a:round/>
              <a:headEnd/>
              <a:tailEnd/>
            </a:ln>
          </p:spPr>
          <p:txBody>
            <a:bodyPr anchor="ctr">
              <a:spAutoFit/>
            </a:bodyPr>
            <a:lstStyle/>
            <a:p>
              <a:endParaRPr lang="de-DE"/>
            </a:p>
          </p:txBody>
        </p:sp>
        <p:sp>
          <p:nvSpPr>
            <p:cNvPr id="14358" name="Line 17"/>
            <p:cNvSpPr>
              <a:spLocks noChangeShapeType="1"/>
            </p:cNvSpPr>
            <p:nvPr/>
          </p:nvSpPr>
          <p:spPr bwMode="auto">
            <a:xfrm>
              <a:off x="864" y="2640"/>
              <a:ext cx="960" cy="0"/>
            </a:xfrm>
            <a:prstGeom prst="line">
              <a:avLst/>
            </a:prstGeom>
            <a:noFill/>
            <a:ln w="38100">
              <a:solidFill>
                <a:schemeClr val="tx1"/>
              </a:solidFill>
              <a:round/>
              <a:headEnd/>
              <a:tailEnd/>
            </a:ln>
          </p:spPr>
          <p:txBody>
            <a:bodyPr anchor="ctr">
              <a:spAutoFit/>
            </a:bodyPr>
            <a:lstStyle/>
            <a:p>
              <a:endParaRPr lang="de-DE"/>
            </a:p>
          </p:txBody>
        </p:sp>
        <p:sp>
          <p:nvSpPr>
            <p:cNvPr id="14359" name="Line 18"/>
            <p:cNvSpPr>
              <a:spLocks noChangeShapeType="1"/>
            </p:cNvSpPr>
            <p:nvPr/>
          </p:nvSpPr>
          <p:spPr bwMode="auto">
            <a:xfrm flipV="1">
              <a:off x="1824" y="2281"/>
              <a:ext cx="0" cy="359"/>
            </a:xfrm>
            <a:prstGeom prst="line">
              <a:avLst/>
            </a:prstGeom>
            <a:noFill/>
            <a:ln w="38100">
              <a:solidFill>
                <a:schemeClr val="tx1"/>
              </a:solidFill>
              <a:round/>
              <a:headEnd/>
              <a:tailEnd/>
            </a:ln>
          </p:spPr>
          <p:txBody>
            <a:bodyPr anchor="ctr">
              <a:spAutoFit/>
            </a:bodyPr>
            <a:lstStyle/>
            <a:p>
              <a:endParaRPr lang="de-DE"/>
            </a:p>
          </p:txBody>
        </p:sp>
      </p:grpSp>
      <p:grpSp>
        <p:nvGrpSpPr>
          <p:cNvPr id="4" name="Group 19"/>
          <p:cNvGrpSpPr>
            <a:grpSpLocks/>
          </p:cNvGrpSpPr>
          <p:nvPr/>
        </p:nvGrpSpPr>
        <p:grpSpPr bwMode="auto">
          <a:xfrm flipH="1" flipV="1">
            <a:off x="990600" y="2773363"/>
            <a:ext cx="7162800" cy="487362"/>
            <a:chOff x="864" y="2281"/>
            <a:chExt cx="960" cy="359"/>
          </a:xfrm>
        </p:grpSpPr>
        <p:sp>
          <p:nvSpPr>
            <p:cNvPr id="14354" name="Line 20"/>
            <p:cNvSpPr>
              <a:spLocks noChangeShapeType="1"/>
            </p:cNvSpPr>
            <p:nvPr/>
          </p:nvSpPr>
          <p:spPr bwMode="auto">
            <a:xfrm>
              <a:off x="864" y="2281"/>
              <a:ext cx="0" cy="359"/>
            </a:xfrm>
            <a:prstGeom prst="line">
              <a:avLst/>
            </a:prstGeom>
            <a:noFill/>
            <a:ln w="38100">
              <a:solidFill>
                <a:schemeClr val="tx1"/>
              </a:solidFill>
              <a:round/>
              <a:headEnd/>
              <a:tailEnd/>
            </a:ln>
          </p:spPr>
          <p:txBody>
            <a:bodyPr anchor="ctr">
              <a:spAutoFit/>
            </a:bodyPr>
            <a:lstStyle/>
            <a:p>
              <a:endParaRPr lang="de-DE"/>
            </a:p>
          </p:txBody>
        </p:sp>
        <p:sp>
          <p:nvSpPr>
            <p:cNvPr id="14355" name="Line 21"/>
            <p:cNvSpPr>
              <a:spLocks noChangeShapeType="1"/>
            </p:cNvSpPr>
            <p:nvPr/>
          </p:nvSpPr>
          <p:spPr bwMode="auto">
            <a:xfrm>
              <a:off x="864" y="2640"/>
              <a:ext cx="960" cy="0"/>
            </a:xfrm>
            <a:prstGeom prst="line">
              <a:avLst/>
            </a:prstGeom>
            <a:noFill/>
            <a:ln w="38100">
              <a:solidFill>
                <a:schemeClr val="tx1"/>
              </a:solidFill>
              <a:round/>
              <a:headEnd/>
              <a:tailEnd/>
            </a:ln>
          </p:spPr>
          <p:txBody>
            <a:bodyPr anchor="ctr">
              <a:spAutoFit/>
            </a:bodyPr>
            <a:lstStyle/>
            <a:p>
              <a:endParaRPr lang="de-DE"/>
            </a:p>
          </p:txBody>
        </p:sp>
        <p:sp>
          <p:nvSpPr>
            <p:cNvPr id="14356" name="Line 22"/>
            <p:cNvSpPr>
              <a:spLocks noChangeShapeType="1"/>
            </p:cNvSpPr>
            <p:nvPr/>
          </p:nvSpPr>
          <p:spPr bwMode="auto">
            <a:xfrm flipV="1">
              <a:off x="1824" y="2281"/>
              <a:ext cx="0" cy="359"/>
            </a:xfrm>
            <a:prstGeom prst="line">
              <a:avLst/>
            </a:prstGeom>
            <a:noFill/>
            <a:ln w="38100">
              <a:solidFill>
                <a:schemeClr val="tx1"/>
              </a:solidFill>
              <a:round/>
              <a:headEnd/>
              <a:tailEnd/>
            </a:ln>
          </p:spPr>
          <p:txBody>
            <a:bodyPr anchor="ctr">
              <a:spAutoFit/>
            </a:bodyPr>
            <a:lstStyle/>
            <a:p>
              <a:endParaRPr lang="de-DE"/>
            </a:p>
          </p:txBody>
        </p:sp>
      </p:grpSp>
      <p:grpSp>
        <p:nvGrpSpPr>
          <p:cNvPr id="5" name="Group 23"/>
          <p:cNvGrpSpPr>
            <a:grpSpLocks/>
          </p:cNvGrpSpPr>
          <p:nvPr/>
        </p:nvGrpSpPr>
        <p:grpSpPr bwMode="auto">
          <a:xfrm flipH="1" flipV="1">
            <a:off x="1752600" y="2989263"/>
            <a:ext cx="2819400" cy="241300"/>
            <a:chOff x="864" y="2281"/>
            <a:chExt cx="960" cy="359"/>
          </a:xfrm>
        </p:grpSpPr>
        <p:sp>
          <p:nvSpPr>
            <p:cNvPr id="14351" name="Line 24"/>
            <p:cNvSpPr>
              <a:spLocks noChangeShapeType="1"/>
            </p:cNvSpPr>
            <p:nvPr/>
          </p:nvSpPr>
          <p:spPr bwMode="auto">
            <a:xfrm>
              <a:off x="864" y="2281"/>
              <a:ext cx="0" cy="359"/>
            </a:xfrm>
            <a:prstGeom prst="line">
              <a:avLst/>
            </a:prstGeom>
            <a:noFill/>
            <a:ln w="38100">
              <a:solidFill>
                <a:schemeClr val="tx1"/>
              </a:solidFill>
              <a:round/>
              <a:headEnd/>
              <a:tailEnd/>
            </a:ln>
          </p:spPr>
          <p:txBody>
            <a:bodyPr anchor="ctr">
              <a:spAutoFit/>
            </a:bodyPr>
            <a:lstStyle/>
            <a:p>
              <a:endParaRPr lang="de-DE"/>
            </a:p>
          </p:txBody>
        </p:sp>
        <p:sp>
          <p:nvSpPr>
            <p:cNvPr id="14352" name="Line 25"/>
            <p:cNvSpPr>
              <a:spLocks noChangeShapeType="1"/>
            </p:cNvSpPr>
            <p:nvPr/>
          </p:nvSpPr>
          <p:spPr bwMode="auto">
            <a:xfrm>
              <a:off x="864" y="2640"/>
              <a:ext cx="960" cy="0"/>
            </a:xfrm>
            <a:prstGeom prst="line">
              <a:avLst/>
            </a:prstGeom>
            <a:noFill/>
            <a:ln w="38100">
              <a:solidFill>
                <a:schemeClr val="tx1"/>
              </a:solidFill>
              <a:round/>
              <a:headEnd/>
              <a:tailEnd/>
            </a:ln>
          </p:spPr>
          <p:txBody>
            <a:bodyPr anchor="ctr">
              <a:spAutoFit/>
            </a:bodyPr>
            <a:lstStyle/>
            <a:p>
              <a:endParaRPr lang="de-DE"/>
            </a:p>
          </p:txBody>
        </p:sp>
        <p:sp>
          <p:nvSpPr>
            <p:cNvPr id="14353" name="Line 26"/>
            <p:cNvSpPr>
              <a:spLocks noChangeShapeType="1"/>
            </p:cNvSpPr>
            <p:nvPr/>
          </p:nvSpPr>
          <p:spPr bwMode="auto">
            <a:xfrm flipV="1">
              <a:off x="1824" y="2281"/>
              <a:ext cx="0" cy="359"/>
            </a:xfrm>
            <a:prstGeom prst="line">
              <a:avLst/>
            </a:prstGeom>
            <a:noFill/>
            <a:ln w="38100">
              <a:solidFill>
                <a:schemeClr val="tx1"/>
              </a:solidFill>
              <a:round/>
              <a:headEnd/>
              <a:tailEnd/>
            </a:ln>
          </p:spPr>
          <p:txBody>
            <a:bodyPr anchor="ctr">
              <a:spAutoFit/>
            </a:bodyPr>
            <a:lstStyle/>
            <a:p>
              <a:endParaRPr lang="de-DE"/>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987141"/>
                                        </p:tgtEl>
                                        <p:attrNameLst>
                                          <p:attrName>style.visibility</p:attrName>
                                        </p:attrNameLst>
                                      </p:cBhvr>
                                      <p:to>
                                        <p:strVal val="visible"/>
                                      </p:to>
                                    </p:set>
                                  </p:childTnLst>
                                </p:cTn>
                              </p:par>
                            </p:childTnLst>
                          </p:cTn>
                        </p:par>
                        <p:par>
                          <p:cTn id="7" fill="hold">
                            <p:stCondLst>
                              <p:cond delay="2500"/>
                            </p:stCondLst>
                            <p:childTnLst>
                              <p:par>
                                <p:cTn id="8" presetID="1" presetClass="entr" presetSubtype="0" fill="hold" grpId="0" nodeType="afterEffect">
                                  <p:stCondLst>
                                    <p:cond delay="2000"/>
                                  </p:stCondLst>
                                  <p:childTnLst>
                                    <p:set>
                                      <p:cBhvr>
                                        <p:cTn id="9" dur="1" fill="hold">
                                          <p:stCondLst>
                                            <p:cond delay="499"/>
                                          </p:stCondLst>
                                        </p:cTn>
                                        <p:tgtEl>
                                          <p:spTgt spid="987142"/>
                                        </p:tgtEl>
                                        <p:attrNameLst>
                                          <p:attrName>style.visibility</p:attrName>
                                        </p:attrNameLst>
                                      </p:cBhvr>
                                      <p:to>
                                        <p:strVal val="visible"/>
                                      </p:to>
                                    </p:set>
                                  </p:childTnLst>
                                </p:cTn>
                              </p:par>
                            </p:childTnLst>
                          </p:cTn>
                        </p:par>
                        <p:par>
                          <p:cTn id="10" fill="hold">
                            <p:stCondLst>
                              <p:cond delay="5000"/>
                            </p:stCondLst>
                            <p:childTnLst>
                              <p:par>
                                <p:cTn id="11" presetID="1" presetClass="entr" presetSubtype="0" fill="hold" grpId="0" nodeType="afterEffect">
                                  <p:stCondLst>
                                    <p:cond delay="2000"/>
                                  </p:stCondLst>
                                  <p:childTnLst>
                                    <p:set>
                                      <p:cBhvr>
                                        <p:cTn id="12" dur="1" fill="hold">
                                          <p:stCondLst>
                                            <p:cond delay="499"/>
                                          </p:stCondLst>
                                        </p:cTn>
                                        <p:tgtEl>
                                          <p:spTgt spid="987143"/>
                                        </p:tgtEl>
                                        <p:attrNameLst>
                                          <p:attrName>style.visibility</p:attrName>
                                        </p:attrNameLst>
                                      </p:cBhvr>
                                      <p:to>
                                        <p:strVal val="visible"/>
                                      </p:to>
                                    </p:set>
                                  </p:childTnLst>
                                </p:cTn>
                              </p:par>
                            </p:childTnLst>
                          </p:cTn>
                        </p:par>
                        <p:par>
                          <p:cTn id="13" fill="hold">
                            <p:stCondLst>
                              <p:cond delay="7500"/>
                            </p:stCondLst>
                            <p:childTnLst>
                              <p:par>
                                <p:cTn id="14" presetID="1" presetClass="entr" presetSubtype="0" fill="hold" grpId="0" nodeType="afterEffect">
                                  <p:stCondLst>
                                    <p:cond delay="2000"/>
                                  </p:stCondLst>
                                  <p:childTnLst>
                                    <p:set>
                                      <p:cBhvr>
                                        <p:cTn id="15" dur="1" fill="hold">
                                          <p:stCondLst>
                                            <p:cond delay="499"/>
                                          </p:stCondLst>
                                        </p:cTn>
                                        <p:tgtEl>
                                          <p:spTgt spid="987144"/>
                                        </p:tgtEl>
                                        <p:attrNameLst>
                                          <p:attrName>style.visibility</p:attrName>
                                        </p:attrNameLst>
                                      </p:cBhvr>
                                      <p:to>
                                        <p:strVal val="visible"/>
                                      </p:to>
                                    </p:set>
                                  </p:childTnLst>
                                </p:cTn>
                              </p:par>
                            </p:childTnLst>
                          </p:cTn>
                        </p:par>
                        <p:par>
                          <p:cTn id="16" fill="hold">
                            <p:stCondLst>
                              <p:cond delay="10000"/>
                            </p:stCondLst>
                            <p:childTnLst>
                              <p:par>
                                <p:cTn id="17" presetID="1" presetClass="entr" presetSubtype="0" fill="hold" grpId="0" nodeType="afterEffect">
                                  <p:stCondLst>
                                    <p:cond delay="2000"/>
                                  </p:stCondLst>
                                  <p:childTnLst>
                                    <p:set>
                                      <p:cBhvr>
                                        <p:cTn id="18" dur="1" fill="hold">
                                          <p:stCondLst>
                                            <p:cond delay="499"/>
                                          </p:stCondLst>
                                        </p:cTn>
                                        <p:tgtEl>
                                          <p:spTgt spid="9871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1" grpId="0" animBg="1" autoUpdateAnimBg="0"/>
      <p:bldP spid="987142" grpId="0" animBg="1" autoUpdateAnimBg="0"/>
      <p:bldP spid="987143" grpId="0" animBg="1" autoUpdateAnimBg="0"/>
      <p:bldP spid="987144" grpId="0" animBg="1" autoUpdateAnimBg="0"/>
      <p:bldP spid="987145" grpId="0" animBg="1" autoUpdateAnimBg="0"/>
      <p:bldP spid="14345" grpId="0" animBg="1"/>
    </p:bldLst>
  </p:timing>
</p:sld>
</file>

<file path=ppt/theme/theme1.xml><?xml version="1.0" encoding="utf-8"?>
<a:theme xmlns:a="http://schemas.openxmlformats.org/drawingml/2006/main" name="IMK_v1-191001">
  <a:themeElements>
    <a:clrScheme name="">
      <a:dk1>
        <a:srgbClr val="000000"/>
      </a:dk1>
      <a:lt1>
        <a:srgbClr val="FFFFFF"/>
      </a:lt1>
      <a:dk2>
        <a:srgbClr val="008080"/>
      </a:dk2>
      <a:lt2>
        <a:srgbClr val="CBCBCB"/>
      </a:lt2>
      <a:accent1>
        <a:srgbClr val="008080"/>
      </a:accent1>
      <a:accent2>
        <a:srgbClr val="969696"/>
      </a:accent2>
      <a:accent3>
        <a:srgbClr val="FFFFFF"/>
      </a:accent3>
      <a:accent4>
        <a:srgbClr val="000000"/>
      </a:accent4>
      <a:accent5>
        <a:srgbClr val="AAC0C0"/>
      </a:accent5>
      <a:accent6>
        <a:srgbClr val="878787"/>
      </a:accent6>
      <a:hlink>
        <a:srgbClr val="000000"/>
      </a:hlink>
      <a:folHlink>
        <a:srgbClr val="008080"/>
      </a:folHlink>
    </a:clrScheme>
    <a:fontScheme name="IMK_v1-19100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18000" tIns="10800" rIns="18000" bIns="10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hlink"/>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18000" tIns="10800" rIns="18000" bIns="10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hlink"/>
            </a:solidFill>
            <a:effectLst/>
            <a:latin typeface="Arial" pitchFamily="34" charset="0"/>
          </a:defRPr>
        </a:defPPr>
      </a:lstStyle>
    </a:lnDef>
  </a:objectDefaults>
  <a:extraClrSchemeLst>
    <a:extraClrScheme>
      <a:clrScheme name="IMK_v1-191001 1">
        <a:dk1>
          <a:srgbClr val="868686"/>
        </a:dk1>
        <a:lt1>
          <a:srgbClr val="FFCC99"/>
        </a:lt1>
        <a:dk2>
          <a:srgbClr val="000000"/>
        </a:dk2>
        <a:lt2>
          <a:srgbClr val="FF9966"/>
        </a:lt2>
        <a:accent1>
          <a:srgbClr val="669900"/>
        </a:accent1>
        <a:accent2>
          <a:srgbClr val="99CCFF"/>
        </a:accent2>
        <a:accent3>
          <a:srgbClr val="AAAAAA"/>
        </a:accent3>
        <a:accent4>
          <a:srgbClr val="DAAE82"/>
        </a:accent4>
        <a:accent5>
          <a:srgbClr val="B8CAAA"/>
        </a:accent5>
        <a:accent6>
          <a:srgbClr val="8AB9E7"/>
        </a:accent6>
        <a:hlink>
          <a:srgbClr val="FF6633"/>
        </a:hlink>
        <a:folHlink>
          <a:srgbClr val="CC3300"/>
        </a:folHlink>
      </a:clrScheme>
      <a:clrMap bg1="dk2" tx1="lt1" bg2="dk1" tx2="lt2" accent1="accent1" accent2="accent2" accent3="accent3" accent4="accent4" accent5="accent5" accent6="accent6" hlink="hlink" folHlink="folHlink"/>
    </a:extraClrScheme>
    <a:extraClrScheme>
      <a:clrScheme name="IMK_v1-191001 2">
        <a:dk1>
          <a:srgbClr val="000000"/>
        </a:dk1>
        <a:lt1>
          <a:srgbClr val="FDE3BA"/>
        </a:lt1>
        <a:dk2>
          <a:srgbClr val="000000"/>
        </a:dk2>
        <a:lt2>
          <a:srgbClr val="FF9933"/>
        </a:lt2>
        <a:accent1>
          <a:srgbClr val="FF3300"/>
        </a:accent1>
        <a:accent2>
          <a:srgbClr val="99CCFF"/>
        </a:accent2>
        <a:accent3>
          <a:srgbClr val="FEEFD9"/>
        </a:accent3>
        <a:accent4>
          <a:srgbClr val="000000"/>
        </a:accent4>
        <a:accent5>
          <a:srgbClr val="FFADAA"/>
        </a:accent5>
        <a:accent6>
          <a:srgbClr val="8AB9E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IMK_v1-191001 3">
        <a:dk1>
          <a:srgbClr val="000000"/>
        </a:dk1>
        <a:lt1>
          <a:srgbClr val="FFFFFF"/>
        </a:lt1>
        <a:dk2>
          <a:srgbClr val="000000"/>
        </a:dk2>
        <a:lt2>
          <a:srgbClr val="B2B2B2"/>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C:\WINDOWS\Anwendungsdaten\Microsoft\Vorlagen\IMK_v1-191001.pot</Template>
  <TotalTime>0</TotalTime>
  <Words>2585</Words>
  <Application>Microsoft Office PowerPoint</Application>
  <PresentationFormat>Bildschirmpräsentation (4:3)</PresentationFormat>
  <Paragraphs>2065</Paragraphs>
  <Slides>63</Slides>
  <Notes>62</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63</vt:i4>
      </vt:variant>
    </vt:vector>
  </HeadingPairs>
  <TitlesOfParts>
    <vt:vector size="65" baseType="lpstr">
      <vt:lpstr>IMK_v1-191001</vt:lpstr>
      <vt:lpstr>Designer Zeichnung</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Geschäftsmodelle</vt:lpstr>
      <vt:lpstr>Geschäftsmodelle</vt:lpstr>
      <vt:lpstr>Open Access Initiativen</vt:lpstr>
      <vt:lpstr>Open Access Ziele - aus der Berliner Erklärung übersetzt aus der verbindlichen englischen Version) </vt:lpstr>
      <vt:lpstr>Open Access – das elektronischen Räumen angemessene Publikations- und Nutzungsmodell für Bildung Wissenschaft</vt:lpstr>
      <vt:lpstr>Open Access – das elektronischen Räumen angemessene Publikations- und Nutzungsmodell für Bildung Wissenschaft</vt:lpstr>
      <vt:lpstr>OECD - DECLARATION ON ACCESS TO RESEARCH DATA FROM PUBLIC FUNDING (s. Annex I)</vt:lpstr>
      <vt:lpstr>Bundesrat Mai 2006 in Stellungnahme zum Zweiten Korb</vt:lpstr>
      <vt:lpstr>Bundesrat Mai 2006 in Stellungnahme zum Zweiten Korb</vt:lpstr>
      <vt:lpstr>Folie 54</vt:lpstr>
      <vt:lpstr>Folie 55</vt:lpstr>
      <vt:lpstr>Folie 56</vt:lpstr>
      <vt:lpstr>Geschäfts-  und Organisationsmodelle </vt:lpstr>
      <vt:lpstr>Folie 58</vt:lpstr>
      <vt:lpstr>Folie 59</vt:lpstr>
      <vt:lpstr>Folie 60</vt:lpstr>
      <vt:lpstr>Folie 61</vt:lpstr>
      <vt:lpstr>Folie 62</vt:lpstr>
      <vt:lpstr>Folie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für neue Mitarbeiter</dc:title>
  <dc:creator>Informationswissenschaft</dc:creator>
  <cp:lastModifiedBy>rk</cp:lastModifiedBy>
  <cp:revision>285</cp:revision>
  <cp:lastPrinted>2000-05-15T06:12:43Z</cp:lastPrinted>
  <dcterms:created xsi:type="dcterms:W3CDTF">1995-06-02T21:42:18Z</dcterms:created>
  <dcterms:modified xsi:type="dcterms:W3CDTF">2011-05-05T13:16:01Z</dcterms:modified>
</cp:coreProperties>
</file>