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37" r:id="rId2"/>
    <p:sldId id="499" r:id="rId3"/>
    <p:sldId id="507" r:id="rId4"/>
    <p:sldId id="472" r:id="rId5"/>
    <p:sldId id="504" r:id="rId6"/>
    <p:sldId id="502" r:id="rId7"/>
    <p:sldId id="503" r:id="rId8"/>
    <p:sldId id="501" r:id="rId9"/>
    <p:sldId id="473" r:id="rId10"/>
    <p:sldId id="474" r:id="rId11"/>
    <p:sldId id="482" r:id="rId12"/>
    <p:sldId id="484" r:id="rId13"/>
    <p:sldId id="477" r:id="rId14"/>
    <p:sldId id="494" r:id="rId15"/>
    <p:sldId id="496" r:id="rId16"/>
    <p:sldId id="493" r:id="rId17"/>
    <p:sldId id="491" r:id="rId18"/>
    <p:sldId id="495" r:id="rId19"/>
    <p:sldId id="505" r:id="rId20"/>
    <p:sldId id="500" r:id="rId21"/>
    <p:sldId id="506" r:id="rId22"/>
    <p:sldId id="497" r:id="rId23"/>
    <p:sldId id="498" r:id="rId24"/>
    <p:sldId id="286" r:id="rId25"/>
  </p:sldIdLst>
  <p:sldSz cx="9144000" cy="6858000" type="screen4x3"/>
  <p:notesSz cx="6794500" cy="99187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4660" autoAdjust="0"/>
  </p:normalViewPr>
  <p:slideViewPr>
    <p:cSldViewPr>
      <p:cViewPr varScale="1">
        <p:scale>
          <a:sx n="106" d="100"/>
          <a:sy n="106" d="100"/>
        </p:scale>
        <p:origin x="-1776" y="-96"/>
      </p:cViewPr>
      <p:guideLst>
        <p:guide orient="horz" pos="2160"/>
        <p:guide pos="2880"/>
      </p:guideLst>
    </p:cSldViewPr>
  </p:slideViewPr>
  <p:outlineViewPr>
    <p:cViewPr>
      <p:scale>
        <a:sx n="33" d="100"/>
        <a:sy n="33" d="100"/>
      </p:scale>
      <p:origin x="0" y="11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dirty="0"/>
          </a:p>
        </p:txBody>
      </p:sp>
      <p:sp>
        <p:nvSpPr>
          <p:cNvPr id="3" name="Datumsplatzhalt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155AE79-84CE-4319-9C26-AA0FE1376B60}" type="datetimeFigureOut">
              <a:rPr lang="de-DE"/>
              <a:pPr>
                <a:defRPr/>
              </a:pPr>
              <a:t>08.12.2011</a:t>
            </a:fld>
            <a:endParaRPr lang="de-DE" dirty="0"/>
          </a:p>
        </p:txBody>
      </p:sp>
      <p:sp>
        <p:nvSpPr>
          <p:cNvPr id="4" name="Fußzeilenplatzhalter 3"/>
          <p:cNvSpPr>
            <a:spLocks noGrp="1"/>
          </p:cNvSpPr>
          <p:nvPr>
            <p:ph type="ftr" sz="quarter" idx="2"/>
          </p:nvPr>
        </p:nvSpPr>
        <p:spPr>
          <a:xfrm>
            <a:off x="0" y="94218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dirty="0"/>
          </a:p>
        </p:txBody>
      </p:sp>
      <p:sp>
        <p:nvSpPr>
          <p:cNvPr id="5" name="Foliennummernplatzhalter 4"/>
          <p:cNvSpPr>
            <a:spLocks noGrp="1"/>
          </p:cNvSpPr>
          <p:nvPr>
            <p:ph type="sldNum" sz="quarter" idx="3"/>
          </p:nvPr>
        </p:nvSpPr>
        <p:spPr>
          <a:xfrm>
            <a:off x="3848100" y="9421813"/>
            <a:ext cx="2944813" cy="4953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1E26F35-62A7-4352-B229-BEA7BB7CADF0}"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dirty="0"/>
          </a:p>
        </p:txBody>
      </p:sp>
      <p:sp>
        <p:nvSpPr>
          <p:cNvPr id="3" name="Datumsplatzhalter 2"/>
          <p:cNvSpPr>
            <a:spLocks noGrp="1"/>
          </p:cNvSpPr>
          <p:nvPr>
            <p:ph type="dt" idx="1"/>
          </p:nvPr>
        </p:nvSpPr>
        <p:spPr>
          <a:xfrm>
            <a:off x="3848100" y="0"/>
            <a:ext cx="2944813" cy="4953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134290-2CB8-40EC-99CF-045F92DBF51D}" type="datetimeFigureOut">
              <a:rPr lang="de-DE"/>
              <a:pPr>
                <a:defRPr/>
              </a:pPr>
              <a:t>08.12.2011</a:t>
            </a:fld>
            <a:endParaRPr lang="de-DE" dirty="0"/>
          </a:p>
        </p:txBody>
      </p:sp>
      <p:sp>
        <p:nvSpPr>
          <p:cNvPr id="4" name="Folienbildplatzhalt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450" y="4711700"/>
            <a:ext cx="5435600" cy="4462463"/>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18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dirty="0"/>
          </a:p>
        </p:txBody>
      </p:sp>
      <p:sp>
        <p:nvSpPr>
          <p:cNvPr id="7" name="Foliennummernplatzhalter 6"/>
          <p:cNvSpPr>
            <a:spLocks noGrp="1"/>
          </p:cNvSpPr>
          <p:nvPr>
            <p:ph type="sldNum" sz="quarter" idx="5"/>
          </p:nvPr>
        </p:nvSpPr>
        <p:spPr>
          <a:xfrm>
            <a:off x="3848100" y="9421813"/>
            <a:ext cx="2944813" cy="4953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421A1C5-CF79-4C9A-91F3-EB284DD83DC0}"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D2046F-FD95-4BCC-B6BF-66160035AC91}" type="slidenum">
              <a:rPr lang="de-DE" smtClean="0"/>
              <a:pPr/>
              <a:t>2</a:t>
            </a:fld>
            <a:endParaRPr lang="de-DE" dirty="0" smtClean="0"/>
          </a:p>
        </p:txBody>
      </p:sp>
      <p:sp>
        <p:nvSpPr>
          <p:cNvPr id="55299"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5300"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D2046F-FD95-4BCC-B6BF-66160035AC91}" type="slidenum">
              <a:rPr lang="de-DE" smtClean="0"/>
              <a:pPr/>
              <a:t>3</a:t>
            </a:fld>
            <a:endParaRPr lang="de-DE" dirty="0" smtClean="0"/>
          </a:p>
        </p:txBody>
      </p:sp>
      <p:sp>
        <p:nvSpPr>
          <p:cNvPr id="55299" name="Rectangle 2"/>
          <p:cNvSpPr>
            <a:spLocks noGrp="1" noRot="1" noChangeAspect="1" noChangeArrowheads="1" noTextEdit="1"/>
          </p:cNvSpPr>
          <p:nvPr>
            <p:ph type="sldImg"/>
          </p:nvPr>
        </p:nvSpPr>
        <p:spPr>
          <a:xfrm>
            <a:off x="925513" y="747713"/>
            <a:ext cx="4946650" cy="3709987"/>
          </a:xfrm>
          <a:solidFill>
            <a:srgbClr val="FFFFFF"/>
          </a:solidFill>
          <a:ln/>
        </p:spPr>
      </p:sp>
      <p:sp>
        <p:nvSpPr>
          <p:cNvPr id="55300" name="Rectangle 3"/>
          <p:cNvSpPr>
            <a:spLocks noGrp="1" noChangeArrowheads="1"/>
          </p:cNvSpPr>
          <p:nvPr>
            <p:ph type="body" idx="1"/>
          </p:nvPr>
        </p:nvSpPr>
        <p:spPr>
          <a:xfrm>
            <a:off x="905285" y="4709854"/>
            <a:ext cx="4983931" cy="4465186"/>
          </a:xfrm>
          <a:solidFill>
            <a:srgbClr val="FFFFFF"/>
          </a:solidFill>
          <a:ln>
            <a:solidFill>
              <a:srgbClr val="000000"/>
            </a:solidFill>
          </a:ln>
        </p:spPr>
        <p:txBody>
          <a:bodyPr lIns="92781" tIns="46390" rIns="92781" bIns="46390"/>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5513" fontAlgn="base">
              <a:spcBef>
                <a:spcPct val="0"/>
              </a:spcBef>
              <a:spcAft>
                <a:spcPct val="0"/>
              </a:spcAft>
            </a:pPr>
            <a:fld id="{78E81DE3-44F4-4D84-A07E-8B2180A897D6}" type="slidenum">
              <a:rPr lang="de-DE" smtClean="0">
                <a:latin typeface="Arial" pitchFamily="34" charset="0"/>
              </a:rPr>
              <a:pPr defTabSz="925513" fontAlgn="base">
                <a:spcBef>
                  <a:spcPct val="0"/>
                </a:spcBef>
                <a:spcAft>
                  <a:spcPct val="0"/>
                </a:spcAft>
              </a:pPr>
              <a:t>24</a:t>
            </a:fld>
            <a:endParaRPr lang="de-DE" dirty="0" smtClean="0">
              <a:latin typeface="Arial" pitchFamily="34" charset="0"/>
            </a:endParaRPr>
          </a:p>
        </p:txBody>
      </p:sp>
      <p:sp>
        <p:nvSpPr>
          <p:cNvPr id="798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0223" tIns="45111" rIns="90223" bIns="45111" numCol="1" anchor="t" anchorCtr="0" compatLnSpc="1">
            <a:prstTxWarp prst="textNoShape">
              <a:avLst/>
            </a:prstTxWarp>
          </a:bodyPr>
          <a:lstStyle/>
          <a:p>
            <a:pPr eaLnBrk="1" hangingPunct="1">
              <a:spcBef>
                <a:spcPct val="0"/>
              </a:spcBef>
            </a:pPr>
            <a:r>
              <a:rPr lang="de-DE" dirty="0" smtClean="0">
                <a:latin typeface="Arial" pitchFamily="34" charset="0"/>
              </a:rPr>
              <a:t>Kkk</a:t>
            </a: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8501063" y="6410325"/>
            <a:ext cx="533400" cy="304800"/>
          </a:xfrm>
          <a:prstGeom prst="rect">
            <a:avLst/>
          </a:prstGeom>
          <a:solidFill>
            <a:srgbClr val="F9F9F9"/>
          </a:solidFill>
          <a:ln w="9525">
            <a:noFill/>
            <a:miter lim="800000"/>
            <a:headEnd/>
            <a:tailEnd/>
          </a:ln>
          <a:effectLst/>
        </p:spPr>
        <p:txBody>
          <a:bodyPr wrap="none" anchor="ctr"/>
          <a:lstStyle/>
          <a:p>
            <a:pPr algn="ctr" eaLnBrk="0" hangingPunct="0">
              <a:defRPr/>
            </a:pPr>
            <a:fld id="{D20B47D8-6DED-45B4-AC94-99B1B7D4F06C}" type="slidenum">
              <a:rPr lang="de-DE">
                <a:solidFill>
                  <a:srgbClr val="000066"/>
                </a:solidFill>
              </a:rPr>
              <a:pPr algn="ctr" eaLnBrk="0" hangingPunct="0">
                <a:defRPr/>
              </a:pPr>
              <a:t>‹Nr.›</a:t>
            </a:fld>
            <a:endParaRPr lang="de-DE" dirty="0">
              <a:solidFill>
                <a:srgbClr val="0000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56B88B2-D30E-48B1-8F5A-524B9455D26D}" type="datetimeFigureOut">
              <a:rPr lang="de-DE"/>
              <a:pPr>
                <a:defRPr/>
              </a:pPr>
              <a:t>08.12.2011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D5969AEF-68FF-4612-8002-7138761AE669}"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D2DCB14-24AC-4771-BC03-12DB9CBC3E25}" type="datetimeFigureOut">
              <a:rPr lang="de-DE"/>
              <a:pPr>
                <a:defRPr/>
              </a:pPr>
              <a:t>08.12.2011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A09B159B-1383-42F4-94B6-D2D534AC1FBB}"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p>
        </p:txBody>
      </p:sp>
      <p:sp>
        <p:nvSpPr>
          <p:cNvPr id="5"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p>
        </p:txBody>
      </p:sp>
      <p:sp>
        <p:nvSpPr>
          <p:cNvPr id="6"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p>
        </p:txBody>
      </p:sp>
      <p:sp>
        <p:nvSpPr>
          <p:cNvPr id="7"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p>
        </p:txBody>
      </p:sp>
      <p:sp>
        <p:nvSpPr>
          <p:cNvPr id="8"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p>
        </p:txBody>
      </p:sp>
      <p:sp>
        <p:nvSpPr>
          <p:cNvPr id="9"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p>
        </p:txBody>
      </p:sp>
      <p:sp>
        <p:nvSpPr>
          <p:cNvPr id="10"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dirty="0">
              <a:solidFill>
                <a:srgbClr val="060209"/>
              </a:solidFill>
            </a:endParaRPr>
          </a:p>
        </p:txBody>
      </p:sp>
      <p:sp>
        <p:nvSpPr>
          <p:cNvPr id="12" name="Rectangle 36"/>
          <p:cNvSpPr>
            <a:spLocks noChangeArrowheads="1"/>
          </p:cNvSpPr>
          <p:nvPr userDrawn="1"/>
        </p:nvSpPr>
        <p:spPr bwMode="auto">
          <a:xfrm>
            <a:off x="8501063" y="6410325"/>
            <a:ext cx="533400" cy="304800"/>
          </a:xfrm>
          <a:prstGeom prst="rect">
            <a:avLst/>
          </a:prstGeom>
          <a:solidFill>
            <a:srgbClr val="F9F9F9"/>
          </a:solidFill>
          <a:ln w="9525">
            <a:noFill/>
            <a:miter lim="800000"/>
            <a:headEnd/>
            <a:tailEnd/>
          </a:ln>
          <a:effectLst/>
        </p:spPr>
        <p:txBody>
          <a:bodyPr wrap="none" anchor="ctr"/>
          <a:lstStyle/>
          <a:p>
            <a:pPr algn="ctr" eaLnBrk="0" hangingPunct="0">
              <a:defRPr/>
            </a:pPr>
            <a:fld id="{426A188D-E4FB-4383-95EF-CE6077D4193C}" type="slidenum">
              <a:rPr lang="de-DE">
                <a:solidFill>
                  <a:srgbClr val="000066"/>
                </a:solidFill>
              </a:rPr>
              <a:pPr algn="ctr" eaLnBrk="0" hangingPunct="0">
                <a:defRPr/>
              </a:pPr>
              <a:t>‹Nr.›</a:t>
            </a:fld>
            <a:endParaRPr lang="de-DE" dirty="0">
              <a:solidFill>
                <a:srgbClr val="000066"/>
              </a:solidFill>
            </a:endParaRPr>
          </a:p>
        </p:txBody>
      </p:sp>
      <p:sp>
        <p:nvSpPr>
          <p:cNvPr id="336898" name="Rectangle 2"/>
          <p:cNvSpPr>
            <a:spLocks noGrp="1" noChangeArrowheads="1"/>
          </p:cNvSpPr>
          <p:nvPr>
            <p:ph type="ctrTitle" sz="quarter"/>
          </p:nvPr>
        </p:nvSpPr>
        <p:spPr>
          <a:xfrm>
            <a:off x="571500" y="1752600"/>
            <a:ext cx="8001000" cy="914400"/>
          </a:xfrm>
        </p:spPr>
        <p:txBody>
          <a:bodyPr lIns="92075" tIns="46038" rIns="92075" bIns="46038"/>
          <a:lstStyle>
            <a:lvl1pPr>
              <a:defRPr/>
            </a:lvl1pPr>
          </a:lstStyle>
          <a:p>
            <a:r>
              <a:rPr lang="de-DE"/>
              <a:t>Klicken Sie, um das Titelformat zu bearbeiten</a:t>
            </a: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a:t>Klicken Sie, um das Untertitelformat zu bearbeiten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AB4CA60-E6F3-47A6-8783-71DBDA3D6405}" type="datetimeFigureOut">
              <a:rPr lang="de-DE"/>
              <a:pPr>
                <a:defRPr/>
              </a:pPr>
              <a:t>08.12.2011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C2F85050-B9AC-4EE9-B552-8E58949F868E}"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835E81F-DE14-4347-BF35-0FF9D257C98D}" type="datetimeFigureOut">
              <a:rPr lang="de-DE"/>
              <a:pPr>
                <a:defRPr/>
              </a:pPr>
              <a:t>08.12.2011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EA32644A-218F-4B10-9282-96FD6177E61E}"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142B6F8A-42E1-4531-9081-BF06A8A5E2D0}" type="datetimeFigureOut">
              <a:rPr lang="de-DE"/>
              <a:pPr>
                <a:defRPr/>
              </a:pPr>
              <a:t>08.12.2011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31340D9D-747F-47B4-82D9-5FF46CF5F6C0}"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ED3A9DD4-CDB7-4F47-AF7A-528FF8478A35}" type="datetimeFigureOut">
              <a:rPr lang="de-DE"/>
              <a:pPr>
                <a:defRPr/>
              </a:pPr>
              <a:t>08.12.2011</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dirty="0"/>
          </a:p>
        </p:txBody>
      </p:sp>
      <p:sp>
        <p:nvSpPr>
          <p:cNvPr id="9" name="Foliennummernplatzhalter 5"/>
          <p:cNvSpPr>
            <a:spLocks noGrp="1"/>
          </p:cNvSpPr>
          <p:nvPr>
            <p:ph type="sldNum" sz="quarter" idx="12"/>
          </p:nvPr>
        </p:nvSpPr>
        <p:spPr/>
        <p:txBody>
          <a:bodyPr/>
          <a:lstStyle>
            <a:lvl1pPr>
              <a:defRPr/>
            </a:lvl1pPr>
          </a:lstStyle>
          <a:p>
            <a:pPr>
              <a:defRPr/>
            </a:pPr>
            <a:fld id="{E78EDE71-6C1F-4EE7-B326-8A1F5A186C61}"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43C257EF-7831-4B64-9335-A91F0910FC12}" type="datetimeFigureOut">
              <a:rPr lang="de-DE"/>
              <a:pPr>
                <a:defRPr/>
              </a:pPr>
              <a:t>08.12.2011</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4EDBF35C-6182-4EC9-A5CB-08DE95A568B8}"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86F7C5C5-BB42-4089-8C1F-C4B1E1B0A1B2}" type="datetimeFigureOut">
              <a:rPr lang="de-DE"/>
              <a:pPr>
                <a:defRPr/>
              </a:pPr>
              <a:t>08.12.2011</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dirty="0"/>
          </a:p>
        </p:txBody>
      </p:sp>
      <p:sp>
        <p:nvSpPr>
          <p:cNvPr id="4" name="Foliennummernplatzhalter 5"/>
          <p:cNvSpPr>
            <a:spLocks noGrp="1"/>
          </p:cNvSpPr>
          <p:nvPr>
            <p:ph type="sldNum" sz="quarter" idx="12"/>
          </p:nvPr>
        </p:nvSpPr>
        <p:spPr/>
        <p:txBody>
          <a:bodyPr/>
          <a:lstStyle>
            <a:lvl1pPr>
              <a:defRPr/>
            </a:lvl1pPr>
          </a:lstStyle>
          <a:p>
            <a:pPr>
              <a:defRPr/>
            </a:pPr>
            <a:fld id="{72040E43-2722-40B2-BA4E-52F8F5BB6DCE}"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DE980E18-B7E5-442A-9045-1160B0C474AD}" type="datetimeFigureOut">
              <a:rPr lang="de-DE"/>
              <a:pPr>
                <a:defRPr/>
              </a:pPr>
              <a:t>08.12.2011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BE9A9B09-0DF5-49AC-8AF7-2E36B28AF2C5}"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0F53C579-04C5-448E-A585-D6967E2E2D23}" type="datetimeFigureOut">
              <a:rPr lang="de-DE"/>
              <a:pPr>
                <a:defRPr/>
              </a:pPr>
              <a:t>08.12.2011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FBA1CB01-4CA1-4EFF-BE50-CE67962E96E6}"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950D20-1BCE-491C-BCD1-7D83300790D1}" type="datetimeFigureOut">
              <a:rPr lang="de-DE"/>
              <a:pPr>
                <a:defRPr/>
              </a:pPr>
              <a:t>08.12.2011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F02A47D-ADAE-4A76-80D6-54C02A4694B2}"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6"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www.kuhlen.name/" TargetMode="External"/><Relationship Id="rId2"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a:hlinkClick r:id="rId2" action="ppaction://hlinksldjump"/>
          </p:cNvPr>
          <p:cNvSpPr/>
          <p:nvPr/>
        </p:nvSpPr>
        <p:spPr>
          <a:xfrm>
            <a:off x="7884368" y="6093296"/>
            <a:ext cx="1000125" cy="50006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200" dirty="0">
                <a:solidFill>
                  <a:schemeClr val="bg1"/>
                </a:solidFill>
              </a:rPr>
              <a:t>CC-Lizenz</a:t>
            </a:r>
          </a:p>
        </p:txBody>
      </p:sp>
      <p:sp>
        <p:nvSpPr>
          <p:cNvPr id="3075" name="Untertitel 4"/>
          <p:cNvSpPr>
            <a:spLocks noGrp="1"/>
          </p:cNvSpPr>
          <p:nvPr>
            <p:ph type="subTitle" idx="4294967295"/>
          </p:nvPr>
        </p:nvSpPr>
        <p:spPr>
          <a:xfrm>
            <a:off x="597087" y="2060848"/>
            <a:ext cx="3114675" cy="828675"/>
          </a:xfrm>
          <a:solidFill>
            <a:schemeClr val="tx2">
              <a:lumMod val="75000"/>
            </a:schemeClr>
          </a:solidFill>
        </p:spPr>
        <p:txBody>
          <a:bodyPr/>
          <a:lstStyle/>
          <a:p>
            <a:pPr algn="ctr" eaLnBrk="1" hangingPunct="1">
              <a:buFont typeface="Arial" charset="0"/>
              <a:buNone/>
              <a:defRPr/>
            </a:pPr>
            <a:r>
              <a:rPr lang="de-DE" dirty="0" smtClean="0">
                <a:solidFill>
                  <a:schemeClr val="bg1"/>
                </a:solidFill>
              </a:rPr>
              <a:t>Rainer Kuhlen</a:t>
            </a:r>
          </a:p>
        </p:txBody>
      </p:sp>
      <p:sp>
        <p:nvSpPr>
          <p:cNvPr id="12" name="Rechteck 11"/>
          <p:cNvSpPr/>
          <p:nvPr/>
        </p:nvSpPr>
        <p:spPr>
          <a:xfrm>
            <a:off x="0" y="6143625"/>
            <a:ext cx="9144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3" name="Picture 9" descr="D:\Entwicklung\Präsentationen\Images\luftbild2.jpg"/>
          <p:cNvPicPr>
            <a:picLocks noChangeAspect="1"/>
          </p:cNvPicPr>
          <p:nvPr/>
        </p:nvPicPr>
        <p:blipFill>
          <a:blip r:embed="rId3" cstate="print"/>
          <a:srcRect/>
          <a:stretch>
            <a:fillRect/>
          </a:stretch>
        </p:blipFill>
        <p:spPr bwMode="auto">
          <a:xfrm>
            <a:off x="4427984" y="1772816"/>
            <a:ext cx="4536724" cy="3400995"/>
          </a:xfrm>
          <a:prstGeom prst="rect">
            <a:avLst/>
          </a:prstGeom>
          <a:noFill/>
          <a:ln w="9525">
            <a:noFill/>
            <a:miter lim="800000"/>
            <a:headEnd/>
            <a:tailEnd/>
          </a:ln>
        </p:spPr>
      </p:pic>
      <p:pic>
        <p:nvPicPr>
          <p:cNvPr id="14" name="Picture 2" descr="D:\Entwicklung\Präsentationen\Images\Header_Uni_2.jpg"/>
          <p:cNvPicPr>
            <a:picLocks noChangeAspect="1"/>
          </p:cNvPicPr>
          <p:nvPr/>
        </p:nvPicPr>
        <p:blipFill>
          <a:blip r:embed="rId4" cstate="print"/>
          <a:srcRect/>
          <a:stretch>
            <a:fillRect/>
          </a:stretch>
        </p:blipFill>
        <p:spPr bwMode="auto">
          <a:xfrm>
            <a:off x="-36512" y="5445224"/>
            <a:ext cx="9144000" cy="1219200"/>
          </a:xfrm>
          <a:prstGeom prst="rect">
            <a:avLst/>
          </a:prstGeom>
          <a:noFill/>
          <a:ln w="9525">
            <a:noFill/>
            <a:miter lim="800000"/>
            <a:headEnd/>
            <a:tailEnd/>
          </a:ln>
        </p:spPr>
      </p:pic>
      <p:pic>
        <p:nvPicPr>
          <p:cNvPr id="15" name="Picture 9" descr="D:\Entwicklung\Präsentationen\Images\luftbild2.jpg"/>
          <p:cNvPicPr>
            <a:picLocks noChangeAspect="1"/>
          </p:cNvPicPr>
          <p:nvPr/>
        </p:nvPicPr>
        <p:blipFill>
          <a:blip r:embed="rId5" cstate="print"/>
          <a:srcRect/>
          <a:stretch>
            <a:fillRect/>
          </a:stretch>
        </p:blipFill>
        <p:spPr bwMode="auto">
          <a:xfrm>
            <a:off x="2159224" y="5517232"/>
            <a:ext cx="1619250" cy="1214437"/>
          </a:xfrm>
          <a:prstGeom prst="rect">
            <a:avLst/>
          </a:prstGeom>
          <a:noFill/>
          <a:ln w="9525">
            <a:noFill/>
            <a:miter lim="800000"/>
            <a:headEnd/>
            <a:tailEnd/>
          </a:ln>
        </p:spPr>
      </p:pic>
      <p:pic>
        <p:nvPicPr>
          <p:cNvPr id="17" name="Picture 3"/>
          <p:cNvPicPr>
            <a:picLocks noChangeAspect="1"/>
          </p:cNvPicPr>
          <p:nvPr/>
        </p:nvPicPr>
        <p:blipFill>
          <a:blip r:embed="rId6" cstate="print"/>
          <a:srcRect/>
          <a:stretch>
            <a:fillRect/>
          </a:stretch>
        </p:blipFill>
        <p:spPr bwMode="auto">
          <a:xfrm>
            <a:off x="3923928" y="5589240"/>
            <a:ext cx="3072341" cy="1152128"/>
          </a:xfrm>
          <a:prstGeom prst="rect">
            <a:avLst/>
          </a:prstGeom>
          <a:noFill/>
          <a:ln w="9525">
            <a:noFill/>
            <a:miter lim="800000"/>
            <a:headEnd/>
            <a:tailEnd/>
          </a:ln>
        </p:spPr>
      </p:pic>
      <p:sp>
        <p:nvSpPr>
          <p:cNvPr id="19" name="Text Box 3"/>
          <p:cNvSpPr txBox="1">
            <a:spLocks noChangeArrowheads="1"/>
          </p:cNvSpPr>
          <p:nvPr/>
        </p:nvSpPr>
        <p:spPr bwMode="auto">
          <a:xfrm>
            <a:off x="539552" y="3131815"/>
            <a:ext cx="3229744" cy="1477328"/>
          </a:xfrm>
          <a:prstGeom prst="rect">
            <a:avLst/>
          </a:prstGeom>
          <a:solidFill>
            <a:schemeClr val="bg1">
              <a:lumMod val="85000"/>
            </a:schemeClr>
          </a:solidFill>
          <a:ln w="12700">
            <a:noFill/>
            <a:miter lim="800000"/>
            <a:headEnd type="none" w="sm" len="sm"/>
            <a:tailEnd type="none" w="sm" len="sm"/>
          </a:ln>
        </p:spPr>
        <p:txBody>
          <a:bodyPr wrap="square">
            <a:spAutoFit/>
          </a:bodyPr>
          <a:lstStyle/>
          <a:p>
            <a:pPr algn="ctr">
              <a:spcBef>
                <a:spcPct val="25000"/>
              </a:spcBef>
            </a:pPr>
            <a:r>
              <a:rPr lang="de-DE" sz="2000" b="1" dirty="0" smtClean="0">
                <a:solidFill>
                  <a:schemeClr val="tx1"/>
                </a:solidFill>
                <a:latin typeface="+mn-lt"/>
              </a:rPr>
              <a:t>FB </a:t>
            </a:r>
            <a:r>
              <a:rPr lang="de-DE" sz="2000" b="1" dirty="0">
                <a:solidFill>
                  <a:schemeClr val="tx1"/>
                </a:solidFill>
                <a:latin typeface="+mn-lt"/>
              </a:rPr>
              <a:t>Informatik und Informationswissenschaft</a:t>
            </a:r>
          </a:p>
          <a:p>
            <a:pPr algn="ctr">
              <a:spcBef>
                <a:spcPct val="25000"/>
              </a:spcBef>
            </a:pPr>
            <a:r>
              <a:rPr lang="de-DE" sz="2000" b="1" dirty="0">
                <a:solidFill>
                  <a:schemeClr val="tx1"/>
                </a:solidFill>
                <a:latin typeface="+mn-lt"/>
              </a:rPr>
              <a:t>Universität Konstanz</a:t>
            </a:r>
          </a:p>
          <a:p>
            <a:pPr algn="ctr">
              <a:spcBef>
                <a:spcPct val="25000"/>
              </a:spcBef>
            </a:pPr>
            <a:r>
              <a:rPr lang="de-DE" sz="2000" b="1" dirty="0">
                <a:solidFill>
                  <a:schemeClr val="tx1"/>
                </a:solidFill>
                <a:latin typeface="+mn-lt"/>
                <a:hlinkClick r:id="rId7"/>
              </a:rPr>
              <a:t>www.kuhlen.name</a:t>
            </a:r>
            <a:endParaRPr lang="de-DE" sz="2000" b="1" dirty="0">
              <a:solidFill>
                <a:schemeClr val="tx1"/>
              </a:solidFill>
              <a:latin typeface="+mn-lt"/>
            </a:endParaRPr>
          </a:p>
        </p:txBody>
      </p:sp>
      <p:sp>
        <p:nvSpPr>
          <p:cNvPr id="3074" name="Titel 1"/>
          <p:cNvSpPr>
            <a:spLocks noGrp="1"/>
          </p:cNvSpPr>
          <p:nvPr>
            <p:ph type="ctrTitle" idx="4294967295"/>
          </p:nvPr>
        </p:nvSpPr>
        <p:spPr>
          <a:xfrm>
            <a:off x="395536" y="188640"/>
            <a:ext cx="6768752" cy="1224136"/>
          </a:xfrm>
          <a:solidFill>
            <a:schemeClr val="tx2">
              <a:lumMod val="75000"/>
            </a:schemeClr>
          </a:solidFill>
        </p:spPr>
        <p:txBody>
          <a:bodyPr/>
          <a:lstStyle/>
          <a:p>
            <a:pPr eaLnBrk="1" hangingPunct="1">
              <a:defRPr/>
            </a:pPr>
            <a:r>
              <a:rPr lang="de-DE" sz="3200" dirty="0" smtClean="0">
                <a:solidFill>
                  <a:schemeClr val="bg1"/>
                </a:solidFill>
              </a:rPr>
              <a:t>§ 52a UrhG im Kontext</a:t>
            </a:r>
          </a:p>
        </p:txBody>
      </p:sp>
      <p:pic>
        <p:nvPicPr>
          <p:cNvPr id="18" name="Picture 1036" descr="D:\RK-WEB0305\RK\kuhlen.gif"/>
          <p:cNvPicPr>
            <a:picLocks noChangeAspect="1"/>
          </p:cNvPicPr>
          <p:nvPr/>
        </p:nvPicPr>
        <p:blipFill>
          <a:blip r:embed="rId8" cstate="print"/>
          <a:srcRect/>
          <a:stretch>
            <a:fillRect/>
          </a:stretch>
        </p:blipFill>
        <p:spPr bwMode="auto">
          <a:xfrm>
            <a:off x="3563888" y="3861048"/>
            <a:ext cx="1066800" cy="1200150"/>
          </a:xfrm>
          <a:prstGeom prst="rect">
            <a:avLst/>
          </a:prstGeom>
          <a:noFill/>
          <a:ln w="9525">
            <a:noFill/>
            <a:miter lim="800000"/>
            <a:headEnd/>
            <a:tailEnd/>
          </a:ln>
        </p:spPr>
      </p:pic>
      <p:sp>
        <p:nvSpPr>
          <p:cNvPr id="16" name="Pfeil nach rechts 15">
            <a:hlinkClick r:id="rId2" action="ppaction://hlinksldjump"/>
          </p:cNvPr>
          <p:cNvSpPr/>
          <p:nvPr/>
        </p:nvSpPr>
        <p:spPr>
          <a:xfrm>
            <a:off x="7812360" y="6309320"/>
            <a:ext cx="720080" cy="360040"/>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CC</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Ergebnisse der Umfrage im Überblick - </a:t>
            </a:r>
            <a:r>
              <a:rPr lang="de-DE" sz="2000" dirty="0" smtClean="0">
                <a:solidFill>
                  <a:schemeClr val="bg1"/>
                </a:solidFill>
              </a:rPr>
              <a:t>z</a:t>
            </a:r>
            <a:r>
              <a:rPr lang="de-DE" sz="2000" b="1" dirty="0" smtClean="0">
                <a:solidFill>
                  <a:schemeClr val="bg1"/>
                </a:solidFill>
              </a:rPr>
              <a:t>u § 52a UrhG</a:t>
            </a:r>
            <a:endParaRPr lang="de-DE" sz="2000" dirty="0" smtClean="0">
              <a:solidFill>
                <a:schemeClr val="bg1"/>
              </a:solidFill>
            </a:endParaRPr>
          </a:p>
        </p:txBody>
      </p:sp>
      <p:sp>
        <p:nvSpPr>
          <p:cNvPr id="8" name="Textfeld 7"/>
          <p:cNvSpPr txBox="1"/>
          <p:nvPr/>
        </p:nvSpPr>
        <p:spPr>
          <a:xfrm>
            <a:off x="1043608" y="908720"/>
            <a:ext cx="6840760" cy="1077218"/>
          </a:xfrm>
          <a:prstGeom prst="rect">
            <a:avLst/>
          </a:prstGeom>
          <a:noFill/>
        </p:spPr>
        <p:txBody>
          <a:bodyPr wrap="square" rtlCol="0">
            <a:spAutoFit/>
          </a:bodyPr>
          <a:lstStyle/>
          <a:p>
            <a:pPr algn="ctr"/>
            <a:r>
              <a:rPr lang="de-DE" sz="1600" dirty="0" smtClean="0">
                <a:latin typeface="+mn-lt"/>
              </a:rPr>
              <a:t>Halten Sie die im Gesetz vorgesehene Regelung der Nutzung bzw. der Einschränkungen (kleine Teile, nur im Unterricht, bestimmt abgegrenzter Kreis etc.) </a:t>
            </a:r>
            <a:r>
              <a:rPr lang="de-DE" sz="1600" b="1" dirty="0" smtClean="0">
                <a:latin typeface="+mn-lt"/>
              </a:rPr>
              <a:t>für zu „liberal“ </a:t>
            </a:r>
            <a:r>
              <a:rPr lang="de-DE" sz="1600" dirty="0" smtClean="0">
                <a:latin typeface="+mn-lt"/>
              </a:rPr>
              <a:t>(also die Rechte der Rechteinhaber zu weit einschränkend), für angemessen oder </a:t>
            </a:r>
            <a:r>
              <a:rPr lang="de-DE" sz="1600" b="1" dirty="0" smtClean="0">
                <a:latin typeface="+mn-lt"/>
              </a:rPr>
              <a:t>für zu restriktiv</a:t>
            </a:r>
            <a:r>
              <a:rPr lang="de-DE" sz="1600" dirty="0" smtClean="0">
                <a:latin typeface="+mn-lt"/>
              </a:rPr>
              <a:t>? (Antwort über Sechserskalierung)</a:t>
            </a:r>
          </a:p>
        </p:txBody>
      </p:sp>
      <p:sp>
        <p:nvSpPr>
          <p:cNvPr id="11" name="Textfeld 10"/>
          <p:cNvSpPr txBox="1"/>
          <p:nvPr/>
        </p:nvSpPr>
        <p:spPr>
          <a:xfrm>
            <a:off x="1115616" y="2132856"/>
            <a:ext cx="6840760" cy="646331"/>
          </a:xfrm>
          <a:prstGeom prst="rect">
            <a:avLst/>
          </a:prstGeom>
          <a:solidFill>
            <a:schemeClr val="tx2">
              <a:lumMod val="75000"/>
            </a:schemeClr>
          </a:solidFill>
        </p:spPr>
        <p:txBody>
          <a:bodyPr wrap="square" rtlCol="0">
            <a:spAutoFit/>
          </a:bodyPr>
          <a:lstStyle/>
          <a:p>
            <a:pPr algn="ctr"/>
            <a:r>
              <a:rPr lang="de-DE" dirty="0" smtClean="0">
                <a:solidFill>
                  <a:schemeClr val="bg1"/>
                </a:solidFill>
                <a:latin typeface="+mn-lt"/>
              </a:rPr>
              <a:t>92% der Befragten sind der Ansicht, dass die Regelungen in § 52a UrhG zu restriktiv formuliert sind (48 – 23 – 21).</a:t>
            </a:r>
          </a:p>
        </p:txBody>
      </p:sp>
      <p:pic>
        <p:nvPicPr>
          <p:cNvPr id="13" name="Grafik 1" descr="vortrag-regensburg-nur-grafiken_Seite_02.jpg"/>
          <p:cNvPicPr/>
          <p:nvPr/>
        </p:nvPicPr>
        <p:blipFill>
          <a:blip r:embed="rId2" cstate="print"/>
          <a:srcRect l="8600" t="27301" r="8159" b="10452"/>
          <a:stretch>
            <a:fillRect/>
          </a:stretch>
        </p:blipFill>
        <p:spPr>
          <a:xfrm>
            <a:off x="1187624" y="2924944"/>
            <a:ext cx="6768752" cy="3672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971600" y="1988840"/>
            <a:ext cx="7344816" cy="1200329"/>
          </a:xfrm>
          <a:prstGeom prst="rect">
            <a:avLst/>
          </a:prstGeom>
          <a:solidFill>
            <a:schemeClr val="tx2">
              <a:lumMod val="75000"/>
            </a:schemeClr>
          </a:solidFill>
        </p:spPr>
        <p:txBody>
          <a:bodyPr wrap="square" rtlCol="0">
            <a:spAutoFit/>
          </a:bodyPr>
          <a:lstStyle/>
          <a:p>
            <a:r>
              <a:rPr lang="de-DE" dirty="0" smtClean="0">
                <a:solidFill>
                  <a:schemeClr val="bg1"/>
                </a:solidFill>
                <a:latin typeface="+mn-lt"/>
              </a:rPr>
              <a:t>93% der Befragten sind der Meinung, dass urheberrechtsgeschützte Werke in Bildung und Wissenschaft nicht nur genehmigungsfrei, sondern angesichts der in der Norm eng gefassten Nutzungsbedingungen auch gebührenfrei genutzt werden sollten (stärkste Zustimmung  70%). </a:t>
            </a:r>
            <a:endParaRPr lang="de-DE" dirty="0">
              <a:solidFill>
                <a:schemeClr val="bg1"/>
              </a:solidFill>
            </a:endParaRPr>
          </a:p>
        </p:txBody>
      </p:sp>
      <p:sp>
        <p:nvSpPr>
          <p:cNvPr id="6" name="Titel 1"/>
          <p:cNvSpPr txBox="1">
            <a:spLocks/>
          </p:cNvSpPr>
          <p:nvPr/>
        </p:nvSpPr>
        <p:spPr bwMode="auto">
          <a:xfrm>
            <a:off x="395536" y="188640"/>
            <a:ext cx="8424936" cy="648072"/>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smtClean="0">
                <a:ln>
                  <a:noFill/>
                </a:ln>
                <a:solidFill>
                  <a:schemeClr val="bg1"/>
                </a:solidFill>
                <a:effectLst/>
                <a:uLnTx/>
                <a:uFillTx/>
                <a:latin typeface="+mj-lt"/>
                <a:ea typeface="+mj-ea"/>
                <a:cs typeface="+mj-cs"/>
              </a:rPr>
              <a:t>Ergebnisse der Umfrage im Überblick - z</a:t>
            </a:r>
            <a:r>
              <a:rPr kumimoji="0" lang="de-DE" sz="2000" b="1" i="0" u="none" strike="noStrike" kern="1200" cap="none" spc="0" normalizeH="0" baseline="0" noProof="0" dirty="0" smtClean="0">
                <a:ln>
                  <a:noFill/>
                </a:ln>
                <a:solidFill>
                  <a:schemeClr val="bg1"/>
                </a:solidFill>
                <a:effectLst/>
                <a:uLnTx/>
                <a:uFillTx/>
                <a:latin typeface="+mj-lt"/>
                <a:ea typeface="+mj-ea"/>
                <a:cs typeface="+mj-cs"/>
              </a:rPr>
              <a:t>u § 52a UrhG</a:t>
            </a:r>
            <a:endParaRPr kumimoji="0" lang="de-DE" sz="2400" b="0"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11" name="Grafik 2" descr="vortrag-regensburg-nur-grafiken_Seite_03.jpg"/>
          <p:cNvPicPr/>
          <p:nvPr/>
        </p:nvPicPr>
        <p:blipFill>
          <a:blip r:embed="rId2" cstate="print"/>
          <a:srcRect l="11136" t="17161" r="8490" b="5460"/>
          <a:stretch>
            <a:fillRect/>
          </a:stretch>
        </p:blipFill>
        <p:spPr>
          <a:xfrm>
            <a:off x="1331640" y="3356992"/>
            <a:ext cx="6120680" cy="3293616"/>
          </a:xfrm>
          <a:prstGeom prst="rect">
            <a:avLst/>
          </a:prstGeom>
        </p:spPr>
      </p:pic>
      <p:sp>
        <p:nvSpPr>
          <p:cNvPr id="13" name="Textfeld 12"/>
          <p:cNvSpPr txBox="1"/>
          <p:nvPr/>
        </p:nvSpPr>
        <p:spPr>
          <a:xfrm>
            <a:off x="1043608" y="908720"/>
            <a:ext cx="7128792" cy="830997"/>
          </a:xfrm>
          <a:prstGeom prst="rect">
            <a:avLst/>
          </a:prstGeom>
          <a:noFill/>
        </p:spPr>
        <p:txBody>
          <a:bodyPr wrap="square" rtlCol="0">
            <a:spAutoFit/>
          </a:bodyPr>
          <a:lstStyle/>
          <a:p>
            <a:pPr algn="ctr"/>
            <a:r>
              <a:rPr lang="de-DE" sz="1600" dirty="0" smtClean="0">
                <a:latin typeface="+mn-lt"/>
              </a:rPr>
              <a:t>Sollte die </a:t>
            </a:r>
            <a:r>
              <a:rPr lang="de-DE" sz="1600" b="1" dirty="0" smtClean="0">
                <a:latin typeface="+mn-lt"/>
              </a:rPr>
              <a:t>genehmigungsfreie</a:t>
            </a:r>
            <a:r>
              <a:rPr lang="de-DE" sz="1600" dirty="0" smtClean="0">
                <a:latin typeface="+mn-lt"/>
              </a:rPr>
              <a:t> öffentliche Zugänglichmachung elektronischer Werke für nicht-kommerzielle Zwecke und für einen abgegrenzten Nutzerkreis in Bildung und Wissenschaft zusätzlich </a:t>
            </a:r>
            <a:r>
              <a:rPr lang="de-DE" sz="1600" b="1" dirty="0" smtClean="0">
                <a:latin typeface="+mn-lt"/>
              </a:rPr>
              <a:t>(a) gebührenfrei oder (b) gebührenpflichtig </a:t>
            </a:r>
            <a:r>
              <a:rPr lang="de-DE" sz="1600" dirty="0" smtClean="0">
                <a:latin typeface="+mn-lt"/>
              </a:rPr>
              <a:t>sein?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395536" y="188640"/>
            <a:ext cx="8424936" cy="648072"/>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smtClean="0">
                <a:ln>
                  <a:noFill/>
                </a:ln>
                <a:solidFill>
                  <a:schemeClr val="bg1"/>
                </a:solidFill>
                <a:effectLst/>
                <a:uLnTx/>
                <a:uFillTx/>
                <a:latin typeface="+mj-lt"/>
                <a:ea typeface="+mj-ea"/>
                <a:cs typeface="+mj-cs"/>
              </a:rPr>
              <a:t>Ergebnisse der Umfrage im Überblick - </a:t>
            </a:r>
            <a:r>
              <a:rPr kumimoji="0" lang="de-DE" sz="2000" b="0" i="0" u="none" strike="noStrike" kern="1200" cap="none" spc="0" normalizeH="0" baseline="0" noProof="0" dirty="0" smtClean="0">
                <a:ln>
                  <a:noFill/>
                </a:ln>
                <a:solidFill>
                  <a:schemeClr val="bg1"/>
                </a:solidFill>
                <a:effectLst/>
                <a:uLnTx/>
                <a:uFillTx/>
                <a:latin typeface="+mj-lt"/>
                <a:ea typeface="+mj-ea"/>
                <a:cs typeface="+mj-cs"/>
              </a:rPr>
              <a:t>z</a:t>
            </a:r>
            <a:r>
              <a:rPr kumimoji="0" lang="de-DE" sz="2000" b="1" i="0" u="none" strike="noStrike" kern="1200" cap="none" spc="0" normalizeH="0" baseline="0" noProof="0" dirty="0" smtClean="0">
                <a:ln>
                  <a:noFill/>
                </a:ln>
                <a:solidFill>
                  <a:schemeClr val="bg1"/>
                </a:solidFill>
                <a:effectLst/>
                <a:uLnTx/>
                <a:uFillTx/>
                <a:latin typeface="+mj-lt"/>
                <a:ea typeface="+mj-ea"/>
                <a:cs typeface="+mj-cs"/>
              </a:rPr>
              <a:t>u § 52a UrhG</a:t>
            </a:r>
            <a:endParaRPr kumimoji="0" lang="de-DE" sz="20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7" name="Textfeld 6"/>
          <p:cNvSpPr txBox="1"/>
          <p:nvPr/>
        </p:nvSpPr>
        <p:spPr>
          <a:xfrm>
            <a:off x="179512" y="1052736"/>
            <a:ext cx="3816424" cy="1569660"/>
          </a:xfrm>
          <a:prstGeom prst="rect">
            <a:avLst/>
          </a:prstGeom>
          <a:solidFill>
            <a:schemeClr val="bg1"/>
          </a:solidFill>
        </p:spPr>
        <p:txBody>
          <a:bodyPr wrap="square" rtlCol="0">
            <a:spAutoFit/>
          </a:bodyPr>
          <a:lstStyle/>
          <a:p>
            <a:r>
              <a:rPr lang="de-DE" sz="1600" dirty="0" smtClean="0">
                <a:solidFill>
                  <a:schemeClr val="tx2">
                    <a:lumMod val="75000"/>
                  </a:schemeClr>
                </a:solidFill>
                <a:latin typeface="+mn-lt"/>
              </a:rPr>
              <a:t>Unter denen, die Nutzungsentgelte </a:t>
            </a:r>
            <a:r>
              <a:rPr lang="de-DE" sz="1600" b="1" dirty="0" smtClean="0">
                <a:solidFill>
                  <a:schemeClr val="tx2">
                    <a:lumMod val="75000"/>
                  </a:schemeClr>
                </a:solidFill>
                <a:latin typeface="+mn-lt"/>
              </a:rPr>
              <a:t>nicht ablehnen</a:t>
            </a:r>
            <a:r>
              <a:rPr lang="de-DE" sz="1600" dirty="0" smtClean="0">
                <a:solidFill>
                  <a:schemeClr val="tx2">
                    <a:lumMod val="75000"/>
                  </a:schemeClr>
                </a:solidFill>
                <a:latin typeface="+mn-lt"/>
              </a:rPr>
              <a:t>, plädiert eine klare Mehrheit (84%) dafür, dass die </a:t>
            </a:r>
            <a:r>
              <a:rPr lang="de-DE" sz="1600" b="1" dirty="0" smtClean="0">
                <a:solidFill>
                  <a:schemeClr val="tx2">
                    <a:lumMod val="75000"/>
                  </a:schemeClr>
                </a:solidFill>
                <a:latin typeface="+mn-lt"/>
              </a:rPr>
              <a:t>Träger der Institutionen (über die von ihnen finanzierten Bibliotheken) die Entgelte übernehmen.</a:t>
            </a:r>
            <a:endParaRPr lang="de-DE" sz="1600" b="1" dirty="0">
              <a:solidFill>
                <a:schemeClr val="tx2">
                  <a:lumMod val="75000"/>
                </a:schemeClr>
              </a:solidFill>
            </a:endParaRPr>
          </a:p>
        </p:txBody>
      </p:sp>
      <p:sp>
        <p:nvSpPr>
          <p:cNvPr id="10" name="Textfeld 9"/>
          <p:cNvSpPr txBox="1"/>
          <p:nvPr/>
        </p:nvSpPr>
        <p:spPr>
          <a:xfrm>
            <a:off x="251520" y="3863950"/>
            <a:ext cx="3723768" cy="1569660"/>
          </a:xfrm>
          <a:prstGeom prst="rect">
            <a:avLst/>
          </a:prstGeom>
          <a:solidFill>
            <a:schemeClr val="bg1"/>
          </a:solidFill>
        </p:spPr>
        <p:txBody>
          <a:bodyPr wrap="square" rtlCol="0">
            <a:spAutoFit/>
          </a:bodyPr>
          <a:lstStyle/>
          <a:p>
            <a:r>
              <a:rPr lang="de-DE" sz="1600" dirty="0" smtClean="0">
                <a:solidFill>
                  <a:schemeClr val="tx2">
                    <a:lumMod val="75000"/>
                  </a:schemeClr>
                </a:solidFill>
                <a:latin typeface="+mn-lt"/>
              </a:rPr>
              <a:t>Eine klare Mehrheit (77%) votiert zudem für die </a:t>
            </a:r>
            <a:r>
              <a:rPr lang="de-DE" sz="1600" b="1" dirty="0" smtClean="0">
                <a:solidFill>
                  <a:schemeClr val="tx2">
                    <a:lumMod val="75000"/>
                  </a:schemeClr>
                </a:solidFill>
                <a:latin typeface="+mn-lt"/>
              </a:rPr>
              <a:t>pauschale Abrechnung der Vergütung </a:t>
            </a:r>
            <a:r>
              <a:rPr lang="de-DE" sz="1600" dirty="0" smtClean="0">
                <a:solidFill>
                  <a:schemeClr val="tx2">
                    <a:lumMod val="75000"/>
                  </a:schemeClr>
                </a:solidFill>
                <a:latin typeface="+mn-lt"/>
              </a:rPr>
              <a:t>und damit gegen individuelle Abrechnungsverfahren. </a:t>
            </a:r>
          </a:p>
          <a:p>
            <a:r>
              <a:rPr lang="de-DE" sz="1600" dirty="0" smtClean="0">
                <a:solidFill>
                  <a:schemeClr val="tx2">
                    <a:lumMod val="75000"/>
                  </a:schemeClr>
                </a:solidFill>
                <a:latin typeface="+mn-lt"/>
              </a:rPr>
              <a:t>(84% Wissenschaftsmanagement – 62% Politik)</a:t>
            </a:r>
            <a:endParaRPr lang="de-DE" sz="1600" dirty="0">
              <a:solidFill>
                <a:schemeClr val="tx2">
                  <a:lumMod val="75000"/>
                </a:schemeClr>
              </a:solidFill>
            </a:endParaRPr>
          </a:p>
        </p:txBody>
      </p:sp>
      <p:pic>
        <p:nvPicPr>
          <p:cNvPr id="11" name="Grafik 4" descr="vortrag-regensburg-nur-grafiken_Seite_05.jpg"/>
          <p:cNvPicPr/>
          <p:nvPr/>
        </p:nvPicPr>
        <p:blipFill>
          <a:blip r:embed="rId2" cstate="print"/>
          <a:srcRect l="12128" t="16849" r="7277" b="9516"/>
          <a:stretch>
            <a:fillRect/>
          </a:stretch>
        </p:blipFill>
        <p:spPr>
          <a:xfrm>
            <a:off x="4283968" y="3860800"/>
            <a:ext cx="4641850" cy="2997200"/>
          </a:xfrm>
          <a:prstGeom prst="rect">
            <a:avLst/>
          </a:prstGeom>
        </p:spPr>
      </p:pic>
      <p:pic>
        <p:nvPicPr>
          <p:cNvPr id="13" name="Grafik 3" descr="vortrag-regensburg-nur-grafiken_Seite_04.jpg"/>
          <p:cNvPicPr/>
          <p:nvPr/>
        </p:nvPicPr>
        <p:blipFill>
          <a:blip r:embed="rId3" cstate="print"/>
          <a:srcRect l="12569" t="17941" r="7938" b="7332"/>
          <a:stretch>
            <a:fillRect/>
          </a:stretch>
        </p:blipFill>
        <p:spPr>
          <a:xfrm>
            <a:off x="4427984" y="692696"/>
            <a:ext cx="4578350" cy="3041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Einige weitere Ergebnisse der Umfrage im Überblick</a:t>
            </a:r>
          </a:p>
        </p:txBody>
      </p:sp>
      <p:sp>
        <p:nvSpPr>
          <p:cNvPr id="8" name="Textfeld 7"/>
          <p:cNvSpPr txBox="1"/>
          <p:nvPr/>
        </p:nvSpPr>
        <p:spPr>
          <a:xfrm>
            <a:off x="899592" y="1124744"/>
            <a:ext cx="6840760" cy="646331"/>
          </a:xfrm>
          <a:prstGeom prst="rect">
            <a:avLst/>
          </a:prstGeom>
          <a:noFill/>
        </p:spPr>
        <p:txBody>
          <a:bodyPr wrap="square" rtlCol="0">
            <a:spAutoFit/>
          </a:bodyPr>
          <a:lstStyle/>
          <a:p>
            <a:r>
              <a:rPr lang="de-DE" b="1" dirty="0" smtClean="0">
                <a:latin typeface="+mn-lt"/>
              </a:rPr>
              <a:t>Zu § 52b </a:t>
            </a:r>
            <a:r>
              <a:rPr lang="de-DE" dirty="0" smtClean="0">
                <a:latin typeface="+mn-lt"/>
              </a:rPr>
              <a:t>Über 90% der Personen aus Bildung und Wissenschaft finden § 52b UrhG zu restriktiv: Er behindert ihre Arbeit.</a:t>
            </a:r>
          </a:p>
        </p:txBody>
      </p:sp>
      <p:sp>
        <p:nvSpPr>
          <p:cNvPr id="6" name="Textfeld 5"/>
          <p:cNvSpPr txBox="1"/>
          <p:nvPr/>
        </p:nvSpPr>
        <p:spPr>
          <a:xfrm>
            <a:off x="899592" y="1883586"/>
            <a:ext cx="6840760" cy="646331"/>
          </a:xfrm>
          <a:prstGeom prst="rect">
            <a:avLst/>
          </a:prstGeom>
          <a:noFill/>
        </p:spPr>
        <p:txBody>
          <a:bodyPr wrap="square" rtlCol="0">
            <a:spAutoFit/>
          </a:bodyPr>
          <a:lstStyle/>
          <a:p>
            <a:r>
              <a:rPr lang="de-DE" b="1" dirty="0" smtClean="0">
                <a:latin typeface="+mn-lt"/>
              </a:rPr>
              <a:t>Zu § 53a UrhG</a:t>
            </a:r>
            <a:r>
              <a:rPr lang="de-DE" dirty="0" smtClean="0">
                <a:latin typeface="+mn-lt"/>
              </a:rPr>
              <a:t>: Eine große Mehrheit (fast 90%) ist mit den Regelungen von § 53a nicht einverstanden.</a:t>
            </a:r>
          </a:p>
        </p:txBody>
      </p:sp>
      <p:sp>
        <p:nvSpPr>
          <p:cNvPr id="10" name="Textfeld 9"/>
          <p:cNvSpPr txBox="1"/>
          <p:nvPr/>
        </p:nvSpPr>
        <p:spPr>
          <a:xfrm>
            <a:off x="899592" y="2642428"/>
            <a:ext cx="6840760" cy="646331"/>
          </a:xfrm>
          <a:prstGeom prst="rect">
            <a:avLst/>
          </a:prstGeom>
          <a:noFill/>
        </p:spPr>
        <p:txBody>
          <a:bodyPr wrap="square" rtlCol="0">
            <a:spAutoFit/>
          </a:bodyPr>
          <a:lstStyle/>
          <a:p>
            <a:r>
              <a:rPr lang="de-DE" b="1" dirty="0" smtClean="0">
                <a:latin typeface="+mn-lt"/>
              </a:rPr>
              <a:t>Zum Zweitverwertungsrecht: </a:t>
            </a:r>
            <a:r>
              <a:rPr lang="de-DE" dirty="0" smtClean="0">
                <a:latin typeface="+mn-lt"/>
              </a:rPr>
              <a:t>Ein Zweitverwertungsrecht für die nichtkommerzielle Nutzung fordern 93% aller Befragten. </a:t>
            </a:r>
          </a:p>
        </p:txBody>
      </p:sp>
      <p:sp>
        <p:nvSpPr>
          <p:cNvPr id="11" name="Textfeld 10"/>
          <p:cNvSpPr txBox="1"/>
          <p:nvPr/>
        </p:nvSpPr>
        <p:spPr>
          <a:xfrm>
            <a:off x="899592" y="3401270"/>
            <a:ext cx="6840760" cy="923330"/>
          </a:xfrm>
          <a:prstGeom prst="rect">
            <a:avLst/>
          </a:prstGeom>
          <a:noFill/>
        </p:spPr>
        <p:txBody>
          <a:bodyPr wrap="square" rtlCol="0">
            <a:spAutoFit/>
          </a:bodyPr>
          <a:lstStyle/>
          <a:p>
            <a:r>
              <a:rPr lang="de-DE" b="1" dirty="0" smtClean="0">
                <a:latin typeface="+mn-lt"/>
              </a:rPr>
              <a:t>Zur Frage der freien Verfügbarkeit des öffentlich geförderten Wissens: </a:t>
            </a:r>
            <a:r>
              <a:rPr lang="de-DE" dirty="0" smtClean="0">
                <a:latin typeface="+mn-lt"/>
              </a:rPr>
              <a:t>Diese Frage wird mit großer Mehrheit (92%) quer durch alle Akteursgruppen bejaht. </a:t>
            </a:r>
            <a:endParaRPr lang="de-DE" dirty="0">
              <a:latin typeface="+mn-lt"/>
            </a:endParaRPr>
          </a:p>
        </p:txBody>
      </p:sp>
      <p:sp>
        <p:nvSpPr>
          <p:cNvPr id="13" name="Textfeld 12"/>
          <p:cNvSpPr txBox="1"/>
          <p:nvPr/>
        </p:nvSpPr>
        <p:spPr>
          <a:xfrm>
            <a:off x="899592" y="4437112"/>
            <a:ext cx="6840760" cy="923330"/>
          </a:xfrm>
          <a:prstGeom prst="rect">
            <a:avLst/>
          </a:prstGeom>
          <a:noFill/>
        </p:spPr>
        <p:txBody>
          <a:bodyPr wrap="square" rtlCol="0">
            <a:spAutoFit/>
          </a:bodyPr>
          <a:lstStyle/>
          <a:p>
            <a:r>
              <a:rPr lang="de-DE" b="1" dirty="0" smtClean="0">
                <a:latin typeface="+mn-lt"/>
              </a:rPr>
              <a:t>Zu einem „Institutional Mandate</a:t>
            </a:r>
            <a:r>
              <a:rPr lang="de-DE" dirty="0" smtClean="0">
                <a:latin typeface="+mn-lt"/>
              </a:rPr>
              <a:t>“: Die große Mehrheit (80%) aller befragten   Personen aus Wissenschaft und Bildung ist bereit, ein solches Mandat zu akzeptieren.</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a:t>
            </a:r>
          </a:p>
        </p:txBody>
      </p:sp>
      <p:sp>
        <p:nvSpPr>
          <p:cNvPr id="6" name="Textfeld 5"/>
          <p:cNvSpPr txBox="1"/>
          <p:nvPr/>
        </p:nvSpPr>
        <p:spPr>
          <a:xfrm>
            <a:off x="1043608" y="908720"/>
            <a:ext cx="6840760" cy="1323439"/>
          </a:xfrm>
          <a:prstGeom prst="rect">
            <a:avLst/>
          </a:prstGeom>
          <a:noFill/>
        </p:spPr>
        <p:txBody>
          <a:bodyPr wrap="square" rtlCol="0">
            <a:spAutoFit/>
          </a:bodyPr>
          <a:lstStyle/>
          <a:p>
            <a:pPr algn="ctr"/>
            <a:r>
              <a:rPr lang="de-DE" sz="1600" b="1" dirty="0" smtClean="0">
                <a:latin typeface="+mn-lt"/>
              </a:rPr>
              <a:t>Was halten Sie angesichts dieser Situation für sinnvoller: sich weiter für Verbesserungen der bestehenden Schrankenregelungen einzusetzen – oder auf ein umfassendes Nutzungsprivileg für Bildungs- und Wissenschaftszwecke zu drängen, das eine weitergehende, genehmigungsfreie, aber entgeltliche Nutzung publizierten Wissens gestattet?</a:t>
            </a:r>
            <a:endParaRPr lang="de-DE" sz="1600" dirty="0" smtClean="0">
              <a:latin typeface="+mn-lt"/>
            </a:endParaRPr>
          </a:p>
        </p:txBody>
      </p:sp>
      <p:sp>
        <p:nvSpPr>
          <p:cNvPr id="11" name="Textfeld 10"/>
          <p:cNvSpPr txBox="1"/>
          <p:nvPr/>
        </p:nvSpPr>
        <p:spPr>
          <a:xfrm>
            <a:off x="1115616" y="2420888"/>
            <a:ext cx="6840760" cy="2062103"/>
          </a:xfrm>
          <a:prstGeom prst="rect">
            <a:avLst/>
          </a:prstGeom>
          <a:noFill/>
        </p:spPr>
        <p:txBody>
          <a:bodyPr wrap="square" rtlCol="0">
            <a:spAutoFit/>
          </a:bodyPr>
          <a:lstStyle/>
          <a:p>
            <a:r>
              <a:rPr lang="de-DE" sz="1600" b="1" dirty="0" smtClean="0">
                <a:latin typeface="+mn-lt"/>
              </a:rPr>
              <a:t>„entgeltlich/ vergütungspflichtig“ </a:t>
            </a:r>
            <a:r>
              <a:rPr lang="de-DE" sz="1600" dirty="0" smtClean="0">
                <a:latin typeface="+mn-lt"/>
              </a:rPr>
              <a:t>ist der Kompromiss in den entsprechenden Vorschlägen des Aktionsbündnisses, der Allianz der Wissenschaftsorganisationen und der KMK – auch des Copyright-Code des Wittem Projects Art, 5.2 und 5.3.</a:t>
            </a:r>
          </a:p>
          <a:p>
            <a:endParaRPr lang="de-DE" sz="1600" dirty="0" smtClean="0">
              <a:latin typeface="+mn-lt"/>
            </a:endParaRPr>
          </a:p>
          <a:p>
            <a:r>
              <a:rPr lang="de-DE" sz="1600" dirty="0" smtClean="0">
                <a:latin typeface="+mn-lt"/>
              </a:rPr>
              <a:t>Angesichts der klaren Tendenz zugunsten einer auch vergütungsfreien Nutzung in den Antworten auf die Fragen nach § 52a und § 52b könnte man darüber nachdenken, ob der bisherige Kompromissvorschlag nicht entsprechend „vergütungsfrei“ „verschärft“ werden sollte.)</a:t>
            </a:r>
            <a:endParaRPr lang="de-DE"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a:t>
            </a:r>
          </a:p>
        </p:txBody>
      </p:sp>
      <p:sp>
        <p:nvSpPr>
          <p:cNvPr id="11" name="Textfeld 10"/>
          <p:cNvSpPr txBox="1"/>
          <p:nvPr/>
        </p:nvSpPr>
        <p:spPr>
          <a:xfrm>
            <a:off x="1043608" y="5013176"/>
            <a:ext cx="6840760" cy="1200329"/>
          </a:xfrm>
          <a:prstGeom prst="rect">
            <a:avLst/>
          </a:prstGeom>
          <a:solidFill>
            <a:schemeClr val="tx2">
              <a:lumMod val="75000"/>
            </a:schemeClr>
          </a:solidFill>
        </p:spPr>
        <p:txBody>
          <a:bodyPr wrap="square" rtlCol="0">
            <a:spAutoFit/>
          </a:bodyPr>
          <a:lstStyle/>
          <a:p>
            <a:pPr algn="ctr">
              <a:lnSpc>
                <a:spcPct val="150000"/>
              </a:lnSpc>
            </a:pPr>
            <a:r>
              <a:rPr lang="de-DE" sz="1600" dirty="0" smtClean="0">
                <a:solidFill>
                  <a:schemeClr val="bg1"/>
                </a:solidFill>
              </a:rPr>
              <a:t>Das Aktionsbündnis sieht die hier vorgeschlagene Wissenschaftsklausel rechtlich voll im Einklang mit einer zeitgemäßen Interpretation der Urheberrechtsrichtlinie der EU von 2001. </a:t>
            </a:r>
            <a:endParaRPr lang="de-DE" sz="1600" dirty="0">
              <a:solidFill>
                <a:schemeClr val="bg1"/>
              </a:solidFill>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14247" y="1124744"/>
            <a:ext cx="9094257" cy="3456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a:t>
            </a:r>
          </a:p>
        </p:txBody>
      </p:sp>
      <p:pic>
        <p:nvPicPr>
          <p:cNvPr id="10" name="Grafik 11" descr="vortrag-regensburg-nur-grafiken_Seite_12.jpg"/>
          <p:cNvPicPr/>
          <p:nvPr/>
        </p:nvPicPr>
        <p:blipFill>
          <a:blip r:embed="rId2" cstate="print"/>
          <a:srcRect t="22152" b="4089"/>
          <a:stretch>
            <a:fillRect/>
          </a:stretch>
        </p:blipFill>
        <p:spPr>
          <a:xfrm>
            <a:off x="971600" y="2348880"/>
            <a:ext cx="6625845" cy="4369929"/>
          </a:xfrm>
          <a:prstGeom prst="rect">
            <a:avLst/>
          </a:prstGeom>
        </p:spPr>
      </p:pic>
      <p:sp>
        <p:nvSpPr>
          <p:cNvPr id="8" name="Textfeld 7"/>
          <p:cNvSpPr txBox="1"/>
          <p:nvPr/>
        </p:nvSpPr>
        <p:spPr>
          <a:xfrm>
            <a:off x="1043608" y="1124744"/>
            <a:ext cx="6840760" cy="1200329"/>
          </a:xfrm>
          <a:prstGeom prst="rect">
            <a:avLst/>
          </a:prstGeom>
          <a:solidFill>
            <a:schemeClr val="tx2">
              <a:lumMod val="75000"/>
            </a:schemeClr>
          </a:solidFill>
        </p:spPr>
        <p:txBody>
          <a:bodyPr wrap="square" rtlCol="0">
            <a:spAutoFit/>
          </a:bodyPr>
          <a:lstStyle/>
          <a:p>
            <a:pPr algn="ctr"/>
            <a:r>
              <a:rPr lang="de-DE" dirty="0" smtClean="0">
                <a:solidFill>
                  <a:schemeClr val="bg1"/>
                </a:solidFill>
                <a:latin typeface="+mn-lt"/>
              </a:rPr>
              <a:t>Quer durch alle Akteursgruppen waren 86,3% der Befragten der Ansicht, dass mit differenzierten Schrankenregelungen keine weiteren Verbesserungen für Bildung und Wissenschaft zu erwarten sind; sie halten ein umfassendes Nutzungsprivileg für erfolgsversprechender.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 – Copyright Code Wittem Project</a:t>
            </a:r>
          </a:p>
        </p:txBody>
      </p:sp>
      <p:sp>
        <p:nvSpPr>
          <p:cNvPr id="6" name="Textfeld 5"/>
          <p:cNvSpPr txBox="1"/>
          <p:nvPr/>
        </p:nvSpPr>
        <p:spPr>
          <a:xfrm>
            <a:off x="1043608" y="908720"/>
            <a:ext cx="6840760" cy="1077218"/>
          </a:xfrm>
          <a:prstGeom prst="rect">
            <a:avLst/>
          </a:prstGeom>
          <a:noFill/>
        </p:spPr>
        <p:txBody>
          <a:bodyPr wrap="square" rtlCol="0">
            <a:spAutoFit/>
          </a:bodyPr>
          <a:lstStyle/>
          <a:p>
            <a:pPr algn="ctr"/>
            <a:r>
              <a:rPr lang="de-DE" sz="1600" b="1" dirty="0" smtClean="0">
                <a:latin typeface="+mn-lt"/>
              </a:rPr>
              <a:t>Führende europäische Urheberrechtsexperten (Wittem Project) haben vorgeschlagen, dass die Nutzung publizierter Werke für Zwecke der Forschung bzw. für Zwecke der Ausbildung ohne jede weitere Einschränkung genehmigungsfrei, aber gegen Entgelt erlaubt sein soll. Stimmen sie dem zu?</a:t>
            </a:r>
            <a:endParaRPr lang="de-DE" sz="1600" dirty="0" smtClean="0">
              <a:latin typeface="+mn-lt"/>
            </a:endParaRPr>
          </a:p>
        </p:txBody>
      </p:sp>
      <p:sp>
        <p:nvSpPr>
          <p:cNvPr id="11" name="Textfeld 10"/>
          <p:cNvSpPr txBox="1"/>
          <p:nvPr/>
        </p:nvSpPr>
        <p:spPr>
          <a:xfrm>
            <a:off x="1043608" y="2060848"/>
            <a:ext cx="6840760" cy="1077218"/>
          </a:xfrm>
          <a:prstGeom prst="rect">
            <a:avLst/>
          </a:prstGeom>
          <a:noFill/>
        </p:spPr>
        <p:txBody>
          <a:bodyPr wrap="square" rtlCol="0">
            <a:spAutoFit/>
          </a:bodyPr>
          <a:lstStyle/>
          <a:p>
            <a:r>
              <a:rPr lang="de-DE" sz="1600" dirty="0" smtClean="0">
                <a:latin typeface="+mn-lt"/>
              </a:rPr>
              <a:t>Quer über alle Akteursgruppen stimmen 61,3% der Antwortenden der Aussage zu, dass die Nutzung publizierter Werke für Zwecke der Forschung genehmigungsfrei, aber vergütungspflichtig sein sollen. (35,5 – 14,0 – 11,8)</a:t>
            </a:r>
          </a:p>
          <a:p>
            <a:r>
              <a:rPr lang="de-DE" sz="1600" dirty="0" smtClean="0">
                <a:latin typeface="+mn-lt"/>
              </a:rPr>
              <a:t>für Zwecke der Ausbildung  57,5% (33,3 – 12,4 – 11,9)</a:t>
            </a:r>
            <a:endParaRPr lang="de-DE" sz="1600" dirty="0">
              <a:latin typeface="+mn-lt"/>
            </a:endParaRPr>
          </a:p>
        </p:txBody>
      </p:sp>
      <p:pic>
        <p:nvPicPr>
          <p:cNvPr id="14" name="Grafik 12" descr="vortrag-regensburg-nur-grafiken_Seite_13.jpg"/>
          <p:cNvPicPr/>
          <p:nvPr/>
        </p:nvPicPr>
        <p:blipFill>
          <a:blip r:embed="rId2" cstate="print"/>
          <a:srcRect t="20253" b="6779"/>
          <a:stretch>
            <a:fillRect/>
          </a:stretch>
        </p:blipFill>
        <p:spPr>
          <a:xfrm>
            <a:off x="34387" y="3068960"/>
            <a:ext cx="5761749" cy="2969603"/>
          </a:xfrm>
          <a:prstGeom prst="rect">
            <a:avLst/>
          </a:prstGeom>
        </p:spPr>
      </p:pic>
      <p:pic>
        <p:nvPicPr>
          <p:cNvPr id="15" name="Grafik 13" descr="vortrag-regensburg-nur-grafiken_Seite_14.jpg"/>
          <p:cNvPicPr/>
          <p:nvPr/>
        </p:nvPicPr>
        <p:blipFill>
          <a:blip r:embed="rId3" cstate="print"/>
          <a:srcRect t="22152" b="4248"/>
          <a:stretch>
            <a:fillRect/>
          </a:stretch>
        </p:blipFill>
        <p:spPr>
          <a:xfrm>
            <a:off x="3490771" y="3140968"/>
            <a:ext cx="5761749" cy="2995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525" y="-27384"/>
            <a:ext cx="9123363" cy="2590800"/>
          </a:xfrm>
          <a:prstGeom prst="rect">
            <a:avLst/>
          </a:prstGeom>
          <a:noFill/>
          <a:ln w="9525">
            <a:noFill/>
            <a:miter lim="800000"/>
            <a:headEnd/>
            <a:tailEnd/>
          </a:ln>
        </p:spPr>
      </p:pic>
      <p:sp>
        <p:nvSpPr>
          <p:cNvPr id="7" name="Textfeld 6"/>
          <p:cNvSpPr txBox="1"/>
          <p:nvPr/>
        </p:nvSpPr>
        <p:spPr>
          <a:xfrm>
            <a:off x="611560" y="3284984"/>
            <a:ext cx="7776864" cy="1754326"/>
          </a:xfrm>
          <a:prstGeom prst="rect">
            <a:avLst/>
          </a:prstGeom>
          <a:noFill/>
        </p:spPr>
        <p:txBody>
          <a:bodyPr wrap="square" rtlCol="0">
            <a:spAutoFit/>
          </a:bodyPr>
          <a:lstStyle/>
          <a:p>
            <a:pPr algn="ctr">
              <a:lnSpc>
                <a:spcPct val="150000"/>
              </a:lnSpc>
            </a:pPr>
            <a:r>
              <a:rPr lang="de-DE" b="1" dirty="0" smtClean="0">
                <a:latin typeface="+mn-lt"/>
              </a:rPr>
              <a:t>Eine urheberrechtliche Regelung zugunsten einer genehmigungsfreien Nutzung </a:t>
            </a:r>
            <a:r>
              <a:rPr lang="de-DE" dirty="0" smtClean="0">
                <a:latin typeface="+mn-lt"/>
              </a:rPr>
              <a:t>von urheberrechtsgeschützten Materialien in Bildung und Wissenschaft ist nicht nur für Bildung und Wissenschaft, sondern auch aus dem Interesse von Wirtschaft und Gesellschaft </a:t>
            </a:r>
            <a:r>
              <a:rPr lang="de-DE" b="1" dirty="0" smtClean="0">
                <a:latin typeface="+mn-lt"/>
              </a:rPr>
              <a:t>unverzichtbar</a:t>
            </a:r>
            <a:r>
              <a:rPr lang="de-DE" dirty="0" smtClean="0">
                <a:latin typeface="+mn-lt"/>
              </a:rPr>
              <a:t>. </a:t>
            </a:r>
            <a:endParaRPr lang="de-DE" b="1"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525" y="-27384"/>
            <a:ext cx="9123363" cy="2590800"/>
          </a:xfrm>
          <a:prstGeom prst="rect">
            <a:avLst/>
          </a:prstGeom>
          <a:noFill/>
          <a:ln w="9525">
            <a:noFill/>
            <a:miter lim="800000"/>
            <a:headEnd/>
            <a:tailEnd/>
          </a:ln>
        </p:spPr>
      </p:pic>
      <p:sp>
        <p:nvSpPr>
          <p:cNvPr id="7" name="Textfeld 6"/>
          <p:cNvSpPr txBox="1"/>
          <p:nvPr/>
        </p:nvSpPr>
        <p:spPr>
          <a:xfrm>
            <a:off x="899592" y="2627327"/>
            <a:ext cx="7704856" cy="2169825"/>
          </a:xfrm>
          <a:prstGeom prst="rect">
            <a:avLst/>
          </a:prstGeom>
          <a:noFill/>
        </p:spPr>
        <p:txBody>
          <a:bodyPr wrap="square" rtlCol="0">
            <a:spAutoFit/>
          </a:bodyPr>
          <a:lstStyle/>
          <a:p>
            <a:pPr algn="ctr">
              <a:lnSpc>
                <a:spcPct val="150000"/>
              </a:lnSpc>
            </a:pPr>
            <a:r>
              <a:rPr lang="de-DE" dirty="0" smtClean="0">
                <a:latin typeface="+mn-lt"/>
              </a:rPr>
              <a:t>Das Aktionsbündnis schlägt vor, die </a:t>
            </a:r>
            <a:r>
              <a:rPr lang="de-DE" b="1" dirty="0" smtClean="0">
                <a:latin typeface="+mn-lt"/>
              </a:rPr>
              <a:t>Geltungsdauer des jetzigen § 52a UrhG </a:t>
            </a:r>
            <a:r>
              <a:rPr lang="de-DE" dirty="0" smtClean="0">
                <a:latin typeface="+mn-lt"/>
              </a:rPr>
              <a:t>zwar zu verlängern, aber nicht auf ein bestimmtes Datum festzulegen, sondern seine Ablösung bzw. Löschung </a:t>
            </a:r>
            <a:r>
              <a:rPr lang="de-DE" b="1" dirty="0" smtClean="0">
                <a:latin typeface="+mn-lt"/>
              </a:rPr>
              <a:t>an den Zeitpunkt der Verankerung einer vom Bundestag zu beschließenden allgemeinen Bildungs- und Wissenschaftsklausel zu binden.</a:t>
            </a:r>
            <a:endParaRPr lang="de-DE" b="1"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2432"/>
          </a:xfrm>
          <a:prstGeom prst="rect">
            <a:avLst/>
          </a:prstGeom>
          <a:solidFill>
            <a:schemeClr val="tx2">
              <a:lumMod val="75000"/>
            </a:schemeClr>
          </a:solidFill>
          <a:ln w="9525">
            <a:noFill/>
            <a:miter lim="800000"/>
            <a:headEnd/>
            <a:tailEnd/>
          </a:ln>
        </p:spPr>
        <p:txBody>
          <a:bodyPr lIns="0" rIns="0">
            <a:spAutoFit/>
          </a:bodyPr>
          <a:lstStyle/>
          <a:p>
            <a:pPr algn="ctr" eaLnBrk="0" hangingPunct="0">
              <a:lnSpc>
                <a:spcPct val="90000"/>
              </a:lnSpc>
            </a:pPr>
            <a:r>
              <a:rPr lang="de-DE" sz="2600" i="1" dirty="0">
                <a:solidFill>
                  <a:schemeClr val="bg1"/>
                </a:solidFill>
                <a:latin typeface="+mn-lt"/>
              </a:rPr>
              <a:t>Urheberrecht -  </a:t>
            </a:r>
            <a:r>
              <a:rPr lang="de-DE" sz="2600" i="1" dirty="0" smtClean="0">
                <a:solidFill>
                  <a:schemeClr val="bg1"/>
                </a:solidFill>
                <a:latin typeface="+mn-lt"/>
              </a:rPr>
              <a:t>Schranke </a:t>
            </a:r>
            <a:r>
              <a:rPr lang="de-DE" sz="2600" i="1" dirty="0">
                <a:solidFill>
                  <a:schemeClr val="bg1"/>
                </a:solidFill>
                <a:latin typeface="+mn-lt"/>
              </a:rPr>
              <a:t>in § 52a für Unterricht und Forschung</a:t>
            </a:r>
          </a:p>
        </p:txBody>
      </p:sp>
      <p:sp>
        <p:nvSpPr>
          <p:cNvPr id="276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Unicode MS" pitchFamily="34" charset="-128"/>
                <a:cs typeface="Arial" pitchFamily="34" charset="0"/>
              </a:rPr>
              <a:t>Wirtschaft und Gesellschaft</a:t>
            </a:r>
            <a:r>
              <a:rPr kumimoji="0" lang="de-DE" sz="600" b="0" i="0" u="none" strike="noStrike" cap="none" normalizeH="0" baseline="0" smtClean="0">
                <a:ln>
                  <a:noFill/>
                </a:ln>
                <a:solidFill>
                  <a:schemeClr val="tx1"/>
                </a:solidFill>
                <a:effectLst/>
                <a:latin typeface="Arial" pitchFamily="34" charset="0"/>
                <a:cs typeface="Arial" pitchFamily="34" charset="0"/>
              </a:rPr>
              <a:t>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tx1"/>
                </a:solidFill>
                <a:effectLst/>
                <a:latin typeface="Arial Unicode MS" pitchFamily="34" charset="-128"/>
                <a:cs typeface="Arial" pitchFamily="34" charset="0"/>
              </a:rPr>
              <a:t>Wirtschaft und Gesellschaft</a:t>
            </a:r>
            <a:r>
              <a:rPr kumimoji="0" lang="de-DE" sz="600" b="0" i="0" u="none" strike="noStrike" cap="none" normalizeH="0" baseline="0" smtClean="0">
                <a:ln>
                  <a:noFill/>
                </a:ln>
                <a:solidFill>
                  <a:schemeClr val="tx1"/>
                </a:solidFill>
                <a:effectLst/>
                <a:latin typeface="Arial" pitchFamily="34" charset="0"/>
                <a:cs typeface="Arial" pitchFamily="34" charset="0"/>
              </a:rPr>
              <a:t>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Text Box 3"/>
          <p:cNvSpPr txBox="1">
            <a:spLocks noChangeArrowheads="1"/>
          </p:cNvSpPr>
          <p:nvPr/>
        </p:nvSpPr>
        <p:spPr bwMode="auto">
          <a:xfrm>
            <a:off x="899592" y="692696"/>
            <a:ext cx="7416824" cy="5688632"/>
          </a:xfrm>
          <a:prstGeom prst="rect">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mn-lt"/>
                <a:cs typeface="Arial" pitchFamily="34" charset="0"/>
              </a:rPr>
              <a:t>§ 52a Öffentliche Zugänglichmachung für Unterricht und Forschung [13.09.2003]</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(1) Zulässig ist,</a:t>
            </a:r>
            <a:endParaRPr kumimoji="0" lang="de-DE" sz="1600" b="1" i="0" u="none" strike="noStrike" cap="none" normalizeH="0" baseline="0" dirty="0" smtClean="0">
              <a:ln>
                <a:noFill/>
              </a:ln>
              <a:solidFill>
                <a:schemeClr val="tx1"/>
              </a:solidFill>
              <a:effectLst/>
              <a:latin typeface="+mn-lt"/>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1. veröffentlichte kleine Teile eines Werkes, Werke geringen Umfangs sowie einzelne Beiträge aus Zeitungen oder Zeitschriften zur Veranschaulichung im Unterricht an Schulen, Hochschulen,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nichtgewerblichen Einrichtungen der Aus- und Weiterbildung sowie an Einrichtungen der Berufsbildung ausschließlich für den bestimmt abgegrenzten Kreis von Unterrichtsteilnehmern oder</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2. veröffentlichte Teile eines Werkes, Werke geringen Umfangs sowie einzelne Beiträge aus Zeitungen oder Zeitschriften ausschließlich für einen bestimmt abgegrenzten Kreis von Personen für deren eigene wissenschaftliche Forschung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öffentlich zugänglich zu machen, soweit dies zu dem jeweiligen Zweck geboten und zur Verfolgung nicht kommerzieller Zwecke gerechtfertigt ist.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(2) Die öffentliche Zugänglichmachung eines für den Unterrichtsgebrauch an Schulen bestimmten Werkes ist stets nur mit Einwilligung des Berechtigten zulässig. Die öffentliche Zugänglichmachung eines Filmwerkes ist vor Ablauf von zwei Jahren nach Beginn der üblichen regulären Auswertung in Filmtheatern im Geltungsbereich dieses Gesetzes stets nur mit Einwilligung des Berechtigten zulässig.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(3) Zulässig sind in den Fällen des Absatzes 1 auch die zur öffentlichen Zugänglichmachung erforderlichen Vervielfältigungen.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mn-lt"/>
                <a:cs typeface="Arial" pitchFamily="34" charset="0"/>
              </a:rPr>
              <a:t>(4) Für die öffentliche Zugänglichmachung nach Absatz 1 ist eine angemessene Vergütung zu zahlen. Der Anspruch kann nur durch eine Verwertungsgesellschaft geltend gemacht werden.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r>
              <a:rPr lang="de-DE" sz="2400" b="1" dirty="0" smtClean="0">
                <a:solidFill>
                  <a:schemeClr val="bg1"/>
                </a:solidFill>
              </a:rPr>
              <a:t>Und die Politik?</a:t>
            </a:r>
            <a:endParaRPr lang="de-DE" sz="2400" b="1" dirty="0">
              <a:solidFill>
                <a:schemeClr val="bg1"/>
              </a:solidFill>
            </a:endParaRPr>
          </a:p>
        </p:txBody>
      </p:sp>
      <p:sp>
        <p:nvSpPr>
          <p:cNvPr id="10" name="Textfeld 9"/>
          <p:cNvSpPr txBox="1"/>
          <p:nvPr/>
        </p:nvSpPr>
        <p:spPr>
          <a:xfrm>
            <a:off x="827584" y="1052736"/>
            <a:ext cx="7848872" cy="1015663"/>
          </a:xfrm>
          <a:prstGeom prst="rect">
            <a:avLst/>
          </a:prstGeom>
          <a:noFill/>
        </p:spPr>
        <p:txBody>
          <a:bodyPr wrap="square" rtlCol="0">
            <a:spAutoFit/>
          </a:bodyPr>
          <a:lstStyle/>
          <a:p>
            <a:r>
              <a:rPr lang="de-DE" sz="2000" dirty="0" smtClean="0">
                <a:latin typeface="+mn-lt"/>
              </a:rPr>
              <a:t>Der Verdacht erhärtet sich, dass die jetzige Bundesregierung, das BMJ, </a:t>
            </a:r>
            <a:r>
              <a:rPr lang="de-DE" sz="2000" b="1" dirty="0" smtClean="0">
                <a:latin typeface="+mn-lt"/>
              </a:rPr>
              <a:t>sich nicht in der Lage </a:t>
            </a:r>
            <a:r>
              <a:rPr lang="de-DE" sz="2000" dirty="0" smtClean="0">
                <a:latin typeface="+mn-lt"/>
              </a:rPr>
              <a:t>sieht, in dieser Legislaturperiode einen Entwurf für den </a:t>
            </a:r>
            <a:r>
              <a:rPr lang="de-DE" sz="2000" b="1" dirty="0" smtClean="0">
                <a:latin typeface="+mn-lt"/>
              </a:rPr>
              <a:t>Dritten Korb </a:t>
            </a:r>
            <a:r>
              <a:rPr lang="de-DE" sz="2000" dirty="0" smtClean="0">
                <a:latin typeface="+mn-lt"/>
              </a:rPr>
              <a:t>vorzulegen.</a:t>
            </a:r>
          </a:p>
        </p:txBody>
      </p:sp>
      <p:sp>
        <p:nvSpPr>
          <p:cNvPr id="16" name="Textfeld 15"/>
          <p:cNvSpPr txBox="1"/>
          <p:nvPr/>
        </p:nvSpPr>
        <p:spPr>
          <a:xfrm>
            <a:off x="827584" y="3457453"/>
            <a:ext cx="7848872" cy="1015663"/>
          </a:xfrm>
          <a:prstGeom prst="rect">
            <a:avLst/>
          </a:prstGeom>
          <a:noFill/>
        </p:spPr>
        <p:txBody>
          <a:bodyPr wrap="square" rtlCol="0">
            <a:spAutoFit/>
          </a:bodyPr>
          <a:lstStyle/>
          <a:p>
            <a:r>
              <a:rPr lang="de-DE" sz="2000" dirty="0" smtClean="0">
                <a:latin typeface="+mn-lt"/>
              </a:rPr>
              <a:t>In Sachen Urheberrecht sind derzeit aktiv mit entsprechenden Vorlagen an den Bundestag nur die </a:t>
            </a:r>
            <a:r>
              <a:rPr lang="de-DE" sz="2000" b="1" dirty="0" smtClean="0">
                <a:latin typeface="+mn-lt"/>
              </a:rPr>
              <a:t>Oppositionsparteien</a:t>
            </a:r>
            <a:r>
              <a:rPr lang="de-DE" sz="2000" dirty="0" smtClean="0">
                <a:latin typeface="+mn-lt"/>
              </a:rPr>
              <a:t> und Minderheitengruppierungen in den Regierungsfraktionen</a:t>
            </a:r>
            <a:endParaRPr lang="de-DE" sz="2000" dirty="0">
              <a:latin typeface="+mn-lt"/>
            </a:endParaRPr>
          </a:p>
        </p:txBody>
      </p:sp>
      <p:sp>
        <p:nvSpPr>
          <p:cNvPr id="6" name="Textfeld 5"/>
          <p:cNvSpPr txBox="1"/>
          <p:nvPr/>
        </p:nvSpPr>
        <p:spPr>
          <a:xfrm>
            <a:off x="827584" y="4645585"/>
            <a:ext cx="7848872" cy="1015663"/>
          </a:xfrm>
          <a:prstGeom prst="rect">
            <a:avLst/>
          </a:prstGeom>
          <a:noFill/>
        </p:spPr>
        <p:txBody>
          <a:bodyPr wrap="square" rtlCol="0">
            <a:spAutoFit/>
          </a:bodyPr>
          <a:lstStyle/>
          <a:p>
            <a:r>
              <a:rPr lang="de-DE" sz="2000" dirty="0" smtClean="0">
                <a:latin typeface="+mn-lt"/>
              </a:rPr>
              <a:t>Auch die </a:t>
            </a:r>
            <a:r>
              <a:rPr lang="de-DE" sz="2000" b="1" dirty="0" smtClean="0">
                <a:latin typeface="+mn-lt"/>
              </a:rPr>
              <a:t>Piratenpartei</a:t>
            </a:r>
            <a:r>
              <a:rPr lang="de-DE" sz="2000" dirty="0" smtClean="0">
                <a:latin typeface="+mn-lt"/>
              </a:rPr>
              <a:t> kommt bislang nicht zu konzeptionellen Neu- und Grundpositionen im Urheberrecht, sondern arbeitet sich am Status quo des UrhG  ab.</a:t>
            </a:r>
            <a:endParaRPr lang="de-DE" sz="2000" dirty="0">
              <a:latin typeface="+mn-lt"/>
            </a:endParaRPr>
          </a:p>
        </p:txBody>
      </p:sp>
      <p:sp>
        <p:nvSpPr>
          <p:cNvPr id="7" name="Textfeld 6"/>
          <p:cNvSpPr txBox="1"/>
          <p:nvPr/>
        </p:nvSpPr>
        <p:spPr>
          <a:xfrm>
            <a:off x="827584" y="2276872"/>
            <a:ext cx="7848872" cy="707886"/>
          </a:xfrm>
          <a:prstGeom prst="rect">
            <a:avLst/>
          </a:prstGeom>
          <a:noFill/>
        </p:spPr>
        <p:txBody>
          <a:bodyPr wrap="square" rtlCol="0">
            <a:spAutoFit/>
          </a:bodyPr>
          <a:lstStyle/>
          <a:p>
            <a:r>
              <a:rPr lang="de-DE" sz="2000" dirty="0" smtClean="0">
                <a:latin typeface="+mn-lt"/>
              </a:rPr>
              <a:t>Und wenn doch, werden die </a:t>
            </a:r>
            <a:r>
              <a:rPr lang="de-DE" sz="2000" b="1" dirty="0" smtClean="0">
                <a:latin typeface="+mn-lt"/>
              </a:rPr>
              <a:t>Interessen von Bildung und Wissenschaft weiter nicht berücksichtigt.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r>
              <a:rPr lang="de-DE" sz="2400" b="1" dirty="0" smtClean="0">
                <a:solidFill>
                  <a:schemeClr val="bg1"/>
                </a:solidFill>
              </a:rPr>
              <a:t>Politische Konsequenzen und Forderungen</a:t>
            </a:r>
            <a:endParaRPr lang="de-DE" sz="2400" b="1" dirty="0">
              <a:solidFill>
                <a:schemeClr val="bg1"/>
              </a:solidFill>
            </a:endParaRPr>
          </a:p>
        </p:txBody>
      </p:sp>
      <p:sp>
        <p:nvSpPr>
          <p:cNvPr id="10" name="Textfeld 9"/>
          <p:cNvSpPr txBox="1"/>
          <p:nvPr/>
        </p:nvSpPr>
        <p:spPr>
          <a:xfrm>
            <a:off x="251520" y="1052736"/>
            <a:ext cx="8424936" cy="646331"/>
          </a:xfrm>
          <a:prstGeom prst="rect">
            <a:avLst/>
          </a:prstGeom>
          <a:noFill/>
        </p:spPr>
        <p:txBody>
          <a:bodyPr wrap="square" rtlCol="0">
            <a:spAutoFit/>
          </a:bodyPr>
          <a:lstStyle/>
          <a:p>
            <a:pPr marL="342900" indent="-342900">
              <a:buAutoNum type="arabicParenBoth"/>
            </a:pPr>
            <a:r>
              <a:rPr lang="de-DE" dirty="0" smtClean="0">
                <a:latin typeface="+mn-lt"/>
              </a:rPr>
              <a:t>Die Politik kann Bildung und Wissenschaft nicht länger </a:t>
            </a:r>
            <a:r>
              <a:rPr lang="de-DE" b="1" dirty="0" smtClean="0">
                <a:latin typeface="+mn-lt"/>
              </a:rPr>
              <a:t>kleinteilige, unbrauchbare, an der alten analogen Welt orientierte Normen</a:t>
            </a:r>
            <a:r>
              <a:rPr lang="de-DE" dirty="0" smtClean="0">
                <a:latin typeface="+mn-lt"/>
              </a:rPr>
              <a:t> zumuten. </a:t>
            </a:r>
          </a:p>
        </p:txBody>
      </p:sp>
      <p:sp>
        <p:nvSpPr>
          <p:cNvPr id="13" name="Textfeld 12"/>
          <p:cNvSpPr txBox="1"/>
          <p:nvPr/>
        </p:nvSpPr>
        <p:spPr>
          <a:xfrm>
            <a:off x="251520" y="4077072"/>
            <a:ext cx="8424936" cy="646331"/>
          </a:xfrm>
          <a:prstGeom prst="rect">
            <a:avLst/>
          </a:prstGeom>
          <a:noFill/>
        </p:spPr>
        <p:txBody>
          <a:bodyPr wrap="square" rtlCol="0">
            <a:spAutoFit/>
          </a:bodyPr>
          <a:lstStyle/>
          <a:p>
            <a:pPr marL="268288" indent="-268288">
              <a:tabLst>
                <a:tab pos="268288" algn="l"/>
              </a:tabLst>
            </a:pPr>
            <a:r>
              <a:rPr lang="de-DE" dirty="0" smtClean="0">
                <a:latin typeface="+mn-lt"/>
              </a:rPr>
              <a:t>(3) Der Verweis auf seit 2001 geltende Vorgaben der </a:t>
            </a:r>
            <a:r>
              <a:rPr lang="de-DE" b="1" dirty="0" smtClean="0">
                <a:latin typeface="+mn-lt"/>
              </a:rPr>
              <a:t>EU kann nicht länger akzeptiert </a:t>
            </a:r>
            <a:r>
              <a:rPr lang="de-DE" dirty="0" smtClean="0">
                <a:latin typeface="+mn-lt"/>
              </a:rPr>
              <a:t>werden.</a:t>
            </a:r>
            <a:endParaRPr lang="de-DE" dirty="0">
              <a:latin typeface="+mn-lt"/>
            </a:endParaRPr>
          </a:p>
        </p:txBody>
      </p:sp>
      <p:sp>
        <p:nvSpPr>
          <p:cNvPr id="16" name="Textfeld 15"/>
          <p:cNvSpPr txBox="1"/>
          <p:nvPr/>
        </p:nvSpPr>
        <p:spPr>
          <a:xfrm>
            <a:off x="251520" y="2287905"/>
            <a:ext cx="8424936" cy="1200329"/>
          </a:xfrm>
          <a:prstGeom prst="rect">
            <a:avLst/>
          </a:prstGeom>
          <a:noFill/>
        </p:spPr>
        <p:txBody>
          <a:bodyPr wrap="square" rtlCol="0">
            <a:spAutoFit/>
          </a:bodyPr>
          <a:lstStyle/>
          <a:p>
            <a:pPr marL="268288" indent="-268288"/>
            <a:r>
              <a:rPr lang="de-DE" dirty="0" smtClean="0">
                <a:latin typeface="+mn-lt"/>
              </a:rPr>
              <a:t>(2) Bei </a:t>
            </a:r>
            <a:r>
              <a:rPr lang="de-DE" b="1" dirty="0" smtClean="0">
                <a:latin typeface="+mn-lt"/>
              </a:rPr>
              <a:t>§ 52a UrhG </a:t>
            </a:r>
            <a:r>
              <a:rPr lang="de-DE" dirty="0" smtClean="0">
                <a:latin typeface="+mn-lt"/>
              </a:rPr>
              <a:t>ist es mit einer Aufhebung der bestehenden Befristung bis Ende 2012 nicht getan: Die derzeitigen Nutzungsbedingungen </a:t>
            </a:r>
            <a:r>
              <a:rPr lang="de-DE" b="1" dirty="0" smtClean="0">
                <a:latin typeface="+mn-lt"/>
              </a:rPr>
              <a:t>verhindern einen großen Teil der wissenschaftlich und gesellschaftlich sinnvollen Nutzungen </a:t>
            </a:r>
            <a:r>
              <a:rPr lang="de-DE" dirty="0" smtClean="0">
                <a:latin typeface="+mn-lt"/>
              </a:rPr>
              <a:t>und müssen grundlegend korrigiert werden.</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r>
              <a:rPr lang="de-DE" sz="2400" b="1" dirty="0" smtClean="0">
                <a:solidFill>
                  <a:schemeClr val="bg1"/>
                </a:solidFill>
              </a:rPr>
              <a:t>Politische Konsequenzen und Forderungen</a:t>
            </a:r>
            <a:endParaRPr lang="de-DE" sz="2400" b="1" dirty="0">
              <a:solidFill>
                <a:schemeClr val="bg1"/>
              </a:solidFill>
            </a:endParaRPr>
          </a:p>
        </p:txBody>
      </p:sp>
      <p:sp>
        <p:nvSpPr>
          <p:cNvPr id="17" name="Textfeld 16"/>
          <p:cNvSpPr txBox="1"/>
          <p:nvPr/>
        </p:nvSpPr>
        <p:spPr>
          <a:xfrm>
            <a:off x="395536" y="2516899"/>
            <a:ext cx="8424936" cy="1200329"/>
          </a:xfrm>
          <a:prstGeom prst="rect">
            <a:avLst/>
          </a:prstGeom>
          <a:noFill/>
        </p:spPr>
        <p:txBody>
          <a:bodyPr wrap="square" rtlCol="0">
            <a:spAutoFit/>
          </a:bodyPr>
          <a:lstStyle/>
          <a:p>
            <a:pPr marL="268288" indent="-268288"/>
            <a:r>
              <a:rPr lang="de-DE" dirty="0" smtClean="0">
                <a:latin typeface="+mn-lt"/>
              </a:rPr>
              <a:t>(5) Bleibt es bei einer </a:t>
            </a:r>
            <a:r>
              <a:rPr lang="de-DE" b="1" dirty="0" smtClean="0">
                <a:latin typeface="+mn-lt"/>
              </a:rPr>
              <a:t>Vergütungsverpflichtung</a:t>
            </a:r>
            <a:r>
              <a:rPr lang="de-DE" dirty="0" smtClean="0">
                <a:latin typeface="+mn-lt"/>
              </a:rPr>
              <a:t> (was von der Mehrheit der Befragten abgelehnt wird), müssen die Mittel dafür von den Trägern der Einrichtungen erbracht werden, sei es über die </a:t>
            </a:r>
            <a:r>
              <a:rPr lang="de-DE" b="1" dirty="0" smtClean="0">
                <a:latin typeface="+mn-lt"/>
              </a:rPr>
              <a:t>Budgets der Bibliotheken </a:t>
            </a:r>
            <a:r>
              <a:rPr lang="de-DE" dirty="0" smtClean="0">
                <a:latin typeface="+mn-lt"/>
              </a:rPr>
              <a:t>oder über </a:t>
            </a:r>
            <a:r>
              <a:rPr lang="de-DE" b="1" dirty="0" smtClean="0">
                <a:latin typeface="+mn-lt"/>
              </a:rPr>
              <a:t>die Grundausstattung der WissenschaftlerInnen und Lehrenden</a:t>
            </a:r>
            <a:r>
              <a:rPr lang="de-DE" dirty="0" smtClean="0">
                <a:latin typeface="+mn-lt"/>
              </a:rPr>
              <a:t>. </a:t>
            </a:r>
          </a:p>
        </p:txBody>
      </p:sp>
      <p:sp>
        <p:nvSpPr>
          <p:cNvPr id="18" name="Textfeld 17"/>
          <p:cNvSpPr txBox="1"/>
          <p:nvPr/>
        </p:nvSpPr>
        <p:spPr>
          <a:xfrm>
            <a:off x="395536" y="1268760"/>
            <a:ext cx="8424936" cy="923330"/>
          </a:xfrm>
          <a:prstGeom prst="rect">
            <a:avLst/>
          </a:prstGeom>
          <a:noFill/>
        </p:spPr>
        <p:txBody>
          <a:bodyPr wrap="square" rtlCol="0">
            <a:spAutoFit/>
          </a:bodyPr>
          <a:lstStyle/>
          <a:p>
            <a:pPr marL="358775" indent="-358775">
              <a:tabLst>
                <a:tab pos="268288" algn="l"/>
              </a:tabLst>
            </a:pPr>
            <a:r>
              <a:rPr lang="de-DE" dirty="0" smtClean="0">
                <a:latin typeface="+mn-lt"/>
              </a:rPr>
              <a:t>(4)  Bei allen Bildung und Wissenschaft betreffenden Regelungen muss der Gesetzgeber dafür sorgen, dass in jeden Fall die </a:t>
            </a:r>
            <a:r>
              <a:rPr lang="de-DE" b="1" dirty="0" smtClean="0">
                <a:latin typeface="+mn-lt"/>
              </a:rPr>
              <a:t>Nutzung publizierter Werke genehmigungsfrei </a:t>
            </a:r>
            <a:r>
              <a:rPr lang="de-DE" dirty="0" smtClean="0">
                <a:latin typeface="+mn-lt"/>
              </a:rPr>
              <a:t>erfolgen darf.</a:t>
            </a:r>
            <a:endParaRPr lang="de-DE" dirty="0">
              <a:latin typeface="+mn-lt"/>
            </a:endParaRPr>
          </a:p>
        </p:txBody>
      </p:sp>
      <p:sp>
        <p:nvSpPr>
          <p:cNvPr id="11" name="Textfeld 10"/>
          <p:cNvSpPr txBox="1"/>
          <p:nvPr/>
        </p:nvSpPr>
        <p:spPr>
          <a:xfrm>
            <a:off x="395536" y="4042037"/>
            <a:ext cx="8424936" cy="646331"/>
          </a:xfrm>
          <a:prstGeom prst="rect">
            <a:avLst/>
          </a:prstGeom>
          <a:noFill/>
        </p:spPr>
        <p:txBody>
          <a:bodyPr wrap="square" rtlCol="0">
            <a:spAutoFit/>
          </a:bodyPr>
          <a:lstStyle/>
          <a:p>
            <a:pPr marL="268288" indent="-268288">
              <a:tabLst>
                <a:tab pos="268288" algn="l"/>
              </a:tabLst>
            </a:pPr>
            <a:r>
              <a:rPr lang="de-DE" dirty="0" smtClean="0">
                <a:latin typeface="+mn-lt"/>
              </a:rPr>
              <a:t>(6) Eine individuelle Abrechnung der Nutzung sollte grundsätzlich nicht erfolgen; </a:t>
            </a:r>
            <a:r>
              <a:rPr lang="de-DE" b="1" dirty="0" smtClean="0">
                <a:latin typeface="+mn-lt"/>
              </a:rPr>
              <a:t>pauschale Lösungen haben hier eindeutig Vorrang</a:t>
            </a:r>
            <a:r>
              <a:rPr lang="de-DE" dirty="0" smtClean="0">
                <a:latin typeface="+mn-lt"/>
              </a:rPr>
              <a:t>.</a:t>
            </a:r>
            <a:endParaRPr lang="de-DE" dirty="0">
              <a:latin typeface="+mn-lt"/>
            </a:endParaRPr>
          </a:p>
        </p:txBody>
      </p:sp>
      <p:sp>
        <p:nvSpPr>
          <p:cNvPr id="14" name="Textfeld 13"/>
          <p:cNvSpPr txBox="1"/>
          <p:nvPr/>
        </p:nvSpPr>
        <p:spPr>
          <a:xfrm>
            <a:off x="395536" y="5013176"/>
            <a:ext cx="8424936" cy="646331"/>
          </a:xfrm>
          <a:prstGeom prst="rect">
            <a:avLst/>
          </a:prstGeom>
          <a:noFill/>
        </p:spPr>
        <p:txBody>
          <a:bodyPr wrap="square" rtlCol="0">
            <a:spAutoFit/>
          </a:bodyPr>
          <a:lstStyle/>
          <a:p>
            <a:pPr marL="268288" indent="-268288">
              <a:tabLst>
                <a:tab pos="268288" algn="l"/>
              </a:tabLst>
            </a:pPr>
            <a:r>
              <a:rPr lang="de-DE" dirty="0" smtClean="0">
                <a:latin typeface="+mn-lt"/>
              </a:rPr>
              <a:t>(7) Zumindest das mit </a:t>
            </a:r>
            <a:r>
              <a:rPr lang="de-DE" b="1" dirty="0" smtClean="0">
                <a:latin typeface="+mn-lt"/>
              </a:rPr>
              <a:t>öffentlichen Mitteln geförderte Wissen muss frei öffentlich </a:t>
            </a:r>
            <a:r>
              <a:rPr lang="de-DE" dirty="0" smtClean="0">
                <a:latin typeface="+mn-lt"/>
              </a:rPr>
              <a:t>zugänglich gemacht werden. </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691680" y="1268760"/>
            <a:ext cx="6192688" cy="352839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el 3"/>
          <p:cNvSpPr txBox="1">
            <a:spLocks/>
          </p:cNvSpPr>
          <p:nvPr/>
        </p:nvSpPr>
        <p:spPr bwMode="auto">
          <a:xfrm>
            <a:off x="2051720" y="1628800"/>
            <a:ext cx="5356076" cy="2723753"/>
          </a:xfrm>
          <a:prstGeom prst="rect">
            <a:avLst/>
          </a:prstGeom>
          <a:solidFill>
            <a:schemeClr val="tx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de-DE" sz="4400" b="1" i="0" u="none" strike="noStrike" kern="1200" cap="none" spc="0" normalizeH="0" baseline="0" noProof="0" dirty="0" smtClean="0">
                <a:ln>
                  <a:noFill/>
                </a:ln>
                <a:solidFill>
                  <a:schemeClr val="tx2">
                    <a:lumMod val="75000"/>
                  </a:schemeClr>
                </a:solidFill>
                <a:effectLst/>
                <a:uLnTx/>
                <a:uFillTx/>
                <a:latin typeface="+mj-lt"/>
                <a:ea typeface="+mj-ea"/>
                <a:cs typeface="+mj-cs"/>
              </a:rPr>
              <a:t>Vielen Dank für Ihre Aufmerksamkeit</a:t>
            </a:r>
          </a:p>
        </p:txBody>
      </p:sp>
      <p:sp>
        <p:nvSpPr>
          <p:cNvPr id="13" name="Textfeld 2"/>
          <p:cNvSpPr txBox="1">
            <a:spLocks noChangeArrowheads="1"/>
          </p:cNvSpPr>
          <p:nvPr/>
        </p:nvSpPr>
        <p:spPr bwMode="auto">
          <a:xfrm>
            <a:off x="642938" y="5214938"/>
            <a:ext cx="7929562" cy="400050"/>
          </a:xfrm>
          <a:prstGeom prst="rect">
            <a:avLst/>
          </a:prstGeom>
          <a:noFill/>
          <a:ln w="9525">
            <a:noFill/>
            <a:miter lim="800000"/>
            <a:headEnd/>
            <a:tailEnd/>
          </a:ln>
        </p:spPr>
        <p:txBody>
          <a:bodyPr>
            <a:spAutoFit/>
          </a:bodyPr>
          <a:lstStyle/>
          <a:p>
            <a:pPr algn="ctr">
              <a:defRPr/>
            </a:pPr>
            <a:r>
              <a:rPr lang="de-DE" sz="2000" b="1" dirty="0">
                <a:solidFill>
                  <a:schemeClr val="tx2">
                    <a:lumMod val="75000"/>
                  </a:schemeClr>
                </a:solidFill>
              </a:rPr>
              <a:t>Folien unter </a:t>
            </a:r>
            <a:r>
              <a:rPr lang="de-DE" sz="2000" b="1" dirty="0">
                <a:solidFill>
                  <a:schemeClr val="tx2">
                    <a:lumMod val="75000"/>
                  </a:schemeClr>
                </a:solidFill>
                <a:hlinkClick r:id="rId2" action="ppaction://hlinksldjump"/>
              </a:rPr>
              <a:t>einer CC-Lizenz </a:t>
            </a:r>
            <a:r>
              <a:rPr lang="de-DE" sz="2000" b="1" dirty="0">
                <a:solidFill>
                  <a:schemeClr val="tx2">
                    <a:lumMod val="75000"/>
                  </a:schemeClr>
                </a:solidFill>
              </a:rPr>
              <a:t>auf </a:t>
            </a:r>
            <a:r>
              <a:rPr lang="de-DE" sz="2000" b="1" dirty="0">
                <a:solidFill>
                  <a:schemeClr val="tx2">
                    <a:lumMod val="75000"/>
                  </a:schemeClr>
                </a:solidFill>
                <a:hlinkClick r:id="rId3"/>
              </a:rPr>
              <a:t>www.kuhlen.name</a:t>
            </a:r>
            <a:endParaRPr lang="de-DE" sz="2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9512" y="5949280"/>
            <a:ext cx="2952328" cy="738664"/>
          </a:xfrm>
          <a:prstGeom prst="rect">
            <a:avLst/>
          </a:prstGeom>
          <a:solidFill>
            <a:schemeClr val="tx2">
              <a:lumMod val="75000"/>
            </a:schemeClr>
          </a:solidFill>
        </p:spPr>
        <p:txBody>
          <a:bodyPr wrap="square">
            <a:spAutoFit/>
          </a:bodyPr>
          <a:lstStyle/>
          <a:p>
            <a:pPr algn="ctr">
              <a:defRPr/>
            </a:pPr>
            <a:r>
              <a:rPr lang="de-DE" sz="1400" dirty="0" smtClean="0">
                <a:solidFill>
                  <a:schemeClr val="bg1"/>
                </a:solidFill>
                <a:latin typeface="+mn-lt"/>
              </a:rPr>
              <a:t>Einige Abbildungen </a:t>
            </a:r>
            <a:r>
              <a:rPr lang="de-DE" sz="1400" dirty="0">
                <a:solidFill>
                  <a:schemeClr val="bg1"/>
                </a:solidFill>
                <a:latin typeface="+mn-lt"/>
              </a:rPr>
              <a:t>wurden </a:t>
            </a:r>
            <a:r>
              <a:rPr lang="de-DE" sz="1400" dirty="0" smtClean="0">
                <a:solidFill>
                  <a:schemeClr val="bg1"/>
                </a:solidFill>
                <a:latin typeface="+mn-lt"/>
              </a:rPr>
              <a:t>Google </a:t>
            </a:r>
            <a:r>
              <a:rPr lang="de-DE" sz="1400" dirty="0">
                <a:solidFill>
                  <a:schemeClr val="bg1"/>
                </a:solidFill>
                <a:latin typeface="+mn-lt"/>
              </a:rPr>
              <a:t>Bild entnommen. Sie unterliegen nicht der hier angegebenen </a:t>
            </a:r>
            <a:r>
              <a:rPr lang="de-DE" sz="1400" dirty="0" smtClean="0">
                <a:solidFill>
                  <a:schemeClr val="bg1"/>
                </a:solidFill>
                <a:latin typeface="+mn-lt"/>
              </a:rPr>
              <a:t>CC-Lizenz</a:t>
            </a:r>
            <a:r>
              <a:rPr lang="de-DE" sz="1400" dirty="0">
                <a:solidFill>
                  <a:schemeClr val="bg1"/>
                </a:solidFill>
                <a:latin typeface="+mn-lt"/>
              </a:rPr>
              <a:t>.</a:t>
            </a:r>
          </a:p>
        </p:txBody>
      </p:sp>
      <p:sp>
        <p:nvSpPr>
          <p:cNvPr id="9"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dirty="0">
                <a:latin typeface="+mn-lt"/>
              </a:rPr>
              <a:t>     CC als Möglichkeit, informationelle Autonomie/ Selbstbestimmung von Autoren zurückzugewinnen </a:t>
            </a:r>
          </a:p>
        </p:txBody>
      </p:sp>
      <p:sp>
        <p:nvSpPr>
          <p:cNvPr id="10" name="AutoShape 6">
            <a:hlinkClick r:id="rId3" action="ppaction://hlinksldjump"/>
          </p:cNvPr>
          <p:cNvSpPr>
            <a:spLocks noChangeArrowheads="1"/>
          </p:cNvSpPr>
          <p:nvPr/>
        </p:nvSpPr>
        <p:spPr bwMode="auto">
          <a:xfrm>
            <a:off x="6553200" y="3352800"/>
            <a:ext cx="1295400" cy="593725"/>
          </a:xfrm>
          <a:prstGeom prst="leftArrow">
            <a:avLst>
              <a:gd name="adj1" fmla="val 50000"/>
              <a:gd name="adj2" fmla="val 62485"/>
            </a:avLst>
          </a:prstGeom>
          <a:solidFill>
            <a:srgbClr val="002060"/>
          </a:solidFill>
          <a:ln w="12700">
            <a:noFill/>
            <a:miter lim="800000"/>
            <a:headEnd/>
            <a:tailEnd/>
          </a:ln>
        </p:spPr>
        <p:txBody>
          <a:bodyPr lIns="18000" tIns="10800" rIns="18000" bIns="10800" anchor="ctr">
            <a:spAutoFit/>
          </a:bodyPr>
          <a:lstStyle/>
          <a:p>
            <a:pPr algn="ctr" eaLnBrk="0" hangingPunct="0"/>
            <a:endParaRPr lang="de-DE" dirty="0">
              <a:latin typeface="+mn-lt"/>
            </a:endParaRPr>
          </a:p>
        </p:txBody>
      </p:sp>
      <p:sp>
        <p:nvSpPr>
          <p:cNvPr id="11"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dirty="0">
                <a:latin typeface="+mn-lt"/>
              </a:rPr>
              <a:t>     im Rahmen des Urheberrechts, aber mit Verzicht auf exklusive Verwertungsrechte</a:t>
            </a:r>
          </a:p>
        </p:txBody>
      </p:sp>
      <p:pic>
        <p:nvPicPr>
          <p:cNvPr id="12"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13"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14" name="Picture 10"/>
          <p:cNvPicPr>
            <a:picLocks noChangeAspect="1" noChangeArrowheads="1"/>
          </p:cNvPicPr>
          <p:nvPr/>
        </p:nvPicPr>
        <p:blipFill>
          <a:blip r:embed="rId6" cstate="print"/>
          <a:srcRect/>
          <a:stretch>
            <a:fillRect/>
          </a:stretch>
        </p:blipFill>
        <p:spPr bwMode="auto">
          <a:xfrm>
            <a:off x="0" y="5157788"/>
            <a:ext cx="6370638" cy="742950"/>
          </a:xfrm>
          <a:prstGeom prst="rect">
            <a:avLst/>
          </a:prstGeom>
          <a:noFill/>
          <a:ln w="12700">
            <a:noFill/>
            <a:miter lim="800000"/>
            <a:headEnd/>
            <a:tailEnd/>
          </a:ln>
        </p:spPr>
      </p:pic>
      <p:pic>
        <p:nvPicPr>
          <p:cNvPr id="15" name="Picture 11">
            <a:hlinkClick r:id="rId7"/>
          </p:cNvPr>
          <p:cNvPicPr>
            <a:picLocks noChangeAspect="1" noChangeArrowheads="1"/>
          </p:cNvPicPr>
          <p:nvPr/>
        </p:nvPicPr>
        <p:blipFill>
          <a:blip r:embed="rId8" cstate="print"/>
          <a:srcRect/>
          <a:stretch>
            <a:fillRect/>
          </a:stretch>
        </p:blipFill>
        <p:spPr bwMode="auto">
          <a:xfrm>
            <a:off x="3276600" y="5791200"/>
            <a:ext cx="5616575" cy="8064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2432"/>
          </a:xfrm>
          <a:prstGeom prst="rect">
            <a:avLst/>
          </a:prstGeom>
          <a:solidFill>
            <a:schemeClr val="tx2">
              <a:lumMod val="75000"/>
            </a:schemeClr>
          </a:solidFill>
          <a:ln w="9525">
            <a:noFill/>
            <a:miter lim="800000"/>
            <a:headEnd/>
            <a:tailEnd/>
          </a:ln>
        </p:spPr>
        <p:txBody>
          <a:bodyPr lIns="0" rIns="0">
            <a:spAutoFit/>
          </a:bodyPr>
          <a:lstStyle/>
          <a:p>
            <a:pPr algn="ctr" eaLnBrk="0" hangingPunct="0">
              <a:lnSpc>
                <a:spcPct val="90000"/>
              </a:lnSpc>
            </a:pPr>
            <a:r>
              <a:rPr lang="de-DE" sz="2600" i="1" dirty="0">
                <a:solidFill>
                  <a:schemeClr val="bg1"/>
                </a:solidFill>
                <a:latin typeface="+mn-lt"/>
              </a:rPr>
              <a:t>Urheberrecht -  </a:t>
            </a:r>
            <a:r>
              <a:rPr lang="de-DE" sz="2600" i="1" dirty="0" smtClean="0">
                <a:solidFill>
                  <a:schemeClr val="bg1"/>
                </a:solidFill>
                <a:latin typeface="+mn-lt"/>
              </a:rPr>
              <a:t>Schranke </a:t>
            </a:r>
            <a:r>
              <a:rPr lang="de-DE" sz="2600" i="1" dirty="0">
                <a:solidFill>
                  <a:schemeClr val="bg1"/>
                </a:solidFill>
                <a:latin typeface="+mn-lt"/>
              </a:rPr>
              <a:t>in § 52a für Unterricht und Forschung</a:t>
            </a:r>
          </a:p>
        </p:txBody>
      </p:sp>
      <p:pic>
        <p:nvPicPr>
          <p:cNvPr id="890883" name="Picture 3"/>
          <p:cNvPicPr>
            <a:picLocks noChangeAspect="1" noChangeArrowheads="1"/>
          </p:cNvPicPr>
          <p:nvPr/>
        </p:nvPicPr>
        <p:blipFill>
          <a:blip r:embed="rId3"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890884" name="AutoShape 4"/>
          <p:cNvSpPr>
            <a:spLocks noChangeArrowheads="1"/>
          </p:cNvSpPr>
          <p:nvPr/>
        </p:nvSpPr>
        <p:spPr bwMode="auto">
          <a:xfrm>
            <a:off x="115888" y="874113"/>
            <a:ext cx="2439888" cy="492443"/>
          </a:xfrm>
          <a:prstGeom prst="wedgeRectCallout">
            <a:avLst>
              <a:gd name="adj1" fmla="val 32725"/>
              <a:gd name="adj2" fmla="val 255208"/>
            </a:avLst>
          </a:prstGeom>
          <a:solidFill>
            <a:schemeClr val="tx2">
              <a:lumMod val="75000"/>
              <a:alpha val="55000"/>
            </a:schemeClr>
          </a:solidFill>
          <a:ln w="9525">
            <a:noFill/>
            <a:miter lim="800000"/>
            <a:headEnd/>
            <a:tailEnd/>
          </a:ln>
        </p:spPr>
        <p:txBody>
          <a:bodyPr wrap="square" lIns="0" tIns="0" rIns="0" bIns="0">
            <a:spAutoFit/>
          </a:bodyPr>
          <a:lstStyle/>
          <a:p>
            <a:pPr algn="ctr" eaLnBrk="0" hangingPunct="0">
              <a:buFont typeface="Wingdings" pitchFamily="2" charset="2"/>
              <a:buNone/>
            </a:pPr>
            <a:r>
              <a:rPr lang="de-DE" sz="1600" dirty="0">
                <a:solidFill>
                  <a:schemeClr val="bg1"/>
                </a:solidFill>
                <a:latin typeface="+mn-lt"/>
              </a:rPr>
              <a:t>nur kleine Teile eines </a:t>
            </a:r>
            <a:r>
              <a:rPr lang="de-DE" sz="1600" dirty="0" smtClean="0">
                <a:solidFill>
                  <a:schemeClr val="bg1"/>
                </a:solidFill>
                <a:latin typeface="+mn-lt"/>
              </a:rPr>
              <a:t>Werkes (max 12%, Filme 5 mins) *</a:t>
            </a:r>
            <a:endParaRPr lang="de-DE" sz="1600" dirty="0">
              <a:solidFill>
                <a:schemeClr val="bg1"/>
              </a:solidFill>
              <a:latin typeface="+mn-lt"/>
            </a:endParaRPr>
          </a:p>
        </p:txBody>
      </p:sp>
      <p:sp>
        <p:nvSpPr>
          <p:cNvPr id="890885" name="AutoShape 5"/>
          <p:cNvSpPr>
            <a:spLocks noChangeArrowheads="1"/>
          </p:cNvSpPr>
          <p:nvPr/>
        </p:nvSpPr>
        <p:spPr bwMode="auto">
          <a:xfrm>
            <a:off x="2843808" y="476672"/>
            <a:ext cx="2170112" cy="492125"/>
          </a:xfrm>
          <a:prstGeom prst="wedgeRectCallout">
            <a:avLst>
              <a:gd name="adj1" fmla="val -151619"/>
              <a:gd name="adj2" fmla="val 429212"/>
            </a:avLst>
          </a:prstGeom>
          <a:solidFill>
            <a:schemeClr val="tx2">
              <a:lumMod val="75000"/>
              <a:alpha val="55000"/>
            </a:scheme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chemeClr val="bg1"/>
                </a:solidFill>
                <a:latin typeface="+mn-lt"/>
              </a:rPr>
              <a:t>nur für die Nutzung IM </a:t>
            </a:r>
            <a:r>
              <a:rPr lang="de-DE" sz="1600" dirty="0" smtClean="0">
                <a:solidFill>
                  <a:schemeClr val="bg1"/>
                </a:solidFill>
                <a:latin typeface="+mn-lt"/>
              </a:rPr>
              <a:t>Unterricht [ jetzt „für]</a:t>
            </a:r>
            <a:endParaRPr lang="de-DE" sz="1600" dirty="0">
              <a:solidFill>
                <a:schemeClr val="bg1"/>
              </a:solidFill>
              <a:latin typeface="+mn-lt"/>
            </a:endParaRPr>
          </a:p>
        </p:txBody>
      </p:sp>
      <p:sp>
        <p:nvSpPr>
          <p:cNvPr id="890886" name="AutoShape 6"/>
          <p:cNvSpPr>
            <a:spLocks noChangeArrowheads="1"/>
          </p:cNvSpPr>
          <p:nvPr/>
        </p:nvSpPr>
        <p:spPr bwMode="auto">
          <a:xfrm>
            <a:off x="6973888" y="2276872"/>
            <a:ext cx="2170112" cy="738188"/>
          </a:xfrm>
          <a:prstGeom prst="wedgeRectCallout">
            <a:avLst>
              <a:gd name="adj1" fmla="val -147361"/>
              <a:gd name="adj2" fmla="val 114084"/>
            </a:avLst>
          </a:prstGeom>
          <a:solidFill>
            <a:schemeClr val="tx2">
              <a:lumMod val="75000"/>
              <a:alpha val="55000"/>
            </a:scheme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chemeClr val="bg1"/>
                </a:solidFill>
                <a:latin typeface="+mn-lt"/>
              </a:rPr>
              <a:t>nur für die bestimmt abgegrenzten Teilnehmer von Kursen</a:t>
            </a:r>
          </a:p>
        </p:txBody>
      </p:sp>
      <p:sp>
        <p:nvSpPr>
          <p:cNvPr id="890887" name="AutoShape 7"/>
          <p:cNvSpPr>
            <a:spLocks noChangeArrowheads="1"/>
          </p:cNvSpPr>
          <p:nvPr/>
        </p:nvSpPr>
        <p:spPr bwMode="auto">
          <a:xfrm>
            <a:off x="7239000" y="1412776"/>
            <a:ext cx="1828800" cy="733425"/>
          </a:xfrm>
          <a:prstGeom prst="wedgeRectCallout">
            <a:avLst>
              <a:gd name="adj1" fmla="val -320941"/>
              <a:gd name="adj2" fmla="val 341091"/>
            </a:avLst>
          </a:prstGeom>
          <a:solidFill>
            <a:schemeClr val="tx2">
              <a:lumMod val="75000"/>
              <a:alpha val="55000"/>
            </a:scheme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chemeClr val="bg1"/>
                </a:solidFill>
                <a:latin typeface="+mn-lt"/>
              </a:rPr>
              <a:t>für die Nutzung genau definierter Forschungsgruppen</a:t>
            </a:r>
          </a:p>
        </p:txBody>
      </p:sp>
      <p:sp>
        <p:nvSpPr>
          <p:cNvPr id="890888" name="AutoShape 8"/>
          <p:cNvSpPr>
            <a:spLocks noChangeArrowheads="1"/>
          </p:cNvSpPr>
          <p:nvPr/>
        </p:nvSpPr>
        <p:spPr bwMode="auto">
          <a:xfrm>
            <a:off x="5580112" y="548680"/>
            <a:ext cx="2474912" cy="738664"/>
          </a:xfrm>
          <a:prstGeom prst="wedgeRectCallout">
            <a:avLst>
              <a:gd name="adj1" fmla="val -26821"/>
              <a:gd name="adj2" fmla="val 136411"/>
            </a:avLst>
          </a:prstGeom>
          <a:solidFill>
            <a:schemeClr val="tx2">
              <a:lumMod val="75000"/>
              <a:alpha val="55000"/>
            </a:scheme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chemeClr val="bg1"/>
                </a:solidFill>
                <a:latin typeface="+mn-lt"/>
              </a:rPr>
              <a:t>befristet bis Ende 2006 –verlängert </a:t>
            </a:r>
            <a:r>
              <a:rPr lang="de-DE" sz="1600" dirty="0" smtClean="0">
                <a:solidFill>
                  <a:schemeClr val="bg1"/>
                </a:solidFill>
                <a:latin typeface="+mn-lt"/>
              </a:rPr>
              <a:t>2008, jetzt bis 2012</a:t>
            </a:r>
            <a:endParaRPr lang="de-DE" sz="1600" dirty="0">
              <a:solidFill>
                <a:schemeClr val="bg1"/>
              </a:solidFill>
              <a:latin typeface="+mn-lt"/>
            </a:endParaRPr>
          </a:p>
        </p:txBody>
      </p:sp>
      <p:sp>
        <p:nvSpPr>
          <p:cNvPr id="890889" name="AutoShape 9"/>
          <p:cNvSpPr>
            <a:spLocks noChangeArrowheads="1"/>
          </p:cNvSpPr>
          <p:nvPr/>
        </p:nvSpPr>
        <p:spPr bwMode="auto">
          <a:xfrm>
            <a:off x="5830888" y="3160113"/>
            <a:ext cx="2322512" cy="733425"/>
          </a:xfrm>
          <a:prstGeom prst="wedgeRectCallout">
            <a:avLst>
              <a:gd name="adj1" fmla="val -121425"/>
              <a:gd name="adj2" fmla="val 245715"/>
            </a:avLst>
          </a:prstGeom>
          <a:solidFill>
            <a:schemeClr val="tx2">
              <a:lumMod val="75000"/>
              <a:alpha val="55000"/>
            </a:scheme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chemeClr val="bg1"/>
                </a:solidFill>
                <a:latin typeface="+mn-lt"/>
              </a:rPr>
              <a:t>ohne direktes oder indirektes kommerzielles Interesse</a:t>
            </a:r>
          </a:p>
        </p:txBody>
      </p:sp>
      <p:sp>
        <p:nvSpPr>
          <p:cNvPr id="890890" name="AutoShape 10"/>
          <p:cNvSpPr>
            <a:spLocks noChangeArrowheads="1"/>
          </p:cNvSpPr>
          <p:nvPr/>
        </p:nvSpPr>
        <p:spPr bwMode="auto">
          <a:xfrm>
            <a:off x="6973888" y="3922113"/>
            <a:ext cx="2170112" cy="738664"/>
          </a:xfrm>
          <a:prstGeom prst="wedgeRectCallout">
            <a:avLst>
              <a:gd name="adj1" fmla="val -201060"/>
              <a:gd name="adj2" fmla="val 96917"/>
            </a:avLst>
          </a:prstGeom>
          <a:solidFill>
            <a:schemeClr val="tx2">
              <a:lumMod val="75000"/>
              <a:alpha val="55000"/>
            </a:scheme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chemeClr val="bg1"/>
                </a:solidFill>
                <a:latin typeface="+mn-lt"/>
              </a:rPr>
              <a:t>Nutzung in Schulen nur mit expliziter Zustimmung der </a:t>
            </a:r>
            <a:r>
              <a:rPr lang="de-DE" sz="1600" dirty="0" smtClean="0">
                <a:solidFill>
                  <a:schemeClr val="bg1"/>
                </a:solidFill>
                <a:latin typeface="+mn-lt"/>
              </a:rPr>
              <a:t>Rechtsinhaber*</a:t>
            </a:r>
            <a:endParaRPr lang="de-DE" sz="1600" dirty="0">
              <a:solidFill>
                <a:schemeClr val="bg1"/>
              </a:solidFill>
              <a:latin typeface="+mn-lt"/>
            </a:endParaRPr>
          </a:p>
        </p:txBody>
      </p:sp>
      <p:sp>
        <p:nvSpPr>
          <p:cNvPr id="890891" name="AutoShape 11"/>
          <p:cNvSpPr>
            <a:spLocks noChangeArrowheads="1"/>
          </p:cNvSpPr>
          <p:nvPr/>
        </p:nvSpPr>
        <p:spPr bwMode="auto">
          <a:xfrm>
            <a:off x="6049963" y="5065113"/>
            <a:ext cx="2713037" cy="733425"/>
          </a:xfrm>
          <a:prstGeom prst="wedgeRectCallout">
            <a:avLst>
              <a:gd name="adj1" fmla="val -67722"/>
              <a:gd name="adj2" fmla="val 29032"/>
            </a:avLst>
          </a:prstGeom>
          <a:solidFill>
            <a:schemeClr val="tx2">
              <a:lumMod val="75000"/>
              <a:alpha val="55000"/>
            </a:schemeClr>
          </a:solidFill>
          <a:ln w="9525">
            <a:noFill/>
            <a:miter lim="800000"/>
            <a:headEnd/>
            <a:tailEnd/>
          </a:ln>
        </p:spPr>
        <p:txBody>
          <a:bodyPr lIns="0" tIns="0" rIns="0" bIns="0">
            <a:spAutoFit/>
          </a:bodyPr>
          <a:lstStyle/>
          <a:p>
            <a:pPr algn="ctr" eaLnBrk="0" hangingPunct="0">
              <a:buFont typeface="Wingdings" pitchFamily="2" charset="2"/>
              <a:buNone/>
            </a:pPr>
            <a:r>
              <a:rPr lang="de-DE" sz="1600" dirty="0">
                <a:solidFill>
                  <a:schemeClr val="bg1"/>
                </a:solidFill>
                <a:latin typeface="+mn-lt"/>
              </a:rPr>
              <a:t>Nutzung von Filmen erst nach 2 Jahren der Verwertung in Filmtheatern</a:t>
            </a:r>
          </a:p>
        </p:txBody>
      </p:sp>
      <p:sp>
        <p:nvSpPr>
          <p:cNvPr id="14" name="Textfeld 13"/>
          <p:cNvSpPr txBox="1"/>
          <p:nvPr/>
        </p:nvSpPr>
        <p:spPr>
          <a:xfrm>
            <a:off x="5029200" y="5903313"/>
            <a:ext cx="4007296" cy="584775"/>
          </a:xfrm>
          <a:prstGeom prst="rect">
            <a:avLst/>
          </a:prstGeom>
          <a:solidFill>
            <a:schemeClr val="tx2">
              <a:lumMod val="75000"/>
              <a:alpha val="55000"/>
            </a:schemeClr>
          </a:solidFill>
        </p:spPr>
        <p:txBody>
          <a:bodyPr wrap="square" rtlCol="0">
            <a:spAutoFit/>
          </a:bodyPr>
          <a:lstStyle/>
          <a:p>
            <a:pPr algn="ctr"/>
            <a:r>
              <a:rPr lang="de-DE" sz="1600" dirty="0" smtClean="0">
                <a:solidFill>
                  <a:schemeClr val="bg1"/>
                </a:solidFill>
                <a:latin typeface="+mn-lt"/>
              </a:rPr>
              <a:t>Vergütet werden muss in jedem Fall, also nur Genehmigungs-, nicht Vergütungsfreiheit </a:t>
            </a:r>
            <a:endParaRPr lang="de-DE" sz="1600" dirty="0">
              <a:solidFill>
                <a:schemeClr val="bg1"/>
              </a:solidFill>
              <a:latin typeface="+mn-lt"/>
            </a:endParaRPr>
          </a:p>
        </p:txBody>
      </p:sp>
      <p:sp>
        <p:nvSpPr>
          <p:cNvPr id="15" name="Rechteckige Legende 14"/>
          <p:cNvSpPr/>
          <p:nvPr/>
        </p:nvSpPr>
        <p:spPr>
          <a:xfrm>
            <a:off x="2699792" y="1376681"/>
            <a:ext cx="2736304" cy="936104"/>
          </a:xfrm>
          <a:prstGeom prst="wedgeRectCallout">
            <a:avLst>
              <a:gd name="adj1" fmla="val 43381"/>
              <a:gd name="adj2" fmla="val 73992"/>
            </a:avLst>
          </a:prstGeom>
          <a:solidFill>
            <a:schemeClr val="tx2">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buFont typeface="Wingdings" pitchFamily="2" charset="2"/>
              <a:buNone/>
            </a:pPr>
            <a:r>
              <a:rPr lang="de-DE" sz="1600" dirty="0" smtClean="0">
                <a:solidFill>
                  <a:schemeClr val="bg1"/>
                </a:solidFill>
              </a:rPr>
              <a:t>max  25 S. eines Werkes, 6 Seiten Musikeditionen, 5 mins Film oder Musikstücks, alle Bilder</a:t>
            </a:r>
            <a:endParaRPr lang="de-DE" sz="1600" dirty="0">
              <a:solidFill>
                <a:schemeClr val="bg1"/>
              </a:solidFill>
            </a:endParaRPr>
          </a:p>
        </p:txBody>
      </p:sp>
      <p:sp>
        <p:nvSpPr>
          <p:cNvPr id="16" name="Rechteckige Legende 15"/>
          <p:cNvSpPr/>
          <p:nvPr/>
        </p:nvSpPr>
        <p:spPr>
          <a:xfrm>
            <a:off x="0" y="1664713"/>
            <a:ext cx="2736304" cy="936104"/>
          </a:xfrm>
          <a:prstGeom prst="wedgeRectCallout">
            <a:avLst>
              <a:gd name="adj1" fmla="val 27983"/>
              <a:gd name="adj2" fmla="val 181250"/>
            </a:avLst>
          </a:prstGeom>
          <a:solidFill>
            <a:schemeClr val="tx2">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buFont typeface="Wingdings" pitchFamily="2" charset="2"/>
              <a:buNone/>
            </a:pPr>
            <a:r>
              <a:rPr lang="de-DE" sz="1600" dirty="0" smtClean="0">
                <a:solidFill>
                  <a:schemeClr val="bg1"/>
                </a:solidFill>
              </a:rPr>
              <a:t>25 % eines Werkes, max.  100 Seiten </a:t>
            </a:r>
            <a:endParaRPr lang="de-DE" sz="1600" dirty="0">
              <a:solidFill>
                <a:schemeClr val="bg1"/>
              </a:solidFill>
            </a:endParaRPr>
          </a:p>
        </p:txBody>
      </p:sp>
      <p:sp>
        <p:nvSpPr>
          <p:cNvPr id="17" name="Textfeld 16"/>
          <p:cNvSpPr txBox="1"/>
          <p:nvPr/>
        </p:nvSpPr>
        <p:spPr>
          <a:xfrm>
            <a:off x="107504" y="6165304"/>
            <a:ext cx="4824536" cy="584775"/>
          </a:xfrm>
          <a:prstGeom prst="rect">
            <a:avLst/>
          </a:prstGeom>
          <a:solidFill>
            <a:schemeClr val="tx2">
              <a:lumMod val="75000"/>
              <a:alpha val="55000"/>
            </a:schemeClr>
          </a:solidFill>
        </p:spPr>
        <p:txBody>
          <a:bodyPr wrap="square" rtlCol="0">
            <a:spAutoFit/>
          </a:bodyPr>
          <a:lstStyle/>
          <a:p>
            <a:pPr algn="ctr"/>
            <a:r>
              <a:rPr lang="de-DE" sz="1600" dirty="0" smtClean="0">
                <a:solidFill>
                  <a:schemeClr val="bg1"/>
                </a:solidFill>
                <a:latin typeface="+mn-lt"/>
              </a:rPr>
              <a:t>* jetzt durch Vertrag erlaubt – aber nur </a:t>
            </a:r>
            <a:r>
              <a:rPr lang="de-DE" sz="1600" b="1" dirty="0" smtClean="0">
                <a:solidFill>
                  <a:schemeClr val="bg1"/>
                </a:solidFill>
                <a:latin typeface="+mn-lt"/>
              </a:rPr>
              <a:t>analoge Kopien</a:t>
            </a:r>
            <a:r>
              <a:rPr lang="de-DE" sz="1600" dirty="0" smtClean="0">
                <a:solidFill>
                  <a:schemeClr val="bg1"/>
                </a:solidFill>
                <a:latin typeface="+mn-lt"/>
              </a:rPr>
              <a:t>, 12 % max 20 Seiten, keine öff. Zugänglichmachung</a:t>
            </a:r>
            <a:endParaRPr lang="de-DE" sz="16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90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8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8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908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908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908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908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908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908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4" grpId="0" animBg="1" autoUpdateAnimBg="0"/>
      <p:bldP spid="890885" grpId="0" animBg="1" autoUpdateAnimBg="0"/>
      <p:bldP spid="890886" grpId="0" animBg="1" autoUpdateAnimBg="0"/>
      <p:bldP spid="890887" grpId="0" animBg="1" autoUpdateAnimBg="0"/>
      <p:bldP spid="890888" grpId="0" animBg="1" autoUpdateAnimBg="0"/>
      <p:bldP spid="890889" grpId="0" animBg="1" autoUpdateAnimBg="0"/>
      <p:bldP spid="890890" grpId="0" animBg="1" autoUpdateAnimBg="0"/>
      <p:bldP spid="890891" grpId="0" animBg="1" autoUpdateAnimBg="0"/>
      <p:bldP spid="14" grpId="0" animBg="1"/>
      <p:bldP spid="14" grpId="1"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pPr eaLnBrk="1" hangingPunct="1">
              <a:defRPr/>
            </a:pPr>
            <a:r>
              <a:rPr lang="en-US" sz="2400" dirty="0" smtClean="0">
                <a:solidFill>
                  <a:schemeClr val="bg1"/>
                </a:solidFill>
              </a:rPr>
              <a:t>Schlussurteil des 17. Zivilsenats des Landgerichts Stuttgart im Musterprozess zu § 52a UrhG vom 27.09.2011 </a:t>
            </a:r>
            <a:endParaRPr lang="de-DE" sz="2400" dirty="0" smtClean="0">
              <a:solidFill>
                <a:schemeClr val="bg1"/>
              </a:solidFill>
            </a:endParaRPr>
          </a:p>
        </p:txBody>
      </p:sp>
      <p:sp>
        <p:nvSpPr>
          <p:cNvPr id="6" name="Textfeld 5"/>
          <p:cNvSpPr txBox="1"/>
          <p:nvPr/>
        </p:nvSpPr>
        <p:spPr>
          <a:xfrm>
            <a:off x="1259632" y="1484784"/>
            <a:ext cx="6624736" cy="369332"/>
          </a:xfrm>
          <a:prstGeom prst="rect">
            <a:avLst/>
          </a:prstGeom>
          <a:noFill/>
        </p:spPr>
        <p:txBody>
          <a:bodyPr wrap="square" rtlCol="0">
            <a:spAutoFit/>
          </a:bodyPr>
          <a:lstStyle/>
          <a:p>
            <a:pPr algn="ctr"/>
            <a:r>
              <a:rPr lang="de-DE" dirty="0" smtClean="0">
                <a:latin typeface="+mn-lt"/>
              </a:rPr>
              <a:t>Klage des Alfred Kröner Verlags gegen die Fernuniversität Hagen.</a:t>
            </a:r>
            <a:endParaRPr lang="de-DE" dirty="0">
              <a:latin typeface="+mn-lt"/>
            </a:endParaRPr>
          </a:p>
        </p:txBody>
      </p:sp>
      <p:sp>
        <p:nvSpPr>
          <p:cNvPr id="7" name="Textfeld 6"/>
          <p:cNvSpPr txBox="1"/>
          <p:nvPr/>
        </p:nvSpPr>
        <p:spPr>
          <a:xfrm>
            <a:off x="1259632" y="2348880"/>
            <a:ext cx="6624736" cy="923330"/>
          </a:xfrm>
          <a:prstGeom prst="rect">
            <a:avLst/>
          </a:prstGeom>
          <a:noFill/>
        </p:spPr>
        <p:txBody>
          <a:bodyPr wrap="square" rtlCol="0">
            <a:spAutoFit/>
          </a:bodyPr>
          <a:lstStyle/>
          <a:p>
            <a:pPr algn="ctr"/>
            <a:r>
              <a:rPr lang="de-DE" dirty="0" smtClean="0">
                <a:latin typeface="+mn-lt"/>
              </a:rPr>
              <a:t>elektronische Nutzung des Buches „Meilensteine der Psychologie“ als PDF unter Berufung auf § 52a und § 53 Abs. 2 S. 1 Nr. 1 UrhG in Teilen (91 Seiten, ca. 20% ) auch zum Speichern und Ausdrucken</a:t>
            </a:r>
            <a:endParaRPr lang="de-DE" dirty="0">
              <a:latin typeface="+mn-lt"/>
            </a:endParaRPr>
          </a:p>
        </p:txBody>
      </p:sp>
      <p:sp>
        <p:nvSpPr>
          <p:cNvPr id="8" name="Textfeld 7"/>
          <p:cNvSpPr txBox="1"/>
          <p:nvPr/>
        </p:nvSpPr>
        <p:spPr>
          <a:xfrm>
            <a:off x="3419872" y="3645024"/>
            <a:ext cx="1368152" cy="369332"/>
          </a:xfrm>
          <a:prstGeom prst="rect">
            <a:avLst/>
          </a:prstGeom>
          <a:solidFill>
            <a:srgbClr val="002060"/>
          </a:solidFill>
        </p:spPr>
        <p:txBody>
          <a:bodyPr wrap="square" rtlCol="0">
            <a:spAutoFit/>
          </a:bodyPr>
          <a:lstStyle/>
          <a:p>
            <a:pPr algn="ctr"/>
            <a:r>
              <a:rPr lang="de-DE" dirty="0" smtClean="0">
                <a:solidFill>
                  <a:schemeClr val="bg1"/>
                </a:solidFill>
                <a:latin typeface="+mn-lt"/>
              </a:rPr>
              <a:t>Urteil</a:t>
            </a:r>
            <a:endParaRPr lang="de-DE" dirty="0">
              <a:solidFill>
                <a:schemeClr val="bg1"/>
              </a:solidFill>
              <a:latin typeface="+mn-lt"/>
            </a:endParaRPr>
          </a:p>
        </p:txBody>
      </p:sp>
      <p:sp>
        <p:nvSpPr>
          <p:cNvPr id="9" name="Textfeld 8"/>
          <p:cNvSpPr txBox="1"/>
          <p:nvPr/>
        </p:nvSpPr>
        <p:spPr>
          <a:xfrm>
            <a:off x="1403648" y="4293096"/>
            <a:ext cx="6624736" cy="1754326"/>
          </a:xfrm>
          <a:prstGeom prst="rect">
            <a:avLst/>
          </a:prstGeom>
          <a:noFill/>
        </p:spPr>
        <p:txBody>
          <a:bodyPr wrap="square" rtlCol="0">
            <a:spAutoFit/>
          </a:bodyPr>
          <a:lstStyle/>
          <a:p>
            <a:pPr algn="ctr"/>
            <a:r>
              <a:rPr lang="de-DE" dirty="0" smtClean="0">
                <a:latin typeface="+mn-lt"/>
              </a:rPr>
              <a:t>Hagen hätte ein anderes Format wählen müssen, um die Speicherung der Werkteile… auf den Computern der Studenten unmöglich zu machen.” (S. 14 des Urteils). Zudem dürfe der Zugriff nur etwa 10% eines Gesamtwerks umfassen, in diesem Fall also nur 48 Seiten. </a:t>
            </a:r>
          </a:p>
          <a:p>
            <a:pPr algn="ctr"/>
            <a:endParaRPr lang="de-DE" dirty="0">
              <a:latin typeface="+mn-lt"/>
            </a:endParaRPr>
          </a:p>
        </p:txBody>
      </p:sp>
      <p:sp>
        <p:nvSpPr>
          <p:cNvPr id="10" name="Textfeld 9"/>
          <p:cNvSpPr txBox="1"/>
          <p:nvPr/>
        </p:nvSpPr>
        <p:spPr>
          <a:xfrm rot="20221824">
            <a:off x="144582" y="4469490"/>
            <a:ext cx="1368152" cy="468000"/>
          </a:xfrm>
          <a:prstGeom prst="rect">
            <a:avLst/>
          </a:prstGeom>
          <a:solidFill>
            <a:srgbClr val="002060"/>
          </a:solidFill>
        </p:spPr>
        <p:txBody>
          <a:bodyPr wrap="square" rtlCol="0">
            <a:spAutoFit/>
          </a:bodyPr>
          <a:lstStyle/>
          <a:p>
            <a:pPr algn="ctr"/>
            <a:r>
              <a:rPr lang="de-DE" sz="2400" dirty="0" smtClean="0">
                <a:solidFill>
                  <a:schemeClr val="bg1"/>
                </a:solidFill>
                <a:latin typeface="+mn-lt"/>
              </a:rPr>
              <a:t>JEIN</a:t>
            </a:r>
            <a:endParaRPr lang="de-DE" sz="24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r>
              <a:rPr lang="en-US" sz="2000" dirty="0" smtClean="0">
                <a:solidFill>
                  <a:schemeClr val="bg1"/>
                </a:solidFill>
              </a:rPr>
              <a:t>vgl.  das </a:t>
            </a:r>
            <a:r>
              <a:rPr lang="en-US" sz="2000" b="1" dirty="0" smtClean="0">
                <a:solidFill>
                  <a:schemeClr val="bg1"/>
                </a:solidFill>
              </a:rPr>
              <a:t>Leseplatz-Verfahren</a:t>
            </a:r>
            <a:r>
              <a:rPr lang="en-US" sz="2000" dirty="0" smtClean="0">
                <a:solidFill>
                  <a:schemeClr val="bg1"/>
                </a:solidFill>
              </a:rPr>
              <a:t> Eugen Ulmer Verlag gegen ULB Darmstadt bezüglich </a:t>
            </a:r>
            <a:r>
              <a:rPr lang="en-US" sz="1800" dirty="0" smtClean="0">
                <a:solidFill>
                  <a:schemeClr val="bg1"/>
                </a:solidFill>
              </a:rPr>
              <a:t>der Reichweite von § 52b UrhG im Hin und Her von LG und OLG – dann BGH</a:t>
            </a:r>
            <a:endParaRPr lang="de-DE" sz="1800" dirty="0">
              <a:solidFill>
                <a:schemeClr val="bg1"/>
              </a:solidFill>
            </a:endParaRPr>
          </a:p>
        </p:txBody>
      </p:sp>
      <p:sp>
        <p:nvSpPr>
          <p:cNvPr id="6" name="Textfeld 5"/>
          <p:cNvSpPr txBox="1"/>
          <p:nvPr/>
        </p:nvSpPr>
        <p:spPr>
          <a:xfrm>
            <a:off x="1259632" y="1484784"/>
            <a:ext cx="6624736" cy="4524315"/>
          </a:xfrm>
          <a:prstGeom prst="rect">
            <a:avLst/>
          </a:prstGeom>
          <a:noFill/>
        </p:spPr>
        <p:txBody>
          <a:bodyPr wrap="square" rtlCol="0">
            <a:spAutoFit/>
          </a:bodyPr>
          <a:lstStyle/>
          <a:p>
            <a:r>
              <a:rPr lang="de-DE" dirty="0" smtClean="0">
                <a:latin typeface="+mn-lt"/>
              </a:rPr>
              <a:t>Landgericht hatte am 16.3.2011 erneut entschieden und nach einer „Auslegung von § 52b“ Anschlusshandlungen wie Ausdrucken oder Speichern auf einem USB-Stick untersagt. </a:t>
            </a:r>
          </a:p>
          <a:p>
            <a:endParaRPr lang="de-DE" dirty="0" smtClean="0">
              <a:latin typeface="+mn-lt"/>
            </a:endParaRPr>
          </a:p>
          <a:p>
            <a:r>
              <a:rPr lang="de-DE" dirty="0" smtClean="0">
                <a:latin typeface="+mn-lt"/>
              </a:rPr>
              <a:t>Anbieter, Bibliotheken und Hochschulen dürfen nicht die „Bedingungen der Möglichkeit für eine solche Vervielfältigung bereitstellen“. </a:t>
            </a:r>
          </a:p>
          <a:p>
            <a:endParaRPr lang="de-DE" dirty="0" smtClean="0">
              <a:latin typeface="+mn-lt"/>
            </a:endParaRPr>
          </a:p>
          <a:p>
            <a:r>
              <a:rPr lang="de-DE" dirty="0" smtClean="0">
                <a:latin typeface="+mn-lt"/>
              </a:rPr>
              <a:t>Erlaubt sei nur, was vergleichbar der früheren analogen Nutzung ist. Höherwertige Nachfolgehandlungen seien nicht durch das Gesetz gedeckt. </a:t>
            </a:r>
          </a:p>
          <a:p>
            <a:endParaRPr lang="de-DE" dirty="0" smtClean="0">
              <a:latin typeface="+mn-lt"/>
            </a:endParaRPr>
          </a:p>
          <a:p>
            <a:r>
              <a:rPr lang="de-DE" dirty="0" smtClean="0">
                <a:latin typeface="+mn-lt"/>
              </a:rPr>
              <a:t>Immerhin rückte das Landgericht jetzt aber von der engen Interpretation der „Leseplätze“ ab, also auch multimediale Objekte dürfen von der Bibliothek aus ihren Beständen digitalisiert und in ihren Räumen zugänglich gemacht werden.</a:t>
            </a:r>
            <a:endParaRPr lang="de-DE" dirty="0">
              <a:latin typeface="+mn-lt"/>
            </a:endParaRPr>
          </a:p>
        </p:txBody>
      </p:sp>
      <p:sp>
        <p:nvSpPr>
          <p:cNvPr id="10" name="Textfeld 9"/>
          <p:cNvSpPr txBox="1"/>
          <p:nvPr/>
        </p:nvSpPr>
        <p:spPr>
          <a:xfrm rot="20221824">
            <a:off x="37078" y="3965435"/>
            <a:ext cx="1368152" cy="468000"/>
          </a:xfrm>
          <a:prstGeom prst="rect">
            <a:avLst/>
          </a:prstGeom>
          <a:solidFill>
            <a:srgbClr val="002060"/>
          </a:solidFill>
        </p:spPr>
        <p:txBody>
          <a:bodyPr wrap="square" rtlCol="0">
            <a:spAutoFit/>
          </a:bodyPr>
          <a:lstStyle/>
          <a:p>
            <a:pPr algn="ctr"/>
            <a:r>
              <a:rPr lang="de-DE" sz="2400" dirty="0" smtClean="0">
                <a:solidFill>
                  <a:schemeClr val="bg1"/>
                </a:solidFill>
                <a:latin typeface="+mn-lt"/>
              </a:rPr>
              <a:t>JEIN</a:t>
            </a:r>
            <a:endParaRPr lang="de-DE" sz="24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pPr eaLnBrk="1" hangingPunct="1">
              <a:defRPr/>
            </a:pPr>
            <a:r>
              <a:rPr lang="en-US" sz="2400" dirty="0" smtClean="0">
                <a:solidFill>
                  <a:schemeClr val="bg1"/>
                </a:solidFill>
              </a:rPr>
              <a:t>Schlussurteil des 17. Zivilsenats des Landgerichts Stuttgart im Musterprozess zu § 52a UrhG vom 27.09.2011 </a:t>
            </a:r>
            <a:endParaRPr lang="de-DE" sz="2400" dirty="0" smtClean="0">
              <a:solidFill>
                <a:schemeClr val="bg1"/>
              </a:solidFill>
            </a:endParaRPr>
          </a:p>
        </p:txBody>
      </p:sp>
      <p:sp>
        <p:nvSpPr>
          <p:cNvPr id="7" name="Textfeld 6"/>
          <p:cNvSpPr txBox="1"/>
          <p:nvPr/>
        </p:nvSpPr>
        <p:spPr>
          <a:xfrm>
            <a:off x="1259632" y="2348880"/>
            <a:ext cx="6624736" cy="1200329"/>
          </a:xfrm>
          <a:prstGeom prst="rect">
            <a:avLst/>
          </a:prstGeom>
          <a:noFill/>
        </p:spPr>
        <p:txBody>
          <a:bodyPr wrap="square" rtlCol="0">
            <a:spAutoFit/>
          </a:bodyPr>
          <a:lstStyle/>
          <a:p>
            <a:pPr algn="ctr"/>
            <a:r>
              <a:rPr lang="en-US" b="1" dirty="0" smtClean="0">
                <a:latin typeface="+mn-lt"/>
              </a:rPr>
              <a:t>Anzahl der TeilnehmerInnen an einem Kurs spielt keine Rolle</a:t>
            </a:r>
            <a:r>
              <a:rPr lang="en-US" dirty="0" smtClean="0">
                <a:latin typeface="+mn-lt"/>
              </a:rPr>
              <a:t>, also die 4000 Studierenden des Studienmoduls 1 des Bachelor-Studienganges Psychologie der Fernuniversität Hagen waren berechtigt</a:t>
            </a:r>
            <a:endParaRPr lang="de-DE" dirty="0">
              <a:latin typeface="+mn-lt"/>
            </a:endParaRPr>
          </a:p>
        </p:txBody>
      </p:sp>
      <p:sp>
        <p:nvSpPr>
          <p:cNvPr id="8" name="Textfeld 7"/>
          <p:cNvSpPr txBox="1"/>
          <p:nvPr/>
        </p:nvSpPr>
        <p:spPr>
          <a:xfrm>
            <a:off x="3347864" y="1844824"/>
            <a:ext cx="2592288" cy="461665"/>
          </a:xfrm>
          <a:prstGeom prst="rect">
            <a:avLst/>
          </a:prstGeom>
          <a:solidFill>
            <a:srgbClr val="002060"/>
          </a:solidFill>
        </p:spPr>
        <p:txBody>
          <a:bodyPr wrap="square" rtlCol="0">
            <a:spAutoFit/>
          </a:bodyPr>
          <a:lstStyle/>
          <a:p>
            <a:pPr algn="ctr"/>
            <a:r>
              <a:rPr lang="de-DE" sz="2400" dirty="0" smtClean="0">
                <a:solidFill>
                  <a:schemeClr val="bg1"/>
                </a:solidFill>
                <a:latin typeface="+mn-lt"/>
              </a:rPr>
              <a:t>aber jetzt geklärt</a:t>
            </a:r>
            <a:endParaRPr lang="de-DE" sz="2400" dirty="0">
              <a:solidFill>
                <a:schemeClr val="bg1"/>
              </a:solidFill>
              <a:latin typeface="+mn-lt"/>
            </a:endParaRPr>
          </a:p>
        </p:txBody>
      </p:sp>
      <p:sp>
        <p:nvSpPr>
          <p:cNvPr id="9" name="Textfeld 8"/>
          <p:cNvSpPr txBox="1"/>
          <p:nvPr/>
        </p:nvSpPr>
        <p:spPr>
          <a:xfrm>
            <a:off x="1403648" y="3596823"/>
            <a:ext cx="6624736" cy="1200329"/>
          </a:xfrm>
          <a:prstGeom prst="rect">
            <a:avLst/>
          </a:prstGeom>
          <a:noFill/>
        </p:spPr>
        <p:txBody>
          <a:bodyPr wrap="square" rtlCol="0">
            <a:spAutoFit/>
          </a:bodyPr>
          <a:lstStyle/>
          <a:p>
            <a:pPr algn="ctr"/>
            <a:r>
              <a:rPr lang="en-US" dirty="0" smtClean="0">
                <a:latin typeface="+mn-lt"/>
              </a:rPr>
              <a:t>Die lange irreführende Formulierung in § 52a Nutzung nur „im Unterricht“ ist jetzt wohl verbindlich als „</a:t>
            </a:r>
            <a:r>
              <a:rPr lang="en-US" b="1" dirty="0" smtClean="0">
                <a:latin typeface="+mn-lt"/>
              </a:rPr>
              <a:t>für den Unterricht</a:t>
            </a:r>
            <a:r>
              <a:rPr lang="en-US" dirty="0" smtClean="0">
                <a:latin typeface="+mn-lt"/>
              </a:rPr>
              <a:t>“ umgedeutet worden, gilt also auch für Vor- und Nachbereitungen. </a:t>
            </a:r>
            <a:endParaRPr lang="de-DE" dirty="0" smtClean="0">
              <a:latin typeface="+mn-lt"/>
            </a:endParaRPr>
          </a:p>
          <a:p>
            <a:pPr algn="ct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pPr eaLnBrk="1" hangingPunct="1">
              <a:defRPr/>
            </a:pPr>
            <a:r>
              <a:rPr lang="en-US" sz="2400" dirty="0" smtClean="0">
                <a:solidFill>
                  <a:schemeClr val="bg1"/>
                </a:solidFill>
              </a:rPr>
              <a:t>Schlussurteil des 17. Zivilsenats des Landgerichts Stuttgart im Musterprozess zu § 52a UrhG vom 27.09.2011 </a:t>
            </a:r>
            <a:endParaRPr lang="de-DE" sz="2400" dirty="0" smtClean="0">
              <a:solidFill>
                <a:schemeClr val="bg1"/>
              </a:solidFill>
            </a:endParaRPr>
          </a:p>
        </p:txBody>
      </p:sp>
      <p:sp>
        <p:nvSpPr>
          <p:cNvPr id="7" name="Textfeld 6"/>
          <p:cNvSpPr txBox="1"/>
          <p:nvPr/>
        </p:nvSpPr>
        <p:spPr>
          <a:xfrm>
            <a:off x="1259632" y="2348880"/>
            <a:ext cx="6624736" cy="4093428"/>
          </a:xfrm>
          <a:prstGeom prst="rect">
            <a:avLst/>
          </a:prstGeom>
          <a:noFill/>
        </p:spPr>
        <p:txBody>
          <a:bodyPr wrap="square" rtlCol="0">
            <a:spAutoFit/>
          </a:bodyPr>
          <a:lstStyle/>
          <a:p>
            <a:pPr marL="358775" indent="-358775">
              <a:buFont typeface="Wingdings" pitchFamily="2" charset="2"/>
              <a:buChar char="Ø"/>
            </a:pPr>
            <a:r>
              <a:rPr lang="de-DE" sz="2000" dirty="0" smtClean="0">
                <a:latin typeface="+mn-lt"/>
              </a:rPr>
              <a:t>die </a:t>
            </a:r>
            <a:r>
              <a:rPr lang="de-DE" sz="2000" b="1" dirty="0" smtClean="0">
                <a:latin typeface="+mn-lt"/>
              </a:rPr>
              <a:t>Genehmigungspflichtigkeit</a:t>
            </a:r>
            <a:r>
              <a:rPr lang="de-DE" sz="2000" dirty="0" smtClean="0">
                <a:latin typeface="+mn-lt"/>
              </a:rPr>
              <a:t> für die Nutzung (in Form der öffentlichen Zugänglichmachung) an Schulen</a:t>
            </a:r>
          </a:p>
          <a:p>
            <a:pPr marL="358775" indent="-358775">
              <a:buFont typeface="Wingdings" pitchFamily="2" charset="2"/>
              <a:buChar char="Ø"/>
            </a:pPr>
            <a:endParaRPr lang="de-DE" sz="2000" dirty="0" smtClean="0">
              <a:latin typeface="+mn-lt"/>
            </a:endParaRPr>
          </a:p>
          <a:p>
            <a:pPr marL="358775" indent="-358775">
              <a:buFont typeface="Wingdings" pitchFamily="2" charset="2"/>
              <a:buChar char="Ø"/>
            </a:pPr>
            <a:r>
              <a:rPr lang="de-DE" sz="2000" dirty="0" smtClean="0">
                <a:latin typeface="+mn-lt"/>
              </a:rPr>
              <a:t>die </a:t>
            </a:r>
            <a:r>
              <a:rPr lang="de-DE" sz="2000" b="1" dirty="0" smtClean="0">
                <a:latin typeface="+mn-lt"/>
              </a:rPr>
              <a:t>Regelungen für Filme</a:t>
            </a:r>
            <a:r>
              <a:rPr lang="de-DE" sz="2000" dirty="0" smtClean="0">
                <a:latin typeface="+mn-lt"/>
              </a:rPr>
              <a:t/>
            </a:r>
            <a:br>
              <a:rPr lang="de-DE" sz="2000" dirty="0" smtClean="0">
                <a:latin typeface="+mn-lt"/>
              </a:rPr>
            </a:br>
            <a:endParaRPr lang="de-DE" sz="2000" dirty="0" smtClean="0">
              <a:latin typeface="+mn-lt"/>
            </a:endParaRPr>
          </a:p>
          <a:p>
            <a:pPr marL="358775" indent="-358775">
              <a:buFont typeface="Wingdings" pitchFamily="2" charset="2"/>
              <a:buChar char="Ø"/>
            </a:pPr>
            <a:r>
              <a:rPr lang="de-DE" sz="2000" dirty="0" smtClean="0">
                <a:latin typeface="+mn-lt"/>
              </a:rPr>
              <a:t>die Abklärung, was genau „</a:t>
            </a:r>
            <a:r>
              <a:rPr lang="de-DE" sz="2000" b="1" dirty="0" smtClean="0">
                <a:latin typeface="+mn-lt"/>
              </a:rPr>
              <a:t>nicht kommerziell</a:t>
            </a:r>
            <a:r>
              <a:rPr lang="de-DE" sz="2000" dirty="0" smtClean="0">
                <a:latin typeface="+mn-lt"/>
              </a:rPr>
              <a:t>“ bedeutet</a:t>
            </a:r>
            <a:br>
              <a:rPr lang="de-DE" sz="2000" dirty="0" smtClean="0">
                <a:latin typeface="+mn-lt"/>
              </a:rPr>
            </a:br>
            <a:endParaRPr lang="de-DE" sz="2000" dirty="0" smtClean="0">
              <a:latin typeface="+mn-lt"/>
            </a:endParaRPr>
          </a:p>
          <a:p>
            <a:pPr marL="358775" indent="-358775">
              <a:buFont typeface="Wingdings" pitchFamily="2" charset="2"/>
              <a:buChar char="Ø"/>
            </a:pPr>
            <a:r>
              <a:rPr lang="de-DE" sz="2000" dirty="0" smtClean="0">
                <a:latin typeface="+mn-lt"/>
              </a:rPr>
              <a:t> wie die Vorgabe „ausschließlich für einen </a:t>
            </a:r>
            <a:r>
              <a:rPr lang="de-DE" sz="2000" b="1" dirty="0" smtClean="0">
                <a:latin typeface="+mn-lt"/>
              </a:rPr>
              <a:t>bestimmt abgegrenzten Kreis von Personen</a:t>
            </a:r>
            <a:r>
              <a:rPr lang="de-DE" sz="2000" dirty="0" smtClean="0">
                <a:latin typeface="+mn-lt"/>
              </a:rPr>
              <a:t>“ definiert und die Einhaltung dann kontrolliert werden kann</a:t>
            </a:r>
            <a:br>
              <a:rPr lang="de-DE" sz="2000" dirty="0" smtClean="0">
                <a:latin typeface="+mn-lt"/>
              </a:rPr>
            </a:br>
            <a:endParaRPr lang="de-DE" sz="2000" dirty="0" smtClean="0">
              <a:latin typeface="+mn-lt"/>
            </a:endParaRPr>
          </a:p>
          <a:p>
            <a:pPr marL="358775" indent="-358775">
              <a:buFont typeface="Wingdings" pitchFamily="2" charset="2"/>
              <a:buChar char="Ø"/>
            </a:pPr>
            <a:r>
              <a:rPr lang="de-DE" sz="2000" dirty="0" smtClean="0">
                <a:latin typeface="+mn-lt"/>
              </a:rPr>
              <a:t>Wie Vergütung definiert, der Prozess organisiert und durchgesetzt werden soll</a:t>
            </a:r>
            <a:endParaRPr lang="de-DE" sz="2000" dirty="0">
              <a:latin typeface="+mn-lt"/>
            </a:endParaRPr>
          </a:p>
        </p:txBody>
      </p:sp>
      <p:sp>
        <p:nvSpPr>
          <p:cNvPr id="8" name="Textfeld 7"/>
          <p:cNvSpPr txBox="1"/>
          <p:nvPr/>
        </p:nvSpPr>
        <p:spPr>
          <a:xfrm>
            <a:off x="3347864" y="1628800"/>
            <a:ext cx="2088232" cy="461665"/>
          </a:xfrm>
          <a:prstGeom prst="rect">
            <a:avLst/>
          </a:prstGeom>
          <a:solidFill>
            <a:srgbClr val="002060"/>
          </a:solidFill>
        </p:spPr>
        <p:txBody>
          <a:bodyPr wrap="square" rtlCol="0">
            <a:spAutoFit/>
          </a:bodyPr>
          <a:lstStyle/>
          <a:p>
            <a:pPr algn="ctr"/>
            <a:r>
              <a:rPr lang="de-DE" sz="2400" dirty="0" smtClean="0">
                <a:solidFill>
                  <a:schemeClr val="bg1"/>
                </a:solidFill>
                <a:latin typeface="+mn-lt"/>
              </a:rPr>
              <a:t>weiter nicht</a:t>
            </a:r>
            <a:endParaRPr lang="de-DE" sz="24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pPr eaLnBrk="1" hangingPunct="1">
              <a:defRPr/>
            </a:pPr>
            <a:r>
              <a:rPr lang="de-DE" sz="2400" dirty="0" smtClean="0">
                <a:solidFill>
                  <a:schemeClr val="bg1"/>
                </a:solidFill>
              </a:rPr>
              <a:t>Ergebnisse der Umfrage des Aktionsbündnisses zur Lage und den Perspektiven des Urheberrechts in Deutschland</a:t>
            </a:r>
          </a:p>
        </p:txBody>
      </p:sp>
      <p:pic>
        <p:nvPicPr>
          <p:cNvPr id="20" name="Grafik 19"/>
          <p:cNvPicPr/>
          <p:nvPr/>
        </p:nvPicPr>
        <p:blipFill>
          <a:blip r:embed="rId2" cstate="print"/>
          <a:srcRect/>
          <a:stretch>
            <a:fillRect/>
          </a:stretch>
        </p:blipFill>
        <p:spPr bwMode="auto">
          <a:xfrm>
            <a:off x="395536" y="1484784"/>
            <a:ext cx="8424936" cy="1440160"/>
          </a:xfrm>
          <a:prstGeom prst="rect">
            <a:avLst/>
          </a:prstGeom>
          <a:noFill/>
          <a:ln w="9525">
            <a:noFill/>
            <a:miter lim="800000"/>
            <a:headEnd/>
            <a:tailEnd/>
          </a:ln>
        </p:spPr>
      </p:pic>
      <p:sp>
        <p:nvSpPr>
          <p:cNvPr id="21" name="Textfeld 20"/>
          <p:cNvSpPr txBox="1"/>
          <p:nvPr/>
        </p:nvSpPr>
        <p:spPr>
          <a:xfrm>
            <a:off x="899592" y="3429000"/>
            <a:ext cx="7488832" cy="1200329"/>
          </a:xfrm>
          <a:prstGeom prst="rect">
            <a:avLst/>
          </a:prstGeom>
          <a:noFill/>
        </p:spPr>
        <p:txBody>
          <a:bodyPr wrap="square" rtlCol="0">
            <a:spAutoFit/>
          </a:bodyPr>
          <a:lstStyle/>
          <a:p>
            <a:pPr algn="ctr">
              <a:lnSpc>
                <a:spcPct val="150000"/>
              </a:lnSpc>
            </a:pPr>
            <a:r>
              <a:rPr lang="de-DE" sz="2400" b="1" dirty="0" smtClean="0">
                <a:latin typeface="+mn-lt"/>
              </a:rPr>
              <a:t>„Breite Unterstützung für eine umfassende Verbesserung des Urheberrechts für Bildung und Wissenschaft“</a:t>
            </a:r>
            <a:endParaRPr lang="de-DE" sz="2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pPr eaLnBrk="1" hangingPunct="1">
              <a:defRPr/>
            </a:pPr>
            <a:r>
              <a:rPr lang="de-DE" sz="2400" dirty="0" smtClean="0">
                <a:solidFill>
                  <a:schemeClr val="bg1"/>
                </a:solidFill>
              </a:rPr>
              <a:t>Ergebnisse der Umfrage des Aktionsbündnisses zur Lage und den Perspektiven des Urheberrechts in Deutschland</a:t>
            </a:r>
          </a:p>
        </p:txBody>
      </p:sp>
      <p:sp>
        <p:nvSpPr>
          <p:cNvPr id="7" name="Textfeld 6"/>
          <p:cNvSpPr txBox="1"/>
          <p:nvPr/>
        </p:nvSpPr>
        <p:spPr>
          <a:xfrm>
            <a:off x="2771800" y="1700808"/>
            <a:ext cx="2808312" cy="369332"/>
          </a:xfrm>
          <a:prstGeom prst="rect">
            <a:avLst/>
          </a:prstGeom>
          <a:solidFill>
            <a:schemeClr val="bg1">
              <a:lumMod val="75000"/>
            </a:schemeClr>
          </a:solidFill>
        </p:spPr>
        <p:txBody>
          <a:bodyPr wrap="square" rtlCol="0">
            <a:spAutoFit/>
          </a:bodyPr>
          <a:lstStyle/>
          <a:p>
            <a:pPr algn="ctr"/>
            <a:r>
              <a:rPr lang="de-DE" dirty="0" smtClean="0">
                <a:latin typeface="+mn-lt"/>
              </a:rPr>
              <a:t>Teilnehmer</a:t>
            </a:r>
            <a:endParaRPr lang="de-DE" dirty="0">
              <a:latin typeface="+mn-lt"/>
            </a:endParaRPr>
          </a:p>
        </p:txBody>
      </p:sp>
      <p:sp>
        <p:nvSpPr>
          <p:cNvPr id="8" name="Textfeld 7"/>
          <p:cNvSpPr txBox="1"/>
          <p:nvPr/>
        </p:nvSpPr>
        <p:spPr>
          <a:xfrm>
            <a:off x="1115616" y="2492896"/>
            <a:ext cx="6840760" cy="3693319"/>
          </a:xfrm>
          <a:prstGeom prst="rect">
            <a:avLst/>
          </a:prstGeom>
          <a:noFill/>
        </p:spPr>
        <p:txBody>
          <a:bodyPr wrap="square" rtlCol="0">
            <a:spAutoFit/>
          </a:bodyPr>
          <a:lstStyle/>
          <a:p>
            <a:r>
              <a:rPr lang="de-DE" dirty="0" smtClean="0">
                <a:latin typeface="+mn-lt"/>
              </a:rPr>
              <a:t>859 Personen aus der </a:t>
            </a:r>
            <a:r>
              <a:rPr lang="de-DE" b="1" dirty="0" smtClean="0">
                <a:latin typeface="+mn-lt"/>
              </a:rPr>
              <a:t>universitären Forschung </a:t>
            </a:r>
          </a:p>
          <a:p>
            <a:r>
              <a:rPr lang="de-DE" dirty="0" smtClean="0">
                <a:latin typeface="+mn-lt"/>
              </a:rPr>
              <a:t>729 Personen aus der </a:t>
            </a:r>
            <a:r>
              <a:rPr lang="de-DE" b="1" dirty="0" smtClean="0">
                <a:latin typeface="+mn-lt"/>
              </a:rPr>
              <a:t>außeruniversitären öffentlich finanzierten 	Forschung </a:t>
            </a:r>
          </a:p>
          <a:p>
            <a:r>
              <a:rPr lang="de-DE" dirty="0" smtClean="0">
                <a:latin typeface="+mn-lt"/>
              </a:rPr>
              <a:t>149 Personen aus der nicht öffentlich finanzierten 	</a:t>
            </a:r>
            <a:r>
              <a:rPr lang="de-DE" b="1" dirty="0" smtClean="0">
                <a:latin typeface="+mn-lt"/>
              </a:rPr>
              <a:t>Industrieforschung</a:t>
            </a:r>
          </a:p>
          <a:p>
            <a:r>
              <a:rPr lang="de-DE" dirty="0" smtClean="0">
                <a:latin typeface="+mn-lt"/>
              </a:rPr>
              <a:t>563 Personen aus </a:t>
            </a:r>
            <a:r>
              <a:rPr lang="de-DE" b="1" dirty="0" smtClean="0">
                <a:latin typeface="+mn-lt"/>
              </a:rPr>
              <a:t>Bibliotheken, Museen, Archiven </a:t>
            </a:r>
            <a:r>
              <a:rPr lang="de-DE" dirty="0" smtClean="0">
                <a:latin typeface="+mn-lt"/>
              </a:rPr>
              <a:t>usw.</a:t>
            </a:r>
          </a:p>
          <a:p>
            <a:r>
              <a:rPr lang="de-DE" dirty="0" smtClean="0">
                <a:latin typeface="+mn-lt"/>
              </a:rPr>
              <a:t>346 </a:t>
            </a:r>
            <a:r>
              <a:rPr lang="de-DE" b="1" dirty="0" smtClean="0">
                <a:latin typeface="+mn-lt"/>
              </a:rPr>
              <a:t>Lehrkräfte aus dem Bildungssektor </a:t>
            </a:r>
            <a:r>
              <a:rPr lang="de-DE" dirty="0" smtClean="0">
                <a:latin typeface="+mn-lt"/>
              </a:rPr>
              <a:t>(Schulen, Hochschulen, 	Weiterbildung)</a:t>
            </a:r>
          </a:p>
          <a:p>
            <a:r>
              <a:rPr lang="de-DE" dirty="0" smtClean="0">
                <a:latin typeface="+mn-lt"/>
              </a:rPr>
              <a:t>163 </a:t>
            </a:r>
            <a:r>
              <a:rPr lang="de-DE" b="1" dirty="0" smtClean="0">
                <a:latin typeface="+mn-lt"/>
              </a:rPr>
              <a:t>Schüler und Studierende</a:t>
            </a:r>
          </a:p>
          <a:p>
            <a:r>
              <a:rPr lang="de-DE" dirty="0" smtClean="0">
                <a:latin typeface="+mn-lt"/>
              </a:rPr>
              <a:t>92 Personen aus dem/r </a:t>
            </a:r>
            <a:r>
              <a:rPr lang="de-DE" b="1" dirty="0" smtClean="0">
                <a:latin typeface="+mn-lt"/>
              </a:rPr>
              <a:t>Wissenschaftsmanagement</a:t>
            </a:r>
            <a:r>
              <a:rPr lang="de-DE" dirty="0" smtClean="0">
                <a:latin typeface="+mn-lt"/>
              </a:rPr>
              <a:t>/-infrastruktur</a:t>
            </a:r>
          </a:p>
          <a:p>
            <a:r>
              <a:rPr lang="de-DE" dirty="0" smtClean="0">
                <a:latin typeface="+mn-lt"/>
              </a:rPr>
              <a:t>120 Personen aus den Bereichen </a:t>
            </a:r>
            <a:r>
              <a:rPr lang="de-DE" b="1" dirty="0" smtClean="0">
                <a:latin typeface="+mn-lt"/>
              </a:rPr>
              <a:t>Medien, Publizistik</a:t>
            </a:r>
          </a:p>
          <a:p>
            <a:r>
              <a:rPr lang="de-DE" dirty="0" smtClean="0">
                <a:latin typeface="+mn-lt"/>
              </a:rPr>
              <a:t>37 Personen aus der (Wissenschafts-)</a:t>
            </a:r>
            <a:r>
              <a:rPr lang="de-DE" b="1" dirty="0" smtClean="0">
                <a:latin typeface="+mn-lt"/>
              </a:rPr>
              <a:t>Politik</a:t>
            </a:r>
          </a:p>
          <a:p>
            <a:r>
              <a:rPr lang="de-DE" dirty="0" smtClean="0">
                <a:latin typeface="+mn-lt"/>
              </a:rPr>
              <a:t>96 weitere, nicht näher spezifiziert</a:t>
            </a:r>
            <a:endParaRPr lang="de-DE" dirty="0"/>
          </a:p>
        </p:txBody>
      </p:sp>
      <p:sp>
        <p:nvSpPr>
          <p:cNvPr id="10" name="Textfeld 9"/>
          <p:cNvSpPr txBox="1"/>
          <p:nvPr/>
        </p:nvSpPr>
        <p:spPr>
          <a:xfrm>
            <a:off x="6084168" y="1556792"/>
            <a:ext cx="2808312" cy="923330"/>
          </a:xfrm>
          <a:prstGeom prst="rect">
            <a:avLst/>
          </a:prstGeom>
          <a:noFill/>
        </p:spPr>
        <p:txBody>
          <a:bodyPr wrap="square" rtlCol="0">
            <a:spAutoFit/>
          </a:bodyPr>
          <a:lstStyle/>
          <a:p>
            <a:pPr algn="ctr"/>
            <a:r>
              <a:rPr lang="de-DE" dirty="0" smtClean="0">
                <a:latin typeface="+mn-lt"/>
              </a:rPr>
              <a:t>über 2.500 Antworten </a:t>
            </a:r>
          </a:p>
          <a:p>
            <a:pPr algn="ctr"/>
            <a:r>
              <a:rPr lang="de-DE" dirty="0" smtClean="0">
                <a:latin typeface="+mn-lt"/>
              </a:rPr>
              <a:t>1.653 vollständig ausgefüllte Fragebögen</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10"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1895</Words>
  <Application>Microsoft Office PowerPoint</Application>
  <PresentationFormat>Bildschirmpräsentation (4:3)</PresentationFormat>
  <Paragraphs>284</Paragraphs>
  <Slides>24</Slides>
  <Notes>3</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Larissa-Design</vt:lpstr>
      <vt:lpstr>§ 52a UrhG im Kontext</vt:lpstr>
      <vt:lpstr>Folie 2</vt:lpstr>
      <vt:lpstr>Folie 3</vt:lpstr>
      <vt:lpstr>Schlussurteil des 17. Zivilsenats des Landgerichts Stuttgart im Musterprozess zu § 52a UrhG vom 27.09.2011 </vt:lpstr>
      <vt:lpstr>vgl.  das Leseplatz-Verfahren Eugen Ulmer Verlag gegen ULB Darmstadt bezüglich der Reichweite von § 52b UrhG im Hin und Her von LG und OLG – dann BGH</vt:lpstr>
      <vt:lpstr>Schlussurteil des 17. Zivilsenats des Landgerichts Stuttgart im Musterprozess zu § 52a UrhG vom 27.09.2011 </vt:lpstr>
      <vt:lpstr>Schlussurteil des 17. Zivilsenats des Landgerichts Stuttgart im Musterprozess zu § 52a UrhG vom 27.09.2011 </vt:lpstr>
      <vt:lpstr>Ergebnisse der Umfrage des Aktionsbündnisses zur Lage und den Perspektiven des Urheberrechts in Deutschland</vt:lpstr>
      <vt:lpstr>Ergebnisse der Umfrage des Aktionsbündnisses zur Lage und den Perspektiven des Urheberrechts in Deutschland</vt:lpstr>
      <vt:lpstr>Ergebnisse der Umfrage im Überblick - zu § 52a UrhG</vt:lpstr>
      <vt:lpstr>Folie 11</vt:lpstr>
      <vt:lpstr>Folie 12</vt:lpstr>
      <vt:lpstr>Einige weitere Ergebnisse der Umfrage im Überblick</vt:lpstr>
      <vt:lpstr>Allgemeine Wissenschaftsklausel</vt:lpstr>
      <vt:lpstr>Allgemeine Wissenschaftsklausel</vt:lpstr>
      <vt:lpstr>Allgemeine Wissenschaftsklausel</vt:lpstr>
      <vt:lpstr>Allgemeine Wissenschaftsklausel – Copyright Code Wittem Project</vt:lpstr>
      <vt:lpstr>Folie 18</vt:lpstr>
      <vt:lpstr>Folie 19</vt:lpstr>
      <vt:lpstr>Und die Politik?</vt:lpstr>
      <vt:lpstr>Politische Konsequenzen und Forderungen</vt:lpstr>
      <vt:lpstr>Politische Konsequenzen und Forderungen</vt:lpstr>
      <vt:lpstr>Folie 23</vt:lpstr>
      <vt:lpstr>Folie 24</vt:lpstr>
    </vt:vector>
  </TitlesOfParts>
  <Company>UNI Konstanz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 – Bewahrung und Entwicklung der Gemeingüter</dc:title>
  <dc:creator>rk</dc:creator>
  <cp:lastModifiedBy>rk</cp:lastModifiedBy>
  <cp:revision>115</cp:revision>
  <dcterms:created xsi:type="dcterms:W3CDTF">2009-03-12T10:45:45Z</dcterms:created>
  <dcterms:modified xsi:type="dcterms:W3CDTF">2011-12-08T11:01:54Z</dcterms:modified>
</cp:coreProperties>
</file>