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315" r:id="rId8"/>
    <p:sldId id="262" r:id="rId9"/>
    <p:sldId id="263" r:id="rId10"/>
    <p:sldId id="264" r:id="rId11"/>
    <p:sldId id="266" r:id="rId12"/>
    <p:sldId id="31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1" r:id="rId38"/>
    <p:sldId id="294" r:id="rId39"/>
    <p:sldId id="295" r:id="rId40"/>
    <p:sldId id="296" r:id="rId41"/>
    <p:sldId id="301" r:id="rId42"/>
    <p:sldId id="293" r:id="rId43"/>
    <p:sldId id="298" r:id="rId44"/>
    <p:sldId id="299" r:id="rId45"/>
    <p:sldId id="300" r:id="rId46"/>
    <p:sldId id="297"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292" r:id="rId6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33EBA-E1A4-4B4E-BB5B-BF4A4D6FEA8B}" type="datetimeFigureOut">
              <a:rPr lang="de-DE" smtClean="0"/>
              <a:pPr/>
              <a:t>21.02.2011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F3403-FCD8-4E47-9992-4A98C422E569}"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0125" y="686025"/>
            <a:ext cx="4857750" cy="343012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0080" y="686004"/>
            <a:ext cx="4857840" cy="3430014"/>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0080" y="686004"/>
            <a:ext cx="4857840" cy="3430014"/>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0080" y="686004"/>
            <a:ext cx="4857840" cy="3430014"/>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0080" y="686004"/>
            <a:ext cx="4857840" cy="3430014"/>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0080" y="686004"/>
            <a:ext cx="4857840" cy="3430014"/>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800" y="6262709"/>
            <a:ext cx="181822" cy="279180"/>
          </a:xfrm>
        </p:spPr>
        <p:txBody>
          <a:bodyPr wrap="none" lIns="90000" tIns="46800" rIns="90000" bIns="46800" anchor="ctr"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endParaRPr lang="de-DE" kern="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1413" y="685800"/>
            <a:ext cx="4575175" cy="3430588"/>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685440" y="4344460"/>
            <a:ext cx="5475240" cy="276999"/>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670C0AB-AF33-44CC-BDFA-BB377E0B02F1}" type="slidenum">
              <a:rPr lang="de-DE" smtClean="0"/>
              <a:pPr/>
              <a:t>‹Nr.›</a:t>
            </a:fld>
            <a:endParaRPr lang="de-DE"/>
          </a:p>
        </p:txBody>
      </p:sp>
      <p:sp>
        <p:nvSpPr>
          <p:cNvPr id="7" name="Freihandform 6"/>
          <p:cNvSpPr/>
          <p:nvPr userDrawn="1"/>
        </p:nvSpPr>
        <p:spPr>
          <a:xfrm>
            <a:off x="539640" y="6308640"/>
            <a:ext cx="7380360" cy="33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0" tIns="0" rIns="0" bIns="0" anchor="ctr" anchorCtr="1" compatLnSpc="0"/>
          <a:lstStyle/>
          <a:p>
            <a:pPr marL="0" marR="0" lvl="0" indent="0" rtl="0" hangingPunct="1">
              <a:buNone/>
              <a:tabLst/>
            </a:pPr>
            <a:r>
              <a:rPr lang="de-DE" sz="1600" b="1" dirty="0">
                <a:solidFill>
                  <a:srgbClr val="17375E"/>
                </a:solidFill>
                <a:latin typeface="Times New Roman" pitchFamily="18"/>
                <a:ea typeface="Arial Unicode MS" pitchFamily="2"/>
                <a:cs typeface="Tahoma" pitchFamily="2"/>
              </a:rPr>
              <a:t>Informationsethische Aspekte internetbasierter Kommunikation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670C0AB-AF33-44CC-BDFA-BB377E0B02F1}" type="slidenum">
              <a:rPr lang="de-DE" smtClean="0"/>
              <a:pPr/>
              <a:t>‹Nr.›</a:t>
            </a:fld>
            <a:endParaRPr lang="de-DE"/>
          </a:p>
        </p:txBody>
      </p:sp>
      <p:sp>
        <p:nvSpPr>
          <p:cNvPr id="5" name="Freihandform 4"/>
          <p:cNvSpPr/>
          <p:nvPr userDrawn="1"/>
        </p:nvSpPr>
        <p:spPr>
          <a:xfrm>
            <a:off x="8501040" y="6410160"/>
            <a:ext cx="533520" cy="3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9F9F9"/>
          </a:solidFill>
          <a:ln>
            <a:noFill/>
            <a:prstDash val="solid"/>
          </a:ln>
        </p:spPr>
        <p:txBody>
          <a:bodyPr vert="horz" wrap="none" lIns="90000" tIns="46800" rIns="90000" bIns="46800" anchor="ctr" anchorCtr="1" compatLnSpc="0"/>
          <a:lstStyle/>
          <a:p>
            <a:pPr marL="0" marR="0" lvl="0" indent="0" algn="ctr" rtl="0" hangingPunct="1">
              <a:buNone/>
              <a:tabLst/>
            </a:pPr>
            <a:fld id="{73972382-69D4-4928-885B-916FB8F0C703}" type="slidenum">
              <a:rPr/>
              <a:pPr marL="0" marR="0" lvl="0" indent="0" algn="ctr" rtl="0" hangingPunct="1">
                <a:buNone/>
                <a:tabLst/>
              </a:pPr>
              <a:t>‹Nr.›</a:t>
            </a:fld>
            <a:endParaRPr lang="de-DE" sz="2400">
              <a:solidFill>
                <a:srgbClr val="17375E"/>
              </a:solidFill>
              <a:latin typeface="Times New Roman" pitchFamily="18"/>
              <a:ea typeface="Arial Unicode MS" pitchFamily="34"/>
              <a:cs typeface="Arial Unicode MS" pitchFamily="34"/>
            </a:endParaRPr>
          </a:p>
        </p:txBody>
      </p:sp>
      <p:sp>
        <p:nvSpPr>
          <p:cNvPr id="6" name="Freihandform 5"/>
          <p:cNvSpPr/>
          <p:nvPr userDrawn="1"/>
        </p:nvSpPr>
        <p:spPr>
          <a:xfrm>
            <a:off x="539640" y="6308640"/>
            <a:ext cx="7380360" cy="33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0" tIns="0" rIns="0" bIns="0" anchor="ctr" anchorCtr="1" compatLnSpc="0"/>
          <a:lstStyle/>
          <a:p>
            <a:pPr marL="0" marR="0" lvl="0" indent="0" rtl="0" hangingPunct="1">
              <a:buNone/>
              <a:tabLst/>
            </a:pPr>
            <a:r>
              <a:rPr lang="de-DE" sz="1600" b="1" dirty="0">
                <a:solidFill>
                  <a:srgbClr val="17375E"/>
                </a:solidFill>
                <a:latin typeface="Times New Roman" pitchFamily="18"/>
                <a:ea typeface="Arial Unicode MS" pitchFamily="2"/>
                <a:cs typeface="Tahoma" pitchFamily="2"/>
              </a:rPr>
              <a:t>Informationsethische Aspekte internetbasierter Kommunikation</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A61C203-D742-4395-BAA7-7BA84AD153A9}" type="datetimeFigureOut">
              <a:rPr lang="de-DE" smtClean="0"/>
              <a:pPr/>
              <a:t>21.02.2011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670C0AB-AF33-44CC-BDFA-BB377E0B02F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1C203-D742-4395-BAA7-7BA84AD153A9}" type="datetimeFigureOut">
              <a:rPr lang="de-DE" smtClean="0"/>
              <a:pPr/>
              <a:t>21.02.2011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0C0AB-AF33-44CC-BDFA-BB377E0B02F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de.wikipedia.org/wiki/Ravenna" TargetMode="External"/><Relationship Id="rId5" Type="http://schemas.openxmlformats.org/officeDocument/2006/relationships/hyperlink" Target="http://de.wikipedia.org/wiki/San_Vitale" TargetMode="Externa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sp>
        <p:nvSpPr>
          <p:cNvPr id="4" name="Freihandform 3"/>
          <p:cNvSpPr/>
          <p:nvPr/>
        </p:nvSpPr>
        <p:spPr>
          <a:xfrm>
            <a:off x="808200" y="2276639"/>
            <a:ext cx="7777080" cy="2241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buNone/>
              <a:tabLst/>
            </a:pPr>
            <a:r>
              <a:rPr lang="de-DE" sz="3200" b="1">
                <a:solidFill>
                  <a:srgbClr val="FFFFFF"/>
                </a:solidFill>
                <a:latin typeface="Times New Roman" pitchFamily="18"/>
                <a:ea typeface="Arial Unicode MS" pitchFamily="2"/>
                <a:cs typeface="Tahoma" pitchFamily="2"/>
              </a:rPr>
              <a:t>Informationsethische Aspekte der empirischen Erforschung</a:t>
            </a:r>
            <a:br>
              <a:rPr lang="de-DE" sz="3200" b="1">
                <a:solidFill>
                  <a:srgbClr val="FFFFFF"/>
                </a:solidFill>
                <a:latin typeface="Times New Roman" pitchFamily="18"/>
                <a:ea typeface="Arial Unicode MS" pitchFamily="2"/>
                <a:cs typeface="Tahoma" pitchFamily="2"/>
              </a:rPr>
            </a:br>
            <a:r>
              <a:rPr lang="de-DE" sz="3200" b="1">
                <a:solidFill>
                  <a:srgbClr val="FFFFFF"/>
                </a:solidFill>
                <a:latin typeface="Times New Roman" pitchFamily="18"/>
                <a:ea typeface="Arial Unicode MS" pitchFamily="2"/>
                <a:cs typeface="Tahoma" pitchFamily="2"/>
              </a:rPr>
              <a:t>internetbasierter Kommunikation</a:t>
            </a:r>
          </a:p>
        </p:txBody>
      </p:sp>
      <p:sp>
        <p:nvSpPr>
          <p:cNvPr id="5" name="Freihandform 4"/>
          <p:cNvSpPr/>
          <p:nvPr/>
        </p:nvSpPr>
        <p:spPr>
          <a:xfrm>
            <a:off x="8100392" y="6237312"/>
            <a:ext cx="648072" cy="620688"/>
          </a:xfrm>
          <a:custGeom>
            <a:avLst/>
            <a:gdLst>
              <a:gd name="f0" fmla="val 10800000"/>
              <a:gd name="f1" fmla="val 5400000"/>
              <a:gd name="f2" fmla="val 180"/>
              <a:gd name="f3" fmla="val w"/>
              <a:gd name="f4" fmla="val h"/>
              <a:gd name="f5" fmla="val 0"/>
              <a:gd name="f6" fmla="val 21600"/>
              <a:gd name="f7" fmla="val 5400"/>
              <a:gd name="f8" fmla="val 14850"/>
              <a:gd name="f9" fmla="val 10800"/>
              <a:gd name="f10" fmla="val 16200"/>
              <a:gd name="f11" fmla="+- 0 0 0"/>
              <a:gd name="f12" fmla="*/ f3 1 21600"/>
              <a:gd name="f13" fmla="*/ f4 1 21600"/>
              <a:gd name="f14" fmla="*/ f11 f0 1"/>
              <a:gd name="f15" fmla="*/ 0 f12 1"/>
              <a:gd name="f16" fmla="*/ 18225 f12 1"/>
              <a:gd name="f17" fmla="*/ 16200 f13 1"/>
              <a:gd name="f18" fmla="*/ 5400 f13 1"/>
              <a:gd name="f19" fmla="*/ 2147483647 f12 1"/>
              <a:gd name="f20" fmla="*/ 0 f13 1"/>
              <a:gd name="f21" fmla="*/ f14 1 f2"/>
              <a:gd name="f22" fmla="*/ 2147483647 f13 1"/>
              <a:gd name="f23" fmla="+- f21 0 f1"/>
            </a:gdLst>
            <a:ahLst/>
            <a:cxnLst>
              <a:cxn ang="3cd4">
                <a:pos x="hc" y="t"/>
              </a:cxn>
              <a:cxn ang="0">
                <a:pos x="r" y="vc"/>
              </a:cxn>
              <a:cxn ang="cd4">
                <a:pos x="hc" y="b"/>
              </a:cxn>
              <a:cxn ang="cd2">
                <a:pos x="l" y="vc"/>
              </a:cxn>
              <a:cxn ang="f23">
                <a:pos x="f19" y="f20"/>
              </a:cxn>
              <a:cxn ang="f23">
                <a:pos x="f19" y="f22"/>
              </a:cxn>
              <a:cxn ang="f23">
                <a:pos x="f19" y="f22"/>
              </a:cxn>
              <a:cxn ang="f23">
                <a:pos x="f15" y="f22"/>
              </a:cxn>
              <a:cxn ang="f23">
                <a:pos x="f19" y="f20"/>
              </a:cxn>
              <a:cxn ang="f23">
                <a:pos x="f19" y="f22"/>
              </a:cxn>
            </a:cxnLst>
            <a:rect l="f15" t="f18" r="f16" b="f17"/>
            <a:pathLst>
              <a:path w="21600" h="21600">
                <a:moveTo>
                  <a:pt x="f5" y="f7"/>
                </a:moveTo>
                <a:lnTo>
                  <a:pt x="f8" y="f7"/>
                </a:lnTo>
                <a:lnTo>
                  <a:pt x="f8" y="f5"/>
                </a:lnTo>
                <a:lnTo>
                  <a:pt x="f6" y="f9"/>
                </a:lnTo>
                <a:lnTo>
                  <a:pt x="f8" y="f6"/>
                </a:lnTo>
                <a:lnTo>
                  <a:pt x="f8" y="f10"/>
                </a:lnTo>
                <a:lnTo>
                  <a:pt x="f5" y="f10"/>
                </a:lnTo>
                <a:close/>
              </a:path>
            </a:pathLst>
          </a:custGeom>
          <a:solidFill>
            <a:srgbClr val="4F81BD"/>
          </a:solidFill>
          <a:ln w="25560">
            <a:solidFill>
              <a:srgbClr val="385D8A"/>
            </a:solidFill>
            <a:prstDash val="solid"/>
            <a:miter/>
          </a:ln>
        </p:spPr>
        <p:txBody>
          <a:bodyPr vert="horz" wrap="square" lIns="90000" tIns="46800" rIns="90000" bIns="46800" anchor="ctr" anchorCtr="1" compatLnSpc="0"/>
          <a:lstStyle/>
          <a:p>
            <a:pPr marL="0" marR="0" lvl="0" indent="0" algn="ctr" rtl="0" hangingPunct="1">
              <a:lnSpc>
                <a:spcPct val="100000"/>
              </a:lnSpc>
              <a:buNone/>
              <a:tabLst/>
            </a:pPr>
            <a:r>
              <a:rPr lang="de-DE" sz="1400" dirty="0">
                <a:solidFill>
                  <a:srgbClr val="CCCCFF"/>
                </a:solidFill>
                <a:latin typeface="Calibri" pitchFamily="34"/>
                <a:ea typeface="Arial Unicode MS" pitchFamily="2"/>
                <a:cs typeface="Tahoma" pitchFamily="2"/>
                <a:hlinkClick r:id="rId2" action="ppaction://hlinksldjump"/>
              </a:rPr>
              <a:t>CC</a:t>
            </a:r>
            <a:endParaRPr lang="de-DE" sz="1400" dirty="0">
              <a:solidFill>
                <a:srgbClr val="CCCCFF"/>
              </a:solidFill>
              <a:latin typeface="Calibri" pitchFamily="34"/>
              <a:ea typeface="Arial Unicode MS" pitchFamily="2"/>
              <a:cs typeface="Tahoma" pitchFamily="2"/>
              <a:hlinkClick r:id="" action="ppaction://noaction"/>
            </a:endParaRPr>
          </a:p>
        </p:txBody>
      </p:sp>
      <p:sp>
        <p:nvSpPr>
          <p:cNvPr id="6" name="Freihandform 5"/>
          <p:cNvSpPr/>
          <p:nvPr/>
        </p:nvSpPr>
        <p:spPr>
          <a:xfrm>
            <a:off x="826920" y="4581360"/>
            <a:ext cx="7777440" cy="161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1440" tIns="45720" rIns="91440" bIns="45720" anchor="ctr" anchorCtr="1" compatLnSpc="0"/>
          <a:lstStyle/>
          <a:p>
            <a:pPr marL="0" marR="0" lvl="0" indent="0" algn="ctr" rtl="0" hangingPunct="1">
              <a:spcBef>
                <a:spcPts val="499"/>
              </a:spcBef>
              <a:spcAft>
                <a:spcPts val="0"/>
              </a:spcAft>
              <a:buNone/>
              <a:tabLst/>
            </a:pPr>
            <a:r>
              <a:rPr lang="de-DE" sz="2000" b="1">
                <a:solidFill>
                  <a:srgbClr val="330066"/>
                </a:solidFill>
                <a:latin typeface="Times New Roman" pitchFamily="18"/>
                <a:ea typeface="Arial Unicode MS" pitchFamily="2"/>
                <a:cs typeface="Tahoma" pitchFamily="2"/>
              </a:rPr>
              <a:t>Rainer Kuhlen</a:t>
            </a:r>
            <a:br>
              <a:rPr lang="de-DE" sz="2000" b="1">
                <a:solidFill>
                  <a:srgbClr val="330066"/>
                </a:solidFill>
                <a:latin typeface="Times New Roman" pitchFamily="18"/>
                <a:ea typeface="Arial Unicode MS" pitchFamily="2"/>
                <a:cs typeface="Tahoma" pitchFamily="2"/>
              </a:rPr>
            </a:br>
            <a:r>
              <a:rPr lang="de-DE" sz="2000" b="1">
                <a:solidFill>
                  <a:srgbClr val="330066"/>
                </a:solidFill>
                <a:latin typeface="Times New Roman" pitchFamily="18"/>
                <a:ea typeface="Arial Unicode MS" pitchFamily="2"/>
                <a:cs typeface="Tahoma" pitchFamily="2"/>
              </a:rPr>
              <a:t>Universität Konstanz</a:t>
            </a:r>
            <a:br>
              <a:rPr lang="de-DE" sz="2000" b="1">
                <a:solidFill>
                  <a:srgbClr val="330066"/>
                </a:solidFill>
                <a:latin typeface="Times New Roman" pitchFamily="18"/>
                <a:ea typeface="Arial Unicode MS" pitchFamily="2"/>
                <a:cs typeface="Tahoma" pitchFamily="2"/>
              </a:rPr>
            </a:br>
            <a:r>
              <a:rPr lang="de-DE" sz="2000" b="1">
                <a:solidFill>
                  <a:srgbClr val="330066"/>
                </a:solidFill>
                <a:latin typeface="Times New Roman" pitchFamily="18"/>
                <a:ea typeface="Arial Unicode MS" pitchFamily="2"/>
                <a:cs typeface="Tahoma" pitchFamily="2"/>
              </a:rPr>
              <a:t>Humboldt Universität zu Berlin</a:t>
            </a:r>
          </a:p>
        </p:txBody>
      </p:sp>
      <p:pic>
        <p:nvPicPr>
          <p:cNvPr id="7" name="Grafik 6"/>
          <p:cNvPicPr>
            <a:picLocks noChangeAspect="1"/>
          </p:cNvPicPr>
          <p:nvPr/>
        </p:nvPicPr>
        <p:blipFill>
          <a:blip r:embed="rId3" cstate="print">
            <a:alphaModFix/>
            <a:lum/>
          </a:blip>
          <a:srcRect/>
          <a:stretch>
            <a:fillRect/>
          </a:stretch>
        </p:blipFill>
        <p:spPr>
          <a:xfrm>
            <a:off x="7956720" y="4076640"/>
            <a:ext cx="1087200" cy="1440000"/>
          </a:xfrm>
          <a:prstGeom prst="rect">
            <a:avLst/>
          </a:prstGeom>
          <a:noFill/>
          <a:ln>
            <a:noFill/>
          </a:ln>
        </p:spPr>
      </p:pic>
      <p:pic>
        <p:nvPicPr>
          <p:cNvPr id="8" name="Grafik 7"/>
          <p:cNvPicPr>
            <a:picLocks noChangeAspect="1"/>
          </p:cNvPicPr>
          <p:nvPr/>
        </p:nvPicPr>
        <p:blipFill>
          <a:blip r:embed="rId4" cstate="print">
            <a:alphaModFix/>
            <a:lum/>
          </a:blip>
          <a:srcRect/>
          <a:stretch>
            <a:fillRect/>
          </a:stretch>
        </p:blipFill>
        <p:spPr>
          <a:xfrm>
            <a:off x="509760" y="333360"/>
            <a:ext cx="8313480" cy="179064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0" y="3429000"/>
            <a:ext cx="9144000" cy="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3" name="Freihandform 2"/>
          <p:cNvSpPr/>
          <p:nvPr/>
        </p:nvSpPr>
        <p:spPr>
          <a:xfrm>
            <a:off x="3833639" y="1590840"/>
            <a:ext cx="505944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2248"/>
              </a:spcBef>
              <a:spcAft>
                <a:spcPts val="0"/>
              </a:spcAft>
              <a:buNone/>
              <a:tabLst/>
            </a:pPr>
            <a:r>
              <a:rPr lang="de-DE" sz="3600">
                <a:solidFill>
                  <a:srgbClr val="003366"/>
                </a:solidFill>
                <a:latin typeface="Calibri" pitchFamily="34"/>
                <a:ea typeface="Times New Roman" pitchFamily="18"/>
                <a:cs typeface="Times New Roman" pitchFamily="18"/>
              </a:rPr>
              <a:t>Das Ethos der Schweine ist der Stall</a:t>
            </a:r>
          </a:p>
        </p:txBody>
      </p:sp>
      <p:pic>
        <p:nvPicPr>
          <p:cNvPr id="4" name="Grafik 3"/>
          <p:cNvPicPr>
            <a:picLocks noChangeAspect="1"/>
          </p:cNvPicPr>
          <p:nvPr/>
        </p:nvPicPr>
        <p:blipFill>
          <a:blip r:embed="rId3" cstate="print">
            <a:alphaModFix/>
            <a:lum/>
          </a:blip>
          <a:srcRect/>
          <a:stretch>
            <a:fillRect/>
          </a:stretch>
        </p:blipFill>
        <p:spPr>
          <a:xfrm>
            <a:off x="539640" y="3068639"/>
            <a:ext cx="3934079" cy="2962439"/>
          </a:xfrm>
          <a:prstGeom prst="rect">
            <a:avLst/>
          </a:prstGeom>
          <a:noFill/>
          <a:ln>
            <a:noFill/>
          </a:ln>
        </p:spPr>
      </p:pic>
      <p:pic>
        <p:nvPicPr>
          <p:cNvPr id="5" name="Grafik 4"/>
          <p:cNvPicPr>
            <a:picLocks noChangeAspect="1"/>
          </p:cNvPicPr>
          <p:nvPr/>
        </p:nvPicPr>
        <p:blipFill>
          <a:blip r:embed="rId4" cstate="print">
            <a:alphaModFix/>
            <a:lum/>
          </a:blip>
          <a:srcRect/>
          <a:stretch>
            <a:fillRect/>
          </a:stretch>
        </p:blipFill>
        <p:spPr>
          <a:xfrm>
            <a:off x="4643280" y="3068639"/>
            <a:ext cx="3889440" cy="2952720"/>
          </a:xfrm>
          <a:prstGeom prst="rect">
            <a:avLst/>
          </a:prstGeom>
          <a:noFill/>
          <a:ln>
            <a:noFill/>
          </a:ln>
        </p:spPr>
      </p:pic>
      <p:sp>
        <p:nvSpPr>
          <p:cNvPr id="6" name="Freihandform 5"/>
          <p:cNvSpPr/>
          <p:nvPr/>
        </p:nvSpPr>
        <p:spPr>
          <a:xfrm>
            <a:off x="179279" y="693719"/>
            <a:ext cx="5004141" cy="3763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123"/>
              </a:spcBef>
              <a:spcAft>
                <a:spcPts val="0"/>
              </a:spcAft>
              <a:buNone/>
              <a:tabLst/>
            </a:pPr>
            <a:r>
              <a:rPr lang="de-DE" dirty="0">
                <a:solidFill>
                  <a:srgbClr val="003366"/>
                </a:solidFill>
                <a:latin typeface="Calibri" pitchFamily="34"/>
                <a:ea typeface="Times New Roman" pitchFamily="18"/>
                <a:cs typeface="Times New Roman" pitchFamily="18"/>
              </a:rPr>
              <a:t>Ort des Wohnens/Lebens</a:t>
            </a:r>
          </a:p>
        </p:txBody>
      </p:sp>
      <p:sp>
        <p:nvSpPr>
          <p:cNvPr id="7" name="Freihandform 6"/>
          <p:cNvSpPr/>
          <p:nvPr/>
        </p:nvSpPr>
        <p:spPr>
          <a:xfrm>
            <a:off x="179280" y="1127160"/>
            <a:ext cx="4897440" cy="3763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123"/>
              </a:spcBef>
              <a:spcAft>
                <a:spcPts val="0"/>
              </a:spcAft>
              <a:buNone/>
              <a:tabLst/>
            </a:pPr>
            <a:r>
              <a:rPr lang="de-DE">
                <a:solidFill>
                  <a:srgbClr val="003366"/>
                </a:solidFill>
                <a:latin typeface="Calibri" pitchFamily="34"/>
                <a:ea typeface="Times New Roman" pitchFamily="18"/>
                <a:cs typeface="Times New Roman" pitchFamily="18"/>
              </a:rPr>
              <a:t>Gewohnheiten, soziale Üblichkeiten (lat. mores)</a:t>
            </a:r>
          </a:p>
        </p:txBody>
      </p:sp>
      <p:sp>
        <p:nvSpPr>
          <p:cNvPr id="8" name="Freihandform 7"/>
          <p:cNvSpPr/>
          <p:nvPr/>
        </p:nvSpPr>
        <p:spPr>
          <a:xfrm>
            <a:off x="179280" y="1558800"/>
            <a:ext cx="3456616" cy="3763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123"/>
              </a:spcBef>
              <a:spcAft>
                <a:spcPts val="0"/>
              </a:spcAft>
              <a:buNone/>
              <a:tabLst/>
            </a:pPr>
            <a:r>
              <a:rPr lang="de-DE" dirty="0">
                <a:solidFill>
                  <a:srgbClr val="003366"/>
                </a:solidFill>
                <a:latin typeface="Calibri" pitchFamily="34"/>
                <a:ea typeface="Times New Roman" pitchFamily="18"/>
                <a:cs typeface="Times New Roman" pitchFamily="18"/>
              </a:rPr>
              <a:t>Sitte, Brauch</a:t>
            </a:r>
          </a:p>
        </p:txBody>
      </p:sp>
      <p:sp>
        <p:nvSpPr>
          <p:cNvPr id="9" name="Freihandform 8"/>
          <p:cNvSpPr/>
          <p:nvPr/>
        </p:nvSpPr>
        <p:spPr>
          <a:xfrm>
            <a:off x="179279" y="2062080"/>
            <a:ext cx="5957793" cy="37632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123"/>
              </a:spcBef>
              <a:spcAft>
                <a:spcPts val="0"/>
              </a:spcAft>
              <a:buNone/>
              <a:tabLst/>
            </a:pPr>
            <a:r>
              <a:rPr lang="de-DE">
                <a:solidFill>
                  <a:srgbClr val="003366"/>
                </a:solidFill>
                <a:latin typeface="Calibri" pitchFamily="34"/>
                <a:ea typeface="Times New Roman" pitchFamily="18"/>
                <a:cs typeface="Times New Roman" pitchFamily="18"/>
              </a:rPr>
              <a:t>Die Art und Weise, wie Menschen ihr Leben führen</a:t>
            </a:r>
          </a:p>
        </p:txBody>
      </p:sp>
      <p:sp>
        <p:nvSpPr>
          <p:cNvPr id="10" name="Freihandform 9"/>
          <p:cNvSpPr/>
          <p:nvPr/>
        </p:nvSpPr>
        <p:spPr>
          <a:xfrm>
            <a:off x="250920" y="115920"/>
            <a:ext cx="2089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2400" b="1" dirty="0">
                <a:latin typeface="Times New Roman" pitchFamily="18"/>
                <a:ea typeface="Arial Unicode MS" pitchFamily="2"/>
                <a:cs typeface="Tahoma" pitchFamily="2"/>
              </a:rPr>
              <a:t>Ethos - </a:t>
            </a:r>
            <a:r>
              <a:rPr lang="el-GR" sz="2400" b="1" dirty="0">
                <a:latin typeface="Times New Roman" pitchFamily="18"/>
                <a:ea typeface="Arial Unicode MS" pitchFamily="2"/>
                <a:cs typeface="Tahoma" pitchFamily="2"/>
              </a:rPr>
              <a:t>ήθος</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ihandform 15"/>
          <p:cNvSpPr/>
          <p:nvPr/>
        </p:nvSpPr>
        <p:spPr>
          <a:xfrm>
            <a:off x="250920" y="260280"/>
            <a:ext cx="7921480" cy="4701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lvl="0" algn="ctr">
              <a:spcBef>
                <a:spcPts val="1247"/>
              </a:spcBef>
            </a:pPr>
            <a:r>
              <a:rPr lang="de-DE" sz="2400" b="1" dirty="0" smtClean="0">
                <a:solidFill>
                  <a:schemeClr val="bg1"/>
                </a:solidFill>
                <a:latin typeface="Calibri" pitchFamily="34"/>
                <a:ea typeface="Times New Roman" pitchFamily="18"/>
                <a:cs typeface="Times New Roman" pitchFamily="18"/>
              </a:rPr>
              <a:t>Das Ethos der Informationsgesellschaft ist das Internet</a:t>
            </a:r>
            <a:endParaRPr lang="de-DE" sz="2400" b="1" dirty="0">
              <a:solidFill>
                <a:schemeClr val="bg1"/>
              </a:solidFill>
              <a:latin typeface="Calibri" pitchFamily="34"/>
              <a:ea typeface="Times New Roman" pitchFamily="18"/>
              <a:cs typeface="Times New Roman" pitchFamily="18"/>
            </a:endParaRPr>
          </a:p>
        </p:txBody>
      </p:sp>
      <p:pic>
        <p:nvPicPr>
          <p:cNvPr id="13" name="Picture 2"/>
          <p:cNvPicPr>
            <a:picLocks noChangeAspect="1" noChangeArrowheads="1"/>
          </p:cNvPicPr>
          <p:nvPr/>
        </p:nvPicPr>
        <p:blipFill>
          <a:blip r:embed="rId3" cstate="print"/>
          <a:srcRect/>
          <a:stretch>
            <a:fillRect/>
          </a:stretch>
        </p:blipFill>
        <p:spPr bwMode="auto">
          <a:xfrm>
            <a:off x="1259632" y="1988840"/>
            <a:ext cx="6737059" cy="3556620"/>
          </a:xfrm>
          <a:prstGeom prst="rect">
            <a:avLst/>
          </a:prstGeom>
          <a:noFill/>
          <a:ln w="9525">
            <a:noFill/>
            <a:miter lim="800000"/>
            <a:headEnd/>
            <a:tailEnd/>
          </a:ln>
        </p:spPr>
      </p:pic>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3059279" y="1412776"/>
            <a:ext cx="5562360" cy="532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800" b="1" dirty="0">
                <a:solidFill>
                  <a:srgbClr val="003366"/>
                </a:solidFill>
                <a:latin typeface="Calibri" pitchFamily="34"/>
                <a:ea typeface="Times New Roman" pitchFamily="18"/>
                <a:cs typeface="Times New Roman" pitchFamily="18"/>
              </a:rPr>
              <a:t>in elektronischen Räumen</a:t>
            </a:r>
          </a:p>
        </p:txBody>
      </p:sp>
      <p:sp>
        <p:nvSpPr>
          <p:cNvPr id="5" name="Freihandform 4"/>
          <p:cNvSpPr/>
          <p:nvPr/>
        </p:nvSpPr>
        <p:spPr>
          <a:xfrm>
            <a:off x="3276720" y="2133495"/>
            <a:ext cx="309564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Clr>
                <a:srgbClr val="003366"/>
              </a:buClr>
              <a:buSzPct val="100000"/>
              <a:buFont typeface="Wingdings" pitchFamily="2"/>
              <a:buChar char=""/>
              <a:tabLst/>
            </a:pPr>
            <a:r>
              <a:rPr lang="de-DE" sz="2000">
                <a:solidFill>
                  <a:srgbClr val="003366"/>
                </a:solidFill>
                <a:latin typeface="Calibri" pitchFamily="34"/>
                <a:ea typeface="Times New Roman" pitchFamily="18"/>
                <a:cs typeface="Times New Roman" pitchFamily="18"/>
              </a:rPr>
              <a:t> neue Verhaltensformen</a:t>
            </a:r>
          </a:p>
        </p:txBody>
      </p:sp>
      <p:sp>
        <p:nvSpPr>
          <p:cNvPr id="6" name="Freihandform 5"/>
          <p:cNvSpPr/>
          <p:nvPr/>
        </p:nvSpPr>
        <p:spPr>
          <a:xfrm>
            <a:off x="3276720" y="2854216"/>
            <a:ext cx="388764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Clr>
                <a:srgbClr val="003366"/>
              </a:buClr>
              <a:buSzPct val="100000"/>
              <a:buFont typeface="Wingdings" pitchFamily="2"/>
              <a:buChar char=""/>
              <a:tabLst/>
            </a:pPr>
            <a:r>
              <a:rPr lang="de-DE" sz="2000">
                <a:solidFill>
                  <a:srgbClr val="003366"/>
                </a:solidFill>
                <a:latin typeface="Calibri" pitchFamily="34"/>
                <a:ea typeface="Times New Roman" pitchFamily="18"/>
                <a:cs typeface="Times New Roman" pitchFamily="18"/>
              </a:rPr>
              <a:t> neue Normen, neue Werte</a:t>
            </a:r>
          </a:p>
        </p:txBody>
      </p:sp>
      <p:sp>
        <p:nvSpPr>
          <p:cNvPr id="7" name="Freihandform 6"/>
          <p:cNvSpPr/>
          <p:nvPr/>
        </p:nvSpPr>
        <p:spPr>
          <a:xfrm>
            <a:off x="3276720" y="3646216"/>
            <a:ext cx="244296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Clr>
                <a:srgbClr val="003366"/>
              </a:buClr>
              <a:buSzPct val="100000"/>
              <a:buFont typeface="Wingdings" pitchFamily="2"/>
              <a:buChar char=""/>
              <a:tabLst/>
            </a:pPr>
            <a:r>
              <a:rPr lang="de-DE" sz="2000">
                <a:solidFill>
                  <a:srgbClr val="003366"/>
                </a:solidFill>
                <a:latin typeface="Calibri" pitchFamily="34"/>
                <a:ea typeface="Times New Roman" pitchFamily="18"/>
                <a:cs typeface="Times New Roman" pitchFamily="18"/>
              </a:rPr>
              <a:t> neue Moral</a:t>
            </a:r>
          </a:p>
        </p:txBody>
      </p:sp>
      <p:sp>
        <p:nvSpPr>
          <p:cNvPr id="8" name="Freihandform 7"/>
          <p:cNvSpPr/>
          <p:nvPr/>
        </p:nvSpPr>
        <p:spPr>
          <a:xfrm>
            <a:off x="5651640" y="4087576"/>
            <a:ext cx="2233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EB4E3"/>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1500"/>
              </a:spcBef>
              <a:spcAft>
                <a:spcPts val="0"/>
              </a:spcAft>
              <a:buNone/>
              <a:tabLst/>
            </a:pPr>
            <a:r>
              <a:rPr lang="de-DE" sz="2400" dirty="0">
                <a:solidFill>
                  <a:srgbClr val="003366"/>
                </a:solidFill>
                <a:latin typeface="Calibri" pitchFamily="34"/>
                <a:ea typeface="Times New Roman" pitchFamily="18"/>
                <a:cs typeface="Times New Roman" pitchFamily="18"/>
              </a:rPr>
              <a:t> </a:t>
            </a:r>
            <a:r>
              <a:rPr lang="de-DE" sz="2400" b="1" dirty="0">
                <a:solidFill>
                  <a:srgbClr val="003366"/>
                </a:solidFill>
                <a:latin typeface="Calibri" pitchFamily="34"/>
                <a:ea typeface="Times New Roman" pitchFamily="18"/>
                <a:cs typeface="Times New Roman" pitchFamily="18"/>
              </a:rPr>
              <a:t>neue Ethik? - </a:t>
            </a:r>
            <a:r>
              <a:rPr lang="de-DE" sz="2400" dirty="0" err="1">
                <a:latin typeface="Times New Roman" pitchFamily="18"/>
                <a:ea typeface="Arial Unicode MS" pitchFamily="2"/>
                <a:cs typeface="Tahoma" pitchFamily="2"/>
              </a:rPr>
              <a:t>ἠθικὰ</a:t>
            </a:r>
            <a:endParaRPr lang="de-DE" sz="2400" dirty="0">
              <a:latin typeface="Times New Roman" pitchFamily="18"/>
              <a:ea typeface="Arial Unicode MS" pitchFamily="2"/>
              <a:cs typeface="Tahoma" pitchFamily="2"/>
            </a:endParaRPr>
          </a:p>
        </p:txBody>
      </p:sp>
      <p:grpSp>
        <p:nvGrpSpPr>
          <p:cNvPr id="2" name="Gruppieren 12"/>
          <p:cNvGrpSpPr/>
          <p:nvPr/>
        </p:nvGrpSpPr>
        <p:grpSpPr>
          <a:xfrm>
            <a:off x="468360" y="2142855"/>
            <a:ext cx="2663639" cy="1800360"/>
            <a:chOff x="468360" y="3068639"/>
            <a:chExt cx="2663639" cy="1800360"/>
          </a:xfrm>
        </p:grpSpPr>
        <p:sp>
          <p:nvSpPr>
            <p:cNvPr id="14" name="Freihandform 13"/>
            <p:cNvSpPr/>
            <p:nvPr/>
          </p:nvSpPr>
          <p:spPr>
            <a:xfrm>
              <a:off x="468360" y="3503519"/>
              <a:ext cx="223200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EB4E3"/>
            </a:solidFill>
            <a:ln>
              <a:noFill/>
              <a:prstDash val="solid"/>
            </a:ln>
          </p:spPr>
          <p:txBody>
            <a:bodyPr vert="horz" wrap="square" lIns="90000" tIns="46800" rIns="90000" bIns="46800" anchor="ctr" anchorCtr="0" compatLnSpc="0">
              <a:spAutoFit/>
            </a:bodyPr>
            <a:lstStyle/>
            <a:p>
              <a:pPr marL="0" marR="0" lvl="0" indent="0" algn="ctr" rtl="0" hangingPunct="1">
                <a:buNone/>
                <a:tabLst/>
              </a:pPr>
              <a:r>
                <a:rPr lang="de-DE" sz="2400">
                  <a:latin typeface="Times New Roman" pitchFamily="18"/>
                  <a:ea typeface="Arial Unicode MS" pitchFamily="2"/>
                  <a:cs typeface="Tahoma" pitchFamily="2"/>
                </a:rPr>
                <a:t>moral behaviour</a:t>
              </a:r>
            </a:p>
          </p:txBody>
        </p:sp>
        <p:sp>
          <p:nvSpPr>
            <p:cNvPr id="15" name="Freihandform 14"/>
            <p:cNvSpPr/>
            <p:nvPr/>
          </p:nvSpPr>
          <p:spPr>
            <a:xfrm>
              <a:off x="2916359" y="3068639"/>
              <a:ext cx="215640" cy="1800360"/>
            </a:xfrm>
            <a:custGeom>
              <a:avLst>
                <a:gd name="f0" fmla="val 216"/>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57240">
              <a:solidFill>
                <a:srgbClr val="17375E"/>
              </a:solidFill>
              <a:prstDash val="solid"/>
              <a:miter/>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grpSp>
      <p:sp>
        <p:nvSpPr>
          <p:cNvPr id="16" name="Freihandform 15"/>
          <p:cNvSpPr/>
          <p:nvPr/>
        </p:nvSpPr>
        <p:spPr>
          <a:xfrm>
            <a:off x="250920" y="260280"/>
            <a:ext cx="7921480" cy="4701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lvl="0" algn="ctr">
              <a:spcBef>
                <a:spcPts val="1247"/>
              </a:spcBef>
            </a:pPr>
            <a:r>
              <a:rPr lang="de-DE" sz="2400" b="1" dirty="0" smtClean="0">
                <a:solidFill>
                  <a:schemeClr val="bg1"/>
                </a:solidFill>
                <a:latin typeface="Calibri" pitchFamily="34"/>
                <a:ea typeface="Times New Roman" pitchFamily="18"/>
                <a:cs typeface="Times New Roman" pitchFamily="18"/>
              </a:rPr>
              <a:t>Das Ethos der Informationsgesellschaft ist das Internet</a:t>
            </a:r>
            <a:endParaRPr lang="de-DE" sz="2400" b="1" dirty="0">
              <a:solidFill>
                <a:schemeClr val="bg1"/>
              </a:solidFill>
              <a:latin typeface="Calibri" pitchFamily="34"/>
              <a:ea typeface="Times New Roman" pitchFamily="18"/>
              <a:cs typeface="Times New Roman" pitchFamily="18"/>
            </a:endParaRPr>
          </a:p>
        </p:txBody>
      </p:sp>
      <p:sp>
        <p:nvSpPr>
          <p:cNvPr id="17" name="Freihandform 16"/>
          <p:cNvSpPr/>
          <p:nvPr/>
        </p:nvSpPr>
        <p:spPr>
          <a:xfrm>
            <a:off x="395536" y="1772816"/>
            <a:ext cx="2089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2400" b="1" dirty="0">
                <a:latin typeface="Times New Roman" pitchFamily="18"/>
                <a:ea typeface="Arial Unicode MS" pitchFamily="2"/>
                <a:cs typeface="Tahoma" pitchFamily="2"/>
              </a:rPr>
              <a:t>Ethos - </a:t>
            </a:r>
            <a:r>
              <a:rPr lang="el-GR" sz="2400" b="1" dirty="0">
                <a:latin typeface="Times New Roman" pitchFamily="18"/>
                <a:ea typeface="Arial Unicode MS" pitchFamily="2"/>
                <a:cs typeface="Tahoma" pitchFamily="2"/>
              </a:rPr>
              <a:t>ήθος</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250920" y="260280"/>
            <a:ext cx="5562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1500"/>
              </a:spcBef>
              <a:spcAft>
                <a:spcPts val="0"/>
              </a:spcAft>
              <a:buNone/>
              <a:tabLst/>
            </a:pPr>
            <a:r>
              <a:rPr lang="de-DE" sz="2400">
                <a:solidFill>
                  <a:srgbClr val="FFFFFF"/>
                </a:solidFill>
                <a:latin typeface="Calibri" pitchFamily="34"/>
                <a:ea typeface="Times New Roman" pitchFamily="18"/>
                <a:cs typeface="Times New Roman" pitchFamily="18"/>
              </a:rPr>
              <a:t>Ethik in elektronischen Räumen</a:t>
            </a:r>
          </a:p>
        </p:txBody>
      </p:sp>
      <p:sp>
        <p:nvSpPr>
          <p:cNvPr id="3" name="Freihandform 2"/>
          <p:cNvSpPr/>
          <p:nvPr/>
        </p:nvSpPr>
        <p:spPr>
          <a:xfrm>
            <a:off x="360359" y="1260360"/>
            <a:ext cx="3959279" cy="1887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ctr" rtl="0" hangingPunct="1">
              <a:lnSpc>
                <a:spcPct val="100000"/>
              </a:lnSpc>
              <a:buNone/>
              <a:tabLst/>
            </a:pPr>
            <a:r>
              <a:rPr lang="de-DE" sz="2200" dirty="0">
                <a:latin typeface="Calibri" pitchFamily="34"/>
                <a:ea typeface="Arial Unicode MS" pitchFamily="2"/>
                <a:cs typeface="Tahoma" pitchFamily="2"/>
              </a:rPr>
              <a:t>Wandel von primär </a:t>
            </a:r>
            <a:r>
              <a:rPr lang="de-DE" sz="2600" b="1" dirty="0">
                <a:latin typeface="Calibri" pitchFamily="34"/>
                <a:ea typeface="Arial Unicode MS" pitchFamily="2"/>
                <a:cs typeface="Tahoma" pitchFamily="2"/>
              </a:rPr>
              <a:t>informations-</a:t>
            </a:r>
          </a:p>
          <a:p>
            <a:pPr marL="0" marR="0" lvl="0" indent="0" algn="ctr" rtl="0" hangingPunct="1">
              <a:lnSpc>
                <a:spcPct val="100000"/>
              </a:lnSpc>
              <a:buNone/>
              <a:tabLst/>
            </a:pPr>
            <a:r>
              <a:rPr lang="de-DE" sz="2600" b="1" dirty="0">
                <a:latin typeface="Calibri" pitchFamily="34"/>
                <a:ea typeface="Arial Unicode MS" pitchFamily="2"/>
                <a:cs typeface="Tahoma" pitchFamily="2"/>
              </a:rPr>
              <a:t>orientierten</a:t>
            </a:r>
          </a:p>
          <a:p>
            <a:pPr marL="0" marR="0" lvl="0" indent="0" algn="ctr" rtl="0" hangingPunct="1">
              <a:lnSpc>
                <a:spcPct val="100000"/>
              </a:lnSpc>
              <a:buNone/>
              <a:tabLst/>
            </a:pPr>
            <a:r>
              <a:rPr lang="de-DE" sz="2200" dirty="0">
                <a:latin typeface="Calibri" pitchFamily="34"/>
                <a:ea typeface="Arial Unicode MS" pitchFamily="2"/>
                <a:cs typeface="Tahoma" pitchFamily="2"/>
              </a:rPr>
              <a:t>Medien/Technologien/</a:t>
            </a:r>
          </a:p>
          <a:p>
            <a:pPr marL="0" marR="0" lvl="0" indent="0" algn="ctr" rtl="0" hangingPunct="1">
              <a:lnSpc>
                <a:spcPct val="100000"/>
              </a:lnSpc>
              <a:buNone/>
              <a:tabLst/>
            </a:pPr>
            <a:r>
              <a:rPr lang="de-DE" sz="2200" dirty="0">
                <a:latin typeface="Calibri" pitchFamily="34"/>
                <a:ea typeface="Arial Unicode MS" pitchFamily="2"/>
                <a:cs typeface="Tahoma" pitchFamily="2"/>
              </a:rPr>
              <a:t>Diensten</a:t>
            </a:r>
          </a:p>
        </p:txBody>
      </p:sp>
      <p:sp>
        <p:nvSpPr>
          <p:cNvPr id="4" name="Freihandform 3"/>
          <p:cNvSpPr/>
          <p:nvPr/>
        </p:nvSpPr>
        <p:spPr>
          <a:xfrm>
            <a:off x="4680000" y="1327320"/>
            <a:ext cx="4319640" cy="1552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ctr" rtl="0" hangingPunct="1">
              <a:lnSpc>
                <a:spcPct val="100000"/>
              </a:lnSpc>
              <a:buNone/>
              <a:tabLst/>
            </a:pPr>
            <a:r>
              <a:rPr lang="de-DE" sz="2200">
                <a:latin typeface="Calibri" pitchFamily="34"/>
                <a:ea typeface="Arial Unicode MS" pitchFamily="2"/>
                <a:cs typeface="Tahoma" pitchFamily="2"/>
              </a:rPr>
              <a:t>zu primär </a:t>
            </a:r>
            <a:r>
              <a:rPr lang="de-DE" sz="2600" b="1">
                <a:latin typeface="Calibri" pitchFamily="34"/>
                <a:ea typeface="Arial Unicode MS" pitchFamily="2"/>
                <a:cs typeface="Tahoma" pitchFamily="2"/>
              </a:rPr>
              <a:t>kommunikations-orientierten</a:t>
            </a:r>
          </a:p>
          <a:p>
            <a:pPr marL="0" marR="0" lvl="0" indent="0" algn="ctr" rtl="0" hangingPunct="1">
              <a:lnSpc>
                <a:spcPct val="100000"/>
              </a:lnSpc>
              <a:buNone/>
              <a:tabLst/>
            </a:pPr>
            <a:r>
              <a:rPr lang="de-DE" sz="2200">
                <a:latin typeface="Calibri" pitchFamily="34"/>
                <a:ea typeface="Arial Unicode MS" pitchFamily="2"/>
                <a:cs typeface="Tahoma" pitchFamily="2"/>
              </a:rPr>
              <a:t>Medien/Technologien/</a:t>
            </a:r>
          </a:p>
          <a:p>
            <a:pPr marL="0" marR="0" lvl="0" indent="0" algn="ctr" rtl="0" hangingPunct="1">
              <a:lnSpc>
                <a:spcPct val="100000"/>
              </a:lnSpc>
              <a:buNone/>
              <a:tabLst/>
            </a:pPr>
            <a:r>
              <a:rPr lang="de-DE" sz="2200">
                <a:latin typeface="Calibri" pitchFamily="34"/>
                <a:ea typeface="Arial Unicode MS" pitchFamily="2"/>
                <a:cs typeface="Tahoma" pitchFamily="2"/>
              </a:rPr>
              <a:t>Diensten</a:t>
            </a:r>
          </a:p>
        </p:txBody>
      </p:sp>
      <p:sp>
        <p:nvSpPr>
          <p:cNvPr id="5" name="Freihandform 4"/>
          <p:cNvSpPr/>
          <p:nvPr/>
        </p:nvSpPr>
        <p:spPr>
          <a:xfrm>
            <a:off x="1704960" y="3240000"/>
            <a:ext cx="1414440" cy="59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4A4A"/>
          </a:solidFill>
          <a:ln>
            <a:noFill/>
            <a:prstDash val="solid"/>
          </a:ln>
        </p:spPr>
        <p:txBody>
          <a:bodyPr vert="horz" wrap="none" lIns="90000" tIns="45000" rIns="90000" bIns="45000" anchor="t" anchorCtr="0" compatLnSpc="0"/>
          <a:lstStyle/>
          <a:p>
            <a:pPr marL="0" marR="0" lvl="0" indent="0" rtl="0" hangingPunct="1">
              <a:buNone/>
              <a:tabLst/>
            </a:pPr>
            <a:r>
              <a:rPr lang="de-DE" sz="2600">
                <a:solidFill>
                  <a:srgbClr val="FFFFFF"/>
                </a:solidFill>
                <a:latin typeface="Times New Roman" pitchFamily="18"/>
                <a:ea typeface="Arial Unicode MS" pitchFamily="2"/>
                <a:cs typeface="Tahoma" pitchFamily="2"/>
              </a:rPr>
              <a:t>Web 1.0</a:t>
            </a:r>
          </a:p>
        </p:txBody>
      </p:sp>
      <p:sp>
        <p:nvSpPr>
          <p:cNvPr id="6" name="Freihandform 5"/>
          <p:cNvSpPr/>
          <p:nvPr/>
        </p:nvSpPr>
        <p:spPr>
          <a:xfrm>
            <a:off x="6119640" y="3328919"/>
            <a:ext cx="1414800" cy="48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4A4A"/>
          </a:solidFill>
          <a:ln>
            <a:noFill/>
            <a:prstDash val="solid"/>
          </a:ln>
        </p:spPr>
        <p:txBody>
          <a:bodyPr vert="horz" wrap="none" lIns="90000" tIns="45000" rIns="90000" bIns="45000" anchor="t" anchorCtr="0" compatLnSpc="0"/>
          <a:lstStyle/>
          <a:p>
            <a:pPr marL="0" marR="0" lvl="0" indent="0" rtl="0" hangingPunct="1">
              <a:buNone/>
              <a:tabLst/>
            </a:pPr>
            <a:r>
              <a:rPr lang="de-DE" sz="2600">
                <a:solidFill>
                  <a:srgbClr val="FFFFFF"/>
                </a:solidFill>
                <a:latin typeface="Times New Roman" pitchFamily="18"/>
                <a:ea typeface="Arial Unicode MS" pitchFamily="2"/>
                <a:cs typeface="Tahoma" pitchFamily="2"/>
              </a:rPr>
              <a:t>Web 2.0</a:t>
            </a:r>
          </a:p>
        </p:txBody>
      </p:sp>
      <p:sp>
        <p:nvSpPr>
          <p:cNvPr id="7" name="Freihandform 6"/>
          <p:cNvSpPr/>
          <p:nvPr/>
        </p:nvSpPr>
        <p:spPr>
          <a:xfrm>
            <a:off x="395536" y="4005064"/>
            <a:ext cx="3959279" cy="1887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ctr" rtl="0" hangingPunct="1">
              <a:lnSpc>
                <a:spcPct val="100000"/>
              </a:lnSpc>
              <a:buNone/>
              <a:tabLst/>
            </a:pPr>
            <a:r>
              <a:rPr lang="de-DE" sz="2200" dirty="0" smtClean="0">
                <a:latin typeface="Calibri" pitchFamily="34"/>
                <a:ea typeface="Arial Unicode MS" pitchFamily="2"/>
                <a:cs typeface="Tahoma" pitchFamily="2"/>
              </a:rPr>
              <a:t>überwiegend rezeptives, auch interaktives individuelles Informationsverhalten</a:t>
            </a:r>
            <a:endParaRPr lang="de-DE" sz="2200" dirty="0">
              <a:latin typeface="Calibri" pitchFamily="34"/>
              <a:ea typeface="Arial Unicode MS" pitchFamily="2"/>
              <a:cs typeface="Tahoma" pitchFamily="2"/>
            </a:endParaRPr>
          </a:p>
        </p:txBody>
      </p:sp>
      <p:sp>
        <p:nvSpPr>
          <p:cNvPr id="8" name="Freihandform 7"/>
          <p:cNvSpPr/>
          <p:nvPr/>
        </p:nvSpPr>
        <p:spPr>
          <a:xfrm>
            <a:off x="4932040" y="4077072"/>
            <a:ext cx="3959279" cy="1887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ctr" rtl="0" hangingPunct="1">
              <a:lnSpc>
                <a:spcPct val="100000"/>
              </a:lnSpc>
              <a:buNone/>
              <a:tabLst/>
            </a:pPr>
            <a:r>
              <a:rPr lang="de-DE" sz="2200" dirty="0" smtClean="0">
                <a:latin typeface="Calibri" pitchFamily="34"/>
                <a:ea typeface="Arial Unicode MS" pitchFamily="2"/>
                <a:cs typeface="Tahoma" pitchFamily="2"/>
              </a:rPr>
              <a:t>überwiegend aktives, auch interaktives </a:t>
            </a:r>
            <a:r>
              <a:rPr lang="de-DE" sz="2200" dirty="0" err="1" smtClean="0">
                <a:latin typeface="Calibri" pitchFamily="34"/>
                <a:ea typeface="Arial Unicode MS" pitchFamily="2"/>
                <a:cs typeface="Tahoma" pitchFamily="2"/>
              </a:rPr>
              <a:t>kollaboratives</a:t>
            </a:r>
            <a:r>
              <a:rPr lang="de-DE" sz="2200" dirty="0" smtClean="0">
                <a:latin typeface="Calibri" pitchFamily="34"/>
                <a:ea typeface="Arial Unicode MS" pitchFamily="2"/>
                <a:cs typeface="Tahoma" pitchFamily="2"/>
              </a:rPr>
              <a:t> Informationsverhalten</a:t>
            </a:r>
            <a:endParaRPr lang="de-DE" sz="2200" dirty="0">
              <a:latin typeface="Calibri" pitchFamily="34"/>
              <a:ea typeface="Arial Unicode MS" pitchFamily="2"/>
              <a:cs typeface="Tahoma" pitchFamily="2"/>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indefinite"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500"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indefinite"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500"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indefinite"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indefinite"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181080" y="333360"/>
            <a:ext cx="8494560" cy="53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Informationsethik in sich verändernden Umwelten</a:t>
            </a:r>
          </a:p>
        </p:txBody>
      </p:sp>
      <p:sp>
        <p:nvSpPr>
          <p:cNvPr id="4" name="Freihandform 3"/>
          <p:cNvSpPr/>
          <p:nvPr/>
        </p:nvSpPr>
        <p:spPr>
          <a:xfrm>
            <a:off x="971640" y="2516118"/>
            <a:ext cx="2448000" cy="2286204"/>
          </a:xfrm>
          <a:custGeom>
            <a:avLst>
              <a:gd name="f0" fmla="val 6561"/>
              <a:gd name="f1" fmla="val -9906"/>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4E3">
              <a:alpha val="44000"/>
            </a:srgbClr>
          </a:solidFill>
          <a:ln>
            <a:noFill/>
            <a:prstDash val="solid"/>
          </a:ln>
        </p:spPr>
        <p:txBody>
          <a:bodyPr vert="horz" wrap="square" lIns="90000" tIns="46800" rIns="90000" bIns="46800" anchor="ctr" anchorCtr="0" compatLnSpc="0">
            <a:spAutoFit/>
          </a:bodyPr>
          <a:lstStyle/>
          <a:p>
            <a:pPr marL="0" marR="0" lvl="0" indent="0" algn="ctr" rtl="0" hangingPunct="1">
              <a:lnSpc>
                <a:spcPct val="100000"/>
              </a:lnSpc>
              <a:buNone/>
              <a:tabLst/>
            </a:pPr>
            <a:r>
              <a:rPr lang="en-US" sz="2000" dirty="0" err="1">
                <a:solidFill>
                  <a:srgbClr val="002060"/>
                </a:solidFill>
                <a:latin typeface="Calibri" pitchFamily="34"/>
                <a:ea typeface="Arial Unicode MS" pitchFamily="2"/>
                <a:cs typeface="Tahoma" pitchFamily="2"/>
              </a:rPr>
              <a:t>Diese</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können</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weder</a:t>
            </a:r>
            <a:r>
              <a:rPr lang="en-US" sz="2000"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naturrechtlich</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noch</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aus</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irgendeiner</a:t>
            </a:r>
            <a:r>
              <a:rPr lang="en-US" sz="2000"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Metaphysik</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geschweige</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denn</a:t>
            </a:r>
            <a:r>
              <a:rPr lang="en-US" sz="2000" dirty="0">
                <a:solidFill>
                  <a:srgbClr val="002060"/>
                </a:solidFill>
                <a:latin typeface="Calibri" pitchFamily="34"/>
                <a:ea typeface="Arial Unicode MS" pitchFamily="2"/>
                <a:cs typeface="Tahoma" pitchFamily="2"/>
              </a:rPr>
              <a:t> von </a:t>
            </a:r>
            <a:r>
              <a:rPr lang="en-US" sz="2000" dirty="0" err="1">
                <a:solidFill>
                  <a:srgbClr val="002060"/>
                </a:solidFill>
                <a:latin typeface="Calibri" pitchFamily="34"/>
                <a:ea typeface="Arial Unicode MS" pitchFamily="2"/>
                <a:cs typeface="Tahoma" pitchFamily="2"/>
              </a:rPr>
              <a:t>einer</a:t>
            </a:r>
            <a:r>
              <a:rPr lang="en-US" sz="2000" dirty="0">
                <a:solidFill>
                  <a:srgbClr val="002060"/>
                </a:solidFill>
                <a:latin typeface="Calibri" pitchFamily="34"/>
                <a:ea typeface="Arial Unicode MS" pitchFamily="2"/>
                <a:cs typeface="Tahoma" pitchFamily="2"/>
              </a:rPr>
              <a:t> </a:t>
            </a:r>
            <a:r>
              <a:rPr lang="en-US" sz="2000" b="1" dirty="0">
                <a:solidFill>
                  <a:srgbClr val="002060"/>
                </a:solidFill>
                <a:latin typeface="Calibri" pitchFamily="34"/>
                <a:ea typeface="Arial Unicode MS" pitchFamily="2"/>
                <a:cs typeface="Tahoma" pitchFamily="2"/>
              </a:rPr>
              <a:t>Religion</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begründet</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werden</a:t>
            </a:r>
            <a:r>
              <a:rPr lang="en-US" sz="2000" dirty="0">
                <a:solidFill>
                  <a:srgbClr val="002060"/>
                </a:solidFill>
                <a:latin typeface="Calibri" pitchFamily="34"/>
                <a:ea typeface="Arial Unicode MS" pitchFamily="2"/>
                <a:cs typeface="Tahoma" pitchFamily="2"/>
              </a:rPr>
              <a:t>.</a:t>
            </a:r>
          </a:p>
        </p:txBody>
      </p:sp>
      <p:sp>
        <p:nvSpPr>
          <p:cNvPr id="5" name="Freihandform 4"/>
          <p:cNvSpPr/>
          <p:nvPr/>
        </p:nvSpPr>
        <p:spPr>
          <a:xfrm>
            <a:off x="4500720" y="2520798"/>
            <a:ext cx="3166919" cy="2286204"/>
          </a:xfrm>
          <a:custGeom>
            <a:avLst>
              <a:gd name="f0" fmla="val -13829"/>
              <a:gd name="f1" fmla="val -9285"/>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8EB4E3">
              <a:alpha val="49000"/>
            </a:srgbClr>
          </a:solidFill>
          <a:ln>
            <a:noFill/>
            <a:prstDash val="solid"/>
          </a:ln>
        </p:spPr>
        <p:txBody>
          <a:bodyPr vert="horz" wrap="square" lIns="90000" tIns="46800" rIns="90000" bIns="46800" anchor="ctr" anchorCtr="0" compatLnSpc="0">
            <a:spAutoFit/>
          </a:bodyPr>
          <a:lstStyle/>
          <a:p>
            <a:pPr marL="0" marR="0" lvl="0" indent="0" algn="ctr" rtl="0" hangingPunct="1">
              <a:lnSpc>
                <a:spcPct val="100000"/>
              </a:lnSpc>
              <a:buNone/>
              <a:tabLst/>
            </a:pPr>
            <a:r>
              <a:rPr lang="en-US" sz="2000">
                <a:solidFill>
                  <a:srgbClr val="002060"/>
                </a:solidFill>
                <a:latin typeface="Calibri" pitchFamily="34"/>
                <a:ea typeface="Arial Unicode MS" pitchFamily="2"/>
                <a:cs typeface="Tahoma" pitchFamily="2"/>
              </a:rPr>
              <a:t>Vielmehr hängen sie, in der Aristotelischen Tradition, von den </a:t>
            </a:r>
            <a:r>
              <a:rPr lang="en-US" sz="2000" b="1">
                <a:solidFill>
                  <a:srgbClr val="002060"/>
                </a:solidFill>
                <a:latin typeface="Calibri" pitchFamily="34"/>
                <a:ea typeface="Arial Unicode MS" pitchFamily="2"/>
                <a:cs typeface="Tahoma" pitchFamily="2"/>
              </a:rPr>
              <a:t>Umgebungen </a:t>
            </a:r>
            <a:r>
              <a:rPr lang="en-US" sz="2000">
                <a:solidFill>
                  <a:srgbClr val="002060"/>
                </a:solidFill>
                <a:latin typeface="Calibri" pitchFamily="34"/>
                <a:ea typeface="Arial Unicode MS" pitchFamily="2"/>
                <a:cs typeface="Tahoma" pitchFamily="2"/>
              </a:rPr>
              <a:t>ab, in denen Menschen wohnen (</a:t>
            </a:r>
            <a:r>
              <a:rPr lang="en-US" sz="2000" b="1">
                <a:solidFill>
                  <a:srgbClr val="002060"/>
                </a:solidFill>
                <a:latin typeface="Calibri" pitchFamily="34"/>
                <a:ea typeface="Arial Unicode MS" pitchFamily="2"/>
                <a:cs typeface="Tahoma" pitchFamily="2"/>
              </a:rPr>
              <a:t>ethos</a:t>
            </a:r>
            <a:r>
              <a:rPr lang="en-US" sz="2000">
                <a:solidFill>
                  <a:srgbClr val="002060"/>
                </a:solidFill>
                <a:latin typeface="Calibri" pitchFamily="34"/>
                <a:ea typeface="Arial Unicode MS" pitchFamily="2"/>
                <a:cs typeface="Tahoma" pitchFamily="2"/>
              </a:rPr>
              <a:t>). Umgebungen, dieses “Ethos”, wandeln sich in Raum und Zeit.</a:t>
            </a:r>
          </a:p>
        </p:txBody>
      </p:sp>
      <p:sp>
        <p:nvSpPr>
          <p:cNvPr id="6" name="Freihandform 5"/>
          <p:cNvSpPr/>
          <p:nvPr/>
        </p:nvSpPr>
        <p:spPr>
          <a:xfrm>
            <a:off x="1044104" y="1052736"/>
            <a:ext cx="7704360" cy="131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en-US" sz="2000" b="1" dirty="0" err="1">
                <a:solidFill>
                  <a:srgbClr val="002060"/>
                </a:solidFill>
                <a:latin typeface="Calibri" pitchFamily="34"/>
                <a:ea typeface="Arial Unicode MS" pitchFamily="2"/>
                <a:cs typeface="Tahoma" pitchFamily="2"/>
              </a:rPr>
              <a:t>Informationsethik</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analysiert</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welche</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über</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Raum</a:t>
            </a:r>
            <a:r>
              <a:rPr lang="en-US" sz="2000" dirty="0">
                <a:solidFill>
                  <a:srgbClr val="002060"/>
                </a:solidFill>
                <a:latin typeface="Calibri" pitchFamily="34"/>
                <a:ea typeface="Arial Unicode MS" pitchFamily="2"/>
                <a:cs typeface="Tahoma" pitchFamily="2"/>
              </a:rPr>
              <a:t> und </a:t>
            </a:r>
            <a:r>
              <a:rPr lang="en-US" sz="2000" dirty="0" err="1">
                <a:solidFill>
                  <a:srgbClr val="002060"/>
                </a:solidFill>
                <a:latin typeface="Calibri" pitchFamily="34"/>
                <a:ea typeface="Arial Unicode MS" pitchFamily="2"/>
                <a:cs typeface="Tahoma" pitchFamily="2"/>
              </a:rPr>
              <a:t>Zeit</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variierende</a:t>
            </a:r>
            <a:r>
              <a:rPr lang="en-US" sz="2000"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Annahmen</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Regeln</a:t>
            </a:r>
            <a:r>
              <a:rPr lang="en-US" sz="2000" b="1" dirty="0">
                <a:solidFill>
                  <a:srgbClr val="002060"/>
                </a:solidFill>
                <a:latin typeface="Calibri" pitchFamily="34"/>
                <a:ea typeface="Arial Unicode MS" pitchFamily="2"/>
                <a:cs typeface="Tahoma" pitchFamily="2"/>
              </a:rPr>
              <a:t> und </a:t>
            </a:r>
            <a:r>
              <a:rPr lang="en-US" sz="2000" b="1" dirty="0" err="1">
                <a:solidFill>
                  <a:srgbClr val="002060"/>
                </a:solidFill>
                <a:latin typeface="Calibri" pitchFamily="34"/>
                <a:ea typeface="Arial Unicode MS" pitchFamily="2"/>
                <a:cs typeface="Tahoma" pitchFamily="2"/>
              </a:rPr>
              <a:t>Werte</a:t>
            </a:r>
            <a:r>
              <a:rPr lang="en-US" sz="2000" b="1" dirty="0">
                <a:solidFill>
                  <a:srgbClr val="002060"/>
                </a:solidFill>
                <a:latin typeface="Calibri" pitchFamily="34"/>
                <a:ea typeface="Arial Unicode MS" pitchFamily="2"/>
                <a:cs typeface="Tahoma" pitchFamily="2"/>
              </a:rPr>
              <a:t> </a:t>
            </a:r>
            <a:r>
              <a:rPr lang="en-US" sz="2000" dirty="0">
                <a:solidFill>
                  <a:srgbClr val="002060"/>
                </a:solidFill>
                <a:latin typeface="Calibri" pitchFamily="34"/>
                <a:ea typeface="Arial Unicode MS" pitchFamily="2"/>
                <a:cs typeface="Tahoma" pitchFamily="2"/>
              </a:rPr>
              <a:t>das </a:t>
            </a:r>
            <a:r>
              <a:rPr lang="en-US" sz="2000" b="1" dirty="0" err="1">
                <a:solidFill>
                  <a:srgbClr val="002060"/>
                </a:solidFill>
                <a:latin typeface="Calibri" pitchFamily="34"/>
                <a:ea typeface="Arial Unicode MS" pitchFamily="2"/>
                <a:cs typeface="Tahoma" pitchFamily="2"/>
              </a:rPr>
              <a:t>Verhalten</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der</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Menschen</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steuern</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wenn</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sie</a:t>
            </a:r>
            <a:r>
              <a:rPr lang="en-US" sz="2000" dirty="0">
                <a:solidFill>
                  <a:srgbClr val="002060"/>
                </a:solidFill>
                <a:latin typeface="Calibri" pitchFamily="34"/>
                <a:ea typeface="Arial Unicode MS" pitchFamily="2"/>
                <a:cs typeface="Tahoma" pitchFamily="2"/>
              </a:rPr>
              <a:t> </a:t>
            </a:r>
            <a:r>
              <a:rPr lang="en-US" sz="2000" dirty="0" err="1">
                <a:solidFill>
                  <a:srgbClr val="002060"/>
                </a:solidFill>
                <a:latin typeface="Calibri" pitchFamily="34"/>
                <a:ea typeface="Arial Unicode MS" pitchFamily="2"/>
                <a:cs typeface="Tahoma" pitchFamily="2"/>
              </a:rPr>
              <a:t>Wissen</a:t>
            </a:r>
            <a:r>
              <a:rPr lang="en-US" sz="2000" dirty="0">
                <a:solidFill>
                  <a:srgbClr val="002060"/>
                </a:solidFill>
                <a:latin typeface="Calibri" pitchFamily="34"/>
                <a:ea typeface="Arial Unicode MS" pitchFamily="2"/>
                <a:cs typeface="Tahoma" pitchFamily="2"/>
              </a:rPr>
              <a:t> und Information </a:t>
            </a:r>
            <a:r>
              <a:rPr lang="en-US" sz="2000" b="1" dirty="0" err="1">
                <a:solidFill>
                  <a:srgbClr val="002060"/>
                </a:solidFill>
                <a:latin typeface="Calibri" pitchFamily="34"/>
                <a:ea typeface="Arial Unicode MS" pitchFamily="2"/>
                <a:cs typeface="Tahoma" pitchFamily="2"/>
              </a:rPr>
              <a:t>erstellen</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austauschen</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teilen</a:t>
            </a:r>
            <a:r>
              <a:rPr lang="en-US" sz="2000" b="1" dirty="0">
                <a:solidFill>
                  <a:srgbClr val="002060"/>
                </a:solidFill>
                <a:latin typeface="Calibri" pitchFamily="34"/>
                <a:ea typeface="Arial Unicode MS" pitchFamily="2"/>
                <a:cs typeface="Tahoma" pitchFamily="2"/>
              </a:rPr>
              <a:t> und </a:t>
            </a:r>
            <a:r>
              <a:rPr lang="en-US" sz="2000" b="1" dirty="0" err="1">
                <a:solidFill>
                  <a:srgbClr val="002060"/>
                </a:solidFill>
                <a:latin typeface="Calibri" pitchFamily="34"/>
                <a:ea typeface="Arial Unicode MS" pitchFamily="2"/>
                <a:cs typeface="Tahoma" pitchFamily="2"/>
              </a:rPr>
              <a:t>nutzen</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aber</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auch</a:t>
            </a:r>
            <a:r>
              <a:rPr lang="en-US" sz="2000" b="1" dirty="0">
                <a:solidFill>
                  <a:srgbClr val="002060"/>
                </a:solidFill>
                <a:latin typeface="Calibri" pitchFamily="34"/>
                <a:ea typeface="Arial Unicode MS" pitchFamily="2"/>
                <a:cs typeface="Tahoma" pitchFamily="2"/>
              </a:rPr>
              <a:t> </a:t>
            </a:r>
            <a:r>
              <a:rPr lang="en-US" sz="2000" b="1" dirty="0" err="1">
                <a:solidFill>
                  <a:srgbClr val="002060"/>
                </a:solidFill>
                <a:latin typeface="Calibri" pitchFamily="34"/>
                <a:ea typeface="Arial Unicode MS" pitchFamily="2"/>
                <a:cs typeface="Tahoma" pitchFamily="2"/>
              </a:rPr>
              <a:t>regulieren</a:t>
            </a:r>
            <a:r>
              <a:rPr lang="en-US" sz="2000" dirty="0">
                <a:solidFill>
                  <a:srgbClr val="002060"/>
                </a:solidFill>
                <a:latin typeface="Calibri" pitchFamily="34"/>
                <a:ea typeface="Arial Unicode MS" pitchFamily="2"/>
                <a:cs typeface="Tahoma" pitchFamily="2"/>
              </a:rPr>
              <a:t>.</a:t>
            </a:r>
          </a:p>
        </p:txBody>
      </p:sp>
      <p:sp>
        <p:nvSpPr>
          <p:cNvPr id="7" name="Freihandform 6"/>
          <p:cNvSpPr/>
          <p:nvPr/>
        </p:nvSpPr>
        <p:spPr>
          <a:xfrm>
            <a:off x="539640" y="4797360"/>
            <a:ext cx="8425080" cy="131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2000">
                <a:solidFill>
                  <a:srgbClr val="002060"/>
                </a:solidFill>
                <a:latin typeface="Calibri" pitchFamily="34"/>
                <a:ea typeface="Arial Unicode MS" pitchFamily="2"/>
                <a:cs typeface="Tahoma" pitchFamily="2"/>
              </a:rPr>
              <a:t>Ethik (</a:t>
            </a:r>
            <a:r>
              <a:rPr lang="de-DE" sz="1600">
                <a:solidFill>
                  <a:srgbClr val="002060"/>
                </a:solidFill>
                <a:latin typeface="Calibri" pitchFamily="34"/>
                <a:ea typeface="Arial Unicode MS" pitchFamily="2"/>
                <a:cs typeface="Tahoma" pitchFamily="2"/>
              </a:rPr>
              <a:t>als Disziplin der Philosophie</a:t>
            </a:r>
            <a:r>
              <a:rPr lang="de-DE" sz="2000">
                <a:solidFill>
                  <a:srgbClr val="002060"/>
                </a:solidFill>
                <a:latin typeface="Calibri" pitchFamily="34"/>
                <a:ea typeface="Arial Unicode MS" pitchFamily="2"/>
                <a:cs typeface="Tahoma" pitchFamily="2"/>
              </a:rPr>
              <a:t>) ist der fortlaufende Versuch, einen begründeten Konsens über  ein auch den Umweltbedingungen angemessenes Ethos (moralisches Verhalten) zu erzielen, wobei Konflikte zwischen neuem Ethos und herkömmlichen Ethos  aufgelöst werden sollten.</a:t>
            </a:r>
          </a:p>
        </p:txBody>
      </p:sp>
      <p:sp>
        <p:nvSpPr>
          <p:cNvPr id="8" name="Freihandform 7"/>
          <p:cNvSpPr/>
          <p:nvPr/>
        </p:nvSpPr>
        <p:spPr>
          <a:xfrm>
            <a:off x="107504" y="1268760"/>
            <a:ext cx="1117112" cy="8446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EB4E3"/>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1500"/>
              </a:spcBef>
              <a:spcAft>
                <a:spcPts val="0"/>
              </a:spcAft>
              <a:buNone/>
              <a:tabLst/>
            </a:pPr>
            <a:r>
              <a:rPr lang="de-DE" sz="2400" dirty="0">
                <a:solidFill>
                  <a:srgbClr val="003366"/>
                </a:solidFill>
                <a:latin typeface="Calibri" pitchFamily="34"/>
                <a:ea typeface="Times New Roman" pitchFamily="18"/>
                <a:cs typeface="Times New Roman" pitchFamily="18"/>
              </a:rPr>
              <a:t> </a:t>
            </a:r>
            <a:r>
              <a:rPr lang="de-DE" sz="2400" b="1" dirty="0" smtClean="0">
                <a:solidFill>
                  <a:srgbClr val="003366"/>
                </a:solidFill>
                <a:latin typeface="Calibri" pitchFamily="34"/>
                <a:ea typeface="Times New Roman" pitchFamily="18"/>
                <a:cs typeface="Times New Roman" pitchFamily="18"/>
              </a:rPr>
              <a:t>Ethik</a:t>
            </a:r>
            <a:br>
              <a:rPr lang="de-DE" sz="2400" b="1" dirty="0" smtClean="0">
                <a:solidFill>
                  <a:srgbClr val="003366"/>
                </a:solidFill>
                <a:latin typeface="Calibri" pitchFamily="34"/>
                <a:ea typeface="Times New Roman" pitchFamily="18"/>
                <a:cs typeface="Times New Roman" pitchFamily="18"/>
              </a:rPr>
            </a:br>
            <a:r>
              <a:rPr lang="de-DE" sz="2400" dirty="0" err="1" smtClean="0">
                <a:latin typeface="Times New Roman" pitchFamily="18"/>
                <a:ea typeface="Arial Unicode MS" pitchFamily="2"/>
                <a:cs typeface="Tahoma" pitchFamily="2"/>
              </a:rPr>
              <a:t>ἠθικὰ</a:t>
            </a:r>
            <a:endParaRPr lang="de-DE" sz="2400" dirty="0">
              <a:latin typeface="Times New Roman" pitchFamily="18"/>
              <a:ea typeface="Arial Unicode MS" pitchFamily="2"/>
              <a:cs typeface="Tahoma" pitchFamily="2"/>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2771640" y="1271519"/>
            <a:ext cx="2881440" cy="522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800" b="1">
                <a:solidFill>
                  <a:srgbClr val="FFFFFF"/>
                </a:solidFill>
                <a:latin typeface="Calibri" pitchFamily="34"/>
                <a:ea typeface="Arial Unicode MS" pitchFamily="2"/>
                <a:cs typeface="Tahoma" pitchFamily="2"/>
              </a:rPr>
              <a:t>Ethik</a:t>
            </a:r>
          </a:p>
        </p:txBody>
      </p:sp>
      <p:sp>
        <p:nvSpPr>
          <p:cNvPr id="4" name="Freihandform 3"/>
          <p:cNvSpPr/>
          <p:nvPr/>
        </p:nvSpPr>
        <p:spPr>
          <a:xfrm>
            <a:off x="755639" y="2965319"/>
            <a:ext cx="2879640" cy="524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w="72000">
            <a:solidFill>
              <a:srgbClr val="000000"/>
            </a:solidFill>
            <a:prstDash val="solid"/>
            <a:round/>
            <a:headEnd type="arrow"/>
          </a:ln>
        </p:spPr>
        <p:txBody>
          <a:bodyPr vert="horz" wrap="square" lIns="127440" tIns="81720" rIns="127440" bIns="81720" anchor="ctr" anchorCtr="1" compatLnSpc="0"/>
          <a:lstStyle/>
          <a:p>
            <a:pPr marL="0" marR="0" lvl="0" indent="0" algn="ctr" rtl="0" hangingPunct="1">
              <a:lnSpc>
                <a:spcPct val="100000"/>
              </a:lnSpc>
              <a:buNone/>
              <a:tabLst/>
            </a:pPr>
            <a:r>
              <a:rPr lang="en-US" sz="2800" b="1">
                <a:solidFill>
                  <a:srgbClr val="FFFFFF"/>
                </a:solidFill>
                <a:latin typeface="Calibri" pitchFamily="34"/>
                <a:ea typeface="Arial Unicode MS" pitchFamily="2"/>
                <a:cs typeface="Tahoma" pitchFamily="2"/>
              </a:rPr>
              <a:t>Wirtschaft</a:t>
            </a:r>
          </a:p>
        </p:txBody>
      </p:sp>
      <p:sp>
        <p:nvSpPr>
          <p:cNvPr id="5" name="Freihandform 4"/>
          <p:cNvSpPr/>
          <p:nvPr/>
        </p:nvSpPr>
        <p:spPr>
          <a:xfrm>
            <a:off x="5364000" y="2965319"/>
            <a:ext cx="2881440" cy="524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800" b="1">
                <a:solidFill>
                  <a:srgbClr val="FFFFFF"/>
                </a:solidFill>
                <a:latin typeface="Calibri" pitchFamily="34"/>
                <a:ea typeface="Arial Unicode MS" pitchFamily="2"/>
                <a:cs typeface="Tahoma" pitchFamily="2"/>
              </a:rPr>
              <a:t>Politik</a:t>
            </a:r>
          </a:p>
        </p:txBody>
      </p:sp>
      <p:sp>
        <p:nvSpPr>
          <p:cNvPr id="6" name="Freihandform 5"/>
          <p:cNvSpPr/>
          <p:nvPr/>
        </p:nvSpPr>
        <p:spPr>
          <a:xfrm>
            <a:off x="34920" y="-27000"/>
            <a:ext cx="5616720" cy="461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1440" tIns="45720" rIns="91440" bIns="45720" anchor="ctr" anchorCtr="0" compatLnSpc="0"/>
          <a:lstStyle/>
          <a:p>
            <a:pPr marL="0" marR="0" lvl="0" indent="0" rtl="0" hangingPunct="1">
              <a:lnSpc>
                <a:spcPct val="100000"/>
              </a:lnSpc>
              <a:buNone/>
              <a:tabLst/>
            </a:pPr>
            <a:r>
              <a:rPr lang="de-DE" sz="2400" b="1">
                <a:solidFill>
                  <a:srgbClr val="FFFFFF"/>
                </a:solidFill>
                <a:latin typeface="Calibri" pitchFamily="34"/>
                <a:ea typeface="Arial Unicode MS" pitchFamily="2"/>
                <a:cs typeface="Tahoma" pitchFamily="2"/>
              </a:rPr>
              <a:t>Mehrdimensionale Beziehungen für Ethik</a:t>
            </a:r>
          </a:p>
        </p:txBody>
      </p:sp>
      <p:sp>
        <p:nvSpPr>
          <p:cNvPr id="7" name="Gerade Verbindung 6"/>
          <p:cNvSpPr/>
          <p:nvPr/>
        </p:nvSpPr>
        <p:spPr>
          <a:xfrm>
            <a:off x="5665679" y="1461960"/>
            <a:ext cx="1260720" cy="1260720"/>
          </a:xfrm>
          <a:prstGeom prst="line">
            <a:avLst/>
          </a:prstGeom>
          <a:noFill/>
          <a:ln w="72000">
            <a:solidFill>
              <a:srgbClr val="000000"/>
            </a:solidFill>
            <a:prstDash val="solid"/>
            <a:round/>
            <a:headEnd type="arrow"/>
            <a:tailEnd type="arrow"/>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8" name="Gerade Verbindung 7"/>
          <p:cNvSpPr/>
          <p:nvPr/>
        </p:nvSpPr>
        <p:spPr>
          <a:xfrm>
            <a:off x="3780000" y="3240000"/>
            <a:ext cx="1439640" cy="1800"/>
          </a:xfrm>
          <a:prstGeom prst="line">
            <a:avLst/>
          </a:prstGeom>
          <a:noFill/>
          <a:ln w="72000">
            <a:solidFill>
              <a:srgbClr val="000000"/>
            </a:solidFill>
            <a:prstDash val="solid"/>
            <a:round/>
            <a:headEnd type="arrow"/>
            <a:tailEnd type="arrow"/>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9" name="Gerade Verbindung 8"/>
          <p:cNvSpPr/>
          <p:nvPr/>
        </p:nvSpPr>
        <p:spPr>
          <a:xfrm flipH="1">
            <a:off x="1433160" y="1440000"/>
            <a:ext cx="1273320" cy="1260360"/>
          </a:xfrm>
          <a:prstGeom prst="line">
            <a:avLst/>
          </a:prstGeom>
          <a:noFill/>
          <a:ln w="72000">
            <a:solidFill>
              <a:srgbClr val="000000"/>
            </a:solidFill>
            <a:prstDash val="solid"/>
            <a:round/>
            <a:headEnd type="arrow"/>
            <a:tailEnd type="arrow"/>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1476360" y="765000"/>
            <a:ext cx="6551640" cy="187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9D9D9"/>
          </a:solidFill>
          <a:ln>
            <a:noFill/>
            <a:prstDash val="solid"/>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4" name="Freihandform 3"/>
          <p:cNvSpPr/>
          <p:nvPr/>
        </p:nvSpPr>
        <p:spPr>
          <a:xfrm>
            <a:off x="2340000" y="1824119"/>
            <a:ext cx="4896000" cy="460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000000"/>
                </a:solidFill>
                <a:latin typeface="Calibri" pitchFamily="34"/>
                <a:ea typeface="Arial Unicode MS" pitchFamily="2"/>
                <a:cs typeface="Tahoma" pitchFamily="2"/>
              </a:rPr>
              <a:t>Informationsethik</a:t>
            </a:r>
          </a:p>
        </p:txBody>
      </p:sp>
      <p:sp>
        <p:nvSpPr>
          <p:cNvPr id="5" name="Freihandform 4"/>
          <p:cNvSpPr/>
          <p:nvPr/>
        </p:nvSpPr>
        <p:spPr>
          <a:xfrm>
            <a:off x="3240000" y="1063799"/>
            <a:ext cx="2879640" cy="461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Ethik</a:t>
            </a:r>
          </a:p>
        </p:txBody>
      </p:sp>
      <p:sp>
        <p:nvSpPr>
          <p:cNvPr id="6" name="Freihandform 5"/>
          <p:cNvSpPr/>
          <p:nvPr/>
        </p:nvSpPr>
        <p:spPr>
          <a:xfrm>
            <a:off x="34920" y="-27000"/>
            <a:ext cx="5616720" cy="461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1440" tIns="45720" rIns="91440" bIns="45720" anchor="ctr" anchorCtr="0" compatLnSpc="0"/>
          <a:lstStyle/>
          <a:p>
            <a:pPr marL="0" marR="0" lvl="0" indent="0" rtl="0" hangingPunct="1">
              <a:lnSpc>
                <a:spcPct val="100000"/>
              </a:lnSpc>
              <a:buNone/>
              <a:tabLst/>
            </a:pPr>
            <a:r>
              <a:rPr lang="de-DE" sz="2400" b="1">
                <a:solidFill>
                  <a:srgbClr val="FFFFFF"/>
                </a:solidFill>
                <a:latin typeface="Calibri" pitchFamily="34"/>
                <a:ea typeface="Arial Unicode MS" pitchFamily="2"/>
                <a:cs typeface="Tahoma" pitchFamily="2"/>
              </a:rPr>
              <a:t>Mehrdimensionale Beziehungen für Ethik</a:t>
            </a:r>
          </a:p>
        </p:txBody>
      </p:sp>
      <p:grpSp>
        <p:nvGrpSpPr>
          <p:cNvPr id="7" name="Gruppieren 6"/>
          <p:cNvGrpSpPr/>
          <p:nvPr/>
        </p:nvGrpSpPr>
        <p:grpSpPr>
          <a:xfrm>
            <a:off x="5435640" y="4365720"/>
            <a:ext cx="2881440" cy="1203119"/>
            <a:chOff x="5435640" y="4365720"/>
            <a:chExt cx="2881440" cy="1203119"/>
          </a:xfrm>
        </p:grpSpPr>
        <p:sp>
          <p:nvSpPr>
            <p:cNvPr id="8" name="Freihandform 7"/>
            <p:cNvSpPr/>
            <p:nvPr/>
          </p:nvSpPr>
          <p:spPr>
            <a:xfrm>
              <a:off x="5435640" y="5108400"/>
              <a:ext cx="2881440" cy="460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000000"/>
                  </a:solidFill>
                  <a:latin typeface="Calibri" pitchFamily="34"/>
                  <a:ea typeface="Arial Unicode MS" pitchFamily="2"/>
                  <a:cs typeface="Tahoma" pitchFamily="2"/>
                </a:rPr>
                <a:t>Urheberrecht</a:t>
              </a:r>
            </a:p>
          </p:txBody>
        </p:sp>
        <p:sp>
          <p:nvSpPr>
            <p:cNvPr id="9" name="Gerade Verbindung 8"/>
            <p:cNvSpPr/>
            <p:nvPr/>
          </p:nvSpPr>
          <p:spPr>
            <a:xfrm>
              <a:off x="6877080" y="4365720"/>
              <a:ext cx="1440" cy="711000"/>
            </a:xfrm>
            <a:prstGeom prst="line">
              <a:avLst/>
            </a:prstGeom>
            <a:noFill/>
            <a:ln w="76320">
              <a:solidFill>
                <a:srgbClr val="4A7EBB"/>
              </a:solidFill>
              <a:prstDash val="solid"/>
              <a:miter/>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grpSp>
      <p:sp>
        <p:nvSpPr>
          <p:cNvPr id="10" name="Freihandform 9"/>
          <p:cNvSpPr/>
          <p:nvPr/>
        </p:nvSpPr>
        <p:spPr>
          <a:xfrm>
            <a:off x="684359" y="3911760"/>
            <a:ext cx="2879640" cy="461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Wirtschaft</a:t>
            </a:r>
          </a:p>
        </p:txBody>
      </p:sp>
      <p:sp>
        <p:nvSpPr>
          <p:cNvPr id="11" name="Freihandform 10"/>
          <p:cNvSpPr/>
          <p:nvPr/>
        </p:nvSpPr>
        <p:spPr>
          <a:xfrm>
            <a:off x="5435640" y="3911760"/>
            <a:ext cx="2881440" cy="461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Politik</a:t>
            </a:r>
          </a:p>
        </p:txBody>
      </p:sp>
      <p:sp>
        <p:nvSpPr>
          <p:cNvPr id="12" name="Freihandform 11"/>
          <p:cNvSpPr/>
          <p:nvPr/>
        </p:nvSpPr>
        <p:spPr>
          <a:xfrm>
            <a:off x="3240000" y="2832119"/>
            <a:ext cx="2879640" cy="460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Wissen</a:t>
            </a:r>
          </a:p>
        </p:txBody>
      </p:sp>
      <p:grpSp>
        <p:nvGrpSpPr>
          <p:cNvPr id="13" name="Gruppieren 12"/>
          <p:cNvGrpSpPr/>
          <p:nvPr/>
        </p:nvGrpSpPr>
        <p:grpSpPr>
          <a:xfrm>
            <a:off x="684359" y="4365720"/>
            <a:ext cx="3095640" cy="1295279"/>
            <a:chOff x="684359" y="4365720"/>
            <a:chExt cx="3095640" cy="1295279"/>
          </a:xfrm>
        </p:grpSpPr>
        <p:sp>
          <p:nvSpPr>
            <p:cNvPr id="14" name="Gerade Verbindung 13"/>
            <p:cNvSpPr/>
            <p:nvPr/>
          </p:nvSpPr>
          <p:spPr>
            <a:xfrm>
              <a:off x="2124000" y="4365720"/>
              <a:ext cx="1800" cy="863640"/>
            </a:xfrm>
            <a:prstGeom prst="line">
              <a:avLst/>
            </a:prstGeom>
            <a:noFill/>
            <a:ln w="76320">
              <a:solidFill>
                <a:srgbClr val="4A7EBB"/>
              </a:solidFill>
              <a:prstDash val="solid"/>
              <a:miter/>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15" name="Freihandform 14"/>
            <p:cNvSpPr/>
            <p:nvPr/>
          </p:nvSpPr>
          <p:spPr>
            <a:xfrm>
              <a:off x="684359" y="5199120"/>
              <a:ext cx="3095640" cy="461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400" b="1">
                  <a:solidFill>
                    <a:srgbClr val="000000"/>
                  </a:solidFill>
                  <a:latin typeface="Calibri" pitchFamily="34"/>
                  <a:ea typeface="Arial Unicode MS" pitchFamily="2"/>
                  <a:cs typeface="Tahoma" pitchFamily="2"/>
                </a:rPr>
                <a:t>Informationsmärkte</a:t>
              </a:r>
            </a:p>
          </p:txBody>
        </p:sp>
      </p:grpSp>
      <p:sp>
        <p:nvSpPr>
          <p:cNvPr id="16" name="Gerade Verbindung 15"/>
          <p:cNvSpPr/>
          <p:nvPr/>
        </p:nvSpPr>
        <p:spPr>
          <a:xfrm flipH="1">
            <a:off x="1972800" y="2879640"/>
            <a:ext cx="1273320" cy="900360"/>
          </a:xfrm>
          <a:prstGeom prst="line">
            <a:avLst/>
          </a:prstGeom>
          <a:noFill/>
          <a:ln w="36000">
            <a:solidFill>
              <a:srgbClr val="000000"/>
            </a:solidFill>
            <a:prstDash val="solid"/>
            <a:round/>
            <a:headEnd type="arrow"/>
            <a:tailEnd type="arrow"/>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17" name="Gerade Verbindung 16"/>
          <p:cNvSpPr/>
          <p:nvPr/>
        </p:nvSpPr>
        <p:spPr>
          <a:xfrm>
            <a:off x="6191280" y="3060720"/>
            <a:ext cx="1260360" cy="720720"/>
          </a:xfrm>
          <a:prstGeom prst="line">
            <a:avLst/>
          </a:prstGeom>
          <a:noFill/>
          <a:ln w="36000">
            <a:solidFill>
              <a:srgbClr val="000000"/>
            </a:solidFill>
            <a:prstDash val="solid"/>
            <a:round/>
            <a:headEnd type="arrow"/>
            <a:tailEnd type="arrow"/>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18" name="Gerade Verbindung 17"/>
          <p:cNvSpPr/>
          <p:nvPr/>
        </p:nvSpPr>
        <p:spPr>
          <a:xfrm>
            <a:off x="3780000" y="4140360"/>
            <a:ext cx="1439640" cy="1440"/>
          </a:xfrm>
          <a:prstGeom prst="line">
            <a:avLst/>
          </a:prstGeom>
          <a:noFill/>
          <a:ln w="36000">
            <a:solidFill>
              <a:srgbClr val="000000"/>
            </a:solidFill>
            <a:prstDash val="solid"/>
            <a:round/>
            <a:headEnd type="arrow"/>
            <a:tailEnd type="arrow"/>
          </a:ln>
        </p:spPr>
        <p:txBody>
          <a:bodyPr vert="horz" wrap="square" lIns="90000" tIns="46800" rIns="90000" bIns="46800" anchor="t" anchorCtr="0" compatLnSpc="0"/>
          <a:lstStyle/>
          <a:p>
            <a:pPr lvl="0" rtl="0" hangingPunct="0">
              <a:buNone/>
              <a:tabLst/>
            </a:pPr>
            <a:endParaRPr lang="de-DE" sz="2400">
              <a:latin typeface="Times New Roman" pitchFamily="18"/>
              <a:ea typeface="Arial Unicode MS" pitchFamily="2"/>
              <a:cs typeface="Tahoma" pitchFamily="2"/>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181080" y="333360"/>
            <a:ext cx="8494560" cy="53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Informationsethik in sich verändernden Umwelten</a:t>
            </a:r>
          </a:p>
        </p:txBody>
      </p:sp>
      <p:sp>
        <p:nvSpPr>
          <p:cNvPr id="4" name="Freihandform 3"/>
          <p:cNvSpPr/>
          <p:nvPr/>
        </p:nvSpPr>
        <p:spPr>
          <a:xfrm>
            <a:off x="539640" y="1312920"/>
            <a:ext cx="7704360" cy="2013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50000"/>
              </a:lnSpc>
              <a:buNone/>
              <a:tabLst/>
            </a:pPr>
            <a:r>
              <a:rPr lang="en-US" sz="2800" b="1">
                <a:solidFill>
                  <a:srgbClr val="002060"/>
                </a:solidFill>
                <a:latin typeface="Calibri" pitchFamily="34"/>
                <a:ea typeface="Arial Unicode MS" pitchFamily="2"/>
                <a:cs typeface="Tahoma" pitchFamily="2"/>
              </a:rPr>
              <a:t>Warum </a:t>
            </a:r>
            <a:r>
              <a:rPr lang="en-US" sz="2800" b="1" i="1">
                <a:solidFill>
                  <a:srgbClr val="002060"/>
                </a:solidFill>
                <a:latin typeface="Calibri" pitchFamily="34"/>
                <a:ea typeface="Arial Unicode MS" pitchFamily="2"/>
                <a:cs typeface="Tahoma" pitchFamily="2"/>
              </a:rPr>
              <a:t>Daten</a:t>
            </a:r>
            <a:r>
              <a:rPr lang="en-US" sz="2800" b="1">
                <a:solidFill>
                  <a:srgbClr val="002060"/>
                </a:solidFill>
                <a:latin typeface="Calibri" pitchFamily="34"/>
                <a:ea typeface="Arial Unicode MS" pitchFamily="2"/>
                <a:cs typeface="Tahoma" pitchFamily="2"/>
              </a:rPr>
              <a:t>schutz?</a:t>
            </a:r>
          </a:p>
          <a:p>
            <a:pPr marL="0" marR="0" lvl="0" indent="0" algn="ctr" rtl="0" hangingPunct="1">
              <a:lnSpc>
                <a:spcPct val="150000"/>
              </a:lnSpc>
              <a:buNone/>
              <a:tabLst/>
            </a:pPr>
            <a:r>
              <a:rPr lang="en-US" sz="2800" b="1">
                <a:solidFill>
                  <a:srgbClr val="002060"/>
                </a:solidFill>
                <a:latin typeface="Calibri" pitchFamily="34"/>
                <a:ea typeface="Arial Unicode MS" pitchFamily="2"/>
                <a:cs typeface="Tahoma" pitchFamily="2"/>
              </a:rPr>
              <a:t>Warum </a:t>
            </a:r>
            <a:r>
              <a:rPr lang="en-US" sz="2800" b="1" i="1">
                <a:solidFill>
                  <a:srgbClr val="002060"/>
                </a:solidFill>
                <a:latin typeface="Calibri" pitchFamily="34"/>
                <a:ea typeface="Arial Unicode MS" pitchFamily="2"/>
                <a:cs typeface="Tahoma" pitchFamily="2"/>
              </a:rPr>
              <a:t>Information</a:t>
            </a:r>
            <a:r>
              <a:rPr lang="en-US" sz="2800" b="1">
                <a:solidFill>
                  <a:srgbClr val="002060"/>
                </a:solidFill>
                <a:latin typeface="Calibri" pitchFamily="34"/>
                <a:ea typeface="Arial Unicode MS" pitchFamily="2"/>
                <a:cs typeface="Tahoma" pitchFamily="2"/>
              </a:rPr>
              <a:t>sethik?</a:t>
            </a:r>
          </a:p>
          <a:p>
            <a:pPr marL="0" marR="0" lvl="0" indent="0" algn="ctr" rtl="0" hangingPunct="1">
              <a:lnSpc>
                <a:spcPct val="150000"/>
              </a:lnSpc>
              <a:buNone/>
              <a:tabLst/>
            </a:pPr>
            <a:r>
              <a:rPr lang="en-US" sz="2800" b="1">
                <a:solidFill>
                  <a:srgbClr val="002060"/>
                </a:solidFill>
                <a:latin typeface="Calibri" pitchFamily="34"/>
                <a:ea typeface="Arial Unicode MS" pitchFamily="2"/>
                <a:cs typeface="Tahoma" pitchFamily="2"/>
              </a:rPr>
              <a:t>Warum </a:t>
            </a:r>
            <a:r>
              <a:rPr lang="en-US" sz="2800" b="1" i="1">
                <a:solidFill>
                  <a:srgbClr val="002060"/>
                </a:solidFill>
                <a:latin typeface="Calibri" pitchFamily="34"/>
                <a:ea typeface="Arial Unicode MS" pitchFamily="2"/>
                <a:cs typeface="Tahoma" pitchFamily="2"/>
              </a:rPr>
              <a:t>Wissen</a:t>
            </a:r>
            <a:r>
              <a:rPr lang="en-US" sz="2800" b="1">
                <a:solidFill>
                  <a:srgbClr val="002060"/>
                </a:solidFill>
                <a:latin typeface="Calibri" pitchFamily="34"/>
                <a:ea typeface="Arial Unicode MS" pitchFamily="2"/>
                <a:cs typeface="Tahoma" pitchFamily="2"/>
              </a:rPr>
              <a:t>sgesellschaft?</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36360" y="0"/>
            <a:ext cx="5688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2400">
                <a:solidFill>
                  <a:srgbClr val="FFFFFF"/>
                </a:solidFill>
                <a:latin typeface="Calibri" pitchFamily="34"/>
                <a:ea typeface="Arial Unicode MS" pitchFamily="2"/>
                <a:cs typeface="Tahoma" pitchFamily="2"/>
              </a:rPr>
              <a:t>Wissen und Information</a:t>
            </a:r>
          </a:p>
        </p:txBody>
      </p:sp>
      <p:sp>
        <p:nvSpPr>
          <p:cNvPr id="3" name="Freihandform 2"/>
          <p:cNvSpPr/>
          <p:nvPr/>
        </p:nvSpPr>
        <p:spPr>
          <a:xfrm>
            <a:off x="380880" y="1055519"/>
            <a:ext cx="2438640" cy="1524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none" lIns="90000" tIns="46800" rIns="90000" bIns="46800" anchor="ctr" anchorCtr="0" compatLnSpc="0"/>
          <a:lstStyle/>
          <a:p>
            <a:pPr marL="0" marR="0" lvl="0" indent="0" rtl="0" hangingPunct="1">
              <a:lnSpc>
                <a:spcPct val="100000"/>
              </a:lnSpc>
              <a:buNone/>
              <a:tabLst/>
            </a:pPr>
            <a:r>
              <a:rPr lang="de-DE" sz="2400">
                <a:solidFill>
                  <a:srgbClr val="060209"/>
                </a:solidFill>
                <a:latin typeface="Calibri" pitchFamily="34"/>
                <a:ea typeface="Arial Unicode MS" pitchFamily="2"/>
                <a:cs typeface="Tahoma" pitchFamily="2"/>
              </a:rPr>
              <a:t>Wissensobjekte</a:t>
            </a:r>
          </a:p>
        </p:txBody>
      </p:sp>
      <p:sp>
        <p:nvSpPr>
          <p:cNvPr id="4" name="Freihandform 3"/>
          <p:cNvSpPr/>
          <p:nvPr/>
        </p:nvSpPr>
        <p:spPr>
          <a:xfrm>
            <a:off x="6095880" y="1058760"/>
            <a:ext cx="2438640" cy="1556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0000" tIns="46800" rIns="90000" bIns="46800" anchor="ctr" anchorCtr="0" compatLnSpc="0">
            <a:spAutoFit/>
          </a:bodyPr>
          <a:lstStyle/>
          <a:p>
            <a:pPr marL="0" marR="0" lvl="0" indent="0" algn="ctr" rtl="0" hangingPunct="1">
              <a:lnSpc>
                <a:spcPct val="100000"/>
              </a:lnSpc>
              <a:buNone/>
              <a:tabLst/>
            </a:pPr>
            <a:r>
              <a:rPr lang="de-DE" sz="2400">
                <a:solidFill>
                  <a:srgbClr val="060209"/>
                </a:solidFill>
                <a:latin typeface="Calibri" pitchFamily="34"/>
                <a:ea typeface="Arial Unicode MS" pitchFamily="2"/>
                <a:cs typeface="Tahoma" pitchFamily="2"/>
              </a:rPr>
              <a:t>Informations-objekte  mit Mehrwerteigen-schaften</a:t>
            </a:r>
          </a:p>
        </p:txBody>
      </p:sp>
      <p:sp>
        <p:nvSpPr>
          <p:cNvPr id="5" name="Freihandform 4"/>
          <p:cNvSpPr/>
          <p:nvPr/>
        </p:nvSpPr>
        <p:spPr>
          <a:xfrm>
            <a:off x="2895479" y="1208159"/>
            <a:ext cx="3124440" cy="1447560"/>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002060"/>
          </a:solidFill>
          <a:ln>
            <a:noFill/>
            <a:prstDash val="solid"/>
          </a:ln>
        </p:spPr>
        <p:txBody>
          <a:bodyPr vert="horz" wrap="none" lIns="90000" tIns="46800" rIns="90000" bIns="46800" anchor="ctr" anchorCtr="0" compatLnSpc="0"/>
          <a:lstStyle/>
          <a:p>
            <a:pPr marL="0" marR="0" lvl="0" indent="0" rtl="0" hangingPunct="1">
              <a:lnSpc>
                <a:spcPct val="100000"/>
              </a:lnSpc>
              <a:buNone/>
              <a:tabLst/>
            </a:pPr>
            <a:r>
              <a:rPr lang="de-DE" sz="2400" b="1">
                <a:solidFill>
                  <a:srgbClr val="EEECE1"/>
                </a:solidFill>
                <a:latin typeface="Calibri" pitchFamily="34"/>
                <a:ea typeface="Arial Unicode MS" pitchFamily="2"/>
                <a:cs typeface="Tahoma" pitchFamily="2"/>
              </a:rPr>
              <a:t>Informationsarbeit</a:t>
            </a:r>
          </a:p>
        </p:txBody>
      </p:sp>
      <p:sp>
        <p:nvSpPr>
          <p:cNvPr id="6" name="Freihandform 5"/>
          <p:cNvSpPr/>
          <p:nvPr/>
        </p:nvSpPr>
        <p:spPr>
          <a:xfrm>
            <a:off x="324000" y="3500279"/>
            <a:ext cx="2438280" cy="508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none" lIns="90000" tIns="46800" rIns="90000" bIns="46800" anchor="ctr" anchorCtr="0" compatLnSpc="0"/>
          <a:lstStyle/>
          <a:p>
            <a:pPr marL="0" marR="0" lvl="0" indent="0" algn="ctr" rtl="0" hangingPunct="1">
              <a:lnSpc>
                <a:spcPct val="100000"/>
              </a:lnSpc>
              <a:buNone/>
              <a:tabLst/>
            </a:pPr>
            <a:r>
              <a:rPr lang="de-DE" sz="2400">
                <a:solidFill>
                  <a:srgbClr val="060209"/>
                </a:solidFill>
                <a:latin typeface="Calibri" pitchFamily="34"/>
                <a:ea typeface="Arial Unicode MS" pitchFamily="2"/>
                <a:cs typeface="Tahoma" pitchFamily="2"/>
              </a:rPr>
              <a:t>Wissen</a:t>
            </a:r>
          </a:p>
        </p:txBody>
      </p:sp>
      <p:sp>
        <p:nvSpPr>
          <p:cNvPr id="7" name="Freihandform 6"/>
          <p:cNvSpPr/>
          <p:nvPr/>
        </p:nvSpPr>
        <p:spPr>
          <a:xfrm>
            <a:off x="6165720" y="3616560"/>
            <a:ext cx="2438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0000" tIns="46800" rIns="90000" bIns="46800" anchor="ctr" anchorCtr="0" compatLnSpc="0">
            <a:spAutoFit/>
          </a:bodyPr>
          <a:lstStyle/>
          <a:p>
            <a:pPr marL="0" marR="0" lvl="0" indent="0" algn="ctr" rtl="0" hangingPunct="1">
              <a:lnSpc>
                <a:spcPct val="100000"/>
              </a:lnSpc>
              <a:buNone/>
              <a:tabLst/>
            </a:pPr>
            <a:r>
              <a:rPr lang="de-DE" sz="2400">
                <a:solidFill>
                  <a:srgbClr val="060209"/>
                </a:solidFill>
                <a:latin typeface="Calibri" pitchFamily="34"/>
                <a:ea typeface="Arial Unicode MS" pitchFamily="2"/>
                <a:cs typeface="Tahoma" pitchFamily="2"/>
              </a:rPr>
              <a:t>Information</a:t>
            </a:r>
          </a:p>
        </p:txBody>
      </p:sp>
      <p:sp>
        <p:nvSpPr>
          <p:cNvPr id="8" name="Freihandform 7"/>
          <p:cNvSpPr/>
          <p:nvPr/>
        </p:nvSpPr>
        <p:spPr>
          <a:xfrm>
            <a:off x="2916359" y="3357720"/>
            <a:ext cx="3124079" cy="942839"/>
          </a:xfrm>
          <a:custGeom>
            <a:avLst>
              <a:gd name="f0" fmla="val 2816"/>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002060"/>
          </a:solidFill>
          <a:ln>
            <a:noFill/>
            <a:prstDash val="solid"/>
          </a:ln>
        </p:spPr>
        <p:txBody>
          <a:bodyPr vert="horz" wrap="none" lIns="90000" tIns="46800" rIns="90000" bIns="46800" anchor="ctr" anchorCtr="0" compatLnSpc="0"/>
          <a:lstStyle/>
          <a:p>
            <a:pPr marL="0" marR="0" lvl="0" indent="0" rtl="0" hangingPunct="1">
              <a:lnSpc>
                <a:spcPct val="100000"/>
              </a:lnSpc>
              <a:buNone/>
              <a:tabLst/>
            </a:pPr>
            <a:r>
              <a:rPr lang="de-DE" sz="2400" b="1">
                <a:solidFill>
                  <a:srgbClr val="EEECE1"/>
                </a:solidFill>
                <a:latin typeface="Calibri" pitchFamily="34"/>
                <a:ea typeface="Arial Unicode MS" pitchFamily="2"/>
                <a:cs typeface="Tahoma" pitchFamily="2"/>
              </a:rPr>
              <a:t>Transformation</a:t>
            </a:r>
          </a:p>
        </p:txBody>
      </p:sp>
      <p:sp>
        <p:nvSpPr>
          <p:cNvPr id="9" name="Freihandform 8"/>
          <p:cNvSpPr/>
          <p:nvPr/>
        </p:nvSpPr>
        <p:spPr>
          <a:xfrm>
            <a:off x="395280" y="4653000"/>
            <a:ext cx="7416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None/>
              <a:tabLst/>
            </a:pPr>
            <a:r>
              <a:rPr lang="de-DE" sz="2400" b="1">
                <a:latin typeface="Calibri" pitchFamily="34"/>
                <a:ea typeface="Arial Unicode MS" pitchFamily="2"/>
                <a:cs typeface="Tahoma" pitchFamily="2"/>
              </a:rPr>
              <a:t>Information ist Wissen in  Aktion</a:t>
            </a:r>
          </a:p>
        </p:txBody>
      </p:sp>
      <p:sp>
        <p:nvSpPr>
          <p:cNvPr id="10" name="Freihandform 9"/>
          <p:cNvSpPr/>
          <p:nvPr/>
        </p:nvSpPr>
        <p:spPr>
          <a:xfrm>
            <a:off x="395280" y="5229360"/>
            <a:ext cx="7416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None/>
              <a:tabLst/>
            </a:pPr>
            <a:r>
              <a:rPr lang="de-DE" sz="2400" b="1">
                <a:latin typeface="Calibri" pitchFamily="34"/>
                <a:ea typeface="Arial Unicode MS" pitchFamily="2"/>
                <a:cs typeface="Tahoma" pitchFamily="2"/>
              </a:rPr>
              <a:t>Information ist Wissen in kontextualisierter Aktion</a:t>
            </a:r>
          </a:p>
        </p:txBody>
      </p:sp>
      <p:sp>
        <p:nvSpPr>
          <p:cNvPr id="11" name="Freihandform 10"/>
          <p:cNvSpPr/>
          <p:nvPr/>
        </p:nvSpPr>
        <p:spPr>
          <a:xfrm>
            <a:off x="395280" y="5805360"/>
            <a:ext cx="74167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None/>
              <a:tabLst/>
            </a:pPr>
            <a:r>
              <a:rPr lang="de-DE" sz="2400" b="1">
                <a:latin typeface="Calibri" pitchFamily="34"/>
                <a:ea typeface="Arial Unicode MS" pitchFamily="2"/>
                <a:cs typeface="Tahoma" pitchFamily="2"/>
              </a:rPr>
              <a:t>Information ist kontextualisiertes Wissen</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826920" y="2349360"/>
            <a:ext cx="7129800" cy="1434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2750"/>
              </a:spcBef>
              <a:spcAft>
                <a:spcPts val="0"/>
              </a:spcAft>
              <a:buNone/>
              <a:tabLst/>
            </a:pPr>
            <a:r>
              <a:rPr lang="de-DE" sz="4400" b="1">
                <a:solidFill>
                  <a:srgbClr val="FFFFFF"/>
                </a:solidFill>
                <a:latin typeface="Calibri" pitchFamily="34"/>
                <a:ea typeface="Times New Roman" pitchFamily="18"/>
                <a:cs typeface="Times New Roman" pitchFamily="18"/>
              </a:rPr>
              <a:t>Themen/Fragen der Informationsethik</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ihandform 8"/>
          <p:cNvSpPr/>
          <p:nvPr/>
        </p:nvSpPr>
        <p:spPr>
          <a:xfrm>
            <a:off x="539640" y="6308640"/>
            <a:ext cx="7380360" cy="33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0" tIns="0" rIns="0" bIns="0" anchor="ctr" anchorCtr="1" compatLnSpc="0"/>
          <a:lstStyle/>
          <a:p>
            <a:pPr marL="0" marR="0" lvl="0" indent="0" rtl="0" hangingPunct="1">
              <a:buNone/>
              <a:tabLst/>
            </a:pPr>
            <a:r>
              <a:rPr lang="de-DE" sz="1600" b="1" dirty="0">
                <a:solidFill>
                  <a:srgbClr val="17375E"/>
                </a:solidFill>
                <a:latin typeface="Times New Roman" pitchFamily="18"/>
                <a:ea typeface="Arial Unicode MS" pitchFamily="2"/>
                <a:cs typeface="Tahoma" pitchFamily="2"/>
              </a:rPr>
              <a:t>Informationsethische Aspekte internetbasierter Kommunikation</a:t>
            </a:r>
          </a:p>
        </p:txBody>
      </p:sp>
      <p:pic>
        <p:nvPicPr>
          <p:cNvPr id="10" name="Grafik 9"/>
          <p:cNvPicPr>
            <a:picLocks noChangeAspect="1"/>
          </p:cNvPicPr>
          <p:nvPr/>
        </p:nvPicPr>
        <p:blipFill>
          <a:blip r:embed="rId2" cstate="print">
            <a:alphaModFix/>
            <a:lum/>
          </a:blip>
          <a:srcRect/>
          <a:stretch>
            <a:fillRect/>
          </a:stretch>
        </p:blipFill>
        <p:spPr>
          <a:xfrm>
            <a:off x="1019159" y="100080"/>
            <a:ext cx="6981840" cy="5234040"/>
          </a:xfrm>
          <a:prstGeom prst="rect">
            <a:avLst/>
          </a:prstGeom>
          <a:noFill/>
          <a:ln>
            <a:noFill/>
          </a:ln>
        </p:spPr>
      </p:pic>
      <p:pic>
        <p:nvPicPr>
          <p:cNvPr id="11" name="Grafik 10"/>
          <p:cNvPicPr>
            <a:picLocks noChangeAspect="1"/>
          </p:cNvPicPr>
          <p:nvPr/>
        </p:nvPicPr>
        <p:blipFill>
          <a:blip r:embed="rId3" cstate="print">
            <a:alphaModFix/>
            <a:lum/>
          </a:blip>
          <a:srcRect/>
          <a:stretch>
            <a:fillRect/>
          </a:stretch>
        </p:blipFill>
        <p:spPr>
          <a:xfrm>
            <a:off x="0" y="5486399"/>
            <a:ext cx="9144000" cy="1219320"/>
          </a:xfrm>
          <a:prstGeom prst="rect">
            <a:avLst/>
          </a:prstGeom>
          <a:noFill/>
          <a:ln>
            <a:noFill/>
          </a:ln>
        </p:spPr>
      </p:pic>
      <p:pic>
        <p:nvPicPr>
          <p:cNvPr id="12" name="Grafik 11"/>
          <p:cNvPicPr>
            <a:picLocks noChangeAspect="1"/>
          </p:cNvPicPr>
          <p:nvPr/>
        </p:nvPicPr>
        <p:blipFill>
          <a:blip r:embed="rId4" cstate="print">
            <a:alphaModFix/>
            <a:lum/>
          </a:blip>
          <a:srcRect/>
          <a:stretch>
            <a:fillRect/>
          </a:stretch>
        </p:blipFill>
        <p:spPr>
          <a:xfrm>
            <a:off x="2038319" y="5491080"/>
            <a:ext cx="1619280" cy="1214639"/>
          </a:xfrm>
          <a:prstGeom prst="rect">
            <a:avLst/>
          </a:prstGeom>
          <a:noFill/>
          <a:ln>
            <a:noFill/>
          </a:ln>
        </p:spPr>
      </p:pic>
      <p:pic>
        <p:nvPicPr>
          <p:cNvPr id="13" name="Grafik 12"/>
          <p:cNvPicPr>
            <a:picLocks noChangeAspect="1"/>
          </p:cNvPicPr>
          <p:nvPr/>
        </p:nvPicPr>
        <p:blipFill>
          <a:blip r:embed="rId5" cstate="print">
            <a:alphaModFix/>
            <a:lum/>
          </a:blip>
          <a:srcRect/>
          <a:stretch>
            <a:fillRect/>
          </a:stretch>
        </p:blipFill>
        <p:spPr>
          <a:xfrm>
            <a:off x="3733920" y="5410079"/>
            <a:ext cx="914400" cy="1360440"/>
          </a:xfrm>
          <a:prstGeom prst="rect">
            <a:avLst/>
          </a:prstGeom>
          <a:noFill/>
          <a:ln>
            <a:noFill/>
          </a:ln>
        </p:spPr>
      </p:pic>
      <p:pic>
        <p:nvPicPr>
          <p:cNvPr id="14" name="Grafik 13"/>
          <p:cNvPicPr>
            <a:picLocks noChangeAspect="1"/>
          </p:cNvPicPr>
          <p:nvPr/>
        </p:nvPicPr>
        <p:blipFill>
          <a:blip r:embed="rId6" cstate="print">
            <a:alphaModFix/>
            <a:lum/>
          </a:blip>
          <a:srcRect/>
          <a:stretch>
            <a:fillRect/>
          </a:stretch>
        </p:blipFill>
        <p:spPr>
          <a:xfrm>
            <a:off x="4724280" y="5638680"/>
            <a:ext cx="2438640" cy="914400"/>
          </a:xfrm>
          <a:prstGeom prst="rect">
            <a:avLst/>
          </a:prstGeom>
          <a:noFill/>
          <a:ln>
            <a:noFill/>
          </a:ln>
        </p:spPr>
      </p:pic>
      <p:sp>
        <p:nvSpPr>
          <p:cNvPr id="15" name="Freihandform 14"/>
          <p:cNvSpPr/>
          <p:nvPr/>
        </p:nvSpPr>
        <p:spPr>
          <a:xfrm>
            <a:off x="7215119" y="5429160"/>
            <a:ext cx="1214639"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1" compatLnSpc="0">
            <a:spAutoFit/>
          </a:bodyPr>
          <a:lstStyle/>
          <a:p>
            <a:pPr marL="0" marR="0" lvl="0" indent="0" algn="ctr" rtl="0" hangingPunct="1">
              <a:buNone/>
              <a:tabLst/>
            </a:pPr>
            <a:endParaRPr lang="de-DE" sz="2400">
              <a:solidFill>
                <a:srgbClr val="000000"/>
              </a:solidFill>
              <a:latin typeface="Times New Roman" pitchFamily="18"/>
              <a:ea typeface="Arial Unicode MS" pitchFamily="34"/>
              <a:cs typeface="Arial Unicode MS" pitchFamily="34"/>
            </a:endParaRPr>
          </a:p>
          <a:p>
            <a:pPr marL="0" marR="0" lvl="0" indent="0" algn="ctr" rtl="0" hangingPunct="1">
              <a:buNone/>
              <a:tabLst/>
            </a:pPr>
            <a:r>
              <a:rPr lang="de-DE" sz="2400">
                <a:solidFill>
                  <a:srgbClr val="000000"/>
                </a:solidFill>
                <a:latin typeface="Times New Roman" pitchFamily="18"/>
                <a:ea typeface="Arial Unicode MS" pitchFamily="34"/>
                <a:cs typeface="Arial Unicode MS" pitchFamily="34"/>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684359" y="2924279"/>
            <a:ext cx="1440" cy="30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3" name="Freihandform 2"/>
          <p:cNvSpPr/>
          <p:nvPr/>
        </p:nvSpPr>
        <p:spPr>
          <a:xfrm>
            <a:off x="250920" y="260280"/>
            <a:ext cx="71294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1500"/>
              </a:spcBef>
              <a:spcAft>
                <a:spcPts val="0"/>
              </a:spcAft>
              <a:buNone/>
              <a:tabLst/>
            </a:pPr>
            <a:r>
              <a:rPr lang="de-DE" sz="2400" b="1">
                <a:solidFill>
                  <a:srgbClr val="FFFFFF"/>
                </a:solidFill>
                <a:latin typeface="Calibri" pitchFamily="34"/>
                <a:ea typeface="Times New Roman" pitchFamily="18"/>
                <a:cs typeface="Times New Roman" pitchFamily="18"/>
              </a:rPr>
              <a:t>Themen/Fragen der Informationsethik</a:t>
            </a:r>
          </a:p>
        </p:txBody>
      </p:sp>
      <p:sp>
        <p:nvSpPr>
          <p:cNvPr id="4" name="Freihandform 3"/>
          <p:cNvSpPr/>
          <p:nvPr/>
        </p:nvSpPr>
        <p:spPr>
          <a:xfrm>
            <a:off x="684359" y="981000"/>
            <a:ext cx="556236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Wem </a:t>
            </a:r>
            <a:r>
              <a:rPr lang="de-DE" sz="2000" b="1">
                <a:solidFill>
                  <a:srgbClr val="003366"/>
                </a:solidFill>
                <a:latin typeface="Calibri" pitchFamily="34"/>
                <a:ea typeface="Times New Roman" pitchFamily="18"/>
                <a:cs typeface="Times New Roman" pitchFamily="18"/>
              </a:rPr>
              <a:t>gehört</a:t>
            </a:r>
            <a:r>
              <a:rPr lang="de-DE" sz="2000">
                <a:solidFill>
                  <a:srgbClr val="003366"/>
                </a:solidFill>
                <a:latin typeface="Calibri" pitchFamily="34"/>
                <a:ea typeface="Times New Roman" pitchFamily="18"/>
                <a:cs typeface="Times New Roman" pitchFamily="18"/>
              </a:rPr>
              <a:t> Wissen, wem </a:t>
            </a:r>
            <a:r>
              <a:rPr lang="de-DE" sz="2000" b="1">
                <a:solidFill>
                  <a:srgbClr val="003366"/>
                </a:solidFill>
                <a:latin typeface="Calibri" pitchFamily="34"/>
                <a:ea typeface="Times New Roman" pitchFamily="18"/>
                <a:cs typeface="Times New Roman" pitchFamily="18"/>
              </a:rPr>
              <a:t>gehört</a:t>
            </a:r>
            <a:r>
              <a:rPr lang="de-DE" sz="2000">
                <a:solidFill>
                  <a:srgbClr val="003366"/>
                </a:solidFill>
                <a:latin typeface="Calibri" pitchFamily="34"/>
                <a:ea typeface="Times New Roman" pitchFamily="18"/>
                <a:cs typeface="Times New Roman" pitchFamily="18"/>
              </a:rPr>
              <a:t> Information?</a:t>
            </a:r>
          </a:p>
        </p:txBody>
      </p:sp>
      <p:sp>
        <p:nvSpPr>
          <p:cNvPr id="5" name="Freihandform 4"/>
          <p:cNvSpPr/>
          <p:nvPr/>
        </p:nvSpPr>
        <p:spPr>
          <a:xfrm>
            <a:off x="684359" y="3476520"/>
            <a:ext cx="655164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Ist </a:t>
            </a:r>
            <a:r>
              <a:rPr lang="de-DE" sz="2000" b="1">
                <a:solidFill>
                  <a:srgbClr val="003366"/>
                </a:solidFill>
                <a:latin typeface="Calibri" pitchFamily="34"/>
                <a:ea typeface="Times New Roman" pitchFamily="18"/>
                <a:cs typeface="Times New Roman" pitchFamily="18"/>
              </a:rPr>
              <a:t>informationelle Privatheit </a:t>
            </a:r>
            <a:r>
              <a:rPr lang="de-DE" sz="2000">
                <a:solidFill>
                  <a:srgbClr val="003366"/>
                </a:solidFill>
                <a:latin typeface="Calibri" pitchFamily="34"/>
                <a:ea typeface="Times New Roman" pitchFamily="18"/>
                <a:cs typeface="Times New Roman" pitchFamily="18"/>
              </a:rPr>
              <a:t>weiter ein hohes Gut auch in elektronischen Umgebungen?</a:t>
            </a:r>
          </a:p>
        </p:txBody>
      </p:sp>
      <p:sp>
        <p:nvSpPr>
          <p:cNvPr id="6" name="Freihandform 5"/>
          <p:cNvSpPr/>
          <p:nvPr/>
        </p:nvSpPr>
        <p:spPr>
          <a:xfrm>
            <a:off x="684359" y="4427640"/>
            <a:ext cx="640872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Was bedeutet </a:t>
            </a:r>
            <a:r>
              <a:rPr lang="de-DE" sz="2000" b="1">
                <a:solidFill>
                  <a:srgbClr val="003366"/>
                </a:solidFill>
                <a:latin typeface="Calibri" pitchFamily="34"/>
                <a:ea typeface="Times New Roman" pitchFamily="18"/>
                <a:cs typeface="Times New Roman" pitchFamily="18"/>
              </a:rPr>
              <a:t>informationelle Selbstbestimmung </a:t>
            </a:r>
            <a:r>
              <a:rPr lang="de-DE" sz="2000">
                <a:solidFill>
                  <a:srgbClr val="003366"/>
                </a:solidFill>
                <a:latin typeface="Calibri" pitchFamily="34"/>
                <a:ea typeface="Times New Roman" pitchFamily="18"/>
                <a:cs typeface="Times New Roman" pitchFamily="18"/>
              </a:rPr>
              <a:t>in elektronischen Umgebungen?</a:t>
            </a:r>
          </a:p>
        </p:txBody>
      </p:sp>
      <p:sp>
        <p:nvSpPr>
          <p:cNvPr id="7" name="Freihandform 6"/>
          <p:cNvSpPr/>
          <p:nvPr/>
        </p:nvSpPr>
        <p:spPr>
          <a:xfrm>
            <a:off x="684359" y="1623960"/>
            <a:ext cx="705636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Welches sind die Grundlagen für </a:t>
            </a:r>
            <a:r>
              <a:rPr lang="de-DE" sz="2000" b="1">
                <a:solidFill>
                  <a:srgbClr val="003366"/>
                </a:solidFill>
                <a:latin typeface="Calibri" pitchFamily="34"/>
                <a:ea typeface="Times New Roman" pitchFamily="18"/>
                <a:cs typeface="Times New Roman" pitchFamily="18"/>
              </a:rPr>
              <a:t>Wissensökologie</a:t>
            </a:r>
            <a:r>
              <a:rPr lang="de-DE" sz="2000">
                <a:solidFill>
                  <a:srgbClr val="003366"/>
                </a:solidFill>
                <a:latin typeface="Calibri" pitchFamily="34"/>
                <a:ea typeface="Times New Roman" pitchFamily="18"/>
                <a:cs typeface="Times New Roman" pitchFamily="18"/>
              </a:rPr>
              <a:t>?</a:t>
            </a:r>
          </a:p>
        </p:txBody>
      </p:sp>
      <p:sp>
        <p:nvSpPr>
          <p:cNvPr id="8" name="Freihandform 7"/>
          <p:cNvSpPr/>
          <p:nvPr/>
        </p:nvSpPr>
        <p:spPr>
          <a:xfrm>
            <a:off x="684359" y="2268360"/>
            <a:ext cx="705636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Was sind </a:t>
            </a:r>
            <a:r>
              <a:rPr lang="de-DE" sz="2000" b="1">
                <a:solidFill>
                  <a:srgbClr val="003366"/>
                </a:solidFill>
                <a:latin typeface="Calibri" pitchFamily="34"/>
                <a:ea typeface="Times New Roman" pitchFamily="18"/>
                <a:cs typeface="Times New Roman" pitchFamily="18"/>
              </a:rPr>
              <a:t>Gemeingüter</a:t>
            </a:r>
            <a:r>
              <a:rPr lang="de-DE" sz="2000">
                <a:solidFill>
                  <a:srgbClr val="003366"/>
                </a:solidFill>
                <a:latin typeface="Calibri" pitchFamily="34"/>
                <a:ea typeface="Times New Roman" pitchFamily="18"/>
                <a:cs typeface="Times New Roman" pitchFamily="18"/>
              </a:rPr>
              <a:t> (</a:t>
            </a:r>
            <a:r>
              <a:rPr lang="de-DE" sz="2000" b="1">
                <a:solidFill>
                  <a:srgbClr val="003366"/>
                </a:solidFill>
                <a:latin typeface="Calibri" pitchFamily="34"/>
                <a:ea typeface="Times New Roman" pitchFamily="18"/>
                <a:cs typeface="Times New Roman" pitchFamily="18"/>
              </a:rPr>
              <a:t>Commons</a:t>
            </a:r>
            <a:r>
              <a:rPr lang="de-DE" sz="2000">
                <a:solidFill>
                  <a:srgbClr val="003366"/>
                </a:solidFill>
                <a:latin typeface="Calibri" pitchFamily="34"/>
                <a:ea typeface="Times New Roman" pitchFamily="18"/>
                <a:cs typeface="Times New Roman" pitchFamily="18"/>
              </a:rPr>
              <a:t>)? Wie entstehen sie? Wie können sie genutzt werden? Was bedroht sie? Wie können sie  geschützt und entwickelt werden?</a:t>
            </a:r>
          </a:p>
        </p:txBody>
      </p:sp>
      <p:sp>
        <p:nvSpPr>
          <p:cNvPr id="9" name="Freihandform 8"/>
          <p:cNvSpPr/>
          <p:nvPr/>
        </p:nvSpPr>
        <p:spPr>
          <a:xfrm>
            <a:off x="395280" y="5378400"/>
            <a:ext cx="705636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Was macht eine Ethik der </a:t>
            </a:r>
            <a:r>
              <a:rPr lang="de-DE" sz="2000" b="1">
                <a:solidFill>
                  <a:srgbClr val="003366"/>
                </a:solidFill>
                <a:latin typeface="Calibri" pitchFamily="34"/>
                <a:ea typeface="Times New Roman" pitchFamily="18"/>
                <a:cs typeface="Times New Roman" pitchFamily="18"/>
              </a:rPr>
              <a:t>Informationsprofessionellen</a:t>
            </a:r>
            <a:r>
              <a:rPr lang="de-DE" sz="2000">
                <a:solidFill>
                  <a:srgbClr val="003366"/>
                </a:solidFill>
                <a:latin typeface="Calibri" pitchFamily="34"/>
                <a:ea typeface="Times New Roman" pitchFamily="18"/>
                <a:cs typeface="Times New Roman" pitchFamily="18"/>
              </a:rPr>
              <a:t> aus?</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1508040" y="1844639"/>
            <a:ext cx="5872320" cy="210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4400">
                <a:solidFill>
                  <a:srgbClr val="FFFFFF"/>
                </a:solidFill>
                <a:latin typeface="Calibri" pitchFamily="34"/>
                <a:ea typeface="Arial Unicode MS" pitchFamily="2"/>
                <a:cs typeface="Tahoma" pitchFamily="2"/>
              </a:rPr>
              <a:t>Information</a:t>
            </a:r>
          </a:p>
          <a:p>
            <a:pPr marL="0" marR="0" lvl="0" indent="0" algn="ctr" rtl="0" hangingPunct="1">
              <a:lnSpc>
                <a:spcPct val="100000"/>
              </a:lnSpc>
              <a:buNone/>
              <a:tabLst/>
            </a:pPr>
            <a:r>
              <a:rPr lang="de-DE" sz="4400">
                <a:solidFill>
                  <a:srgbClr val="FFFFFF"/>
                </a:solidFill>
                <a:latin typeface="Calibri" pitchFamily="34"/>
                <a:ea typeface="Arial Unicode MS" pitchFamily="2"/>
                <a:cs typeface="Tahoma" pitchFamily="2"/>
              </a:rPr>
              <a:t>oder</a:t>
            </a:r>
          </a:p>
          <a:p>
            <a:pPr marL="0" marR="0" lvl="0" indent="0" algn="ctr" rtl="0" hangingPunct="1">
              <a:lnSpc>
                <a:spcPct val="100000"/>
              </a:lnSpc>
              <a:buNone/>
              <a:tabLst/>
            </a:pPr>
            <a:r>
              <a:rPr lang="de-DE" sz="4400">
                <a:solidFill>
                  <a:srgbClr val="FFFFFF"/>
                </a:solidFill>
                <a:latin typeface="Calibri" pitchFamily="34"/>
                <a:ea typeface="Arial Unicode MS" pitchFamily="2"/>
                <a:cs typeface="Tahoma" pitchFamily="2"/>
              </a:rPr>
              <a:t>Wissen?</a:t>
            </a:r>
          </a:p>
        </p:txBody>
      </p:sp>
      <p:sp>
        <p:nvSpPr>
          <p:cNvPr id="4" name="Freihandform 3"/>
          <p:cNvSpPr/>
          <p:nvPr/>
        </p:nvSpPr>
        <p:spPr>
          <a:xfrm>
            <a:off x="0" y="0"/>
            <a:ext cx="9144000"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lstStyle/>
          <a:p>
            <a:pPr marL="0" marR="0" lvl="0" indent="0" algn="ctr" rtl="0" hangingPunct="1">
              <a:lnSpc>
                <a:spcPct val="90000"/>
              </a:lnSpc>
              <a:buNone/>
              <a:tabLst/>
            </a:pPr>
            <a:r>
              <a:rPr lang="de-DE" sz="2400" b="1">
                <a:solidFill>
                  <a:srgbClr val="FFFFFF"/>
                </a:solidFill>
                <a:latin typeface="Calibri" pitchFamily="34"/>
                <a:ea typeface="Arial Unicode MS" pitchFamily="2"/>
                <a:cs typeface="Tahoma" pitchFamily="2"/>
              </a:rPr>
              <a:t>Wem gehört Wissen? Wem gehört Information?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0" y="0"/>
            <a:ext cx="9144000"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lstStyle/>
          <a:p>
            <a:pPr marL="0" marR="0" lvl="0" indent="0" algn="ctr" rtl="0" hangingPunct="1">
              <a:lnSpc>
                <a:spcPct val="90000"/>
              </a:lnSpc>
              <a:buNone/>
              <a:tabLst/>
            </a:pPr>
            <a:r>
              <a:rPr lang="de-DE" sz="2400" b="1">
                <a:solidFill>
                  <a:srgbClr val="FFFFFF"/>
                </a:solidFill>
                <a:latin typeface="Calibri" pitchFamily="34"/>
                <a:ea typeface="Arial Unicode MS" pitchFamily="2"/>
                <a:cs typeface="Tahoma" pitchFamily="2"/>
              </a:rPr>
              <a:t>Wem gehört Wissen? Wem gehört Information?</a:t>
            </a:r>
          </a:p>
        </p:txBody>
      </p:sp>
      <p:sp>
        <p:nvSpPr>
          <p:cNvPr id="4" name="Freihandform 3"/>
          <p:cNvSpPr/>
          <p:nvPr/>
        </p:nvSpPr>
        <p:spPr>
          <a:xfrm>
            <a:off x="533520" y="1066680"/>
            <a:ext cx="784836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9E9E9"/>
          </a:solidFill>
          <a:ln>
            <a:noFill/>
            <a:prstDash val="solid"/>
          </a:ln>
        </p:spPr>
        <p:txBody>
          <a:bodyPr vert="horz" wrap="square" lIns="90000" tIns="46800" rIns="90000" bIns="46800" anchor="t" anchorCtr="0" compatLnSpc="0">
            <a:spAutoFit/>
          </a:bodyPr>
          <a:lstStyle/>
          <a:p>
            <a:pPr marL="0" marR="0" lvl="0" indent="0" algn="ctr" rtl="0" hangingPunct="1">
              <a:lnSpc>
                <a:spcPct val="120000"/>
              </a:lnSpc>
              <a:buNone/>
              <a:tabLst/>
            </a:pPr>
            <a:r>
              <a:rPr lang="en-GB" sz="2000" b="1">
                <a:solidFill>
                  <a:srgbClr val="002060"/>
                </a:solidFill>
                <a:latin typeface="Calibri" pitchFamily="34"/>
                <a:ea typeface="Times New Roman" pitchFamily="18"/>
                <a:cs typeface="Times New Roman" pitchFamily="18"/>
              </a:rPr>
              <a:t>Ideen, Fakten, Theorien</a:t>
            </a:r>
            <a:r>
              <a:rPr lang="en-GB" sz="2000">
                <a:solidFill>
                  <a:srgbClr val="002060"/>
                </a:solidFill>
                <a:latin typeface="Calibri" pitchFamily="34"/>
                <a:ea typeface="Times New Roman" pitchFamily="18"/>
                <a:cs typeface="Times New Roman" pitchFamily="18"/>
              </a:rPr>
              <a:t>, … sind grundsätzlich frei (können auch nicht für sich geschützt werden)</a:t>
            </a:r>
          </a:p>
        </p:txBody>
      </p:sp>
      <p:sp>
        <p:nvSpPr>
          <p:cNvPr id="5" name="Freihandform 4"/>
          <p:cNvSpPr/>
          <p:nvPr/>
        </p:nvSpPr>
        <p:spPr>
          <a:xfrm>
            <a:off x="457200" y="2057400"/>
            <a:ext cx="784872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spAutoFit/>
          </a:bodyPr>
          <a:lstStyle/>
          <a:p>
            <a:pPr marL="0" marR="0" lvl="0" indent="0" algn="ctr" rtl="0" hangingPunct="1">
              <a:lnSpc>
                <a:spcPct val="120000"/>
              </a:lnSpc>
              <a:buNone/>
              <a:tabLst/>
            </a:pPr>
            <a:r>
              <a:rPr lang="en-GB" sz="2000">
                <a:solidFill>
                  <a:srgbClr val="002060"/>
                </a:solidFill>
                <a:latin typeface="Calibri" pitchFamily="34"/>
                <a:ea typeface="Times New Roman" pitchFamily="18"/>
                <a:cs typeface="Times New Roman" pitchFamily="18"/>
              </a:rPr>
              <a:t>Geschützt sind die </a:t>
            </a:r>
            <a:r>
              <a:rPr lang="en-GB" sz="2000" b="1">
                <a:solidFill>
                  <a:srgbClr val="002060"/>
                </a:solidFill>
                <a:latin typeface="Calibri" pitchFamily="34"/>
                <a:ea typeface="Times New Roman" pitchFamily="18"/>
                <a:cs typeface="Times New Roman" pitchFamily="18"/>
              </a:rPr>
              <a:t>Werke</a:t>
            </a:r>
            <a:r>
              <a:rPr lang="en-GB" sz="2000">
                <a:solidFill>
                  <a:srgbClr val="002060"/>
                </a:solidFill>
                <a:latin typeface="Calibri" pitchFamily="34"/>
                <a:ea typeface="Times New Roman" pitchFamily="18"/>
                <a:cs typeface="Times New Roman" pitchFamily="18"/>
              </a:rPr>
              <a:t>, sofern sie Ideen, Fakten, Theorien, … in einer wahrnehmbaren und kommunizierbaren Form  darstellen</a:t>
            </a:r>
          </a:p>
        </p:txBody>
      </p:sp>
      <p:sp>
        <p:nvSpPr>
          <p:cNvPr id="6" name="Freihandform 5"/>
          <p:cNvSpPr/>
          <p:nvPr/>
        </p:nvSpPr>
        <p:spPr>
          <a:xfrm>
            <a:off x="380880" y="3124079"/>
            <a:ext cx="7848720"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9E9E9"/>
          </a:solidFill>
          <a:ln>
            <a:noFill/>
            <a:prstDash val="solid"/>
          </a:ln>
        </p:spPr>
        <p:txBody>
          <a:bodyPr vert="horz" wrap="square" lIns="90000" tIns="46800" rIns="90000" bIns="46800" anchor="t" anchorCtr="0" compatLnSpc="0">
            <a:spAutoFit/>
          </a:bodyPr>
          <a:lstStyle/>
          <a:p>
            <a:pPr marL="0" marR="0" lvl="0" indent="0" algn="ctr" rtl="0" hangingPunct="1">
              <a:lnSpc>
                <a:spcPct val="120000"/>
              </a:lnSpc>
              <a:buNone/>
              <a:tabLst/>
            </a:pPr>
            <a:r>
              <a:rPr lang="en-GB" sz="2000">
                <a:solidFill>
                  <a:srgbClr val="002060"/>
                </a:solidFill>
                <a:latin typeface="Calibri" pitchFamily="34"/>
                <a:ea typeface="Times New Roman" pitchFamily="18"/>
                <a:cs typeface="Times New Roman" pitchFamily="18"/>
              </a:rPr>
              <a:t>Ein Urheberrechtsschutz bezieht sich nicht auf die Werke in ihrer materiellen Gestalt, sondern nur auf </a:t>
            </a:r>
            <a:r>
              <a:rPr lang="en-GB" sz="2000" b="1">
                <a:solidFill>
                  <a:srgbClr val="002060"/>
                </a:solidFill>
                <a:latin typeface="Calibri" pitchFamily="34"/>
                <a:ea typeface="Times New Roman" pitchFamily="18"/>
                <a:cs typeface="Times New Roman" pitchFamily="18"/>
              </a:rPr>
              <a:t>die Werke, sofern sie Ideen, Fakten, Theorien transportieren</a:t>
            </a:r>
          </a:p>
        </p:txBody>
      </p:sp>
      <p:sp>
        <p:nvSpPr>
          <p:cNvPr id="7" name="Freihandform 6"/>
          <p:cNvSpPr/>
          <p:nvPr/>
        </p:nvSpPr>
        <p:spPr>
          <a:xfrm>
            <a:off x="609480" y="4649760"/>
            <a:ext cx="2590919" cy="387720"/>
          </a:xfrm>
          <a:custGeom>
            <a:avLst>
              <a:gd name="f0" fmla="val 8666"/>
              <a:gd name="f1" fmla="val -179732"/>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002060">
              <a:alpha val="47000"/>
            </a:srgbClr>
          </a:solidFill>
          <a:ln>
            <a:noFill/>
            <a:prstDash val="solid"/>
          </a:ln>
        </p:spPr>
        <p:txBody>
          <a:bodyPr vert="horz" wrap="square" lIns="18000" tIns="10800" rIns="18000" bIns="10800" anchor="ctr" anchorCtr="0" compatLnSpc="0">
            <a:spAutoFit/>
          </a:bodyPr>
          <a:lstStyle/>
          <a:p>
            <a:pPr marL="0" marR="0" lvl="0" indent="0" algn="ctr" rtl="0" hangingPunct="1">
              <a:lnSpc>
                <a:spcPct val="100000"/>
              </a:lnSpc>
              <a:buNone/>
              <a:tabLst/>
            </a:pPr>
            <a:r>
              <a:rPr lang="de-DE" sz="2400" b="1">
                <a:solidFill>
                  <a:srgbClr val="FFFFFF"/>
                </a:solidFill>
                <a:latin typeface="Calibri" pitchFamily="34"/>
                <a:ea typeface="Arial Unicode MS" pitchFamily="2"/>
                <a:cs typeface="Tahoma" pitchFamily="2"/>
              </a:rPr>
              <a:t>Wissen</a:t>
            </a:r>
          </a:p>
        </p:txBody>
      </p:sp>
      <p:sp>
        <p:nvSpPr>
          <p:cNvPr id="8" name="Freihandform 7"/>
          <p:cNvSpPr/>
          <p:nvPr/>
        </p:nvSpPr>
        <p:spPr>
          <a:xfrm>
            <a:off x="5791320" y="4649760"/>
            <a:ext cx="3200400" cy="387720"/>
          </a:xfrm>
          <a:custGeom>
            <a:avLst>
              <a:gd name="f0" fmla="val -20307"/>
              <a:gd name="f1" fmla="val -136031"/>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002060">
              <a:alpha val="47000"/>
            </a:srgbClr>
          </a:solidFill>
          <a:ln>
            <a:noFill/>
            <a:prstDash val="solid"/>
          </a:ln>
        </p:spPr>
        <p:txBody>
          <a:bodyPr vert="horz" wrap="square" lIns="18000" tIns="10800" rIns="18000" bIns="10800" anchor="ctr" anchorCtr="0" compatLnSpc="0">
            <a:spAutoFit/>
          </a:bodyPr>
          <a:lstStyle/>
          <a:p>
            <a:pPr marL="0" marR="0" lvl="0" indent="0" algn="ctr" rtl="0" hangingPunct="1">
              <a:lnSpc>
                <a:spcPct val="100000"/>
              </a:lnSpc>
              <a:buNone/>
              <a:tabLst/>
            </a:pPr>
            <a:r>
              <a:rPr lang="de-DE" sz="2400" b="1">
                <a:solidFill>
                  <a:srgbClr val="FFFFFF"/>
                </a:solidFill>
                <a:latin typeface="Calibri" pitchFamily="34"/>
                <a:ea typeface="Arial Unicode MS" pitchFamily="2"/>
                <a:cs typeface="Tahoma" pitchFamily="2"/>
              </a:rPr>
              <a:t>Informationsprodukte</a:t>
            </a:r>
          </a:p>
        </p:txBody>
      </p:sp>
      <p:sp>
        <p:nvSpPr>
          <p:cNvPr id="9" name="Freihandform 8"/>
          <p:cNvSpPr/>
          <p:nvPr/>
        </p:nvSpPr>
        <p:spPr>
          <a:xfrm>
            <a:off x="3657600" y="4572000"/>
            <a:ext cx="1752479" cy="593640"/>
          </a:xfrm>
          <a:custGeom>
            <a:avLst>
              <a:gd name="f0" fmla="val 17942"/>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02060"/>
          </a:solidFill>
          <a:ln w="12600">
            <a:solidFill>
              <a:srgbClr val="000000"/>
            </a:solidFill>
            <a:prstDash val="solid"/>
            <a:round/>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sp>
        <p:nvSpPr>
          <p:cNvPr id="10" name="Freihandform 9"/>
          <p:cNvSpPr/>
          <p:nvPr/>
        </p:nvSpPr>
        <p:spPr>
          <a:xfrm>
            <a:off x="5580000" y="5300639"/>
            <a:ext cx="32400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de-DE" sz="2400">
                <a:latin typeface="Times New Roman" pitchFamily="18"/>
                <a:ea typeface="Arial Unicode MS" pitchFamily="2"/>
                <a:cs typeface="Tahoma" pitchFamily="2"/>
              </a:rPr>
              <a:t>Immaterialgüter</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0" y="0"/>
            <a:ext cx="9144000" cy="53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lstStyle/>
          <a:p>
            <a:pPr marL="0" marR="0" lvl="0" indent="0" algn="ctr" rtl="0" hangingPunct="1">
              <a:lnSpc>
                <a:spcPct val="90000"/>
              </a:lnSpc>
              <a:buNone/>
              <a:tabLst/>
            </a:pPr>
            <a:r>
              <a:rPr lang="de-DE" sz="2400" b="1">
                <a:solidFill>
                  <a:srgbClr val="FFFFFF"/>
                </a:solidFill>
                <a:latin typeface="Calibri" pitchFamily="34"/>
                <a:ea typeface="Arial Unicode MS" pitchFamily="2"/>
                <a:cs typeface="Tahoma" pitchFamily="2"/>
              </a:rPr>
              <a:t>Wem gehört Wissen?</a:t>
            </a:r>
          </a:p>
        </p:txBody>
      </p:sp>
      <p:sp>
        <p:nvSpPr>
          <p:cNvPr id="3" name="Freihandform 2"/>
          <p:cNvSpPr/>
          <p:nvPr/>
        </p:nvSpPr>
        <p:spPr>
          <a:xfrm>
            <a:off x="928800" y="1285919"/>
            <a:ext cx="700092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50000"/>
              </a:lnSpc>
              <a:buNone/>
              <a:tabLst/>
            </a:pPr>
            <a:r>
              <a:rPr lang="de-DE" sz="2400" b="1">
                <a:solidFill>
                  <a:srgbClr val="002060"/>
                </a:solidFill>
                <a:latin typeface="Calibri" pitchFamily="34"/>
                <a:ea typeface="Arial Unicode MS" pitchFamily="2"/>
                <a:cs typeface="Tahoma" pitchFamily="2"/>
              </a:rPr>
              <a:t>Die Frage wird neu gestellt werden müssen</a:t>
            </a:r>
          </a:p>
        </p:txBody>
      </p:sp>
      <p:sp>
        <p:nvSpPr>
          <p:cNvPr id="4" name="Freihandform 3"/>
          <p:cNvSpPr/>
          <p:nvPr/>
        </p:nvSpPr>
        <p:spPr>
          <a:xfrm>
            <a:off x="857159" y="2214719"/>
            <a:ext cx="7000920" cy="146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50000"/>
              </a:lnSpc>
              <a:buNone/>
              <a:tabLst/>
            </a:pPr>
            <a:r>
              <a:rPr lang="de-DE" sz="2000">
                <a:solidFill>
                  <a:srgbClr val="002060"/>
                </a:solidFill>
                <a:latin typeface="Calibri" pitchFamily="34"/>
                <a:ea typeface="Arial Unicode MS" pitchFamily="2"/>
                <a:cs typeface="Tahoma" pitchFamily="2"/>
              </a:rPr>
              <a:t>Nicht die </a:t>
            </a:r>
            <a:r>
              <a:rPr lang="de-DE" sz="2000" b="1">
                <a:solidFill>
                  <a:srgbClr val="002060"/>
                </a:solidFill>
                <a:latin typeface="Calibri" pitchFamily="34"/>
                <a:ea typeface="Arial Unicode MS" pitchFamily="2"/>
                <a:cs typeface="Tahoma" pitchFamily="2"/>
              </a:rPr>
              <a:t>Freiheit des Wissens </a:t>
            </a:r>
            <a:r>
              <a:rPr lang="de-DE" sz="2000">
                <a:solidFill>
                  <a:srgbClr val="002060"/>
                </a:solidFill>
                <a:latin typeface="Calibri" pitchFamily="34"/>
                <a:ea typeface="Arial Unicode MS" pitchFamily="2"/>
                <a:cs typeface="Tahoma" pitchFamily="2"/>
              </a:rPr>
              <a:t>ist das Problem,</a:t>
            </a:r>
          </a:p>
          <a:p>
            <a:pPr marL="0" marR="0" lvl="0" indent="0" algn="ctr" rtl="0" hangingPunct="1">
              <a:lnSpc>
                <a:spcPct val="150000"/>
              </a:lnSpc>
              <a:buNone/>
              <a:tabLst/>
            </a:pPr>
            <a:r>
              <a:rPr lang="de-DE" sz="2000">
                <a:solidFill>
                  <a:srgbClr val="002060"/>
                </a:solidFill>
                <a:latin typeface="Calibri" pitchFamily="34"/>
                <a:ea typeface="Arial Unicode MS" pitchFamily="2"/>
                <a:cs typeface="Tahoma" pitchFamily="2"/>
              </a:rPr>
              <a:t>sondern die</a:t>
            </a:r>
          </a:p>
          <a:p>
            <a:pPr marL="0" marR="0" lvl="0" indent="0" algn="ctr" rtl="0" hangingPunct="1">
              <a:lnSpc>
                <a:spcPct val="150000"/>
              </a:lnSpc>
              <a:buNone/>
              <a:tabLst/>
            </a:pPr>
            <a:r>
              <a:rPr lang="de-DE" sz="2000">
                <a:solidFill>
                  <a:srgbClr val="002060"/>
                </a:solidFill>
                <a:latin typeface="Calibri" pitchFamily="34"/>
                <a:ea typeface="Arial Unicode MS" pitchFamily="2"/>
                <a:cs typeface="Tahoma" pitchFamily="2"/>
              </a:rPr>
              <a:t> </a:t>
            </a:r>
            <a:r>
              <a:rPr lang="de-DE" sz="2000" b="1">
                <a:solidFill>
                  <a:srgbClr val="002060"/>
                </a:solidFill>
                <a:latin typeface="Calibri" pitchFamily="34"/>
                <a:ea typeface="Arial Unicode MS" pitchFamily="2"/>
                <a:cs typeface="Tahoma" pitchFamily="2"/>
              </a:rPr>
              <a:t>Freiheit des Zugriffs </a:t>
            </a:r>
            <a:r>
              <a:rPr lang="de-DE" sz="2000">
                <a:solidFill>
                  <a:srgbClr val="002060"/>
                </a:solidFill>
                <a:latin typeface="Calibri" pitchFamily="34"/>
                <a:ea typeface="Arial Unicode MS" pitchFamily="2"/>
                <a:cs typeface="Tahoma" pitchFamily="2"/>
              </a:rPr>
              <a:t>auf Wissen.</a:t>
            </a:r>
          </a:p>
        </p:txBody>
      </p:sp>
      <p:sp>
        <p:nvSpPr>
          <p:cNvPr id="5" name="Freihandform 4"/>
          <p:cNvSpPr/>
          <p:nvPr/>
        </p:nvSpPr>
        <p:spPr>
          <a:xfrm>
            <a:off x="826920" y="3860639"/>
            <a:ext cx="7000920" cy="1008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50000"/>
              </a:lnSpc>
              <a:buNone/>
              <a:tabLst/>
            </a:pPr>
            <a:r>
              <a:rPr lang="de-DE" sz="2000">
                <a:solidFill>
                  <a:srgbClr val="002060"/>
                </a:solidFill>
                <a:latin typeface="Calibri" pitchFamily="34"/>
                <a:ea typeface="Arial Unicode MS" pitchFamily="2"/>
                <a:cs typeface="Tahoma" pitchFamily="2"/>
              </a:rPr>
              <a:t>Zugriffsprobleme werden auf den </a:t>
            </a:r>
            <a:r>
              <a:rPr lang="de-DE" sz="2000" b="1">
                <a:solidFill>
                  <a:srgbClr val="002060"/>
                </a:solidFill>
                <a:latin typeface="Calibri" pitchFamily="34"/>
                <a:ea typeface="Arial Unicode MS" pitchFamily="2"/>
                <a:cs typeface="Tahoma" pitchFamily="2"/>
              </a:rPr>
              <a:t>Informationsmärkten</a:t>
            </a:r>
            <a:r>
              <a:rPr lang="de-DE" sz="2000">
                <a:solidFill>
                  <a:srgbClr val="002060"/>
                </a:solidFill>
                <a:latin typeface="Calibri" pitchFamily="34"/>
                <a:ea typeface="Arial Unicode MS" pitchFamily="2"/>
                <a:cs typeface="Tahoma" pitchFamily="2"/>
              </a:rPr>
              <a:t> entschieden</a:t>
            </a:r>
          </a:p>
        </p:txBody>
      </p:sp>
      <p:grpSp>
        <p:nvGrpSpPr>
          <p:cNvPr id="6" name="Gruppieren 5"/>
          <p:cNvGrpSpPr/>
          <p:nvPr/>
        </p:nvGrpSpPr>
        <p:grpSpPr>
          <a:xfrm>
            <a:off x="468360" y="4437000"/>
            <a:ext cx="3048120" cy="1488240"/>
            <a:chOff x="468360" y="4437000"/>
            <a:chExt cx="3048120" cy="1488240"/>
          </a:xfrm>
        </p:grpSpPr>
        <p:sp>
          <p:nvSpPr>
            <p:cNvPr id="7" name="Freihandform 6"/>
            <p:cNvSpPr/>
            <p:nvPr/>
          </p:nvSpPr>
          <p:spPr>
            <a:xfrm>
              <a:off x="468360" y="5221440"/>
              <a:ext cx="304812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9E9E9"/>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2000" b="1">
                  <a:solidFill>
                    <a:srgbClr val="002060"/>
                  </a:solidFill>
                  <a:latin typeface="Calibri" pitchFamily="34"/>
                  <a:ea typeface="Arial" pitchFamily="34"/>
                  <a:cs typeface="Arial" pitchFamily="34"/>
                </a:rPr>
                <a:t>proprietäre kommerzielle Informationsmärkte</a:t>
              </a:r>
            </a:p>
          </p:txBody>
        </p:sp>
        <p:sp>
          <p:nvSpPr>
            <p:cNvPr id="8" name="Freihandform 7"/>
            <p:cNvSpPr/>
            <p:nvPr/>
          </p:nvSpPr>
          <p:spPr>
            <a:xfrm>
              <a:off x="2052720" y="4437000"/>
              <a:ext cx="360359" cy="647640"/>
            </a:xfrm>
            <a:custGeom>
              <a:avLst>
                <a:gd name="f0" fmla="val 156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4F81BD"/>
            </a:solidFill>
            <a:ln w="25560">
              <a:solidFill>
                <a:srgbClr val="385D8A"/>
              </a:solidFill>
              <a:prstDash val="solid"/>
              <a:miter/>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grpSp>
      <p:grpSp>
        <p:nvGrpSpPr>
          <p:cNvPr id="9" name="Gruppieren 8"/>
          <p:cNvGrpSpPr/>
          <p:nvPr/>
        </p:nvGrpSpPr>
        <p:grpSpPr>
          <a:xfrm>
            <a:off x="5045040" y="4437000"/>
            <a:ext cx="3048120" cy="1559520"/>
            <a:chOff x="5045040" y="4437000"/>
            <a:chExt cx="3048120" cy="1559520"/>
          </a:xfrm>
        </p:grpSpPr>
        <p:sp>
          <p:nvSpPr>
            <p:cNvPr id="10" name="Freihandform 9"/>
            <p:cNvSpPr/>
            <p:nvPr/>
          </p:nvSpPr>
          <p:spPr>
            <a:xfrm>
              <a:off x="5045040" y="5292720"/>
              <a:ext cx="304812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9E9E9"/>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2000" b="1">
                  <a:solidFill>
                    <a:srgbClr val="002060"/>
                  </a:solidFill>
                  <a:latin typeface="Calibri" pitchFamily="34"/>
                  <a:ea typeface="Arial" pitchFamily="34"/>
                  <a:cs typeface="Arial" pitchFamily="34"/>
                </a:rPr>
                <a:t>Öffentliche freie Austauschmärkte</a:t>
              </a:r>
            </a:p>
          </p:txBody>
        </p:sp>
        <p:sp>
          <p:nvSpPr>
            <p:cNvPr id="11" name="Freihandform 10"/>
            <p:cNvSpPr/>
            <p:nvPr/>
          </p:nvSpPr>
          <p:spPr>
            <a:xfrm>
              <a:off x="6373799" y="4437000"/>
              <a:ext cx="360359" cy="647640"/>
            </a:xfrm>
            <a:custGeom>
              <a:avLst>
                <a:gd name="f0" fmla="val 156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4F81BD"/>
            </a:solidFill>
            <a:ln w="25560">
              <a:solidFill>
                <a:srgbClr val="385D8A"/>
              </a:solidFill>
              <a:prstDash val="solid"/>
              <a:miter/>
            </a:ln>
          </p:spPr>
          <p:txBody>
            <a:bodyPr vert="horz" wrap="none" lIns="90000" tIns="46800" rIns="90000" bIns="46800" anchor="ctr" anchorCtr="0" compatLnSpc="0"/>
            <a:lstStyle/>
            <a:p>
              <a:pPr lvl="0" rtl="0" hangingPunct="0">
                <a:buNone/>
                <a:tabLst/>
              </a:pPr>
              <a:endParaRPr lang="de-DE" sz="2400">
                <a:latin typeface="Times New Roman" pitchFamily="18"/>
                <a:ea typeface="Arial Unicode MS" pitchFamily="2"/>
                <a:cs typeface="Tahoma" pitchFamily="2"/>
              </a:endParaRPr>
            </a:p>
          </p:txBody>
        </p:sp>
      </p:gr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971640" y="990719"/>
            <a:ext cx="7200720" cy="481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447479" marR="0" lvl="0" indent="-436679" algn="ctr" rtl="0" hangingPunct="1">
              <a:lnSpc>
                <a:spcPct val="150000"/>
              </a:lnSpc>
              <a:buNone/>
              <a:tabLst/>
            </a:pPr>
            <a:r>
              <a:rPr lang="en-US" sz="4400">
                <a:solidFill>
                  <a:srgbClr val="FFFFFF"/>
                </a:solidFill>
                <a:latin typeface="Calibri" pitchFamily="34"/>
                <a:ea typeface="Arial Unicode MS" pitchFamily="2"/>
                <a:cs typeface="Tahoma" pitchFamily="2"/>
              </a:rPr>
              <a:t>Wissen als Gemeingut</a:t>
            </a:r>
            <a:br>
              <a:rPr lang="en-US" sz="4400">
                <a:solidFill>
                  <a:srgbClr val="FFFFFF"/>
                </a:solidFill>
                <a:latin typeface="Calibri" pitchFamily="34"/>
                <a:ea typeface="Arial Unicode MS" pitchFamily="2"/>
                <a:cs typeface="Tahoma" pitchFamily="2"/>
              </a:rPr>
            </a:br>
            <a:r>
              <a:rPr lang="en-US" sz="4400">
                <a:solidFill>
                  <a:srgbClr val="FFFFFF"/>
                </a:solidFill>
                <a:latin typeface="Calibri" pitchFamily="34"/>
                <a:ea typeface="Arial Unicode MS" pitchFamily="2"/>
                <a:cs typeface="Tahoma" pitchFamily="2"/>
              </a:rPr>
              <a:t>(Commons)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1547664" y="907919"/>
            <a:ext cx="4700520" cy="10338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None/>
              <a:tabLst/>
            </a:pPr>
            <a:r>
              <a:rPr lang="de-DE" sz="2000" dirty="0">
                <a:solidFill>
                  <a:srgbClr val="002060"/>
                </a:solidFill>
                <a:latin typeface="Calibri" pitchFamily="34"/>
                <a:ea typeface="Arial Unicode MS" pitchFamily="2"/>
                <a:cs typeface="Tahoma" pitchFamily="2"/>
              </a:rPr>
              <a:t>Gemeingüter sind zum einen das Erbe, das uns die </a:t>
            </a:r>
            <a:r>
              <a:rPr lang="de-DE" sz="2000" b="1" dirty="0">
                <a:solidFill>
                  <a:srgbClr val="002060"/>
                </a:solidFill>
                <a:latin typeface="Calibri" pitchFamily="34"/>
                <a:ea typeface="Arial Unicode MS" pitchFamily="2"/>
                <a:cs typeface="Tahoma" pitchFamily="2"/>
              </a:rPr>
              <a:t>Natur ohne unser Zutun geschenkt </a:t>
            </a:r>
            <a:r>
              <a:rPr lang="de-DE" sz="2000" dirty="0">
                <a:solidFill>
                  <a:srgbClr val="002060"/>
                </a:solidFill>
                <a:latin typeface="Calibri" pitchFamily="34"/>
                <a:ea typeface="Arial Unicode MS" pitchFamily="2"/>
                <a:cs typeface="Tahoma" pitchFamily="2"/>
              </a:rPr>
              <a:t>hat.</a:t>
            </a:r>
          </a:p>
        </p:txBody>
      </p:sp>
      <p:sp>
        <p:nvSpPr>
          <p:cNvPr id="4" name="Freihandform 3"/>
          <p:cNvSpPr/>
          <p:nvPr/>
        </p:nvSpPr>
        <p:spPr>
          <a:xfrm>
            <a:off x="179280" y="907919"/>
            <a:ext cx="1440392" cy="571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342720" marR="0" lvl="0" indent="-331920" rtl="0" hangingPunct="1">
              <a:lnSpc>
                <a:spcPct val="90000"/>
              </a:lnSpc>
              <a:spcBef>
                <a:spcPts val="799"/>
              </a:spcBef>
              <a:spcAft>
                <a:spcPts val="0"/>
              </a:spcAft>
              <a:buNone/>
              <a:tabLst/>
            </a:pPr>
            <a:r>
              <a:rPr lang="de-DE" sz="2400" b="1" dirty="0">
                <a:solidFill>
                  <a:srgbClr val="002060"/>
                </a:solidFill>
                <a:latin typeface="Calibri" pitchFamily="34"/>
                <a:ea typeface="Arial Unicode MS" pitchFamily="2"/>
                <a:cs typeface="Tahoma" pitchFamily="2"/>
              </a:rPr>
              <a:t>natürlich</a:t>
            </a:r>
          </a:p>
          <a:p>
            <a:pPr marL="342720" marR="0" lvl="0" indent="-331920" rtl="0" hangingPunct="1">
              <a:lnSpc>
                <a:spcPct val="90000"/>
              </a:lnSpc>
              <a:spcBef>
                <a:spcPts val="799"/>
              </a:spcBef>
              <a:spcAft>
                <a:spcPts val="0"/>
              </a:spcAft>
              <a:buNone/>
              <a:tabLst/>
            </a:pPr>
            <a:endParaRPr lang="de-DE" sz="2400" b="1" dirty="0">
              <a:solidFill>
                <a:srgbClr val="002060"/>
              </a:solidFill>
              <a:latin typeface="Calibri" pitchFamily="34"/>
              <a:ea typeface="Arial Unicode MS" pitchFamily="2"/>
              <a:cs typeface="Tahoma" pitchFamily="2"/>
            </a:endParaRPr>
          </a:p>
        </p:txBody>
      </p:sp>
      <p:sp>
        <p:nvSpPr>
          <p:cNvPr id="5" name="Freihandform 4"/>
          <p:cNvSpPr/>
          <p:nvPr/>
        </p:nvSpPr>
        <p:spPr>
          <a:xfrm>
            <a:off x="179280" y="2204999"/>
            <a:ext cx="1440392" cy="571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342720" marR="0" lvl="0" indent="-331920" rtl="0" hangingPunct="1">
              <a:lnSpc>
                <a:spcPct val="90000"/>
              </a:lnSpc>
              <a:spcBef>
                <a:spcPts val="799"/>
              </a:spcBef>
              <a:spcAft>
                <a:spcPts val="0"/>
              </a:spcAft>
              <a:buNone/>
              <a:tabLst/>
            </a:pPr>
            <a:r>
              <a:rPr lang="de-DE" sz="2400" b="1">
                <a:solidFill>
                  <a:srgbClr val="002060"/>
                </a:solidFill>
                <a:latin typeface="Calibri" pitchFamily="34"/>
                <a:ea typeface="Arial Unicode MS" pitchFamily="2"/>
                <a:cs typeface="Tahoma" pitchFamily="2"/>
              </a:rPr>
              <a:t>sozial</a:t>
            </a:r>
          </a:p>
          <a:p>
            <a:pPr marL="342720" marR="0" lvl="0" indent="-331920" rtl="0" hangingPunct="1">
              <a:lnSpc>
                <a:spcPct val="90000"/>
              </a:lnSpc>
              <a:spcBef>
                <a:spcPts val="799"/>
              </a:spcBef>
              <a:spcAft>
                <a:spcPts val="0"/>
              </a:spcAft>
              <a:buNone/>
              <a:tabLst/>
            </a:pPr>
            <a:endParaRPr lang="de-DE" sz="2400" b="1">
              <a:solidFill>
                <a:srgbClr val="002060"/>
              </a:solidFill>
              <a:latin typeface="Calibri" pitchFamily="34"/>
              <a:ea typeface="Arial Unicode MS" pitchFamily="2"/>
              <a:cs typeface="Tahoma" pitchFamily="2"/>
            </a:endParaRPr>
          </a:p>
        </p:txBody>
      </p:sp>
      <p:sp>
        <p:nvSpPr>
          <p:cNvPr id="6" name="Freihandform 5"/>
          <p:cNvSpPr/>
          <p:nvPr/>
        </p:nvSpPr>
        <p:spPr>
          <a:xfrm>
            <a:off x="179280" y="4316400"/>
            <a:ext cx="1440392" cy="571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342720" marR="0" lvl="0" indent="-331920" rtl="0" hangingPunct="1">
              <a:lnSpc>
                <a:spcPct val="90000"/>
              </a:lnSpc>
              <a:spcBef>
                <a:spcPts val="799"/>
              </a:spcBef>
              <a:spcAft>
                <a:spcPts val="0"/>
              </a:spcAft>
              <a:buNone/>
              <a:tabLst/>
            </a:pPr>
            <a:r>
              <a:rPr lang="de-DE" sz="2400" b="1">
                <a:solidFill>
                  <a:srgbClr val="002060"/>
                </a:solidFill>
                <a:latin typeface="Calibri" pitchFamily="34"/>
                <a:ea typeface="Arial Unicode MS" pitchFamily="2"/>
                <a:cs typeface="Tahoma" pitchFamily="2"/>
              </a:rPr>
              <a:t>kulturell</a:t>
            </a:r>
          </a:p>
        </p:txBody>
      </p:sp>
      <p:sp>
        <p:nvSpPr>
          <p:cNvPr id="7" name="Freihandform 6"/>
          <p:cNvSpPr/>
          <p:nvPr/>
        </p:nvSpPr>
        <p:spPr>
          <a:xfrm>
            <a:off x="1547664" y="1916832"/>
            <a:ext cx="6092640" cy="2292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lnSpc>
                <a:spcPct val="150000"/>
              </a:lnSpc>
              <a:buNone/>
              <a:tabLst/>
            </a:pPr>
            <a:r>
              <a:rPr lang="de-DE" sz="2000" b="1" dirty="0">
                <a:solidFill>
                  <a:srgbClr val="002060"/>
                </a:solidFill>
                <a:latin typeface="Calibri" pitchFamily="34"/>
                <a:ea typeface="Arial Unicode MS" pitchFamily="2"/>
                <a:cs typeface="Tahoma" pitchFamily="2"/>
              </a:rPr>
              <a:t>Gemeingüter lassen überhaupt erst soziales Leben entstehen</a:t>
            </a:r>
            <a:r>
              <a:rPr lang="de-DE" sz="2000" dirty="0">
                <a:solidFill>
                  <a:srgbClr val="002060"/>
                </a:solidFill>
                <a:latin typeface="Calibri" pitchFamily="34"/>
                <a:ea typeface="Arial Unicode MS" pitchFamily="2"/>
                <a:cs typeface="Tahoma" pitchFamily="2"/>
              </a:rPr>
              <a:t>. Sie organisieren das Zusammenleben der Menschen: der öffentliche Raum, Plätze, Parks, Gesundheitsversorgung, Mitbestimmung und ein stabiles Finanzsystem ….</a:t>
            </a:r>
          </a:p>
        </p:txBody>
      </p:sp>
      <p:sp>
        <p:nvSpPr>
          <p:cNvPr id="8" name="Freihandform 7"/>
          <p:cNvSpPr/>
          <p:nvPr/>
        </p:nvSpPr>
        <p:spPr>
          <a:xfrm>
            <a:off x="1547664" y="4207644"/>
            <a:ext cx="6373799" cy="197323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50000"/>
              </a:lnSpc>
              <a:buNone/>
              <a:tabLst/>
            </a:pPr>
            <a:r>
              <a:rPr lang="de-DE" sz="2000">
                <a:solidFill>
                  <a:srgbClr val="002060"/>
                </a:solidFill>
                <a:latin typeface="Calibri" pitchFamily="34"/>
                <a:ea typeface="Arial Unicode MS" pitchFamily="2"/>
                <a:cs typeface="Tahoma" pitchFamily="2"/>
              </a:rPr>
              <a:t>Gemeingüter sind aber auch </a:t>
            </a:r>
            <a:r>
              <a:rPr lang="de-DE" sz="2000" b="1">
                <a:solidFill>
                  <a:srgbClr val="002060"/>
                </a:solidFill>
                <a:latin typeface="Calibri" pitchFamily="34"/>
                <a:ea typeface="Arial Unicode MS" pitchFamily="2"/>
                <a:cs typeface="Tahoma" pitchFamily="2"/>
              </a:rPr>
              <a:t>Ausprägungen des kulturellen Erbes</a:t>
            </a:r>
            <a:r>
              <a:rPr lang="de-DE" sz="2000">
                <a:solidFill>
                  <a:srgbClr val="002060"/>
                </a:solidFill>
                <a:latin typeface="Calibri" pitchFamily="34"/>
                <a:ea typeface="Arial Unicode MS" pitchFamily="2"/>
                <a:cs typeface="Tahoma" pitchFamily="2"/>
              </a:rPr>
              <a:t>, das die Menschheit von Beginn an bis zur Gegenwart entwickelt und an uns in der Gegenwart weitergegeben hat.</a:t>
            </a:r>
          </a:p>
          <a:p>
            <a:pPr marL="0" marR="0" lvl="0" indent="0" rtl="0" hangingPunct="1">
              <a:lnSpc>
                <a:spcPct val="150000"/>
              </a:lnSpc>
              <a:buNone/>
              <a:tabLst/>
            </a:pPr>
            <a:endParaRPr lang="de-DE" sz="2000">
              <a:solidFill>
                <a:srgbClr val="002060"/>
              </a:solidFill>
              <a:latin typeface="Calibri" pitchFamily="34"/>
              <a:ea typeface="Arial Unicode MS" pitchFamily="2"/>
              <a:cs typeface="Tahoma" pitchFamily="2"/>
            </a:endParaRPr>
          </a:p>
        </p:txBody>
      </p:sp>
      <p:sp>
        <p:nvSpPr>
          <p:cNvPr id="9" name="Freihandform 8"/>
          <p:cNvSpPr/>
          <p:nvPr/>
        </p:nvSpPr>
        <p:spPr>
          <a:xfrm>
            <a:off x="7452320" y="836640"/>
            <a:ext cx="1584176" cy="1973105"/>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0 f8 1"/>
              <a:gd name="f12" fmla="*/ 21600 f8 1"/>
              <a:gd name="f13" fmla="*/ 21600 f9 1"/>
              <a:gd name="f14" fmla="*/ 0 f9 1"/>
              <a:gd name="f15" fmla="*/ 1385900 f8 1"/>
              <a:gd name="f16" fmla="*/ f10 1 f2"/>
              <a:gd name="f17" fmla="*/ 2771800 f8 1"/>
              <a:gd name="f18" fmla="*/ 751775 f9 1"/>
              <a:gd name="f19" fmla="*/ 1503550 f9 1"/>
              <a:gd name="f20" fmla="+- f16 0 f1"/>
            </a:gdLst>
            <a:ahLst/>
            <a:cxnLst>
              <a:cxn ang="3cd4">
                <a:pos x="hc" y="t"/>
              </a:cxn>
              <a:cxn ang="0">
                <a:pos x="r" y="vc"/>
              </a:cxn>
              <a:cxn ang="cd4">
                <a:pos x="hc" y="b"/>
              </a:cxn>
              <a:cxn ang="cd2">
                <a:pos x="l" y="vc"/>
              </a:cxn>
              <a:cxn ang="f20">
                <a:pos x="f15" y="f14"/>
              </a:cxn>
              <a:cxn ang="f20">
                <a:pos x="f17" y="f18"/>
              </a:cxn>
              <a:cxn ang="f20">
                <a:pos x="f15" y="f19"/>
              </a:cxn>
              <a:cxn ang="f20">
                <a:pos x="f11" y="f18"/>
              </a:cxn>
            </a:cxnLst>
            <a:rect l="f11" t="f14" r="f12" b="f13"/>
            <a:pathLst>
              <a:path w="21600" h="21600">
                <a:moveTo>
                  <a:pt x="f5" y="f5"/>
                </a:moveTo>
                <a:lnTo>
                  <a:pt x="f6" y="f5"/>
                </a:lnTo>
                <a:lnTo>
                  <a:pt x="f6" y="f6"/>
                </a:lnTo>
                <a:lnTo>
                  <a:pt x="f5" y="f6"/>
                </a:lnTo>
                <a:lnTo>
                  <a:pt x="f5" y="f5"/>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Clr>
                <a:srgbClr val="003366"/>
              </a:buClr>
              <a:buSzPct val="86000"/>
              <a:buFont typeface="Wingdings" pitchFamily="2"/>
              <a:buChar char=""/>
              <a:tabLst/>
            </a:pPr>
            <a:r>
              <a:rPr lang="de-DE" sz="2000" dirty="0">
                <a:solidFill>
                  <a:srgbClr val="003366"/>
                </a:solidFill>
                <a:latin typeface="Calibri" pitchFamily="34"/>
                <a:ea typeface="Arial Unicode MS" pitchFamily="34"/>
                <a:cs typeface="Arial Unicode MS" pitchFamily="34"/>
              </a:rPr>
              <a:t>Wasser</a:t>
            </a:r>
          </a:p>
          <a:p>
            <a:pPr marL="0" marR="0" lvl="0" indent="0" rtl="0" hangingPunct="1">
              <a:lnSpc>
                <a:spcPct val="100000"/>
              </a:lnSpc>
              <a:buClr>
                <a:srgbClr val="003366"/>
              </a:buClr>
              <a:buSzPct val="86000"/>
              <a:buFont typeface="Wingdings" pitchFamily="2"/>
              <a:buChar char=""/>
              <a:tabLst/>
            </a:pPr>
            <a:r>
              <a:rPr lang="de-DE" sz="2000" dirty="0">
                <a:solidFill>
                  <a:srgbClr val="003366"/>
                </a:solidFill>
                <a:latin typeface="Calibri" pitchFamily="34"/>
                <a:ea typeface="Arial Unicode MS" pitchFamily="34"/>
                <a:cs typeface="Arial Unicode MS" pitchFamily="34"/>
              </a:rPr>
              <a:t>die Fische</a:t>
            </a:r>
          </a:p>
          <a:p>
            <a:pPr marL="0" marR="0" lvl="0" indent="0" rtl="0" hangingPunct="1">
              <a:lnSpc>
                <a:spcPct val="100000"/>
              </a:lnSpc>
              <a:buClr>
                <a:srgbClr val="003366"/>
              </a:buClr>
              <a:buSzPct val="86000"/>
              <a:buFont typeface="Wingdings" pitchFamily="2"/>
              <a:buChar char=""/>
              <a:tabLst/>
            </a:pPr>
            <a:r>
              <a:rPr lang="de-DE" sz="2000" dirty="0">
                <a:solidFill>
                  <a:srgbClr val="003366"/>
                </a:solidFill>
                <a:latin typeface="Calibri" pitchFamily="34"/>
                <a:ea typeface="Arial Unicode MS" pitchFamily="34"/>
                <a:cs typeface="Arial Unicode MS" pitchFamily="34"/>
              </a:rPr>
              <a:t>natürliche Ressourcen</a:t>
            </a:r>
          </a:p>
          <a:p>
            <a:pPr marL="0" marR="0" lvl="0" indent="0" rtl="0" hangingPunct="1">
              <a:lnSpc>
                <a:spcPct val="100000"/>
              </a:lnSpc>
              <a:buClr>
                <a:srgbClr val="003366"/>
              </a:buClr>
              <a:buSzPct val="86000"/>
              <a:buFont typeface="Wingdings" pitchFamily="2"/>
              <a:buChar char=""/>
              <a:tabLst/>
            </a:pPr>
            <a:r>
              <a:rPr lang="de-DE" sz="2000" dirty="0">
                <a:solidFill>
                  <a:srgbClr val="003366"/>
                </a:solidFill>
                <a:latin typeface="Calibri" pitchFamily="34"/>
                <a:ea typeface="Arial Unicode MS" pitchFamily="34"/>
                <a:cs typeface="Arial Unicode MS" pitchFamily="34"/>
              </a:rPr>
              <a:t>Luft</a:t>
            </a:r>
          </a:p>
          <a:p>
            <a:pPr marL="344160" marR="0" lvl="0" indent="-344160" rtl="0" hangingPunct="1">
              <a:lnSpc>
                <a:spcPct val="100000"/>
              </a:lnSpc>
              <a:buNone/>
              <a:tabLst/>
            </a:pPr>
            <a:r>
              <a:rPr lang="de-DE" sz="2000" dirty="0">
                <a:solidFill>
                  <a:srgbClr val="003366"/>
                </a:solidFill>
                <a:latin typeface="Calibri" pitchFamily="34"/>
                <a:ea typeface="Arial Unicode MS" pitchFamily="34"/>
                <a:cs typeface="Arial Unicode MS" pitchFamily="34"/>
              </a:rPr>
              <a:t>….</a:t>
            </a:r>
          </a:p>
        </p:txBody>
      </p:sp>
      <p:sp>
        <p:nvSpPr>
          <p:cNvPr id="10" name="Freihandform 9"/>
          <p:cNvSpPr/>
          <p:nvPr/>
        </p:nvSpPr>
        <p:spPr>
          <a:xfrm>
            <a:off x="324000" y="5084640"/>
            <a:ext cx="1152360" cy="459719"/>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0 f8 1"/>
              <a:gd name="f12" fmla="*/ 21600 f8 1"/>
              <a:gd name="f13" fmla="*/ 21600 f9 1"/>
              <a:gd name="f14" fmla="*/ 0 f9 1"/>
              <a:gd name="f15" fmla="*/ 576064 f8 1"/>
              <a:gd name="f16" fmla="*/ f10 1 f2"/>
              <a:gd name="f17" fmla="*/ 1152128 f8 1"/>
              <a:gd name="f18" fmla="*/ 235095 f9 1"/>
              <a:gd name="f19" fmla="*/ 470190 f9 1"/>
              <a:gd name="f20" fmla="+- f16 0 f1"/>
            </a:gdLst>
            <a:ahLst/>
            <a:cxnLst>
              <a:cxn ang="3cd4">
                <a:pos x="hc" y="t"/>
              </a:cxn>
              <a:cxn ang="0">
                <a:pos x="r" y="vc"/>
              </a:cxn>
              <a:cxn ang="cd4">
                <a:pos x="hc" y="b"/>
              </a:cxn>
              <a:cxn ang="cd2">
                <a:pos x="l" y="vc"/>
              </a:cxn>
              <a:cxn ang="f20">
                <a:pos x="f15" y="f14"/>
              </a:cxn>
              <a:cxn ang="f20">
                <a:pos x="f17" y="f18"/>
              </a:cxn>
              <a:cxn ang="f20">
                <a:pos x="f15" y="f19"/>
              </a:cxn>
              <a:cxn ang="f20">
                <a:pos x="f11" y="f18"/>
              </a:cxn>
            </a:cxnLst>
            <a:rect l="f11" t="f14" r="f12" b="f13"/>
            <a:pathLst>
              <a:path w="21600" h="21600">
                <a:moveTo>
                  <a:pt x="f5" y="f5"/>
                </a:moveTo>
                <a:lnTo>
                  <a:pt x="f6" y="f5"/>
                </a:lnTo>
                <a:lnTo>
                  <a:pt x="f6" y="f6"/>
                </a:lnTo>
                <a:lnTo>
                  <a:pt x="f5" y="f6"/>
                </a:lnTo>
                <a:lnTo>
                  <a:pt x="f5" y="f5"/>
                </a:lnTo>
                <a:close/>
              </a:path>
            </a:pathLst>
          </a:custGeom>
          <a:solidFill>
            <a:srgbClr val="002060"/>
          </a:solidFill>
          <a:ln>
            <a:noFill/>
            <a:prstDash val="solid"/>
          </a:ln>
        </p:spPr>
        <p:txBody>
          <a:bodyPr vert="horz" wrap="square" lIns="90000" tIns="46800" rIns="90000" bIns="46800" anchor="t" anchorCtr="0" compatLnSpc="0">
            <a:spAutoFit/>
          </a:bodyPr>
          <a:lstStyle/>
          <a:p>
            <a:pPr marL="355320" marR="0" lvl="0" indent="-344520" algn="ctr" rtl="0" hangingPunct="1">
              <a:lnSpc>
                <a:spcPct val="100000"/>
              </a:lnSpc>
              <a:buNone/>
              <a:tabLst/>
            </a:pPr>
            <a:r>
              <a:rPr lang="de-DE" sz="2400">
                <a:solidFill>
                  <a:srgbClr val="FFFFFF"/>
                </a:solidFill>
                <a:latin typeface="Calibri" pitchFamily="34"/>
                <a:ea typeface="Arial Unicode MS" pitchFamily="34"/>
                <a:cs typeface="Arial Unicode MS" pitchFamily="34"/>
              </a:rPr>
              <a:t>Wissen</a:t>
            </a:r>
          </a:p>
        </p:txBody>
      </p:sp>
      <p:sp>
        <p:nvSpPr>
          <p:cNvPr id="11" name="Freihandform 10"/>
          <p:cNvSpPr/>
          <p:nvPr/>
        </p:nvSpPr>
        <p:spPr>
          <a:xfrm>
            <a:off x="73080" y="108000"/>
            <a:ext cx="6730920" cy="51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Ein Verständnis von Wissen als Commons</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96840" y="1535039"/>
            <a:ext cx="2895479" cy="2746079"/>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0 f8 1"/>
              <a:gd name="f12" fmla="*/ 21600 f8 1"/>
              <a:gd name="f13" fmla="*/ 21600 f9 1"/>
              <a:gd name="f14" fmla="*/ 0 f9 1"/>
              <a:gd name="f15" fmla="*/ 1447800 f8 1"/>
              <a:gd name="f16" fmla="*/ f10 1 f2"/>
              <a:gd name="f17" fmla="*/ 2895600 f8 1"/>
              <a:gd name="f18" fmla="*/ 1409231 f9 1"/>
              <a:gd name="f19" fmla="*/ 2818461 f9 1"/>
              <a:gd name="f20" fmla="+- f16 0 f1"/>
            </a:gdLst>
            <a:ahLst/>
            <a:cxnLst>
              <a:cxn ang="3cd4">
                <a:pos x="hc" y="t"/>
              </a:cxn>
              <a:cxn ang="0">
                <a:pos x="r" y="vc"/>
              </a:cxn>
              <a:cxn ang="cd4">
                <a:pos x="hc" y="b"/>
              </a:cxn>
              <a:cxn ang="cd2">
                <a:pos x="l" y="vc"/>
              </a:cxn>
              <a:cxn ang="f20">
                <a:pos x="f15" y="f14"/>
              </a:cxn>
              <a:cxn ang="f20">
                <a:pos x="f17" y="f18"/>
              </a:cxn>
              <a:cxn ang="f20">
                <a:pos x="f15" y="f19"/>
              </a:cxn>
              <a:cxn ang="f20">
                <a:pos x="f11" y="f18"/>
              </a:cxn>
            </a:cxnLst>
            <a:rect l="f11" t="f14" r="f12" b="f13"/>
            <a:pathLst>
              <a:path w="21600" h="21600">
                <a:moveTo>
                  <a:pt x="f5" y="f5"/>
                </a:moveTo>
                <a:lnTo>
                  <a:pt x="f6" y="f5"/>
                </a:lnTo>
                <a:lnTo>
                  <a:pt x="f6" y="f6"/>
                </a:lnTo>
                <a:lnTo>
                  <a:pt x="f5" y="f6"/>
                </a:lnTo>
                <a:lnTo>
                  <a:pt x="f5" y="f5"/>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None/>
              <a:tabLst/>
            </a:pPr>
            <a:r>
              <a:rPr lang="de-DE" sz="2000">
                <a:solidFill>
                  <a:srgbClr val="002060"/>
                </a:solidFill>
                <a:latin typeface="Calibri" pitchFamily="34"/>
                <a:ea typeface="Arial Unicode MS" pitchFamily="34"/>
                <a:cs typeface="Arial Unicode MS" pitchFamily="34"/>
              </a:rPr>
              <a:t>Commons</a:t>
            </a:r>
          </a:p>
          <a:p>
            <a:pPr marL="0" marR="0" lvl="0" indent="0" rtl="0" hangingPunct="1">
              <a:lnSpc>
                <a:spcPct val="100000"/>
              </a:lnSpc>
              <a:buNone/>
              <a:tabLst/>
            </a:pPr>
            <a:endParaRPr lang="de-DE" sz="2000">
              <a:solidFill>
                <a:srgbClr val="002060"/>
              </a:solidFill>
              <a:latin typeface="Calibri" pitchFamily="34"/>
              <a:ea typeface="Arial Unicode MS" pitchFamily="34"/>
              <a:cs typeface="Arial Unicode MS" pitchFamily="34"/>
            </a:endParaRPr>
          </a:p>
          <a:p>
            <a:pPr marL="0" marR="0" lvl="0" indent="0" rtl="0" hangingPunct="1">
              <a:lnSpc>
                <a:spcPct val="100000"/>
              </a:lnSpc>
              <a:buClr>
                <a:srgbClr val="003366"/>
              </a:buClr>
              <a:buSzPct val="86000"/>
              <a:buFont typeface="Wingdings" pitchFamily="2"/>
              <a:buChar char=""/>
              <a:tabLst/>
            </a:pPr>
            <a:r>
              <a:rPr lang="de-DE" sz="2800" b="1">
                <a:solidFill>
                  <a:srgbClr val="002060"/>
                </a:solidFill>
                <a:latin typeface="Calibri" pitchFamily="34"/>
                <a:ea typeface="Arial Unicode MS" pitchFamily="34"/>
                <a:cs typeface="Arial Unicode MS" pitchFamily="34"/>
              </a:rPr>
              <a:t>water</a:t>
            </a:r>
          </a:p>
          <a:p>
            <a:pPr marL="0" marR="0" lvl="0" indent="0" rtl="0" hangingPunct="1">
              <a:lnSpc>
                <a:spcPct val="100000"/>
              </a:lnSpc>
              <a:buClr>
                <a:srgbClr val="003366"/>
              </a:buClr>
              <a:buSzPct val="86000"/>
              <a:buFont typeface="Wingdings" pitchFamily="2"/>
              <a:buChar char=""/>
              <a:tabLst/>
            </a:pPr>
            <a:r>
              <a:rPr lang="de-DE" sz="2000">
                <a:solidFill>
                  <a:srgbClr val="002060"/>
                </a:solidFill>
                <a:latin typeface="Calibri" pitchFamily="34"/>
                <a:ea typeface="Arial Unicode MS" pitchFamily="34"/>
                <a:cs typeface="Arial Unicode MS" pitchFamily="34"/>
              </a:rPr>
              <a:t>natural resources</a:t>
            </a:r>
          </a:p>
          <a:p>
            <a:pPr marL="0" marR="0" lvl="0" indent="0" rtl="0" hangingPunct="1">
              <a:lnSpc>
                <a:spcPct val="100000"/>
              </a:lnSpc>
              <a:buClr>
                <a:srgbClr val="003366"/>
              </a:buClr>
              <a:buSzPct val="86000"/>
              <a:buFont typeface="Wingdings" pitchFamily="2"/>
              <a:buChar char=""/>
              <a:tabLst/>
            </a:pPr>
            <a:r>
              <a:rPr lang="de-DE" sz="2000">
                <a:solidFill>
                  <a:srgbClr val="002060"/>
                </a:solidFill>
                <a:latin typeface="Calibri" pitchFamily="34"/>
                <a:ea typeface="Arial Unicode MS" pitchFamily="34"/>
                <a:cs typeface="Arial Unicode MS" pitchFamily="34"/>
              </a:rPr>
              <a:t>public spaces</a:t>
            </a:r>
          </a:p>
          <a:p>
            <a:pPr marL="0" marR="0" lvl="0" indent="0" rtl="0" hangingPunct="1">
              <a:lnSpc>
                <a:spcPct val="100000"/>
              </a:lnSpc>
              <a:buClr>
                <a:srgbClr val="003366"/>
              </a:buClr>
              <a:buSzPct val="86000"/>
              <a:buFont typeface="Wingdings" pitchFamily="2"/>
              <a:buChar char=""/>
              <a:tabLst/>
            </a:pPr>
            <a:r>
              <a:rPr lang="de-DE" sz="2000">
                <a:solidFill>
                  <a:srgbClr val="002060"/>
                </a:solidFill>
                <a:latin typeface="Calibri" pitchFamily="34"/>
                <a:ea typeface="Arial Unicode MS" pitchFamily="34"/>
                <a:cs typeface="Arial Unicode MS" pitchFamily="34"/>
              </a:rPr>
              <a:t>air/sky</a:t>
            </a:r>
          </a:p>
          <a:p>
            <a:pPr marL="0" marR="0" lvl="0" indent="0" rtl="0" hangingPunct="1">
              <a:lnSpc>
                <a:spcPct val="100000"/>
              </a:lnSpc>
              <a:buClr>
                <a:srgbClr val="003366"/>
              </a:buClr>
              <a:buSzPct val="86000"/>
              <a:buFont typeface="Wingdings" pitchFamily="2"/>
              <a:buChar char=""/>
              <a:tabLst/>
            </a:pPr>
            <a:r>
              <a:rPr lang="de-DE" sz="2800" b="1">
                <a:solidFill>
                  <a:srgbClr val="002060"/>
                </a:solidFill>
                <a:latin typeface="Calibri" pitchFamily="34"/>
                <a:ea typeface="Arial Unicode MS" pitchFamily="34"/>
                <a:cs typeface="Arial Unicode MS" pitchFamily="34"/>
              </a:rPr>
              <a:t>knowledge</a:t>
            </a:r>
          </a:p>
          <a:p>
            <a:pPr marL="0" marR="0" lvl="0" indent="0" rtl="0" hangingPunct="1">
              <a:lnSpc>
                <a:spcPct val="100000"/>
              </a:lnSpc>
              <a:buNone/>
              <a:tabLst/>
            </a:pPr>
            <a:r>
              <a:rPr lang="de-DE" sz="2400">
                <a:solidFill>
                  <a:srgbClr val="003366"/>
                </a:solidFill>
                <a:latin typeface="Calibri" pitchFamily="34"/>
                <a:ea typeface="Arial Unicode MS" pitchFamily="34"/>
                <a:cs typeface="Arial Unicode MS" pitchFamily="34"/>
              </a:rPr>
              <a:t>….</a:t>
            </a:r>
          </a:p>
        </p:txBody>
      </p:sp>
      <p:sp>
        <p:nvSpPr>
          <p:cNvPr id="3" name="Freihandform 2"/>
          <p:cNvSpPr/>
          <p:nvPr/>
        </p:nvSpPr>
        <p:spPr>
          <a:xfrm>
            <a:off x="3851279" y="1628639"/>
            <a:ext cx="4249800" cy="1152720"/>
          </a:xfrm>
          <a:custGeom>
            <a:avLst>
              <a:gd name="f0" fmla="val -12698"/>
              <a:gd name="f1" fmla="val 13718"/>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6D9F1"/>
          </a:solidFill>
          <a:ln>
            <a:noFill/>
            <a:prstDash val="solid"/>
          </a:ln>
        </p:spPr>
        <p:txBody>
          <a:bodyPr vert="horz" wrap="square" lIns="90000" tIns="46800" rIns="90000" bIns="46800" anchor="ctr" anchorCtr="0" compatLnSpc="0"/>
          <a:lstStyle/>
          <a:p>
            <a:pPr marL="0" marR="0" lvl="0" indent="0" algn="ctr" rtl="0" hangingPunct="1">
              <a:lnSpc>
                <a:spcPct val="100000"/>
              </a:lnSpc>
              <a:buNone/>
              <a:tabLst/>
            </a:pPr>
            <a:r>
              <a:rPr lang="de-DE" sz="2200">
                <a:solidFill>
                  <a:srgbClr val="002060"/>
                </a:solidFill>
                <a:latin typeface="Calibri" pitchFamily="34"/>
                <a:ea typeface="Arial Unicode MS" pitchFamily="2"/>
                <a:cs typeface="Tahoma" pitchFamily="2"/>
              </a:rPr>
              <a:t>access to water is a fundamental human right</a:t>
            </a:r>
          </a:p>
        </p:txBody>
      </p:sp>
      <p:sp>
        <p:nvSpPr>
          <p:cNvPr id="4" name="Freihandform 3"/>
          <p:cNvSpPr/>
          <p:nvPr/>
        </p:nvSpPr>
        <p:spPr>
          <a:xfrm>
            <a:off x="3708360" y="4508640"/>
            <a:ext cx="4248360" cy="1152360"/>
          </a:xfrm>
          <a:custGeom>
            <a:avLst>
              <a:gd name="f0" fmla="val -10000"/>
              <a:gd name="f1" fmla="val -6812"/>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6D9F1"/>
          </a:solidFill>
          <a:ln>
            <a:noFill/>
            <a:prstDash val="solid"/>
          </a:ln>
        </p:spPr>
        <p:txBody>
          <a:bodyPr vert="horz" wrap="square" lIns="90000" tIns="46800" rIns="90000" bIns="46800" anchor="ctr" anchorCtr="0" compatLnSpc="0"/>
          <a:lstStyle/>
          <a:p>
            <a:pPr marL="0" marR="0" lvl="0" indent="0" algn="ctr" rtl="0" hangingPunct="1">
              <a:lnSpc>
                <a:spcPct val="100000"/>
              </a:lnSpc>
              <a:buNone/>
              <a:tabLst/>
            </a:pPr>
            <a:r>
              <a:rPr lang="de-DE" sz="2200">
                <a:solidFill>
                  <a:srgbClr val="002060"/>
                </a:solidFill>
                <a:latin typeface="Calibri" pitchFamily="34"/>
                <a:ea typeface="Arial Unicode MS" pitchFamily="2"/>
                <a:cs typeface="Tahoma" pitchFamily="2"/>
              </a:rPr>
              <a:t>access to knowledge is a fundamental human right</a:t>
            </a:r>
          </a:p>
        </p:txBody>
      </p:sp>
      <p:sp>
        <p:nvSpPr>
          <p:cNvPr id="5" name="Freihandform 4"/>
          <p:cNvSpPr/>
          <p:nvPr/>
        </p:nvSpPr>
        <p:spPr>
          <a:xfrm>
            <a:off x="3780000" y="2997360"/>
            <a:ext cx="4248000" cy="1152360"/>
          </a:xfrm>
          <a:custGeom>
            <a:avLst>
              <a:gd name="f0" fmla="val 848"/>
              <a:gd name="f1" fmla="val 9697"/>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002060"/>
          </a:solidFill>
          <a:ln>
            <a:noFill/>
            <a:prstDash val="solid"/>
          </a:ln>
        </p:spPr>
        <p:txBody>
          <a:bodyPr vert="horz" wrap="square" lIns="90000" tIns="46800" rIns="90000" bIns="46800" anchor="ctr" anchorCtr="0" compatLnSpc="0"/>
          <a:lstStyle/>
          <a:p>
            <a:pPr marL="0" marR="0" lvl="0" indent="0" algn="ctr" rtl="0" hangingPunct="1">
              <a:lnSpc>
                <a:spcPct val="100000"/>
              </a:lnSpc>
              <a:buNone/>
              <a:tabLst/>
            </a:pPr>
            <a:r>
              <a:rPr lang="de-DE" sz="2800">
                <a:solidFill>
                  <a:srgbClr val="FFFFFF"/>
                </a:solidFill>
                <a:latin typeface="Calibri" pitchFamily="34"/>
                <a:ea typeface="Arial Unicode MS" pitchFamily="2"/>
                <a:cs typeface="Tahoma" pitchFamily="2"/>
              </a:rPr>
              <a:t>knowledge is the water of the mind</a:t>
            </a:r>
          </a:p>
        </p:txBody>
      </p:sp>
      <p:sp>
        <p:nvSpPr>
          <p:cNvPr id="6" name="Freihandform 5"/>
          <p:cNvSpPr/>
          <p:nvPr/>
        </p:nvSpPr>
        <p:spPr>
          <a:xfrm>
            <a:off x="1309680" y="1019159"/>
            <a:ext cx="5872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1" compatLnSpc="0">
            <a:spAutoFit/>
          </a:bodyPr>
          <a:lstStyle/>
          <a:p>
            <a:pPr marL="0" marR="0" lvl="0" indent="0" rtl="0" hangingPunct="1">
              <a:lnSpc>
                <a:spcPct val="100000"/>
              </a:lnSpc>
              <a:buNone/>
              <a:tabLst/>
            </a:pPr>
            <a:r>
              <a:rPr lang="de-DE" sz="2400" b="1">
                <a:solidFill>
                  <a:srgbClr val="333366"/>
                </a:solidFill>
                <a:latin typeface="Calibri" pitchFamily="34"/>
                <a:ea typeface="Arial Unicode MS" pitchFamily="34"/>
                <a:cs typeface="Arial Unicode MS" pitchFamily="34"/>
              </a:rPr>
              <a:t>What are commons?</a:t>
            </a:r>
          </a:p>
        </p:txBody>
      </p:sp>
      <p:sp>
        <p:nvSpPr>
          <p:cNvPr id="7" name="Freihandform 6"/>
          <p:cNvSpPr/>
          <p:nvPr/>
        </p:nvSpPr>
        <p:spPr>
          <a:xfrm>
            <a:off x="73080" y="108000"/>
            <a:ext cx="6730920" cy="51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Ein Verständnis von Wissen als Commons</a:t>
            </a:r>
          </a:p>
        </p:txBody>
      </p:sp>
      <p:sp>
        <p:nvSpPr>
          <p:cNvPr id="8" name="Textfeld 7"/>
          <p:cNvSpPr txBox="1"/>
          <p:nvPr/>
        </p:nvSpPr>
        <p:spPr>
          <a:xfrm>
            <a:off x="0" y="4509120"/>
            <a:ext cx="2339752" cy="1477328"/>
          </a:xfrm>
          <a:prstGeom prst="rect">
            <a:avLst/>
          </a:prstGeom>
          <a:solidFill>
            <a:schemeClr val="accent1">
              <a:lumMod val="20000"/>
              <a:lumOff val="80000"/>
            </a:schemeClr>
          </a:solidFill>
        </p:spPr>
        <p:txBody>
          <a:bodyPr wrap="square" rtlCol="0">
            <a:spAutoFit/>
          </a:bodyPr>
          <a:lstStyle/>
          <a:p>
            <a:pPr algn="ctr"/>
            <a:r>
              <a:rPr lang="de-DE" dirty="0" smtClean="0"/>
              <a:t>Berliner Volksentscheid des </a:t>
            </a:r>
            <a:r>
              <a:rPr lang="de-DE" smtClean="0"/>
              <a:t>Berliner Wassertischs </a:t>
            </a:r>
            <a:r>
              <a:rPr lang="de-DE" dirty="0" smtClean="0"/>
              <a:t>zur Offenlegung der Wasserverträge</a:t>
            </a:r>
            <a:endParaRPr lang="de-DE" dirty="0"/>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alphaModFix/>
            <a:lum/>
          </a:blip>
          <a:srcRect/>
          <a:stretch>
            <a:fillRect/>
          </a:stretch>
        </p:blipFill>
        <p:spPr>
          <a:xfrm>
            <a:off x="5102280" y="1052640"/>
            <a:ext cx="3122640" cy="5256000"/>
          </a:xfrm>
          <a:prstGeom prst="rect">
            <a:avLst/>
          </a:prstGeom>
          <a:noFill/>
          <a:ln>
            <a:noFill/>
          </a:ln>
        </p:spPr>
      </p:pic>
      <p:sp>
        <p:nvSpPr>
          <p:cNvPr id="3" name="Freihandform 2"/>
          <p:cNvSpPr/>
          <p:nvPr/>
        </p:nvSpPr>
        <p:spPr>
          <a:xfrm>
            <a:off x="107504" y="692696"/>
            <a:ext cx="2786040" cy="19246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50000"/>
              </a:lnSpc>
              <a:buNone/>
              <a:tabLst/>
            </a:pPr>
            <a:r>
              <a:rPr lang="de-DE" sz="2000" b="1" dirty="0" err="1">
                <a:solidFill>
                  <a:srgbClr val="002060"/>
                </a:solidFill>
                <a:ea typeface="Arial Unicode MS" pitchFamily="2"/>
                <a:cs typeface="Tahoma" pitchFamily="2"/>
              </a:rPr>
              <a:t>res</a:t>
            </a:r>
            <a:r>
              <a:rPr lang="de-DE" sz="2000" b="1" dirty="0">
                <a:solidFill>
                  <a:srgbClr val="002060"/>
                </a:solidFill>
                <a:ea typeface="Arial Unicode MS" pitchFamily="2"/>
                <a:cs typeface="Tahoma" pitchFamily="2"/>
              </a:rPr>
              <a:t> </a:t>
            </a:r>
            <a:r>
              <a:rPr lang="de-DE" sz="2000" b="1" dirty="0" err="1">
                <a:solidFill>
                  <a:srgbClr val="002060"/>
                </a:solidFill>
                <a:ea typeface="Arial Unicode MS" pitchFamily="2"/>
                <a:cs typeface="Tahoma" pitchFamily="2"/>
              </a:rPr>
              <a:t>nullius</a:t>
            </a:r>
            <a:r>
              <a:rPr lang="de-DE" sz="2000" b="1" dirty="0">
                <a:solidFill>
                  <a:srgbClr val="002060"/>
                </a:solidFill>
                <a:ea typeface="Arial Unicode MS" pitchFamily="2"/>
                <a:cs typeface="Tahoma" pitchFamily="2"/>
              </a:rPr>
              <a:t>?</a:t>
            </a:r>
          </a:p>
          <a:p>
            <a:pPr marL="0" marR="0" lvl="0" indent="0" rtl="0" hangingPunct="1">
              <a:lnSpc>
                <a:spcPct val="150000"/>
              </a:lnSpc>
              <a:buNone/>
              <a:tabLst/>
            </a:pPr>
            <a:r>
              <a:rPr lang="de-DE" sz="2000" b="1" dirty="0" err="1">
                <a:solidFill>
                  <a:srgbClr val="002060"/>
                </a:solidFill>
                <a:ea typeface="Arial Unicode MS" pitchFamily="2"/>
                <a:cs typeface="Tahoma" pitchFamily="2"/>
              </a:rPr>
              <a:t>res</a:t>
            </a:r>
            <a:r>
              <a:rPr lang="de-DE" sz="2000" b="1" dirty="0">
                <a:solidFill>
                  <a:srgbClr val="002060"/>
                </a:solidFill>
                <a:ea typeface="Arial Unicode MS" pitchFamily="2"/>
                <a:cs typeface="Tahoma" pitchFamily="2"/>
              </a:rPr>
              <a:t> </a:t>
            </a:r>
            <a:r>
              <a:rPr lang="de-DE" sz="2000" b="1" dirty="0" err="1">
                <a:solidFill>
                  <a:srgbClr val="002060"/>
                </a:solidFill>
                <a:ea typeface="Arial Unicode MS" pitchFamily="2"/>
                <a:cs typeface="Tahoma" pitchFamily="2"/>
              </a:rPr>
              <a:t>privatae</a:t>
            </a:r>
            <a:r>
              <a:rPr lang="de-DE" sz="2000" b="1" dirty="0">
                <a:solidFill>
                  <a:srgbClr val="002060"/>
                </a:solidFill>
                <a:ea typeface="Arial Unicode MS" pitchFamily="2"/>
                <a:cs typeface="Tahoma" pitchFamily="2"/>
              </a:rPr>
              <a:t>?</a:t>
            </a:r>
          </a:p>
          <a:p>
            <a:pPr marL="0" marR="0" lvl="0" indent="0" rtl="0" hangingPunct="1">
              <a:lnSpc>
                <a:spcPct val="150000"/>
              </a:lnSpc>
              <a:buNone/>
              <a:tabLst/>
            </a:pPr>
            <a:r>
              <a:rPr lang="de-DE" sz="2000" b="1" dirty="0" err="1">
                <a:solidFill>
                  <a:srgbClr val="002060"/>
                </a:solidFill>
                <a:ea typeface="Arial Unicode MS" pitchFamily="2"/>
                <a:cs typeface="Tahoma" pitchFamily="2"/>
              </a:rPr>
              <a:t>res</a:t>
            </a:r>
            <a:r>
              <a:rPr lang="de-DE" sz="2000" b="1" dirty="0">
                <a:solidFill>
                  <a:srgbClr val="002060"/>
                </a:solidFill>
                <a:ea typeface="Arial Unicode MS" pitchFamily="2"/>
                <a:cs typeface="Tahoma" pitchFamily="2"/>
              </a:rPr>
              <a:t> </a:t>
            </a:r>
            <a:r>
              <a:rPr lang="de-DE" sz="2000" b="1" dirty="0" err="1">
                <a:solidFill>
                  <a:srgbClr val="002060"/>
                </a:solidFill>
                <a:ea typeface="Arial Unicode MS" pitchFamily="2"/>
                <a:cs typeface="Tahoma" pitchFamily="2"/>
              </a:rPr>
              <a:t>publicae</a:t>
            </a:r>
            <a:r>
              <a:rPr lang="de-DE" sz="2000" b="1" dirty="0">
                <a:solidFill>
                  <a:srgbClr val="002060"/>
                </a:solidFill>
                <a:ea typeface="Arial Unicode MS" pitchFamily="2"/>
                <a:cs typeface="Tahoma" pitchFamily="2"/>
              </a:rPr>
              <a:t>?</a:t>
            </a:r>
          </a:p>
          <a:p>
            <a:pPr marL="0" marR="0" lvl="0" indent="0" rtl="0" hangingPunct="1">
              <a:lnSpc>
                <a:spcPct val="150000"/>
              </a:lnSpc>
              <a:buNone/>
              <a:tabLst/>
            </a:pPr>
            <a:r>
              <a:rPr lang="de-DE" sz="2000" b="1" dirty="0" err="1">
                <a:solidFill>
                  <a:srgbClr val="002060"/>
                </a:solidFill>
                <a:ea typeface="Arial Unicode MS" pitchFamily="2"/>
                <a:cs typeface="Tahoma" pitchFamily="2"/>
              </a:rPr>
              <a:t>res</a:t>
            </a:r>
            <a:r>
              <a:rPr lang="de-DE" sz="2000" b="1" dirty="0">
                <a:solidFill>
                  <a:srgbClr val="002060"/>
                </a:solidFill>
                <a:ea typeface="Arial Unicode MS" pitchFamily="2"/>
                <a:cs typeface="Tahoma" pitchFamily="2"/>
              </a:rPr>
              <a:t> </a:t>
            </a:r>
            <a:r>
              <a:rPr lang="de-DE" sz="2000" b="1" dirty="0" err="1">
                <a:solidFill>
                  <a:srgbClr val="002060"/>
                </a:solidFill>
                <a:ea typeface="Arial Unicode MS" pitchFamily="2"/>
                <a:cs typeface="Tahoma" pitchFamily="2"/>
              </a:rPr>
              <a:t>communes</a:t>
            </a:r>
            <a:r>
              <a:rPr lang="de-DE" sz="2000" b="1" dirty="0">
                <a:solidFill>
                  <a:srgbClr val="002060"/>
                </a:solidFill>
                <a:ea typeface="Arial Unicode MS" pitchFamily="2"/>
                <a:cs typeface="Tahoma" pitchFamily="2"/>
              </a:rPr>
              <a:t>?</a:t>
            </a:r>
          </a:p>
        </p:txBody>
      </p:sp>
      <p:grpSp>
        <p:nvGrpSpPr>
          <p:cNvPr id="4" name="Gruppieren 3"/>
          <p:cNvGrpSpPr/>
          <p:nvPr/>
        </p:nvGrpSpPr>
        <p:grpSpPr>
          <a:xfrm>
            <a:off x="1979712" y="1916832"/>
            <a:ext cx="3097080" cy="3908520"/>
            <a:chOff x="1619280" y="2565360"/>
            <a:chExt cx="3097080" cy="3908520"/>
          </a:xfrm>
        </p:grpSpPr>
        <p:pic>
          <p:nvPicPr>
            <p:cNvPr id="5" name="Grafik 4"/>
            <p:cNvPicPr>
              <a:picLocks noChangeAspect="1"/>
            </p:cNvPicPr>
            <p:nvPr/>
          </p:nvPicPr>
          <p:blipFill>
            <a:blip r:embed="rId4" cstate="print">
              <a:alphaModFix/>
              <a:lum/>
            </a:blip>
            <a:srcRect/>
            <a:stretch>
              <a:fillRect/>
            </a:stretch>
          </p:blipFill>
          <p:spPr>
            <a:xfrm>
              <a:off x="1844639" y="2565360"/>
              <a:ext cx="2170080" cy="3152879"/>
            </a:xfrm>
            <a:prstGeom prst="rect">
              <a:avLst/>
            </a:prstGeom>
            <a:noFill/>
            <a:ln>
              <a:noFill/>
            </a:ln>
          </p:spPr>
        </p:pic>
        <p:sp>
          <p:nvSpPr>
            <p:cNvPr id="6" name="Freihandform 5"/>
            <p:cNvSpPr/>
            <p:nvPr/>
          </p:nvSpPr>
          <p:spPr>
            <a:xfrm>
              <a:off x="1619280" y="5740560"/>
              <a:ext cx="3097080" cy="73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400">
                  <a:latin typeface="Times New Roman" pitchFamily="18"/>
                  <a:ea typeface="Arial Unicode MS" pitchFamily="2"/>
                  <a:cs typeface="Tahoma" pitchFamily="2"/>
                </a:rPr>
                <a:t>Justinian I., Mosaikdetail aus der Kirche </a:t>
              </a:r>
              <a:r>
                <a:rPr lang="de-DE" sz="1400" u="sng">
                  <a:solidFill>
                    <a:srgbClr val="CCCCFF"/>
                  </a:solidFill>
                  <a:uFillTx/>
                  <a:latin typeface="Times New Roman" pitchFamily="18"/>
                  <a:ea typeface="Arial Unicode MS" pitchFamily="2"/>
                  <a:cs typeface="Tahoma" pitchFamily="2"/>
                  <a:hlinkClick r:id="rId5"/>
                </a:rPr>
                <a:t>San Vitale</a:t>
              </a:r>
              <a:r>
                <a:rPr lang="de-DE" sz="1400">
                  <a:latin typeface="Times New Roman" pitchFamily="18"/>
                  <a:ea typeface="Arial Unicode MS" pitchFamily="2"/>
                  <a:cs typeface="Tahoma" pitchFamily="2"/>
                </a:rPr>
                <a:t> in </a:t>
              </a:r>
              <a:r>
                <a:rPr lang="de-DE" sz="1400" u="sng">
                  <a:solidFill>
                    <a:srgbClr val="CCCCFF"/>
                  </a:solidFill>
                  <a:uFillTx/>
                  <a:latin typeface="Times New Roman" pitchFamily="18"/>
                  <a:ea typeface="Arial Unicode MS" pitchFamily="2"/>
                  <a:cs typeface="Tahoma" pitchFamily="2"/>
                  <a:hlinkClick r:id="rId6"/>
                </a:rPr>
                <a:t>Ravenna</a:t>
              </a:r>
            </a:p>
            <a:p>
              <a:pPr marL="0" marR="0" lvl="0" indent="0" rtl="0" hangingPunct="1">
                <a:buNone/>
                <a:tabLst/>
              </a:pPr>
              <a:endParaRPr lang="de-DE" sz="1400" u="sng">
                <a:solidFill>
                  <a:srgbClr val="CCCCFF"/>
                </a:solidFill>
                <a:uFillTx/>
                <a:latin typeface="Times New Roman" pitchFamily="18"/>
                <a:ea typeface="Arial Unicode MS" pitchFamily="2"/>
                <a:cs typeface="Tahoma" pitchFamily="2"/>
              </a:endParaRPr>
            </a:p>
          </p:txBody>
        </p:sp>
      </p:grpSp>
      <p:sp>
        <p:nvSpPr>
          <p:cNvPr id="7" name="Freihandform 6"/>
          <p:cNvSpPr/>
          <p:nvPr/>
        </p:nvSpPr>
        <p:spPr>
          <a:xfrm>
            <a:off x="73080" y="108000"/>
            <a:ext cx="6730920" cy="51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Ein Verständnis von Wissen als Commons</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alphaModFix/>
            <a:lum/>
          </a:blip>
          <a:srcRect/>
          <a:stretch>
            <a:fillRect/>
          </a:stretch>
        </p:blipFill>
        <p:spPr>
          <a:xfrm>
            <a:off x="571680" y="1319040"/>
            <a:ext cx="2357280" cy="3584880"/>
          </a:xfrm>
          <a:prstGeom prst="rect">
            <a:avLst/>
          </a:prstGeom>
          <a:noFill/>
          <a:ln>
            <a:noFill/>
          </a:ln>
        </p:spPr>
      </p:pic>
      <p:sp>
        <p:nvSpPr>
          <p:cNvPr id="3" name="Freihandform 2"/>
          <p:cNvSpPr/>
          <p:nvPr/>
        </p:nvSpPr>
        <p:spPr>
          <a:xfrm>
            <a:off x="3214800" y="1442880"/>
            <a:ext cx="5214960" cy="45093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buNone/>
              <a:tabLst/>
            </a:pPr>
            <a:r>
              <a:rPr lang="de-DE" sz="2400" b="1" dirty="0">
                <a:solidFill>
                  <a:srgbClr val="002060"/>
                </a:solidFill>
                <a:latin typeface="Calibri" pitchFamily="34"/>
                <a:ea typeface="Arial Unicode MS" pitchFamily="2"/>
                <a:cs typeface="Tahoma" pitchFamily="2"/>
              </a:rPr>
              <a:t>Elinor </a:t>
            </a:r>
            <a:r>
              <a:rPr lang="de-DE" sz="2400" b="1" dirty="0" err="1">
                <a:solidFill>
                  <a:srgbClr val="002060"/>
                </a:solidFill>
                <a:latin typeface="Calibri" pitchFamily="34"/>
                <a:ea typeface="Arial Unicode MS" pitchFamily="2"/>
                <a:cs typeface="Tahoma" pitchFamily="2"/>
              </a:rPr>
              <a:t>Oström</a:t>
            </a:r>
            <a:r>
              <a:rPr lang="de-DE" sz="2400" dirty="0">
                <a:solidFill>
                  <a:srgbClr val="002060"/>
                </a:solidFill>
                <a:latin typeface="Calibri" pitchFamily="34"/>
                <a:ea typeface="Arial Unicode MS" pitchFamily="2"/>
                <a:cs typeface="Tahoma" pitchFamily="2"/>
              </a:rPr>
              <a:t>:</a:t>
            </a:r>
          </a:p>
          <a:p>
            <a:pPr marL="0" marR="0" lvl="0" indent="0" rtl="0" hangingPunct="1">
              <a:lnSpc>
                <a:spcPct val="100000"/>
              </a:lnSpc>
              <a:buNone/>
              <a:tabLst/>
            </a:pPr>
            <a:endParaRPr lang="de-DE" sz="2400" dirty="0">
              <a:solidFill>
                <a:srgbClr val="002060"/>
              </a:solidFill>
              <a:latin typeface="Calibri" pitchFamily="34"/>
              <a:ea typeface="Arial Unicode MS" pitchFamily="2"/>
              <a:cs typeface="Tahoma" pitchFamily="2"/>
            </a:endParaRPr>
          </a:p>
          <a:p>
            <a:pPr marL="0" marR="0" lvl="0" indent="0" rtl="0" hangingPunct="1">
              <a:lnSpc>
                <a:spcPct val="150000"/>
              </a:lnSpc>
              <a:buNone/>
              <a:tabLst/>
            </a:pPr>
            <a:r>
              <a:rPr lang="de-DE" sz="2000" dirty="0" smtClean="0">
                <a:solidFill>
                  <a:srgbClr val="002060"/>
                </a:solidFill>
                <a:latin typeface="Calibri" pitchFamily="34"/>
                <a:ea typeface="Arial Unicode MS" pitchFamily="2"/>
                <a:cs typeface="Tahoma" pitchFamily="2"/>
              </a:rPr>
              <a:t>Gemeingüter </a:t>
            </a:r>
            <a:r>
              <a:rPr lang="de-DE" sz="2000" dirty="0">
                <a:solidFill>
                  <a:srgbClr val="002060"/>
                </a:solidFill>
                <a:latin typeface="Calibri" pitchFamily="34"/>
                <a:ea typeface="Arial Unicode MS" pitchFamily="2"/>
                <a:cs typeface="Tahoma" pitchFamily="2"/>
              </a:rPr>
              <a:t>gibt es nicht als solche. Sie werden aus </a:t>
            </a:r>
            <a:r>
              <a:rPr lang="de-DE" sz="2000" b="1" dirty="0">
                <a:solidFill>
                  <a:srgbClr val="002060"/>
                </a:solidFill>
                <a:latin typeface="Calibri" pitchFamily="34"/>
                <a:ea typeface="Arial Unicode MS" pitchFamily="2"/>
                <a:cs typeface="Tahoma" pitchFamily="2"/>
              </a:rPr>
              <a:t>dem allgemeinen Pool der natürlichen, sozialen und immateriellen Ressourcen </a:t>
            </a:r>
            <a:r>
              <a:rPr lang="de-DE" sz="2000" dirty="0">
                <a:solidFill>
                  <a:srgbClr val="002060"/>
                </a:solidFill>
                <a:latin typeface="Calibri" pitchFamily="34"/>
                <a:ea typeface="Arial Unicode MS" pitchFamily="2"/>
                <a:cs typeface="Tahoma" pitchFamily="2"/>
              </a:rPr>
              <a:t>gebildet, wenn sich Organisationsformen, auch Wertmuster für den Umgang mit diesem Pool entwickeln und verfestigt, eben </a:t>
            </a:r>
            <a:r>
              <a:rPr lang="de-DE" sz="2000" b="1" dirty="0">
                <a:solidFill>
                  <a:srgbClr val="002060"/>
                </a:solidFill>
                <a:latin typeface="Calibri" pitchFamily="34"/>
                <a:ea typeface="Arial Unicode MS" pitchFamily="2"/>
                <a:cs typeface="Tahoma" pitchFamily="2"/>
              </a:rPr>
              <a:t>institutionalisiert</a:t>
            </a:r>
            <a:r>
              <a:rPr lang="de-DE" sz="2000" dirty="0">
                <a:solidFill>
                  <a:srgbClr val="002060"/>
                </a:solidFill>
                <a:latin typeface="Calibri" pitchFamily="34"/>
                <a:ea typeface="Arial Unicode MS" pitchFamily="2"/>
                <a:cs typeface="Tahoma" pitchFamily="2"/>
              </a:rPr>
              <a:t> haben.</a:t>
            </a:r>
          </a:p>
          <a:p>
            <a:pPr marL="0" marR="0" lvl="0" indent="0" rtl="0" hangingPunct="1">
              <a:lnSpc>
                <a:spcPct val="100000"/>
              </a:lnSpc>
              <a:buNone/>
              <a:tabLst/>
            </a:pPr>
            <a:endParaRPr lang="de-DE" sz="2400" dirty="0">
              <a:solidFill>
                <a:srgbClr val="002060"/>
              </a:solidFill>
              <a:latin typeface="Calibri" pitchFamily="34"/>
              <a:ea typeface="Arial Unicode MS" pitchFamily="2"/>
              <a:cs typeface="Tahoma" pitchFamily="2"/>
            </a:endParaRPr>
          </a:p>
        </p:txBody>
      </p:sp>
      <p:sp>
        <p:nvSpPr>
          <p:cNvPr id="4" name="Freihandform 3"/>
          <p:cNvSpPr/>
          <p:nvPr/>
        </p:nvSpPr>
        <p:spPr>
          <a:xfrm>
            <a:off x="73080" y="108000"/>
            <a:ext cx="6730920" cy="51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Ein Verständnis von Wissen als Commons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108000" y="2060639"/>
            <a:ext cx="2519280" cy="2808360"/>
          </a:xfrm>
          <a:custGeom>
            <a:avLst>
              <a:gd name="f0" fmla="val 26813"/>
              <a:gd name="f1" fmla="val 12355"/>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360"/>
              <a:gd name="f182" fmla="val 1800"/>
              <a:gd name="f183" fmla="*/ 1200 1200 1"/>
              <a:gd name="f184" fmla="val 1200"/>
              <a:gd name="f185" fmla="*/ 700 700 1"/>
              <a:gd name="f186" fmla="val 700"/>
              <a:gd name="f187" fmla="*/ f5 1 21600"/>
              <a:gd name="f188" fmla="*/ f6 1 21600"/>
              <a:gd name="f189" fmla="*/ f9 1 180"/>
              <a:gd name="f190" fmla="pin -2147483647 f0 2147483647"/>
              <a:gd name="f191" fmla="pin -2147483647 f1 2147483647"/>
              <a:gd name="f192" fmla="*/ 0 f9 1"/>
              <a:gd name="f193" fmla="*/ f180 f2 1"/>
              <a:gd name="f194" fmla="*/ f181 f2 1"/>
              <a:gd name="f195" fmla="+- f190 0 10800"/>
              <a:gd name="f196" fmla="+- f191 0 10800"/>
              <a:gd name="f197" fmla="val f190"/>
              <a:gd name="f198" fmla="val f191"/>
              <a:gd name="f199" fmla="*/ f190 f187 1"/>
              <a:gd name="f200" fmla="*/ f191 f188 1"/>
              <a:gd name="f201" fmla="*/ 3000 f187 1"/>
              <a:gd name="f202" fmla="*/ 17110 f187 1"/>
              <a:gd name="f203" fmla="*/ 17330 f188 1"/>
              <a:gd name="f204" fmla="*/ 3320 f188 1"/>
              <a:gd name="f205" fmla="*/ f192 1 f4"/>
              <a:gd name="f206" fmla="*/ f193 1 f4"/>
              <a:gd name="f207" fmla="*/ f194 1 f4"/>
              <a:gd name="f208" fmla="+- 0 0 f196"/>
              <a:gd name="f209" fmla="+- 0 0 f195"/>
              <a:gd name="f210" fmla="+- 0 0 f205"/>
              <a:gd name="f211" fmla="+- f206 0 f3"/>
              <a:gd name="f212" fmla="+- f207 0 f3"/>
              <a:gd name="f213" fmla="at2 f208 f209"/>
              <a:gd name="f214" fmla="*/ f210 f2 1"/>
              <a:gd name="f215" fmla="+- f212 0 f211"/>
              <a:gd name="f216" fmla="+- f213 f3 0"/>
              <a:gd name="f217" fmla="*/ f214 1 f9"/>
              <a:gd name="f218" fmla="*/ f216 f9 1"/>
              <a:gd name="f219" fmla="+- f217 0 f3"/>
              <a:gd name="f220" fmla="*/ f218 1 f2"/>
              <a:gd name="f221" fmla="cos 1 f219"/>
              <a:gd name="f222" fmla="sin 1 f219"/>
              <a:gd name="f223" fmla="+- 0 0 f220"/>
              <a:gd name="f224" fmla="+- 0 0 f221"/>
              <a:gd name="f225" fmla="+- 0 0 f222"/>
              <a:gd name="f226" fmla="val f223"/>
              <a:gd name="f227" fmla="*/ 1800 f224 1"/>
              <a:gd name="f228" fmla="*/ 1800 f225 1"/>
              <a:gd name="f229" fmla="*/ 1200 f224 1"/>
              <a:gd name="f230" fmla="*/ 1200 f225 1"/>
              <a:gd name="f231" fmla="*/ 700 f224 1"/>
              <a:gd name="f232" fmla="*/ 700 f225 1"/>
              <a:gd name="f233" fmla="*/ f226 1 f189"/>
              <a:gd name="f234" fmla="*/ f227 f227 1"/>
              <a:gd name="f235" fmla="*/ f228 f228 1"/>
              <a:gd name="f236" fmla="*/ f229 f229 1"/>
              <a:gd name="f237" fmla="*/ f230 f230 1"/>
              <a:gd name="f238" fmla="*/ f231 f231 1"/>
              <a:gd name="f239" fmla="*/ f232 f232 1"/>
              <a:gd name="f240" fmla="*/ f233 f189 1"/>
              <a:gd name="f241" fmla="+- f234 f235 0"/>
              <a:gd name="f242" fmla="+- f236 f237 0"/>
              <a:gd name="f243" fmla="+- f238 f239 0"/>
              <a:gd name="f244" fmla="+- 0 0 f240"/>
              <a:gd name="f245" fmla="sqrt f241"/>
              <a:gd name="f246" fmla="sqrt f242"/>
              <a:gd name="f247" fmla="sqrt f243"/>
              <a:gd name="f248" fmla="*/ f244 f2 1"/>
              <a:gd name="f249" fmla="*/ f179 1 f245"/>
              <a:gd name="f250" fmla="*/ f183 1 f246"/>
              <a:gd name="f251" fmla="*/ f185 1 f247"/>
              <a:gd name="f252" fmla="*/ f248 1 f9"/>
              <a:gd name="f253" fmla="*/ f224 f249 1"/>
              <a:gd name="f254" fmla="*/ f225 f249 1"/>
              <a:gd name="f255" fmla="*/ f224 f250 1"/>
              <a:gd name="f256" fmla="*/ f225 f250 1"/>
              <a:gd name="f257" fmla="*/ f224 f251 1"/>
              <a:gd name="f258" fmla="*/ f225 f251 1"/>
              <a:gd name="f259" fmla="+- f252 0 f3"/>
              <a:gd name="f260" fmla="+- f197 0 f257"/>
              <a:gd name="f261" fmla="+- f198 0 f258"/>
              <a:gd name="f262" fmla="sin 1 f259"/>
              <a:gd name="f263" fmla="cos 1 f259"/>
              <a:gd name="f264" fmla="+- 0 0 f262"/>
              <a:gd name="f265" fmla="+- 0 0 f263"/>
              <a:gd name="f266" fmla="*/ 10800 f264 1"/>
              <a:gd name="f267" fmla="*/ 10800 f265 1"/>
              <a:gd name="f268" fmla="+- f266 10800 0"/>
              <a:gd name="f269" fmla="+- f267 10800 0"/>
              <a:gd name="f270" fmla="*/ f266 1 12"/>
              <a:gd name="f271" fmla="*/ f267 1 12"/>
              <a:gd name="f272" fmla="+- f190 0 f268"/>
              <a:gd name="f273" fmla="+- f191 0 f269"/>
              <a:gd name="f274" fmla="*/ f272 1 3"/>
              <a:gd name="f275" fmla="*/ f273 1 3"/>
              <a:gd name="f276" fmla="*/ f272 2 1"/>
              <a:gd name="f277" fmla="*/ f273 2 1"/>
              <a:gd name="f278" fmla="*/ f276 1 3"/>
              <a:gd name="f279" fmla="*/ f277 1 3"/>
              <a:gd name="f280" fmla="+- f274 f268 0"/>
              <a:gd name="f281" fmla="+- f275 f269 0"/>
              <a:gd name="f282" fmla="+- f280 0 f270"/>
              <a:gd name="f283" fmla="+- f281 0 f271"/>
              <a:gd name="f284" fmla="+- f278 f268 0"/>
              <a:gd name="f285" fmla="+- f279 f269 0"/>
              <a:gd name="f286" fmla="+- f282 0 f253"/>
              <a:gd name="f287" fmla="+- f283 0 f254"/>
              <a:gd name="f288" fmla="+- f284 0 f255"/>
              <a:gd name="f289" fmla="+- f285 0 f256"/>
            </a:gdLst>
            <a:ahLst>
              <a:ahXY gdRefX="f0" minX="f10" maxX="f11" gdRefY="f1" minY="f10" maxY="f11">
                <a:pos x="f199" y="f200"/>
              </a:ahXY>
            </a:ahLst>
            <a:cxnLst>
              <a:cxn ang="3cd4">
                <a:pos x="hc" y="t"/>
              </a:cxn>
              <a:cxn ang="0">
                <a:pos x="r" y="vc"/>
              </a:cxn>
              <a:cxn ang="cd4">
                <a:pos x="hc" y="b"/>
              </a:cxn>
              <a:cxn ang="cd2">
                <a:pos x="l" y="vc"/>
              </a:cxn>
            </a:cxnLst>
            <a:rect l="f201" t="f204" r="f202" b="f203"/>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286" y="f287"/>
                </a:moveTo>
                <a:arcTo wR="f182" hR="f182" stAng="f211" swAng="f215"/>
                <a:close/>
              </a:path>
              <a:path w="21600" h="21600">
                <a:moveTo>
                  <a:pt x="f288" y="f289"/>
                </a:moveTo>
                <a:arcTo wR="f184" hR="f184" stAng="f211" swAng="f215"/>
                <a:close/>
              </a:path>
              <a:path w="21600" h="21600">
                <a:moveTo>
                  <a:pt x="f260" y="f261"/>
                </a:moveTo>
                <a:arcTo wR="f186" hR="f186" stAng="f211" swAng="f215"/>
                <a:close/>
              </a:path>
            </a:pathLst>
          </a:custGeom>
          <a:solidFill>
            <a:srgbClr val="C6D9F1"/>
          </a:solidFill>
          <a:ln>
            <a:noFill/>
            <a:prstDash val="solid"/>
          </a:ln>
        </p:spPr>
        <p:txBody>
          <a:bodyPr vert="horz" wrap="square" lIns="90000" tIns="46800" rIns="90000" bIns="46800" anchor="ctr" anchorCtr="0" compatLnSpc="0"/>
          <a:lstStyle/>
          <a:p>
            <a:pPr marL="0" marR="0" lvl="0" indent="0" algn="ctr" rtl="0" hangingPunct="1">
              <a:lnSpc>
                <a:spcPct val="150000"/>
              </a:lnSpc>
              <a:buNone/>
              <a:tabLst/>
            </a:pPr>
            <a:r>
              <a:rPr lang="de-DE" sz="2400" b="1">
                <a:solidFill>
                  <a:srgbClr val="002060"/>
                </a:solidFill>
                <a:latin typeface="Calibri" pitchFamily="34"/>
                <a:ea typeface="Arial Unicode MS" pitchFamily="2"/>
                <a:cs typeface="Tahoma" pitchFamily="2"/>
              </a:rPr>
              <a:t>Common Pool Resources</a:t>
            </a:r>
          </a:p>
        </p:txBody>
      </p:sp>
      <p:sp>
        <p:nvSpPr>
          <p:cNvPr id="3" name="Freihandform 2"/>
          <p:cNvSpPr/>
          <p:nvPr/>
        </p:nvSpPr>
        <p:spPr>
          <a:xfrm>
            <a:off x="3348000" y="2492280"/>
            <a:ext cx="3240000" cy="1657439"/>
          </a:xfrm>
          <a:custGeom>
            <a:avLst>
              <a:gd name="f0" fmla="val 14035"/>
              <a:gd name="f1" fmla="val 0"/>
              <a:gd name="f2" fmla="val 18840"/>
              <a:gd name="f3" fmla="val 8100"/>
            </a:avLst>
            <a:gdLst>
              <a:gd name="f4" fmla="val w"/>
              <a:gd name="f5" fmla="val h"/>
              <a:gd name="f6" fmla="val 0"/>
              <a:gd name="f7" fmla="val 21600"/>
              <a:gd name="f8" fmla="val -2147483647"/>
              <a:gd name="f9" fmla="val 2147483647"/>
              <a:gd name="f10" fmla="val 10800"/>
              <a:gd name="f11" fmla="*/ f4 1 21600"/>
              <a:gd name="f12" fmla="*/ f5 1 21600"/>
              <a:gd name="f13" fmla="pin 0 f0 f7"/>
              <a:gd name="f14" fmla="pin f6 f3 10800"/>
              <a:gd name="f15" fmla="val f13"/>
              <a:gd name="f16" fmla="val f14"/>
              <a:gd name="f17" fmla="pin f13 f2 21600"/>
              <a:gd name="f18" fmla="pin 0 f1 f14"/>
              <a:gd name="f19" fmla="*/ f13 f11 1"/>
              <a:gd name="f20" fmla="*/ f6 f12 1"/>
              <a:gd name="f21" fmla="*/ f14 f12 1"/>
              <a:gd name="f22" fmla="*/ f7 f11 1"/>
              <a:gd name="f23" fmla="*/ 0 f11 1"/>
              <a:gd name="f24" fmla="*/ 21600 f12 1"/>
              <a:gd name="f25" fmla="*/ 0 f12 1"/>
              <a:gd name="f26" fmla="val f18"/>
              <a:gd name="f27" fmla="val f17"/>
              <a:gd name="f28" fmla="+- 21600 0 f16"/>
              <a:gd name="f29" fmla="*/ f17 f11 1"/>
              <a:gd name="f30" fmla="*/ f18 f12 1"/>
              <a:gd name="f31" fmla="*/ f15 f11 1"/>
              <a:gd name="f32" fmla="+- 21600 0 f26"/>
            </a:gdLst>
            <a:ahLst>
              <a:ahXY gdRefX="f0" minX="f6" maxX="f7" gdRefY="" minY="0" maxY="0">
                <a:pos x="f19" y="f20"/>
              </a:ahXY>
              <a:ahXY gdRefX="f2" minX="f13" maxX="f7" gdRefY="f3" minY="f6" maxY="f10">
                <a:pos x="f29" y="f21"/>
              </a:ahXY>
              <a:ahXY gdRefX="" minX="0" maxX="0" gdRefY="f1" minY="f6" maxY="f14">
                <a:pos x="f22" y="f30"/>
              </a:ahXY>
            </a:ahLst>
            <a:cxnLst>
              <a:cxn ang="3cd4">
                <a:pos x="hc" y="t"/>
              </a:cxn>
              <a:cxn ang="0">
                <a:pos x="r" y="vc"/>
              </a:cxn>
              <a:cxn ang="cd4">
                <a:pos x="hc" y="b"/>
              </a:cxn>
              <a:cxn ang="cd2">
                <a:pos x="l" y="vc"/>
              </a:cxn>
            </a:cxnLst>
            <a:rect l="f23" t="f25" r="f31" b="f24"/>
            <a:pathLst>
              <a:path w="21600" h="21600">
                <a:moveTo>
                  <a:pt x="f6" y="f6"/>
                </a:moveTo>
                <a:lnTo>
                  <a:pt x="f15" y="f6"/>
                </a:lnTo>
                <a:lnTo>
                  <a:pt x="f15" y="f16"/>
                </a:lnTo>
                <a:lnTo>
                  <a:pt x="f27" y="f16"/>
                </a:lnTo>
                <a:lnTo>
                  <a:pt x="f27" y="f26"/>
                </a:lnTo>
                <a:lnTo>
                  <a:pt x="f7" y="f10"/>
                </a:lnTo>
                <a:lnTo>
                  <a:pt x="f27" y="f32"/>
                </a:lnTo>
                <a:lnTo>
                  <a:pt x="f27" y="f28"/>
                </a:lnTo>
                <a:lnTo>
                  <a:pt x="f15" y="f28"/>
                </a:lnTo>
                <a:lnTo>
                  <a:pt x="f15" y="f7"/>
                </a:lnTo>
                <a:lnTo>
                  <a:pt x="f6" y="f7"/>
                </a:lnTo>
                <a:close/>
              </a:path>
            </a:pathLst>
          </a:custGeom>
          <a:solidFill>
            <a:srgbClr val="002060"/>
          </a:solidFill>
          <a:ln w="25560">
            <a:solidFill>
              <a:srgbClr val="385D8A"/>
            </a:solidFill>
            <a:prstDash val="solid"/>
            <a:miter/>
          </a:ln>
        </p:spPr>
        <p:txBody>
          <a:bodyPr vert="horz" wrap="square" lIns="90000" tIns="46800" rIns="90000" bIns="46800" anchor="ctr" anchorCtr="0" compatLnSpc="0"/>
          <a:lstStyle/>
          <a:p>
            <a:pPr marL="0" marR="0" lvl="0" indent="0" algn="ctr" rtl="0" hangingPunct="1">
              <a:lnSpc>
                <a:spcPct val="150000"/>
              </a:lnSpc>
              <a:buNone/>
              <a:tabLst/>
            </a:pPr>
            <a:r>
              <a:rPr lang="de-DE" sz="2000" b="1">
                <a:solidFill>
                  <a:srgbClr val="FFFFFF"/>
                </a:solidFill>
                <a:latin typeface="Calibri" pitchFamily="34"/>
                <a:ea typeface="Arial Unicode MS" pitchFamily="2"/>
                <a:cs typeface="Tahoma" pitchFamily="2"/>
              </a:rPr>
              <a:t>Transformation durch Institu-tionalisierung</a:t>
            </a:r>
          </a:p>
        </p:txBody>
      </p:sp>
      <p:sp>
        <p:nvSpPr>
          <p:cNvPr id="4" name="Freihandform 3"/>
          <p:cNvSpPr/>
          <p:nvPr/>
        </p:nvSpPr>
        <p:spPr>
          <a:xfrm>
            <a:off x="6588000" y="2492280"/>
            <a:ext cx="2448000" cy="19447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6D9F1"/>
          </a:solidFill>
          <a:ln>
            <a:noFill/>
            <a:prstDash val="solid"/>
          </a:ln>
        </p:spPr>
        <p:txBody>
          <a:bodyPr vert="horz" wrap="square" lIns="90000" tIns="46800" rIns="90000" bIns="46800" anchor="ctr" anchorCtr="0" compatLnSpc="0"/>
          <a:lstStyle/>
          <a:p>
            <a:pPr marL="0" marR="0" lvl="0" indent="0" algn="ctr" rtl="0" hangingPunct="1">
              <a:lnSpc>
                <a:spcPct val="100000"/>
              </a:lnSpc>
              <a:buNone/>
              <a:tabLst/>
            </a:pPr>
            <a:r>
              <a:rPr lang="de-DE" sz="2400" b="1">
                <a:solidFill>
                  <a:srgbClr val="002060"/>
                </a:solidFill>
                <a:latin typeface="Calibri" pitchFamily="34"/>
                <a:ea typeface="Arial Unicode MS" pitchFamily="2"/>
                <a:cs typeface="Tahoma" pitchFamily="2"/>
              </a:rPr>
              <a:t>Gemeingüter</a:t>
            </a:r>
          </a:p>
          <a:p>
            <a:pPr marL="0" marR="0" lvl="0" indent="0" algn="ctr" rtl="0" hangingPunct="1">
              <a:lnSpc>
                <a:spcPct val="100000"/>
              </a:lnSpc>
              <a:buNone/>
              <a:tabLst/>
            </a:pPr>
            <a:r>
              <a:rPr lang="de-DE" sz="2400" b="1">
                <a:solidFill>
                  <a:srgbClr val="002060"/>
                </a:solidFill>
                <a:latin typeface="Calibri" pitchFamily="34"/>
                <a:ea typeface="Arial Unicode MS" pitchFamily="2"/>
                <a:cs typeface="Tahoma" pitchFamily="2"/>
              </a:rPr>
              <a:t>Commons</a:t>
            </a:r>
          </a:p>
        </p:txBody>
      </p:sp>
      <p:sp>
        <p:nvSpPr>
          <p:cNvPr id="5" name="Freihandform 4"/>
          <p:cNvSpPr/>
          <p:nvPr/>
        </p:nvSpPr>
        <p:spPr>
          <a:xfrm>
            <a:off x="2556000" y="4724280"/>
            <a:ext cx="4248000" cy="166000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de-DE" sz="2000">
                <a:solidFill>
                  <a:srgbClr val="002060"/>
                </a:solidFill>
                <a:ea typeface="Arial Unicode MS" pitchFamily="2"/>
                <a:cs typeface="Tahoma" pitchFamily="2"/>
              </a:rPr>
              <a:t>Kommunizieren (Konsensbildung)</a:t>
            </a:r>
          </a:p>
          <a:p>
            <a:pPr marL="0" marR="0" lvl="0" indent="0" algn="ctr" rtl="0" hangingPunct="1">
              <a:buNone/>
              <a:tabLst/>
            </a:pPr>
            <a:r>
              <a:rPr lang="de-DE" sz="2000">
                <a:solidFill>
                  <a:srgbClr val="002060"/>
                </a:solidFill>
                <a:ea typeface="Arial Unicode MS" pitchFamily="2"/>
                <a:cs typeface="Tahoma" pitchFamily="2"/>
              </a:rPr>
              <a:t>Regeln</a:t>
            </a:r>
          </a:p>
          <a:p>
            <a:pPr marL="0" marR="0" lvl="0" indent="0" algn="ctr" rtl="0" hangingPunct="1">
              <a:buNone/>
              <a:tabLst/>
            </a:pPr>
            <a:r>
              <a:rPr lang="de-DE" sz="2000">
                <a:solidFill>
                  <a:srgbClr val="002060"/>
                </a:solidFill>
                <a:ea typeface="Arial Unicode MS" pitchFamily="2"/>
                <a:cs typeface="Tahoma" pitchFamily="2"/>
              </a:rPr>
              <a:t>Vereinbarungen</a:t>
            </a:r>
          </a:p>
          <a:p>
            <a:pPr marL="0" marR="0" lvl="0" indent="0" algn="ctr" rtl="0" hangingPunct="1">
              <a:buNone/>
              <a:tabLst/>
            </a:pPr>
            <a:r>
              <a:rPr lang="de-DE" sz="2000">
                <a:solidFill>
                  <a:srgbClr val="002060"/>
                </a:solidFill>
                <a:ea typeface="Arial Unicode MS" pitchFamily="2"/>
                <a:cs typeface="Tahoma" pitchFamily="2"/>
              </a:rPr>
              <a:t>Kontrollmechanismen</a:t>
            </a:r>
          </a:p>
          <a:p>
            <a:pPr marL="0" marR="0" lvl="0" indent="0" algn="ctr" rtl="0" hangingPunct="1">
              <a:buNone/>
              <a:tabLst/>
            </a:pPr>
            <a:r>
              <a:rPr lang="de-DE" sz="2000">
                <a:solidFill>
                  <a:srgbClr val="002060"/>
                </a:solidFill>
                <a:ea typeface="Arial Unicode MS" pitchFamily="2"/>
                <a:cs typeface="Tahoma" pitchFamily="2"/>
              </a:rPr>
              <a:t>Sanktionen</a:t>
            </a:r>
          </a:p>
        </p:txBody>
      </p:sp>
      <p:sp>
        <p:nvSpPr>
          <p:cNvPr id="6" name="Freihandform 5"/>
          <p:cNvSpPr/>
          <p:nvPr/>
        </p:nvSpPr>
        <p:spPr>
          <a:xfrm>
            <a:off x="3564000" y="1988999"/>
            <a:ext cx="18000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buNone/>
              <a:tabLst/>
            </a:pPr>
            <a:r>
              <a:rPr lang="de-DE" sz="2400">
                <a:solidFill>
                  <a:srgbClr val="FFFFFF"/>
                </a:solidFill>
                <a:latin typeface="Times New Roman" pitchFamily="18"/>
                <a:ea typeface="Arial Unicode MS" pitchFamily="2"/>
                <a:cs typeface="Tahoma" pitchFamily="2"/>
              </a:rPr>
              <a:t>Prinzipien</a:t>
            </a:r>
          </a:p>
        </p:txBody>
      </p:sp>
      <p:sp>
        <p:nvSpPr>
          <p:cNvPr id="7" name="Freihandform 6"/>
          <p:cNvSpPr/>
          <p:nvPr/>
        </p:nvSpPr>
        <p:spPr>
          <a:xfrm>
            <a:off x="3564000" y="4427640"/>
            <a:ext cx="18000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buNone/>
              <a:tabLst/>
            </a:pPr>
            <a:r>
              <a:rPr lang="de-DE" sz="2400">
                <a:solidFill>
                  <a:srgbClr val="FFFFFF"/>
                </a:solidFill>
                <a:latin typeface="Times New Roman" pitchFamily="18"/>
                <a:ea typeface="Arial Unicode MS" pitchFamily="2"/>
                <a:cs typeface="Tahoma" pitchFamily="2"/>
              </a:rPr>
              <a:t>Verfahren</a:t>
            </a:r>
          </a:p>
        </p:txBody>
      </p:sp>
      <p:sp>
        <p:nvSpPr>
          <p:cNvPr id="8" name="Freihandform 7"/>
          <p:cNvSpPr/>
          <p:nvPr/>
        </p:nvSpPr>
        <p:spPr>
          <a:xfrm>
            <a:off x="3348000" y="727200"/>
            <a:ext cx="2448000" cy="166000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buNone/>
              <a:tabLst/>
            </a:pPr>
            <a:r>
              <a:rPr lang="de-DE" sz="2000" dirty="0">
                <a:solidFill>
                  <a:srgbClr val="002060"/>
                </a:solidFill>
                <a:ea typeface="Arial Unicode MS" pitchFamily="2"/>
                <a:cs typeface="Tahoma" pitchFamily="2"/>
              </a:rPr>
              <a:t>Teilen</a:t>
            </a:r>
          </a:p>
          <a:p>
            <a:pPr marL="0" marR="0" lvl="0" indent="0" algn="ctr" rtl="0" hangingPunct="1">
              <a:buNone/>
              <a:tabLst/>
            </a:pPr>
            <a:r>
              <a:rPr lang="de-DE" sz="2000" dirty="0">
                <a:solidFill>
                  <a:srgbClr val="002060"/>
                </a:solidFill>
                <a:ea typeface="Arial Unicode MS" pitchFamily="2"/>
                <a:cs typeface="Tahoma" pitchFamily="2"/>
              </a:rPr>
              <a:t>Gerechtigkeit</a:t>
            </a:r>
          </a:p>
          <a:p>
            <a:pPr marL="0" marR="0" lvl="0" indent="0" algn="ctr" rtl="0" hangingPunct="1">
              <a:buNone/>
              <a:tabLst/>
            </a:pPr>
            <a:r>
              <a:rPr lang="de-DE" sz="2000" dirty="0">
                <a:solidFill>
                  <a:srgbClr val="002060"/>
                </a:solidFill>
                <a:ea typeface="Arial Unicode MS" pitchFamily="2"/>
                <a:cs typeface="Tahoma" pitchFamily="2"/>
              </a:rPr>
              <a:t>Inklusion</a:t>
            </a:r>
          </a:p>
          <a:p>
            <a:pPr marL="0" marR="0" lvl="0" indent="0" algn="ctr" rtl="0" hangingPunct="1">
              <a:buNone/>
              <a:tabLst/>
            </a:pPr>
            <a:r>
              <a:rPr lang="de-DE" sz="2000" dirty="0">
                <a:solidFill>
                  <a:srgbClr val="002060"/>
                </a:solidFill>
                <a:ea typeface="Arial Unicode MS" pitchFamily="2"/>
                <a:cs typeface="Tahoma" pitchFamily="2"/>
              </a:rPr>
              <a:t>Nachhaltigkeit</a:t>
            </a:r>
          </a:p>
          <a:p>
            <a:pPr marL="0" marR="0" lvl="0" indent="0" algn="ctr" rtl="0" hangingPunct="1">
              <a:buNone/>
              <a:tabLst/>
            </a:pPr>
            <a:endParaRPr lang="de-DE" sz="2000" dirty="0">
              <a:solidFill>
                <a:srgbClr val="002060"/>
              </a:solidFill>
              <a:ea typeface="Arial Unicode MS" pitchFamily="2"/>
              <a:cs typeface="Tahoma" pitchFamily="2"/>
            </a:endParaRPr>
          </a:p>
        </p:txBody>
      </p:sp>
      <p:sp>
        <p:nvSpPr>
          <p:cNvPr id="9" name="Freihandform 8"/>
          <p:cNvSpPr/>
          <p:nvPr/>
        </p:nvSpPr>
        <p:spPr>
          <a:xfrm>
            <a:off x="73080" y="108000"/>
            <a:ext cx="6730920" cy="51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b" anchorCtr="1" compatLnSpc="0"/>
          <a:lstStyle/>
          <a:p>
            <a:pPr marL="0" marR="0" lvl="0" indent="0" algn="ctr" rtl="0" hangingPunct="1">
              <a:lnSpc>
                <a:spcPct val="100000"/>
              </a:lnSpc>
              <a:buNone/>
              <a:tabLst/>
            </a:pPr>
            <a:r>
              <a:rPr lang="en-US" sz="2400" b="1">
                <a:solidFill>
                  <a:srgbClr val="FFFFFF"/>
                </a:solidFill>
                <a:latin typeface="Calibri" pitchFamily="34"/>
                <a:ea typeface="Arial Unicode MS" pitchFamily="2"/>
                <a:cs typeface="Tahoma" pitchFamily="2"/>
              </a:rPr>
              <a:t>Ein Verständnis von Wissen als Commons</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alphaModFix/>
            <a:lum/>
          </a:blip>
          <a:srcRect/>
          <a:stretch>
            <a:fillRect/>
          </a:stretch>
        </p:blipFill>
        <p:spPr>
          <a:xfrm>
            <a:off x="0" y="0"/>
            <a:ext cx="9144000" cy="5516640"/>
          </a:xfrm>
          <a:prstGeom prst="rect">
            <a:avLst/>
          </a:prstGeom>
          <a:noFill/>
          <a:ln>
            <a:noFill/>
          </a:ln>
        </p:spPr>
      </p:pic>
      <p:pic>
        <p:nvPicPr>
          <p:cNvPr id="3" name="Grafik 2"/>
          <p:cNvPicPr>
            <a:picLocks noChangeAspect="1"/>
          </p:cNvPicPr>
          <p:nvPr/>
        </p:nvPicPr>
        <p:blipFill>
          <a:blip r:embed="rId4" cstate="print">
            <a:alphaModFix/>
            <a:lum/>
          </a:blip>
          <a:srcRect/>
          <a:stretch>
            <a:fillRect/>
          </a:stretch>
        </p:blipFill>
        <p:spPr>
          <a:xfrm>
            <a:off x="179280" y="5584680"/>
            <a:ext cx="1724040" cy="1171800"/>
          </a:xfrm>
          <a:prstGeom prst="rect">
            <a:avLst/>
          </a:prstGeom>
          <a:noFill/>
          <a:ln>
            <a:noFill/>
          </a:ln>
        </p:spPr>
      </p:pic>
      <p:pic>
        <p:nvPicPr>
          <p:cNvPr id="4" name="Grafik 3"/>
          <p:cNvPicPr>
            <a:picLocks noChangeAspect="1"/>
          </p:cNvPicPr>
          <p:nvPr/>
        </p:nvPicPr>
        <p:blipFill>
          <a:blip r:embed="rId5" cstate="print">
            <a:alphaModFix/>
            <a:lum/>
          </a:blip>
          <a:srcRect/>
          <a:stretch>
            <a:fillRect/>
          </a:stretch>
        </p:blipFill>
        <p:spPr>
          <a:xfrm>
            <a:off x="2529000" y="5584680"/>
            <a:ext cx="1584360" cy="1187640"/>
          </a:xfrm>
          <a:prstGeom prst="rect">
            <a:avLst/>
          </a:prstGeom>
          <a:noFill/>
          <a:ln>
            <a:noFill/>
          </a:ln>
        </p:spPr>
      </p:pic>
      <p:pic>
        <p:nvPicPr>
          <p:cNvPr id="5" name="Grafik 4"/>
          <p:cNvPicPr>
            <a:picLocks noChangeAspect="1"/>
          </p:cNvPicPr>
          <p:nvPr/>
        </p:nvPicPr>
        <p:blipFill>
          <a:blip r:embed="rId6" cstate="print">
            <a:alphaModFix/>
            <a:lum/>
          </a:blip>
          <a:srcRect/>
          <a:stretch>
            <a:fillRect/>
          </a:stretch>
        </p:blipFill>
        <p:spPr>
          <a:xfrm>
            <a:off x="4738680" y="5584680"/>
            <a:ext cx="1871640" cy="1202039"/>
          </a:xfrm>
          <a:prstGeom prst="rect">
            <a:avLst/>
          </a:prstGeom>
          <a:noFill/>
          <a:ln>
            <a:noFill/>
          </a:ln>
        </p:spPr>
      </p:pic>
      <p:pic>
        <p:nvPicPr>
          <p:cNvPr id="6" name="Grafik 5"/>
          <p:cNvPicPr>
            <a:picLocks noChangeAspect="1"/>
          </p:cNvPicPr>
          <p:nvPr/>
        </p:nvPicPr>
        <p:blipFill>
          <a:blip r:embed="rId7" cstate="print">
            <a:alphaModFix/>
            <a:lum/>
          </a:blip>
          <a:srcRect/>
          <a:stretch>
            <a:fillRect/>
          </a:stretch>
        </p:blipFill>
        <p:spPr>
          <a:xfrm>
            <a:off x="7236000" y="5584680"/>
            <a:ext cx="1658879" cy="1229040"/>
          </a:xfrm>
          <a:prstGeom prst="rect">
            <a:avLst/>
          </a:prstGeom>
          <a:noFill/>
          <a:ln>
            <a:noFill/>
          </a:ln>
        </p:spPr>
      </p:pic>
      <p:sp>
        <p:nvSpPr>
          <p:cNvPr id="7" name="Freihandform 6"/>
          <p:cNvSpPr/>
          <p:nvPr/>
        </p:nvSpPr>
        <p:spPr>
          <a:xfrm>
            <a:off x="5435640" y="682560"/>
            <a:ext cx="3457439" cy="8022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FBFBF"/>
          </a:solidFill>
          <a:ln>
            <a:noFill/>
            <a:prstDash val="solid"/>
          </a:ln>
        </p:spPr>
        <p:txBody>
          <a:bodyPr vert="horz" wrap="square" lIns="90000" tIns="46800" rIns="90000" bIns="46800" anchor="t" anchorCtr="0" compatLnSpc="0">
            <a:spAutoFit/>
          </a:bodyPr>
          <a:lstStyle/>
          <a:p>
            <a:pPr marL="0" marR="0" lvl="0" indent="0" rtl="0" hangingPunct="1">
              <a:buNone/>
              <a:tabLst/>
            </a:pPr>
            <a:r>
              <a:rPr lang="de-DE" sz="2400" b="1" dirty="0">
                <a:solidFill>
                  <a:srgbClr val="002060"/>
                </a:solidFill>
                <a:latin typeface="Times New Roman" pitchFamily="18"/>
                <a:ea typeface="Arial Unicode MS" pitchFamily="2"/>
                <a:cs typeface="Tahoma" pitchFamily="2"/>
              </a:rPr>
              <a:t>Helsinki im </a:t>
            </a:r>
            <a:r>
              <a:rPr lang="de-DE" sz="2400" b="1" dirty="0" smtClean="0">
                <a:solidFill>
                  <a:srgbClr val="002060"/>
                </a:solidFill>
                <a:latin typeface="Times New Roman" pitchFamily="18"/>
                <a:ea typeface="Arial Unicode MS" pitchFamily="2"/>
                <a:cs typeface="Tahoma" pitchFamily="2"/>
              </a:rPr>
              <a:t>Februar 2011</a:t>
            </a:r>
            <a:endParaRPr lang="de-DE" sz="2400" b="1" dirty="0">
              <a:solidFill>
                <a:srgbClr val="002060"/>
              </a:solidFill>
              <a:latin typeface="Times New Roman" pitchFamily="18"/>
              <a:ea typeface="Arial Unicode MS" pitchFamily="2"/>
              <a:cs typeface="Tahoma" pitchFamily="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44680" y="201600"/>
            <a:ext cx="7772400" cy="63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ctr" anchorCtr="0" compatLnSpc="0"/>
          <a:lstStyle/>
          <a:p>
            <a:pPr marL="0" marR="0" lvl="0" indent="0" algn="ctr" rtl="0" hangingPunct="1">
              <a:lnSpc>
                <a:spcPct val="100000"/>
              </a:lnSpc>
              <a:buNone/>
              <a:tabLst/>
            </a:pPr>
            <a:r>
              <a:rPr lang="de-DE" sz="2400" b="1">
                <a:solidFill>
                  <a:srgbClr val="FFFFFF"/>
                </a:solidFill>
                <a:latin typeface="Calibri" pitchFamily="34"/>
                <a:ea typeface="Arial Unicode MS" pitchFamily="2"/>
                <a:cs typeface="Tahoma" pitchFamily="2"/>
              </a:rPr>
              <a:t>Wem gehören die Gemeingüter/die Commons?</a:t>
            </a:r>
          </a:p>
        </p:txBody>
      </p:sp>
      <p:sp>
        <p:nvSpPr>
          <p:cNvPr id="3" name="Freihandform 2"/>
          <p:cNvSpPr/>
          <p:nvPr/>
        </p:nvSpPr>
        <p:spPr>
          <a:xfrm>
            <a:off x="642960" y="1027079"/>
            <a:ext cx="7772400" cy="235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ctr" rtl="0" hangingPunct="1">
              <a:lnSpc>
                <a:spcPct val="100000"/>
              </a:lnSpc>
              <a:buNone/>
              <a:tabLst/>
            </a:pPr>
            <a:r>
              <a:rPr lang="de-DE" sz="2000">
                <a:solidFill>
                  <a:srgbClr val="002060"/>
                </a:solidFill>
                <a:latin typeface="Calibri" pitchFamily="34"/>
                <a:ea typeface="Arial Unicode MS" pitchFamily="2"/>
                <a:cs typeface="Tahoma" pitchFamily="2"/>
              </a:rPr>
              <a:t>Commons sind keineswegs (vogel)freie Güter, die sich jedermann privat aneignen und entsprechend auch kommerziell nutzen kann.</a:t>
            </a:r>
          </a:p>
          <a:p>
            <a:pPr marL="0" marR="0" lvl="0" indent="0" algn="ctr" rtl="0" hangingPunct="1">
              <a:lnSpc>
                <a:spcPct val="100000"/>
              </a:lnSpc>
              <a:buNone/>
              <a:tabLst/>
            </a:pPr>
            <a:endParaRPr lang="de-DE" sz="2000">
              <a:solidFill>
                <a:srgbClr val="002060"/>
              </a:solidFill>
              <a:latin typeface="Calibri" pitchFamily="34"/>
              <a:ea typeface="Arial Unicode MS" pitchFamily="2"/>
              <a:cs typeface="Tahoma" pitchFamily="2"/>
            </a:endParaRPr>
          </a:p>
          <a:p>
            <a:pPr marL="0" marR="0" lvl="0" indent="0" algn="ctr" rtl="0" hangingPunct="1">
              <a:lnSpc>
                <a:spcPct val="100000"/>
              </a:lnSpc>
              <a:buNone/>
              <a:tabLst/>
            </a:pPr>
            <a:r>
              <a:rPr lang="de-DE" sz="2000" b="1">
                <a:solidFill>
                  <a:srgbClr val="002060"/>
                </a:solidFill>
                <a:latin typeface="Calibri" pitchFamily="34"/>
                <a:ea typeface="Arial Unicode MS" pitchFamily="2"/>
                <a:cs typeface="Tahoma" pitchFamily="2"/>
              </a:rPr>
              <a:t>Commons sind keine res nullius</a:t>
            </a:r>
          </a:p>
        </p:txBody>
      </p:sp>
      <p:sp>
        <p:nvSpPr>
          <p:cNvPr id="4" name="Freihandform 3"/>
          <p:cNvSpPr/>
          <p:nvPr/>
        </p:nvSpPr>
        <p:spPr>
          <a:xfrm>
            <a:off x="468360" y="3238560"/>
            <a:ext cx="7772400" cy="213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ctr" rtl="0" hangingPunct="1">
              <a:lnSpc>
                <a:spcPct val="150000"/>
              </a:lnSpc>
              <a:buNone/>
              <a:tabLst/>
            </a:pPr>
            <a:r>
              <a:rPr lang="de-DE" sz="2000">
                <a:solidFill>
                  <a:srgbClr val="002060"/>
                </a:solidFill>
                <a:latin typeface="Calibri" pitchFamily="34"/>
                <a:ea typeface="Arial Unicode MS" pitchFamily="2"/>
                <a:cs typeface="Tahoma" pitchFamily="2"/>
              </a:rPr>
              <a:t>Die Verfügung über Commons wird über </a:t>
            </a:r>
            <a:r>
              <a:rPr lang="de-DE" sz="2000" b="1">
                <a:solidFill>
                  <a:srgbClr val="002060"/>
                </a:solidFill>
                <a:latin typeface="Calibri" pitchFamily="34"/>
                <a:ea typeface="Arial Unicode MS" pitchFamily="2"/>
                <a:cs typeface="Tahoma" pitchFamily="2"/>
              </a:rPr>
              <a:t>institutionalisierte Eigentumsrechte , also reale Nutzungsrechte </a:t>
            </a:r>
            <a:r>
              <a:rPr lang="de-DE" sz="2000">
                <a:solidFill>
                  <a:srgbClr val="002060"/>
                </a:solidFill>
                <a:latin typeface="Calibri" pitchFamily="34"/>
                <a:ea typeface="Arial Unicode MS" pitchFamily="2"/>
                <a:cs typeface="Tahoma" pitchFamily="2"/>
              </a:rPr>
              <a:t>geregelt</a:t>
            </a:r>
          </a:p>
          <a:p>
            <a:pPr marL="0" marR="0" lvl="0" indent="0" algn="ctr" rtl="0" hangingPunct="1">
              <a:lnSpc>
                <a:spcPct val="100000"/>
              </a:lnSpc>
              <a:buNone/>
              <a:tabLst/>
            </a:pPr>
            <a:endParaRPr lang="de-DE" sz="2000">
              <a:solidFill>
                <a:srgbClr val="002060"/>
              </a:solidFill>
              <a:latin typeface="Calibri" pitchFamily="34"/>
              <a:ea typeface="Arial Unicode MS" pitchFamily="2"/>
              <a:cs typeface="Tahoma" pitchFamily="2"/>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1692360" y="1557359"/>
            <a:ext cx="5543640" cy="2562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50000"/>
              </a:lnSpc>
              <a:buNone/>
              <a:tabLst/>
            </a:pPr>
            <a:r>
              <a:rPr lang="de-DE" sz="3600" b="1">
                <a:solidFill>
                  <a:srgbClr val="FFFFFF"/>
                </a:solidFill>
                <a:latin typeface="Calibri" pitchFamily="34"/>
                <a:ea typeface="Arial Unicode MS" pitchFamily="2"/>
                <a:cs typeface="Tahoma" pitchFamily="2"/>
              </a:rPr>
              <a:t>Die informationsethische Herausforderung der Commons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971640" y="333360"/>
            <a:ext cx="7000920" cy="1008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algn="ctr" rtl="0" hangingPunct="1">
              <a:lnSpc>
                <a:spcPct val="150000"/>
              </a:lnSpc>
              <a:buNone/>
              <a:tabLst/>
            </a:pPr>
            <a:r>
              <a:rPr lang="de-DE" sz="2000" b="1">
                <a:solidFill>
                  <a:srgbClr val="FFFFFF"/>
                </a:solidFill>
                <a:latin typeface="Calibri" pitchFamily="34"/>
                <a:ea typeface="Arial Unicode MS" pitchFamily="2"/>
                <a:cs typeface="Tahoma" pitchFamily="2"/>
              </a:rPr>
              <a:t>Was muss getan werden, um dem Charakter von Wissen und Information als Commons Rechnung tragen zu können?</a:t>
            </a:r>
          </a:p>
        </p:txBody>
      </p:sp>
      <p:sp>
        <p:nvSpPr>
          <p:cNvPr id="4" name="Freihandform 3"/>
          <p:cNvSpPr/>
          <p:nvPr/>
        </p:nvSpPr>
        <p:spPr>
          <a:xfrm>
            <a:off x="971640" y="2581184"/>
            <a:ext cx="7000920" cy="8458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2400" dirty="0">
                <a:solidFill>
                  <a:srgbClr val="002060"/>
                </a:solidFill>
                <a:latin typeface="Calibri" pitchFamily="34"/>
                <a:ea typeface="Arial Unicode MS" pitchFamily="2"/>
                <a:cs typeface="Tahoma" pitchFamily="2"/>
              </a:rPr>
              <a:t>Öffentlichkeit </a:t>
            </a:r>
            <a:r>
              <a:rPr lang="de-DE" sz="2400" dirty="0" smtClean="0">
                <a:solidFill>
                  <a:srgbClr val="002060"/>
                </a:solidFill>
                <a:latin typeface="Calibri" pitchFamily="34"/>
                <a:ea typeface="Arial Unicode MS" pitchFamily="2"/>
                <a:cs typeface="Tahoma" pitchFamily="2"/>
              </a:rPr>
              <a:t>soll/will/muss </a:t>
            </a:r>
            <a:r>
              <a:rPr lang="de-DE" sz="2400" dirty="0">
                <a:solidFill>
                  <a:srgbClr val="002060"/>
                </a:solidFill>
                <a:latin typeface="Calibri" pitchFamily="34"/>
                <a:ea typeface="Arial Unicode MS" pitchFamily="2"/>
                <a:cs typeface="Tahoma" pitchFamily="2"/>
              </a:rPr>
              <a:t>nicht länger auf mehrfache Weise für Wissen und Information zahlen</a:t>
            </a:r>
          </a:p>
        </p:txBody>
      </p:sp>
    </p:spTree>
  </p:cSld>
  <p:clrMapOvr>
    <a:masterClrMapping/>
  </p:clrMapOvr>
  <p:transition/>
  <p:timing>
    <p:tnLst>
      <p:par>
        <p:cTn id="1" dur="indefinite" restart="never" fill="hold"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51"/>
          <p:cNvGrpSpPr>
            <a:grpSpLocks/>
          </p:cNvGrpSpPr>
          <p:nvPr/>
        </p:nvGrpSpPr>
        <p:grpSpPr bwMode="auto">
          <a:xfrm>
            <a:off x="304800" y="2133600"/>
            <a:ext cx="2133600" cy="2057400"/>
            <a:chOff x="304800" y="2133600"/>
            <a:chExt cx="2133600" cy="2057400"/>
          </a:xfrm>
        </p:grpSpPr>
        <p:sp>
          <p:nvSpPr>
            <p:cNvPr id="6" name="Pfeil nach rechts 40"/>
            <p:cNvSpPr>
              <a:spLocks noChangeArrowheads="1"/>
            </p:cNvSpPr>
            <p:nvPr/>
          </p:nvSpPr>
          <p:spPr bwMode="auto">
            <a:xfrm rot="5400000" flipH="1">
              <a:off x="1219200" y="3741813"/>
              <a:ext cx="304800" cy="593574"/>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sp>
          <p:nvSpPr>
            <p:cNvPr id="7" name="Rechteck 24"/>
            <p:cNvSpPr>
              <a:spLocks noChangeArrowheads="1"/>
            </p:cNvSpPr>
            <p:nvPr/>
          </p:nvSpPr>
          <p:spPr bwMode="auto">
            <a:xfrm>
              <a:off x="304800" y="2438401"/>
              <a:ext cx="2133600" cy="140680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8" name="Rechteck 25"/>
            <p:cNvSpPr>
              <a:spLocks noChangeArrowheads="1"/>
            </p:cNvSpPr>
            <p:nvPr/>
          </p:nvSpPr>
          <p:spPr bwMode="auto">
            <a:xfrm>
              <a:off x="533400" y="2819400"/>
              <a:ext cx="16764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sekundärer Retailmarkt</a:t>
              </a:r>
              <a:br>
                <a:rPr lang="de-DE" sz="1600">
                  <a:solidFill>
                    <a:schemeClr val="tx1"/>
                  </a:solidFill>
                  <a:latin typeface="+mn-lt"/>
                </a:rPr>
              </a:br>
              <a:endParaRPr lang="de-DE" sz="1600">
                <a:solidFill>
                  <a:schemeClr val="tx1"/>
                </a:solidFill>
                <a:latin typeface="+mn-lt"/>
              </a:endParaRPr>
            </a:p>
          </p:txBody>
        </p:sp>
        <p:sp>
          <p:nvSpPr>
            <p:cNvPr id="9" name="Pfeil nach rechts 41"/>
            <p:cNvSpPr>
              <a:spLocks noChangeArrowheads="1"/>
            </p:cNvSpPr>
            <p:nvPr/>
          </p:nvSpPr>
          <p:spPr bwMode="auto">
            <a:xfrm rot="5400000" flipH="1">
              <a:off x="1219200" y="1989213"/>
              <a:ext cx="304800" cy="593574"/>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grpSp>
        <p:nvGrpSpPr>
          <p:cNvPr id="10" name="Gruppieren 50"/>
          <p:cNvGrpSpPr>
            <a:grpSpLocks/>
          </p:cNvGrpSpPr>
          <p:nvPr/>
        </p:nvGrpSpPr>
        <p:grpSpPr bwMode="auto">
          <a:xfrm>
            <a:off x="304800" y="4156075"/>
            <a:ext cx="2438400" cy="1406525"/>
            <a:chOff x="304800" y="4079595"/>
            <a:chExt cx="2438400" cy="1406805"/>
          </a:xfrm>
        </p:grpSpPr>
        <p:sp>
          <p:nvSpPr>
            <p:cNvPr id="11" name="Rechteck 22"/>
            <p:cNvSpPr>
              <a:spLocks noChangeArrowheads="1"/>
            </p:cNvSpPr>
            <p:nvPr/>
          </p:nvSpPr>
          <p:spPr bwMode="auto">
            <a:xfrm>
              <a:off x="304800" y="4079595"/>
              <a:ext cx="2133600" cy="140680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12" name="Rechteck 23"/>
            <p:cNvSpPr>
              <a:spLocks noChangeArrowheads="1"/>
            </p:cNvSpPr>
            <p:nvPr/>
          </p:nvSpPr>
          <p:spPr bwMode="auto">
            <a:xfrm>
              <a:off x="609600" y="4384395"/>
              <a:ext cx="16764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primärer Verlaufsmarkt: Bibliotheken</a:t>
              </a:r>
            </a:p>
          </p:txBody>
        </p:sp>
        <p:sp>
          <p:nvSpPr>
            <p:cNvPr id="13" name="Pfeil nach rechts 39"/>
            <p:cNvSpPr>
              <a:spLocks noChangeArrowheads="1"/>
            </p:cNvSpPr>
            <p:nvPr/>
          </p:nvSpPr>
          <p:spPr bwMode="auto">
            <a:xfrm flipH="1">
              <a:off x="2438400" y="4351354"/>
              <a:ext cx="304800" cy="593692"/>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sp>
        <p:nvSpPr>
          <p:cNvPr id="14" name="Rechteck 13"/>
          <p:cNvSpPr>
            <a:spLocks noChangeArrowheads="1"/>
          </p:cNvSpPr>
          <p:nvPr/>
        </p:nvSpPr>
        <p:spPr bwMode="auto">
          <a:xfrm>
            <a:off x="304800" y="685800"/>
            <a:ext cx="2057400" cy="140652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15" name="Text Box 1027"/>
          <p:cNvSpPr txBox="1">
            <a:spLocks noChangeArrowheads="1"/>
          </p:cNvSpPr>
          <p:nvPr/>
        </p:nvSpPr>
        <p:spPr bwMode="auto">
          <a:xfrm>
            <a:off x="1001713" y="5656263"/>
            <a:ext cx="7151687" cy="576262"/>
          </a:xfrm>
          <a:prstGeom prst="rect">
            <a:avLst/>
          </a:prstGeom>
          <a:solidFill>
            <a:schemeClr val="bg1"/>
          </a:solidFill>
          <a:ln w="12700">
            <a:noFill/>
            <a:miter lim="800000"/>
            <a:headEnd/>
            <a:tailEnd/>
          </a:ln>
        </p:spPr>
        <p:txBody>
          <a:bodyPr lIns="18000" tIns="10800" rIns="18000" bIns="10800">
            <a:spAutoFit/>
          </a:bodyPr>
          <a:lstStyle/>
          <a:p>
            <a:pPr>
              <a:spcBef>
                <a:spcPct val="50000"/>
              </a:spcBef>
            </a:pPr>
            <a:r>
              <a:rPr lang="de-DE" sz="1200">
                <a:solidFill>
                  <a:srgbClr val="003366"/>
                </a:solidFill>
                <a:latin typeface="+mn-lt"/>
              </a:rPr>
              <a:t>In Anlehnung an: Open Access - die </a:t>
            </a:r>
            <a:r>
              <a:rPr lang="de-DE" sz="1200">
                <a:solidFill>
                  <a:srgbClr val="002060"/>
                </a:solidFill>
                <a:latin typeface="+mn-lt"/>
              </a:rPr>
              <a:t>Revolution</a:t>
            </a:r>
            <a:r>
              <a:rPr lang="de-DE" sz="1200">
                <a:solidFill>
                  <a:srgbClr val="003366"/>
                </a:solidFill>
                <a:latin typeface="+mn-lt"/>
              </a:rPr>
              <a:t> im wissenschaftlichen Publizieren? Vortrag von Dr. Rafael Ball im Rahmen des FZJ-Kolloquiums am 30. April 2003</a:t>
            </a:r>
            <a:br>
              <a:rPr lang="de-DE" sz="1200">
                <a:solidFill>
                  <a:srgbClr val="003366"/>
                </a:solidFill>
                <a:latin typeface="+mn-lt"/>
              </a:rPr>
            </a:br>
            <a:r>
              <a:rPr lang="de-DE" sz="1200">
                <a:solidFill>
                  <a:srgbClr val="003366"/>
                </a:solidFill>
                <a:latin typeface="+mn-lt"/>
              </a:rPr>
              <a:t>http://www.fz-juelich.de/zb/datapool/page/534/Vortrag%20Open%20Access.pdf</a:t>
            </a:r>
          </a:p>
        </p:txBody>
      </p:sp>
      <p:sp>
        <p:nvSpPr>
          <p:cNvPr id="16" name="Rectangle 2"/>
          <p:cNvSpPr>
            <a:spLocks noChangeArrowheads="1"/>
          </p:cNvSpPr>
          <p:nvPr/>
        </p:nvSpPr>
        <p:spPr bwMode="auto">
          <a:xfrm>
            <a:off x="0" y="72008"/>
            <a:ext cx="9144000" cy="404664"/>
          </a:xfrm>
          <a:prstGeom prst="rect">
            <a:avLst/>
          </a:prstGeom>
          <a:solidFill>
            <a:srgbClr val="002060"/>
          </a:solidFill>
          <a:ln w="9525">
            <a:noFill/>
            <a:miter lim="800000"/>
            <a:headEnd/>
            <a:tailEnd/>
          </a:ln>
        </p:spPr>
        <p:txBody>
          <a:bodyPr/>
          <a:lstStyle/>
          <a:p>
            <a:pPr algn="ctr">
              <a:lnSpc>
                <a:spcPct val="90000"/>
              </a:lnSpc>
            </a:pPr>
            <a:r>
              <a:rPr lang="de-DE" sz="2000" b="1" smtClean="0">
                <a:solidFill>
                  <a:schemeClr val="bg1"/>
                </a:solidFill>
                <a:latin typeface="+mn-lt"/>
              </a:rPr>
              <a:t>Proprietäre Institutionalisierung -  </a:t>
            </a:r>
            <a:r>
              <a:rPr lang="de-DE" sz="2000" b="1">
                <a:solidFill>
                  <a:schemeClr val="bg1"/>
                </a:solidFill>
                <a:latin typeface="+mn-lt"/>
              </a:rPr>
              <a:t>Verwertungsmodell der Wissenschaftsverlage</a:t>
            </a:r>
          </a:p>
        </p:txBody>
      </p:sp>
      <p:sp>
        <p:nvSpPr>
          <p:cNvPr id="17" name="Rechteck 16"/>
          <p:cNvSpPr>
            <a:spLocks noChangeArrowheads="1"/>
          </p:cNvSpPr>
          <p:nvPr/>
        </p:nvSpPr>
        <p:spPr bwMode="auto">
          <a:xfrm>
            <a:off x="609600" y="990600"/>
            <a:ext cx="1447800" cy="760413"/>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Autor/Urheber in Bildung und Wissenschaft</a:t>
            </a:r>
          </a:p>
        </p:txBody>
      </p:sp>
      <p:grpSp>
        <p:nvGrpSpPr>
          <p:cNvPr id="18" name="Gruppieren 52"/>
          <p:cNvGrpSpPr>
            <a:grpSpLocks/>
          </p:cNvGrpSpPr>
          <p:nvPr/>
        </p:nvGrpSpPr>
        <p:grpSpPr bwMode="auto">
          <a:xfrm>
            <a:off x="2362200" y="685800"/>
            <a:ext cx="2514600" cy="1406525"/>
            <a:chOff x="2362200" y="685800"/>
            <a:chExt cx="2514600" cy="1406805"/>
          </a:xfrm>
        </p:grpSpPr>
        <p:sp>
          <p:nvSpPr>
            <p:cNvPr id="19" name="Rechteck 10"/>
            <p:cNvSpPr>
              <a:spLocks noChangeArrowheads="1"/>
            </p:cNvSpPr>
            <p:nvPr/>
          </p:nvSpPr>
          <p:spPr bwMode="auto">
            <a:xfrm>
              <a:off x="2743200" y="685800"/>
              <a:ext cx="2133600" cy="140680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20" name="Rechteck 11"/>
            <p:cNvSpPr>
              <a:spLocks noChangeArrowheads="1"/>
            </p:cNvSpPr>
            <p:nvPr/>
          </p:nvSpPr>
          <p:spPr bwMode="auto">
            <a:xfrm>
              <a:off x="2895600" y="990600"/>
              <a:ext cx="19050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nutzt personelle</a:t>
              </a:r>
              <a:br>
                <a:rPr lang="de-DE" sz="1600">
                  <a:solidFill>
                    <a:schemeClr val="tx1"/>
                  </a:solidFill>
                  <a:latin typeface="+mn-lt"/>
                </a:rPr>
              </a:br>
              <a:r>
                <a:rPr lang="de-DE" sz="1600">
                  <a:solidFill>
                    <a:schemeClr val="tx1"/>
                  </a:solidFill>
                  <a:latin typeface="+mn-lt"/>
                </a:rPr>
                <a:t> und technische Infrastruktur </a:t>
              </a:r>
            </a:p>
          </p:txBody>
        </p:sp>
        <p:sp>
          <p:nvSpPr>
            <p:cNvPr id="21" name="Pfeil nach rechts 26"/>
            <p:cNvSpPr>
              <a:spLocks noChangeArrowheads="1"/>
            </p:cNvSpPr>
            <p:nvPr/>
          </p:nvSpPr>
          <p:spPr bwMode="auto">
            <a:xfrm>
              <a:off x="2362200" y="1074754"/>
              <a:ext cx="304800" cy="593692"/>
            </a:xfrm>
            <a:prstGeom prst="rightArrow">
              <a:avLst>
                <a:gd name="adj1" fmla="val 50000"/>
                <a:gd name="adj2" fmla="val 50000"/>
              </a:avLst>
            </a:prstGeom>
            <a:solidFill>
              <a:schemeClr val="tx2"/>
            </a:solidFill>
            <a:ln w="5715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grpSp>
        <p:nvGrpSpPr>
          <p:cNvPr id="22" name="Gruppieren 33"/>
          <p:cNvGrpSpPr>
            <a:grpSpLocks/>
          </p:cNvGrpSpPr>
          <p:nvPr/>
        </p:nvGrpSpPr>
        <p:grpSpPr bwMode="auto">
          <a:xfrm>
            <a:off x="4876800" y="685800"/>
            <a:ext cx="2438400" cy="1406525"/>
            <a:chOff x="4876800" y="685800"/>
            <a:chExt cx="2438400" cy="1406805"/>
          </a:xfrm>
        </p:grpSpPr>
        <p:sp>
          <p:nvSpPr>
            <p:cNvPr id="23" name="Rechteck 12"/>
            <p:cNvSpPr>
              <a:spLocks noChangeArrowheads="1"/>
            </p:cNvSpPr>
            <p:nvPr/>
          </p:nvSpPr>
          <p:spPr bwMode="auto">
            <a:xfrm>
              <a:off x="5181600" y="685800"/>
              <a:ext cx="2133600" cy="140680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24" name="Rechteck 16"/>
            <p:cNvSpPr>
              <a:spLocks noChangeArrowheads="1"/>
            </p:cNvSpPr>
            <p:nvPr/>
          </p:nvSpPr>
          <p:spPr bwMode="auto">
            <a:xfrm>
              <a:off x="5334000" y="990600"/>
              <a:ext cx="15240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stellt Wissen</a:t>
              </a:r>
              <a:br>
                <a:rPr lang="de-DE" sz="1600">
                  <a:solidFill>
                    <a:schemeClr val="tx1"/>
                  </a:solidFill>
                  <a:latin typeface="+mn-lt"/>
                </a:rPr>
              </a:br>
              <a:r>
                <a:rPr lang="de-DE" sz="1600">
                  <a:solidFill>
                    <a:schemeClr val="tx1"/>
                  </a:solidFill>
                  <a:latin typeface="+mn-lt"/>
                </a:rPr>
                <a:t> in </a:t>
              </a:r>
              <a:br>
                <a:rPr lang="de-DE" sz="1600">
                  <a:solidFill>
                    <a:schemeClr val="tx1"/>
                  </a:solidFill>
                  <a:latin typeface="+mn-lt"/>
                </a:rPr>
              </a:br>
              <a:r>
                <a:rPr lang="de-DE" sz="1600">
                  <a:solidFill>
                    <a:schemeClr val="tx1"/>
                  </a:solidFill>
                  <a:latin typeface="+mn-lt"/>
                </a:rPr>
                <a:t>Werken dar </a:t>
              </a:r>
            </a:p>
          </p:txBody>
        </p:sp>
        <p:sp>
          <p:nvSpPr>
            <p:cNvPr id="25" name="Pfeil nach rechts 27"/>
            <p:cNvSpPr>
              <a:spLocks noChangeArrowheads="1"/>
            </p:cNvSpPr>
            <p:nvPr/>
          </p:nvSpPr>
          <p:spPr bwMode="auto">
            <a:xfrm>
              <a:off x="4876800" y="1074754"/>
              <a:ext cx="304800" cy="593692"/>
            </a:xfrm>
            <a:prstGeom prst="rightArrow">
              <a:avLst>
                <a:gd name="adj1" fmla="val 50000"/>
                <a:gd name="adj2" fmla="val 50000"/>
              </a:avLst>
            </a:prstGeom>
            <a:solidFill>
              <a:schemeClr val="tx2"/>
            </a:solidFill>
            <a:ln w="5715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grpSp>
        <p:nvGrpSpPr>
          <p:cNvPr id="26" name="Gruppieren 34"/>
          <p:cNvGrpSpPr>
            <a:grpSpLocks/>
          </p:cNvGrpSpPr>
          <p:nvPr/>
        </p:nvGrpSpPr>
        <p:grpSpPr bwMode="auto">
          <a:xfrm>
            <a:off x="7315200" y="685800"/>
            <a:ext cx="1676400" cy="1112054"/>
            <a:chOff x="7315200" y="685800"/>
            <a:chExt cx="1676400" cy="1112253"/>
          </a:xfrm>
          <a:solidFill>
            <a:schemeClr val="bg1">
              <a:lumMod val="85000"/>
            </a:schemeClr>
          </a:solidFill>
        </p:grpSpPr>
        <p:sp>
          <p:nvSpPr>
            <p:cNvPr id="27" name="Rechteck 17"/>
            <p:cNvSpPr>
              <a:spLocks noChangeArrowheads="1"/>
            </p:cNvSpPr>
            <p:nvPr/>
          </p:nvSpPr>
          <p:spPr bwMode="auto">
            <a:xfrm>
              <a:off x="7467600" y="1037442"/>
              <a:ext cx="1524000" cy="760611"/>
            </a:xfrm>
            <a:prstGeom prst="rect">
              <a:avLst/>
            </a:prstGeom>
            <a:grpFill/>
            <a:ln w="12700" algn="ctr">
              <a:noFill/>
              <a:round/>
              <a:headEnd/>
              <a:tailEnd/>
            </a:ln>
          </p:spPr>
          <p:txBody>
            <a:bodyPr lIns="18000" tIns="10800" rIns="18000" bIns="10800" anchor="ctr">
              <a:spAutoFit/>
            </a:bodyPr>
            <a:lstStyle/>
            <a:p>
              <a:pPr algn="ctr" eaLnBrk="0" hangingPunct="0"/>
              <a:r>
                <a:rPr lang="de-DE" sz="1600">
                  <a:solidFill>
                    <a:schemeClr val="tx1"/>
                  </a:solidFill>
                  <a:latin typeface="+mn-lt"/>
                </a:rPr>
                <a:t>Stellt Werke i.d.R. kostenlos den Verlagen bereit</a:t>
              </a:r>
            </a:p>
          </p:txBody>
        </p:sp>
        <p:sp>
          <p:nvSpPr>
            <p:cNvPr id="28" name="Nach oben gebogener Pfeil 27"/>
            <p:cNvSpPr/>
            <p:nvPr/>
          </p:nvSpPr>
          <p:spPr bwMode="auto">
            <a:xfrm flipV="1">
              <a:off x="7315200" y="685800"/>
              <a:ext cx="457200" cy="228641"/>
            </a:xfrm>
            <a:prstGeom prst="bentUpArrow">
              <a:avLst/>
            </a:prstGeom>
            <a:grpFill/>
            <a:ln w="12700" cap="flat" cmpd="sng" algn="ctr">
              <a:noFill/>
              <a:prstDash val="solid"/>
              <a:round/>
              <a:headEnd type="none" w="med" len="med"/>
              <a:tailEnd type="none" w="med" len="med"/>
            </a:ln>
            <a:effectLst/>
          </p:spPr>
          <p:txBody>
            <a:bodyPr lIns="18000" tIns="10800" rIns="18000" bIns="10800" anchor="ctr">
              <a:spAutoFit/>
            </a:bodyPr>
            <a:lstStyle/>
            <a:p>
              <a:pPr algn="ctr" eaLnBrk="0" hangingPunct="0">
                <a:defRPr/>
              </a:pPr>
              <a:endParaRPr lang="de-DE">
                <a:latin typeface="+mn-lt"/>
              </a:endParaRPr>
            </a:p>
          </p:txBody>
        </p:sp>
      </p:grpSp>
      <p:grpSp>
        <p:nvGrpSpPr>
          <p:cNvPr id="29" name="Gruppieren 35"/>
          <p:cNvGrpSpPr>
            <a:grpSpLocks/>
          </p:cNvGrpSpPr>
          <p:nvPr/>
        </p:nvGrpSpPr>
        <p:grpSpPr bwMode="auto">
          <a:xfrm>
            <a:off x="6781800" y="1981200"/>
            <a:ext cx="2133600" cy="1787525"/>
            <a:chOff x="6781800" y="1981200"/>
            <a:chExt cx="2133600" cy="1787806"/>
          </a:xfrm>
        </p:grpSpPr>
        <p:sp>
          <p:nvSpPr>
            <p:cNvPr id="30" name="Rechteck 13"/>
            <p:cNvSpPr>
              <a:spLocks noChangeArrowheads="1"/>
            </p:cNvSpPr>
            <p:nvPr/>
          </p:nvSpPr>
          <p:spPr bwMode="auto">
            <a:xfrm>
              <a:off x="6781800" y="2362201"/>
              <a:ext cx="2133600" cy="140680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31" name="Rechteck 18"/>
            <p:cNvSpPr>
              <a:spLocks noChangeArrowheads="1"/>
            </p:cNvSpPr>
            <p:nvPr/>
          </p:nvSpPr>
          <p:spPr bwMode="auto">
            <a:xfrm>
              <a:off x="7162800" y="2667000"/>
              <a:ext cx="16764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zahlt für Publi-kation  oft Druckzuschüsse</a:t>
              </a:r>
            </a:p>
          </p:txBody>
        </p:sp>
        <p:sp>
          <p:nvSpPr>
            <p:cNvPr id="32" name="Pfeil nach rechts 29"/>
            <p:cNvSpPr>
              <a:spLocks noChangeArrowheads="1"/>
            </p:cNvSpPr>
            <p:nvPr/>
          </p:nvSpPr>
          <p:spPr bwMode="auto">
            <a:xfrm rot="5400000">
              <a:off x="7848600" y="1836813"/>
              <a:ext cx="304800" cy="593574"/>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sp>
        <p:nvSpPr>
          <p:cNvPr id="33" name="Rechteck 32"/>
          <p:cNvSpPr>
            <a:spLocks noChangeArrowheads="1"/>
          </p:cNvSpPr>
          <p:nvPr/>
        </p:nvSpPr>
        <p:spPr bwMode="auto">
          <a:xfrm>
            <a:off x="3505200" y="2590800"/>
            <a:ext cx="2286000" cy="1130300"/>
          </a:xfrm>
          <a:prstGeom prst="rect">
            <a:avLst/>
          </a:prstGeom>
          <a:solidFill>
            <a:schemeClr val="accent1">
              <a:lumMod val="20000"/>
              <a:lumOff val="80000"/>
            </a:schemeClr>
          </a:solidFill>
          <a:ln w="12700" algn="ctr">
            <a:noFill/>
            <a:round/>
            <a:headEnd/>
            <a:tailEnd/>
          </a:ln>
        </p:spPr>
        <p:txBody>
          <a:bodyPr lIns="18000" tIns="10800" rIns="18000" bIns="10800" anchor="ctr">
            <a:spAutoFit/>
          </a:bodyPr>
          <a:lstStyle/>
          <a:p>
            <a:pPr algn="ctr" eaLnBrk="0" hangingPunct="0"/>
            <a:r>
              <a:rPr lang="de-DE" b="1" dirty="0" smtClean="0">
                <a:solidFill>
                  <a:schemeClr val="tx1"/>
                </a:solidFill>
                <a:latin typeface="+mn-lt"/>
              </a:rPr>
              <a:t>Commons Wissen</a:t>
            </a:r>
            <a:r>
              <a:rPr lang="de-DE" b="1" dirty="0">
                <a:solidFill>
                  <a:schemeClr val="tx1"/>
                </a:solidFill>
                <a:latin typeface="+mn-lt"/>
              </a:rPr>
              <a:t/>
            </a:r>
            <a:br>
              <a:rPr lang="de-DE" b="1" dirty="0">
                <a:solidFill>
                  <a:schemeClr val="tx1"/>
                </a:solidFill>
                <a:latin typeface="+mn-lt"/>
              </a:rPr>
            </a:br>
            <a:r>
              <a:rPr lang="de-DE" b="1" dirty="0">
                <a:solidFill>
                  <a:schemeClr val="tx1"/>
                </a:solidFill>
                <a:latin typeface="+mn-lt"/>
              </a:rPr>
              <a:t>öffentlich finanziert</a:t>
            </a:r>
            <a:br>
              <a:rPr lang="de-DE" b="1" dirty="0">
                <a:solidFill>
                  <a:schemeClr val="tx1"/>
                </a:solidFill>
                <a:latin typeface="+mn-lt"/>
              </a:rPr>
            </a:br>
            <a:endParaRPr lang="de-DE" b="1" dirty="0">
              <a:solidFill>
                <a:schemeClr val="tx1"/>
              </a:solidFill>
              <a:latin typeface="+mn-lt"/>
            </a:endParaRPr>
          </a:p>
          <a:p>
            <a:pPr algn="ctr" eaLnBrk="0" hangingPunct="0"/>
            <a:r>
              <a:rPr lang="de-DE" b="1" dirty="0">
                <a:solidFill>
                  <a:schemeClr val="tx1"/>
                </a:solidFill>
                <a:latin typeface="+mn-lt"/>
              </a:rPr>
              <a:t>privat angeeignet</a:t>
            </a:r>
          </a:p>
        </p:txBody>
      </p:sp>
      <p:grpSp>
        <p:nvGrpSpPr>
          <p:cNvPr id="34" name="Gruppieren 47"/>
          <p:cNvGrpSpPr>
            <a:grpSpLocks/>
          </p:cNvGrpSpPr>
          <p:nvPr/>
        </p:nvGrpSpPr>
        <p:grpSpPr bwMode="auto">
          <a:xfrm>
            <a:off x="6781800" y="3733800"/>
            <a:ext cx="2133600" cy="1752600"/>
            <a:chOff x="6781800" y="3733800"/>
            <a:chExt cx="2133600" cy="1752600"/>
          </a:xfrm>
        </p:grpSpPr>
        <p:sp>
          <p:nvSpPr>
            <p:cNvPr id="35" name="Pfeil nach rechts 30"/>
            <p:cNvSpPr>
              <a:spLocks noChangeArrowheads="1"/>
            </p:cNvSpPr>
            <p:nvPr/>
          </p:nvSpPr>
          <p:spPr bwMode="auto">
            <a:xfrm rot="5400000">
              <a:off x="7848600" y="3589413"/>
              <a:ext cx="304800" cy="593574"/>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sp>
          <p:nvSpPr>
            <p:cNvPr id="36" name="Rechteck 14"/>
            <p:cNvSpPr>
              <a:spLocks noChangeArrowheads="1"/>
            </p:cNvSpPr>
            <p:nvPr/>
          </p:nvSpPr>
          <p:spPr bwMode="auto">
            <a:xfrm>
              <a:off x="6781800" y="4079595"/>
              <a:ext cx="2133600" cy="1406805"/>
            </a:xfrm>
            <a:prstGeom prst="rect">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r>
                <a:rPr lang="de-DE">
                  <a:solidFill>
                    <a:schemeClr val="bg1"/>
                  </a:solidFill>
                  <a:latin typeface="+mn-lt"/>
                </a:rPr>
                <a:t>über Steuergelder</a:t>
              </a: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endParaRPr lang="de-DE">
                <a:solidFill>
                  <a:schemeClr val="bg1"/>
                </a:solidFill>
                <a:latin typeface="+mn-lt"/>
              </a:endParaRPr>
            </a:p>
            <a:p>
              <a:pPr algn="ctr" eaLnBrk="0" hangingPunct="0"/>
              <a:r>
                <a:rPr lang="de-DE">
                  <a:solidFill>
                    <a:schemeClr val="bg1"/>
                  </a:solidFill>
                  <a:latin typeface="+mn-lt"/>
                </a:rPr>
                <a:t>finanziert</a:t>
              </a:r>
            </a:p>
          </p:txBody>
        </p:sp>
        <p:sp>
          <p:nvSpPr>
            <p:cNvPr id="37" name="Rechteck 19"/>
            <p:cNvSpPr>
              <a:spLocks noChangeArrowheads="1"/>
            </p:cNvSpPr>
            <p:nvPr/>
          </p:nvSpPr>
          <p:spPr bwMode="auto">
            <a:xfrm>
              <a:off x="7086600" y="4583706"/>
              <a:ext cx="1676400" cy="514253"/>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a:solidFill>
                    <a:schemeClr val="tx1"/>
                  </a:solidFill>
                  <a:latin typeface="+mn-lt"/>
                </a:rPr>
                <a:t>Peer Review durch</a:t>
              </a:r>
              <a:br>
                <a:rPr lang="de-DE" sz="1600">
                  <a:solidFill>
                    <a:schemeClr val="tx1"/>
                  </a:solidFill>
                  <a:latin typeface="+mn-lt"/>
                </a:rPr>
              </a:br>
              <a:r>
                <a:rPr lang="de-DE" sz="1600">
                  <a:solidFill>
                    <a:schemeClr val="tx1"/>
                  </a:solidFill>
                  <a:latin typeface="+mn-lt"/>
                </a:rPr>
                <a:t>Wissenschaftler</a:t>
              </a:r>
            </a:p>
          </p:txBody>
        </p:sp>
      </p:grpSp>
      <p:grpSp>
        <p:nvGrpSpPr>
          <p:cNvPr id="38" name="Gruppieren 48"/>
          <p:cNvGrpSpPr>
            <a:grpSpLocks/>
          </p:cNvGrpSpPr>
          <p:nvPr/>
        </p:nvGrpSpPr>
        <p:grpSpPr bwMode="auto">
          <a:xfrm>
            <a:off x="4876800" y="4232275"/>
            <a:ext cx="1905000" cy="1006475"/>
            <a:chOff x="4876800" y="4231995"/>
            <a:chExt cx="1905000" cy="1006696"/>
          </a:xfrm>
          <a:solidFill>
            <a:schemeClr val="bg1">
              <a:lumMod val="85000"/>
            </a:schemeClr>
          </a:solidFill>
        </p:grpSpPr>
        <p:sp>
          <p:nvSpPr>
            <p:cNvPr id="39" name="Rechteck 20"/>
            <p:cNvSpPr>
              <a:spLocks noChangeArrowheads="1"/>
            </p:cNvSpPr>
            <p:nvPr/>
          </p:nvSpPr>
          <p:spPr bwMode="auto">
            <a:xfrm>
              <a:off x="4876800" y="4231995"/>
              <a:ext cx="1524000" cy="1006696"/>
            </a:xfrm>
            <a:prstGeom prst="rect">
              <a:avLst/>
            </a:prstGeom>
            <a:grpFill/>
            <a:ln w="12700" algn="ctr">
              <a:noFill/>
              <a:round/>
              <a:headEnd/>
              <a:tailEnd/>
            </a:ln>
          </p:spPr>
          <p:txBody>
            <a:bodyPr lIns="18000" tIns="10800" rIns="18000" bIns="10800" anchor="ctr">
              <a:spAutoFit/>
            </a:bodyPr>
            <a:lstStyle/>
            <a:p>
              <a:pPr algn="ctr" eaLnBrk="0" hangingPunct="0"/>
              <a:r>
                <a:rPr lang="de-DE" sz="1600">
                  <a:solidFill>
                    <a:schemeClr val="tx1"/>
                  </a:solidFill>
                  <a:latin typeface="+mn-lt"/>
                </a:rPr>
                <a:t>tritt i.d.R. alle Verwertungs-rechte den Verlagen ab </a:t>
              </a:r>
            </a:p>
          </p:txBody>
        </p:sp>
        <p:sp>
          <p:nvSpPr>
            <p:cNvPr id="40" name="Pfeil nach rechts 37"/>
            <p:cNvSpPr>
              <a:spLocks noChangeArrowheads="1"/>
            </p:cNvSpPr>
            <p:nvPr/>
          </p:nvSpPr>
          <p:spPr bwMode="auto">
            <a:xfrm flipH="1">
              <a:off x="6477000" y="4351348"/>
              <a:ext cx="304800" cy="593704"/>
            </a:xfrm>
            <a:prstGeom prst="rightArrow">
              <a:avLst>
                <a:gd name="adj1" fmla="val 50000"/>
                <a:gd name="adj2" fmla="val 50000"/>
              </a:avLst>
            </a:prstGeom>
            <a:solidFill>
              <a:srgbClr val="002060"/>
            </a:solidFill>
            <a:ln w="5715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grpSp>
        <p:nvGrpSpPr>
          <p:cNvPr id="41" name="Gruppieren 49"/>
          <p:cNvGrpSpPr>
            <a:grpSpLocks/>
          </p:cNvGrpSpPr>
          <p:nvPr/>
        </p:nvGrpSpPr>
        <p:grpSpPr bwMode="auto">
          <a:xfrm>
            <a:off x="2667000" y="4232275"/>
            <a:ext cx="2209800" cy="1006475"/>
            <a:chOff x="2667000" y="4231995"/>
            <a:chExt cx="2209800" cy="1006696"/>
          </a:xfrm>
          <a:solidFill>
            <a:schemeClr val="bg1">
              <a:lumMod val="85000"/>
            </a:schemeClr>
          </a:solidFill>
        </p:grpSpPr>
        <p:sp>
          <p:nvSpPr>
            <p:cNvPr id="42" name="Rechteck 21"/>
            <p:cNvSpPr>
              <a:spLocks noChangeArrowheads="1"/>
            </p:cNvSpPr>
            <p:nvPr/>
          </p:nvSpPr>
          <p:spPr bwMode="auto">
            <a:xfrm>
              <a:off x="2667000" y="4231995"/>
              <a:ext cx="1905000" cy="1006696"/>
            </a:xfrm>
            <a:prstGeom prst="rect">
              <a:avLst/>
            </a:prstGeom>
            <a:grpFill/>
            <a:ln w="12700" algn="ctr">
              <a:noFill/>
              <a:round/>
              <a:headEnd/>
              <a:tailEnd/>
            </a:ln>
          </p:spPr>
          <p:txBody>
            <a:bodyPr lIns="18000" tIns="10800" rIns="18000" bIns="10800" anchor="ctr">
              <a:spAutoFit/>
            </a:bodyPr>
            <a:lstStyle/>
            <a:p>
              <a:pPr algn="ctr" eaLnBrk="0" hangingPunct="0"/>
              <a:r>
                <a:rPr lang="de-DE" sz="1600">
                  <a:solidFill>
                    <a:schemeClr val="tx1"/>
                  </a:solidFill>
                  <a:latin typeface="+mn-lt"/>
                </a:rPr>
                <a:t>Werke werden von Verlagen </a:t>
              </a:r>
              <a:r>
                <a:rPr lang="de-DE" sz="1600" smtClean="0">
                  <a:solidFill>
                    <a:schemeClr val="tx1"/>
                  </a:solidFill>
                  <a:latin typeface="+mn-lt"/>
                </a:rPr>
                <a:t>aufbereitet </a:t>
              </a:r>
              <a:r>
                <a:rPr lang="de-DE" sz="1600">
                  <a:solidFill>
                    <a:schemeClr val="tx1"/>
                  </a:solidFill>
                  <a:latin typeface="+mn-lt"/>
                </a:rPr>
                <a:t>und öffentlich zugänglich gemacht</a:t>
              </a:r>
            </a:p>
          </p:txBody>
        </p:sp>
        <p:sp>
          <p:nvSpPr>
            <p:cNvPr id="43" name="Pfeil nach rechts 38"/>
            <p:cNvSpPr>
              <a:spLocks noChangeArrowheads="1"/>
            </p:cNvSpPr>
            <p:nvPr/>
          </p:nvSpPr>
          <p:spPr bwMode="auto">
            <a:xfrm flipH="1">
              <a:off x="4572000" y="4351348"/>
              <a:ext cx="304800" cy="593704"/>
            </a:xfrm>
            <a:prstGeom prst="rightArrow">
              <a:avLst>
                <a:gd name="adj1" fmla="val 50000"/>
                <a:gd name="adj2" fmla="val 50000"/>
              </a:avLst>
            </a:prstGeom>
            <a:solidFill>
              <a:srgbClr val="002060"/>
            </a:solidFill>
            <a:ln w="57150" algn="ctr">
              <a:solidFill>
                <a:schemeClr val="tx1"/>
              </a:solidFill>
              <a:round/>
              <a:headEnd/>
              <a:tailEnd/>
            </a:ln>
          </p:spPr>
          <p:txBody>
            <a:bodyPr lIns="18000" tIns="10800" rIns="18000" bIns="10800" anchor="ctr">
              <a:spAutoFit/>
            </a:bodyPr>
            <a:lstStyle/>
            <a:p>
              <a:pPr algn="ctr" eaLnBrk="0" hangingPunct="0"/>
              <a:endParaRPr lang="de-DE">
                <a:latin typeface="+mn-lt"/>
              </a:endParaRPr>
            </a:p>
          </p:txBody>
        </p:sp>
      </p:gr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a:p>
        </p:txBody>
      </p:sp>
      <p:sp>
        <p:nvSpPr>
          <p:cNvPr id="4" name="Textfeld 2"/>
          <p:cNvSpPr txBox="1">
            <a:spLocks noChangeArrowheads="1"/>
          </p:cNvSpPr>
          <p:nvPr/>
        </p:nvSpPr>
        <p:spPr bwMode="auto">
          <a:xfrm>
            <a:off x="0" y="0"/>
            <a:ext cx="9144000" cy="461963"/>
          </a:xfrm>
          <a:prstGeom prst="rect">
            <a:avLst/>
          </a:prstGeom>
          <a:solidFill>
            <a:srgbClr val="002060"/>
          </a:solidFill>
          <a:ln w="9525">
            <a:noFill/>
            <a:miter lim="800000"/>
            <a:headEnd/>
            <a:tailEnd/>
          </a:ln>
        </p:spPr>
        <p:txBody>
          <a:bodyPr>
            <a:spAutoFit/>
          </a:bodyPr>
          <a:lstStyle/>
          <a:p>
            <a:pPr algn="ctr">
              <a:defRPr/>
            </a:pPr>
            <a:r>
              <a:rPr lang="de-DE" sz="2400" b="1" dirty="0">
                <a:solidFill>
                  <a:schemeClr val="bg1"/>
                </a:solidFill>
                <a:latin typeface="+mn-lt"/>
              </a:rPr>
              <a:t>Institutionalisierungsformen – Eigentumsformen von Commons?</a:t>
            </a:r>
          </a:p>
        </p:txBody>
      </p:sp>
      <p:sp>
        <p:nvSpPr>
          <p:cNvPr id="5" name="Rectangle 3"/>
          <p:cNvSpPr>
            <a:spLocks noChangeArrowheads="1"/>
          </p:cNvSpPr>
          <p:nvPr/>
        </p:nvSpPr>
        <p:spPr bwMode="auto">
          <a:xfrm>
            <a:off x="467544" y="692696"/>
            <a:ext cx="3048000" cy="707886"/>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000">
                <a:solidFill>
                  <a:srgbClr val="002060"/>
                </a:solidFill>
                <a:latin typeface="+mn-lt"/>
                <a:cs typeface="Arial" pitchFamily="34" charset="0"/>
              </a:rPr>
              <a:t>proprietäre </a:t>
            </a:r>
            <a:r>
              <a:rPr lang="de-DE" sz="2000" smtClean="0">
                <a:solidFill>
                  <a:srgbClr val="002060"/>
                </a:solidFill>
                <a:latin typeface="+mn-lt"/>
                <a:cs typeface="Arial" pitchFamily="34" charset="0"/>
              </a:rPr>
              <a:t>kommerzielle </a:t>
            </a:r>
            <a:r>
              <a:rPr lang="de-DE" sz="2000">
                <a:solidFill>
                  <a:srgbClr val="002060"/>
                </a:solidFill>
                <a:latin typeface="+mn-lt"/>
                <a:cs typeface="Arial" pitchFamily="34" charset="0"/>
              </a:rPr>
              <a:t>Informationsmärkte</a:t>
            </a:r>
          </a:p>
        </p:txBody>
      </p:sp>
      <p:sp>
        <p:nvSpPr>
          <p:cNvPr id="6" name="Rectangle 3"/>
          <p:cNvSpPr>
            <a:spLocks noChangeArrowheads="1"/>
          </p:cNvSpPr>
          <p:nvPr/>
        </p:nvSpPr>
        <p:spPr bwMode="auto">
          <a:xfrm>
            <a:off x="5044306" y="764134"/>
            <a:ext cx="3048000" cy="708025"/>
          </a:xfrm>
          <a:prstGeom prst="rect">
            <a:avLst/>
          </a:prstGeom>
          <a:solidFill>
            <a:srgbClr val="E9E9E9"/>
          </a:solidFill>
          <a:ln w="12700">
            <a:noFill/>
            <a:miter lim="800000"/>
            <a:headEnd type="none" w="sm" len="sm"/>
            <a:tailEnd type="none" w="sm" len="sm"/>
          </a:ln>
        </p:spPr>
        <p:txBody>
          <a:bodyPr>
            <a:spAutoFit/>
          </a:bodyPr>
          <a:lstStyle/>
          <a:p>
            <a:pPr algn="ctr"/>
            <a:r>
              <a:rPr lang="de-DE" sz="2000" b="1" smtClean="0">
                <a:solidFill>
                  <a:srgbClr val="002060"/>
                </a:solidFill>
              </a:rPr>
              <a:t>„</a:t>
            </a:r>
            <a:r>
              <a:rPr lang="de-DE" sz="2000" b="1" err="1" smtClean="0">
                <a:solidFill>
                  <a:srgbClr val="002060"/>
                </a:solidFill>
              </a:rPr>
              <a:t>commons-based</a:t>
            </a:r>
            <a:r>
              <a:rPr lang="de-DE" sz="2000" b="1" smtClean="0">
                <a:solidFill>
                  <a:srgbClr val="002060"/>
                </a:solidFill>
              </a:rPr>
              <a:t> </a:t>
            </a:r>
            <a:r>
              <a:rPr lang="de-DE" sz="2000" b="1" err="1" smtClean="0">
                <a:solidFill>
                  <a:srgbClr val="002060"/>
                </a:solidFill>
              </a:rPr>
              <a:t>information</a:t>
            </a:r>
            <a:r>
              <a:rPr lang="de-DE" sz="2000" b="1" smtClean="0">
                <a:solidFill>
                  <a:srgbClr val="002060"/>
                </a:solidFill>
              </a:rPr>
              <a:t> </a:t>
            </a:r>
            <a:r>
              <a:rPr lang="de-DE" sz="2000" b="1" err="1" smtClean="0">
                <a:solidFill>
                  <a:srgbClr val="002060"/>
                </a:solidFill>
              </a:rPr>
              <a:t>markets</a:t>
            </a:r>
            <a:r>
              <a:rPr lang="de-DE" sz="2000" b="1" smtClean="0">
                <a:solidFill>
                  <a:srgbClr val="002060"/>
                </a:solidFill>
              </a:rPr>
              <a:t>“</a:t>
            </a:r>
            <a:endParaRPr lang="de-DE" sz="2000" b="1">
              <a:solidFill>
                <a:srgbClr val="002060"/>
              </a:solidFill>
            </a:endParaRPr>
          </a:p>
        </p:txBody>
      </p:sp>
      <p:grpSp>
        <p:nvGrpSpPr>
          <p:cNvPr id="7" name="Gruppieren 38"/>
          <p:cNvGrpSpPr>
            <a:grpSpLocks/>
          </p:cNvGrpSpPr>
          <p:nvPr/>
        </p:nvGrpSpPr>
        <p:grpSpPr bwMode="auto">
          <a:xfrm>
            <a:off x="3787006" y="2361775"/>
            <a:ext cx="2438400" cy="987364"/>
            <a:chOff x="3886200" y="4385398"/>
            <a:chExt cx="2438400" cy="987243"/>
          </a:xfrm>
        </p:grpSpPr>
        <p:sp>
          <p:nvSpPr>
            <p:cNvPr id="8" name="Rectangle 3"/>
            <p:cNvSpPr>
              <a:spLocks noChangeArrowheads="1"/>
            </p:cNvSpPr>
            <p:nvPr/>
          </p:nvSpPr>
          <p:spPr bwMode="auto">
            <a:xfrm>
              <a:off x="3886200" y="4735355"/>
              <a:ext cx="2438400" cy="637286"/>
            </a:xfrm>
            <a:prstGeom prst="rect">
              <a:avLst/>
            </a:prstGeom>
            <a:solidFill>
              <a:schemeClr val="bg1"/>
            </a:solidFill>
            <a:ln w="12700" algn="ctr">
              <a:noFill/>
              <a:round/>
              <a:headEnd/>
              <a:tailEnd/>
            </a:ln>
          </p:spPr>
          <p:txBody>
            <a:bodyPr lIns="18000" tIns="10800" rIns="18000" bIns="10800" anchor="ctr">
              <a:spAutoFit/>
            </a:bodyPr>
            <a:lstStyle/>
            <a:p>
              <a:pPr algn="ctr" eaLnBrk="0" hangingPunct="0">
                <a:defRPr/>
              </a:pPr>
              <a:r>
                <a:rPr lang="de-DE" sz="2000" b="1">
                  <a:solidFill>
                    <a:srgbClr val="002060"/>
                  </a:solidFill>
                  <a:latin typeface="+mn-lt"/>
                  <a:cs typeface="Arial" pitchFamily="34" charset="0"/>
                </a:rPr>
                <a:t>Entschädigung an die Öffentlichkeit </a:t>
              </a:r>
            </a:p>
          </p:txBody>
        </p:sp>
        <p:sp>
          <p:nvSpPr>
            <p:cNvPr id="9" name="Textfeld 22"/>
            <p:cNvSpPr txBox="1">
              <a:spLocks noChangeArrowheads="1"/>
            </p:cNvSpPr>
            <p:nvPr/>
          </p:nvSpPr>
          <p:spPr bwMode="auto">
            <a:xfrm>
              <a:off x="4724400" y="4385398"/>
              <a:ext cx="681038" cy="298774"/>
            </a:xfrm>
            <a:prstGeom prst="rect">
              <a:avLst/>
            </a:prstGeom>
            <a:solidFill>
              <a:schemeClr val="bg1">
                <a:lumMod val="85000"/>
              </a:schemeClr>
            </a:solidFill>
            <a:ln w="12700" algn="ctr">
              <a:noFill/>
              <a:round/>
              <a:headEnd/>
              <a:tailEnd/>
            </a:ln>
          </p:spPr>
          <p:txBody>
            <a:bodyPr lIns="18000" tIns="10800" rIns="18000" bIns="10800" anchor="ctr">
              <a:spAutoFit/>
            </a:bodyPr>
            <a:lstStyle/>
            <a:p>
              <a:pPr algn="ctr" eaLnBrk="0" hangingPunct="0">
                <a:defRPr/>
              </a:pPr>
              <a:r>
                <a:rPr lang="de-DE">
                  <a:solidFill>
                    <a:srgbClr val="002060"/>
                  </a:solidFill>
                  <a:latin typeface="+mn-lt"/>
                  <a:cs typeface="Arial" pitchFamily="34" charset="0"/>
                </a:rPr>
                <a:t>und</a:t>
              </a:r>
            </a:p>
          </p:txBody>
        </p:sp>
      </p:grpSp>
      <p:sp>
        <p:nvSpPr>
          <p:cNvPr id="10" name="Rectangle 3"/>
          <p:cNvSpPr>
            <a:spLocks noChangeArrowheads="1"/>
          </p:cNvSpPr>
          <p:nvPr/>
        </p:nvSpPr>
        <p:spPr bwMode="auto">
          <a:xfrm>
            <a:off x="696144" y="1486446"/>
            <a:ext cx="25908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b="1">
                <a:solidFill>
                  <a:srgbClr val="002060"/>
                </a:solidFill>
                <a:latin typeface="+mn-lt"/>
                <a:cs typeface="Arial" pitchFamily="34" charset="0"/>
              </a:rPr>
              <a:t>verknappende Verwertung</a:t>
            </a:r>
          </a:p>
        </p:txBody>
      </p:sp>
      <p:grpSp>
        <p:nvGrpSpPr>
          <p:cNvPr id="11" name="Gruppieren 39"/>
          <p:cNvGrpSpPr>
            <a:grpSpLocks/>
          </p:cNvGrpSpPr>
          <p:nvPr/>
        </p:nvGrpSpPr>
        <p:grpSpPr bwMode="auto">
          <a:xfrm>
            <a:off x="6705054" y="2364681"/>
            <a:ext cx="2111152" cy="1241425"/>
            <a:chOff x="6477000" y="4572000"/>
            <a:chExt cx="2438400" cy="1241286"/>
          </a:xfrm>
        </p:grpSpPr>
        <p:sp>
          <p:nvSpPr>
            <p:cNvPr id="12" name="Textfeld 26"/>
            <p:cNvSpPr txBox="1">
              <a:spLocks noChangeArrowheads="1"/>
            </p:cNvSpPr>
            <p:nvPr/>
          </p:nvSpPr>
          <p:spPr bwMode="auto">
            <a:xfrm>
              <a:off x="7467600" y="4572000"/>
              <a:ext cx="681038" cy="369847"/>
            </a:xfrm>
            <a:prstGeom prst="rect">
              <a:avLst/>
            </a:prstGeom>
            <a:solidFill>
              <a:schemeClr val="bg1">
                <a:lumMod val="85000"/>
              </a:schemeClr>
            </a:solidFill>
            <a:ln w="9525">
              <a:noFill/>
              <a:miter lim="800000"/>
              <a:headEnd/>
              <a:tailEnd/>
            </a:ln>
          </p:spPr>
          <p:txBody>
            <a:bodyPr>
              <a:spAutoFit/>
            </a:bodyPr>
            <a:lstStyle/>
            <a:p>
              <a:pPr>
                <a:defRPr/>
              </a:pPr>
              <a:r>
                <a:rPr lang="de-DE">
                  <a:solidFill>
                    <a:srgbClr val="002060"/>
                  </a:solidFill>
                  <a:latin typeface="+mn-lt"/>
                  <a:cs typeface="Arial" pitchFamily="34" charset="0"/>
                </a:rPr>
                <a:t>und</a:t>
              </a:r>
            </a:p>
          </p:txBody>
        </p:sp>
        <p:sp>
          <p:nvSpPr>
            <p:cNvPr id="13" name="Rectangle 3"/>
            <p:cNvSpPr>
              <a:spLocks noChangeArrowheads="1"/>
            </p:cNvSpPr>
            <p:nvPr/>
          </p:nvSpPr>
          <p:spPr bwMode="auto">
            <a:xfrm>
              <a:off x="6477000" y="5105400"/>
              <a:ext cx="2438400" cy="707886"/>
            </a:xfrm>
            <a:prstGeom prst="rect">
              <a:avLst/>
            </a:prstGeom>
            <a:solidFill>
              <a:srgbClr val="E9E9E9"/>
            </a:solidFill>
            <a:ln w="12700">
              <a:noFill/>
              <a:miter lim="800000"/>
              <a:headEnd type="none" w="sm" len="sm"/>
              <a:tailEnd type="none" w="sm" len="sm"/>
            </a:ln>
          </p:spPr>
          <p:txBody>
            <a:bodyPr>
              <a:spAutoFit/>
            </a:bodyPr>
            <a:lstStyle/>
            <a:p>
              <a:pPr algn="ctr" eaLnBrk="0" hangingPunct="0"/>
              <a:r>
                <a:rPr lang="de-DE" sz="2000">
                  <a:solidFill>
                    <a:srgbClr val="002060"/>
                  </a:solidFill>
                  <a:latin typeface="+mn-lt"/>
                  <a:cs typeface="Arial" pitchFamily="34" charset="0"/>
                </a:rPr>
                <a:t>Möglichkeit der Entwicklung</a:t>
              </a:r>
            </a:p>
          </p:txBody>
        </p:sp>
      </p:grpSp>
      <p:sp>
        <p:nvSpPr>
          <p:cNvPr id="14" name="Rectangle 3"/>
          <p:cNvSpPr>
            <a:spLocks noChangeArrowheads="1"/>
          </p:cNvSpPr>
          <p:nvPr/>
        </p:nvSpPr>
        <p:spPr bwMode="auto">
          <a:xfrm>
            <a:off x="7065094" y="1517874"/>
            <a:ext cx="1800201" cy="707886"/>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sz="2000">
                <a:solidFill>
                  <a:srgbClr val="002060"/>
                </a:solidFill>
                <a:latin typeface="+mn-lt"/>
                <a:cs typeface="Arial" pitchFamily="34" charset="0"/>
              </a:rPr>
              <a:t>freie </a:t>
            </a:r>
            <a:r>
              <a:rPr lang="de-DE" sz="2000" smtClean="0">
                <a:solidFill>
                  <a:srgbClr val="002060"/>
                </a:solidFill>
                <a:latin typeface="+mn-lt"/>
                <a:cs typeface="Arial" pitchFamily="34" charset="0"/>
              </a:rPr>
              <a:t>Nutzung</a:t>
            </a:r>
          </a:p>
          <a:p>
            <a:pPr algn="ctr" eaLnBrk="0" hangingPunct="0"/>
            <a:r>
              <a:rPr lang="de-DE" sz="2000" smtClean="0">
                <a:solidFill>
                  <a:srgbClr val="002060"/>
                </a:solidFill>
                <a:latin typeface="+mn-lt"/>
                <a:cs typeface="Arial" pitchFamily="34" charset="0"/>
              </a:rPr>
              <a:t>Teilen </a:t>
            </a:r>
            <a:endParaRPr lang="de-DE" sz="2000">
              <a:solidFill>
                <a:srgbClr val="002060"/>
              </a:solidFill>
              <a:latin typeface="+mn-lt"/>
              <a:cs typeface="Arial" pitchFamily="34" charset="0"/>
            </a:endParaRPr>
          </a:p>
        </p:txBody>
      </p:sp>
      <p:sp>
        <p:nvSpPr>
          <p:cNvPr id="15" name="Nach oben gebogener Pfeil 14"/>
          <p:cNvSpPr/>
          <p:nvPr/>
        </p:nvSpPr>
        <p:spPr bwMode="auto">
          <a:xfrm flipV="1">
            <a:off x="8073206" y="992858"/>
            <a:ext cx="457200" cy="381000"/>
          </a:xfrm>
          <a:prstGeom prst="bentUpArrow">
            <a:avLst/>
          </a:prstGeom>
          <a:solidFill>
            <a:schemeClr val="bg1">
              <a:lumMod val="85000"/>
            </a:schemeClr>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a:latin typeface="+mn-lt"/>
              <a:cs typeface="Arial" pitchFamily="34" charset="0"/>
            </a:endParaRPr>
          </a:p>
        </p:txBody>
      </p:sp>
      <p:sp>
        <p:nvSpPr>
          <p:cNvPr id="16" name="Rectangle 3"/>
          <p:cNvSpPr>
            <a:spLocks noChangeArrowheads="1"/>
          </p:cNvSpPr>
          <p:nvPr/>
        </p:nvSpPr>
        <p:spPr bwMode="auto">
          <a:xfrm>
            <a:off x="3615556" y="1700759"/>
            <a:ext cx="28575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a:solidFill>
                  <a:srgbClr val="002060"/>
                </a:solidFill>
                <a:latin typeface="+mn-lt"/>
                <a:cs typeface="Arial" pitchFamily="34" charset="0"/>
              </a:rPr>
              <a:t>einfache kommerzielle Nutzungsrechte</a:t>
            </a:r>
          </a:p>
        </p:txBody>
      </p:sp>
      <p:sp>
        <p:nvSpPr>
          <p:cNvPr id="17" name="Nach oben gebogener Pfeil 16"/>
          <p:cNvSpPr/>
          <p:nvPr/>
        </p:nvSpPr>
        <p:spPr bwMode="auto">
          <a:xfrm rot="10800000">
            <a:off x="4472806" y="1129259"/>
            <a:ext cx="609600" cy="457200"/>
          </a:xfrm>
          <a:prstGeom prst="bentUpArrow">
            <a:avLst/>
          </a:prstGeom>
          <a:solidFill>
            <a:schemeClr val="bg1">
              <a:lumMod val="85000"/>
            </a:schemeClr>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a:latin typeface="+mn-lt"/>
              <a:cs typeface="Arial" pitchFamily="34" charset="0"/>
            </a:endParaRPr>
          </a:p>
        </p:txBody>
      </p:sp>
      <p:sp>
        <p:nvSpPr>
          <p:cNvPr id="18" name="Legende mit Pfeil nach unten 23"/>
          <p:cNvSpPr>
            <a:spLocks noChangeArrowheads="1"/>
          </p:cNvSpPr>
          <p:nvPr/>
        </p:nvSpPr>
        <p:spPr bwMode="auto">
          <a:xfrm>
            <a:off x="810444" y="2291968"/>
            <a:ext cx="2362200" cy="882090"/>
          </a:xfrm>
          <a:prstGeom prst="downArrowCallout">
            <a:avLst>
              <a:gd name="adj1" fmla="val 25020"/>
              <a:gd name="adj2" fmla="val 25044"/>
              <a:gd name="adj3" fmla="val 25000"/>
              <a:gd name="adj4" fmla="val 64977"/>
            </a:avLst>
          </a:prstGeom>
          <a:solidFill>
            <a:schemeClr val="bg1">
              <a:lumMod val="85000"/>
            </a:schemeClr>
          </a:solidFill>
          <a:ln w="12700" algn="ctr">
            <a:noFill/>
            <a:round/>
            <a:headEnd/>
            <a:tailEnd/>
          </a:ln>
        </p:spPr>
        <p:txBody>
          <a:bodyPr lIns="18000" tIns="10800" rIns="18000" bIns="10800" anchor="ctr">
            <a:spAutoFit/>
          </a:bodyPr>
          <a:lstStyle/>
          <a:p>
            <a:pPr algn="ctr" eaLnBrk="0" hangingPunct="0">
              <a:defRPr/>
            </a:pPr>
            <a:r>
              <a:rPr lang="de-DE" smtClean="0">
                <a:solidFill>
                  <a:srgbClr val="002060"/>
                </a:solidFill>
                <a:latin typeface="+mn-lt"/>
                <a:cs typeface="Arial" pitchFamily="34" charset="0"/>
              </a:rPr>
              <a:t>ermöglicht und geschützt durch</a:t>
            </a:r>
            <a:endParaRPr lang="de-DE">
              <a:solidFill>
                <a:srgbClr val="002060"/>
              </a:solidFill>
              <a:latin typeface="+mn-lt"/>
              <a:cs typeface="Arial" pitchFamily="34" charset="0"/>
            </a:endParaRPr>
          </a:p>
        </p:txBody>
      </p:sp>
      <p:sp>
        <p:nvSpPr>
          <p:cNvPr id="19" name="Rectangle 3"/>
          <p:cNvSpPr>
            <a:spLocks noChangeArrowheads="1"/>
          </p:cNvSpPr>
          <p:nvPr/>
        </p:nvSpPr>
        <p:spPr bwMode="auto">
          <a:xfrm>
            <a:off x="467544" y="3146713"/>
            <a:ext cx="3048000" cy="400050"/>
          </a:xfrm>
          <a:prstGeom prst="rect">
            <a:avLst/>
          </a:prstGeom>
          <a:solidFill>
            <a:schemeClr val="bg1"/>
          </a:solidFill>
          <a:ln w="12700">
            <a:noFill/>
            <a:miter lim="800000"/>
            <a:headEnd type="none" w="sm" len="sm"/>
            <a:tailEnd type="none" w="sm" len="sm"/>
          </a:ln>
        </p:spPr>
        <p:txBody>
          <a:bodyPr>
            <a:spAutoFit/>
          </a:bodyPr>
          <a:lstStyle/>
          <a:p>
            <a:pPr eaLnBrk="0" hangingPunct="0">
              <a:buFont typeface="Wingdings" pitchFamily="2" charset="2"/>
              <a:buChar char="Ø"/>
            </a:pPr>
            <a:r>
              <a:rPr lang="de-DE" sz="2000">
                <a:solidFill>
                  <a:srgbClr val="002060"/>
                </a:solidFill>
                <a:latin typeface="+mn-lt"/>
                <a:cs typeface="Arial" pitchFamily="34" charset="0"/>
              </a:rPr>
              <a:t>Preispolitik</a:t>
            </a:r>
          </a:p>
        </p:txBody>
      </p:sp>
      <p:sp>
        <p:nvSpPr>
          <p:cNvPr id="20" name="Rectangle 3"/>
          <p:cNvSpPr>
            <a:spLocks noChangeArrowheads="1"/>
          </p:cNvSpPr>
          <p:nvPr/>
        </p:nvSpPr>
        <p:spPr bwMode="auto">
          <a:xfrm>
            <a:off x="467544" y="3633278"/>
            <a:ext cx="3048000" cy="708025"/>
          </a:xfrm>
          <a:prstGeom prst="rect">
            <a:avLst/>
          </a:prstGeom>
          <a:solidFill>
            <a:schemeClr val="bg1"/>
          </a:solidFill>
          <a:ln w="12700">
            <a:noFill/>
            <a:miter lim="800000"/>
            <a:headEnd type="none" w="sm" len="sm"/>
            <a:tailEnd type="none" w="sm" len="sm"/>
          </a:ln>
        </p:spPr>
        <p:txBody>
          <a:bodyPr>
            <a:spAutoFit/>
          </a:bodyPr>
          <a:lstStyle/>
          <a:p>
            <a:pPr marL="174625" indent="-174625" eaLnBrk="0" hangingPunct="0">
              <a:buFont typeface="Wingdings" pitchFamily="2" charset="2"/>
              <a:buChar char="Ø"/>
            </a:pPr>
            <a:r>
              <a:rPr lang="de-DE" sz="2000">
                <a:solidFill>
                  <a:srgbClr val="002060"/>
                </a:solidFill>
                <a:latin typeface="+mn-lt"/>
                <a:cs typeface="Arial" pitchFamily="34" charset="0"/>
              </a:rPr>
              <a:t>Kontrolle durch Technik (DRM)</a:t>
            </a:r>
          </a:p>
        </p:txBody>
      </p:sp>
      <p:sp>
        <p:nvSpPr>
          <p:cNvPr id="21" name="Rectangle 3"/>
          <p:cNvSpPr>
            <a:spLocks noChangeArrowheads="1"/>
          </p:cNvSpPr>
          <p:nvPr/>
        </p:nvSpPr>
        <p:spPr bwMode="auto">
          <a:xfrm>
            <a:off x="467544" y="4427818"/>
            <a:ext cx="3048000" cy="400110"/>
          </a:xfrm>
          <a:prstGeom prst="rect">
            <a:avLst/>
          </a:prstGeom>
          <a:solidFill>
            <a:schemeClr val="bg1"/>
          </a:solidFill>
          <a:ln w="12700">
            <a:noFill/>
            <a:miter lim="800000"/>
            <a:headEnd type="none" w="sm" len="sm"/>
            <a:tailEnd type="none" w="sm" len="sm"/>
          </a:ln>
        </p:spPr>
        <p:txBody>
          <a:bodyPr>
            <a:spAutoFit/>
          </a:bodyPr>
          <a:lstStyle/>
          <a:p>
            <a:pPr eaLnBrk="0" hangingPunct="0">
              <a:buFont typeface="Wingdings" pitchFamily="2" charset="2"/>
              <a:buChar char="Ø"/>
            </a:pPr>
            <a:r>
              <a:rPr lang="de-DE" sz="2000" smtClean="0">
                <a:solidFill>
                  <a:srgbClr val="002060"/>
                </a:solidFill>
                <a:latin typeface="+mn-lt"/>
                <a:cs typeface="Arial" pitchFamily="34" charset="0"/>
              </a:rPr>
              <a:t>das Urheberrecht</a:t>
            </a:r>
            <a:endParaRPr lang="de-DE" sz="2000">
              <a:solidFill>
                <a:srgbClr val="002060"/>
              </a:solidFill>
              <a:latin typeface="+mn-lt"/>
              <a:cs typeface="Arial" pitchFamily="34" charset="0"/>
            </a:endParaRPr>
          </a:p>
        </p:txBody>
      </p:sp>
      <p:sp>
        <p:nvSpPr>
          <p:cNvPr id="22" name="Rectangle 3"/>
          <p:cNvSpPr>
            <a:spLocks noChangeArrowheads="1"/>
          </p:cNvSpPr>
          <p:nvPr/>
        </p:nvSpPr>
        <p:spPr bwMode="auto">
          <a:xfrm>
            <a:off x="467544" y="4914444"/>
            <a:ext cx="3048000" cy="707886"/>
          </a:xfrm>
          <a:prstGeom prst="rect">
            <a:avLst/>
          </a:prstGeom>
          <a:solidFill>
            <a:schemeClr val="bg1"/>
          </a:solidFill>
          <a:ln w="12700">
            <a:noFill/>
            <a:miter lim="800000"/>
            <a:headEnd type="none" w="sm" len="sm"/>
            <a:tailEnd type="none" w="sm" len="sm"/>
          </a:ln>
        </p:spPr>
        <p:txBody>
          <a:bodyPr>
            <a:spAutoFit/>
          </a:bodyPr>
          <a:lstStyle/>
          <a:p>
            <a:pPr marL="174625" indent="-174625" eaLnBrk="0" hangingPunct="0">
              <a:buFont typeface="Wingdings" pitchFamily="2" charset="2"/>
              <a:buChar char="Ø"/>
            </a:pPr>
            <a:r>
              <a:rPr lang="de-DE" sz="2000" smtClean="0">
                <a:solidFill>
                  <a:srgbClr val="002060"/>
                </a:solidFill>
                <a:latin typeface="+mn-lt"/>
                <a:cs typeface="Arial" pitchFamily="34" charset="0"/>
              </a:rPr>
              <a:t>vertragliche </a:t>
            </a:r>
            <a:r>
              <a:rPr lang="de-DE" sz="2000">
                <a:solidFill>
                  <a:srgbClr val="002060"/>
                </a:solidFill>
                <a:latin typeface="+mn-lt"/>
                <a:cs typeface="Arial" pitchFamily="34" charset="0"/>
              </a:rPr>
              <a:t>Vereinbarungen</a:t>
            </a:r>
          </a:p>
        </p:txBody>
      </p:sp>
      <p:sp>
        <p:nvSpPr>
          <p:cNvPr id="23" name="Legende mit Pfeil nach unten 23"/>
          <p:cNvSpPr>
            <a:spLocks noChangeArrowheads="1"/>
          </p:cNvSpPr>
          <p:nvPr/>
        </p:nvSpPr>
        <p:spPr bwMode="auto">
          <a:xfrm>
            <a:off x="3887019" y="3390082"/>
            <a:ext cx="2362200" cy="457200"/>
          </a:xfrm>
          <a:prstGeom prst="downArrowCallout">
            <a:avLst>
              <a:gd name="adj1" fmla="val 25020"/>
              <a:gd name="adj2" fmla="val 25044"/>
              <a:gd name="adj3" fmla="val 25000"/>
              <a:gd name="adj4" fmla="val 64977"/>
            </a:avLst>
          </a:prstGeom>
          <a:solidFill>
            <a:schemeClr val="bg1">
              <a:lumMod val="85000"/>
            </a:schemeClr>
          </a:solidFill>
          <a:ln w="12700" algn="ctr">
            <a:noFill/>
            <a:round/>
            <a:headEnd/>
            <a:tailEnd/>
          </a:ln>
        </p:spPr>
        <p:txBody>
          <a:bodyPr lIns="18000" tIns="10800" rIns="18000" bIns="10800" anchor="ctr">
            <a:spAutoFit/>
          </a:bodyPr>
          <a:lstStyle/>
          <a:p>
            <a:pPr algn="ctr" eaLnBrk="0" hangingPunct="0">
              <a:defRPr/>
            </a:pPr>
            <a:r>
              <a:rPr lang="de-DE">
                <a:solidFill>
                  <a:srgbClr val="002060"/>
                </a:solidFill>
                <a:latin typeface="+mn-lt"/>
                <a:cs typeface="Arial" pitchFamily="34" charset="0"/>
              </a:rPr>
              <a:t>durch</a:t>
            </a:r>
          </a:p>
        </p:txBody>
      </p:sp>
      <p:sp>
        <p:nvSpPr>
          <p:cNvPr id="24" name="Rectangle 3"/>
          <p:cNvSpPr>
            <a:spLocks noChangeArrowheads="1"/>
          </p:cNvSpPr>
          <p:nvPr/>
        </p:nvSpPr>
        <p:spPr bwMode="auto">
          <a:xfrm>
            <a:off x="4040758" y="4394176"/>
            <a:ext cx="2479353" cy="400050"/>
          </a:xfrm>
          <a:prstGeom prst="rect">
            <a:avLst/>
          </a:prstGeom>
          <a:solidFill>
            <a:schemeClr val="bg1"/>
          </a:solidFill>
          <a:ln w="12700">
            <a:noFill/>
            <a:miter lim="800000"/>
            <a:headEnd type="none" w="sm" len="sm"/>
            <a:tailEnd type="none" w="sm" len="sm"/>
          </a:ln>
        </p:spPr>
        <p:txBody>
          <a:bodyPr wrap="square">
            <a:spAutoFit/>
          </a:bodyPr>
          <a:lstStyle/>
          <a:p>
            <a:pPr eaLnBrk="0" hangingPunct="0">
              <a:buFont typeface="Wingdings" pitchFamily="2" charset="2"/>
              <a:buChar char="Ø"/>
            </a:pPr>
            <a:r>
              <a:rPr lang="de-DE" sz="2000">
                <a:solidFill>
                  <a:srgbClr val="002060"/>
                </a:solidFill>
                <a:latin typeface="+mn-lt"/>
                <a:cs typeface="Arial" pitchFamily="34" charset="0"/>
              </a:rPr>
              <a:t>Monetäre Beiträge</a:t>
            </a:r>
          </a:p>
        </p:txBody>
      </p:sp>
      <p:sp>
        <p:nvSpPr>
          <p:cNvPr id="25" name="Rectangle 3"/>
          <p:cNvSpPr>
            <a:spLocks noChangeArrowheads="1"/>
          </p:cNvSpPr>
          <p:nvPr/>
        </p:nvSpPr>
        <p:spPr bwMode="auto">
          <a:xfrm>
            <a:off x="4040758" y="4902250"/>
            <a:ext cx="2479353" cy="400050"/>
          </a:xfrm>
          <a:prstGeom prst="rect">
            <a:avLst/>
          </a:prstGeom>
          <a:solidFill>
            <a:schemeClr val="bg1"/>
          </a:solidFill>
          <a:ln w="12700">
            <a:noFill/>
            <a:miter lim="800000"/>
            <a:headEnd type="none" w="sm" len="sm"/>
            <a:tailEnd type="none" w="sm" len="sm"/>
          </a:ln>
        </p:spPr>
        <p:txBody>
          <a:bodyPr wrap="square">
            <a:spAutoFit/>
          </a:bodyPr>
          <a:lstStyle/>
          <a:p>
            <a:pPr eaLnBrk="0" hangingPunct="0">
              <a:buFont typeface="Wingdings" pitchFamily="2" charset="2"/>
              <a:buChar char="Ø"/>
            </a:pPr>
            <a:r>
              <a:rPr lang="de-DE" sz="2000">
                <a:solidFill>
                  <a:srgbClr val="002060"/>
                </a:solidFill>
                <a:latin typeface="+mn-lt"/>
                <a:cs typeface="Arial" pitchFamily="34" charset="0"/>
              </a:rPr>
              <a:t>Steuer</a:t>
            </a:r>
          </a:p>
        </p:txBody>
      </p:sp>
      <p:sp>
        <p:nvSpPr>
          <p:cNvPr id="26" name="Rectangle 3"/>
          <p:cNvSpPr>
            <a:spLocks noChangeArrowheads="1"/>
          </p:cNvSpPr>
          <p:nvPr/>
        </p:nvSpPr>
        <p:spPr bwMode="auto">
          <a:xfrm>
            <a:off x="4040758" y="5346353"/>
            <a:ext cx="2479353" cy="708025"/>
          </a:xfrm>
          <a:prstGeom prst="rect">
            <a:avLst/>
          </a:prstGeom>
          <a:solidFill>
            <a:schemeClr val="bg1"/>
          </a:solidFill>
          <a:ln w="12700">
            <a:noFill/>
            <a:miter lim="800000"/>
            <a:headEnd type="none" w="sm" len="sm"/>
            <a:tailEnd type="none" w="sm" len="sm"/>
          </a:ln>
        </p:spPr>
        <p:txBody>
          <a:bodyPr wrap="square">
            <a:spAutoFit/>
          </a:bodyPr>
          <a:lstStyle/>
          <a:p>
            <a:pPr marL="261938" indent="-261938" eaLnBrk="0" hangingPunct="0">
              <a:buFont typeface="Wingdings" pitchFamily="2" charset="2"/>
              <a:buChar char="Ø"/>
            </a:pPr>
            <a:r>
              <a:rPr lang="de-DE" sz="2000" smtClean="0">
                <a:solidFill>
                  <a:srgbClr val="002060"/>
                </a:solidFill>
                <a:latin typeface="+mn-lt"/>
                <a:cs typeface="Arial" pitchFamily="34" charset="0"/>
              </a:rPr>
              <a:t>freien </a:t>
            </a:r>
            <a:r>
              <a:rPr lang="de-DE" sz="2000">
                <a:solidFill>
                  <a:srgbClr val="002060"/>
                </a:solidFill>
                <a:latin typeface="+mn-lt"/>
                <a:cs typeface="Arial" pitchFamily="34" charset="0"/>
              </a:rPr>
              <a:t>Zugriff (</a:t>
            </a:r>
            <a:r>
              <a:rPr lang="de-DE" sz="2000" smtClean="0">
                <a:solidFill>
                  <a:srgbClr val="002060"/>
                </a:solidFill>
                <a:latin typeface="+mn-lt"/>
                <a:cs typeface="Arial" pitchFamily="34" charset="0"/>
              </a:rPr>
              <a:t>freeconomics)</a:t>
            </a:r>
            <a:endParaRPr lang="de-DE" sz="2000">
              <a:solidFill>
                <a:srgbClr val="002060"/>
              </a:solidFill>
              <a:latin typeface="+mn-lt"/>
              <a:cs typeface="Arial" pitchFamily="34" charset="0"/>
            </a:endParaRPr>
          </a:p>
        </p:txBody>
      </p:sp>
      <p:sp>
        <p:nvSpPr>
          <p:cNvPr id="27" name="Rectangle 3"/>
          <p:cNvSpPr>
            <a:spLocks noChangeArrowheads="1"/>
          </p:cNvSpPr>
          <p:nvPr/>
        </p:nvSpPr>
        <p:spPr bwMode="auto">
          <a:xfrm>
            <a:off x="4040758" y="3886102"/>
            <a:ext cx="2664296" cy="400110"/>
          </a:xfrm>
          <a:prstGeom prst="rect">
            <a:avLst/>
          </a:prstGeom>
          <a:solidFill>
            <a:schemeClr val="bg1"/>
          </a:solidFill>
          <a:ln w="12700">
            <a:noFill/>
            <a:miter lim="800000"/>
            <a:headEnd type="none" w="sm" len="sm"/>
            <a:tailEnd type="none" w="sm" len="sm"/>
          </a:ln>
        </p:spPr>
        <p:txBody>
          <a:bodyPr wrap="square">
            <a:spAutoFit/>
          </a:bodyPr>
          <a:lstStyle/>
          <a:p>
            <a:pPr eaLnBrk="0" hangingPunct="0">
              <a:buFont typeface="Wingdings" pitchFamily="2" charset="2"/>
              <a:buChar char="Ø"/>
            </a:pPr>
            <a:r>
              <a:rPr lang="de-DE" sz="2000" smtClean="0">
                <a:solidFill>
                  <a:srgbClr val="002060"/>
                </a:solidFill>
                <a:latin typeface="+mn-lt"/>
                <a:cs typeface="Arial" pitchFamily="34" charset="0"/>
              </a:rPr>
              <a:t>Mehrwertleistungen</a:t>
            </a:r>
            <a:endParaRPr lang="de-DE" sz="2000">
              <a:solidFill>
                <a:srgbClr val="002060"/>
              </a:solidFill>
              <a:latin typeface="+mn-lt"/>
              <a:cs typeface="Arial" pitchFamily="34" charset="0"/>
            </a:endParaRPr>
          </a:p>
        </p:txBody>
      </p:sp>
      <p:sp>
        <p:nvSpPr>
          <p:cNvPr id="28" name="Rechteckige Legende 27"/>
          <p:cNvSpPr/>
          <p:nvPr/>
        </p:nvSpPr>
        <p:spPr>
          <a:xfrm>
            <a:off x="6993086" y="4614218"/>
            <a:ext cx="1907704" cy="1368152"/>
          </a:xfrm>
          <a:prstGeom prst="wedgeRectCallout">
            <a:avLst>
              <a:gd name="adj1" fmla="val -103199"/>
              <a:gd name="adj2" fmla="val 407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002060"/>
                </a:solidFill>
              </a:rPr>
              <a:t>Information selber ist frei, verdient wird mit anderem</a:t>
            </a:r>
          </a:p>
          <a:p>
            <a:pPr algn="ctr"/>
            <a:r>
              <a:rPr lang="de-DE" smtClean="0">
                <a:solidFill>
                  <a:srgbClr val="002060"/>
                </a:solidFill>
              </a:rPr>
              <a:t>(z.B. Google)</a:t>
            </a:r>
            <a:endParaRPr lang="de-DE">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55776" y="2204864"/>
            <a:ext cx="3888432" cy="1003031"/>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latin typeface="+mn-lt"/>
              </a:rPr>
              <a:t>Zwischen-Fazit </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43608" y="332656"/>
            <a:ext cx="7000875" cy="461665"/>
          </a:xfrm>
          <a:prstGeom prst="rect">
            <a:avLst/>
          </a:prstGeom>
          <a:solidFill>
            <a:srgbClr val="002060"/>
          </a:solidFill>
        </p:spPr>
        <p:txBody>
          <a:bodyPr>
            <a:spAutoFit/>
          </a:bodyPr>
          <a:lstStyle/>
          <a:p>
            <a:pPr algn="ctr">
              <a:defRPr/>
            </a:pPr>
            <a:r>
              <a:rPr lang="de-DE" sz="2400" b="1" dirty="0">
                <a:solidFill>
                  <a:schemeClr val="bg1"/>
                </a:solidFill>
                <a:latin typeface="+mn-lt"/>
              </a:rPr>
              <a:t>Wohin geht die </a:t>
            </a:r>
            <a:r>
              <a:rPr lang="de-DE" sz="2400" b="1" dirty="0" smtClean="0">
                <a:solidFill>
                  <a:schemeClr val="bg1"/>
                </a:solidFill>
                <a:latin typeface="+mn-lt"/>
              </a:rPr>
              <a:t>Reise? - Zwischenfazit</a:t>
            </a:r>
            <a:endParaRPr lang="de-DE" sz="2400" b="1" dirty="0">
              <a:solidFill>
                <a:schemeClr val="bg1"/>
              </a:solidFill>
              <a:latin typeface="+mn-lt"/>
            </a:endParaRPr>
          </a:p>
        </p:txBody>
      </p:sp>
      <p:sp>
        <p:nvSpPr>
          <p:cNvPr id="7" name="Textfeld 6"/>
          <p:cNvSpPr txBox="1">
            <a:spLocks noChangeArrowheads="1"/>
          </p:cNvSpPr>
          <p:nvPr/>
        </p:nvSpPr>
        <p:spPr bwMode="auto">
          <a:xfrm>
            <a:off x="539552" y="942752"/>
            <a:ext cx="7929563" cy="1323439"/>
          </a:xfrm>
          <a:prstGeom prst="rect">
            <a:avLst/>
          </a:prstGeom>
          <a:noFill/>
          <a:ln w="9525">
            <a:noFill/>
            <a:miter lim="800000"/>
            <a:headEnd/>
            <a:tailEnd/>
          </a:ln>
        </p:spPr>
        <p:txBody>
          <a:bodyPr>
            <a:spAutoFit/>
          </a:bodyPr>
          <a:lstStyle/>
          <a:p>
            <a:pPr algn="ctr"/>
            <a:r>
              <a:rPr lang="de-DE" sz="2000" dirty="0" smtClean="0">
                <a:solidFill>
                  <a:srgbClr val="002060"/>
                </a:solidFill>
                <a:latin typeface="+mn-lt"/>
              </a:rPr>
              <a:t>Auf „</a:t>
            </a:r>
            <a:r>
              <a:rPr lang="de-DE" sz="2000" b="1" dirty="0" err="1" smtClean="0">
                <a:solidFill>
                  <a:srgbClr val="002060"/>
                </a:solidFill>
                <a:latin typeface="+mn-lt"/>
              </a:rPr>
              <a:t>commons-based</a:t>
            </a:r>
            <a:r>
              <a:rPr lang="de-DE" sz="2000" b="1" dirty="0" smtClean="0">
                <a:solidFill>
                  <a:srgbClr val="002060"/>
                </a:solidFill>
                <a:latin typeface="+mn-lt"/>
              </a:rPr>
              <a:t> </a:t>
            </a:r>
            <a:r>
              <a:rPr lang="de-DE" sz="2000" b="1" dirty="0" err="1">
                <a:solidFill>
                  <a:srgbClr val="002060"/>
                </a:solidFill>
                <a:latin typeface="+mn-lt"/>
              </a:rPr>
              <a:t>information</a:t>
            </a:r>
            <a:r>
              <a:rPr lang="de-DE" sz="2000" b="1" dirty="0">
                <a:solidFill>
                  <a:srgbClr val="002060"/>
                </a:solidFill>
                <a:latin typeface="+mn-lt"/>
              </a:rPr>
              <a:t> </a:t>
            </a:r>
            <a:r>
              <a:rPr lang="de-DE" sz="2000" b="1" dirty="0" err="1" smtClean="0">
                <a:solidFill>
                  <a:srgbClr val="002060"/>
                </a:solidFill>
                <a:latin typeface="+mn-lt"/>
              </a:rPr>
              <a:t>markets</a:t>
            </a:r>
            <a:r>
              <a:rPr lang="de-DE" sz="2000" dirty="0" smtClean="0">
                <a:solidFill>
                  <a:srgbClr val="002060"/>
                </a:solidFill>
                <a:latin typeface="+mn-lt"/>
              </a:rPr>
              <a:t>“ </a:t>
            </a:r>
            <a:r>
              <a:rPr lang="de-DE" sz="2000" dirty="0">
                <a:solidFill>
                  <a:srgbClr val="002060"/>
                </a:solidFill>
                <a:latin typeface="+mn-lt"/>
              </a:rPr>
              <a:t>soll zumindest das in </a:t>
            </a:r>
            <a:r>
              <a:rPr lang="de-DE" sz="2000" b="1" dirty="0">
                <a:solidFill>
                  <a:srgbClr val="002060"/>
                </a:solidFill>
                <a:latin typeface="+mn-lt"/>
              </a:rPr>
              <a:t>öffentlicher</a:t>
            </a:r>
            <a:r>
              <a:rPr lang="de-DE" sz="2000" dirty="0">
                <a:solidFill>
                  <a:srgbClr val="002060"/>
                </a:solidFill>
                <a:latin typeface="+mn-lt"/>
              </a:rPr>
              <a:t> Umgebungen </a:t>
            </a:r>
            <a:r>
              <a:rPr lang="de-DE" sz="2000" b="1" dirty="0">
                <a:solidFill>
                  <a:srgbClr val="002060"/>
                </a:solidFill>
                <a:latin typeface="+mn-lt"/>
              </a:rPr>
              <a:t>mit Steuergeldern </a:t>
            </a:r>
            <a:r>
              <a:rPr lang="de-DE" sz="2000" dirty="0">
                <a:solidFill>
                  <a:srgbClr val="002060"/>
                </a:solidFill>
                <a:latin typeface="+mn-lt"/>
              </a:rPr>
              <a:t>unterstützt produzierte und publizierte Wissen </a:t>
            </a:r>
            <a:r>
              <a:rPr lang="de-DE" sz="2000" b="1" dirty="0">
                <a:solidFill>
                  <a:srgbClr val="002060"/>
                </a:solidFill>
                <a:latin typeface="+mn-lt"/>
              </a:rPr>
              <a:t>allen Menschen frei und möglichst ohne Verzögerung </a:t>
            </a:r>
            <a:r>
              <a:rPr lang="de-DE" sz="2000" dirty="0">
                <a:solidFill>
                  <a:srgbClr val="002060"/>
                </a:solidFill>
                <a:latin typeface="+mn-lt"/>
              </a:rPr>
              <a:t>zugänglich gemacht werden.</a:t>
            </a:r>
          </a:p>
        </p:txBody>
      </p:sp>
      <p:sp>
        <p:nvSpPr>
          <p:cNvPr id="8" name="Textfeld 7"/>
          <p:cNvSpPr txBox="1">
            <a:spLocks noChangeArrowheads="1"/>
          </p:cNvSpPr>
          <p:nvPr/>
        </p:nvSpPr>
        <p:spPr bwMode="auto">
          <a:xfrm>
            <a:off x="530869" y="2433082"/>
            <a:ext cx="7929563" cy="707886"/>
          </a:xfrm>
          <a:prstGeom prst="rect">
            <a:avLst/>
          </a:prstGeom>
          <a:noFill/>
          <a:ln w="9525">
            <a:noFill/>
            <a:miter lim="800000"/>
            <a:headEnd/>
            <a:tailEnd/>
          </a:ln>
        </p:spPr>
        <p:txBody>
          <a:bodyPr>
            <a:spAutoFit/>
          </a:bodyPr>
          <a:lstStyle/>
          <a:p>
            <a:pPr algn="ctr"/>
            <a:r>
              <a:rPr lang="de-DE" sz="2000" smtClean="0">
                <a:solidFill>
                  <a:srgbClr val="002060"/>
                </a:solidFill>
                <a:latin typeface="+mn-lt"/>
              </a:rPr>
              <a:t>Das muss </a:t>
            </a:r>
            <a:r>
              <a:rPr lang="de-DE" sz="2000" b="1" smtClean="0">
                <a:solidFill>
                  <a:srgbClr val="002060"/>
                </a:solidFill>
                <a:latin typeface="+mn-lt"/>
              </a:rPr>
              <a:t>nicht im Widerspruch zu kommerziellen Verwertungsmodellen d</a:t>
            </a:r>
            <a:r>
              <a:rPr lang="de-DE" sz="2000" smtClean="0">
                <a:solidFill>
                  <a:srgbClr val="002060"/>
                </a:solidFill>
                <a:latin typeface="+mn-lt"/>
              </a:rPr>
              <a:t>er Informationswirtschaft stehen</a:t>
            </a:r>
            <a:endParaRPr lang="de-DE" sz="2000">
              <a:solidFill>
                <a:srgbClr val="002060"/>
              </a:solidFill>
              <a:latin typeface="+mn-lt"/>
            </a:endParaRPr>
          </a:p>
        </p:txBody>
      </p:sp>
      <p:sp>
        <p:nvSpPr>
          <p:cNvPr id="9" name="Text Box 9"/>
          <p:cNvSpPr txBox="1">
            <a:spLocks noChangeArrowheads="1"/>
          </p:cNvSpPr>
          <p:nvPr/>
        </p:nvSpPr>
        <p:spPr bwMode="auto">
          <a:xfrm>
            <a:off x="1066800" y="3311465"/>
            <a:ext cx="7249616" cy="1015663"/>
          </a:xfrm>
          <a:prstGeom prst="rect">
            <a:avLst/>
          </a:prstGeom>
          <a:solidFill>
            <a:schemeClr val="bg1"/>
          </a:solidFill>
          <a:ln w="12700">
            <a:solidFill>
              <a:schemeClr val="bg1"/>
            </a:solidFill>
            <a:miter lim="800000"/>
            <a:headEnd/>
            <a:tailEnd/>
          </a:ln>
        </p:spPr>
        <p:txBody>
          <a:bodyPr wrap="square">
            <a:spAutoFit/>
          </a:bodyPr>
          <a:lstStyle/>
          <a:p>
            <a:pPr algn="ctr" eaLnBrk="0" hangingPunct="0"/>
            <a:r>
              <a:rPr lang="de-DE" sz="2000" b="1" dirty="0" smtClean="0">
                <a:solidFill>
                  <a:srgbClr val="002060"/>
                </a:solidFill>
                <a:latin typeface="+mn-lt"/>
              </a:rPr>
              <a:t>aber</a:t>
            </a:r>
          </a:p>
          <a:p>
            <a:pPr algn="ctr" eaLnBrk="0" hangingPunct="0"/>
            <a:r>
              <a:rPr lang="de-DE" sz="2000" dirty="0" smtClean="0">
                <a:solidFill>
                  <a:srgbClr val="002060"/>
                </a:solidFill>
                <a:latin typeface="+mn-lt"/>
              </a:rPr>
              <a:t>Informationswirtschaft </a:t>
            </a:r>
            <a:r>
              <a:rPr lang="de-DE" sz="2000" dirty="0">
                <a:solidFill>
                  <a:srgbClr val="002060"/>
                </a:solidFill>
                <a:latin typeface="+mn-lt"/>
              </a:rPr>
              <a:t>überzeugen, dass </a:t>
            </a:r>
            <a:r>
              <a:rPr lang="de-DE" sz="2000" b="1" dirty="0">
                <a:solidFill>
                  <a:srgbClr val="002060"/>
                </a:solidFill>
                <a:latin typeface="+mn-lt"/>
              </a:rPr>
              <a:t>exklusive Verwertungsrechte am Commons Wissen nicht mehr möglich </a:t>
            </a:r>
            <a:r>
              <a:rPr lang="de-DE" sz="2000" dirty="0">
                <a:solidFill>
                  <a:srgbClr val="002060"/>
                </a:solidFill>
                <a:latin typeface="+mn-lt"/>
              </a:rPr>
              <a:t>sind</a:t>
            </a:r>
            <a:endParaRPr lang="de-DE" sz="2000" dirty="0">
              <a:solidFill>
                <a:srgbClr val="002060"/>
              </a:solidFill>
              <a:latin typeface="+mn-lt"/>
              <a:cs typeface="Times New Roman" pitchFamily="18" charset="0"/>
            </a:endParaRPr>
          </a:p>
        </p:txBody>
      </p:sp>
      <p:grpSp>
        <p:nvGrpSpPr>
          <p:cNvPr id="10" name="Gruppieren 9"/>
          <p:cNvGrpSpPr/>
          <p:nvPr/>
        </p:nvGrpSpPr>
        <p:grpSpPr>
          <a:xfrm>
            <a:off x="395536" y="5385410"/>
            <a:ext cx="3912435" cy="707886"/>
            <a:chOff x="395536" y="5169386"/>
            <a:chExt cx="3912435" cy="707886"/>
          </a:xfrm>
        </p:grpSpPr>
        <p:sp>
          <p:nvSpPr>
            <p:cNvPr id="11" name="Textfeld 10"/>
            <p:cNvSpPr txBox="1"/>
            <p:nvPr/>
          </p:nvSpPr>
          <p:spPr>
            <a:xfrm>
              <a:off x="395536" y="5169386"/>
              <a:ext cx="1656184" cy="707886"/>
            </a:xfrm>
            <a:prstGeom prst="rect">
              <a:avLst/>
            </a:prstGeom>
            <a:solidFill>
              <a:srgbClr val="002060"/>
            </a:solidFill>
          </p:spPr>
          <p:txBody>
            <a:bodyPr wrap="square" rtlCol="0">
              <a:spAutoFit/>
            </a:bodyPr>
            <a:lstStyle/>
            <a:p>
              <a:pPr algn="ctr"/>
              <a:r>
                <a:rPr lang="de-DE" sz="2000" smtClean="0">
                  <a:solidFill>
                    <a:schemeClr val="bg1"/>
                  </a:solidFill>
                  <a:latin typeface="+mn-lt"/>
                </a:rPr>
                <a:t>Informations-</a:t>
              </a:r>
              <a:r>
                <a:rPr lang="de-DE" sz="2000" err="1" smtClean="0">
                  <a:solidFill>
                    <a:schemeClr val="bg1"/>
                  </a:solidFill>
                  <a:latin typeface="+mn-lt"/>
                </a:rPr>
                <a:t>ethik</a:t>
              </a:r>
              <a:endParaRPr lang="de-DE" sz="2000">
                <a:solidFill>
                  <a:schemeClr val="bg1"/>
                </a:solidFill>
                <a:latin typeface="+mn-lt"/>
              </a:endParaRPr>
            </a:p>
          </p:txBody>
        </p:sp>
        <p:sp>
          <p:nvSpPr>
            <p:cNvPr id="12" name="Textfeld 11"/>
            <p:cNvSpPr txBox="1"/>
            <p:nvPr/>
          </p:nvSpPr>
          <p:spPr>
            <a:xfrm>
              <a:off x="2651787" y="5169386"/>
              <a:ext cx="1656184" cy="707886"/>
            </a:xfrm>
            <a:prstGeom prst="rect">
              <a:avLst/>
            </a:prstGeom>
            <a:solidFill>
              <a:srgbClr val="002060"/>
            </a:solidFill>
          </p:spPr>
          <p:txBody>
            <a:bodyPr wrap="square" rtlCol="0">
              <a:spAutoFit/>
            </a:bodyPr>
            <a:lstStyle/>
            <a:p>
              <a:pPr algn="ctr"/>
              <a:r>
                <a:rPr lang="de-DE" sz="2000" smtClean="0">
                  <a:solidFill>
                    <a:schemeClr val="bg1"/>
                  </a:solidFill>
                  <a:latin typeface="+mn-lt"/>
                </a:rPr>
                <a:t>Informations-</a:t>
              </a:r>
              <a:r>
                <a:rPr lang="de-DE" sz="2000" err="1" smtClean="0">
                  <a:solidFill>
                    <a:schemeClr val="bg1"/>
                  </a:solidFill>
                  <a:latin typeface="+mn-lt"/>
                </a:rPr>
                <a:t>wirtschaft</a:t>
              </a:r>
              <a:endParaRPr lang="de-DE" sz="2000">
                <a:solidFill>
                  <a:schemeClr val="bg1"/>
                </a:solidFill>
                <a:latin typeface="+mn-lt"/>
              </a:endParaRPr>
            </a:p>
          </p:txBody>
        </p:sp>
        <p:sp>
          <p:nvSpPr>
            <p:cNvPr id="13" name="Pfeil nach links und rechts 12"/>
            <p:cNvSpPr/>
            <p:nvPr/>
          </p:nvSpPr>
          <p:spPr>
            <a:xfrm>
              <a:off x="2123728" y="5385410"/>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p:nvGrpSpPr>
        <p:grpSpPr>
          <a:xfrm>
            <a:off x="4716016" y="5385410"/>
            <a:ext cx="3960440" cy="707886"/>
            <a:chOff x="4716016" y="5169386"/>
            <a:chExt cx="3960440" cy="707886"/>
          </a:xfrm>
        </p:grpSpPr>
        <p:sp>
          <p:nvSpPr>
            <p:cNvPr id="15" name="Textfeld 14"/>
            <p:cNvSpPr txBox="1"/>
            <p:nvPr/>
          </p:nvSpPr>
          <p:spPr>
            <a:xfrm>
              <a:off x="4716016" y="5169386"/>
              <a:ext cx="1656184" cy="707886"/>
            </a:xfrm>
            <a:prstGeom prst="rect">
              <a:avLst/>
            </a:prstGeom>
            <a:solidFill>
              <a:srgbClr val="002060"/>
            </a:solidFill>
          </p:spPr>
          <p:txBody>
            <a:bodyPr wrap="square" rtlCol="0">
              <a:spAutoFit/>
            </a:bodyPr>
            <a:lstStyle/>
            <a:p>
              <a:pPr algn="ctr"/>
              <a:r>
                <a:rPr lang="de-DE" sz="2000" smtClean="0">
                  <a:solidFill>
                    <a:schemeClr val="bg1"/>
                  </a:solidFill>
                  <a:latin typeface="+mn-lt"/>
                </a:rPr>
                <a:t>Wissens-</a:t>
              </a:r>
              <a:r>
                <a:rPr lang="de-DE" sz="2000" err="1" smtClean="0">
                  <a:solidFill>
                    <a:schemeClr val="bg1"/>
                  </a:solidFill>
                  <a:latin typeface="+mn-lt"/>
                </a:rPr>
                <a:t>ökonomie</a:t>
              </a:r>
              <a:endParaRPr lang="de-DE" sz="2000">
                <a:solidFill>
                  <a:schemeClr val="bg1"/>
                </a:solidFill>
                <a:latin typeface="+mn-lt"/>
              </a:endParaRPr>
            </a:p>
          </p:txBody>
        </p:sp>
        <p:sp>
          <p:nvSpPr>
            <p:cNvPr id="16" name="Textfeld 15"/>
            <p:cNvSpPr txBox="1"/>
            <p:nvPr/>
          </p:nvSpPr>
          <p:spPr>
            <a:xfrm>
              <a:off x="7020272" y="5169386"/>
              <a:ext cx="1656184" cy="707886"/>
            </a:xfrm>
            <a:prstGeom prst="rect">
              <a:avLst/>
            </a:prstGeom>
            <a:solidFill>
              <a:srgbClr val="002060"/>
            </a:solidFill>
          </p:spPr>
          <p:txBody>
            <a:bodyPr wrap="square" rtlCol="0">
              <a:spAutoFit/>
            </a:bodyPr>
            <a:lstStyle/>
            <a:p>
              <a:pPr algn="ctr"/>
              <a:r>
                <a:rPr lang="de-DE" sz="2000" smtClean="0">
                  <a:solidFill>
                    <a:schemeClr val="bg1"/>
                  </a:solidFill>
                  <a:latin typeface="+mn-lt"/>
                </a:rPr>
                <a:t>Wissens-</a:t>
              </a:r>
              <a:r>
                <a:rPr lang="de-DE" sz="2000" err="1" smtClean="0">
                  <a:solidFill>
                    <a:schemeClr val="bg1"/>
                  </a:solidFill>
                  <a:latin typeface="+mn-lt"/>
                </a:rPr>
                <a:t>ökologie</a:t>
              </a:r>
              <a:endParaRPr lang="de-DE" sz="2000">
                <a:solidFill>
                  <a:schemeClr val="bg1"/>
                </a:solidFill>
                <a:latin typeface="+mn-lt"/>
              </a:endParaRPr>
            </a:p>
          </p:txBody>
        </p:sp>
        <p:sp>
          <p:nvSpPr>
            <p:cNvPr id="17" name="Pfeil nach links und rechts 16"/>
            <p:cNvSpPr/>
            <p:nvPr/>
          </p:nvSpPr>
          <p:spPr>
            <a:xfrm>
              <a:off x="6444208" y="5385410"/>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Text Box 9"/>
          <p:cNvSpPr txBox="1">
            <a:spLocks noChangeArrowheads="1"/>
          </p:cNvSpPr>
          <p:nvPr/>
        </p:nvSpPr>
        <p:spPr bwMode="auto">
          <a:xfrm>
            <a:off x="910208" y="4305870"/>
            <a:ext cx="7550224" cy="923330"/>
          </a:xfrm>
          <a:prstGeom prst="rect">
            <a:avLst/>
          </a:prstGeom>
          <a:solidFill>
            <a:schemeClr val="bg1"/>
          </a:solidFill>
          <a:ln w="12700">
            <a:solidFill>
              <a:schemeClr val="bg1"/>
            </a:solidFill>
            <a:miter lim="800000"/>
            <a:headEnd/>
            <a:tailEnd/>
          </a:ln>
        </p:spPr>
        <p:txBody>
          <a:bodyPr wrap="square">
            <a:spAutoFit/>
          </a:bodyPr>
          <a:lstStyle/>
          <a:p>
            <a:pPr algn="ctr" eaLnBrk="0" hangingPunct="0"/>
            <a:r>
              <a:rPr lang="de-DE" b="1" dirty="0" smtClean="0">
                <a:solidFill>
                  <a:srgbClr val="002060"/>
                </a:solidFill>
                <a:latin typeface="+mn-lt"/>
              </a:rPr>
              <a:t>und</a:t>
            </a:r>
          </a:p>
          <a:p>
            <a:pPr algn="ctr" eaLnBrk="0" hangingPunct="0"/>
            <a:r>
              <a:rPr lang="de-DE" dirty="0" smtClean="0">
                <a:solidFill>
                  <a:srgbClr val="002060"/>
                </a:solidFill>
                <a:latin typeface="+mn-lt"/>
              </a:rPr>
              <a:t>Die</a:t>
            </a:r>
            <a:r>
              <a:rPr lang="de-DE" b="1" dirty="0" smtClean="0">
                <a:solidFill>
                  <a:srgbClr val="002060"/>
                </a:solidFill>
                <a:latin typeface="+mn-lt"/>
              </a:rPr>
              <a:t> (</a:t>
            </a:r>
            <a:r>
              <a:rPr lang="de-DE" b="1" dirty="0" err="1" smtClean="0">
                <a:solidFill>
                  <a:srgbClr val="002060"/>
                </a:solidFill>
                <a:latin typeface="+mn-lt"/>
              </a:rPr>
              <a:t>urheber</a:t>
            </a:r>
            <a:r>
              <a:rPr lang="de-DE" b="1" dirty="0" smtClean="0">
                <a:solidFill>
                  <a:srgbClr val="002060"/>
                </a:solidFill>
                <a:latin typeface="+mn-lt"/>
              </a:rPr>
              <a:t>)rechtlichen </a:t>
            </a:r>
            <a:r>
              <a:rPr lang="de-DE" b="1" dirty="0">
                <a:solidFill>
                  <a:srgbClr val="002060"/>
                </a:solidFill>
                <a:latin typeface="+mn-lt"/>
              </a:rPr>
              <a:t>Voraussetzungen schaffen, dass mit öffentlichen Mitteln erzeugtes Wissen zumindest sekundär ins Commons </a:t>
            </a:r>
            <a:r>
              <a:rPr lang="de-DE" dirty="0">
                <a:solidFill>
                  <a:srgbClr val="002060"/>
                </a:solidFill>
                <a:latin typeface="+mn-lt"/>
              </a:rPr>
              <a:t>gestellt wird</a:t>
            </a:r>
            <a:endParaRPr lang="de-DE" dirty="0">
              <a:solidFill>
                <a:srgbClr val="002060"/>
              </a:solidFill>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animBg="1"/>
      <p:bldP spid="18"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11760" y="2204864"/>
            <a:ext cx="4536504" cy="2123658"/>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latin typeface="+mn-lt"/>
              </a:rPr>
              <a:t>Informationelle Selbstbestimmung</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3528" y="188640"/>
            <a:ext cx="7128792" cy="461665"/>
          </a:xfrm>
          <a:prstGeom prst="rect">
            <a:avLst/>
          </a:prstGeom>
          <a:solidFill>
            <a:srgbClr val="002060"/>
          </a:solidFill>
        </p:spPr>
        <p:txBody>
          <a:bodyPr wrap="square" rtlCol="0">
            <a:spAutoFit/>
          </a:bodyPr>
          <a:lstStyle/>
          <a:p>
            <a:r>
              <a:rPr lang="de-DE" sz="2400" dirty="0" smtClean="0">
                <a:solidFill>
                  <a:schemeClr val="bg1"/>
                </a:solidFill>
              </a:rPr>
              <a:t>Formen informationeller Selbstbestimmung</a:t>
            </a:r>
            <a:endParaRPr lang="de-DE" sz="2400" dirty="0">
              <a:solidFill>
                <a:schemeClr val="bg1"/>
              </a:solidFill>
            </a:endParaRPr>
          </a:p>
        </p:txBody>
      </p:sp>
      <p:sp>
        <p:nvSpPr>
          <p:cNvPr id="8" name="Textfeld 7"/>
          <p:cNvSpPr txBox="1"/>
          <p:nvPr/>
        </p:nvSpPr>
        <p:spPr>
          <a:xfrm>
            <a:off x="683568" y="764704"/>
            <a:ext cx="7344816" cy="1107996"/>
          </a:xfrm>
          <a:prstGeom prst="rect">
            <a:avLst/>
          </a:prstGeom>
          <a:noFill/>
        </p:spPr>
        <p:txBody>
          <a:bodyPr wrap="square" rtlCol="0">
            <a:spAutoFit/>
          </a:bodyPr>
          <a:lstStyle/>
          <a:p>
            <a:r>
              <a:rPr lang="de-DE" sz="2400" b="1" dirty="0" smtClean="0">
                <a:solidFill>
                  <a:srgbClr val="002060"/>
                </a:solidFill>
              </a:rPr>
              <a:t>Informationsfreiheit-1 (IF-1)</a:t>
            </a:r>
          </a:p>
          <a:p>
            <a:r>
              <a:rPr lang="de-DE" sz="2400" dirty="0" smtClean="0">
                <a:solidFill>
                  <a:srgbClr val="002060"/>
                </a:solidFill>
              </a:rPr>
              <a:t>sich aus öffentlichen Quellen frei informieren zu können</a:t>
            </a:r>
            <a:endParaRPr lang="de-DE" sz="2000" dirty="0" smtClean="0">
              <a:solidFill>
                <a:srgbClr val="002060"/>
              </a:solidFill>
            </a:endParaRPr>
          </a:p>
          <a:p>
            <a:endParaRPr lang="de-DE" dirty="0">
              <a:solidFill>
                <a:srgbClr val="002060"/>
              </a:solidFill>
            </a:endParaRPr>
          </a:p>
        </p:txBody>
      </p:sp>
      <p:sp>
        <p:nvSpPr>
          <p:cNvPr id="5" name="Textfeld 4"/>
          <p:cNvSpPr txBox="1"/>
          <p:nvPr/>
        </p:nvSpPr>
        <p:spPr>
          <a:xfrm>
            <a:off x="611560" y="1862632"/>
            <a:ext cx="7344816" cy="1477328"/>
          </a:xfrm>
          <a:prstGeom prst="rect">
            <a:avLst/>
          </a:prstGeom>
          <a:noFill/>
        </p:spPr>
        <p:txBody>
          <a:bodyPr wrap="square" rtlCol="0">
            <a:spAutoFit/>
          </a:bodyPr>
          <a:lstStyle/>
          <a:p>
            <a:r>
              <a:rPr lang="de-DE" sz="2400" b="1" dirty="0" smtClean="0">
                <a:solidFill>
                  <a:srgbClr val="002060"/>
                </a:solidFill>
              </a:rPr>
              <a:t>Informationsfreiheit-2 (IF-2)</a:t>
            </a:r>
          </a:p>
          <a:p>
            <a:r>
              <a:rPr lang="de-DE" sz="2400" dirty="0" smtClean="0">
                <a:solidFill>
                  <a:srgbClr val="002060"/>
                </a:solidFill>
              </a:rPr>
              <a:t>seine Einsichten und Meinung frei öffentlich bekannt  zu machen</a:t>
            </a:r>
            <a:endParaRPr lang="de-DE" sz="2000" dirty="0" smtClean="0">
              <a:solidFill>
                <a:srgbClr val="002060"/>
              </a:solidFill>
            </a:endParaRPr>
          </a:p>
          <a:p>
            <a:endParaRPr lang="de-DE" dirty="0">
              <a:solidFill>
                <a:srgbClr val="002060"/>
              </a:solidFill>
            </a:endParaRPr>
          </a:p>
        </p:txBody>
      </p:sp>
      <p:sp>
        <p:nvSpPr>
          <p:cNvPr id="6" name="Textfeld 5"/>
          <p:cNvSpPr txBox="1"/>
          <p:nvPr/>
        </p:nvSpPr>
        <p:spPr>
          <a:xfrm>
            <a:off x="611560" y="3329892"/>
            <a:ext cx="7344816" cy="1477328"/>
          </a:xfrm>
          <a:prstGeom prst="rect">
            <a:avLst/>
          </a:prstGeom>
          <a:noFill/>
        </p:spPr>
        <p:txBody>
          <a:bodyPr wrap="square" rtlCol="0">
            <a:spAutoFit/>
          </a:bodyPr>
          <a:lstStyle/>
          <a:p>
            <a:r>
              <a:rPr lang="de-DE" sz="2400" b="1" dirty="0" smtClean="0">
                <a:solidFill>
                  <a:srgbClr val="002060"/>
                </a:solidFill>
              </a:rPr>
              <a:t>Informationsfreiheit-3 (IF-3)</a:t>
            </a:r>
          </a:p>
          <a:p>
            <a:r>
              <a:rPr lang="de-DE" sz="2400" dirty="0" smtClean="0">
                <a:solidFill>
                  <a:srgbClr val="002060"/>
                </a:solidFill>
              </a:rPr>
              <a:t>sich mit anderen frei zu verständigen und zusammenzuarbeiten</a:t>
            </a:r>
            <a:endParaRPr lang="de-DE" sz="2000" dirty="0" smtClean="0">
              <a:solidFill>
                <a:srgbClr val="002060"/>
              </a:solidFill>
            </a:endParaRPr>
          </a:p>
          <a:p>
            <a:endParaRPr lang="de-DE" dirty="0">
              <a:solidFill>
                <a:srgbClr val="002060"/>
              </a:solidFill>
            </a:endParaRPr>
          </a:p>
        </p:txBody>
      </p:sp>
      <p:sp>
        <p:nvSpPr>
          <p:cNvPr id="9" name="Textfeld 8"/>
          <p:cNvSpPr txBox="1"/>
          <p:nvPr/>
        </p:nvSpPr>
        <p:spPr>
          <a:xfrm>
            <a:off x="611560" y="4797152"/>
            <a:ext cx="7344816" cy="1477328"/>
          </a:xfrm>
          <a:prstGeom prst="rect">
            <a:avLst/>
          </a:prstGeom>
          <a:noFill/>
        </p:spPr>
        <p:txBody>
          <a:bodyPr wrap="square" rtlCol="0">
            <a:spAutoFit/>
          </a:bodyPr>
          <a:lstStyle/>
          <a:p>
            <a:r>
              <a:rPr lang="de-DE" sz="2400" b="1" dirty="0" smtClean="0">
                <a:solidFill>
                  <a:srgbClr val="002060"/>
                </a:solidFill>
              </a:rPr>
              <a:t>Informationsfreiheit-4 (</a:t>
            </a:r>
            <a:r>
              <a:rPr lang="de-DE" b="1" i="1" dirty="0" smtClean="0">
                <a:solidFill>
                  <a:srgbClr val="002060"/>
                </a:solidFill>
              </a:rPr>
              <a:t>Datenschutz</a:t>
            </a:r>
            <a:r>
              <a:rPr lang="de-DE" sz="2400" b="1" dirty="0" smtClean="0">
                <a:solidFill>
                  <a:srgbClr val="002060"/>
                </a:solidFill>
              </a:rPr>
              <a:t>) (IF-4)</a:t>
            </a:r>
          </a:p>
          <a:p>
            <a:r>
              <a:rPr lang="de-DE" sz="2400" dirty="0" smtClean="0">
                <a:solidFill>
                  <a:srgbClr val="002060"/>
                </a:solidFill>
              </a:rPr>
              <a:t>über die Nutzung der eigenen Daten durch Dritte frei verfügen zu können</a:t>
            </a:r>
            <a:endParaRPr lang="de-DE" sz="2000" dirty="0" smtClean="0">
              <a:solidFill>
                <a:srgbClr val="002060"/>
              </a:solidFill>
            </a:endParaRPr>
          </a:p>
          <a:p>
            <a:endParaRPr lang="de-DE"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6" grpId="0" build="p"/>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3528" y="188640"/>
            <a:ext cx="7128792" cy="461665"/>
          </a:xfrm>
          <a:prstGeom prst="rect">
            <a:avLst/>
          </a:prstGeom>
          <a:solidFill>
            <a:srgbClr val="002060"/>
          </a:solidFill>
        </p:spPr>
        <p:txBody>
          <a:bodyPr wrap="square" rtlCol="0">
            <a:spAutoFit/>
          </a:bodyPr>
          <a:lstStyle/>
          <a:p>
            <a:r>
              <a:rPr lang="de-DE" sz="2400" dirty="0" smtClean="0">
                <a:solidFill>
                  <a:schemeClr val="bg1"/>
                </a:solidFill>
              </a:rPr>
              <a:t>Formen informationeller Selbstbestimmung</a:t>
            </a:r>
            <a:endParaRPr lang="de-DE" sz="2400" dirty="0">
              <a:solidFill>
                <a:schemeClr val="bg1"/>
              </a:solidFill>
            </a:endParaRPr>
          </a:p>
        </p:txBody>
      </p:sp>
      <p:sp>
        <p:nvSpPr>
          <p:cNvPr id="10" name="Rectangle 3"/>
          <p:cNvSpPr>
            <a:spLocks noChangeArrowheads="1"/>
          </p:cNvSpPr>
          <p:nvPr/>
        </p:nvSpPr>
        <p:spPr bwMode="auto">
          <a:xfrm>
            <a:off x="381000" y="1286858"/>
            <a:ext cx="8534400" cy="1569660"/>
          </a:xfrm>
          <a:prstGeom prst="rect">
            <a:avLst/>
          </a:prstGeom>
          <a:solidFill>
            <a:srgbClr val="F8F8F8"/>
          </a:solidFill>
          <a:ln w="12700">
            <a:noFill/>
            <a:miter lim="800000"/>
            <a:headEnd type="none" w="sm" len="sm"/>
            <a:tailEnd type="none" w="sm" len="sm"/>
          </a:ln>
        </p:spPr>
        <p:txBody>
          <a:bodyPr anchor="ctr">
            <a:spAutoFit/>
          </a:bodyPr>
          <a:lstStyle/>
          <a:p>
            <a:pPr algn="ctr">
              <a:spcBef>
                <a:spcPct val="50000"/>
              </a:spcBef>
              <a:buFontTx/>
              <a:buNone/>
            </a:pPr>
            <a:r>
              <a:rPr lang="de-DE" sz="2400" dirty="0">
                <a:solidFill>
                  <a:srgbClr val="002060"/>
                </a:solidFill>
              </a:rPr>
              <a:t>Informationell </a:t>
            </a:r>
            <a:r>
              <a:rPr lang="de-DE" sz="2400" dirty="0" smtClean="0">
                <a:solidFill>
                  <a:srgbClr val="002060"/>
                </a:solidFill>
              </a:rPr>
              <a:t>selbstbestimmte Personen </a:t>
            </a:r>
            <a:r>
              <a:rPr lang="de-DE" sz="2400" dirty="0">
                <a:solidFill>
                  <a:srgbClr val="002060"/>
                </a:solidFill>
              </a:rPr>
              <a:t>sollten in der Lage sein (in die Lage versetzt </a:t>
            </a:r>
            <a:r>
              <a:rPr lang="de-DE" sz="2400" dirty="0" smtClean="0">
                <a:solidFill>
                  <a:srgbClr val="002060"/>
                </a:solidFill>
              </a:rPr>
              <a:t>werden), </a:t>
            </a:r>
            <a:r>
              <a:rPr lang="de-DE" sz="2400" dirty="0">
                <a:solidFill>
                  <a:srgbClr val="002060"/>
                </a:solidFill>
              </a:rPr>
              <a:t>sich am Geschehen auf den Informationsmärkten </a:t>
            </a:r>
            <a:r>
              <a:rPr lang="de-DE" sz="2400" i="1" dirty="0">
                <a:solidFill>
                  <a:srgbClr val="002060"/>
                </a:solidFill>
              </a:rPr>
              <a:t>lesend</a:t>
            </a:r>
            <a:r>
              <a:rPr lang="de-DE" sz="2400" dirty="0">
                <a:solidFill>
                  <a:srgbClr val="002060"/>
                </a:solidFill>
              </a:rPr>
              <a:t>, </a:t>
            </a:r>
            <a:r>
              <a:rPr lang="de-DE" sz="2400" i="1" dirty="0">
                <a:solidFill>
                  <a:srgbClr val="002060"/>
                </a:solidFill>
              </a:rPr>
              <a:t>schreibend, </a:t>
            </a:r>
            <a:r>
              <a:rPr lang="de-DE" sz="2400" i="1" dirty="0" smtClean="0">
                <a:solidFill>
                  <a:srgbClr val="002060"/>
                </a:solidFill>
              </a:rPr>
              <a:t>kommunizierend, </a:t>
            </a:r>
            <a:r>
              <a:rPr lang="de-DE" sz="2400" i="1" dirty="0" err="1" smtClean="0">
                <a:solidFill>
                  <a:srgbClr val="002060"/>
                </a:solidFill>
              </a:rPr>
              <a:t>kollaborative</a:t>
            </a:r>
            <a:r>
              <a:rPr lang="de-DE" sz="2400" i="1" dirty="0" smtClean="0">
                <a:solidFill>
                  <a:srgbClr val="002060"/>
                </a:solidFill>
              </a:rPr>
              <a:t> und</a:t>
            </a:r>
            <a:r>
              <a:rPr lang="de-DE" sz="2400" dirty="0" smtClean="0">
                <a:solidFill>
                  <a:srgbClr val="002060"/>
                </a:solidFill>
              </a:rPr>
              <a:t> </a:t>
            </a:r>
            <a:r>
              <a:rPr lang="de-DE" sz="2400" i="1" dirty="0" smtClean="0">
                <a:solidFill>
                  <a:srgbClr val="002060"/>
                </a:solidFill>
              </a:rPr>
              <a:t>selektierend </a:t>
            </a:r>
            <a:r>
              <a:rPr lang="de-DE" sz="2400" i="1" dirty="0">
                <a:solidFill>
                  <a:srgbClr val="002060"/>
                </a:solidFill>
              </a:rPr>
              <a:t>und </a:t>
            </a:r>
            <a:r>
              <a:rPr lang="de-DE" sz="2400" dirty="0" smtClean="0">
                <a:solidFill>
                  <a:srgbClr val="002060"/>
                </a:solidFill>
              </a:rPr>
              <a:t>zu </a:t>
            </a:r>
            <a:r>
              <a:rPr lang="de-DE" sz="2400" dirty="0">
                <a:solidFill>
                  <a:srgbClr val="002060"/>
                </a:solidFill>
              </a:rPr>
              <a:t>beteiligen. </a:t>
            </a:r>
          </a:p>
        </p:txBody>
      </p:sp>
      <p:sp>
        <p:nvSpPr>
          <p:cNvPr id="11" name="Rectangle 4"/>
          <p:cNvSpPr>
            <a:spLocks noChangeArrowheads="1"/>
          </p:cNvSpPr>
          <p:nvPr/>
        </p:nvSpPr>
        <p:spPr bwMode="auto">
          <a:xfrm>
            <a:off x="2743200" y="3140967"/>
            <a:ext cx="5285184" cy="2123658"/>
          </a:xfrm>
          <a:prstGeom prst="rect">
            <a:avLst/>
          </a:prstGeom>
          <a:solidFill>
            <a:srgbClr val="EAEAEA"/>
          </a:solidFill>
          <a:ln w="12700">
            <a:noFill/>
            <a:miter lim="800000"/>
            <a:headEnd type="none" w="sm" len="sm"/>
            <a:tailEnd type="none" w="sm" len="sm"/>
          </a:ln>
        </p:spPr>
        <p:txBody>
          <a:bodyPr wrap="square" anchor="ctr">
            <a:spAutoFit/>
          </a:bodyPr>
          <a:lstStyle/>
          <a:p>
            <a:pPr marL="482600" indent="-482600" algn="l">
              <a:spcBef>
                <a:spcPct val="50000"/>
              </a:spcBef>
              <a:buFont typeface="Wingdings" pitchFamily="2" charset="2"/>
              <a:buChar char="Ø"/>
            </a:pPr>
            <a:r>
              <a:rPr lang="de-DE" sz="2400" dirty="0" err="1">
                <a:solidFill>
                  <a:srgbClr val="002060"/>
                </a:solidFill>
              </a:rPr>
              <a:t>right</a:t>
            </a:r>
            <a:r>
              <a:rPr lang="de-DE" sz="2400" dirty="0">
                <a:solidFill>
                  <a:srgbClr val="002060"/>
                </a:solidFill>
              </a:rPr>
              <a:t> </a:t>
            </a:r>
            <a:r>
              <a:rPr lang="de-DE" sz="2400" dirty="0" err="1">
                <a:solidFill>
                  <a:srgbClr val="002060"/>
                </a:solidFill>
              </a:rPr>
              <a:t>to</a:t>
            </a:r>
            <a:r>
              <a:rPr lang="de-DE" sz="2400" dirty="0">
                <a:solidFill>
                  <a:srgbClr val="002060"/>
                </a:solidFill>
              </a:rPr>
              <a:t> </a:t>
            </a:r>
            <a:r>
              <a:rPr lang="de-DE" sz="2400" dirty="0" err="1">
                <a:solidFill>
                  <a:srgbClr val="002060"/>
                </a:solidFill>
              </a:rPr>
              <a:t>read</a:t>
            </a:r>
            <a:endParaRPr lang="de-DE" sz="2400" dirty="0">
              <a:solidFill>
                <a:srgbClr val="002060"/>
              </a:solidFill>
            </a:endParaRPr>
          </a:p>
          <a:p>
            <a:pPr marL="482600" indent="-482600" algn="l">
              <a:spcBef>
                <a:spcPct val="50000"/>
              </a:spcBef>
              <a:buFont typeface="Wingdings" pitchFamily="2" charset="2"/>
              <a:buChar char="Ø"/>
            </a:pPr>
            <a:r>
              <a:rPr lang="de-DE" sz="2400" dirty="0" err="1">
                <a:solidFill>
                  <a:srgbClr val="002060"/>
                </a:solidFill>
              </a:rPr>
              <a:t>right</a:t>
            </a:r>
            <a:r>
              <a:rPr lang="de-DE" sz="2400" dirty="0">
                <a:solidFill>
                  <a:srgbClr val="002060"/>
                </a:solidFill>
              </a:rPr>
              <a:t>  </a:t>
            </a:r>
            <a:r>
              <a:rPr lang="de-DE" sz="2400" dirty="0" err="1">
                <a:solidFill>
                  <a:srgbClr val="002060"/>
                </a:solidFill>
              </a:rPr>
              <a:t>to</a:t>
            </a:r>
            <a:r>
              <a:rPr lang="de-DE" sz="2400" dirty="0">
                <a:solidFill>
                  <a:srgbClr val="002060"/>
                </a:solidFill>
              </a:rPr>
              <a:t> </a:t>
            </a:r>
            <a:r>
              <a:rPr lang="de-DE" sz="2400" dirty="0" err="1">
                <a:solidFill>
                  <a:srgbClr val="002060"/>
                </a:solidFill>
              </a:rPr>
              <a:t>write</a:t>
            </a:r>
            <a:endParaRPr lang="de-DE" sz="2400" dirty="0">
              <a:solidFill>
                <a:srgbClr val="002060"/>
              </a:solidFill>
            </a:endParaRPr>
          </a:p>
          <a:p>
            <a:pPr marL="482600" indent="-482600">
              <a:spcBef>
                <a:spcPct val="50000"/>
              </a:spcBef>
              <a:buFont typeface="Wingdings" pitchFamily="2" charset="2"/>
              <a:buChar char="Ø"/>
            </a:pPr>
            <a:r>
              <a:rPr lang="de-DE" sz="2400" dirty="0" err="1" smtClean="0">
                <a:solidFill>
                  <a:srgbClr val="002060"/>
                </a:solidFill>
              </a:rPr>
              <a:t>right</a:t>
            </a:r>
            <a:r>
              <a:rPr lang="de-DE" sz="2400" dirty="0" smtClean="0">
                <a:solidFill>
                  <a:srgbClr val="002060"/>
                </a:solidFill>
              </a:rPr>
              <a:t> </a:t>
            </a:r>
            <a:r>
              <a:rPr lang="de-DE" sz="2400" dirty="0" err="1" smtClean="0">
                <a:solidFill>
                  <a:srgbClr val="002060"/>
                </a:solidFill>
              </a:rPr>
              <a:t>to</a:t>
            </a:r>
            <a:r>
              <a:rPr lang="de-DE" sz="2400" dirty="0" smtClean="0">
                <a:solidFill>
                  <a:srgbClr val="002060"/>
                </a:solidFill>
              </a:rPr>
              <a:t> </a:t>
            </a:r>
            <a:r>
              <a:rPr lang="de-DE" sz="2400" dirty="0" err="1" smtClean="0">
                <a:solidFill>
                  <a:srgbClr val="002060"/>
                </a:solidFill>
              </a:rPr>
              <a:t>communicate</a:t>
            </a:r>
            <a:r>
              <a:rPr lang="de-DE" sz="2400" dirty="0" smtClean="0">
                <a:solidFill>
                  <a:srgbClr val="002060"/>
                </a:solidFill>
              </a:rPr>
              <a:t>/</a:t>
            </a:r>
            <a:r>
              <a:rPr lang="de-DE" sz="2400" dirty="0" err="1" smtClean="0">
                <a:solidFill>
                  <a:srgbClr val="002060"/>
                </a:solidFill>
              </a:rPr>
              <a:t>collaborate</a:t>
            </a:r>
            <a:endParaRPr lang="de-DE" sz="2400" dirty="0" smtClean="0">
              <a:solidFill>
                <a:srgbClr val="002060"/>
              </a:solidFill>
            </a:endParaRPr>
          </a:p>
          <a:p>
            <a:pPr marL="482600" indent="-482600" algn="l">
              <a:spcBef>
                <a:spcPct val="50000"/>
              </a:spcBef>
              <a:buFont typeface="Wingdings" pitchFamily="2" charset="2"/>
              <a:buChar char="Ø"/>
            </a:pPr>
            <a:r>
              <a:rPr lang="de-DE" sz="2400" dirty="0" err="1" smtClean="0">
                <a:solidFill>
                  <a:srgbClr val="002060"/>
                </a:solidFill>
              </a:rPr>
              <a:t>right</a:t>
            </a:r>
            <a:r>
              <a:rPr lang="de-DE" sz="2400" dirty="0" smtClean="0">
                <a:solidFill>
                  <a:srgbClr val="002060"/>
                </a:solidFill>
              </a:rPr>
              <a:t> </a:t>
            </a:r>
            <a:r>
              <a:rPr lang="de-DE" sz="2400" dirty="0" err="1">
                <a:solidFill>
                  <a:srgbClr val="002060"/>
                </a:solidFill>
              </a:rPr>
              <a:t>to</a:t>
            </a:r>
            <a:r>
              <a:rPr lang="de-DE" sz="2400" dirty="0">
                <a:solidFill>
                  <a:srgbClr val="002060"/>
                </a:solidFill>
              </a:rPr>
              <a:t> </a:t>
            </a:r>
            <a:r>
              <a:rPr lang="de-DE" sz="2400" dirty="0" smtClean="0">
                <a:solidFill>
                  <a:srgbClr val="002060"/>
                </a:solidFill>
              </a:rPr>
              <a:t>filter/</a:t>
            </a:r>
            <a:r>
              <a:rPr lang="de-DE" sz="2400" dirty="0" err="1" smtClean="0">
                <a:solidFill>
                  <a:srgbClr val="002060"/>
                </a:solidFill>
              </a:rPr>
              <a:t>to</a:t>
            </a:r>
            <a:r>
              <a:rPr lang="de-DE" sz="2400" dirty="0" smtClean="0">
                <a:solidFill>
                  <a:srgbClr val="002060"/>
                </a:solidFill>
              </a:rPr>
              <a:t> </a:t>
            </a:r>
            <a:r>
              <a:rPr lang="de-DE" sz="2400" dirty="0" err="1" smtClean="0">
                <a:solidFill>
                  <a:srgbClr val="002060"/>
                </a:solidFill>
              </a:rPr>
              <a:t>hide</a:t>
            </a:r>
            <a:endParaRPr lang="de-DE" sz="2400" dirty="0">
              <a:solidFill>
                <a:srgbClr val="002060"/>
              </a:solidFill>
            </a:endParaRPr>
          </a:p>
        </p:txBody>
      </p:sp>
      <p:sp>
        <p:nvSpPr>
          <p:cNvPr id="12" name="Rectangle 4"/>
          <p:cNvSpPr>
            <a:spLocks noChangeArrowheads="1"/>
          </p:cNvSpPr>
          <p:nvPr/>
        </p:nvSpPr>
        <p:spPr bwMode="auto">
          <a:xfrm>
            <a:off x="251520" y="3140967"/>
            <a:ext cx="1224136" cy="2123658"/>
          </a:xfrm>
          <a:prstGeom prst="rect">
            <a:avLst/>
          </a:prstGeom>
          <a:solidFill>
            <a:srgbClr val="EAEAEA"/>
          </a:solidFill>
          <a:ln w="12700">
            <a:noFill/>
            <a:miter lim="800000"/>
            <a:headEnd type="none" w="sm" len="sm"/>
            <a:tailEnd type="none" w="sm" len="sm"/>
          </a:ln>
        </p:spPr>
        <p:txBody>
          <a:bodyPr wrap="square" anchor="ctr">
            <a:spAutoFit/>
          </a:bodyPr>
          <a:lstStyle/>
          <a:p>
            <a:pPr marL="482600" indent="-482600" algn="l">
              <a:spcBef>
                <a:spcPct val="50000"/>
              </a:spcBef>
              <a:buFont typeface="Wingdings" pitchFamily="2" charset="2"/>
              <a:buChar char="Ø"/>
            </a:pPr>
            <a:r>
              <a:rPr lang="de-DE" sz="2400" dirty="0" smtClean="0">
                <a:solidFill>
                  <a:srgbClr val="002060"/>
                </a:solidFill>
              </a:rPr>
              <a:t>r2r</a:t>
            </a:r>
            <a:endParaRPr lang="de-DE" sz="2400" dirty="0">
              <a:solidFill>
                <a:srgbClr val="002060"/>
              </a:solidFill>
            </a:endParaRPr>
          </a:p>
          <a:p>
            <a:pPr marL="482600" indent="-482600" algn="l">
              <a:spcBef>
                <a:spcPct val="50000"/>
              </a:spcBef>
              <a:buFont typeface="Wingdings" pitchFamily="2" charset="2"/>
              <a:buChar char="Ø"/>
            </a:pPr>
            <a:r>
              <a:rPr lang="de-DE" sz="2400" dirty="0" smtClean="0">
                <a:solidFill>
                  <a:srgbClr val="002060"/>
                </a:solidFill>
              </a:rPr>
              <a:t>r2w</a:t>
            </a:r>
            <a:endParaRPr lang="de-DE" sz="2400" dirty="0">
              <a:solidFill>
                <a:srgbClr val="002060"/>
              </a:solidFill>
            </a:endParaRPr>
          </a:p>
          <a:p>
            <a:pPr marL="482600" indent="-482600">
              <a:spcBef>
                <a:spcPct val="50000"/>
              </a:spcBef>
              <a:buFont typeface="Wingdings" pitchFamily="2" charset="2"/>
              <a:buChar char="Ø"/>
            </a:pPr>
            <a:r>
              <a:rPr lang="de-DE" sz="2400" dirty="0" smtClean="0">
                <a:solidFill>
                  <a:srgbClr val="002060"/>
                </a:solidFill>
              </a:rPr>
              <a:t>r2c</a:t>
            </a:r>
          </a:p>
          <a:p>
            <a:pPr marL="482600" indent="-482600" algn="l">
              <a:spcBef>
                <a:spcPct val="50000"/>
              </a:spcBef>
              <a:buFont typeface="Wingdings" pitchFamily="2" charset="2"/>
              <a:buChar char="Ø"/>
            </a:pPr>
            <a:r>
              <a:rPr lang="de-DE" sz="2400" dirty="0" smtClean="0">
                <a:solidFill>
                  <a:srgbClr val="002060"/>
                </a:solidFill>
              </a:rPr>
              <a:t>r2h</a:t>
            </a:r>
            <a:endParaRPr lang="de-DE" sz="24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autoUpdateAnimBg="0"/>
      <p:bldP spid="11" grpId="0" uiExpand="1" build="p" animBg="1" autoUpdateAnimBg="0"/>
      <p:bldP spid="12"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395280" y="5661000"/>
            <a:ext cx="7921800" cy="91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0000" tIns="46800" rIns="90000" bIns="46800" anchor="t" anchorCtr="0" compatLnSpc="0">
            <a:spAutoFit/>
          </a:bodyPr>
          <a:lstStyle/>
          <a:p>
            <a:pPr marL="0" marR="0" lvl="0" indent="0" algn="ctr" rtl="0" hangingPunct="1">
              <a:lnSpc>
                <a:spcPct val="100000"/>
              </a:lnSpc>
              <a:buNone/>
              <a:tabLst/>
            </a:pPr>
            <a:r>
              <a:rPr lang="de-DE" sz="2400" b="1">
                <a:latin typeface="Calibri" pitchFamily="34"/>
                <a:ea typeface="Arial Unicode MS" pitchFamily="2"/>
                <a:cs typeface="Tahoma" pitchFamily="2"/>
              </a:rPr>
              <a:t>In einer digitalisierten und vernetzten Informationsgesellschaft muss der Zugang zur weltweiten Information für jedermann zu jeder Zeit von jedem Ort für Zwecke der Bildung und Wissenschaft sichergestellt werden!</a:t>
            </a:r>
          </a:p>
        </p:txBody>
      </p:sp>
      <p:pic>
        <p:nvPicPr>
          <p:cNvPr id="3" name="Grafik 2"/>
          <p:cNvPicPr>
            <a:picLocks noChangeAspect="1"/>
          </p:cNvPicPr>
          <p:nvPr/>
        </p:nvPicPr>
        <p:blipFill>
          <a:blip r:embed="rId3" cstate="print">
            <a:alphaModFix/>
            <a:lum/>
          </a:blip>
          <a:srcRect/>
          <a:stretch>
            <a:fillRect/>
          </a:stretch>
        </p:blipFill>
        <p:spPr>
          <a:xfrm>
            <a:off x="179280" y="404640"/>
            <a:ext cx="8677440" cy="4969080"/>
          </a:xfrm>
          <a:prstGeom prst="rect">
            <a:avLst/>
          </a:prstGeom>
          <a:noFill/>
          <a:ln>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3528" y="188640"/>
            <a:ext cx="7128792" cy="461665"/>
          </a:xfrm>
          <a:prstGeom prst="rect">
            <a:avLst/>
          </a:prstGeom>
          <a:solidFill>
            <a:srgbClr val="002060"/>
          </a:solidFill>
        </p:spPr>
        <p:txBody>
          <a:bodyPr wrap="square" rtlCol="0">
            <a:spAutoFit/>
          </a:bodyPr>
          <a:lstStyle/>
          <a:p>
            <a:r>
              <a:rPr lang="de-DE" sz="2400" dirty="0" smtClean="0">
                <a:solidFill>
                  <a:schemeClr val="bg1"/>
                </a:solidFill>
              </a:rPr>
              <a:t>Informationsethik-Matrix</a:t>
            </a:r>
            <a:endParaRPr lang="de-DE" sz="2400" dirty="0">
              <a:solidFill>
                <a:schemeClr val="bg1"/>
              </a:solidFill>
            </a:endParaRPr>
          </a:p>
        </p:txBody>
      </p:sp>
      <p:graphicFrame>
        <p:nvGraphicFramePr>
          <p:cNvPr id="5" name="Tabelle 4"/>
          <p:cNvGraphicFramePr>
            <a:graphicFrameLocks noGrp="1"/>
          </p:cNvGraphicFramePr>
          <p:nvPr/>
        </p:nvGraphicFramePr>
        <p:xfrm>
          <a:off x="683570" y="1397000"/>
          <a:ext cx="6936430" cy="4013992"/>
        </p:xfrm>
        <a:graphic>
          <a:graphicData uri="http://schemas.openxmlformats.org/drawingml/2006/table">
            <a:tbl>
              <a:tblPr firstRow="1" bandRow="1">
                <a:tableStyleId>{5C22544A-7EE6-4342-B048-85BDC9FD1C3A}</a:tableStyleId>
              </a:tblPr>
              <a:tblGrid>
                <a:gridCol w="1387286"/>
                <a:gridCol w="1387286"/>
                <a:gridCol w="1387286"/>
                <a:gridCol w="1387286"/>
                <a:gridCol w="1387286"/>
              </a:tblGrid>
              <a:tr h="752038">
                <a:tc>
                  <a:txBody>
                    <a:bodyPr/>
                    <a:lstStyle/>
                    <a:p>
                      <a:r>
                        <a:rPr lang="de-DE" dirty="0" smtClean="0">
                          <a:solidFill>
                            <a:srgbClr val="002060"/>
                          </a:solidFill>
                        </a:rPr>
                        <a:t>          Rechte Werte</a:t>
                      </a:r>
                      <a:endParaRPr lang="de-DE" dirty="0">
                        <a:solidFill>
                          <a:srgbClr val="002060"/>
                        </a:solidFill>
                      </a:endParaRPr>
                    </a:p>
                  </a:txBody>
                  <a:tcPr>
                    <a:solidFill>
                      <a:schemeClr val="accent1">
                        <a:lumMod val="20000"/>
                        <a:lumOff val="80000"/>
                      </a:schemeClr>
                    </a:solidFill>
                  </a:tcPr>
                </a:tc>
                <a:tc>
                  <a:txBody>
                    <a:bodyPr/>
                    <a:lstStyle/>
                    <a:p>
                      <a:pPr algn="ctr"/>
                      <a:r>
                        <a:rPr lang="de-DE" sz="2400" dirty="0" smtClean="0">
                          <a:solidFill>
                            <a:srgbClr val="002060"/>
                          </a:solidFill>
                        </a:rPr>
                        <a:t>r2r</a:t>
                      </a:r>
                      <a:endParaRPr lang="de-DE" sz="2400" dirty="0">
                        <a:solidFill>
                          <a:srgbClr val="002060"/>
                        </a:solidFill>
                      </a:endParaRPr>
                    </a:p>
                  </a:txBody>
                  <a:tcPr>
                    <a:solidFill>
                      <a:schemeClr val="accent1">
                        <a:lumMod val="20000"/>
                        <a:lumOff val="80000"/>
                      </a:schemeClr>
                    </a:solidFill>
                  </a:tcPr>
                </a:tc>
                <a:tc>
                  <a:txBody>
                    <a:bodyPr/>
                    <a:lstStyle/>
                    <a:p>
                      <a:pPr algn="ctr"/>
                      <a:r>
                        <a:rPr lang="de-DE" sz="2400" dirty="0" smtClean="0">
                          <a:solidFill>
                            <a:srgbClr val="002060"/>
                          </a:solidFill>
                        </a:rPr>
                        <a:t>r2w</a:t>
                      </a:r>
                      <a:endParaRPr lang="de-DE" sz="2400" dirty="0">
                        <a:solidFill>
                          <a:srgbClr val="002060"/>
                        </a:solidFill>
                      </a:endParaRPr>
                    </a:p>
                  </a:txBody>
                  <a:tcPr>
                    <a:solidFill>
                      <a:schemeClr val="accent1">
                        <a:lumMod val="20000"/>
                        <a:lumOff val="80000"/>
                      </a:schemeClr>
                    </a:solidFill>
                  </a:tcPr>
                </a:tc>
                <a:tc>
                  <a:txBody>
                    <a:bodyPr/>
                    <a:lstStyle/>
                    <a:p>
                      <a:pPr algn="ctr"/>
                      <a:r>
                        <a:rPr lang="de-DE" sz="2400" dirty="0" smtClean="0">
                          <a:solidFill>
                            <a:srgbClr val="002060"/>
                          </a:solidFill>
                        </a:rPr>
                        <a:t>r2c</a:t>
                      </a:r>
                      <a:endParaRPr lang="de-DE" sz="2400" dirty="0">
                        <a:solidFill>
                          <a:srgbClr val="002060"/>
                        </a:solidFill>
                      </a:endParaRPr>
                    </a:p>
                  </a:txBody>
                  <a:tcPr>
                    <a:solidFill>
                      <a:schemeClr val="accent1">
                        <a:lumMod val="20000"/>
                        <a:lumOff val="80000"/>
                      </a:schemeClr>
                    </a:solidFill>
                  </a:tcPr>
                </a:tc>
                <a:tc>
                  <a:txBody>
                    <a:bodyPr/>
                    <a:lstStyle/>
                    <a:p>
                      <a:pPr algn="ctr"/>
                      <a:r>
                        <a:rPr lang="de-DE" sz="2400" dirty="0" smtClean="0">
                          <a:solidFill>
                            <a:srgbClr val="002060"/>
                          </a:solidFill>
                        </a:rPr>
                        <a:t>r2h</a:t>
                      </a:r>
                      <a:endParaRPr lang="de-DE" sz="2400" dirty="0">
                        <a:solidFill>
                          <a:srgbClr val="002060"/>
                        </a:solidFill>
                      </a:endParaRPr>
                    </a:p>
                  </a:txBody>
                  <a:tcPr>
                    <a:solidFill>
                      <a:schemeClr val="accent1">
                        <a:lumMod val="20000"/>
                        <a:lumOff val="80000"/>
                      </a:schemeClr>
                    </a:solidFill>
                  </a:tcPr>
                </a:tc>
              </a:tr>
              <a:tr h="752038">
                <a:tc>
                  <a:txBody>
                    <a:bodyPr/>
                    <a:lstStyle/>
                    <a:p>
                      <a:pPr algn="ctr"/>
                      <a:r>
                        <a:rPr lang="de-DE" sz="2000" b="1" dirty="0" err="1" smtClean="0">
                          <a:solidFill>
                            <a:srgbClr val="002060"/>
                          </a:solidFill>
                        </a:rPr>
                        <a:t>Inklusivität</a:t>
                      </a:r>
                      <a:endParaRPr lang="de-DE" sz="2000" b="1" dirty="0" smtClean="0">
                        <a:solidFill>
                          <a:srgbClr val="002060"/>
                        </a:solidFill>
                      </a:endParaRPr>
                    </a:p>
                    <a:p>
                      <a:pPr algn="ctr"/>
                      <a:r>
                        <a:rPr lang="de-DE" sz="2000" b="1" dirty="0" smtClean="0">
                          <a:solidFill>
                            <a:srgbClr val="002060"/>
                          </a:solidFill>
                        </a:rPr>
                        <a:t>Gleichheit</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IF1</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IF2</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IF3</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IF4</a:t>
                      </a:r>
                      <a:endParaRPr lang="de-DE" sz="2000" b="1" dirty="0">
                        <a:solidFill>
                          <a:srgbClr val="002060"/>
                        </a:solidFill>
                      </a:endParaRPr>
                    </a:p>
                  </a:txBody>
                  <a:tcPr>
                    <a:solidFill>
                      <a:schemeClr val="accent1">
                        <a:lumMod val="20000"/>
                        <a:lumOff val="80000"/>
                      </a:schemeClr>
                    </a:solidFill>
                  </a:tcPr>
                </a:tc>
              </a:tr>
              <a:tr h="752038">
                <a:tc>
                  <a:txBody>
                    <a:bodyPr/>
                    <a:lstStyle/>
                    <a:p>
                      <a:pPr algn="ctr"/>
                      <a:r>
                        <a:rPr lang="de-DE" sz="2000" b="1" dirty="0" err="1" smtClean="0">
                          <a:solidFill>
                            <a:srgbClr val="002060"/>
                          </a:solidFill>
                        </a:rPr>
                        <a:t>Nachhal-tigkeit</a:t>
                      </a:r>
                      <a:endParaRPr lang="de-DE" sz="2000" b="1" dirty="0">
                        <a:solidFill>
                          <a:srgbClr val="002060"/>
                        </a:solidFill>
                      </a:endParaRPr>
                    </a:p>
                  </a:txBody>
                  <a:tcPr>
                    <a:solidFill>
                      <a:schemeClr val="accent1">
                        <a:lumMod val="20000"/>
                        <a:lumOff val="80000"/>
                      </a:schemeClr>
                    </a:solidFill>
                  </a:tcPr>
                </a:tc>
                <a:tc>
                  <a:txBody>
                    <a:bodyPr/>
                    <a:lstStyle/>
                    <a:p>
                      <a:pPr algn="ct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IF2</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IF3</a:t>
                      </a:r>
                      <a:endParaRPr lang="de-DE" sz="2000" b="1" dirty="0">
                        <a:solidFill>
                          <a:srgbClr val="002060"/>
                        </a:solidFill>
                      </a:endParaRPr>
                    </a:p>
                  </a:txBody>
                  <a:tcPr>
                    <a:solidFill>
                      <a:schemeClr val="accent1">
                        <a:lumMod val="20000"/>
                        <a:lumOff val="80000"/>
                      </a:schemeClr>
                    </a:solidFill>
                  </a:tcPr>
                </a:tc>
                <a:tc>
                  <a:txBody>
                    <a:bodyPr/>
                    <a:lstStyle/>
                    <a:p>
                      <a:pPr algn="ctr"/>
                      <a:endParaRPr lang="de-DE" sz="2000" b="1">
                        <a:solidFill>
                          <a:srgbClr val="002060"/>
                        </a:solidFill>
                      </a:endParaRPr>
                    </a:p>
                  </a:txBody>
                  <a:tcPr>
                    <a:solidFill>
                      <a:schemeClr val="accent1">
                        <a:lumMod val="20000"/>
                        <a:lumOff val="80000"/>
                      </a:schemeClr>
                    </a:solidFill>
                  </a:tcPr>
                </a:tc>
              </a:tr>
              <a:tr h="752038">
                <a:tc>
                  <a:txBody>
                    <a:bodyPr/>
                    <a:lstStyle/>
                    <a:p>
                      <a:pPr algn="ctr"/>
                      <a:r>
                        <a:rPr lang="de-DE" sz="2000" b="1" dirty="0" smtClean="0">
                          <a:solidFill>
                            <a:srgbClr val="002060"/>
                          </a:solidFill>
                        </a:rPr>
                        <a:t>Autonomie</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IF1</a:t>
                      </a:r>
                    </a:p>
                  </a:txBody>
                  <a:tcPr>
                    <a:solidFill>
                      <a:schemeClr val="accent1">
                        <a:lumMod val="20000"/>
                        <a:lumOff val="80000"/>
                      </a:schemeClr>
                    </a:solidFill>
                  </a:tcPr>
                </a:tc>
                <a:tc>
                  <a:txBody>
                    <a:bodyPr/>
                    <a:lstStyle/>
                    <a:p>
                      <a:pPr algn="ctr"/>
                      <a:r>
                        <a:rPr lang="de-DE" sz="2000" b="1" dirty="0" smtClean="0">
                          <a:solidFill>
                            <a:srgbClr val="002060"/>
                          </a:solidFill>
                        </a:rPr>
                        <a:t>IF2</a:t>
                      </a:r>
                      <a:endParaRPr lang="de-DE" sz="2000" b="1" dirty="0">
                        <a:solidFill>
                          <a:srgbClr val="002060"/>
                        </a:solidFill>
                      </a:endParaRPr>
                    </a:p>
                  </a:txBody>
                  <a:tcPr>
                    <a:solidFill>
                      <a:schemeClr val="accent1">
                        <a:lumMod val="20000"/>
                        <a:lumOff val="80000"/>
                      </a:schemeClr>
                    </a:solidFill>
                  </a:tcPr>
                </a:tc>
                <a:tc>
                  <a:txBody>
                    <a:bodyPr/>
                    <a:lstStyle/>
                    <a:p>
                      <a:pPr algn="ctr"/>
                      <a:endParaRPr lang="de-DE" sz="2000" b="1">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IF4</a:t>
                      </a:r>
                      <a:endParaRPr lang="de-DE" sz="2000" b="1" dirty="0">
                        <a:solidFill>
                          <a:srgbClr val="002060"/>
                        </a:solidFill>
                      </a:endParaRPr>
                    </a:p>
                  </a:txBody>
                  <a:tcPr>
                    <a:solidFill>
                      <a:schemeClr val="accent1">
                        <a:lumMod val="20000"/>
                        <a:lumOff val="80000"/>
                      </a:schemeClr>
                    </a:solidFill>
                  </a:tcPr>
                </a:tc>
              </a:tr>
              <a:tr h="752038">
                <a:tc>
                  <a:txBody>
                    <a:bodyPr/>
                    <a:lstStyle/>
                    <a:p>
                      <a:pPr algn="ctr"/>
                      <a:r>
                        <a:rPr lang="de-DE" sz="2000" b="1" dirty="0" smtClean="0">
                          <a:solidFill>
                            <a:srgbClr val="002060"/>
                          </a:solidFill>
                        </a:rPr>
                        <a:t>Solidarität </a:t>
                      </a:r>
                      <a:r>
                        <a:rPr lang="de-DE" sz="2000" b="1" dirty="0" err="1" smtClean="0">
                          <a:solidFill>
                            <a:srgbClr val="002060"/>
                          </a:solidFill>
                        </a:rPr>
                        <a:t>Gerechtig-keit</a:t>
                      </a:r>
                      <a:endParaRPr lang="de-DE" sz="2000" b="1" dirty="0">
                        <a:solidFill>
                          <a:srgbClr val="002060"/>
                        </a:solidFill>
                      </a:endParaRPr>
                    </a:p>
                  </a:txBody>
                  <a:tcPr>
                    <a:solidFill>
                      <a:schemeClr val="accent1">
                        <a:lumMod val="20000"/>
                        <a:lumOff val="80000"/>
                      </a:schemeClr>
                    </a:solidFill>
                  </a:tcPr>
                </a:tc>
                <a:tc>
                  <a:txBody>
                    <a:bodyPr/>
                    <a:lstStyle/>
                    <a:p>
                      <a:pPr algn="ctr"/>
                      <a:endParaRPr lang="de-DE" sz="2000" b="1">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IF2</a:t>
                      </a:r>
                      <a:endParaRPr lang="de-DE" sz="2000" b="1" dirty="0">
                        <a:solidFill>
                          <a:srgbClr val="002060"/>
                        </a:solidFill>
                      </a:endParaRPr>
                    </a:p>
                  </a:txBody>
                  <a:tcPr>
                    <a:solidFill>
                      <a:schemeClr val="accent1">
                        <a:lumMod val="20000"/>
                        <a:lumOff val="80000"/>
                      </a:schemeClr>
                    </a:solidFill>
                  </a:tcPr>
                </a:tc>
                <a:tc>
                  <a:txBody>
                    <a:bodyPr/>
                    <a:lstStyle/>
                    <a:p>
                      <a:pPr algn="ctr"/>
                      <a:r>
                        <a:rPr lang="de-DE" sz="2000" b="1" dirty="0" smtClean="0">
                          <a:solidFill>
                            <a:srgbClr val="002060"/>
                          </a:solidFill>
                        </a:rPr>
                        <a:t>IF3</a:t>
                      </a:r>
                      <a:endParaRPr lang="de-DE" sz="2000" b="1" dirty="0">
                        <a:solidFill>
                          <a:srgbClr val="002060"/>
                        </a:solidFill>
                      </a:endParaRPr>
                    </a:p>
                  </a:txBody>
                  <a:tcPr>
                    <a:solidFill>
                      <a:schemeClr val="accent1">
                        <a:lumMod val="20000"/>
                        <a:lumOff val="80000"/>
                      </a:schemeClr>
                    </a:solidFill>
                  </a:tcPr>
                </a:tc>
                <a:tc>
                  <a:txBody>
                    <a:bodyPr/>
                    <a:lstStyle/>
                    <a:p>
                      <a:pPr algn="ctr"/>
                      <a:endParaRPr lang="de-DE" sz="2000" b="1" dirty="0">
                        <a:solidFill>
                          <a:srgbClr val="002060"/>
                        </a:solidFill>
                      </a:endParaRPr>
                    </a:p>
                  </a:txBody>
                  <a:tcPr>
                    <a:solidFill>
                      <a:schemeClr val="accent1">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8269200" y="6259679"/>
            <a:ext cx="622440" cy="473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lstStyle/>
          <a:p>
            <a:pPr marL="0" marR="0" lvl="0" indent="0" algn="r" rtl="0" hangingPunct="1">
              <a:lnSpc>
                <a:spcPct val="100000"/>
              </a:lnSpc>
              <a:buNone/>
              <a:tabLst/>
            </a:pPr>
            <a:endParaRPr lang="de-DE" sz="1400">
              <a:solidFill>
                <a:srgbClr val="000000"/>
              </a:solidFill>
              <a:latin typeface="Times New Roman" pitchFamily="18"/>
              <a:ea typeface="Arial Unicode MS" pitchFamily="34"/>
              <a:cs typeface="Arial Unicode MS" pitchFamily="34"/>
            </a:endParaRPr>
          </a:p>
          <a:p>
            <a:pPr marL="0" marR="0" lvl="0" indent="0" algn="r" rtl="0" hangingPunct="1">
              <a:lnSpc>
                <a:spcPct val="100000"/>
              </a:lnSpc>
              <a:buNone/>
              <a:tabLst/>
            </a:pPr>
            <a:fld id="{E39CCA28-6A90-4639-91A5-1362B15555CC}" type="slidenum">
              <a:rPr/>
              <a:pPr marL="0" marR="0" lvl="0" indent="0" algn="r" rtl="0" hangingPunct="1">
                <a:lnSpc>
                  <a:spcPct val="100000"/>
                </a:lnSpc>
                <a:buNone/>
                <a:tabLst/>
              </a:pPr>
              <a:t>41</a:t>
            </a:fld>
            <a:endParaRPr lang="de-DE" sz="1400">
              <a:solidFill>
                <a:srgbClr val="000000"/>
              </a:solidFill>
              <a:latin typeface="Times New Roman" pitchFamily="18"/>
              <a:ea typeface="Arial Unicode MS" pitchFamily="34"/>
              <a:cs typeface="Arial Unicode MS" pitchFamily="34"/>
            </a:endParaRPr>
          </a:p>
        </p:txBody>
      </p:sp>
      <p:sp>
        <p:nvSpPr>
          <p:cNvPr id="6" name="Textfeld 5"/>
          <p:cNvSpPr txBox="1"/>
          <p:nvPr/>
        </p:nvSpPr>
        <p:spPr>
          <a:xfrm>
            <a:off x="2411760" y="2204864"/>
            <a:ext cx="4536504" cy="1003031"/>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latin typeface="+mn-lt"/>
              </a:rPr>
              <a:t>Autonomie</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8269200" y="6259679"/>
            <a:ext cx="622440" cy="473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lstStyle/>
          <a:p>
            <a:pPr marL="0" marR="0" lvl="0" indent="0" algn="r" rtl="0" hangingPunct="1">
              <a:lnSpc>
                <a:spcPct val="100000"/>
              </a:lnSpc>
              <a:buNone/>
              <a:tabLst/>
            </a:pPr>
            <a:endParaRPr lang="de-DE" sz="1400">
              <a:solidFill>
                <a:srgbClr val="000000"/>
              </a:solidFill>
              <a:latin typeface="Times New Roman" pitchFamily="18"/>
              <a:ea typeface="Arial Unicode MS" pitchFamily="34"/>
              <a:cs typeface="Arial Unicode MS" pitchFamily="34"/>
            </a:endParaRPr>
          </a:p>
          <a:p>
            <a:pPr marL="0" marR="0" lvl="0" indent="0" algn="r" rtl="0" hangingPunct="1">
              <a:lnSpc>
                <a:spcPct val="100000"/>
              </a:lnSpc>
              <a:buNone/>
              <a:tabLst/>
            </a:pPr>
            <a:fld id="{E39CCA28-6A90-4639-91A5-1362B15555CC}" type="slidenum">
              <a:rPr/>
              <a:pPr marL="0" marR="0" lvl="0" indent="0" algn="r" rtl="0" hangingPunct="1">
                <a:lnSpc>
                  <a:spcPct val="100000"/>
                </a:lnSpc>
                <a:buNone/>
                <a:tabLst/>
              </a:pPr>
              <a:t>42</a:t>
            </a:fld>
            <a:endParaRPr lang="de-DE" sz="1400">
              <a:solidFill>
                <a:srgbClr val="000000"/>
              </a:solidFill>
              <a:latin typeface="Times New Roman" pitchFamily="18"/>
              <a:ea typeface="Arial Unicode MS" pitchFamily="34"/>
              <a:cs typeface="Arial Unicode MS" pitchFamily="34"/>
            </a:endParaRPr>
          </a:p>
        </p:txBody>
      </p:sp>
      <p:sp>
        <p:nvSpPr>
          <p:cNvPr id="7" name="Textfeld 6"/>
          <p:cNvSpPr txBox="1"/>
          <p:nvPr/>
        </p:nvSpPr>
        <p:spPr>
          <a:xfrm>
            <a:off x="323528" y="188640"/>
            <a:ext cx="7128792" cy="400110"/>
          </a:xfrm>
          <a:prstGeom prst="rect">
            <a:avLst/>
          </a:prstGeom>
          <a:solidFill>
            <a:srgbClr val="002060"/>
          </a:solidFill>
        </p:spPr>
        <p:txBody>
          <a:bodyPr wrap="square" rtlCol="0">
            <a:spAutoFit/>
          </a:bodyPr>
          <a:lstStyle/>
          <a:p>
            <a:r>
              <a:rPr lang="de-DE" sz="2000" dirty="0" smtClean="0">
                <a:solidFill>
                  <a:schemeClr val="bg1"/>
                </a:solidFill>
              </a:rPr>
              <a:t>Selbstbestimmter Umgang mit Wissen und Information</a:t>
            </a:r>
            <a:endParaRPr lang="de-DE" sz="2000" dirty="0">
              <a:solidFill>
                <a:schemeClr val="bg1"/>
              </a:solidFill>
            </a:endParaRPr>
          </a:p>
        </p:txBody>
      </p:sp>
      <p:sp>
        <p:nvSpPr>
          <p:cNvPr id="8" name="Textfeld 7"/>
          <p:cNvSpPr txBox="1"/>
          <p:nvPr/>
        </p:nvSpPr>
        <p:spPr>
          <a:xfrm>
            <a:off x="683568" y="1124744"/>
            <a:ext cx="7344816" cy="3816429"/>
          </a:xfrm>
          <a:prstGeom prst="rect">
            <a:avLst/>
          </a:prstGeom>
          <a:noFill/>
        </p:spPr>
        <p:txBody>
          <a:bodyPr wrap="square" rtlCol="0">
            <a:spAutoFit/>
          </a:bodyPr>
          <a:lstStyle/>
          <a:p>
            <a:r>
              <a:rPr lang="de-DE" sz="2400" b="1" dirty="0" smtClean="0">
                <a:solidFill>
                  <a:srgbClr val="002060"/>
                </a:solidFill>
              </a:rPr>
              <a:t>Arbeitshypothese</a:t>
            </a:r>
            <a:endParaRPr lang="de-DE" sz="2000" dirty="0" smtClean="0">
              <a:solidFill>
                <a:srgbClr val="002060"/>
              </a:solidFill>
            </a:endParaRPr>
          </a:p>
          <a:p>
            <a:endParaRPr lang="de-DE" sz="2000" dirty="0" smtClean="0">
              <a:solidFill>
                <a:srgbClr val="002060"/>
              </a:solidFill>
            </a:endParaRPr>
          </a:p>
          <a:p>
            <a:r>
              <a:rPr lang="de-DE" sz="2000" dirty="0" smtClean="0">
                <a:solidFill>
                  <a:srgbClr val="002060"/>
                </a:solidFill>
              </a:rPr>
              <a:t>dass es der Anspruch des Menschen ist, sein Handeln </a:t>
            </a:r>
            <a:r>
              <a:rPr lang="de-DE" sz="2000" b="1" dirty="0" smtClean="0">
                <a:solidFill>
                  <a:srgbClr val="002060"/>
                </a:solidFill>
              </a:rPr>
              <a:t>selbstbestimmt und damit verantwortlich zurechenbar initiieren, planen und durchführen zu können. </a:t>
            </a:r>
          </a:p>
          <a:p>
            <a:endParaRPr lang="de-DE" sz="2000" b="1" dirty="0" smtClean="0">
              <a:solidFill>
                <a:srgbClr val="002060"/>
              </a:solidFill>
            </a:endParaRPr>
          </a:p>
          <a:p>
            <a:r>
              <a:rPr lang="de-DE" sz="2000" b="1" dirty="0" smtClean="0">
                <a:solidFill>
                  <a:srgbClr val="002060"/>
                </a:solidFill>
              </a:rPr>
              <a:t>Autonomie wurde das klassisch genannt, Ausgang von einer selbst verschuldeten Unmündigkeit. </a:t>
            </a:r>
          </a:p>
          <a:p>
            <a:endParaRPr lang="de-DE" sz="2000" b="1" dirty="0" smtClean="0">
              <a:solidFill>
                <a:srgbClr val="002060"/>
              </a:solidFill>
            </a:endParaRPr>
          </a:p>
          <a:p>
            <a:r>
              <a:rPr lang="de-DE" sz="2000" dirty="0" smtClean="0">
                <a:solidFill>
                  <a:srgbClr val="002060"/>
                </a:solidFill>
              </a:rPr>
              <a:t>In der Gegenwart </a:t>
            </a:r>
            <a:r>
              <a:rPr lang="de-DE" sz="2000" dirty="0" err="1" smtClean="0">
                <a:solidFill>
                  <a:srgbClr val="002060"/>
                </a:solidFill>
              </a:rPr>
              <a:t>reinterpretiert</a:t>
            </a:r>
            <a:r>
              <a:rPr lang="de-DE" sz="2000" dirty="0" smtClean="0">
                <a:solidFill>
                  <a:srgbClr val="002060"/>
                </a:solidFill>
              </a:rPr>
              <a:t> könnte das bedeuten: </a:t>
            </a:r>
            <a:r>
              <a:rPr lang="de-DE" sz="2000" b="1" dirty="0" smtClean="0">
                <a:solidFill>
                  <a:srgbClr val="002060"/>
                </a:solidFill>
              </a:rPr>
              <a:t>mündiger, selbstbestimmter Umgang mit Wissen und Information. </a:t>
            </a:r>
          </a:p>
          <a:p>
            <a:endParaRPr lang="de-DE"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8269200" y="6259679"/>
            <a:ext cx="622440" cy="473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lstStyle/>
          <a:p>
            <a:pPr marL="0" marR="0" lvl="0" indent="0" algn="r" rtl="0" hangingPunct="1">
              <a:lnSpc>
                <a:spcPct val="100000"/>
              </a:lnSpc>
              <a:buNone/>
              <a:tabLst/>
            </a:pPr>
            <a:endParaRPr lang="de-DE" sz="1400">
              <a:solidFill>
                <a:srgbClr val="000000"/>
              </a:solidFill>
              <a:latin typeface="Times New Roman" pitchFamily="18"/>
              <a:ea typeface="Arial Unicode MS" pitchFamily="34"/>
              <a:cs typeface="Arial Unicode MS" pitchFamily="34"/>
            </a:endParaRPr>
          </a:p>
          <a:p>
            <a:pPr marL="0" marR="0" lvl="0" indent="0" algn="r" rtl="0" hangingPunct="1">
              <a:lnSpc>
                <a:spcPct val="100000"/>
              </a:lnSpc>
              <a:buNone/>
              <a:tabLst/>
            </a:pPr>
            <a:fld id="{E39CCA28-6A90-4639-91A5-1362B15555CC}" type="slidenum">
              <a:rPr/>
              <a:pPr marL="0" marR="0" lvl="0" indent="0" algn="r" rtl="0" hangingPunct="1">
                <a:lnSpc>
                  <a:spcPct val="100000"/>
                </a:lnSpc>
                <a:buNone/>
                <a:tabLst/>
              </a:pPr>
              <a:t>43</a:t>
            </a:fld>
            <a:endParaRPr lang="de-DE" sz="1400">
              <a:solidFill>
                <a:srgbClr val="000000"/>
              </a:solidFill>
              <a:latin typeface="Times New Roman" pitchFamily="18"/>
              <a:ea typeface="Arial Unicode MS" pitchFamily="34"/>
              <a:cs typeface="Arial Unicode MS" pitchFamily="34"/>
            </a:endParaRPr>
          </a:p>
        </p:txBody>
      </p:sp>
      <p:sp>
        <p:nvSpPr>
          <p:cNvPr id="7" name="Textfeld 6"/>
          <p:cNvSpPr txBox="1"/>
          <p:nvPr/>
        </p:nvSpPr>
        <p:spPr>
          <a:xfrm>
            <a:off x="323528" y="188640"/>
            <a:ext cx="7128792" cy="400110"/>
          </a:xfrm>
          <a:prstGeom prst="rect">
            <a:avLst/>
          </a:prstGeom>
          <a:solidFill>
            <a:srgbClr val="002060"/>
          </a:solidFill>
        </p:spPr>
        <p:txBody>
          <a:bodyPr wrap="square" rtlCol="0">
            <a:spAutoFit/>
          </a:bodyPr>
          <a:lstStyle/>
          <a:p>
            <a:r>
              <a:rPr lang="de-DE" sz="2000" dirty="0" smtClean="0">
                <a:solidFill>
                  <a:schemeClr val="bg1"/>
                </a:solidFill>
              </a:rPr>
              <a:t>Selbstbestimmter Umgang mit Wissen und Information</a:t>
            </a:r>
            <a:endParaRPr lang="de-DE" sz="2000" dirty="0">
              <a:solidFill>
                <a:schemeClr val="bg1"/>
              </a:solidFill>
            </a:endParaRPr>
          </a:p>
        </p:txBody>
      </p:sp>
      <p:sp>
        <p:nvSpPr>
          <p:cNvPr id="5" name="Text Box 2"/>
          <p:cNvSpPr txBox="1">
            <a:spLocks noChangeArrowheads="1"/>
          </p:cNvSpPr>
          <p:nvPr/>
        </p:nvSpPr>
        <p:spPr bwMode="auto">
          <a:xfrm>
            <a:off x="381000" y="1066800"/>
            <a:ext cx="8305800" cy="707886"/>
          </a:xfrm>
          <a:prstGeom prst="rect">
            <a:avLst/>
          </a:prstGeom>
          <a:solidFill>
            <a:srgbClr val="F8F8F8"/>
          </a:solidFill>
          <a:ln w="12700">
            <a:noFill/>
            <a:miter lim="800000"/>
            <a:headEnd type="none" w="sm" len="sm"/>
            <a:tailEnd type="none" w="sm" len="sm"/>
          </a:ln>
        </p:spPr>
        <p:txBody>
          <a:bodyPr>
            <a:spAutoFit/>
          </a:bodyPr>
          <a:lstStyle/>
          <a:p>
            <a:pPr algn="ctr">
              <a:buFontTx/>
              <a:buNone/>
            </a:pPr>
            <a:r>
              <a:rPr lang="de-DE" sz="2000" b="1" dirty="0">
                <a:solidFill>
                  <a:srgbClr val="002060"/>
                </a:solidFill>
              </a:rPr>
              <a:t>Wissensautonomie</a:t>
            </a:r>
            <a:r>
              <a:rPr lang="de-DE" sz="2000" dirty="0">
                <a:solidFill>
                  <a:srgbClr val="002060"/>
                </a:solidFill>
              </a:rPr>
              <a:t> ist die Fähigkeit, aktuelle Probleme aus der eigenen Wissenskompetenz bestimmen und lösen zu können. </a:t>
            </a:r>
          </a:p>
        </p:txBody>
      </p:sp>
      <p:sp>
        <p:nvSpPr>
          <p:cNvPr id="6" name="Text Box 3"/>
          <p:cNvSpPr txBox="1">
            <a:spLocks noChangeArrowheads="1"/>
          </p:cNvSpPr>
          <p:nvPr/>
        </p:nvSpPr>
        <p:spPr bwMode="auto">
          <a:xfrm>
            <a:off x="533400" y="2133600"/>
            <a:ext cx="8305800" cy="2246769"/>
          </a:xfrm>
          <a:prstGeom prst="rect">
            <a:avLst/>
          </a:prstGeom>
          <a:solidFill>
            <a:srgbClr val="EAEAEA"/>
          </a:solidFill>
          <a:ln w="12700">
            <a:noFill/>
            <a:miter lim="800000"/>
            <a:headEnd type="none" w="sm" len="sm"/>
            <a:tailEnd type="none" w="sm" len="sm"/>
          </a:ln>
        </p:spPr>
        <p:txBody>
          <a:bodyPr>
            <a:spAutoFit/>
          </a:bodyPr>
          <a:lstStyle/>
          <a:p>
            <a:pPr algn="ctr">
              <a:buFontTx/>
              <a:buNone/>
            </a:pPr>
            <a:r>
              <a:rPr lang="de-DE" sz="2000" b="1" dirty="0">
                <a:solidFill>
                  <a:srgbClr val="002060"/>
                </a:solidFill>
                <a:cs typeface="Times New Roman" pitchFamily="18" charset="0"/>
              </a:rPr>
              <a:t>Informationell autonom </a:t>
            </a:r>
            <a:r>
              <a:rPr lang="de-DE" sz="2000" dirty="0">
                <a:solidFill>
                  <a:srgbClr val="002060"/>
                </a:solidFill>
                <a:cs typeface="Times New Roman" pitchFamily="18" charset="0"/>
              </a:rPr>
              <a:t>zu sein, bedeutet nicht, all das Wissen präsent zu haben, das zur Lösung eines aktuellen Problems gebraucht wird, wohl aber in der Lage zu sein, selber auf die Informationsressourcen, die auf den Märkten im Prinzip verfügbar sind, zugreifen und sie produktiv nutzen zu können</a:t>
            </a:r>
          </a:p>
          <a:p>
            <a:pPr algn="ctr">
              <a:buFontTx/>
              <a:buNone/>
            </a:pPr>
            <a:r>
              <a:rPr lang="de-DE" sz="2000" dirty="0">
                <a:solidFill>
                  <a:srgbClr val="002060"/>
                </a:solidFill>
                <a:cs typeface="Times New Roman" pitchFamily="18" charset="0"/>
              </a:rPr>
              <a:t/>
            </a:r>
            <a:br>
              <a:rPr lang="de-DE" sz="2000" dirty="0">
                <a:solidFill>
                  <a:srgbClr val="002060"/>
                </a:solidFill>
                <a:cs typeface="Times New Roman" pitchFamily="18" charset="0"/>
              </a:rPr>
            </a:br>
            <a:r>
              <a:rPr lang="de-DE" sz="2000" dirty="0">
                <a:solidFill>
                  <a:srgbClr val="002060"/>
                </a:solidFill>
                <a:cs typeface="Times New Roman" pitchFamily="18" charset="0"/>
              </a:rPr>
              <a:t> </a:t>
            </a:r>
            <a:r>
              <a:rPr lang="de-DE" sz="2000" b="1" dirty="0">
                <a:solidFill>
                  <a:srgbClr val="002060"/>
                </a:solidFill>
              </a:rPr>
              <a:t>Informationsautonomie</a:t>
            </a:r>
            <a:r>
              <a:rPr lang="de-DE" sz="2000" dirty="0">
                <a:solidFill>
                  <a:srgbClr val="002060"/>
                </a:solidFill>
              </a:rPr>
              <a:t> ist die Voraussetzung dafür, nicht absolut, aber mit Rücksicht auf aktuelle Situationen wissensautonom zu werden.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8269200" y="6259679"/>
            <a:ext cx="622440" cy="473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lstStyle/>
          <a:p>
            <a:pPr marL="0" marR="0" lvl="0" indent="0" algn="r" rtl="0" hangingPunct="1">
              <a:lnSpc>
                <a:spcPct val="100000"/>
              </a:lnSpc>
              <a:buNone/>
              <a:tabLst/>
            </a:pPr>
            <a:endParaRPr lang="de-DE" sz="1400">
              <a:solidFill>
                <a:srgbClr val="002060"/>
              </a:solidFill>
              <a:ea typeface="Arial Unicode MS" pitchFamily="34"/>
              <a:cs typeface="Arial Unicode MS" pitchFamily="34"/>
            </a:endParaRPr>
          </a:p>
          <a:p>
            <a:pPr marL="0" marR="0" lvl="0" indent="0" algn="r" rtl="0" hangingPunct="1">
              <a:lnSpc>
                <a:spcPct val="100000"/>
              </a:lnSpc>
              <a:buNone/>
              <a:tabLst/>
            </a:pPr>
            <a:fld id="{E39CCA28-6A90-4639-91A5-1362B15555CC}" type="slidenum">
              <a:rPr>
                <a:solidFill>
                  <a:srgbClr val="002060"/>
                </a:solidFill>
              </a:rPr>
              <a:pPr marL="0" marR="0" lvl="0" indent="0" algn="r" rtl="0" hangingPunct="1">
                <a:lnSpc>
                  <a:spcPct val="100000"/>
                </a:lnSpc>
                <a:buNone/>
                <a:tabLst/>
              </a:pPr>
              <a:t>44</a:t>
            </a:fld>
            <a:endParaRPr lang="de-DE" sz="1400">
              <a:solidFill>
                <a:srgbClr val="002060"/>
              </a:solidFill>
              <a:ea typeface="Arial Unicode MS" pitchFamily="34"/>
              <a:cs typeface="Arial Unicode MS" pitchFamily="34"/>
            </a:endParaRPr>
          </a:p>
        </p:txBody>
      </p:sp>
      <p:sp>
        <p:nvSpPr>
          <p:cNvPr id="7" name="Textfeld 6"/>
          <p:cNvSpPr txBox="1"/>
          <p:nvPr/>
        </p:nvSpPr>
        <p:spPr>
          <a:xfrm>
            <a:off x="323528" y="188640"/>
            <a:ext cx="7128792" cy="400110"/>
          </a:xfrm>
          <a:prstGeom prst="rect">
            <a:avLst/>
          </a:prstGeom>
          <a:solidFill>
            <a:srgbClr val="002060"/>
          </a:solidFill>
        </p:spPr>
        <p:txBody>
          <a:bodyPr wrap="square" rtlCol="0">
            <a:spAutoFit/>
          </a:bodyPr>
          <a:lstStyle/>
          <a:p>
            <a:r>
              <a:rPr lang="de-DE" sz="2000" dirty="0" smtClean="0">
                <a:solidFill>
                  <a:schemeClr val="bg1"/>
                </a:solidFill>
              </a:rPr>
              <a:t>Selbstbestimmter Umgang mit Wissen und Information</a:t>
            </a:r>
            <a:endParaRPr lang="de-DE" sz="2000" dirty="0">
              <a:solidFill>
                <a:schemeClr val="bg1"/>
              </a:solidFill>
            </a:endParaRPr>
          </a:p>
        </p:txBody>
      </p:sp>
      <p:sp>
        <p:nvSpPr>
          <p:cNvPr id="8" name="Text Box 1027"/>
          <p:cNvSpPr txBox="1">
            <a:spLocks noChangeArrowheads="1"/>
          </p:cNvSpPr>
          <p:nvPr/>
        </p:nvSpPr>
        <p:spPr bwMode="auto">
          <a:xfrm>
            <a:off x="457200" y="1765300"/>
            <a:ext cx="8305800" cy="2308324"/>
          </a:xfrm>
          <a:prstGeom prst="rect">
            <a:avLst/>
          </a:prstGeom>
          <a:solidFill>
            <a:srgbClr val="F8F8F8"/>
          </a:solidFill>
          <a:ln w="12700">
            <a:noFill/>
            <a:miter lim="800000"/>
            <a:headEnd type="none" w="sm" len="sm"/>
            <a:tailEnd type="none" w="sm" len="sm"/>
          </a:ln>
        </p:spPr>
        <p:txBody>
          <a:bodyPr>
            <a:spAutoFit/>
          </a:bodyPr>
          <a:lstStyle/>
          <a:p>
            <a:pPr algn="ctr">
              <a:spcBef>
                <a:spcPct val="50000"/>
              </a:spcBef>
              <a:buFontTx/>
              <a:buNone/>
            </a:pPr>
            <a:r>
              <a:rPr lang="de-DE" sz="2400" dirty="0">
                <a:solidFill>
                  <a:srgbClr val="002060"/>
                </a:solidFill>
              </a:rPr>
              <a:t>„Habe ich ein Buch, das für mich Verstand hat, einen Seelsorger, der für mich Gewissen hat, einen Arzt, der für mich die Diät beurteilt, usw.: so brauche ich mich ja nicht selbst zu bemühen. Ich habe nicht nötig zu denken, wenn ich nur bezahlen kann; andere werden das verdrießliche Geschäft schon für mich übernehmen.“</a:t>
            </a:r>
          </a:p>
        </p:txBody>
      </p:sp>
      <p:sp>
        <p:nvSpPr>
          <p:cNvPr id="9" name="Text Box 1028"/>
          <p:cNvSpPr txBox="1">
            <a:spLocks noChangeArrowheads="1"/>
          </p:cNvSpPr>
          <p:nvPr/>
        </p:nvSpPr>
        <p:spPr bwMode="auto">
          <a:xfrm>
            <a:off x="457200" y="4724400"/>
            <a:ext cx="8305800" cy="830997"/>
          </a:xfrm>
          <a:prstGeom prst="rect">
            <a:avLst/>
          </a:prstGeom>
          <a:solidFill>
            <a:srgbClr val="F8F8F8"/>
          </a:solidFill>
          <a:ln w="12700">
            <a:noFill/>
            <a:miter lim="800000"/>
            <a:headEnd type="none" w="sm" len="sm"/>
            <a:tailEnd type="none" w="sm" len="sm"/>
          </a:ln>
        </p:spPr>
        <p:txBody>
          <a:bodyPr>
            <a:spAutoFit/>
          </a:bodyPr>
          <a:lstStyle/>
          <a:p>
            <a:pPr algn="ctr">
              <a:spcBef>
                <a:spcPct val="50000"/>
              </a:spcBef>
              <a:buFontTx/>
              <a:buNone/>
            </a:pPr>
            <a:r>
              <a:rPr lang="de-DE" sz="2400">
                <a:solidFill>
                  <a:srgbClr val="002060"/>
                </a:solidFill>
                <a:cs typeface="Times New Roman" pitchFamily="18" charset="0"/>
              </a:rPr>
              <a:t>Immanuel Kant - „Beantwortung der Frage : Was ist Aufklärung?“1784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3528" y="0"/>
            <a:ext cx="7128792" cy="830997"/>
          </a:xfrm>
          <a:prstGeom prst="rect">
            <a:avLst/>
          </a:prstGeom>
          <a:solidFill>
            <a:srgbClr val="002060"/>
          </a:solidFill>
        </p:spPr>
        <p:txBody>
          <a:bodyPr wrap="square" rtlCol="0">
            <a:spAutoFit/>
          </a:bodyPr>
          <a:lstStyle/>
          <a:p>
            <a:pPr algn="ctr"/>
            <a:r>
              <a:rPr lang="de-DE" sz="2400" dirty="0" smtClean="0">
                <a:solidFill>
                  <a:schemeClr val="bg1"/>
                </a:solidFill>
              </a:rPr>
              <a:t>Selbstbestimmter Umgang mit Wissen und Information ??</a:t>
            </a:r>
            <a:endParaRPr lang="de-DE" sz="2400" dirty="0">
              <a:solidFill>
                <a:schemeClr val="bg1"/>
              </a:solidFill>
            </a:endParaRPr>
          </a:p>
        </p:txBody>
      </p:sp>
      <p:sp>
        <p:nvSpPr>
          <p:cNvPr id="10" name="Text Box 6"/>
          <p:cNvSpPr txBox="1">
            <a:spLocks noChangeArrowheads="1"/>
          </p:cNvSpPr>
          <p:nvPr/>
        </p:nvSpPr>
        <p:spPr bwMode="auto">
          <a:xfrm>
            <a:off x="3429000" y="2276872"/>
            <a:ext cx="5410200" cy="923330"/>
          </a:xfrm>
          <a:prstGeom prst="rect">
            <a:avLst/>
          </a:prstGeom>
          <a:solidFill>
            <a:srgbClr val="F8F8F8"/>
          </a:solidFill>
          <a:ln w="12700">
            <a:noFill/>
            <a:miter lim="800000"/>
            <a:headEnd type="none" w="sm" len="sm"/>
            <a:tailEnd type="none" w="sm" len="sm"/>
          </a:ln>
        </p:spPr>
        <p:txBody>
          <a:bodyPr>
            <a:spAutoFit/>
          </a:bodyPr>
          <a:lstStyle/>
          <a:p>
            <a:pPr>
              <a:spcBef>
                <a:spcPct val="50000"/>
              </a:spcBef>
              <a:buFontTx/>
              <a:buNone/>
            </a:pPr>
            <a:r>
              <a:rPr lang="de-DE">
                <a:solidFill>
                  <a:srgbClr val="002060"/>
                </a:solidFill>
                <a:cs typeface="Times New Roman" pitchFamily="18" charset="0"/>
              </a:rPr>
              <a:t>Wir erarbeiten uns nicht mehr Information, um durch den Zugriff auf das zugrundeliegende Wissen dieses uns, nach Möglichkeit dauerhaft, anzueignen. </a:t>
            </a:r>
          </a:p>
        </p:txBody>
      </p:sp>
      <p:sp>
        <p:nvSpPr>
          <p:cNvPr id="11" name="Text Box 7"/>
          <p:cNvSpPr txBox="1">
            <a:spLocks noChangeArrowheads="1"/>
          </p:cNvSpPr>
          <p:nvPr/>
        </p:nvSpPr>
        <p:spPr bwMode="auto">
          <a:xfrm>
            <a:off x="4495800" y="1556792"/>
            <a:ext cx="4343400" cy="646331"/>
          </a:xfrm>
          <a:prstGeom prst="rect">
            <a:avLst/>
          </a:prstGeom>
          <a:solidFill>
            <a:srgbClr val="F8F8F8"/>
          </a:solidFill>
          <a:ln w="12700">
            <a:noFill/>
            <a:miter lim="800000"/>
            <a:headEnd type="none" w="sm" len="sm"/>
            <a:tailEnd type="none" w="sm" len="sm"/>
          </a:ln>
        </p:spPr>
        <p:txBody>
          <a:bodyPr>
            <a:spAutoFit/>
          </a:bodyPr>
          <a:lstStyle/>
          <a:p>
            <a:pPr algn="ctr">
              <a:spcBef>
                <a:spcPct val="50000"/>
              </a:spcBef>
              <a:buFontTx/>
              <a:buNone/>
            </a:pPr>
            <a:r>
              <a:rPr lang="de-DE" dirty="0">
                <a:solidFill>
                  <a:srgbClr val="002060"/>
                </a:solidFill>
                <a:cs typeface="Times New Roman" pitchFamily="18" charset="0"/>
              </a:rPr>
              <a:t>Informationelle Autonomie wird zum Selbstzweck. </a:t>
            </a:r>
          </a:p>
        </p:txBody>
      </p:sp>
      <p:sp>
        <p:nvSpPr>
          <p:cNvPr id="12" name="Text Box 9"/>
          <p:cNvSpPr txBox="1">
            <a:spLocks noChangeArrowheads="1"/>
          </p:cNvSpPr>
          <p:nvPr/>
        </p:nvSpPr>
        <p:spPr bwMode="auto">
          <a:xfrm>
            <a:off x="533400" y="3212976"/>
            <a:ext cx="8305800" cy="923330"/>
          </a:xfrm>
          <a:prstGeom prst="rect">
            <a:avLst/>
          </a:prstGeom>
          <a:solidFill>
            <a:srgbClr val="F8F8F8"/>
          </a:solidFill>
          <a:ln w="12700">
            <a:noFill/>
            <a:miter lim="800000"/>
            <a:headEnd type="none" w="sm" len="sm"/>
            <a:tailEnd type="none" w="sm" len="sm"/>
          </a:ln>
        </p:spPr>
        <p:txBody>
          <a:bodyPr>
            <a:spAutoFit/>
          </a:bodyPr>
          <a:lstStyle/>
          <a:p>
            <a:pPr>
              <a:spcBef>
                <a:spcPct val="50000"/>
              </a:spcBef>
              <a:buFontTx/>
              <a:buNone/>
            </a:pPr>
            <a:r>
              <a:rPr lang="de-DE" dirty="0">
                <a:solidFill>
                  <a:srgbClr val="002060"/>
                </a:solidFill>
                <a:cs typeface="Times New Roman" pitchFamily="18" charset="0"/>
              </a:rPr>
              <a:t>Warum sollen wir lernen, wenn wir aktuell gefundene Information und vielleicht auch verwendete Information deshalb wegwerfen können, weil wir sie uns jederzeit mit minimalem Aufwand wieder verschaffen können. </a:t>
            </a:r>
          </a:p>
        </p:txBody>
      </p:sp>
      <p:sp>
        <p:nvSpPr>
          <p:cNvPr id="13" name="Text Box 7"/>
          <p:cNvSpPr txBox="1">
            <a:spLocks noChangeArrowheads="1"/>
          </p:cNvSpPr>
          <p:nvPr/>
        </p:nvSpPr>
        <p:spPr bwMode="auto">
          <a:xfrm>
            <a:off x="539552" y="4149080"/>
            <a:ext cx="8305800" cy="646331"/>
          </a:xfrm>
          <a:prstGeom prst="rect">
            <a:avLst/>
          </a:prstGeom>
          <a:solidFill>
            <a:srgbClr val="F8F8F8"/>
          </a:solidFill>
          <a:ln w="12700">
            <a:noFill/>
            <a:miter lim="800000"/>
            <a:headEnd type="none" w="sm" len="sm"/>
            <a:tailEnd type="none" w="sm" len="sm"/>
          </a:ln>
        </p:spPr>
        <p:txBody>
          <a:bodyPr>
            <a:spAutoFit/>
          </a:bodyPr>
          <a:lstStyle/>
          <a:p>
            <a:pPr algn="ctr">
              <a:spcBef>
                <a:spcPct val="50000"/>
              </a:spcBef>
              <a:buFontTx/>
              <a:buNone/>
            </a:pPr>
            <a:r>
              <a:rPr lang="de-DE" dirty="0">
                <a:solidFill>
                  <a:srgbClr val="002060"/>
                </a:solidFill>
                <a:cs typeface="Times New Roman" pitchFamily="18" charset="0"/>
              </a:rPr>
              <a:t>Geraten wir in eine informationelle </a:t>
            </a:r>
            <a:r>
              <a:rPr lang="de-DE" dirty="0" err="1">
                <a:solidFill>
                  <a:srgbClr val="002060"/>
                </a:solidFill>
                <a:cs typeface="Times New Roman" pitchFamily="18" charset="0"/>
              </a:rPr>
              <a:t>Garbage</a:t>
            </a:r>
            <a:r>
              <a:rPr lang="de-DE" dirty="0">
                <a:solidFill>
                  <a:srgbClr val="002060"/>
                </a:solidFill>
                <a:cs typeface="Times New Roman" pitchFamily="18" charset="0"/>
              </a:rPr>
              <a:t>-Gesellschaft, eine </a:t>
            </a:r>
            <a:r>
              <a:rPr lang="de-DE" dirty="0" smtClean="0">
                <a:solidFill>
                  <a:srgbClr val="002060"/>
                </a:solidFill>
                <a:cs typeface="Times New Roman" pitchFamily="18" charset="0"/>
              </a:rPr>
              <a:t>informationelle </a:t>
            </a:r>
            <a:r>
              <a:rPr lang="de-DE" dirty="0">
                <a:solidFill>
                  <a:srgbClr val="002060"/>
                </a:solidFill>
                <a:cs typeface="Times New Roman" pitchFamily="18" charset="0"/>
              </a:rPr>
              <a:t>Wegwerf-Gesellschaft mit (oder ohne?) </a:t>
            </a:r>
            <a:r>
              <a:rPr lang="de-DE" dirty="0" smtClean="0">
                <a:solidFill>
                  <a:srgbClr val="002060"/>
                </a:solidFill>
                <a:cs typeface="Times New Roman" pitchFamily="18" charset="0"/>
              </a:rPr>
              <a:t>Wiederaufbereitungsanspruch</a:t>
            </a:r>
            <a:r>
              <a:rPr lang="de-DE" dirty="0" smtClean="0">
                <a:solidFill>
                  <a:srgbClr val="002060"/>
                </a:solidFill>
                <a:cs typeface="Times New Roman" pitchFamily="18" charset="0"/>
              </a:rPr>
              <a:t>?</a:t>
            </a:r>
            <a:endParaRPr lang="de-DE" dirty="0">
              <a:solidFill>
                <a:srgbClr val="002060"/>
              </a:solidFill>
              <a:cs typeface="Times New Roman" pitchFamily="18" charset="0"/>
            </a:endParaRPr>
          </a:p>
        </p:txBody>
      </p:sp>
      <p:sp>
        <p:nvSpPr>
          <p:cNvPr id="14" name="Rectangle 9"/>
          <p:cNvSpPr>
            <a:spLocks noChangeArrowheads="1"/>
          </p:cNvSpPr>
          <p:nvPr/>
        </p:nvSpPr>
        <p:spPr bwMode="auto">
          <a:xfrm>
            <a:off x="685800" y="5334000"/>
            <a:ext cx="8120063" cy="762000"/>
          </a:xfrm>
          <a:prstGeom prst="rect">
            <a:avLst/>
          </a:prstGeom>
          <a:solidFill>
            <a:srgbClr val="F8F8F8"/>
          </a:solidFill>
          <a:ln w="12700">
            <a:noFill/>
            <a:miter lim="800000"/>
            <a:headEnd/>
            <a:tailEnd/>
          </a:ln>
        </p:spPr>
        <p:txBody>
          <a:bodyPr wrap="none" anchor="ctr">
            <a:spAutoFit/>
          </a:bodyPr>
          <a:lstStyle/>
          <a:p>
            <a:pPr algn="ctr">
              <a:buFontTx/>
              <a:buNone/>
            </a:pPr>
            <a:r>
              <a:rPr lang="de-DE" sz="2400" b="1">
                <a:solidFill>
                  <a:srgbClr val="002060"/>
                </a:solidFill>
                <a:latin typeface="Arial" charset="0"/>
                <a:cs typeface="Times New Roman" pitchFamily="18" charset="0"/>
              </a:rPr>
              <a:t>Sind das Autonomiegewinne oder Autonomieverluste?</a:t>
            </a:r>
          </a:p>
          <a:p>
            <a:pPr algn="ctr"/>
            <a:endParaRPr lang="de-DE">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2" grpId="0" animBg="1" autoUpdateAnimBg="0"/>
      <p:bldP spid="13" grpId="0" animBg="1" autoUpdateAnimBg="0"/>
      <p:bldP spid="1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11760" y="2204864"/>
            <a:ext cx="4536504" cy="2123658"/>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rPr>
              <a:t>r</a:t>
            </a:r>
            <a:r>
              <a:rPr lang="de-DE" sz="4400" b="1" dirty="0" smtClean="0">
                <a:solidFill>
                  <a:schemeClr val="bg1"/>
                </a:solidFill>
                <a:latin typeface="+mn-lt"/>
              </a:rPr>
              <a:t>2c</a:t>
            </a:r>
          </a:p>
          <a:p>
            <a:pPr algn="ctr">
              <a:lnSpc>
                <a:spcPct val="150000"/>
              </a:lnSpc>
              <a:defRPr/>
            </a:pPr>
            <a:r>
              <a:rPr lang="de-DE" sz="4400" b="1" dirty="0" smtClean="0">
                <a:solidFill>
                  <a:schemeClr val="bg1"/>
                </a:solidFill>
              </a:rPr>
              <a:t>Kollaboration</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09600" y="1295400"/>
            <a:ext cx="7391400" cy="2352952"/>
          </a:xfrm>
          <a:prstGeom prst="rect">
            <a:avLst/>
          </a:prstGeom>
          <a:noFill/>
          <a:ln w="12700">
            <a:noFill/>
            <a:miter lim="800000"/>
            <a:headEnd type="none" w="sm" len="sm"/>
            <a:tailEnd type="none" w="sm" len="sm"/>
          </a:ln>
        </p:spPr>
        <p:txBody>
          <a:bodyPr>
            <a:spAutoFit/>
          </a:bodyPr>
          <a:lstStyle/>
          <a:p>
            <a:pPr algn="ctr">
              <a:lnSpc>
                <a:spcPct val="150000"/>
              </a:lnSpc>
            </a:pPr>
            <a:r>
              <a:rPr lang="de-DE" sz="2000" dirty="0" smtClean="0">
                <a:solidFill>
                  <a:srgbClr val="002060"/>
                </a:solidFill>
              </a:rPr>
              <a:t>Kollaboration beruht </a:t>
            </a:r>
            <a:r>
              <a:rPr lang="de-DE" sz="2000" dirty="0">
                <a:solidFill>
                  <a:srgbClr val="002060"/>
                </a:solidFill>
              </a:rPr>
              <a:t>auf der </a:t>
            </a:r>
            <a:r>
              <a:rPr lang="de-DE" sz="2000" dirty="0" smtClean="0">
                <a:solidFill>
                  <a:srgbClr val="002060"/>
                </a:solidFill>
              </a:rPr>
              <a:t>Annahme, </a:t>
            </a:r>
            <a:r>
              <a:rPr lang="de-DE" sz="2000" dirty="0">
                <a:solidFill>
                  <a:srgbClr val="002060"/>
                </a:solidFill>
              </a:rPr>
              <a:t>dass die Produktion neuen Wissens immer mehr auf dem Diskurs, auf der Kommunikation mit heterogen, oft genug dislozierten Partnern beruht – begünstigt natürlich durch die technische </a:t>
            </a:r>
            <a:r>
              <a:rPr lang="de-DE" sz="2000" dirty="0" smtClean="0">
                <a:solidFill>
                  <a:srgbClr val="002060"/>
                </a:solidFill>
              </a:rPr>
              <a:t>Entwicklung der Kommunikationsmedien</a:t>
            </a:r>
            <a:endParaRPr lang="de-DE" sz="2000" dirty="0">
              <a:solidFill>
                <a:srgbClr val="002060"/>
              </a:solidFill>
            </a:endParaRPr>
          </a:p>
        </p:txBody>
      </p:sp>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r2c -Kollaboration</a:t>
            </a:r>
            <a:endParaRPr lang="de-DE"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r2c -Kollaboration</a:t>
            </a:r>
            <a:endParaRPr lang="de-DE" sz="2400" dirty="0">
              <a:solidFill>
                <a:schemeClr val="bg1"/>
              </a:solidFill>
            </a:endParaRPr>
          </a:p>
        </p:txBody>
      </p:sp>
      <p:sp>
        <p:nvSpPr>
          <p:cNvPr id="7" name="Text Box 4"/>
          <p:cNvSpPr txBox="1">
            <a:spLocks noChangeArrowheads="1"/>
          </p:cNvSpPr>
          <p:nvPr/>
        </p:nvSpPr>
        <p:spPr bwMode="auto">
          <a:xfrm>
            <a:off x="609600" y="1295400"/>
            <a:ext cx="7391400" cy="3276282"/>
          </a:xfrm>
          <a:prstGeom prst="rect">
            <a:avLst/>
          </a:prstGeom>
          <a:noFill/>
          <a:ln w="12700">
            <a:noFill/>
            <a:miter lim="800000"/>
            <a:headEnd type="none" w="sm" len="sm"/>
            <a:tailEnd type="none" w="sm" len="sm"/>
          </a:ln>
        </p:spPr>
        <p:txBody>
          <a:bodyPr>
            <a:spAutoFit/>
          </a:bodyPr>
          <a:lstStyle/>
          <a:p>
            <a:pPr algn="ctr">
              <a:lnSpc>
                <a:spcPct val="150000"/>
              </a:lnSpc>
            </a:pPr>
            <a:r>
              <a:rPr lang="de-DE" sz="2000" dirty="0">
                <a:solidFill>
                  <a:srgbClr val="002060"/>
                </a:solidFill>
              </a:rPr>
              <a:t>Die </a:t>
            </a:r>
            <a:r>
              <a:rPr lang="de-DE" sz="2000" dirty="0" smtClean="0">
                <a:solidFill>
                  <a:srgbClr val="002060"/>
                </a:solidFill>
              </a:rPr>
              <a:t>Annahme der </a:t>
            </a:r>
            <a:r>
              <a:rPr lang="de-DE" sz="2000" dirty="0">
                <a:solidFill>
                  <a:srgbClr val="002060"/>
                </a:solidFill>
              </a:rPr>
              <a:t>Überlegenheit des </a:t>
            </a:r>
            <a:r>
              <a:rPr lang="de-DE" sz="2000" dirty="0" err="1">
                <a:solidFill>
                  <a:srgbClr val="002060"/>
                </a:solidFill>
              </a:rPr>
              <a:t>kollaborativen</a:t>
            </a:r>
            <a:r>
              <a:rPr lang="de-DE" sz="2000" dirty="0">
                <a:solidFill>
                  <a:srgbClr val="002060"/>
                </a:solidFill>
              </a:rPr>
              <a:t> Ansatzes des Wissensmanagement (gegenüber dem </a:t>
            </a:r>
            <a:r>
              <a:rPr lang="de-DE" sz="2000" b="1" dirty="0" smtClean="0">
                <a:solidFill>
                  <a:srgbClr val="002060"/>
                </a:solidFill>
              </a:rPr>
              <a:t>individualistischen Prinzip</a:t>
            </a:r>
            <a:r>
              <a:rPr lang="de-DE" sz="2000" dirty="0">
                <a:solidFill>
                  <a:srgbClr val="002060"/>
                </a:solidFill>
              </a:rPr>
              <a:t>) beruht darauf, dass die in vernetzten Gruppen bestehenden </a:t>
            </a:r>
            <a:r>
              <a:rPr lang="de-DE" sz="2000" b="1" dirty="0">
                <a:solidFill>
                  <a:srgbClr val="002060"/>
                </a:solidFill>
              </a:rPr>
              <a:t>Wissensasymmetrien </a:t>
            </a:r>
            <a:r>
              <a:rPr lang="de-DE" sz="2000" dirty="0">
                <a:solidFill>
                  <a:srgbClr val="002060"/>
                </a:solidFill>
              </a:rPr>
              <a:t>– Asymmetrien sowohl bezüglich des jeweils eigenen Wissens als auch der Kompetenz, über externe Ressourcen verfügen zu können – durch Austausch und Teilen produktiv ausgenutzt werden können.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r2c -Kollaboration</a:t>
            </a:r>
            <a:endParaRPr lang="de-DE" sz="2400" dirty="0">
              <a:solidFill>
                <a:schemeClr val="bg1"/>
              </a:solidFill>
            </a:endParaRPr>
          </a:p>
        </p:txBody>
      </p:sp>
      <p:sp>
        <p:nvSpPr>
          <p:cNvPr id="7" name="Text Box 4"/>
          <p:cNvSpPr txBox="1">
            <a:spLocks noChangeArrowheads="1"/>
          </p:cNvSpPr>
          <p:nvPr/>
        </p:nvSpPr>
        <p:spPr bwMode="auto">
          <a:xfrm>
            <a:off x="609600" y="1295400"/>
            <a:ext cx="7391400" cy="3276282"/>
          </a:xfrm>
          <a:prstGeom prst="rect">
            <a:avLst/>
          </a:prstGeom>
          <a:noFill/>
          <a:ln w="12700">
            <a:noFill/>
            <a:miter lim="800000"/>
            <a:headEnd type="none" w="sm" len="sm"/>
            <a:tailEnd type="none" w="sm" len="sm"/>
          </a:ln>
        </p:spPr>
        <p:txBody>
          <a:bodyPr>
            <a:spAutoFit/>
          </a:bodyPr>
          <a:lstStyle/>
          <a:p>
            <a:pPr algn="ctr">
              <a:lnSpc>
                <a:spcPct val="150000"/>
              </a:lnSpc>
            </a:pPr>
            <a:r>
              <a:rPr lang="de-DE" sz="2000" dirty="0">
                <a:solidFill>
                  <a:srgbClr val="002060"/>
                </a:solidFill>
              </a:rPr>
              <a:t>Die </a:t>
            </a:r>
            <a:r>
              <a:rPr lang="de-DE" sz="2000" dirty="0" smtClean="0">
                <a:solidFill>
                  <a:srgbClr val="002060"/>
                </a:solidFill>
              </a:rPr>
              <a:t>Annahme der </a:t>
            </a:r>
            <a:r>
              <a:rPr lang="de-DE" sz="2000" dirty="0">
                <a:solidFill>
                  <a:srgbClr val="002060"/>
                </a:solidFill>
              </a:rPr>
              <a:t>Überlegenheit des </a:t>
            </a:r>
            <a:r>
              <a:rPr lang="de-DE" sz="2000" dirty="0" err="1">
                <a:solidFill>
                  <a:srgbClr val="002060"/>
                </a:solidFill>
              </a:rPr>
              <a:t>kollaborativen</a:t>
            </a:r>
            <a:r>
              <a:rPr lang="de-DE" sz="2000" dirty="0">
                <a:solidFill>
                  <a:srgbClr val="002060"/>
                </a:solidFill>
              </a:rPr>
              <a:t> Ansatzes des Wissensmanagement (gegenüber dem </a:t>
            </a:r>
            <a:r>
              <a:rPr lang="de-DE" sz="2000" b="1" dirty="0" smtClean="0">
                <a:solidFill>
                  <a:srgbClr val="002060"/>
                </a:solidFill>
              </a:rPr>
              <a:t>individualistischen Prinzip</a:t>
            </a:r>
            <a:r>
              <a:rPr lang="de-DE" sz="2000" dirty="0">
                <a:solidFill>
                  <a:srgbClr val="002060"/>
                </a:solidFill>
              </a:rPr>
              <a:t>) beruht darauf, dass die in vernetzten Gruppen bestehenden </a:t>
            </a:r>
            <a:r>
              <a:rPr lang="de-DE" sz="2000" b="1" dirty="0">
                <a:solidFill>
                  <a:srgbClr val="002060"/>
                </a:solidFill>
              </a:rPr>
              <a:t>Wissensasymmetrien </a:t>
            </a:r>
            <a:r>
              <a:rPr lang="de-DE" sz="2000" dirty="0">
                <a:solidFill>
                  <a:srgbClr val="002060"/>
                </a:solidFill>
              </a:rPr>
              <a:t>– Asymmetrien sowohl bezüglich des jeweils eigenen Wissens als auch der Kompetenz, über externe Ressourcen verfügen zu können – durch Austausch und Teilen produktiv ausgenutzt werden können.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alphaModFix/>
            <a:lum/>
          </a:blip>
          <a:srcRect/>
          <a:stretch>
            <a:fillRect/>
          </a:stretch>
        </p:blipFill>
        <p:spPr>
          <a:xfrm>
            <a:off x="0" y="0"/>
            <a:ext cx="9144000" cy="6859440"/>
          </a:xfrm>
          <a:prstGeom prst="rect">
            <a:avLst/>
          </a:prstGeom>
          <a:noFill/>
          <a:ln>
            <a:no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r2c -Kollaboration</a:t>
            </a:r>
            <a:endParaRPr lang="de-DE" sz="2400" dirty="0">
              <a:solidFill>
                <a:schemeClr val="bg1"/>
              </a:solidFill>
            </a:endParaRPr>
          </a:p>
        </p:txBody>
      </p:sp>
      <p:sp>
        <p:nvSpPr>
          <p:cNvPr id="6" name="Rectangle 8"/>
          <p:cNvSpPr>
            <a:spLocks noChangeArrowheads="1"/>
          </p:cNvSpPr>
          <p:nvPr/>
        </p:nvSpPr>
        <p:spPr bwMode="auto">
          <a:xfrm>
            <a:off x="2286000" y="796642"/>
            <a:ext cx="6400800" cy="400110"/>
          </a:xfrm>
          <a:prstGeom prst="rect">
            <a:avLst/>
          </a:prstGeom>
          <a:solidFill>
            <a:schemeClr val="bg1"/>
          </a:solidFill>
          <a:ln w="12700">
            <a:noFill/>
            <a:miter lim="800000"/>
            <a:headEnd type="none" w="sm" len="sm"/>
            <a:tailEnd type="none" w="sm" len="sm"/>
          </a:ln>
        </p:spPr>
        <p:txBody>
          <a:bodyPr anchor="ctr">
            <a:spAutoFit/>
          </a:bodyPr>
          <a:lstStyle/>
          <a:p>
            <a:pPr algn="just">
              <a:spcBef>
                <a:spcPct val="0"/>
              </a:spcBef>
              <a:spcAft>
                <a:spcPts val="600"/>
              </a:spcAft>
              <a:buFontTx/>
              <a:buNone/>
            </a:pPr>
            <a:r>
              <a:rPr lang="de-DE" sz="2000" b="1" dirty="0" smtClean="0">
                <a:solidFill>
                  <a:srgbClr val="002060"/>
                </a:solidFill>
              </a:rPr>
              <a:t>Mehrwerteffekte elektronischer Kommunikationsformen</a:t>
            </a:r>
            <a:endParaRPr lang="de-DE" sz="2000" b="1" dirty="0">
              <a:solidFill>
                <a:srgbClr val="002060"/>
              </a:solidFill>
            </a:endParaRPr>
          </a:p>
        </p:txBody>
      </p:sp>
      <p:sp>
        <p:nvSpPr>
          <p:cNvPr id="8" name="AutoShape 9"/>
          <p:cNvSpPr>
            <a:spLocks noChangeArrowheads="1"/>
          </p:cNvSpPr>
          <p:nvPr/>
        </p:nvSpPr>
        <p:spPr bwMode="auto">
          <a:xfrm>
            <a:off x="1143000" y="1700488"/>
            <a:ext cx="7239000" cy="4385816"/>
          </a:xfrm>
          <a:prstGeom prst="wedgeRectCallout">
            <a:avLst>
              <a:gd name="adj1" fmla="val 7125"/>
              <a:gd name="adj2" fmla="val -50273"/>
            </a:avLst>
          </a:prstGeom>
          <a:solidFill>
            <a:srgbClr val="F1F1F1">
              <a:alpha val="50195"/>
            </a:srgbClr>
          </a:solidFill>
          <a:ln w="12700">
            <a:noFill/>
            <a:miter lim="800000"/>
            <a:headEnd type="none" w="sm" len="sm"/>
            <a:tailEnd type="none" w="sm" len="sm"/>
          </a:ln>
        </p:spPr>
        <p:txBody>
          <a:bodyPr anchor="ctr">
            <a:spAutoFit/>
          </a:bodyPr>
          <a:lstStyle/>
          <a:p>
            <a:pPr marL="287338" indent="-287338" algn="just">
              <a:spcBef>
                <a:spcPct val="0"/>
              </a:spcBef>
              <a:spcAft>
                <a:spcPts val="600"/>
              </a:spcAft>
              <a:buFont typeface="Wingdings" pitchFamily="2" charset="2"/>
              <a:buChar char="Ø"/>
            </a:pPr>
            <a:r>
              <a:rPr lang="de-DE" dirty="0">
                <a:solidFill>
                  <a:srgbClr val="002060"/>
                </a:solidFill>
              </a:rPr>
              <a:t>Zusammenbringen von Wissensträgern mit unterschiedlichem </a:t>
            </a:r>
            <a:r>
              <a:rPr lang="de-DE" dirty="0" smtClean="0">
                <a:solidFill>
                  <a:srgbClr val="002060"/>
                </a:solidFill>
              </a:rPr>
              <a:t>Erfahrungshintergrund (Nutzung </a:t>
            </a:r>
            <a:r>
              <a:rPr lang="de-DE" b="1" dirty="0" smtClean="0">
                <a:solidFill>
                  <a:srgbClr val="002060"/>
                </a:solidFill>
              </a:rPr>
              <a:t>informationeller Asymmetrien)</a:t>
            </a:r>
          </a:p>
          <a:p>
            <a:pPr marL="287338" indent="-287338">
              <a:spcBef>
                <a:spcPct val="0"/>
              </a:spcBef>
              <a:spcAft>
                <a:spcPts val="600"/>
              </a:spcAft>
              <a:buFont typeface="Wingdings" pitchFamily="2" charset="2"/>
              <a:buChar char="Ø"/>
            </a:pPr>
            <a:r>
              <a:rPr lang="de-DE" dirty="0" smtClean="0">
                <a:solidFill>
                  <a:srgbClr val="002060"/>
                </a:solidFill>
              </a:rPr>
              <a:t>Intensive Bereitschaft</a:t>
            </a:r>
            <a:r>
              <a:rPr lang="de-DE" dirty="0">
                <a:solidFill>
                  <a:srgbClr val="002060"/>
                </a:solidFill>
              </a:rPr>
              <a:t>, </a:t>
            </a:r>
            <a:r>
              <a:rPr lang="de-DE" b="1" dirty="0">
                <a:solidFill>
                  <a:srgbClr val="002060"/>
                </a:solidFill>
              </a:rPr>
              <a:t>Wissen zu </a:t>
            </a:r>
            <a:r>
              <a:rPr lang="de-DE" b="1" dirty="0" smtClean="0">
                <a:solidFill>
                  <a:srgbClr val="002060"/>
                </a:solidFill>
              </a:rPr>
              <a:t>teilen</a:t>
            </a:r>
            <a:r>
              <a:rPr lang="de-DE" dirty="0" smtClean="0">
                <a:solidFill>
                  <a:srgbClr val="002060"/>
                </a:solidFill>
              </a:rPr>
              <a:t>, offenzulegen, auf Eigentumsansprüche an Wissen zu verzichten</a:t>
            </a:r>
          </a:p>
          <a:p>
            <a:pPr marL="287338" indent="-287338" algn="just">
              <a:spcBef>
                <a:spcPct val="0"/>
              </a:spcBef>
              <a:spcAft>
                <a:spcPts val="600"/>
              </a:spcAft>
              <a:buFont typeface="Wingdings" pitchFamily="2" charset="2"/>
              <a:buChar char="Ø"/>
            </a:pPr>
            <a:r>
              <a:rPr lang="de-DE" dirty="0" smtClean="0">
                <a:solidFill>
                  <a:srgbClr val="002060"/>
                </a:solidFill>
              </a:rPr>
              <a:t>Externalisierung </a:t>
            </a:r>
            <a:r>
              <a:rPr lang="de-DE" b="1" dirty="0" smtClean="0">
                <a:solidFill>
                  <a:srgbClr val="002060"/>
                </a:solidFill>
              </a:rPr>
              <a:t>impliziten Wissens</a:t>
            </a:r>
          </a:p>
          <a:p>
            <a:pPr marL="287338" indent="-287338" algn="just">
              <a:spcBef>
                <a:spcPct val="0"/>
              </a:spcBef>
              <a:spcAft>
                <a:spcPts val="600"/>
              </a:spcAft>
              <a:buFont typeface="Wingdings" pitchFamily="2" charset="2"/>
              <a:buChar char="Ø"/>
            </a:pPr>
            <a:r>
              <a:rPr lang="de-DE" dirty="0" smtClean="0">
                <a:solidFill>
                  <a:srgbClr val="002060"/>
                </a:solidFill>
              </a:rPr>
              <a:t>Formen nicht-linearer Wissensorganisation</a:t>
            </a:r>
          </a:p>
          <a:p>
            <a:pPr marL="287338" indent="-287338" algn="just">
              <a:spcBef>
                <a:spcPct val="0"/>
              </a:spcBef>
              <a:spcAft>
                <a:spcPts val="600"/>
              </a:spcAft>
              <a:buFont typeface="Wingdings" pitchFamily="2" charset="2"/>
              <a:buChar char="Ø"/>
            </a:pPr>
            <a:r>
              <a:rPr lang="de-DE" dirty="0" smtClean="0">
                <a:solidFill>
                  <a:srgbClr val="002060"/>
                </a:solidFill>
              </a:rPr>
              <a:t>Möglichkeiten </a:t>
            </a:r>
            <a:r>
              <a:rPr lang="de-DE" b="1" dirty="0" smtClean="0">
                <a:solidFill>
                  <a:srgbClr val="002060"/>
                </a:solidFill>
              </a:rPr>
              <a:t>anonymer Teilnahme</a:t>
            </a:r>
            <a:r>
              <a:rPr lang="de-DE" dirty="0" smtClean="0">
                <a:solidFill>
                  <a:srgbClr val="002060"/>
                </a:solidFill>
              </a:rPr>
              <a:t>,</a:t>
            </a:r>
          </a:p>
          <a:p>
            <a:pPr marL="287338" indent="-287338" algn="just">
              <a:spcBef>
                <a:spcPct val="0"/>
              </a:spcBef>
              <a:spcAft>
                <a:spcPts val="600"/>
              </a:spcAft>
              <a:buFont typeface="Wingdings" pitchFamily="2" charset="2"/>
              <a:buChar char="Ø"/>
            </a:pPr>
            <a:r>
              <a:rPr lang="de-DE" dirty="0" smtClean="0">
                <a:solidFill>
                  <a:srgbClr val="002060"/>
                </a:solidFill>
              </a:rPr>
              <a:t>Förderung von </a:t>
            </a:r>
            <a:r>
              <a:rPr lang="de-DE" b="1" dirty="0" smtClean="0">
                <a:solidFill>
                  <a:srgbClr val="002060"/>
                </a:solidFill>
              </a:rPr>
              <a:t>Gruppeneffekten</a:t>
            </a:r>
            <a:r>
              <a:rPr lang="de-DE" dirty="0" smtClean="0">
                <a:solidFill>
                  <a:srgbClr val="002060"/>
                </a:solidFill>
              </a:rPr>
              <a:t> (Solidarisierung, Freundschaft,…)</a:t>
            </a:r>
          </a:p>
          <a:p>
            <a:pPr marL="287338" indent="-287338">
              <a:spcBef>
                <a:spcPct val="0"/>
              </a:spcBef>
              <a:spcAft>
                <a:spcPts val="600"/>
              </a:spcAft>
              <a:buFont typeface="Wingdings" pitchFamily="2" charset="2"/>
              <a:buChar char="Ø"/>
            </a:pPr>
            <a:r>
              <a:rPr lang="de-DE" b="1" dirty="0" smtClean="0">
                <a:solidFill>
                  <a:srgbClr val="002060"/>
                </a:solidFill>
              </a:rPr>
              <a:t>Intensivierung politischer Meinungsbildung </a:t>
            </a:r>
            <a:r>
              <a:rPr lang="de-DE" dirty="0" smtClean="0">
                <a:solidFill>
                  <a:srgbClr val="002060"/>
                </a:solidFill>
              </a:rPr>
              <a:t>und Agenda Setting („</a:t>
            </a:r>
            <a:r>
              <a:rPr lang="de-DE" dirty="0" err="1" smtClean="0">
                <a:solidFill>
                  <a:srgbClr val="002060"/>
                </a:solidFill>
              </a:rPr>
              <a:t>tsunami</a:t>
            </a:r>
            <a:r>
              <a:rPr lang="de-DE" dirty="0" smtClean="0">
                <a:solidFill>
                  <a:srgbClr val="002060"/>
                </a:solidFill>
              </a:rPr>
              <a:t> 2.0 des </a:t>
            </a:r>
            <a:r>
              <a:rPr lang="de-DE" dirty="0" err="1" smtClean="0">
                <a:solidFill>
                  <a:srgbClr val="002060"/>
                </a:solidFill>
              </a:rPr>
              <a:t>jeunes</a:t>
            </a:r>
            <a:r>
              <a:rPr lang="de-DE" dirty="0" smtClean="0">
                <a:solidFill>
                  <a:srgbClr val="002060"/>
                </a:solidFill>
              </a:rPr>
              <a:t> </a:t>
            </a:r>
            <a:r>
              <a:rPr lang="de-DE" dirty="0" err="1" smtClean="0">
                <a:solidFill>
                  <a:srgbClr val="002060"/>
                </a:solidFill>
              </a:rPr>
              <a:t>arabes</a:t>
            </a:r>
            <a:r>
              <a:rPr lang="de-DE" dirty="0" smtClean="0">
                <a:solidFill>
                  <a:srgbClr val="002060"/>
                </a:solidFill>
              </a:rPr>
              <a:t>“ (Libération130211)</a:t>
            </a:r>
          </a:p>
          <a:p>
            <a:pPr marL="287338" indent="-287338">
              <a:spcBef>
                <a:spcPct val="0"/>
              </a:spcBef>
              <a:spcAft>
                <a:spcPts val="600"/>
              </a:spcAft>
              <a:buFont typeface="Wingdings" pitchFamily="2" charset="2"/>
              <a:buChar char="Ø"/>
            </a:pPr>
            <a:r>
              <a:rPr lang="de-DE" dirty="0" smtClean="0">
                <a:solidFill>
                  <a:srgbClr val="002060"/>
                </a:solidFill>
              </a:rPr>
              <a:t>Abbau von Wissenshierarchien</a:t>
            </a:r>
          </a:p>
          <a:p>
            <a:pPr marL="287338" indent="-287338">
              <a:spcBef>
                <a:spcPct val="0"/>
              </a:spcBef>
              <a:spcAft>
                <a:spcPts val="600"/>
              </a:spcAft>
              <a:buFont typeface="Wingdings" pitchFamily="2" charset="2"/>
              <a:buChar char="Ø"/>
            </a:pPr>
            <a:r>
              <a:rPr lang="de-DE" dirty="0" smtClean="0">
                <a:solidFill>
                  <a:srgbClr val="002060"/>
                </a:solidFill>
              </a:rPr>
              <a:t>Bilden </a:t>
            </a:r>
            <a:r>
              <a:rPr lang="de-DE" b="1" dirty="0" smtClean="0">
                <a:solidFill>
                  <a:srgbClr val="002060"/>
                </a:solidFill>
              </a:rPr>
              <a:t>neuer öffentlicher Wissensräume</a:t>
            </a:r>
            <a:endParaRPr lang="de-DE" b="1" dirty="0">
              <a:solidFill>
                <a:srgbClr val="002060"/>
              </a:solidFill>
            </a:endParaRPr>
          </a:p>
          <a:p>
            <a:pPr marL="287338" indent="-287338" algn="just">
              <a:spcBef>
                <a:spcPct val="0"/>
              </a:spcBef>
              <a:spcAft>
                <a:spcPts val="600"/>
              </a:spcAft>
              <a:buFont typeface="Wingdings" pitchFamily="2" charset="2"/>
              <a:buChar char="Ø"/>
            </a:pPr>
            <a:endParaRPr lang="de-DE"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left)">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left)">
                                      <p:cBhvr>
                                        <p:cTn id="5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11760" y="2204864"/>
            <a:ext cx="4536504" cy="1003031"/>
          </a:xfrm>
          <a:prstGeom prst="rect">
            <a:avLst/>
          </a:prstGeom>
          <a:solidFill>
            <a:srgbClr val="002060"/>
          </a:solidFill>
        </p:spPr>
        <p:txBody>
          <a:bodyPr wrap="square">
            <a:spAutoFit/>
          </a:bodyPr>
          <a:lstStyle/>
          <a:p>
            <a:pPr algn="ctr">
              <a:lnSpc>
                <a:spcPct val="150000"/>
              </a:lnSpc>
              <a:defRPr/>
            </a:pPr>
            <a:r>
              <a:rPr lang="de-DE" sz="4400" b="1" dirty="0" smtClean="0">
                <a:solidFill>
                  <a:schemeClr val="bg1"/>
                </a:solidFill>
              </a:rPr>
              <a:t>r2h</a:t>
            </a:r>
            <a:endParaRPr lang="de-DE" sz="4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6" name="Rectangle 8"/>
          <p:cNvSpPr>
            <a:spLocks noChangeArrowheads="1"/>
          </p:cNvSpPr>
          <p:nvPr/>
        </p:nvSpPr>
        <p:spPr bwMode="auto">
          <a:xfrm>
            <a:off x="2286000" y="1154539"/>
            <a:ext cx="2934072" cy="830997"/>
          </a:xfrm>
          <a:prstGeom prst="rect">
            <a:avLst/>
          </a:prstGeom>
          <a:solidFill>
            <a:srgbClr val="002060"/>
          </a:solidFill>
          <a:ln w="12700">
            <a:noFill/>
            <a:miter lim="800000"/>
            <a:headEnd type="none" w="sm" len="sm"/>
            <a:tailEnd type="none" w="sm" len="sm"/>
          </a:ln>
        </p:spPr>
        <p:txBody>
          <a:bodyPr wrap="square" anchor="ctr">
            <a:spAutoFit/>
          </a:bodyPr>
          <a:lstStyle/>
          <a:p>
            <a:pPr algn="ctr">
              <a:spcBef>
                <a:spcPct val="0"/>
              </a:spcBef>
              <a:spcAft>
                <a:spcPts val="600"/>
              </a:spcAft>
              <a:buFontTx/>
              <a:buNone/>
            </a:pPr>
            <a:r>
              <a:rPr lang="de-DE" sz="2400" dirty="0" smtClean="0">
                <a:solidFill>
                  <a:schemeClr val="bg1"/>
                </a:solidFill>
              </a:rPr>
              <a:t>Schutz privater Daten vor</a:t>
            </a:r>
            <a:endParaRPr lang="de-DE" sz="2400" dirty="0">
              <a:solidFill>
                <a:schemeClr val="bg1"/>
              </a:solidFill>
            </a:endParaRPr>
          </a:p>
        </p:txBody>
      </p:sp>
      <p:sp>
        <p:nvSpPr>
          <p:cNvPr id="8" name="AutoShape 9"/>
          <p:cNvSpPr>
            <a:spLocks noChangeArrowheads="1"/>
          </p:cNvSpPr>
          <p:nvPr/>
        </p:nvSpPr>
        <p:spPr bwMode="auto">
          <a:xfrm>
            <a:off x="1143000" y="2923900"/>
            <a:ext cx="2708920" cy="1938992"/>
          </a:xfrm>
          <a:prstGeom prst="wedgeRectCallout">
            <a:avLst>
              <a:gd name="adj1" fmla="val 7125"/>
              <a:gd name="adj2" fmla="val -50273"/>
            </a:avLst>
          </a:prstGeom>
          <a:solidFill>
            <a:srgbClr val="F1F1F1">
              <a:alpha val="50195"/>
            </a:srgbClr>
          </a:solidFill>
          <a:ln w="12700">
            <a:noFill/>
            <a:miter lim="800000"/>
            <a:headEnd type="none" w="sm" len="sm"/>
            <a:tailEnd type="none" w="sm" len="sm"/>
          </a:ln>
        </p:spPr>
        <p:txBody>
          <a:bodyPr wrap="square" anchor="ctr">
            <a:spAutoFit/>
          </a:bodyPr>
          <a:lstStyle/>
          <a:p>
            <a:pPr marL="287338" indent="-287338" algn="just">
              <a:spcBef>
                <a:spcPct val="0"/>
              </a:spcBef>
              <a:spcAft>
                <a:spcPts val="600"/>
              </a:spcAft>
              <a:buFont typeface="Wingdings" pitchFamily="2" charset="2"/>
              <a:buChar char="Ø"/>
            </a:pPr>
            <a:r>
              <a:rPr lang="de-DE" sz="2000" dirty="0" smtClean="0">
                <a:solidFill>
                  <a:srgbClr val="002060"/>
                </a:solidFill>
              </a:rPr>
              <a:t>Medien</a:t>
            </a:r>
          </a:p>
          <a:p>
            <a:pPr marL="287338" indent="-287338" algn="just">
              <a:spcBef>
                <a:spcPct val="0"/>
              </a:spcBef>
              <a:spcAft>
                <a:spcPts val="600"/>
              </a:spcAft>
              <a:buFont typeface="Wingdings" pitchFamily="2" charset="2"/>
              <a:buChar char="Ø"/>
            </a:pPr>
            <a:r>
              <a:rPr lang="de-DE" sz="2000" dirty="0" smtClean="0">
                <a:solidFill>
                  <a:srgbClr val="002060"/>
                </a:solidFill>
              </a:rPr>
              <a:t>Staat</a:t>
            </a:r>
          </a:p>
          <a:p>
            <a:pPr marL="287338" indent="-287338" algn="just">
              <a:spcBef>
                <a:spcPct val="0"/>
              </a:spcBef>
              <a:spcAft>
                <a:spcPts val="600"/>
              </a:spcAft>
              <a:buFont typeface="Wingdings" pitchFamily="2" charset="2"/>
              <a:buChar char="Ø"/>
            </a:pPr>
            <a:r>
              <a:rPr lang="de-DE" sz="2000" dirty="0" smtClean="0">
                <a:solidFill>
                  <a:srgbClr val="002060"/>
                </a:solidFill>
              </a:rPr>
              <a:t>Wirtschaft</a:t>
            </a:r>
          </a:p>
          <a:p>
            <a:pPr marL="287338" indent="-287338" algn="just">
              <a:spcBef>
                <a:spcPct val="0"/>
              </a:spcBef>
              <a:spcAft>
                <a:spcPts val="600"/>
              </a:spcAft>
              <a:buFont typeface="Wingdings" pitchFamily="2" charset="2"/>
              <a:buChar char="Ø"/>
            </a:pPr>
            <a:r>
              <a:rPr lang="de-DE" sz="2000" dirty="0" smtClean="0">
                <a:solidFill>
                  <a:srgbClr val="002060"/>
                </a:solidFill>
              </a:rPr>
              <a:t>anderen Privaten</a:t>
            </a:r>
          </a:p>
          <a:p>
            <a:pPr marL="287338" indent="-287338" algn="just">
              <a:spcBef>
                <a:spcPct val="0"/>
              </a:spcBef>
              <a:spcAft>
                <a:spcPts val="600"/>
              </a:spcAft>
              <a:buFont typeface="Wingdings" pitchFamily="2" charset="2"/>
              <a:buChar char="Ø"/>
            </a:pPr>
            <a:r>
              <a:rPr lang="de-DE" sz="2000" dirty="0" smtClean="0">
                <a:solidFill>
                  <a:srgbClr val="002060"/>
                </a:solidFill>
              </a:rPr>
              <a:t>Wissenschaft</a:t>
            </a:r>
            <a:endParaRPr lang="de-DE" dirty="0">
              <a:solidFill>
                <a:srgbClr val="002060"/>
              </a:solidFill>
            </a:endParaRPr>
          </a:p>
        </p:txBody>
      </p:sp>
      <p:sp>
        <p:nvSpPr>
          <p:cNvPr id="7" name="Textfeld 6"/>
          <p:cNvSpPr txBox="1"/>
          <p:nvPr/>
        </p:nvSpPr>
        <p:spPr>
          <a:xfrm>
            <a:off x="4788024" y="2636912"/>
            <a:ext cx="3096344" cy="830997"/>
          </a:xfrm>
          <a:prstGeom prst="rect">
            <a:avLst/>
          </a:prstGeom>
          <a:solidFill>
            <a:srgbClr val="002060"/>
          </a:solidFill>
        </p:spPr>
        <p:txBody>
          <a:bodyPr wrap="square" rtlCol="0">
            <a:spAutoFit/>
          </a:bodyPr>
          <a:lstStyle/>
          <a:p>
            <a:pPr algn="ctr"/>
            <a:r>
              <a:rPr lang="en-GB" sz="2400" dirty="0" smtClean="0">
                <a:solidFill>
                  <a:schemeClr val="bg1"/>
                </a:solidFill>
              </a:rPr>
              <a:t>»right to be left alone.«</a:t>
            </a:r>
            <a:endParaRPr lang="de-DE" sz="2400" dirty="0">
              <a:solidFill>
                <a:schemeClr val="bg1"/>
              </a:solidFill>
            </a:endParaRPr>
          </a:p>
        </p:txBody>
      </p:sp>
      <p:sp>
        <p:nvSpPr>
          <p:cNvPr id="9" name="Textfeld 8"/>
          <p:cNvSpPr txBox="1"/>
          <p:nvPr/>
        </p:nvSpPr>
        <p:spPr>
          <a:xfrm>
            <a:off x="4716016" y="3645024"/>
            <a:ext cx="3096344" cy="1200329"/>
          </a:xfrm>
          <a:prstGeom prst="rect">
            <a:avLst/>
          </a:prstGeom>
          <a:noFill/>
        </p:spPr>
        <p:txBody>
          <a:bodyPr wrap="square" rtlCol="0">
            <a:spAutoFit/>
          </a:bodyPr>
          <a:lstStyle/>
          <a:p>
            <a:pPr algn="ctr"/>
            <a:r>
              <a:rPr lang="en-GB" dirty="0" smtClean="0">
                <a:solidFill>
                  <a:srgbClr val="002060"/>
                </a:solidFill>
              </a:rPr>
              <a:t>Um 1890</a:t>
            </a:r>
          </a:p>
          <a:p>
            <a:pPr algn="ctr"/>
            <a:r>
              <a:rPr lang="en-GB" dirty="0" err="1" smtClean="0">
                <a:solidFill>
                  <a:srgbClr val="002060"/>
                </a:solidFill>
              </a:rPr>
              <a:t>der</a:t>
            </a:r>
            <a:r>
              <a:rPr lang="en-GB" dirty="0" smtClean="0">
                <a:solidFill>
                  <a:srgbClr val="002060"/>
                </a:solidFill>
              </a:rPr>
              <a:t> </a:t>
            </a:r>
            <a:r>
              <a:rPr lang="en-GB" dirty="0" err="1" smtClean="0">
                <a:solidFill>
                  <a:srgbClr val="002060"/>
                </a:solidFill>
              </a:rPr>
              <a:t>spätere</a:t>
            </a:r>
            <a:r>
              <a:rPr lang="en-GB" dirty="0" smtClean="0">
                <a:solidFill>
                  <a:srgbClr val="002060"/>
                </a:solidFill>
              </a:rPr>
              <a:t> United States Supreme Court Justice Louis Brandeis</a:t>
            </a:r>
            <a:endParaRPr lang="de-DE"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left)">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left)">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7" name="Textfeld 6"/>
          <p:cNvSpPr txBox="1"/>
          <p:nvPr/>
        </p:nvSpPr>
        <p:spPr>
          <a:xfrm>
            <a:off x="323528" y="764704"/>
            <a:ext cx="8352928" cy="830997"/>
          </a:xfrm>
          <a:prstGeom prst="rect">
            <a:avLst/>
          </a:prstGeom>
          <a:noFill/>
        </p:spPr>
        <p:txBody>
          <a:bodyPr wrap="square" rtlCol="0">
            <a:spAutoFit/>
          </a:bodyPr>
          <a:lstStyle/>
          <a:p>
            <a:r>
              <a:rPr lang="de-DE" sz="2400" b="1" dirty="0" smtClean="0">
                <a:solidFill>
                  <a:srgbClr val="002060"/>
                </a:solidFill>
              </a:rPr>
              <a:t>Schutz der Privatheit beim Umgang mit Wissen und Information in elektronischen kommunikativen Räumen (traditionell) – 1 –</a:t>
            </a:r>
            <a:endParaRPr lang="de-DE" sz="2400" b="1" dirty="0">
              <a:solidFill>
                <a:srgbClr val="002060"/>
              </a:solidFill>
            </a:endParaRPr>
          </a:p>
        </p:txBody>
      </p:sp>
      <p:sp>
        <p:nvSpPr>
          <p:cNvPr id="9" name="Textfeld 8"/>
          <p:cNvSpPr txBox="1"/>
          <p:nvPr/>
        </p:nvSpPr>
        <p:spPr>
          <a:xfrm>
            <a:off x="323528" y="1772816"/>
            <a:ext cx="8352928" cy="2352952"/>
          </a:xfrm>
          <a:prstGeom prst="rect">
            <a:avLst/>
          </a:prstGeom>
          <a:noFill/>
        </p:spPr>
        <p:txBody>
          <a:bodyPr wrap="square" rtlCol="0">
            <a:spAutoFit/>
          </a:bodyPr>
          <a:lstStyle/>
          <a:p>
            <a:pPr algn="ctr">
              <a:lnSpc>
                <a:spcPct val="150000"/>
              </a:lnSpc>
            </a:pPr>
            <a:r>
              <a:rPr lang="de-DE" sz="2000" dirty="0" smtClean="0">
                <a:solidFill>
                  <a:srgbClr val="002060"/>
                </a:solidFill>
              </a:rPr>
              <a:t>Privatheit zählt zu den Grundlagen und Voraussetzungen selbstbestimmter Lebensgestaltung von Menschen. Sie zu schützen liegt im vitalen Interesse demokratischer Staaten und einer auf Selbstverantwortung der Menschen beruhenden Gesellschaft sowie einer auf Vertragsfreiheit und Wettbewerb/Selbstbestimmung basierenden Wirtschaftsordnung.</a:t>
            </a:r>
            <a:endParaRPr lang="de-DE" sz="2000" dirty="0">
              <a:solidFill>
                <a:srgbClr val="00206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7" name="Textfeld 6"/>
          <p:cNvSpPr txBox="1"/>
          <p:nvPr/>
        </p:nvSpPr>
        <p:spPr>
          <a:xfrm>
            <a:off x="323528" y="764704"/>
            <a:ext cx="8352928" cy="830997"/>
          </a:xfrm>
          <a:prstGeom prst="rect">
            <a:avLst/>
          </a:prstGeom>
          <a:noFill/>
        </p:spPr>
        <p:txBody>
          <a:bodyPr wrap="square" rtlCol="0">
            <a:spAutoFit/>
          </a:bodyPr>
          <a:lstStyle/>
          <a:p>
            <a:r>
              <a:rPr lang="de-DE" sz="2400" b="1" dirty="0" smtClean="0">
                <a:solidFill>
                  <a:srgbClr val="002060"/>
                </a:solidFill>
              </a:rPr>
              <a:t>Schutz der Privatheit beim Umgang mit Wissen und Information in elektronischen kommunikativen Räumen (traditionell) – 2 –</a:t>
            </a:r>
            <a:endParaRPr lang="de-DE" sz="2400" b="1" dirty="0">
              <a:solidFill>
                <a:srgbClr val="002060"/>
              </a:solidFill>
            </a:endParaRPr>
          </a:p>
        </p:txBody>
      </p:sp>
      <p:sp>
        <p:nvSpPr>
          <p:cNvPr id="9" name="Textfeld 8"/>
          <p:cNvSpPr txBox="1"/>
          <p:nvPr/>
        </p:nvSpPr>
        <p:spPr>
          <a:xfrm>
            <a:off x="323528" y="1772816"/>
            <a:ext cx="8352928" cy="2352952"/>
          </a:xfrm>
          <a:prstGeom prst="rect">
            <a:avLst/>
          </a:prstGeom>
          <a:noFill/>
        </p:spPr>
        <p:txBody>
          <a:bodyPr wrap="square" rtlCol="0">
            <a:spAutoFit/>
          </a:bodyPr>
          <a:lstStyle/>
          <a:p>
            <a:pPr algn="ctr">
              <a:lnSpc>
                <a:spcPct val="150000"/>
              </a:lnSpc>
            </a:pPr>
            <a:r>
              <a:rPr lang="de-DE" sz="2000" dirty="0" smtClean="0">
                <a:solidFill>
                  <a:srgbClr val="002060"/>
                </a:solidFill>
              </a:rPr>
              <a:t>Das Recht auf Achtung der Privatheit ist ein Menschenrecht. Es umfasst das Recht jedes Einzelnen, über die Erhebung, Verarbeitung und Weitergabe der ihn betreffenden Informationen grundsätzlich selbst verfügen zu können. Die Wissensmacht privater und staatlicher Akteure über einzelne Personen ist demgegenüber auf das erforderliche Mindestmaß zu beschränken.</a:t>
            </a:r>
            <a:endParaRPr lang="de-DE" sz="2000" dirty="0">
              <a:solidFill>
                <a:srgbClr val="00206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7" name="Textfeld 6"/>
          <p:cNvSpPr txBox="1"/>
          <p:nvPr/>
        </p:nvSpPr>
        <p:spPr>
          <a:xfrm>
            <a:off x="323528" y="764704"/>
            <a:ext cx="8352928" cy="830997"/>
          </a:xfrm>
          <a:prstGeom prst="rect">
            <a:avLst/>
          </a:prstGeom>
          <a:noFill/>
        </p:spPr>
        <p:txBody>
          <a:bodyPr wrap="square" rtlCol="0">
            <a:spAutoFit/>
          </a:bodyPr>
          <a:lstStyle/>
          <a:p>
            <a:r>
              <a:rPr lang="de-DE" sz="2400" b="1" dirty="0" smtClean="0"/>
              <a:t>Schutz der Privatheit beim Umgang mit Wissen und Information in elektronischen kommunikativen Räumen (traditionell) – 3 –</a:t>
            </a:r>
            <a:endParaRPr lang="de-DE" sz="2400" b="1" dirty="0"/>
          </a:p>
        </p:txBody>
      </p:sp>
      <p:sp>
        <p:nvSpPr>
          <p:cNvPr id="9" name="Textfeld 8"/>
          <p:cNvSpPr txBox="1"/>
          <p:nvPr/>
        </p:nvSpPr>
        <p:spPr>
          <a:xfrm>
            <a:off x="323528" y="1772816"/>
            <a:ext cx="8352928" cy="2400657"/>
          </a:xfrm>
          <a:prstGeom prst="rect">
            <a:avLst/>
          </a:prstGeom>
          <a:noFill/>
        </p:spPr>
        <p:txBody>
          <a:bodyPr wrap="square" rtlCol="0">
            <a:spAutoFit/>
          </a:bodyPr>
          <a:lstStyle/>
          <a:p>
            <a:pPr algn="ctr">
              <a:lnSpc>
                <a:spcPct val="150000"/>
              </a:lnSpc>
            </a:pPr>
            <a:r>
              <a:rPr lang="de-DE" sz="2000" dirty="0" smtClean="0"/>
              <a:t>In einer globalen </a:t>
            </a:r>
            <a:r>
              <a:rPr lang="de-DE" sz="2000" dirty="0" smtClean="0">
                <a:solidFill>
                  <a:srgbClr val="002060"/>
                </a:solidFill>
              </a:rPr>
              <a:t>Informationsgesellschaft</a:t>
            </a:r>
            <a:r>
              <a:rPr lang="de-DE" sz="2000" dirty="0" smtClean="0"/>
              <a:t> sind Staaten verpflichtet, die freie Information und Kommunikation vor Manipulation und Überwachung, insbesondere auch gegenüber privaten </a:t>
            </a:r>
            <a:r>
              <a:rPr lang="de-DE" sz="2000" dirty="0" err="1" smtClean="0"/>
              <a:t>Datenverarbeitern</a:t>
            </a:r>
            <a:r>
              <a:rPr lang="de-DE" sz="2000" dirty="0" smtClean="0"/>
              <a:t> wirksam zu schützen. Die Transparenz der Verarbeitung personenbezogener Informationen ist deshalb den Betroffenen gesetzlich zu sichern.</a:t>
            </a:r>
            <a:endParaRPr lang="de-DE" sz="2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7" name="Textfeld 6"/>
          <p:cNvSpPr txBox="1"/>
          <p:nvPr/>
        </p:nvSpPr>
        <p:spPr>
          <a:xfrm>
            <a:off x="323528" y="764704"/>
            <a:ext cx="8352928" cy="830997"/>
          </a:xfrm>
          <a:prstGeom prst="rect">
            <a:avLst/>
          </a:prstGeom>
          <a:noFill/>
        </p:spPr>
        <p:txBody>
          <a:bodyPr wrap="square" rtlCol="0">
            <a:spAutoFit/>
          </a:bodyPr>
          <a:lstStyle/>
          <a:p>
            <a:r>
              <a:rPr lang="de-DE" sz="2400" b="1" dirty="0" smtClean="0">
                <a:solidFill>
                  <a:srgbClr val="002060"/>
                </a:solidFill>
              </a:rPr>
              <a:t>Schutz der Privatheit beim Umgang mit Wissen und Information in elektronischen kommunikativen Räumen (traditionell) – 4 –</a:t>
            </a:r>
            <a:endParaRPr lang="de-DE" sz="2400" b="1" dirty="0">
              <a:solidFill>
                <a:srgbClr val="002060"/>
              </a:solidFill>
            </a:endParaRPr>
          </a:p>
        </p:txBody>
      </p:sp>
      <p:sp>
        <p:nvSpPr>
          <p:cNvPr id="9" name="Textfeld 8"/>
          <p:cNvSpPr txBox="1"/>
          <p:nvPr/>
        </p:nvSpPr>
        <p:spPr>
          <a:xfrm>
            <a:off x="323528" y="1772816"/>
            <a:ext cx="8352928" cy="2862322"/>
          </a:xfrm>
          <a:prstGeom prst="rect">
            <a:avLst/>
          </a:prstGeom>
          <a:noFill/>
        </p:spPr>
        <p:txBody>
          <a:bodyPr wrap="square" rtlCol="0">
            <a:spAutoFit/>
          </a:bodyPr>
          <a:lstStyle/>
          <a:p>
            <a:pPr algn="ctr">
              <a:lnSpc>
                <a:spcPct val="150000"/>
              </a:lnSpc>
            </a:pPr>
            <a:r>
              <a:rPr lang="de-DE" sz="2000" dirty="0" smtClean="0">
                <a:solidFill>
                  <a:srgbClr val="002060"/>
                </a:solidFill>
              </a:rPr>
              <a:t>Die Verarbeitung persönlicher Daten hat sich auf nachweisbar erforderliche Zwecke und inhaltlich richtige Daten zu beschränken. Die eingesetzten Technologien und Infrastrukturen sind grundsätzlich datenvermeidend bzw. datensparsam zu gestalten. Die Menschen haben einen Anspruch auf die Bereitstellung effektiver und unabhängig geprüfter Instrumente zum Selbstschutz ihrer Privatheit bei der Nutzung dieser Strukturen.</a:t>
            </a:r>
            <a:endParaRPr lang="de-DE" sz="2000" dirty="0">
              <a:solidFill>
                <a:srgbClr val="00206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7" name="Textfeld 6"/>
          <p:cNvSpPr txBox="1"/>
          <p:nvPr/>
        </p:nvSpPr>
        <p:spPr>
          <a:xfrm>
            <a:off x="323528" y="764704"/>
            <a:ext cx="8352928" cy="461665"/>
          </a:xfrm>
          <a:prstGeom prst="rect">
            <a:avLst/>
          </a:prstGeom>
          <a:noFill/>
        </p:spPr>
        <p:txBody>
          <a:bodyPr wrap="square" rtlCol="0">
            <a:spAutoFit/>
          </a:bodyPr>
          <a:lstStyle/>
          <a:p>
            <a:r>
              <a:rPr lang="de-DE" sz="2400" b="1" dirty="0" smtClean="0">
                <a:solidFill>
                  <a:srgbClr val="002060"/>
                </a:solidFill>
              </a:rPr>
              <a:t>Kommunikative Ethos in traditionellen (analogen) Welten</a:t>
            </a:r>
            <a:endParaRPr lang="de-DE" sz="2400" b="1" dirty="0">
              <a:solidFill>
                <a:srgbClr val="002060"/>
              </a:solidFill>
            </a:endParaRPr>
          </a:p>
        </p:txBody>
      </p:sp>
      <p:sp>
        <p:nvSpPr>
          <p:cNvPr id="9" name="Textfeld 8"/>
          <p:cNvSpPr txBox="1"/>
          <p:nvPr/>
        </p:nvSpPr>
        <p:spPr>
          <a:xfrm>
            <a:off x="323528" y="1772816"/>
            <a:ext cx="8352928" cy="3737946"/>
          </a:xfrm>
          <a:prstGeom prst="rect">
            <a:avLst/>
          </a:prstGeom>
          <a:noFill/>
        </p:spPr>
        <p:txBody>
          <a:bodyPr wrap="square" rtlCol="0">
            <a:spAutoFit/>
          </a:bodyPr>
          <a:lstStyle/>
          <a:p>
            <a:pPr algn="ctr">
              <a:lnSpc>
                <a:spcPct val="150000"/>
              </a:lnSpc>
            </a:pPr>
            <a:r>
              <a:rPr lang="de-DE" sz="2000" dirty="0" smtClean="0">
                <a:solidFill>
                  <a:srgbClr val="002060"/>
                </a:solidFill>
              </a:rPr>
              <a:t>Bislang wurde Privatheit/</a:t>
            </a:r>
            <a:r>
              <a:rPr lang="de-DE" sz="2000" i="1" dirty="0" err="1" smtClean="0">
                <a:solidFill>
                  <a:srgbClr val="002060"/>
                </a:solidFill>
              </a:rPr>
              <a:t>privacy</a:t>
            </a:r>
            <a:r>
              <a:rPr lang="de-DE" sz="2000" dirty="0" smtClean="0">
                <a:solidFill>
                  <a:srgbClr val="002060"/>
                </a:solidFill>
              </a:rPr>
              <a:t> über einen Raum, eine Privatsphäre, definiert, den jeder Mensch für sich definiert und über den er entsprechend verfügen kann und gegen dessen Verletzung er sich wehren kann – sei es, dass in diesen Raum eingedrungen wird oder dass aus diesem Raum ohne Einwilligung etwas entfernt bzw. nach außen getragen wird. </a:t>
            </a:r>
          </a:p>
          <a:p>
            <a:pPr algn="ctr">
              <a:lnSpc>
                <a:spcPct val="150000"/>
              </a:lnSpc>
            </a:pPr>
            <a:r>
              <a:rPr lang="de-DE" sz="2000" dirty="0" smtClean="0">
                <a:solidFill>
                  <a:srgbClr val="002060"/>
                </a:solidFill>
              </a:rPr>
              <a:t>In erster Linie war damit ein physischer, umgrenzter Raum gemeint, in dem sich das private Leben abspielt, zu dem andere keinen Zugriff haben (»a </a:t>
            </a:r>
            <a:r>
              <a:rPr lang="de-DE" sz="2000" dirty="0" err="1" smtClean="0">
                <a:solidFill>
                  <a:srgbClr val="002060"/>
                </a:solidFill>
              </a:rPr>
              <a:t>zone</a:t>
            </a:r>
            <a:r>
              <a:rPr lang="de-DE" sz="2000" dirty="0" smtClean="0">
                <a:solidFill>
                  <a:srgbClr val="002060"/>
                </a:solidFill>
              </a:rPr>
              <a:t> </a:t>
            </a:r>
            <a:r>
              <a:rPr lang="de-DE" sz="2000" dirty="0" err="1" smtClean="0">
                <a:solidFill>
                  <a:srgbClr val="002060"/>
                </a:solidFill>
              </a:rPr>
              <a:t>of</a:t>
            </a:r>
            <a:r>
              <a:rPr lang="de-DE" sz="2000" dirty="0" smtClean="0">
                <a:solidFill>
                  <a:srgbClr val="002060"/>
                </a:solidFill>
              </a:rPr>
              <a:t> </a:t>
            </a:r>
            <a:r>
              <a:rPr lang="de-DE" sz="2000" dirty="0" err="1" smtClean="0">
                <a:solidFill>
                  <a:srgbClr val="002060"/>
                </a:solidFill>
              </a:rPr>
              <a:t>inaccessibility</a:t>
            </a:r>
            <a:r>
              <a:rPr lang="de-DE" sz="2000" dirty="0" smtClean="0">
                <a:solidFill>
                  <a:srgbClr val="002060"/>
                </a:solidFill>
              </a:rPr>
              <a:t>« - Byrne 1998)</a:t>
            </a:r>
            <a:endParaRPr lang="de-DE" sz="2000" dirty="0">
              <a:solidFill>
                <a:srgbClr val="00206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9" name="Textfeld 8"/>
          <p:cNvSpPr txBox="1"/>
          <p:nvPr/>
        </p:nvSpPr>
        <p:spPr>
          <a:xfrm>
            <a:off x="323528" y="1772816"/>
            <a:ext cx="8352928" cy="506292"/>
          </a:xfrm>
          <a:prstGeom prst="rect">
            <a:avLst/>
          </a:prstGeom>
          <a:noFill/>
        </p:spPr>
        <p:txBody>
          <a:bodyPr wrap="square" rtlCol="0">
            <a:spAutoFit/>
          </a:bodyPr>
          <a:lstStyle/>
          <a:p>
            <a:pPr algn="ctr">
              <a:lnSpc>
                <a:spcPct val="150000"/>
              </a:lnSpc>
            </a:pPr>
            <a:r>
              <a:rPr lang="de-DE" sz="2000" b="1" dirty="0" smtClean="0">
                <a:solidFill>
                  <a:srgbClr val="002060"/>
                </a:solidFill>
              </a:rPr>
              <a:t>oder ist Privatheit ein obsoletes Relikt des 19 Jahrhunderts?</a:t>
            </a:r>
            <a:endParaRPr lang="de-DE" sz="2000" b="1" dirty="0">
              <a:solidFill>
                <a:srgbClr val="002060"/>
              </a:solidFill>
            </a:endParaRPr>
          </a:p>
        </p:txBody>
      </p:sp>
      <p:sp>
        <p:nvSpPr>
          <p:cNvPr id="8" name="Textfeld 7"/>
          <p:cNvSpPr txBox="1"/>
          <p:nvPr/>
        </p:nvSpPr>
        <p:spPr>
          <a:xfrm>
            <a:off x="1115616" y="692696"/>
            <a:ext cx="6264696" cy="830997"/>
          </a:xfrm>
          <a:prstGeom prst="rect">
            <a:avLst/>
          </a:prstGeom>
          <a:solidFill>
            <a:srgbClr val="002060"/>
          </a:solidFill>
        </p:spPr>
        <p:txBody>
          <a:bodyPr wrap="square" rtlCol="0">
            <a:spAutoFit/>
          </a:bodyPr>
          <a:lstStyle/>
          <a:p>
            <a:r>
              <a:rPr lang="de-DE" sz="2400" dirty="0" smtClean="0">
                <a:solidFill>
                  <a:schemeClr val="bg1"/>
                </a:solidFill>
              </a:rPr>
              <a:t>Gilt Privatheit weiter in offenen elektronischen virtuellen Kommunikationsräumen?</a:t>
            </a:r>
            <a:endParaRPr lang="de-DE" sz="2400" dirty="0">
              <a:solidFill>
                <a:schemeClr val="bg1"/>
              </a:solidFill>
            </a:endParaRPr>
          </a:p>
        </p:txBody>
      </p:sp>
      <p:sp>
        <p:nvSpPr>
          <p:cNvPr id="10" name="Textfeld 9"/>
          <p:cNvSpPr txBox="1"/>
          <p:nvPr/>
        </p:nvSpPr>
        <p:spPr>
          <a:xfrm>
            <a:off x="395536" y="4149080"/>
            <a:ext cx="8352928" cy="967957"/>
          </a:xfrm>
          <a:prstGeom prst="rect">
            <a:avLst/>
          </a:prstGeom>
          <a:noFill/>
        </p:spPr>
        <p:txBody>
          <a:bodyPr wrap="square" rtlCol="0">
            <a:spAutoFit/>
          </a:bodyPr>
          <a:lstStyle/>
          <a:p>
            <a:pPr algn="ctr">
              <a:lnSpc>
                <a:spcPct val="150000"/>
              </a:lnSpc>
            </a:pPr>
            <a:r>
              <a:rPr lang="de-DE" sz="2000" dirty="0" smtClean="0">
                <a:solidFill>
                  <a:srgbClr val="002060"/>
                </a:solidFill>
              </a:rPr>
              <a:t>Sind individuelle Rechte insgesamt weiterhin die zentrale Begründung auch für Informationsethik?</a:t>
            </a:r>
            <a:endParaRPr lang="de-DE" sz="2000" dirty="0">
              <a:solidFill>
                <a:srgbClr val="002060"/>
              </a:solidFill>
            </a:endParaRPr>
          </a:p>
        </p:txBody>
      </p:sp>
      <p:sp>
        <p:nvSpPr>
          <p:cNvPr id="11" name="Textfeld 10"/>
          <p:cNvSpPr txBox="1"/>
          <p:nvPr/>
        </p:nvSpPr>
        <p:spPr>
          <a:xfrm>
            <a:off x="395536" y="2636912"/>
            <a:ext cx="8352928" cy="1477328"/>
          </a:xfrm>
          <a:prstGeom prst="rect">
            <a:avLst/>
          </a:prstGeom>
          <a:noFill/>
        </p:spPr>
        <p:txBody>
          <a:bodyPr wrap="square" rtlCol="0">
            <a:spAutoFit/>
          </a:bodyPr>
          <a:lstStyle/>
          <a:p>
            <a:pPr algn="ctr">
              <a:lnSpc>
                <a:spcPct val="150000"/>
              </a:lnSpc>
            </a:pPr>
            <a:r>
              <a:rPr lang="de-DE" sz="2000" dirty="0" smtClean="0">
                <a:solidFill>
                  <a:srgbClr val="002060"/>
                </a:solidFill>
              </a:rPr>
              <a:t>Wird Privatheit nicht entscheidend über die Nähe zu dem Anspruch auf individuellem Eigentum (auch an Wissen und Daten) mit exklusiven Nutzungsrechten bzw. unbedingten Ausschlussrechten bestimmt?</a:t>
            </a:r>
            <a:endParaRPr lang="de-DE" sz="2000" dirty="0">
              <a:solidFill>
                <a:srgbClr val="002060"/>
              </a:solidFill>
            </a:endParaRPr>
          </a:p>
        </p:txBody>
      </p:sp>
      <p:sp>
        <p:nvSpPr>
          <p:cNvPr id="12" name="Textfeld 11"/>
          <p:cNvSpPr txBox="1"/>
          <p:nvPr/>
        </p:nvSpPr>
        <p:spPr>
          <a:xfrm>
            <a:off x="323528" y="5301208"/>
            <a:ext cx="8352928" cy="506292"/>
          </a:xfrm>
          <a:prstGeom prst="rect">
            <a:avLst/>
          </a:prstGeom>
          <a:noFill/>
        </p:spPr>
        <p:txBody>
          <a:bodyPr wrap="square" rtlCol="0">
            <a:spAutoFit/>
          </a:bodyPr>
          <a:lstStyle/>
          <a:p>
            <a:pPr algn="ctr">
              <a:lnSpc>
                <a:spcPct val="150000"/>
              </a:lnSpc>
            </a:pPr>
            <a:r>
              <a:rPr lang="de-DE" sz="2000" dirty="0" smtClean="0">
                <a:solidFill>
                  <a:srgbClr val="002060"/>
                </a:solidFill>
              </a:rPr>
              <a:t>Ist Privacy/Privatheit ein </a:t>
            </a:r>
            <a:r>
              <a:rPr lang="de-DE" sz="2000" dirty="0" err="1" smtClean="0">
                <a:solidFill>
                  <a:srgbClr val="002060"/>
                </a:solidFill>
              </a:rPr>
              <a:t>nowendiger</a:t>
            </a:r>
            <a:r>
              <a:rPr lang="de-DE" sz="2000" dirty="0" smtClean="0">
                <a:solidFill>
                  <a:srgbClr val="002060"/>
                </a:solidFill>
              </a:rPr>
              <a:t> Kontrast zum </a:t>
            </a:r>
            <a:r>
              <a:rPr lang="de-DE" sz="2000" dirty="0" err="1" smtClean="0">
                <a:solidFill>
                  <a:srgbClr val="002060"/>
                </a:solidFill>
              </a:rPr>
              <a:t>Commons</a:t>
            </a:r>
            <a:endParaRPr lang="de-DE" sz="2000" dirty="0">
              <a:solidFill>
                <a:srgbClr val="002060"/>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0"/>
            <a:ext cx="7128792" cy="461665"/>
          </a:xfrm>
          <a:prstGeom prst="rect">
            <a:avLst/>
          </a:prstGeom>
          <a:solidFill>
            <a:srgbClr val="002060"/>
          </a:solidFill>
        </p:spPr>
        <p:txBody>
          <a:bodyPr wrap="square" rtlCol="0">
            <a:spAutoFit/>
          </a:bodyPr>
          <a:lstStyle/>
          <a:p>
            <a:pPr algn="ctr"/>
            <a:r>
              <a:rPr lang="de-DE" sz="2400" dirty="0" smtClean="0">
                <a:solidFill>
                  <a:schemeClr val="bg1"/>
                </a:solidFill>
              </a:rPr>
              <a:t>r2h -  Privatheit</a:t>
            </a:r>
            <a:endParaRPr lang="de-DE" sz="2400" dirty="0">
              <a:solidFill>
                <a:schemeClr val="bg1"/>
              </a:solidFill>
            </a:endParaRPr>
          </a:p>
        </p:txBody>
      </p:sp>
      <p:sp>
        <p:nvSpPr>
          <p:cNvPr id="8" name="Textfeld 7"/>
          <p:cNvSpPr txBox="1"/>
          <p:nvPr/>
        </p:nvSpPr>
        <p:spPr>
          <a:xfrm>
            <a:off x="1115616" y="692696"/>
            <a:ext cx="6264696" cy="830997"/>
          </a:xfrm>
          <a:prstGeom prst="rect">
            <a:avLst/>
          </a:prstGeom>
          <a:solidFill>
            <a:srgbClr val="002060"/>
          </a:solidFill>
        </p:spPr>
        <p:txBody>
          <a:bodyPr wrap="square" rtlCol="0">
            <a:spAutoFit/>
          </a:bodyPr>
          <a:lstStyle/>
          <a:p>
            <a:r>
              <a:rPr lang="de-DE" sz="2400" dirty="0" smtClean="0">
                <a:solidFill>
                  <a:schemeClr val="bg1"/>
                </a:solidFill>
              </a:rPr>
              <a:t>Gilt Privatheit weiter in offenen elektronischen virtuellen Kommunikationsräumen?</a:t>
            </a:r>
            <a:endParaRPr lang="de-DE" sz="2400" dirty="0">
              <a:solidFill>
                <a:schemeClr val="bg1"/>
              </a:solidFill>
            </a:endParaRPr>
          </a:p>
        </p:txBody>
      </p:sp>
      <p:sp>
        <p:nvSpPr>
          <p:cNvPr id="12" name="Textfeld 11"/>
          <p:cNvSpPr txBox="1"/>
          <p:nvPr/>
        </p:nvSpPr>
        <p:spPr>
          <a:xfrm>
            <a:off x="323528" y="2132856"/>
            <a:ext cx="8352928" cy="506292"/>
          </a:xfrm>
          <a:prstGeom prst="rect">
            <a:avLst/>
          </a:prstGeom>
          <a:noFill/>
        </p:spPr>
        <p:txBody>
          <a:bodyPr wrap="square" rtlCol="0">
            <a:spAutoFit/>
          </a:bodyPr>
          <a:lstStyle/>
          <a:p>
            <a:pPr algn="ctr">
              <a:lnSpc>
                <a:spcPct val="150000"/>
              </a:lnSpc>
            </a:pPr>
            <a:r>
              <a:rPr lang="de-DE" sz="2000" dirty="0" smtClean="0">
                <a:solidFill>
                  <a:srgbClr val="002060"/>
                </a:solidFill>
              </a:rPr>
              <a:t>Ist Privacy/Privatheit ein notwendiger Kontrast zum </a:t>
            </a:r>
            <a:r>
              <a:rPr lang="de-DE" sz="2000" dirty="0" err="1" smtClean="0">
                <a:solidFill>
                  <a:srgbClr val="002060"/>
                </a:solidFill>
              </a:rPr>
              <a:t>Commons</a:t>
            </a:r>
            <a:endParaRPr lang="de-DE" sz="2000" dirty="0">
              <a:solidFill>
                <a:srgbClr val="002060"/>
              </a:solidFill>
            </a:endParaRPr>
          </a:p>
        </p:txBody>
      </p:sp>
      <p:sp>
        <p:nvSpPr>
          <p:cNvPr id="13" name="Textfeld 12"/>
          <p:cNvSpPr txBox="1"/>
          <p:nvPr/>
        </p:nvSpPr>
        <p:spPr>
          <a:xfrm>
            <a:off x="323528" y="3212976"/>
            <a:ext cx="8208912" cy="967957"/>
          </a:xfrm>
          <a:prstGeom prst="rect">
            <a:avLst/>
          </a:prstGeom>
          <a:noFill/>
        </p:spPr>
        <p:txBody>
          <a:bodyPr wrap="square" rtlCol="0">
            <a:spAutoFit/>
          </a:bodyPr>
          <a:lstStyle/>
          <a:p>
            <a:pPr algn="ctr">
              <a:lnSpc>
                <a:spcPct val="150000"/>
              </a:lnSpc>
            </a:pPr>
            <a:r>
              <a:rPr lang="de-DE" sz="2000" dirty="0" smtClean="0">
                <a:solidFill>
                  <a:srgbClr val="002060"/>
                </a:solidFill>
              </a:rPr>
              <a:t>Oder löst sich Privacy/Privatheit in einem umfassenden </a:t>
            </a:r>
            <a:r>
              <a:rPr lang="de-DE" sz="2000" dirty="0" err="1" smtClean="0">
                <a:solidFill>
                  <a:srgbClr val="002060"/>
                </a:solidFill>
              </a:rPr>
              <a:t>Commons</a:t>
            </a:r>
            <a:r>
              <a:rPr lang="de-DE" sz="2000" dirty="0" smtClean="0">
                <a:solidFill>
                  <a:srgbClr val="002060"/>
                </a:solidFill>
              </a:rPr>
              <a:t>-Verständnis auf?</a:t>
            </a:r>
            <a:endParaRPr lang="de-DE" sz="20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alphaModFix/>
            <a:lum/>
          </a:blip>
          <a:srcRect/>
          <a:stretch>
            <a:fillRect/>
          </a:stretch>
        </p:blipFill>
        <p:spPr>
          <a:xfrm>
            <a:off x="14400" y="765000"/>
            <a:ext cx="9129600" cy="5688360"/>
          </a:xfrm>
          <a:prstGeom prst="rect">
            <a:avLst/>
          </a:prstGeom>
          <a:noFill/>
          <a:ln>
            <a:noFill/>
          </a:ln>
        </p:spPr>
      </p:pic>
      <p:sp>
        <p:nvSpPr>
          <p:cNvPr id="3" name="Freihandform 2"/>
          <p:cNvSpPr/>
          <p:nvPr/>
        </p:nvSpPr>
        <p:spPr>
          <a:xfrm>
            <a:off x="0" y="216000"/>
            <a:ext cx="2700360" cy="62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a:noFill/>
            <a:prstDash val="solid"/>
          </a:ln>
        </p:spPr>
        <p:txBody>
          <a:bodyPr vert="horz" wrap="square" lIns="90000" tIns="46800" rIns="90000" bIns="46800" anchor="ctr" anchorCtr="1" compatLnSpc="0"/>
          <a:lstStyle/>
          <a:p>
            <a:pPr marL="0" marR="0" lvl="0" indent="0" algn="ctr" rtl="0" hangingPunct="1">
              <a:lnSpc>
                <a:spcPct val="90000"/>
              </a:lnSpc>
              <a:buNone/>
              <a:tabLst/>
            </a:pPr>
            <a:r>
              <a:rPr lang="de-DE" sz="2000" b="1">
                <a:solidFill>
                  <a:srgbClr val="000000"/>
                </a:solidFill>
                <a:latin typeface="Calibri" pitchFamily="34"/>
                <a:ea typeface="Arial Unicode MS" pitchFamily="34"/>
                <a:cs typeface="Arial Unicode MS" pitchFamily="34"/>
              </a:rPr>
              <a:t>http://www.ences.eu</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solidFill>
                  <a:srgbClr val="002060"/>
                </a:solidFill>
              </a:rPr>
              <a:t>     CC als Möglichkeit, informationelle Autonomie/ Selbstbestimmung von Autoren zurückzugewinnen </a:t>
            </a:r>
          </a:p>
        </p:txBody>
      </p:sp>
      <p:sp>
        <p:nvSpPr>
          <p:cNvPr id="5"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rgbClr val="002060"/>
          </a:solidFill>
          <a:ln w="12700">
            <a:noFill/>
            <a:miter lim="800000"/>
            <a:headEnd/>
            <a:tailEnd/>
          </a:ln>
        </p:spPr>
        <p:txBody>
          <a:bodyPr lIns="18000" tIns="10800" rIns="18000" bIns="10800" anchor="ctr">
            <a:spAutoFit/>
          </a:bodyPr>
          <a:lstStyle/>
          <a:p>
            <a:pPr algn="ctr" eaLnBrk="0" hangingPunct="0"/>
            <a:endParaRPr lang="de-DE"/>
          </a:p>
        </p:txBody>
      </p:sp>
      <p:sp>
        <p:nvSpPr>
          <p:cNvPr id="6"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solidFill>
                  <a:srgbClr val="002060"/>
                </a:solidFill>
              </a:rPr>
              <a:t>     im Rahmen des Urheberrechts, aber mit Verzicht auf exklusive Verwertungsrechte</a:t>
            </a:r>
          </a:p>
        </p:txBody>
      </p:sp>
      <p:pic>
        <p:nvPicPr>
          <p:cNvPr id="7"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9"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10"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179280" y="231840"/>
            <a:ext cx="7201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rtl="0" hangingPunct="1">
              <a:spcBef>
                <a:spcPts val="1500"/>
              </a:spcBef>
              <a:spcAft>
                <a:spcPts val="0"/>
              </a:spcAft>
              <a:buNone/>
              <a:tabLst/>
            </a:pPr>
            <a:r>
              <a:rPr lang="de-DE" sz="2400" b="1" dirty="0" smtClean="0">
                <a:solidFill>
                  <a:srgbClr val="FFFFFF"/>
                </a:solidFill>
                <a:latin typeface="Times New Roman" pitchFamily="18"/>
                <a:ea typeface="Times New Roman" pitchFamily="18"/>
                <a:cs typeface="Times New Roman" pitchFamily="18"/>
              </a:rPr>
              <a:t>Hauptthemen</a:t>
            </a:r>
            <a:endParaRPr lang="de-DE" sz="2400" b="1" dirty="0">
              <a:solidFill>
                <a:srgbClr val="FFFFFF"/>
              </a:solidFill>
              <a:latin typeface="Times New Roman" pitchFamily="18"/>
              <a:ea typeface="Times New Roman" pitchFamily="18"/>
              <a:cs typeface="Times New Roman" pitchFamily="18"/>
            </a:endParaRPr>
          </a:p>
        </p:txBody>
      </p:sp>
      <p:sp>
        <p:nvSpPr>
          <p:cNvPr id="3" name="Freihandform 2"/>
          <p:cNvSpPr/>
          <p:nvPr/>
        </p:nvSpPr>
        <p:spPr>
          <a:xfrm>
            <a:off x="250920" y="693719"/>
            <a:ext cx="8569080"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536"/>
              </a:spcBef>
              <a:spcAft>
                <a:spcPts val="286"/>
              </a:spcAft>
              <a:buNone/>
              <a:tabLst/>
            </a:pPr>
            <a:r>
              <a:rPr lang="de-DE" sz="2000" dirty="0">
                <a:solidFill>
                  <a:srgbClr val="003366"/>
                </a:solidFill>
                <a:latin typeface="Calibri" pitchFamily="34"/>
                <a:ea typeface="Times New Roman" pitchFamily="18"/>
                <a:cs typeface="Times New Roman" pitchFamily="18"/>
              </a:rPr>
              <a:t>(1) </a:t>
            </a:r>
            <a:r>
              <a:rPr lang="de-DE" sz="2000" b="1" dirty="0" smtClean="0">
                <a:solidFill>
                  <a:srgbClr val="003366"/>
                </a:solidFill>
                <a:latin typeface="Calibri" pitchFamily="34"/>
                <a:ea typeface="Times New Roman" pitchFamily="18"/>
                <a:cs typeface="Times New Roman" pitchFamily="18"/>
              </a:rPr>
              <a:t>Informationsethik – was ist das?</a:t>
            </a:r>
            <a:endParaRPr lang="de-DE" sz="2000" b="1" dirty="0">
              <a:solidFill>
                <a:srgbClr val="003366"/>
              </a:solidFill>
              <a:latin typeface="Calibri" pitchFamily="34"/>
              <a:ea typeface="Times New Roman" pitchFamily="18"/>
              <a:cs typeface="Times New Roman" pitchFamily="18"/>
            </a:endParaRPr>
          </a:p>
        </p:txBody>
      </p:sp>
      <p:sp>
        <p:nvSpPr>
          <p:cNvPr id="4" name="Freihandform 3"/>
          <p:cNvSpPr/>
          <p:nvPr/>
        </p:nvSpPr>
        <p:spPr>
          <a:xfrm>
            <a:off x="250920" y="2781360"/>
            <a:ext cx="8568000"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b="1" dirty="0" smtClean="0">
                <a:solidFill>
                  <a:srgbClr val="003366"/>
                </a:solidFill>
                <a:latin typeface="Calibri" pitchFamily="34"/>
                <a:ea typeface="Times New Roman" pitchFamily="18"/>
                <a:cs typeface="Times New Roman" pitchFamily="18"/>
              </a:rPr>
              <a:t>(3) Aspekte informationeller Selbstbestimmung</a:t>
            </a:r>
            <a:endParaRPr lang="de-DE" sz="2000" b="1" dirty="0">
              <a:solidFill>
                <a:srgbClr val="003366"/>
              </a:solidFill>
              <a:latin typeface="Calibri" pitchFamily="34"/>
              <a:ea typeface="Times New Roman" pitchFamily="18"/>
              <a:cs typeface="Times New Roman" pitchFamily="18"/>
            </a:endParaRPr>
          </a:p>
        </p:txBody>
      </p:sp>
      <p:sp>
        <p:nvSpPr>
          <p:cNvPr id="5" name="Freihandform 4"/>
          <p:cNvSpPr/>
          <p:nvPr/>
        </p:nvSpPr>
        <p:spPr>
          <a:xfrm>
            <a:off x="1259144" y="4221088"/>
            <a:ext cx="8569440"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dirty="0" smtClean="0">
                <a:solidFill>
                  <a:srgbClr val="003366"/>
                </a:solidFill>
                <a:latin typeface="Calibri" pitchFamily="34"/>
                <a:ea typeface="Times New Roman" pitchFamily="18"/>
                <a:cs typeface="Times New Roman" pitchFamily="18"/>
              </a:rPr>
              <a:t>(3.2 ) </a:t>
            </a:r>
            <a:r>
              <a:rPr lang="de-DE" sz="2000" b="1" dirty="0" smtClean="0">
                <a:solidFill>
                  <a:srgbClr val="003366"/>
                </a:solidFill>
                <a:latin typeface="Calibri" pitchFamily="34"/>
                <a:ea typeface="Times New Roman" pitchFamily="18"/>
                <a:cs typeface="Times New Roman" pitchFamily="18"/>
              </a:rPr>
              <a:t>Autonomie</a:t>
            </a:r>
            <a:endParaRPr lang="de-DE" sz="2000" b="1" dirty="0">
              <a:solidFill>
                <a:srgbClr val="003366"/>
              </a:solidFill>
              <a:latin typeface="Calibri" pitchFamily="34"/>
              <a:ea typeface="Times New Roman" pitchFamily="18"/>
              <a:cs typeface="Times New Roman" pitchFamily="18"/>
            </a:endParaRPr>
          </a:p>
        </p:txBody>
      </p:sp>
      <p:sp>
        <p:nvSpPr>
          <p:cNvPr id="6" name="Freihandform 5"/>
          <p:cNvSpPr/>
          <p:nvPr/>
        </p:nvSpPr>
        <p:spPr>
          <a:xfrm>
            <a:off x="250920" y="1737540"/>
            <a:ext cx="8569080"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dirty="0">
                <a:solidFill>
                  <a:srgbClr val="003366"/>
                </a:solidFill>
                <a:latin typeface="Calibri" pitchFamily="34"/>
                <a:ea typeface="Times New Roman" pitchFamily="18"/>
                <a:cs typeface="Times New Roman" pitchFamily="18"/>
              </a:rPr>
              <a:t>(</a:t>
            </a:r>
            <a:r>
              <a:rPr lang="de-DE" sz="2000" b="1" dirty="0">
                <a:solidFill>
                  <a:srgbClr val="003366"/>
                </a:solidFill>
                <a:latin typeface="Calibri" pitchFamily="34"/>
                <a:ea typeface="Times New Roman" pitchFamily="18"/>
                <a:cs typeface="Times New Roman" pitchFamily="18"/>
              </a:rPr>
              <a:t>2) </a:t>
            </a:r>
            <a:r>
              <a:rPr lang="de-DE" sz="2000" b="1" dirty="0" smtClean="0">
                <a:solidFill>
                  <a:srgbClr val="003366"/>
                </a:solidFill>
                <a:latin typeface="Calibri" pitchFamily="34"/>
                <a:ea typeface="Times New Roman" pitchFamily="18"/>
                <a:cs typeface="Times New Roman" pitchFamily="18"/>
              </a:rPr>
              <a:t>Ein Begründung von Informationsethik durch Wissen als </a:t>
            </a:r>
            <a:r>
              <a:rPr lang="de-DE" sz="2000" b="1" dirty="0" err="1" smtClean="0">
                <a:solidFill>
                  <a:srgbClr val="003366"/>
                </a:solidFill>
                <a:latin typeface="Calibri" pitchFamily="34"/>
                <a:ea typeface="Times New Roman" pitchFamily="18"/>
                <a:cs typeface="Times New Roman" pitchFamily="18"/>
              </a:rPr>
              <a:t>Commons</a:t>
            </a:r>
            <a:endParaRPr lang="de-DE" sz="2000" b="1" dirty="0">
              <a:solidFill>
                <a:srgbClr val="003366"/>
              </a:solidFill>
              <a:latin typeface="Calibri" pitchFamily="34"/>
              <a:ea typeface="Times New Roman" pitchFamily="18"/>
              <a:cs typeface="Times New Roman" pitchFamily="18"/>
            </a:endParaRPr>
          </a:p>
        </p:txBody>
      </p:sp>
      <p:sp>
        <p:nvSpPr>
          <p:cNvPr id="7" name="Freihandform 6"/>
          <p:cNvSpPr/>
          <p:nvPr/>
        </p:nvSpPr>
        <p:spPr>
          <a:xfrm>
            <a:off x="1259144" y="4869160"/>
            <a:ext cx="2555457"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dirty="0" smtClean="0">
                <a:solidFill>
                  <a:srgbClr val="003366"/>
                </a:solidFill>
                <a:latin typeface="Calibri" pitchFamily="34"/>
                <a:ea typeface="Times New Roman" pitchFamily="18"/>
                <a:cs typeface="Times New Roman" pitchFamily="18"/>
              </a:rPr>
              <a:t>(3.3) </a:t>
            </a:r>
            <a:r>
              <a:rPr lang="de-DE" sz="2000" b="1" dirty="0" smtClean="0">
                <a:solidFill>
                  <a:srgbClr val="003366"/>
                </a:solidFill>
                <a:latin typeface="Calibri" pitchFamily="34"/>
                <a:ea typeface="Times New Roman" pitchFamily="18"/>
                <a:cs typeface="Times New Roman" pitchFamily="18"/>
              </a:rPr>
              <a:t>Kollaboration</a:t>
            </a:r>
            <a:endParaRPr lang="de-DE" sz="2000" b="1" dirty="0">
              <a:solidFill>
                <a:srgbClr val="003366"/>
              </a:solidFill>
              <a:latin typeface="Calibri" pitchFamily="34"/>
              <a:ea typeface="Times New Roman" pitchFamily="18"/>
              <a:cs typeface="Times New Roman" pitchFamily="18"/>
            </a:endParaRPr>
          </a:p>
        </p:txBody>
      </p:sp>
      <p:sp>
        <p:nvSpPr>
          <p:cNvPr id="8" name="Freihandform 7"/>
          <p:cNvSpPr/>
          <p:nvPr/>
        </p:nvSpPr>
        <p:spPr>
          <a:xfrm>
            <a:off x="1259144" y="3573016"/>
            <a:ext cx="8569440"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dirty="0" smtClean="0">
                <a:solidFill>
                  <a:srgbClr val="003366"/>
                </a:solidFill>
                <a:latin typeface="Calibri" pitchFamily="34"/>
                <a:ea typeface="Times New Roman" pitchFamily="18"/>
                <a:cs typeface="Times New Roman" pitchFamily="18"/>
              </a:rPr>
              <a:t>(3.1)  </a:t>
            </a:r>
            <a:r>
              <a:rPr lang="de-DE" sz="2000" b="1" dirty="0" smtClean="0">
                <a:solidFill>
                  <a:srgbClr val="003366"/>
                </a:solidFill>
                <a:latin typeface="Calibri" pitchFamily="34"/>
                <a:ea typeface="Times New Roman" pitchFamily="18"/>
                <a:cs typeface="Times New Roman" pitchFamily="18"/>
              </a:rPr>
              <a:t>Rechte</a:t>
            </a:r>
            <a:r>
              <a:rPr lang="de-DE" sz="2000" dirty="0" smtClean="0">
                <a:solidFill>
                  <a:srgbClr val="003366"/>
                </a:solidFill>
                <a:latin typeface="Calibri" pitchFamily="34"/>
                <a:ea typeface="Times New Roman" pitchFamily="18"/>
                <a:cs typeface="Times New Roman" pitchFamily="18"/>
              </a:rPr>
              <a:t> : r2r – r2w – r2c – r2h</a:t>
            </a:r>
            <a:endParaRPr lang="de-DE" sz="2000" dirty="0">
              <a:solidFill>
                <a:srgbClr val="003366"/>
              </a:solidFill>
              <a:latin typeface="Calibri" pitchFamily="34"/>
              <a:ea typeface="Times New Roman" pitchFamily="18"/>
              <a:cs typeface="Times New Roman" pitchFamily="18"/>
            </a:endParaRPr>
          </a:p>
        </p:txBody>
      </p:sp>
      <p:sp>
        <p:nvSpPr>
          <p:cNvPr id="9" name="Freihandform 8"/>
          <p:cNvSpPr/>
          <p:nvPr/>
        </p:nvSpPr>
        <p:spPr>
          <a:xfrm>
            <a:off x="1259144" y="5517232"/>
            <a:ext cx="2555457" cy="40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dirty="0" smtClean="0">
                <a:solidFill>
                  <a:srgbClr val="003366"/>
                </a:solidFill>
                <a:latin typeface="Calibri" pitchFamily="34"/>
                <a:ea typeface="Times New Roman" pitchFamily="18"/>
                <a:cs typeface="Times New Roman" pitchFamily="18"/>
              </a:rPr>
              <a:t>(3.4) </a:t>
            </a:r>
            <a:r>
              <a:rPr lang="de-DE" sz="2000" b="1" dirty="0" smtClean="0">
                <a:solidFill>
                  <a:srgbClr val="003366"/>
                </a:solidFill>
                <a:latin typeface="Calibri" pitchFamily="34"/>
                <a:ea typeface="Times New Roman" pitchFamily="18"/>
                <a:cs typeface="Times New Roman" pitchFamily="18"/>
              </a:rPr>
              <a:t>Privatheit</a:t>
            </a:r>
            <a:endParaRPr lang="de-DE" sz="2000" b="1" dirty="0">
              <a:solidFill>
                <a:srgbClr val="003366"/>
              </a:solidFill>
              <a:latin typeface="Calibri" pitchFamily="34"/>
              <a:ea typeface="Times New Roman" pitchFamily="18"/>
              <a:cs typeface="Times New Roman" pitchFamily="18"/>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179280" y="231840"/>
            <a:ext cx="72010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2060"/>
          </a:solidFill>
          <a:ln>
            <a:noFill/>
            <a:prstDash val="solid"/>
          </a:ln>
        </p:spPr>
        <p:txBody>
          <a:bodyPr vert="horz" wrap="square" lIns="90000" tIns="46800" rIns="90000" bIns="46800" anchor="t" anchorCtr="0" compatLnSpc="0">
            <a:spAutoFit/>
          </a:bodyPr>
          <a:lstStyle/>
          <a:p>
            <a:pPr marL="0" marR="0" lvl="0" indent="0" rtl="0" hangingPunct="1">
              <a:spcBef>
                <a:spcPts val="1500"/>
              </a:spcBef>
              <a:spcAft>
                <a:spcPts val="0"/>
              </a:spcAft>
              <a:buNone/>
              <a:tabLst/>
            </a:pPr>
            <a:r>
              <a:rPr lang="de-DE" sz="2400" b="1">
                <a:solidFill>
                  <a:srgbClr val="FFFFFF"/>
                </a:solidFill>
                <a:latin typeface="Times New Roman" pitchFamily="18"/>
                <a:ea typeface="Times New Roman" pitchFamily="18"/>
                <a:cs typeface="Times New Roman" pitchFamily="18"/>
              </a:rPr>
              <a:t>Zentrale Aussagen zur Informationsethik</a:t>
            </a:r>
          </a:p>
        </p:txBody>
      </p:sp>
      <p:sp>
        <p:nvSpPr>
          <p:cNvPr id="3" name="Freihandform 2"/>
          <p:cNvSpPr/>
          <p:nvPr/>
        </p:nvSpPr>
        <p:spPr>
          <a:xfrm>
            <a:off x="250920" y="693719"/>
            <a:ext cx="8569080" cy="734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536"/>
              </a:spcBef>
              <a:spcAft>
                <a:spcPts val="286"/>
              </a:spcAft>
              <a:buNone/>
              <a:tabLst/>
            </a:pPr>
            <a:r>
              <a:rPr lang="de-DE" sz="2000">
                <a:solidFill>
                  <a:srgbClr val="003366"/>
                </a:solidFill>
                <a:latin typeface="Calibri" pitchFamily="34"/>
                <a:ea typeface="Times New Roman" pitchFamily="18"/>
                <a:cs typeface="Times New Roman" pitchFamily="18"/>
              </a:rPr>
              <a:t>(1) Informationsethik ist die </a:t>
            </a:r>
            <a:r>
              <a:rPr lang="de-DE" sz="2200" b="1">
                <a:solidFill>
                  <a:srgbClr val="003366"/>
                </a:solidFill>
                <a:latin typeface="Calibri" pitchFamily="34"/>
                <a:ea typeface="Times New Roman" pitchFamily="18"/>
                <a:cs typeface="Times New Roman" pitchFamily="18"/>
              </a:rPr>
              <a:t>Reflexion über moralisches Verhalten</a:t>
            </a:r>
            <a:r>
              <a:rPr lang="de-DE" sz="2000">
                <a:solidFill>
                  <a:srgbClr val="003366"/>
                </a:solidFill>
                <a:latin typeface="Calibri" pitchFamily="34"/>
                <a:ea typeface="Times New Roman" pitchFamily="18"/>
                <a:cs typeface="Times New Roman" pitchFamily="18"/>
              </a:rPr>
              <a:t> in den elektronischen Räumen des Internet mit Blick auf Wissen und Information.</a:t>
            </a:r>
          </a:p>
        </p:txBody>
      </p:sp>
      <p:sp>
        <p:nvSpPr>
          <p:cNvPr id="4" name="Freihandform 3"/>
          <p:cNvSpPr/>
          <p:nvPr/>
        </p:nvSpPr>
        <p:spPr>
          <a:xfrm>
            <a:off x="276120" y="2781360"/>
            <a:ext cx="8568000" cy="1618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(3) Ein Bedarf nach (neuer) Ethik entsteht dann, wenn </a:t>
            </a:r>
            <a:r>
              <a:rPr lang="de-DE" sz="2000" b="1">
                <a:solidFill>
                  <a:srgbClr val="003366"/>
                </a:solidFill>
                <a:latin typeface="Calibri" pitchFamily="34"/>
                <a:ea typeface="Times New Roman" pitchFamily="18"/>
                <a:cs typeface="Times New Roman" pitchFamily="18"/>
              </a:rPr>
              <a:t>normatives Verhalten </a:t>
            </a:r>
            <a:r>
              <a:rPr lang="de-DE" sz="2000">
                <a:solidFill>
                  <a:srgbClr val="003366"/>
                </a:solidFill>
                <a:latin typeface="Calibri" pitchFamily="34"/>
                <a:ea typeface="Times New Roman" pitchFamily="18"/>
                <a:cs typeface="Times New Roman" pitchFamily="18"/>
              </a:rPr>
              <a:t>in gesellschaftlichen Großbereichen (hier mit Blick auf Wissen und Information) bei </a:t>
            </a:r>
            <a:r>
              <a:rPr lang="de-DE" sz="2000" b="1">
                <a:solidFill>
                  <a:srgbClr val="003366"/>
                </a:solidFill>
                <a:latin typeface="Calibri" pitchFamily="34"/>
                <a:ea typeface="Times New Roman" pitchFamily="18"/>
                <a:cs typeface="Times New Roman" pitchFamily="18"/>
              </a:rPr>
              <a:t>unterschiedliche Akteursgruppen durchaus nicht eindeutig</a:t>
            </a:r>
            <a:r>
              <a:rPr lang="de-DE" sz="2000">
                <a:solidFill>
                  <a:srgbClr val="003366"/>
                </a:solidFill>
                <a:latin typeface="Calibri" pitchFamily="34"/>
                <a:ea typeface="Times New Roman" pitchFamily="18"/>
                <a:cs typeface="Times New Roman" pitchFamily="18"/>
              </a:rPr>
              <a:t> ist. Gesellschaften hängen aber  vom Ausmaß des </a:t>
            </a:r>
            <a:r>
              <a:rPr lang="de-DE" sz="2000" b="1">
                <a:solidFill>
                  <a:srgbClr val="003366"/>
                </a:solidFill>
                <a:latin typeface="Calibri" pitchFamily="34"/>
                <a:ea typeface="Times New Roman" pitchFamily="18"/>
                <a:cs typeface="Times New Roman" pitchFamily="18"/>
              </a:rPr>
              <a:t>informationsethischen Konsens </a:t>
            </a:r>
            <a:r>
              <a:rPr lang="de-DE" sz="2000">
                <a:solidFill>
                  <a:srgbClr val="003366"/>
                </a:solidFill>
                <a:latin typeface="Calibri" pitchFamily="34"/>
                <a:ea typeface="Times New Roman" pitchFamily="18"/>
                <a:cs typeface="Times New Roman" pitchFamily="18"/>
              </a:rPr>
              <a:t>ab.</a:t>
            </a:r>
          </a:p>
        </p:txBody>
      </p:sp>
      <p:sp>
        <p:nvSpPr>
          <p:cNvPr id="5" name="Freihandform 4"/>
          <p:cNvSpPr/>
          <p:nvPr/>
        </p:nvSpPr>
        <p:spPr>
          <a:xfrm>
            <a:off x="360359" y="4390920"/>
            <a:ext cx="856944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(4) Lösungen bei Konflikten auf Grund divergierender normative Verhaltensformen sollten durch </a:t>
            </a:r>
            <a:r>
              <a:rPr lang="de-DE" sz="2000" b="1">
                <a:solidFill>
                  <a:srgbClr val="003366"/>
                </a:solidFill>
                <a:latin typeface="Calibri" pitchFamily="34"/>
                <a:ea typeface="Times New Roman" pitchFamily="18"/>
                <a:cs typeface="Times New Roman" pitchFamily="18"/>
              </a:rPr>
              <a:t>informationsethische Diskurse </a:t>
            </a:r>
            <a:r>
              <a:rPr lang="de-DE" sz="2000">
                <a:solidFill>
                  <a:srgbClr val="003366"/>
                </a:solidFill>
                <a:latin typeface="Calibri" pitchFamily="34"/>
                <a:ea typeface="Times New Roman" pitchFamily="18"/>
                <a:cs typeface="Times New Roman" pitchFamily="18"/>
              </a:rPr>
              <a:t>erzielt werden – faktisch entscheiden oft genug </a:t>
            </a:r>
            <a:r>
              <a:rPr lang="de-DE" sz="2000" b="1">
                <a:solidFill>
                  <a:srgbClr val="003366"/>
                </a:solidFill>
                <a:latin typeface="Calibri" pitchFamily="34"/>
                <a:ea typeface="Times New Roman" pitchFamily="18"/>
                <a:cs typeface="Times New Roman" pitchFamily="18"/>
              </a:rPr>
              <a:t>reale Machtpositionen</a:t>
            </a:r>
            <a:r>
              <a:rPr lang="de-DE" sz="2000">
                <a:solidFill>
                  <a:srgbClr val="003366"/>
                </a:solidFill>
                <a:latin typeface="Calibri" pitchFamily="34"/>
                <a:ea typeface="Times New Roman" pitchFamily="18"/>
                <a:cs typeface="Times New Roman" pitchFamily="18"/>
              </a:rPr>
              <a:t>.</a:t>
            </a:r>
          </a:p>
        </p:txBody>
      </p:sp>
      <p:sp>
        <p:nvSpPr>
          <p:cNvPr id="6" name="Freihandform 5"/>
          <p:cNvSpPr/>
          <p:nvPr/>
        </p:nvSpPr>
        <p:spPr>
          <a:xfrm>
            <a:off x="250920" y="1413000"/>
            <a:ext cx="8569080" cy="131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a:solidFill>
                  <a:srgbClr val="003366"/>
                </a:solidFill>
                <a:latin typeface="Calibri" pitchFamily="34"/>
                <a:ea typeface="Times New Roman" pitchFamily="18"/>
                <a:cs typeface="Times New Roman" pitchFamily="18"/>
              </a:rPr>
              <a:t>(2) Speziell das </a:t>
            </a:r>
            <a:r>
              <a:rPr lang="de-DE" sz="2000" b="1">
                <a:solidFill>
                  <a:srgbClr val="003366"/>
                </a:solidFill>
                <a:latin typeface="Calibri" pitchFamily="34"/>
                <a:ea typeface="Times New Roman" pitchFamily="18"/>
                <a:cs typeface="Times New Roman" pitchFamily="18"/>
              </a:rPr>
              <a:t>Social Web ist ein neuer normsetzender Handlungsraum</a:t>
            </a:r>
            <a:r>
              <a:rPr lang="de-DE" sz="2000">
                <a:solidFill>
                  <a:srgbClr val="003366"/>
                </a:solidFill>
                <a:latin typeface="Calibri" pitchFamily="34"/>
                <a:ea typeface="Times New Roman" pitchFamily="18"/>
                <a:cs typeface="Times New Roman" pitchFamily="18"/>
              </a:rPr>
              <a:t>, der Auswirkungen auch auf andere Räume der Gesellschaft hat, z.B. auf Formen des </a:t>
            </a:r>
            <a:r>
              <a:rPr lang="de-DE" sz="2000" b="1">
                <a:solidFill>
                  <a:srgbClr val="003366"/>
                </a:solidFill>
                <a:latin typeface="Calibri" pitchFamily="34"/>
                <a:ea typeface="Times New Roman" pitchFamily="18"/>
                <a:cs typeface="Times New Roman" pitchFamily="18"/>
              </a:rPr>
              <a:t>Umgangs mit Wissen und Information</a:t>
            </a:r>
            <a:r>
              <a:rPr lang="de-DE" sz="2000">
                <a:solidFill>
                  <a:srgbClr val="003366"/>
                </a:solidFill>
                <a:latin typeface="Calibri" pitchFamily="34"/>
                <a:ea typeface="Times New Roman" pitchFamily="18"/>
                <a:cs typeface="Times New Roman" pitchFamily="18"/>
              </a:rPr>
              <a:t> allgemein oder auf die Reichweite von </a:t>
            </a:r>
            <a:r>
              <a:rPr lang="de-DE" sz="2000" b="1">
                <a:solidFill>
                  <a:srgbClr val="003366"/>
                </a:solidFill>
                <a:latin typeface="Calibri" pitchFamily="34"/>
                <a:ea typeface="Times New Roman" pitchFamily="18"/>
                <a:cs typeface="Times New Roman" pitchFamily="18"/>
              </a:rPr>
              <a:t>Privatheit</a:t>
            </a:r>
            <a:r>
              <a:rPr lang="de-DE" sz="2000">
                <a:solidFill>
                  <a:srgbClr val="003366"/>
                </a:solidFill>
                <a:latin typeface="Calibri" pitchFamily="34"/>
                <a:ea typeface="Times New Roman" pitchFamily="18"/>
                <a:cs typeface="Times New Roman" pitchFamily="18"/>
              </a:rPr>
              <a:t> in elektronischen Umgebungen.</a:t>
            </a:r>
          </a:p>
        </p:txBody>
      </p:sp>
      <p:sp>
        <p:nvSpPr>
          <p:cNvPr id="7" name="Freihandform 6"/>
          <p:cNvSpPr/>
          <p:nvPr/>
        </p:nvSpPr>
        <p:spPr>
          <a:xfrm>
            <a:off x="360359" y="5470560"/>
            <a:ext cx="8569440" cy="7207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247"/>
              </a:spcBef>
              <a:spcAft>
                <a:spcPts val="0"/>
              </a:spcAft>
              <a:buNone/>
              <a:tabLst/>
            </a:pPr>
            <a:r>
              <a:rPr lang="de-DE" sz="2000" dirty="0">
                <a:solidFill>
                  <a:srgbClr val="003366"/>
                </a:solidFill>
                <a:latin typeface="Calibri" pitchFamily="34"/>
                <a:ea typeface="Times New Roman" pitchFamily="18"/>
                <a:cs typeface="Times New Roman" pitchFamily="18"/>
              </a:rPr>
              <a:t>(5) Modelle der Wirtschaft und Regulierungen durch Politik lassen sich </a:t>
            </a:r>
            <a:r>
              <a:rPr lang="de-DE" sz="2000" b="1" dirty="0">
                <a:solidFill>
                  <a:srgbClr val="003366"/>
                </a:solidFill>
                <a:latin typeface="Calibri" pitchFamily="34"/>
                <a:ea typeface="Times New Roman" pitchFamily="18"/>
                <a:cs typeface="Times New Roman" pitchFamily="18"/>
              </a:rPr>
              <a:t>nicht dauerhaft gegen einen informationsethischen Konsens</a:t>
            </a:r>
            <a:r>
              <a:rPr lang="de-DE" sz="2000" dirty="0">
                <a:solidFill>
                  <a:srgbClr val="003366"/>
                </a:solidFill>
                <a:latin typeface="Calibri" pitchFamily="34"/>
                <a:ea typeface="Times New Roman" pitchFamily="18"/>
                <a:cs typeface="Times New Roman" pitchFamily="18"/>
              </a:rPr>
              <a:t> behaupten.</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1619280" y="1052640"/>
            <a:ext cx="5400720" cy="144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4400" b="1">
                <a:solidFill>
                  <a:srgbClr val="FFFFFF"/>
                </a:solidFill>
                <a:latin typeface="Calibri" pitchFamily="34"/>
                <a:ea typeface="Arial Unicode MS" pitchFamily="2"/>
                <a:cs typeface="Tahoma" pitchFamily="2"/>
              </a:rPr>
              <a:t>Was ist</a:t>
            </a:r>
            <a:br>
              <a:rPr lang="en-US" sz="4400" b="1">
                <a:solidFill>
                  <a:srgbClr val="FFFFFF"/>
                </a:solidFill>
                <a:latin typeface="Calibri" pitchFamily="34"/>
                <a:ea typeface="Arial Unicode MS" pitchFamily="2"/>
                <a:cs typeface="Tahoma" pitchFamily="2"/>
              </a:rPr>
            </a:br>
            <a:r>
              <a:rPr lang="en-US" sz="4400" b="1">
                <a:solidFill>
                  <a:srgbClr val="FFFFFF"/>
                </a:solidFill>
                <a:latin typeface="Calibri" pitchFamily="34"/>
                <a:ea typeface="Arial Unicode MS" pitchFamily="2"/>
                <a:cs typeface="Tahoma" pitchFamily="2"/>
              </a:rPr>
              <a:t>Informationsethik?</a:t>
            </a:r>
          </a:p>
        </p:txBody>
      </p:sp>
      <p:sp>
        <p:nvSpPr>
          <p:cNvPr id="4" name="Freihandform 3"/>
          <p:cNvSpPr/>
          <p:nvPr/>
        </p:nvSpPr>
        <p:spPr>
          <a:xfrm>
            <a:off x="395280" y="3573360"/>
            <a:ext cx="8569440" cy="82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2F2F2"/>
          </a:solidFill>
          <a:ln>
            <a:noFill/>
            <a:prstDash val="solid"/>
          </a:ln>
        </p:spPr>
        <p:txBody>
          <a:bodyPr vert="horz" wrap="square" lIns="90000" tIns="46800" rIns="90000" bIns="46800" anchor="t" anchorCtr="0" compatLnSpc="0">
            <a:spAutoFit/>
          </a:bodyPr>
          <a:lstStyle/>
          <a:p>
            <a:pPr marL="355320" marR="0" lvl="0" indent="-344520" rtl="0" hangingPunct="1">
              <a:lnSpc>
                <a:spcPct val="100000"/>
              </a:lnSpc>
              <a:spcBef>
                <a:spcPts val="1500"/>
              </a:spcBef>
              <a:spcAft>
                <a:spcPts val="0"/>
              </a:spcAft>
              <a:buNone/>
              <a:tabLst/>
            </a:pPr>
            <a:r>
              <a:rPr lang="de-DE" sz="2000" b="1">
                <a:solidFill>
                  <a:srgbClr val="003366"/>
                </a:solidFill>
                <a:latin typeface="Calibri" pitchFamily="34"/>
                <a:ea typeface="Times New Roman" pitchFamily="18"/>
                <a:cs typeface="Times New Roman" pitchFamily="18"/>
              </a:rPr>
              <a:t>(</a:t>
            </a:r>
            <a:r>
              <a:rPr lang="de-DE" sz="2400" b="1">
                <a:solidFill>
                  <a:srgbClr val="003366"/>
                </a:solidFill>
                <a:latin typeface="Calibri" pitchFamily="34"/>
                <a:ea typeface="Times New Roman" pitchFamily="18"/>
                <a:cs typeface="Times New Roman" pitchFamily="18"/>
              </a:rPr>
              <a:t>1) Informationsethik ist die Reflexion über moralisches Verhalten in den elektronischen Räumen des Internet</a:t>
            </a:r>
          </a:p>
        </p:txBody>
      </p:sp>
      <p:sp>
        <p:nvSpPr>
          <p:cNvPr id="5" name="Freihandform 4"/>
          <p:cNvSpPr/>
          <p:nvPr/>
        </p:nvSpPr>
        <p:spPr>
          <a:xfrm>
            <a:off x="1692360" y="5186520"/>
            <a:ext cx="5400720" cy="523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3366"/>
          </a:solidFill>
          <a:ln>
            <a:noFill/>
            <a:prstDash val="solid"/>
          </a:ln>
        </p:spPr>
        <p:txBody>
          <a:bodyPr vert="horz" wrap="square" lIns="91440" tIns="45720" rIns="91440" bIns="45720" anchor="ctr" anchorCtr="1" compatLnSpc="0"/>
          <a:lstStyle/>
          <a:p>
            <a:pPr marL="0" marR="0" lvl="0" indent="0" algn="ctr" rtl="0" hangingPunct="1">
              <a:lnSpc>
                <a:spcPct val="100000"/>
              </a:lnSpc>
              <a:buNone/>
              <a:tabLst/>
            </a:pPr>
            <a:r>
              <a:rPr lang="en-US" sz="2800" b="1">
                <a:solidFill>
                  <a:srgbClr val="FFFFFF"/>
                </a:solidFill>
                <a:latin typeface="Calibri" pitchFamily="34"/>
                <a:ea typeface="Arial Unicode MS" pitchFamily="2"/>
                <a:cs typeface="Tahoma" pitchFamily="2"/>
              </a:rPr>
              <a:t>Ethik ist nicht Moral</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2610</Words>
  <Application>Microsoft Office PowerPoint</Application>
  <PresentationFormat>Bildschirmpräsentation (4:3)</PresentationFormat>
  <Paragraphs>388</Paragraphs>
  <Slides>60</Slides>
  <Notes>57</Notes>
  <HiddenSlides>0</HiddenSlides>
  <MMClips>0</MMClips>
  <ScaleCrop>false</ScaleCrop>
  <HeadingPairs>
    <vt:vector size="4" baseType="variant">
      <vt:variant>
        <vt:lpstr>Design</vt:lpstr>
      </vt:variant>
      <vt:variant>
        <vt:i4>1</vt:i4>
      </vt:variant>
      <vt:variant>
        <vt:lpstr>Folientitel</vt:lpstr>
      </vt:variant>
      <vt:variant>
        <vt:i4>60</vt:i4>
      </vt:variant>
    </vt:vector>
  </HeadingPairs>
  <TitlesOfParts>
    <vt:vector size="61"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dc:creator>
  <cp:lastModifiedBy>rk</cp:lastModifiedBy>
  <cp:revision>60</cp:revision>
  <dcterms:created xsi:type="dcterms:W3CDTF">2011-02-14T12:49:54Z</dcterms:created>
  <dcterms:modified xsi:type="dcterms:W3CDTF">2011-02-21T08:33:03Z</dcterms:modified>
</cp:coreProperties>
</file>