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437" r:id="rId2"/>
    <p:sldId id="446" r:id="rId3"/>
    <p:sldId id="469" r:id="rId4"/>
    <p:sldId id="328" r:id="rId5"/>
    <p:sldId id="455" r:id="rId6"/>
    <p:sldId id="456" r:id="rId7"/>
    <p:sldId id="457" r:id="rId8"/>
    <p:sldId id="458" r:id="rId9"/>
    <p:sldId id="459" r:id="rId10"/>
    <p:sldId id="460" r:id="rId11"/>
    <p:sldId id="462" r:id="rId12"/>
    <p:sldId id="440" r:id="rId13"/>
    <p:sldId id="463" r:id="rId14"/>
    <p:sldId id="439" r:id="rId15"/>
    <p:sldId id="451" r:id="rId16"/>
    <p:sldId id="465" r:id="rId17"/>
    <p:sldId id="464" r:id="rId18"/>
    <p:sldId id="438" r:id="rId19"/>
    <p:sldId id="377" r:id="rId20"/>
    <p:sldId id="277" r:id="rId21"/>
    <p:sldId id="392" r:id="rId22"/>
    <p:sldId id="396" r:id="rId23"/>
    <p:sldId id="358" r:id="rId24"/>
    <p:sldId id="466" r:id="rId25"/>
    <p:sldId id="445" r:id="rId26"/>
    <p:sldId id="452" r:id="rId27"/>
    <p:sldId id="367" r:id="rId28"/>
    <p:sldId id="448" r:id="rId29"/>
    <p:sldId id="407" r:id="rId30"/>
    <p:sldId id="450" r:id="rId31"/>
    <p:sldId id="410" r:id="rId32"/>
    <p:sldId id="411" r:id="rId33"/>
    <p:sldId id="454" r:id="rId34"/>
    <p:sldId id="361" r:id="rId35"/>
    <p:sldId id="362" r:id="rId36"/>
    <p:sldId id="280" r:id="rId37"/>
    <p:sldId id="468" r:id="rId38"/>
    <p:sldId id="286" r:id="rId39"/>
    <p:sldId id="415" r:id="rId40"/>
    <p:sldId id="470" r:id="rId41"/>
    <p:sldId id="449" r:id="rId42"/>
    <p:sldId id="453" r:id="rId43"/>
    <p:sldId id="433" r:id="rId44"/>
    <p:sldId id="432" r:id="rId45"/>
    <p:sldId id="417" r:id="rId46"/>
    <p:sldId id="418" r:id="rId47"/>
    <p:sldId id="419" r:id="rId48"/>
    <p:sldId id="420" r:id="rId49"/>
    <p:sldId id="421" r:id="rId50"/>
    <p:sldId id="422" r:id="rId51"/>
    <p:sldId id="423" r:id="rId52"/>
    <p:sldId id="424" r:id="rId53"/>
    <p:sldId id="425" r:id="rId54"/>
    <p:sldId id="426" r:id="rId55"/>
    <p:sldId id="427" r:id="rId56"/>
    <p:sldId id="428" r:id="rId57"/>
    <p:sldId id="413" r:id="rId58"/>
    <p:sldId id="414" r:id="rId59"/>
    <p:sldId id="395" r:id="rId60"/>
    <p:sldId id="400" r:id="rId61"/>
  </p:sldIdLst>
  <p:sldSz cx="9144000" cy="6858000" type="screen4x3"/>
  <p:notesSz cx="6794500" cy="99187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33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-9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55AE79-84CE-4319-9C26-AA0FE1376B60}" type="datetimeFigureOut">
              <a:rPr lang="de-DE"/>
              <a:pPr>
                <a:defRPr/>
              </a:pPr>
              <a:t>07.11.2011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100" y="94218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E26F35-62A7-4352-B229-BEA7BB7CADF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134290-2CB8-40EC-99CF-045F92DBF51D}" type="datetimeFigureOut">
              <a:rPr lang="de-DE"/>
              <a:pPr>
                <a:defRPr/>
              </a:pPr>
              <a:t>07.11.2011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1700"/>
            <a:ext cx="5435600" cy="4462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100" y="94218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421A1C5-CF79-4C9A-91F3-EB284DD83DC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575"/>
            <a:fld id="{9A6FAEFE-0192-4770-8EAD-4E7C7EB3CF6B}" type="slidenum">
              <a:rPr lang="de-DE" smtClean="0"/>
              <a:pPr defTabSz="917575"/>
              <a:t>6</a:t>
            </a:fld>
            <a:endParaRPr lang="de-DE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7713"/>
            <a:ext cx="4946650" cy="3709987"/>
          </a:xfrm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34" y="4710532"/>
            <a:ext cx="4982633" cy="446414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000" tIns="45999" rIns="92000" bIns="45999"/>
          <a:lstStyle/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25829">
              <a:defRPr/>
            </a:pPr>
            <a:fld id="{79328055-C8DD-4DCC-BBC3-BDAC5D30AE2D}" type="slidenum">
              <a:rPr lang="de-DE" smtClean="0"/>
              <a:pPr defTabSz="925829">
                <a:defRPr/>
              </a:pPr>
              <a:t>16</a:t>
            </a:fld>
            <a:endParaRPr lang="de-DE" dirty="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5513" y="747713"/>
            <a:ext cx="4946650" cy="37099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0113"/>
            <a:ext cx="4984750" cy="4465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2780" tIns="46389" rIns="92780" bIns="46389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25829">
              <a:defRPr/>
            </a:pPr>
            <a:fld id="{79328055-C8DD-4DCC-BBC3-BDAC5D30AE2D}" type="slidenum">
              <a:rPr lang="de-DE" smtClean="0"/>
              <a:pPr defTabSz="925829">
                <a:defRPr/>
              </a:pPr>
              <a:t>17</a:t>
            </a:fld>
            <a:endParaRPr lang="de-DE" dirty="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5513" y="747713"/>
            <a:ext cx="4946650" cy="37099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0113"/>
            <a:ext cx="4984750" cy="4465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2780" tIns="46389" rIns="92780" bIns="46389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25829">
              <a:defRPr/>
            </a:pPr>
            <a:fld id="{79328055-C8DD-4DCC-BBC3-BDAC5D30AE2D}" type="slidenum">
              <a:rPr lang="de-DE" smtClean="0"/>
              <a:pPr defTabSz="925829">
                <a:defRPr/>
              </a:pPr>
              <a:t>25</a:t>
            </a:fld>
            <a:endParaRPr lang="de-DE" dirty="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5513" y="747713"/>
            <a:ext cx="4946650" cy="37099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0113"/>
            <a:ext cx="4984750" cy="4465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2780" tIns="46389" rIns="92780" bIns="46389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D2046F-FD95-4BCC-B6BF-66160035AC91}" type="slidenum">
              <a:rPr lang="de-DE" smtClean="0"/>
              <a:pPr/>
              <a:t>26</a:t>
            </a:fld>
            <a:endParaRPr lang="de-DE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7713"/>
            <a:ext cx="4946650" cy="3709987"/>
          </a:xfrm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285" y="4709854"/>
            <a:ext cx="4983931" cy="446518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781" tIns="46390" rIns="92781" bIns="46390"/>
          <a:lstStyle/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25513" fontAlgn="base">
              <a:spcBef>
                <a:spcPct val="0"/>
              </a:spcBef>
              <a:spcAft>
                <a:spcPct val="0"/>
              </a:spcAft>
            </a:pPr>
            <a:fld id="{78E81DE3-44F4-4D84-A07E-8B2180A897D6}" type="slidenum">
              <a:rPr lang="de-DE" smtClean="0">
                <a:latin typeface="Arial" pitchFamily="34" charset="0"/>
              </a:rPr>
              <a:pPr defTabSz="925513"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0223" tIns="45111" rIns="90223" bIns="4511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smtClean="0">
                <a:latin typeface="Arial" pitchFamily="34" charset="0"/>
              </a:rPr>
              <a:t>Kkk</a:t>
            </a: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575"/>
            <a:fld id="{7A95A5AA-BFF7-4CE5-B210-3AAA99FAD495}" type="slidenum">
              <a:rPr lang="de-DE" smtClean="0"/>
              <a:pPr defTabSz="917575"/>
              <a:t>7</a:t>
            </a:fld>
            <a:endParaRPr lang="de-DE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7713"/>
            <a:ext cx="4946650" cy="3709987"/>
          </a:xfrm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34" y="4710532"/>
            <a:ext cx="4982633" cy="446414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000" tIns="45999" rIns="92000" bIns="45999"/>
          <a:lstStyle/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575"/>
            <a:fld id="{02D352E8-2617-473B-8B4F-83FE722D07D0}" type="slidenum">
              <a:rPr lang="de-DE" smtClean="0"/>
              <a:pPr defTabSz="917575"/>
              <a:t>8</a:t>
            </a:fld>
            <a:endParaRPr lang="de-DE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7713"/>
            <a:ext cx="4946650" cy="3709987"/>
          </a:xfrm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34" y="4710532"/>
            <a:ext cx="4982633" cy="446414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000" tIns="45999" rIns="92000" bIns="45999"/>
          <a:lstStyle/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575"/>
            <a:fld id="{433148B8-72BE-41EB-B066-D81724BBFC3B}" type="slidenum">
              <a:rPr lang="de-DE" smtClean="0"/>
              <a:pPr defTabSz="917575"/>
              <a:t>9</a:t>
            </a:fld>
            <a:endParaRPr lang="de-DE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7713"/>
            <a:ext cx="4946650" cy="3709987"/>
          </a:xfrm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34" y="4710532"/>
            <a:ext cx="4982633" cy="446414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000" tIns="45999" rIns="92000" bIns="45999"/>
          <a:lstStyle/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575"/>
            <a:fld id="{BAE32318-B371-4AC8-A641-FB5D3DEC26F3}" type="slidenum">
              <a:rPr lang="de-DE" smtClean="0"/>
              <a:pPr defTabSz="917575"/>
              <a:t>10</a:t>
            </a:fld>
            <a:endParaRPr lang="de-DE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7713"/>
            <a:ext cx="4946650" cy="3709987"/>
          </a:xfrm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34" y="4710532"/>
            <a:ext cx="4982633" cy="446414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000" tIns="45999" rIns="92000" bIns="45999"/>
          <a:lstStyle/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575"/>
            <a:fld id="{B59E6B56-1166-4886-B165-99BBBAAAFDA6}" type="slidenum">
              <a:rPr lang="de-DE" smtClean="0"/>
              <a:pPr defTabSz="917575"/>
              <a:t>11</a:t>
            </a:fld>
            <a:endParaRPr lang="de-DE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7713"/>
            <a:ext cx="4946650" cy="3709987"/>
          </a:xfrm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34" y="4710532"/>
            <a:ext cx="4982633" cy="446414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000" tIns="45999" rIns="92000" bIns="45999"/>
          <a:lstStyle/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25829">
              <a:defRPr/>
            </a:pPr>
            <a:fld id="{79328055-C8DD-4DCC-BBC3-BDAC5D30AE2D}" type="slidenum">
              <a:rPr lang="de-DE" smtClean="0"/>
              <a:pPr defTabSz="925829">
                <a:defRPr/>
              </a:pPr>
              <a:t>12</a:t>
            </a:fld>
            <a:endParaRPr lang="de-DE" dirty="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5513" y="747713"/>
            <a:ext cx="4946650" cy="37099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0113"/>
            <a:ext cx="4984750" cy="4465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2780" tIns="46389" rIns="92780" bIns="46389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25829">
              <a:defRPr/>
            </a:pPr>
            <a:fld id="{3301DB7D-7FB8-47CC-A083-F9083C64F1D5}" type="slidenum">
              <a:rPr lang="de-DE" smtClean="0"/>
              <a:pPr defTabSz="925829">
                <a:defRPr/>
              </a:pPr>
              <a:t>14</a:t>
            </a:fld>
            <a:endParaRPr lang="de-DE" dirty="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5513" y="747713"/>
            <a:ext cx="4946650" cy="37099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0113"/>
            <a:ext cx="4984750" cy="4465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2780" tIns="46389" rIns="92780" bIns="46389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25829">
              <a:defRPr/>
            </a:pPr>
            <a:fld id="{3301DB7D-7FB8-47CC-A083-F9083C64F1D5}" type="slidenum">
              <a:rPr lang="de-DE" smtClean="0"/>
              <a:pPr defTabSz="925829">
                <a:defRPr/>
              </a:pPr>
              <a:t>15</a:t>
            </a:fld>
            <a:endParaRPr lang="de-DE" dirty="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5513" y="747713"/>
            <a:ext cx="4946650" cy="37099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0113"/>
            <a:ext cx="4984750" cy="4465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2780" tIns="46389" rIns="92780" bIns="46389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6"/>
          <p:cNvSpPr>
            <a:spLocks noChangeArrowheads="1"/>
          </p:cNvSpPr>
          <p:nvPr userDrawn="1"/>
        </p:nvSpPr>
        <p:spPr bwMode="auto">
          <a:xfrm>
            <a:off x="8501063" y="6410325"/>
            <a:ext cx="533400" cy="30480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fld id="{D20B47D8-6DED-45B4-AC94-99B1B7D4F06C}" type="slidenum">
              <a:rPr lang="de-DE">
                <a:solidFill>
                  <a:srgbClr val="000066"/>
                </a:solidFill>
              </a:rPr>
              <a:pPr algn="ctr" eaLnBrk="0" hangingPunct="0">
                <a:defRPr/>
              </a:pPr>
              <a:t>‹Nr.›</a:t>
            </a:fld>
            <a:endParaRPr lang="de-DE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B88B2-D30E-48B1-8F5A-524B9455D26D}" type="datetimeFigureOut">
              <a:rPr lang="de-DE"/>
              <a:pPr>
                <a:defRPr/>
              </a:pPr>
              <a:t>07.11.2011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69AEF-68FF-4612-8002-7138761AE66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DCB14-24AC-4771-BC03-12DB9CBC3E25}" type="datetimeFigureOut">
              <a:rPr lang="de-DE"/>
              <a:pPr>
                <a:defRPr/>
              </a:pPr>
              <a:t>07.11.2011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B159B-1383-42F4-94B6-D2D534AC1FB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61325" y="0"/>
            <a:ext cx="1082675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de-DE" sz="3600" b="1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61325" y="0"/>
            <a:ext cx="1082675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de-DE" sz="3600" b="1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061325" y="0"/>
            <a:ext cx="1082675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de-DE" sz="3600" b="1" dirty="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93725" y="6213475"/>
            <a:ext cx="18415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de-DE" sz="2400" dirty="0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8061325" y="0"/>
            <a:ext cx="1082675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de-DE" sz="3600" b="1" dirty="0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8061325" y="0"/>
            <a:ext cx="1082675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de-DE" sz="3600" b="1" dirty="0"/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457200" y="1219200"/>
            <a:ext cx="8050213" cy="4648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/>
          <a:lstStyle/>
          <a:p>
            <a:pPr eaLnBrk="0" hangingPunct="0">
              <a:spcBef>
                <a:spcPct val="40000"/>
              </a:spcBef>
              <a:spcAft>
                <a:spcPct val="30000"/>
              </a:spcAft>
              <a:buClr>
                <a:srgbClr val="008080"/>
              </a:buClr>
              <a:buSzPct val="100000"/>
              <a:buFont typeface="Monotype Sorts" pitchFamily="2" charset="2"/>
              <a:buNone/>
              <a:defRPr/>
            </a:pPr>
            <a:endParaRPr lang="de-DE" sz="2200" dirty="0">
              <a:solidFill>
                <a:srgbClr val="060209"/>
              </a:solidFill>
            </a:endParaRPr>
          </a:p>
        </p:txBody>
      </p:sp>
      <p:sp>
        <p:nvSpPr>
          <p:cNvPr id="12" name="Rectangle 36"/>
          <p:cNvSpPr>
            <a:spLocks noChangeArrowheads="1"/>
          </p:cNvSpPr>
          <p:nvPr userDrawn="1"/>
        </p:nvSpPr>
        <p:spPr bwMode="auto">
          <a:xfrm>
            <a:off x="8501063" y="6410325"/>
            <a:ext cx="533400" cy="30480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fld id="{426A188D-E4FB-4383-95EF-CE6077D4193C}" type="slidenum">
              <a:rPr lang="de-DE">
                <a:solidFill>
                  <a:srgbClr val="000066"/>
                </a:solidFill>
              </a:rPr>
              <a:pPr algn="ctr" eaLnBrk="0" hangingPunct="0">
                <a:defRPr/>
              </a:pPr>
              <a:t>‹Nr.›</a:t>
            </a:fld>
            <a:endParaRPr lang="de-DE" dirty="0">
              <a:solidFill>
                <a:srgbClr val="000066"/>
              </a:solidFill>
            </a:endParaRPr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71500" y="1752600"/>
            <a:ext cx="8001000" cy="914400"/>
          </a:xfrm>
        </p:spPr>
        <p:txBody>
          <a:bodyPr lIns="92075" tIns="46038" rIns="92075" bIns="46038"/>
          <a:lstStyle>
            <a:lvl1pPr>
              <a:defRPr/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9600" y="2971800"/>
            <a:ext cx="7924800" cy="990600"/>
          </a:xfrm>
        </p:spPr>
        <p:txBody>
          <a:bodyPr lIns="92075" tIns="46038" rIns="92075" bIns="46038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de-DE"/>
              <a:t>Klicken Sie, um das Untertitelformat zu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>
            <a:off x="8459788" y="6505575"/>
            <a:ext cx="576262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fld id="{1CE07322-D892-4E57-9A6E-F133940E8267}" type="slidenum">
              <a:rPr lang="de-DE" sz="1400">
                <a:solidFill>
                  <a:srgbClr val="002060"/>
                </a:solidFill>
                <a:latin typeface="+mn-lt"/>
                <a:cs typeface="+mn-cs"/>
              </a:rPr>
              <a:pPr>
                <a:defRPr/>
              </a:pPr>
              <a:t>‹Nr.›</a:t>
            </a:fld>
            <a:endParaRPr lang="de-DE" sz="14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4CA60-E6F3-47A6-8783-71DBDA3D6405}" type="datetimeFigureOut">
              <a:rPr lang="de-DE"/>
              <a:pPr>
                <a:defRPr/>
              </a:pPr>
              <a:t>07.11.2011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85050-B9AC-4EE9-B552-8E58949F868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5E81F-DE14-4347-BF35-0FF9D257C98D}" type="datetimeFigureOut">
              <a:rPr lang="de-DE"/>
              <a:pPr>
                <a:defRPr/>
              </a:pPr>
              <a:t>07.11.2011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2644A-218F-4B10-9282-96FD6177E61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B6F8A-42E1-4531-9081-BF06A8A5E2D0}" type="datetimeFigureOut">
              <a:rPr lang="de-DE"/>
              <a:pPr>
                <a:defRPr/>
              </a:pPr>
              <a:t>07.11.2011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40D9D-747F-47B4-82D9-5FF46CF5F6C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A9DD4-CDB7-4F47-AF7A-528FF8478A35}" type="datetimeFigureOut">
              <a:rPr lang="de-DE"/>
              <a:pPr>
                <a:defRPr/>
              </a:pPr>
              <a:t>07.11.2011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EDE71-6C1F-4EE7-B326-8A1F5A186C6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257EF-7831-4B64-9335-A91F0910FC12}" type="datetimeFigureOut">
              <a:rPr lang="de-DE"/>
              <a:pPr>
                <a:defRPr/>
              </a:pPr>
              <a:t>07.11.2011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BF35C-6182-4EC9-A5CB-08DE95A568B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7C5C5-BB42-4089-8C1F-C4B1E1B0A1B2}" type="datetimeFigureOut">
              <a:rPr lang="de-DE"/>
              <a:pPr>
                <a:defRPr/>
              </a:pPr>
              <a:t>07.11.2011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40E43-2722-40B2-BA4E-52F8F5BB6DC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80E18-B7E5-442A-9045-1160B0C474AD}" type="datetimeFigureOut">
              <a:rPr lang="de-DE"/>
              <a:pPr>
                <a:defRPr/>
              </a:pPr>
              <a:t>07.11.2011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A9B09-0DF5-49AC-8AF7-2E36B28AF2C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3C579-04C5-448E-A585-D6967E2E2D23}" type="datetimeFigureOut">
              <a:rPr lang="de-DE"/>
              <a:pPr>
                <a:defRPr/>
              </a:pPr>
              <a:t>07.11.2011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1CB01-4CA1-4EFF-BE50-CE67962E96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950D20-1BCE-491C-BCD1-7D83300790D1}" type="datetimeFigureOut">
              <a:rPr lang="de-DE"/>
              <a:pPr>
                <a:defRPr/>
              </a:pPr>
              <a:t>07.11.2011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02A47D-ADAE-4A76-80D6-54C02A4694B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6" r:id="rId12"/>
    <p:sldLayoutId id="2147483817" r:id="rId13"/>
    <p:sldLayoutId id="2147483818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hyperlink" Target="http://creativecommons.org/licenses/by-nc-sa/2.0/de/" TargetMode="External"/><Relationship Id="rId2" Type="http://schemas.openxmlformats.org/officeDocument/2006/relationships/slide" Target="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hyperlink" Target="http://www.gristede.de/assets/images/a_Schranke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hyperlink" Target="http://commons.wikimedia.org/wiki/Image:Moderne_Schranke.jpg" TargetMode="Externa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hlen.name/" TargetMode="External"/><Relationship Id="rId2" Type="http://schemas.openxmlformats.org/officeDocument/2006/relationships/slide" Target="slide3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" Target="slide1.xml"/><Relationship Id="rId7" Type="http://schemas.openxmlformats.org/officeDocument/2006/relationships/hyperlink" Target="http://creativecommons.org/licenses/by-sa/2.0/de/legalcod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rints.org/openaccess/policysignup/" TargetMode="External"/><Relationship Id="rId2" Type="http://schemas.openxmlformats.org/officeDocument/2006/relationships/hyperlink" Target="http://www.opendoar.org/" TargetMode="Externa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m-assoc.org/brussels-declaration/" TargetMode="Externa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2.5" TargetMode="External"/><Relationship Id="rId7" Type="http://schemas.openxmlformats.org/officeDocument/2006/relationships/image" Target="../media/image41.png"/><Relationship Id="rId2" Type="http://schemas.openxmlformats.org/officeDocument/2006/relationships/hyperlink" Target="http://www.springer.com/open+choice?SGWID=0-40359-0-0-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iomedcentral.com/" TargetMode="External"/><Relationship Id="rId5" Type="http://schemas.openxmlformats.org/officeDocument/2006/relationships/hyperlink" Target="http://www.fachzeitungen.de/pressemeldungen/springer-erwirbt-biomed-central-group-10610/" TargetMode="External"/><Relationship Id="rId4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hyperlink" Target="http://www.nytimes.com/2006/04/27/books/27code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feil nach rechts 8">
            <a:hlinkClick r:id="rId2" action="ppaction://hlinksldjump"/>
          </p:cNvPr>
          <p:cNvSpPr/>
          <p:nvPr/>
        </p:nvSpPr>
        <p:spPr>
          <a:xfrm>
            <a:off x="7884368" y="6093296"/>
            <a:ext cx="1000125" cy="50006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bg1"/>
                </a:solidFill>
              </a:rPr>
              <a:t>CC-Lizenz</a:t>
            </a:r>
          </a:p>
        </p:txBody>
      </p:sp>
      <p:sp>
        <p:nvSpPr>
          <p:cNvPr id="3075" name="Untertitel 4"/>
          <p:cNvSpPr>
            <a:spLocks noGrp="1"/>
          </p:cNvSpPr>
          <p:nvPr>
            <p:ph type="subTitle" idx="4294967295"/>
          </p:nvPr>
        </p:nvSpPr>
        <p:spPr>
          <a:xfrm>
            <a:off x="597087" y="2060848"/>
            <a:ext cx="3114675" cy="828675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de-DE" dirty="0" smtClean="0">
                <a:solidFill>
                  <a:schemeClr val="bg1"/>
                </a:solidFill>
              </a:rPr>
              <a:t>Rainer Kuhlen</a:t>
            </a:r>
          </a:p>
        </p:txBody>
      </p:sp>
      <p:sp>
        <p:nvSpPr>
          <p:cNvPr id="12" name="Rechteck 11"/>
          <p:cNvSpPr/>
          <p:nvPr/>
        </p:nvSpPr>
        <p:spPr>
          <a:xfrm>
            <a:off x="0" y="6143625"/>
            <a:ext cx="914400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pic>
        <p:nvPicPr>
          <p:cNvPr id="13" name="Picture 9" descr="D:\Entwicklung\Präsentationen\Images\luftbild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72816"/>
            <a:ext cx="4536724" cy="340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D:\Entwicklung\Präsentationen\Images\Header_Uni_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445224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D:\Entwicklung\Präsentationen\Images\luftbild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9224" y="5517232"/>
            <a:ext cx="16192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5589240"/>
            <a:ext cx="307234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539552" y="3131815"/>
            <a:ext cx="3229744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25000"/>
              </a:spcBef>
            </a:pPr>
            <a:r>
              <a:rPr lang="de-DE" sz="2000" b="1" dirty="0" smtClean="0">
                <a:solidFill>
                  <a:schemeClr val="tx1"/>
                </a:solidFill>
                <a:latin typeface="+mn-lt"/>
              </a:rPr>
              <a:t>FB </a:t>
            </a:r>
            <a:r>
              <a:rPr lang="de-DE" sz="2000" b="1" dirty="0">
                <a:solidFill>
                  <a:schemeClr val="tx1"/>
                </a:solidFill>
                <a:latin typeface="+mn-lt"/>
              </a:rPr>
              <a:t>Informatik und Informationswissenschaft</a:t>
            </a:r>
          </a:p>
          <a:p>
            <a:pPr algn="ctr">
              <a:spcBef>
                <a:spcPct val="25000"/>
              </a:spcBef>
            </a:pPr>
            <a:r>
              <a:rPr lang="de-DE" sz="2000" b="1" dirty="0">
                <a:solidFill>
                  <a:schemeClr val="tx1"/>
                </a:solidFill>
                <a:latin typeface="+mn-lt"/>
              </a:rPr>
              <a:t>Universität Konstanz</a:t>
            </a:r>
          </a:p>
          <a:p>
            <a:pPr algn="ctr">
              <a:spcBef>
                <a:spcPct val="25000"/>
              </a:spcBef>
            </a:pPr>
            <a:r>
              <a:rPr lang="de-DE" sz="2000" b="1" dirty="0">
                <a:solidFill>
                  <a:schemeClr val="tx1"/>
                </a:solidFill>
                <a:latin typeface="+mn-lt"/>
                <a:hlinkClick r:id="rId7"/>
              </a:rPr>
              <a:t>www.kuhlen.name</a:t>
            </a:r>
            <a:endParaRPr lang="de-DE" sz="2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74" name="Titel 1"/>
          <p:cNvSpPr>
            <a:spLocks noGrp="1"/>
          </p:cNvSpPr>
          <p:nvPr>
            <p:ph type="ctrTitle" idx="4294967295"/>
          </p:nvPr>
        </p:nvSpPr>
        <p:spPr>
          <a:xfrm>
            <a:off x="971600" y="332657"/>
            <a:ext cx="6768752" cy="122413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3200" dirty="0" smtClean="0"/>
              <a:t>Einige Probleme mit dem Urheberrecht</a:t>
            </a:r>
            <a:endParaRPr lang="de-DE" sz="3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" name="Picture 1036" descr="D:\RK-WEB0305\RK\kuhlen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1340768"/>
            <a:ext cx="106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feil nach rechts 15">
            <a:hlinkClick r:id="rId2" action="ppaction://hlinksldjump"/>
          </p:cNvPr>
          <p:cNvSpPr/>
          <p:nvPr/>
        </p:nvSpPr>
        <p:spPr>
          <a:xfrm>
            <a:off x="7812360" y="6309320"/>
            <a:ext cx="720080" cy="360040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CC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2000" y="1219200"/>
            <a:ext cx="7620000" cy="1477328"/>
          </a:xfrm>
          <a:prstGeom prst="rect">
            <a:avLst/>
          </a:prstGeom>
          <a:solidFill>
            <a:srgbClr val="E9E9E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de-DE" sz="20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Wissen</a:t>
            </a:r>
            <a:r>
              <a:rPr lang="de-DE" sz="20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 ist frei und frei verfügbar. 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de-DE" sz="2000" dirty="0">
              <a:solidFill>
                <a:srgbClr val="003366"/>
              </a:solidFill>
              <a:latin typeface="+mn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de-DE" sz="2000" b="1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Wissen</a:t>
            </a:r>
            <a:r>
              <a:rPr lang="de-DE" sz="20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20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eignet sich nicht für Eigentum</a:t>
            </a:r>
            <a:r>
              <a:rPr lang="de-DE" sz="20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.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de-DE" sz="2400" b="1" i="1" dirty="0">
                <a:solidFill>
                  <a:schemeClr val="bg1"/>
                </a:solidFill>
                <a:latin typeface="+mn-lt"/>
              </a:rPr>
              <a:t>Wem gehört Wissen? Eher: Wem gehört Information?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5" name="Rectangle 3"/>
          <p:cNvSpPr>
            <a:spLocks noChangeArrowheads="1"/>
          </p:cNvSpPr>
          <p:nvPr/>
        </p:nvSpPr>
        <p:spPr bwMode="auto">
          <a:xfrm>
            <a:off x="609600" y="838200"/>
            <a:ext cx="7620000" cy="1015663"/>
          </a:xfrm>
          <a:prstGeom prst="rect">
            <a:avLst/>
          </a:prstGeom>
          <a:solidFill>
            <a:srgbClr val="E9E9E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de-DE" sz="20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Wissen kann niemandem gehören</a:t>
            </a:r>
            <a:r>
              <a:rPr lang="de-DE" sz="20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, ebenso wenig wie die Luft niemandem gehören </a:t>
            </a:r>
            <a:r>
              <a:rPr lang="de-DE" sz="20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kann.</a:t>
            </a:r>
            <a:endParaRPr lang="de-DE" sz="2000" dirty="0">
              <a:solidFill>
                <a:srgbClr val="003366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9552" y="2348880"/>
            <a:ext cx="7620000" cy="967957"/>
          </a:xfrm>
          <a:prstGeom prst="rect">
            <a:avLst/>
          </a:prstGeom>
          <a:solidFill>
            <a:srgbClr val="E9E9E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de-DE" sz="20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Verfügbar ist </a:t>
            </a:r>
            <a:r>
              <a:rPr lang="de-DE" sz="20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Wissen</a:t>
            </a:r>
            <a:r>
              <a:rPr lang="de-DE" sz="20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 allerdings nur dann, wenn man Zugriff auf die </a:t>
            </a:r>
            <a:r>
              <a:rPr lang="de-DE" sz="20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Wissen repräsentierenden Informationsprodukte </a:t>
            </a:r>
            <a:r>
              <a:rPr lang="de-DE" sz="20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hat. </a:t>
            </a:r>
            <a:endParaRPr lang="de-DE" sz="2000" dirty="0">
              <a:solidFill>
                <a:srgbClr val="003366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de-DE" sz="2400" b="1" i="1" dirty="0">
                <a:solidFill>
                  <a:schemeClr val="bg1"/>
                </a:solidFill>
                <a:latin typeface="+mn-lt"/>
              </a:rPr>
              <a:t>Wem gehört Wissen? Eher: Wem gehört Information?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1446548" y="4167797"/>
            <a:ext cx="1325252" cy="519351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eaLnBrk="0" hangingPunct="0">
              <a:buFont typeface="Wingdings" pitchFamily="2" charset="2"/>
              <a:buNone/>
            </a:pPr>
            <a:r>
              <a:rPr lang="de-DE" sz="2400" dirty="0" smtClean="0">
                <a:solidFill>
                  <a:schemeClr val="bg1"/>
                </a:solidFill>
                <a:latin typeface="+mn-lt"/>
              </a:rPr>
              <a:t>Zugriff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1623687" y="3645024"/>
            <a:ext cx="1299019" cy="459595"/>
            <a:chOff x="2256" y="432"/>
            <a:chExt cx="1056" cy="768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256" y="432"/>
              <a:ext cx="1056" cy="4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de-DE" sz="2000" dirty="0" smtClean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Gesetz</a:t>
              </a:r>
              <a:endParaRPr lang="de-DE" sz="2000" dirty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2736" y="960"/>
              <a:ext cx="96" cy="24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/>
              <a:endParaRPr lang="de-DE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1623687" y="4765288"/>
            <a:ext cx="1299019" cy="488320"/>
            <a:chOff x="2256" y="2304"/>
            <a:chExt cx="1056" cy="816"/>
          </a:xfrm>
        </p:grpSpPr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256" y="2640"/>
              <a:ext cx="1056" cy="4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de-DE" sz="2000" dirty="0" smtClean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Technik</a:t>
              </a:r>
              <a:endParaRPr lang="de-DE" sz="2000" dirty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 flipV="1">
              <a:off x="2784" y="2304"/>
              <a:ext cx="96" cy="24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/>
              <a:endParaRPr lang="de-DE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179512" y="4305692"/>
            <a:ext cx="1179697" cy="287247"/>
            <a:chOff x="1082" y="1536"/>
            <a:chExt cx="959" cy="480"/>
          </a:xfrm>
        </p:grpSpPr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1082" y="1536"/>
              <a:ext cx="646" cy="4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de-DE" sz="2000" dirty="0" smtClean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Werte</a:t>
              </a:r>
              <a:endParaRPr lang="de-DE" sz="2000" dirty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 rot="16200000">
              <a:off x="1838" y="1598"/>
              <a:ext cx="165" cy="24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/>
              <a:endParaRPr lang="de-DE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2843808" y="4276968"/>
            <a:ext cx="1265195" cy="287247"/>
            <a:chOff x="3624" y="1488"/>
            <a:chExt cx="1416" cy="480"/>
          </a:xfrm>
        </p:grpSpPr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3984" y="1488"/>
              <a:ext cx="1056" cy="4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de-DE" sz="2000" dirty="0" smtClean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Markt</a:t>
              </a:r>
              <a:endParaRPr lang="de-DE" sz="2000" dirty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20" name="AutoShape 17"/>
            <p:cNvSpPr>
              <a:spLocks noChangeArrowheads="1"/>
            </p:cNvSpPr>
            <p:nvPr/>
          </p:nvSpPr>
          <p:spPr bwMode="auto">
            <a:xfrm rot="5400000" flipH="1">
              <a:off x="3647" y="1612"/>
              <a:ext cx="193" cy="24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/>
              <a:endParaRPr lang="de-DE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1066800" y="5867400"/>
            <a:ext cx="7010400" cy="430213"/>
          </a:xfrm>
          <a:prstGeom prst="rect">
            <a:avLst/>
          </a:prstGeom>
          <a:solidFill>
            <a:srgbClr val="E9E9E9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buFont typeface="Wingdings" pitchFamily="2" charset="2"/>
              <a:buNone/>
            </a:pPr>
            <a:r>
              <a:rPr lang="de-DE" sz="1400" dirty="0">
                <a:solidFill>
                  <a:schemeClr val="tx2">
                    <a:lumMod val="75000"/>
                  </a:schemeClr>
                </a:solidFill>
              </a:rPr>
              <a:t>Nach: </a:t>
            </a:r>
            <a:r>
              <a:rPr lang="en-GB" sz="1400" dirty="0">
                <a:solidFill>
                  <a:schemeClr val="tx2">
                    <a:lumMod val="75000"/>
                  </a:schemeClr>
                </a:solidFill>
              </a:rPr>
              <a:t>Lawrence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2">
                    <a:lumMod val="75000"/>
                  </a:schemeClr>
                </a:solidFill>
              </a:rPr>
              <a:t>Lessig</a:t>
            </a:r>
            <a:r>
              <a:rPr lang="en-GB" sz="1400" dirty="0">
                <a:solidFill>
                  <a:schemeClr val="tx2">
                    <a:lumMod val="75000"/>
                  </a:schemeClr>
                </a:solidFill>
              </a:rPr>
              <a:t>: Code and other laws of cyberspace. Basic Books, </a:t>
            </a:r>
            <a:r>
              <a:rPr lang="en-GB" sz="1400" dirty="0" err="1">
                <a:solidFill>
                  <a:schemeClr val="tx2">
                    <a:lumMod val="75000"/>
                  </a:schemeClr>
                </a:solidFill>
              </a:rPr>
              <a:t>Perseus</a:t>
            </a:r>
            <a:r>
              <a:rPr lang="en-GB" sz="1400" dirty="0">
                <a:solidFill>
                  <a:schemeClr val="tx2">
                    <a:lumMod val="75000"/>
                  </a:schemeClr>
                </a:solidFill>
              </a:rPr>
              <a:t> Books Group: New York 1999,  second edition 2006</a:t>
            </a:r>
            <a:endParaRPr lang="de-DE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5623012" y="4167797"/>
            <a:ext cx="1289458" cy="519351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eaLnBrk="0" hangingPunct="0">
              <a:buFont typeface="Wingdings" pitchFamily="2" charset="2"/>
              <a:buNone/>
            </a:pPr>
            <a:r>
              <a:rPr lang="de-DE" sz="2400" dirty="0" smtClean="0">
                <a:solidFill>
                  <a:schemeClr val="bg1"/>
                </a:solidFill>
                <a:latin typeface="+mn-lt"/>
              </a:rPr>
              <a:t>Zugriff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4" name="Group 6"/>
          <p:cNvGrpSpPr>
            <a:grpSpLocks/>
          </p:cNvGrpSpPr>
          <p:nvPr/>
        </p:nvGrpSpPr>
        <p:grpSpPr bwMode="auto">
          <a:xfrm>
            <a:off x="5579958" y="3645024"/>
            <a:ext cx="1519213" cy="459595"/>
            <a:chOff x="2077" y="432"/>
            <a:chExt cx="1235" cy="768"/>
          </a:xfrm>
          <a:solidFill>
            <a:schemeClr val="bg1">
              <a:lumMod val="85000"/>
            </a:schemeClr>
          </a:solidFill>
        </p:grpSpPr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2077" y="432"/>
              <a:ext cx="1235" cy="4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de-DE" sz="2000" dirty="0" smtClean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Urheberrecht</a:t>
              </a:r>
              <a:endParaRPr lang="de-DE" sz="2000" dirty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26" name="AutoShape 8"/>
            <p:cNvSpPr>
              <a:spLocks noChangeArrowheads="1"/>
            </p:cNvSpPr>
            <p:nvPr/>
          </p:nvSpPr>
          <p:spPr bwMode="auto">
            <a:xfrm>
              <a:off x="2736" y="960"/>
              <a:ext cx="96" cy="24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/>
              <a:endParaRPr lang="de-DE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27" name="Group 9"/>
          <p:cNvGrpSpPr>
            <a:grpSpLocks/>
          </p:cNvGrpSpPr>
          <p:nvPr/>
        </p:nvGrpSpPr>
        <p:grpSpPr bwMode="auto">
          <a:xfrm>
            <a:off x="5800151" y="4765288"/>
            <a:ext cx="1299019" cy="488320"/>
            <a:chOff x="2256" y="2304"/>
            <a:chExt cx="1056" cy="816"/>
          </a:xfrm>
          <a:solidFill>
            <a:schemeClr val="bg1">
              <a:lumMod val="85000"/>
            </a:schemeClr>
          </a:solidFill>
        </p:grpSpPr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>
              <a:off x="2256" y="2640"/>
              <a:ext cx="1056" cy="4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de-DE" sz="2000" dirty="0" smtClean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DRM</a:t>
              </a:r>
              <a:endParaRPr lang="de-DE" sz="2000" dirty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29" name="AutoShape 11"/>
            <p:cNvSpPr>
              <a:spLocks noChangeArrowheads="1"/>
            </p:cNvSpPr>
            <p:nvPr/>
          </p:nvSpPr>
          <p:spPr bwMode="auto">
            <a:xfrm flipV="1">
              <a:off x="2784" y="2304"/>
              <a:ext cx="96" cy="24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/>
              <a:endParaRPr lang="de-DE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30" name="Group 12"/>
          <p:cNvGrpSpPr>
            <a:grpSpLocks/>
          </p:cNvGrpSpPr>
          <p:nvPr/>
        </p:nvGrpSpPr>
        <p:grpSpPr bwMode="auto">
          <a:xfrm>
            <a:off x="4139952" y="4077092"/>
            <a:ext cx="1395721" cy="515848"/>
            <a:chOff x="1082" y="1154"/>
            <a:chExt cx="959" cy="862"/>
          </a:xfrm>
          <a:solidFill>
            <a:schemeClr val="bg1">
              <a:lumMod val="85000"/>
            </a:schemeClr>
          </a:solidFill>
        </p:grpSpPr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1082" y="1154"/>
              <a:ext cx="792" cy="8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de-DE" dirty="0" err="1" smtClean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Informati</a:t>
              </a:r>
              <a:r>
                <a:rPr lang="de-DE" dirty="0" smtClean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-</a:t>
              </a:r>
              <a:br>
                <a:rPr lang="de-DE" dirty="0" smtClean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</a:br>
              <a:r>
                <a:rPr lang="de-DE" dirty="0" err="1" smtClean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onsethik</a:t>
              </a:r>
              <a:endParaRPr lang="de-DE" dirty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2" name="AutoShape 14"/>
            <p:cNvSpPr>
              <a:spLocks noChangeArrowheads="1"/>
            </p:cNvSpPr>
            <p:nvPr/>
          </p:nvSpPr>
          <p:spPr bwMode="auto">
            <a:xfrm rot="16200000">
              <a:off x="1838" y="1598"/>
              <a:ext cx="165" cy="24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/>
              <a:endParaRPr lang="de-DE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33" name="Group 15"/>
          <p:cNvGrpSpPr>
            <a:grpSpLocks/>
          </p:cNvGrpSpPr>
          <p:nvPr/>
        </p:nvGrpSpPr>
        <p:grpSpPr bwMode="auto">
          <a:xfrm>
            <a:off x="7236296" y="4077297"/>
            <a:ext cx="1782410" cy="486919"/>
            <a:chOff x="3624" y="1405"/>
            <a:chExt cx="1323" cy="563"/>
          </a:xfrm>
          <a:solidFill>
            <a:schemeClr val="bg1">
              <a:lumMod val="85000"/>
            </a:schemeClr>
          </a:solidFill>
        </p:grpSpPr>
        <p:sp>
          <p:nvSpPr>
            <p:cNvPr id="34" name="Rectangle 16"/>
            <p:cNvSpPr>
              <a:spLocks noChangeArrowheads="1"/>
            </p:cNvSpPr>
            <p:nvPr/>
          </p:nvSpPr>
          <p:spPr bwMode="auto">
            <a:xfrm>
              <a:off x="3891" y="1405"/>
              <a:ext cx="1056" cy="5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de-DE" dirty="0" smtClean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Informations-</a:t>
              </a:r>
            </a:p>
            <a:p>
              <a:pPr algn="ctr" eaLnBrk="0" hangingPunct="0">
                <a:buFont typeface="Wingdings" pitchFamily="2" charset="2"/>
                <a:buNone/>
              </a:pPr>
              <a:r>
                <a:rPr lang="de-DE" dirty="0" err="1" smtClean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wirtschaft</a:t>
              </a:r>
              <a:endParaRPr lang="de-DE" dirty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5" name="AutoShape 17"/>
            <p:cNvSpPr>
              <a:spLocks noChangeArrowheads="1"/>
            </p:cNvSpPr>
            <p:nvPr/>
          </p:nvSpPr>
          <p:spPr bwMode="auto">
            <a:xfrm rot="5400000" flipH="1">
              <a:off x="3647" y="1612"/>
              <a:ext cx="193" cy="24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/>
              <a:endParaRPr lang="de-DE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1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619672" y="2389413"/>
            <a:ext cx="5760640" cy="1944216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de-DE" sz="4000" b="1" dirty="0" smtClean="0">
                <a:solidFill>
                  <a:schemeClr val="bg1"/>
                </a:solidFill>
                <a:latin typeface="+mn-lt"/>
              </a:rPr>
              <a:t>Urheberrecht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de-DE" sz="4000" b="1" dirty="0" smtClean="0">
                <a:solidFill>
                  <a:schemeClr val="bg1"/>
                </a:solidFill>
                <a:latin typeface="+mn-lt"/>
              </a:rPr>
              <a:t>Copyright</a:t>
            </a:r>
            <a:endParaRPr lang="de-DE" sz="40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3" y="1114600"/>
            <a:ext cx="4752528" cy="425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2051720" y="692696"/>
            <a:ext cx="2376264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Was ist „Copyright“?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2545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tabLst>
                <a:tab pos="1160463" algn="l"/>
              </a:tabLst>
              <a:defRPr/>
            </a:pPr>
            <a:r>
              <a:rPr lang="de-DE" sz="2400" dirty="0" smtClean="0">
                <a:solidFill>
                  <a:schemeClr val="bg1"/>
                </a:solidFill>
                <a:latin typeface="+mn-lt"/>
              </a:rPr>
              <a:t>Urheberrecht </a:t>
            </a:r>
            <a:r>
              <a:rPr lang="de-DE" sz="2400" dirty="0">
                <a:solidFill>
                  <a:schemeClr val="bg1"/>
                </a:solidFill>
                <a:latin typeface="+mn-lt"/>
              </a:rPr>
              <a:t>– </a:t>
            </a:r>
            <a:r>
              <a:rPr lang="de-DE" sz="2400" dirty="0" smtClean="0">
                <a:solidFill>
                  <a:schemeClr val="bg1"/>
                </a:solidFill>
                <a:latin typeface="+mn-lt"/>
              </a:rPr>
              <a:t>Begrü</a:t>
            </a:r>
            <a:r>
              <a:rPr lang="de-DE" sz="2400" dirty="0" smtClean="0">
                <a:solidFill>
                  <a:schemeClr val="bg1"/>
                </a:solidFill>
                <a:latin typeface="+mn-lt"/>
              </a:rPr>
              <a:t>ndung über Eigentum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Pfeil nach links 12">
            <a:hlinkClick r:id="rId3" action="ppaction://hlinksldjump"/>
          </p:cNvPr>
          <p:cNvSpPr/>
          <p:nvPr/>
        </p:nvSpPr>
        <p:spPr>
          <a:xfrm>
            <a:off x="8358188" y="0"/>
            <a:ext cx="785812" cy="357188"/>
          </a:xfrm>
          <a:prstGeom prst="lef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836712"/>
            <a:ext cx="8163582" cy="360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67544" y="4653136"/>
            <a:ext cx="8153400" cy="1323439"/>
          </a:xfrm>
          <a:prstGeom prst="rect">
            <a:avLst/>
          </a:prstGeom>
          <a:solidFill>
            <a:srgbClr val="E9E9E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2000" dirty="0" smtClean="0">
                <a:latin typeface="+mn-lt"/>
              </a:rPr>
              <a:t>Rechte </a:t>
            </a:r>
            <a:r>
              <a:rPr lang="de-DE" sz="2000" dirty="0">
                <a:latin typeface="+mn-lt"/>
              </a:rPr>
              <a:t>der Urheber </a:t>
            </a:r>
            <a:r>
              <a:rPr lang="de-DE" sz="2000" b="1" dirty="0" smtClean="0">
                <a:latin typeface="+mn-lt"/>
              </a:rPr>
              <a:t>am </a:t>
            </a:r>
            <a:r>
              <a:rPr lang="de-DE" sz="2000" b="1" dirty="0" smtClean="0">
                <a:latin typeface="+mn-lt"/>
              </a:rPr>
              <a:t>geistigen Eigentum </a:t>
            </a:r>
            <a:r>
              <a:rPr lang="de-DE" sz="2000" dirty="0" smtClean="0">
                <a:latin typeface="+mn-lt"/>
              </a:rPr>
              <a:t>-  </a:t>
            </a:r>
            <a:r>
              <a:rPr lang="de-DE" sz="2000" b="1" dirty="0" smtClean="0">
                <a:latin typeface="+mn-lt"/>
              </a:rPr>
              <a:t>naturrechtlich </a:t>
            </a:r>
            <a:r>
              <a:rPr lang="de-DE" sz="2000" dirty="0" smtClean="0">
                <a:latin typeface="+mn-lt"/>
              </a:rPr>
              <a:t>begründet</a:t>
            </a:r>
          </a:p>
          <a:p>
            <a:pPr algn="ctr" eaLnBrk="0" hangingPunct="0"/>
            <a:endParaRPr lang="de-DE" sz="2000" dirty="0" smtClean="0">
              <a:latin typeface="+mn-lt"/>
            </a:endParaRPr>
          </a:p>
          <a:p>
            <a:pPr algn="ctr" eaLnBrk="0" hangingPunct="0"/>
            <a:r>
              <a:rPr lang="de-DE" sz="2000" b="1" dirty="0" smtClean="0">
                <a:latin typeface="+mn-lt"/>
              </a:rPr>
              <a:t>Einschränkungen  </a:t>
            </a:r>
            <a:r>
              <a:rPr lang="de-DE" sz="2000" b="1" dirty="0">
                <a:latin typeface="+mn-lt"/>
              </a:rPr>
              <a:t>dieses Eigentums </a:t>
            </a:r>
            <a:r>
              <a:rPr lang="de-DE" sz="2000" b="1" dirty="0" smtClean="0">
                <a:latin typeface="+mn-lt"/>
              </a:rPr>
              <a:t>– über Sozialpflichtigkeit </a:t>
            </a:r>
            <a:r>
              <a:rPr lang="de-DE" sz="2000" b="1" dirty="0">
                <a:latin typeface="+mn-lt"/>
              </a:rPr>
              <a:t>von </a:t>
            </a:r>
            <a:r>
              <a:rPr lang="de-DE" sz="2000" b="1" dirty="0" smtClean="0">
                <a:latin typeface="+mn-lt"/>
              </a:rPr>
              <a:t>Eigentum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smtClean="0">
                <a:latin typeface="+mn-lt"/>
              </a:rPr>
              <a:t>begründet</a:t>
            </a:r>
            <a:endParaRPr lang="de-DE" sz="20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2545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tabLst>
                <a:tab pos="1160463" algn="l"/>
              </a:tabLst>
              <a:defRPr/>
            </a:pPr>
            <a:r>
              <a:rPr lang="de-DE" sz="2400" dirty="0" smtClean="0">
                <a:solidFill>
                  <a:schemeClr val="bg1"/>
                </a:solidFill>
                <a:latin typeface="+mn-lt"/>
              </a:rPr>
              <a:t>Urheberrecht </a:t>
            </a:r>
            <a:r>
              <a:rPr lang="de-DE" sz="2400" dirty="0">
                <a:solidFill>
                  <a:schemeClr val="bg1"/>
                </a:solidFill>
                <a:latin typeface="+mn-lt"/>
              </a:rPr>
              <a:t>– doppeltes Recht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00063" y="601058"/>
            <a:ext cx="3721100" cy="156966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>
              <a:buFont typeface="Monotype Sorts"/>
              <a:buNone/>
              <a:defRPr/>
            </a:pPr>
            <a:endParaRPr lang="de-DE" sz="24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ctr">
              <a:buFont typeface="Monotype Sorts"/>
              <a:buNone/>
              <a:defRPr/>
            </a:pPr>
            <a:r>
              <a:rPr lang="de-DE" sz="2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Persönlichkeitsrechte</a:t>
            </a:r>
          </a:p>
          <a:p>
            <a:pPr algn="ctr">
              <a:buFont typeface="Monotype Sorts"/>
              <a:buNone/>
              <a:defRPr/>
            </a:pPr>
            <a:r>
              <a:rPr lang="de-DE" sz="2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d</a:t>
            </a:r>
            <a:r>
              <a:rPr lang="de-DE" sz="2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er Urheber</a:t>
            </a:r>
            <a:endParaRPr lang="de-DE" sz="24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ctr">
              <a:buFont typeface="Monotype Sorts"/>
              <a:buNone/>
              <a:defRPr/>
            </a:pPr>
            <a:endParaRPr lang="de-DE" sz="24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714875" y="601058"/>
            <a:ext cx="3721100" cy="156966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>
              <a:buFont typeface="Monotype Sorts"/>
              <a:buNone/>
              <a:defRPr/>
            </a:pPr>
            <a:endParaRPr lang="de-DE" sz="24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ctr">
              <a:buFont typeface="Monotype Sorts"/>
              <a:buNone/>
              <a:defRPr/>
            </a:pPr>
            <a:r>
              <a:rPr lang="de-DE" sz="2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Verwertungsrechte</a:t>
            </a:r>
          </a:p>
          <a:p>
            <a:pPr algn="ctr">
              <a:defRPr/>
            </a:pPr>
            <a:r>
              <a:rPr lang="de-DE" sz="2400" dirty="0" smtClean="0">
                <a:solidFill>
                  <a:schemeClr val="bg1"/>
                </a:solidFill>
                <a:cs typeface="Times New Roman" pitchFamily="18" charset="0"/>
              </a:rPr>
              <a:t>der Urheber</a:t>
            </a:r>
          </a:p>
          <a:p>
            <a:pPr algn="ctr">
              <a:buFont typeface="Monotype Sorts"/>
              <a:buNone/>
              <a:defRPr/>
            </a:pPr>
            <a:endParaRPr lang="de-DE" sz="24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2875" y="2245605"/>
            <a:ext cx="3286125" cy="144921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tIns="108000" bIns="108000" anchor="ctr">
            <a:spAutoFit/>
          </a:bodyPr>
          <a:lstStyle/>
          <a:p>
            <a:pPr algn="ctr">
              <a:buFont typeface="Monotype Sorts"/>
              <a:buNone/>
              <a:defRPr/>
            </a:pPr>
            <a:r>
              <a:rPr lang="de-DE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nicht </a:t>
            </a:r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verliehen, sondern automatisch</a:t>
            </a:r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durch die Schöpfung des Werkes gegeben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42875" y="4899819"/>
            <a:ext cx="2857500" cy="83343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tIns="108000" bIns="108000" anchor="ctr">
            <a:spAutoFit/>
          </a:bodyPr>
          <a:lstStyle/>
          <a:p>
            <a:pPr algn="ctr">
              <a:buFont typeface="Monotype Sorts"/>
              <a:buNone/>
              <a:defRPr/>
            </a:pPr>
            <a:r>
              <a:rPr lang="de-DE" sz="200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können </a:t>
            </a:r>
            <a:r>
              <a:rPr lang="de-DE" sz="2000" b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nicht übertragen </a:t>
            </a:r>
            <a:r>
              <a:rPr lang="de-DE" sz="200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werden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42875" y="3685381"/>
            <a:ext cx="4143375" cy="104933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tIns="108000" bIns="108000" anchor="ctr">
            <a:spAutoFit/>
          </a:bodyPr>
          <a:lstStyle/>
          <a:p>
            <a:pPr marL="274638" indent="-274638">
              <a:buFont typeface="Wingdings" pitchFamily="2" charset="2"/>
              <a:buChar char="Ø"/>
              <a:defRPr/>
            </a:pPr>
            <a:r>
              <a:rPr lang="de-DE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ob und wie zu </a:t>
            </a:r>
            <a:r>
              <a:rPr lang="de-DE" b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publizieren</a:t>
            </a:r>
            <a:r>
              <a:rPr lang="de-DE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(§12)</a:t>
            </a:r>
          </a:p>
          <a:p>
            <a:pPr marL="274638" indent="-274638">
              <a:buFont typeface="Wingdings" pitchFamily="2" charset="2"/>
              <a:buChar char="Ø"/>
              <a:defRPr/>
            </a:pPr>
            <a:r>
              <a:rPr lang="de-DE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Anerkennung </a:t>
            </a:r>
            <a:r>
              <a:rPr lang="de-DE" b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Urheberschaft</a:t>
            </a:r>
            <a:r>
              <a:rPr lang="de-DE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(§13)</a:t>
            </a:r>
          </a:p>
          <a:p>
            <a:pPr marL="274638" indent="-274638">
              <a:buFont typeface="Wingdings" pitchFamily="2" charset="2"/>
              <a:buChar char="Ø"/>
              <a:defRPr/>
            </a:pPr>
            <a:r>
              <a:rPr lang="de-DE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Schutz vor </a:t>
            </a:r>
            <a:r>
              <a:rPr lang="de-DE" b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Entstellung</a:t>
            </a:r>
            <a:r>
              <a:rPr lang="de-DE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(§14)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143500" y="2257722"/>
            <a:ext cx="2857500" cy="11414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tIns="108000" bIns="108000" anchor="ctr">
            <a:spAutoFit/>
          </a:bodyPr>
          <a:lstStyle/>
          <a:p>
            <a:pPr algn="ctr">
              <a:buFont typeface="Monotype Sorts"/>
              <a:buNone/>
              <a:defRPr/>
            </a:pP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Recht, </a:t>
            </a:r>
            <a:r>
              <a:rPr lang="de-DE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materiellen Nutzen </a:t>
            </a: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aus Werk </a:t>
            </a:r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erzielen zu </a:t>
            </a: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können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357813" y="3543597"/>
            <a:ext cx="3071812" cy="132556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tIns="108000" bIns="108000" anchor="ctr">
            <a:spAutoFit/>
          </a:bodyPr>
          <a:lstStyle/>
          <a:p>
            <a:pPr marL="274638" indent="-274638">
              <a:buFont typeface="Wingdings" pitchFamily="2" charset="2"/>
              <a:buChar char="Ø"/>
              <a:defRPr/>
            </a:pPr>
            <a:r>
              <a:rPr lang="de-DE" b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vervielfältigen</a:t>
            </a:r>
            <a:r>
              <a:rPr lang="de-DE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(§16)</a:t>
            </a:r>
          </a:p>
          <a:p>
            <a:pPr marL="274638" indent="-274638">
              <a:buFont typeface="Wingdings" pitchFamily="2" charset="2"/>
              <a:buChar char="Ø"/>
              <a:defRPr/>
            </a:pPr>
            <a:r>
              <a:rPr lang="de-DE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verbreiten (§17)</a:t>
            </a:r>
          </a:p>
          <a:p>
            <a:pPr marL="274638" indent="-274638">
              <a:buFont typeface="Wingdings" pitchFamily="2" charset="2"/>
              <a:buChar char="Ø"/>
              <a:defRPr/>
            </a:pPr>
            <a:r>
              <a:rPr lang="de-DE" b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öffentliche Zugänglich- machung </a:t>
            </a:r>
            <a:r>
              <a:rPr lang="de-DE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(§19a)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779912" y="4941168"/>
            <a:ext cx="3643313" cy="11414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tIns="108000" bIns="108000" anchor="ctr">
            <a:spAutoFit/>
          </a:bodyPr>
          <a:lstStyle/>
          <a:p>
            <a:pPr algn="ctr">
              <a:buFont typeface="Monotype Sorts"/>
              <a:buNone/>
              <a:defRPr/>
            </a:pP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werden i.d.R. per Vertrag als </a:t>
            </a:r>
            <a:r>
              <a:rPr lang="de-DE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(exklusive) Nutzungsrechte </a:t>
            </a: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an Verlage übergeben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2545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tabLst>
                <a:tab pos="1160463" algn="l"/>
              </a:tabLst>
              <a:defRPr/>
            </a:pPr>
            <a:r>
              <a:rPr lang="de-DE" sz="2400" dirty="0" smtClean="0">
                <a:solidFill>
                  <a:schemeClr val="bg1"/>
                </a:solidFill>
                <a:latin typeface="+mn-lt"/>
              </a:rPr>
              <a:t>Urheberrecht auch im öffentlichen Interesse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076056" y="692696"/>
            <a:ext cx="3600400" cy="10801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 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Englischen: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l</a:t>
            </a:r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imitations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, </a:t>
            </a:r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exceptions</a:t>
            </a:r>
            <a:endParaRPr lang="de-DE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95536" y="692696"/>
            <a:ext cx="4499992" cy="978729"/>
          </a:xfrm>
          <a:prstGeom prst="rect">
            <a:avLst/>
          </a:prstGeom>
          <a:solidFill>
            <a:srgbClr val="E9E9E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Schranken</a:t>
            </a: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gehören </a:t>
            </a:r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systematisch 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zum </a:t>
            </a:r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Urheberrecht</a:t>
            </a:r>
          </a:p>
        </p:txBody>
      </p:sp>
      <p:grpSp>
        <p:nvGrpSpPr>
          <p:cNvPr id="7" name="Gruppieren 10"/>
          <p:cNvGrpSpPr>
            <a:grpSpLocks/>
          </p:cNvGrpSpPr>
          <p:nvPr/>
        </p:nvGrpSpPr>
        <p:grpSpPr bwMode="auto">
          <a:xfrm>
            <a:off x="247650" y="1905000"/>
            <a:ext cx="5086350" cy="3919538"/>
            <a:chOff x="0" y="1905000"/>
            <a:chExt cx="5086350" cy="391921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905000"/>
              <a:ext cx="4307840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5105400"/>
              <a:ext cx="5086350" cy="44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feld 7"/>
            <p:cNvSpPr txBox="1">
              <a:spLocks noChangeArrowheads="1"/>
            </p:cNvSpPr>
            <p:nvPr/>
          </p:nvSpPr>
          <p:spPr bwMode="auto">
            <a:xfrm>
              <a:off x="685800" y="5562600"/>
              <a:ext cx="42672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de-DE" sz="1100">
                  <a:hlinkClick r:id="rId5"/>
                </a:rPr>
                <a:t>http://commons.wikimedia.org/wiki/Image:Moderne_Schranke.jpg</a:t>
              </a:r>
              <a:endParaRPr lang="de-DE" sz="1100"/>
            </a:p>
          </p:txBody>
        </p:sp>
      </p:grpSp>
      <p:grpSp>
        <p:nvGrpSpPr>
          <p:cNvPr id="11" name="Gruppieren 11"/>
          <p:cNvGrpSpPr>
            <a:grpSpLocks/>
          </p:cNvGrpSpPr>
          <p:nvPr/>
        </p:nvGrpSpPr>
        <p:grpSpPr bwMode="auto">
          <a:xfrm>
            <a:off x="4648200" y="1905000"/>
            <a:ext cx="4267200" cy="3386138"/>
            <a:chOff x="4648200" y="1905000"/>
            <a:chExt cx="4267200" cy="338581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00600" y="1905000"/>
              <a:ext cx="4019550" cy="3014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feld 9"/>
            <p:cNvSpPr txBox="1">
              <a:spLocks noChangeArrowheads="1"/>
            </p:cNvSpPr>
            <p:nvPr/>
          </p:nvSpPr>
          <p:spPr bwMode="auto">
            <a:xfrm>
              <a:off x="4648200" y="5029200"/>
              <a:ext cx="42672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de-DE" sz="1100">
                  <a:hlinkClick r:id="rId7"/>
                </a:rPr>
                <a:t>www.gristede.de/assets/images/a_Schranke.jpg</a:t>
              </a:r>
              <a:endParaRPr lang="de-DE" sz="1100"/>
            </a:p>
          </p:txBody>
        </p:sp>
      </p:grp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86619" y="5805264"/>
            <a:ext cx="3276600" cy="49530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buFont typeface="Wingdings" pitchFamily="2" charset="2"/>
              <a:buNone/>
            </a:pPr>
            <a:r>
              <a:rPr lang="de-DE" sz="2400" dirty="0" smtClean="0">
                <a:solidFill>
                  <a:schemeClr val="bg1"/>
                </a:solidFill>
                <a:cs typeface="Times New Roman" pitchFamily="18" charset="0"/>
              </a:rPr>
              <a:t>Verbot?</a:t>
            </a:r>
            <a:endParaRPr lang="de-DE" sz="2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5076056" y="5805264"/>
            <a:ext cx="3276600" cy="49530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buFont typeface="Wingdings" pitchFamily="2" charset="2"/>
              <a:buNone/>
            </a:pPr>
            <a:r>
              <a:rPr lang="de-DE" sz="2400" dirty="0" smtClean="0">
                <a:solidFill>
                  <a:schemeClr val="bg1"/>
                </a:solidFill>
                <a:cs typeface="Times New Roman" pitchFamily="18" charset="0"/>
              </a:rPr>
              <a:t>Erlaubnis?</a:t>
            </a:r>
            <a:endParaRPr lang="de-DE" sz="2400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2545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tabLst>
                <a:tab pos="1160463" algn="l"/>
              </a:tabLst>
              <a:defRPr/>
            </a:pPr>
            <a:r>
              <a:rPr lang="de-DE" sz="2400" dirty="0" smtClean="0">
                <a:solidFill>
                  <a:schemeClr val="bg1"/>
                </a:solidFill>
                <a:latin typeface="+mn-lt"/>
              </a:rPr>
              <a:t>Urheberrecht auch im öffentlichen Interesse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619672" y="1268760"/>
            <a:ext cx="5760640" cy="1944216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de-DE" sz="2400" b="1" dirty="0" smtClean="0">
                <a:solidFill>
                  <a:schemeClr val="bg1"/>
                </a:solidFill>
                <a:latin typeface="+mn-lt"/>
              </a:rPr>
              <a:t>Schranken</a:t>
            </a:r>
            <a:r>
              <a:rPr lang="de-DE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</a:rPr>
              <a:t>schränken die an sich exklusiven Rechte der Urheber im öffentlichen Interesse ein.</a:t>
            </a:r>
            <a:endParaRPr lang="de-DE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50465" y="3717032"/>
            <a:ext cx="8181975" cy="904863"/>
          </a:xfrm>
          <a:prstGeom prst="rect">
            <a:avLst/>
          </a:prstGeom>
          <a:solidFill>
            <a:srgbClr val="E9E9E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werden aber </a:t>
            </a:r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oft eher </a:t>
            </a: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als </a:t>
            </a:r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bloße 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(lästige) Ausnahmen </a:t>
            </a: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gesehen, nicht als Recht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699792" y="836712"/>
            <a:ext cx="4104456" cy="120032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3600" dirty="0" smtClean="0">
                <a:solidFill>
                  <a:schemeClr val="bg1"/>
                </a:solidFill>
              </a:rPr>
              <a:t>Was ist starkes Urheberrecht?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195736" y="2732727"/>
            <a:ext cx="5328592" cy="120032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3600" dirty="0" smtClean="0">
                <a:solidFill>
                  <a:schemeClr val="bg1"/>
                </a:solidFill>
              </a:rPr>
              <a:t>Was ist schwaches Urheberrecht?</a:t>
            </a:r>
            <a:endParaRPr lang="de-DE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5575300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92696"/>
            <a:ext cx="1304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uppieren 14"/>
          <p:cNvGrpSpPr/>
          <p:nvPr/>
        </p:nvGrpSpPr>
        <p:grpSpPr>
          <a:xfrm>
            <a:off x="323528" y="3212976"/>
            <a:ext cx="8645549" cy="1970906"/>
            <a:chOff x="323528" y="3212976"/>
            <a:chExt cx="8645549" cy="1970906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352" y="3212976"/>
              <a:ext cx="1228725" cy="1228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3528" y="3717032"/>
              <a:ext cx="6856413" cy="146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feld 15"/>
          <p:cNvSpPr txBox="1"/>
          <p:nvPr/>
        </p:nvSpPr>
        <p:spPr>
          <a:xfrm>
            <a:off x="3779912" y="188640"/>
            <a:ext cx="252028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b</a:t>
            </a:r>
            <a:r>
              <a:rPr lang="de-DE" dirty="0" smtClean="0">
                <a:solidFill>
                  <a:schemeClr val="bg1"/>
                </a:solidFill>
              </a:rPr>
              <a:t>enötigt ein starkes Urheberrecht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39552" y="3140968"/>
            <a:ext cx="252028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b</a:t>
            </a:r>
            <a:r>
              <a:rPr lang="de-DE" dirty="0" smtClean="0">
                <a:solidFill>
                  <a:schemeClr val="bg1"/>
                </a:solidFill>
              </a:rPr>
              <a:t>enötigt ein starkes Urheberrecht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084168" y="1700808"/>
            <a:ext cx="252028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o</a:t>
            </a:r>
            <a:r>
              <a:rPr lang="de-DE" dirty="0" smtClean="0">
                <a:solidFill>
                  <a:schemeClr val="bg1"/>
                </a:solidFill>
              </a:rPr>
              <a:t>der ist ein schwaches Urheberrecht?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292080" y="5229200"/>
            <a:ext cx="252028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o</a:t>
            </a:r>
            <a:r>
              <a:rPr lang="de-DE" dirty="0" smtClean="0">
                <a:solidFill>
                  <a:schemeClr val="bg1"/>
                </a:solidFill>
              </a:rPr>
              <a:t>der ist ein schwaches Urheberrecht?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56992"/>
            <a:ext cx="7659599" cy="317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260648"/>
            <a:ext cx="9065132" cy="309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475656" y="2924944"/>
            <a:ext cx="4680520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dirty="0">
                <a:latin typeface="+mn-lt"/>
                <a:cs typeface="+mn-cs"/>
              </a:rPr>
              <a:t>In einer </a:t>
            </a:r>
            <a:r>
              <a:rPr lang="de-DE" sz="2000" b="1" dirty="0">
                <a:latin typeface="+mn-lt"/>
                <a:cs typeface="+mn-cs"/>
              </a:rPr>
              <a:t>digitalisierten und vernetzten Informationsgesellschaft </a:t>
            </a:r>
            <a:r>
              <a:rPr lang="de-DE" sz="2000" dirty="0">
                <a:latin typeface="+mn-lt"/>
                <a:cs typeface="+mn-cs"/>
              </a:rPr>
              <a:t>muss der </a:t>
            </a:r>
            <a:r>
              <a:rPr lang="de-DE" sz="2000" b="1" dirty="0">
                <a:latin typeface="+mn-lt"/>
                <a:cs typeface="+mn-cs"/>
              </a:rPr>
              <a:t>Zugang </a:t>
            </a:r>
            <a:r>
              <a:rPr lang="de-DE" sz="2000" dirty="0">
                <a:latin typeface="+mn-lt"/>
                <a:cs typeface="+mn-cs"/>
              </a:rPr>
              <a:t>zur weltweiten </a:t>
            </a:r>
            <a:r>
              <a:rPr lang="de-DE" sz="2000" b="1" dirty="0">
                <a:latin typeface="+mn-lt"/>
                <a:cs typeface="+mn-cs"/>
              </a:rPr>
              <a:t>Information für jedermann zu jeder Zeit von jedem Ort </a:t>
            </a:r>
            <a:r>
              <a:rPr lang="de-DE" sz="2000" dirty="0">
                <a:latin typeface="+mn-lt"/>
                <a:cs typeface="+mn-cs"/>
              </a:rPr>
              <a:t>für Zwecke </a:t>
            </a:r>
            <a:r>
              <a:rPr lang="de-DE" sz="2000" dirty="0" smtClean="0">
                <a:latin typeface="+mn-lt"/>
                <a:cs typeface="+mn-cs"/>
              </a:rPr>
              <a:t>von</a:t>
            </a:r>
            <a:r>
              <a:rPr lang="de-DE" sz="2000" b="1" dirty="0" smtClean="0">
                <a:latin typeface="+mn-lt"/>
                <a:cs typeface="+mn-cs"/>
              </a:rPr>
              <a:t> Bildung </a:t>
            </a:r>
            <a:r>
              <a:rPr lang="de-DE" sz="2000" b="1" dirty="0">
                <a:latin typeface="+mn-lt"/>
                <a:cs typeface="+mn-cs"/>
              </a:rPr>
              <a:t>und Wissenschaft </a:t>
            </a:r>
            <a:r>
              <a:rPr lang="de-DE" sz="2000" dirty="0">
                <a:latin typeface="+mn-lt"/>
                <a:cs typeface="+mn-cs"/>
              </a:rPr>
              <a:t>sichergestellt werden!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400" dirty="0">
                <a:solidFill>
                  <a:schemeClr val="bg1"/>
                </a:solidFill>
              </a:rPr>
              <a:t>starkes Urheberrecht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71500"/>
            <a:ext cx="32004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1643063"/>
            <a:ext cx="43053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357188" y="4500563"/>
            <a:ext cx="33575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b="1"/>
              <a:t>Urheberrechtlicher Schutz technischer Schutzmaßnahmen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400" dirty="0">
                <a:solidFill>
                  <a:schemeClr val="bg1"/>
                </a:solidFill>
              </a:rPr>
              <a:t>S</a:t>
            </a:r>
            <a:r>
              <a:rPr lang="de-DE" sz="2400" dirty="0" smtClean="0">
                <a:solidFill>
                  <a:schemeClr val="bg1"/>
                </a:solidFill>
              </a:rPr>
              <a:t>tarkes </a:t>
            </a:r>
            <a:r>
              <a:rPr lang="de-DE" sz="2400" dirty="0">
                <a:solidFill>
                  <a:schemeClr val="bg1"/>
                </a:solidFill>
              </a:rPr>
              <a:t>Urheberrecht bzw. starke </a:t>
            </a:r>
            <a:r>
              <a:rPr lang="de-DE" sz="2400" dirty="0" smtClean="0">
                <a:solidFill>
                  <a:schemeClr val="bg1"/>
                </a:solidFill>
              </a:rPr>
              <a:t>IPRs (</a:t>
            </a:r>
            <a:r>
              <a:rPr lang="de-DE" sz="2400" dirty="0" err="1" smtClean="0">
                <a:solidFill>
                  <a:schemeClr val="bg1"/>
                </a:solidFill>
              </a:rPr>
              <a:t>Intellectual</a:t>
            </a:r>
            <a:r>
              <a:rPr lang="de-DE" sz="2400" dirty="0" smtClean="0">
                <a:solidFill>
                  <a:schemeClr val="bg1"/>
                </a:solidFill>
              </a:rPr>
              <a:t> Property </a:t>
            </a:r>
            <a:r>
              <a:rPr lang="de-DE" sz="2400" dirty="0" err="1" smtClean="0">
                <a:solidFill>
                  <a:schemeClr val="bg1"/>
                </a:solidFill>
              </a:rPr>
              <a:t>Rights</a:t>
            </a:r>
            <a:r>
              <a:rPr lang="de-DE" sz="2400" dirty="0" smtClean="0">
                <a:solidFill>
                  <a:schemeClr val="bg1"/>
                </a:solidFill>
              </a:rPr>
              <a:t>)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95338" y="893763"/>
            <a:ext cx="7277100" cy="897435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marL="292100" indent="-292100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Zeitliche Ausdehnung </a:t>
            </a:r>
            <a:r>
              <a:rPr lang="de-DE" sz="20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der IPR-Schutzdauer (unterschiedlich bei der Patent- und Urheber-/Copyright-Regelung)</a:t>
            </a:r>
            <a:r>
              <a:rPr lang="de-DE" sz="2000" dirty="0">
                <a:solidFill>
                  <a:srgbClr val="003366"/>
                </a:solidFill>
                <a:latin typeface="+mn-lt"/>
              </a:rPr>
              <a:t> 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95338" y="2111041"/>
            <a:ext cx="7277100" cy="945141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marL="292100" indent="-292100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Ausdehnung </a:t>
            </a:r>
            <a:r>
              <a:rPr lang="de-DE" sz="20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der IPRs auf (Wissen über) lebende Objekte </a:t>
            </a:r>
            <a:r>
              <a:rPr lang="de-DE" sz="20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und Vorkommen in der </a:t>
            </a:r>
            <a:r>
              <a:rPr lang="de-DE" sz="20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Natur, DNA </a:t>
            </a:r>
            <a:endParaRPr lang="de-DE" sz="2000" dirty="0">
              <a:solidFill>
                <a:srgbClr val="003366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795338" y="3190332"/>
            <a:ext cx="7277100" cy="897435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marL="292100" indent="-292100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Ausdehnung </a:t>
            </a:r>
            <a:r>
              <a:rPr lang="de-DE" sz="20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der IPRs auf Software </a:t>
            </a:r>
            <a:r>
              <a:rPr lang="de-DE" sz="20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(in einer </a:t>
            </a:r>
            <a:r>
              <a:rPr lang="de-DE" sz="20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in der EU durchaus </a:t>
            </a:r>
            <a:r>
              <a:rPr lang="de-DE" sz="20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noch kontroversen Debatte) 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795338" y="4221917"/>
            <a:ext cx="7277100" cy="897435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marL="292100" indent="-292100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Ausdehnung des </a:t>
            </a:r>
            <a:r>
              <a:rPr lang="de-DE" sz="2000" b="1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Schutzes der kommerziellen Verwertung </a:t>
            </a:r>
            <a:r>
              <a:rPr lang="de-DE" sz="20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auch über </a:t>
            </a:r>
            <a:r>
              <a:rPr lang="de-DE" sz="2000" b="1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technische Schutzmaßnahmen (DRM)</a:t>
            </a:r>
            <a:endParaRPr lang="de-DE" sz="2000" b="1" dirty="0">
              <a:solidFill>
                <a:srgbClr val="003366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795338" y="5301208"/>
            <a:ext cx="7277100" cy="897435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marL="292100" indent="-292100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Einschränkungen der Nutzungsrechte </a:t>
            </a:r>
            <a:r>
              <a:rPr lang="de-DE" sz="20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auf den Publikumsmärkten als auch (und insbesondere) für Bildung und Wissenschaft</a:t>
            </a:r>
            <a:endParaRPr lang="de-DE" sz="2000" dirty="0">
              <a:solidFill>
                <a:srgbClr val="003366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animBg="1" autoUpdateAnimBg="0"/>
      <p:bldP spid="10" grpId="0" animBg="1" autoUpdateAnimBg="0"/>
      <p:bldP spid="6" grpId="0" animBg="1" autoUpdateAnimBg="0"/>
      <p:bldP spid="7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928688" y="1060401"/>
            <a:ext cx="2143125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400" dirty="0" smtClean="0">
                <a:solidFill>
                  <a:schemeClr val="bg1"/>
                </a:solidFill>
                <a:latin typeface="+mn-lt"/>
              </a:rPr>
              <a:t>Schutzdauer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4788024" y="2363743"/>
            <a:ext cx="3214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b="1" dirty="0">
                <a:latin typeface="+mn-lt"/>
              </a:rPr>
              <a:t>volkswirtschaftlich</a:t>
            </a:r>
            <a:r>
              <a:rPr lang="de-DE" dirty="0">
                <a:latin typeface="+mn-lt"/>
              </a:rPr>
              <a:t> nützlich</a:t>
            </a:r>
          </a:p>
          <a:p>
            <a:pPr algn="ctr"/>
            <a:r>
              <a:rPr lang="de-DE" dirty="0">
                <a:latin typeface="+mn-lt"/>
              </a:rPr>
              <a:t>bis zu 5 Jahren</a:t>
            </a: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4788024" y="3184480"/>
            <a:ext cx="32146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b="1" dirty="0">
                <a:latin typeface="+mn-lt"/>
              </a:rPr>
              <a:t>volkswirtschaftlich</a:t>
            </a:r>
            <a:r>
              <a:rPr lang="de-DE" dirty="0">
                <a:latin typeface="+mn-lt"/>
              </a:rPr>
              <a:t> neutral zwischen 5 und 30 Jahren</a:t>
            </a: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4788024" y="4006805"/>
            <a:ext cx="32146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b="1" dirty="0">
                <a:latin typeface="+mn-lt"/>
              </a:rPr>
              <a:t>volkswirtschaftlich</a:t>
            </a:r>
            <a:r>
              <a:rPr lang="de-DE" dirty="0">
                <a:latin typeface="+mn-lt"/>
              </a:rPr>
              <a:t> nutzlos oder eher schädlich über 30 Jahre</a:t>
            </a: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395536" y="2636912"/>
            <a:ext cx="32146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Die </a:t>
            </a:r>
            <a:r>
              <a:rPr lang="de-DE" dirty="0">
                <a:latin typeface="+mn-lt"/>
              </a:rPr>
              <a:t>S</a:t>
            </a:r>
            <a:r>
              <a:rPr lang="de-DE" dirty="0" smtClean="0">
                <a:latin typeface="+mn-lt"/>
              </a:rPr>
              <a:t>chutzfrist beträgt in der Europäischen Union und der Schweiz 70 Jahre nach dem Tod des Urhebers </a:t>
            </a:r>
          </a:p>
          <a:p>
            <a:pPr algn="ctr"/>
            <a:r>
              <a:rPr lang="de-DE" dirty="0" smtClean="0">
                <a:latin typeface="+mn-lt"/>
              </a:rPr>
              <a:t>(</a:t>
            </a:r>
            <a:r>
              <a:rPr lang="de-DE" i="1" dirty="0" smtClean="0">
                <a:latin typeface="+mn-lt"/>
              </a:rPr>
              <a:t>post </a:t>
            </a:r>
            <a:r>
              <a:rPr lang="de-DE" i="1" dirty="0" err="1" smtClean="0">
                <a:latin typeface="+mn-lt"/>
              </a:rPr>
              <a:t>mortem</a:t>
            </a:r>
            <a:r>
              <a:rPr lang="de-DE" i="1" dirty="0" smtClean="0">
                <a:latin typeface="+mn-lt"/>
              </a:rPr>
              <a:t> </a:t>
            </a:r>
            <a:r>
              <a:rPr lang="de-DE" i="1" dirty="0" err="1" smtClean="0">
                <a:latin typeface="+mn-lt"/>
              </a:rPr>
              <a:t>auctoris</a:t>
            </a:r>
            <a:r>
              <a:rPr lang="de-DE" dirty="0" smtClean="0">
                <a:latin typeface="+mn-lt"/>
              </a:rPr>
              <a:t>, abgekürzt p. m. a.)</a:t>
            </a:r>
            <a:endParaRPr lang="de-DE" dirty="0"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220072" y="1052736"/>
            <a:ext cx="2143125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400" dirty="0" smtClean="0">
                <a:solidFill>
                  <a:schemeClr val="bg1"/>
                </a:solidFill>
                <a:latin typeface="+mn-lt"/>
              </a:rPr>
              <a:t>aber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400" dirty="0">
                <a:solidFill>
                  <a:schemeClr val="bg1"/>
                </a:solidFill>
              </a:rPr>
              <a:t>schwaches Urheberrecht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938" y="928688"/>
            <a:ext cx="6015037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400" dirty="0">
                <a:solidFill>
                  <a:schemeClr val="bg1"/>
                </a:solidFill>
              </a:rPr>
              <a:t>schwaches Urheberrecht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971600" y="1268760"/>
            <a:ext cx="561662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dirty="0" smtClean="0">
                <a:latin typeface="+mn-lt"/>
              </a:rPr>
              <a:t>Ein Urheberrecht, das die </a:t>
            </a:r>
            <a:r>
              <a:rPr lang="de-DE" b="1" dirty="0" smtClean="0">
                <a:latin typeface="+mn-lt"/>
              </a:rPr>
              <a:t>Rechte der Urheber und die kommerzielle Verwertung von  Wissen </a:t>
            </a:r>
            <a:r>
              <a:rPr lang="de-DE" dirty="0" smtClean="0">
                <a:latin typeface="+mn-lt"/>
              </a:rPr>
              <a:t>in den Vordergrund stellt</a:t>
            </a:r>
            <a:endParaRPr lang="de-DE" dirty="0">
              <a:latin typeface="+mn-lt"/>
            </a:endParaRP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0" y="476672"/>
            <a:ext cx="9144000" cy="461963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400" dirty="0" smtClean="0">
                <a:solidFill>
                  <a:schemeClr val="bg1"/>
                </a:solidFill>
              </a:rPr>
              <a:t>s</a:t>
            </a:r>
            <a:r>
              <a:rPr lang="de-DE" sz="2400" dirty="0" smtClean="0">
                <a:solidFill>
                  <a:schemeClr val="bg1"/>
                </a:solidFill>
              </a:rPr>
              <a:t>tarkes Urheberrecht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99592" y="3068960"/>
            <a:ext cx="5616624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dirty="0" smtClean="0">
                <a:latin typeface="+mn-lt"/>
              </a:rPr>
              <a:t>Ein Urheberrecht, das durch </a:t>
            </a:r>
            <a:r>
              <a:rPr lang="de-DE" b="1" dirty="0" smtClean="0">
                <a:latin typeface="+mn-lt"/>
              </a:rPr>
              <a:t>freizügige Schrankenregelungen </a:t>
            </a:r>
            <a:r>
              <a:rPr lang="de-DE" dirty="0" smtClean="0">
                <a:latin typeface="+mn-lt"/>
              </a:rPr>
              <a:t>dafür sorgt, dass zumindest das mit </a:t>
            </a:r>
            <a:r>
              <a:rPr lang="de-DE" b="1" dirty="0" smtClean="0">
                <a:latin typeface="+mn-lt"/>
              </a:rPr>
              <a:t>öffentlichen Mitteln produzierte Wissen </a:t>
            </a:r>
            <a:r>
              <a:rPr lang="de-DE" dirty="0" smtClean="0">
                <a:latin typeface="+mn-lt"/>
              </a:rPr>
              <a:t>für </a:t>
            </a:r>
            <a:r>
              <a:rPr lang="de-DE" b="1" dirty="0" smtClean="0">
                <a:latin typeface="+mn-lt"/>
              </a:rPr>
              <a:t>jedermann frei zugänglich </a:t>
            </a:r>
            <a:r>
              <a:rPr lang="de-DE" dirty="0" smtClean="0">
                <a:latin typeface="+mn-lt"/>
              </a:rPr>
              <a:t>ist.</a:t>
            </a:r>
            <a:endParaRPr lang="de-DE" dirty="0">
              <a:latin typeface="+mn-lt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6948264" y="3212976"/>
            <a:ext cx="1872208" cy="1366411"/>
            <a:chOff x="6948264" y="3212976"/>
            <a:chExt cx="1872208" cy="1366411"/>
          </a:xfrm>
        </p:grpSpPr>
        <p:sp>
          <p:nvSpPr>
            <p:cNvPr id="7" name="Textfeld 6"/>
            <p:cNvSpPr txBox="1"/>
            <p:nvPr/>
          </p:nvSpPr>
          <p:spPr>
            <a:xfrm>
              <a:off x="6948264" y="3212976"/>
              <a:ext cx="1872208" cy="64633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chemeClr val="bg1"/>
                  </a:solidFill>
                </a:rPr>
                <a:t>Wirtschaft:</a:t>
              </a:r>
            </a:p>
            <a:p>
              <a:pPr algn="ctr"/>
              <a:r>
                <a:rPr lang="de-DE" dirty="0" smtClean="0">
                  <a:solidFill>
                    <a:schemeClr val="bg1"/>
                  </a:solidFill>
                </a:rPr>
                <a:t>schwach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6948264" y="3933056"/>
              <a:ext cx="1872208" cy="64633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chemeClr val="bg1"/>
                  </a:solidFill>
                </a:rPr>
                <a:t>Gesellschaft:</a:t>
              </a:r>
            </a:p>
            <a:p>
              <a:pPr algn="ctr"/>
              <a:r>
                <a:rPr lang="de-DE" dirty="0" smtClean="0">
                  <a:solidFill>
                    <a:schemeClr val="bg1"/>
                  </a:solidFill>
                </a:rPr>
                <a:t>stark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6948264" y="1484784"/>
            <a:ext cx="1872208" cy="1366411"/>
            <a:chOff x="6948264" y="1484784"/>
            <a:chExt cx="1872208" cy="1366411"/>
          </a:xfrm>
        </p:grpSpPr>
        <p:sp>
          <p:nvSpPr>
            <p:cNvPr id="9" name="Textfeld 8"/>
            <p:cNvSpPr txBox="1"/>
            <p:nvPr/>
          </p:nvSpPr>
          <p:spPr>
            <a:xfrm>
              <a:off x="6948264" y="1484784"/>
              <a:ext cx="1872208" cy="64633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chemeClr val="bg1"/>
                  </a:solidFill>
                </a:rPr>
                <a:t>Wirtschaft:</a:t>
              </a:r>
            </a:p>
            <a:p>
              <a:pPr algn="ctr"/>
              <a:r>
                <a:rPr lang="de-DE" dirty="0" smtClean="0">
                  <a:solidFill>
                    <a:schemeClr val="bg1"/>
                  </a:solidFill>
                </a:rPr>
                <a:t>stark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6948264" y="2204864"/>
              <a:ext cx="1872208" cy="64633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chemeClr val="bg1"/>
                  </a:solidFill>
                </a:rPr>
                <a:t>Gesellschaft:</a:t>
              </a:r>
            </a:p>
            <a:p>
              <a:pPr algn="ctr"/>
              <a:r>
                <a:rPr lang="de-DE" dirty="0" smtClean="0">
                  <a:solidFill>
                    <a:schemeClr val="bg1"/>
                  </a:solidFill>
                </a:rPr>
                <a:t>schwach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2545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tabLst>
                <a:tab pos="1160463" algn="l"/>
              </a:tabLst>
              <a:defRPr/>
            </a:pPr>
            <a:r>
              <a:rPr lang="de-DE" sz="2400" dirty="0" smtClean="0">
                <a:solidFill>
                  <a:schemeClr val="bg1"/>
                </a:solidFill>
                <a:latin typeface="+mn-lt"/>
              </a:rPr>
              <a:t>Urheberrecht auch im öffentlichen Interesse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619672" y="2389413"/>
            <a:ext cx="5760640" cy="1944216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de-DE" sz="3600" b="1" dirty="0" smtClean="0">
                <a:solidFill>
                  <a:schemeClr val="bg1"/>
                </a:solidFill>
                <a:latin typeface="+mn-lt"/>
              </a:rPr>
              <a:t>Schranken</a:t>
            </a:r>
            <a:r>
              <a:rPr lang="de-DE" sz="3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3600" b="1" dirty="0" smtClean="0">
                <a:solidFill>
                  <a:schemeClr val="bg1"/>
                </a:solidFill>
                <a:latin typeface="+mn-lt"/>
              </a:rPr>
              <a:t>im aktuellen Urheberrecht seit 2008</a:t>
            </a:r>
            <a:endParaRPr lang="de-DE" sz="36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2432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de-DE" sz="2600" i="1" dirty="0">
                <a:solidFill>
                  <a:schemeClr val="bg1"/>
                </a:solidFill>
                <a:latin typeface="+mn-lt"/>
              </a:rPr>
              <a:t>Urheberrecht -  </a:t>
            </a:r>
            <a:r>
              <a:rPr lang="de-DE" sz="2600" i="1" dirty="0" smtClean="0">
                <a:solidFill>
                  <a:schemeClr val="bg1"/>
                </a:solidFill>
                <a:latin typeface="+mn-lt"/>
              </a:rPr>
              <a:t>Schranke </a:t>
            </a:r>
            <a:r>
              <a:rPr lang="de-DE" sz="2600" i="1" dirty="0">
                <a:solidFill>
                  <a:schemeClr val="bg1"/>
                </a:solidFill>
                <a:latin typeface="+mn-lt"/>
              </a:rPr>
              <a:t>in § 52a für Unterricht und Forschung</a:t>
            </a:r>
          </a:p>
        </p:txBody>
      </p:sp>
      <p:pic>
        <p:nvPicPr>
          <p:cNvPr id="8908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 flipV="1">
            <a:off x="131763" y="1524000"/>
            <a:ext cx="78628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884" name="AutoShape 4"/>
          <p:cNvSpPr>
            <a:spLocks noChangeArrowheads="1"/>
          </p:cNvSpPr>
          <p:nvPr/>
        </p:nvSpPr>
        <p:spPr bwMode="auto">
          <a:xfrm>
            <a:off x="115888" y="838200"/>
            <a:ext cx="2170112" cy="738664"/>
          </a:xfrm>
          <a:prstGeom prst="wedgeRectCallout">
            <a:avLst>
              <a:gd name="adj1" fmla="val 55138"/>
              <a:gd name="adj2" fmla="val 173288"/>
            </a:avLst>
          </a:prstGeom>
          <a:solidFill>
            <a:schemeClr val="bg1">
              <a:lumMod val="75000"/>
              <a:alpha val="5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buFont typeface="Wingdings" pitchFamily="2" charset="2"/>
              <a:buNone/>
            </a:pP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nur kleine Teile eines </a:t>
            </a:r>
            <a: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Werkes (</a:t>
            </a:r>
            <a:r>
              <a:rPr lang="de-DE" sz="16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max</a:t>
            </a:r>
            <a: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12%, </a:t>
            </a:r>
            <a: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Filme 5 </a:t>
            </a:r>
            <a:r>
              <a:rPr lang="de-DE" sz="16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mins</a:t>
            </a:r>
            <a: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) *</a:t>
            </a:r>
            <a:endParaRPr lang="de-DE" sz="16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90885" name="AutoShape 5"/>
          <p:cNvSpPr>
            <a:spLocks noChangeArrowheads="1"/>
          </p:cNvSpPr>
          <p:nvPr/>
        </p:nvSpPr>
        <p:spPr bwMode="auto">
          <a:xfrm>
            <a:off x="2843808" y="692696"/>
            <a:ext cx="2170112" cy="492125"/>
          </a:xfrm>
          <a:prstGeom prst="wedgeRectCallout">
            <a:avLst>
              <a:gd name="adj1" fmla="val -151206"/>
              <a:gd name="adj2" fmla="val 387314"/>
            </a:avLst>
          </a:prstGeom>
          <a:solidFill>
            <a:schemeClr val="bg1">
              <a:lumMod val="75000"/>
              <a:alpha val="5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buFont typeface="Wingdings" pitchFamily="2" charset="2"/>
              <a:buNone/>
            </a:pP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nur für die Nutzung IM Unterricht</a:t>
            </a:r>
          </a:p>
        </p:txBody>
      </p:sp>
      <p:sp>
        <p:nvSpPr>
          <p:cNvPr id="890886" name="AutoShape 6"/>
          <p:cNvSpPr>
            <a:spLocks noChangeArrowheads="1"/>
          </p:cNvSpPr>
          <p:nvPr/>
        </p:nvSpPr>
        <p:spPr bwMode="auto">
          <a:xfrm>
            <a:off x="6973888" y="2514600"/>
            <a:ext cx="2170112" cy="738188"/>
          </a:xfrm>
          <a:prstGeom prst="wedgeRectCallout">
            <a:avLst>
              <a:gd name="adj1" fmla="val -222958"/>
              <a:gd name="adj2" fmla="val 59435"/>
            </a:avLst>
          </a:prstGeom>
          <a:solidFill>
            <a:schemeClr val="bg1">
              <a:lumMod val="75000"/>
              <a:alpha val="5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buFont typeface="Wingdings" pitchFamily="2" charset="2"/>
              <a:buNone/>
            </a:pPr>
            <a:r>
              <a:rPr lang="de-DE" sz="1600">
                <a:solidFill>
                  <a:schemeClr val="tx2">
                    <a:lumMod val="75000"/>
                  </a:schemeClr>
                </a:solidFill>
                <a:latin typeface="+mn-lt"/>
              </a:rPr>
              <a:t>nur für die bestimmt abgegrenzten Teilnehmer von Kursen</a:t>
            </a:r>
          </a:p>
        </p:txBody>
      </p:sp>
      <p:sp>
        <p:nvSpPr>
          <p:cNvPr id="890887" name="AutoShape 7"/>
          <p:cNvSpPr>
            <a:spLocks noChangeArrowheads="1"/>
          </p:cNvSpPr>
          <p:nvPr/>
        </p:nvSpPr>
        <p:spPr bwMode="auto">
          <a:xfrm>
            <a:off x="7239000" y="1676400"/>
            <a:ext cx="1828800" cy="733425"/>
          </a:xfrm>
          <a:prstGeom prst="wedgeRectCallout">
            <a:avLst>
              <a:gd name="adj1" fmla="val -313588"/>
              <a:gd name="adj2" fmla="val 301977"/>
            </a:avLst>
          </a:prstGeom>
          <a:solidFill>
            <a:schemeClr val="bg1">
              <a:lumMod val="75000"/>
              <a:alpha val="5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buFont typeface="Wingdings" pitchFamily="2" charset="2"/>
              <a:buNone/>
            </a:pPr>
            <a:r>
              <a:rPr lang="de-DE" sz="1600">
                <a:solidFill>
                  <a:schemeClr val="tx2">
                    <a:lumMod val="75000"/>
                  </a:schemeClr>
                </a:solidFill>
                <a:latin typeface="+mn-lt"/>
              </a:rPr>
              <a:t>für die Nutzung genau definierter Forschungsgruppen</a:t>
            </a:r>
          </a:p>
        </p:txBody>
      </p:sp>
      <p:sp>
        <p:nvSpPr>
          <p:cNvPr id="890888" name="AutoShape 8"/>
          <p:cNvSpPr>
            <a:spLocks noChangeArrowheads="1"/>
          </p:cNvSpPr>
          <p:nvPr/>
        </p:nvSpPr>
        <p:spPr bwMode="auto">
          <a:xfrm>
            <a:off x="5526088" y="990600"/>
            <a:ext cx="2474912" cy="738664"/>
          </a:xfrm>
          <a:prstGeom prst="wedgeRectCallout">
            <a:avLst>
              <a:gd name="adj1" fmla="val -24648"/>
              <a:gd name="adj2" fmla="val 154616"/>
            </a:avLst>
          </a:prstGeom>
          <a:solidFill>
            <a:schemeClr val="bg1">
              <a:lumMod val="75000"/>
              <a:alpha val="5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buFont typeface="Wingdings" pitchFamily="2" charset="2"/>
              <a:buNone/>
            </a:pP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befristet bis Ende 2006 –verlängert </a:t>
            </a:r>
            <a: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2008, jetzt bis 2012</a:t>
            </a:r>
            <a:endParaRPr lang="de-DE" sz="16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90889" name="AutoShape 9"/>
          <p:cNvSpPr>
            <a:spLocks noChangeArrowheads="1"/>
          </p:cNvSpPr>
          <p:nvPr/>
        </p:nvSpPr>
        <p:spPr bwMode="auto">
          <a:xfrm>
            <a:off x="5830888" y="3124200"/>
            <a:ext cx="2322512" cy="733425"/>
          </a:xfrm>
          <a:prstGeom prst="wedgeRectCallout">
            <a:avLst>
              <a:gd name="adj1" fmla="val -199009"/>
              <a:gd name="adj2" fmla="val 221269"/>
            </a:avLst>
          </a:prstGeom>
          <a:solidFill>
            <a:schemeClr val="bg1">
              <a:lumMod val="75000"/>
              <a:alpha val="5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buFont typeface="Wingdings" pitchFamily="2" charset="2"/>
              <a:buNone/>
            </a:pPr>
            <a:r>
              <a:rPr lang="de-DE" sz="1600">
                <a:solidFill>
                  <a:schemeClr val="tx2">
                    <a:lumMod val="75000"/>
                  </a:schemeClr>
                </a:solidFill>
                <a:latin typeface="+mn-lt"/>
              </a:rPr>
              <a:t>ohne direktes oder indirektes kommerzielles Interesse</a:t>
            </a:r>
          </a:p>
        </p:txBody>
      </p:sp>
      <p:sp>
        <p:nvSpPr>
          <p:cNvPr id="890890" name="AutoShape 10"/>
          <p:cNvSpPr>
            <a:spLocks noChangeArrowheads="1"/>
          </p:cNvSpPr>
          <p:nvPr/>
        </p:nvSpPr>
        <p:spPr bwMode="auto">
          <a:xfrm>
            <a:off x="6973888" y="3886200"/>
            <a:ext cx="2170112" cy="738664"/>
          </a:xfrm>
          <a:prstGeom prst="wedgeRectCallout">
            <a:avLst>
              <a:gd name="adj1" fmla="val -201060"/>
              <a:gd name="adj2" fmla="val 96917"/>
            </a:avLst>
          </a:prstGeom>
          <a:solidFill>
            <a:schemeClr val="bg1">
              <a:lumMod val="75000"/>
              <a:alpha val="5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buFont typeface="Wingdings" pitchFamily="2" charset="2"/>
              <a:buNone/>
            </a:pP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Nutzung in Schulen nur mit expliziter Zustimmung der </a:t>
            </a:r>
            <a: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Rechtsinhaber*</a:t>
            </a:r>
            <a:endParaRPr lang="de-DE" sz="16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90891" name="AutoShape 11"/>
          <p:cNvSpPr>
            <a:spLocks noChangeArrowheads="1"/>
          </p:cNvSpPr>
          <p:nvPr/>
        </p:nvSpPr>
        <p:spPr bwMode="auto">
          <a:xfrm>
            <a:off x="6049963" y="5029200"/>
            <a:ext cx="2713037" cy="733425"/>
          </a:xfrm>
          <a:prstGeom prst="wedgeRectCallout">
            <a:avLst>
              <a:gd name="adj1" fmla="val -67722"/>
              <a:gd name="adj2" fmla="val 29032"/>
            </a:avLst>
          </a:prstGeom>
          <a:solidFill>
            <a:schemeClr val="bg1">
              <a:lumMod val="75000"/>
              <a:alpha val="5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buFont typeface="Wingdings" pitchFamily="2" charset="2"/>
              <a:buNone/>
            </a:pPr>
            <a:r>
              <a:rPr lang="de-DE" sz="1600">
                <a:solidFill>
                  <a:schemeClr val="tx2">
                    <a:lumMod val="75000"/>
                  </a:schemeClr>
                </a:solidFill>
                <a:latin typeface="+mn-lt"/>
              </a:rPr>
              <a:t>Nutzung von Filmen erst nach 2 Jahren der Verwertung in Filmtheatern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029200" y="5867400"/>
            <a:ext cx="3810000" cy="523220"/>
          </a:xfrm>
          <a:prstGeom prst="rect">
            <a:avLst/>
          </a:prstGeom>
          <a:solidFill>
            <a:schemeClr val="bg1">
              <a:lumMod val="7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Vergütet werden muss in jedem Fall, also nur </a:t>
            </a:r>
            <a:r>
              <a:rPr lang="de-DE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Genehmigungs-, </a:t>
            </a:r>
            <a:r>
              <a:rPr lang="de-DE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nicht Vergütungsfreiheit </a:t>
            </a:r>
            <a:endParaRPr lang="de-DE" sz="1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Rechteckige Legende 14"/>
          <p:cNvSpPr/>
          <p:nvPr/>
        </p:nvSpPr>
        <p:spPr>
          <a:xfrm>
            <a:off x="2699792" y="1340768"/>
            <a:ext cx="2736304" cy="936104"/>
          </a:xfrm>
          <a:prstGeom prst="wedgeRectCallout">
            <a:avLst>
              <a:gd name="adj1" fmla="val 43381"/>
              <a:gd name="adj2" fmla="val 73992"/>
            </a:avLst>
          </a:prstGeom>
          <a:solidFill>
            <a:schemeClr val="bg1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de-DE" sz="1600" dirty="0" err="1" smtClean="0">
                <a:solidFill>
                  <a:schemeClr val="tx2">
                    <a:lumMod val="75000"/>
                  </a:schemeClr>
                </a:solidFill>
              </a:rPr>
              <a:t>max</a:t>
            </a:r>
            <a:r>
              <a:rPr lang="de-DE" sz="1600" dirty="0" smtClean="0">
                <a:solidFill>
                  <a:schemeClr val="tx2">
                    <a:lumMod val="75000"/>
                  </a:schemeClr>
                </a:solidFill>
              </a:rPr>
              <a:t>  25 S</a:t>
            </a:r>
            <a:r>
              <a:rPr lang="de-DE" sz="1600" dirty="0" smtClean="0">
                <a:solidFill>
                  <a:schemeClr val="tx2">
                    <a:lumMod val="75000"/>
                  </a:schemeClr>
                </a:solidFill>
              </a:rPr>
              <a:t>. eines Werkes, </a:t>
            </a:r>
            <a:r>
              <a:rPr lang="de-DE" sz="1600" dirty="0" smtClean="0">
                <a:solidFill>
                  <a:schemeClr val="tx2">
                    <a:lumMod val="75000"/>
                  </a:schemeClr>
                </a:solidFill>
              </a:rPr>
              <a:t>6 Seiten Musikeditionen, 5 </a:t>
            </a:r>
            <a:r>
              <a:rPr lang="de-DE" sz="1600" dirty="0" err="1" smtClean="0">
                <a:solidFill>
                  <a:schemeClr val="tx2">
                    <a:lumMod val="75000"/>
                  </a:schemeClr>
                </a:solidFill>
              </a:rPr>
              <a:t>mins</a:t>
            </a:r>
            <a:r>
              <a:rPr lang="de-DE" sz="1600" dirty="0" smtClean="0">
                <a:solidFill>
                  <a:schemeClr val="tx2">
                    <a:lumMod val="75000"/>
                  </a:schemeClr>
                </a:solidFill>
              </a:rPr>
              <a:t> Film oder Musikstücks, alle Bilder</a:t>
            </a:r>
            <a:endParaRPr lang="de-DE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chteckige Legende 15"/>
          <p:cNvSpPr/>
          <p:nvPr/>
        </p:nvSpPr>
        <p:spPr>
          <a:xfrm>
            <a:off x="0" y="1628800"/>
            <a:ext cx="2736304" cy="936104"/>
          </a:xfrm>
          <a:prstGeom prst="wedgeRectCallout">
            <a:avLst>
              <a:gd name="adj1" fmla="val 27983"/>
              <a:gd name="adj2" fmla="val 181250"/>
            </a:avLst>
          </a:prstGeom>
          <a:solidFill>
            <a:schemeClr val="bg1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de-DE" sz="1600" dirty="0" smtClean="0">
                <a:solidFill>
                  <a:schemeClr val="tx2">
                    <a:lumMod val="75000"/>
                  </a:schemeClr>
                </a:solidFill>
              </a:rPr>
              <a:t>25 % eines Werkes, max.  100 Seiten </a:t>
            </a:r>
            <a:endParaRPr lang="de-DE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83568" y="6237312"/>
            <a:ext cx="3816424" cy="584775"/>
          </a:xfrm>
          <a:prstGeom prst="rect">
            <a:avLst/>
          </a:prstGeom>
          <a:solidFill>
            <a:schemeClr val="bg1">
              <a:lumMod val="7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* </a:t>
            </a:r>
            <a:r>
              <a:rPr lang="de-DE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Jetzt durch Vertrag erlaubt – aber nur </a:t>
            </a:r>
            <a:r>
              <a:rPr lang="de-DE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analoge Kopien</a:t>
            </a:r>
            <a:r>
              <a:rPr lang="de-DE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, 12 % </a:t>
            </a:r>
            <a:r>
              <a:rPr lang="de-DE" sz="14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max</a:t>
            </a:r>
            <a:r>
              <a:rPr lang="de-DE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20 Seiten</a:t>
            </a:r>
            <a:endParaRPr lang="de-DE" sz="1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884" grpId="0" animBg="1" autoUpdateAnimBg="0"/>
      <p:bldP spid="890885" grpId="0" animBg="1" autoUpdateAnimBg="0"/>
      <p:bldP spid="890886" grpId="0" animBg="1" autoUpdateAnimBg="0"/>
      <p:bldP spid="890887" grpId="0" animBg="1" autoUpdateAnimBg="0"/>
      <p:bldP spid="890888" grpId="0" animBg="1" autoUpdateAnimBg="0"/>
      <p:bldP spid="890889" grpId="0" animBg="1" autoUpdateAnimBg="0"/>
      <p:bldP spid="890890" grpId="0" animBg="1" autoUpdateAnimBg="0"/>
      <p:bldP spid="890891" grpId="0" animBg="1" autoUpdateAnimBg="0"/>
      <p:bldP spid="14" grpId="0" animBg="1"/>
      <p:bldP spid="14" grpId="1" animBg="1"/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26"/>
          <p:cNvSpPr>
            <a:spLocks noChangeArrowheads="1"/>
          </p:cNvSpPr>
          <p:nvPr/>
        </p:nvSpPr>
        <p:spPr bwMode="auto">
          <a:xfrm>
            <a:off x="0" y="0"/>
            <a:ext cx="9144000" cy="452432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de-DE" sz="26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sz="2400" b="1" dirty="0">
                <a:solidFill>
                  <a:schemeClr val="bg1"/>
                </a:solidFill>
                <a:latin typeface="+mn-lt"/>
              </a:rPr>
              <a:t>UrhG § 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</a:rPr>
              <a:t>52b Wiedergabe von Werken in Bibliotheken</a:t>
            </a:r>
            <a:endParaRPr lang="de-DE" sz="26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4704"/>
            <a:ext cx="48006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5638800" y="1021879"/>
            <a:ext cx="2133600" cy="733425"/>
          </a:xfrm>
          <a:prstGeom prst="wedgeRectCallout">
            <a:avLst>
              <a:gd name="adj1" fmla="val -145236"/>
              <a:gd name="adj2" fmla="val 52167"/>
            </a:avLst>
          </a:prstGeom>
          <a:solidFill>
            <a:schemeClr val="bg1">
              <a:lumMod val="65000"/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buFont typeface="Wingdings" pitchFamily="2" charset="2"/>
              <a:buNone/>
            </a:pP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nur von speziellen </a:t>
            </a:r>
            <a: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Leseplätzen </a:t>
            </a: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in der Bibliothek</a:t>
            </a:r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5257800" y="1936279"/>
            <a:ext cx="2362200" cy="733425"/>
          </a:xfrm>
          <a:prstGeom prst="wedgeRectCallout">
            <a:avLst>
              <a:gd name="adj1" fmla="val -110954"/>
              <a:gd name="adj2" fmla="val -13852"/>
            </a:avLst>
          </a:prstGeom>
          <a:solidFill>
            <a:schemeClr val="bg1">
              <a:lumMod val="65000"/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buFont typeface="Wingdings" pitchFamily="2" charset="2"/>
              <a:buNone/>
            </a:pP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nur ohne direktes oder indirektes kommerzielles </a:t>
            </a:r>
            <a: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Interesse</a:t>
            </a:r>
            <a:endParaRPr lang="de-DE" sz="16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5105400" y="3231679"/>
            <a:ext cx="2590800" cy="738188"/>
          </a:xfrm>
          <a:prstGeom prst="wedgeRectCallout">
            <a:avLst>
              <a:gd name="adj1" fmla="val -118870"/>
              <a:gd name="adj2" fmla="val -49838"/>
            </a:avLst>
          </a:prstGeom>
          <a:solidFill>
            <a:schemeClr val="bg1">
              <a:lumMod val="65000"/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buFont typeface="Wingdings" pitchFamily="2" charset="2"/>
              <a:buNone/>
            </a:pP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Nutzung muss vergütet werden (geht nur über Verwertungsgesellschaften)</a:t>
            </a:r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1259632" y="3717032"/>
            <a:ext cx="2362200" cy="1477328"/>
          </a:xfrm>
          <a:prstGeom prst="wedgeRectCallout">
            <a:avLst>
              <a:gd name="adj1" fmla="val -24047"/>
              <a:gd name="adj2" fmla="val -117722"/>
            </a:avLst>
          </a:prstGeom>
          <a:solidFill>
            <a:schemeClr val="bg1">
              <a:lumMod val="65000"/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buFont typeface="Wingdings" pitchFamily="2" charset="2"/>
              <a:buNone/>
            </a:pPr>
            <a: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t</a:t>
            </a:r>
            <a: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atsächlich nur „lesen“ bzw. sich Notizen machen – Bibliotheken dürfen Nutzern nicht ermöglichen, Texte auszudrucken oder auf USB-Stick abzuspeichern</a:t>
            </a:r>
            <a:endParaRPr lang="de-DE" sz="16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auto">
          <a:xfrm>
            <a:off x="5652120" y="4293096"/>
            <a:ext cx="2590800" cy="984885"/>
          </a:xfrm>
          <a:prstGeom prst="wedgeRectCallout">
            <a:avLst>
              <a:gd name="adj1" fmla="val -118870"/>
              <a:gd name="adj2" fmla="val -49838"/>
            </a:avLst>
          </a:prstGeom>
          <a:solidFill>
            <a:schemeClr val="bg1">
              <a:lumMod val="65000"/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buFont typeface="Wingdings" pitchFamily="2" charset="2"/>
              <a:buNone/>
            </a:pPr>
            <a: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Obgleich Nutzer (nach § 53) an sich das Recht auf digitale Kopien zum eigenen Gebrauch haben</a:t>
            </a:r>
            <a:endParaRPr lang="de-DE" sz="16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26"/>
          <p:cNvSpPr>
            <a:spLocks noChangeArrowheads="1"/>
          </p:cNvSpPr>
          <p:nvPr/>
        </p:nvSpPr>
        <p:spPr bwMode="auto">
          <a:xfrm>
            <a:off x="0" y="0"/>
            <a:ext cx="9144000" cy="45243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de-DE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600" dirty="0" smtClean="0">
                <a:solidFill>
                  <a:schemeClr val="bg1"/>
                </a:solidFill>
                <a:latin typeface="+mn-lt"/>
              </a:rPr>
              <a:t>§ 53a </a:t>
            </a:r>
            <a:r>
              <a:rPr lang="de-DE" sz="2600" dirty="0">
                <a:solidFill>
                  <a:schemeClr val="bg1"/>
                </a:solidFill>
                <a:latin typeface="+mn-lt"/>
              </a:rPr>
              <a:t>- Kopienversand</a:t>
            </a:r>
          </a:p>
        </p:txBody>
      </p:sp>
      <p:pic>
        <p:nvPicPr>
          <p:cNvPr id="18" name="Picture 10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8" y="990600"/>
            <a:ext cx="6151562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1035"/>
          <p:cNvSpPr>
            <a:spLocks noChangeArrowheads="1"/>
          </p:cNvSpPr>
          <p:nvPr/>
        </p:nvSpPr>
        <p:spPr bwMode="auto">
          <a:xfrm>
            <a:off x="5334000" y="1295400"/>
            <a:ext cx="2133600" cy="276225"/>
          </a:xfrm>
          <a:prstGeom prst="wedgeRectCallout">
            <a:avLst>
              <a:gd name="adj1" fmla="val -191801"/>
              <a:gd name="adj2" fmla="val 256792"/>
            </a:avLst>
          </a:prstGeom>
          <a:solidFill>
            <a:srgbClr val="CBCBCB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buFont typeface="Wingdings" pitchFamily="2" charset="2"/>
              <a:buNone/>
              <a:defRPr/>
            </a:pP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nur Einzelbestellung</a:t>
            </a:r>
          </a:p>
        </p:txBody>
      </p:sp>
      <p:sp>
        <p:nvSpPr>
          <p:cNvPr id="20" name="AutoShape 1036"/>
          <p:cNvSpPr>
            <a:spLocks noChangeArrowheads="1"/>
          </p:cNvSpPr>
          <p:nvPr/>
        </p:nvSpPr>
        <p:spPr bwMode="auto">
          <a:xfrm>
            <a:off x="6705600" y="1928813"/>
            <a:ext cx="2133600" cy="276225"/>
          </a:xfrm>
          <a:prstGeom prst="wedgeRectCallout">
            <a:avLst>
              <a:gd name="adj1" fmla="val -107102"/>
              <a:gd name="adj2" fmla="val 94565"/>
            </a:avLst>
          </a:prstGeom>
          <a:solidFill>
            <a:srgbClr val="CBCBCB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buFont typeface="Wingdings" pitchFamily="2" charset="2"/>
              <a:buNone/>
              <a:defRPr/>
            </a:pPr>
            <a:r>
              <a:rPr lang="de-DE">
                <a:solidFill>
                  <a:schemeClr val="tx2">
                    <a:lumMod val="75000"/>
                  </a:schemeClr>
                </a:solidFill>
                <a:latin typeface="+mn-lt"/>
              </a:rPr>
              <a:t>nur kleine Teile</a:t>
            </a:r>
          </a:p>
        </p:txBody>
      </p:sp>
      <p:sp>
        <p:nvSpPr>
          <p:cNvPr id="21" name="AutoShape 1037"/>
          <p:cNvSpPr>
            <a:spLocks noChangeArrowheads="1"/>
          </p:cNvSpPr>
          <p:nvPr/>
        </p:nvSpPr>
        <p:spPr bwMode="auto">
          <a:xfrm>
            <a:off x="6715125" y="2428875"/>
            <a:ext cx="2133600" cy="553998"/>
          </a:xfrm>
          <a:prstGeom prst="wedgeRectCallout">
            <a:avLst>
              <a:gd name="adj1" fmla="val -184671"/>
              <a:gd name="adj2" fmla="val -11120"/>
            </a:avLst>
          </a:prstGeom>
          <a:solidFill>
            <a:srgbClr val="CBCBCB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buFont typeface="Wingdings" pitchFamily="2" charset="2"/>
              <a:buNone/>
              <a:defRPr/>
            </a:pPr>
            <a:r>
              <a:rPr lang="de-DE">
                <a:solidFill>
                  <a:schemeClr val="tx2">
                    <a:lumMod val="75000"/>
                  </a:schemeClr>
                </a:solidFill>
                <a:latin typeface="+mn-lt"/>
              </a:rPr>
              <a:t>Versand via klassischer Post oder Fax</a:t>
            </a:r>
          </a:p>
        </p:txBody>
      </p:sp>
      <p:sp>
        <p:nvSpPr>
          <p:cNvPr id="22" name="AutoShape 1038"/>
          <p:cNvSpPr>
            <a:spLocks noChangeArrowheads="1"/>
          </p:cNvSpPr>
          <p:nvPr/>
        </p:nvSpPr>
        <p:spPr bwMode="auto">
          <a:xfrm>
            <a:off x="6934200" y="3425825"/>
            <a:ext cx="2133600" cy="553998"/>
          </a:xfrm>
          <a:prstGeom prst="wedgeRectCallout">
            <a:avLst>
              <a:gd name="adj1" fmla="val -289139"/>
              <a:gd name="adj2" fmla="val -29005"/>
            </a:avLst>
          </a:prstGeom>
          <a:solidFill>
            <a:srgbClr val="CBCBCB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buFont typeface="Wingdings" pitchFamily="2" charset="2"/>
              <a:buNone/>
              <a:defRPr/>
            </a:pPr>
            <a:r>
              <a:rPr lang="de-DE">
                <a:solidFill>
                  <a:schemeClr val="tx2">
                    <a:lumMod val="75000"/>
                  </a:schemeClr>
                </a:solidFill>
                <a:latin typeface="+mn-lt"/>
              </a:rPr>
              <a:t>elektronischer Versand nur als grafische Datei</a:t>
            </a:r>
          </a:p>
        </p:txBody>
      </p:sp>
      <p:sp>
        <p:nvSpPr>
          <p:cNvPr id="23" name="AutoShape 1039"/>
          <p:cNvSpPr>
            <a:spLocks noChangeArrowheads="1"/>
          </p:cNvSpPr>
          <p:nvPr/>
        </p:nvSpPr>
        <p:spPr bwMode="auto">
          <a:xfrm>
            <a:off x="4648200" y="4483100"/>
            <a:ext cx="4419600" cy="1384300"/>
          </a:xfrm>
          <a:prstGeom prst="wedgeRectCallout">
            <a:avLst>
              <a:gd name="adj1" fmla="val -142986"/>
              <a:gd name="adj2" fmla="val -66773"/>
            </a:avLst>
          </a:prstGeom>
          <a:solidFill>
            <a:srgbClr val="CBCBCB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buFont typeface="Wingdings" pitchFamily="2" charset="2"/>
              <a:buNone/>
              <a:defRPr/>
            </a:pPr>
            <a:r>
              <a:rPr lang="de-DE">
                <a:solidFill>
                  <a:schemeClr val="tx2">
                    <a:lumMod val="75000"/>
                  </a:schemeClr>
                </a:solidFill>
                <a:latin typeface="+mn-lt"/>
              </a:rPr>
              <a:t>Elektronischer Versand ist in keiner Form erlaubt, wenn kommerzielle Inhaltsanbieter selber auf den Endkundenmärkten mit entsprechenden Angeboten tätig sind (wie z.B. Science Direct/Elsevier)</a:t>
            </a:r>
          </a:p>
        </p:txBody>
      </p:sp>
      <p:sp>
        <p:nvSpPr>
          <p:cNvPr id="24" name="Textfeld 23"/>
          <p:cNvSpPr txBox="1">
            <a:spLocks noChangeArrowheads="1"/>
          </p:cNvSpPr>
          <p:nvPr/>
        </p:nvSpPr>
        <p:spPr bwMode="auto">
          <a:xfrm>
            <a:off x="304800" y="4724400"/>
            <a:ext cx="3276600" cy="830997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400" dirty="0">
                <a:solidFill>
                  <a:schemeClr val="bg1"/>
                </a:solidFill>
                <a:latin typeface="+mn-lt"/>
              </a:rPr>
              <a:t>Rückkehr zur klassischen analogen Fernleihe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14313" y="642938"/>
            <a:ext cx="2357437" cy="1016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dirty="0">
                <a:solidFill>
                  <a:schemeClr val="bg1"/>
                </a:solidFill>
                <a:latin typeface="+mn-lt"/>
              </a:rPr>
              <a:t>Dokumentversand auf Bestellung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24" grpId="0" animBg="1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7"/>
          <p:cNvSpPr txBox="1">
            <a:spLocks noChangeArrowheads="1"/>
          </p:cNvSpPr>
          <p:nvPr/>
        </p:nvSpPr>
        <p:spPr bwMode="auto">
          <a:xfrm>
            <a:off x="571500" y="4221088"/>
            <a:ext cx="8572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Von dem </a:t>
            </a:r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starken Schutz </a:t>
            </a: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des geistigen Eigentums profitieren </a:t>
            </a:r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in </a:t>
            </a: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erster Linie die </a:t>
            </a:r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Verwerter/Verlagswirtschaft</a:t>
            </a:r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  <a:endParaRPr lang="de-DE" sz="2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357188" y="1095003"/>
            <a:ext cx="87153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Das </a:t>
            </a:r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Urheberrecht </a:t>
            </a: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ist weiter stark dem </a:t>
            </a:r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romantischen 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naturrechtlichen Konzept </a:t>
            </a:r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des singulären Autors </a:t>
            </a: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und </a:t>
            </a:r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dem 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Recht </a:t>
            </a:r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auf sein geistiges Eigentum </a:t>
            </a: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verpflichtet.</a:t>
            </a:r>
          </a:p>
        </p:txBody>
      </p:sp>
      <p:sp>
        <p:nvSpPr>
          <p:cNvPr id="6" name="Textfeld 18"/>
          <p:cNvSpPr txBox="1">
            <a:spLocks noChangeArrowheads="1"/>
          </p:cNvSpPr>
          <p:nvPr/>
        </p:nvSpPr>
        <p:spPr bwMode="auto">
          <a:xfrm>
            <a:off x="571500" y="2780928"/>
            <a:ext cx="27043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Verwertungsrechte</a:t>
            </a:r>
          </a:p>
          <a:p>
            <a:pPr algn="ctr">
              <a:defRPr/>
            </a:pP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Urheber</a:t>
            </a:r>
            <a:endParaRPr lang="de-DE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Rectangle 1026"/>
          <p:cNvSpPr>
            <a:spLocks noChangeArrowheads="1"/>
          </p:cNvSpPr>
          <p:nvPr/>
        </p:nvSpPr>
        <p:spPr bwMode="auto">
          <a:xfrm>
            <a:off x="0" y="0"/>
            <a:ext cx="9144000" cy="45243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de-DE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600" dirty="0" smtClean="0">
                <a:solidFill>
                  <a:schemeClr val="bg1"/>
                </a:solidFill>
                <a:latin typeface="+mn-lt"/>
              </a:rPr>
              <a:t>Romantik/Naturrecht – Verwertung/Handelsrecht</a:t>
            </a:r>
            <a:endParaRPr lang="de-DE" sz="2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131840" y="234888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Vertragsfreiheit</a:t>
            </a:r>
            <a:endParaRPr lang="de-DE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Textfeld 18"/>
          <p:cNvSpPr txBox="1">
            <a:spLocks noChangeArrowheads="1"/>
          </p:cNvSpPr>
          <p:nvPr/>
        </p:nvSpPr>
        <p:spPr bwMode="auto">
          <a:xfrm>
            <a:off x="5580112" y="2852936"/>
            <a:ext cx="27043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Nutzungsrechte</a:t>
            </a:r>
            <a:endParaRPr lang="de-DE" sz="24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Verlage</a:t>
            </a:r>
            <a:endParaRPr lang="de-DE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Pfeil nach rechts 12"/>
          <p:cNvSpPr/>
          <p:nvPr/>
        </p:nvSpPr>
        <p:spPr>
          <a:xfrm>
            <a:off x="3491880" y="3068960"/>
            <a:ext cx="1584176" cy="432048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6" grpId="0"/>
      <p:bldP spid="11" grpId="0"/>
      <p:bldP spid="12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3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feld 28"/>
          <p:cNvSpPr txBox="1"/>
          <p:nvPr/>
        </p:nvSpPr>
        <p:spPr>
          <a:xfrm>
            <a:off x="4572000" y="260648"/>
            <a:ext cx="2088232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www.iuwis.de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51"/>
          <p:cNvGrpSpPr>
            <a:grpSpLocks/>
          </p:cNvGrpSpPr>
          <p:nvPr/>
        </p:nvGrpSpPr>
        <p:grpSpPr bwMode="auto">
          <a:xfrm>
            <a:off x="304800" y="2133600"/>
            <a:ext cx="2133600" cy="2057400"/>
            <a:chOff x="304800" y="2133600"/>
            <a:chExt cx="2133600" cy="2057400"/>
          </a:xfrm>
        </p:grpSpPr>
        <p:sp>
          <p:nvSpPr>
            <p:cNvPr id="6" name="Pfeil nach rechts 40"/>
            <p:cNvSpPr>
              <a:spLocks noChangeArrowheads="1"/>
            </p:cNvSpPr>
            <p:nvPr/>
          </p:nvSpPr>
          <p:spPr bwMode="auto">
            <a:xfrm rot="5400000" flipH="1">
              <a:off x="1219200" y="3741813"/>
              <a:ext cx="304800" cy="59357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2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endParaRPr lang="de-DE">
                <a:latin typeface="+mn-lt"/>
              </a:endParaRPr>
            </a:p>
          </p:txBody>
        </p:sp>
        <p:sp>
          <p:nvSpPr>
            <p:cNvPr id="7" name="Rechteck 24"/>
            <p:cNvSpPr>
              <a:spLocks noChangeArrowheads="1"/>
            </p:cNvSpPr>
            <p:nvPr/>
          </p:nvSpPr>
          <p:spPr bwMode="auto">
            <a:xfrm>
              <a:off x="304800" y="2438401"/>
              <a:ext cx="2133600" cy="140680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r>
                <a:rPr lang="de-DE" dirty="0">
                  <a:solidFill>
                    <a:schemeClr val="bg1"/>
                  </a:solidFill>
                  <a:latin typeface="+mn-lt"/>
                </a:rPr>
                <a:t>über Steuergelder</a:t>
              </a:r>
            </a:p>
            <a:p>
              <a:pPr algn="ctr" eaLnBrk="0" hangingPunct="0"/>
              <a:endParaRPr lang="de-DE" dirty="0">
                <a:solidFill>
                  <a:schemeClr val="bg1"/>
                </a:solidFill>
                <a:latin typeface="+mn-lt"/>
              </a:endParaRPr>
            </a:p>
            <a:p>
              <a:pPr algn="ctr" eaLnBrk="0" hangingPunct="0"/>
              <a:endParaRPr lang="de-DE" dirty="0">
                <a:solidFill>
                  <a:schemeClr val="bg1"/>
                </a:solidFill>
                <a:latin typeface="+mn-lt"/>
              </a:endParaRPr>
            </a:p>
            <a:p>
              <a:pPr algn="ctr" eaLnBrk="0" hangingPunct="0"/>
              <a:endParaRPr lang="de-DE" dirty="0">
                <a:solidFill>
                  <a:schemeClr val="bg1"/>
                </a:solidFill>
                <a:latin typeface="+mn-lt"/>
              </a:endParaRPr>
            </a:p>
            <a:p>
              <a:pPr algn="ctr" eaLnBrk="0" hangingPunct="0"/>
              <a:r>
                <a:rPr lang="de-DE" dirty="0">
                  <a:solidFill>
                    <a:schemeClr val="bg1"/>
                  </a:solidFill>
                  <a:latin typeface="+mn-lt"/>
                </a:rPr>
                <a:t>finanziert</a:t>
              </a:r>
            </a:p>
          </p:txBody>
        </p:sp>
        <p:sp>
          <p:nvSpPr>
            <p:cNvPr id="9" name="Rechteck 25"/>
            <p:cNvSpPr>
              <a:spLocks noChangeArrowheads="1"/>
            </p:cNvSpPr>
            <p:nvPr/>
          </p:nvSpPr>
          <p:spPr bwMode="auto">
            <a:xfrm>
              <a:off x="533400" y="2819400"/>
              <a:ext cx="1676400" cy="760475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r>
                <a:rPr lang="de-DE" sz="1600" dirty="0">
                  <a:solidFill>
                    <a:schemeClr val="tx1"/>
                  </a:solidFill>
                  <a:latin typeface="+mn-lt"/>
                </a:rPr>
                <a:t>sekundärer </a:t>
              </a:r>
              <a:r>
                <a:rPr lang="de-DE" sz="1600" dirty="0" err="1">
                  <a:solidFill>
                    <a:schemeClr val="tx1"/>
                  </a:solidFill>
                  <a:latin typeface="+mn-lt"/>
                </a:rPr>
                <a:t>Retailmarkt</a:t>
              </a:r>
              <a:r>
                <a:rPr lang="de-DE" sz="1600" dirty="0">
                  <a:solidFill>
                    <a:schemeClr val="tx1"/>
                  </a:solidFill>
                  <a:latin typeface="+mn-lt"/>
                </a:rPr>
                <a:t/>
              </a:r>
              <a:br>
                <a:rPr lang="de-DE" sz="1600" dirty="0">
                  <a:solidFill>
                    <a:schemeClr val="tx1"/>
                  </a:solidFill>
                  <a:latin typeface="+mn-lt"/>
                </a:rPr>
              </a:br>
              <a:endParaRPr lang="de-DE" sz="16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" name="Pfeil nach rechts 41"/>
            <p:cNvSpPr>
              <a:spLocks noChangeArrowheads="1"/>
            </p:cNvSpPr>
            <p:nvPr/>
          </p:nvSpPr>
          <p:spPr bwMode="auto">
            <a:xfrm rot="5400000" flipH="1">
              <a:off x="1219200" y="1989213"/>
              <a:ext cx="304800" cy="59357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2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endParaRPr lang="de-DE">
                <a:latin typeface="+mn-lt"/>
              </a:endParaRPr>
            </a:p>
          </p:txBody>
        </p:sp>
      </p:grpSp>
      <p:grpSp>
        <p:nvGrpSpPr>
          <p:cNvPr id="12" name="Gruppieren 50"/>
          <p:cNvGrpSpPr>
            <a:grpSpLocks/>
          </p:cNvGrpSpPr>
          <p:nvPr/>
        </p:nvGrpSpPr>
        <p:grpSpPr bwMode="auto">
          <a:xfrm>
            <a:off x="304800" y="4156075"/>
            <a:ext cx="2438400" cy="1406525"/>
            <a:chOff x="304800" y="4079595"/>
            <a:chExt cx="2438400" cy="1406805"/>
          </a:xfrm>
          <a:solidFill>
            <a:schemeClr val="tx2">
              <a:lumMod val="75000"/>
            </a:schemeClr>
          </a:solidFill>
        </p:grpSpPr>
        <p:sp>
          <p:nvSpPr>
            <p:cNvPr id="13" name="Rechteck 22"/>
            <p:cNvSpPr>
              <a:spLocks noChangeArrowheads="1"/>
            </p:cNvSpPr>
            <p:nvPr/>
          </p:nvSpPr>
          <p:spPr bwMode="auto">
            <a:xfrm>
              <a:off x="304800" y="4079595"/>
              <a:ext cx="2133600" cy="1406805"/>
            </a:xfrm>
            <a:prstGeom prst="rect">
              <a:avLst/>
            </a:prstGeom>
            <a:grp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r>
                <a:rPr lang="de-DE">
                  <a:solidFill>
                    <a:schemeClr val="bg1"/>
                  </a:solidFill>
                  <a:latin typeface="+mn-lt"/>
                </a:rPr>
                <a:t>über Steuergelder</a:t>
              </a:r>
            </a:p>
            <a:p>
              <a:pPr algn="ctr" eaLnBrk="0" hangingPunct="0"/>
              <a:endParaRPr lang="de-DE">
                <a:solidFill>
                  <a:schemeClr val="bg1"/>
                </a:solidFill>
                <a:latin typeface="+mn-lt"/>
              </a:endParaRPr>
            </a:p>
            <a:p>
              <a:pPr algn="ctr" eaLnBrk="0" hangingPunct="0"/>
              <a:endParaRPr lang="de-DE">
                <a:solidFill>
                  <a:schemeClr val="bg1"/>
                </a:solidFill>
                <a:latin typeface="+mn-lt"/>
              </a:endParaRPr>
            </a:p>
            <a:p>
              <a:pPr algn="ctr" eaLnBrk="0" hangingPunct="0"/>
              <a:endParaRPr lang="de-DE">
                <a:solidFill>
                  <a:schemeClr val="bg1"/>
                </a:solidFill>
                <a:latin typeface="+mn-lt"/>
              </a:endParaRPr>
            </a:p>
            <a:p>
              <a:pPr algn="ctr" eaLnBrk="0" hangingPunct="0"/>
              <a:r>
                <a:rPr lang="de-DE">
                  <a:solidFill>
                    <a:schemeClr val="bg1"/>
                  </a:solidFill>
                  <a:latin typeface="+mn-lt"/>
                </a:rPr>
                <a:t>finanziert</a:t>
              </a:r>
            </a:p>
          </p:txBody>
        </p:sp>
        <p:sp>
          <p:nvSpPr>
            <p:cNvPr id="14" name="Rechteck 23"/>
            <p:cNvSpPr>
              <a:spLocks noChangeArrowheads="1"/>
            </p:cNvSpPr>
            <p:nvPr/>
          </p:nvSpPr>
          <p:spPr bwMode="auto">
            <a:xfrm>
              <a:off x="609600" y="4384395"/>
              <a:ext cx="1676400" cy="760475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r>
                <a:rPr lang="de-DE" sz="1600" dirty="0">
                  <a:latin typeface="+mn-lt"/>
                </a:rPr>
                <a:t>primärer Verlaufsmarkt: Bibliotheken</a:t>
              </a:r>
            </a:p>
          </p:txBody>
        </p:sp>
        <p:sp>
          <p:nvSpPr>
            <p:cNvPr id="15" name="Pfeil nach rechts 39"/>
            <p:cNvSpPr>
              <a:spLocks noChangeArrowheads="1"/>
            </p:cNvSpPr>
            <p:nvPr/>
          </p:nvSpPr>
          <p:spPr bwMode="auto">
            <a:xfrm flipH="1">
              <a:off x="2438400" y="4351354"/>
              <a:ext cx="304800" cy="593692"/>
            </a:xfrm>
            <a:prstGeom prst="rightArrow">
              <a:avLst>
                <a:gd name="adj1" fmla="val 50000"/>
                <a:gd name="adj2" fmla="val 50000"/>
              </a:avLst>
            </a:prstGeom>
            <a:grp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endParaRPr lang="de-DE">
                <a:latin typeface="+mn-lt"/>
              </a:endParaRPr>
            </a:p>
          </p:txBody>
        </p:sp>
      </p:grpSp>
      <p:sp>
        <p:nvSpPr>
          <p:cNvPr id="17" name="Foliennummernplatzhalter 3"/>
          <p:cNvSpPr txBox="1">
            <a:spLocks/>
          </p:cNvSpPr>
          <p:nvPr/>
        </p:nvSpPr>
        <p:spPr bwMode="auto">
          <a:xfrm>
            <a:off x="141288" y="6492875"/>
            <a:ext cx="41116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C82BED-ED23-4169-873F-3ABD4BACA591}" type="slidenum">
              <a: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DE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 Box 1027"/>
          <p:cNvSpPr txBox="1">
            <a:spLocks noChangeArrowheads="1"/>
          </p:cNvSpPr>
          <p:nvPr/>
        </p:nvSpPr>
        <p:spPr bwMode="auto">
          <a:xfrm>
            <a:off x="1001713" y="5656263"/>
            <a:ext cx="7151687" cy="5762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>
                <a:solidFill>
                  <a:srgbClr val="003366"/>
                </a:solidFill>
                <a:latin typeface="+mn-lt"/>
              </a:rPr>
              <a:t>In Anlehnung an: Open Access - die Revolution im wissenschaftlichen Publizieren? Vortrag von Dr. Rafael Ball im Rahmen des FZJ-Kolloquiums am 30. April 2003</a:t>
            </a:r>
            <a:br>
              <a:rPr lang="de-DE" sz="1200">
                <a:solidFill>
                  <a:srgbClr val="003366"/>
                </a:solidFill>
                <a:latin typeface="+mn-lt"/>
              </a:rPr>
            </a:br>
            <a:r>
              <a:rPr lang="de-DE" sz="1200">
                <a:solidFill>
                  <a:srgbClr val="003366"/>
                </a:solidFill>
                <a:latin typeface="+mn-lt"/>
              </a:rPr>
              <a:t>http://www.fz-juelich.de/zb/datapool/page/534/Vortrag%20Open%20Access.pdf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de-DE" sz="2400" b="1" i="1" dirty="0">
                <a:solidFill>
                  <a:schemeClr val="bg1"/>
                </a:solidFill>
                <a:latin typeface="+mn-lt"/>
              </a:rPr>
              <a:t>Klassisches Verwertungsmodell der Wissenschaftsverlage</a:t>
            </a:r>
          </a:p>
        </p:txBody>
      </p:sp>
      <p:grpSp>
        <p:nvGrpSpPr>
          <p:cNvPr id="47" name="Gruppieren 46"/>
          <p:cNvGrpSpPr/>
          <p:nvPr/>
        </p:nvGrpSpPr>
        <p:grpSpPr>
          <a:xfrm>
            <a:off x="304800" y="685800"/>
            <a:ext cx="2057400" cy="1406525"/>
            <a:chOff x="304800" y="685800"/>
            <a:chExt cx="2057400" cy="1406525"/>
          </a:xfrm>
        </p:grpSpPr>
        <p:sp>
          <p:nvSpPr>
            <p:cNvPr id="16" name="Rechteck 15"/>
            <p:cNvSpPr>
              <a:spLocks noChangeArrowheads="1"/>
            </p:cNvSpPr>
            <p:nvPr/>
          </p:nvSpPr>
          <p:spPr bwMode="auto">
            <a:xfrm>
              <a:off x="304800" y="685800"/>
              <a:ext cx="2057400" cy="140652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r>
                <a:rPr lang="de-DE" dirty="0">
                  <a:solidFill>
                    <a:schemeClr val="bg1"/>
                  </a:solidFill>
                  <a:latin typeface="+mn-lt"/>
                </a:rPr>
                <a:t>über Steuergelder</a:t>
              </a:r>
            </a:p>
            <a:p>
              <a:pPr algn="ctr" eaLnBrk="0" hangingPunct="0"/>
              <a:endParaRPr lang="de-DE" dirty="0">
                <a:solidFill>
                  <a:schemeClr val="bg1"/>
                </a:solidFill>
                <a:latin typeface="+mn-lt"/>
              </a:endParaRPr>
            </a:p>
            <a:p>
              <a:pPr algn="ctr" eaLnBrk="0" hangingPunct="0"/>
              <a:endParaRPr lang="de-DE" dirty="0">
                <a:solidFill>
                  <a:schemeClr val="bg1"/>
                </a:solidFill>
                <a:latin typeface="+mn-lt"/>
              </a:endParaRPr>
            </a:p>
            <a:p>
              <a:pPr algn="ctr" eaLnBrk="0" hangingPunct="0"/>
              <a:endParaRPr lang="de-DE" dirty="0">
                <a:solidFill>
                  <a:schemeClr val="bg1"/>
                </a:solidFill>
                <a:latin typeface="+mn-lt"/>
              </a:endParaRPr>
            </a:p>
            <a:p>
              <a:pPr algn="ctr" eaLnBrk="0" hangingPunct="0"/>
              <a:r>
                <a:rPr lang="de-DE" dirty="0">
                  <a:solidFill>
                    <a:schemeClr val="bg1"/>
                  </a:solidFill>
                  <a:latin typeface="+mn-lt"/>
                </a:rPr>
                <a:t>finanziert</a:t>
              </a:r>
            </a:p>
          </p:txBody>
        </p:sp>
        <p:sp>
          <p:nvSpPr>
            <p:cNvPr id="20" name="Rechteck 19"/>
            <p:cNvSpPr>
              <a:spLocks noChangeArrowheads="1"/>
            </p:cNvSpPr>
            <p:nvPr/>
          </p:nvSpPr>
          <p:spPr bwMode="auto">
            <a:xfrm>
              <a:off x="609600" y="990600"/>
              <a:ext cx="1447800" cy="76041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r>
                <a:rPr lang="de-DE" sz="1600" dirty="0">
                  <a:solidFill>
                    <a:schemeClr val="tx1"/>
                  </a:solidFill>
                  <a:latin typeface="+mn-lt"/>
                </a:rPr>
                <a:t>Autor/Urheber in Bildung und Wissenschaft</a:t>
              </a:r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2362200" y="685800"/>
            <a:ext cx="2514600" cy="1406525"/>
            <a:chOff x="2362200" y="685800"/>
            <a:chExt cx="2514600" cy="1406525"/>
          </a:xfrm>
        </p:grpSpPr>
        <p:sp>
          <p:nvSpPr>
            <p:cNvPr id="22" name="Rechteck 10"/>
            <p:cNvSpPr>
              <a:spLocks noChangeArrowheads="1"/>
            </p:cNvSpPr>
            <p:nvPr/>
          </p:nvSpPr>
          <p:spPr bwMode="auto">
            <a:xfrm>
              <a:off x="2743200" y="685800"/>
              <a:ext cx="2133600" cy="140652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r>
                <a:rPr lang="de-DE">
                  <a:solidFill>
                    <a:schemeClr val="bg1"/>
                  </a:solidFill>
                  <a:latin typeface="+mn-lt"/>
                </a:rPr>
                <a:t>über Steuergelder</a:t>
              </a:r>
            </a:p>
            <a:p>
              <a:pPr algn="ctr" eaLnBrk="0" hangingPunct="0"/>
              <a:endParaRPr lang="de-DE">
                <a:solidFill>
                  <a:schemeClr val="bg1"/>
                </a:solidFill>
                <a:latin typeface="+mn-lt"/>
              </a:endParaRPr>
            </a:p>
            <a:p>
              <a:pPr algn="ctr" eaLnBrk="0" hangingPunct="0"/>
              <a:endParaRPr lang="de-DE">
                <a:solidFill>
                  <a:schemeClr val="bg1"/>
                </a:solidFill>
                <a:latin typeface="+mn-lt"/>
              </a:endParaRPr>
            </a:p>
            <a:p>
              <a:pPr algn="ctr" eaLnBrk="0" hangingPunct="0"/>
              <a:endParaRPr lang="de-DE">
                <a:solidFill>
                  <a:schemeClr val="bg1"/>
                </a:solidFill>
                <a:latin typeface="+mn-lt"/>
              </a:endParaRPr>
            </a:p>
            <a:p>
              <a:pPr algn="ctr" eaLnBrk="0" hangingPunct="0"/>
              <a:r>
                <a:rPr lang="de-DE">
                  <a:solidFill>
                    <a:schemeClr val="bg1"/>
                  </a:solidFill>
                  <a:latin typeface="+mn-lt"/>
                </a:rPr>
                <a:t>finanziert</a:t>
              </a:r>
            </a:p>
          </p:txBody>
        </p:sp>
        <p:sp>
          <p:nvSpPr>
            <p:cNvPr id="23" name="Rechteck 11"/>
            <p:cNvSpPr>
              <a:spLocks noChangeArrowheads="1"/>
            </p:cNvSpPr>
            <p:nvPr/>
          </p:nvSpPr>
          <p:spPr bwMode="auto">
            <a:xfrm>
              <a:off x="2895600" y="990539"/>
              <a:ext cx="1905000" cy="76032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r>
                <a:rPr lang="de-DE" sz="1600" dirty="0">
                  <a:latin typeface="+mn-lt"/>
                </a:rPr>
                <a:t>nutzt personelle</a:t>
              </a:r>
              <a:br>
                <a:rPr lang="de-DE" sz="1600" dirty="0">
                  <a:latin typeface="+mn-lt"/>
                </a:rPr>
              </a:br>
              <a:r>
                <a:rPr lang="de-DE" sz="1600" dirty="0">
                  <a:latin typeface="+mn-lt"/>
                </a:rPr>
                <a:t> und technische Infrastruktur </a:t>
              </a:r>
            </a:p>
          </p:txBody>
        </p:sp>
        <p:sp>
          <p:nvSpPr>
            <p:cNvPr id="24" name="Pfeil nach rechts 26"/>
            <p:cNvSpPr>
              <a:spLocks noChangeArrowheads="1"/>
            </p:cNvSpPr>
            <p:nvPr/>
          </p:nvSpPr>
          <p:spPr bwMode="auto">
            <a:xfrm>
              <a:off x="2362200" y="1074677"/>
              <a:ext cx="304800" cy="59357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2">
                <a:lumMod val="75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endParaRPr lang="de-DE">
                <a:latin typeface="+mn-lt"/>
              </a:endParaRPr>
            </a:p>
          </p:txBody>
        </p:sp>
      </p:grpSp>
      <p:grpSp>
        <p:nvGrpSpPr>
          <p:cNvPr id="25" name="Gruppieren 33"/>
          <p:cNvGrpSpPr>
            <a:grpSpLocks/>
          </p:cNvGrpSpPr>
          <p:nvPr/>
        </p:nvGrpSpPr>
        <p:grpSpPr bwMode="auto">
          <a:xfrm>
            <a:off x="4876800" y="685800"/>
            <a:ext cx="2438400" cy="1406525"/>
            <a:chOff x="4876800" y="685800"/>
            <a:chExt cx="2438400" cy="1406805"/>
          </a:xfrm>
          <a:solidFill>
            <a:schemeClr val="tx2">
              <a:lumMod val="75000"/>
            </a:schemeClr>
          </a:solidFill>
        </p:grpSpPr>
        <p:sp>
          <p:nvSpPr>
            <p:cNvPr id="26" name="Rechteck 12"/>
            <p:cNvSpPr>
              <a:spLocks noChangeArrowheads="1"/>
            </p:cNvSpPr>
            <p:nvPr/>
          </p:nvSpPr>
          <p:spPr bwMode="auto">
            <a:xfrm>
              <a:off x="5181600" y="685800"/>
              <a:ext cx="2133600" cy="1406805"/>
            </a:xfrm>
            <a:prstGeom prst="rect">
              <a:avLst/>
            </a:prstGeom>
            <a:grp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r>
                <a:rPr lang="de-DE">
                  <a:solidFill>
                    <a:schemeClr val="bg1"/>
                  </a:solidFill>
                  <a:latin typeface="+mn-lt"/>
                </a:rPr>
                <a:t>über Steuergelder</a:t>
              </a:r>
            </a:p>
            <a:p>
              <a:pPr algn="ctr" eaLnBrk="0" hangingPunct="0"/>
              <a:endParaRPr lang="de-DE">
                <a:solidFill>
                  <a:schemeClr val="bg1"/>
                </a:solidFill>
                <a:latin typeface="+mn-lt"/>
              </a:endParaRPr>
            </a:p>
            <a:p>
              <a:pPr algn="ctr" eaLnBrk="0" hangingPunct="0"/>
              <a:endParaRPr lang="de-DE">
                <a:solidFill>
                  <a:schemeClr val="bg1"/>
                </a:solidFill>
                <a:latin typeface="+mn-lt"/>
              </a:endParaRPr>
            </a:p>
            <a:p>
              <a:pPr algn="ctr" eaLnBrk="0" hangingPunct="0"/>
              <a:endParaRPr lang="de-DE">
                <a:solidFill>
                  <a:schemeClr val="bg1"/>
                </a:solidFill>
                <a:latin typeface="+mn-lt"/>
              </a:endParaRPr>
            </a:p>
            <a:p>
              <a:pPr algn="ctr" eaLnBrk="0" hangingPunct="0"/>
              <a:r>
                <a:rPr lang="de-DE">
                  <a:solidFill>
                    <a:schemeClr val="bg1"/>
                  </a:solidFill>
                  <a:latin typeface="+mn-lt"/>
                </a:rPr>
                <a:t>finanziert</a:t>
              </a:r>
            </a:p>
          </p:txBody>
        </p:sp>
        <p:sp>
          <p:nvSpPr>
            <p:cNvPr id="27" name="Rechteck 16"/>
            <p:cNvSpPr>
              <a:spLocks noChangeArrowheads="1"/>
            </p:cNvSpPr>
            <p:nvPr/>
          </p:nvSpPr>
          <p:spPr bwMode="auto">
            <a:xfrm>
              <a:off x="5334000" y="990600"/>
              <a:ext cx="1524000" cy="760475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r>
                <a:rPr lang="de-DE" sz="1600" dirty="0">
                  <a:latin typeface="+mn-lt"/>
                </a:rPr>
                <a:t>stellt Wissen</a:t>
              </a:r>
              <a:br>
                <a:rPr lang="de-DE" sz="1600" dirty="0">
                  <a:latin typeface="+mn-lt"/>
                </a:rPr>
              </a:br>
              <a:r>
                <a:rPr lang="de-DE" sz="1600" dirty="0">
                  <a:latin typeface="+mn-lt"/>
                </a:rPr>
                <a:t> in </a:t>
              </a:r>
              <a:br>
                <a:rPr lang="de-DE" sz="1600" dirty="0">
                  <a:latin typeface="+mn-lt"/>
                </a:rPr>
              </a:br>
              <a:r>
                <a:rPr lang="de-DE" sz="1600" dirty="0">
                  <a:latin typeface="+mn-lt"/>
                </a:rPr>
                <a:t>Werken dar </a:t>
              </a:r>
            </a:p>
          </p:txBody>
        </p:sp>
        <p:sp>
          <p:nvSpPr>
            <p:cNvPr id="28" name="Pfeil nach rechts 27"/>
            <p:cNvSpPr>
              <a:spLocks noChangeArrowheads="1"/>
            </p:cNvSpPr>
            <p:nvPr/>
          </p:nvSpPr>
          <p:spPr bwMode="auto">
            <a:xfrm>
              <a:off x="4876800" y="1074754"/>
              <a:ext cx="304800" cy="593692"/>
            </a:xfrm>
            <a:prstGeom prst="rightArrow">
              <a:avLst>
                <a:gd name="adj1" fmla="val 50000"/>
                <a:gd name="adj2" fmla="val 50000"/>
              </a:avLst>
            </a:prstGeom>
            <a:grp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endParaRPr lang="de-DE">
                <a:latin typeface="+mn-lt"/>
              </a:endParaRPr>
            </a:p>
          </p:txBody>
        </p:sp>
      </p:grpSp>
      <p:grpSp>
        <p:nvGrpSpPr>
          <p:cNvPr id="29" name="Gruppieren 34"/>
          <p:cNvGrpSpPr>
            <a:grpSpLocks/>
          </p:cNvGrpSpPr>
          <p:nvPr/>
        </p:nvGrpSpPr>
        <p:grpSpPr bwMode="auto">
          <a:xfrm>
            <a:off x="7315200" y="685800"/>
            <a:ext cx="1676400" cy="1112054"/>
            <a:chOff x="7315200" y="685800"/>
            <a:chExt cx="1676400" cy="1112253"/>
          </a:xfrm>
        </p:grpSpPr>
        <p:sp>
          <p:nvSpPr>
            <p:cNvPr id="30" name="Rechteck 17"/>
            <p:cNvSpPr>
              <a:spLocks noChangeArrowheads="1"/>
            </p:cNvSpPr>
            <p:nvPr/>
          </p:nvSpPr>
          <p:spPr bwMode="auto">
            <a:xfrm>
              <a:off x="7467600" y="1037442"/>
              <a:ext cx="1524000" cy="7606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algn="ctr">
              <a:noFill/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r>
                <a:rPr lang="de-DE" sz="1600" dirty="0">
                  <a:latin typeface="+mn-lt"/>
                </a:rPr>
                <a:t>s</a:t>
              </a:r>
              <a:r>
                <a:rPr lang="de-DE" sz="1600" dirty="0" smtClean="0">
                  <a:solidFill>
                    <a:schemeClr val="tx1"/>
                  </a:solidFill>
                  <a:latin typeface="+mn-lt"/>
                </a:rPr>
                <a:t>tellt </a:t>
              </a:r>
              <a:r>
                <a:rPr lang="de-DE" sz="1600" dirty="0">
                  <a:solidFill>
                    <a:schemeClr val="tx1"/>
                  </a:solidFill>
                  <a:latin typeface="+mn-lt"/>
                </a:rPr>
                <a:t>Werke i.d.R. kostenlos den Verlagen bereit</a:t>
              </a:r>
            </a:p>
          </p:txBody>
        </p:sp>
        <p:sp>
          <p:nvSpPr>
            <p:cNvPr id="31" name="Nach oben gebogener Pfeil 30"/>
            <p:cNvSpPr/>
            <p:nvPr/>
          </p:nvSpPr>
          <p:spPr bwMode="auto">
            <a:xfrm flipV="1">
              <a:off x="7315200" y="685800"/>
              <a:ext cx="457200" cy="228641"/>
            </a:xfrm>
            <a:prstGeom prst="bentUpArrow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>
                <a:defRPr/>
              </a:pPr>
              <a:endParaRPr lang="de-DE" dirty="0">
                <a:latin typeface="+mn-lt"/>
              </a:endParaRPr>
            </a:p>
          </p:txBody>
        </p:sp>
      </p:grpSp>
      <p:grpSp>
        <p:nvGrpSpPr>
          <p:cNvPr id="32" name="Gruppieren 35"/>
          <p:cNvGrpSpPr>
            <a:grpSpLocks/>
          </p:cNvGrpSpPr>
          <p:nvPr/>
        </p:nvGrpSpPr>
        <p:grpSpPr bwMode="auto">
          <a:xfrm>
            <a:off x="6781800" y="1981200"/>
            <a:ext cx="2133600" cy="1787525"/>
            <a:chOff x="6781800" y="1981200"/>
            <a:chExt cx="2133600" cy="1787806"/>
          </a:xfrm>
          <a:solidFill>
            <a:schemeClr val="tx2">
              <a:lumMod val="75000"/>
            </a:schemeClr>
          </a:solidFill>
        </p:grpSpPr>
        <p:sp>
          <p:nvSpPr>
            <p:cNvPr id="33" name="Rechteck 13"/>
            <p:cNvSpPr>
              <a:spLocks noChangeArrowheads="1"/>
            </p:cNvSpPr>
            <p:nvPr/>
          </p:nvSpPr>
          <p:spPr bwMode="auto">
            <a:xfrm>
              <a:off x="6781800" y="2362201"/>
              <a:ext cx="2133600" cy="1406805"/>
            </a:xfrm>
            <a:prstGeom prst="rect">
              <a:avLst/>
            </a:prstGeom>
            <a:grp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r>
                <a:rPr lang="de-DE">
                  <a:solidFill>
                    <a:schemeClr val="bg1"/>
                  </a:solidFill>
                  <a:latin typeface="+mn-lt"/>
                </a:rPr>
                <a:t>über Steuergelder</a:t>
              </a:r>
            </a:p>
            <a:p>
              <a:pPr algn="ctr" eaLnBrk="0" hangingPunct="0"/>
              <a:endParaRPr lang="de-DE">
                <a:solidFill>
                  <a:schemeClr val="bg1"/>
                </a:solidFill>
                <a:latin typeface="+mn-lt"/>
              </a:endParaRPr>
            </a:p>
            <a:p>
              <a:pPr algn="ctr" eaLnBrk="0" hangingPunct="0"/>
              <a:endParaRPr lang="de-DE">
                <a:solidFill>
                  <a:schemeClr val="bg1"/>
                </a:solidFill>
                <a:latin typeface="+mn-lt"/>
              </a:endParaRPr>
            </a:p>
            <a:p>
              <a:pPr algn="ctr" eaLnBrk="0" hangingPunct="0"/>
              <a:endParaRPr lang="de-DE">
                <a:solidFill>
                  <a:schemeClr val="bg1"/>
                </a:solidFill>
                <a:latin typeface="+mn-lt"/>
              </a:endParaRPr>
            </a:p>
            <a:p>
              <a:pPr algn="ctr" eaLnBrk="0" hangingPunct="0"/>
              <a:r>
                <a:rPr lang="de-DE">
                  <a:solidFill>
                    <a:schemeClr val="bg1"/>
                  </a:solidFill>
                  <a:latin typeface="+mn-lt"/>
                </a:rPr>
                <a:t>finanziert</a:t>
              </a:r>
            </a:p>
          </p:txBody>
        </p:sp>
        <p:sp>
          <p:nvSpPr>
            <p:cNvPr id="34" name="Rechteck 18"/>
            <p:cNvSpPr>
              <a:spLocks noChangeArrowheads="1"/>
            </p:cNvSpPr>
            <p:nvPr/>
          </p:nvSpPr>
          <p:spPr bwMode="auto">
            <a:xfrm>
              <a:off x="7162800" y="2667000"/>
              <a:ext cx="1676400" cy="760475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r>
                <a:rPr lang="de-DE" sz="1600" dirty="0">
                  <a:latin typeface="+mn-lt"/>
                </a:rPr>
                <a:t>zahlt für </a:t>
              </a:r>
              <a:r>
                <a:rPr lang="de-DE" sz="1600" dirty="0" err="1">
                  <a:latin typeface="+mn-lt"/>
                </a:rPr>
                <a:t>Publi-kation</a:t>
              </a:r>
              <a:r>
                <a:rPr lang="de-DE" sz="1600" dirty="0">
                  <a:latin typeface="+mn-lt"/>
                </a:rPr>
                <a:t>  oft Druckzuschüsse</a:t>
              </a:r>
            </a:p>
          </p:txBody>
        </p:sp>
        <p:sp>
          <p:nvSpPr>
            <p:cNvPr id="35" name="Pfeil nach rechts 29"/>
            <p:cNvSpPr>
              <a:spLocks noChangeArrowheads="1"/>
            </p:cNvSpPr>
            <p:nvPr/>
          </p:nvSpPr>
          <p:spPr bwMode="auto">
            <a:xfrm rot="5400000">
              <a:off x="7848600" y="1836813"/>
              <a:ext cx="304800" cy="593574"/>
            </a:xfrm>
            <a:prstGeom prst="rightArrow">
              <a:avLst>
                <a:gd name="adj1" fmla="val 50000"/>
                <a:gd name="adj2" fmla="val 50000"/>
              </a:avLst>
            </a:prstGeom>
            <a:grp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endParaRPr lang="de-DE">
                <a:latin typeface="+mn-lt"/>
              </a:endParaRPr>
            </a:p>
          </p:txBody>
        </p:sp>
      </p:grpSp>
      <p:sp>
        <p:nvSpPr>
          <p:cNvPr id="36" name="Rechteck 35"/>
          <p:cNvSpPr>
            <a:spLocks noChangeArrowheads="1"/>
          </p:cNvSpPr>
          <p:nvPr/>
        </p:nvSpPr>
        <p:spPr bwMode="auto">
          <a:xfrm>
            <a:off x="3563888" y="2492896"/>
            <a:ext cx="2286000" cy="1130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algn="ctr">
            <a:noFill/>
            <a:round/>
            <a:headEnd/>
            <a:tailEnd/>
          </a:ln>
        </p:spPr>
        <p:txBody>
          <a:bodyPr lIns="18000" tIns="10800" rIns="18000" bIns="10800" anchor="ctr">
            <a:spAutoFit/>
          </a:bodyPr>
          <a:lstStyle/>
          <a:p>
            <a:pPr algn="ctr" eaLnBrk="0" hangingPunct="0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Wissen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de-DE" b="1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öffentlich finanziert</a:t>
            </a:r>
            <a:br>
              <a:rPr lang="de-DE" b="1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endParaRPr lang="de-DE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 eaLnBrk="0" hangingPunct="0"/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privat angeeignet</a:t>
            </a:r>
          </a:p>
        </p:txBody>
      </p:sp>
      <p:grpSp>
        <p:nvGrpSpPr>
          <p:cNvPr id="37" name="Gruppieren 47"/>
          <p:cNvGrpSpPr>
            <a:grpSpLocks/>
          </p:cNvGrpSpPr>
          <p:nvPr/>
        </p:nvGrpSpPr>
        <p:grpSpPr bwMode="auto">
          <a:xfrm>
            <a:off x="6781800" y="3733800"/>
            <a:ext cx="2133600" cy="1752600"/>
            <a:chOff x="6781800" y="3733800"/>
            <a:chExt cx="2133600" cy="1752600"/>
          </a:xfrm>
          <a:solidFill>
            <a:schemeClr val="tx2">
              <a:lumMod val="75000"/>
            </a:schemeClr>
          </a:solidFill>
        </p:grpSpPr>
        <p:sp>
          <p:nvSpPr>
            <p:cNvPr id="38" name="Pfeil nach rechts 30"/>
            <p:cNvSpPr>
              <a:spLocks noChangeArrowheads="1"/>
            </p:cNvSpPr>
            <p:nvPr/>
          </p:nvSpPr>
          <p:spPr bwMode="auto">
            <a:xfrm rot="5400000">
              <a:off x="7848600" y="3589413"/>
              <a:ext cx="304800" cy="593574"/>
            </a:xfrm>
            <a:prstGeom prst="rightArrow">
              <a:avLst>
                <a:gd name="adj1" fmla="val 50000"/>
                <a:gd name="adj2" fmla="val 50000"/>
              </a:avLst>
            </a:prstGeom>
            <a:grp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endParaRPr lang="de-DE">
                <a:latin typeface="+mn-lt"/>
              </a:endParaRPr>
            </a:p>
          </p:txBody>
        </p:sp>
        <p:sp>
          <p:nvSpPr>
            <p:cNvPr id="39" name="Rechteck 14"/>
            <p:cNvSpPr>
              <a:spLocks noChangeArrowheads="1"/>
            </p:cNvSpPr>
            <p:nvPr/>
          </p:nvSpPr>
          <p:spPr bwMode="auto">
            <a:xfrm>
              <a:off x="6781800" y="4079595"/>
              <a:ext cx="2133600" cy="1406805"/>
            </a:xfrm>
            <a:prstGeom prst="rect">
              <a:avLst/>
            </a:prstGeom>
            <a:grp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r>
                <a:rPr lang="de-DE">
                  <a:solidFill>
                    <a:schemeClr val="bg1"/>
                  </a:solidFill>
                  <a:latin typeface="+mn-lt"/>
                </a:rPr>
                <a:t>über Steuergelder</a:t>
              </a:r>
            </a:p>
            <a:p>
              <a:pPr algn="ctr" eaLnBrk="0" hangingPunct="0"/>
              <a:endParaRPr lang="de-DE">
                <a:solidFill>
                  <a:schemeClr val="bg1"/>
                </a:solidFill>
                <a:latin typeface="+mn-lt"/>
              </a:endParaRPr>
            </a:p>
            <a:p>
              <a:pPr algn="ctr" eaLnBrk="0" hangingPunct="0"/>
              <a:endParaRPr lang="de-DE">
                <a:solidFill>
                  <a:schemeClr val="bg1"/>
                </a:solidFill>
                <a:latin typeface="+mn-lt"/>
              </a:endParaRPr>
            </a:p>
            <a:p>
              <a:pPr algn="ctr" eaLnBrk="0" hangingPunct="0"/>
              <a:endParaRPr lang="de-DE">
                <a:solidFill>
                  <a:schemeClr val="bg1"/>
                </a:solidFill>
                <a:latin typeface="+mn-lt"/>
              </a:endParaRPr>
            </a:p>
            <a:p>
              <a:pPr algn="ctr" eaLnBrk="0" hangingPunct="0"/>
              <a:r>
                <a:rPr lang="de-DE">
                  <a:solidFill>
                    <a:schemeClr val="bg1"/>
                  </a:solidFill>
                  <a:latin typeface="+mn-lt"/>
                </a:rPr>
                <a:t>finanziert</a:t>
              </a:r>
            </a:p>
          </p:txBody>
        </p:sp>
        <p:sp>
          <p:nvSpPr>
            <p:cNvPr id="40" name="Rechteck 19"/>
            <p:cNvSpPr>
              <a:spLocks noChangeArrowheads="1"/>
            </p:cNvSpPr>
            <p:nvPr/>
          </p:nvSpPr>
          <p:spPr bwMode="auto">
            <a:xfrm>
              <a:off x="7086600" y="4583706"/>
              <a:ext cx="1676400" cy="51425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r>
                <a:rPr lang="de-DE" sz="1600" dirty="0">
                  <a:latin typeface="+mn-lt"/>
                </a:rPr>
                <a:t>Peer Review durch</a:t>
              </a:r>
              <a:br>
                <a:rPr lang="de-DE" sz="1600" dirty="0">
                  <a:latin typeface="+mn-lt"/>
                </a:rPr>
              </a:br>
              <a:r>
                <a:rPr lang="de-DE" sz="1600" dirty="0">
                  <a:latin typeface="+mn-lt"/>
                </a:rPr>
                <a:t>Wissenschaftler</a:t>
              </a:r>
            </a:p>
          </p:txBody>
        </p:sp>
      </p:grpSp>
      <p:grpSp>
        <p:nvGrpSpPr>
          <p:cNvPr id="41" name="Gruppieren 48"/>
          <p:cNvGrpSpPr>
            <a:grpSpLocks/>
          </p:cNvGrpSpPr>
          <p:nvPr/>
        </p:nvGrpSpPr>
        <p:grpSpPr bwMode="auto">
          <a:xfrm>
            <a:off x="4953000" y="4232275"/>
            <a:ext cx="1828800" cy="1006475"/>
            <a:chOff x="4953000" y="4231995"/>
            <a:chExt cx="1828800" cy="1006696"/>
          </a:xfrm>
        </p:grpSpPr>
        <p:sp>
          <p:nvSpPr>
            <p:cNvPr id="42" name="Rechteck 20"/>
            <p:cNvSpPr>
              <a:spLocks noChangeArrowheads="1"/>
            </p:cNvSpPr>
            <p:nvPr/>
          </p:nvSpPr>
          <p:spPr bwMode="auto">
            <a:xfrm>
              <a:off x="4953000" y="4231995"/>
              <a:ext cx="1524000" cy="100669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algn="ctr">
              <a:noFill/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r>
                <a:rPr lang="de-DE" sz="1600" dirty="0">
                  <a:solidFill>
                    <a:schemeClr val="tx1"/>
                  </a:solidFill>
                  <a:latin typeface="+mn-lt"/>
                </a:rPr>
                <a:t>tritt i.d.R. alle Verwertungs-rechte den Verlagen ab b</a:t>
              </a:r>
            </a:p>
          </p:txBody>
        </p:sp>
        <p:sp>
          <p:nvSpPr>
            <p:cNvPr id="43" name="Pfeil nach rechts 37"/>
            <p:cNvSpPr>
              <a:spLocks noChangeArrowheads="1"/>
            </p:cNvSpPr>
            <p:nvPr/>
          </p:nvSpPr>
          <p:spPr bwMode="auto">
            <a:xfrm flipH="1">
              <a:off x="6477000" y="4351348"/>
              <a:ext cx="304800" cy="59370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2">
                <a:lumMod val="75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endParaRPr lang="de-DE">
                <a:latin typeface="+mn-lt"/>
              </a:endParaRPr>
            </a:p>
          </p:txBody>
        </p:sp>
      </p:grpSp>
      <p:grpSp>
        <p:nvGrpSpPr>
          <p:cNvPr id="44" name="Gruppieren 49"/>
          <p:cNvGrpSpPr>
            <a:grpSpLocks/>
          </p:cNvGrpSpPr>
          <p:nvPr/>
        </p:nvGrpSpPr>
        <p:grpSpPr bwMode="auto">
          <a:xfrm>
            <a:off x="2590800" y="3962400"/>
            <a:ext cx="2438400" cy="1560513"/>
            <a:chOff x="2590800" y="3962058"/>
            <a:chExt cx="2438400" cy="1561036"/>
          </a:xfrm>
        </p:grpSpPr>
        <p:sp>
          <p:nvSpPr>
            <p:cNvPr id="45" name="Pfeil nach rechts 38"/>
            <p:cNvSpPr>
              <a:spLocks noChangeArrowheads="1"/>
            </p:cNvSpPr>
            <p:nvPr/>
          </p:nvSpPr>
          <p:spPr bwMode="auto">
            <a:xfrm flipH="1">
              <a:off x="4724400" y="4351313"/>
              <a:ext cx="304800" cy="59377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2">
                <a:lumMod val="75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endParaRPr lang="de-DE">
                <a:latin typeface="+mn-lt"/>
              </a:endParaRPr>
            </a:p>
          </p:txBody>
        </p:sp>
        <p:sp>
          <p:nvSpPr>
            <p:cNvPr id="46" name="Rechteck 21"/>
            <p:cNvSpPr>
              <a:spLocks noChangeArrowheads="1"/>
            </p:cNvSpPr>
            <p:nvPr/>
          </p:nvSpPr>
          <p:spPr bwMode="auto">
            <a:xfrm>
              <a:off x="2590800" y="3962058"/>
              <a:ext cx="2133600" cy="15610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algn="ctr">
              <a:noFill/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/>
              <a:r>
                <a:rPr lang="de-DE" sz="2000" dirty="0">
                  <a:solidFill>
                    <a:schemeClr val="tx1"/>
                  </a:solidFill>
                  <a:latin typeface="+mn-lt"/>
                </a:rPr>
                <a:t>Werke werden von Verlagen auf-bereitet und öffentlich </a:t>
              </a:r>
              <a:r>
                <a:rPr lang="de-DE" sz="2000" dirty="0" err="1">
                  <a:solidFill>
                    <a:schemeClr val="tx1"/>
                  </a:solidFill>
                  <a:latin typeface="+mn-lt"/>
                </a:rPr>
                <a:t>zugäng-lich</a:t>
              </a:r>
              <a:r>
                <a:rPr lang="de-DE" sz="2000" dirty="0">
                  <a:solidFill>
                    <a:schemeClr val="tx1"/>
                  </a:solidFill>
                  <a:latin typeface="+mn-lt"/>
                </a:rPr>
                <a:t> gemacht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feld 1"/>
          <p:cNvSpPr txBox="1">
            <a:spLocks noChangeArrowheads="1"/>
          </p:cNvSpPr>
          <p:nvPr/>
        </p:nvSpPr>
        <p:spPr bwMode="auto">
          <a:xfrm>
            <a:off x="3214688" y="642938"/>
            <a:ext cx="1857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800" b="1">
                <a:solidFill>
                  <a:schemeClr val="tx2">
                    <a:lumMod val="75000"/>
                  </a:schemeClr>
                </a:solidFill>
              </a:rPr>
              <a:t>Was tun?</a:t>
            </a:r>
          </a:p>
        </p:txBody>
      </p:sp>
      <p:sp>
        <p:nvSpPr>
          <p:cNvPr id="11" name="Textfeld 2"/>
          <p:cNvSpPr txBox="1">
            <a:spLocks noChangeArrowheads="1"/>
          </p:cNvSpPr>
          <p:nvPr/>
        </p:nvSpPr>
        <p:spPr bwMode="auto">
          <a:xfrm>
            <a:off x="857250" y="1500188"/>
            <a:ext cx="72866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>
                <a:solidFill>
                  <a:schemeClr val="tx2">
                    <a:lumMod val="75000"/>
                  </a:schemeClr>
                </a:solidFill>
              </a:rPr>
              <a:t>Auf der Grundlage der geltenden </a:t>
            </a:r>
            <a:r>
              <a:rPr lang="de-DE" sz="2000" b="1">
                <a:solidFill>
                  <a:schemeClr val="tx2">
                    <a:lumMod val="75000"/>
                  </a:schemeClr>
                </a:solidFill>
              </a:rPr>
              <a:t>Systematik und Dogmatik </a:t>
            </a:r>
            <a:r>
              <a:rPr lang="de-DE" sz="2000">
                <a:solidFill>
                  <a:schemeClr val="tx2">
                    <a:lumMod val="75000"/>
                  </a:schemeClr>
                </a:solidFill>
              </a:rPr>
              <a:t>der Urheberrechts ist </a:t>
            </a:r>
            <a:r>
              <a:rPr lang="de-DE" sz="2000" b="1">
                <a:solidFill>
                  <a:schemeClr val="tx2">
                    <a:lumMod val="75000"/>
                  </a:schemeClr>
                </a:solidFill>
              </a:rPr>
              <a:t>kaum ein freizügiger und offener </a:t>
            </a:r>
            <a:r>
              <a:rPr lang="de-DE" sz="2000">
                <a:solidFill>
                  <a:schemeClr val="tx2">
                    <a:lumMod val="75000"/>
                  </a:schemeClr>
                </a:solidFill>
              </a:rPr>
              <a:t>Umgang mit </a:t>
            </a:r>
            <a:r>
              <a:rPr lang="de-DE" sz="2000" b="1">
                <a:solidFill>
                  <a:schemeClr val="tx2">
                    <a:lumMod val="75000"/>
                  </a:schemeClr>
                </a:solidFill>
              </a:rPr>
              <a:t>Wissen und Information </a:t>
            </a:r>
            <a:r>
              <a:rPr lang="de-DE" sz="2000">
                <a:solidFill>
                  <a:schemeClr val="tx2">
                    <a:lumMod val="75000"/>
                  </a:schemeClr>
                </a:solidFill>
              </a:rPr>
              <a:t>in der </a:t>
            </a:r>
            <a:r>
              <a:rPr lang="de-DE" sz="2000" b="1">
                <a:solidFill>
                  <a:schemeClr val="tx2">
                    <a:lumMod val="75000"/>
                  </a:schemeClr>
                </a:solidFill>
              </a:rPr>
              <a:t>Informationsgesellschaft</a:t>
            </a:r>
            <a:r>
              <a:rPr lang="de-DE" sz="2000">
                <a:solidFill>
                  <a:schemeClr val="tx2">
                    <a:lumMod val="75000"/>
                  </a:schemeClr>
                </a:solidFill>
              </a:rPr>
              <a:t> für jedermann zu erreichen.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feld 1"/>
          <p:cNvSpPr txBox="1">
            <a:spLocks noChangeArrowheads="1"/>
          </p:cNvSpPr>
          <p:nvPr/>
        </p:nvSpPr>
        <p:spPr bwMode="auto">
          <a:xfrm>
            <a:off x="3214688" y="642938"/>
            <a:ext cx="1857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800" b="1">
                <a:solidFill>
                  <a:schemeClr val="tx2">
                    <a:lumMod val="75000"/>
                  </a:schemeClr>
                </a:solidFill>
              </a:rPr>
              <a:t>Was tun?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57200" y="1428750"/>
            <a:ext cx="6858000" cy="193833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  <a:defRPr/>
            </a:pPr>
            <a:r>
              <a:rPr lang="de-DE" sz="200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mehr  und mehr Wissenschaftlern wird bewusst,  dass weder die </a:t>
            </a:r>
            <a:r>
              <a:rPr lang="de-DE" sz="2000" b="1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kommerzielle Verwertung </a:t>
            </a:r>
            <a:r>
              <a:rPr lang="de-DE" sz="200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noch ein </a:t>
            </a:r>
            <a:r>
              <a:rPr lang="de-DE" sz="2000" b="1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verwerterfreundliches Urheberrecht </a:t>
            </a:r>
            <a:r>
              <a:rPr lang="de-DE" sz="200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die </a:t>
            </a:r>
            <a:r>
              <a:rPr lang="de-DE" sz="2000" b="1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Informationsversorgung</a:t>
            </a:r>
            <a:r>
              <a:rPr lang="de-DE" sz="200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in Bildung und Wissenschaft </a:t>
            </a:r>
            <a:r>
              <a:rPr lang="de-DE" sz="2000" b="1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sichern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981200" y="3649663"/>
            <a:ext cx="6248400" cy="7080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DE" sz="2000">
                <a:solidFill>
                  <a:schemeClr val="tx2">
                    <a:lumMod val="75000"/>
                  </a:schemeClr>
                </a:solidFill>
              </a:rPr>
              <a:t>daher in Richtung Publikationsformen im </a:t>
            </a:r>
            <a:r>
              <a:rPr lang="de-DE" sz="2000" b="1">
                <a:solidFill>
                  <a:schemeClr val="tx2">
                    <a:lumMod val="75000"/>
                  </a:schemeClr>
                </a:solidFill>
              </a:rPr>
              <a:t>Open-Access-Paradigma</a:t>
            </a:r>
            <a:endParaRPr lang="de-DE" sz="2000" b="1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feld 37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Formen der Verfügbarkeit von Publikationen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23528" y="566124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Ware/Mabe; The stm report . an overview of scientific and scholarly journal publishing. STM, September 2009 - http://www.stm-</a:t>
            </a:r>
            <a:r>
              <a:rPr lang="de-DE" sz="1200" dirty="0" smtClean="0">
                <a:latin typeface="+mn-lt"/>
              </a:rPr>
              <a:t>assoc.org/industry-videos-reports/</a:t>
            </a:r>
            <a:endParaRPr lang="de-DE" sz="1200" dirty="0"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39552" y="620688"/>
            <a:ext cx="2376264" cy="89255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Publikationsmärkte</a:t>
            </a:r>
          </a:p>
          <a:p>
            <a:pPr algn="ctr"/>
            <a:r>
              <a:rPr lang="de-DE" sz="1600" dirty="0" smtClean="0">
                <a:solidFill>
                  <a:schemeClr val="bg1"/>
                </a:solidFill>
                <a:latin typeface="+mn-lt"/>
              </a:rPr>
              <a:t>weltweit stark kommerziell bestimmt</a:t>
            </a:r>
            <a:endParaRPr lang="de-DE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67544" y="1700808"/>
            <a:ext cx="2273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n-lt"/>
              </a:rPr>
              <a:t>2.000 wissenschaftliche Zeitschriftenverlage</a:t>
            </a:r>
            <a:endParaRPr lang="de-DE" sz="1600" dirty="0">
              <a:latin typeface="+mn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67544" y="2520576"/>
            <a:ext cx="1923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n-lt"/>
              </a:rPr>
              <a:t>mehr als 3 Millionen Artikel verarbeitet</a:t>
            </a:r>
            <a:endParaRPr lang="de-DE" sz="1600" dirty="0"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67544" y="3340344"/>
            <a:ext cx="1923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n-lt"/>
              </a:rPr>
              <a:t>etwa 1,5 Millionen durch peer review</a:t>
            </a:r>
          </a:p>
          <a:p>
            <a:r>
              <a:rPr lang="de-DE" sz="1600" dirty="0" smtClean="0">
                <a:latin typeface="+mn-lt"/>
              </a:rPr>
              <a:t>validierte Beiträge</a:t>
            </a:r>
            <a:endParaRPr lang="de-DE" sz="1600" dirty="0">
              <a:latin typeface="+mn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67544" y="4437112"/>
            <a:ext cx="244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n-lt"/>
              </a:rPr>
              <a:t>über </a:t>
            </a:r>
            <a:r>
              <a:rPr lang="de-DE" sz="1600" b="1" dirty="0" smtClean="0">
                <a:latin typeface="+mn-lt"/>
              </a:rPr>
              <a:t>40 Millionen </a:t>
            </a:r>
            <a:r>
              <a:rPr lang="de-DE" sz="1600" dirty="0" smtClean="0">
                <a:latin typeface="+mn-lt"/>
              </a:rPr>
              <a:t>Artikel in elektronischer Form für Recherchen und Downloads bereitgestellt</a:t>
            </a:r>
            <a:endParaRPr lang="de-DE" sz="1600" dirty="0"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868144" y="620688"/>
            <a:ext cx="2592288" cy="89255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Publikationsmärkte</a:t>
            </a:r>
          </a:p>
          <a:p>
            <a:pPr algn="ctr"/>
            <a:r>
              <a:rPr lang="de-DE" sz="1600" dirty="0" smtClean="0">
                <a:solidFill>
                  <a:schemeClr val="bg1"/>
                </a:solidFill>
                <a:latin typeface="+mn-lt"/>
              </a:rPr>
              <a:t>ansteigend durch das Open-Access-Paradigma bestimmt</a:t>
            </a:r>
            <a:endParaRPr lang="de-DE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059832" y="1700808"/>
            <a:ext cx="2016224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02060"/>
                </a:solidFill>
              </a:rPr>
              <a:t>OA-Zeitschriften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</a:rPr>
              <a:t>Primärpublikation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</a:rPr>
              <a:t>„</a:t>
            </a:r>
            <a:r>
              <a:rPr lang="de-DE" b="1" dirty="0" smtClean="0">
                <a:solidFill>
                  <a:srgbClr val="002060"/>
                </a:solidFill>
              </a:rPr>
              <a:t>golden</a:t>
            </a:r>
            <a:r>
              <a:rPr lang="de-DE" dirty="0" smtClean="0">
                <a:solidFill>
                  <a:srgbClr val="002060"/>
                </a:solidFill>
              </a:rPr>
              <a:t>“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084168" y="1700808"/>
            <a:ext cx="2304256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02060"/>
                </a:solidFill>
              </a:rPr>
              <a:t>Sekundärpublikation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</a:rPr>
              <a:t>In </a:t>
            </a:r>
            <a:r>
              <a:rPr lang="de-DE" dirty="0" smtClean="0">
                <a:solidFill>
                  <a:srgbClr val="002060"/>
                </a:solidFill>
              </a:rPr>
              <a:t>OA-</a:t>
            </a:r>
            <a:r>
              <a:rPr lang="de-DE" dirty="0" err="1" smtClean="0">
                <a:solidFill>
                  <a:srgbClr val="002060"/>
                </a:solidFill>
              </a:rPr>
              <a:t>Repositories</a:t>
            </a:r>
            <a:endParaRPr lang="de-DE" dirty="0" smtClean="0">
              <a:solidFill>
                <a:srgbClr val="002060"/>
              </a:solidFill>
            </a:endParaRPr>
          </a:p>
          <a:p>
            <a:pPr algn="ctr"/>
            <a:r>
              <a:rPr lang="de-DE" dirty="0" smtClean="0">
                <a:solidFill>
                  <a:srgbClr val="002060"/>
                </a:solidFill>
              </a:rPr>
              <a:t>„</a:t>
            </a:r>
            <a:r>
              <a:rPr lang="de-DE" b="1" dirty="0" err="1" smtClean="0">
                <a:solidFill>
                  <a:srgbClr val="002060"/>
                </a:solidFill>
              </a:rPr>
              <a:t>green</a:t>
            </a:r>
            <a:r>
              <a:rPr lang="de-DE" dirty="0" smtClean="0">
                <a:solidFill>
                  <a:srgbClr val="002060"/>
                </a:solidFill>
              </a:rPr>
              <a:t>“</a:t>
            </a:r>
            <a:endParaRPr lang="de-DE" dirty="0">
              <a:solidFill>
                <a:srgbClr val="00206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356992"/>
            <a:ext cx="381642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feld 21"/>
          <p:cNvSpPr txBox="1"/>
          <p:nvPr/>
        </p:nvSpPr>
        <p:spPr>
          <a:xfrm>
            <a:off x="2771800" y="2564904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latin typeface="+mn-lt"/>
              </a:rPr>
              <a:t>Directory of OA Journals</a:t>
            </a:r>
          </a:p>
          <a:p>
            <a:pPr algn="ctr"/>
            <a:r>
              <a:rPr lang="de-DE" sz="1600" dirty="0" smtClean="0"/>
              <a:t>7183 journals</a:t>
            </a:r>
          </a:p>
          <a:p>
            <a:pPr algn="ctr"/>
            <a:r>
              <a:rPr lang="de-DE" sz="1600" b="1" dirty="0" smtClean="0"/>
              <a:t>650572 </a:t>
            </a:r>
            <a:r>
              <a:rPr lang="de-DE" sz="1600" dirty="0" smtClean="0"/>
              <a:t>articles</a:t>
            </a:r>
          </a:p>
          <a:p>
            <a:pPr algn="ctr"/>
            <a:r>
              <a:rPr lang="de-DE" sz="1200" dirty="0" smtClean="0">
                <a:latin typeface="+mn-lt"/>
              </a:rPr>
              <a:t>(19.10.2011)</a:t>
            </a:r>
          </a:p>
          <a:p>
            <a:pPr algn="ctr"/>
            <a:r>
              <a:rPr lang="de-DE" sz="1200" dirty="0" smtClean="0">
                <a:latin typeface="+mn-lt"/>
              </a:rPr>
              <a:t>1,6% des komm. Marktes</a:t>
            </a:r>
          </a:p>
          <a:p>
            <a:pPr algn="ctr"/>
            <a:r>
              <a:rPr lang="de-DE" sz="800" dirty="0" smtClean="0">
                <a:latin typeface="+mn-lt"/>
              </a:rPr>
              <a:t>http://www.doaj.org/doaj?func=home&amp;uiLanguage=en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5724128" y="2690336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latin typeface="+mn-lt"/>
              </a:rPr>
              <a:t>OpenDOAR Database Worldwide </a:t>
            </a:r>
            <a:r>
              <a:rPr lang="de-DE" sz="1400" dirty="0" smtClean="0">
                <a:latin typeface="+mn-lt"/>
              </a:rPr>
              <a:t>ca. 80% Institutional OAR</a:t>
            </a:r>
            <a:r>
              <a:rPr lang="de-DE" sz="1600" dirty="0" smtClean="0">
                <a:latin typeface="+mn-lt"/>
              </a:rPr>
              <a:t/>
            </a:r>
            <a:br>
              <a:rPr lang="de-DE" sz="1600" dirty="0" smtClean="0">
                <a:latin typeface="+mn-lt"/>
              </a:rPr>
            </a:br>
            <a:r>
              <a:rPr lang="de-DE" sz="1000" dirty="0" smtClean="0">
                <a:latin typeface="+mn-lt"/>
              </a:rPr>
              <a:t>http://www.opendoar.org/</a:t>
            </a:r>
            <a:endParaRPr lang="de-DE" sz="1000" dirty="0">
              <a:latin typeface="+mn-lt"/>
            </a:endParaRPr>
          </a:p>
        </p:txBody>
      </p:sp>
      <p:grpSp>
        <p:nvGrpSpPr>
          <p:cNvPr id="2" name="Gruppieren 26"/>
          <p:cNvGrpSpPr/>
          <p:nvPr/>
        </p:nvGrpSpPr>
        <p:grpSpPr>
          <a:xfrm>
            <a:off x="2843808" y="3933056"/>
            <a:ext cx="2376264" cy="1755487"/>
            <a:chOff x="2843808" y="3933056"/>
            <a:chExt cx="2376264" cy="1755487"/>
          </a:xfrm>
        </p:grpSpPr>
        <p:sp>
          <p:nvSpPr>
            <p:cNvPr id="25" name="Pfeil nach unten 24"/>
            <p:cNvSpPr/>
            <p:nvPr/>
          </p:nvSpPr>
          <p:spPr>
            <a:xfrm>
              <a:off x="3851920" y="3933056"/>
              <a:ext cx="288032" cy="360040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2843808" y="4365104"/>
              <a:ext cx="2376264" cy="1323439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chemeClr val="bg1"/>
                  </a:solidFill>
                  <a:latin typeface="+mn-lt"/>
                </a:rPr>
                <a:t>zunehmend von Interesse für kommerzielle Anbieter</a:t>
              </a:r>
            </a:p>
            <a:p>
              <a:pPr algn="ctr"/>
              <a:r>
                <a:rPr lang="de-DE" sz="1600" b="1" dirty="0" smtClean="0">
                  <a:solidFill>
                    <a:schemeClr val="bg1"/>
                  </a:solidFill>
                  <a:latin typeface="+mn-lt"/>
                </a:rPr>
                <a:t>SpringerOpen</a:t>
              </a:r>
            </a:p>
            <a:p>
              <a:pPr algn="ctr"/>
              <a:r>
                <a:rPr lang="de-DE" sz="1600" b="1" dirty="0" smtClean="0">
                  <a:solidFill>
                    <a:schemeClr val="bg1"/>
                  </a:solidFill>
                  <a:latin typeface="+mn-lt"/>
                </a:rPr>
                <a:t>IEEE</a:t>
              </a:r>
              <a:endParaRPr lang="de-DE" sz="1600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2" grpId="0"/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3"/>
          <p:cNvSpPr txBox="1">
            <a:spLocks/>
          </p:cNvSpPr>
          <p:nvPr/>
        </p:nvSpPr>
        <p:spPr>
          <a:xfrm>
            <a:off x="714375" y="1143000"/>
            <a:ext cx="7772400" cy="364331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Information – privates Eigentum und eine Ware?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ja auch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aber nur, wenn für alle genug übrig bleibt, wenn also die freie Nutzung von Wissen gesichert bleibt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2545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chemeClr val="bg1"/>
                </a:solidFill>
                <a:latin typeface="Arial" charset="0"/>
              </a:rPr>
              <a:t>Fazit</a:t>
            </a:r>
            <a:endParaRPr lang="de-DE" sz="24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571500" y="1000125"/>
            <a:ext cx="778668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oder als Forderung an die Märkte</a:t>
            </a:r>
          </a:p>
          <a:p>
            <a:pPr algn="ctr">
              <a:defRPr/>
            </a:pPr>
            <a:endParaRPr lang="de-DE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Information – eine Ware? </a:t>
            </a:r>
          </a:p>
          <a:p>
            <a:pPr algn="ctr">
              <a:defRPr/>
            </a:pPr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Ja</a:t>
            </a:r>
          </a:p>
          <a:p>
            <a:pPr algn="ctr">
              <a:defRPr/>
            </a:pPr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aber nur, wenn die Geschäftsmodelle der privaten Verwertungsansprüche unter dem Primat des freien Zugriffs 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betrieben </a:t>
            </a:r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werden</a:t>
            </a:r>
          </a:p>
          <a:p>
            <a:pPr algn="ctr">
              <a:defRPr/>
            </a:pPr>
            <a:endParaRPr lang="de-DE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 der 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(scheinbar paradoxen) Erwartung </a:t>
            </a:r>
            <a:endParaRPr lang="de-DE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endParaRPr lang="de-DE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dass umso mehr mit Wissen und Information verdient werden kann, je freier der Zugang auf sie gemacht wird</a:t>
            </a:r>
          </a:p>
          <a:p>
            <a:pPr>
              <a:defRPr/>
            </a:pPr>
            <a:endParaRPr lang="de-DE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2545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de-DE" sz="2400" dirty="0">
                <a:solidFill>
                  <a:schemeClr val="bg1"/>
                </a:solidFill>
                <a:latin typeface="Arial" charset="0"/>
              </a:rPr>
              <a:t>Perspektiven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3"/>
          <p:cNvSpPr>
            <a:spLocks noGrp="1"/>
          </p:cNvSpPr>
          <p:nvPr>
            <p:ph type="ctrTitle" idx="4294967295"/>
          </p:nvPr>
        </p:nvSpPr>
        <p:spPr>
          <a:xfrm>
            <a:off x="571500" y="428625"/>
            <a:ext cx="7772400" cy="4572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de-DE" sz="7200" b="1" smtClean="0">
                <a:solidFill>
                  <a:schemeClr val="tx2">
                    <a:lumMod val="75000"/>
                  </a:schemeClr>
                </a:solidFill>
              </a:rPr>
              <a:t>Vielen Dank für Ihre Aufmerksamkeit</a:t>
            </a:r>
            <a:endParaRPr lang="de-DE" sz="1600" b="1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2227" name="Textfeld 2"/>
          <p:cNvSpPr txBox="1">
            <a:spLocks noChangeArrowheads="1"/>
          </p:cNvSpPr>
          <p:nvPr/>
        </p:nvSpPr>
        <p:spPr bwMode="auto">
          <a:xfrm>
            <a:off x="642938" y="5214938"/>
            <a:ext cx="7929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b="1">
                <a:solidFill>
                  <a:schemeClr val="tx2">
                    <a:lumMod val="75000"/>
                  </a:schemeClr>
                </a:solidFill>
              </a:rPr>
              <a:t>Folien unter </a:t>
            </a:r>
            <a:r>
              <a:rPr lang="de-DE" sz="2000" b="1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einer CC-Lizenz </a:t>
            </a:r>
            <a:r>
              <a:rPr lang="de-DE" sz="2000" b="1">
                <a:solidFill>
                  <a:schemeClr val="tx2">
                    <a:lumMod val="75000"/>
                  </a:schemeClr>
                </a:solidFill>
              </a:rPr>
              <a:t>auf </a:t>
            </a:r>
            <a:r>
              <a:rPr lang="de-DE" sz="2000" b="1">
                <a:solidFill>
                  <a:schemeClr val="tx2">
                    <a:lumMod val="75000"/>
                  </a:schemeClr>
                </a:solidFill>
                <a:hlinkClick r:id="rId3"/>
              </a:rPr>
              <a:t>www.kuhlen.name</a:t>
            </a:r>
            <a:endParaRPr lang="de-DE" sz="2000" b="1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83568" y="856456"/>
            <a:ext cx="734481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Was ist durch das Urheberrecht geschützt?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Können Verleger den Schutz geistigen Eigentums für sich reklamieren? Wodurch?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Sind die gegenwärtigen Geschäftsmodelle der Verlagswirtschaft im Zeitalter des Internet noch zeitgemäß?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Soll das mit öffentlichen Mitteln produzierte Wissen für jedermann frei zugänglich sein?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Ist Open Access die Publikationsform des Zukunft, zumindest für Bildung und Wissenschaft?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Ist ökonomisches Handeln mit Wissen möglich, wenn der Zugriff auf publiziertes Wissen frei ist?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179512" y="5949280"/>
            <a:ext cx="2952328" cy="7386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1400" dirty="0" smtClean="0">
                <a:solidFill>
                  <a:schemeClr val="bg1"/>
                </a:solidFill>
                <a:latin typeface="+mn-lt"/>
              </a:rPr>
              <a:t>Einige Abbildungen </a:t>
            </a:r>
            <a:r>
              <a:rPr lang="de-DE" sz="1400" dirty="0">
                <a:solidFill>
                  <a:schemeClr val="bg1"/>
                </a:solidFill>
                <a:latin typeface="+mn-lt"/>
              </a:rPr>
              <a:t>wurden </a:t>
            </a:r>
            <a:r>
              <a:rPr lang="de-DE" sz="1400" dirty="0" smtClean="0">
                <a:solidFill>
                  <a:schemeClr val="bg1"/>
                </a:solidFill>
                <a:latin typeface="+mn-lt"/>
              </a:rPr>
              <a:t>Google </a:t>
            </a:r>
            <a:r>
              <a:rPr lang="de-DE" sz="1400" dirty="0">
                <a:solidFill>
                  <a:schemeClr val="bg1"/>
                </a:solidFill>
                <a:latin typeface="+mn-lt"/>
              </a:rPr>
              <a:t>Bild entnommen. Sie unterliegen nicht der hier angegebenen </a:t>
            </a:r>
            <a:r>
              <a:rPr lang="de-DE" sz="1400" dirty="0" err="1">
                <a:solidFill>
                  <a:schemeClr val="bg1"/>
                </a:solidFill>
                <a:latin typeface="+mn-lt"/>
              </a:rPr>
              <a:t>CC.Lizenz</a:t>
            </a:r>
            <a:r>
              <a:rPr lang="de-DE" sz="14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410200" y="1708150"/>
            <a:ext cx="3581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120000"/>
              </a:lnSpc>
              <a:buFont typeface="Wingdings" pitchFamily="2" charset="2"/>
              <a:buNone/>
            </a:pPr>
            <a:r>
              <a:rPr lang="de-DE" sz="2000" dirty="0">
                <a:latin typeface="+mn-lt"/>
              </a:rPr>
              <a:t>     CC als Möglichkeit, informationelle Autonomie/ Selbstbestimmung von Autoren zurückzugewinnen </a:t>
            </a:r>
          </a:p>
        </p:txBody>
      </p:sp>
      <p:sp>
        <p:nvSpPr>
          <p:cNvPr id="10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553200" y="3352800"/>
            <a:ext cx="1295400" cy="593725"/>
          </a:xfrm>
          <a:prstGeom prst="leftArrow">
            <a:avLst>
              <a:gd name="adj1" fmla="val 50000"/>
              <a:gd name="adj2" fmla="val 62485"/>
            </a:avLst>
          </a:prstGeom>
          <a:solidFill>
            <a:srgbClr val="002060"/>
          </a:solidFill>
          <a:ln w="12700">
            <a:noFill/>
            <a:miter lim="800000"/>
            <a:headEnd/>
            <a:tailEnd/>
          </a:ln>
        </p:spPr>
        <p:txBody>
          <a:bodyPr lIns="18000" tIns="10800" rIns="18000" bIns="10800" anchor="ctr">
            <a:spAutoFit/>
          </a:bodyPr>
          <a:lstStyle/>
          <a:p>
            <a:pPr algn="ctr" eaLnBrk="0" hangingPunct="0"/>
            <a:endParaRPr lang="de-DE" dirty="0">
              <a:latin typeface="+mn-lt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019800" y="4114800"/>
            <a:ext cx="3124200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120000"/>
              </a:lnSpc>
              <a:buFont typeface="Wingdings" pitchFamily="2" charset="2"/>
              <a:buNone/>
            </a:pPr>
            <a:r>
              <a:rPr lang="de-DE" sz="2000" dirty="0">
                <a:latin typeface="+mn-lt"/>
              </a:rPr>
              <a:t>     im Rahmen des Urheberrechts, aber mit Verzicht auf exklusive Verwertungsrechte</a:t>
            </a: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0"/>
            <a:ext cx="7132638" cy="1323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371600"/>
            <a:ext cx="4914900" cy="373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157788"/>
            <a:ext cx="6370638" cy="74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5" name="Picture 1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5791200"/>
            <a:ext cx="56165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feld 2"/>
          <p:cNvSpPr txBox="1">
            <a:spLocks noChangeArrowheads="1"/>
          </p:cNvSpPr>
          <p:nvPr/>
        </p:nvSpPr>
        <p:spPr bwMode="auto">
          <a:xfrm>
            <a:off x="467544" y="1891457"/>
            <a:ext cx="3000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starkes Urheberrecht</a:t>
            </a:r>
          </a:p>
        </p:txBody>
      </p:sp>
      <p:sp>
        <p:nvSpPr>
          <p:cNvPr id="4099" name="Textfeld 3"/>
          <p:cNvSpPr txBox="1">
            <a:spLocks noChangeArrowheads="1"/>
          </p:cNvSpPr>
          <p:nvPr/>
        </p:nvSpPr>
        <p:spPr bwMode="auto">
          <a:xfrm>
            <a:off x="467544" y="2418850"/>
            <a:ext cx="3000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>
                <a:solidFill>
                  <a:schemeClr val="tx2">
                    <a:lumMod val="75000"/>
                  </a:schemeClr>
                </a:solidFill>
              </a:rPr>
              <a:t>schwaches Urheberrecht</a:t>
            </a:r>
          </a:p>
        </p:txBody>
      </p:sp>
      <p:sp>
        <p:nvSpPr>
          <p:cNvPr id="4100" name="Textfeld 4"/>
          <p:cNvSpPr txBox="1">
            <a:spLocks noChangeArrowheads="1"/>
          </p:cNvSpPr>
          <p:nvPr/>
        </p:nvSpPr>
        <p:spPr bwMode="auto">
          <a:xfrm>
            <a:off x="467544" y="2944655"/>
            <a:ext cx="3357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>
                <a:solidFill>
                  <a:schemeClr val="tx2">
                    <a:lumMod val="75000"/>
                  </a:schemeClr>
                </a:solidFill>
              </a:rPr>
              <a:t>balanciertes Urheberrecht</a:t>
            </a:r>
          </a:p>
        </p:txBody>
      </p:sp>
      <p:sp>
        <p:nvSpPr>
          <p:cNvPr id="4102" name="Textfeld 6"/>
          <p:cNvSpPr txBox="1">
            <a:spLocks noChangeArrowheads="1"/>
          </p:cNvSpPr>
          <p:nvPr/>
        </p:nvSpPr>
        <p:spPr bwMode="auto">
          <a:xfrm>
            <a:off x="467544" y="3472048"/>
            <a:ext cx="4790306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Schranken für Bildung und Wissenschaft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03" name="Textfeld 7"/>
          <p:cNvSpPr txBox="1">
            <a:spLocks noChangeArrowheads="1"/>
          </p:cNvSpPr>
          <p:nvPr/>
        </p:nvSpPr>
        <p:spPr bwMode="auto">
          <a:xfrm>
            <a:off x="467544" y="3999440"/>
            <a:ext cx="55823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Romantik/Naturrecht – Verwertung/Handelsrecht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04" name="Textfeld 8"/>
          <p:cNvSpPr txBox="1">
            <a:spLocks noChangeArrowheads="1"/>
          </p:cNvSpPr>
          <p:nvPr/>
        </p:nvSpPr>
        <p:spPr bwMode="auto">
          <a:xfrm>
            <a:off x="467544" y="4526277"/>
            <a:ext cx="61584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Verwertungsmodell der Informationswirtschaft/Verlage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467544" y="5053114"/>
            <a:ext cx="37101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Was tun? Open Access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feld 4"/>
          <p:cNvSpPr txBox="1">
            <a:spLocks noChangeArrowheads="1"/>
          </p:cNvSpPr>
          <p:nvPr/>
        </p:nvSpPr>
        <p:spPr bwMode="auto">
          <a:xfrm>
            <a:off x="467544" y="836672"/>
            <a:ext cx="792088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zur </a:t>
            </a:r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Urheberrechtssystematik – Rechte - Schranken 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feld 2"/>
          <p:cNvSpPr txBox="1">
            <a:spLocks noChangeArrowheads="1"/>
          </p:cNvSpPr>
          <p:nvPr/>
        </p:nvSpPr>
        <p:spPr bwMode="auto">
          <a:xfrm>
            <a:off x="467544" y="1364064"/>
            <a:ext cx="496855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Urheberrecht – Begründung über Eigentum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467544" y="5579948"/>
            <a:ext cx="37101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Fazit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feld 4"/>
          <p:cNvSpPr txBox="1">
            <a:spLocks noChangeArrowheads="1"/>
          </p:cNvSpPr>
          <p:nvPr/>
        </p:nvSpPr>
        <p:spPr bwMode="auto">
          <a:xfrm>
            <a:off x="467544" y="350748"/>
            <a:ext cx="792088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Wem gehört Wissen – wem Information?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/>
      <p:bldP spid="4100" grpId="0"/>
      <p:bldP spid="4102" grpId="0"/>
      <p:bldP spid="4103" grpId="0"/>
      <p:bldP spid="4104" grpId="0"/>
      <p:bldP spid="10" grpId="0"/>
      <p:bldP spid="18" grpId="0"/>
      <p:bldP spid="11" grpId="0"/>
      <p:bldP spid="12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0" y="0"/>
            <a:ext cx="8770938" cy="461963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400" dirty="0">
                <a:solidFill>
                  <a:schemeClr val="bg1"/>
                </a:solidFill>
                <a:latin typeface="Arial" charset="0"/>
              </a:rPr>
              <a:t>Alle Argumente sprechen (theoretisch) für Open Access</a:t>
            </a:r>
          </a:p>
        </p:txBody>
      </p:sp>
      <p:sp>
        <p:nvSpPr>
          <p:cNvPr id="8" name="Textfeld 5"/>
          <p:cNvSpPr txBox="1">
            <a:spLocks noChangeArrowheads="1"/>
          </p:cNvSpPr>
          <p:nvPr/>
        </p:nvSpPr>
        <p:spPr bwMode="auto">
          <a:xfrm>
            <a:off x="549275" y="1000125"/>
            <a:ext cx="7319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000">
                <a:solidFill>
                  <a:schemeClr val="tx2">
                    <a:lumMod val="75000"/>
                  </a:schemeClr>
                </a:solidFill>
              </a:rPr>
              <a:t>Senkung von </a:t>
            </a:r>
            <a:r>
              <a:rPr lang="de-DE" sz="2000" b="1">
                <a:solidFill>
                  <a:schemeClr val="tx2">
                    <a:lumMod val="75000"/>
                  </a:schemeClr>
                </a:solidFill>
              </a:rPr>
              <a:t>Transaktionskosten</a:t>
            </a:r>
          </a:p>
        </p:txBody>
      </p:sp>
      <p:sp>
        <p:nvSpPr>
          <p:cNvPr id="9" name="Textfeld 6"/>
          <p:cNvSpPr txBox="1">
            <a:spLocks noChangeArrowheads="1"/>
          </p:cNvSpPr>
          <p:nvPr/>
        </p:nvSpPr>
        <p:spPr bwMode="auto">
          <a:xfrm>
            <a:off x="549275" y="1571625"/>
            <a:ext cx="7319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000" b="1">
                <a:solidFill>
                  <a:schemeClr val="tx2">
                    <a:lumMod val="75000"/>
                  </a:schemeClr>
                </a:solidFill>
              </a:rPr>
              <a:t>Volkswirtschaftlicher Nutzen </a:t>
            </a:r>
            <a:r>
              <a:rPr lang="de-DE" sz="2000">
                <a:solidFill>
                  <a:schemeClr val="tx2">
                    <a:lumMod val="75000"/>
                  </a:schemeClr>
                </a:solidFill>
              </a:rPr>
              <a:t>durch freie (auch gebührenfreie) Nutzung</a:t>
            </a:r>
          </a:p>
        </p:txBody>
      </p:sp>
      <p:sp>
        <p:nvSpPr>
          <p:cNvPr id="10" name="Textfeld 8"/>
          <p:cNvSpPr txBox="1">
            <a:spLocks noChangeArrowheads="1"/>
          </p:cNvSpPr>
          <p:nvPr/>
        </p:nvSpPr>
        <p:spPr bwMode="auto">
          <a:xfrm>
            <a:off x="549275" y="2230438"/>
            <a:ext cx="7319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000">
                <a:solidFill>
                  <a:schemeClr val="tx2">
                    <a:lumMod val="75000"/>
                  </a:schemeClr>
                </a:solidFill>
              </a:rPr>
              <a:t>Höherer </a:t>
            </a:r>
            <a:r>
              <a:rPr lang="de-DE" sz="2000" b="1">
                <a:solidFill>
                  <a:schemeClr val="tx2">
                    <a:lumMod val="75000"/>
                  </a:schemeClr>
                </a:solidFill>
              </a:rPr>
              <a:t>Verbreitungsgrad</a:t>
            </a:r>
          </a:p>
        </p:txBody>
      </p:sp>
      <p:sp>
        <p:nvSpPr>
          <p:cNvPr id="11" name="Textfeld 9"/>
          <p:cNvSpPr txBox="1">
            <a:spLocks noChangeArrowheads="1"/>
          </p:cNvSpPr>
          <p:nvPr/>
        </p:nvSpPr>
        <p:spPr bwMode="auto">
          <a:xfrm>
            <a:off x="549275" y="2714625"/>
            <a:ext cx="8213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000" b="1">
                <a:solidFill>
                  <a:schemeClr val="tx2">
                    <a:lumMod val="75000"/>
                  </a:schemeClr>
                </a:solidFill>
              </a:rPr>
              <a:t>Höherer Zitierungsgrad  </a:t>
            </a:r>
            <a:r>
              <a:rPr lang="de-DE" sz="2000">
                <a:solidFill>
                  <a:schemeClr val="tx2">
                    <a:lumMod val="75000"/>
                  </a:schemeClr>
                </a:solidFill>
              </a:rPr>
              <a:t>der Arbeiten und </a:t>
            </a:r>
            <a:r>
              <a:rPr lang="de-DE" sz="2000" b="1">
                <a:solidFill>
                  <a:schemeClr val="tx2">
                    <a:lumMod val="75000"/>
                  </a:schemeClr>
                </a:solidFill>
              </a:rPr>
              <a:t>höherer Impact-Faktor </a:t>
            </a:r>
            <a:r>
              <a:rPr lang="de-DE" sz="2000">
                <a:solidFill>
                  <a:schemeClr val="tx2">
                    <a:lumMod val="75000"/>
                  </a:schemeClr>
                </a:solidFill>
              </a:rPr>
              <a:t>der OA-Medien</a:t>
            </a:r>
          </a:p>
        </p:txBody>
      </p:sp>
      <p:sp>
        <p:nvSpPr>
          <p:cNvPr id="12" name="Textfeld 10"/>
          <p:cNvSpPr txBox="1">
            <a:spLocks noChangeArrowheads="1"/>
          </p:cNvSpPr>
          <p:nvPr/>
        </p:nvSpPr>
        <p:spPr bwMode="auto">
          <a:xfrm>
            <a:off x="549275" y="3381375"/>
            <a:ext cx="7319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000">
                <a:solidFill>
                  <a:schemeClr val="tx2">
                    <a:lumMod val="75000"/>
                  </a:schemeClr>
                </a:solidFill>
              </a:rPr>
              <a:t>Höhere </a:t>
            </a:r>
            <a:r>
              <a:rPr lang="de-DE" sz="2000" b="1">
                <a:solidFill>
                  <a:schemeClr val="tx2">
                    <a:lumMod val="75000"/>
                  </a:schemeClr>
                </a:solidFill>
              </a:rPr>
              <a:t>Publikationswahrscheinlichkeit </a:t>
            </a:r>
            <a:r>
              <a:rPr lang="de-DE" sz="2000">
                <a:solidFill>
                  <a:schemeClr val="tx2">
                    <a:lumMod val="75000"/>
                  </a:schemeClr>
                </a:solidFill>
              </a:rPr>
              <a:t>für jüngere Wissenschaftler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/>
      <p:bldP spid="9" grpId="0"/>
      <p:bldP spid="10" grpId="0"/>
      <p:bldP spid="11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26"/>
          <p:cNvSpPr>
            <a:spLocks noChangeArrowheads="1"/>
          </p:cNvSpPr>
          <p:nvPr/>
        </p:nvSpPr>
        <p:spPr bwMode="auto">
          <a:xfrm>
            <a:off x="0" y="0"/>
            <a:ext cx="9144000" cy="78483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de-DE" sz="26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sz="2400" b="1" dirty="0">
                <a:solidFill>
                  <a:schemeClr val="bg1"/>
                </a:solidFill>
                <a:latin typeface="+mn-lt"/>
              </a:rPr>
              <a:t>UrhG § 53 Vervielfältigungen zum privaten und sonstigen eigenen Gebrauch [01.01.2008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</a:rPr>
              <a:t>]</a:t>
            </a:r>
            <a:endParaRPr lang="de-DE" sz="26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836713"/>
            <a:ext cx="6984776" cy="587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ige Legende 6"/>
          <p:cNvSpPr/>
          <p:nvPr/>
        </p:nvSpPr>
        <p:spPr>
          <a:xfrm>
            <a:off x="7380312" y="1124744"/>
            <a:ext cx="1763688" cy="792088"/>
          </a:xfrm>
          <a:prstGeom prst="wedgeRectCallout">
            <a:avLst>
              <a:gd name="adj1" fmla="val -274472"/>
              <a:gd name="adj2" fmla="val -74446"/>
            </a:avLst>
          </a:prstGeom>
          <a:solidFill>
            <a:schemeClr val="tx2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2">
                    <a:lumMod val="75000"/>
                  </a:schemeClr>
                </a:solidFill>
              </a:rPr>
              <a:t>k</a:t>
            </a:r>
            <a:r>
              <a:rPr lang="de-DE" sz="1400" b="1" dirty="0" smtClean="0">
                <a:solidFill>
                  <a:schemeClr val="tx2">
                    <a:lumMod val="75000"/>
                  </a:schemeClr>
                </a:solidFill>
              </a:rPr>
              <a:t>leine Teile:</a:t>
            </a:r>
          </a:p>
          <a:p>
            <a:pPr algn="ctr"/>
            <a:r>
              <a:rPr lang="de-DE" sz="1400" b="1" dirty="0" smtClean="0">
                <a:solidFill>
                  <a:schemeClr val="tx2">
                    <a:lumMod val="75000"/>
                  </a:schemeClr>
                </a:solidFill>
              </a:rPr>
              <a:t>max. 12%</a:t>
            </a:r>
          </a:p>
          <a:p>
            <a:pPr algn="ctr"/>
            <a:r>
              <a:rPr lang="de-DE" sz="1400" b="1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de-DE" sz="1400" b="1" dirty="0" smtClean="0">
                <a:solidFill>
                  <a:schemeClr val="tx2">
                    <a:lumMod val="75000"/>
                  </a:schemeClr>
                </a:solidFill>
              </a:rPr>
              <a:t>ber nicht mehr als 20 Seiten</a:t>
            </a:r>
            <a:endParaRPr lang="de-DE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hteckige Legende 7"/>
          <p:cNvSpPr/>
          <p:nvPr/>
        </p:nvSpPr>
        <p:spPr>
          <a:xfrm>
            <a:off x="7380312" y="2060848"/>
            <a:ext cx="1763688" cy="792088"/>
          </a:xfrm>
          <a:prstGeom prst="wedgeRectCallout">
            <a:avLst>
              <a:gd name="adj1" fmla="val -428993"/>
              <a:gd name="adj2" fmla="val -112927"/>
            </a:avLst>
          </a:prstGeom>
          <a:solidFill>
            <a:schemeClr val="tx2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smtClean="0">
                <a:solidFill>
                  <a:schemeClr val="tx2">
                    <a:lumMod val="75000"/>
                  </a:schemeClr>
                </a:solidFill>
              </a:rPr>
              <a:t>Befugte/Lehrer nur auf Papier (analoge </a:t>
            </a:r>
            <a:r>
              <a:rPr lang="de-DE" sz="1400" b="1" dirty="0" err="1" smtClean="0">
                <a:solidFill>
                  <a:schemeClr val="tx2">
                    <a:lumMod val="75000"/>
                  </a:schemeClr>
                </a:solidFill>
              </a:rPr>
              <a:t>KopienI</a:t>
            </a:r>
            <a:endParaRPr lang="de-DE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26"/>
          <p:cNvSpPr>
            <a:spLocks noChangeArrowheads="1"/>
          </p:cNvSpPr>
          <p:nvPr/>
        </p:nvSpPr>
        <p:spPr bwMode="auto">
          <a:xfrm>
            <a:off x="0" y="0"/>
            <a:ext cx="9144000" cy="78483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de-DE" sz="26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sz="2400" b="1" dirty="0">
                <a:solidFill>
                  <a:schemeClr val="bg1"/>
                </a:solidFill>
                <a:latin typeface="+mn-lt"/>
              </a:rPr>
              <a:t>UrhG § 53 Vervielfältigungen zum privaten und sonstigen eigenen Gebrauch [01.01.2008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</a:rPr>
              <a:t>]</a:t>
            </a:r>
            <a:endParaRPr lang="de-DE" sz="26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06618"/>
            <a:ext cx="7416824" cy="600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ige Legende 4"/>
          <p:cNvSpPr/>
          <p:nvPr/>
        </p:nvSpPr>
        <p:spPr>
          <a:xfrm>
            <a:off x="7380312" y="1124744"/>
            <a:ext cx="1763688" cy="792088"/>
          </a:xfrm>
          <a:prstGeom prst="wedgeRectCallout">
            <a:avLst>
              <a:gd name="adj1" fmla="val -274472"/>
              <a:gd name="adj2" fmla="val -74446"/>
            </a:avLst>
          </a:prstGeom>
          <a:solidFill>
            <a:schemeClr val="tx2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2">
                    <a:lumMod val="75000"/>
                  </a:schemeClr>
                </a:solidFill>
              </a:rPr>
              <a:t>k</a:t>
            </a:r>
            <a:r>
              <a:rPr lang="de-DE" sz="1400" b="1" dirty="0" smtClean="0">
                <a:solidFill>
                  <a:schemeClr val="tx2">
                    <a:lumMod val="75000"/>
                  </a:schemeClr>
                </a:solidFill>
              </a:rPr>
              <a:t>leine Teile:</a:t>
            </a:r>
          </a:p>
          <a:p>
            <a:pPr algn="ctr"/>
            <a:r>
              <a:rPr lang="de-DE" sz="1400" b="1" dirty="0" smtClean="0">
                <a:solidFill>
                  <a:schemeClr val="tx2">
                    <a:lumMod val="75000"/>
                  </a:schemeClr>
                </a:solidFill>
              </a:rPr>
              <a:t>max. 12%</a:t>
            </a:r>
          </a:p>
          <a:p>
            <a:pPr algn="ctr"/>
            <a:r>
              <a:rPr lang="de-DE" sz="1400" b="1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de-DE" sz="1400" b="1" dirty="0" smtClean="0">
                <a:solidFill>
                  <a:schemeClr val="tx2">
                    <a:lumMod val="75000"/>
                  </a:schemeClr>
                </a:solidFill>
              </a:rPr>
              <a:t>ber nicht mehr als 20 Seiten</a:t>
            </a:r>
            <a:endParaRPr lang="de-DE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hteckige Legende 5"/>
          <p:cNvSpPr/>
          <p:nvPr/>
        </p:nvSpPr>
        <p:spPr>
          <a:xfrm>
            <a:off x="7164288" y="2708920"/>
            <a:ext cx="1763688" cy="792088"/>
          </a:xfrm>
          <a:prstGeom prst="wedgeRectCallout">
            <a:avLst>
              <a:gd name="adj1" fmla="val -150957"/>
              <a:gd name="adj2" fmla="val -34834"/>
            </a:avLst>
          </a:prstGeom>
          <a:solidFill>
            <a:schemeClr val="tx2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smtClean="0">
                <a:solidFill>
                  <a:schemeClr val="tx2">
                    <a:lumMod val="75000"/>
                  </a:schemeClr>
                </a:solidFill>
              </a:rPr>
              <a:t>Schulbücher nur nach Einwilligung der Rechteinhaber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el 3"/>
          <p:cNvSpPr>
            <a:spLocks noGrp="1"/>
          </p:cNvSpPr>
          <p:nvPr>
            <p:ph type="ctrTitle" idx="4294967295"/>
          </p:nvPr>
        </p:nvSpPr>
        <p:spPr>
          <a:xfrm>
            <a:off x="714375" y="1643063"/>
            <a:ext cx="7772400" cy="207168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de-DE" sz="7200" b="1" smtClean="0"/>
              <a:t>Anhang</a:t>
            </a:r>
            <a:br>
              <a:rPr lang="de-DE" sz="7200" b="1" smtClean="0"/>
            </a:br>
            <a:r>
              <a:rPr lang="de-DE" sz="1600" b="1" smtClean="0"/>
              <a:t>nicht vorgetragen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el 3"/>
          <p:cNvSpPr>
            <a:spLocks noGrp="1"/>
          </p:cNvSpPr>
          <p:nvPr>
            <p:ph type="ctrTitle" idx="4294967295"/>
          </p:nvPr>
        </p:nvSpPr>
        <p:spPr>
          <a:xfrm>
            <a:off x="714375" y="1643063"/>
            <a:ext cx="7772400" cy="207168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de-DE" sz="7200" b="1" smtClean="0"/>
              <a:t>OA-Folien</a:t>
            </a:r>
            <a:endParaRPr lang="de-DE" sz="1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425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de-DE" sz="2400">
                <a:solidFill>
                  <a:schemeClr val="bg1"/>
                </a:solidFill>
                <a:cs typeface="Arial" pitchFamily="34" charset="0"/>
              </a:rPr>
              <a:t>Open-Access- Publikationsformen –  green road I</a:t>
            </a:r>
          </a:p>
        </p:txBody>
      </p:sp>
      <p:sp>
        <p:nvSpPr>
          <p:cNvPr id="44" name="Abgerundete rechteckige Legende 43"/>
          <p:cNvSpPr/>
          <p:nvPr/>
        </p:nvSpPr>
        <p:spPr bwMode="auto">
          <a:xfrm>
            <a:off x="214313" y="1357313"/>
            <a:ext cx="3810000" cy="2476500"/>
          </a:xfrm>
          <a:prstGeom prst="wedgeRoundRectCallout">
            <a:avLst>
              <a:gd name="adj1" fmla="val 42021"/>
              <a:gd name="adj2" fmla="val -48366"/>
              <a:gd name="adj3" fmla="val 16667"/>
            </a:avLst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" tIns="10800" rIns="18000" bIns="10800" anchor="ctr">
            <a:spAutoFit/>
          </a:bodyPr>
          <a:lstStyle/>
          <a:p>
            <a:pPr algn="ctr" eaLnBrk="0" hangingPunct="0">
              <a:defRPr/>
            </a:pPr>
            <a:r>
              <a:rPr lang="de-DE" sz="2400" b="1" dirty="0">
                <a:latin typeface="Arial" charset="0"/>
              </a:rPr>
              <a:t>Green road</a:t>
            </a:r>
          </a:p>
          <a:p>
            <a:pPr algn="ctr" eaLnBrk="0" hangingPunct="0">
              <a:defRPr/>
            </a:pPr>
            <a:r>
              <a:rPr lang="de-DE" sz="2000" b="1" dirty="0">
                <a:latin typeface="Arial" charset="0"/>
              </a:rPr>
              <a:t>Sekundärpublikation</a:t>
            </a:r>
            <a:r>
              <a:rPr lang="de-DE" sz="2000" dirty="0">
                <a:latin typeface="Arial" charset="0"/>
              </a:rPr>
              <a:t> (nach/oder ohne eine Embargofrist) in Open-Access-Repositories – bislang in erster Linie von den Bibliotheken betrieben</a:t>
            </a:r>
          </a:p>
        </p:txBody>
      </p:sp>
      <p:sp>
        <p:nvSpPr>
          <p:cNvPr id="46" name="Abgerundete rechteckige Legende 45"/>
          <p:cNvSpPr/>
          <p:nvPr/>
        </p:nvSpPr>
        <p:spPr bwMode="auto">
          <a:xfrm>
            <a:off x="4714875" y="2643188"/>
            <a:ext cx="3357563" cy="704850"/>
          </a:xfrm>
          <a:prstGeom prst="wedgeRoundRectCallout">
            <a:avLst>
              <a:gd name="adj1" fmla="val -87761"/>
              <a:gd name="adj2" fmla="val 7398"/>
              <a:gd name="adj3" fmla="val 16667"/>
            </a:avLst>
          </a:prstGeom>
          <a:solidFill>
            <a:schemeClr val="bg1">
              <a:lumMod val="95000"/>
              <a:alpha val="46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" tIns="10800" rIns="18000" bIns="10800" anchor="ctr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Arial" charset="0"/>
              </a:rPr>
              <a:t>Directory of Open Access Repositories - </a:t>
            </a:r>
            <a:r>
              <a:rPr lang="en-US" sz="2000" b="1" i="1" dirty="0">
                <a:latin typeface="Arial" charset="0"/>
                <a:hlinkClick r:id="rId2"/>
              </a:rPr>
              <a:t>Open</a:t>
            </a:r>
            <a:r>
              <a:rPr lang="en-US" sz="2000" b="1" dirty="0">
                <a:latin typeface="Arial" charset="0"/>
                <a:hlinkClick r:id="rId2"/>
              </a:rPr>
              <a:t>DOAR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47" name="Abgerundete rechteckige Legende 46"/>
          <p:cNvSpPr/>
          <p:nvPr/>
        </p:nvSpPr>
        <p:spPr bwMode="auto">
          <a:xfrm>
            <a:off x="4857750" y="4000500"/>
            <a:ext cx="3357563" cy="1046163"/>
          </a:xfrm>
          <a:prstGeom prst="wedgeRoundRectCallout">
            <a:avLst>
              <a:gd name="adj1" fmla="val -125666"/>
              <a:gd name="adj2" fmla="val -181778"/>
              <a:gd name="adj3" fmla="val 16667"/>
            </a:avLst>
          </a:prstGeom>
          <a:solidFill>
            <a:schemeClr val="bg1">
              <a:lumMod val="95000"/>
              <a:alpha val="48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" tIns="10800" rIns="18000" bIns="10800" anchor="ctr">
            <a:spAutoFit/>
          </a:bodyPr>
          <a:lstStyle/>
          <a:p>
            <a:pPr algn="ctr" eaLnBrk="0" hangingPunct="0">
              <a:defRPr/>
            </a:pPr>
            <a:r>
              <a:rPr lang="de-DE" sz="2000" b="1" dirty="0">
                <a:latin typeface="Arial" charset="0"/>
              </a:rPr>
              <a:t>Problem des</a:t>
            </a:r>
          </a:p>
          <a:p>
            <a:pPr algn="ctr" eaLnBrk="0" hangingPunct="0">
              <a:defRPr/>
            </a:pPr>
            <a:r>
              <a:rPr lang="de-DE" sz="2000" b="1" dirty="0">
                <a:latin typeface="Arial" charset="0"/>
              </a:rPr>
              <a:t>Institutional Mandate</a:t>
            </a:r>
          </a:p>
          <a:p>
            <a:pPr algn="ctr" eaLnBrk="0" hangingPunct="0">
              <a:defRPr/>
            </a:pPr>
            <a:r>
              <a:rPr lang="de-DE" sz="2000" b="1" dirty="0">
                <a:latin typeface="Arial" charset="0"/>
              </a:rPr>
              <a:t>vgl. </a:t>
            </a:r>
            <a:r>
              <a:rPr lang="de-DE" sz="2000" b="1" dirty="0">
                <a:latin typeface="Arial" charset="0"/>
                <a:hlinkClick r:id="rId3"/>
              </a:rPr>
              <a:t>roarmap</a:t>
            </a:r>
            <a:endParaRPr lang="de-DE" sz="2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425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de-DE" sz="2400">
                <a:solidFill>
                  <a:schemeClr val="bg1"/>
                </a:solidFill>
                <a:cs typeface="Arial" pitchFamily="34" charset="0"/>
              </a:rPr>
              <a:t>Open-Access- Publikationsformen –  green road I</a:t>
            </a:r>
          </a:p>
        </p:txBody>
      </p:sp>
      <p:sp>
        <p:nvSpPr>
          <p:cNvPr id="37" name="Textfeld 36"/>
          <p:cNvSpPr txBox="1">
            <a:spLocks noChangeArrowheads="1"/>
          </p:cNvSpPr>
          <p:nvPr/>
        </p:nvSpPr>
        <p:spPr bwMode="auto">
          <a:xfrm>
            <a:off x="4724400" y="2055813"/>
            <a:ext cx="3962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/>
              <a:t>Skepsis von Seiten der Verlagswirtschaft - STM – Brussel Declaration</a:t>
            </a:r>
            <a:r>
              <a:rPr lang="de-DE"/>
              <a:t/>
            </a:r>
            <a:br>
              <a:rPr lang="de-DE"/>
            </a:br>
            <a:r>
              <a:rPr lang="de-DE"/>
              <a:t> </a:t>
            </a:r>
            <a:r>
              <a:rPr lang="de-DE" sz="1200">
                <a:hlinkClick r:id="rId2"/>
              </a:rPr>
              <a:t>http://www.stm-assoc.org/brussels-declaration/</a:t>
            </a:r>
            <a:endParaRPr lang="de-DE" sz="1200"/>
          </a:p>
        </p:txBody>
      </p:sp>
      <p:sp>
        <p:nvSpPr>
          <p:cNvPr id="38" name="Textfeld 37"/>
          <p:cNvSpPr txBox="1">
            <a:spLocks noChangeArrowheads="1"/>
          </p:cNvSpPr>
          <p:nvPr/>
        </p:nvSpPr>
        <p:spPr bwMode="auto">
          <a:xfrm>
            <a:off x="4724400" y="3341688"/>
            <a:ext cx="3962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/>
              <a:t>mehr oder weniger geduldet – Praxis Elsevier (aber nicht in der Originalpublikationsversion)</a:t>
            </a:r>
          </a:p>
        </p:txBody>
      </p:sp>
      <p:sp>
        <p:nvSpPr>
          <p:cNvPr id="44" name="Abgerundete rechteckige Legende 43"/>
          <p:cNvSpPr/>
          <p:nvPr/>
        </p:nvSpPr>
        <p:spPr bwMode="auto">
          <a:xfrm>
            <a:off x="214313" y="1357313"/>
            <a:ext cx="3810000" cy="2476500"/>
          </a:xfrm>
          <a:prstGeom prst="wedgeRoundRectCallout">
            <a:avLst>
              <a:gd name="adj1" fmla="val 55221"/>
              <a:gd name="adj2" fmla="val -67448"/>
              <a:gd name="adj3" fmla="val 16667"/>
            </a:avLst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" tIns="10800" rIns="18000" bIns="10800" anchor="ctr">
            <a:spAutoFit/>
          </a:bodyPr>
          <a:lstStyle/>
          <a:p>
            <a:pPr algn="ctr" eaLnBrk="0" hangingPunct="0">
              <a:defRPr/>
            </a:pPr>
            <a:r>
              <a:rPr lang="de-DE" sz="2400" b="1" dirty="0">
                <a:latin typeface="Arial" charset="0"/>
              </a:rPr>
              <a:t>Green road</a:t>
            </a:r>
          </a:p>
          <a:p>
            <a:pPr algn="ctr" eaLnBrk="0" hangingPunct="0">
              <a:defRPr/>
            </a:pPr>
            <a:r>
              <a:rPr lang="de-DE" sz="2000" b="1" dirty="0">
                <a:latin typeface="Arial" charset="0"/>
              </a:rPr>
              <a:t>Sekundärpublikation</a:t>
            </a:r>
            <a:r>
              <a:rPr lang="de-DE" sz="2000" dirty="0">
                <a:latin typeface="Arial" charset="0"/>
              </a:rPr>
              <a:t> (nach/oder ohne eine Embargofrist) in Open-Access-Repositories – bislang in erster Linie von den Bibliotheken betrieben</a:t>
            </a:r>
          </a:p>
        </p:txBody>
      </p:sp>
      <p:sp>
        <p:nvSpPr>
          <p:cNvPr id="45" name="Textfeld 44"/>
          <p:cNvSpPr txBox="1">
            <a:spLocks noChangeArrowheads="1"/>
          </p:cNvSpPr>
          <p:nvPr/>
        </p:nvSpPr>
        <p:spPr bwMode="auto">
          <a:xfrm>
            <a:off x="3500438" y="571500"/>
            <a:ext cx="4714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/>
              <a:t>Modell für Verlagswirtschaft?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25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de-DE" sz="2400">
                <a:solidFill>
                  <a:schemeClr val="bg1"/>
                </a:solidFill>
                <a:cs typeface="Arial" pitchFamily="34" charset="0"/>
              </a:rPr>
              <a:t>Open-Access- Publikationsformen –  green road II</a:t>
            </a:r>
          </a:p>
        </p:txBody>
      </p:sp>
      <p:sp>
        <p:nvSpPr>
          <p:cNvPr id="35" name="Abgerundete rechteckige Legende 34"/>
          <p:cNvSpPr/>
          <p:nvPr/>
        </p:nvSpPr>
        <p:spPr bwMode="auto">
          <a:xfrm>
            <a:off x="214313" y="1357313"/>
            <a:ext cx="3810000" cy="2476500"/>
          </a:xfrm>
          <a:prstGeom prst="wedgeRoundRectCallout">
            <a:avLst>
              <a:gd name="adj1" fmla="val 55221"/>
              <a:gd name="adj2" fmla="val -67448"/>
              <a:gd name="adj3" fmla="val 16667"/>
            </a:avLst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" tIns="10800" rIns="18000" bIns="10800" anchor="ctr">
            <a:spAutoFit/>
          </a:bodyPr>
          <a:lstStyle/>
          <a:p>
            <a:pPr algn="ctr" eaLnBrk="0" hangingPunct="0">
              <a:defRPr/>
            </a:pPr>
            <a:r>
              <a:rPr lang="de-DE" sz="2400" b="1" dirty="0">
                <a:latin typeface="Arial" charset="0"/>
              </a:rPr>
              <a:t>Green road</a:t>
            </a:r>
          </a:p>
          <a:p>
            <a:pPr algn="ctr" eaLnBrk="0" hangingPunct="0">
              <a:defRPr/>
            </a:pPr>
            <a:r>
              <a:rPr lang="de-DE" sz="2000" b="1" dirty="0">
                <a:latin typeface="Arial" charset="0"/>
              </a:rPr>
              <a:t>Sekundärpublikation</a:t>
            </a:r>
            <a:r>
              <a:rPr lang="de-DE" sz="2000" dirty="0">
                <a:latin typeface="Arial" charset="0"/>
              </a:rPr>
              <a:t> (nach/oder ohne eine Embargofrist) in Open-Access-Repositories – bislang in erster Linie von den Bibliotheken betrieben</a:t>
            </a:r>
          </a:p>
        </p:txBody>
      </p:sp>
      <p:sp>
        <p:nvSpPr>
          <p:cNvPr id="58372" name="Textfeld 35"/>
          <p:cNvSpPr txBox="1">
            <a:spLocks noChangeArrowheads="1"/>
          </p:cNvSpPr>
          <p:nvPr/>
        </p:nvSpPr>
        <p:spPr bwMode="auto">
          <a:xfrm>
            <a:off x="3500438" y="571500"/>
            <a:ext cx="4714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/>
              <a:t>Modell für Verlagswirtschaft?</a:t>
            </a:r>
          </a:p>
        </p:txBody>
      </p:sp>
      <p:sp>
        <p:nvSpPr>
          <p:cNvPr id="39" name="Textfeld 38"/>
          <p:cNvSpPr txBox="1">
            <a:spLocks noChangeArrowheads="1"/>
          </p:cNvSpPr>
          <p:nvPr/>
        </p:nvSpPr>
        <p:spPr bwMode="auto">
          <a:xfrm>
            <a:off x="4714875" y="1643063"/>
            <a:ext cx="3962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/>
              <a:t>könnte durchgängiges </a:t>
            </a:r>
            <a:r>
              <a:rPr lang="de-DE" sz="2000" b="1"/>
              <a:t>Public-Private-Geschäftsmodell w</a:t>
            </a:r>
            <a:r>
              <a:rPr lang="de-DE" sz="2000"/>
              <a:t>erden</a:t>
            </a:r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4643438" y="3000375"/>
            <a:ext cx="3962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2000" b="1"/>
              <a:t>Wirtschaft</a:t>
            </a:r>
            <a:r>
              <a:rPr lang="de-DE" sz="2000"/>
              <a:t> zuständig für Technik und Bereitstellung – </a:t>
            </a:r>
            <a:r>
              <a:rPr lang="de-DE" sz="2000" b="1"/>
              <a:t>Bibliotheken</a:t>
            </a:r>
            <a:r>
              <a:rPr lang="de-DE" sz="2000"/>
              <a:t> für Contentaufbereitung/Metadaten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425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de-DE" sz="2400">
                <a:solidFill>
                  <a:schemeClr val="bg1"/>
                </a:solidFill>
                <a:cs typeface="Arial" pitchFamily="34" charset="0"/>
              </a:rPr>
              <a:t>Open-Access- Publikationsformen –  green road III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66800" y="1447800"/>
            <a:ext cx="7086600" cy="904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de-DE" sz="2000">
                <a:solidFill>
                  <a:srgbClr val="003366"/>
                </a:solidFill>
                <a:cs typeface="Times New Roman" pitchFamily="18" charset="0"/>
              </a:rPr>
              <a:t>Auch im </a:t>
            </a:r>
            <a:r>
              <a:rPr lang="de-DE" sz="2400" b="1">
                <a:solidFill>
                  <a:srgbClr val="003366"/>
                </a:solidFill>
                <a:cs typeface="Times New Roman" pitchFamily="18" charset="0"/>
              </a:rPr>
              <a:t>Urheberrecht</a:t>
            </a:r>
            <a:r>
              <a:rPr lang="de-DE" sz="2000">
                <a:solidFill>
                  <a:srgbClr val="003366"/>
                </a:solidFill>
                <a:cs typeface="Times New Roman" pitchFamily="18" charset="0"/>
              </a:rPr>
              <a:t>  könnte der Wechsel einfach vollzogen werden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600200" y="2362200"/>
            <a:ext cx="6858000" cy="17430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de-DE" sz="2000">
                <a:solidFill>
                  <a:srgbClr val="003366"/>
                </a:solidFill>
                <a:cs typeface="Times New Roman" pitchFamily="18" charset="0"/>
              </a:rPr>
              <a:t>Zumindest für das in öffentlichen Umgebungen produzierte Wissen sollten die den Urhebern zustehenden </a:t>
            </a:r>
            <a:r>
              <a:rPr lang="de-DE" sz="2400" b="1">
                <a:solidFill>
                  <a:srgbClr val="003366"/>
                </a:solidFill>
                <a:cs typeface="Times New Roman" pitchFamily="18" charset="0"/>
              </a:rPr>
              <a:t>Verwertungsrechte</a:t>
            </a:r>
            <a:r>
              <a:rPr lang="de-DE" sz="2000">
                <a:solidFill>
                  <a:srgbClr val="003366"/>
                </a:solidFill>
                <a:cs typeface="Times New Roman" pitchFamily="18" charset="0"/>
              </a:rPr>
              <a:t> nur </a:t>
            </a:r>
            <a:r>
              <a:rPr lang="de-DE" sz="2400" b="1">
                <a:solidFill>
                  <a:srgbClr val="003366"/>
                </a:solidFill>
                <a:cs typeface="Times New Roman" pitchFamily="18" charset="0"/>
              </a:rPr>
              <a:t>als einfache Nutzungsrechte </a:t>
            </a:r>
            <a:r>
              <a:rPr lang="de-DE" sz="2000">
                <a:solidFill>
                  <a:srgbClr val="003366"/>
                </a:solidFill>
                <a:cs typeface="Times New Roman" pitchFamily="18" charset="0"/>
              </a:rPr>
              <a:t>übergeben werden </a:t>
            </a:r>
            <a:r>
              <a:rPr lang="de-DE" sz="2800" b="1">
                <a:solidFill>
                  <a:srgbClr val="003366"/>
                </a:solidFill>
                <a:cs typeface="Times New Roman" pitchFamily="18" charset="0"/>
              </a:rPr>
              <a:t>dürfen</a:t>
            </a:r>
          </a:p>
        </p:txBody>
      </p:sp>
      <p:sp>
        <p:nvSpPr>
          <p:cNvPr id="14" name="Abgerundete rechteckige Legende 13"/>
          <p:cNvSpPr/>
          <p:nvPr/>
        </p:nvSpPr>
        <p:spPr bwMode="auto">
          <a:xfrm>
            <a:off x="5257800" y="4191000"/>
            <a:ext cx="2667000" cy="1249363"/>
          </a:xfrm>
          <a:prstGeom prst="wedgeRoundRectCallout">
            <a:avLst>
              <a:gd name="adj1" fmla="val 30852"/>
              <a:gd name="adj2" fmla="val -66335"/>
              <a:gd name="adj3" fmla="val 16667"/>
            </a:avLst>
          </a:prstGeom>
          <a:solidFill>
            <a:schemeClr val="bg1">
              <a:lumMod val="85000"/>
              <a:alpha val="61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" tIns="10800" rIns="18000" bIns="10800" anchor="ctr">
            <a:spAutoFit/>
          </a:bodyPr>
          <a:lstStyle/>
          <a:p>
            <a:pPr algn="ctr" eaLnBrk="0" hangingPunct="0">
              <a:defRPr/>
            </a:pPr>
            <a:r>
              <a:rPr lang="de-DE" sz="2400" dirty="0">
                <a:solidFill>
                  <a:srgbClr val="003366"/>
                </a:solidFill>
                <a:latin typeface="Arial" charset="0"/>
              </a:rPr>
              <a:t>Eingriff in Wissenschafts-freiheit?</a:t>
            </a:r>
          </a:p>
        </p:txBody>
      </p:sp>
      <p:sp>
        <p:nvSpPr>
          <p:cNvPr id="15" name="Abgerundete rechteckige Legende 14"/>
          <p:cNvSpPr/>
          <p:nvPr/>
        </p:nvSpPr>
        <p:spPr bwMode="auto">
          <a:xfrm>
            <a:off x="381000" y="4191000"/>
            <a:ext cx="2667000" cy="841375"/>
          </a:xfrm>
          <a:prstGeom prst="wedgeRoundRectCallout">
            <a:avLst>
              <a:gd name="adj1" fmla="val 165266"/>
              <a:gd name="adj2" fmla="val -131353"/>
              <a:gd name="adj3" fmla="val 16667"/>
            </a:avLst>
          </a:prstGeom>
          <a:solidFill>
            <a:schemeClr val="bg1">
              <a:lumMod val="85000"/>
              <a:alpha val="61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" tIns="10800" rIns="18000" bIns="10800" anchor="ctr">
            <a:spAutoFit/>
          </a:bodyPr>
          <a:lstStyle/>
          <a:p>
            <a:pPr algn="ctr" eaLnBrk="0" hangingPunct="0">
              <a:defRPr/>
            </a:pPr>
            <a:r>
              <a:rPr lang="de-DE" sz="2400" dirty="0">
                <a:solidFill>
                  <a:srgbClr val="003366"/>
                </a:solidFill>
                <a:latin typeface="Arial" charset="0"/>
              </a:rPr>
              <a:t>bislang selten praktiziert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  <p:bldP spid="13" grpId="0" build="p" autoUpdateAnimBg="0"/>
      <p:bldP spid="14" grpId="0" animBg="1"/>
      <p:bldP spid="1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425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de-DE" sz="2400">
                <a:solidFill>
                  <a:schemeClr val="bg1"/>
                </a:solidFill>
                <a:cs typeface="Arial" pitchFamily="34" charset="0"/>
              </a:rPr>
              <a:t>Open-Access- Publikationsformen –  green road IV</a:t>
            </a:r>
          </a:p>
        </p:txBody>
      </p:sp>
      <p:sp>
        <p:nvSpPr>
          <p:cNvPr id="60419" name="Text Box 9"/>
          <p:cNvSpPr txBox="1">
            <a:spLocks noChangeArrowheads="1"/>
          </p:cNvSpPr>
          <p:nvPr/>
        </p:nvSpPr>
        <p:spPr bwMode="auto">
          <a:xfrm>
            <a:off x="1066800" y="1447800"/>
            <a:ext cx="7086600" cy="904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de-DE" sz="2000">
                <a:solidFill>
                  <a:srgbClr val="003366"/>
                </a:solidFill>
                <a:cs typeface="Times New Roman" pitchFamily="18" charset="0"/>
              </a:rPr>
              <a:t>Auch im </a:t>
            </a:r>
            <a:r>
              <a:rPr lang="de-DE" sz="2400" b="1">
                <a:solidFill>
                  <a:srgbClr val="003366"/>
                </a:solidFill>
                <a:cs typeface="Times New Roman" pitchFamily="18" charset="0"/>
              </a:rPr>
              <a:t>Urheberrecht</a:t>
            </a:r>
            <a:r>
              <a:rPr lang="de-DE" sz="2000">
                <a:solidFill>
                  <a:srgbClr val="003366"/>
                </a:solidFill>
                <a:cs typeface="Times New Roman" pitchFamily="18" charset="0"/>
              </a:rPr>
              <a:t>  (durch </a:t>
            </a:r>
            <a:r>
              <a:rPr lang="de-DE" sz="2400" b="1">
                <a:solidFill>
                  <a:srgbClr val="003366"/>
                </a:solidFill>
                <a:cs typeface="Times New Roman" pitchFamily="18" charset="0"/>
              </a:rPr>
              <a:t>Hochschulgesetz</a:t>
            </a:r>
            <a:r>
              <a:rPr lang="de-DE" sz="2000">
                <a:solidFill>
                  <a:srgbClr val="003366"/>
                </a:solidFill>
                <a:cs typeface="Times New Roman" pitchFamily="18" charset="0"/>
              </a:rPr>
              <a:t>) könnte der Wechsel einfach vollzogen werden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600200" y="2362200"/>
            <a:ext cx="6858000" cy="17176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de-DE" sz="2000">
                <a:solidFill>
                  <a:srgbClr val="003366"/>
                </a:solidFill>
                <a:cs typeface="Times New Roman" pitchFamily="18" charset="0"/>
              </a:rPr>
              <a:t>Zumindest für das in öffentlichen Umgebungen produzierte Wissen sollten Urheber </a:t>
            </a:r>
            <a:r>
              <a:rPr lang="de-DE" sz="2400" b="1">
                <a:solidFill>
                  <a:srgbClr val="003366"/>
                </a:solidFill>
                <a:cs typeface="Times New Roman" pitchFamily="18" charset="0"/>
              </a:rPr>
              <a:t>verpflichtet</a:t>
            </a:r>
            <a:r>
              <a:rPr lang="de-DE" sz="2000">
                <a:solidFill>
                  <a:srgbClr val="003366"/>
                </a:solidFill>
                <a:cs typeface="Times New Roman" pitchFamily="18" charset="0"/>
              </a:rPr>
              <a:t> werden, entweder </a:t>
            </a:r>
            <a:r>
              <a:rPr lang="de-DE" sz="2400" b="1">
                <a:solidFill>
                  <a:srgbClr val="003366"/>
                </a:solidFill>
                <a:cs typeface="Times New Roman" pitchFamily="18" charset="0"/>
              </a:rPr>
              <a:t>primär</a:t>
            </a:r>
            <a:r>
              <a:rPr lang="de-DE" sz="2000">
                <a:solidFill>
                  <a:srgbClr val="003366"/>
                </a:solidFill>
                <a:cs typeface="Times New Roman" pitchFamily="18" charset="0"/>
              </a:rPr>
              <a:t> open access zu publizieren oder </a:t>
            </a:r>
            <a:r>
              <a:rPr lang="de-DE" sz="2400" b="1">
                <a:solidFill>
                  <a:srgbClr val="003366"/>
                </a:solidFill>
                <a:cs typeface="Times New Roman" pitchFamily="18" charset="0"/>
              </a:rPr>
              <a:t>sekundär</a:t>
            </a:r>
            <a:r>
              <a:rPr lang="de-DE" sz="2000">
                <a:solidFill>
                  <a:srgbClr val="003366"/>
                </a:solidFill>
                <a:cs typeface="Times New Roman" pitchFamily="18" charset="0"/>
              </a:rPr>
              <a:t> in Open-Access-Repositories</a:t>
            </a:r>
          </a:p>
        </p:txBody>
      </p:sp>
      <p:sp>
        <p:nvSpPr>
          <p:cNvPr id="9" name="Abgerundete rechteckige Legende 8"/>
          <p:cNvSpPr/>
          <p:nvPr/>
        </p:nvSpPr>
        <p:spPr bwMode="auto">
          <a:xfrm>
            <a:off x="609600" y="4191000"/>
            <a:ext cx="2667000" cy="1249363"/>
          </a:xfrm>
          <a:prstGeom prst="wedgeRoundRectCallout">
            <a:avLst>
              <a:gd name="adj1" fmla="val 99424"/>
              <a:gd name="adj2" fmla="val -140579"/>
              <a:gd name="adj3" fmla="val 16667"/>
            </a:avLst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" tIns="10800" rIns="18000" bIns="10800" anchor="ctr">
            <a:spAutoFit/>
          </a:bodyPr>
          <a:lstStyle/>
          <a:p>
            <a:pPr algn="ctr" eaLnBrk="0" hangingPunct="0">
              <a:defRPr/>
            </a:pPr>
            <a:r>
              <a:rPr lang="de-DE" sz="2400" dirty="0">
                <a:solidFill>
                  <a:srgbClr val="003366"/>
                </a:solidFill>
                <a:latin typeface="Arial" charset="0"/>
              </a:rPr>
              <a:t>Eingriff in </a:t>
            </a:r>
            <a:r>
              <a:rPr lang="de-DE" sz="2400" b="1" dirty="0">
                <a:solidFill>
                  <a:srgbClr val="003366"/>
                </a:solidFill>
                <a:latin typeface="Arial" charset="0"/>
              </a:rPr>
              <a:t>Wissenschafts-freiheit?</a:t>
            </a:r>
          </a:p>
        </p:txBody>
      </p:sp>
      <p:sp>
        <p:nvSpPr>
          <p:cNvPr id="11" name="Abgerundete rechteckige Legende 10"/>
          <p:cNvSpPr/>
          <p:nvPr/>
        </p:nvSpPr>
        <p:spPr bwMode="auto">
          <a:xfrm>
            <a:off x="5257800" y="4191000"/>
            <a:ext cx="3124200" cy="1249363"/>
          </a:xfrm>
          <a:prstGeom prst="wedgeRoundRectCallout">
            <a:avLst>
              <a:gd name="adj1" fmla="val 3282"/>
              <a:gd name="adj2" fmla="val -105641"/>
              <a:gd name="adj3" fmla="val 16667"/>
            </a:avLst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" tIns="10800" rIns="18000" bIns="10800" anchor="ctr">
            <a:spAutoFit/>
          </a:bodyPr>
          <a:lstStyle/>
          <a:p>
            <a:pPr algn="ctr" eaLnBrk="0" hangingPunct="0">
              <a:defRPr/>
            </a:pPr>
            <a:r>
              <a:rPr lang="de-DE" sz="2400" dirty="0">
                <a:solidFill>
                  <a:srgbClr val="003366"/>
                </a:solidFill>
                <a:latin typeface="Arial" charset="0"/>
              </a:rPr>
              <a:t>mit einer </a:t>
            </a:r>
            <a:r>
              <a:rPr lang="de-DE" sz="2400" b="1" dirty="0">
                <a:solidFill>
                  <a:srgbClr val="003366"/>
                </a:solidFill>
                <a:latin typeface="Arial" charset="0"/>
              </a:rPr>
              <a:t>Embargofrist</a:t>
            </a:r>
            <a:r>
              <a:rPr lang="de-DE" sz="2400" dirty="0">
                <a:solidFill>
                  <a:srgbClr val="003366"/>
                </a:solidFill>
                <a:latin typeface="Arial" charset="0"/>
              </a:rPr>
              <a:t> tendenziell gen Null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676400" y="1828800"/>
            <a:ext cx="6553200" cy="27432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de-DE" sz="4000" b="1" i="1" dirty="0">
              <a:solidFill>
                <a:schemeClr val="bg1"/>
              </a:solidFill>
            </a:endParaRPr>
          </a:p>
          <a:p>
            <a:pPr algn="ctr" eaLnBrk="0" hangingPunct="0">
              <a:lnSpc>
                <a:spcPct val="90000"/>
              </a:lnSpc>
            </a:pPr>
            <a:r>
              <a:rPr lang="de-DE" sz="4000" b="1" i="1" dirty="0">
                <a:solidFill>
                  <a:schemeClr val="bg1"/>
                </a:solidFill>
                <a:latin typeface="+mn-lt"/>
              </a:rPr>
              <a:t>Wem gehört Wissen? </a:t>
            </a:r>
          </a:p>
          <a:p>
            <a:pPr algn="ctr" eaLnBrk="0" hangingPunct="0">
              <a:lnSpc>
                <a:spcPct val="90000"/>
              </a:lnSpc>
            </a:pPr>
            <a:r>
              <a:rPr lang="de-DE" sz="4000" b="1" i="1" dirty="0">
                <a:solidFill>
                  <a:schemeClr val="bg1"/>
                </a:solidFill>
                <a:latin typeface="+mn-lt"/>
              </a:rPr>
              <a:t>Wem gehört Information?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bgerundete rechteckige Legende 22"/>
          <p:cNvSpPr/>
          <p:nvPr/>
        </p:nvSpPr>
        <p:spPr bwMode="auto">
          <a:xfrm>
            <a:off x="214313" y="1571625"/>
            <a:ext cx="3810000" cy="3089275"/>
          </a:xfrm>
          <a:prstGeom prst="wedgeRoundRectCallout">
            <a:avLst>
              <a:gd name="adj1" fmla="val 46117"/>
              <a:gd name="adj2" fmla="val -49164"/>
              <a:gd name="adj3" fmla="val 16667"/>
            </a:avLst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" tIns="10800" rIns="18000" bIns="10800" anchor="ctr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de-DE" sz="2000" b="1" dirty="0">
                <a:latin typeface="Arial" charset="0"/>
              </a:rPr>
              <a:t>Primärpublikation</a:t>
            </a:r>
            <a:r>
              <a:rPr lang="de-DE" sz="2000" dirty="0">
                <a:latin typeface="Arial" charset="0"/>
              </a:rPr>
              <a:t> in speziellen (kommerziellen) Open-Access-Zeitschriften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de-DE" sz="2000" dirty="0">
                <a:latin typeface="Arial" charset="0"/>
              </a:rPr>
              <a:t>bzw. in hybriden Zeitschriften (halb freie, halb gebührenpflichtige Nutzung)</a:t>
            </a:r>
          </a:p>
        </p:txBody>
      </p:sp>
      <p:sp>
        <p:nvSpPr>
          <p:cNvPr id="24" name="Textfeld 23"/>
          <p:cNvSpPr txBox="1">
            <a:spLocks noChangeArrowheads="1"/>
          </p:cNvSpPr>
          <p:nvPr/>
        </p:nvSpPr>
        <p:spPr bwMode="auto">
          <a:xfrm>
            <a:off x="3429000" y="785813"/>
            <a:ext cx="4500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/>
              <a:t>ein Modell für Verlagswirtschaft?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4714875" y="1285875"/>
            <a:ext cx="3962400" cy="869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>
                <a:latin typeface="Arial" charset="0"/>
              </a:rPr>
              <a:t>Erste Hinweise</a:t>
            </a:r>
          </a:p>
          <a:p>
            <a:pPr>
              <a:defRPr/>
            </a:pPr>
            <a:r>
              <a:rPr lang="de-DE" sz="2000" b="1" dirty="0">
                <a:latin typeface="Arial" charset="0"/>
              </a:rPr>
              <a:t>Springer Open Choice Modell</a:t>
            </a:r>
          </a:p>
          <a:p>
            <a:pPr>
              <a:defRPr/>
            </a:pPr>
            <a:r>
              <a:rPr lang="de-DE" sz="1050" dirty="0">
                <a:latin typeface="Arial" charset="0"/>
                <a:hlinkClick r:id="rId2"/>
              </a:rPr>
              <a:t>http://www.springer.com/open+choice?SGWID=0-40359-0-0-0</a:t>
            </a:r>
            <a:endParaRPr lang="de-DE" sz="1050" dirty="0">
              <a:latin typeface="Arial" charset="0"/>
            </a:endParaRPr>
          </a:p>
        </p:txBody>
      </p:sp>
      <p:sp>
        <p:nvSpPr>
          <p:cNvPr id="61445" name="Rectangle 2"/>
          <p:cNvSpPr>
            <a:spLocks noChangeArrowheads="1"/>
          </p:cNvSpPr>
          <p:nvPr/>
        </p:nvSpPr>
        <p:spPr bwMode="auto">
          <a:xfrm>
            <a:off x="0" y="0"/>
            <a:ext cx="9144000" cy="425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de-DE" sz="2400">
                <a:solidFill>
                  <a:schemeClr val="bg1"/>
                </a:solidFill>
                <a:cs typeface="Arial" pitchFamily="34" charset="0"/>
              </a:rPr>
              <a:t>Open-Access- Publikationsformen –  mittelfristig</a:t>
            </a:r>
          </a:p>
        </p:txBody>
      </p:sp>
      <p:pic>
        <p:nvPicPr>
          <p:cNvPr id="12288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2571750"/>
            <a:ext cx="41719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ieren 9"/>
          <p:cNvGrpSpPr>
            <a:grpSpLocks/>
          </p:cNvGrpSpPr>
          <p:nvPr/>
        </p:nvGrpSpPr>
        <p:grpSpPr bwMode="auto">
          <a:xfrm>
            <a:off x="2786063" y="3357563"/>
            <a:ext cx="6000750" cy="2671762"/>
            <a:chOff x="2786050" y="3357562"/>
            <a:chExt cx="6000792" cy="2671777"/>
          </a:xfrm>
        </p:grpSpPr>
        <p:sp>
          <p:nvSpPr>
            <p:cNvPr id="26" name="Textfeld 25"/>
            <p:cNvSpPr txBox="1"/>
            <p:nvPr/>
          </p:nvSpPr>
          <p:spPr>
            <a:xfrm>
              <a:off x="4143371" y="3357562"/>
              <a:ext cx="4643471" cy="19542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sz="2000" dirty="0">
                  <a:latin typeface="Arial" charset="0"/>
                </a:rPr>
                <a:t>Springer Science+Business Media vereinbart Oktober 2008 Kauf von BioMed Central Group</a:t>
              </a:r>
            </a:p>
            <a:p>
              <a:pPr algn="ctr">
                <a:defRPr/>
              </a:pPr>
              <a:r>
                <a:rPr lang="en-US" sz="2000" dirty="0">
                  <a:latin typeface="Arial" charset="0"/>
                </a:rPr>
                <a:t>Verleger von 200 peer-reviewed OA-Zeitschriften</a:t>
              </a:r>
              <a:endParaRPr lang="de-DE" sz="2000" dirty="0">
                <a:latin typeface="Arial" charset="0"/>
              </a:endParaRPr>
            </a:p>
            <a:p>
              <a:pPr algn="ctr">
                <a:defRPr/>
              </a:pPr>
              <a:r>
                <a:rPr lang="de-DE" sz="1050" dirty="0">
                  <a:latin typeface="Arial" charset="0"/>
                  <a:hlinkClick r:id="rId5"/>
                </a:rPr>
                <a:t>http://www.fachzeitungen.de/pressemeldungen/springer-erwirbt-biomed-central-group-10610/</a:t>
              </a:r>
              <a:endParaRPr lang="de-DE" sz="1050" dirty="0">
                <a:latin typeface="Arial" charset="0"/>
              </a:endParaRPr>
            </a:p>
          </p:txBody>
        </p:sp>
        <p:pic>
          <p:nvPicPr>
            <p:cNvPr id="61449" name="Picture 3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86050" y="5429264"/>
              <a:ext cx="2590800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425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de-DE" sz="2400">
                <a:solidFill>
                  <a:schemeClr val="bg1"/>
                </a:solidFill>
                <a:cs typeface="Arial" pitchFamily="34" charset="0"/>
              </a:rPr>
              <a:t>Open-Access- Publikationsformen –  Open Choice</a:t>
            </a: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428625"/>
            <a:ext cx="7786687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425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de-DE" sz="2400">
                <a:solidFill>
                  <a:schemeClr val="bg1"/>
                </a:solidFill>
                <a:cs typeface="Arial" pitchFamily="34" charset="0"/>
              </a:rPr>
              <a:t>Publikationsformen im Open-Access-Paradigma langfristig</a:t>
            </a:r>
          </a:p>
        </p:txBody>
      </p:sp>
      <p:sp>
        <p:nvSpPr>
          <p:cNvPr id="23" name="Abgerundete rechteckige Legende 22"/>
          <p:cNvSpPr/>
          <p:nvPr/>
        </p:nvSpPr>
        <p:spPr bwMode="auto">
          <a:xfrm>
            <a:off x="190500" y="1571625"/>
            <a:ext cx="3810000" cy="2066925"/>
          </a:xfrm>
          <a:prstGeom prst="wedgeRoundRectCallout">
            <a:avLst>
              <a:gd name="adj1" fmla="val 47297"/>
              <a:gd name="adj2" fmla="val -48968"/>
              <a:gd name="adj3" fmla="val 16667"/>
            </a:avLst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" tIns="10800" rIns="18000" bIns="10800" anchor="ctr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de-DE" sz="2000" dirty="0">
                <a:latin typeface="Arial" charset="0"/>
              </a:rPr>
              <a:t>Primärpublikation in Open-Access-Zeitschriften aus der Wissenschaft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de-DE" sz="2000" dirty="0">
                <a:latin typeface="Arial" charset="0"/>
              </a:rPr>
              <a:t>„golden road“</a:t>
            </a:r>
          </a:p>
        </p:txBody>
      </p:sp>
      <p:sp>
        <p:nvSpPr>
          <p:cNvPr id="24" name="Textfeld 23"/>
          <p:cNvSpPr txBox="1">
            <a:spLocks noChangeArrowheads="1"/>
          </p:cNvSpPr>
          <p:nvPr/>
        </p:nvSpPr>
        <p:spPr bwMode="auto">
          <a:xfrm>
            <a:off x="3429000" y="785813"/>
            <a:ext cx="4500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/>
              <a:t>Noch  Raum für Verlagswirtschaft?</a:t>
            </a:r>
          </a:p>
        </p:txBody>
      </p:sp>
      <p:sp>
        <p:nvSpPr>
          <p:cNvPr id="25" name="Textfeld 24"/>
          <p:cNvSpPr txBox="1">
            <a:spLocks noChangeArrowheads="1"/>
          </p:cNvSpPr>
          <p:nvPr/>
        </p:nvSpPr>
        <p:spPr bwMode="auto">
          <a:xfrm>
            <a:off x="428625" y="3714750"/>
            <a:ext cx="26431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/>
              <a:t>Universitätsverlage</a:t>
            </a:r>
          </a:p>
          <a:p>
            <a:r>
              <a:rPr lang="de-DE" sz="2000"/>
              <a:t>Bibliotheken</a:t>
            </a:r>
          </a:p>
          <a:p>
            <a:r>
              <a:rPr lang="de-DE" sz="2000"/>
              <a:t>Akademien</a:t>
            </a:r>
          </a:p>
          <a:p>
            <a:r>
              <a:rPr lang="de-DE" sz="2000"/>
              <a:t>Fachgesellschaften</a:t>
            </a:r>
          </a:p>
          <a:p>
            <a:r>
              <a:rPr lang="de-DE" sz="2000"/>
              <a:t>…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5072063" y="1319213"/>
            <a:ext cx="3286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/>
              <a:t>nicht, wenn mit den Informationsprodukten weiterhin direkt  verdient werden soll</a:t>
            </a: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5000625" y="2819400"/>
            <a:ext cx="3286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/>
              <a:t>Ja - in einem freeconomics-Modell:</a:t>
            </a:r>
          </a:p>
          <a:p>
            <a:pPr algn="ctr"/>
            <a:r>
              <a:rPr lang="de-DE" sz="2000"/>
              <a:t>Information selber ist frei – verdient wird mit anderem</a:t>
            </a:r>
          </a:p>
        </p:txBody>
      </p:sp>
      <p:sp>
        <p:nvSpPr>
          <p:cNvPr id="9" name="Rechteckige Legende 8"/>
          <p:cNvSpPr/>
          <p:nvPr/>
        </p:nvSpPr>
        <p:spPr bwMode="auto">
          <a:xfrm>
            <a:off x="4357688" y="4429125"/>
            <a:ext cx="3857625" cy="1622425"/>
          </a:xfrm>
          <a:prstGeom prst="wedgeRectCallout">
            <a:avLst>
              <a:gd name="adj1" fmla="val 34744"/>
              <a:gd name="adj2" fmla="val -69878"/>
            </a:avLst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" tIns="10800" rIns="18000" bIns="10800" anchor="ctr">
            <a:spAutoFit/>
          </a:bodyPr>
          <a:lstStyle/>
          <a:p>
            <a:pPr marL="273050" indent="-273050">
              <a:buFont typeface="Arial" pitchFamily="34" charset="0"/>
              <a:buChar char="•"/>
              <a:defRPr/>
            </a:pPr>
            <a:r>
              <a:rPr lang="de-DE" dirty="0">
                <a:latin typeface="Arial" charset="0"/>
              </a:rPr>
              <a:t>Werbung/Marketing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de-DE" dirty="0">
                <a:latin typeface="Arial" charset="0"/>
              </a:rPr>
              <a:t>Mehrwertleistungen</a:t>
            </a:r>
          </a:p>
          <a:p>
            <a:pPr marL="730250" lvl="1" indent="-273050">
              <a:buFont typeface="Arial" pitchFamily="34" charset="0"/>
              <a:buChar char="•"/>
              <a:defRPr/>
            </a:pPr>
            <a:r>
              <a:rPr lang="de-DE" dirty="0">
                <a:latin typeface="Arial" charset="0"/>
              </a:rPr>
              <a:t>Aufbereitung/Metadaten</a:t>
            </a:r>
          </a:p>
          <a:p>
            <a:pPr marL="730250" lvl="1" indent="-273050">
              <a:buFont typeface="Arial" pitchFamily="34" charset="0"/>
              <a:buChar char="•"/>
              <a:defRPr/>
            </a:pPr>
            <a:r>
              <a:rPr lang="de-DE" dirty="0">
                <a:latin typeface="Arial" charset="0"/>
              </a:rPr>
              <a:t>Hypertextifizierung</a:t>
            </a:r>
          </a:p>
          <a:p>
            <a:pPr marL="730250" lvl="1" indent="-273050">
              <a:buFont typeface="Arial" pitchFamily="34" charset="0"/>
              <a:buChar char="•"/>
              <a:defRPr/>
            </a:pPr>
            <a:r>
              <a:rPr lang="de-DE" dirty="0">
                <a:latin typeface="Arial" charset="0"/>
              </a:rPr>
              <a:t>Dossiers, Summaries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de-DE" sz="1400" b="1" dirty="0">
                <a:latin typeface="Arial" charset="0"/>
              </a:rPr>
              <a:t>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7" grpId="0"/>
      <p:bldP spid="8" grpId="0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425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de-DE" sz="2400">
                <a:solidFill>
                  <a:schemeClr val="bg1"/>
                </a:solidFill>
                <a:cs typeface="Arial" pitchFamily="34" charset="0"/>
              </a:rPr>
              <a:t>Primärpublikation in OA-Zeitschriften der Wissenschaft</a:t>
            </a: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214313" y="1714500"/>
            <a:ext cx="8643937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de-DE" sz="2000"/>
              <a:t>weltweit etwa 25.000 zentrale wissenschaftliche Zeitschriften </a:t>
            </a:r>
            <a:br>
              <a:rPr lang="de-DE" sz="2000"/>
            </a:br>
            <a:endParaRPr lang="de-DE" sz="2000"/>
          </a:p>
          <a:p>
            <a:pPr algn="ctr">
              <a:spcBef>
                <a:spcPct val="20000"/>
              </a:spcBef>
            </a:pPr>
            <a:r>
              <a:rPr lang="de-DE" sz="2000"/>
              <a:t>pro Jahr etwa 2 Millionen Artikel. </a:t>
            </a:r>
          </a:p>
          <a:p>
            <a:pPr algn="ctr">
              <a:spcBef>
                <a:spcPct val="20000"/>
              </a:spcBef>
            </a:pPr>
            <a:endParaRPr lang="de-DE" sz="2000"/>
          </a:p>
          <a:p>
            <a:pPr algn="ctr">
              <a:spcBef>
                <a:spcPct val="20000"/>
              </a:spcBef>
            </a:pPr>
            <a:r>
              <a:rPr lang="de-DE" sz="2000"/>
              <a:t>Bei dem derzeit bei </a:t>
            </a:r>
            <a:r>
              <a:rPr lang="de-DE" sz="2000" b="1"/>
              <a:t>Springer Choice </a:t>
            </a:r>
            <a:r>
              <a:rPr lang="de-DE" sz="2000"/>
              <a:t>verlangten Preis pro Artikel von ca. $ 3.000, müssten also weltweit etwa </a:t>
            </a:r>
            <a:r>
              <a:rPr lang="de-DE" sz="2000" b="1"/>
              <a:t>$ 6 Milliarden </a:t>
            </a:r>
            <a:r>
              <a:rPr lang="de-DE" sz="2000"/>
              <a:t>aufgebracht werden, damit alles, was in wissenschaftlichen Zeitschriften publiziert wird, entsprechend Open-Access-Prinzipien genutzt werden kann.</a:t>
            </a:r>
          </a:p>
          <a:p>
            <a:pPr algn="ctr">
              <a:spcBef>
                <a:spcPct val="20000"/>
              </a:spcBef>
            </a:pPr>
            <a:r>
              <a:rPr lang="de-DE" sz="2000" b="1"/>
              <a:t>Unter PLOS-Politik ca.  3 Milliarden</a:t>
            </a:r>
          </a:p>
          <a:p>
            <a:pPr algn="ctr">
              <a:spcBef>
                <a:spcPct val="20000"/>
              </a:spcBef>
            </a:pPr>
            <a:r>
              <a:rPr lang="de-DE" sz="2000" b="1"/>
              <a:t>Bei durchgängigem OA sicher noch niedriger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786063" y="785813"/>
            <a:ext cx="4143375" cy="70802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b="1" dirty="0">
                <a:solidFill>
                  <a:schemeClr val="bg1"/>
                </a:solidFill>
                <a:latin typeface="Arial" charset="0"/>
              </a:rPr>
              <a:t>Eine etwas andere Kostenrechnung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9" grpId="1" build="allAtOnce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425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de-DE" sz="2400">
                <a:solidFill>
                  <a:schemeClr val="bg1"/>
                </a:solidFill>
                <a:cs typeface="Arial" pitchFamily="34" charset="0"/>
              </a:rPr>
              <a:t>Primärpublikation in OA-Zeitschriften der Wissenschaft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786063" y="785813"/>
            <a:ext cx="4143375" cy="70802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b="1" dirty="0">
                <a:solidFill>
                  <a:schemeClr val="bg1"/>
                </a:solidFill>
                <a:latin typeface="Arial" charset="0"/>
              </a:rPr>
              <a:t>Eine etwas andere Kostenrechnung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14313" y="2312988"/>
            <a:ext cx="8643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de-DE" sz="2000" b="1"/>
              <a:t>Kosten sowieso etwas anderes als Nutze</a:t>
            </a:r>
            <a:r>
              <a:rPr lang="de-DE" sz="2000"/>
              <a:t>n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14313" y="3170238"/>
            <a:ext cx="864393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de-DE" sz="2000"/>
              <a:t>Der </a:t>
            </a:r>
            <a:r>
              <a:rPr lang="de-DE" sz="2000" b="1"/>
              <a:t>volkswirtschaftliche Nutzen </a:t>
            </a:r>
            <a:r>
              <a:rPr lang="de-DE" sz="2000"/>
              <a:t>eines freien Zugriffs auf das publizierte Wissen 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de-DE" sz="2000"/>
              <a:t>übersteigt den Gewinn der privatwirtschaftlichen Nutzung von Wissen um ein Vielfaches.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85750" y="1428750"/>
            <a:ext cx="86868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de-DE" sz="2000"/>
          </a:p>
          <a:p>
            <a:pPr algn="ctr" eaLnBrk="0" hangingPunct="0"/>
            <a:r>
              <a:rPr lang="de-DE" sz="2000" b="1"/>
              <a:t>EU Kommission (20.8.2008)  Pilotprojekt,</a:t>
            </a:r>
          </a:p>
          <a:p>
            <a:pPr algn="ctr" eaLnBrk="0" hangingPunct="0"/>
            <a:endParaRPr lang="de-DE" sz="2000" b="1"/>
          </a:p>
          <a:p>
            <a:pPr algn="ctr" eaLnBrk="0" hangingPunct="0"/>
            <a:r>
              <a:rPr lang="de-DE" sz="2000"/>
              <a:t>nach einer </a:t>
            </a:r>
            <a:r>
              <a:rPr lang="de-DE" sz="2000" b="1"/>
              <a:t>Sperrfrist zwischen 6 und 12 Monaten </a:t>
            </a:r>
            <a:r>
              <a:rPr lang="de-DE" sz="2000"/>
              <a:t>muss der </a:t>
            </a:r>
            <a:r>
              <a:rPr lang="de-DE" sz="2000" b="1"/>
              <a:t>uneingeschränkte Online-Zugang </a:t>
            </a:r>
            <a:r>
              <a:rPr lang="de-DE" sz="2000"/>
              <a:t>zu den Ergebnissen der von der </a:t>
            </a:r>
            <a:r>
              <a:rPr lang="de-DE" sz="2000" b="1"/>
              <a:t>EU finanzierten Forschung </a:t>
            </a:r>
            <a:r>
              <a:rPr lang="de-DE" sz="2000"/>
              <a:t>ermöglichen werden, </a:t>
            </a:r>
          </a:p>
          <a:p>
            <a:pPr algn="ctr" eaLnBrk="0" hangingPunct="0"/>
            <a:endParaRPr lang="de-DE" sz="2000" b="1"/>
          </a:p>
          <a:p>
            <a:pPr algn="ctr" eaLnBrk="0" hangingPunct="0"/>
            <a:r>
              <a:rPr lang="de-DE" sz="2000"/>
              <a:t>vor allem zu Forschungsartikeln, die in von Fachkollegen geprüften Publikationen </a:t>
            </a:r>
            <a:r>
              <a:rPr lang="de-DE" sz="2000" b="1"/>
              <a:t>(Peer review)  </a:t>
            </a:r>
            <a:r>
              <a:rPr lang="de-DE" sz="2000"/>
              <a:t>veröffentlicht werden. </a:t>
            </a:r>
          </a:p>
          <a:p>
            <a:pPr algn="ctr" eaLnBrk="0" hangingPunct="0"/>
            <a:endParaRPr lang="de-DE" sz="2000" b="1"/>
          </a:p>
          <a:p>
            <a:pPr algn="ctr" eaLnBrk="0" hangingPunct="0"/>
            <a:r>
              <a:rPr lang="de-DE" sz="2000"/>
              <a:t>Das Pilotprojekt wird sich auf etwa </a:t>
            </a:r>
            <a:r>
              <a:rPr lang="de-DE" sz="2000" b="1"/>
              <a:t>20% des RP7-Budgets </a:t>
            </a:r>
            <a:r>
              <a:rPr lang="de-DE" sz="2000"/>
              <a:t>in Bereichen wie</a:t>
            </a:r>
            <a:r>
              <a:rPr lang="de-DE" sz="2000" b="1"/>
              <a:t> Gesundheit, Energie, Umwelt, Sozialwissenschaften sowie Informations- und Kommunikationstechnologien </a:t>
            </a:r>
            <a:r>
              <a:rPr lang="de-DE" sz="2000"/>
              <a:t>erstrecken</a:t>
            </a:r>
            <a:r>
              <a:rPr lang="de-DE" sz="2000" b="1"/>
              <a:t>. </a:t>
            </a:r>
          </a:p>
        </p:txBody>
      </p:sp>
      <p:sp>
        <p:nvSpPr>
          <p:cNvPr id="8" name="Textfeld 5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DE" sz="2000" dirty="0">
                <a:solidFill>
                  <a:schemeClr val="bg1"/>
                </a:solidFill>
                <a:latin typeface="Arial" charset="0"/>
              </a:rPr>
              <a:t>Zumindest das mit öffentlichen Mitteln produzierte Wissen muss grundsätzlich frei verfügbar sein</a:t>
            </a:r>
            <a:endParaRPr lang="de-D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571625" y="785813"/>
            <a:ext cx="5786438" cy="3698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dirty="0">
                <a:latin typeface="Arial" charset="0"/>
              </a:rPr>
              <a:t>Auch in einer politischen Perspektive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5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DE" sz="2000" dirty="0">
                <a:solidFill>
                  <a:schemeClr val="bg1"/>
                </a:solidFill>
                <a:latin typeface="Arial" charset="0"/>
              </a:rPr>
              <a:t>Zumindest das mit öffentlichen Mitteln produzierte Wissen muss grundsätzlich frei verfügbar sein</a:t>
            </a:r>
            <a:endParaRPr lang="de-D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571625" y="785813"/>
            <a:ext cx="5786438" cy="3698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dirty="0">
                <a:latin typeface="Arial" charset="0"/>
              </a:rPr>
              <a:t>Auch in einer politischen Perspektive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28600" y="1924050"/>
            <a:ext cx="86868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2000"/>
              <a:t>Es liegt im öffentlichen Interesse, wenn auch die EU dieses </a:t>
            </a:r>
            <a:r>
              <a:rPr lang="de-DE" sz="2000" b="1"/>
              <a:t>Prinzip der freien Zugänglichkeit jeder Urheberrechtsregulierung</a:t>
            </a:r>
            <a:r>
              <a:rPr lang="de-DE" sz="2000"/>
              <a:t> zugrundelegen würde. </a:t>
            </a:r>
          </a:p>
          <a:p>
            <a:pPr algn="ctr" eaLnBrk="0" hangingPunct="0"/>
            <a:endParaRPr lang="de-DE" sz="2000"/>
          </a:p>
          <a:p>
            <a:pPr algn="ctr" eaLnBrk="0" hangingPunct="0"/>
            <a:r>
              <a:rPr lang="de-DE" sz="2000"/>
              <a:t>Gerade diese </a:t>
            </a:r>
            <a:r>
              <a:rPr lang="de-DE" sz="2000" b="1"/>
              <a:t>freie Nutzung </a:t>
            </a:r>
            <a:r>
              <a:rPr lang="de-DE" sz="2000"/>
              <a:t>kann den Verlagen die Möglichkeit eröffnen, um über </a:t>
            </a:r>
            <a:r>
              <a:rPr lang="de-DE" sz="2000" b="1"/>
              <a:t>neue Geschäftsmodelle</a:t>
            </a:r>
            <a:r>
              <a:rPr lang="de-DE" sz="2000"/>
              <a:t> in elektronischen Räumen weiterhin Gewinne zu erzielen. </a:t>
            </a:r>
          </a:p>
          <a:p>
            <a:pPr algn="ctr" eaLnBrk="0" hangingPunct="0"/>
            <a:endParaRPr lang="de-DE" sz="2000"/>
          </a:p>
          <a:p>
            <a:pPr algn="ctr" eaLnBrk="0" hangingPunct="0"/>
            <a:r>
              <a:rPr lang="de-DE" sz="2000"/>
              <a:t>Dieses scheinbare </a:t>
            </a:r>
            <a:r>
              <a:rPr lang="de-DE" sz="2000" b="1"/>
              <a:t>Paradox</a:t>
            </a:r>
            <a:r>
              <a:rPr lang="de-DE" sz="2000"/>
              <a:t> kann und muss aufgelöst werden.</a:t>
            </a:r>
          </a:p>
        </p:txBody>
      </p:sp>
      <p:sp>
        <p:nvSpPr>
          <p:cNvPr id="6" name="Pfeil nach links 5">
            <a:hlinkClick r:id="rId2" action="ppaction://hlinksldjump"/>
          </p:cNvPr>
          <p:cNvSpPr/>
          <p:nvPr/>
        </p:nvSpPr>
        <p:spPr>
          <a:xfrm>
            <a:off x="7786688" y="428625"/>
            <a:ext cx="785812" cy="357188"/>
          </a:xfrm>
          <a:prstGeom prst="lef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400" dirty="0">
                <a:solidFill>
                  <a:schemeClr val="bg1"/>
                </a:solidFill>
              </a:rPr>
              <a:t>Lösung über das Urhebervertragsrecht – z.B. § 31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381000" y="990600"/>
            <a:ext cx="8458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/>
              <a:t>UrhG § 31 Einräumung von Nutzungsrechten</a:t>
            </a:r>
          </a:p>
          <a:p>
            <a:pPr eaLnBrk="0" hangingPunct="0"/>
            <a:r>
              <a:rPr lang="de-DE"/>
              <a:t>(1) Der Urheber kann einem anderen das Recht einräumen, das Werk auf </a:t>
            </a:r>
            <a:r>
              <a:rPr lang="de-DE" b="1"/>
              <a:t>einzelne oder alle Nutzungsarten </a:t>
            </a:r>
            <a:r>
              <a:rPr lang="de-DE"/>
              <a:t>zu nutzen (Nutzungsrecht). Das Nutzungs-recht kann als einfaches oder ausschließliches Recht sowie räumlich, zeitlich oder inhaltlich beschränkt eingeräumt werden.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267200" y="2362200"/>
            <a:ext cx="4800600" cy="14779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DE" dirty="0">
                <a:latin typeface="Arial" charset="0"/>
              </a:rPr>
              <a:t>einzufügen ein dritter Satz in Abs. 1</a:t>
            </a:r>
          </a:p>
          <a:p>
            <a:pPr algn="ctr" eaLnBrk="0" hangingPunct="0">
              <a:defRPr/>
            </a:pPr>
            <a:r>
              <a:rPr lang="de-DE" b="1" dirty="0">
                <a:latin typeface="Arial" charset="0"/>
              </a:rPr>
              <a:t>Für ein Werk, dessen Entstehung direkt oder indirekt mit öffentlichen Mitteln gefördert wurde, kann nur ein einfaches Nutzungsrecht eingeräumt werden.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81000" y="4114800"/>
            <a:ext cx="6781800" cy="14779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DE" dirty="0">
                <a:latin typeface="Arial" charset="0"/>
              </a:rPr>
              <a:t>einzufügen ein vierter Satz in Abs. 1</a:t>
            </a:r>
          </a:p>
          <a:p>
            <a:pPr algn="ctr" eaLnBrk="0" hangingPunct="0">
              <a:defRPr/>
            </a:pPr>
            <a:r>
              <a:rPr lang="de-DE" b="1" dirty="0">
                <a:latin typeface="Arial" charset="0"/>
              </a:rPr>
              <a:t>Wird für ein solches Werk ein einfaches kommerzielles Nutzungsrecht eingeräumt, so muss zeitgleich einer öffentlichen Einrichtung ein einfaches Nutzungsrecht eingeräumt werden,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28625" y="2500313"/>
            <a:ext cx="3214688" cy="157003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400" dirty="0">
                <a:solidFill>
                  <a:schemeClr val="bg1"/>
                </a:solidFill>
              </a:rPr>
              <a:t>ebenfalls wenig Chancen für internationale bzw. nationale Umsetzung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  <p:bldP spid="8" grpId="0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9"/>
          <p:cNvSpPr txBox="1">
            <a:spLocks noChangeArrowheads="1"/>
          </p:cNvSpPr>
          <p:nvPr/>
        </p:nvSpPr>
        <p:spPr bwMode="auto">
          <a:xfrm>
            <a:off x="1066800" y="1143000"/>
            <a:ext cx="7086600" cy="904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de-DE" sz="2000">
                <a:solidFill>
                  <a:srgbClr val="003366"/>
                </a:solidFill>
                <a:cs typeface="Times New Roman" pitchFamily="18" charset="0"/>
              </a:rPr>
              <a:t>Auch im </a:t>
            </a:r>
            <a:r>
              <a:rPr lang="de-DE" sz="2400" b="1">
                <a:solidFill>
                  <a:srgbClr val="003366"/>
                </a:solidFill>
                <a:cs typeface="Times New Roman" pitchFamily="18" charset="0"/>
              </a:rPr>
              <a:t>Urheberrecht</a:t>
            </a:r>
            <a:r>
              <a:rPr lang="de-DE" sz="2000">
                <a:solidFill>
                  <a:srgbClr val="003366"/>
                </a:solidFill>
                <a:cs typeface="Times New Roman" pitchFamily="18" charset="0"/>
              </a:rPr>
              <a:t>  (durch </a:t>
            </a:r>
            <a:r>
              <a:rPr lang="de-DE" sz="2400" b="1">
                <a:solidFill>
                  <a:srgbClr val="003366"/>
                </a:solidFill>
                <a:cs typeface="Times New Roman" pitchFamily="18" charset="0"/>
              </a:rPr>
              <a:t>Hochschulgesetz</a:t>
            </a:r>
            <a:r>
              <a:rPr lang="de-DE" sz="2000">
                <a:solidFill>
                  <a:srgbClr val="003366"/>
                </a:solidFill>
                <a:cs typeface="Times New Roman" pitchFamily="18" charset="0"/>
              </a:rPr>
              <a:t>) könnte der Wechsel einfach vollzogen werden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600200" y="2057400"/>
            <a:ext cx="6858000" cy="17176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de-DE" sz="2000">
                <a:solidFill>
                  <a:srgbClr val="003366"/>
                </a:solidFill>
                <a:cs typeface="Times New Roman" pitchFamily="18" charset="0"/>
              </a:rPr>
              <a:t>Zumindest für das in öffentlichen Umgebungen produzierte Wissen sollten Urheber </a:t>
            </a:r>
            <a:r>
              <a:rPr lang="de-DE" sz="2400" b="1">
                <a:solidFill>
                  <a:srgbClr val="003366"/>
                </a:solidFill>
                <a:cs typeface="Times New Roman" pitchFamily="18" charset="0"/>
              </a:rPr>
              <a:t>verpflichtet</a:t>
            </a:r>
            <a:r>
              <a:rPr lang="de-DE" sz="2000">
                <a:solidFill>
                  <a:srgbClr val="003366"/>
                </a:solidFill>
                <a:cs typeface="Times New Roman" pitchFamily="18" charset="0"/>
              </a:rPr>
              <a:t> werden, entweder </a:t>
            </a:r>
            <a:r>
              <a:rPr lang="de-DE" sz="2400" b="1">
                <a:solidFill>
                  <a:srgbClr val="003366"/>
                </a:solidFill>
                <a:cs typeface="Times New Roman" pitchFamily="18" charset="0"/>
              </a:rPr>
              <a:t>primär</a:t>
            </a:r>
            <a:r>
              <a:rPr lang="de-DE" sz="2000">
                <a:solidFill>
                  <a:srgbClr val="003366"/>
                </a:solidFill>
                <a:cs typeface="Times New Roman" pitchFamily="18" charset="0"/>
              </a:rPr>
              <a:t> open access zu publizieren oder </a:t>
            </a:r>
            <a:r>
              <a:rPr lang="de-DE" sz="2400" b="1">
                <a:solidFill>
                  <a:srgbClr val="003366"/>
                </a:solidFill>
                <a:cs typeface="Times New Roman" pitchFamily="18" charset="0"/>
              </a:rPr>
              <a:t>sekundär</a:t>
            </a:r>
            <a:r>
              <a:rPr lang="de-DE" sz="2000">
                <a:solidFill>
                  <a:srgbClr val="003366"/>
                </a:solidFill>
                <a:cs typeface="Times New Roman" pitchFamily="18" charset="0"/>
              </a:rPr>
              <a:t> in Open-Access-Repositories</a:t>
            </a:r>
          </a:p>
        </p:txBody>
      </p:sp>
      <p:sp>
        <p:nvSpPr>
          <p:cNvPr id="11" name="Abgerundete rechteckige Legende 10"/>
          <p:cNvSpPr/>
          <p:nvPr/>
        </p:nvSpPr>
        <p:spPr bwMode="auto">
          <a:xfrm>
            <a:off x="609600" y="3886200"/>
            <a:ext cx="2667000" cy="1249363"/>
          </a:xfrm>
          <a:prstGeom prst="wedgeRoundRectCallout">
            <a:avLst>
              <a:gd name="adj1" fmla="val 99424"/>
              <a:gd name="adj2" fmla="val -140579"/>
              <a:gd name="adj3" fmla="val 16667"/>
            </a:avLst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" tIns="10800" rIns="18000" bIns="10800" anchor="ctr">
            <a:spAutoFit/>
          </a:bodyPr>
          <a:lstStyle/>
          <a:p>
            <a:pPr algn="ctr" eaLnBrk="0" hangingPunct="0">
              <a:defRPr/>
            </a:pPr>
            <a:r>
              <a:rPr lang="de-DE" sz="2400" dirty="0">
                <a:solidFill>
                  <a:srgbClr val="003366"/>
                </a:solidFill>
                <a:latin typeface="Arial" charset="0"/>
              </a:rPr>
              <a:t>Eingriff in </a:t>
            </a:r>
            <a:r>
              <a:rPr lang="de-DE" sz="2400" b="1" dirty="0">
                <a:solidFill>
                  <a:srgbClr val="003366"/>
                </a:solidFill>
                <a:latin typeface="Arial" charset="0"/>
              </a:rPr>
              <a:t>Wissenschafts-freiheit?</a:t>
            </a:r>
          </a:p>
        </p:txBody>
      </p:sp>
      <p:sp>
        <p:nvSpPr>
          <p:cNvPr id="12" name="Abgerundete rechteckige Legende 11"/>
          <p:cNvSpPr/>
          <p:nvPr/>
        </p:nvSpPr>
        <p:spPr bwMode="auto">
          <a:xfrm>
            <a:off x="5257800" y="3886200"/>
            <a:ext cx="3124200" cy="1249363"/>
          </a:xfrm>
          <a:prstGeom prst="wedgeRoundRectCallout">
            <a:avLst>
              <a:gd name="adj1" fmla="val 3282"/>
              <a:gd name="adj2" fmla="val -105641"/>
              <a:gd name="adj3" fmla="val 16667"/>
            </a:avLst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" tIns="10800" rIns="18000" bIns="10800" anchor="ctr">
            <a:spAutoFit/>
          </a:bodyPr>
          <a:lstStyle/>
          <a:p>
            <a:pPr algn="ctr" eaLnBrk="0" hangingPunct="0">
              <a:defRPr/>
            </a:pPr>
            <a:r>
              <a:rPr lang="de-DE" sz="2400" dirty="0">
                <a:solidFill>
                  <a:srgbClr val="003366"/>
                </a:solidFill>
                <a:latin typeface="Arial" charset="0"/>
              </a:rPr>
              <a:t>mit einer </a:t>
            </a:r>
            <a:r>
              <a:rPr lang="de-DE" sz="2400" b="1" dirty="0">
                <a:solidFill>
                  <a:srgbClr val="003366"/>
                </a:solidFill>
                <a:latin typeface="Arial" charset="0"/>
              </a:rPr>
              <a:t>Embargofrist</a:t>
            </a:r>
            <a:r>
              <a:rPr lang="de-DE" sz="2400" dirty="0">
                <a:solidFill>
                  <a:srgbClr val="003366"/>
                </a:solidFill>
                <a:latin typeface="Arial" charset="0"/>
              </a:rPr>
              <a:t> tendenziell gen Null</a:t>
            </a: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400" b="1" dirty="0">
                <a:solidFill>
                  <a:schemeClr val="bg1"/>
                </a:solidFill>
                <a:latin typeface="Arial" charset="0"/>
              </a:rPr>
              <a:t>Änderung im Rahmen des Urheberrechtsdogmatik?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  <p:bldP spid="11" grpId="0" animBg="1"/>
      <p:bldP spid="1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/>
        </p:nvSpPr>
        <p:spPr>
          <a:xfrm>
            <a:off x="4643438" y="214313"/>
            <a:ext cx="4214812" cy="2000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1" name="Textfeld 2"/>
          <p:cNvSpPr txBox="1">
            <a:spLocks noChangeArrowheads="1"/>
          </p:cNvSpPr>
          <p:nvPr/>
        </p:nvSpPr>
        <p:spPr bwMode="auto">
          <a:xfrm>
            <a:off x="5143500" y="500063"/>
            <a:ext cx="1285875" cy="338137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600" b="1" dirty="0">
                <a:solidFill>
                  <a:schemeClr val="bg1"/>
                </a:solidFill>
              </a:rPr>
              <a:t>Politik</a:t>
            </a:r>
          </a:p>
        </p:txBody>
      </p:sp>
      <p:sp>
        <p:nvSpPr>
          <p:cNvPr id="22" name="Textfeld 2"/>
          <p:cNvSpPr txBox="1">
            <a:spLocks noChangeArrowheads="1"/>
          </p:cNvSpPr>
          <p:nvPr/>
        </p:nvSpPr>
        <p:spPr bwMode="auto">
          <a:xfrm>
            <a:off x="1357313" y="285750"/>
            <a:ext cx="2428875" cy="1077913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200" b="1" dirty="0">
                <a:solidFill>
                  <a:schemeClr val="bg1"/>
                </a:solidFill>
              </a:rPr>
              <a:t>Verlags-wirtschaft</a:t>
            </a:r>
          </a:p>
        </p:txBody>
      </p:sp>
      <p:sp>
        <p:nvSpPr>
          <p:cNvPr id="23" name="Textfeld 2"/>
          <p:cNvSpPr txBox="1">
            <a:spLocks noChangeArrowheads="1"/>
          </p:cNvSpPr>
          <p:nvPr/>
        </p:nvSpPr>
        <p:spPr bwMode="auto">
          <a:xfrm>
            <a:off x="5000625" y="1571625"/>
            <a:ext cx="1643063" cy="33813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600" b="1" dirty="0">
                <a:solidFill>
                  <a:schemeClr val="bg1"/>
                </a:solidFill>
              </a:rPr>
              <a:t>Wissenschaft</a:t>
            </a:r>
          </a:p>
        </p:txBody>
      </p:sp>
      <p:sp>
        <p:nvSpPr>
          <p:cNvPr id="24" name="Textfeld 2"/>
          <p:cNvSpPr txBox="1">
            <a:spLocks noChangeArrowheads="1"/>
          </p:cNvSpPr>
          <p:nvPr/>
        </p:nvSpPr>
        <p:spPr bwMode="auto">
          <a:xfrm>
            <a:off x="6929438" y="1000125"/>
            <a:ext cx="1285875" cy="33813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600" b="1" dirty="0">
                <a:solidFill>
                  <a:schemeClr val="bg1"/>
                </a:solidFill>
              </a:rPr>
              <a:t>Medien</a:t>
            </a:r>
          </a:p>
        </p:txBody>
      </p:sp>
      <p:sp>
        <p:nvSpPr>
          <p:cNvPr id="25" name="Textfeld 2"/>
          <p:cNvSpPr txBox="1">
            <a:spLocks noChangeArrowheads="1"/>
          </p:cNvSpPr>
          <p:nvPr/>
        </p:nvSpPr>
        <p:spPr bwMode="auto">
          <a:xfrm>
            <a:off x="6929438" y="500063"/>
            <a:ext cx="1285875" cy="338137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600" b="1" dirty="0">
                <a:solidFill>
                  <a:schemeClr val="bg1"/>
                </a:solidFill>
              </a:rPr>
              <a:t>Publikum</a:t>
            </a:r>
          </a:p>
        </p:txBody>
      </p:sp>
      <p:sp>
        <p:nvSpPr>
          <p:cNvPr id="26" name="Textfeld 2"/>
          <p:cNvSpPr txBox="1">
            <a:spLocks noChangeArrowheads="1"/>
          </p:cNvSpPr>
          <p:nvPr/>
        </p:nvSpPr>
        <p:spPr bwMode="auto">
          <a:xfrm>
            <a:off x="6786563" y="1500188"/>
            <a:ext cx="1643062" cy="338137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600" b="1" dirty="0">
                <a:solidFill>
                  <a:schemeClr val="bg1"/>
                </a:solidFill>
              </a:rPr>
              <a:t>Landwirtschaft</a:t>
            </a:r>
          </a:p>
        </p:txBody>
      </p:sp>
      <p:pic>
        <p:nvPicPr>
          <p:cNvPr id="706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357313"/>
            <a:ext cx="15716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1928813"/>
            <a:ext cx="7858125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de-DE" sz="2400" b="1" i="1" dirty="0">
                <a:solidFill>
                  <a:schemeClr val="bg1"/>
                </a:solidFill>
                <a:latin typeface="+mn-lt"/>
              </a:rPr>
              <a:t>Wem gehört Wissen? Wem gehört Information?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33400" y="1066800"/>
            <a:ext cx="7848600" cy="437043"/>
          </a:xfrm>
          <a:prstGeom prst="rect">
            <a:avLst/>
          </a:prstGeom>
          <a:solidFill>
            <a:srgbClr val="E9E9E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buFont typeface="Wingdings" pitchFamily="2" charset="2"/>
              <a:buNone/>
            </a:pPr>
            <a:r>
              <a:rPr lang="en-GB" sz="2000" b="1" dirty="0" err="1">
                <a:solidFill>
                  <a:srgbClr val="003366"/>
                </a:solidFill>
                <a:latin typeface="+mn-lt"/>
                <a:cs typeface="Times New Roman" pitchFamily="18" charset="0"/>
              </a:rPr>
              <a:t>Ideen</a:t>
            </a:r>
            <a:r>
              <a:rPr lang="en-GB" sz="20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, </a:t>
            </a:r>
            <a:r>
              <a:rPr lang="en-GB" sz="2000" b="1" dirty="0" err="1">
                <a:solidFill>
                  <a:srgbClr val="003366"/>
                </a:solidFill>
                <a:latin typeface="+mn-lt"/>
                <a:cs typeface="Times New Roman" pitchFamily="18" charset="0"/>
              </a:rPr>
              <a:t>Fakten</a:t>
            </a:r>
            <a:r>
              <a:rPr lang="en-GB" sz="20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, </a:t>
            </a:r>
            <a:r>
              <a:rPr lang="en-GB" sz="2000" b="1" dirty="0" err="1">
                <a:solidFill>
                  <a:srgbClr val="003366"/>
                </a:solidFill>
                <a:latin typeface="+mn-lt"/>
                <a:cs typeface="Times New Roman" pitchFamily="18" charset="0"/>
              </a:rPr>
              <a:t>Theorien</a:t>
            </a:r>
            <a:r>
              <a:rPr lang="en-GB" sz="20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, … </a:t>
            </a:r>
            <a:r>
              <a:rPr lang="en-GB" sz="2000" dirty="0" err="1">
                <a:solidFill>
                  <a:srgbClr val="003366"/>
                </a:solidFill>
                <a:latin typeface="+mn-lt"/>
                <a:cs typeface="Times New Roman" pitchFamily="18" charset="0"/>
              </a:rPr>
              <a:t>sind</a:t>
            </a:r>
            <a:r>
              <a:rPr lang="en-GB" sz="20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003366"/>
                </a:solidFill>
                <a:latin typeface="+mn-lt"/>
                <a:cs typeface="Times New Roman" pitchFamily="18" charset="0"/>
              </a:rPr>
              <a:t>grundsätzlich</a:t>
            </a:r>
            <a:r>
              <a:rPr lang="en-GB" sz="20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frei</a:t>
            </a:r>
            <a:endParaRPr lang="de-DE" sz="2400" dirty="0">
              <a:solidFill>
                <a:srgbClr val="003366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62565" name="Rectangle 5"/>
          <p:cNvSpPr>
            <a:spLocks noChangeArrowheads="1"/>
          </p:cNvSpPr>
          <p:nvPr/>
        </p:nvSpPr>
        <p:spPr bwMode="auto">
          <a:xfrm>
            <a:off x="611560" y="2060848"/>
            <a:ext cx="7848600" cy="1200150"/>
          </a:xfrm>
          <a:prstGeom prst="rect">
            <a:avLst/>
          </a:prstGeom>
          <a:solidFill>
            <a:srgbClr val="E9E9E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buFont typeface="Wingdings" pitchFamily="2" charset="2"/>
              <a:buNone/>
            </a:pPr>
            <a:r>
              <a:rPr lang="en-GB" sz="2000" dirty="0" err="1">
                <a:solidFill>
                  <a:srgbClr val="003366"/>
                </a:solidFill>
                <a:latin typeface="+mn-lt"/>
                <a:cs typeface="Times New Roman" pitchFamily="18" charset="0"/>
              </a:rPr>
              <a:t>Ein</a:t>
            </a:r>
            <a:r>
              <a:rPr lang="en-GB" sz="20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003366"/>
                </a:solidFill>
                <a:latin typeface="+mn-lt"/>
                <a:cs typeface="Times New Roman" pitchFamily="18" charset="0"/>
              </a:rPr>
              <a:t>Schutz</a:t>
            </a:r>
            <a:r>
              <a:rPr lang="en-GB" sz="20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003366"/>
                </a:solidFill>
                <a:latin typeface="+mn-lt"/>
                <a:cs typeface="Times New Roman" pitchFamily="18" charset="0"/>
              </a:rPr>
              <a:t>über</a:t>
            </a:r>
            <a:r>
              <a:rPr lang="en-GB" sz="20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 das </a:t>
            </a:r>
            <a:r>
              <a:rPr lang="en-GB" sz="2000" dirty="0" err="1">
                <a:solidFill>
                  <a:srgbClr val="003366"/>
                </a:solidFill>
                <a:latin typeface="+mn-lt"/>
                <a:cs typeface="Times New Roman" pitchFamily="18" charset="0"/>
              </a:rPr>
              <a:t>Urheberrecht</a:t>
            </a:r>
            <a:r>
              <a:rPr lang="en-GB" sz="20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003366"/>
                </a:solidFill>
                <a:latin typeface="+mn-lt"/>
                <a:cs typeface="Times New Roman" pitchFamily="18" charset="0"/>
              </a:rPr>
              <a:t>bezieht</a:t>
            </a:r>
            <a:r>
              <a:rPr lang="en-GB" sz="20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003366"/>
                </a:solidFill>
                <a:latin typeface="+mn-lt"/>
                <a:cs typeface="Times New Roman" pitchFamily="18" charset="0"/>
              </a:rPr>
              <a:t>sich</a:t>
            </a:r>
            <a:r>
              <a:rPr lang="en-GB" sz="20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003366"/>
                </a:solidFill>
                <a:latin typeface="+mn-lt"/>
                <a:cs typeface="Times New Roman" pitchFamily="18" charset="0"/>
              </a:rPr>
              <a:t>nicht</a:t>
            </a:r>
            <a:r>
              <a:rPr lang="en-GB" sz="20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 auf die </a:t>
            </a:r>
            <a:r>
              <a:rPr lang="en-GB" sz="2000" dirty="0" err="1">
                <a:solidFill>
                  <a:srgbClr val="003366"/>
                </a:solidFill>
                <a:latin typeface="+mn-lt"/>
                <a:cs typeface="Times New Roman" pitchFamily="18" charset="0"/>
              </a:rPr>
              <a:t>Werke</a:t>
            </a:r>
            <a:r>
              <a:rPr lang="en-GB" sz="20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 in </a:t>
            </a:r>
            <a:r>
              <a:rPr lang="en-GB" sz="2000" dirty="0" err="1">
                <a:solidFill>
                  <a:srgbClr val="003366"/>
                </a:solidFill>
                <a:latin typeface="+mn-lt"/>
                <a:cs typeface="Times New Roman" pitchFamily="18" charset="0"/>
              </a:rPr>
              <a:t>ihrer</a:t>
            </a:r>
            <a:r>
              <a:rPr lang="en-GB" sz="20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3366"/>
                </a:solidFill>
                <a:latin typeface="+mn-lt"/>
                <a:cs typeface="Times New Roman" pitchFamily="18" charset="0"/>
              </a:rPr>
              <a:t>materiellen</a:t>
            </a:r>
            <a:r>
              <a:rPr lang="en-GB" sz="20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 Gestalt, </a:t>
            </a:r>
            <a:r>
              <a:rPr lang="en-GB" sz="2000" dirty="0" err="1">
                <a:solidFill>
                  <a:srgbClr val="003366"/>
                </a:solidFill>
                <a:latin typeface="+mn-lt"/>
                <a:cs typeface="Times New Roman" pitchFamily="18" charset="0"/>
              </a:rPr>
              <a:t>sondern</a:t>
            </a:r>
            <a:r>
              <a:rPr lang="en-GB" sz="20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003366"/>
                </a:solidFill>
                <a:latin typeface="+mn-lt"/>
                <a:cs typeface="Times New Roman" pitchFamily="18" charset="0"/>
              </a:rPr>
              <a:t>nur</a:t>
            </a:r>
            <a:r>
              <a:rPr lang="en-GB" sz="20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 auf </a:t>
            </a:r>
            <a:r>
              <a:rPr lang="en-GB" sz="20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die </a:t>
            </a:r>
            <a:r>
              <a:rPr lang="en-GB" sz="2000" b="1" dirty="0" err="1">
                <a:solidFill>
                  <a:srgbClr val="003366"/>
                </a:solidFill>
                <a:latin typeface="+mn-lt"/>
                <a:cs typeface="Times New Roman" pitchFamily="18" charset="0"/>
              </a:rPr>
              <a:t>Werke</a:t>
            </a:r>
            <a:r>
              <a:rPr lang="en-GB" sz="20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, </a:t>
            </a:r>
            <a:r>
              <a:rPr lang="en-GB" sz="2000" b="1" dirty="0" err="1">
                <a:solidFill>
                  <a:srgbClr val="003366"/>
                </a:solidFill>
                <a:latin typeface="+mn-lt"/>
                <a:cs typeface="Times New Roman" pitchFamily="18" charset="0"/>
              </a:rPr>
              <a:t>sofern</a:t>
            </a:r>
            <a:r>
              <a:rPr lang="en-GB" sz="20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3366"/>
                </a:solidFill>
                <a:latin typeface="+mn-lt"/>
                <a:cs typeface="Times New Roman" pitchFamily="18" charset="0"/>
              </a:rPr>
              <a:t>sie</a:t>
            </a:r>
            <a:r>
              <a:rPr lang="en-GB" sz="20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3366"/>
                </a:solidFill>
                <a:latin typeface="+mn-lt"/>
                <a:cs typeface="Times New Roman" pitchFamily="18" charset="0"/>
              </a:rPr>
              <a:t>Ideen</a:t>
            </a:r>
            <a:r>
              <a:rPr lang="en-GB" sz="20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, </a:t>
            </a:r>
            <a:r>
              <a:rPr lang="en-GB" sz="2000" b="1" dirty="0" err="1">
                <a:solidFill>
                  <a:srgbClr val="003366"/>
                </a:solidFill>
                <a:latin typeface="+mn-lt"/>
                <a:cs typeface="Times New Roman" pitchFamily="18" charset="0"/>
              </a:rPr>
              <a:t>Fakten</a:t>
            </a:r>
            <a:r>
              <a:rPr lang="en-GB" sz="20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, </a:t>
            </a:r>
            <a:r>
              <a:rPr lang="en-GB" sz="2000" b="1" dirty="0" err="1">
                <a:solidFill>
                  <a:srgbClr val="003366"/>
                </a:solidFill>
                <a:latin typeface="+mn-lt"/>
                <a:cs typeface="Times New Roman" pitchFamily="18" charset="0"/>
              </a:rPr>
              <a:t>Theorien</a:t>
            </a:r>
            <a:r>
              <a:rPr lang="en-GB" sz="20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3366"/>
                </a:solidFill>
                <a:latin typeface="+mn-lt"/>
                <a:cs typeface="Times New Roman" pitchFamily="18" charset="0"/>
              </a:rPr>
              <a:t>transportieren</a:t>
            </a:r>
            <a:endParaRPr lang="de-DE" sz="2000" b="1" dirty="0">
              <a:solidFill>
                <a:srgbClr val="003366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65" grpId="0" animBg="1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400" dirty="0">
                <a:solidFill>
                  <a:schemeClr val="bg1"/>
                </a:solidFill>
              </a:rPr>
              <a:t>Verkrustungen</a:t>
            </a:r>
            <a:endParaRPr lang="de-DE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feld 4"/>
          <p:cNvSpPr txBox="1">
            <a:spLocks noChangeArrowheads="1"/>
          </p:cNvSpPr>
          <p:nvPr/>
        </p:nvSpPr>
        <p:spPr bwMode="auto">
          <a:xfrm>
            <a:off x="0" y="466725"/>
            <a:ext cx="9144000" cy="461963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400" b="1" dirty="0">
                <a:solidFill>
                  <a:schemeClr val="bg1"/>
                </a:solidFill>
                <a:latin typeface="Arial" charset="0"/>
              </a:rPr>
              <a:t>Zweite Urheberrechtsreform in Deutschland – 1/2008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85750" y="2214563"/>
            <a:ext cx="8643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de-DE" sz="2400" b="1"/>
              <a:t>§§ 52b, 53a UrhG – keine Satiren (oder doch?)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14313" y="3500438"/>
            <a:ext cx="8643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de-DE" sz="2400" b="1"/>
              <a:t>in anderen EU-Ländern ähnlich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38200"/>
            <a:ext cx="28876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uppieren 10"/>
          <p:cNvGrpSpPr/>
          <p:nvPr/>
        </p:nvGrpSpPr>
        <p:grpSpPr>
          <a:xfrm>
            <a:off x="3352800" y="304800"/>
            <a:ext cx="5410200" cy="5638800"/>
            <a:chOff x="3352800" y="304800"/>
            <a:chExt cx="5410200" cy="5638800"/>
          </a:xfrm>
        </p:grpSpPr>
        <p:grpSp>
          <p:nvGrpSpPr>
            <p:cNvPr id="2" name="Group 11"/>
            <p:cNvGrpSpPr>
              <a:grpSpLocks/>
            </p:cNvGrpSpPr>
            <p:nvPr/>
          </p:nvGrpSpPr>
          <p:grpSpPr bwMode="auto">
            <a:xfrm>
              <a:off x="5410200" y="304800"/>
              <a:ext cx="3352800" cy="5638800"/>
              <a:chOff x="1776" y="0"/>
              <a:chExt cx="2496" cy="4105"/>
            </a:xfrm>
          </p:grpSpPr>
          <p:grpSp>
            <p:nvGrpSpPr>
              <p:cNvPr id="3" name="Group 12"/>
              <p:cNvGrpSpPr>
                <a:grpSpLocks/>
              </p:cNvGrpSpPr>
              <p:nvPr/>
            </p:nvGrpSpPr>
            <p:grpSpPr bwMode="auto">
              <a:xfrm>
                <a:off x="1776" y="0"/>
                <a:ext cx="2496" cy="2832"/>
                <a:chOff x="1008" y="240"/>
                <a:chExt cx="3600" cy="4176"/>
              </a:xfrm>
            </p:grpSpPr>
            <p:pic>
              <p:nvPicPr>
                <p:cNvPr id="15368" name="Picture 1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008" y="240"/>
                  <a:ext cx="3600" cy="19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69" name="Picture 1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008" y="2160"/>
                  <a:ext cx="3588" cy="22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5367" name="Picture 1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776" y="2832"/>
                <a:ext cx="2496" cy="1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365" name="AutoShape 16"/>
            <p:cNvSpPr>
              <a:spLocks noChangeArrowheads="1"/>
            </p:cNvSpPr>
            <p:nvPr/>
          </p:nvSpPr>
          <p:spPr bwMode="auto">
            <a:xfrm>
              <a:off x="3352800" y="3124200"/>
              <a:ext cx="1752600" cy="609600"/>
            </a:xfrm>
            <a:prstGeom prst="leftRightArrow">
              <a:avLst>
                <a:gd name="adj1" fmla="val 50000"/>
                <a:gd name="adj2" fmla="val 57500"/>
              </a:avLst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/>
              <a:endParaRPr lang="de-DE"/>
            </a:p>
          </p:txBody>
        </p:sp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de-DE" sz="2400" b="1" i="1" dirty="0">
                <a:solidFill>
                  <a:schemeClr val="bg1"/>
                </a:solidFill>
                <a:latin typeface="+mn-lt"/>
              </a:rPr>
              <a:t>Wem gehört Wissen? Wem gehört Information?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de-DE" sz="2400" b="1" i="1" dirty="0">
                <a:solidFill>
                  <a:schemeClr val="bg1"/>
                </a:solidFill>
                <a:latin typeface="+mn-lt"/>
              </a:rPr>
              <a:t>Wem gehört Wissen? Eher: Wem gehört Information?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2400" y="685800"/>
            <a:ext cx="3276600" cy="2362200"/>
            <a:chOff x="192" y="192"/>
            <a:chExt cx="5328" cy="3552"/>
          </a:xfrm>
          <a:solidFill>
            <a:schemeClr val="tx2">
              <a:lumMod val="75000"/>
            </a:schemeClr>
          </a:solidFill>
        </p:grpSpPr>
        <p:pic>
          <p:nvPicPr>
            <p:cNvPr id="16390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528"/>
              <a:ext cx="1819" cy="302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3408" y="192"/>
              <a:ext cx="2112" cy="3552"/>
              <a:chOff x="1776" y="0"/>
              <a:chExt cx="2496" cy="4105"/>
            </a:xfrm>
            <a:grpFill/>
          </p:grpSpPr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1776" y="0"/>
                <a:ext cx="2496" cy="2832"/>
                <a:chOff x="1008" y="240"/>
                <a:chExt cx="3600" cy="4176"/>
              </a:xfrm>
              <a:grpFill/>
            </p:grpSpPr>
            <p:pic>
              <p:nvPicPr>
                <p:cNvPr id="16395" name="Picture 14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008" y="240"/>
                  <a:ext cx="3600" cy="193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96" name="Picture 15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008" y="2160"/>
                  <a:ext cx="3588" cy="225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6394" name="Picture 1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776" y="2832"/>
                <a:ext cx="2496" cy="12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6392" name="AutoShape 17"/>
            <p:cNvSpPr>
              <a:spLocks noChangeArrowheads="1"/>
            </p:cNvSpPr>
            <p:nvPr/>
          </p:nvSpPr>
          <p:spPr bwMode="auto">
            <a:xfrm>
              <a:off x="2112" y="1968"/>
              <a:ext cx="1104" cy="384"/>
            </a:xfrm>
            <a:prstGeom prst="leftRightArrow">
              <a:avLst>
                <a:gd name="adj1" fmla="val 50000"/>
                <a:gd name="adj2" fmla="val 57500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/>
              <a:endParaRPr lang="de-DE">
                <a:latin typeface="+mn-lt"/>
              </a:endParaRPr>
            </a:p>
          </p:txBody>
        </p:sp>
      </p:grpSp>
      <p:sp>
        <p:nvSpPr>
          <p:cNvPr id="976914" name="Rectangle 18"/>
          <p:cNvSpPr>
            <a:spLocks noChangeArrowheads="1"/>
          </p:cNvSpPr>
          <p:nvPr/>
        </p:nvSpPr>
        <p:spPr bwMode="auto">
          <a:xfrm>
            <a:off x="3581400" y="878925"/>
            <a:ext cx="5105400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hangingPunct="0">
              <a:lnSpc>
                <a:spcPct val="150000"/>
              </a:lnSpc>
              <a:buFont typeface="Wingdings" pitchFamily="2" charset="2"/>
              <a:buNone/>
              <a:tabLst>
                <a:tab pos="0" algn="l"/>
              </a:tabLst>
            </a:pPr>
            <a:r>
              <a:rPr lang="de-DE" dirty="0">
                <a:solidFill>
                  <a:srgbClr val="003366"/>
                </a:solidFill>
                <a:latin typeface="+mn-lt"/>
              </a:rPr>
              <a:t>In </a:t>
            </a:r>
            <a:r>
              <a:rPr lang="de-DE" b="1" dirty="0">
                <a:solidFill>
                  <a:srgbClr val="003366"/>
                </a:solidFill>
                <a:latin typeface="+mn-lt"/>
              </a:rPr>
              <a:t>juristischer Hinsicht </a:t>
            </a:r>
            <a:r>
              <a:rPr lang="de-DE" dirty="0">
                <a:solidFill>
                  <a:srgbClr val="003366"/>
                </a:solidFill>
                <a:latin typeface="+mn-lt"/>
              </a:rPr>
              <a:t>ist es eindeutig, </a:t>
            </a:r>
            <a:endParaRPr lang="de-DE" dirty="0" smtClean="0">
              <a:solidFill>
                <a:srgbClr val="003366"/>
              </a:solidFill>
              <a:latin typeface="+mn-lt"/>
            </a:endParaRPr>
          </a:p>
          <a:p>
            <a:pPr eaLnBrk="0" hangingPunct="0">
              <a:lnSpc>
                <a:spcPct val="150000"/>
              </a:lnSpc>
              <a:buFont typeface="Wingdings" pitchFamily="2" charset="2"/>
              <a:buNone/>
              <a:tabLst>
                <a:tab pos="0" algn="l"/>
              </a:tabLst>
            </a:pPr>
            <a:r>
              <a:rPr lang="de-DE" dirty="0">
                <a:solidFill>
                  <a:srgbClr val="003366"/>
                </a:solidFill>
                <a:latin typeface="+mn-lt"/>
              </a:rPr>
              <a:t/>
            </a:r>
            <a:br>
              <a:rPr lang="de-DE" dirty="0">
                <a:solidFill>
                  <a:srgbClr val="003366"/>
                </a:solidFill>
                <a:latin typeface="+mn-lt"/>
              </a:rPr>
            </a:br>
            <a:r>
              <a:rPr lang="de-DE" dirty="0" smtClean="0">
                <a:solidFill>
                  <a:srgbClr val="003366"/>
                </a:solidFill>
                <a:latin typeface="+mn-lt"/>
              </a:rPr>
              <a:t>„.... dass Ideen und Fakten für sich nicht geschützt werden können“ (Übersetzung RK)</a:t>
            </a:r>
            <a:endParaRPr lang="de-DE" dirty="0">
              <a:solidFill>
                <a:srgbClr val="003366"/>
              </a:solidFill>
              <a:latin typeface="+mn-lt"/>
            </a:endParaRPr>
          </a:p>
          <a:p>
            <a:pPr eaLnBrk="0" hangingPunct="0">
              <a:lnSpc>
                <a:spcPct val="150000"/>
              </a:lnSpc>
              <a:buFont typeface="Wingdings" pitchFamily="2" charset="2"/>
              <a:buNone/>
              <a:tabLst>
                <a:tab pos="0" algn="l"/>
              </a:tabLst>
            </a:pPr>
            <a:r>
              <a:rPr lang="de-DE" dirty="0">
                <a:solidFill>
                  <a:srgbClr val="003366"/>
                </a:solidFill>
                <a:latin typeface="+mn-lt"/>
              </a:rPr>
              <a:t>aber </a:t>
            </a:r>
          </a:p>
          <a:p>
            <a:pPr eaLnBrk="0" hangingPunct="0">
              <a:lnSpc>
                <a:spcPct val="150000"/>
              </a:lnSpc>
              <a:buFont typeface="Wingdings" pitchFamily="2" charset="2"/>
              <a:buNone/>
              <a:tabLst>
                <a:tab pos="0" algn="l"/>
              </a:tabLst>
            </a:pPr>
            <a:r>
              <a:rPr lang="de-DE" dirty="0">
                <a:solidFill>
                  <a:srgbClr val="003366"/>
                </a:solidFill>
                <a:latin typeface="+mn-lt"/>
              </a:rPr>
              <a:t>    </a:t>
            </a:r>
            <a:r>
              <a:rPr lang="de-DE" dirty="0" smtClean="0">
                <a:solidFill>
                  <a:srgbClr val="003366"/>
                </a:solidFill>
                <a:latin typeface="+mn-lt"/>
              </a:rPr>
              <a:t>„die Architektur oder die Struktur, in der sie dargestellt sind, können geschützt sein“ </a:t>
            </a:r>
            <a:endParaRPr lang="de-DE" dirty="0">
              <a:solidFill>
                <a:srgbClr val="003366"/>
              </a:solidFill>
              <a:latin typeface="+mn-lt"/>
            </a:endParaRPr>
          </a:p>
          <a:p>
            <a:pPr eaLnBrk="0" hangingPunct="0">
              <a:lnSpc>
                <a:spcPct val="150000"/>
              </a:lnSpc>
              <a:buFont typeface="Wingdings" pitchFamily="2" charset="2"/>
              <a:buNone/>
              <a:tabLst>
                <a:tab pos="0" algn="l"/>
              </a:tabLst>
            </a:pPr>
            <a:endParaRPr lang="de-DE" dirty="0">
              <a:solidFill>
                <a:srgbClr val="003366"/>
              </a:solidFill>
              <a:latin typeface="+mn-lt"/>
            </a:endParaRPr>
          </a:p>
          <a:p>
            <a:pPr eaLnBrk="0" hangingPunct="0">
              <a:lnSpc>
                <a:spcPct val="150000"/>
              </a:lnSpc>
              <a:buFont typeface="Wingdings" pitchFamily="2" charset="2"/>
              <a:buNone/>
              <a:tabLst>
                <a:tab pos="0" algn="l"/>
              </a:tabLst>
            </a:pPr>
            <a:r>
              <a:rPr lang="de-DE" dirty="0">
                <a:solidFill>
                  <a:srgbClr val="003366"/>
                </a:solidFill>
                <a:latin typeface="+mn-lt"/>
              </a:rPr>
              <a:t>      </a:t>
            </a:r>
            <a:r>
              <a:rPr lang="de-DE" dirty="0" smtClean="0">
                <a:solidFill>
                  <a:srgbClr val="003366"/>
                </a:solidFill>
                <a:latin typeface="+mn-lt"/>
              </a:rPr>
              <a:t>„Es muss nachgewiesen werden, dass die Architektur oder die Struktur auf substantielle Weise kopiert worden ist.“</a:t>
            </a:r>
            <a:r>
              <a:rPr lang="de-DE" sz="2400" dirty="0" smtClean="0">
                <a:solidFill>
                  <a:srgbClr val="003366"/>
                </a:solidFill>
                <a:latin typeface="+mn-lt"/>
              </a:rPr>
              <a:t> </a:t>
            </a:r>
            <a:endParaRPr lang="de-DE" sz="2400" dirty="0">
              <a:solidFill>
                <a:srgbClr val="003366"/>
              </a:solidFill>
              <a:latin typeface="+mn-lt"/>
            </a:endParaRPr>
          </a:p>
          <a:p>
            <a:pPr eaLnBrk="0" hangingPunct="0">
              <a:lnSpc>
                <a:spcPct val="150000"/>
              </a:lnSpc>
              <a:buFont typeface="Wingdings" pitchFamily="2" charset="2"/>
              <a:buNone/>
              <a:tabLst>
                <a:tab pos="0" algn="l"/>
              </a:tabLst>
            </a:pPr>
            <a:r>
              <a:rPr lang="de-DE" sz="1000" dirty="0">
                <a:solidFill>
                  <a:srgbClr val="003366"/>
                </a:solidFill>
              </a:rPr>
              <a:t>          http://www.hmcourts-service.gov.uk/images/judgment-files/baigent_v_rhg_0406.pdf</a:t>
            </a:r>
            <a:endParaRPr lang="de-DE" sz="2400" dirty="0">
              <a:solidFill>
                <a:srgbClr val="003366"/>
              </a:solidFill>
            </a:endParaRP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3429000"/>
            <a:ext cx="25304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6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6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6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6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6914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2400" y="685800"/>
            <a:ext cx="3276600" cy="2362200"/>
            <a:chOff x="192" y="192"/>
            <a:chExt cx="5328" cy="3552"/>
          </a:xfrm>
        </p:grpSpPr>
        <p:pic>
          <p:nvPicPr>
            <p:cNvPr id="17416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528"/>
              <a:ext cx="1819" cy="3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3408" y="192"/>
              <a:ext cx="2112" cy="3552"/>
              <a:chOff x="1776" y="0"/>
              <a:chExt cx="2496" cy="4105"/>
            </a:xfrm>
          </p:grpSpPr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1776" y="0"/>
                <a:ext cx="2496" cy="2832"/>
                <a:chOff x="1008" y="240"/>
                <a:chExt cx="3600" cy="4176"/>
              </a:xfrm>
            </p:grpSpPr>
            <p:pic>
              <p:nvPicPr>
                <p:cNvPr id="17421" name="Picture 14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008" y="240"/>
                  <a:ext cx="3600" cy="19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422" name="Picture 15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008" y="2160"/>
                  <a:ext cx="3588" cy="22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7420" name="Picture 1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776" y="2832"/>
                <a:ext cx="2496" cy="1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418" name="AutoShape 17"/>
            <p:cNvSpPr>
              <a:spLocks noChangeArrowheads="1"/>
            </p:cNvSpPr>
            <p:nvPr/>
          </p:nvSpPr>
          <p:spPr bwMode="auto">
            <a:xfrm>
              <a:off x="2112" y="1968"/>
              <a:ext cx="1104" cy="384"/>
            </a:xfrm>
            <a:prstGeom prst="leftRightArrow">
              <a:avLst>
                <a:gd name="adj1" fmla="val 50000"/>
                <a:gd name="adj2" fmla="val 57500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de-DE"/>
            </a:p>
          </p:txBody>
        </p:sp>
      </p:grpSp>
      <p:sp>
        <p:nvSpPr>
          <p:cNvPr id="17412" name="Rectangle 21"/>
          <p:cNvSpPr>
            <a:spLocks noChangeArrowheads="1"/>
          </p:cNvSpPr>
          <p:nvPr/>
        </p:nvSpPr>
        <p:spPr bwMode="auto">
          <a:xfrm>
            <a:off x="4038600" y="762000"/>
            <a:ext cx="3886200" cy="923925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Übernahme von Ideen erlaubt, wenn sie zur </a:t>
            </a:r>
            <a:r>
              <a:rPr lang="de-DE" sz="2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Entwicklung</a:t>
            </a: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neuer eigenständiger Werke führen</a:t>
            </a:r>
          </a:p>
        </p:txBody>
      </p:sp>
      <p:grpSp>
        <p:nvGrpSpPr>
          <p:cNvPr id="5" name="Gruppieren 13"/>
          <p:cNvGrpSpPr>
            <a:grpSpLocks/>
          </p:cNvGrpSpPr>
          <p:nvPr/>
        </p:nvGrpSpPr>
        <p:grpSpPr bwMode="auto">
          <a:xfrm>
            <a:off x="228600" y="3136394"/>
            <a:ext cx="7848600" cy="3316942"/>
            <a:chOff x="228600" y="2561519"/>
            <a:chExt cx="7848600" cy="3317296"/>
          </a:xfrm>
        </p:grpSpPr>
        <p:sp>
          <p:nvSpPr>
            <p:cNvPr id="17414" name="Rectangle 19"/>
            <p:cNvSpPr>
              <a:spLocks noChangeArrowheads="1"/>
            </p:cNvSpPr>
            <p:nvPr/>
          </p:nvSpPr>
          <p:spPr bwMode="auto">
            <a:xfrm>
              <a:off x="228600" y="2561519"/>
              <a:ext cx="7620000" cy="24502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382588">
                <a:lnSpc>
                  <a:spcPct val="150000"/>
                </a:lnSpc>
                <a:tabLst>
                  <a:tab pos="382588" algn="l"/>
                </a:tabLst>
              </a:pPr>
              <a:r>
                <a:rPr lang="de-DE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Der Vorwurf des Plagiatswurde letztlich zurückgewiesen. </a:t>
              </a:r>
              <a:endParaRPr lang="de-DE" dirty="0" smtClean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  <a:p>
              <a:pPr marL="382588">
                <a:lnSpc>
                  <a:spcPct val="150000"/>
                </a:lnSpc>
                <a:tabLst>
                  <a:tab pos="382588" algn="l"/>
                </a:tabLst>
              </a:pPr>
              <a:endParaRPr lang="de-DE" dirty="0" smtClean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  <a:p>
              <a:pPr marL="382588">
                <a:lnSpc>
                  <a:spcPct val="150000"/>
                </a:lnSpc>
                <a:tabLst>
                  <a:tab pos="382588" algn="l"/>
                </a:tabLst>
              </a:pPr>
              <a:r>
                <a:rPr lang="de-DE" dirty="0" smtClean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Die </a:t>
              </a:r>
              <a:r>
                <a:rPr lang="de-DE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Entlehnungen bzw. wörtliche Wiedergaben einiger Stellen aus Browns Buch rechtfertige in einer fiktionalen Umgebung nicht den Vorwurf der Copyright-Verletzung. Es seien, </a:t>
              </a:r>
              <a:r>
                <a:rPr lang="de-DE" dirty="0" err="1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legitimerweise</a:t>
              </a:r>
              <a:r>
                <a:rPr lang="de-DE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 nur einige Ideen und „Fakten“ übernommen worden.</a:t>
              </a:r>
            </a:p>
          </p:txBody>
        </p:sp>
        <p:sp>
          <p:nvSpPr>
            <p:cNvPr id="17415" name="Rectangle 19"/>
            <p:cNvSpPr>
              <a:spLocks noChangeArrowheads="1"/>
            </p:cNvSpPr>
            <p:nvPr/>
          </p:nvSpPr>
          <p:spPr bwMode="auto">
            <a:xfrm>
              <a:off x="457200" y="5486400"/>
              <a:ext cx="7620000" cy="3924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382588">
                <a:lnSpc>
                  <a:spcPct val="85000"/>
                </a:lnSpc>
                <a:buFont typeface="Wingdings" pitchFamily="2" charset="2"/>
                <a:buNone/>
                <a:tabLst>
                  <a:tab pos="382588" algn="l"/>
                </a:tabLst>
              </a:pPr>
              <a:endParaRPr lang="de-DE" sz="100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  <a:p>
              <a:pPr marL="382588">
                <a:lnSpc>
                  <a:spcPct val="85000"/>
                </a:lnSpc>
                <a:tabLst>
                  <a:tab pos="382588" algn="l"/>
                </a:tabLst>
              </a:pPr>
              <a:r>
                <a:rPr lang="de-DE" sz="100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Judge Peter Smith J hat in seiner Urteilsbegründung selber einen geheimen Code  über kursiv geschriebene Buchstaben eingebaut - </a:t>
              </a:r>
              <a:r>
                <a:rPr lang="de-DE" sz="1000">
                  <a:solidFill>
                    <a:schemeClr val="tx2">
                      <a:lumMod val="75000"/>
                    </a:schemeClr>
                  </a:solidFill>
                  <a:latin typeface="+mn-lt"/>
                  <a:hlinkClick r:id="rId7"/>
                </a:rPr>
                <a:t>http://www.nytimes.com/2006/04/27/books/27code.html</a:t>
              </a:r>
              <a:r>
                <a:rPr lang="de-DE" sz="100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 gelöst unter: http://news.bbc.co.uk/1/hi/entertainment/4953948.stm</a:t>
              </a:r>
              <a:endParaRPr lang="de-DE" sz="160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de-DE" sz="2400" b="1" i="1" dirty="0">
                <a:solidFill>
                  <a:schemeClr val="bg1"/>
                </a:solidFill>
                <a:latin typeface="+mn-lt"/>
              </a:rPr>
              <a:t>Wem gehört Wissen? Eher: Wem gehört Information?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2486</Words>
  <Application>Microsoft Office PowerPoint</Application>
  <PresentationFormat>Bildschirmpräsentation (4:3)</PresentationFormat>
  <Paragraphs>1149</Paragraphs>
  <Slides>60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60</vt:i4>
      </vt:variant>
    </vt:vector>
  </HeadingPairs>
  <TitlesOfParts>
    <vt:vector size="61" baseType="lpstr">
      <vt:lpstr>Larissa-Design</vt:lpstr>
      <vt:lpstr>Einige Probleme mit dem Urheberrecht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Vielen Dank für Ihre Aufmerksamkeit</vt:lpstr>
      <vt:lpstr>Folie 37</vt:lpstr>
      <vt:lpstr>Folie 38</vt:lpstr>
      <vt:lpstr>Folie 39</vt:lpstr>
      <vt:lpstr>Folie 40</vt:lpstr>
      <vt:lpstr>Folie 41</vt:lpstr>
      <vt:lpstr>Folie 42</vt:lpstr>
      <vt:lpstr>Anhang nicht vorgetragen</vt:lpstr>
      <vt:lpstr>OA-Folien</vt:lpstr>
      <vt:lpstr>Folie 45</vt:lpstr>
      <vt:lpstr>Folie 46</vt:lpstr>
      <vt:lpstr>Folie 47</vt:lpstr>
      <vt:lpstr>Folie 48</vt:lpstr>
      <vt:lpstr>Folie 49</vt:lpstr>
      <vt:lpstr>Folie 50</vt:lpstr>
      <vt:lpstr>Folie 51</vt:lpstr>
      <vt:lpstr>Folie 52</vt:lpstr>
      <vt:lpstr>Folie 53</vt:lpstr>
      <vt:lpstr>Folie 54</vt:lpstr>
      <vt:lpstr>Folie 55</vt:lpstr>
      <vt:lpstr>Folie 56</vt:lpstr>
      <vt:lpstr>Folie 57</vt:lpstr>
      <vt:lpstr>Folie 58</vt:lpstr>
      <vt:lpstr>Folie 59</vt:lpstr>
      <vt:lpstr>Folie 60</vt:lpstr>
    </vt:vector>
  </TitlesOfParts>
  <Company>UNI Konstanz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Commons – Bewahrung und Entwicklung der Gemeingüter</dc:title>
  <dc:creator>rk</dc:creator>
  <cp:lastModifiedBy>rk</cp:lastModifiedBy>
  <cp:revision>82</cp:revision>
  <dcterms:created xsi:type="dcterms:W3CDTF">2009-03-12T10:45:45Z</dcterms:created>
  <dcterms:modified xsi:type="dcterms:W3CDTF">2011-11-08T08:17:09Z</dcterms:modified>
</cp:coreProperties>
</file>