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6" r:id="rId3"/>
  </p:sldMasterIdLst>
  <p:notesMasterIdLst>
    <p:notesMasterId r:id="rId48"/>
  </p:notesMasterIdLst>
  <p:handoutMasterIdLst>
    <p:handoutMasterId r:id="rId49"/>
  </p:handoutMasterIdLst>
  <p:sldIdLst>
    <p:sldId id="256" r:id="rId4"/>
    <p:sldId id="427" r:id="rId5"/>
    <p:sldId id="499" r:id="rId6"/>
    <p:sldId id="477" r:id="rId7"/>
    <p:sldId id="528" r:id="rId8"/>
    <p:sldId id="529" r:id="rId9"/>
    <p:sldId id="530" r:id="rId10"/>
    <p:sldId id="500" r:id="rId11"/>
    <p:sldId id="483" r:id="rId12"/>
    <p:sldId id="484" r:id="rId13"/>
    <p:sldId id="443" r:id="rId14"/>
    <p:sldId id="503" r:id="rId15"/>
    <p:sldId id="444" r:id="rId16"/>
    <p:sldId id="502" r:id="rId17"/>
    <p:sldId id="445" r:id="rId18"/>
    <p:sldId id="485" r:id="rId19"/>
    <p:sldId id="486" r:id="rId20"/>
    <p:sldId id="474" r:id="rId21"/>
    <p:sldId id="475" r:id="rId22"/>
    <p:sldId id="450" r:id="rId23"/>
    <p:sldId id="505" r:id="rId24"/>
    <p:sldId id="451" r:id="rId25"/>
    <p:sldId id="454" r:id="rId26"/>
    <p:sldId id="487" r:id="rId27"/>
    <p:sldId id="476" r:id="rId28"/>
    <p:sldId id="479" r:id="rId29"/>
    <p:sldId id="504" r:id="rId30"/>
    <p:sldId id="457" r:id="rId31"/>
    <p:sldId id="490" r:id="rId32"/>
    <p:sldId id="455" r:id="rId33"/>
    <p:sldId id="478" r:id="rId34"/>
    <p:sldId id="495" r:id="rId35"/>
    <p:sldId id="491" r:id="rId36"/>
    <p:sldId id="520" r:id="rId37"/>
    <p:sldId id="521" r:id="rId38"/>
    <p:sldId id="522" r:id="rId39"/>
    <p:sldId id="523" r:id="rId40"/>
    <p:sldId id="460" r:id="rId41"/>
    <p:sldId id="462" r:id="rId42"/>
    <p:sldId id="496" r:id="rId43"/>
    <p:sldId id="466" r:id="rId44"/>
    <p:sldId id="524" r:id="rId45"/>
    <p:sldId id="300" r:id="rId46"/>
    <p:sldId id="301" r:id="rId47"/>
  </p:sldIdLst>
  <p:sldSz cx="9144000" cy="6858000" type="screen4x3"/>
  <p:notesSz cx="6877050" cy="100012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3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-18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136" y="-108"/>
      </p:cViewPr>
      <p:guideLst>
        <p:guide orient="horz" pos="3149"/>
        <p:guide pos="216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1"/>
            <a:ext cx="2980055" cy="500144"/>
          </a:xfrm>
          <a:prstGeom prst="rect">
            <a:avLst/>
          </a:prstGeom>
          <a:noFill/>
          <a:ln>
            <a:noFill/>
          </a:ln>
        </p:spPr>
        <p:txBody>
          <a:bodyPr vert="horz" wrap="square" lIns="93122" tIns="46561" rIns="93122" bIns="46561" anchor="t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/>
          </a:p>
        </p:txBody>
      </p:sp>
      <p:sp>
        <p:nvSpPr>
          <p:cNvPr id="3" name="Rectangle 3"/>
          <p:cNvSpPr txBox="1">
            <a:spLocks noGrp="1"/>
          </p:cNvSpPr>
          <p:nvPr>
            <p:ph type="dt" sz="quarter" idx="1"/>
          </p:nvPr>
        </p:nvSpPr>
        <p:spPr>
          <a:xfrm>
            <a:off x="3895404" y="1"/>
            <a:ext cx="2980055" cy="500144"/>
          </a:xfrm>
          <a:prstGeom prst="rect">
            <a:avLst/>
          </a:prstGeom>
          <a:noFill/>
          <a:ln>
            <a:noFill/>
          </a:ln>
        </p:spPr>
        <p:txBody>
          <a:bodyPr vert="horz" wrap="square" lIns="93122" tIns="46561" rIns="93122" bIns="46561" anchor="t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/>
          </a:p>
        </p:txBody>
      </p:sp>
      <p:sp>
        <p:nvSpPr>
          <p:cNvPr id="4" name="Rectangle 4"/>
          <p:cNvSpPr txBox="1">
            <a:spLocks noGrp="1"/>
          </p:cNvSpPr>
          <p:nvPr>
            <p:ph type="ftr" sz="quarter" idx="2"/>
          </p:nvPr>
        </p:nvSpPr>
        <p:spPr>
          <a:xfrm>
            <a:off x="0" y="9499471"/>
            <a:ext cx="2980055" cy="500144"/>
          </a:xfrm>
          <a:prstGeom prst="rect">
            <a:avLst/>
          </a:prstGeom>
          <a:noFill/>
          <a:ln>
            <a:noFill/>
          </a:ln>
        </p:spPr>
        <p:txBody>
          <a:bodyPr vert="horz" wrap="square" lIns="93122" tIns="46561" rIns="93122" bIns="46561" anchor="b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/>
          </a:p>
        </p:txBody>
      </p:sp>
      <p:sp>
        <p:nvSpPr>
          <p:cNvPr id="5" name="Rectangle 5"/>
          <p:cNvSpPr txBox="1">
            <a:spLocks noGrp="1"/>
          </p:cNvSpPr>
          <p:nvPr>
            <p:ph type="sldNum" sz="quarter" idx="3"/>
          </p:nvPr>
        </p:nvSpPr>
        <p:spPr>
          <a:xfrm>
            <a:off x="3895404" y="9499471"/>
            <a:ext cx="2980055" cy="500144"/>
          </a:xfrm>
          <a:prstGeom prst="rect">
            <a:avLst/>
          </a:prstGeom>
          <a:noFill/>
          <a:ln>
            <a:noFill/>
          </a:ln>
        </p:spPr>
        <p:txBody>
          <a:bodyPr vert="horz" wrap="square" lIns="93122" tIns="46561" rIns="93122" bIns="46561" anchor="b" anchorCtr="0" compatLnSpc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 kern="0"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defRPr>
            </a:lvl1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8EFDEC4-B4EA-404B-885F-718823FFDFF6}" type="slidenum">
              <a:rPr lang="en-US"/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1"/>
            <a:ext cx="2980055" cy="500144"/>
          </a:xfrm>
          <a:prstGeom prst="rect">
            <a:avLst/>
          </a:prstGeom>
          <a:noFill/>
          <a:ln>
            <a:noFill/>
          </a:ln>
        </p:spPr>
        <p:txBody>
          <a:bodyPr vert="horz" wrap="square" lIns="93122" tIns="46561" rIns="93122" bIns="46561" anchor="t" anchorCtr="0" compatLnSpc="1"/>
          <a:lstStyle>
            <a:lvl1pPr marL="0" marR="0" lvl="0" indent="0" algn="l" defTabSz="93122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Rectangle 3"/>
          <p:cNvSpPr txBox="1">
            <a:spLocks noGrp="1"/>
          </p:cNvSpPr>
          <p:nvPr>
            <p:ph type="dt" idx="1"/>
          </p:nvPr>
        </p:nvSpPr>
        <p:spPr>
          <a:xfrm>
            <a:off x="3895404" y="1"/>
            <a:ext cx="2980055" cy="500144"/>
          </a:xfrm>
          <a:prstGeom prst="rect">
            <a:avLst/>
          </a:prstGeom>
          <a:noFill/>
          <a:ln>
            <a:noFill/>
          </a:ln>
        </p:spPr>
        <p:txBody>
          <a:bodyPr vert="horz" wrap="square" lIns="93122" tIns="46561" rIns="93122" bIns="46561" anchor="t" anchorCtr="0" compatLnSpc="1"/>
          <a:lstStyle>
            <a:lvl1pPr marL="0" marR="0" lvl="0" indent="0" algn="l" defTabSz="93122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8612" name="Rectangle 4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39800" y="750888"/>
            <a:ext cx="49974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5" name="Rectangle 5"/>
          <p:cNvSpPr txBox="1">
            <a:spLocks noGrp="1"/>
          </p:cNvSpPr>
          <p:nvPr>
            <p:ph type="body" sz="quarter" idx="3"/>
          </p:nvPr>
        </p:nvSpPr>
        <p:spPr>
          <a:xfrm>
            <a:off x="687705" y="4751371"/>
            <a:ext cx="5501640" cy="4499663"/>
          </a:xfrm>
          <a:prstGeom prst="rect">
            <a:avLst/>
          </a:prstGeom>
          <a:noFill/>
          <a:ln>
            <a:noFill/>
          </a:ln>
        </p:spPr>
        <p:txBody>
          <a:bodyPr vert="horz" wrap="square" lIns="93122" tIns="46561" rIns="93122" bIns="4656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4"/>
          </p:nvPr>
        </p:nvSpPr>
        <p:spPr>
          <a:xfrm>
            <a:off x="0" y="9499471"/>
            <a:ext cx="2980055" cy="500144"/>
          </a:xfrm>
          <a:prstGeom prst="rect">
            <a:avLst/>
          </a:prstGeom>
          <a:noFill/>
          <a:ln>
            <a:noFill/>
          </a:ln>
        </p:spPr>
        <p:txBody>
          <a:bodyPr vert="horz" wrap="square" lIns="93122" tIns="46561" rIns="93122" bIns="46561" anchor="b" anchorCtr="0" compatLnSpc="1"/>
          <a:lstStyle>
            <a:lvl1pPr marL="0" marR="0" lvl="0" indent="0" algn="l" defTabSz="93122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5"/>
          </p:nvPr>
        </p:nvSpPr>
        <p:spPr>
          <a:xfrm>
            <a:off x="3895404" y="9499471"/>
            <a:ext cx="2980055" cy="500144"/>
          </a:xfrm>
          <a:prstGeom prst="rect">
            <a:avLst/>
          </a:prstGeom>
          <a:noFill/>
          <a:ln>
            <a:noFill/>
          </a:ln>
        </p:spPr>
        <p:txBody>
          <a:bodyPr vert="horz" wrap="square" lIns="93122" tIns="46561" rIns="93122" bIns="46561" anchor="b" anchorCtr="0" compatLnSpc="1"/>
          <a:lstStyle>
            <a:lvl1pPr marL="0" marR="0" lvl="0" indent="0" algn="r" defTabSz="93122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Arial" pitchFamily="2"/>
              </a:defRPr>
            </a:lvl1pPr>
          </a:lstStyle>
          <a:p>
            <a:pPr>
              <a:defRPr/>
            </a:pPr>
            <a:fld id="{6AE8E498-AD7A-4627-8149-01996C8B6B62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Arial" pitchFamily="18"/>
        <a:ea typeface="Arial Unicode MS" pitchFamily="2"/>
        <a:cs typeface="Arial" pitchFamily="2"/>
      </a:defRPr>
    </a:lvl1pPr>
    <a:lvl2pPr marL="457200" lvl="1"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Arial" pitchFamily="18"/>
        <a:ea typeface="Arial Unicode MS" pitchFamily="2"/>
        <a:cs typeface="Arial" pitchFamily="2"/>
      </a:defRPr>
    </a:lvl2pPr>
    <a:lvl3pPr marL="914400" lvl="2"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Arial" pitchFamily="18"/>
        <a:ea typeface="Arial Unicode MS" pitchFamily="2"/>
        <a:cs typeface="Arial" pitchFamily="2"/>
      </a:defRPr>
    </a:lvl3pPr>
    <a:lvl4pPr marL="1371600" lvl="3"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Arial" pitchFamily="18"/>
        <a:ea typeface="Arial Unicode MS" pitchFamily="2"/>
        <a:cs typeface="Arial" pitchFamily="2"/>
      </a:defRPr>
    </a:lvl4pPr>
    <a:lvl5pPr marL="1828800" lvl="4"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Arial" pitchFamily="18"/>
        <a:ea typeface="Arial Unicode MS" pitchFamily="2"/>
        <a:cs typeface="Arial" pitchFamily="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96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1370"/>
            <a:ext cx="5501640" cy="189597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2163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2163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2163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2163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2163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96995" y="10091145"/>
            <a:ext cx="2980055" cy="531199"/>
          </a:xfrm>
          <a:prstGeom prst="rect">
            <a:avLst/>
          </a:prstGeom>
          <a:noFill/>
          <a:ln>
            <a:noFill/>
          </a:ln>
        </p:spPr>
        <p:txBody>
          <a:bodyPr lIns="19434" tIns="0" rIns="19434" bIns="0" anchor="b" compatLnSpc="0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D460E93-2AE5-450C-874B-B8D28A3EF84E}" type="slidenum">
              <a:rPr lang="de-DE" sz="1000" i="1" kern="0"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43</a:t>
            </a:fld>
            <a:endParaRPr lang="de-DE" sz="1000" i="1" kern="0" dirty="0">
              <a:solidFill>
                <a:srgbClr val="000000"/>
              </a:solidFill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1044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0" y="804863"/>
            <a:ext cx="5289550" cy="3968750"/>
          </a:xfrm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104452" name="Rectangle 3"/>
          <p:cNvSpPr txBox="1">
            <a:spLocks noGrp="1"/>
          </p:cNvSpPr>
          <p:nvPr>
            <p:ph type="body" sz="quarter" idx="1"/>
          </p:nvPr>
        </p:nvSpPr>
        <p:spPr bwMode="auto">
          <a:xfrm>
            <a:off x="916940" y="5043938"/>
            <a:ext cx="5043170" cy="4784060"/>
          </a:xfrm>
          <a:noFill/>
        </p:spPr>
        <p:txBody>
          <a:bodyPr lIns="94584" tIns="47297" rIns="94584" bIns="47297" numCol="1">
            <a:prstTxWarp prst="textNoShape">
              <a:avLst/>
            </a:prstTxWarp>
          </a:bodyPr>
          <a:lstStyle/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96995" y="10091145"/>
            <a:ext cx="2980055" cy="531199"/>
          </a:xfrm>
          <a:prstGeom prst="rect">
            <a:avLst/>
          </a:prstGeom>
          <a:noFill/>
          <a:ln>
            <a:noFill/>
          </a:ln>
        </p:spPr>
        <p:txBody>
          <a:bodyPr lIns="19434" tIns="0" rIns="19434" bIns="0" anchor="b" compatLnSpc="0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15887DB-2F48-4756-AA48-335CE3056970}" type="slidenum">
              <a:rPr lang="de-DE" sz="1000" i="1" kern="0"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44</a:t>
            </a:fld>
            <a:endParaRPr lang="de-DE" sz="1000" i="1" kern="0" dirty="0">
              <a:solidFill>
                <a:srgbClr val="000000"/>
              </a:solidFill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10547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0" y="804863"/>
            <a:ext cx="5289550" cy="3968750"/>
          </a:xfrm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105476" name="Rectangle 3"/>
          <p:cNvSpPr txBox="1">
            <a:spLocks noGrp="1"/>
          </p:cNvSpPr>
          <p:nvPr>
            <p:ph type="body" sz="quarter" idx="1"/>
          </p:nvPr>
        </p:nvSpPr>
        <p:spPr bwMode="auto">
          <a:xfrm>
            <a:off x="916940" y="5043938"/>
            <a:ext cx="5043170" cy="4784060"/>
          </a:xfrm>
          <a:noFill/>
        </p:spPr>
        <p:txBody>
          <a:bodyPr lIns="94584" tIns="47297" rIns="94584" bIns="47297" numCol="1">
            <a:prstTxWarp prst="textNoShape">
              <a:avLst/>
            </a:prstTxWarp>
          </a:bodyPr>
          <a:lstStyle/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/>
          <p:nvPr/>
        </p:nvSpPr>
        <p:spPr>
          <a:xfrm>
            <a:off x="7315200" y="1066800"/>
            <a:ext cx="0" cy="4495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7493041" y="2992319"/>
            <a:chExt cx="1338114" cy="2189155"/>
          </a:xfrm>
        </p:grpSpPr>
        <p:sp>
          <p:nvSpPr>
            <p:cNvPr id="7" name="Oval 9"/>
            <p:cNvSpPr/>
            <p:nvPr/>
          </p:nvSpPr>
          <p:spPr>
            <a:xfrm>
              <a:off x="7493041" y="2992319"/>
              <a:ext cx="201591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8" name="Oval 10"/>
            <p:cNvSpPr/>
            <p:nvPr/>
          </p:nvSpPr>
          <p:spPr>
            <a:xfrm>
              <a:off x="7777172" y="2992319"/>
              <a:ext cx="201590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9" name="Oval 11"/>
            <p:cNvSpPr/>
            <p:nvPr/>
          </p:nvSpPr>
          <p:spPr>
            <a:xfrm>
              <a:off x="8061303" y="2992319"/>
              <a:ext cx="201591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0" name="Oval 12"/>
            <p:cNvSpPr/>
            <p:nvPr/>
          </p:nvSpPr>
          <p:spPr>
            <a:xfrm>
              <a:off x="7493041" y="3276480"/>
              <a:ext cx="201591" cy="20161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1" name="Oval 13"/>
            <p:cNvSpPr/>
            <p:nvPr/>
          </p:nvSpPr>
          <p:spPr>
            <a:xfrm>
              <a:off x="7777172" y="3276480"/>
              <a:ext cx="201590" cy="20161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2" name="Oval 14"/>
            <p:cNvSpPr/>
            <p:nvPr/>
          </p:nvSpPr>
          <p:spPr>
            <a:xfrm>
              <a:off x="8061303" y="3276480"/>
              <a:ext cx="201591" cy="20161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3" name="Oval 15"/>
            <p:cNvSpPr/>
            <p:nvPr/>
          </p:nvSpPr>
          <p:spPr>
            <a:xfrm>
              <a:off x="8345434" y="3276480"/>
              <a:ext cx="201590" cy="20161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669999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4" name="Oval 16"/>
            <p:cNvSpPr/>
            <p:nvPr/>
          </p:nvSpPr>
          <p:spPr>
            <a:xfrm>
              <a:off x="7493041" y="3560642"/>
              <a:ext cx="201591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5" name="Oval 17"/>
            <p:cNvSpPr/>
            <p:nvPr/>
          </p:nvSpPr>
          <p:spPr>
            <a:xfrm>
              <a:off x="7777172" y="3560642"/>
              <a:ext cx="201590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6" name="Oval 18"/>
            <p:cNvSpPr/>
            <p:nvPr/>
          </p:nvSpPr>
          <p:spPr>
            <a:xfrm>
              <a:off x="8061303" y="3560642"/>
              <a:ext cx="201591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669999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7" name="Oval 19"/>
            <p:cNvSpPr/>
            <p:nvPr/>
          </p:nvSpPr>
          <p:spPr>
            <a:xfrm>
              <a:off x="8345434" y="3560642"/>
              <a:ext cx="201590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669999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8" name="Oval 20"/>
            <p:cNvSpPr/>
            <p:nvPr/>
          </p:nvSpPr>
          <p:spPr>
            <a:xfrm>
              <a:off x="8629564" y="3560642"/>
              <a:ext cx="201591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CCCC00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9" name="Oval 21"/>
            <p:cNvSpPr/>
            <p:nvPr/>
          </p:nvSpPr>
          <p:spPr>
            <a:xfrm>
              <a:off x="7493041" y="3843216"/>
              <a:ext cx="201591" cy="2031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0" name="Oval 22"/>
            <p:cNvSpPr/>
            <p:nvPr/>
          </p:nvSpPr>
          <p:spPr>
            <a:xfrm>
              <a:off x="7777172" y="3843216"/>
              <a:ext cx="201590" cy="2031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669999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1" name="Oval 23"/>
            <p:cNvSpPr/>
            <p:nvPr/>
          </p:nvSpPr>
          <p:spPr>
            <a:xfrm>
              <a:off x="8061303" y="3843216"/>
              <a:ext cx="201591" cy="2031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669999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2" name="Oval 24"/>
            <p:cNvSpPr/>
            <p:nvPr/>
          </p:nvSpPr>
          <p:spPr>
            <a:xfrm>
              <a:off x="8345434" y="3843216"/>
              <a:ext cx="201590" cy="2031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CCCC00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3" name="Oval 25"/>
            <p:cNvSpPr/>
            <p:nvPr/>
          </p:nvSpPr>
          <p:spPr>
            <a:xfrm>
              <a:off x="7493041" y="4127377"/>
              <a:ext cx="201591" cy="2031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669999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4" name="Oval 26"/>
            <p:cNvSpPr/>
            <p:nvPr/>
          </p:nvSpPr>
          <p:spPr>
            <a:xfrm>
              <a:off x="7777172" y="4127377"/>
              <a:ext cx="201590" cy="2031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669999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5" name="Oval 27"/>
            <p:cNvSpPr/>
            <p:nvPr/>
          </p:nvSpPr>
          <p:spPr>
            <a:xfrm>
              <a:off x="8061303" y="4127377"/>
              <a:ext cx="201591" cy="2031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CCCC00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6" name="Oval 28"/>
            <p:cNvSpPr/>
            <p:nvPr/>
          </p:nvSpPr>
          <p:spPr>
            <a:xfrm>
              <a:off x="8345434" y="4127377"/>
              <a:ext cx="201590" cy="2031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CCCC00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7" name="Oval 29"/>
            <p:cNvSpPr/>
            <p:nvPr/>
          </p:nvSpPr>
          <p:spPr>
            <a:xfrm>
              <a:off x="8629564" y="4127377"/>
              <a:ext cx="201591" cy="2031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D8D8EC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8" name="Oval 30"/>
            <p:cNvSpPr/>
            <p:nvPr/>
          </p:nvSpPr>
          <p:spPr>
            <a:xfrm>
              <a:off x="7493041" y="4411539"/>
              <a:ext cx="201591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669999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9" name="Oval 31"/>
            <p:cNvSpPr/>
            <p:nvPr/>
          </p:nvSpPr>
          <p:spPr>
            <a:xfrm>
              <a:off x="7777172" y="4411539"/>
              <a:ext cx="201590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CCCC00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0" name="Oval 32"/>
            <p:cNvSpPr/>
            <p:nvPr/>
          </p:nvSpPr>
          <p:spPr>
            <a:xfrm>
              <a:off x="8061303" y="4411539"/>
              <a:ext cx="201591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CCCC00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1" name="Oval 33"/>
            <p:cNvSpPr/>
            <p:nvPr/>
          </p:nvSpPr>
          <p:spPr>
            <a:xfrm>
              <a:off x="8345434" y="4411539"/>
              <a:ext cx="201590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D8D8EC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2" name="Oval 34"/>
            <p:cNvSpPr/>
            <p:nvPr/>
          </p:nvSpPr>
          <p:spPr>
            <a:xfrm>
              <a:off x="7493041" y="4695701"/>
              <a:ext cx="201591" cy="20161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CCCC00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3" name="Oval 35"/>
            <p:cNvSpPr/>
            <p:nvPr/>
          </p:nvSpPr>
          <p:spPr>
            <a:xfrm>
              <a:off x="7777172" y="4695701"/>
              <a:ext cx="201590" cy="20161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CCCC00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4" name="Oval 36"/>
            <p:cNvSpPr/>
            <p:nvPr/>
          </p:nvSpPr>
          <p:spPr>
            <a:xfrm>
              <a:off x="8061303" y="4695701"/>
              <a:ext cx="201591" cy="20161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D8D8EC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5" name="Oval 37"/>
            <p:cNvSpPr/>
            <p:nvPr/>
          </p:nvSpPr>
          <p:spPr>
            <a:xfrm>
              <a:off x="8345434" y="4695701"/>
              <a:ext cx="201590" cy="20161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D8D8EC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6" name="Oval 38"/>
            <p:cNvSpPr/>
            <p:nvPr/>
          </p:nvSpPr>
          <p:spPr>
            <a:xfrm>
              <a:off x="7777172" y="4979863"/>
              <a:ext cx="201590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D8D8EC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7" name="Oval 39"/>
            <p:cNvSpPr/>
            <p:nvPr/>
          </p:nvSpPr>
          <p:spPr>
            <a:xfrm>
              <a:off x="8345434" y="4979863"/>
              <a:ext cx="201590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D8D8EC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38" name="Line 40"/>
          <p:cNvSpPr/>
          <p:nvPr/>
        </p:nvSpPr>
        <p:spPr>
          <a:xfrm>
            <a:off x="304800" y="2819400"/>
            <a:ext cx="8229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6483">
            <a:solidFill>
              <a:srgbClr val="000000"/>
            </a:solidFill>
            <a:prstDash val="solid"/>
            <a:round/>
          </a:ln>
        </p:spPr>
        <p:txBody>
          <a:bodyPr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type="ctrTitle"/>
          </p:nvPr>
        </p:nvSpPr>
        <p:spPr>
          <a:xfrm>
            <a:off x="316080" y="466563"/>
            <a:ext cx="6781684" cy="2133715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/>
              <a:t>Titelmasterformat durch Klicken bearbeiten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subTitle" idx="1"/>
          </p:nvPr>
        </p:nvSpPr>
        <p:spPr>
          <a:xfrm>
            <a:off x="849239" y="3049560"/>
            <a:ext cx="6248515" cy="2362315"/>
          </a:xfrm>
        </p:spPr>
        <p:txBody>
          <a:bodyPr/>
          <a:lstStyle>
            <a:lvl1pPr marL="0" indent="0" algn="r">
              <a:spcBef>
                <a:spcPts val="800"/>
              </a:spcBef>
              <a:buNone/>
              <a:defRPr>
                <a:cs typeface="Arial" pitchFamily="2"/>
              </a:defRPr>
            </a:lvl1pPr>
          </a:lstStyle>
          <a:p>
            <a:pPr lvl="0"/>
            <a:r>
              <a:rPr lang="en-US"/>
              <a:t>Formatvorlage des Untertitelmasters durch Klicken bearbeiten</a:t>
            </a:r>
          </a:p>
        </p:txBody>
      </p:sp>
      <p:sp>
        <p:nvSpPr>
          <p:cNvPr id="39" name="Textplatzhalter 38"/>
          <p:cNvSpPr txBox="1">
            <a:spLocks noGrp="1"/>
          </p:cNvSpPr>
          <p:nvPr>
            <p:ph type="body" idx="4294967295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/>
          <a:lstStyle>
            <a:lvl1pPr hangingPunct="0">
              <a:buNone/>
              <a:defRPr lang="de-DE"/>
            </a:lvl1pPr>
          </a:lstStyle>
          <a:p>
            <a:pPr lvl="0"/>
            <a:endParaRPr lang="de-DE"/>
          </a:p>
        </p:txBody>
      </p:sp>
      <p:sp>
        <p:nvSpPr>
          <p:cNvPr id="40" name="Rectangle 7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3FC4F-C6DA-4553-B1EE-D63A60257C76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7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EF750-4AED-4232-9AE8-E3962E83C8DD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6629400" y="122401"/>
            <a:ext cx="2057400" cy="6008760"/>
          </a:xfrm>
        </p:spPr>
        <p:txBody>
          <a:bodyPr vert="eaVert"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122401"/>
            <a:ext cx="6019915" cy="6008760"/>
          </a:xfrm>
        </p:spPr>
        <p:txBody>
          <a:bodyPr vert="eaVert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7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3BB95-6CB4-4ADA-BCCD-AE8F47B0BD3D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_5f_2c_5f_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457200" y="1719355"/>
            <a:ext cx="4038475" cy="4411797"/>
          </a:xfrm>
        </p:spPr>
        <p:txBody>
          <a:bodyPr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type="title" idx="4294967295"/>
          </p:nvPr>
        </p:nvSpPr>
        <p:spPr>
          <a:xfrm>
            <a:off x="4648315" y="1719355"/>
            <a:ext cx="4038475" cy="4411797"/>
          </a:xfrm>
        </p:spPr>
        <p:txBody>
          <a:bodyPr anchor="t"/>
          <a:lstStyle>
            <a:lvl1pPr marL="343082" indent="-343082">
              <a:spcBef>
                <a:spcPts val="700"/>
              </a:spcBef>
              <a:buClr>
                <a:srgbClr val="330066"/>
              </a:buClr>
              <a:buSzPct val="70000"/>
              <a:buFont typeface="Wingdings" pitchFamily="2"/>
              <a:buChar char="l"/>
              <a:defRPr lang="de-DE" sz="30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5" name="Rectangle 5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FA82B-60CF-43FA-8359-C0E5CE08FC5B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5f_5f_5f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597"/>
            <a:ext cx="8229243" cy="1144801"/>
          </a:xfrm>
        </p:spPr>
        <p:txBody>
          <a:bodyPr lIns="0" tIns="0" rIns="0" bIns="0" anchor="ctr" anchorCtr="1"/>
          <a:lstStyle>
            <a:lvl1pPr algn="ctr" hangingPunct="0">
              <a:buNone/>
              <a:defRPr lang="de-DE" sz="4400" b="0" kern="1200"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/>
          <a:lstStyle>
            <a:lvl1pPr hangingPunct="0">
              <a:buNone/>
              <a:defRPr lang="de-DE"/>
            </a:lvl1pPr>
          </a:lstStyle>
          <a:p>
            <a:pPr lvl="0"/>
            <a:endParaRPr lang="de-DE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xfrm>
            <a:off x="457200" y="6246813"/>
            <a:ext cx="2130425" cy="473075"/>
          </a:xfr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xfrm>
            <a:off x="3127375" y="6246813"/>
            <a:ext cx="2897188" cy="473075"/>
          </a:xfr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xfrm>
            <a:off x="6556375" y="6246813"/>
            <a:ext cx="2130425" cy="473075"/>
          </a:xfrm>
        </p:spPr>
        <p:txBody>
          <a:bodyPr lIns="0" tIns="0" rIns="0" bIns="0"/>
          <a:lstStyle>
            <a:lvl1pPr hangingPunct="0">
              <a:defRPr lang="de-DE" sz="1400">
                <a:latin typeface="Times New Roman" pitchFamily="18"/>
                <a:cs typeface="Tahoma" pitchFamily="2"/>
              </a:defRPr>
            </a:lvl1pPr>
          </a:lstStyle>
          <a:p>
            <a:pPr>
              <a:defRPr/>
            </a:pPr>
            <a:fld id="{A482B651-5F85-4C2C-82B5-0AB92828566A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5f_5f_5f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8442325" y="6362700"/>
            <a:ext cx="1112838" cy="29368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none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F51B6D-5BC7-4E5C-951D-18B5DB035770}" type="slidenum">
              <a:rPr lang="de-DE" sz="1400" b="1" i="1" kern="0"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rPr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‹Nr.›</a:t>
            </a:fld>
            <a:endParaRPr lang="de-DE" sz="1400" b="1" i="1" kern="0">
              <a:solidFill>
                <a:srgbClr val="000000"/>
              </a:solidFill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6" name="Text Box 8"/>
          <p:cNvSpPr txBox="1"/>
          <p:nvPr/>
        </p:nvSpPr>
        <p:spPr>
          <a:xfrm>
            <a:off x="8670925" y="193675"/>
            <a:ext cx="184150" cy="434975"/>
          </a:xfrm>
          <a:prstGeom prst="rect">
            <a:avLst/>
          </a:prstGeom>
          <a:noFill/>
          <a:ln>
            <a:noFill/>
          </a:ln>
        </p:spPr>
        <p:txBody>
          <a:bodyPr wrap="none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4763" y="4763"/>
            <a:ext cx="6011862" cy="446087"/>
          </a:xfrm>
          <a:prstGeom prst="rect">
            <a:avLst/>
          </a:prstGeom>
          <a:noFill/>
          <a:ln w="9363">
            <a:solidFill>
              <a:srgbClr val="FFFFFF"/>
            </a:solidFill>
            <a:prstDash val="solid"/>
            <a:miter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8" name="Text Box 10"/>
          <p:cNvSpPr txBox="1"/>
          <p:nvPr/>
        </p:nvSpPr>
        <p:spPr>
          <a:xfrm>
            <a:off x="593725" y="0"/>
            <a:ext cx="49688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9" name="Rectangle 11"/>
          <p:cNvSpPr/>
          <p:nvPr/>
        </p:nvSpPr>
        <p:spPr>
          <a:xfrm>
            <a:off x="8382000" y="6324600"/>
            <a:ext cx="533400" cy="3048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none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4763" y="4763"/>
            <a:ext cx="6011862" cy="446087"/>
          </a:xfrm>
          <a:prstGeom prst="rect">
            <a:avLst/>
          </a:prstGeom>
          <a:noFill/>
          <a:ln w="9363">
            <a:solidFill>
              <a:srgbClr val="FFFFFF"/>
            </a:solidFill>
            <a:prstDash val="solid"/>
            <a:miter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457200" y="1219200"/>
            <a:ext cx="8050213" cy="46482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0" tIns="0" rIns="0" bIns="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2" name="Text Box 4"/>
          <p:cNvSpPr txBox="1"/>
          <p:nvPr/>
        </p:nvSpPr>
        <p:spPr>
          <a:xfrm>
            <a:off x="8059738" y="0"/>
            <a:ext cx="10826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3" name="Text Box 6"/>
          <p:cNvSpPr txBox="1"/>
          <p:nvPr/>
        </p:nvSpPr>
        <p:spPr>
          <a:xfrm>
            <a:off x="8059738" y="0"/>
            <a:ext cx="10826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4" name="Text Box 8"/>
          <p:cNvSpPr txBox="1"/>
          <p:nvPr/>
        </p:nvSpPr>
        <p:spPr>
          <a:xfrm>
            <a:off x="8059738" y="0"/>
            <a:ext cx="10826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5" name="Text Box 11"/>
          <p:cNvSpPr txBox="1"/>
          <p:nvPr/>
        </p:nvSpPr>
        <p:spPr>
          <a:xfrm>
            <a:off x="593725" y="6213475"/>
            <a:ext cx="184150" cy="434975"/>
          </a:xfrm>
          <a:prstGeom prst="rect">
            <a:avLst/>
          </a:prstGeom>
          <a:noFill/>
          <a:ln>
            <a:noFill/>
          </a:ln>
        </p:spPr>
        <p:txBody>
          <a:bodyPr wrap="none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9" name="Text Box 13"/>
          <p:cNvSpPr txBox="1"/>
          <p:nvPr/>
        </p:nvSpPr>
        <p:spPr>
          <a:xfrm>
            <a:off x="8059738" y="0"/>
            <a:ext cx="10826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20" name="Text Box 15"/>
          <p:cNvSpPr txBox="1"/>
          <p:nvPr/>
        </p:nvSpPr>
        <p:spPr>
          <a:xfrm>
            <a:off x="8059738" y="0"/>
            <a:ext cx="10826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21" name="Rectangle 17"/>
          <p:cNvSpPr/>
          <p:nvPr/>
        </p:nvSpPr>
        <p:spPr>
          <a:xfrm>
            <a:off x="457200" y="1219200"/>
            <a:ext cx="8050213" cy="46482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0" tIns="0" rIns="0" bIns="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6" name="Rectangle 3"/>
          <p:cNvSpPr txBox="1">
            <a:spLocks noGrp="1"/>
          </p:cNvSpPr>
          <p:nvPr>
            <p:ph type="subTitle" idx="4294967295"/>
          </p:nvPr>
        </p:nvSpPr>
        <p:spPr>
          <a:xfrm>
            <a:off x="609484" y="2971800"/>
            <a:ext cx="7924684" cy="990715"/>
          </a:xfrm>
        </p:spPr>
        <p:txBody>
          <a:bodyPr lIns="92162" tIns="46076" rIns="92162" bIns="46076" anchorCtr="1"/>
          <a:lstStyle>
            <a:lvl1pPr marL="0" indent="0" algn="ctr" hangingPunct="0">
              <a:spcBef>
                <a:spcPts val="800"/>
              </a:spcBef>
              <a:buNone/>
              <a:defRPr lang="de-DE">
                <a:latin typeface="Calibri" pitchFamily="18"/>
              </a:defRPr>
            </a:lvl1pPr>
          </a:lstStyle>
          <a:p>
            <a:pPr lvl="0"/>
            <a:r>
              <a:rPr lang="de-DE"/>
              <a:t>Klicken Sie, um das Untertitelformat zu bearbeiten</a:t>
            </a:r>
          </a:p>
        </p:txBody>
      </p:sp>
      <p:sp>
        <p:nvSpPr>
          <p:cNvPr id="17" name="Titel 16"/>
          <p:cNvSpPr txBox="1">
            <a:spLocks noGrp="1"/>
          </p:cNvSpPr>
          <p:nvPr>
            <p:ph type="title"/>
          </p:nvPr>
        </p:nvSpPr>
        <p:spPr>
          <a:xfrm>
            <a:off x="457200" y="273597"/>
            <a:ext cx="8229243" cy="1144801"/>
          </a:xfrm>
        </p:spPr>
        <p:txBody>
          <a:bodyPr lIns="0" tIns="0" rIns="0" bIns="0" anchor="ctr" anchorCtr="1"/>
          <a:lstStyle>
            <a:lvl1pPr algn="ctr" hangingPunct="0">
              <a:buNone/>
              <a:defRPr lang="de-DE" sz="4400" b="0" kern="1200"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18" name="Textplatzhalter 17"/>
          <p:cNvSpPr txBox="1">
            <a:spLocks noGrp="1"/>
          </p:cNvSpPr>
          <p:nvPr>
            <p:ph type="body" idx="4294967295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/>
          <a:lstStyle>
            <a:lvl1pPr hangingPunct="0">
              <a:buNone/>
              <a:defRPr lang="de-DE"/>
            </a:lvl1pPr>
          </a:lstStyle>
          <a:p>
            <a:pPr lvl="0"/>
            <a:endParaRPr lang="de-DE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5f_5f_5f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8059738" y="0"/>
            <a:ext cx="10826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ext Box 6"/>
          <p:cNvSpPr txBox="1"/>
          <p:nvPr/>
        </p:nvSpPr>
        <p:spPr>
          <a:xfrm>
            <a:off x="8059738" y="0"/>
            <a:ext cx="10826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Text Box 8"/>
          <p:cNvSpPr txBox="1"/>
          <p:nvPr/>
        </p:nvSpPr>
        <p:spPr>
          <a:xfrm>
            <a:off x="8059738" y="0"/>
            <a:ext cx="10826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8" name="Text Box 11"/>
          <p:cNvSpPr txBox="1"/>
          <p:nvPr/>
        </p:nvSpPr>
        <p:spPr>
          <a:xfrm>
            <a:off x="593725" y="6213475"/>
            <a:ext cx="184150" cy="434975"/>
          </a:xfrm>
          <a:prstGeom prst="rect">
            <a:avLst/>
          </a:prstGeom>
          <a:noFill/>
          <a:ln>
            <a:noFill/>
          </a:ln>
        </p:spPr>
        <p:txBody>
          <a:bodyPr wrap="none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9" name="Text Box 13"/>
          <p:cNvSpPr txBox="1"/>
          <p:nvPr/>
        </p:nvSpPr>
        <p:spPr>
          <a:xfrm>
            <a:off x="8059738" y="0"/>
            <a:ext cx="10826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3" name="Text Box 15"/>
          <p:cNvSpPr txBox="1"/>
          <p:nvPr/>
        </p:nvSpPr>
        <p:spPr>
          <a:xfrm>
            <a:off x="8059738" y="0"/>
            <a:ext cx="10826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4" name="Rectangle 17"/>
          <p:cNvSpPr/>
          <p:nvPr/>
        </p:nvSpPr>
        <p:spPr>
          <a:xfrm>
            <a:off x="457200" y="1219200"/>
            <a:ext cx="8050213" cy="46482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0" tIns="0" rIns="0" bIns="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5" name="Rectangle 36"/>
          <p:cNvSpPr/>
          <p:nvPr/>
        </p:nvSpPr>
        <p:spPr>
          <a:xfrm>
            <a:off x="8501063" y="6410325"/>
            <a:ext cx="533400" cy="304800"/>
          </a:xfrm>
          <a:prstGeom prst="rect">
            <a:avLst/>
          </a:prstGeom>
          <a:solidFill>
            <a:srgbClr val="F9F9F9"/>
          </a:solidFill>
          <a:ln>
            <a:noFill/>
            <a:prstDash val="solid"/>
          </a:ln>
        </p:spPr>
        <p:txBody>
          <a:bodyPr wrap="none" anchor="ctr" anchorCtr="1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65D60DB-5297-410D-9498-10DDF7B2AE72}" type="slidenum">
              <a:rPr lang="de-DE" kern="0">
                <a:solidFill>
                  <a:srgbClr val="000066"/>
                </a:solidFill>
                <a:latin typeface="Arial" pitchFamily="34"/>
                <a:ea typeface="Arial Unicode MS" pitchFamily="2"/>
                <a:cs typeface="Tahoma" pitchFamily="2"/>
              </a:rPr>
              <a:pPr algn="ct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‹Nr.›</a:t>
            </a:fld>
            <a:endParaRPr lang="de-DE" kern="0">
              <a:solidFill>
                <a:srgbClr val="000066"/>
              </a:solidFill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15900" y="6264275"/>
            <a:ext cx="8099425" cy="5032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1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600" b="1" kern="0">
                <a:solidFill>
                  <a:srgbClr val="FFFFFF"/>
                </a:solidFill>
                <a:latin typeface="Calibri" pitchFamily="34"/>
                <a:ea typeface="Arial Unicode MS" pitchFamily="2"/>
                <a:cs typeface="Tahoma" pitchFamily="2"/>
              </a:rPr>
              <a:t>Towards a commons-based copyright</a:t>
            </a:r>
            <a:r>
              <a:rPr lang="de-DE" sz="2600" b="1" kern="0">
                <a:solidFill>
                  <a:srgbClr val="FFFFFF"/>
                </a:solidFill>
                <a:latin typeface="Calibri" pitchFamily="34"/>
                <a:ea typeface="Arial Unicode MS" pitchFamily="2"/>
                <a:cs typeface="Arial" pitchFamily="2"/>
              </a:rPr>
              <a:t>– IFLA 08/2010</a:t>
            </a:r>
          </a:p>
        </p:txBody>
      </p:sp>
      <p:sp>
        <p:nvSpPr>
          <p:cNvPr id="10" name="Rectangle 2"/>
          <p:cNvSpPr txBox="1">
            <a:spLocks noGrp="1"/>
          </p:cNvSpPr>
          <p:nvPr>
            <p:ph type="ctrTitle"/>
          </p:nvPr>
        </p:nvSpPr>
        <p:spPr>
          <a:xfrm>
            <a:off x="571682" y="1752475"/>
            <a:ext cx="8001000" cy="914400"/>
          </a:xfrm>
        </p:spPr>
        <p:txBody>
          <a:bodyPr lIns="92162" tIns="46076" rIns="92162" bIns="46076" anchor="ctr" anchorCtr="1"/>
          <a:lstStyle>
            <a:lvl1pPr algn="ctr" hangingPunct="0">
              <a:defRPr lang="de-DE" sz="4400" b="0" kern="1200">
                <a:solidFill>
                  <a:srgbClr val="000000"/>
                </a:solidFill>
                <a:latin typeface="Calibri" pitchFamily="18"/>
                <a:cs typeface="Tahoma" pitchFamily="2"/>
              </a:defRPr>
            </a:lvl1pPr>
          </a:lstStyle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1" name="Rectangle 3"/>
          <p:cNvSpPr txBox="1">
            <a:spLocks noGrp="1"/>
          </p:cNvSpPr>
          <p:nvPr>
            <p:ph type="subTitle" idx="1"/>
          </p:nvPr>
        </p:nvSpPr>
        <p:spPr>
          <a:xfrm>
            <a:off x="609484" y="2971800"/>
            <a:ext cx="7924684" cy="990715"/>
          </a:xfrm>
        </p:spPr>
        <p:txBody>
          <a:bodyPr lIns="92162" tIns="46076" rIns="92162" bIns="46076" anchorCtr="1"/>
          <a:lstStyle>
            <a:lvl1pPr marL="0" indent="0" algn="ctr" hangingPunct="0">
              <a:spcBef>
                <a:spcPts val="800"/>
              </a:spcBef>
              <a:buNone/>
              <a:defRPr lang="de-DE">
                <a:latin typeface="Calibri" pitchFamily="18"/>
              </a:defRPr>
            </a:lvl1pPr>
          </a:lstStyle>
          <a:p>
            <a:pPr lvl="0"/>
            <a:r>
              <a:rPr lang="de-DE"/>
              <a:t>Klicken Sie, um das Untertitelformat zu bearbeiten</a:t>
            </a:r>
          </a:p>
        </p:txBody>
      </p:sp>
      <p:sp>
        <p:nvSpPr>
          <p:cNvPr id="12" name="Textplatzhalter 11"/>
          <p:cNvSpPr txBox="1">
            <a:spLocks noGrp="1"/>
          </p:cNvSpPr>
          <p:nvPr>
            <p:ph type="body" idx="4294967295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/>
          <a:lstStyle>
            <a:lvl1pPr hangingPunct="0">
              <a:buNone/>
              <a:defRPr lang="de-DE"/>
            </a:lvl1pPr>
          </a:lstStyle>
          <a:p>
            <a:pPr lvl="0"/>
            <a:endParaRPr lang="de-DE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61325" y="0"/>
            <a:ext cx="10826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 sz="3600" b="1">
              <a:cs typeface="+mn-cs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61325" y="0"/>
            <a:ext cx="10826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 sz="3600" b="1">
              <a:cs typeface="+mn-cs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061325" y="0"/>
            <a:ext cx="10826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 sz="3600" b="1">
              <a:cs typeface="+mn-cs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8061325" y="0"/>
            <a:ext cx="10826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 sz="3600" b="1">
              <a:cs typeface="+mn-cs"/>
            </a:endParaRPr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71500" y="1752600"/>
            <a:ext cx="8001000" cy="914400"/>
          </a:xfrm>
        </p:spPr>
        <p:txBody>
          <a:bodyPr lIns="92075" tIns="46038" rIns="92075" bIns="46038" anchor="ctr"/>
          <a:lstStyle>
            <a:lvl1pPr>
              <a:defRPr/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9600" y="2971800"/>
            <a:ext cx="7924800" cy="990600"/>
          </a:xfrm>
        </p:spPr>
        <p:txBody>
          <a:bodyPr lIns="92075" tIns="46038" rIns="92075" bIns="46038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de-DE"/>
              <a:t>Klicken Sie, um das Untertitelformat zu bearbeiten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0" y="6408738"/>
            <a:ext cx="9144000" cy="4492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lIns="0" tIns="0" rIns="0" bIns="0" anchor="ctr" anchorCtr="1" compatLnSpc="0"/>
          <a:lstStyle/>
          <a:p>
            <a:pPr algn="ctr">
              <a:buNone/>
              <a:defRPr/>
            </a:pPr>
            <a:r>
              <a:rPr lang="de-DE" sz="16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Die Verantwortung der Wissenschaft für einen offenen Zugang zum Wissen</a:t>
            </a:r>
            <a:endParaRPr lang="de-DE" sz="1600" kern="1200" dirty="0" smtClean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8459788" y="6505575"/>
            <a:ext cx="576262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fld id="{1CE07322-D892-4E57-9A6E-F133940E8267}" type="slidenum">
              <a:rPr lang="de-DE" sz="1400">
                <a:solidFill>
                  <a:srgbClr val="002060"/>
                </a:solidFill>
                <a:cs typeface="+mn-cs"/>
              </a:rPr>
              <a:pPr>
                <a:defRPr/>
              </a:pPr>
              <a:t>‹Nr.›</a:t>
            </a:fld>
            <a:endParaRPr lang="de-DE" sz="1400">
              <a:solidFill>
                <a:srgbClr val="00206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78"/>
            <a:ext cx="7772400" cy="146987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475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A2200-D04D-4C27-8D36-BF555ACD8177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type="title" idx="4294967295"/>
          </p:nvPr>
        </p:nvSpPr>
        <p:spPr>
          <a:xfrm>
            <a:off x="457200" y="1604515"/>
            <a:ext cx="8229243" cy="4525923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3200"/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64AF5-D058-49BF-A88C-CA1B9903EC2B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156" y="4406758"/>
            <a:ext cx="7772400" cy="1362236"/>
          </a:xfrm>
        </p:spPr>
        <p:txBody>
          <a:bodyPr anchor="t" anchorCtr="0"/>
          <a:lstStyle>
            <a:lvl1pPr algn="l">
              <a:defRPr sz="40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722156" y="2906639"/>
            <a:ext cx="7772400" cy="1500118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24369-B172-4061-BB60-14420B9B1B48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0" y="6408738"/>
            <a:ext cx="9144000" cy="4492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lIns="0" tIns="0" rIns="0" bIns="0" anchor="ctr" anchorCtr="1" compatLnSpc="0"/>
          <a:lstStyle/>
          <a:p>
            <a:pPr algn="ctr">
              <a:buNone/>
              <a:defRPr/>
            </a:pPr>
            <a:r>
              <a:rPr lang="de-DE" sz="1800" kern="120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Die Verantwortung der Wissenschaft für einen offenen Zugang zum Wissen</a:t>
            </a:r>
            <a:endParaRPr lang="de-DE" sz="1800" kern="1200" dirty="0" smtClean="0">
              <a:solidFill>
                <a:schemeClr val="bg1"/>
              </a:solidFill>
              <a:latin typeface="+mn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Textfeld 2"/>
          <p:cNvSpPr txBox="1"/>
          <p:nvPr userDrawn="1"/>
        </p:nvSpPr>
        <p:spPr>
          <a:xfrm>
            <a:off x="8459788" y="6505575"/>
            <a:ext cx="576262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fld id="{1CE07322-D892-4E57-9A6E-F133940E8267}" type="slidenum">
              <a:rPr lang="de-DE" sz="1400">
                <a:solidFill>
                  <a:srgbClr val="002060"/>
                </a:solidFill>
                <a:latin typeface="+mn-lt"/>
                <a:cs typeface="+mn-cs"/>
              </a:rPr>
              <a:pPr>
                <a:defRPr/>
              </a:pPr>
              <a:t>‹Nr.›</a:t>
            </a:fld>
            <a:endParaRPr lang="de-DE" sz="14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type="title" idx="4294967295"/>
          </p:nvPr>
        </p:nvSpPr>
        <p:spPr>
          <a:xfrm>
            <a:off x="457200" y="1604881"/>
            <a:ext cx="4038475" cy="4525923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2800"/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type="title" idx="4294967295"/>
          </p:nvPr>
        </p:nvSpPr>
        <p:spPr>
          <a:xfrm>
            <a:off x="4648315" y="1604881"/>
            <a:ext cx="4038475" cy="4525923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2800"/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5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73A94-980D-46AB-A5D0-9DD675DE516C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4676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457200" y="1535039"/>
            <a:ext cx="4040276" cy="639723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type="title" idx="4294967295"/>
          </p:nvPr>
        </p:nvSpPr>
        <p:spPr>
          <a:xfrm>
            <a:off x="457200" y="2174763"/>
            <a:ext cx="4040276" cy="3951360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2400"/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4645078" y="1535039"/>
            <a:ext cx="4041721" cy="639723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type="title" idx="4294967295"/>
          </p:nvPr>
        </p:nvSpPr>
        <p:spPr>
          <a:xfrm>
            <a:off x="4645078" y="2174763"/>
            <a:ext cx="4041721" cy="3951360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2400"/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7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0F3FF-9D7F-4B6B-A928-8DB61F3BDD44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D5770-1891-44AB-A6E2-C6997AF350A9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761FB-EF4A-4498-84FA-37BCF0D3AD5E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2884"/>
            <a:ext cx="3008156" cy="1162083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type="title" idx="4294967295"/>
          </p:nvPr>
        </p:nvSpPr>
        <p:spPr>
          <a:xfrm>
            <a:off x="3575157" y="272884"/>
            <a:ext cx="5111642" cy="5853238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3200"/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457200" y="1434958"/>
            <a:ext cx="3008156" cy="469115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DC6DD-9DAE-48E6-9D31-9F07ECD49CAB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443" y="4800600"/>
            <a:ext cx="5486400" cy="566644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 txBox="1">
            <a:spLocks noGrp="1"/>
          </p:cNvSpPr>
          <p:nvPr>
            <p:ph type="title" idx="4294967295"/>
          </p:nvPr>
        </p:nvSpPr>
        <p:spPr>
          <a:xfrm>
            <a:off x="1792443" y="612721"/>
            <a:ext cx="5486400" cy="4114800"/>
          </a:xfrm>
        </p:spPr>
        <p:txBody>
          <a:bodyPr anchor="t"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1792443" y="5367244"/>
            <a:ext cx="5486400" cy="80495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6A851-FA1A-45E8-B751-A32B174D069F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05CBB-5A2C-48D2-8D00-97FD4266C9FD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2884"/>
            <a:ext cx="2057400" cy="585792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2884"/>
            <a:ext cx="6019915" cy="585792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E29F3-52F7-4B0C-AAAC-1A7309104C0F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78"/>
            <a:ext cx="7772400" cy="146987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475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16A85-EE63-4B63-8167-8A50562CA787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type="title" idx="4294967295"/>
          </p:nvPr>
        </p:nvSpPr>
        <p:spPr>
          <a:xfrm>
            <a:off x="457200" y="1604515"/>
            <a:ext cx="8229243" cy="4525923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3200"/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F508D-781F-45B7-8132-B2EE40A0A07D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156" y="4406758"/>
            <a:ext cx="7772400" cy="1362236"/>
          </a:xfrm>
        </p:spPr>
        <p:txBody>
          <a:bodyPr anchor="t"/>
          <a:lstStyle>
            <a:lvl1pPr>
              <a:defRPr lang="de-DE" sz="4000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722156" y="2906639"/>
            <a:ext cx="7772400" cy="1500118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lang="de-DE" sz="20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5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7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F0720-5232-4D51-9B4A-303FDEE6A9FE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156" y="4406758"/>
            <a:ext cx="7772400" cy="1362236"/>
          </a:xfrm>
        </p:spPr>
        <p:txBody>
          <a:bodyPr anchor="t" anchorCtr="0"/>
          <a:lstStyle>
            <a:lvl1pPr algn="l">
              <a:defRPr sz="40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722156" y="2906639"/>
            <a:ext cx="7772400" cy="1500118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7AB5B-2D12-4F99-A6D1-83CFA1766988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type="title" idx="4294967295"/>
          </p:nvPr>
        </p:nvSpPr>
        <p:spPr>
          <a:xfrm>
            <a:off x="457200" y="1604881"/>
            <a:ext cx="4038475" cy="4525923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2800"/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type="title" idx="4294967295"/>
          </p:nvPr>
        </p:nvSpPr>
        <p:spPr>
          <a:xfrm>
            <a:off x="4648315" y="1604881"/>
            <a:ext cx="4038475" cy="4525923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2800"/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5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0A6ED-8D59-4376-8863-8E9CA8C6D44C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4676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457200" y="1535039"/>
            <a:ext cx="4040276" cy="639723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type="title" idx="4294967295"/>
          </p:nvPr>
        </p:nvSpPr>
        <p:spPr>
          <a:xfrm>
            <a:off x="457200" y="2174763"/>
            <a:ext cx="4040276" cy="3951360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2400"/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4645078" y="1535039"/>
            <a:ext cx="4041721" cy="639723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type="title" idx="4294967295"/>
          </p:nvPr>
        </p:nvSpPr>
        <p:spPr>
          <a:xfrm>
            <a:off x="4645078" y="2174763"/>
            <a:ext cx="4041721" cy="3951360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2400"/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7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85E79-8950-4D42-9433-FB4EC1A8CBF3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789E2-628D-490A-9DA2-B4FA20E64E0C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F2093-68DD-4168-8046-AE1C380D6846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2884"/>
            <a:ext cx="3008156" cy="1162083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type="title" idx="4294967295"/>
          </p:nvPr>
        </p:nvSpPr>
        <p:spPr>
          <a:xfrm>
            <a:off x="3575157" y="272884"/>
            <a:ext cx="5111642" cy="5853238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3200"/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457200" y="1434958"/>
            <a:ext cx="3008156" cy="469115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06D5E-657F-4196-AA28-41A48D6D4412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443" y="4800600"/>
            <a:ext cx="5486400" cy="566644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 txBox="1">
            <a:spLocks noGrp="1"/>
          </p:cNvSpPr>
          <p:nvPr>
            <p:ph type="title" idx="4294967295"/>
          </p:nvPr>
        </p:nvSpPr>
        <p:spPr>
          <a:xfrm>
            <a:off x="1792443" y="612721"/>
            <a:ext cx="5486400" cy="4114800"/>
          </a:xfrm>
        </p:spPr>
        <p:txBody>
          <a:bodyPr anchor="t"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1792443" y="5367244"/>
            <a:ext cx="5486400" cy="80495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F0EE1-A93E-4F24-8C6C-ED704FC16452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2437B-454D-4C76-A864-DD7859AC51CD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2884"/>
            <a:ext cx="2057400" cy="585792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2884"/>
            <a:ext cx="6019915" cy="585792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172BF-53CA-4CD4-B79F-8195736FBC50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type="title" idx="4294967295"/>
          </p:nvPr>
        </p:nvSpPr>
        <p:spPr>
          <a:xfrm>
            <a:off x="457200" y="1719355"/>
            <a:ext cx="4038475" cy="4411797"/>
          </a:xfrm>
        </p:spPr>
        <p:txBody>
          <a:bodyPr anchor="t"/>
          <a:lstStyle>
            <a:lvl1pPr marL="343082" indent="-343082">
              <a:spcBef>
                <a:spcPts val="700"/>
              </a:spcBef>
              <a:buClr>
                <a:srgbClr val="330066"/>
              </a:buClr>
              <a:buSzPct val="70000"/>
              <a:buFont typeface="Wingdings" pitchFamily="2"/>
              <a:buChar char="l"/>
              <a:defRPr lang="de-DE"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type="title" idx="4294967295"/>
          </p:nvPr>
        </p:nvSpPr>
        <p:spPr>
          <a:xfrm>
            <a:off x="4648315" y="1719355"/>
            <a:ext cx="4038475" cy="4411797"/>
          </a:xfrm>
        </p:spPr>
        <p:txBody>
          <a:bodyPr anchor="t"/>
          <a:lstStyle>
            <a:lvl1pPr marL="343082" indent="-343082">
              <a:spcBef>
                <a:spcPts val="700"/>
              </a:spcBef>
              <a:buClr>
                <a:srgbClr val="330066"/>
              </a:buClr>
              <a:buSzPct val="70000"/>
              <a:buFont typeface="Wingdings" pitchFamily="2"/>
              <a:buChar char="l"/>
              <a:defRPr lang="de-DE"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5" name="Rectangle 5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3E499-0E66-409D-BEFA-057C38F8A649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4676"/>
            <a:ext cx="8229600" cy="1143000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457200" y="1535039"/>
            <a:ext cx="4040276" cy="639723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lang="de-DE" sz="2400" b="1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type="title" idx="4294967295"/>
          </p:nvPr>
        </p:nvSpPr>
        <p:spPr>
          <a:xfrm>
            <a:off x="457200" y="2174763"/>
            <a:ext cx="4040276" cy="3951360"/>
          </a:xfrm>
        </p:spPr>
        <p:txBody>
          <a:bodyPr anchor="t"/>
          <a:lstStyle>
            <a:lvl1pPr marL="343082" indent="-343082">
              <a:spcBef>
                <a:spcPts val="600"/>
              </a:spcBef>
              <a:buClr>
                <a:srgbClr val="330066"/>
              </a:buClr>
              <a:buSzPct val="70000"/>
              <a:buFont typeface="Wingdings" pitchFamily="2"/>
              <a:buChar char="l"/>
              <a:defRPr lang="de-DE" sz="24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4645078" y="1535039"/>
            <a:ext cx="4041721" cy="639723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lang="de-DE" sz="2400" b="1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type="title" idx="4294967295"/>
          </p:nvPr>
        </p:nvSpPr>
        <p:spPr>
          <a:xfrm>
            <a:off x="4645078" y="2174763"/>
            <a:ext cx="4041721" cy="3951360"/>
          </a:xfrm>
        </p:spPr>
        <p:txBody>
          <a:bodyPr anchor="t"/>
          <a:lstStyle>
            <a:lvl1pPr marL="343082" indent="-343082">
              <a:spcBef>
                <a:spcPts val="600"/>
              </a:spcBef>
              <a:buClr>
                <a:srgbClr val="330066"/>
              </a:buClr>
              <a:buSzPct val="70000"/>
              <a:buFont typeface="Wingdings" pitchFamily="2"/>
              <a:buChar char="l"/>
              <a:defRPr lang="de-DE" sz="24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7" name="Rectangle 5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6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7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FA5AC-B312-4734-A8EC-805A14C6A5E0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15900" y="6264275"/>
            <a:ext cx="8099425" cy="5032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1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200" b="1" kern="0">
                <a:solidFill>
                  <a:srgbClr val="FFFFFF"/>
                </a:solidFill>
                <a:latin typeface="Calibri" pitchFamily="34"/>
                <a:ea typeface="Arial Unicode MS" pitchFamily="2"/>
                <a:cs typeface="Tahoma" pitchFamily="2"/>
              </a:rPr>
              <a:t>Towards a commons-based copyright</a:t>
            </a:r>
            <a:r>
              <a:rPr lang="de-DE" sz="2200" b="1" kern="0">
                <a:solidFill>
                  <a:srgbClr val="FFFFFF"/>
                </a:solidFill>
                <a:latin typeface="Calibri" pitchFamily="34"/>
                <a:ea typeface="Arial Unicode MS" pitchFamily="2"/>
                <a:cs typeface="Arial" pitchFamily="2"/>
              </a:rPr>
              <a:t>– IFLA 08/2010</a:t>
            </a:r>
          </a:p>
        </p:txBody>
      </p:sp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313200" y="122401"/>
            <a:ext cx="7543800" cy="1295284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7" name="Textplatzhalter 6"/>
          <p:cNvSpPr txBox="1">
            <a:spLocks noGrp="1"/>
          </p:cNvSpPr>
          <p:nvPr>
            <p:ph type="body" idx="4294967295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/>
          <a:lstStyle>
            <a:lvl1pPr hangingPunct="0">
              <a:buNone/>
              <a:defRPr lang="de-DE"/>
            </a:lvl1pPr>
          </a:lstStyle>
          <a:p>
            <a:pPr lvl="0"/>
            <a:endParaRPr lang="de-DE"/>
          </a:p>
        </p:txBody>
      </p:sp>
      <p:sp>
        <p:nvSpPr>
          <p:cNvPr id="5" name="Datumsplatzhalter 2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ußzeilenplatzhalter 3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liennummernplatzhalter 4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F89E2-C509-47AA-8B89-2655622F1074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 noGrp="1"/>
          </p:cNvSpPr>
          <p:nvPr>
            <p:ph type="title" idx="4294967295"/>
          </p:nvPr>
        </p:nvSpPr>
        <p:spPr>
          <a:xfrm>
            <a:off x="457200" y="273597"/>
            <a:ext cx="8229243" cy="1144801"/>
          </a:xfrm>
        </p:spPr>
        <p:txBody>
          <a:bodyPr lIns="0" tIns="0" rIns="0" bIns="0" anchor="ctr" anchorCtr="1"/>
          <a:lstStyle>
            <a:lvl1pPr algn="ctr" hangingPunct="0">
              <a:buNone/>
              <a:defRPr lang="de-DE" sz="4400" b="0" kern="1200"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Textplatzhalter 5"/>
          <p:cNvSpPr txBox="1">
            <a:spLocks noGrp="1"/>
          </p:cNvSpPr>
          <p:nvPr>
            <p:ph type="body" idx="4294967295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/>
          <a:lstStyle>
            <a:lvl1pPr hangingPunct="0">
              <a:buNone/>
              <a:defRPr lang="de-DE"/>
            </a:lvl1pPr>
          </a:lstStyle>
          <a:p>
            <a:pPr lvl="0"/>
            <a:endParaRPr lang="de-DE"/>
          </a:p>
        </p:txBody>
      </p:sp>
      <p:sp>
        <p:nvSpPr>
          <p:cNvPr id="4" name="Rectangle 5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7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D6E6E-848D-411D-A494-1E47DD7E6AC2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2884"/>
            <a:ext cx="3008156" cy="1162083"/>
          </a:xfrm>
        </p:spPr>
        <p:txBody>
          <a:bodyPr/>
          <a:lstStyle>
            <a:lvl1pPr>
              <a:defRPr lang="de-DE" sz="2000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type="title" idx="4294967295"/>
          </p:nvPr>
        </p:nvSpPr>
        <p:spPr>
          <a:xfrm>
            <a:off x="3575157" y="272884"/>
            <a:ext cx="5111642" cy="5853238"/>
          </a:xfrm>
        </p:spPr>
        <p:txBody>
          <a:bodyPr anchor="t"/>
          <a:lstStyle>
            <a:lvl1pPr marL="343082" indent="-343082">
              <a:spcBef>
                <a:spcPts val="800"/>
              </a:spcBef>
              <a:buClr>
                <a:srgbClr val="330066"/>
              </a:buClr>
              <a:buSzPct val="70000"/>
              <a:buFont typeface="Wingdings" pitchFamily="2"/>
              <a:buChar char="l"/>
              <a:defRPr lang="de-DE" sz="3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457200" y="1434958"/>
            <a:ext cx="3008156" cy="469115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lang="de-DE" sz="14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0A90B-C8B5-4811-AC7C-3D2675DBC0ED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443" y="4800600"/>
            <a:ext cx="5486400" cy="566644"/>
          </a:xfrm>
        </p:spPr>
        <p:txBody>
          <a:bodyPr/>
          <a:lstStyle>
            <a:lvl1pPr>
              <a:defRPr lang="de-DE" sz="2000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 txBox="1">
            <a:spLocks noGrp="1"/>
          </p:cNvSpPr>
          <p:nvPr>
            <p:ph type="title" idx="4294967295"/>
          </p:nvPr>
        </p:nvSpPr>
        <p:spPr>
          <a:xfrm>
            <a:off x="1792443" y="612721"/>
            <a:ext cx="5486400" cy="4114800"/>
          </a:xfrm>
        </p:spPr>
        <p:txBody>
          <a:bodyPr anchor="t" anchorCtr="1"/>
          <a:lstStyle>
            <a:lvl1pPr algn="ctr" hangingPunct="0">
              <a:buNone/>
              <a:defRPr lang="de-DE" sz="4400" b="0" kern="1200"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1792443" y="5367244"/>
            <a:ext cx="5486400" cy="80495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lang="de-DE" sz="14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5A679-4268-4A01-BCCC-F7F9DDDDA77A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 txBox="1">
            <a:spLocks noGrp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  <p:sp>
        <p:nvSpPr>
          <p:cNvPr id="1027" name="Rectangle 4"/>
          <p:cNvSpPr txBox="1">
            <a:spLocks noGrp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5" name="Rectangle 5"/>
          <p:cNvSpPr txBox="1"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Arial" pitchFamily="2"/>
              </a:defRPr>
            </a:lvl1pPr>
          </a:lstStyle>
          <a:p>
            <a:pPr>
              <a:defRPr/>
            </a:pPr>
            <a:fld id="{0F9EF06D-8D2E-4D76-B205-62E856F4F60D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3968" r:id="rId3"/>
    <p:sldLayoutId id="2147483969" r:id="rId4"/>
    <p:sldLayoutId id="2147483970" r:id="rId5"/>
    <p:sldLayoutId id="2147484001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4002" r:id="rId13"/>
    <p:sldLayoutId id="2147484003" r:id="rId14"/>
    <p:sldLayoutId id="2147484004" r:id="rId15"/>
    <p:sldLayoutId id="2147484006" r:id="rId16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lang="en-US" sz="3900" b="1">
          <a:solidFill>
            <a:srgbClr val="330066"/>
          </a:solidFill>
          <a:latin typeface="Arial" pitchFamily="18"/>
          <a:ea typeface="Arial Unicode MS" pitchFamily="2"/>
          <a:cs typeface="Arial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3900" b="1">
          <a:solidFill>
            <a:srgbClr val="330066"/>
          </a:solidFill>
          <a:latin typeface="Arial" pitchFamily="34" charset="0"/>
          <a:ea typeface="Arial Unicode MS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3900" b="1">
          <a:solidFill>
            <a:srgbClr val="330066"/>
          </a:solidFill>
          <a:latin typeface="Arial" pitchFamily="34" charset="0"/>
          <a:ea typeface="Arial Unicode MS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3900" b="1">
          <a:solidFill>
            <a:srgbClr val="330066"/>
          </a:solidFill>
          <a:latin typeface="Arial" pitchFamily="34" charset="0"/>
          <a:ea typeface="Arial Unicode MS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3900" b="1">
          <a:solidFill>
            <a:srgbClr val="330066"/>
          </a:solidFill>
          <a:latin typeface="Arial" pitchFamily="34" charset="0"/>
          <a:ea typeface="Arial Unicode MS" pitchFamily="34" charset="-128"/>
          <a:cs typeface="Arial" pitchFamily="34" charset="0"/>
        </a:defRPr>
      </a:lvl5pPr>
      <a:lvl6pPr marL="457200" algn="l" rtl="0" eaLnBrk="0" fontAlgn="base">
        <a:spcBef>
          <a:spcPct val="0"/>
        </a:spcBef>
        <a:spcAft>
          <a:spcPct val="0"/>
        </a:spcAft>
        <a:buSzPct val="45000"/>
        <a:buFont typeface="StarSymbol"/>
        <a:buChar char="●"/>
        <a:defRPr sz="3900" b="1">
          <a:solidFill>
            <a:srgbClr val="330066"/>
          </a:solidFill>
          <a:latin typeface="Arial" pitchFamily="34" charset="0"/>
          <a:ea typeface="Arial Unicode MS" pitchFamily="34" charset="-128"/>
          <a:cs typeface="Arial" pitchFamily="34" charset="0"/>
        </a:defRPr>
      </a:lvl6pPr>
      <a:lvl7pPr marL="914400" algn="l" rtl="0" eaLnBrk="0" fontAlgn="base">
        <a:spcBef>
          <a:spcPct val="0"/>
        </a:spcBef>
        <a:spcAft>
          <a:spcPct val="0"/>
        </a:spcAft>
        <a:buSzPct val="45000"/>
        <a:buFont typeface="StarSymbol"/>
        <a:buChar char="●"/>
        <a:defRPr sz="3900" b="1">
          <a:solidFill>
            <a:srgbClr val="330066"/>
          </a:solidFill>
          <a:latin typeface="Arial" pitchFamily="34" charset="0"/>
          <a:ea typeface="Arial Unicode MS" pitchFamily="34" charset="-128"/>
          <a:cs typeface="Arial" pitchFamily="34" charset="0"/>
        </a:defRPr>
      </a:lvl7pPr>
      <a:lvl8pPr marL="1371600" algn="l" rtl="0" eaLnBrk="0" fontAlgn="base">
        <a:spcBef>
          <a:spcPct val="0"/>
        </a:spcBef>
        <a:spcAft>
          <a:spcPct val="0"/>
        </a:spcAft>
        <a:buSzPct val="45000"/>
        <a:buFont typeface="StarSymbol"/>
        <a:buChar char="●"/>
        <a:defRPr sz="3900" b="1">
          <a:solidFill>
            <a:srgbClr val="330066"/>
          </a:solidFill>
          <a:latin typeface="Arial" pitchFamily="34" charset="0"/>
          <a:ea typeface="Arial Unicode MS" pitchFamily="34" charset="-128"/>
          <a:cs typeface="Arial" pitchFamily="34" charset="0"/>
        </a:defRPr>
      </a:lvl8pPr>
      <a:lvl9pPr marL="1828800" algn="l" rtl="0" eaLnBrk="0" fontAlgn="base">
        <a:spcBef>
          <a:spcPct val="0"/>
        </a:spcBef>
        <a:spcAft>
          <a:spcPct val="0"/>
        </a:spcAft>
        <a:buSzPct val="45000"/>
        <a:buFont typeface="StarSymbol"/>
        <a:buChar char="●"/>
        <a:defRPr sz="3900" b="1">
          <a:solidFill>
            <a:srgbClr val="330066"/>
          </a:solidFill>
          <a:latin typeface="Arial" pitchFamily="34" charset="0"/>
          <a:ea typeface="Arial Unicode MS" pitchFamily="34" charset="-128"/>
          <a:cs typeface="Arial" pitchFamily="34" charset="0"/>
        </a:defRPr>
      </a:lvl9pPr>
    </p:titleStyle>
    <p:bodyStyle>
      <a:lvl1pPr marL="431800" indent="-323850" algn="l" rtl="0" eaLnBrk="0" fontAlgn="base" hangingPunct="0">
        <a:spcBef>
          <a:spcPct val="0"/>
        </a:spcBef>
        <a:spcAft>
          <a:spcPts val="1413"/>
        </a:spcAft>
        <a:buClr>
          <a:srgbClr val="330066"/>
        </a:buClr>
        <a:buSzPct val="45000"/>
        <a:buFont typeface="StarSymbol"/>
        <a:buChar char="●"/>
        <a:defRPr lang="en-US" sz="32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1pPr>
      <a:lvl2pPr marL="863600" lvl="1" indent="-323850" algn="l" rtl="0" eaLnBrk="0" fontAlgn="base" hangingPunct="0">
        <a:spcBef>
          <a:spcPct val="0"/>
        </a:spcBef>
        <a:spcAft>
          <a:spcPts val="1138"/>
        </a:spcAft>
        <a:buClr>
          <a:srgbClr val="669999"/>
        </a:buClr>
        <a:buSzPct val="45000"/>
        <a:buFont typeface="StarSymbol"/>
        <a:buChar char="●"/>
        <a:defRPr lang="en-US" sz="28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2pPr>
      <a:lvl3pPr marL="1295400" lvl="2" indent="-287338" algn="l" rtl="0" eaLnBrk="0" fontAlgn="base" hangingPunct="0">
        <a:spcBef>
          <a:spcPct val="0"/>
        </a:spcBef>
        <a:spcAft>
          <a:spcPts val="850"/>
        </a:spcAft>
        <a:buClr>
          <a:srgbClr val="CCCC00"/>
        </a:buClr>
        <a:buSzPct val="75000"/>
        <a:buFont typeface="StarSymbol"/>
        <a:buChar char="–"/>
        <a:defRPr lang="en-US" sz="24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3pPr>
      <a:lvl4pPr marL="1727200" lvl="3" indent="-215900" algn="l" rtl="0" eaLnBrk="0" fontAlgn="base" hangingPunct="0">
        <a:spcBef>
          <a:spcPct val="0"/>
        </a:spcBef>
        <a:spcAft>
          <a:spcPts val="563"/>
        </a:spcAft>
        <a:buClr>
          <a:srgbClr val="330066"/>
        </a:buClr>
        <a:buSzPct val="45000"/>
        <a:buFont typeface="StarSymbol"/>
        <a:buChar char="●"/>
        <a:defRPr lang="en-US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4pPr>
      <a:lvl5pPr marL="2159000" lvl="4" indent="-215900" algn="l" rtl="0" eaLnBrk="0" fontAlgn="base" hangingPunct="0">
        <a:spcBef>
          <a:spcPct val="0"/>
        </a:spcBef>
        <a:spcAft>
          <a:spcPts val="288"/>
        </a:spcAft>
        <a:buClr>
          <a:srgbClr val="D8D8EC"/>
        </a:buClr>
        <a:buSzPct val="75000"/>
        <a:buFont typeface="StarSymbol"/>
        <a:buChar char="–"/>
        <a:defRPr lang="en-US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5pPr>
      <a:lvl6pPr marL="2616200" indent="-215900" algn="l" rtl="0" eaLnBrk="0" fontAlgn="base">
        <a:spcBef>
          <a:spcPct val="0"/>
        </a:spcBef>
        <a:spcAft>
          <a:spcPts val="288"/>
        </a:spcAft>
        <a:buClr>
          <a:srgbClr val="D8D8EC"/>
        </a:buClr>
        <a:buSzPct val="75000"/>
        <a:buFont typeface="StarSymbol"/>
        <a:buChar char="–"/>
        <a:defRPr lang="en-US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6pPr>
      <a:lvl7pPr marL="3073400" indent="-215900" algn="l" rtl="0" eaLnBrk="0" fontAlgn="base">
        <a:spcBef>
          <a:spcPct val="0"/>
        </a:spcBef>
        <a:spcAft>
          <a:spcPts val="288"/>
        </a:spcAft>
        <a:buClr>
          <a:srgbClr val="D8D8EC"/>
        </a:buClr>
        <a:buSzPct val="75000"/>
        <a:buFont typeface="StarSymbol"/>
        <a:buChar char="–"/>
        <a:defRPr lang="en-US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7pPr>
      <a:lvl8pPr marL="3530600" indent="-215900" algn="l" rtl="0" eaLnBrk="0" fontAlgn="base">
        <a:spcBef>
          <a:spcPct val="0"/>
        </a:spcBef>
        <a:spcAft>
          <a:spcPts val="288"/>
        </a:spcAft>
        <a:buClr>
          <a:srgbClr val="D8D8EC"/>
        </a:buClr>
        <a:buSzPct val="75000"/>
        <a:buFont typeface="StarSymbol"/>
        <a:buChar char="–"/>
        <a:defRPr lang="en-US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8pPr>
      <a:lvl9pPr marL="3987800" indent="-215900" algn="l" rtl="0" eaLnBrk="0" fontAlgn="base">
        <a:spcBef>
          <a:spcPct val="0"/>
        </a:spcBef>
        <a:spcAft>
          <a:spcPts val="288"/>
        </a:spcAft>
        <a:buClr>
          <a:srgbClr val="D8D8EC"/>
        </a:buClr>
        <a:buSzPct val="75000"/>
        <a:buFont typeface="StarSymbol"/>
        <a:buChar char="–"/>
        <a:defRPr lang="en-US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 txBox="1"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2051" name="Textplatzhalter 2"/>
          <p:cNvSpPr txBox="1">
            <a:spLocks noGrp="1"/>
          </p:cNvSpPr>
          <p:nvPr>
            <p:ph type="body" idx="1"/>
          </p:nvPr>
        </p:nvSpPr>
        <p:spPr bwMode="auto">
          <a:xfrm>
            <a:off x="457200" y="16049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457200" y="6246813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127375" y="6246813"/>
            <a:ext cx="2897188" cy="473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6556375" y="6246813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fld id="{E818958F-41D6-414C-896C-9C51B4F2BB1D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lang="de-DE" sz="44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9pPr>
    </p:titleStyle>
    <p:bodyStyle>
      <a:lvl1pPr marL="431800" indent="-323850" algn="l" rtl="0" eaLnBrk="0" fontAlgn="base" hangingPunct="0">
        <a:spcBef>
          <a:spcPct val="0"/>
        </a:spcBef>
        <a:spcAft>
          <a:spcPts val="1413"/>
        </a:spcAft>
        <a:buSzPct val="45000"/>
        <a:buFont typeface="StarSymbol"/>
        <a:buChar char="●"/>
        <a:defRPr lang="de-DE" sz="32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1pPr>
      <a:lvl2pPr marL="863600" lvl="1" indent="-323850" algn="l" rtl="0" eaLnBrk="0" fontAlgn="base" hangingPunct="0">
        <a:spcBef>
          <a:spcPct val="0"/>
        </a:spcBef>
        <a:spcAft>
          <a:spcPts val="1138"/>
        </a:spcAft>
        <a:buSzPct val="45000"/>
        <a:buFont typeface="StarSymbol"/>
        <a:buChar char="●"/>
        <a:defRPr lang="de-DE" sz="28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2pPr>
      <a:lvl3pPr marL="1295400" lvl="2" indent="-287338" algn="l" rtl="0" eaLnBrk="0" fontAlgn="base" hangingPunct="0">
        <a:spcBef>
          <a:spcPct val="0"/>
        </a:spcBef>
        <a:spcAft>
          <a:spcPts val="850"/>
        </a:spcAft>
        <a:buSzPct val="75000"/>
        <a:buFont typeface="StarSymbol"/>
        <a:buChar char="–"/>
        <a:defRPr lang="de-DE" sz="24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3pPr>
      <a:lvl4pPr marL="1727200" lvl="3" indent="-215900" algn="l" rtl="0" eaLnBrk="0" fontAlgn="base" hangingPunct="0">
        <a:spcBef>
          <a:spcPct val="0"/>
        </a:spcBef>
        <a:spcAft>
          <a:spcPts val="563"/>
        </a:spcAft>
        <a:buSzPct val="45000"/>
        <a:buFont typeface="StarSymbol"/>
        <a:buChar char="●"/>
        <a:defRPr lang="de-DE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4pPr>
      <a:lvl5pPr marL="2159000" lvl="4" indent="-215900" algn="l" rtl="0" eaLnBrk="0" fontAlgn="base" hangingPunct="0">
        <a:spcBef>
          <a:spcPct val="0"/>
        </a:spcBef>
        <a:spcAft>
          <a:spcPts val="288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5pPr>
      <a:lvl6pPr marL="2616200" indent="-215900" algn="l" rtl="0" eaLnBrk="0" fontAlgn="base">
        <a:spcBef>
          <a:spcPct val="0"/>
        </a:spcBef>
        <a:spcAft>
          <a:spcPts val="288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6pPr>
      <a:lvl7pPr marL="3073400" indent="-215900" algn="l" rtl="0" eaLnBrk="0" fontAlgn="base">
        <a:spcBef>
          <a:spcPct val="0"/>
        </a:spcBef>
        <a:spcAft>
          <a:spcPts val="288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7pPr>
      <a:lvl8pPr marL="3530600" indent="-215900" algn="l" rtl="0" eaLnBrk="0" fontAlgn="base">
        <a:spcBef>
          <a:spcPct val="0"/>
        </a:spcBef>
        <a:spcAft>
          <a:spcPts val="288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8pPr>
      <a:lvl9pPr marL="3987800" indent="-215900" algn="l" rtl="0" eaLnBrk="0" fontAlgn="base">
        <a:spcBef>
          <a:spcPct val="0"/>
        </a:spcBef>
        <a:spcAft>
          <a:spcPts val="288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/>
          <p:cNvSpPr txBox="1"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3075" name="Textplatzhalter 2"/>
          <p:cNvSpPr txBox="1">
            <a:spLocks noGrp="1"/>
          </p:cNvSpPr>
          <p:nvPr>
            <p:ph type="body" idx="1"/>
          </p:nvPr>
        </p:nvSpPr>
        <p:spPr bwMode="auto">
          <a:xfrm>
            <a:off x="457200" y="16049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457200" y="6246813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127375" y="6246813"/>
            <a:ext cx="2897188" cy="473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6556375" y="6246813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fld id="{9034ED2C-EE7E-43A2-A463-E84591FC6631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lang="de-DE" sz="44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9pPr>
    </p:titleStyle>
    <p:bodyStyle>
      <a:lvl1pPr marL="431800" indent="-323850" algn="l" rtl="0" eaLnBrk="0" fontAlgn="base" hangingPunct="0">
        <a:spcBef>
          <a:spcPct val="0"/>
        </a:spcBef>
        <a:spcAft>
          <a:spcPts val="1413"/>
        </a:spcAft>
        <a:buSzPct val="45000"/>
        <a:buFont typeface="StarSymbol"/>
        <a:buChar char="●"/>
        <a:defRPr lang="de-DE" sz="32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1pPr>
      <a:lvl2pPr marL="863600" lvl="1" indent="-323850" algn="l" rtl="0" eaLnBrk="0" fontAlgn="base" hangingPunct="0">
        <a:spcBef>
          <a:spcPct val="0"/>
        </a:spcBef>
        <a:spcAft>
          <a:spcPts val="1138"/>
        </a:spcAft>
        <a:buSzPct val="45000"/>
        <a:buFont typeface="StarSymbol"/>
        <a:buChar char="●"/>
        <a:defRPr lang="de-DE" sz="28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2pPr>
      <a:lvl3pPr marL="1295400" lvl="2" indent="-287338" algn="l" rtl="0" eaLnBrk="0" fontAlgn="base" hangingPunct="0">
        <a:spcBef>
          <a:spcPct val="0"/>
        </a:spcBef>
        <a:spcAft>
          <a:spcPts val="850"/>
        </a:spcAft>
        <a:buSzPct val="75000"/>
        <a:buFont typeface="StarSymbol"/>
        <a:buChar char="–"/>
        <a:defRPr lang="de-DE" sz="24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3pPr>
      <a:lvl4pPr marL="1727200" lvl="3" indent="-215900" algn="l" rtl="0" eaLnBrk="0" fontAlgn="base" hangingPunct="0">
        <a:spcBef>
          <a:spcPct val="0"/>
        </a:spcBef>
        <a:spcAft>
          <a:spcPts val="563"/>
        </a:spcAft>
        <a:buSzPct val="45000"/>
        <a:buFont typeface="StarSymbol"/>
        <a:buChar char="●"/>
        <a:defRPr lang="de-DE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4pPr>
      <a:lvl5pPr marL="2159000" lvl="4" indent="-215900" algn="l" rtl="0" eaLnBrk="0" fontAlgn="base" hangingPunct="0">
        <a:spcBef>
          <a:spcPct val="0"/>
        </a:spcBef>
        <a:spcAft>
          <a:spcPts val="288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5pPr>
      <a:lvl6pPr marL="2616200" indent="-215900" algn="l" rtl="0" eaLnBrk="0" fontAlgn="base">
        <a:spcBef>
          <a:spcPct val="0"/>
        </a:spcBef>
        <a:spcAft>
          <a:spcPts val="288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6pPr>
      <a:lvl7pPr marL="3073400" indent="-215900" algn="l" rtl="0" eaLnBrk="0" fontAlgn="base">
        <a:spcBef>
          <a:spcPct val="0"/>
        </a:spcBef>
        <a:spcAft>
          <a:spcPts val="288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7pPr>
      <a:lvl8pPr marL="3530600" indent="-215900" algn="l" rtl="0" eaLnBrk="0" fontAlgn="base">
        <a:spcBef>
          <a:spcPct val="0"/>
        </a:spcBef>
        <a:spcAft>
          <a:spcPts val="288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8pPr>
      <a:lvl9pPr marL="3987800" indent="-215900" algn="l" rtl="0" eaLnBrk="0" fontAlgn="base">
        <a:spcBef>
          <a:spcPct val="0"/>
        </a:spcBef>
        <a:spcAft>
          <a:spcPts val="288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ianzinitiative.de/fileadmin/user_upload/Home/Desiderate_fuer_Dritten_Korb_UrhG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ants.nih.gov/grants/guide/notice-files/NOT-OD-08-033.html#sup1" TargetMode="External"/><Relationship Id="rId5" Type="http://schemas.openxmlformats.org/officeDocument/2006/relationships/hyperlink" Target="http://www.pubmedcentral.nih.gov/" TargetMode="External"/><Relationship Id="rId4" Type="http://schemas.openxmlformats.org/officeDocument/2006/relationships/hyperlink" Target="http://publicaccess.nih.gov/policy.htm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://www.econstor.eu/" TargetMode="External"/><Relationship Id="rId4" Type="http://schemas.openxmlformats.org/officeDocument/2006/relationships/hyperlink" Target="http://www.zbmed.de/ellinet.html" TargetMode="Externa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m-assoc.org/2007_02_13_Brussels_Declaration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rd-hansen.net/Hansen_GRUR_Int_2005_378ff.pd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hlen.name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" Target="slide1.xml"/><Relationship Id="rId7" Type="http://schemas.openxmlformats.org/officeDocument/2006/relationships/hyperlink" Target="http://creativecommons.org/licenses/by-sa/2.0/de/legalcode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hyperlink" Target="http://creativecommons.or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prints.org/openaccess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feil nach rechts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60432" y="6021288"/>
            <a:ext cx="576262" cy="358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18225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14850" y="5400"/>
                </a:lnTo>
                <a:lnTo>
                  <a:pt x="14850" y="0"/>
                </a:lnTo>
                <a:lnTo>
                  <a:pt x="21600" y="10800"/>
                </a:lnTo>
                <a:lnTo>
                  <a:pt x="14850" y="21600"/>
                </a:lnTo>
                <a:lnTo>
                  <a:pt x="14850" y="16200"/>
                </a:lnTo>
                <a:lnTo>
                  <a:pt x="0" y="16200"/>
                </a:lnTo>
                <a:close/>
              </a:path>
            </a:pathLst>
          </a:custGeom>
          <a:solidFill>
            <a:srgbClr val="002060"/>
          </a:solidFill>
          <a:ln w="25402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de-DE" dirty="0">
                <a:solidFill>
                  <a:schemeClr val="bg1"/>
                </a:solidFill>
                <a:latin typeface="Calibri" pitchFamily="34" charset="0"/>
              </a:rPr>
              <a:t>CC</a:t>
            </a:r>
          </a:p>
        </p:txBody>
      </p:sp>
      <p:sp>
        <p:nvSpPr>
          <p:cNvPr id="1024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323528" y="4581128"/>
            <a:ext cx="6985000" cy="1223963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 anchorCtr="1"/>
          <a:lstStyle/>
          <a:p>
            <a:pPr algn="ctr">
              <a:buNone/>
            </a:pPr>
            <a:r>
              <a:rPr sz="2800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sz="2800" b="0" dirty="0" smtClean="0">
                <a:solidFill>
                  <a:schemeClr val="tx1"/>
                </a:solidFill>
                <a:latin typeface="+mn-lt"/>
              </a:rPr>
            </a:br>
            <a:r>
              <a:rPr lang="de-DE" sz="2000" dirty="0" smtClean="0"/>
              <a:t>Überreichung der Auszeichnung „Ort im Land der Ideen“ am 21. Oktober 2011 in Köln </a:t>
            </a:r>
            <a:r>
              <a:rPr sz="2800" b="0" dirty="0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" pitchFamily="34" charset="0"/>
              </a:rPr>
              <a:t/>
            </a:r>
            <a:br>
              <a:rPr sz="2800" b="0" dirty="0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" pitchFamily="34" charset="0"/>
              </a:rPr>
            </a:br>
            <a:endParaRPr sz="2800" b="0" dirty="0" smtClean="0">
              <a:solidFill>
                <a:srgbClr val="FFFFFF"/>
              </a:solidFill>
              <a:latin typeface="+mn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4339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323528" y="43904"/>
            <a:ext cx="7056784" cy="1944936"/>
          </a:xfrm>
          <a:solidFill>
            <a:srgbClr val="333366"/>
          </a:solidFill>
        </p:spPr>
        <p:txBody>
          <a:bodyPr anchor="ctr" anchorCtr="1"/>
          <a:lstStyle/>
          <a:p>
            <a:pPr algn="ctr">
              <a:buNone/>
              <a:defRPr/>
            </a:pPr>
            <a:r>
              <a:rPr lang="de-DE" sz="3200" dirty="0" smtClean="0">
                <a:solidFill>
                  <a:schemeClr val="bg1"/>
                </a:solidFill>
                <a:latin typeface="+mj-lt"/>
              </a:rPr>
              <a:t>Die Verantwortung der Wissenschaft für einen offenen Zugang zum Wissen</a:t>
            </a:r>
            <a:endParaRPr lang="de-DE" sz="3200" dirty="0" smtClean="0">
              <a:solidFill>
                <a:schemeClr val="bg1"/>
              </a:solidFill>
              <a:latin typeface="+mj-lt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2294" name="Picture 1036" descr="D:\RK-WEB0305\RK\kuhlen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404664"/>
            <a:ext cx="106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/>
          </p:cNvSpPr>
          <p:nvPr/>
        </p:nvSpPr>
        <p:spPr bwMode="auto">
          <a:xfrm>
            <a:off x="2483768" y="2276152"/>
            <a:ext cx="6552728" cy="1944936"/>
          </a:xfrm>
          <a:prstGeom prst="rect">
            <a:avLst/>
          </a:prstGeom>
          <a:solidFill>
            <a:srgbClr val="33336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eaLnBrk="0" hangingPunct="0">
              <a:buSzPct val="45000"/>
              <a:defRPr/>
            </a:pPr>
            <a:r>
              <a:rPr lang="de-DE" sz="2400" dirty="0" smtClean="0">
                <a:solidFill>
                  <a:schemeClr val="bg1"/>
                </a:solidFill>
                <a:latin typeface="+mj-lt"/>
              </a:rPr>
              <a:t>Soziale und ökonomische Dimensionen von Open Access in der Wissenschaft</a:t>
            </a:r>
            <a:endParaRPr kumimoji="0" lang="de-DE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787" y="2204864"/>
            <a:ext cx="226097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>
          <a:xfrm>
            <a:off x="6300192" y="3645024"/>
            <a:ext cx="252028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6264" y="3715494"/>
            <a:ext cx="2362200" cy="10096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feil nach unten 23"/>
          <p:cNvSpPr/>
          <p:nvPr/>
        </p:nvSpPr>
        <p:spPr>
          <a:xfrm rot="18927880">
            <a:off x="4216309" y="2148149"/>
            <a:ext cx="288032" cy="17730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xtfeld 37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Formen der Verfügbarkeit von Publikationen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39552" y="764704"/>
            <a:ext cx="2376264" cy="89255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Publikationsmärkte</a:t>
            </a:r>
          </a:p>
          <a:p>
            <a:pPr algn="ctr"/>
            <a:r>
              <a:rPr lang="de-DE" sz="1600" dirty="0" smtClean="0">
                <a:solidFill>
                  <a:schemeClr val="bg1"/>
                </a:solidFill>
                <a:latin typeface="+mn-lt"/>
              </a:rPr>
              <a:t>weltweit stark kommerziell bestimmt</a:t>
            </a:r>
            <a:endParaRPr lang="de-DE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860032" y="764704"/>
            <a:ext cx="2592288" cy="89255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Publikationsmärkte</a:t>
            </a:r>
          </a:p>
          <a:p>
            <a:pPr algn="ctr"/>
            <a:r>
              <a:rPr lang="de-DE" sz="1600" dirty="0" smtClean="0">
                <a:solidFill>
                  <a:schemeClr val="bg1"/>
                </a:solidFill>
                <a:latin typeface="+mn-lt"/>
              </a:rPr>
              <a:t>ansteigend durch das Open-Access-Paradigma bestimmt</a:t>
            </a:r>
            <a:endParaRPr lang="de-DE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763688" y="1916832"/>
            <a:ext cx="2016224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02060"/>
                </a:solidFill>
              </a:rPr>
              <a:t>OA-Primärpublikation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251520" y="392376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für einzelne Artikel </a:t>
            </a:r>
          </a:p>
          <a:p>
            <a:r>
              <a:rPr lang="de-DE" dirty="0" smtClean="0">
                <a:latin typeface="+mn-lt"/>
              </a:rPr>
              <a:t>1.000-3.000 $</a:t>
            </a:r>
            <a:endParaRPr lang="de-DE" dirty="0">
              <a:latin typeface="+mn-lt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251520" y="45718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für ganze Zeitschriften</a:t>
            </a:r>
            <a:endParaRPr lang="de-DE" dirty="0">
              <a:latin typeface="+mn-lt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251520" y="51479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für ganze Fachgebiete</a:t>
            </a:r>
            <a:endParaRPr lang="de-DE" dirty="0">
              <a:latin typeface="+mn-lt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3203848" y="4438853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Kostenrechnungen für öffentlich finanzierte OA-Aktivitäten  ???  </a:t>
            </a:r>
            <a:endParaRPr lang="de-DE" dirty="0">
              <a:latin typeface="+mn-lt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2051720" y="2780928"/>
            <a:ext cx="3816424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  <a:latin typeface="+mn-lt"/>
              </a:rPr>
              <a:t>Öffentlichkeit zahlt in jedem Fall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4355976" y="1918573"/>
            <a:ext cx="2304256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02060"/>
                </a:solidFill>
              </a:rPr>
              <a:t>Sekundärpublikation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</a:rPr>
              <a:t>In OA-Repositories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33" name="Nach rechts gekrümmter Pfeil 32"/>
          <p:cNvSpPr/>
          <p:nvPr/>
        </p:nvSpPr>
        <p:spPr>
          <a:xfrm flipH="1">
            <a:off x="7092280" y="2132856"/>
            <a:ext cx="1008112" cy="201622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4211960" y="3861048"/>
            <a:ext cx="272951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im öffentlichen Bereich</a:t>
            </a:r>
            <a:endParaRPr lang="de-DE" dirty="0">
              <a:latin typeface="+mn-lt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6372200" y="4581128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bislang kaum </a:t>
            </a:r>
            <a:r>
              <a:rPr lang="de-DE" b="1" dirty="0" smtClean="0">
                <a:latin typeface="+mn-lt"/>
              </a:rPr>
              <a:t>public-private-Modelle</a:t>
            </a:r>
            <a:r>
              <a:rPr lang="de-DE" dirty="0" smtClean="0">
                <a:latin typeface="+mn-lt"/>
              </a:rPr>
              <a:t> für OAR</a:t>
            </a:r>
            <a:endParaRPr lang="de-DE" dirty="0">
              <a:latin typeface="+mn-lt"/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395536" y="2060848"/>
            <a:ext cx="3456384" cy="1665476"/>
            <a:chOff x="395536" y="2060848"/>
            <a:chExt cx="3456384" cy="1665476"/>
          </a:xfrm>
        </p:grpSpPr>
        <p:sp>
          <p:nvSpPr>
            <p:cNvPr id="34" name="Textfeld 33"/>
            <p:cNvSpPr txBox="1"/>
            <p:nvPr/>
          </p:nvSpPr>
          <p:spPr>
            <a:xfrm>
              <a:off x="1547664" y="3356992"/>
              <a:ext cx="2304256" cy="3693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latin typeface="+mn-lt"/>
                </a:rPr>
                <a:t>im kommerziellen Fall</a:t>
              </a:r>
              <a:endParaRPr lang="de-DE" dirty="0">
                <a:latin typeface="+mn-lt"/>
              </a:endParaRPr>
            </a:p>
          </p:txBody>
        </p:sp>
        <p:sp>
          <p:nvSpPr>
            <p:cNvPr id="44" name="Nach rechts gekrümmter Pfeil 43"/>
            <p:cNvSpPr/>
            <p:nvPr/>
          </p:nvSpPr>
          <p:spPr>
            <a:xfrm>
              <a:off x="395536" y="2060848"/>
              <a:ext cx="1008112" cy="1512168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feld 25"/>
          <p:cNvSpPr txBox="1"/>
          <p:nvPr/>
        </p:nvSpPr>
        <p:spPr>
          <a:xfrm>
            <a:off x="2555776" y="5373216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latin typeface="+mn-lt"/>
              </a:rPr>
              <a:t>Verlagswirtschaft</a:t>
            </a:r>
            <a:r>
              <a:rPr lang="de-DE" sz="1600" dirty="0" smtClean="0">
                <a:latin typeface="+mn-lt"/>
              </a:rPr>
              <a:t> geht davon: teurer</a:t>
            </a:r>
            <a:endParaRPr lang="de-DE" sz="1600" dirty="0">
              <a:latin typeface="+mn-lt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262053" y="5373216"/>
            <a:ext cx="2758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latin typeface="+mn-lt"/>
              </a:rPr>
              <a:t>Wissenschaftsorganisationen</a:t>
            </a:r>
            <a:r>
              <a:rPr lang="de-DE" sz="1600" dirty="0" smtClean="0">
                <a:latin typeface="+mn-lt"/>
              </a:rPr>
              <a:t>: machbar und preiswerter</a:t>
            </a:r>
            <a:endParaRPr lang="de-DE" sz="16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5" grpId="0"/>
      <p:bldP spid="36" grpId="0"/>
      <p:bldP spid="37" grpId="0"/>
      <p:bldP spid="39" grpId="0"/>
      <p:bldP spid="40" grpId="0" animBg="1"/>
      <p:bldP spid="33" grpId="0" animBg="1"/>
      <p:bldP spid="42" grpId="0" animBg="1"/>
      <p:bldP spid="43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feld 36"/>
          <p:cNvSpPr txBox="1"/>
          <p:nvPr/>
        </p:nvSpPr>
        <p:spPr>
          <a:xfrm>
            <a:off x="1115616" y="836712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Freie Verfügbarkeit von Wissen und Information ist (derzeit) über die kommerzielle Erstpublikation nicht (mehr) ausreichend gewährleistet.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Freie Verfügbarkeit über Zweitpublikationen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67544" y="23488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8288">
              <a:buFont typeface="Wingdings" pitchFamily="2" charset="2"/>
              <a:buChar char="Ø"/>
            </a:pPr>
            <a:r>
              <a:rPr lang="de-DE" b="1" dirty="0" smtClean="0">
                <a:solidFill>
                  <a:srgbClr val="002060"/>
                </a:solidFill>
                <a:latin typeface="+mn-lt"/>
              </a:rPr>
              <a:t>unzensiert</a:t>
            </a:r>
            <a:endParaRPr lang="de-DE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67544" y="285293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8288">
              <a:buFont typeface="Wingdings" pitchFamily="2" charset="2"/>
              <a:buChar char="Ø"/>
            </a:pPr>
            <a:r>
              <a:rPr lang="de-DE" b="1" dirty="0" smtClean="0">
                <a:solidFill>
                  <a:srgbClr val="002060"/>
                </a:solidFill>
                <a:latin typeface="+mn-lt"/>
              </a:rPr>
              <a:t>kostenlos für</a:t>
            </a:r>
          </a:p>
          <a:p>
            <a:pPr indent="268288"/>
            <a:r>
              <a:rPr lang="de-DE" b="1" dirty="0" smtClean="0">
                <a:solidFill>
                  <a:srgbClr val="002060"/>
                </a:solidFill>
                <a:latin typeface="+mn-lt"/>
              </a:rPr>
              <a:t>NutzerInnen</a:t>
            </a:r>
            <a:endParaRPr lang="de-DE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67544" y="364502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8288">
              <a:buFont typeface="Wingdings" pitchFamily="2" charset="2"/>
              <a:buChar char="Ø"/>
            </a:pPr>
            <a:r>
              <a:rPr lang="de-DE" b="1" dirty="0" smtClean="0">
                <a:solidFill>
                  <a:srgbClr val="002060"/>
                </a:solidFill>
                <a:latin typeface="+mn-lt"/>
              </a:rPr>
              <a:t>freie Nutzung und </a:t>
            </a:r>
          </a:p>
          <a:p>
            <a:pPr indent="268288"/>
            <a:r>
              <a:rPr lang="de-DE" b="1" dirty="0" smtClean="0">
                <a:solidFill>
                  <a:srgbClr val="002060"/>
                </a:solidFill>
                <a:latin typeface="+mn-lt"/>
              </a:rPr>
              <a:t>Weiterverwendung</a:t>
            </a:r>
            <a:endParaRPr lang="de-DE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67544" y="443711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8288">
              <a:buFont typeface="Wingdings" pitchFamily="2" charset="2"/>
              <a:buChar char="Ø"/>
            </a:pPr>
            <a:r>
              <a:rPr lang="de-DE" b="1" dirty="0" smtClean="0">
                <a:solidFill>
                  <a:srgbClr val="002060"/>
                </a:solidFill>
                <a:latin typeface="+mn-lt"/>
              </a:rPr>
              <a:t>langfristig/nachhaltig</a:t>
            </a:r>
          </a:p>
          <a:p>
            <a:pPr indent="268288"/>
            <a:r>
              <a:rPr lang="de-DE" b="1" dirty="0" smtClean="0">
                <a:solidFill>
                  <a:srgbClr val="002060"/>
                </a:solidFill>
                <a:latin typeface="+mn-lt"/>
              </a:rPr>
              <a:t>nutzbar</a:t>
            </a:r>
            <a:endParaRPr lang="de-DE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115616" y="5301208"/>
            <a:ext cx="338437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mit Open Access kompatibel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Nach oben gebogener Pfeil 13"/>
          <p:cNvSpPr/>
          <p:nvPr/>
        </p:nvSpPr>
        <p:spPr>
          <a:xfrm flipH="1" flipV="1">
            <a:off x="899592" y="980728"/>
            <a:ext cx="504056" cy="1224136"/>
          </a:xfrm>
          <a:prstGeom prst="bentUp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4716016" y="2132856"/>
            <a:ext cx="3384376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In wessen Interesse liegt die freie Verfügbarkeit?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716016" y="2996952"/>
            <a:ext cx="3384376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Gibt es eine Verantwortung für den freien Zugriff?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4716016" y="3861048"/>
            <a:ext cx="3384376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Wer hat die Verantwortung für den freien Zugriff?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716016" y="4725144"/>
            <a:ext cx="3384376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Wie kann die Verantwortung wahrgenommen bzw. eingefordert werden?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 animBg="1"/>
      <p:bldP spid="14" grpId="0" animBg="1"/>
      <p:bldP spid="15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/>
        </p:nvSpPr>
        <p:spPr>
          <a:xfrm>
            <a:off x="2699792" y="1772816"/>
            <a:ext cx="3672408" cy="1944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2843808" y="1988840"/>
            <a:ext cx="3384376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chemeClr val="bg1"/>
                </a:solidFill>
                <a:latin typeface="+mn-lt"/>
              </a:rPr>
              <a:t>Interesse an freiem Zugriff – für wen?</a:t>
            </a:r>
            <a:endParaRPr lang="de-DE" sz="3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  <a:latin typeface="+mn-lt"/>
              </a:rPr>
              <a:t>In wessen Interesse liegt die freie Verfügbarkeit?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Rechteckige Legende 14"/>
          <p:cNvSpPr/>
          <p:nvPr/>
        </p:nvSpPr>
        <p:spPr>
          <a:xfrm>
            <a:off x="5004048" y="476672"/>
            <a:ext cx="3600400" cy="504056"/>
          </a:xfrm>
          <a:prstGeom prst="wedgeRectCallout">
            <a:avLst>
              <a:gd name="adj1" fmla="val -78113"/>
              <a:gd name="adj2" fmla="val 2052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rgbClr val="002060"/>
                </a:solidFill>
              </a:rPr>
              <a:t>Sichtbarkeit, Informationsfreiheit</a:t>
            </a:r>
            <a:endParaRPr lang="de-DE" sz="1600" b="1" dirty="0">
              <a:solidFill>
                <a:srgbClr val="002060"/>
              </a:solidFill>
            </a:endParaRPr>
          </a:p>
        </p:txBody>
      </p:sp>
      <p:sp>
        <p:nvSpPr>
          <p:cNvPr id="22" name="Rechteckige Legende 21"/>
          <p:cNvSpPr/>
          <p:nvPr/>
        </p:nvSpPr>
        <p:spPr>
          <a:xfrm>
            <a:off x="5004048" y="1052736"/>
            <a:ext cx="3816424" cy="504056"/>
          </a:xfrm>
          <a:prstGeom prst="wedgeRectCallout">
            <a:avLst>
              <a:gd name="adj1" fmla="val -74817"/>
              <a:gd name="adj2" fmla="val -277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 smtClean="0">
                <a:solidFill>
                  <a:srgbClr val="002060"/>
                </a:solidFill>
              </a:rPr>
              <a:t>Beförderung individueller Entwicklung</a:t>
            </a:r>
            <a:endParaRPr lang="de-DE" sz="1600" b="1" dirty="0">
              <a:solidFill>
                <a:srgbClr val="002060"/>
              </a:solidFill>
            </a:endParaRPr>
          </a:p>
        </p:txBody>
      </p:sp>
      <p:sp>
        <p:nvSpPr>
          <p:cNvPr id="24" name="Rechteckige Legende 23"/>
          <p:cNvSpPr/>
          <p:nvPr/>
        </p:nvSpPr>
        <p:spPr>
          <a:xfrm>
            <a:off x="5004048" y="5025234"/>
            <a:ext cx="3744402" cy="504192"/>
          </a:xfrm>
          <a:prstGeom prst="wedgeRectCallout">
            <a:avLst>
              <a:gd name="adj1" fmla="val -75344"/>
              <a:gd name="adj2" fmla="val -1112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 smtClean="0">
                <a:solidFill>
                  <a:srgbClr val="002060"/>
                </a:solidFill>
              </a:rPr>
              <a:t>Erhöhung von Innovationschancen, Kostenreduktion</a:t>
            </a:r>
            <a:endParaRPr lang="de-DE" sz="1600" b="1" dirty="0">
              <a:solidFill>
                <a:srgbClr val="002060"/>
              </a:solidFill>
            </a:endParaRPr>
          </a:p>
        </p:txBody>
      </p:sp>
      <p:sp>
        <p:nvSpPr>
          <p:cNvPr id="25" name="Rechteckige Legende 24"/>
          <p:cNvSpPr/>
          <p:nvPr/>
        </p:nvSpPr>
        <p:spPr>
          <a:xfrm>
            <a:off x="5004048" y="5661248"/>
            <a:ext cx="1512168" cy="576140"/>
          </a:xfrm>
          <a:prstGeom prst="wedgeRectCallout">
            <a:avLst>
              <a:gd name="adj1" fmla="val -110352"/>
              <a:gd name="adj2" fmla="val -2008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rgbClr val="002060"/>
                </a:solidFill>
              </a:rPr>
              <a:t>kein Interesse?</a:t>
            </a:r>
            <a:endParaRPr lang="de-DE" sz="1600" b="1" dirty="0">
              <a:solidFill>
                <a:srgbClr val="00206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11560" y="1124744"/>
            <a:ext cx="338437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NutzerInnen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39552" y="3585210"/>
            <a:ext cx="338437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Staatliche Instanzen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11560" y="4881354"/>
            <a:ext cx="3384376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Produktions- und Dienstleistungswirtschaft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11546" y="5621042"/>
            <a:ext cx="338437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Informationswirtschaft?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11560" y="2348880"/>
            <a:ext cx="338437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Förderinstitutionen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Rechteckige Legende 25"/>
          <p:cNvSpPr/>
          <p:nvPr/>
        </p:nvSpPr>
        <p:spPr>
          <a:xfrm>
            <a:off x="5004048" y="2348880"/>
            <a:ext cx="3816424" cy="504056"/>
          </a:xfrm>
          <a:prstGeom prst="wedgeRectCallout">
            <a:avLst>
              <a:gd name="adj1" fmla="val -75667"/>
              <a:gd name="adj2" fmla="val 896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 smtClean="0">
                <a:solidFill>
                  <a:srgbClr val="002060"/>
                </a:solidFill>
              </a:rPr>
              <a:t>Sichtbarkeit und Nutzbarkeit geförderter Forschung</a:t>
            </a:r>
            <a:endParaRPr lang="de-DE" sz="1600" b="1" dirty="0">
              <a:solidFill>
                <a:srgbClr val="002060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11560" y="620688"/>
            <a:ext cx="338437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AutorInnen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11560" y="1844824"/>
            <a:ext cx="338437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Wissenschaftsorganisationen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Rechteckige Legende 28"/>
          <p:cNvSpPr/>
          <p:nvPr/>
        </p:nvSpPr>
        <p:spPr>
          <a:xfrm>
            <a:off x="5004048" y="1628800"/>
            <a:ext cx="3816424" cy="576064"/>
          </a:xfrm>
          <a:prstGeom prst="wedgeRectCallout">
            <a:avLst>
              <a:gd name="adj1" fmla="val -74348"/>
              <a:gd name="adj2" fmla="val 1394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 smtClean="0">
                <a:solidFill>
                  <a:srgbClr val="002060"/>
                </a:solidFill>
              </a:rPr>
              <a:t>Beförderung individueller und sozialer Entwicklung</a:t>
            </a:r>
            <a:endParaRPr lang="de-DE" sz="1600" b="1" dirty="0">
              <a:solidFill>
                <a:srgbClr val="002060"/>
              </a:solidFill>
            </a:endParaRPr>
          </a:p>
        </p:txBody>
      </p:sp>
      <p:sp>
        <p:nvSpPr>
          <p:cNvPr id="30" name="Rechteckige Legende 29"/>
          <p:cNvSpPr/>
          <p:nvPr/>
        </p:nvSpPr>
        <p:spPr>
          <a:xfrm>
            <a:off x="7164288" y="5661248"/>
            <a:ext cx="1512168" cy="576140"/>
          </a:xfrm>
          <a:prstGeom prst="wedgeRectCallout">
            <a:avLst>
              <a:gd name="adj1" fmla="val -109759"/>
              <a:gd name="adj2" fmla="val 169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rgbClr val="002060"/>
                </a:solidFill>
              </a:rPr>
              <a:t>oder doch?</a:t>
            </a:r>
            <a:endParaRPr lang="de-DE" sz="1600" b="1" dirty="0">
              <a:solidFill>
                <a:srgbClr val="002060"/>
              </a:solidFill>
            </a:endParaRPr>
          </a:p>
        </p:txBody>
      </p:sp>
      <p:sp>
        <p:nvSpPr>
          <p:cNvPr id="31" name="Rechteckige Legende 30"/>
          <p:cNvSpPr/>
          <p:nvPr/>
        </p:nvSpPr>
        <p:spPr>
          <a:xfrm>
            <a:off x="5004048" y="3513202"/>
            <a:ext cx="3816424" cy="504056"/>
          </a:xfrm>
          <a:prstGeom prst="wedgeRectCallout">
            <a:avLst>
              <a:gd name="adj1" fmla="val -76931"/>
              <a:gd name="adj2" fmla="val 221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 smtClean="0">
                <a:solidFill>
                  <a:srgbClr val="002060"/>
                </a:solidFill>
              </a:rPr>
              <a:t>Beförderung von Innovation und Entwicklung</a:t>
            </a:r>
            <a:endParaRPr lang="de-DE" sz="1600" b="1" dirty="0">
              <a:solidFill>
                <a:srgbClr val="002060"/>
              </a:solidFill>
            </a:endParaRPr>
          </a:p>
        </p:txBody>
      </p:sp>
      <p:sp>
        <p:nvSpPr>
          <p:cNvPr id="32" name="Rechteckige Legende 31"/>
          <p:cNvSpPr/>
          <p:nvPr/>
        </p:nvSpPr>
        <p:spPr>
          <a:xfrm>
            <a:off x="5004048" y="4161274"/>
            <a:ext cx="3528392" cy="576064"/>
          </a:xfrm>
          <a:prstGeom prst="wedgeRectCallout">
            <a:avLst>
              <a:gd name="adj1" fmla="val -77914"/>
              <a:gd name="adj2" fmla="val -153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 smtClean="0">
                <a:solidFill>
                  <a:srgbClr val="002060"/>
                </a:solidFill>
              </a:rPr>
              <a:t>Beförderung individueller und sozialer Entwicklung</a:t>
            </a:r>
            <a:endParaRPr lang="de-DE" sz="1600" b="1" dirty="0">
              <a:solidFill>
                <a:srgbClr val="002060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539552" y="4017258"/>
            <a:ext cx="3384376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Öffentlichkeit, Zivilgesellschaft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Rechteckige Legende 22"/>
          <p:cNvSpPr/>
          <p:nvPr/>
        </p:nvSpPr>
        <p:spPr>
          <a:xfrm>
            <a:off x="5004048" y="2924944"/>
            <a:ext cx="3816424" cy="504056"/>
          </a:xfrm>
          <a:prstGeom prst="wedgeRectCallout">
            <a:avLst>
              <a:gd name="adj1" fmla="val -75667"/>
              <a:gd name="adj2" fmla="val 896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 smtClean="0">
                <a:solidFill>
                  <a:srgbClr val="002060"/>
                </a:solidFill>
              </a:rPr>
              <a:t>Auftrag auf informationelle Absicherung der Arbeit in Bildung und Wissenschaft</a:t>
            </a:r>
            <a:endParaRPr lang="de-DE" sz="1600" b="1" dirty="0">
              <a:solidFill>
                <a:srgbClr val="002060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611560" y="2852936"/>
            <a:ext cx="338437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Bibliotheken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4" grpId="0" animBg="1"/>
      <p:bldP spid="2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2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627730" y="1772770"/>
            <a:ext cx="4032502" cy="1944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771800" y="1962706"/>
            <a:ext cx="3744416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chemeClr val="bg1"/>
                </a:solidFill>
                <a:latin typeface="+mn-lt"/>
              </a:rPr>
              <a:t>Verantwortung  </a:t>
            </a:r>
          </a:p>
          <a:p>
            <a:pPr algn="ctr"/>
            <a:r>
              <a:rPr lang="de-DE" sz="3200" b="1" dirty="0" smtClean="0">
                <a:solidFill>
                  <a:schemeClr val="bg1"/>
                </a:solidFill>
                <a:latin typeface="+mn-lt"/>
              </a:rPr>
              <a:t>und </a:t>
            </a:r>
          </a:p>
          <a:p>
            <a:pPr algn="ctr"/>
            <a:r>
              <a:rPr lang="de-DE" sz="3200" b="1" dirty="0" smtClean="0">
                <a:solidFill>
                  <a:schemeClr val="bg1"/>
                </a:solidFill>
                <a:latin typeface="+mn-lt"/>
              </a:rPr>
              <a:t>Nachhaltigkeit</a:t>
            </a:r>
            <a:endParaRPr lang="de-DE" sz="3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  <a:latin typeface="+mn-lt"/>
              </a:rPr>
              <a:t>Verantwortung – in welcher Form ein ethisches Prinzip?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251520" y="908720"/>
            <a:ext cx="67687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In Philosophie und Ethik eingebracht durch die Arbeit von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Hans Jonas 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aus dem Jahr 1979 </a:t>
            </a:r>
          </a:p>
          <a:p>
            <a:pPr algn="ctr"/>
            <a:endParaRPr lang="de-DE" sz="2000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Begründung einer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Ethik für die technologische Zivilisation über das Prinzip </a:t>
            </a:r>
            <a:r>
              <a:rPr lang="de-DE" sz="2000" b="1" i="1" dirty="0" smtClean="0">
                <a:solidFill>
                  <a:srgbClr val="002060"/>
                </a:solidFill>
                <a:latin typeface="+mn-lt"/>
              </a:rPr>
              <a:t>Verantwortung</a:t>
            </a:r>
            <a:endParaRPr lang="de-DE" sz="2000" dirty="0" smtClean="0">
              <a:solidFill>
                <a:srgbClr val="002060"/>
              </a:solidFill>
              <a:latin typeface="+mn-lt"/>
            </a:endParaRPr>
          </a:p>
          <a:p>
            <a:pPr algn="ctr"/>
            <a:endParaRPr lang="de-DE" sz="2000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individuelle, direkte Anrechenbarkeit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 der Folgen des eigenen Handelns</a:t>
            </a:r>
          </a:p>
          <a:p>
            <a:pPr algn="ctr"/>
            <a:endParaRPr lang="de-DE" sz="2000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aber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universal erweitert </a:t>
            </a:r>
          </a:p>
          <a:p>
            <a:pPr algn="ctr"/>
            <a:endParaRPr lang="de-DE" sz="2000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Verantwortung 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gegenüber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der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 Natur 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und gegenüber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zukünftigen Generationen</a:t>
            </a:r>
            <a:endParaRPr lang="de-DE" sz="2000" dirty="0" smtClean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6660232" y="692696"/>
            <a:ext cx="2317998" cy="5333008"/>
            <a:chOff x="6660232" y="692696"/>
            <a:chExt cx="2317998" cy="5333008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80312" y="692696"/>
              <a:ext cx="1597918" cy="2679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60232" y="3573016"/>
              <a:ext cx="1690688" cy="245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  <a:latin typeface="+mn-lt"/>
              </a:rPr>
              <a:t>Verantwortung und Nachhaltigkeit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39552" y="5529426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auch entsprechend dem Prinzip der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Sozialpflichtigkeit von Eigentum  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(Art 14,2 GG)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39552" y="98072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002060"/>
                </a:solidFill>
                <a:latin typeface="+mn-lt"/>
              </a:rPr>
              <a:t>Handeln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 unter den Prinzipien von Verantwortung und Nachhaltigkeit kann nicht mehr aus einer individualistischen Ethik begründet werden.</a:t>
            </a:r>
            <a:endParaRPr lang="de-DE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39552" y="2865130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Positive und negative Publikationsfreiheit 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(als Teil von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Wissenschaftsfreiheit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) weiterhin zunächst ein (individuelles)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Recht der AutorInnen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39552" y="4161274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aber zunehmend durch die Perspektive bestimmt, dass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dieses Recht nach den Prinzipien von Verantwortung und Nachhaltigkeit für das Gemeinwohl 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wahrgenommen werden soll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55576" y="1844824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hier verstanden als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Umgang mit Wissen und Information</a:t>
            </a:r>
            <a:endParaRPr lang="de-DE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Nach rechts gekrümmter Pfeil 13"/>
          <p:cNvSpPr/>
          <p:nvPr/>
        </p:nvSpPr>
        <p:spPr>
          <a:xfrm>
            <a:off x="179512" y="1268760"/>
            <a:ext cx="504056" cy="9361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5" name="Pfeil nach oben 14"/>
          <p:cNvSpPr/>
          <p:nvPr/>
        </p:nvSpPr>
        <p:spPr>
          <a:xfrm flipV="1">
            <a:off x="5724128" y="3501008"/>
            <a:ext cx="360040" cy="648072"/>
          </a:xfrm>
          <a:prstGeom prst="up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6732240" y="3573016"/>
            <a:ext cx="2160240" cy="2031325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+mn-lt"/>
              </a:rPr>
              <a:t>nicht entindividualisiert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  <a:latin typeface="+mn-lt"/>
              </a:rPr>
              <a:t>aber 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  <a:latin typeface="+mn-lt"/>
              </a:rPr>
              <a:t>Verantwortung in Ziel und Zuständigkeit </a:t>
            </a:r>
            <a:r>
              <a:rPr lang="de-DE" b="1" dirty="0" smtClean="0">
                <a:solidFill>
                  <a:schemeClr val="bg1"/>
                </a:solidFill>
                <a:latin typeface="+mn-lt"/>
              </a:rPr>
              <a:t>institutionalisiert</a:t>
            </a:r>
            <a:endParaRPr lang="de-DE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  <a:latin typeface="+mn-lt"/>
              </a:rPr>
              <a:t>Verantwortung und Nachhaltigkeit für Wissenschaftsfreiheit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83568" y="1484784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Ist Wissenschaftsfreiheit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 nicht in erster Linie das Recht, sich aus öffentlichen Quellen frei informieren zu können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83568" y="2420888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und, als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informationeller Imperativ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, dazu beizutragen, dass jeder dieses Recht wahrnehmen kann?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475656" y="3501008"/>
            <a:ext cx="6264696" cy="147732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dirty="0" smtClean="0">
                <a:solidFill>
                  <a:schemeClr val="bg1"/>
                </a:solidFill>
                <a:latin typeface="+mn-lt"/>
              </a:rPr>
              <a:t>Handle so, dass dein 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individueller Anspruch </a:t>
            </a:r>
            <a:r>
              <a:rPr lang="de-DE" sz="2000" dirty="0" smtClean="0">
                <a:solidFill>
                  <a:schemeClr val="bg1"/>
                </a:solidFill>
                <a:latin typeface="+mn-lt"/>
              </a:rPr>
              <a:t>auf freien Zugang zu Wissen und Information zugleich 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Prinzip einer allgemeinen Gesetzgebung </a:t>
            </a:r>
            <a:r>
              <a:rPr lang="de-DE" sz="2000" dirty="0" smtClean="0">
                <a:solidFill>
                  <a:schemeClr val="bg1"/>
                </a:solidFill>
                <a:latin typeface="+mn-lt"/>
              </a:rPr>
              <a:t>sei kann!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627784" y="980728"/>
            <a:ext cx="374441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771800" y="1196752"/>
            <a:ext cx="3456384" cy="138499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  <a:latin typeface="+mn-lt"/>
              </a:rPr>
              <a:t>Wer hat die Verantwortung für den freien Zugriff?</a:t>
            </a:r>
            <a:endParaRPr lang="de-DE" sz="28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2195736" y="3212976"/>
            <a:ext cx="4608512" cy="1656184"/>
            <a:chOff x="2195736" y="3212976"/>
            <a:chExt cx="4608512" cy="1656184"/>
          </a:xfrm>
        </p:grpSpPr>
        <p:sp>
          <p:nvSpPr>
            <p:cNvPr id="5" name="Rechteck 4"/>
            <p:cNvSpPr/>
            <p:nvPr/>
          </p:nvSpPr>
          <p:spPr>
            <a:xfrm>
              <a:off x="2195736" y="3212976"/>
              <a:ext cx="4608512" cy="1656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2339752" y="3356992"/>
              <a:ext cx="4320480" cy="1384995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 smtClean="0">
                  <a:solidFill>
                    <a:schemeClr val="bg1"/>
                  </a:solidFill>
                  <a:latin typeface="+mn-lt"/>
                </a:rPr>
                <a:t>Wie kann Verantwortung wahrgenommen bzw. eingefordert werden?</a:t>
              </a:r>
              <a:endParaRPr lang="de-DE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0" y="-27384"/>
            <a:ext cx="9144000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Wer kann wie Verantwortung für freie Verfügbarkeit von W&amp;I übernehmen?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Rechteckige Legende 14"/>
          <p:cNvSpPr/>
          <p:nvPr/>
        </p:nvSpPr>
        <p:spPr>
          <a:xfrm>
            <a:off x="5543600" y="476672"/>
            <a:ext cx="3384376" cy="504056"/>
          </a:xfrm>
          <a:prstGeom prst="wedgeRectCallout">
            <a:avLst>
              <a:gd name="adj1" fmla="val -91267"/>
              <a:gd name="adj2" fmla="val -37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 smtClean="0">
                <a:solidFill>
                  <a:srgbClr val="002060"/>
                </a:solidFill>
              </a:rPr>
              <a:t>(Zweit)Publizieren nach OA</a:t>
            </a:r>
          </a:p>
          <a:p>
            <a:r>
              <a:rPr lang="de-DE" sz="1600" b="1" dirty="0" smtClean="0">
                <a:solidFill>
                  <a:srgbClr val="002060"/>
                </a:solidFill>
              </a:rPr>
              <a:t>Rückgabeschuld</a:t>
            </a:r>
            <a:r>
              <a:rPr lang="de-DE" b="1" dirty="0" smtClean="0">
                <a:solidFill>
                  <a:srgbClr val="002060"/>
                </a:solidFill>
              </a:rPr>
              <a:t>	</a:t>
            </a:r>
            <a:endParaRPr lang="de-DE" b="1" dirty="0">
              <a:solidFill>
                <a:srgbClr val="002060"/>
              </a:solidFill>
            </a:endParaRPr>
          </a:p>
        </p:txBody>
      </p:sp>
      <p:sp>
        <p:nvSpPr>
          <p:cNvPr id="22" name="Rechteckige Legende 21"/>
          <p:cNvSpPr/>
          <p:nvPr/>
        </p:nvSpPr>
        <p:spPr>
          <a:xfrm>
            <a:off x="5543600" y="1052736"/>
            <a:ext cx="3456384" cy="504056"/>
          </a:xfrm>
          <a:prstGeom prst="wedgeRectCallout">
            <a:avLst>
              <a:gd name="adj1" fmla="val -89639"/>
              <a:gd name="adj2" fmla="val -3852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 smtClean="0">
                <a:solidFill>
                  <a:srgbClr val="002060"/>
                </a:solidFill>
              </a:rPr>
              <a:t>Beachtung der  Persönlichkeitsrechte der AutorInnen</a:t>
            </a:r>
            <a:endParaRPr lang="de-DE" sz="1600" b="1" dirty="0">
              <a:solidFill>
                <a:srgbClr val="002060"/>
              </a:solidFill>
            </a:endParaRPr>
          </a:p>
        </p:txBody>
      </p:sp>
      <p:sp>
        <p:nvSpPr>
          <p:cNvPr id="23" name="Rechteckige Legende 22"/>
          <p:cNvSpPr/>
          <p:nvPr/>
        </p:nvSpPr>
        <p:spPr>
          <a:xfrm>
            <a:off x="5543600" y="3068960"/>
            <a:ext cx="3528392" cy="720080"/>
          </a:xfrm>
          <a:prstGeom prst="wedgeRectCallout">
            <a:avLst>
              <a:gd name="adj1" fmla="val -89856"/>
              <a:gd name="adj2" fmla="val -908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 smtClean="0">
                <a:solidFill>
                  <a:srgbClr val="002060"/>
                </a:solidFill>
              </a:rPr>
              <a:t>Wissenschaftsfreundliches Urheberrecht, Förderung von OA, Anreize für OA-Geschäftsmodelle</a:t>
            </a:r>
            <a:endParaRPr lang="de-DE" sz="1600" b="1" dirty="0">
              <a:solidFill>
                <a:srgbClr val="002060"/>
              </a:solidFill>
            </a:endParaRPr>
          </a:p>
        </p:txBody>
      </p:sp>
      <p:sp>
        <p:nvSpPr>
          <p:cNvPr id="24" name="Rechteckige Legende 23"/>
          <p:cNvSpPr/>
          <p:nvPr/>
        </p:nvSpPr>
        <p:spPr>
          <a:xfrm>
            <a:off x="5543600" y="4797152"/>
            <a:ext cx="3528392" cy="720080"/>
          </a:xfrm>
          <a:prstGeom prst="wedgeRectCallout">
            <a:avLst>
              <a:gd name="adj1" fmla="val -90364"/>
              <a:gd name="adj2" fmla="val -1966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 smtClean="0">
                <a:solidFill>
                  <a:srgbClr val="002060"/>
                </a:solidFill>
              </a:rPr>
              <a:t>(finanzielle) Unterstützung von OA-Aktivitäten</a:t>
            </a:r>
            <a:endParaRPr lang="de-DE" sz="1600" b="1" dirty="0">
              <a:solidFill>
                <a:srgbClr val="002060"/>
              </a:solidFill>
            </a:endParaRPr>
          </a:p>
        </p:txBody>
      </p:sp>
      <p:sp>
        <p:nvSpPr>
          <p:cNvPr id="25" name="Rechteckige Legende 24"/>
          <p:cNvSpPr/>
          <p:nvPr/>
        </p:nvSpPr>
        <p:spPr>
          <a:xfrm>
            <a:off x="5543600" y="5589240"/>
            <a:ext cx="3312368" cy="504056"/>
          </a:xfrm>
          <a:prstGeom prst="wedgeRectCallout">
            <a:avLst>
              <a:gd name="adj1" fmla="val -140586"/>
              <a:gd name="adj2" fmla="val -140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 smtClean="0">
                <a:solidFill>
                  <a:srgbClr val="002060"/>
                </a:solidFill>
              </a:rPr>
              <a:t>Verzicht auf exklusive Nutzungs-rechte</a:t>
            </a:r>
            <a:endParaRPr lang="de-DE" sz="1600" b="1" dirty="0">
              <a:solidFill>
                <a:srgbClr val="002060"/>
              </a:solidFill>
            </a:endParaRPr>
          </a:p>
        </p:txBody>
      </p:sp>
      <p:sp>
        <p:nvSpPr>
          <p:cNvPr id="29" name="Rechteckige Legende 28"/>
          <p:cNvSpPr/>
          <p:nvPr/>
        </p:nvSpPr>
        <p:spPr>
          <a:xfrm>
            <a:off x="5543600" y="1700808"/>
            <a:ext cx="3528392" cy="576064"/>
          </a:xfrm>
          <a:prstGeom prst="wedgeRectCallout">
            <a:avLst>
              <a:gd name="adj1" fmla="val -91890"/>
              <a:gd name="adj2" fmla="val -1468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 smtClean="0">
                <a:solidFill>
                  <a:srgbClr val="002060"/>
                </a:solidFill>
              </a:rPr>
              <a:t>Regelungen zugunsten freier Verfügbarkeit</a:t>
            </a:r>
            <a:endParaRPr lang="de-DE" sz="1600" b="1" dirty="0">
              <a:solidFill>
                <a:srgbClr val="002060"/>
              </a:solidFill>
            </a:endParaRPr>
          </a:p>
        </p:txBody>
      </p:sp>
      <p:sp>
        <p:nvSpPr>
          <p:cNvPr id="30" name="Rechteckige Legende 29"/>
          <p:cNvSpPr/>
          <p:nvPr/>
        </p:nvSpPr>
        <p:spPr>
          <a:xfrm>
            <a:off x="5543600" y="3933056"/>
            <a:ext cx="3528392" cy="792088"/>
          </a:xfrm>
          <a:prstGeom prst="wedgeRectCallout">
            <a:avLst>
              <a:gd name="adj1" fmla="val -89856"/>
              <a:gd name="adj2" fmla="val -2464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 smtClean="0">
                <a:solidFill>
                  <a:srgbClr val="002060"/>
                </a:solidFill>
              </a:rPr>
              <a:t>Bürgerinitiativen, Petitionen, Forderungen an das politische System und die Verlagswirtschaft </a:t>
            </a:r>
            <a:endParaRPr lang="de-DE" sz="1600" b="1" dirty="0">
              <a:solidFill>
                <a:srgbClr val="002060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683568" y="908720"/>
            <a:ext cx="338437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NutzerInnen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683568" y="3100898"/>
            <a:ext cx="338437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Staatliche Instanzen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683568" y="4581128"/>
            <a:ext cx="3384376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Produktions- und Dienstleistungswirtschaft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683568" y="5589240"/>
            <a:ext cx="338437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Informationswirtschaft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683568" y="1956902"/>
            <a:ext cx="338437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Förderinstitutionen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683568" y="476672"/>
            <a:ext cx="338437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AutorInnen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683568" y="1484784"/>
            <a:ext cx="338437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Wissenschaftsorganisationen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683568" y="3645024"/>
            <a:ext cx="3384376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Öffentlichkeit, Zivilgesellschaft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683568" y="2492896"/>
            <a:ext cx="338437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Bibliotheken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Rechteckige Legende 39"/>
          <p:cNvSpPr/>
          <p:nvPr/>
        </p:nvSpPr>
        <p:spPr>
          <a:xfrm>
            <a:off x="5543600" y="2420888"/>
            <a:ext cx="3528392" cy="576064"/>
          </a:xfrm>
          <a:prstGeom prst="wedgeRectCallout">
            <a:avLst>
              <a:gd name="adj1" fmla="val -91636"/>
              <a:gd name="adj2" fmla="val -223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 smtClean="0">
                <a:solidFill>
                  <a:srgbClr val="002060"/>
                </a:solidFill>
              </a:rPr>
              <a:t>Regelungen und Angebote zugunsten freier Verfügbarkeit</a:t>
            </a:r>
            <a:endParaRPr lang="de-DE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26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1028"/>
          <p:cNvSpPr txBox="1">
            <a:spLocks noChangeArrowheads="1"/>
          </p:cNvSpPr>
          <p:nvPr/>
        </p:nvSpPr>
        <p:spPr bwMode="auto">
          <a:xfrm>
            <a:off x="179388" y="231775"/>
            <a:ext cx="3455987" cy="460375"/>
          </a:xfrm>
          <a:prstGeom prst="rect">
            <a:avLst/>
          </a:prstGeom>
          <a:solidFill>
            <a:srgbClr val="00206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 dirty="0" smtClean="0">
                <a:solidFill>
                  <a:schemeClr val="bg1"/>
                </a:solidFill>
                <a:cs typeface="Times New Roman" pitchFamily="18" charset="0"/>
              </a:rPr>
              <a:t>Gang der Darstellung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7" name="Text Box 1028"/>
          <p:cNvSpPr txBox="1">
            <a:spLocks noChangeArrowheads="1"/>
          </p:cNvSpPr>
          <p:nvPr/>
        </p:nvSpPr>
        <p:spPr bwMode="auto">
          <a:xfrm>
            <a:off x="179388" y="231775"/>
            <a:ext cx="3455987" cy="460375"/>
          </a:xfrm>
          <a:prstGeom prst="rect">
            <a:avLst/>
          </a:prstGeom>
          <a:solidFill>
            <a:srgbClr val="00206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 dirty="0" smtClean="0">
                <a:solidFill>
                  <a:schemeClr val="bg1"/>
                </a:solidFill>
                <a:cs typeface="Times New Roman" pitchFamily="18" charset="0"/>
              </a:rPr>
              <a:t>Gang der Darstellung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8" name="Flussdiagramm: Prozess 17"/>
          <p:cNvSpPr/>
          <p:nvPr/>
        </p:nvSpPr>
        <p:spPr>
          <a:xfrm>
            <a:off x="467544" y="1052736"/>
            <a:ext cx="2880286" cy="792088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2060"/>
                </a:solidFill>
                <a:latin typeface="+mn-lt"/>
              </a:rPr>
              <a:t>Was machen Exzellenzwissenschaftler mit ihren Publikationen?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9" name="Flussdiagramm: Prozess 18"/>
          <p:cNvSpPr/>
          <p:nvPr/>
        </p:nvSpPr>
        <p:spPr>
          <a:xfrm>
            <a:off x="5076056" y="1052736"/>
            <a:ext cx="3096344" cy="792088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2060"/>
                </a:solidFill>
                <a:latin typeface="+mn-lt"/>
              </a:rPr>
              <a:t>Formen der Verfügbarkeit von Publikationen</a:t>
            </a:r>
            <a:endParaRPr lang="de-DE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0" name="Flussdiagramm: Prozess 19"/>
          <p:cNvSpPr/>
          <p:nvPr/>
        </p:nvSpPr>
        <p:spPr>
          <a:xfrm>
            <a:off x="2483768" y="2276872"/>
            <a:ext cx="3096344" cy="792088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2060"/>
                </a:solidFill>
                <a:latin typeface="+mn-lt"/>
              </a:rPr>
              <a:t>Interesse an freiem Zugriff – für wen?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1" name="Flussdiagramm: Prozess 20"/>
          <p:cNvSpPr/>
          <p:nvPr/>
        </p:nvSpPr>
        <p:spPr>
          <a:xfrm>
            <a:off x="5868144" y="2276872"/>
            <a:ext cx="3096344" cy="792088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2060"/>
                </a:solidFill>
              </a:rPr>
              <a:t>Verantwortung und Nachhaltigkeit </a:t>
            </a:r>
            <a:endParaRPr lang="de-DE" b="1" dirty="0">
              <a:solidFill>
                <a:srgbClr val="002060"/>
              </a:solidFill>
            </a:endParaRPr>
          </a:p>
        </p:txBody>
      </p:sp>
      <p:sp>
        <p:nvSpPr>
          <p:cNvPr id="22" name="Flussdiagramm: Prozess 21"/>
          <p:cNvSpPr/>
          <p:nvPr/>
        </p:nvSpPr>
        <p:spPr>
          <a:xfrm>
            <a:off x="1403648" y="3573016"/>
            <a:ext cx="2088232" cy="792088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2060"/>
                </a:solidFill>
                <a:latin typeface="+mn-lt"/>
              </a:rPr>
              <a:t>Wer hat die Verantwortung für den freien Zugriff?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3" name="Flussdiagramm: Prozess 22"/>
          <p:cNvSpPr/>
          <p:nvPr/>
        </p:nvSpPr>
        <p:spPr>
          <a:xfrm>
            <a:off x="4211960" y="3573016"/>
            <a:ext cx="3204356" cy="792088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2060"/>
                </a:solidFill>
                <a:latin typeface="+mn-lt"/>
              </a:rPr>
              <a:t>Wie kann Verantwortung wahrgenommen bzw. eingefordert werden?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4" name="Flussdiagramm: Prozess 23"/>
          <p:cNvSpPr/>
          <p:nvPr/>
        </p:nvSpPr>
        <p:spPr>
          <a:xfrm>
            <a:off x="3995936" y="4869160"/>
            <a:ext cx="2808312" cy="792088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2060"/>
                </a:solidFill>
                <a:latin typeface="+mn-lt"/>
              </a:rPr>
              <a:t>Wohin geht die Reise?</a:t>
            </a:r>
            <a:endParaRPr lang="de-DE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5" name="Flussdiagramm: Prozess 24"/>
          <p:cNvSpPr/>
          <p:nvPr/>
        </p:nvSpPr>
        <p:spPr>
          <a:xfrm>
            <a:off x="1259632" y="4797152"/>
            <a:ext cx="2304256" cy="792088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2060"/>
                </a:solidFill>
              </a:rPr>
              <a:t> Wissensökonomie und Wissensökologie sind vereinbar</a:t>
            </a:r>
            <a:endParaRPr lang="de-DE" b="1" dirty="0">
              <a:solidFill>
                <a:srgbClr val="002060"/>
              </a:solidFill>
            </a:endParaRPr>
          </a:p>
        </p:txBody>
      </p:sp>
      <p:sp>
        <p:nvSpPr>
          <p:cNvPr id="26" name="Flussdiagramm: Prozess 25"/>
          <p:cNvSpPr/>
          <p:nvPr/>
        </p:nvSpPr>
        <p:spPr>
          <a:xfrm>
            <a:off x="6660232" y="4725144"/>
            <a:ext cx="1296144" cy="792088"/>
          </a:xfrm>
          <a:prstGeom prst="flowChartProces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bg1"/>
                </a:solidFill>
              </a:rPr>
              <a:t>Fazit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27" name="Flussdiagramm: Prozess 26"/>
          <p:cNvSpPr/>
          <p:nvPr/>
        </p:nvSpPr>
        <p:spPr>
          <a:xfrm>
            <a:off x="251520" y="2276872"/>
            <a:ext cx="2088232" cy="792088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2060"/>
                </a:solidFill>
                <a:latin typeface="+mn-lt"/>
              </a:rPr>
              <a:t>Warum so wenig frei verfügbar?</a:t>
            </a:r>
            <a:endParaRPr lang="de-DE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ige Legende 14"/>
          <p:cNvSpPr/>
          <p:nvPr/>
        </p:nvSpPr>
        <p:spPr>
          <a:xfrm>
            <a:off x="5364088" y="764704"/>
            <a:ext cx="3384376" cy="576064"/>
          </a:xfrm>
          <a:prstGeom prst="wedgeRectCallout">
            <a:avLst>
              <a:gd name="adj1" fmla="val -91267"/>
              <a:gd name="adj2" fmla="val -37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 smtClean="0">
                <a:solidFill>
                  <a:srgbClr val="002060"/>
                </a:solidFill>
              </a:rPr>
              <a:t>(Zweit)Publizieren nach OA</a:t>
            </a:r>
          </a:p>
          <a:p>
            <a:r>
              <a:rPr lang="de-DE" sz="2000" b="1" dirty="0" smtClean="0">
                <a:solidFill>
                  <a:srgbClr val="002060"/>
                </a:solidFill>
              </a:rPr>
              <a:t>Rückgabeschuld	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39552" y="908720"/>
            <a:ext cx="338437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AutorInnen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0" y="0"/>
            <a:ext cx="9144000" cy="50629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Verantwortung für freie Verfügbarkeit von W&amp;I</a:t>
            </a:r>
            <a:endParaRPr lang="de-DE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755576" y="1556792"/>
            <a:ext cx="2520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DE" sz="1600" dirty="0" smtClean="0">
                <a:solidFill>
                  <a:srgbClr val="002060"/>
                </a:solidFill>
                <a:latin typeface="+mn-lt"/>
              </a:rPr>
              <a:t>Appelle</a:t>
            </a:r>
          </a:p>
          <a:p>
            <a:pPr>
              <a:buFont typeface="Wingdings" pitchFamily="2" charset="2"/>
              <a:buChar char="Ø"/>
            </a:pPr>
            <a:r>
              <a:rPr lang="de-DE" sz="1600" dirty="0" smtClean="0">
                <a:solidFill>
                  <a:srgbClr val="002060"/>
                </a:solidFill>
                <a:latin typeface="+mn-lt"/>
              </a:rPr>
              <a:t>Aufklärung</a:t>
            </a:r>
          </a:p>
          <a:p>
            <a:pPr>
              <a:buFont typeface="Wingdings" pitchFamily="2" charset="2"/>
              <a:buChar char="Ø"/>
            </a:pPr>
            <a:r>
              <a:rPr lang="de-DE" sz="1600" dirty="0" smtClean="0">
                <a:solidFill>
                  <a:srgbClr val="002060"/>
                </a:solidFill>
                <a:latin typeface="+mn-lt"/>
              </a:rPr>
              <a:t>Vorbilder:  Personen</a:t>
            </a:r>
          </a:p>
          <a:p>
            <a:pPr>
              <a:buFont typeface="Wingdings" pitchFamily="2" charset="2"/>
              <a:buChar char="Ø"/>
            </a:pPr>
            <a:r>
              <a:rPr lang="de-DE" sz="1600" dirty="0" smtClean="0">
                <a:solidFill>
                  <a:srgbClr val="002060"/>
                </a:solidFill>
                <a:latin typeface="+mn-lt"/>
              </a:rPr>
              <a:t>Vorbilder Institutionen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3995936" y="1412776"/>
            <a:ext cx="4981575" cy="1686381"/>
            <a:chOff x="3419872" y="2060848"/>
            <a:chExt cx="4981575" cy="1686381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19872" y="2060848"/>
              <a:ext cx="4981575" cy="164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feld 6"/>
            <p:cNvSpPr txBox="1"/>
            <p:nvPr/>
          </p:nvSpPr>
          <p:spPr>
            <a:xfrm>
              <a:off x="4139952" y="3501008"/>
              <a:ext cx="39604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latin typeface="+mn-lt"/>
                </a:rPr>
                <a:t>http://www.spiegel.de/wissenschaft/mensch/0,1518,316133,00.html</a:t>
              </a:r>
              <a:endParaRPr lang="de-DE" sz="1000" dirty="0">
                <a:latin typeface="+mn-lt"/>
              </a:endParaRPr>
            </a:p>
          </p:txBody>
        </p:sp>
      </p:grp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852936"/>
            <a:ext cx="38004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107504" y="3789040"/>
            <a:ext cx="381642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+mn-lt"/>
              </a:rPr>
              <a:t>Die Publikationsplattform bietet </a:t>
            </a:r>
            <a:r>
              <a:rPr lang="de-DE" sz="1200" b="1" dirty="0" smtClean="0">
                <a:latin typeface="+mn-lt"/>
              </a:rPr>
              <a:t>freien Zugang </a:t>
            </a:r>
            <a:r>
              <a:rPr lang="de-DE" sz="1200" dirty="0" smtClean="0">
                <a:latin typeface="+mn-lt"/>
              </a:rPr>
              <a:t>zu ausge-wählten Veröffentlichungen von Wissenschaftlerinnen und Wissenschaftlern, die mit dem Gottfried Wilhelm Leibniz-Preis ausgezeichnet wurden.</a:t>
            </a:r>
          </a:p>
          <a:p>
            <a:endParaRPr lang="de-DE" sz="1200" dirty="0" smtClean="0">
              <a:latin typeface="+mn-lt"/>
            </a:endParaRPr>
          </a:p>
          <a:p>
            <a:r>
              <a:rPr lang="de-DE" sz="1200" dirty="0" smtClean="0">
                <a:latin typeface="+mn-lt"/>
              </a:rPr>
              <a:t>Für viele Publikationen konnte bei den Rechteinhabern </a:t>
            </a:r>
            <a:r>
              <a:rPr lang="de-DE" sz="1200" b="1" dirty="0" smtClean="0">
                <a:latin typeface="+mn-lt"/>
              </a:rPr>
              <a:t>eine Volltextnutzung der publizierten Version lizenziert</a:t>
            </a:r>
            <a:r>
              <a:rPr lang="de-DE" sz="1200" dirty="0" smtClean="0">
                <a:latin typeface="+mn-lt"/>
              </a:rPr>
              <a:t> werden, sodass eine </a:t>
            </a:r>
            <a:r>
              <a:rPr lang="de-DE" sz="1200" b="1" dirty="0" smtClean="0">
                <a:latin typeface="+mn-lt"/>
              </a:rPr>
              <a:t>Indexierung</a:t>
            </a:r>
            <a:r>
              <a:rPr lang="de-DE" sz="1200" dirty="0" smtClean="0">
                <a:latin typeface="+mn-lt"/>
              </a:rPr>
              <a:t> des gesamten Text-korpus und dadurch eine </a:t>
            </a:r>
            <a:r>
              <a:rPr lang="de-DE" sz="1200" b="1" dirty="0" smtClean="0">
                <a:latin typeface="+mn-lt"/>
              </a:rPr>
              <a:t>Volltextsuche</a:t>
            </a:r>
            <a:r>
              <a:rPr lang="de-DE" sz="1200" dirty="0" smtClean="0">
                <a:latin typeface="+mn-lt"/>
              </a:rPr>
              <a:t> ermöglicht werden kann. </a:t>
            </a:r>
          </a:p>
          <a:p>
            <a:endParaRPr lang="de-DE" sz="1200" dirty="0" smtClean="0">
              <a:latin typeface="+mn-lt"/>
            </a:endParaRPr>
          </a:p>
          <a:p>
            <a:r>
              <a:rPr lang="de-DE" sz="1000" dirty="0" smtClean="0">
                <a:latin typeface="+mn-lt"/>
              </a:rPr>
              <a:t>http://www.leibniz-publik.de/de/fs1/start/static.html</a:t>
            </a:r>
            <a:endParaRPr lang="de-DE" sz="1000" dirty="0">
              <a:latin typeface="+mn-lt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068960"/>
            <a:ext cx="5017393" cy="326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feld 26"/>
          <p:cNvSpPr txBox="1"/>
          <p:nvPr/>
        </p:nvSpPr>
        <p:spPr>
          <a:xfrm>
            <a:off x="323528" y="764704"/>
            <a:ext cx="2376264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AutorInnen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0" y="0"/>
            <a:ext cx="9144000" cy="50629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Verantwortung für freie Verfügbarkeit von W&amp;I</a:t>
            </a:r>
            <a:endParaRPr lang="de-DE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hteckige Legende 11"/>
          <p:cNvSpPr/>
          <p:nvPr/>
        </p:nvSpPr>
        <p:spPr>
          <a:xfrm>
            <a:off x="3419872" y="692696"/>
            <a:ext cx="5328592" cy="720080"/>
          </a:xfrm>
          <a:prstGeom prst="wedgeRectCallout">
            <a:avLst>
              <a:gd name="adj1" fmla="val -66049"/>
              <a:gd name="adj2" fmla="val -1265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>
                <a:solidFill>
                  <a:srgbClr val="002060"/>
                </a:solidFill>
              </a:rPr>
              <a:t>Eine Online-Befragung des Aktionsbündnisses </a:t>
            </a:r>
            <a:r>
              <a:rPr lang="de-DE" sz="1000" b="1" dirty="0" smtClean="0">
                <a:solidFill>
                  <a:srgbClr val="002060"/>
                </a:solidFill>
              </a:rPr>
              <a:t>in Zusammenarbeit mit Organisationen der „Allianz der Wissenschaftsorganisationen“, mit dem Deutschen  Bibliotheksverband e.V. und der Union der Akademien der Wissenschaften.</a:t>
            </a:r>
            <a:endParaRPr lang="de-DE" sz="1000" b="1" dirty="0">
              <a:solidFill>
                <a:srgbClr val="00206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620688"/>
            <a:ext cx="683568" cy="9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feld 13"/>
          <p:cNvSpPr txBox="1"/>
          <p:nvPr/>
        </p:nvSpPr>
        <p:spPr>
          <a:xfrm>
            <a:off x="251520" y="2132856"/>
            <a:ext cx="26642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2060"/>
                </a:solidFill>
                <a:latin typeface="+mn-lt"/>
              </a:rPr>
              <a:t>Sollten Wissenschaftler und Lehrkräfte für nicht-kommer-zielle Nutzungen das Recht haben, auch bei einer ver-traglichen Abtretung der Ver-wertungsrechte an einen kommerziellen Verwerter nach spätestens einem halben Jahr wieder frei über ihre Werke zu verfügen?</a:t>
            </a:r>
            <a:endParaRPr lang="de-DE" dirty="0">
              <a:solidFill>
                <a:srgbClr val="002060"/>
              </a:solidFill>
            </a:endParaRPr>
          </a:p>
        </p:txBody>
      </p:sp>
      <p:pic>
        <p:nvPicPr>
          <p:cNvPr id="16" name="Grafik 15" descr="vortrag-regensburg-nur-grafiken_Seite_16.jpg"/>
          <p:cNvPicPr/>
          <p:nvPr/>
        </p:nvPicPr>
        <p:blipFill>
          <a:blip r:embed="rId4" cstate="print"/>
          <a:srcRect t="19620" b="5354"/>
          <a:stretch>
            <a:fillRect/>
          </a:stretch>
        </p:blipFill>
        <p:spPr>
          <a:xfrm>
            <a:off x="2771800" y="1772816"/>
            <a:ext cx="6192688" cy="424847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372200" y="1628800"/>
            <a:ext cx="2592288" cy="19543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+mn-lt"/>
              </a:rPr>
              <a:t>Befragt wurden Personen aus der </a:t>
            </a:r>
            <a:r>
              <a:rPr lang="de-DE" sz="1100" b="1" dirty="0" smtClean="0">
                <a:latin typeface="+mn-lt"/>
              </a:rPr>
              <a:t>Hochschulforschung</a:t>
            </a:r>
            <a:r>
              <a:rPr lang="de-DE" sz="1100" dirty="0" smtClean="0">
                <a:latin typeface="+mn-lt"/>
              </a:rPr>
              <a:t>, der öffentlich finanzierten </a:t>
            </a:r>
            <a:r>
              <a:rPr lang="de-DE" sz="1100" b="1" dirty="0" smtClean="0">
                <a:latin typeface="+mn-lt"/>
              </a:rPr>
              <a:t>außeruniversitären Forschung,</a:t>
            </a:r>
            <a:r>
              <a:rPr lang="de-DE" sz="1100" dirty="0" smtClean="0">
                <a:latin typeface="+mn-lt"/>
              </a:rPr>
              <a:t> der </a:t>
            </a:r>
            <a:r>
              <a:rPr lang="de-DE" sz="1100" b="1" dirty="0" smtClean="0">
                <a:latin typeface="+mn-lt"/>
              </a:rPr>
              <a:t>Industrieforschung</a:t>
            </a:r>
            <a:r>
              <a:rPr lang="de-DE" sz="1100" dirty="0" smtClean="0">
                <a:latin typeface="+mn-lt"/>
              </a:rPr>
              <a:t>, aus </a:t>
            </a:r>
            <a:r>
              <a:rPr lang="de-DE" sz="1100" b="1" dirty="0" smtClean="0">
                <a:latin typeface="+mn-lt"/>
              </a:rPr>
              <a:t>Bibliotheken</a:t>
            </a:r>
            <a:r>
              <a:rPr lang="de-DE" sz="1100" dirty="0" smtClean="0">
                <a:latin typeface="+mn-lt"/>
              </a:rPr>
              <a:t>, Museen und Archiven, </a:t>
            </a:r>
            <a:r>
              <a:rPr lang="de-DE" sz="1100" b="1" dirty="0" smtClean="0">
                <a:latin typeface="+mn-lt"/>
              </a:rPr>
              <a:t>Lehrende</a:t>
            </a:r>
            <a:r>
              <a:rPr lang="de-DE" sz="1100" dirty="0" smtClean="0">
                <a:latin typeface="+mn-lt"/>
              </a:rPr>
              <a:t> und </a:t>
            </a:r>
            <a:r>
              <a:rPr lang="de-DE" sz="1100" b="1" dirty="0" smtClean="0">
                <a:latin typeface="+mn-lt"/>
              </a:rPr>
              <a:t>Studierende</a:t>
            </a:r>
            <a:r>
              <a:rPr lang="de-DE" sz="1100" dirty="0" smtClean="0">
                <a:latin typeface="+mn-lt"/>
              </a:rPr>
              <a:t> sowie Personen aus der </a:t>
            </a:r>
            <a:r>
              <a:rPr lang="de-DE" sz="1100" b="1" dirty="0" smtClean="0">
                <a:latin typeface="+mn-lt"/>
              </a:rPr>
              <a:t>Wissenschaftsinfra-struktur, den Medien und der Politik</a:t>
            </a:r>
            <a:r>
              <a:rPr lang="de-DE" sz="1100" dirty="0" smtClean="0">
                <a:latin typeface="+mn-lt"/>
              </a:rPr>
              <a:t>. </a:t>
            </a:r>
          </a:p>
          <a:p>
            <a:endParaRPr lang="de-DE" sz="1100" dirty="0" smtClean="0">
              <a:latin typeface="+mn-lt"/>
            </a:endParaRPr>
          </a:p>
          <a:p>
            <a:r>
              <a:rPr lang="de-DE" sz="1100" dirty="0" smtClean="0">
                <a:latin typeface="+mn-lt"/>
              </a:rPr>
              <a:t>Unter den </a:t>
            </a:r>
            <a:r>
              <a:rPr lang="de-DE" sz="1100" b="1" dirty="0" smtClean="0">
                <a:latin typeface="+mn-lt"/>
              </a:rPr>
              <a:t>2.519 Rückläufen waren 1.653 vollständig ausgefüllte Fragebögen</a:t>
            </a:r>
            <a:r>
              <a:rPr lang="de-DE" sz="1100" dirty="0" smtClean="0">
                <a:latin typeface="+mn-lt"/>
              </a:rPr>
              <a:t>.</a:t>
            </a:r>
            <a:endParaRPr lang="de-DE" sz="11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feld 29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Verantwortung für freie Verfügbarkeit von W&amp;I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de-DE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83568" y="1196752"/>
            <a:ext cx="338437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Wissenschaftsorganisationen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hteckige Legende 8"/>
          <p:cNvSpPr/>
          <p:nvPr/>
        </p:nvSpPr>
        <p:spPr>
          <a:xfrm>
            <a:off x="5508104" y="1196752"/>
            <a:ext cx="3528392" cy="720080"/>
          </a:xfrm>
          <a:prstGeom prst="wedgeRectCallout">
            <a:avLst>
              <a:gd name="adj1" fmla="val -88586"/>
              <a:gd name="adj2" fmla="val -3087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 smtClean="0">
                <a:solidFill>
                  <a:srgbClr val="002060"/>
                </a:solidFill>
              </a:rPr>
              <a:t>Regelungen zugunsten freier Verfügbarkeit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67544" y="2708920"/>
            <a:ext cx="82089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„Als zwingende Regelung im Urhebervertragsrecht sollte wissenschaftlichen Autoren nach einer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angemessenen Embargofrist 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ein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unabdingbares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 und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formatgleiches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 Zweitveröffentlichungsrecht für ihre Aufsätze und unselbständig erschienenen Werke eingeräumt werden. </a:t>
            </a:r>
          </a:p>
          <a:p>
            <a:pPr algn="ctr"/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Dieses Zweitveröffentlichungsrecht, das für den Wissenschaftler keine Pflicht bedeutet, ist notwendig, um ihn in seiner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Verhandlungsposition gegenüber großen wissenschaftlichen Verlagen zu stärken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. … </a:t>
            </a:r>
          </a:p>
          <a:p>
            <a:pPr algn="ctr"/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Er übt dabei in besonderer Weise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das Grundrecht der Wissenschaftsfreiheit 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aus. Durch die Embargofrist wird sichergestellt, dass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Verlage wirtschaftlich arbeiten 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können“ (S. 4f)</a:t>
            </a:r>
          </a:p>
          <a:p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39552" y="1929026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Allianz der Wissenschaftsorganisationen in ihrem Katalog zur Neuregelung des Urheberrechts </a:t>
            </a:r>
            <a:r>
              <a:rPr lang="de-DE" sz="2000" dirty="0" smtClean="0">
                <a:solidFill>
                  <a:srgbClr val="002060"/>
                </a:solidFill>
                <a:latin typeface="+mn-lt"/>
                <a:hlinkClick r:id="rId3"/>
              </a:rPr>
              <a:t>vom 9. Juli 2010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499990" y="3429000"/>
            <a:ext cx="3312460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hat aber keine direkten Folgen für OA, schon gar nicht als Verpflichtung zu einer OA-Zweitpublikation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55470" y="4005080"/>
            <a:ext cx="3312460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Allianz, einschließlich der DFG, folgt dem „requested“-Appell, nicht dem angelsächsischen  „required“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7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Verantwortung für freie Verfügbarkeit von W&amp;I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de-DE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hteckige Legende 8"/>
          <p:cNvSpPr/>
          <p:nvPr/>
        </p:nvSpPr>
        <p:spPr>
          <a:xfrm>
            <a:off x="3491880" y="764704"/>
            <a:ext cx="5328592" cy="720080"/>
          </a:xfrm>
          <a:prstGeom prst="wedgeRectCallout">
            <a:avLst>
              <a:gd name="adj1" fmla="val -70928"/>
              <a:gd name="adj2" fmla="val -3302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 smtClean="0">
                <a:solidFill>
                  <a:srgbClr val="002060"/>
                </a:solidFill>
              </a:rPr>
              <a:t>Anreize und Regelungen zugunsten freier Verfügbarkeit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79512" y="692696"/>
            <a:ext cx="2448272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Förderorganisationen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76872"/>
            <a:ext cx="44196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uppieren 21"/>
          <p:cNvGrpSpPr/>
          <p:nvPr/>
        </p:nvGrpSpPr>
        <p:grpSpPr>
          <a:xfrm>
            <a:off x="5004048" y="1827486"/>
            <a:ext cx="3525565" cy="1313482"/>
            <a:chOff x="5004048" y="1827486"/>
            <a:chExt cx="3525565" cy="1313482"/>
          </a:xfrm>
        </p:grpSpPr>
        <p:pic>
          <p:nvPicPr>
            <p:cNvPr id="1741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24128" y="1827486"/>
              <a:ext cx="230505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6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04048" y="2403550"/>
              <a:ext cx="3525565" cy="737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uppieren 20"/>
          <p:cNvGrpSpPr/>
          <p:nvPr/>
        </p:nvGrpSpPr>
        <p:grpSpPr>
          <a:xfrm>
            <a:off x="683568" y="3717032"/>
            <a:ext cx="7422606" cy="2190437"/>
            <a:chOff x="683568" y="3717032"/>
            <a:chExt cx="7422606" cy="2190437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3568" y="3717032"/>
              <a:ext cx="7422606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feld 19"/>
            <p:cNvSpPr txBox="1"/>
            <p:nvPr/>
          </p:nvSpPr>
          <p:spPr>
            <a:xfrm>
              <a:off x="683568" y="5661248"/>
              <a:ext cx="27363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srgbClr val="002060"/>
                  </a:solidFill>
                  <a:latin typeface="+mn-lt"/>
                </a:rPr>
                <a:t>http://www.uni-due.de/ub/open_access.shtml</a:t>
              </a:r>
              <a:endParaRPr lang="de-DE" sz="1000" dirty="0"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3707904" y="3212976"/>
            <a:ext cx="2880320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encourage</a:t>
            </a:r>
          </a:p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request, not require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251520" y="1340768"/>
            <a:ext cx="4392488" cy="894293"/>
            <a:chOff x="251520" y="1340768"/>
            <a:chExt cx="4392488" cy="894293"/>
          </a:xfrm>
        </p:grpSpPr>
        <p:pic>
          <p:nvPicPr>
            <p:cNvPr id="17412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3528" y="1340768"/>
              <a:ext cx="2209800" cy="7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feld 17"/>
            <p:cNvSpPr txBox="1"/>
            <p:nvPr/>
          </p:nvSpPr>
          <p:spPr>
            <a:xfrm>
              <a:off x="251520" y="1988840"/>
              <a:ext cx="43924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latin typeface="+mn-lt"/>
                </a:rPr>
                <a:t>Nach: http://www.sherpa.ac.uk/juliet/index.php?fPersistentID=5#oapublishing</a:t>
              </a:r>
              <a:endParaRPr lang="de-DE" sz="1000" dirty="0">
                <a:latin typeface="+mn-lt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99792" y="1628800"/>
              <a:ext cx="1676395" cy="329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ige Legende 13"/>
          <p:cNvSpPr/>
          <p:nvPr/>
        </p:nvSpPr>
        <p:spPr>
          <a:xfrm>
            <a:off x="3491880" y="764704"/>
            <a:ext cx="5328592" cy="720080"/>
          </a:xfrm>
          <a:prstGeom prst="wedgeRectCallout">
            <a:avLst>
              <a:gd name="adj1" fmla="val -70928"/>
              <a:gd name="adj2" fmla="val -3302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 smtClean="0">
                <a:solidFill>
                  <a:srgbClr val="002060"/>
                </a:solidFill>
              </a:rPr>
              <a:t>Anreize und Regelungen zugunsten freier Verfügbarkeit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79512" y="692696"/>
            <a:ext cx="2448272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Förderorganisationen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Verantwortung für freie Verfügbarkeit von W&amp;I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de-DE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844824"/>
            <a:ext cx="53911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899592" y="2996952"/>
            <a:ext cx="734481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					</a:t>
            </a:r>
            <a:r>
              <a:rPr lang="de-DE" dirty="0" smtClean="0"/>
              <a:t>The law states:</a:t>
            </a:r>
            <a:endParaRPr lang="en-US" b="1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The </a:t>
            </a:r>
            <a:r>
              <a:rPr lang="en-US" sz="1600" u="sng" dirty="0" smtClean="0">
                <a:latin typeface="+mn-lt"/>
                <a:hlinkClick r:id="rId4"/>
              </a:rPr>
              <a:t>NIH Public Access Policy</a:t>
            </a:r>
            <a:r>
              <a:rPr lang="en-US" sz="1600" dirty="0" smtClean="0">
                <a:latin typeface="+mn-lt"/>
              </a:rPr>
              <a:t> ensures that the public has access to the published results of NIH funded research. It </a:t>
            </a:r>
            <a:r>
              <a:rPr lang="en-US" sz="1600" b="1" dirty="0" smtClean="0">
                <a:latin typeface="+mn-lt"/>
              </a:rPr>
              <a:t>requires</a:t>
            </a:r>
            <a:r>
              <a:rPr lang="en-US" sz="1600" dirty="0" smtClean="0">
                <a:latin typeface="+mn-lt"/>
              </a:rPr>
              <a:t> scientists to submit final peer-reviewed journal manuscripts that arise from NIH funds to the digital archive </a:t>
            </a:r>
            <a:r>
              <a:rPr lang="en-US" sz="1600" dirty="0" smtClean="0">
                <a:latin typeface="+mn-lt"/>
                <a:hlinkClick r:id="rId5"/>
              </a:rPr>
              <a:t>PubMed Central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i="1" dirty="0" smtClean="0">
                <a:latin typeface="+mn-lt"/>
              </a:rPr>
              <a:t>upon acceptance for publication</a:t>
            </a:r>
            <a:r>
              <a:rPr lang="en-US" sz="1600" dirty="0" smtClean="0">
                <a:latin typeface="+mn-lt"/>
              </a:rPr>
              <a:t>.  To help advance science and improve human health, the Policy requires that these papers are accessible to the public on PubMed Central no later than 12 months after publication.</a:t>
            </a:r>
          </a:p>
          <a:p>
            <a:endParaRPr lang="en-US" dirty="0" smtClean="0">
              <a:latin typeface="+mn-lt"/>
            </a:endParaRPr>
          </a:p>
          <a:p>
            <a:endParaRPr lang="en-US" sz="1400" dirty="0" smtClean="0">
              <a:latin typeface="+mn-lt"/>
            </a:endParaRPr>
          </a:p>
          <a:p>
            <a:r>
              <a:rPr lang="en-US" sz="1400" dirty="0" smtClean="0">
                <a:latin typeface="+mn-lt"/>
              </a:rPr>
              <a:t>The NIH Public Access Policy applies to all peer-reviewed articles that arise, in whole or in part, from direct costs </a:t>
            </a:r>
            <a:r>
              <a:rPr lang="en-US" sz="1400" baseline="30000" dirty="0" smtClean="0">
                <a:latin typeface="+mn-lt"/>
                <a:hlinkClick r:id="rId6"/>
              </a:rPr>
              <a:t>1</a:t>
            </a:r>
            <a:r>
              <a:rPr lang="en-US" sz="1400" dirty="0" smtClean="0">
                <a:latin typeface="+mn-lt"/>
              </a:rPr>
              <a:t> funded by NIH, or from NIH staff, that are accepted for publication on or after April 7, 2008.  			http://publicaccess.nih.gov/policy.htm</a:t>
            </a:r>
          </a:p>
          <a:p>
            <a:endParaRPr lang="de-DE" dirty="0"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427984" y="458112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+mn-lt"/>
              </a:rPr>
              <a:t>Provided</a:t>
            </a:r>
            <a:r>
              <a:rPr lang="en-US" sz="1400" b="1" i="1" dirty="0" smtClean="0">
                <a:solidFill>
                  <a:srgbClr val="002060"/>
                </a:solidFill>
                <a:latin typeface="+mn-lt"/>
              </a:rPr>
              <a:t>, That the NIH shall implement the public access policy in a manner consistent with copyright law.</a:t>
            </a:r>
            <a:endParaRPr lang="de-DE" sz="14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755576" y="2132856"/>
            <a:ext cx="79208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Petition von Lars Fischer an den Deutschen Bundestag</a:t>
            </a:r>
            <a:endParaRPr lang="de-DE" sz="1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Rechteckige Legende 13"/>
          <p:cNvSpPr/>
          <p:nvPr/>
        </p:nvSpPr>
        <p:spPr>
          <a:xfrm>
            <a:off x="3491880" y="1196752"/>
            <a:ext cx="5328592" cy="792088"/>
          </a:xfrm>
          <a:prstGeom prst="wedgeRectCallout">
            <a:avLst>
              <a:gd name="adj1" fmla="val -70928"/>
              <a:gd name="adj2" fmla="val -3302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 smtClean="0">
                <a:solidFill>
                  <a:srgbClr val="002060"/>
                </a:solidFill>
              </a:rPr>
              <a:t>Freie Verfügbarkeit  bei Beachtung der Persönlichkeitsrechte der AutorInnen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11560" y="1124744"/>
            <a:ext cx="2016224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Zivilgesellschaft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Verantwortung für freie Verfügbarkeit von W&amp;I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de-DE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83568" y="3429000"/>
            <a:ext cx="792088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rgbClr val="002060"/>
                </a:solidFill>
                <a:latin typeface="+mn-lt"/>
              </a:rPr>
              <a:t>„zu den bisher </a:t>
            </a:r>
            <a:r>
              <a:rPr lang="de-DE" sz="1600" b="1" dirty="0" smtClean="0">
                <a:solidFill>
                  <a:srgbClr val="002060"/>
                </a:solidFill>
                <a:latin typeface="+mn-lt"/>
              </a:rPr>
              <a:t>am meisten beachteten öffentlichen Petitionen</a:t>
            </a:r>
            <a:r>
              <a:rPr lang="de-DE" sz="1600" dirty="0" smtClean="0">
                <a:solidFill>
                  <a:srgbClr val="002060"/>
                </a:solidFill>
                <a:latin typeface="+mn-lt"/>
              </a:rPr>
              <a:t>“</a:t>
            </a:r>
            <a:br>
              <a:rPr lang="de-DE" sz="1600" dirty="0" smtClean="0">
                <a:solidFill>
                  <a:srgbClr val="002060"/>
                </a:solidFill>
                <a:latin typeface="+mn-lt"/>
              </a:rPr>
            </a:br>
            <a:r>
              <a:rPr lang="de-DE" sz="1600" dirty="0" smtClean="0">
                <a:solidFill>
                  <a:srgbClr val="002060"/>
                </a:solidFill>
                <a:latin typeface="+mn-lt"/>
              </a:rPr>
              <a:t>Petitionsausschuss des deutschen Bundestags:</a:t>
            </a:r>
          </a:p>
          <a:p>
            <a:pPr algn="ctr"/>
            <a:r>
              <a:rPr lang="de-DE" sz="16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de-DE" sz="1600" b="1" dirty="0" smtClean="0">
                <a:solidFill>
                  <a:srgbClr val="002060"/>
                </a:solidFill>
                <a:latin typeface="+mn-lt"/>
              </a:rPr>
            </a:br>
            <a:r>
              <a:rPr lang="de-DE" sz="1600" b="1" dirty="0" smtClean="0">
                <a:solidFill>
                  <a:srgbClr val="002060"/>
                </a:solidFill>
                <a:latin typeface="+mn-lt"/>
              </a:rPr>
              <a:t>„Die Forderung, wissenschaftliche Publikationen, die aus öffentlich geförderter Forschung hervorgehen, allen Bürgern kostenfrei zugänglich zum machen, ist von grundsätzlicher Bedeutung“ </a:t>
            </a:r>
          </a:p>
          <a:p>
            <a:pPr algn="ctr"/>
            <a:endParaRPr lang="de-DE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827584" y="2636912"/>
            <a:ext cx="79208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fast 24.000 Unterschriften und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176 Diskussionsbeiträge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uiExpand="1" build="p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ige Legende 13"/>
          <p:cNvSpPr/>
          <p:nvPr/>
        </p:nvSpPr>
        <p:spPr>
          <a:xfrm>
            <a:off x="3419872" y="980728"/>
            <a:ext cx="5328592" cy="792088"/>
          </a:xfrm>
          <a:prstGeom prst="wedgeRectCallout">
            <a:avLst>
              <a:gd name="adj1" fmla="val -66049"/>
              <a:gd name="adj2" fmla="val -1265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 smtClean="0">
                <a:solidFill>
                  <a:srgbClr val="002060"/>
                </a:solidFill>
              </a:rPr>
              <a:t>Bürgerinitiativen, Petitionen, Druck auf das politische System und die Verlagswirtschaft 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11560" y="1124744"/>
            <a:ext cx="2016224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Zivilgesellschaft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Verantwortung für freie Verfügbarkeit von W&amp;I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de-DE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67544" y="2132856"/>
            <a:ext cx="792088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002060"/>
                </a:solidFill>
                <a:latin typeface="+mn-lt"/>
              </a:rPr>
              <a:t>„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Die Forderung, wissenschaftliche Publikationen, die aus 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öffentlich geförderter Forschung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hervorgehen, allen Bürgern kostenfrei zugänglich zum machen, ist von grundsätzlicher Bedeutung </a:t>
            </a:r>
          </a:p>
          <a:p>
            <a:pPr algn="ctr"/>
            <a:endParaRPr lang="de-DE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und betrifft in erster Linie mit den Vorschlägen zu Open-Access- und Open-Source-Verwertungsmodellen 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zentrale Bereiche des Urheberrechts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, die nicht nur von den Petenten, sondern auch von bedeutenden Wissenschaftseinrichtungen als 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regelungsbedürftig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 bezeichnet werden.</a:t>
            </a:r>
          </a:p>
          <a:p>
            <a:pPr algn="ctr"/>
            <a:endParaRPr lang="de-DE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Diese Einschätzung hat den politischen Raum längst erreicht.“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123728" y="5445224"/>
            <a:ext cx="3888432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Petitionsausschuss des deutschen Bundestags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ige Legende 13"/>
          <p:cNvSpPr/>
          <p:nvPr/>
        </p:nvSpPr>
        <p:spPr>
          <a:xfrm>
            <a:off x="3419872" y="692696"/>
            <a:ext cx="5328592" cy="720080"/>
          </a:xfrm>
          <a:prstGeom prst="wedgeRectCallout">
            <a:avLst>
              <a:gd name="adj1" fmla="val -66049"/>
              <a:gd name="adj2" fmla="val -1265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 smtClean="0">
                <a:solidFill>
                  <a:srgbClr val="002060"/>
                </a:solidFill>
              </a:rPr>
              <a:t>Eine Online-Befragung des Aktionsbündnisses </a:t>
            </a:r>
            <a:r>
              <a:rPr lang="de-DE" sz="1000" b="1" dirty="0" smtClean="0">
                <a:solidFill>
                  <a:srgbClr val="002060"/>
                </a:solidFill>
              </a:rPr>
              <a:t>in Zusammenarbeit mit Organisationen der „Allianz der Wissenschaftsorganisationen“, mit dem Deutschen  Bibliotheksverband e.V. und der Union der Akademien der Wissenschaften.</a:t>
            </a:r>
            <a:endParaRPr lang="de-DE" sz="1000" b="1" dirty="0">
              <a:solidFill>
                <a:srgbClr val="00206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11560" y="764704"/>
            <a:ext cx="2016224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Zivilgesellschaft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Verantwortung für freie Verfügbarkeit von W&amp;I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de-DE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948264" y="18864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2.539 answers</a:t>
            </a:r>
            <a:endParaRPr lang="de-DE" dirty="0"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23528" y="141277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2060"/>
                </a:solidFill>
                <a:latin typeface="+mn-lt"/>
              </a:rPr>
              <a:t>Frage 7: Sollte Wissen, das unter Einsatz öffentlicher Mittel gewonnen wurde, Ihrer Meinung nach für jedermann für seinen persönlichen Bedarf frei verfügbar sein</a:t>
            </a:r>
            <a:r>
              <a:rPr lang="de-DE" b="1" dirty="0" smtClean="0">
                <a:solidFill>
                  <a:srgbClr val="002060"/>
                </a:solidFill>
              </a:rPr>
              <a:t>?</a:t>
            </a:r>
            <a:endParaRPr lang="de-DE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3" name="Grafik 12"/>
          <p:cNvPicPr/>
          <p:nvPr/>
        </p:nvPicPr>
        <p:blipFill>
          <a:blip r:embed="rId3" cstate="print"/>
          <a:srcRect l="27460" t="28935" r="12609" b="12476"/>
          <a:stretch>
            <a:fillRect/>
          </a:stretch>
        </p:blipFill>
        <p:spPr bwMode="auto">
          <a:xfrm>
            <a:off x="827584" y="2132856"/>
            <a:ext cx="626469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feld 15"/>
          <p:cNvSpPr txBox="1"/>
          <p:nvPr/>
        </p:nvSpPr>
        <p:spPr>
          <a:xfrm>
            <a:off x="1835696" y="6145559"/>
            <a:ext cx="5616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+mn-lt"/>
              </a:rPr>
              <a:t>http://www.urheberrechtsbuendnis.de/befragung2011-auswertung1.pdf</a:t>
            </a:r>
            <a:endParaRPr lang="de-DE" sz="14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620688"/>
            <a:ext cx="683568" cy="9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feld 16"/>
          <p:cNvSpPr txBox="1"/>
          <p:nvPr/>
        </p:nvSpPr>
        <p:spPr>
          <a:xfrm>
            <a:off x="6444208" y="2060848"/>
            <a:ext cx="259228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+mn-lt"/>
              </a:rPr>
              <a:t>Befragt wurden Personen aus der </a:t>
            </a:r>
            <a:r>
              <a:rPr lang="de-DE" sz="1100" b="1" dirty="0" smtClean="0">
                <a:latin typeface="+mn-lt"/>
              </a:rPr>
              <a:t>Hochschulforschung</a:t>
            </a:r>
            <a:r>
              <a:rPr lang="de-DE" sz="1100" dirty="0" smtClean="0">
                <a:latin typeface="+mn-lt"/>
              </a:rPr>
              <a:t>, der öffentlich finanzierten </a:t>
            </a:r>
            <a:r>
              <a:rPr lang="de-DE" sz="1100" b="1" dirty="0" smtClean="0">
                <a:latin typeface="+mn-lt"/>
              </a:rPr>
              <a:t>außeruniversitären Forschung,</a:t>
            </a:r>
            <a:r>
              <a:rPr lang="de-DE" sz="1100" dirty="0" smtClean="0">
                <a:latin typeface="+mn-lt"/>
              </a:rPr>
              <a:t> der </a:t>
            </a:r>
            <a:r>
              <a:rPr lang="de-DE" sz="1100" b="1" dirty="0" smtClean="0">
                <a:latin typeface="+mn-lt"/>
              </a:rPr>
              <a:t>Industrieforschung</a:t>
            </a:r>
            <a:r>
              <a:rPr lang="de-DE" sz="1100" dirty="0" smtClean="0">
                <a:latin typeface="+mn-lt"/>
              </a:rPr>
              <a:t>, aus </a:t>
            </a:r>
            <a:r>
              <a:rPr lang="de-DE" sz="1100" b="1" dirty="0" smtClean="0">
                <a:latin typeface="+mn-lt"/>
              </a:rPr>
              <a:t>Bibliotheken</a:t>
            </a:r>
            <a:r>
              <a:rPr lang="de-DE" sz="1100" dirty="0" smtClean="0">
                <a:latin typeface="+mn-lt"/>
              </a:rPr>
              <a:t>, Museen und Archiven, </a:t>
            </a:r>
            <a:r>
              <a:rPr lang="de-DE" sz="1100" b="1" dirty="0" smtClean="0">
                <a:latin typeface="+mn-lt"/>
              </a:rPr>
              <a:t>Lehrende</a:t>
            </a:r>
            <a:r>
              <a:rPr lang="de-DE" sz="1100" dirty="0" smtClean="0">
                <a:latin typeface="+mn-lt"/>
              </a:rPr>
              <a:t> und </a:t>
            </a:r>
            <a:r>
              <a:rPr lang="de-DE" sz="1100" b="1" dirty="0" smtClean="0">
                <a:latin typeface="+mn-lt"/>
              </a:rPr>
              <a:t>Studierende</a:t>
            </a:r>
            <a:r>
              <a:rPr lang="de-DE" sz="1100" dirty="0" smtClean="0">
                <a:latin typeface="+mn-lt"/>
              </a:rPr>
              <a:t> sowie Personen aus der </a:t>
            </a:r>
            <a:r>
              <a:rPr lang="de-DE" sz="1100" b="1" dirty="0" smtClean="0">
                <a:latin typeface="+mn-lt"/>
              </a:rPr>
              <a:t>Wissenschaftsinfra-struktur, den Medien und der Politik</a:t>
            </a:r>
            <a:r>
              <a:rPr lang="de-DE" sz="1100" dirty="0" smtClean="0">
                <a:latin typeface="+mn-lt"/>
              </a:rPr>
              <a:t>. </a:t>
            </a:r>
          </a:p>
          <a:p>
            <a:endParaRPr lang="de-DE" sz="1100" dirty="0" smtClean="0">
              <a:latin typeface="+mn-lt"/>
            </a:endParaRPr>
          </a:p>
          <a:p>
            <a:r>
              <a:rPr lang="de-DE" sz="1100" dirty="0" smtClean="0">
                <a:latin typeface="+mn-lt"/>
              </a:rPr>
              <a:t>Unter den </a:t>
            </a:r>
            <a:r>
              <a:rPr lang="de-DE" sz="1100" b="1" dirty="0" smtClean="0">
                <a:latin typeface="+mn-lt"/>
              </a:rPr>
              <a:t>2.519 Rückläufen waren 1.653 vollständig ausgefüllte Fragebögen</a:t>
            </a:r>
            <a:r>
              <a:rPr lang="de-DE" sz="1100" dirty="0" smtClean="0">
                <a:latin typeface="+mn-lt"/>
              </a:rPr>
              <a:t>.</a:t>
            </a:r>
            <a:endParaRPr lang="de-DE" sz="11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395536" y="1124744"/>
            <a:ext cx="3888432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Bibliotheken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Verantwortung für freie Verfügbarkeit von W&amp;I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de-DE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Rechteckige Legende 16"/>
          <p:cNvSpPr/>
          <p:nvPr/>
        </p:nvSpPr>
        <p:spPr>
          <a:xfrm>
            <a:off x="5508104" y="908720"/>
            <a:ext cx="3528392" cy="720080"/>
          </a:xfrm>
          <a:prstGeom prst="wedgeRectCallout">
            <a:avLst>
              <a:gd name="adj1" fmla="val -91636"/>
              <a:gd name="adj2" fmla="val -223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rgbClr val="002060"/>
                </a:solidFill>
              </a:rPr>
              <a:t>Regelungen, Empfehlungen  und Angebote zugunsten freier Verfügbarkeit</a:t>
            </a:r>
            <a:endParaRPr lang="de-DE" sz="1600" b="1" dirty="0">
              <a:solidFill>
                <a:srgbClr val="002060"/>
              </a:solidFill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274712" y="1988840"/>
            <a:ext cx="8689776" cy="3630597"/>
            <a:chOff x="274712" y="2564904"/>
            <a:chExt cx="8689776" cy="3630597"/>
          </a:xfrm>
        </p:grpSpPr>
        <p:pic>
          <p:nvPicPr>
            <p:cNvPr id="10249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4712" y="2564904"/>
              <a:ext cx="8689776" cy="3384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feld 18"/>
            <p:cNvSpPr txBox="1"/>
            <p:nvPr/>
          </p:nvSpPr>
          <p:spPr>
            <a:xfrm>
              <a:off x="683568" y="5949280"/>
              <a:ext cx="77768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latin typeface="+mn-lt"/>
                </a:rPr>
                <a:t>http://www.bibliotheksverband.de/fileadmin/user_upload/DBV/positionen/Open_Access_Stellungnahme_dbv_endg.pdf</a:t>
              </a:r>
              <a:endParaRPr lang="de-DE" sz="1000" dirty="0">
                <a:latin typeface="+mn-lt"/>
              </a:endParaRPr>
            </a:p>
          </p:txBody>
        </p:sp>
      </p:grp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00808"/>
            <a:ext cx="3886282" cy="84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395536" y="1124744"/>
            <a:ext cx="3888432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Bibliotheken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Verantwortung für freie Verfügbarkeit von W&amp;I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de-DE" sz="20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79512" y="1700808"/>
            <a:ext cx="2924175" cy="2158499"/>
            <a:chOff x="179512" y="1700808"/>
            <a:chExt cx="2924175" cy="2158499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1700808"/>
              <a:ext cx="2924175" cy="143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feld 9"/>
            <p:cNvSpPr txBox="1"/>
            <p:nvPr/>
          </p:nvSpPr>
          <p:spPr>
            <a:xfrm>
              <a:off x="611560" y="3212976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2060"/>
                  </a:solidFill>
                  <a:latin typeface="+mn-lt"/>
                </a:rPr>
                <a:t>Goportis as a “green” and “golden” partner </a:t>
              </a:r>
              <a:endParaRPr lang="de-DE" dirty="0"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3635896" y="1916832"/>
            <a:ext cx="46085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To enable unrestricted access, these publications are in most cases deposited in an institutional or subject-specific publication server, which provide free access, in accordance with legal regulations and often after a certain embargo period. This is where the services of the Goportis libraries come into play: They host repositories, for example ZB MED’s </a:t>
            </a:r>
            <a:r>
              <a:rPr lang="en-US" sz="1600" dirty="0" smtClean="0">
                <a:solidFill>
                  <a:srgbClr val="002060"/>
                </a:solidFill>
                <a:latin typeface="+mn-lt"/>
                <a:hlinkClick r:id="rId4" tooltip="Opens external link in new window"/>
              </a:rPr>
              <a:t>ElliNET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 for medicine, nutrition, environment and agriculture and the ZBW’s </a:t>
            </a:r>
            <a:r>
              <a:rPr lang="en-US" sz="1600" dirty="0" smtClean="0">
                <a:solidFill>
                  <a:srgbClr val="002060"/>
                </a:solidFill>
                <a:latin typeface="+mn-lt"/>
                <a:hlinkClick r:id="rId5" tooltip="Opens external link in new window"/>
              </a:rPr>
              <a:t>EconStor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 for economics and business studies.</a:t>
            </a:r>
            <a:endParaRPr lang="de-DE" sz="1600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251520" y="4581128"/>
            <a:ext cx="3695700" cy="1686297"/>
            <a:chOff x="251520" y="4581128"/>
            <a:chExt cx="3695700" cy="1686297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3528" y="4581128"/>
              <a:ext cx="2943225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1520" y="5229200"/>
              <a:ext cx="369570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uppieren 14"/>
          <p:cNvGrpSpPr/>
          <p:nvPr/>
        </p:nvGrpSpPr>
        <p:grpSpPr>
          <a:xfrm>
            <a:off x="5436096" y="4797152"/>
            <a:ext cx="2943225" cy="1585714"/>
            <a:chOff x="5436096" y="4797152"/>
            <a:chExt cx="2943225" cy="1585714"/>
          </a:xfrm>
        </p:grpSpPr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436096" y="4797152"/>
              <a:ext cx="2943225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7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652120" y="5373216"/>
              <a:ext cx="2362200" cy="100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hteckige Legende 12"/>
          <p:cNvSpPr/>
          <p:nvPr/>
        </p:nvSpPr>
        <p:spPr>
          <a:xfrm>
            <a:off x="5076056" y="980728"/>
            <a:ext cx="3816424" cy="504056"/>
          </a:xfrm>
          <a:prstGeom prst="wedgeRectCallout">
            <a:avLst>
              <a:gd name="adj1" fmla="val -75667"/>
              <a:gd name="adj2" fmla="val 896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 smtClean="0">
                <a:solidFill>
                  <a:srgbClr val="002060"/>
                </a:solidFill>
              </a:rPr>
              <a:t>Auftrag auf informationelle Absicherung der Arbeit in Bildung und Wissenschaft</a:t>
            </a:r>
            <a:endParaRPr lang="de-DE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/>
        </p:nvSpPr>
        <p:spPr>
          <a:xfrm>
            <a:off x="2627730" y="1772770"/>
            <a:ext cx="3816530" cy="266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2843854" y="2060810"/>
            <a:ext cx="3384376" cy="206210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chemeClr val="bg1"/>
                </a:solidFill>
                <a:latin typeface="+mn-lt"/>
              </a:rPr>
              <a:t>Was machen Exzellenzwissen-schaftler mit ihren Publikationen?</a:t>
            </a:r>
            <a:endParaRPr lang="de-DE" sz="3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060848"/>
            <a:ext cx="6912768" cy="40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ige Legende 9"/>
          <p:cNvSpPr/>
          <p:nvPr/>
        </p:nvSpPr>
        <p:spPr>
          <a:xfrm>
            <a:off x="5364088" y="1268760"/>
            <a:ext cx="3528392" cy="792088"/>
          </a:xfrm>
          <a:prstGeom prst="wedgeRectCallout">
            <a:avLst>
              <a:gd name="adj1" fmla="val -90364"/>
              <a:gd name="adj2" fmla="val -1966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2060"/>
                </a:solidFill>
              </a:rPr>
              <a:t>Beteiligung an Geschäftsmodellen (finanzielle) Unterstützung von OA-Aktivitäten</a:t>
            </a:r>
            <a:endParaRPr lang="de-DE" b="1" dirty="0">
              <a:solidFill>
                <a:srgbClr val="00206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39552" y="1124744"/>
            <a:ext cx="3384376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Produktions- und Dienstleistungswirtschaft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Verantwortung für freie Verfügbarkeit von W&amp;I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de-DE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2008" y="6093296"/>
            <a:ext cx="9036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http://www.e-mobility-21.de/nc/related-e-auto-news/artikel/47057-it-gipfel-2010-open-access-modelle-bringen-vorteile-fuer-wirtschaft-und-verbraucher/187/</a:t>
            </a:r>
            <a:endParaRPr lang="de-DE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/>
        </p:nvSpPr>
        <p:spPr>
          <a:xfrm>
            <a:off x="395536" y="1124744"/>
            <a:ext cx="2232248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Informations-wirtschaft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hteckige Legende 6"/>
          <p:cNvSpPr/>
          <p:nvPr/>
        </p:nvSpPr>
        <p:spPr>
          <a:xfrm>
            <a:off x="5292080" y="620688"/>
            <a:ext cx="3312368" cy="1080120"/>
          </a:xfrm>
          <a:prstGeom prst="wedgeRectCallout">
            <a:avLst>
              <a:gd name="adj1" fmla="val -140586"/>
              <a:gd name="adj2" fmla="val -140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>
                <a:solidFill>
                  <a:srgbClr val="002060"/>
                </a:solidFill>
              </a:rPr>
              <a:t>Verzicht auf exklusive Nutzungs-rechte, Öffnung in Richtung OA, Verantwortung für digital divide</a:t>
            </a:r>
            <a:endParaRPr lang="de-DE" b="1" dirty="0">
              <a:solidFill>
                <a:srgbClr val="00206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Verantwortung für freie Verfügbarkeit von W&amp;I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de-DE" sz="20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2" name="Gruppieren 21"/>
          <p:cNvGrpSpPr/>
          <p:nvPr/>
        </p:nvGrpSpPr>
        <p:grpSpPr>
          <a:xfrm>
            <a:off x="4139952" y="1628800"/>
            <a:ext cx="4752528" cy="4680520"/>
            <a:chOff x="4139952" y="1628800"/>
            <a:chExt cx="4752528" cy="468052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5976" y="1628800"/>
              <a:ext cx="4536504" cy="4680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Pfeil nach rechts 15"/>
            <p:cNvSpPr/>
            <p:nvPr/>
          </p:nvSpPr>
          <p:spPr>
            <a:xfrm>
              <a:off x="4139952" y="3356992"/>
              <a:ext cx="432048" cy="216024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&lt;&lt;&lt;&lt;&lt;&lt;&lt;&lt;&lt;&lt;&lt;&lt;</a:t>
              </a:r>
              <a:endParaRPr lang="de-DE" dirty="0"/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251521" y="1916832"/>
            <a:ext cx="3888432" cy="3645371"/>
            <a:chOff x="251521" y="1916832"/>
            <a:chExt cx="3888432" cy="3645371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1" y="2420888"/>
              <a:ext cx="3888432" cy="216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99592" y="1916832"/>
              <a:ext cx="1524000" cy="44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4581128"/>
              <a:ext cx="2981325" cy="98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/>
        </p:nvSpPr>
        <p:spPr>
          <a:xfrm>
            <a:off x="395536" y="1124744"/>
            <a:ext cx="2232248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Informations-wirtschaft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Verantwortung für freie Verfügbarkeit von W&amp;I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de-DE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483768" y="2213570"/>
            <a:ext cx="3816424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  <a:latin typeface="+mn-lt"/>
              </a:rPr>
              <a:t>zu 6 Monaten Embargo-Frist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67544" y="2798926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„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 Open deposit of accepted manuscripts risks destabilising subscription revenues and undermining peer review. Articles have economic value for a considerable time after publication which embargo periods must reflect.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+mn-lt"/>
              </a:rPr>
              <a:t>  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+mn-lt"/>
              </a:rPr>
              <a:t>At 12 months, 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on average,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electronic articles 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still have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40-50% of their 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lifetime downloads to come. </a:t>
            </a:r>
          </a:p>
          <a:p>
            <a:pPr algn="ctr"/>
            <a:endParaRPr lang="en-US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+mn-lt"/>
              </a:rPr>
              <a:t>Free availability 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of significant proportions of a journal’s content may result in its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cancellation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 and therefore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destroy the peer review 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system upon which researchers and society depend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“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995936" y="836712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002060"/>
                </a:solidFill>
                <a:latin typeface="+mn-lt"/>
                <a:hlinkClick r:id="rId3"/>
              </a:rPr>
              <a:t>BRUSSELS DECLARATION 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ON STM PUBLISHING </a:t>
            </a:r>
            <a:r>
              <a:rPr lang="en-US" i="1" dirty="0" smtClean="0">
                <a:solidFill>
                  <a:srgbClr val="002060"/>
                </a:solidFill>
                <a:latin typeface="+mn-lt"/>
              </a:rPr>
              <a:t>by the international scientific, technical and medical (STM) publishing community (2007)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/>
        </p:nvSpPr>
        <p:spPr>
          <a:xfrm>
            <a:off x="395536" y="1124744"/>
            <a:ext cx="2232248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Informations-wirtschaft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Verantwortung für freie Verfügbarkeit von W&amp;I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de-DE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92696"/>
            <a:ext cx="380007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844824"/>
            <a:ext cx="6346726" cy="85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feld 15"/>
          <p:cNvSpPr txBox="1"/>
          <p:nvPr/>
        </p:nvSpPr>
        <p:spPr>
          <a:xfrm>
            <a:off x="971600" y="2636912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rgbClr val="002060"/>
                </a:solidFill>
                <a:latin typeface="+mn-lt"/>
              </a:rPr>
              <a:t>„Es ist auch angesichts der zahlreichen Beispiele nicht </a:t>
            </a:r>
            <a:r>
              <a:rPr lang="de-DE" sz="1600" b="1" dirty="0" smtClean="0">
                <a:solidFill>
                  <a:srgbClr val="002060"/>
                </a:solidFill>
                <a:latin typeface="+mn-lt"/>
              </a:rPr>
              <a:t>nachhaltiger und gescheiterter Publikationsaktivitäten der öffentlichen Hand </a:t>
            </a:r>
            <a:r>
              <a:rPr lang="de-DE" sz="1600" dirty="0" smtClean="0">
                <a:solidFill>
                  <a:srgbClr val="002060"/>
                </a:solidFill>
                <a:latin typeface="+mn-lt"/>
              </a:rPr>
              <a:t>schwer vorstellbar, dass </a:t>
            </a:r>
            <a:r>
              <a:rPr lang="de-DE" sz="1600" b="1" dirty="0" smtClean="0">
                <a:solidFill>
                  <a:srgbClr val="002060"/>
                </a:solidFill>
                <a:latin typeface="+mn-lt"/>
              </a:rPr>
              <a:t>staatliche Parallelstrukturen zu einer leistungsfähigeren Informationsinfrastruktur </a:t>
            </a:r>
            <a:r>
              <a:rPr lang="de-DE" sz="1600" dirty="0" smtClean="0">
                <a:solidFill>
                  <a:srgbClr val="002060"/>
                </a:solidFill>
                <a:latin typeface="+mn-lt"/>
              </a:rPr>
              <a:t>als der bestehenden führen werden.“</a:t>
            </a:r>
            <a:endParaRPr lang="de-DE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23528" y="3717032"/>
            <a:ext cx="4176464" cy="23391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rgbClr val="002060"/>
                </a:solidFill>
                <a:latin typeface="+mn-lt"/>
              </a:rPr>
              <a:t>„Von der gesetzlichen Verankerung eines </a:t>
            </a:r>
            <a:r>
              <a:rPr lang="de-DE" sz="1600" b="1" dirty="0" smtClean="0">
                <a:solidFill>
                  <a:srgbClr val="002060"/>
                </a:solidFill>
                <a:latin typeface="+mn-lt"/>
              </a:rPr>
              <a:t>Zweitverwertungsrechts</a:t>
            </a:r>
            <a:r>
              <a:rPr lang="de-DE" sz="1600" dirty="0" smtClean="0">
                <a:solidFill>
                  <a:srgbClr val="002060"/>
                </a:solidFill>
                <a:latin typeface="+mn-lt"/>
              </a:rPr>
              <a:t> sollte abgesehen werden. Zumindest dürfte sich dieses </a:t>
            </a:r>
            <a:r>
              <a:rPr lang="de-DE" sz="1600" b="1" dirty="0" smtClean="0">
                <a:solidFill>
                  <a:srgbClr val="002060"/>
                </a:solidFill>
                <a:latin typeface="+mn-lt"/>
              </a:rPr>
              <a:t>nicht auf ein Verlagsprodukt beziehen</a:t>
            </a:r>
            <a:r>
              <a:rPr lang="de-DE" sz="1600" dirty="0" smtClean="0">
                <a:solidFill>
                  <a:srgbClr val="002060"/>
                </a:solidFill>
                <a:latin typeface="+mn-lt"/>
              </a:rPr>
              <a:t>, da in ein vom Verlag veröffentlichtes Produkt </a:t>
            </a:r>
            <a:r>
              <a:rPr lang="de-DE" sz="1600" b="1" dirty="0" smtClean="0">
                <a:solidFill>
                  <a:srgbClr val="002060"/>
                </a:solidFill>
                <a:latin typeface="+mn-lt"/>
              </a:rPr>
              <a:t>eigene Leistungen des Verlages </a:t>
            </a:r>
            <a:r>
              <a:rPr lang="de-DE" sz="1600" dirty="0" smtClean="0">
                <a:solidFill>
                  <a:srgbClr val="002060"/>
                </a:solidFill>
                <a:latin typeface="+mn-lt"/>
              </a:rPr>
              <a:t>geflossen sind, die nicht im Rahmen einer mit öffentlichen Mitteln finanzierten Lehr- und Forschungstätigkeit entstanden sind.“</a:t>
            </a:r>
            <a:endParaRPr lang="de-DE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004048" y="4005064"/>
            <a:ext cx="4139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rgbClr val="002060"/>
                </a:solidFill>
                <a:latin typeface="+mn-lt"/>
              </a:rPr>
              <a:t>„Tatsächlich bedarf es für die Förderung von open access-Veröffentlichungen eines solchen Zweitveröffentlichungsrechts nicht. Jedem </a:t>
            </a:r>
            <a:r>
              <a:rPr lang="de-DE" sz="1600" b="1" dirty="0" smtClean="0">
                <a:solidFill>
                  <a:srgbClr val="002060"/>
                </a:solidFill>
                <a:latin typeface="+mn-lt"/>
              </a:rPr>
              <a:t>Wissenschaftler steht es bereits heute frei,</a:t>
            </a:r>
            <a:r>
              <a:rPr lang="de-DE" sz="1600" dirty="0" smtClean="0">
                <a:solidFill>
                  <a:srgbClr val="002060"/>
                </a:solidFill>
                <a:latin typeface="+mn-lt"/>
              </a:rPr>
              <a:t> seine Forschungsergebnisse </a:t>
            </a:r>
            <a:r>
              <a:rPr lang="de-DE" sz="1600" b="1" dirty="0" smtClean="0">
                <a:solidFill>
                  <a:srgbClr val="002060"/>
                </a:solidFill>
                <a:latin typeface="+mn-lt"/>
              </a:rPr>
              <a:t>open access </a:t>
            </a:r>
            <a:r>
              <a:rPr lang="de-DE" sz="1600" dirty="0" smtClean="0">
                <a:solidFill>
                  <a:srgbClr val="002060"/>
                </a:solidFill>
                <a:latin typeface="+mn-lt"/>
              </a:rPr>
              <a:t>zu veröffentlichen.“</a:t>
            </a:r>
          </a:p>
          <a:p>
            <a:endParaRPr lang="de-DE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Verantwortung für freie Verfügbarkeit von W&amp;I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de-DE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23528" y="764704"/>
            <a:ext cx="338437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Staatliche Instanzen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4355976" y="692696"/>
            <a:ext cx="403244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de-DE" sz="2400" b="1" kern="0" dirty="0" smtClean="0">
                <a:solidFill>
                  <a:srgbClr val="002060"/>
                </a:solidFill>
                <a:latin typeface="Calibri" pitchFamily="34" charset="0"/>
              </a:rPr>
              <a:t>Zweitveröffentlichungsrecht im jetzigen Urheberrecht</a:t>
            </a:r>
            <a:endParaRPr lang="de-DE" sz="2400" b="1" kern="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67544" y="1556792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AutoNum type="arabicParenBoth"/>
            </a:pPr>
            <a:r>
              <a:rPr lang="de-DE" dirty="0" smtClean="0">
                <a:solidFill>
                  <a:srgbClr val="002060"/>
                </a:solidFill>
                <a:latin typeface="+mn-lt"/>
              </a:rPr>
              <a:t>Gestattet der Urheber die Aufnahme des Werkes in eine periodisch erscheinende Sammlung, so erwirbt der Verleger oder Herausgeber im Zweifel ein 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ausschließliches Nutzungsrecht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zur 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Vervielfältigung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 und 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Verbreitung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. Jedoch darf der Urheber das Werk nach 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Ablauf eines Jahres seit Erscheinen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anderweit vervielfältigen und verbreiten, 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wenn nichts anderes vereinbart ist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.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347864" y="5158933"/>
            <a:ext cx="547260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Das Recht aus § 38 UrhG wird durch die 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Vertragspraxis der Verlagswirtschaft faktisch außer Kraft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gesetzt.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72008" y="3501008"/>
            <a:ext cx="9036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Bis 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1965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 hatten Verleger nur 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einfache Nutzungsrechte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an Zeitschriftenbeiträgen. Das wurde 1965 dahingehend korrigiert, dass Verleger/Herausgeber im Zweifel ein 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ausschließliches Nutzungsrecht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erwerben. Die Rückgewinnungsregelung von 1965 kann daher als Kompensation für die Einschränkung der Autorenautonomie interpretiert werden. Aus heutiger Sicht ist diese jedoch unzureichend.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1520" y="2996952"/>
            <a:ext cx="554461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rgbClr val="002060"/>
                </a:solidFill>
                <a:latin typeface="+mn-lt"/>
              </a:rPr>
              <a:t>Es fehlt das </a:t>
            </a:r>
            <a:r>
              <a:rPr lang="de-DE" sz="1600" b="1" dirty="0" smtClean="0">
                <a:solidFill>
                  <a:srgbClr val="002060"/>
                </a:solidFill>
                <a:latin typeface="+mn-lt"/>
              </a:rPr>
              <a:t>Recht der öffentlichen Zugänglichmachung</a:t>
            </a:r>
          </a:p>
          <a:p>
            <a:pPr algn="ctr"/>
            <a:r>
              <a:rPr lang="de-DE" sz="1600" dirty="0" smtClean="0">
                <a:solidFill>
                  <a:srgbClr val="002060"/>
                </a:solidFill>
                <a:latin typeface="+mn-lt"/>
              </a:rPr>
              <a:t>§ 19a UrhG wurde erst am 13.9.2003 ins Gesetz eingefügt</a:t>
            </a:r>
            <a:endParaRPr lang="de-DE" sz="16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Verantwortung für freie Verfügbarkeit von W&amp;I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de-DE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23528" y="764704"/>
            <a:ext cx="338437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Staatliche Instanzen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4355976" y="692696"/>
            <a:ext cx="403244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de-DE" sz="2400" b="1" kern="0" dirty="0" smtClean="0">
                <a:solidFill>
                  <a:srgbClr val="002060"/>
                </a:solidFill>
                <a:latin typeface="Calibri" pitchFamily="34" charset="0"/>
              </a:rPr>
              <a:t>Zweitveröffentlichungsrecht Reform durch Bundesrat</a:t>
            </a:r>
            <a:endParaRPr lang="de-DE" sz="2400" b="1" kern="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67544" y="155272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Vorschlag des 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Bundesrats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zur Regelung eines Zweitverwertungsrechts in seiner Stellungnahme zum Regierungsentwurf des Zweiten Korbes (BR-Drs. 257/06):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67544" y="2632844"/>
            <a:ext cx="7920880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„An wissenschaftlichen Beiträgen, die im Rahmen einer 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überwiegend mit öffentlichen Mitteln finanzierten Lehr- und Forschungstätigkeit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entstanden sind und in Periodika erscheinen, hat der Urheber auch bei Einräumung eines ausschließlichen Nutzungsrechts das Recht, den Inhalt längstens nach Ablauf von 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sechs Monaten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seit Erstveröffentlichung anderweitig 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öffentlich zugänglich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zu machen, soweit dies zur Verfolgung 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nicht kommerzieller Zwecke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gerechtfertigt ist und 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nicht in der Formatierung der Erstveröffentlichung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 erfolgt. Dieses Recht kann 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nicht abbedungen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werden.“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55576" y="5373216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  <a:latin typeface="+mn-lt"/>
              </a:rPr>
              <a:t>Geht zurück </a:t>
            </a:r>
            <a:r>
              <a:rPr lang="de-DE" sz="1200" b="1" dirty="0" smtClean="0">
                <a:solidFill>
                  <a:srgbClr val="002060"/>
                </a:solidFill>
                <a:latin typeface="+mn-lt"/>
              </a:rPr>
              <a:t>auf Gerd Hansen</a:t>
            </a:r>
            <a:r>
              <a:rPr lang="de-DE" sz="1200" dirty="0" smtClean="0">
                <a:solidFill>
                  <a:srgbClr val="002060"/>
                </a:solidFill>
                <a:latin typeface="+mn-lt"/>
              </a:rPr>
              <a:t>: Zugang zu wissenschaftlicher Information – alternative urheberrechtliche Ansätze. </a:t>
            </a:r>
            <a:r>
              <a:rPr lang="nn-NO" sz="1200" dirty="0" smtClean="0">
                <a:solidFill>
                  <a:srgbClr val="002060"/>
                </a:solidFill>
                <a:latin typeface="+mn-lt"/>
              </a:rPr>
              <a:t>GRUR Int. 2005, 378, 378 - </a:t>
            </a:r>
            <a:r>
              <a:rPr lang="nn-NO" sz="1200" dirty="0" smtClean="0">
                <a:solidFill>
                  <a:srgbClr val="002060"/>
                </a:solidFill>
                <a:latin typeface="+mn-lt"/>
                <a:hlinkClick r:id="rId3"/>
              </a:rPr>
              <a:t>frei zugänglich </a:t>
            </a:r>
            <a:endParaRPr lang="de-DE" sz="12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Verantwortung für freie Verfügbarkeit von W&amp;I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de-DE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23528" y="764704"/>
            <a:ext cx="338437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Staatliche Instanzen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4355976" y="692696"/>
            <a:ext cx="403244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de-DE" sz="2400" b="1" kern="0" dirty="0" smtClean="0">
                <a:solidFill>
                  <a:srgbClr val="002060"/>
                </a:solidFill>
                <a:latin typeface="Calibri" pitchFamily="34" charset="0"/>
              </a:rPr>
              <a:t>Zweitveröffentlichungsrecht Bedenken des BMJ</a:t>
            </a:r>
            <a:endParaRPr lang="de-DE" sz="2400" b="1" kern="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83568" y="1484784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2060"/>
                </a:solidFill>
                <a:latin typeface="+mn-lt"/>
              </a:rPr>
              <a:t>Verfassungsrechtliche Bedenken:</a:t>
            </a:r>
          </a:p>
          <a:p>
            <a:r>
              <a:rPr lang="de-DE" dirty="0" smtClean="0">
                <a:solidFill>
                  <a:srgbClr val="002060"/>
                </a:solidFill>
                <a:latin typeface="+mn-lt"/>
              </a:rPr>
              <a:t>Eine aus dem Zweitveröffentlichungsrecht abzuleitende Anbietungsverpflichtung der Autoren an ihre Institutionen sei ein Verstoß gegen Wissenschaftsfreiheit  bzw. der positiven Publikationsfreiheit des ob, wann, wie und wo zu publizieren.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83568" y="306896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2060"/>
                </a:solidFill>
                <a:latin typeface="+mn-lt"/>
              </a:rPr>
              <a:t>Europarechtliche Bedenken:</a:t>
            </a:r>
          </a:p>
          <a:p>
            <a:r>
              <a:rPr lang="de-DE" dirty="0" smtClean="0">
                <a:solidFill>
                  <a:srgbClr val="002060"/>
                </a:solidFill>
                <a:latin typeface="+mn-lt"/>
              </a:rPr>
              <a:t>Ein Zweitveröffentlichungsrecht könnte als neue Schrankenregelung angesehen werden. Die EU-Richtlinie hat aber mögliche Schrankenregelungen abschließend aufgelistet. Eine neue Schranke in das UrhR sei daher derzeit nicht möglich.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83568" y="4653136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2060"/>
                </a:solidFill>
                <a:latin typeface="+mn-lt"/>
              </a:rPr>
              <a:t>Nachteile für deutsche WissenschaftlerInnen:</a:t>
            </a:r>
          </a:p>
          <a:p>
            <a:r>
              <a:rPr lang="de-DE" dirty="0" smtClean="0">
                <a:solidFill>
                  <a:srgbClr val="002060"/>
                </a:solidFill>
                <a:latin typeface="+mn-lt"/>
              </a:rPr>
              <a:t>Der Zugang deutscher WissenschaftlerInnen zu internationalen Zeitschriften mit hoher Reputation würde verstellt, da Verleger dieser Zeitschriften dies bindende Zweitveröffentlichungsrecht nicht akzeptieren würden.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Verantwortung für freie Verfügbarkeit von W&amp;I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de-DE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23528" y="764704"/>
            <a:ext cx="338437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Staatliche Instanzen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4355976" y="692696"/>
            <a:ext cx="403244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de-DE" sz="2400" b="1" kern="0" dirty="0" smtClean="0">
                <a:solidFill>
                  <a:srgbClr val="002060"/>
                </a:solidFill>
                <a:latin typeface="Calibri" pitchFamily="34" charset="0"/>
              </a:rPr>
              <a:t>Zweitveröffentlichungsrecht im Dritten Korb ???</a:t>
            </a:r>
            <a:endParaRPr lang="de-DE" sz="2400" b="1" kern="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55576" y="2239704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Bislang mehr als 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zweifelhaft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, ob von der 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Bundesregierung (vom BMJ)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 im Dritten Korb – wenn er denn überhaupt noch in dieser Legislaturperiode kommt – irgendwelche 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Regulierungsverbesserungen zugunsten von Bildung und Wissenschaft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kommen.</a:t>
            </a:r>
          </a:p>
          <a:p>
            <a:pPr algn="ctr"/>
            <a:endParaRPr lang="de-DE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Ob eine Regelung für das Zweitveröffentlichungsrecht dabei sein wird, ist derzeit unwahrscheinlich.</a:t>
            </a:r>
          </a:p>
          <a:p>
            <a:pPr algn="ctr"/>
            <a:endParaRPr lang="de-DE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Aber: Danach geht es in die 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parlamentarische Beratung.</a:t>
            </a:r>
          </a:p>
          <a:p>
            <a:pPr algn="ctr"/>
            <a:endParaRPr lang="de-DE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2987824" y="184482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07504" y="1562016"/>
            <a:ext cx="7000875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dirty="0" smtClean="0">
                <a:solidFill>
                  <a:srgbClr val="002060"/>
                </a:solidFill>
                <a:latin typeface="+mn-lt"/>
                <a:cs typeface="+mn-cs"/>
              </a:rPr>
              <a:t>Auch in Deutschland sollte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  <a:cs typeface="+mn-cs"/>
              </a:rPr>
              <a:t>dem internationalen Trend </a:t>
            </a:r>
            <a:r>
              <a:rPr lang="de-DE" sz="2000" dirty="0" smtClean="0">
                <a:solidFill>
                  <a:srgbClr val="002060"/>
                </a:solidFill>
                <a:latin typeface="+mn-lt"/>
                <a:cs typeface="+mn-cs"/>
              </a:rPr>
              <a:t>entsprochen werden, die öffentlichen Wissenschaftsförderorganisationen auf eine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  <a:cs typeface="+mn-cs"/>
              </a:rPr>
              <a:t>verbindliche Verpflichtung für eine Open-Access-Publikation </a:t>
            </a:r>
            <a:r>
              <a:rPr lang="de-DE" sz="2000" dirty="0" smtClean="0">
                <a:solidFill>
                  <a:srgbClr val="002060"/>
                </a:solidFill>
                <a:latin typeface="+mn-lt"/>
                <a:cs typeface="+mn-cs"/>
              </a:rPr>
              <a:t>(parallel oder zeitlich versetzt zur kommerziellen Erstpublikation) festzulegen.</a:t>
            </a:r>
            <a:endParaRPr lang="de-DE" sz="20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23528" y="3429000"/>
            <a:ext cx="61926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dirty="0" smtClean="0">
                <a:solidFill>
                  <a:srgbClr val="002060"/>
                </a:solidFill>
                <a:latin typeface="+mn-lt"/>
                <a:cs typeface="+mn-cs"/>
              </a:rPr>
              <a:t>Der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  <a:cs typeface="+mn-cs"/>
              </a:rPr>
              <a:t>Gesetzgeber</a:t>
            </a:r>
            <a:r>
              <a:rPr lang="de-DE" sz="2000" dirty="0" smtClean="0">
                <a:solidFill>
                  <a:srgbClr val="002060"/>
                </a:solidFill>
                <a:latin typeface="+mn-lt"/>
                <a:cs typeface="+mn-cs"/>
              </a:rPr>
              <a:t> sollte das Zweitverwertungsrecht nicht nur an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  <a:cs typeface="+mn-cs"/>
              </a:rPr>
              <a:t>individuelle Autorenansprüche </a:t>
            </a:r>
            <a:r>
              <a:rPr lang="de-DE" sz="2000" dirty="0" smtClean="0">
                <a:solidFill>
                  <a:srgbClr val="002060"/>
                </a:solidFill>
                <a:latin typeface="+mn-lt"/>
                <a:cs typeface="+mn-cs"/>
              </a:rPr>
              <a:t>binden oder wegen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  <a:cs typeface="+mn-cs"/>
              </a:rPr>
              <a:t>kommerzieller Verwertungsansprüche </a:t>
            </a:r>
            <a:r>
              <a:rPr lang="de-DE" sz="2000" dirty="0" smtClean="0">
                <a:solidFill>
                  <a:srgbClr val="002060"/>
                </a:solidFill>
                <a:latin typeface="+mn-lt"/>
                <a:cs typeface="+mn-cs"/>
              </a:rPr>
              <a:t>einschränken, sondern es aus der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  <a:cs typeface="+mn-cs"/>
              </a:rPr>
              <a:t>Verantwortung gegenüber der Gesellschaft </a:t>
            </a:r>
            <a:r>
              <a:rPr lang="de-DE" sz="2000" dirty="0" smtClean="0">
                <a:solidFill>
                  <a:srgbClr val="002060"/>
                </a:solidFill>
                <a:latin typeface="+mn-lt"/>
                <a:cs typeface="+mn-cs"/>
              </a:rPr>
              <a:t>begründen, allen BürgerInnen den freien Zugang zum publizierten Wissen zu ermöglichen.</a:t>
            </a:r>
            <a:endParaRPr lang="de-DE" sz="20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187624" y="332656"/>
            <a:ext cx="2952328" cy="10801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1403648" y="548680"/>
            <a:ext cx="252028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>
                <a:solidFill>
                  <a:srgbClr val="002060"/>
                </a:solidFill>
                <a:latin typeface="+mn-lt"/>
              </a:rPr>
              <a:t>Fazit</a:t>
            </a:r>
            <a:endParaRPr lang="de-DE" sz="3600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6300192" y="2924944"/>
            <a:ext cx="2736304" cy="1080120"/>
            <a:chOff x="4788024" y="332656"/>
            <a:chExt cx="2736304" cy="1080120"/>
          </a:xfrm>
        </p:grpSpPr>
        <p:sp>
          <p:nvSpPr>
            <p:cNvPr id="16" name="Rechteck 15"/>
            <p:cNvSpPr/>
            <p:nvPr/>
          </p:nvSpPr>
          <p:spPr>
            <a:xfrm>
              <a:off x="4788024" y="332656"/>
              <a:ext cx="2736304" cy="108012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4932040" y="476672"/>
              <a:ext cx="2448272" cy="83099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smtClean="0">
                  <a:solidFill>
                    <a:srgbClr val="002060"/>
                  </a:solidFill>
                </a:rPr>
                <a:t>Mehr „Sollen“ als Realität</a:t>
              </a:r>
              <a:endParaRPr lang="de-DE" sz="2400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5496" y="692696"/>
            <a:ext cx="7345362" cy="1219565"/>
          </a:xfrm>
          <a:prstGeom prst="rect">
            <a:avLst/>
          </a:prstGeom>
          <a:noFill/>
          <a:ln>
            <a:noFill/>
          </a:ln>
        </p:spPr>
        <p:txBody>
          <a:bodyPr anchorCtr="1" compatLnSpc="0">
            <a:spAutoFit/>
          </a:bodyPr>
          <a:lstStyle/>
          <a:p>
            <a:pPr algn="ctr">
              <a:defRPr/>
            </a:pPr>
            <a:r>
              <a:rPr lang="de-DE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Was beim </a:t>
            </a:r>
            <a:r>
              <a:rPr lang="de-DE" b="1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Patentrecht</a:t>
            </a:r>
            <a:r>
              <a:rPr lang="de-DE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 möglich war – Patentierung ist nicht mehr ein individuelles, persönliches Recht von ProfessorInnen (als Erfinder) – sollte auch beim </a:t>
            </a:r>
            <a:r>
              <a:rPr lang="de-DE" b="1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Urheberrecht</a:t>
            </a:r>
            <a:r>
              <a:rPr lang="de-DE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 möglich sein</a:t>
            </a:r>
          </a:p>
          <a:p>
            <a:pPr algn="ctr">
              <a:defRPr/>
            </a:pPr>
            <a:endParaRPr lang="de-DE" kern="0" dirty="0">
              <a:solidFill>
                <a:srgbClr val="002060"/>
              </a:solidFill>
              <a:latin typeface="+mn-lt"/>
              <a:ea typeface="Arial Unicode MS" pitchFamily="2"/>
              <a:cs typeface="Tahoma" pitchFamily="2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07059" y="1628800"/>
            <a:ext cx="7345363" cy="655949"/>
          </a:xfrm>
          <a:prstGeom prst="rect">
            <a:avLst/>
          </a:prstGeom>
          <a:noFill/>
          <a:ln>
            <a:noFill/>
          </a:ln>
        </p:spPr>
        <p:txBody>
          <a:bodyPr anchorCtr="1" compatLnSpc="0">
            <a:spAutoFit/>
          </a:bodyPr>
          <a:lstStyle/>
          <a:p>
            <a:pPr algn="ctr">
              <a:defRPr/>
            </a:pPr>
            <a:r>
              <a:rPr lang="de-DE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Das </a:t>
            </a:r>
            <a:r>
              <a:rPr lang="de-DE" b="1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positive Publikationsrecht </a:t>
            </a:r>
            <a:r>
              <a:rPr lang="de-DE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verbleibt beim Urhebers für die Erstpublikation (in kommerzieller Form)</a:t>
            </a:r>
            <a:endParaRPr lang="de-DE" kern="0" dirty="0">
              <a:solidFill>
                <a:srgbClr val="002060"/>
              </a:solidFill>
              <a:latin typeface="+mn-lt"/>
              <a:ea typeface="Arial Unicode MS" pitchFamily="2"/>
              <a:cs typeface="Tahoma" pitchFamily="2"/>
            </a:endParaRPr>
          </a:p>
        </p:txBody>
      </p:sp>
      <p:pic>
        <p:nvPicPr>
          <p:cNvPr id="6" name="Grafik 16" descr="vortrag-regensburg-nur-grafiken_Seite_17.jpg"/>
          <p:cNvPicPr/>
          <p:nvPr/>
        </p:nvPicPr>
        <p:blipFill>
          <a:blip r:embed="rId3" cstate="print"/>
          <a:srcRect t="15823" b="3613"/>
          <a:stretch>
            <a:fillRect/>
          </a:stretch>
        </p:blipFill>
        <p:spPr>
          <a:xfrm>
            <a:off x="3419872" y="2564904"/>
            <a:ext cx="5832648" cy="3096344"/>
          </a:xfrm>
          <a:prstGeom prst="rect">
            <a:avLst/>
          </a:prstGeom>
        </p:spPr>
      </p:pic>
      <p:grpSp>
        <p:nvGrpSpPr>
          <p:cNvPr id="16" name="Gruppieren 15"/>
          <p:cNvGrpSpPr/>
          <p:nvPr/>
        </p:nvGrpSpPr>
        <p:grpSpPr>
          <a:xfrm>
            <a:off x="251520" y="3356992"/>
            <a:ext cx="8388424" cy="2994765"/>
            <a:chOff x="251520" y="3356992"/>
            <a:chExt cx="8388424" cy="2994765"/>
          </a:xfrm>
        </p:grpSpPr>
        <p:sp>
          <p:nvSpPr>
            <p:cNvPr id="7" name="Textfeld 6"/>
            <p:cNvSpPr txBox="1"/>
            <p:nvPr/>
          </p:nvSpPr>
          <p:spPr>
            <a:xfrm>
              <a:off x="251520" y="3356992"/>
              <a:ext cx="2736304" cy="215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002060"/>
                  </a:solidFill>
                  <a:latin typeface="+mn-lt"/>
                </a:rPr>
                <a:t>Sollten zusätzlich auch die </a:t>
              </a:r>
              <a:r>
                <a:rPr lang="de-DE" b="1" dirty="0" smtClean="0">
                  <a:solidFill>
                    <a:srgbClr val="002060"/>
                  </a:solidFill>
                  <a:latin typeface="+mn-lt"/>
                </a:rPr>
                <a:t>Institutionen dieser Wissenschaftler </a:t>
              </a:r>
              <a:r>
                <a:rPr lang="de-DE" sz="1400" b="1" dirty="0" smtClean="0">
                  <a:solidFill>
                    <a:srgbClr val="002060"/>
                  </a:solidFill>
                  <a:latin typeface="+mn-lt"/>
                </a:rPr>
                <a:t>oder Lehrkräfte das Recht haben, deren Werke ein halbes Jahr nach der (kommerziellen) Erstpublika-tion für nicht-kommerzielle Zwecke frei öffentlich zugänglich zu machen?</a:t>
              </a:r>
              <a:endParaRPr lang="de-DE" sz="1400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9" name="Rechteckige Legende 8"/>
            <p:cNvSpPr/>
            <p:nvPr/>
          </p:nvSpPr>
          <p:spPr>
            <a:xfrm>
              <a:off x="3131840" y="5733256"/>
              <a:ext cx="5328592" cy="618501"/>
            </a:xfrm>
            <a:prstGeom prst="wedgeRectCallout">
              <a:avLst>
                <a:gd name="adj1" fmla="val -49730"/>
                <a:gd name="adj2" fmla="val -6853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400" b="1" dirty="0" smtClean="0">
                  <a:solidFill>
                    <a:srgbClr val="002060"/>
                  </a:solidFill>
                </a:rPr>
                <a:t>Eine Online-Befragung des Aktionsbündnisses </a:t>
              </a:r>
              <a:r>
                <a:rPr lang="de-DE" sz="1000" b="1" dirty="0" smtClean="0">
                  <a:solidFill>
                    <a:srgbClr val="002060"/>
                  </a:solidFill>
                </a:rPr>
                <a:t>in Zusammenarbeit mit Organisationen der „Allianz der Wissenschaftsorganisationen“, mit dem Deutschen  Bibliotheksverband e.V. und der Union der Akademien der Wissenschaften.</a:t>
              </a:r>
              <a:endParaRPr lang="de-DE" sz="1000" b="1" dirty="0">
                <a:solidFill>
                  <a:srgbClr val="002060"/>
                </a:solidFill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56376" y="5445224"/>
              <a:ext cx="683568" cy="829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feld 11"/>
          <p:cNvSpPr txBox="1"/>
          <p:nvPr/>
        </p:nvSpPr>
        <p:spPr>
          <a:xfrm>
            <a:off x="0" y="2276872"/>
            <a:ext cx="7345363" cy="937757"/>
          </a:xfrm>
          <a:prstGeom prst="rect">
            <a:avLst/>
          </a:prstGeom>
          <a:noFill/>
          <a:ln>
            <a:noFill/>
          </a:ln>
        </p:spPr>
        <p:txBody>
          <a:bodyPr anchorCtr="1" compatLnSpc="0">
            <a:spAutoFit/>
          </a:bodyPr>
          <a:lstStyle/>
          <a:p>
            <a:pPr algn="ctr">
              <a:defRPr/>
            </a:pPr>
            <a:r>
              <a:rPr lang="de-DE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Die Institution des Urhebers erhält unabdingbar das </a:t>
            </a:r>
            <a:r>
              <a:rPr lang="de-DE" b="1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Zweitpublikationsrecht</a:t>
            </a:r>
            <a:r>
              <a:rPr lang="de-DE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 für die Open-Access-Publikation</a:t>
            </a:r>
          </a:p>
          <a:p>
            <a:pPr algn="ctr">
              <a:defRPr/>
            </a:pPr>
            <a:r>
              <a:rPr lang="de-DE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(</a:t>
            </a:r>
            <a:r>
              <a:rPr lang="de-DE" b="1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institutional mandate</a:t>
            </a:r>
            <a:r>
              <a:rPr lang="de-DE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)</a:t>
            </a:r>
            <a:endParaRPr lang="de-DE" kern="0" dirty="0">
              <a:solidFill>
                <a:srgbClr val="002060"/>
              </a:solidFill>
              <a:latin typeface="+mn-lt"/>
              <a:ea typeface="Arial Unicode MS" pitchFamily="2"/>
              <a:cs typeface="Tahoma" pitchFamily="2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Verantwortung für freie Verfügbarkeit von W&amp;I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de-DE" sz="20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feld 28"/>
          <p:cNvSpPr txBox="1"/>
          <p:nvPr/>
        </p:nvSpPr>
        <p:spPr>
          <a:xfrm>
            <a:off x="611560" y="1589021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2060"/>
                </a:solidFill>
                <a:latin typeface="+mn-lt"/>
              </a:rPr>
              <a:t>Neurowissenschaften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-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Publikationen nur bis 2008 nachgewiesen; keine Publikation im Volltext frei verfügbar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611560" y="2339589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2060"/>
                </a:solidFill>
                <a:latin typeface="+mn-lt"/>
              </a:rPr>
              <a:t>Informatik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-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weitgehend Links auf den Volltext, intensiv aus Proceedings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611560" y="3090157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2060"/>
                </a:solidFill>
                <a:latin typeface="+mn-lt"/>
              </a:rPr>
              <a:t>Organische Geochemie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-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neuere Arbeiten mit Links zu ScienceDirect, dort Abstracts, sonst käuflicher Erwerb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611560" y="3840725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2060"/>
                </a:solidFill>
                <a:latin typeface="+mn-lt"/>
              </a:rPr>
              <a:t>Zellbiologie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-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überwiegend downloadbar als PDF </a:t>
            </a:r>
            <a:r>
              <a:rPr lang="de-DE" i="1" dirty="0" smtClean="0">
                <a:solidFill>
                  <a:srgbClr val="002060"/>
                </a:solidFill>
                <a:latin typeface="+mn-lt"/>
              </a:rPr>
              <a:t>for personal use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, ohne CC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611560" y="4314293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2060"/>
                </a:solidFill>
                <a:latin typeface="+mn-lt"/>
              </a:rPr>
              <a:t>Experimentelle Festkörperphysik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-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Preprints weitgehend unter arXiv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611560" y="4787861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+mn-lt"/>
              </a:rPr>
              <a:t>Röntgenphysik -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Abstracts zugänglich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;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 Volltexte käuflich zu erwerben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611560" y="5261429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2060"/>
                </a:solidFill>
                <a:latin typeface="+mn-lt"/>
              </a:rPr>
              <a:t>Ägyptologie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- 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nichts frei verfügbar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611560" y="5734997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+mn-lt"/>
              </a:rPr>
              <a:t>Thermodynamik -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Abstracts verfügbar; Volltexte käuflich über ScienceDirect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611560" y="838453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+mn-lt"/>
              </a:rPr>
              <a:t>Molekulare Phytopathologie -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Abstract oft unter PubMed frei verfügbar; nichts im Volltext frei verfügbar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0" y="-27384"/>
            <a:ext cx="9144000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Ausmaß der Verfügbarkeit von Publikationen von Leibniz-Preisträgern 2011 über deren Website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0" y="-27384"/>
            <a:ext cx="9144000" cy="55399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 smtClean="0">
                <a:solidFill>
                  <a:schemeClr val="bg1"/>
                </a:solidFill>
                <a:latin typeface="+mn-lt"/>
                <a:cs typeface="+mn-cs"/>
              </a:rPr>
              <a:t>Dem Charakter </a:t>
            </a:r>
            <a:r>
              <a:rPr lang="de-DE" sz="2000" b="1" dirty="0">
                <a:solidFill>
                  <a:schemeClr val="bg1"/>
                </a:solidFill>
                <a:latin typeface="+mn-lt"/>
                <a:cs typeface="+mn-cs"/>
              </a:rPr>
              <a:t>von Wissen und Information als Gemeingüter Rechnung 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  <a:cs typeface="+mn-cs"/>
              </a:rPr>
              <a:t>tragen </a:t>
            </a:r>
            <a:endParaRPr lang="de-DE" sz="20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971600" y="3933056"/>
            <a:ext cx="7416824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20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Das Zweitveröffentlichungsrecht (zugunsten der Autoren und der sie tragenden Institutionen) könnte als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Übergang zu einer vollständig durch das Open-Access-Paradigma bestimmten Wissenschaftskommunikation </a:t>
            </a:r>
            <a:r>
              <a:rPr lang="de-DE" sz="20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angesehen werden.</a:t>
            </a:r>
          </a:p>
        </p:txBody>
      </p:sp>
      <p:sp>
        <p:nvSpPr>
          <p:cNvPr id="6" name="Rechteck 5"/>
          <p:cNvSpPr/>
          <p:nvPr/>
        </p:nvSpPr>
        <p:spPr>
          <a:xfrm>
            <a:off x="3059832" y="1844824"/>
            <a:ext cx="2952328" cy="151216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275856" y="2012647"/>
            <a:ext cx="252028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>
                <a:solidFill>
                  <a:srgbClr val="002060"/>
                </a:solidFill>
                <a:latin typeface="+mn-lt"/>
              </a:rPr>
              <a:t>Wohin geht die Reise?</a:t>
            </a:r>
            <a:endParaRPr lang="de-DE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971600" y="980728"/>
            <a:ext cx="70008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dirty="0" smtClean="0">
                <a:solidFill>
                  <a:srgbClr val="002060"/>
                </a:solidFill>
                <a:latin typeface="+mn-lt"/>
                <a:cs typeface="+mn-cs"/>
              </a:rPr>
              <a:t>Die Auseinandersetzung um das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  <a:cs typeface="+mn-cs"/>
              </a:rPr>
              <a:t>Zweitveröffentlichungsrecht</a:t>
            </a:r>
            <a:r>
              <a:rPr lang="de-DE" sz="2000" dirty="0" smtClean="0">
                <a:solidFill>
                  <a:srgbClr val="002060"/>
                </a:solidFill>
                <a:latin typeface="+mn-lt"/>
                <a:cs typeface="+mn-cs"/>
              </a:rPr>
              <a:t> ist nur ein „Vorgeplänkel“, …</a:t>
            </a:r>
            <a:endParaRPr lang="de-DE" sz="20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0" y="-27384"/>
            <a:ext cx="9144000" cy="55399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 smtClean="0">
                <a:solidFill>
                  <a:schemeClr val="bg1"/>
                </a:solidFill>
                <a:latin typeface="+mn-lt"/>
                <a:cs typeface="+mn-cs"/>
              </a:rPr>
              <a:t>Dem Charakter </a:t>
            </a:r>
            <a:r>
              <a:rPr lang="de-DE" sz="2000" b="1" dirty="0">
                <a:solidFill>
                  <a:schemeClr val="bg1"/>
                </a:solidFill>
                <a:latin typeface="+mn-lt"/>
                <a:cs typeface="+mn-cs"/>
              </a:rPr>
              <a:t>von Wissen und Information als Gemeingüter Rechnung 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  <a:cs typeface="+mn-cs"/>
              </a:rPr>
              <a:t>tragen </a:t>
            </a:r>
            <a:endParaRPr lang="de-DE" sz="20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530225" y="672909"/>
            <a:ext cx="7929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dirty="0">
                <a:solidFill>
                  <a:srgbClr val="002060"/>
                </a:solidFill>
                <a:latin typeface="+mn-lt"/>
                <a:cs typeface="+mn-cs"/>
              </a:rPr>
              <a:t>Das muss </a:t>
            </a:r>
            <a:r>
              <a:rPr lang="de-DE" sz="2000" b="1" dirty="0">
                <a:solidFill>
                  <a:srgbClr val="002060"/>
                </a:solidFill>
                <a:latin typeface="+mn-lt"/>
                <a:cs typeface="+mn-cs"/>
              </a:rPr>
              <a:t>nicht im Widerspruch zu kommerziellen Verwertungsmodellen d</a:t>
            </a:r>
            <a:r>
              <a:rPr lang="de-DE" sz="2000" dirty="0">
                <a:solidFill>
                  <a:srgbClr val="002060"/>
                </a:solidFill>
                <a:latin typeface="+mn-lt"/>
                <a:cs typeface="+mn-cs"/>
              </a:rPr>
              <a:t>er Informationswirtschaft </a:t>
            </a:r>
            <a:r>
              <a:rPr lang="de-DE" sz="2000" dirty="0" smtClean="0">
                <a:solidFill>
                  <a:srgbClr val="002060"/>
                </a:solidFill>
                <a:latin typeface="+mn-lt"/>
                <a:cs typeface="+mn-cs"/>
              </a:rPr>
              <a:t>stehen.</a:t>
            </a:r>
            <a:endParaRPr lang="de-DE" sz="20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66800" y="1477233"/>
            <a:ext cx="7250113" cy="101566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DE" sz="2000" dirty="0" smtClean="0">
                <a:solidFill>
                  <a:srgbClr val="002060"/>
                </a:solidFill>
                <a:latin typeface="+mn-lt"/>
                <a:cs typeface="+mn-cs"/>
              </a:rPr>
              <a:t>wenn die Informationswirtschaft dem Rechnung trägt, </a:t>
            </a:r>
            <a:r>
              <a:rPr lang="de-DE" sz="2000" dirty="0">
                <a:solidFill>
                  <a:srgbClr val="002060"/>
                </a:solidFill>
                <a:latin typeface="+mn-lt"/>
                <a:cs typeface="+mn-cs"/>
              </a:rPr>
              <a:t>dass </a:t>
            </a:r>
            <a:r>
              <a:rPr lang="de-DE" sz="2000" b="1" dirty="0">
                <a:solidFill>
                  <a:srgbClr val="002060"/>
                </a:solidFill>
                <a:latin typeface="+mn-lt"/>
                <a:cs typeface="+mn-cs"/>
              </a:rPr>
              <a:t>exklusive Verwertungsrechte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  <a:cs typeface="+mn-cs"/>
              </a:rPr>
              <a:t>an Wissen und Information </a:t>
            </a:r>
            <a:r>
              <a:rPr lang="de-DE" sz="2000" b="1" dirty="0">
                <a:solidFill>
                  <a:srgbClr val="002060"/>
                </a:solidFill>
                <a:latin typeface="+mn-lt"/>
                <a:cs typeface="+mn-cs"/>
              </a:rPr>
              <a:t>nicht mehr möglich </a:t>
            </a:r>
            <a:r>
              <a:rPr lang="de-DE" sz="2000" dirty="0">
                <a:solidFill>
                  <a:srgbClr val="002060"/>
                </a:solidFill>
                <a:latin typeface="+mn-lt"/>
                <a:cs typeface="+mn-cs"/>
              </a:rPr>
              <a:t>sind</a:t>
            </a:r>
            <a:endParaRPr lang="de-DE" sz="20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1520" y="2877904"/>
            <a:ext cx="648072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b="1" dirty="0">
                <a:solidFill>
                  <a:srgbClr val="002060"/>
                </a:solidFill>
                <a:latin typeface="+mn-lt"/>
                <a:cs typeface="+mn-cs"/>
              </a:rPr>
              <a:t>Exklusive Rechte </a:t>
            </a:r>
            <a:r>
              <a:rPr lang="de-DE" sz="2000" dirty="0">
                <a:solidFill>
                  <a:srgbClr val="002060"/>
                </a:solidFill>
                <a:latin typeface="+mn-lt"/>
                <a:cs typeface="+mn-cs"/>
              </a:rPr>
              <a:t>der Urheber/Verwerter im </a:t>
            </a:r>
            <a:r>
              <a:rPr lang="de-DE" sz="2000" dirty="0" smtClean="0">
                <a:solidFill>
                  <a:srgbClr val="002060"/>
                </a:solidFill>
                <a:latin typeface="+mn-lt"/>
                <a:cs typeface="+mn-cs"/>
              </a:rPr>
              <a:t>Urheberrecht</a:t>
            </a:r>
            <a:r>
              <a:rPr lang="de-DE" sz="2000" dirty="0">
                <a:solidFill>
                  <a:srgbClr val="002060"/>
                </a:solidFill>
                <a:latin typeface="+mn-lt"/>
                <a:cs typeface="+mn-cs"/>
              </a:rPr>
              <a:t>, </a:t>
            </a:r>
            <a:r>
              <a:rPr lang="de-DE" sz="2000" b="1" dirty="0">
                <a:solidFill>
                  <a:srgbClr val="002060"/>
                </a:solidFill>
                <a:latin typeface="+mn-lt"/>
                <a:cs typeface="+mn-cs"/>
              </a:rPr>
              <a:t>nicht die allgemeine Regel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  <a:cs typeface="+mn-cs"/>
              </a:rPr>
              <a:t>, </a:t>
            </a:r>
            <a:endParaRPr lang="de-DE" sz="20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de-DE" sz="2000" b="1" dirty="0">
                <a:solidFill>
                  <a:srgbClr val="002060"/>
                </a:solidFill>
                <a:latin typeface="+mn-lt"/>
                <a:cs typeface="+mn-cs"/>
              </a:rPr>
              <a:t>sondern die Ausnahme </a:t>
            </a:r>
            <a:br>
              <a:rPr lang="de-DE" sz="2000" b="1" dirty="0">
                <a:solidFill>
                  <a:srgbClr val="002060"/>
                </a:solidFill>
                <a:latin typeface="+mn-lt"/>
                <a:cs typeface="+mn-cs"/>
              </a:rPr>
            </a:br>
            <a:endParaRPr lang="de-DE" sz="20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de-DE" sz="2000" dirty="0">
                <a:solidFill>
                  <a:srgbClr val="002060"/>
                </a:solidFill>
                <a:latin typeface="+mn-lt"/>
                <a:cs typeface="+mn-cs"/>
              </a:rPr>
              <a:t>die </a:t>
            </a:r>
            <a:r>
              <a:rPr lang="de-DE" sz="2000" b="1" dirty="0">
                <a:solidFill>
                  <a:srgbClr val="002060"/>
                </a:solidFill>
                <a:latin typeface="+mn-lt"/>
                <a:cs typeface="+mn-cs"/>
              </a:rPr>
              <a:t>freie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  <a:cs typeface="+mn-cs"/>
              </a:rPr>
              <a:t>Verfügung </a:t>
            </a:r>
            <a:r>
              <a:rPr lang="de-DE" sz="2000" dirty="0" smtClean="0">
                <a:solidFill>
                  <a:srgbClr val="002060"/>
                </a:solidFill>
                <a:latin typeface="+mn-lt"/>
                <a:cs typeface="+mn-cs"/>
              </a:rPr>
              <a:t>der </a:t>
            </a:r>
            <a:r>
              <a:rPr lang="de-DE" sz="2000" b="1" dirty="0">
                <a:solidFill>
                  <a:srgbClr val="002060"/>
                </a:solidFill>
                <a:latin typeface="+mn-lt"/>
                <a:cs typeface="+mn-cs"/>
              </a:rPr>
              <a:t>Normalfall</a:t>
            </a:r>
            <a:r>
              <a:rPr lang="de-DE" sz="2000" dirty="0">
                <a:solidFill>
                  <a:srgbClr val="002060"/>
                </a:solidFill>
                <a:latin typeface="+mn-lt"/>
                <a:cs typeface="+mn-cs"/>
              </a:rPr>
              <a:t>.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940152" y="2654910"/>
            <a:ext cx="2761308" cy="286232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de-DE" sz="2000" dirty="0">
                <a:solidFill>
                  <a:schemeClr val="bg1"/>
                </a:solidFill>
                <a:latin typeface="+mn-lt"/>
                <a:cs typeface="+mn-cs"/>
              </a:rPr>
              <a:t>Geschäfts- und Organisationsmodelle der Informationswirtschaft werden im Bereich der Wissenschaft </a:t>
            </a:r>
            <a:r>
              <a:rPr lang="de-DE" sz="2000" b="1" dirty="0">
                <a:solidFill>
                  <a:schemeClr val="bg1"/>
                </a:solidFill>
                <a:latin typeface="+mn-lt"/>
                <a:cs typeface="+mn-cs"/>
              </a:rPr>
              <a:t>nur unter Anerkennung 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  <a:cs typeface="+mn-cs"/>
              </a:rPr>
              <a:t>des Open-Access-Paradigma Charakters </a:t>
            </a:r>
            <a:r>
              <a:rPr lang="de-DE" sz="2000" dirty="0" smtClean="0">
                <a:solidFill>
                  <a:schemeClr val="bg1"/>
                </a:solidFill>
                <a:latin typeface="+mn-lt"/>
                <a:cs typeface="+mn-cs"/>
              </a:rPr>
              <a:t>möglich </a:t>
            </a:r>
            <a:r>
              <a:rPr lang="de-DE" sz="2000" dirty="0">
                <a:solidFill>
                  <a:schemeClr val="bg1"/>
                </a:solidFill>
                <a:latin typeface="+mn-lt"/>
                <a:cs typeface="+mn-cs"/>
              </a:rPr>
              <a:t>sein.</a:t>
            </a:r>
            <a:endParaRPr lang="de-DE" sz="20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build="p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0" y="-27384"/>
            <a:ext cx="9144000" cy="55399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 smtClean="0">
                <a:solidFill>
                  <a:schemeClr val="bg1"/>
                </a:solidFill>
                <a:latin typeface="+mn-lt"/>
                <a:cs typeface="+mn-cs"/>
              </a:rPr>
              <a:t>Dem Charakter </a:t>
            </a:r>
            <a:r>
              <a:rPr lang="de-DE" sz="2000" b="1" dirty="0">
                <a:solidFill>
                  <a:schemeClr val="bg1"/>
                </a:solidFill>
                <a:latin typeface="+mn-lt"/>
                <a:cs typeface="+mn-cs"/>
              </a:rPr>
              <a:t>von Wissen und Information als Gemeingüter Rechnung 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  <a:cs typeface="+mn-cs"/>
              </a:rPr>
              <a:t>tragen </a:t>
            </a:r>
            <a:endParaRPr lang="de-DE" sz="20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619672" y="1628800"/>
            <a:ext cx="6120680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763688" y="1844824"/>
            <a:ext cx="5832648" cy="286232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de-DE" sz="2400" dirty="0">
                <a:solidFill>
                  <a:schemeClr val="bg1"/>
                </a:solidFill>
                <a:latin typeface="+mn-lt"/>
                <a:cs typeface="+mn-cs"/>
              </a:rPr>
              <a:t>„</a:t>
            </a:r>
            <a:r>
              <a:rPr lang="de-DE" sz="2400" b="1" dirty="0">
                <a:solidFill>
                  <a:schemeClr val="bg1"/>
                </a:solidFill>
                <a:latin typeface="+mn-lt"/>
                <a:cs typeface="+mn-cs"/>
              </a:rPr>
              <a:t>Je freier </a:t>
            </a:r>
            <a:r>
              <a:rPr lang="de-DE" sz="2400" dirty="0">
                <a:solidFill>
                  <a:schemeClr val="bg1"/>
                </a:solidFill>
                <a:latin typeface="+mn-lt"/>
                <a:cs typeface="+mn-cs"/>
              </a:rPr>
              <a:t>der Zugriff zu Wissen und Information gemacht wird, </a:t>
            </a:r>
            <a:endParaRPr lang="de-DE" sz="2400" dirty="0" smtClean="0">
              <a:solidFill>
                <a:schemeClr val="bg1"/>
              </a:solidFill>
              <a:latin typeface="+mn-lt"/>
              <a:cs typeface="+mn-cs"/>
            </a:endParaRPr>
          </a:p>
          <a:p>
            <a:pPr algn="ctr" eaLnBrk="0" hangingPunct="0">
              <a:lnSpc>
                <a:spcPct val="150000"/>
              </a:lnSpc>
              <a:defRPr/>
            </a:pPr>
            <a:r>
              <a:rPr lang="de-DE" sz="2400" b="1" dirty="0" smtClean="0">
                <a:solidFill>
                  <a:schemeClr val="bg1"/>
                </a:solidFill>
                <a:latin typeface="+mn-lt"/>
                <a:cs typeface="+mn-cs"/>
              </a:rPr>
              <a:t>umso </a:t>
            </a:r>
            <a:r>
              <a:rPr lang="de-DE" sz="2400" b="1" dirty="0">
                <a:solidFill>
                  <a:schemeClr val="bg1"/>
                </a:solidFill>
                <a:latin typeface="+mn-lt"/>
                <a:cs typeface="+mn-cs"/>
              </a:rPr>
              <a:t>höher </a:t>
            </a:r>
            <a:r>
              <a:rPr lang="de-DE" sz="2400" dirty="0">
                <a:solidFill>
                  <a:schemeClr val="bg1"/>
                </a:solidFill>
                <a:latin typeface="+mn-lt"/>
                <a:cs typeface="+mn-cs"/>
              </a:rPr>
              <a:t>ist </a:t>
            </a:r>
            <a:r>
              <a:rPr lang="de-DE" sz="2400" dirty="0" smtClean="0">
                <a:solidFill>
                  <a:schemeClr val="bg1"/>
                </a:solidFill>
                <a:latin typeface="+mn-lt"/>
                <a:cs typeface="+mn-cs"/>
              </a:rPr>
              <a:t>die </a:t>
            </a:r>
            <a:endParaRPr lang="de-DE" sz="24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eaLnBrk="0" hangingPunct="0">
              <a:lnSpc>
                <a:spcPct val="150000"/>
              </a:lnSpc>
              <a:defRPr/>
            </a:pPr>
            <a:r>
              <a:rPr lang="de-DE" sz="2400" dirty="0">
                <a:solidFill>
                  <a:schemeClr val="bg1"/>
                </a:solidFill>
                <a:latin typeface="+mn-lt"/>
                <a:cs typeface="+mn-cs"/>
              </a:rPr>
              <a:t>Wahrscheinlichkeit, dass auch weiterhin in der Wirtschaft damit verdient werden kann.“</a:t>
            </a:r>
            <a:endParaRPr lang="de-DE" sz="24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403350" y="3860800"/>
            <a:ext cx="5873750" cy="719138"/>
          </a:xfrm>
          <a:prstGeom prst="rect">
            <a:avLst/>
          </a:prstGeom>
          <a:noFill/>
          <a:ln>
            <a:noFill/>
          </a:ln>
        </p:spPr>
        <p:txBody>
          <a:bodyPr anchorCtr="1" compatLnSpc="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1" kern="0" dirty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Folien unter einer CC-Licence 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1" kern="0" dirty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  <a:hlinkClick r:id="rId3"/>
              </a:rPr>
              <a:t>www.kuhlen.name</a:t>
            </a:r>
          </a:p>
        </p:txBody>
      </p:sp>
      <p:sp>
        <p:nvSpPr>
          <p:cNvPr id="4" name="Rechteck 3"/>
          <p:cNvSpPr/>
          <p:nvPr/>
        </p:nvSpPr>
        <p:spPr>
          <a:xfrm>
            <a:off x="1547664" y="1628800"/>
            <a:ext cx="6120680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3"/>
          <p:cNvSpPr txBox="1"/>
          <p:nvPr/>
        </p:nvSpPr>
        <p:spPr>
          <a:xfrm>
            <a:off x="1763688" y="1844824"/>
            <a:ext cx="5727700" cy="26431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lIns="0" tIns="0" rIns="0" bIns="0" anchor="ctr" anchorCtr="1" compatLnSpc="0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5400" b="1" i="1" kern="0" dirty="0">
                <a:solidFill>
                  <a:schemeClr val="bg1"/>
                </a:solidFill>
                <a:latin typeface="+mn-lt"/>
                <a:ea typeface="Arial Unicode MS" pitchFamily="2"/>
                <a:cs typeface="Tahoma" pitchFamily="2"/>
              </a:rPr>
              <a:t>Vielen Dank für Ihre Aufmerksamkeit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ChangeArrowheads="1"/>
          </p:cNvSpPr>
          <p:nvPr/>
        </p:nvSpPr>
        <p:spPr bwMode="auto">
          <a:xfrm>
            <a:off x="5410200" y="1708150"/>
            <a:ext cx="3581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120000"/>
              </a:lnSpc>
              <a:buFont typeface="Wingdings" pitchFamily="2" charset="2"/>
              <a:buNone/>
            </a:pPr>
            <a:r>
              <a:rPr lang="de-DE" sz="2000" dirty="0">
                <a:latin typeface="+mn-lt"/>
              </a:rPr>
              <a:t>     CC als Möglichkeit, informationelle Autonomie/ Selbstbestimmung von Autoren zurückzugewinnen </a:t>
            </a:r>
          </a:p>
        </p:txBody>
      </p:sp>
      <p:sp>
        <p:nvSpPr>
          <p:cNvPr id="67587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553200" y="3352800"/>
            <a:ext cx="1295400" cy="593725"/>
          </a:xfrm>
          <a:prstGeom prst="leftArrow">
            <a:avLst>
              <a:gd name="adj1" fmla="val 50000"/>
              <a:gd name="adj2" fmla="val 62485"/>
            </a:avLst>
          </a:prstGeom>
          <a:solidFill>
            <a:srgbClr val="002060"/>
          </a:solidFill>
          <a:ln w="12700">
            <a:noFill/>
            <a:miter lim="800000"/>
            <a:headEnd/>
            <a:tailEnd/>
          </a:ln>
        </p:spPr>
        <p:txBody>
          <a:bodyPr lIns="18000" tIns="10800" rIns="18000" bIns="10800" anchor="ctr">
            <a:spAutoFit/>
          </a:bodyPr>
          <a:lstStyle/>
          <a:p>
            <a:pPr algn="ctr" eaLnBrk="0" hangingPunct="0"/>
            <a:endParaRPr lang="de-DE" dirty="0">
              <a:latin typeface="+mn-lt"/>
            </a:endParaRPr>
          </a:p>
        </p:txBody>
      </p:sp>
      <p:sp>
        <p:nvSpPr>
          <p:cNvPr id="67588" name="Rectangle 7"/>
          <p:cNvSpPr>
            <a:spLocks noChangeArrowheads="1"/>
          </p:cNvSpPr>
          <p:nvPr/>
        </p:nvSpPr>
        <p:spPr bwMode="auto">
          <a:xfrm>
            <a:off x="6019800" y="4114800"/>
            <a:ext cx="3124200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120000"/>
              </a:lnSpc>
              <a:buFont typeface="Wingdings" pitchFamily="2" charset="2"/>
              <a:buNone/>
            </a:pPr>
            <a:r>
              <a:rPr lang="de-DE" sz="2000" dirty="0">
                <a:latin typeface="+mn-lt"/>
              </a:rPr>
              <a:t>     im Rahmen des Urheberrechts, aber mit Verzicht auf exklusive Verwertungsrechte</a:t>
            </a:r>
          </a:p>
        </p:txBody>
      </p:sp>
      <p:pic>
        <p:nvPicPr>
          <p:cNvPr id="6758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0"/>
            <a:ext cx="7132638" cy="1323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759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371600"/>
            <a:ext cx="4914900" cy="373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7591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157788"/>
            <a:ext cx="6370638" cy="74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7592" name="Picture 1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5791200"/>
            <a:ext cx="56165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179388" y="5949950"/>
            <a:ext cx="2808287" cy="8604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>
              <a:spcBef>
                <a:spcPct val="50000"/>
              </a:spcBef>
              <a:defRPr/>
            </a:pPr>
            <a:r>
              <a:rPr lang="de-DE" dirty="0">
                <a:latin typeface="+mn-lt"/>
                <a:cs typeface="+mn-cs"/>
              </a:rPr>
              <a:t>Creative-Commons-Lizenzierung</a:t>
            </a:r>
            <a:r>
              <a:rPr lang="de-DE" dirty="0">
                <a:latin typeface="+mn-lt"/>
                <a:cs typeface="+mn-cs"/>
                <a:hlinkClick r:id="rId9"/>
              </a:rPr>
              <a:t> </a:t>
            </a:r>
            <a:r>
              <a:rPr lang="de-DE" sz="1400" dirty="0">
                <a:latin typeface="+mn-lt"/>
                <a:cs typeface="+mn-cs"/>
                <a:hlinkClick r:id="rId9"/>
              </a:rPr>
              <a:t>http://creativecommons.org/</a:t>
            </a:r>
            <a:r>
              <a:rPr lang="de-DE" sz="1400" dirty="0"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/>
        </p:nvSpPr>
        <p:spPr>
          <a:xfrm>
            <a:off x="2699792" y="1916832"/>
            <a:ext cx="367240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2843854" y="2060810"/>
            <a:ext cx="3384376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chemeClr val="bg1"/>
                </a:solidFill>
                <a:latin typeface="+mn-lt"/>
              </a:rPr>
              <a:t>Warum so wenig frei verfügbar?</a:t>
            </a:r>
            <a:endParaRPr lang="de-DE" sz="3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feld 36"/>
          <p:cNvSpPr txBox="1"/>
          <p:nvPr/>
        </p:nvSpPr>
        <p:spPr>
          <a:xfrm>
            <a:off x="611560" y="548680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Warum so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wenig frei verfügbar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, obgleich es im Prinzip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unproblematisch möglich 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wäre?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11560" y="1340768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Viele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Verlage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 bzw. deren Zeitschriften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erlauben eine öffentliche Zugänglichmachung als Zweitpublikation</a:t>
            </a:r>
            <a:endParaRPr lang="de-DE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63688" y="3206395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Font typeface="Wingdings" pitchFamily="2" charset="2"/>
              <a:buChar char="Ø"/>
            </a:pPr>
            <a:r>
              <a:rPr lang="de-DE" dirty="0" smtClean="0">
                <a:solidFill>
                  <a:srgbClr val="002060"/>
                </a:solidFill>
                <a:latin typeface="+mn-lt"/>
              </a:rPr>
              <a:t> mit oder ohne 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Embargofrist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 (6-12 Monate)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763688" y="278092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Font typeface="Wingdings" pitchFamily="2" charset="2"/>
              <a:buChar char="Ø"/>
            </a:pPr>
            <a:r>
              <a:rPr lang="de-D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nicht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 für 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kommerzielle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 Zwecke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763688" y="3631862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Font typeface="Wingdings" pitchFamily="2" charset="2"/>
              <a:buChar char="Ø"/>
            </a:pPr>
            <a:r>
              <a:rPr lang="de-DE" dirty="0" smtClean="0">
                <a:solidFill>
                  <a:srgbClr val="002060"/>
                </a:solidFill>
                <a:latin typeface="+mn-lt"/>
              </a:rPr>
              <a:t> im 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Verlagsformat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 (selten) z.B. IEEE in der verlagsformatierten pdf-Datei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763688" y="4365104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Font typeface="Wingdings" pitchFamily="2" charset="2"/>
              <a:buChar char="Ø"/>
            </a:pPr>
            <a:r>
              <a:rPr lang="de-DE" dirty="0" smtClean="0">
                <a:solidFill>
                  <a:srgbClr val="002060"/>
                </a:solidFill>
                <a:latin typeface="+mn-lt"/>
              </a:rPr>
              <a:t> im 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Autorenformat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 (wie nach Begutachtung </a:t>
            </a:r>
          </a:p>
          <a:p>
            <a:pPr marL="268288"/>
            <a:r>
              <a:rPr lang="de-DE" dirty="0" smtClean="0">
                <a:solidFill>
                  <a:srgbClr val="002060"/>
                </a:solidFill>
                <a:latin typeface="+mn-lt"/>
              </a:rPr>
              <a:t>an den Verlag geschickt)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Freie Verfügbarkeit über Zweitpublikationen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51520" y="2348880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Einsicht bei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SherpaRomeo  bzw. DINI </a:t>
            </a:r>
            <a:r>
              <a:rPr lang="de-DE" sz="1000" b="1" dirty="0" smtClean="0">
                <a:solidFill>
                  <a:srgbClr val="002060"/>
                </a:solidFill>
                <a:latin typeface="+mn-lt"/>
              </a:rPr>
              <a:t>www.dini.de/wiss-publizieren/sherparomeo/</a:t>
            </a:r>
          </a:p>
        </p:txBody>
      </p:sp>
      <p:grpSp>
        <p:nvGrpSpPr>
          <p:cNvPr id="2" name="Gruppieren 14"/>
          <p:cNvGrpSpPr/>
          <p:nvPr/>
        </p:nvGrpSpPr>
        <p:grpSpPr>
          <a:xfrm>
            <a:off x="-36512" y="3789040"/>
            <a:ext cx="8280920" cy="2509247"/>
            <a:chOff x="467544" y="3789040"/>
            <a:chExt cx="8280920" cy="2509247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5517232"/>
              <a:ext cx="1656184" cy="232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hteck 10"/>
            <p:cNvSpPr/>
            <p:nvPr/>
          </p:nvSpPr>
          <p:spPr>
            <a:xfrm>
              <a:off x="1979712" y="5301208"/>
              <a:ext cx="554461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2060"/>
                  </a:solidFill>
                  <a:latin typeface="+mn-lt"/>
                </a:rPr>
                <a:t>In January 2011, the IEEE changed a key author policy, discontinuing the right authors had to post the final published version of their IEEE articles on the web. </a:t>
              </a:r>
              <a:endParaRPr lang="de-DE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3" name="Nach unten gekrümmter Pfeil 12"/>
            <p:cNvSpPr/>
            <p:nvPr/>
          </p:nvSpPr>
          <p:spPr>
            <a:xfrm rot="5400000">
              <a:off x="7092280" y="4221088"/>
              <a:ext cx="2088232" cy="1224136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2555776" y="6021288"/>
              <a:ext cx="43204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002060"/>
                  </a:solidFill>
                  <a:latin typeface="+mn-lt"/>
                </a:rPr>
                <a:t>http://libraries.mit.edu/sites/news/ieee-change-author/4981/</a:t>
              </a:r>
              <a:endParaRPr lang="de-DE" sz="1200" dirty="0"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6732240" y="620688"/>
            <a:ext cx="24117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+mn-lt"/>
              </a:rPr>
              <a:t>Stevan Harnad </a:t>
            </a: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geht davon aus, dass “</a:t>
            </a:r>
            <a:r>
              <a:rPr lang="en-US" sz="1400" b="1" dirty="0" smtClean="0">
                <a:solidFill>
                  <a:srgbClr val="002060"/>
                </a:solidFill>
                <a:latin typeface="+mn-lt"/>
              </a:rPr>
              <a:t>91% of journals </a:t>
            </a: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have even given author </a:t>
            </a:r>
            <a:r>
              <a:rPr lang="en-US" sz="1400" b="1" dirty="0" smtClean="0">
                <a:solidFill>
                  <a:srgbClr val="002060"/>
                </a:solidFill>
                <a:latin typeface="+mn-lt"/>
              </a:rPr>
              <a:t>self-archiving</a:t>
            </a: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 their explicit green light”</a:t>
            </a:r>
          </a:p>
          <a:p>
            <a:pPr algn="ctr"/>
            <a:r>
              <a:rPr lang="de-DE" sz="1000" dirty="0" smtClean="0">
                <a:solidFill>
                  <a:srgbClr val="002060"/>
                </a:solidFill>
                <a:latin typeface="+mn-lt"/>
                <a:hlinkClick r:id="rId4"/>
              </a:rPr>
              <a:t>http://www.eprints.org/openaccess/</a:t>
            </a:r>
            <a:endParaRPr lang="de-DE" sz="1000" dirty="0" smtClean="0">
              <a:solidFill>
                <a:srgbClr val="002060"/>
              </a:solidFill>
              <a:latin typeface="+mn-lt"/>
            </a:endParaRPr>
          </a:p>
          <a:p>
            <a:pPr algn="ctr"/>
            <a:endParaRPr lang="de-DE" sz="1400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de-DE" sz="1400" dirty="0" smtClean="0">
                <a:solidFill>
                  <a:srgbClr val="002060"/>
                </a:solidFill>
                <a:latin typeface="+mn-lt"/>
              </a:rPr>
              <a:t>auf der eigenen Website</a:t>
            </a:r>
          </a:p>
          <a:p>
            <a:pPr algn="ctr"/>
            <a:r>
              <a:rPr lang="de-DE" sz="1400" dirty="0" smtClean="0">
                <a:solidFill>
                  <a:srgbClr val="002060"/>
                </a:solidFill>
                <a:latin typeface="+mn-lt"/>
              </a:rPr>
              <a:t>auf einem institutionellen oder fachspezifischen OA-Repository</a:t>
            </a:r>
            <a:endParaRPr lang="de-DE" sz="14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feld 36"/>
          <p:cNvSpPr txBox="1"/>
          <p:nvPr/>
        </p:nvSpPr>
        <p:spPr>
          <a:xfrm>
            <a:off x="1115616" y="836712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Warum so wenig frei verfügbar, obgleich es an sich, zumindest „green“ unproblematisch möglich wäre?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735796" y="1772816"/>
            <a:ext cx="338437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kein Interesse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735796" y="2366204"/>
            <a:ext cx="338437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kein Wissen über OA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735796" y="4739756"/>
            <a:ext cx="338437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Rechtsunsicherheit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735796" y="5333146"/>
            <a:ext cx="338437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Sorge vor Missbrauch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763688" y="3552980"/>
            <a:ext cx="5328592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kommerzielle Erstpublikation ausreichend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Verfügbarkeit über Zweitpublikationen?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979712" y="4146368"/>
            <a:ext cx="4896544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Pre-print-Autorenversion nicht ausreichend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735796" y="2959592"/>
            <a:ext cx="338437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organisatorisch zu aufwändig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644008" y="2276872"/>
            <a:ext cx="3888432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rgbClr val="002060"/>
                </a:solidFill>
                <a:latin typeface="+mn-lt"/>
              </a:rPr>
              <a:t>keine Verantwortung für das Gemeinwohl?</a:t>
            </a:r>
            <a:endParaRPr lang="de-DE" sz="32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8" grpId="0" animBg="1"/>
      <p:bldP spid="9" grpId="0" animBg="1"/>
      <p:bldP spid="11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/>
        </p:nvSpPr>
        <p:spPr>
          <a:xfrm>
            <a:off x="2699792" y="1844824"/>
            <a:ext cx="3744416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2843854" y="2060810"/>
            <a:ext cx="3384376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bg1"/>
                </a:solidFill>
                <a:latin typeface="+mn-lt"/>
              </a:rPr>
              <a:t>Formen der Verfügbarkeit von Publikationen</a:t>
            </a:r>
            <a:endParaRPr lang="de-DE" sz="3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feld 37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Formen der Verfügbarkeit von Publikationen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23528" y="566124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Ware/Mabe; The stm report . an overview of scientific and scholarly journal publishing. STM, September 2009 - http://www.stm-</a:t>
            </a:r>
            <a:r>
              <a:rPr lang="de-DE" sz="1200" dirty="0" smtClean="0">
                <a:latin typeface="+mn-lt"/>
              </a:rPr>
              <a:t>assoc.org/industry-videos-reports/</a:t>
            </a:r>
            <a:endParaRPr lang="de-DE" sz="1200" dirty="0"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39552" y="764704"/>
            <a:ext cx="2376264" cy="89255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Publikationsmärkte</a:t>
            </a:r>
          </a:p>
          <a:p>
            <a:pPr algn="ctr"/>
            <a:r>
              <a:rPr lang="de-DE" sz="1600" dirty="0" smtClean="0">
                <a:solidFill>
                  <a:schemeClr val="bg1"/>
                </a:solidFill>
                <a:latin typeface="+mn-lt"/>
              </a:rPr>
              <a:t>weltweit stark kommerziell bestimmt</a:t>
            </a:r>
            <a:endParaRPr lang="de-DE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67544" y="1700808"/>
            <a:ext cx="2273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n-lt"/>
              </a:rPr>
              <a:t>2.000 wissenschaftliche Zeitschriftenverlage</a:t>
            </a:r>
            <a:endParaRPr lang="de-DE" sz="1600" dirty="0">
              <a:latin typeface="+mn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67544" y="2520576"/>
            <a:ext cx="1923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n-lt"/>
              </a:rPr>
              <a:t>mehr als 3 Millionen Artikel verarbeitet</a:t>
            </a:r>
            <a:endParaRPr lang="de-DE" sz="1600" dirty="0"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67544" y="3340344"/>
            <a:ext cx="1923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n-lt"/>
              </a:rPr>
              <a:t>etwa 1,5 Millionen durch peer review</a:t>
            </a:r>
          </a:p>
          <a:p>
            <a:r>
              <a:rPr lang="de-DE" sz="1600" dirty="0" smtClean="0">
                <a:latin typeface="+mn-lt"/>
              </a:rPr>
              <a:t>validierte Beiträge</a:t>
            </a:r>
            <a:endParaRPr lang="de-DE" sz="1600" dirty="0">
              <a:latin typeface="+mn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67544" y="4437112"/>
            <a:ext cx="244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n-lt"/>
              </a:rPr>
              <a:t>über </a:t>
            </a:r>
            <a:r>
              <a:rPr lang="de-DE" sz="1600" b="1" dirty="0" smtClean="0">
                <a:latin typeface="+mn-lt"/>
              </a:rPr>
              <a:t>40 Millionen </a:t>
            </a:r>
            <a:r>
              <a:rPr lang="de-DE" sz="1600" dirty="0" smtClean="0">
                <a:latin typeface="+mn-lt"/>
              </a:rPr>
              <a:t>Artikel in elektronischer Form für Recherchen und Downloads bereitgestellt</a:t>
            </a:r>
            <a:endParaRPr lang="de-DE" sz="1600" dirty="0"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868144" y="764704"/>
            <a:ext cx="2592288" cy="89255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Publikationsmärkte</a:t>
            </a:r>
          </a:p>
          <a:p>
            <a:pPr algn="ctr"/>
            <a:r>
              <a:rPr lang="de-DE" sz="1600" dirty="0" smtClean="0">
                <a:solidFill>
                  <a:schemeClr val="bg1"/>
                </a:solidFill>
                <a:latin typeface="+mn-lt"/>
              </a:rPr>
              <a:t>ansteigend durch das Open-Access-Paradigma bestimmt</a:t>
            </a:r>
            <a:endParaRPr lang="de-DE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059832" y="1844824"/>
            <a:ext cx="2016224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02060"/>
                </a:solidFill>
              </a:rPr>
              <a:t>OA-Zeitschriften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</a:rPr>
              <a:t>Primärpublikation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084168" y="1844824"/>
            <a:ext cx="2304256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02060"/>
                </a:solidFill>
              </a:rPr>
              <a:t>Sekundärpublikation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</a:rPr>
              <a:t>In OA-Repositories</a:t>
            </a:r>
            <a:endParaRPr lang="de-DE" dirty="0">
              <a:solidFill>
                <a:srgbClr val="00206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212976"/>
            <a:ext cx="381642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feld 21"/>
          <p:cNvSpPr txBox="1"/>
          <p:nvPr/>
        </p:nvSpPr>
        <p:spPr>
          <a:xfrm>
            <a:off x="2771800" y="2564904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latin typeface="+mn-lt"/>
              </a:rPr>
              <a:t>Directory of OA Journals</a:t>
            </a:r>
          </a:p>
          <a:p>
            <a:pPr algn="ctr"/>
            <a:r>
              <a:rPr lang="de-DE" sz="1600" dirty="0" smtClean="0"/>
              <a:t>7183 journals</a:t>
            </a:r>
          </a:p>
          <a:p>
            <a:pPr algn="ctr"/>
            <a:r>
              <a:rPr lang="de-DE" sz="1600" b="1" dirty="0" smtClean="0"/>
              <a:t>650572 </a:t>
            </a:r>
            <a:r>
              <a:rPr lang="de-DE" sz="1600" dirty="0" smtClean="0"/>
              <a:t>articles</a:t>
            </a:r>
          </a:p>
          <a:p>
            <a:pPr algn="ctr"/>
            <a:r>
              <a:rPr lang="de-DE" sz="1200" dirty="0" smtClean="0">
                <a:latin typeface="+mn-lt"/>
              </a:rPr>
              <a:t>(19.10.2011)</a:t>
            </a:r>
          </a:p>
          <a:p>
            <a:pPr algn="ctr"/>
            <a:r>
              <a:rPr lang="de-DE" sz="1200" dirty="0" smtClean="0">
                <a:latin typeface="+mn-lt"/>
              </a:rPr>
              <a:t>1,6% des komm. Marktes</a:t>
            </a:r>
          </a:p>
          <a:p>
            <a:pPr algn="ctr"/>
            <a:r>
              <a:rPr lang="de-DE" sz="800" dirty="0" smtClean="0">
                <a:latin typeface="+mn-lt"/>
              </a:rPr>
              <a:t>http://www.doaj.org/doaj?func=home&amp;uiLanguage=en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5724128" y="2546320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latin typeface="+mn-lt"/>
              </a:rPr>
              <a:t>OpenDOAR Database Worldwide </a:t>
            </a:r>
            <a:r>
              <a:rPr lang="de-DE" sz="1400" dirty="0" smtClean="0">
                <a:latin typeface="+mn-lt"/>
              </a:rPr>
              <a:t>ca. 80% Institutional OAR</a:t>
            </a:r>
            <a:r>
              <a:rPr lang="de-DE" sz="1600" dirty="0" smtClean="0">
                <a:latin typeface="+mn-lt"/>
              </a:rPr>
              <a:t/>
            </a:r>
            <a:br>
              <a:rPr lang="de-DE" sz="1600" dirty="0" smtClean="0">
                <a:latin typeface="+mn-lt"/>
              </a:rPr>
            </a:br>
            <a:r>
              <a:rPr lang="de-DE" sz="1000" dirty="0" smtClean="0">
                <a:latin typeface="+mn-lt"/>
              </a:rPr>
              <a:t>http://www.opendoar.org/</a:t>
            </a:r>
            <a:endParaRPr lang="de-DE" sz="1000" dirty="0">
              <a:latin typeface="+mn-lt"/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2843808" y="3933056"/>
            <a:ext cx="2376264" cy="1755487"/>
            <a:chOff x="2843808" y="3933056"/>
            <a:chExt cx="2376264" cy="1755487"/>
          </a:xfrm>
        </p:grpSpPr>
        <p:sp>
          <p:nvSpPr>
            <p:cNvPr id="25" name="Pfeil nach unten 24"/>
            <p:cNvSpPr/>
            <p:nvPr/>
          </p:nvSpPr>
          <p:spPr>
            <a:xfrm>
              <a:off x="3851920" y="3933056"/>
              <a:ext cx="288032" cy="360040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2843808" y="4365104"/>
              <a:ext cx="2376264" cy="1323439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chemeClr val="bg1"/>
                  </a:solidFill>
                  <a:latin typeface="+mn-lt"/>
                </a:rPr>
                <a:t>zunehmend von Interesse für kommerzielle Anbieter</a:t>
              </a:r>
            </a:p>
            <a:p>
              <a:pPr algn="ctr"/>
              <a:r>
                <a:rPr lang="de-DE" sz="1600" b="1" dirty="0" smtClean="0">
                  <a:solidFill>
                    <a:schemeClr val="bg1"/>
                  </a:solidFill>
                  <a:latin typeface="+mn-lt"/>
                </a:rPr>
                <a:t>SpringerOpen</a:t>
              </a:r>
            </a:p>
            <a:p>
              <a:pPr algn="ctr"/>
              <a:r>
                <a:rPr lang="de-DE" sz="1600" b="1" dirty="0" smtClean="0">
                  <a:solidFill>
                    <a:schemeClr val="bg1"/>
                  </a:solidFill>
                  <a:latin typeface="+mn-lt"/>
                </a:rPr>
                <a:t>IEEE</a:t>
              </a:r>
              <a:endParaRPr lang="de-DE" sz="1600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2" grpId="0"/>
      <p:bldP spid="24" grpId="0"/>
    </p:bldLst>
  </p:timing>
</p:sld>
</file>

<file path=ppt/theme/theme1.xml><?xml version="1.0" encoding="utf-8"?>
<a:theme xmlns:a="http://schemas.openxmlformats.org/drawingml/2006/main" name="Network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 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andar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file:///C:/Dokumente%20und%20Einstellungen/00-Laufendes/Vortraege2010/IFLA-Goetebur/Goteborg2010-PP-HM260710-OO.odp/Network</Template>
  <TotalTime>0</TotalTime>
  <Words>2956</Words>
  <Application>Microsoft Office PowerPoint</Application>
  <PresentationFormat>Bildschirmpräsentation (4:3)</PresentationFormat>
  <Paragraphs>452</Paragraphs>
  <Slides>44</Slides>
  <Notes>39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44</vt:i4>
      </vt:variant>
    </vt:vector>
  </HeadingPairs>
  <TitlesOfParts>
    <vt:vector size="47" baseType="lpstr">
      <vt:lpstr>Network</vt:lpstr>
      <vt:lpstr>Standard 1</vt:lpstr>
      <vt:lpstr>Standard</vt:lpstr>
      <vt:lpstr> Überreichung der Auszeichnung „Ort im Land der Ideen“ am 21. Oktober 2011 in Köln  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Folie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Statutory regulations in copyright law for document delivery</dc:title>
  <dc:creator>hmueller</dc:creator>
  <cp:lastModifiedBy>rk</cp:lastModifiedBy>
  <cp:revision>297</cp:revision>
  <cp:lastPrinted>1601-01-01T00:00:00Z</cp:lastPrinted>
  <dcterms:created xsi:type="dcterms:W3CDTF">2010-07-07T12:18:28Z</dcterms:created>
  <dcterms:modified xsi:type="dcterms:W3CDTF">2011-11-01T17:24:36Z</dcterms:modified>
</cp:coreProperties>
</file>