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57"/>
  </p:notesMasterIdLst>
  <p:handoutMasterIdLst>
    <p:handoutMasterId r:id="rId58"/>
  </p:handoutMasterIdLst>
  <p:sldIdLst>
    <p:sldId id="256" r:id="rId4"/>
    <p:sldId id="257" r:id="rId5"/>
    <p:sldId id="323" r:id="rId6"/>
    <p:sldId id="302" r:id="rId7"/>
    <p:sldId id="368" r:id="rId8"/>
    <p:sldId id="313" r:id="rId9"/>
    <p:sldId id="382" r:id="rId10"/>
    <p:sldId id="370" r:id="rId11"/>
    <p:sldId id="369" r:id="rId12"/>
    <p:sldId id="326" r:id="rId13"/>
    <p:sldId id="327" r:id="rId14"/>
    <p:sldId id="374" r:id="rId15"/>
    <p:sldId id="314" r:id="rId16"/>
    <p:sldId id="328" r:id="rId17"/>
    <p:sldId id="383" r:id="rId18"/>
    <p:sldId id="371" r:id="rId19"/>
    <p:sldId id="381" r:id="rId20"/>
    <p:sldId id="385" r:id="rId21"/>
    <p:sldId id="372" r:id="rId22"/>
    <p:sldId id="373" r:id="rId23"/>
    <p:sldId id="386" r:id="rId24"/>
    <p:sldId id="392" r:id="rId25"/>
    <p:sldId id="393" r:id="rId26"/>
    <p:sldId id="391" r:id="rId27"/>
    <p:sldId id="390" r:id="rId28"/>
    <p:sldId id="387" r:id="rId29"/>
    <p:sldId id="388" r:id="rId30"/>
    <p:sldId id="312" r:id="rId31"/>
    <p:sldId id="394" r:id="rId32"/>
    <p:sldId id="332" r:id="rId33"/>
    <p:sldId id="288" r:id="rId34"/>
    <p:sldId id="331" r:id="rId35"/>
    <p:sldId id="333" r:id="rId36"/>
    <p:sldId id="334" r:id="rId37"/>
    <p:sldId id="337" r:id="rId38"/>
    <p:sldId id="294" r:id="rId39"/>
    <p:sldId id="395" r:id="rId40"/>
    <p:sldId id="348" r:id="rId41"/>
    <p:sldId id="352" r:id="rId42"/>
    <p:sldId id="398" r:id="rId43"/>
    <p:sldId id="354" r:id="rId44"/>
    <p:sldId id="355" r:id="rId45"/>
    <p:sldId id="356" r:id="rId46"/>
    <p:sldId id="357" r:id="rId47"/>
    <p:sldId id="358" r:id="rId48"/>
    <p:sldId id="360" r:id="rId49"/>
    <p:sldId id="363" r:id="rId50"/>
    <p:sldId id="361" r:id="rId51"/>
    <p:sldId id="400" r:id="rId52"/>
    <p:sldId id="364" r:id="rId53"/>
    <p:sldId id="399" r:id="rId54"/>
    <p:sldId id="300" r:id="rId55"/>
    <p:sldId id="301" r:id="rId56"/>
  </p:sldIdLst>
  <p:sldSz cx="9144000" cy="6858000" type="screen4x3"/>
  <p:notesSz cx="6858000" cy="9713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>
      <p:cViewPr>
        <p:scale>
          <a:sx n="75" d="100"/>
          <a:sy n="75" d="100"/>
        </p:scale>
        <p:origin x="-280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36" y="-10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49D3AF-B651-4A15-860C-DF78D98824CF}" type="slidenum">
              <a:rPr lang="en-US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1204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0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/>
            </a:pPr>
            <a:fld id="{4F1808B0-CE29-4AA7-B961-7406838CEA4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2227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614863"/>
            <a:ext cx="5486400" cy="184150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8371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939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3731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475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475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475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475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475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475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3588" y="790575"/>
            <a:ext cx="5267325" cy="3951288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325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79450" y="5005388"/>
            <a:ext cx="5435600" cy="4740275"/>
          </a:xfrm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734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98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9801225"/>
            <a:ext cx="2971800" cy="515938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8A62DB-77B9-4282-BAD6-C8FEA649CB3B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8704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81050"/>
            <a:ext cx="5140325" cy="3856038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87044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899025"/>
            <a:ext cx="5029200" cy="4646613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9801225"/>
            <a:ext cx="2971800" cy="515938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A18D25-996C-4BF3-884B-DBE10B40A83E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53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8806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81050"/>
            <a:ext cx="5140325" cy="3856038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88068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899025"/>
            <a:ext cx="5029200" cy="4646613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144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734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734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734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734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5734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/>
          <p:nvPr/>
        </p:nvSpPr>
        <p:spPr>
          <a:xfrm>
            <a:off x="7315200" y="1066800"/>
            <a:ext cx="0" cy="449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7493041" y="2992319"/>
            <a:chExt cx="1338114" cy="2189155"/>
          </a:xfrm>
        </p:grpSpPr>
        <p:sp>
          <p:nvSpPr>
            <p:cNvPr id="7" name="Oval 9"/>
            <p:cNvSpPr/>
            <p:nvPr/>
          </p:nvSpPr>
          <p:spPr>
            <a:xfrm>
              <a:off x="7493041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7777172" y="299231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8061303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7493041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Oval 13"/>
            <p:cNvSpPr/>
            <p:nvPr/>
          </p:nvSpPr>
          <p:spPr>
            <a:xfrm>
              <a:off x="7777172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8061303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" name="Oval 15"/>
            <p:cNvSpPr/>
            <p:nvPr/>
          </p:nvSpPr>
          <p:spPr>
            <a:xfrm>
              <a:off x="8345434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7493041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7777172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Oval 18"/>
            <p:cNvSpPr/>
            <p:nvPr/>
          </p:nvSpPr>
          <p:spPr>
            <a:xfrm>
              <a:off x="8061303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Oval 19"/>
            <p:cNvSpPr/>
            <p:nvPr/>
          </p:nvSpPr>
          <p:spPr>
            <a:xfrm>
              <a:off x="8345434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Oval 20"/>
            <p:cNvSpPr/>
            <p:nvPr/>
          </p:nvSpPr>
          <p:spPr>
            <a:xfrm>
              <a:off x="8629564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Oval 21"/>
            <p:cNvSpPr/>
            <p:nvPr/>
          </p:nvSpPr>
          <p:spPr>
            <a:xfrm>
              <a:off x="7493041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7777172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Oval 23"/>
            <p:cNvSpPr/>
            <p:nvPr/>
          </p:nvSpPr>
          <p:spPr>
            <a:xfrm>
              <a:off x="8061303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Oval 24"/>
            <p:cNvSpPr/>
            <p:nvPr/>
          </p:nvSpPr>
          <p:spPr>
            <a:xfrm>
              <a:off x="8345434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Oval 25"/>
            <p:cNvSpPr/>
            <p:nvPr/>
          </p:nvSpPr>
          <p:spPr>
            <a:xfrm>
              <a:off x="7493041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7777172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Oval 27"/>
            <p:cNvSpPr/>
            <p:nvPr/>
          </p:nvSpPr>
          <p:spPr>
            <a:xfrm>
              <a:off x="8061303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Oval 28"/>
            <p:cNvSpPr/>
            <p:nvPr/>
          </p:nvSpPr>
          <p:spPr>
            <a:xfrm>
              <a:off x="8345434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Oval 29"/>
            <p:cNvSpPr/>
            <p:nvPr/>
          </p:nvSpPr>
          <p:spPr>
            <a:xfrm>
              <a:off x="8629564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Oval 30"/>
            <p:cNvSpPr/>
            <p:nvPr/>
          </p:nvSpPr>
          <p:spPr>
            <a:xfrm>
              <a:off x="7493041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Oval 31"/>
            <p:cNvSpPr/>
            <p:nvPr/>
          </p:nvSpPr>
          <p:spPr>
            <a:xfrm>
              <a:off x="7777172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Oval 32"/>
            <p:cNvSpPr/>
            <p:nvPr/>
          </p:nvSpPr>
          <p:spPr>
            <a:xfrm>
              <a:off x="8061303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Oval 33"/>
            <p:cNvSpPr/>
            <p:nvPr/>
          </p:nvSpPr>
          <p:spPr>
            <a:xfrm>
              <a:off x="8345434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Oval 34"/>
            <p:cNvSpPr/>
            <p:nvPr/>
          </p:nvSpPr>
          <p:spPr>
            <a:xfrm>
              <a:off x="7493041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Oval 35"/>
            <p:cNvSpPr/>
            <p:nvPr/>
          </p:nvSpPr>
          <p:spPr>
            <a:xfrm>
              <a:off x="7777172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Oval 36"/>
            <p:cNvSpPr/>
            <p:nvPr/>
          </p:nvSpPr>
          <p:spPr>
            <a:xfrm>
              <a:off x="8061303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Oval 37"/>
            <p:cNvSpPr/>
            <p:nvPr/>
          </p:nvSpPr>
          <p:spPr>
            <a:xfrm>
              <a:off x="8345434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7777172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Oval 39"/>
            <p:cNvSpPr/>
            <p:nvPr/>
          </p:nvSpPr>
          <p:spPr>
            <a:xfrm>
              <a:off x="8345434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38" name="Line 40"/>
          <p:cNvSpPr/>
          <p:nvPr/>
        </p:nvSpPr>
        <p:spPr>
          <a:xfrm>
            <a:off x="304800" y="28194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648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ctrTitle"/>
          </p:nvPr>
        </p:nvSpPr>
        <p:spPr>
          <a:xfrm>
            <a:off x="316080" y="466563"/>
            <a:ext cx="6781684" cy="213371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ubTitle" idx="1"/>
          </p:nvPr>
        </p:nvSpPr>
        <p:spPr>
          <a:xfrm>
            <a:off x="849239" y="3049560"/>
            <a:ext cx="6248515" cy="2362315"/>
          </a:xfrm>
        </p:spPr>
        <p:txBody>
          <a:bodyPr/>
          <a:lstStyle>
            <a:lvl1pPr marL="0" indent="0" algn="r">
              <a:spcBef>
                <a:spcPts val="800"/>
              </a:spcBef>
              <a:buNone/>
              <a:defRPr>
                <a:cs typeface="Arial" pitchFamily="2"/>
              </a:defRPr>
            </a:lvl1pPr>
          </a:lstStyle>
          <a:p>
            <a:pPr lvl="0"/>
            <a:r>
              <a:rPr lang="en-US"/>
              <a:t>Formatvorlage des Untertitelmasters durch Klicken bearbeiten</a:t>
            </a:r>
          </a:p>
        </p:txBody>
      </p:sp>
      <p:sp>
        <p:nvSpPr>
          <p:cNvPr id="39" name="Textplatzhalter 38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0" name="Rectangle 7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1E59-ED00-4849-ABFA-67870B6272B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A248-7A92-4DEE-8699-A71F9A72C33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122401"/>
            <a:ext cx="2057400" cy="6008760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2401"/>
            <a:ext cx="6019915" cy="6008760"/>
          </a:xfr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C638-801B-4B94-97FE-60FC194EABF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_5f_2c_5f_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719355"/>
            <a:ext cx="4038475" cy="4411797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180D-6588-4CB7-9F6F-93CE314F427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5f_5f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xfrm>
            <a:off x="6556375" y="6246813"/>
            <a:ext cx="2130425" cy="473075"/>
          </a:xfr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</a:lstStyle>
          <a:p>
            <a:pPr>
              <a:defRPr/>
            </a:pPr>
            <a:fld id="{D0A0A7D3-18E7-4190-AD96-12A7106D80E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442325" y="6362700"/>
            <a:ext cx="1112838" cy="2936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15FEB2-677A-4E87-BD8E-AEB4EE0D441A}" type="slidenum">
              <a:rPr lang="de-DE" sz="1400" b="1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1400" b="1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8670925" y="1936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593725" y="0"/>
            <a:ext cx="49688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382000" y="6324600"/>
            <a:ext cx="533400" cy="304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7" name="Titel 1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Textplatzhalter 17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transition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>
            <a:noFill/>
            <a:prstDash val="solid"/>
          </a:ln>
        </p:spPr>
        <p:txBody>
          <a:bodyPr wrap="none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6CF14E-1BEA-4B55-A1EA-FE8E8637DFAD}" type="slidenum">
              <a:rPr lang="de-DE" kern="0">
                <a:solidFill>
                  <a:srgbClr val="000066"/>
                </a:solidFill>
                <a:latin typeface="Arial" pitchFamily="34"/>
                <a:ea typeface="Arial Unicode MS" pitchFamily="2"/>
                <a:cs typeface="Tahoma" pitchFamily="2"/>
              </a:rPr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kern="0">
              <a:solidFill>
                <a:srgbClr val="000066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 a commons-based copyright</a:t>
            </a:r>
            <a:r>
              <a:rPr lang="de-DE" sz="26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10" name="Rectangle 2"/>
          <p:cNvSpPr txBox="1">
            <a:spLocks noGrp="1"/>
          </p:cNvSpPr>
          <p:nvPr>
            <p:ph type="ctrTitle"/>
          </p:nvPr>
        </p:nvSpPr>
        <p:spPr>
          <a:xfrm>
            <a:off x="571682" y="1752475"/>
            <a:ext cx="8001000" cy="914400"/>
          </a:xfrm>
        </p:spPr>
        <p:txBody>
          <a:bodyPr lIns="92162" tIns="46076" rIns="92162" bIns="46076" anchor="ctr" anchorCtr="1"/>
          <a:lstStyle>
            <a:lvl1pPr algn="ctr" hangingPunct="0">
              <a:defRPr lang="de-DE" sz="4400" b="0" kern="1200">
                <a:solidFill>
                  <a:srgbClr val="000000"/>
                </a:solidFill>
                <a:latin typeface="Calibri" pitchFamily="18"/>
                <a:cs typeface="Tahoma" pitchFamily="2"/>
              </a:defRPr>
            </a:lvl1pPr>
          </a:lstStyle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" name="Rectangle 3"/>
          <p:cNvSpPr txBox="1">
            <a:spLocks noGrp="1"/>
          </p:cNvSpPr>
          <p:nvPr>
            <p:ph type="subTitle" idx="1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2" name="Textplatzhalter 11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transition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71500" y="1752600"/>
            <a:ext cx="8001000" cy="914400"/>
          </a:xfrm>
        </p:spPr>
        <p:txBody>
          <a:bodyPr lIns="92075" tIns="46038" rIns="92075" bIns="46038" anchor="ctr"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971800"/>
            <a:ext cx="7924800" cy="990600"/>
          </a:xfr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endParaRPr lang="de-DE" sz="3600" b="1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endParaRPr lang="de-DE" sz="3600" b="1"/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endParaRPr lang="de-DE" sz="3600" b="1"/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endParaRPr lang="de-DE" sz="3600" b="1"/>
          </a:p>
        </p:txBody>
      </p:sp>
      <p:sp>
        <p:nvSpPr>
          <p:cNvPr id="9" name="Textfeld 8"/>
          <p:cNvSpPr txBox="1"/>
          <p:nvPr userDrawn="1"/>
        </p:nvSpPr>
        <p:spPr>
          <a:xfrm>
            <a:off x="539552" y="6309320"/>
            <a:ext cx="7380436" cy="333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mtClean="0">
                <a:solidFill>
                  <a:schemeClr val="tx2">
                    <a:lumMod val="75000"/>
                  </a:schemeClr>
                </a:solidFill>
              </a:rPr>
              <a:t>Ethische Herausforderungen an die Informationswissenschaft</a:t>
            </a:r>
            <a:endParaRPr lang="de-DE" sz="1600" b="1">
              <a:solidFill>
                <a:srgbClr val="002060"/>
              </a:solidFill>
            </a:endParaRPr>
          </a:p>
        </p:txBody>
      </p:sp>
      <p:sp>
        <p:nvSpPr>
          <p:cNvPr id="10" name="Rectangle 36"/>
          <p:cNvSpPr/>
          <p:nvPr userDrawn="1"/>
        </p:nvSpPr>
        <p:spPr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>
            <a:noFill/>
            <a:prstDash val="solid"/>
          </a:ln>
        </p:spPr>
        <p:txBody>
          <a:bodyPr wrap="none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6CF14E-1BEA-4B55-A1EA-FE8E8637DFAD}" type="slidenum">
              <a:rPr lang="de-DE" ker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Arial Unicode MS" pitchFamily="2"/>
                <a:cs typeface="Tahoma" pitchFamily="2"/>
              </a:rPr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kern="0">
              <a:solidFill>
                <a:schemeClr val="tx2">
                  <a:lumMod val="75000"/>
                </a:schemeClr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8369300" y="6525344"/>
            <a:ext cx="549275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pPr eaLnBrk="0" hangingPunct="0">
              <a:defRPr/>
            </a:pPr>
            <a:fld id="{F469C7CB-BC37-498B-B7F6-A5D211B98183}" type="slidenum">
              <a:rPr lang="de-DE" sz="1400" b="1" i="1">
                <a:solidFill>
                  <a:srgbClr val="002060"/>
                </a:solidFill>
                <a:latin typeface="Arial" pitchFamily="34" charset="0"/>
              </a:rPr>
              <a:pPr eaLnBrk="0" hangingPunct="0">
                <a:defRPr/>
              </a:pPr>
              <a:t>‹Nr.›</a:t>
            </a:fld>
            <a:endParaRPr lang="de-DE" sz="1400" b="1" i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539552" y="6309320"/>
            <a:ext cx="7380436" cy="333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mtClean="0">
                <a:solidFill>
                  <a:schemeClr val="tx2">
                    <a:lumMod val="75000"/>
                  </a:schemeClr>
                </a:solidFill>
              </a:rPr>
              <a:t>Ethische Herausforderungen an die Informationswissenschaft</a:t>
            </a:r>
            <a:endParaRPr lang="de-DE"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616E-686D-4883-B35E-F6EB93E4F87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-179999" y="144722"/>
            <a:ext cx="7543800" cy="1295284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8229600" cy="719998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6479996" cy="3805915"/>
          </a:xfrm>
        </p:spPr>
        <p:txBody>
          <a:bodyPr lIns="0" tIns="0" rIns="0" bIns="0"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Inhaltsplatzhalter 8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 lang="de-DE"/>
            </a:lvl1pPr>
          </a:lstStyle>
          <a:p>
            <a:pPr lvl="0"/>
            <a:endParaRPr lang="de-DE" dirty="0"/>
          </a:p>
        </p:txBody>
      </p:sp>
      <p:sp>
        <p:nvSpPr>
          <p:cNvPr id="8" name="Foliennummernplatzhalter 4"/>
          <p:cNvSpPr txBox="1">
            <a:spLocks noGrp="1"/>
          </p:cNvSpPr>
          <p:nvPr>
            <p:ph type="sldNum" sz="quarter" idx="10"/>
          </p:nvPr>
        </p:nvSpPr>
        <p:spPr>
          <a:xfrm>
            <a:off x="8269288" y="6259513"/>
            <a:ext cx="622300" cy="473075"/>
          </a:xfr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>
              <a:defRPr/>
            </a:pPr>
            <a:endParaRPr lang="de-DE" smtClean="0"/>
          </a:p>
          <a:p>
            <a:pPr>
              <a:defRPr/>
            </a:pPr>
            <a:fld id="{44C2D6AB-C9E8-45F4-B1DF-7B822BCD1440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39552" y="6309320"/>
            <a:ext cx="7380436" cy="333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mtClean="0">
                <a:solidFill>
                  <a:schemeClr val="tx2">
                    <a:lumMod val="75000"/>
                  </a:schemeClr>
                </a:solidFill>
              </a:rPr>
              <a:t>Ethische Herausforderungen an die Informationswissenschaft</a:t>
            </a:r>
            <a:endParaRPr lang="de-DE"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932F-8395-4D7B-BEA2-B1F010112A5C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B988-350A-4F4B-8915-E59DDAE8E9B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5355-8A7A-4DC9-8E97-9C1A64C6576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3F79-DA01-4636-8512-FCEFDC6A02B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5EB3B-4319-42B6-957C-45EBAC5B324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5AAF-B4E8-43FA-80AD-F6AE8C9A59B5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363A-5DD8-426A-AD98-48AB1DBDE81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90519-6FCB-4E5B-9C98-59E121D0D35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31FA-7B10-45F3-96C7-E1E39BBBDBF5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DAB55-8437-479B-869F-FE181CFD731F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/>
          <a:lstStyle>
            <a:lvl1pPr>
              <a:defRPr lang="de-DE" sz="4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de-DE"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39BB0-5074-4336-988D-9E69D035AC9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0067-73BE-41FC-9780-D3C45B6A3AE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BBA0-C2F3-4734-850E-2A405C7FAE9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960A-455C-42F5-8512-5980BCCD9197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2766-2A02-419E-9F46-ADFA23DD06B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4AC7-5315-489C-BE96-C927E6BF187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FD46-BBD0-4DE6-9591-CDE67B72217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23F1-C167-489E-9923-3664D81D078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9B02A-BE6B-49E2-93AF-BCA904ECB0B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984A-A5BB-405F-864D-FE64B29590C7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3491-1569-47CD-A932-B8228D28CEE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2E99-C622-4435-AE70-7FA464583E2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E15D-EA74-4C6B-8BD3-028BEB53BEB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59F1-43FD-45C9-96F1-E995B6F7B22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 a commons-based copyright</a:t>
            </a:r>
            <a:r>
              <a:rPr lang="de-DE" sz="22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13200" y="122401"/>
            <a:ext cx="7543800" cy="1295284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8" name="Datumsplatzhalter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ußzeilenplatzhalter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liennummernplatzhalt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1E02-3AA0-4184-BD69-3DC709FE5E72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1" name="Rectangle 36"/>
          <p:cNvSpPr/>
          <p:nvPr userDrawn="1"/>
        </p:nvSpPr>
        <p:spPr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>
            <a:noFill/>
            <a:prstDash val="solid"/>
          </a:ln>
        </p:spPr>
        <p:txBody>
          <a:bodyPr wrap="none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6CF14E-1BEA-4B55-A1EA-FE8E8637DFAD}" type="slidenum">
              <a:rPr lang="de-DE" kern="0">
                <a:solidFill>
                  <a:srgbClr val="000066"/>
                </a:solidFill>
                <a:latin typeface="Arial" pitchFamily="34"/>
                <a:ea typeface="Arial Unicode MS" pitchFamily="2"/>
                <a:cs typeface="Tahoma" pitchFamily="2"/>
              </a:rPr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kern="0">
              <a:solidFill>
                <a:srgbClr val="000066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39552" y="6309320"/>
            <a:ext cx="7380436" cy="333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mtClean="0">
                <a:solidFill>
                  <a:schemeClr val="tx2">
                    <a:lumMod val="75000"/>
                  </a:schemeClr>
                </a:solidFill>
              </a:rPr>
              <a:t>Ethische Herausforderungen an die Informationswissenschaft</a:t>
            </a:r>
            <a:endParaRPr lang="de-DE"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818C6-2989-49E6-928D-12E42B7D907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343082" indent="-343082">
              <a:spcBef>
                <a:spcPts val="8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8DDF-0372-429D-B0B7-0281BCF0012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84DE-B02B-4FD4-A40E-0D69257241A9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 txBox="1"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4"/>
          <p:cNvSpPr txBox="1">
            <a:spLocks noGrp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/>
            </a:pPr>
            <a:fld id="{B18E738A-50E0-47D6-B34A-CC0B09DE8F2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23" r:id="rId3"/>
    <p:sldLayoutId id="2147483824" r:id="rId4"/>
    <p:sldLayoutId id="2147483825" r:id="rId5"/>
    <p:sldLayoutId id="2147483856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en-US" sz="3900" b="1">
          <a:solidFill>
            <a:srgbClr val="330066"/>
          </a:solidFill>
          <a:latin typeface="Arial" pitchFamily="18"/>
          <a:ea typeface="Arial Unicode MS" pitchFamily="2"/>
          <a:cs typeface="Ari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Clr>
          <a:srgbClr val="330066"/>
        </a:buClr>
        <a:buSzPct val="45000"/>
        <a:buFont typeface="StarSymbol"/>
        <a:buChar char="●"/>
        <a:defRPr lang="en-US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Clr>
          <a:srgbClr val="669999"/>
        </a:buClr>
        <a:buSzPct val="45000"/>
        <a:buFont typeface="StarSymbol"/>
        <a:buChar char="●"/>
        <a:defRPr lang="en-US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Clr>
          <a:srgbClr val="CCCC00"/>
        </a:buClr>
        <a:buSzPct val="75000"/>
        <a:buFont typeface="StarSymbol"/>
        <a:buChar char="–"/>
        <a:defRPr lang="en-US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Clr>
          <a:srgbClr val="330066"/>
        </a:buClr>
        <a:buSzPct val="45000"/>
        <a:buFont typeface="StarSymbol"/>
        <a:buChar char="●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1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BC1372F5-FDEC-47AB-A3D0-854F01C401B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5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48B300-AEA0-47DD-8A6B-DACB61546CC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Ravenna" TargetMode="External"/><Relationship Id="rId5" Type="http://schemas.openxmlformats.org/officeDocument/2006/relationships/hyperlink" Target="http://de.wikipedia.org/wiki/San_Vitale" TargetMode="Externa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1.xml"/><Relationship Id="rId7" Type="http://schemas.openxmlformats.org/officeDocument/2006/relationships/hyperlink" Target="http://creativecommons.org/licenses/by-sa/2.0/de/legalcod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65312" y="620688"/>
            <a:ext cx="7776864" cy="2241178"/>
          </a:xfrm>
          <a:solidFill>
            <a:srgbClr val="333366"/>
          </a:solidFill>
        </p:spPr>
        <p:txBody>
          <a:bodyPr anchor="ctr" anchorCtr="1"/>
          <a:lstStyle/>
          <a:p>
            <a:pPr algn="ctr">
              <a:buNone/>
            </a:pPr>
            <a:r>
              <a:rPr lang="de-DE" sz="3200" smtClean="0">
                <a:solidFill>
                  <a:schemeClr val="bg1"/>
                </a:solidFill>
              </a:rPr>
              <a:t>Ethische Herausforderungen an die Informationswissenschaft</a:t>
            </a:r>
            <a:endParaRPr lang="de-DE" sz="3200">
              <a:solidFill>
                <a:schemeClr val="bg1"/>
              </a:solidFill>
            </a:endParaRPr>
          </a:p>
        </p:txBody>
      </p:sp>
      <p:sp>
        <p:nvSpPr>
          <p:cNvPr id="10246" name="Pfeil nach rechts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10313"/>
            <a:ext cx="576262" cy="358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824937437 h 21600"/>
              <a:gd name="T4" fmla="*/ 2147483647 w 21600"/>
              <a:gd name="T5" fmla="*/ 1649870623 h 21600"/>
              <a:gd name="T6" fmla="*/ 0 w 21600"/>
              <a:gd name="T7" fmla="*/ 824937437 h 21600"/>
              <a:gd name="T8" fmla="*/ 2147483647 w 21600"/>
              <a:gd name="T9" fmla="*/ 0 h 21600"/>
              <a:gd name="T10" fmla="*/ 2147483647 w 21600"/>
              <a:gd name="T11" fmla="*/ 1649870623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225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4850" y="5400"/>
                </a:lnTo>
                <a:lnTo>
                  <a:pt x="14850" y="0"/>
                </a:lnTo>
                <a:lnTo>
                  <a:pt x="21600" y="10800"/>
                </a:lnTo>
                <a:lnTo>
                  <a:pt x="14850" y="21600"/>
                </a:lnTo>
                <a:lnTo>
                  <a:pt x="1485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>
                <a:solidFill>
                  <a:srgbClr val="FFFFFF"/>
                </a:solidFill>
                <a:latin typeface="Calibri" pitchFamily="34" charset="0"/>
                <a:hlinkClick r:id="rId3" action="ppaction://hlinksldjump"/>
              </a:rPr>
              <a:t>CC</a:t>
            </a: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2" name="Rectangle 2"/>
          <p:cNvSpPr txBox="1">
            <a:spLocks noGrp="1"/>
          </p:cNvSpPr>
          <p:nvPr>
            <p:ph type="title"/>
          </p:nvPr>
        </p:nvSpPr>
        <p:spPr>
          <a:xfrm>
            <a:off x="323528" y="3356992"/>
            <a:ext cx="8460432" cy="284341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1"/>
          <a:lstStyle/>
          <a:p>
            <a:pPr algn="ctr" eaLnBrk="1" hangingPunct="1">
              <a:spcBef>
                <a:spcPts val="500"/>
              </a:spcBef>
              <a:buNone/>
              <a:defRPr/>
            </a:pPr>
            <a:r>
              <a:rPr lang="en-US" sz="28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b="0" smtClean="0">
                <a:solidFill>
                  <a:schemeClr val="tx1"/>
                </a:solidFill>
                <a:latin typeface="+mn-lt"/>
              </a:rPr>
            </a:br>
            <a:r>
              <a:rPr lang="de-DE" sz="2800" smtClean="0"/>
              <a:t> </a:t>
            </a:r>
            <a:br>
              <a:rPr lang="de-DE" sz="2800" smtClean="0"/>
            </a:br>
            <a:r>
              <a:rPr lang="de-DE" sz="2800" smtClean="0"/>
              <a:t>Ethik der Informationswissenschaften</a:t>
            </a:r>
            <a:br>
              <a:rPr lang="de-DE" sz="2800" smtClean="0"/>
            </a:br>
            <a:r>
              <a:rPr lang="de-DE" sz="2000" smtClean="0"/>
              <a:t>27.-28. Jan. 2011 </a:t>
            </a:r>
            <a:br>
              <a:rPr lang="de-DE" sz="2000" smtClean="0"/>
            </a:br>
            <a:r>
              <a:rPr lang="de-DE" sz="2000" smtClean="0"/>
              <a:t> Mariazell, Europeum </a:t>
            </a:r>
            <a:r>
              <a:rPr sz="2000" b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sz="2000" b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sz="2000" b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sz="2000" b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lang="de-DE" sz="2000" smtClean="0"/>
              <a:t>Rainer Kuhlen</a:t>
            </a:r>
            <a:br>
              <a:rPr lang="de-DE" sz="2000" smtClean="0"/>
            </a:br>
            <a:r>
              <a:rPr lang="de-DE" sz="2000" smtClean="0"/>
              <a:t>Universität Konstanz</a:t>
            </a:r>
            <a:br>
              <a:rPr lang="de-DE" sz="2000" smtClean="0"/>
            </a:br>
            <a:r>
              <a:rPr lang="de-DE" sz="2000" smtClean="0"/>
              <a:t>Humboldt Universität zu Berlin</a:t>
            </a:r>
            <a:r>
              <a:rPr sz="2800" b="0" smtClean="0">
                <a:solidFill>
                  <a:srgbClr val="FFFFFF"/>
                </a:solidFill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sz="2800" b="0" smtClean="0">
                <a:solidFill>
                  <a:srgbClr val="FFFFFF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endParaRPr sz="2800" b="0" smtClean="0">
              <a:solidFill>
                <a:srgbClr val="FFFFFF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365104"/>
            <a:ext cx="27838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36" descr="D:\RK-WEB0305\RK\kuhle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653136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93" name="Rectangle 1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None/>
            </a:pPr>
            <a:endParaRPr lang="de-DE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3275856" y="1340768"/>
            <a:ext cx="55626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3600">
                <a:solidFill>
                  <a:srgbClr val="003366"/>
                </a:solidFill>
                <a:latin typeface="+mn-lt"/>
                <a:cs typeface="Times New Roman" pitchFamily="18" charset="0"/>
              </a:rPr>
              <a:t>Das Ethos der Schweine ist der Stall</a:t>
            </a:r>
            <a:endParaRPr lang="de-DE" sz="360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7" name="Picture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933825" cy="29622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8" name="Picture 1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888750" cy="295232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260648"/>
            <a:ext cx="208823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>
                <a:solidFill>
                  <a:srgbClr val="003366"/>
                </a:solidFill>
                <a:latin typeface="+mn-lt"/>
                <a:cs typeface="Times New Roman" pitchFamily="18" charset="0"/>
              </a:rPr>
              <a:t>Ort des Wohnens</a:t>
            </a:r>
            <a:endParaRPr lang="de-DE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692696"/>
            <a:ext cx="208823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>
                <a:solidFill>
                  <a:srgbClr val="003366"/>
                </a:solidFill>
                <a:latin typeface="+mn-lt"/>
                <a:cs typeface="Times New Roman" pitchFamily="18" charset="0"/>
              </a:rPr>
              <a:t>Gewohnheit</a:t>
            </a:r>
            <a:endParaRPr lang="de-DE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9512" y="1124744"/>
            <a:ext cx="208823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>
                <a:solidFill>
                  <a:srgbClr val="003366"/>
                </a:solidFill>
                <a:latin typeface="+mn-lt"/>
                <a:cs typeface="Times New Roman" pitchFamily="18" charset="0"/>
              </a:rPr>
              <a:t>Sitte</a:t>
            </a:r>
            <a:endParaRPr lang="de-DE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9512" y="1556792"/>
            <a:ext cx="208823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>
                <a:solidFill>
                  <a:srgbClr val="003366"/>
                </a:solidFill>
                <a:latin typeface="+mn-lt"/>
                <a:cs typeface="Times New Roman" pitchFamily="18" charset="0"/>
              </a:rPr>
              <a:t>Brauch</a:t>
            </a:r>
            <a:endParaRPr lang="de-DE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2000"/>
      <p:bldP spid="10" grpId="0" build="p" autoUpdateAnimBg="0" advAuto="2000"/>
      <p:bldP spid="11" grpId="0" build="p" autoUpdateAnimBg="0" advAuto="2000"/>
      <p:bldP spid="12" grpId="0" build="p" autoUpdateAnimBg="0" advAuto="2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51520" y="260648"/>
            <a:ext cx="5562600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2400">
                <a:solidFill>
                  <a:schemeClr val="bg1"/>
                </a:solidFill>
                <a:latin typeface="+mn-lt"/>
                <a:cs typeface="Times New Roman" pitchFamily="18" charset="0"/>
              </a:rPr>
              <a:t>Das </a:t>
            </a:r>
            <a:r>
              <a:rPr lang="de-DE" sz="2400" b="1">
                <a:solidFill>
                  <a:schemeClr val="bg1"/>
                </a:solidFill>
                <a:latin typeface="+mn-lt"/>
                <a:cs typeface="Times New Roman" pitchFamily="18" charset="0"/>
              </a:rPr>
              <a:t>Ethos</a:t>
            </a:r>
            <a:r>
              <a:rPr lang="de-DE" sz="2400">
                <a:solidFill>
                  <a:schemeClr val="bg1"/>
                </a:solidFill>
                <a:latin typeface="+mn-lt"/>
                <a:cs typeface="Times New Roman" pitchFamily="18" charset="0"/>
              </a:rPr>
              <a:t> der Schweine ist der Stall</a:t>
            </a:r>
            <a:endParaRPr lang="de-DE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Box 1028"/>
          <p:cNvSpPr txBox="1">
            <a:spLocks noChangeArrowheads="1"/>
          </p:cNvSpPr>
          <p:nvPr/>
        </p:nvSpPr>
        <p:spPr bwMode="auto">
          <a:xfrm>
            <a:off x="3048000" y="1302296"/>
            <a:ext cx="55626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2000" b="1">
                <a:solidFill>
                  <a:srgbClr val="003366"/>
                </a:solidFill>
                <a:latin typeface="+mn-lt"/>
                <a:cs typeface="Times New Roman" pitchFamily="18" charset="0"/>
              </a:rPr>
              <a:t>Das Ethos der Informationsgesellschaft ist das Internet</a:t>
            </a:r>
            <a:endParaRPr lang="de-DE" sz="20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1520" y="1556792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Ort des Wohnens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51520" y="1988840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Gewohnheit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51520" y="2420888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Sitte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1520" y="2852936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Brauch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6737059" cy="355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51520" y="260648"/>
            <a:ext cx="5562600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2400">
                <a:solidFill>
                  <a:schemeClr val="bg1"/>
                </a:solidFill>
                <a:latin typeface="+mn-lt"/>
                <a:cs typeface="Times New Roman" pitchFamily="18" charset="0"/>
              </a:rPr>
              <a:t>Das </a:t>
            </a:r>
            <a:r>
              <a:rPr lang="de-DE" sz="2400" b="1">
                <a:solidFill>
                  <a:schemeClr val="bg1"/>
                </a:solidFill>
                <a:latin typeface="+mn-lt"/>
                <a:cs typeface="Times New Roman" pitchFamily="18" charset="0"/>
              </a:rPr>
              <a:t>Ethos</a:t>
            </a:r>
            <a:r>
              <a:rPr lang="de-DE" sz="2400">
                <a:solidFill>
                  <a:schemeClr val="bg1"/>
                </a:solidFill>
                <a:latin typeface="+mn-lt"/>
                <a:cs typeface="Times New Roman" pitchFamily="18" charset="0"/>
              </a:rPr>
              <a:t> der Schweine ist der Stall</a:t>
            </a:r>
            <a:endParaRPr lang="de-DE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Box 1028"/>
          <p:cNvSpPr txBox="1">
            <a:spLocks noChangeArrowheads="1"/>
          </p:cNvSpPr>
          <p:nvPr/>
        </p:nvSpPr>
        <p:spPr bwMode="auto">
          <a:xfrm>
            <a:off x="3048000" y="1302296"/>
            <a:ext cx="5562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2400" b="1">
                <a:solidFill>
                  <a:srgbClr val="003366"/>
                </a:solidFill>
                <a:latin typeface="+mn-lt"/>
                <a:cs typeface="Times New Roman" pitchFamily="18" charset="0"/>
              </a:rPr>
              <a:t>Das Ethos der Informationsgesellschaft ist das Internet</a:t>
            </a:r>
            <a:endParaRPr lang="de-DE" sz="24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59832" y="2339008"/>
            <a:ext cx="5562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b="1">
                <a:solidFill>
                  <a:srgbClr val="003366"/>
                </a:solidFill>
                <a:latin typeface="+mn-lt"/>
                <a:cs typeface="Times New Roman" pitchFamily="18" charset="0"/>
              </a:rPr>
              <a:t>in elektronischen Räumen</a:t>
            </a:r>
            <a:endParaRPr lang="de-DE" sz="20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275856" y="3059088"/>
            <a:ext cx="30963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neue </a:t>
            </a: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Verhaltensformen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75856" y="3779168"/>
            <a:ext cx="38884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neue Normen, neue Werte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275856" y="4571256"/>
            <a:ext cx="24443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neue </a:t>
            </a: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Moral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652120" y="5013176"/>
            <a:ext cx="223224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neue </a:t>
            </a:r>
            <a:r>
              <a:rPr lang="de-DE" sz="2400" b="1">
                <a:solidFill>
                  <a:srgbClr val="003366"/>
                </a:solidFill>
                <a:latin typeface="+mn-lt"/>
                <a:cs typeface="Times New Roman" pitchFamily="18" charset="0"/>
              </a:rPr>
              <a:t>Ethik?</a:t>
            </a:r>
            <a:endParaRPr lang="de-DE" sz="24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1520" y="1556792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Ort des Wohnens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51520" y="1988840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Gewohnheit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51520" y="2420888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Sitte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1520" y="2852936"/>
            <a:ext cx="2088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000">
                <a:solidFill>
                  <a:srgbClr val="003366"/>
                </a:solidFill>
                <a:latin typeface="+mn-lt"/>
                <a:cs typeface="Times New Roman" pitchFamily="18" charset="0"/>
              </a:rPr>
              <a:t>Brauch</a:t>
            </a:r>
            <a:endParaRPr lang="de-DE" sz="200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2" name="Gruppieren 25"/>
          <p:cNvGrpSpPr/>
          <p:nvPr/>
        </p:nvGrpSpPr>
        <p:grpSpPr>
          <a:xfrm>
            <a:off x="467544" y="3068960"/>
            <a:ext cx="2664296" cy="1800200"/>
            <a:chOff x="467544" y="3068960"/>
            <a:chExt cx="2664296" cy="1800200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67544" y="3501008"/>
              <a:ext cx="2232248" cy="83099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de-DE" sz="2400" smtClean="0"/>
                <a:t>moral behaviour</a:t>
              </a:r>
              <a:endParaRPr lang="de-DE" sz="2400"/>
            </a:p>
          </p:txBody>
        </p:sp>
        <p:sp>
          <p:nvSpPr>
            <p:cNvPr id="25" name="Geschweifte Klammer rechts 24"/>
            <p:cNvSpPr/>
            <p:nvPr/>
          </p:nvSpPr>
          <p:spPr>
            <a:xfrm>
              <a:off x="2915816" y="3068960"/>
              <a:ext cx="216024" cy="1800200"/>
            </a:xfrm>
            <a:prstGeom prst="rightBrac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AE49EC-D0BD-4038-9A60-204E37580AB0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555" name="Rectangle 2"/>
          <p:cNvSpPr txBox="1">
            <a:spLocks noGrp="1"/>
          </p:cNvSpPr>
          <p:nvPr>
            <p:ph type="title"/>
          </p:nvPr>
        </p:nvSpPr>
        <p:spPr>
          <a:xfrm>
            <a:off x="180974" y="332656"/>
            <a:ext cx="8495481" cy="539750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Informationsethik in sich verändernden Umwelten</a:t>
            </a:r>
            <a:endParaRPr sz="24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971600" y="3351475"/>
            <a:ext cx="2448272" cy="1754326"/>
          </a:xfrm>
          <a:prstGeom prst="wedgeRectCallout">
            <a:avLst>
              <a:gd name="adj1" fmla="val -12878"/>
              <a:gd name="adj2" fmla="val -130566"/>
            </a:avLst>
          </a:prstGeom>
          <a:solidFill>
            <a:schemeClr val="tx2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mtClean="0">
                <a:solidFill>
                  <a:srgbClr val="002060"/>
                </a:solidFill>
              </a:rPr>
              <a:t>Diese können weder </a:t>
            </a:r>
            <a:r>
              <a:rPr lang="en-US" b="1" smtClean="0">
                <a:solidFill>
                  <a:srgbClr val="002060"/>
                </a:solidFill>
              </a:rPr>
              <a:t>naturrechtlich</a:t>
            </a:r>
            <a:r>
              <a:rPr lang="en-US" smtClean="0">
                <a:solidFill>
                  <a:srgbClr val="002060"/>
                </a:solidFill>
              </a:rPr>
              <a:t> noch aus irgendeiner </a:t>
            </a:r>
            <a:r>
              <a:rPr lang="en-US" b="1" smtClean="0">
                <a:solidFill>
                  <a:srgbClr val="002060"/>
                </a:solidFill>
              </a:rPr>
              <a:t>Metaphysik</a:t>
            </a:r>
            <a:r>
              <a:rPr lang="en-US" smtClean="0">
                <a:solidFill>
                  <a:srgbClr val="002060"/>
                </a:solidFill>
              </a:rPr>
              <a:t> geschweige denn von einer </a:t>
            </a:r>
            <a:r>
              <a:rPr lang="en-US" b="1" smtClean="0">
                <a:solidFill>
                  <a:srgbClr val="002060"/>
                </a:solidFill>
              </a:rPr>
              <a:t>Religion</a:t>
            </a:r>
            <a:r>
              <a:rPr lang="en-US" smtClean="0">
                <a:solidFill>
                  <a:srgbClr val="002060"/>
                </a:solidFill>
              </a:rPr>
              <a:t> begründet werden.</a:t>
            </a:r>
            <a:endParaRPr lang="de-DE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4499992" y="3356992"/>
            <a:ext cx="3168352" cy="1754326"/>
          </a:xfrm>
          <a:prstGeom prst="wedgeRectCallout">
            <a:avLst>
              <a:gd name="adj1" fmla="val -93192"/>
              <a:gd name="adj2" fmla="val -134948"/>
            </a:avLst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mtClean="0">
                <a:solidFill>
                  <a:srgbClr val="002060"/>
                </a:solidFill>
              </a:rPr>
              <a:t>Vielmehr hängen sie, in der Aristotelischen </a:t>
            </a:r>
            <a:r>
              <a:rPr lang="en-US">
                <a:solidFill>
                  <a:srgbClr val="002060"/>
                </a:solidFill>
              </a:rPr>
              <a:t>T</a:t>
            </a:r>
            <a:r>
              <a:rPr lang="en-US" smtClean="0">
                <a:solidFill>
                  <a:srgbClr val="002060"/>
                </a:solidFill>
              </a:rPr>
              <a:t>radition</a:t>
            </a:r>
            <a:r>
              <a:rPr lang="en-US">
                <a:solidFill>
                  <a:srgbClr val="002060"/>
                </a:solidFill>
              </a:rPr>
              <a:t>, </a:t>
            </a:r>
            <a:r>
              <a:rPr lang="en-US" smtClean="0">
                <a:solidFill>
                  <a:srgbClr val="002060"/>
                </a:solidFill>
              </a:rPr>
              <a:t>von den </a:t>
            </a:r>
            <a:r>
              <a:rPr lang="en-US" b="1" smtClean="0">
                <a:solidFill>
                  <a:srgbClr val="002060"/>
                </a:solidFill>
              </a:rPr>
              <a:t>Umgebungen </a:t>
            </a:r>
            <a:r>
              <a:rPr lang="en-US" smtClean="0">
                <a:solidFill>
                  <a:srgbClr val="002060"/>
                </a:solidFill>
              </a:rPr>
              <a:t>ab, in denen Menschen wohnen (</a:t>
            </a:r>
            <a:r>
              <a:rPr lang="en-US" b="1" smtClean="0">
                <a:solidFill>
                  <a:srgbClr val="002060"/>
                </a:solidFill>
              </a:rPr>
              <a:t>ethos</a:t>
            </a:r>
            <a:r>
              <a:rPr lang="en-US" smtClean="0">
                <a:solidFill>
                  <a:srgbClr val="002060"/>
                </a:solidFill>
              </a:rPr>
              <a:t>). Umgebungen, dieses “Ethos”, wandeln sich in Raum und Zeit.</a:t>
            </a:r>
            <a:endParaRPr lang="de-DE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1313473"/>
            <a:ext cx="7704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Informationsethik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analysiert, welche über Raum und Zeit variierende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Annahmen, Regeln und Werte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das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Verhalten der Menschen steuern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wenn sie Wissen und Information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erstellen, austauschen, teilen und nutzen, aber auch regulieren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.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827584" y="2348880"/>
            <a:ext cx="7128792" cy="1446550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4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Themen/Fragen der Informationsethik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93" name="Rectangle 13"/>
          <p:cNvSpPr>
            <a:spLocks noChangeArrowheads="1"/>
          </p:cNvSpPr>
          <p:nvPr/>
        </p:nvSpPr>
        <p:spPr bwMode="auto">
          <a:xfrm>
            <a:off x="0" y="3275112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None/>
            </a:pPr>
            <a:endParaRPr lang="de-DE" sz="2000" dirty="0">
              <a:latin typeface="+mn-lt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51520" y="260648"/>
            <a:ext cx="7128792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Themen/Fragen der Informationsethik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95536" y="980728"/>
            <a:ext cx="5562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Wem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gehört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Wissen, wem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gehört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Information?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5536" y="1408324"/>
            <a:ext cx="655272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Ist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informationelle Privatheit 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weiter ein hohes Gut auch in elektronischen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Umgebungen?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95536" y="2143696"/>
            <a:ext cx="57912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Wie können die 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digital divides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der Welt aufgelöst werden?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95536" y="2879068"/>
            <a:ext cx="64087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Was bedeutet 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informationelle Selbstbestimmung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in elektronischen Umgebungen?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95536" y="3614440"/>
            <a:ext cx="705678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Welches sind die Grundlagen für 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Wissensökologie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?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4042036"/>
            <a:ext cx="7056784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Was sind 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Gemeingüter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(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Commons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)? Wie entstehen sie? Wie können sie genutzt werden? Was bedroht sie? Wie können sie  geschützt und entwickelt werden?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085184"/>
            <a:ext cx="705678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Was macht eine Ethik der 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Informationsprofessionellen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aus?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36" y="773540"/>
            <a:ext cx="8708777" cy="59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-36512" y="0"/>
            <a:ext cx="7992888" cy="7386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Ethik für Informationsprofessionelle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Look at http://www.ifla.org/en/faife/professional-codes-of-ethics-for-librarians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D0BB77-A8C4-46AE-AAF3-57085905154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459" name="Rectangle 2"/>
          <p:cNvSpPr txBox="1">
            <a:spLocks noGrp="1"/>
          </p:cNvSpPr>
          <p:nvPr>
            <p:ph type="title"/>
          </p:nvPr>
        </p:nvSpPr>
        <p:spPr>
          <a:xfrm>
            <a:off x="1619250" y="1521034"/>
            <a:ext cx="5400675" cy="2123658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Informationsethik und Informations-wissenschaft</a:t>
            </a:r>
            <a:endParaRPr sz="4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231031"/>
            <a:ext cx="3456384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b="1" dirty="0" smtClean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107504" y="980728"/>
            <a:ext cx="8568952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1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</a:t>
            </a:r>
            <a:r>
              <a:rPr lang="de-DE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1) Informationsethik ist die Reflexion über moralisches Verhalten in den elektronischen Räumen des Internet</a:t>
            </a:r>
            <a:endParaRPr lang="de-DE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107504" y="1844824"/>
            <a:ext cx="8892480" cy="707886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(2) Informationswissenschaft  leistet die theoretische Fundierung der Prozesse, die Wissen in Information transformieren („Information ist Wissen in Aktion“)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107504" y="2678336"/>
            <a:ext cx="8568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(3) Die Transformationen hängen nicht zuletzt von ethischen, ökonomischen und politisch-rechtlichen Regulierungsformen ab</a:t>
            </a:r>
            <a:endParaRPr lang="de-DE" sz="14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107504" y="4653136"/>
            <a:ext cx="856895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(5) Im Sinne der Interdependenzen von Ethik, Ökonomie und Politik besteht die Herausforderung an die Informationswissenschaft, den elektronischen Räumen angemessene Organisationsmodelle für den Umgang mit Wissen und Information zu entwerfen</a:t>
            </a:r>
            <a:endParaRPr lang="de-DE" sz="1400" b="1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2" name="Gruppieren 32"/>
          <p:cNvGrpSpPr/>
          <p:nvPr/>
        </p:nvGrpSpPr>
        <p:grpSpPr>
          <a:xfrm>
            <a:off x="107504" y="3511848"/>
            <a:ext cx="8568952" cy="523220"/>
            <a:chOff x="251520" y="3871888"/>
            <a:chExt cx="8568952" cy="523220"/>
          </a:xfrm>
        </p:grpSpPr>
        <p:sp>
          <p:nvSpPr>
            <p:cNvPr id="30" name="Text Box 1028"/>
            <p:cNvSpPr txBox="1">
              <a:spLocks noChangeArrowheads="1"/>
            </p:cNvSpPr>
            <p:nvPr/>
          </p:nvSpPr>
          <p:spPr bwMode="auto">
            <a:xfrm>
              <a:off x="251520" y="3871888"/>
              <a:ext cx="8568952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ct val="50000"/>
                </a:spcBef>
                <a:buFontTx/>
                <a:buNone/>
              </a:pPr>
              <a:r>
                <a:rPr lang="de-DE" sz="1400" b="1" dirty="0" smtClean="0">
                  <a:solidFill>
                    <a:srgbClr val="003366"/>
                  </a:solidFill>
                  <a:latin typeface="+mn-lt"/>
                  <a:cs typeface="Times New Roman" pitchFamily="18" charset="0"/>
                </a:rPr>
                <a:t>(4) Die Transformationen können im Sinne der Institutionenökonomik (Oström) als Institutionalisierungsformen für die Common Pool Ressource Wissen angesehen werden (Wissensobjekte        Informationsobjekte)</a:t>
              </a:r>
              <a:endParaRPr lang="de-DE" sz="1400" b="1" dirty="0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6300192" y="422108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-36512" y="0"/>
            <a:ext cx="568863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Wissen und Information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054928"/>
            <a:ext cx="24384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060209"/>
                </a:solidFill>
                <a:latin typeface="+mn-lt"/>
              </a:rPr>
              <a:t>Wissensobjekte</a:t>
            </a:r>
            <a:endParaRPr lang="de-DE" dirty="0">
              <a:solidFill>
                <a:srgbClr val="060209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0" y="1052736"/>
            <a:ext cx="2438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de-DE" sz="2400" dirty="0" smtClean="0">
                <a:solidFill>
                  <a:srgbClr val="060209"/>
                </a:solidFill>
                <a:latin typeface="+mn-lt"/>
              </a:rPr>
              <a:t>Informations-objekte  </a:t>
            </a:r>
            <a:r>
              <a:rPr lang="de-DE" sz="2400" dirty="0">
                <a:solidFill>
                  <a:srgbClr val="060209"/>
                </a:solidFill>
                <a:latin typeface="+mn-lt"/>
              </a:rPr>
              <a:t>mit Mehrwerteigen-schaften</a:t>
            </a:r>
            <a:endParaRPr lang="de-DE" dirty="0">
              <a:solidFill>
                <a:srgbClr val="060209"/>
              </a:solidFill>
              <a:latin typeface="+mn-lt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895600" y="1207328"/>
            <a:ext cx="3124200" cy="1447800"/>
          </a:xfrm>
          <a:prstGeom prst="leftRightArrow">
            <a:avLst>
              <a:gd name="adj1" fmla="val 50000"/>
              <a:gd name="adj2" fmla="val 43158"/>
            </a:avLst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de-DE" sz="2400" b="1" dirty="0" smtClean="0">
                <a:solidFill>
                  <a:schemeClr val="bg2"/>
                </a:solidFill>
                <a:latin typeface="+mn-lt"/>
              </a:rPr>
              <a:t>Informationsarbeit</a:t>
            </a:r>
            <a:endParaRPr lang="de-DE" dirty="0">
              <a:latin typeface="+mn-lt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9985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D:\Entwicklung\Präsentationen\Images\luftbil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00013"/>
            <a:ext cx="698182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D:\Entwicklung\Präsentationen\Images\Header_Uni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D:\Entwicklung\Präsentationen\Images\luftbild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8350" y="549116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D:\Entwicklung\Rektor\broschüre\bibli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410200"/>
            <a:ext cx="9144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6388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7215188" y="5429250"/>
            <a:ext cx="1214437" cy="604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-36512" y="0"/>
            <a:ext cx="568863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Wissen und Information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054928"/>
            <a:ext cx="24384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060209"/>
                </a:solidFill>
                <a:latin typeface="+mn-lt"/>
              </a:rPr>
              <a:t>Wissensobjekte</a:t>
            </a:r>
            <a:endParaRPr lang="de-DE" dirty="0">
              <a:solidFill>
                <a:srgbClr val="060209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0" y="1052736"/>
            <a:ext cx="2438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de-DE" sz="2400" dirty="0" smtClean="0">
                <a:solidFill>
                  <a:srgbClr val="060209"/>
                </a:solidFill>
                <a:latin typeface="+mn-lt"/>
              </a:rPr>
              <a:t>Informations-objekte  </a:t>
            </a:r>
            <a:r>
              <a:rPr lang="de-DE" sz="2400" dirty="0">
                <a:solidFill>
                  <a:srgbClr val="060209"/>
                </a:solidFill>
                <a:latin typeface="+mn-lt"/>
              </a:rPr>
              <a:t>mit Mehrwerteigen-schaften</a:t>
            </a:r>
            <a:endParaRPr lang="de-DE" dirty="0">
              <a:solidFill>
                <a:srgbClr val="060209"/>
              </a:solidFill>
              <a:latin typeface="+mn-lt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895600" y="1207328"/>
            <a:ext cx="3124200" cy="1447800"/>
          </a:xfrm>
          <a:prstGeom prst="leftRightArrow">
            <a:avLst>
              <a:gd name="adj1" fmla="val 50000"/>
              <a:gd name="adj2" fmla="val 43158"/>
            </a:avLst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de-DE" sz="2400" b="1" dirty="0" smtClean="0">
                <a:solidFill>
                  <a:schemeClr val="bg2"/>
                </a:solidFill>
                <a:latin typeface="+mn-lt"/>
              </a:rPr>
              <a:t>Informationsarbeit</a:t>
            </a:r>
            <a:endParaRPr lang="de-DE" dirty="0"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3501008"/>
            <a:ext cx="2438400" cy="507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rgbClr val="060209"/>
                </a:solidFill>
                <a:latin typeface="+mn-lt"/>
              </a:rPr>
              <a:t>Wissen</a:t>
            </a:r>
            <a:endParaRPr lang="de-DE" dirty="0">
              <a:solidFill>
                <a:srgbClr val="060209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66048" y="3615407"/>
            <a:ext cx="2438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de-DE" sz="2400" dirty="0" smtClean="0">
                <a:solidFill>
                  <a:srgbClr val="060209"/>
                </a:solidFill>
                <a:latin typeface="+mn-lt"/>
              </a:rPr>
              <a:t>Information</a:t>
            </a:r>
            <a:endParaRPr lang="de-DE" dirty="0">
              <a:solidFill>
                <a:srgbClr val="060209"/>
              </a:solidFill>
              <a:latin typeface="+mn-lt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915816" y="3356992"/>
            <a:ext cx="3124200" cy="943744"/>
          </a:xfrm>
          <a:prstGeom prst="leftRightArrow">
            <a:avLst>
              <a:gd name="adj1" fmla="val 50000"/>
              <a:gd name="adj2" fmla="val 43158"/>
            </a:avLst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de-DE" sz="2400" b="1" dirty="0" smtClean="0">
                <a:solidFill>
                  <a:schemeClr val="bg2"/>
                </a:solidFill>
                <a:latin typeface="+mn-lt"/>
              </a:rPr>
              <a:t>Transformation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65313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Information ist Wissen in  Aktion</a:t>
            </a:r>
            <a:endParaRPr lang="de-DE" sz="2400" b="1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52292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Information ist Wissen in kontextualisierter Aktion</a:t>
            </a:r>
            <a:endParaRPr lang="de-DE" sz="2400" b="1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58052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Information als kontextualisiertes Wissen</a:t>
            </a:r>
            <a:endParaRPr lang="de-DE" sz="2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D0BB77-A8C4-46AE-AAF3-57085905154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Textfeld 23"/>
          <p:cNvSpPr txBox="1">
            <a:spLocks noChangeArrowheads="1"/>
          </p:cNvSpPr>
          <p:nvPr/>
        </p:nvSpPr>
        <p:spPr bwMode="auto">
          <a:xfrm>
            <a:off x="1508175" y="1844824"/>
            <a:ext cx="5872137" cy="212365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  <a:latin typeface="Calibri" pitchFamily="34" charset="0"/>
              </a:rPr>
              <a:t>Information </a:t>
            </a:r>
            <a:endParaRPr lang="de-DE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oder </a:t>
            </a:r>
          </a:p>
          <a:p>
            <a:pPr algn="ctr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Wissen</a:t>
            </a:r>
            <a:r>
              <a:rPr lang="de-DE" sz="4400" dirty="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b="1" kern="0" dirty="0">
                <a:solidFill>
                  <a:schemeClr val="bg1"/>
                </a:solidFill>
                <a:latin typeface="Calibri" pitchFamily="34" charset="0"/>
              </a:rPr>
              <a:t>Wem gehört Wissen? Wem gehört Information?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D0BB77-A8C4-46AE-AAF3-57085905154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b="1" kern="0" dirty="0">
                <a:solidFill>
                  <a:schemeClr val="bg1"/>
                </a:solidFill>
                <a:latin typeface="Calibri" pitchFamily="34" charset="0"/>
              </a:rPr>
              <a:t>Wem gehört Wissen? Wem gehört Information?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400" y="1066800"/>
            <a:ext cx="7848600" cy="830997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Ideen, Fakten, Theorien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… sind grundsätzlich frei (können auch nicht für sich geschützt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werden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)</a:t>
            </a:r>
            <a:endParaRPr lang="de-DE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057400"/>
            <a:ext cx="7848600" cy="83099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Geschützt sind die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Werke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sofern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sie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Ideen, Fakten, Theorien, … in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einer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wahrnehmbaren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und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kommunizierbaren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Form 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darstellen</a:t>
            </a:r>
            <a:endParaRPr lang="de-DE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3124200"/>
            <a:ext cx="7848600" cy="1200150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Ein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Urheberrechtsschutz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bezieht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sich nicht auf die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Werke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in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ihrer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materiellen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Gestalt,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sondern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nur</a:t>
            </a:r>
            <a:r>
              <a:rPr lang="en-GB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auf </a:t>
            </a:r>
            <a:r>
              <a:rPr lang="en-GB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die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Werke</a:t>
            </a:r>
            <a:r>
              <a:rPr lang="en-GB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sofern</a:t>
            </a:r>
            <a:r>
              <a:rPr lang="en-GB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sie</a:t>
            </a:r>
            <a:r>
              <a:rPr lang="en-GB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Ideen, Fakten, Theorien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transportieren</a:t>
            </a:r>
            <a:endParaRPr lang="de-DE" sz="2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hteckige Legende 9"/>
          <p:cNvSpPr>
            <a:spLocks noChangeArrowheads="1"/>
          </p:cNvSpPr>
          <p:nvPr/>
        </p:nvSpPr>
        <p:spPr bwMode="auto">
          <a:xfrm>
            <a:off x="609600" y="4648200"/>
            <a:ext cx="2590800" cy="390525"/>
          </a:xfrm>
          <a:prstGeom prst="wedgeRectCallout">
            <a:avLst>
              <a:gd name="adj1" fmla="val -9773"/>
              <a:gd name="adj2" fmla="val -883074"/>
            </a:avLst>
          </a:prstGeom>
          <a:solidFill>
            <a:srgbClr val="002060">
              <a:alpha val="47058"/>
            </a:srgb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r>
              <a:rPr lang="de-DE" sz="2400" b="1">
                <a:solidFill>
                  <a:schemeClr val="bg1"/>
                </a:solidFill>
                <a:latin typeface="+mn-lt"/>
              </a:rPr>
              <a:t>Wissen</a:t>
            </a:r>
          </a:p>
        </p:txBody>
      </p:sp>
      <p:sp>
        <p:nvSpPr>
          <p:cNvPr id="11" name="Rechteckige Legende 10"/>
          <p:cNvSpPr>
            <a:spLocks noChangeArrowheads="1"/>
          </p:cNvSpPr>
          <p:nvPr/>
        </p:nvSpPr>
        <p:spPr bwMode="auto">
          <a:xfrm>
            <a:off x="5791200" y="4648200"/>
            <a:ext cx="3200400" cy="390525"/>
          </a:xfrm>
          <a:prstGeom prst="wedgeRectCallout">
            <a:avLst>
              <a:gd name="adj1" fmla="val -144097"/>
              <a:gd name="adj2" fmla="val -680699"/>
            </a:avLst>
          </a:prstGeom>
          <a:solidFill>
            <a:srgbClr val="002060">
              <a:alpha val="47058"/>
            </a:srgb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r>
              <a:rPr lang="de-DE" sz="2400" b="1">
                <a:solidFill>
                  <a:schemeClr val="bg1"/>
                </a:solidFill>
                <a:latin typeface="+mn-lt"/>
              </a:rPr>
              <a:t>Informationsprodukte</a:t>
            </a:r>
          </a:p>
        </p:txBody>
      </p:sp>
      <p:sp>
        <p:nvSpPr>
          <p:cNvPr id="12" name="Pfeil nach rechts 11"/>
          <p:cNvSpPr>
            <a:spLocks noChangeArrowheads="1"/>
          </p:cNvSpPr>
          <p:nvPr/>
        </p:nvSpPr>
        <p:spPr bwMode="auto">
          <a:xfrm>
            <a:off x="3657600" y="4572000"/>
            <a:ext cx="1752600" cy="593725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endParaRPr lang="de-DE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80112" y="53012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Immaterialgüter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b="1" kern="0">
                <a:solidFill>
                  <a:schemeClr val="bg1"/>
                </a:solidFill>
                <a:latin typeface="Calibri" pitchFamily="34" charset="0"/>
              </a:rPr>
              <a:t>Wem gehört Wissen?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928688" y="1285875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b="1">
                <a:solidFill>
                  <a:srgbClr val="002060"/>
                </a:solidFill>
                <a:latin typeface="Calibri" pitchFamily="34" charset="0"/>
              </a:rPr>
              <a:t>Die Frage wird neu gestellt werden müssen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857250" y="2214563"/>
            <a:ext cx="7000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>
                <a:solidFill>
                  <a:srgbClr val="002060"/>
                </a:solidFill>
                <a:latin typeface="Calibri" pitchFamily="34" charset="0"/>
              </a:rPr>
              <a:t>Nicht die </a:t>
            </a:r>
            <a:r>
              <a:rPr lang="de-DE" sz="2000" b="1">
                <a:solidFill>
                  <a:srgbClr val="002060"/>
                </a:solidFill>
                <a:latin typeface="Calibri" pitchFamily="34" charset="0"/>
              </a:rPr>
              <a:t>Freiheit des Wissens </a:t>
            </a:r>
            <a:r>
              <a:rPr lang="de-DE" sz="2000">
                <a:solidFill>
                  <a:srgbClr val="002060"/>
                </a:solidFill>
                <a:latin typeface="Calibri" pitchFamily="34" charset="0"/>
              </a:rPr>
              <a:t>ist das Problem, </a:t>
            </a:r>
          </a:p>
          <a:p>
            <a:pPr algn="ctr">
              <a:lnSpc>
                <a:spcPct val="150000"/>
              </a:lnSpc>
            </a:pPr>
            <a:r>
              <a:rPr lang="de-DE" sz="2000">
                <a:solidFill>
                  <a:srgbClr val="002060"/>
                </a:solidFill>
                <a:latin typeface="Calibri" pitchFamily="34" charset="0"/>
              </a:rPr>
              <a:t>sondern die</a:t>
            </a:r>
          </a:p>
          <a:p>
            <a:pPr algn="ctr">
              <a:lnSpc>
                <a:spcPct val="150000"/>
              </a:lnSpc>
            </a:pPr>
            <a:r>
              <a:rPr lang="de-DE" sz="20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de-DE" sz="2000" b="1">
                <a:solidFill>
                  <a:srgbClr val="002060"/>
                </a:solidFill>
                <a:latin typeface="Calibri" pitchFamily="34" charset="0"/>
              </a:rPr>
              <a:t>Freiheit des Zugriffs </a:t>
            </a:r>
            <a:r>
              <a:rPr lang="de-DE" sz="2000">
                <a:solidFill>
                  <a:srgbClr val="002060"/>
                </a:solidFill>
                <a:latin typeface="Calibri" pitchFamily="34" charset="0"/>
              </a:rPr>
              <a:t>auf Wissen.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827584" y="3861048"/>
            <a:ext cx="7000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smtClean="0">
                <a:solidFill>
                  <a:srgbClr val="002060"/>
                </a:solidFill>
                <a:latin typeface="Calibri" pitchFamily="34" charset="0"/>
              </a:rPr>
              <a:t>Zugriffsprobleme werden auf den </a:t>
            </a:r>
            <a:r>
              <a:rPr lang="de-DE" sz="2000" b="1" smtClean="0">
                <a:solidFill>
                  <a:srgbClr val="002060"/>
                </a:solidFill>
                <a:latin typeface="Calibri" pitchFamily="34" charset="0"/>
              </a:rPr>
              <a:t>Informationsmärkten</a:t>
            </a:r>
            <a:r>
              <a:rPr lang="de-DE" sz="2000" smtClean="0">
                <a:solidFill>
                  <a:srgbClr val="002060"/>
                </a:solidFill>
                <a:latin typeface="Calibri" pitchFamily="34" charset="0"/>
              </a:rPr>
              <a:t> entschieden</a:t>
            </a:r>
            <a:endParaRPr lang="de-DE" sz="200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67544" y="4437112"/>
            <a:ext cx="3048000" cy="1492423"/>
            <a:chOff x="467544" y="4437112"/>
            <a:chExt cx="3048000" cy="1492423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467544" y="5221649"/>
              <a:ext cx="3048000" cy="707886"/>
            </a:xfrm>
            <a:prstGeom prst="rect">
              <a:avLst/>
            </a:prstGeom>
            <a:solidFill>
              <a:srgbClr val="E9E9E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b="1">
                  <a:solidFill>
                    <a:srgbClr val="002060"/>
                  </a:solidFill>
                  <a:latin typeface="+mn-lt"/>
                  <a:cs typeface="Arial" pitchFamily="34" charset="0"/>
                </a:rPr>
                <a:t>proprietäre </a:t>
              </a:r>
              <a:r>
                <a:rPr lang="de-DE" sz="20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kommerzielle Informationsmärkte</a:t>
              </a:r>
              <a:endParaRPr lang="de-DE" sz="2000" b="1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Pfeil nach unten 18"/>
            <p:cNvSpPr/>
            <p:nvPr/>
          </p:nvSpPr>
          <p:spPr>
            <a:xfrm>
              <a:off x="2051720" y="4437112"/>
              <a:ext cx="36004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044306" y="4437112"/>
            <a:ext cx="3048000" cy="1564000"/>
            <a:chOff x="5044306" y="4437112"/>
            <a:chExt cx="3048000" cy="1564000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5044306" y="5293087"/>
              <a:ext cx="3048000" cy="708025"/>
            </a:xfrm>
            <a:prstGeom prst="rect">
              <a:avLst/>
            </a:prstGeom>
            <a:solidFill>
              <a:srgbClr val="E9E9E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Öffentliche </a:t>
              </a:r>
              <a:r>
                <a:rPr lang="de-DE" sz="2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freie </a:t>
              </a:r>
              <a:r>
                <a:rPr lang="de-DE" sz="20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Austauschmärkte</a:t>
              </a:r>
              <a:endParaRPr lang="de-DE" sz="20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6372200" y="4437112"/>
              <a:ext cx="36004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D0BB77-A8C4-46AE-AAF3-57085905154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459" name="Rectangle 2"/>
          <p:cNvSpPr txBox="1">
            <a:spLocks noGrp="1"/>
          </p:cNvSpPr>
          <p:nvPr>
            <p:ph type="title"/>
          </p:nvPr>
        </p:nvSpPr>
        <p:spPr>
          <a:xfrm>
            <a:off x="1763613" y="1521034"/>
            <a:ext cx="5400675" cy="2123658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4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Informationsethik in sich verändernden Umwelten</a:t>
            </a:r>
            <a:endParaRPr sz="44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231031"/>
            <a:ext cx="3456384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b="1" smtClean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107504" y="980728"/>
            <a:ext cx="8568952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</a:t>
            </a:r>
            <a:r>
              <a:rPr lang="de-DE" sz="1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1) Informationsethik ist die Reflexion über moralisches Verhalten in den elektronischen Räumen des Internet</a:t>
            </a:r>
            <a:endParaRPr lang="de-DE" sz="14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107504" y="1844824"/>
            <a:ext cx="889248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(2) Informationswissenschaft  leistet die theoretische Fundierung der Prozesse, die Wissen in Information transformieren („Information ist Wissen in Aktion“)</a:t>
            </a:r>
            <a:endParaRPr lang="de-DE" sz="14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107504" y="2678336"/>
            <a:ext cx="8568952" cy="707886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(3) Die Transformationen hängen nicht zuletzt von ethischen, ökonomischen und politisch-rechtlichen Regulierungsformen ab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107504" y="4653136"/>
            <a:ext cx="856895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(5) Im Sinne der Interdependenzen von Ethik, Ökonomie und Politik besteht die Herausforderung an die Informationswissenschaft, den elektronischen Räumen angemessene Organisationsmodelle für den Umgang mit Wissen und Information zu entwerfen</a:t>
            </a:r>
            <a:endParaRPr lang="de-DE" sz="1400" b="1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2" name="Gruppieren 32"/>
          <p:cNvGrpSpPr/>
          <p:nvPr/>
        </p:nvGrpSpPr>
        <p:grpSpPr>
          <a:xfrm>
            <a:off x="107504" y="3511848"/>
            <a:ext cx="8568952" cy="523220"/>
            <a:chOff x="251520" y="3871888"/>
            <a:chExt cx="8568952" cy="523220"/>
          </a:xfrm>
        </p:grpSpPr>
        <p:sp>
          <p:nvSpPr>
            <p:cNvPr id="30" name="Text Box 1028"/>
            <p:cNvSpPr txBox="1">
              <a:spLocks noChangeArrowheads="1"/>
            </p:cNvSpPr>
            <p:nvPr/>
          </p:nvSpPr>
          <p:spPr bwMode="auto">
            <a:xfrm>
              <a:off x="251520" y="3871888"/>
              <a:ext cx="8568952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ct val="50000"/>
                </a:spcBef>
                <a:buFontTx/>
                <a:buNone/>
              </a:pPr>
              <a:r>
                <a:rPr lang="de-DE" sz="1400" b="1" smtClean="0">
                  <a:solidFill>
                    <a:srgbClr val="003366"/>
                  </a:solidFill>
                  <a:latin typeface="+mn-lt"/>
                  <a:cs typeface="Times New Roman" pitchFamily="18" charset="0"/>
                </a:rPr>
                <a:t>(4) Die Transformationen können im Sinne der Institutionenökonomik (Oström) als Institutionalisierungsformen für die Common Pool Ressource Wissen angesehen werden (Wissensobjekte         Informationsobjekte)</a:t>
              </a:r>
              <a:endParaRPr lang="de-DE" sz="1400" b="1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6300192" y="4149080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195475-EFCA-4C73-A33E-15D860416E1C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483" name="Rectangle 2"/>
          <p:cNvSpPr txBox="1">
            <a:spLocks noGrp="1"/>
          </p:cNvSpPr>
          <p:nvPr>
            <p:ph type="title"/>
          </p:nvPr>
        </p:nvSpPr>
        <p:spPr>
          <a:xfrm>
            <a:off x="2771775" y="1271121"/>
            <a:ext cx="2881313" cy="523220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80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Ethik</a:t>
            </a:r>
            <a:endParaRPr sz="28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755576" y="2966175"/>
            <a:ext cx="2879725" cy="523220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80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Wirtschaft</a:t>
            </a:r>
            <a:endParaRPr sz="28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Grp="1"/>
          </p:cNvSpPr>
          <p:nvPr>
            <p:ph type="title"/>
          </p:nvPr>
        </p:nvSpPr>
        <p:spPr>
          <a:xfrm>
            <a:off x="5364088" y="2966175"/>
            <a:ext cx="2881313" cy="523220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8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Politik</a:t>
            </a:r>
            <a:endParaRPr sz="28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267595" y="1844824"/>
            <a:ext cx="3600549" cy="1369740"/>
            <a:chOff x="2267595" y="1844824"/>
            <a:chExt cx="3600549" cy="1369740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 rot="5400000">
              <a:off x="2159658" y="1952762"/>
              <a:ext cx="1080119" cy="864245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 bwMode="auto">
            <a:xfrm rot="16200000" flipH="1">
              <a:off x="4896036" y="1880828"/>
              <a:ext cx="1008112" cy="936104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 bwMode="auto">
            <a:xfrm>
              <a:off x="3707905" y="3212977"/>
              <a:ext cx="1511298" cy="1587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el 9"/>
          <p:cNvSpPr>
            <a:spLocks noGrp="1"/>
          </p:cNvSpPr>
          <p:nvPr>
            <p:ph type="title"/>
          </p:nvPr>
        </p:nvSpPr>
        <p:spPr>
          <a:xfrm>
            <a:off x="35496" y="-27384"/>
            <a:ext cx="5616624" cy="461665"/>
          </a:xfr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>
              <a:buFont typeface="StarSymbol"/>
              <a:buNone/>
              <a:defRPr/>
            </a:pPr>
            <a:r>
              <a:rPr sz="2400" smtClean="0">
                <a:solidFill>
                  <a:schemeClr val="bg1"/>
                </a:solidFill>
                <a:latin typeface="+mn-lt"/>
              </a:rPr>
              <a:t>Mehrdimensionale Beziehungen für Ethik</a:t>
            </a:r>
            <a:endParaRPr sz="24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475656" y="764704"/>
            <a:ext cx="6552728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86BA8D-EDFE-4AF4-AA6F-9E71294E9B8B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411" name="Rectangle 2"/>
          <p:cNvSpPr txBox="1">
            <a:spLocks noGrp="1"/>
          </p:cNvSpPr>
          <p:nvPr>
            <p:ph type="title"/>
          </p:nvPr>
        </p:nvSpPr>
        <p:spPr>
          <a:xfrm>
            <a:off x="2124075" y="1823392"/>
            <a:ext cx="5111750" cy="46166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Calibri" pitchFamily="34"/>
              </a:rPr>
              <a:t>Informationsethik</a:t>
            </a:r>
            <a:endParaRPr sz="2400" smtClean="0"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Grp="1"/>
          </p:cNvSpPr>
          <p:nvPr>
            <p:ph type="title"/>
          </p:nvPr>
        </p:nvSpPr>
        <p:spPr>
          <a:xfrm>
            <a:off x="5435600" y="5107930"/>
            <a:ext cx="2881313" cy="46166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Calibri" pitchFamily="34"/>
              </a:rPr>
              <a:t>Urheberrecht</a:t>
            </a:r>
            <a:endParaRPr sz="2400" smtClean="0"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513" name="Rectangle 2"/>
          <p:cNvSpPr txBox="1">
            <a:spLocks noGrp="1"/>
          </p:cNvSpPr>
          <p:nvPr>
            <p:ph type="title"/>
          </p:nvPr>
        </p:nvSpPr>
        <p:spPr>
          <a:xfrm>
            <a:off x="3240088" y="1064349"/>
            <a:ext cx="2879725" cy="461665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Ethik</a:t>
            </a:r>
            <a:endParaRPr sz="24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itel 9"/>
          <p:cNvSpPr>
            <a:spLocks noGrp="1"/>
          </p:cNvSpPr>
          <p:nvPr>
            <p:ph type="title"/>
          </p:nvPr>
        </p:nvSpPr>
        <p:spPr>
          <a:xfrm>
            <a:off x="35496" y="-27384"/>
            <a:ext cx="5616624" cy="461665"/>
          </a:xfr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>
              <a:buFont typeface="StarSymbol"/>
              <a:buNone/>
              <a:defRPr/>
            </a:pPr>
            <a:r>
              <a:rPr sz="2400" smtClean="0">
                <a:solidFill>
                  <a:schemeClr val="bg1"/>
                </a:solidFill>
                <a:latin typeface="+mn-lt"/>
              </a:rPr>
              <a:t>Mehrdimensionale Beziehungen für Ethik</a:t>
            </a:r>
            <a:endParaRPr sz="24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rot="5400000">
            <a:off x="1691854" y="4796979"/>
            <a:ext cx="864098" cy="3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>
            <a:off x="6520545" y="4720816"/>
            <a:ext cx="711771" cy="3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Rectangle 2"/>
          <p:cNvSpPr txBox="1">
            <a:spLocks noGrp="1"/>
          </p:cNvSpPr>
          <p:nvPr>
            <p:ph type="title"/>
          </p:nvPr>
        </p:nvSpPr>
        <p:spPr>
          <a:xfrm>
            <a:off x="684213" y="3911748"/>
            <a:ext cx="2879725" cy="461665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Wirtschaft</a:t>
            </a:r>
            <a:endParaRPr sz="24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509" name="Rectangle 2"/>
          <p:cNvSpPr txBox="1">
            <a:spLocks noGrp="1"/>
          </p:cNvSpPr>
          <p:nvPr>
            <p:ph type="title"/>
          </p:nvPr>
        </p:nvSpPr>
        <p:spPr>
          <a:xfrm>
            <a:off x="5435600" y="3911748"/>
            <a:ext cx="2881313" cy="461665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Politik</a:t>
            </a:r>
            <a:endParaRPr sz="24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510" name="Rectangle 2"/>
          <p:cNvSpPr txBox="1">
            <a:spLocks noGrp="1"/>
          </p:cNvSpPr>
          <p:nvPr>
            <p:ph type="title"/>
          </p:nvPr>
        </p:nvSpPr>
        <p:spPr>
          <a:xfrm>
            <a:off x="3240088" y="2831455"/>
            <a:ext cx="2879725" cy="461665"/>
          </a:xfrm>
          <a:solidFill>
            <a:srgbClr val="002060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Wissen</a:t>
            </a:r>
            <a:endParaRPr sz="2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rot="10800000" flipV="1">
            <a:off x="2771800" y="3379788"/>
            <a:ext cx="576064" cy="48126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 rot="16200000" flipH="1">
            <a:off x="5436282" y="3357178"/>
            <a:ext cx="504056" cy="503684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 bwMode="auto">
          <a:xfrm>
            <a:off x="3708400" y="4149080"/>
            <a:ext cx="1511300" cy="1587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Grp="1"/>
          </p:cNvSpPr>
          <p:nvPr>
            <p:ph type="title"/>
          </p:nvPr>
        </p:nvSpPr>
        <p:spPr>
          <a:xfrm>
            <a:off x="684213" y="5199583"/>
            <a:ext cx="3095625" cy="46166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  <a:defRPr/>
            </a:pPr>
            <a:r>
              <a:rPr lang="en-US" sz="2400" err="1" smtClean="0">
                <a:solidFill>
                  <a:schemeClr val="tx1"/>
                </a:solidFill>
                <a:latin typeface="Calibri" pitchFamily="34"/>
              </a:rPr>
              <a:t>Informationsmärkte</a:t>
            </a:r>
            <a:endParaRPr sz="2400" smtClean="0"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3DCEAC-298D-4801-82EC-A6D85B997E64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5843" name="Rectangle 2"/>
          <p:cNvSpPr txBox="1">
            <a:spLocks noGrp="1"/>
          </p:cNvSpPr>
          <p:nvPr>
            <p:ph type="title"/>
          </p:nvPr>
        </p:nvSpPr>
        <p:spPr>
          <a:xfrm>
            <a:off x="971600" y="990600"/>
            <a:ext cx="7200799" cy="4814664"/>
          </a:xfrm>
          <a:solidFill>
            <a:srgbClr val="333366"/>
          </a:solidFill>
        </p:spPr>
        <p:txBody>
          <a:bodyPr anchor="ctr" anchorCtr="1"/>
          <a:lstStyle/>
          <a:p>
            <a:pPr marL="447675" indent="-447675" algn="ctr">
              <a:lnSpc>
                <a:spcPct val="150000"/>
              </a:lnSpc>
              <a:buFont typeface="StarSymbol"/>
              <a:buNone/>
            </a:pPr>
            <a:r>
              <a:rPr lang="en-US" sz="4400" b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Wissen </a:t>
            </a:r>
            <a:r>
              <a:rPr lang="en-US" sz="4400" b="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als</a:t>
            </a:r>
            <a:r>
              <a:rPr lang="en-US" sz="4400" b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Gemeingut</a:t>
            </a:r>
            <a:r>
              <a:rPr lang="en-US" sz="4400" b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en-US" sz="4400" b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</a:br>
            <a:r>
              <a:rPr lang="en-US" sz="4400" b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(Commons) </a:t>
            </a:r>
            <a:endParaRPr sz="4400" b="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231031"/>
            <a:ext cx="3456384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b="1" smtClean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107504" y="980728"/>
            <a:ext cx="8568952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</a:t>
            </a:r>
            <a:r>
              <a:rPr lang="de-DE" sz="1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1) Informationsethik ist die Reflexion über moralisches Verhalten in den elektronischen Räumen des Internet</a:t>
            </a:r>
            <a:endParaRPr lang="de-DE" sz="14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107504" y="1844824"/>
            <a:ext cx="889248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(2) Informationswissenschaft  leistet die theoretische Fundierung der Prozesse, die Wissen in Information transformieren („Information ist Wissen in Aktion“)</a:t>
            </a:r>
            <a:endParaRPr lang="de-DE" sz="14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107504" y="2678336"/>
            <a:ext cx="8568952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(3) Die Transformationen hängen nicht zuletzt von ethischen, ökonomischen und politisch-rechtlichen Regulierungsformen ab</a:t>
            </a:r>
            <a:endParaRPr lang="de-DE" sz="14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107504" y="4653136"/>
            <a:ext cx="856895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(5) Im Sinne der Interdependenzen von Ethik, Ökonomie und Politik besteht die Herausforderung an die Informationswissenschaft, den elektronischen Räumen angemessene Organisationsmodelle für den Umgang mit Wissen und Information zu entwerfen</a:t>
            </a:r>
            <a:endParaRPr lang="de-DE" sz="1400" b="1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2" name="Gruppieren 32"/>
          <p:cNvGrpSpPr/>
          <p:nvPr/>
        </p:nvGrpSpPr>
        <p:grpSpPr>
          <a:xfrm>
            <a:off x="107504" y="3511848"/>
            <a:ext cx="8568952" cy="1015663"/>
            <a:chOff x="251520" y="3871888"/>
            <a:chExt cx="8568952" cy="1015663"/>
          </a:xfrm>
        </p:grpSpPr>
        <p:sp>
          <p:nvSpPr>
            <p:cNvPr id="30" name="Text Box 1028"/>
            <p:cNvSpPr txBox="1">
              <a:spLocks noChangeArrowheads="1"/>
            </p:cNvSpPr>
            <p:nvPr/>
          </p:nvSpPr>
          <p:spPr bwMode="auto">
            <a:xfrm>
              <a:off x="251520" y="3871888"/>
              <a:ext cx="8568952" cy="1015663"/>
            </a:xfrm>
            <a:prstGeom prst="rect">
              <a:avLst/>
            </a:prstGeom>
            <a:solidFill>
              <a:srgbClr val="00206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55600" indent="-355600">
                <a:spcBef>
                  <a:spcPct val="50000"/>
                </a:spcBef>
                <a:buFontTx/>
                <a:buNone/>
              </a:pPr>
              <a:r>
                <a:rPr lang="de-DE" sz="2000" b="1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(4) Die Transformationen können im Sinne der Institutionenökonomik (Oström) als Institutionalisierungsformen für die Common Pool Ressource Wissen angesehen werden (Wissensobjekte      Informationsobjekte)</a:t>
              </a:r>
              <a:endParaRPr lang="de-DE" sz="2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4572000" y="4581128"/>
              <a:ext cx="216024" cy="14401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4325"/>
            <a:ext cx="1724336" cy="11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9178" y="5584325"/>
            <a:ext cx="1584251" cy="11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738759" y="5584325"/>
            <a:ext cx="1872208" cy="120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584325"/>
            <a:ext cx="1658166" cy="12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5436096" y="683404"/>
            <a:ext cx="34563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2060"/>
                </a:solidFill>
              </a:rPr>
              <a:t>Helsinki im Januar 2011</a:t>
            </a:r>
            <a:endParaRPr lang="de-DE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B8A893-56D6-4FE5-9E73-2501AB8CF5C9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35696" y="908720"/>
            <a:ext cx="4700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>
                <a:solidFill>
                  <a:srgbClr val="002060"/>
                </a:solidFill>
                <a:latin typeface="+mn-lt"/>
              </a:rPr>
              <a:t>Gemeingüter sind zum einen das Erbe, das uns die </a:t>
            </a:r>
            <a:r>
              <a:rPr lang="de-DE" b="1">
                <a:solidFill>
                  <a:srgbClr val="002060"/>
                </a:solidFill>
                <a:latin typeface="+mn-lt"/>
              </a:rPr>
              <a:t>Natur ohne unser Zutun geschenkt </a:t>
            </a:r>
            <a:r>
              <a:rPr lang="de-DE">
                <a:solidFill>
                  <a:srgbClr val="002060"/>
                </a:solidFill>
                <a:latin typeface="+mn-lt"/>
              </a:rPr>
              <a:t>hat.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 bwMode="auto">
          <a:xfrm>
            <a:off x="179512" y="908720"/>
            <a:ext cx="180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b="1" smtClean="0">
                <a:solidFill>
                  <a:srgbClr val="002060"/>
                </a:solidFill>
                <a:latin typeface="+mn-lt"/>
              </a:rPr>
              <a:t>natürlich</a:t>
            </a:r>
            <a:endParaRPr lang="de-DE" sz="3200" b="1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179512" y="2204864"/>
            <a:ext cx="180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b="1" smtClean="0">
                <a:solidFill>
                  <a:srgbClr val="002060"/>
                </a:solidFill>
                <a:latin typeface="+mn-lt"/>
              </a:rPr>
              <a:t>sozial</a:t>
            </a:r>
            <a:endParaRPr lang="de-DE" sz="3200" b="1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 bwMode="auto">
          <a:xfrm>
            <a:off x="179512" y="4316045"/>
            <a:ext cx="180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b="1">
                <a:solidFill>
                  <a:srgbClr val="002060"/>
                </a:solidFill>
                <a:latin typeface="+mn-lt"/>
              </a:rPr>
              <a:t>kulturell</a:t>
            </a:r>
          </a:p>
        </p:txBody>
      </p:sp>
      <p:sp>
        <p:nvSpPr>
          <p:cNvPr id="13" name="Untertitel 2"/>
          <p:cNvSpPr txBox="1">
            <a:spLocks/>
          </p:cNvSpPr>
          <p:nvPr/>
        </p:nvSpPr>
        <p:spPr bwMode="auto">
          <a:xfrm>
            <a:off x="1835696" y="2204864"/>
            <a:ext cx="6091569" cy="22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b="1">
                <a:solidFill>
                  <a:srgbClr val="002060"/>
                </a:solidFill>
                <a:latin typeface="+mn-lt"/>
              </a:rPr>
              <a:t>Gemeingüter lassen überhaupt erst soziales Leben entstehen</a:t>
            </a:r>
            <a:r>
              <a:rPr lang="de-DE">
                <a:solidFill>
                  <a:srgbClr val="002060"/>
                </a:solidFill>
                <a:latin typeface="+mn-lt"/>
              </a:rPr>
              <a:t>. Sie organisieren das Zusammenleben der Menschen: der öffentliche Raum, Plätze, Parks, Gesundheitsversorgung, Mitbestimmung und ein stabiles Finanzsystem </a:t>
            </a:r>
            <a:r>
              <a:rPr lang="de-DE" smtClean="0">
                <a:solidFill>
                  <a:srgbClr val="002060"/>
                </a:solidFill>
                <a:latin typeface="+mn-lt"/>
              </a:rPr>
              <a:t>….</a:t>
            </a:r>
            <a:endParaRPr lang="de-DE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35696" y="4316045"/>
            <a:ext cx="6373216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>
                <a:solidFill>
                  <a:srgbClr val="002060"/>
                </a:solidFill>
                <a:latin typeface="+mn-lt"/>
              </a:rPr>
              <a:t>Gemeingüter sind aber auch </a:t>
            </a:r>
            <a:r>
              <a:rPr lang="de-DE" b="1">
                <a:solidFill>
                  <a:srgbClr val="002060"/>
                </a:solidFill>
                <a:latin typeface="+mn-lt"/>
              </a:rPr>
              <a:t>Ausprägungen des kulturellen Erbes</a:t>
            </a:r>
            <a:r>
              <a:rPr lang="de-DE">
                <a:solidFill>
                  <a:srgbClr val="002060"/>
                </a:solidFill>
                <a:latin typeface="+mn-lt"/>
              </a:rPr>
              <a:t>, das die Menschheit von Beginn an bis zur Gegenwart entwickelt und an uns in der Gegenwart weitergegeben hat.</a:t>
            </a:r>
          </a:p>
          <a:p>
            <a:pPr>
              <a:lnSpc>
                <a:spcPct val="150000"/>
              </a:lnSpc>
              <a:defRPr/>
            </a:pPr>
            <a:endParaRPr lang="de-DE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feld 4"/>
          <p:cNvSpPr/>
          <p:nvPr/>
        </p:nvSpPr>
        <p:spPr>
          <a:xfrm>
            <a:off x="6372200" y="836712"/>
            <a:ext cx="2771800" cy="15035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4" tIns="46798" rIns="90004" bIns="46798" compatLnSpc="0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smtClean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Wasser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smtClean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die Fische</a:t>
            </a:r>
            <a:endParaRPr lang="de-DE" kern="0">
              <a:solidFill>
                <a:srgbClr val="003366"/>
              </a:solidFill>
              <a:latin typeface="+mn-lt"/>
              <a:ea typeface="Arial Unicode MS" pitchFamily="2"/>
              <a:cs typeface="Tahoma" pitchFamily="2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smtClean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natürliche Ressourcen</a:t>
            </a:r>
            <a:endParaRPr lang="de-DE" kern="0">
              <a:solidFill>
                <a:srgbClr val="003366"/>
              </a:solidFill>
              <a:latin typeface="+mn-lt"/>
              <a:ea typeface="Arial Unicode MS" pitchFamily="2"/>
              <a:cs typeface="Tahoma" pitchFamily="2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smtClean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Luft </a:t>
            </a:r>
            <a:endParaRPr lang="de-DE" kern="0">
              <a:solidFill>
                <a:srgbClr val="003366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smtClean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….</a:t>
            </a:r>
            <a:endParaRPr lang="de-DE" kern="0">
              <a:solidFill>
                <a:srgbClr val="003366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6" name="Textfeld 4"/>
          <p:cNvSpPr/>
          <p:nvPr/>
        </p:nvSpPr>
        <p:spPr>
          <a:xfrm>
            <a:off x="323528" y="5085184"/>
            <a:ext cx="1152128" cy="47019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wrap="square" lIns="90004" tIns="46798" rIns="90004" bIns="46798" compatLnSpc="0">
            <a:spAutoFit/>
          </a:bodyPr>
          <a:lstStyle/>
          <a:p>
            <a:pPr marL="355600" indent="-355600" algn="ctr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smtClean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Wissen</a:t>
            </a:r>
            <a:endParaRPr lang="de-DE" sz="2400" kern="0">
              <a:solidFill>
                <a:schemeClr val="bg1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20" name="Rectangle 2"/>
          <p:cNvSpPr txBox="1">
            <a:spLocks noGrp="1"/>
          </p:cNvSpPr>
          <p:nvPr>
            <p:ph type="title"/>
          </p:nvPr>
        </p:nvSpPr>
        <p:spPr>
          <a:xfrm>
            <a:off x="73025" y="107950"/>
            <a:ext cx="6731223" cy="512763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Verständnis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von Wissen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als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Commons</a:t>
            </a:r>
            <a:endParaRPr sz="24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4"/>
          <p:cNvSpPr/>
          <p:nvPr/>
        </p:nvSpPr>
        <p:spPr>
          <a:xfrm>
            <a:off x="96838" y="1535113"/>
            <a:ext cx="2895600" cy="28184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6798" rIns="90004" bIns="46798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Commons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water</a:t>
            </a:r>
            <a:endParaRPr lang="de-DE" sz="2800" b="1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natural</a:t>
            </a: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</a:t>
            </a:r>
            <a:r>
              <a:rPr lang="de-DE" sz="2000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resources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public</a:t>
            </a: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</a:t>
            </a:r>
            <a:r>
              <a:rPr lang="de-DE" sz="2000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spaces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air</a:t>
            </a: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/</a:t>
            </a:r>
            <a:r>
              <a:rPr lang="de-DE" sz="2000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sky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kern="0" dirty="0" err="1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knowledge</a:t>
            </a:r>
            <a:endParaRPr lang="de-DE" sz="2800" b="1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….</a:t>
            </a:r>
          </a:p>
        </p:txBody>
      </p:sp>
      <p:sp>
        <p:nvSpPr>
          <p:cNvPr id="8" name="Rechteckige Legende 7"/>
          <p:cNvSpPr/>
          <p:nvPr/>
        </p:nvSpPr>
        <p:spPr>
          <a:xfrm>
            <a:off x="3851920" y="1628800"/>
            <a:ext cx="4248472" cy="1152128"/>
          </a:xfrm>
          <a:prstGeom prst="wedgeRectCallout">
            <a:avLst>
              <a:gd name="adj1" fmla="val -108785"/>
              <a:gd name="adj2" fmla="val 1350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err="1" smtClean="0">
                <a:solidFill>
                  <a:srgbClr val="002060"/>
                </a:solidFill>
              </a:rPr>
              <a:t>access</a:t>
            </a:r>
            <a:r>
              <a:rPr lang="de-DE" sz="2200" smtClean="0">
                <a:solidFill>
                  <a:srgbClr val="002060"/>
                </a:solidFill>
              </a:rPr>
              <a:t> </a:t>
            </a:r>
            <a:r>
              <a:rPr lang="de-DE" sz="2200" err="1" smtClean="0">
                <a:solidFill>
                  <a:srgbClr val="002060"/>
                </a:solidFill>
              </a:rPr>
              <a:t>to</a:t>
            </a:r>
            <a:r>
              <a:rPr lang="de-DE" sz="2200" smtClean="0">
                <a:solidFill>
                  <a:srgbClr val="002060"/>
                </a:solidFill>
              </a:rPr>
              <a:t> water is a fundamental human </a:t>
            </a:r>
            <a:r>
              <a:rPr lang="de-DE" sz="2200" err="1" smtClean="0">
                <a:solidFill>
                  <a:srgbClr val="002060"/>
                </a:solidFill>
              </a:rPr>
              <a:t>right</a:t>
            </a:r>
            <a:endParaRPr lang="de-DE" sz="2200">
              <a:solidFill>
                <a:srgbClr val="002060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3707904" y="4509120"/>
            <a:ext cx="4248472" cy="1152128"/>
          </a:xfrm>
          <a:prstGeom prst="wedgeRectCallout">
            <a:avLst>
              <a:gd name="adj1" fmla="val -96296"/>
              <a:gd name="adj2" fmla="val -8153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err="1" smtClean="0">
                <a:solidFill>
                  <a:srgbClr val="002060"/>
                </a:solidFill>
              </a:rPr>
              <a:t>access</a:t>
            </a:r>
            <a:r>
              <a:rPr lang="de-DE" sz="2200" smtClean="0">
                <a:solidFill>
                  <a:srgbClr val="002060"/>
                </a:solidFill>
              </a:rPr>
              <a:t> </a:t>
            </a:r>
            <a:r>
              <a:rPr lang="de-DE" sz="2200" err="1" smtClean="0">
                <a:solidFill>
                  <a:srgbClr val="002060"/>
                </a:solidFill>
              </a:rPr>
              <a:t>to</a:t>
            </a:r>
            <a:r>
              <a:rPr lang="de-DE" sz="2200" smtClean="0">
                <a:solidFill>
                  <a:srgbClr val="002060"/>
                </a:solidFill>
              </a:rPr>
              <a:t> knowledge is a fundamental human </a:t>
            </a:r>
            <a:r>
              <a:rPr lang="de-DE" sz="2200" err="1" smtClean="0">
                <a:solidFill>
                  <a:srgbClr val="002060"/>
                </a:solidFill>
              </a:rPr>
              <a:t>right</a:t>
            </a:r>
            <a:endParaRPr lang="de-DE" sz="2200">
              <a:solidFill>
                <a:srgbClr val="002060"/>
              </a:solidFill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3779912" y="2996952"/>
            <a:ext cx="4248472" cy="1152128"/>
          </a:xfrm>
          <a:prstGeom prst="wedgeRectCallout">
            <a:avLst>
              <a:gd name="adj1" fmla="val -46076"/>
              <a:gd name="adj2" fmla="val -51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smtClean="0">
                <a:solidFill>
                  <a:schemeClr val="bg1"/>
                </a:solidFill>
              </a:rPr>
              <a:t>knowledge is the water of the mind</a:t>
            </a: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4" name="Textfeld 4"/>
          <p:cNvSpPr txBox="1"/>
          <p:nvPr/>
        </p:nvSpPr>
        <p:spPr>
          <a:xfrm>
            <a:off x="1309688" y="1019175"/>
            <a:ext cx="5872162" cy="465138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kern="0" dirty="0" err="1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What</a:t>
            </a:r>
            <a:r>
              <a:rPr lang="de-DE" sz="2400" b="1" kern="0" dirty="0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400" b="1" kern="0" dirty="0" err="1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are</a:t>
            </a:r>
            <a:r>
              <a:rPr lang="de-DE" sz="2400" b="1" kern="0" dirty="0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400" b="1" kern="0" dirty="0" err="1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commons</a:t>
            </a:r>
            <a:r>
              <a:rPr lang="de-DE" sz="2400" b="1" kern="0" dirty="0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?</a:t>
            </a:r>
          </a:p>
        </p:txBody>
      </p:sp>
      <p:sp>
        <p:nvSpPr>
          <p:cNvPr id="15" name="Rectangle 2"/>
          <p:cNvSpPr txBox="1">
            <a:spLocks noGrp="1"/>
          </p:cNvSpPr>
          <p:nvPr>
            <p:ph type="title"/>
          </p:nvPr>
        </p:nvSpPr>
        <p:spPr>
          <a:xfrm>
            <a:off x="73025" y="107950"/>
            <a:ext cx="6731223" cy="512763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Verständnis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von Wissen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als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Commons</a:t>
            </a:r>
            <a:endParaRPr sz="24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99" y="1052736"/>
            <a:ext cx="31222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67544" y="764704"/>
            <a:ext cx="27860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b="1">
                <a:solidFill>
                  <a:srgbClr val="002060"/>
                </a:solidFill>
              </a:rPr>
              <a:t>res </a:t>
            </a:r>
            <a:r>
              <a:rPr lang="de-DE" b="1" smtClean="0">
                <a:solidFill>
                  <a:srgbClr val="002060"/>
                </a:solidFill>
              </a:rPr>
              <a:t>nullius?</a:t>
            </a:r>
            <a:endParaRPr lang="de-DE" b="1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>
                <a:solidFill>
                  <a:srgbClr val="002060"/>
                </a:solidFill>
              </a:rPr>
              <a:t>res </a:t>
            </a:r>
            <a:r>
              <a:rPr lang="de-DE" b="1" smtClean="0">
                <a:solidFill>
                  <a:srgbClr val="002060"/>
                </a:solidFill>
              </a:rPr>
              <a:t>privatae?</a:t>
            </a:r>
            <a:endParaRPr lang="de-DE" b="1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>
                <a:solidFill>
                  <a:srgbClr val="002060"/>
                </a:solidFill>
              </a:rPr>
              <a:t>res </a:t>
            </a:r>
            <a:r>
              <a:rPr lang="de-DE" b="1" smtClean="0">
                <a:solidFill>
                  <a:srgbClr val="002060"/>
                </a:solidFill>
              </a:rPr>
              <a:t>publicae?</a:t>
            </a:r>
            <a:endParaRPr lang="de-DE" b="1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>
                <a:solidFill>
                  <a:srgbClr val="002060"/>
                </a:solidFill>
              </a:rPr>
              <a:t>res </a:t>
            </a:r>
            <a:r>
              <a:rPr lang="de-DE" b="1" smtClean="0">
                <a:solidFill>
                  <a:srgbClr val="002060"/>
                </a:solidFill>
              </a:rPr>
              <a:t>communes?</a:t>
            </a:r>
            <a:endParaRPr lang="de-DE" b="1">
              <a:solidFill>
                <a:srgbClr val="002060"/>
              </a:solidFill>
            </a:endParaRPr>
          </a:p>
        </p:txBody>
      </p:sp>
      <p:grpSp>
        <p:nvGrpSpPr>
          <p:cNvPr id="8" name="Gruppieren 6"/>
          <p:cNvGrpSpPr>
            <a:grpSpLocks/>
          </p:cNvGrpSpPr>
          <p:nvPr/>
        </p:nvGrpSpPr>
        <p:grpSpPr bwMode="auto">
          <a:xfrm>
            <a:off x="1619672" y="2564904"/>
            <a:ext cx="3096344" cy="3873054"/>
            <a:chOff x="0" y="2714620"/>
            <a:chExt cx="3929058" cy="444355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0" y="2714620"/>
              <a:ext cx="2752704" cy="361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5"/>
            <p:cNvSpPr txBox="1">
              <a:spLocks noChangeArrowheads="1"/>
            </p:cNvSpPr>
            <p:nvPr/>
          </p:nvSpPr>
          <p:spPr bwMode="auto">
            <a:xfrm>
              <a:off x="0" y="6357958"/>
              <a:ext cx="3929058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Justinian I., Mosaikdetail aus der Kirche </a:t>
              </a:r>
              <a:r>
                <a:rPr lang="de-DE" sz="1400" u="sng">
                  <a:hlinkClick r:id="rId5" tooltip="San Vitale"/>
                </a:rPr>
                <a:t>San Vitale</a:t>
              </a:r>
              <a:r>
                <a:rPr lang="de-DE" sz="1400"/>
                <a:t> in </a:t>
              </a:r>
              <a:r>
                <a:rPr lang="de-DE" sz="1400" u="sng">
                  <a:hlinkClick r:id="rId6" tooltip="Ravenna"/>
                </a:rPr>
                <a:t>Ravenna</a:t>
              </a:r>
              <a:endParaRPr lang="de-DE" sz="1400"/>
            </a:p>
            <a:p>
              <a:endParaRPr lang="de-DE"/>
            </a:p>
          </p:txBody>
        </p:sp>
      </p:grpSp>
      <p:sp>
        <p:nvSpPr>
          <p:cNvPr id="16" name="Rectangle 2"/>
          <p:cNvSpPr txBox="1">
            <a:spLocks noGrp="1"/>
          </p:cNvSpPr>
          <p:nvPr>
            <p:ph type="title"/>
          </p:nvPr>
        </p:nvSpPr>
        <p:spPr>
          <a:xfrm>
            <a:off x="73025" y="107950"/>
            <a:ext cx="6731223" cy="512763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Verständnis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von Wissen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als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Commons</a:t>
            </a:r>
            <a:endParaRPr sz="24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18780"/>
            <a:ext cx="23574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3214688" y="1443548"/>
            <a:ext cx="5214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smtClean="0">
                <a:solidFill>
                  <a:srgbClr val="002060"/>
                </a:solidFill>
                <a:latin typeface="+mn-lt"/>
              </a:rPr>
              <a:t>Elinor Oström</a:t>
            </a:r>
            <a:r>
              <a:rPr lang="de-DE">
                <a:solidFill>
                  <a:srgbClr val="002060"/>
                </a:solidFill>
                <a:latin typeface="+mn-lt"/>
              </a:rPr>
              <a:t>: </a:t>
            </a:r>
          </a:p>
          <a:p>
            <a:endParaRPr lang="de-DE">
              <a:solidFill>
                <a:srgbClr val="002060"/>
              </a:solidFill>
              <a:latin typeface="+mn-lt"/>
            </a:endParaRPr>
          </a:p>
          <a:p>
            <a:endParaRPr lang="de-DE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>
                <a:solidFill>
                  <a:srgbClr val="002060"/>
                </a:solidFill>
                <a:latin typeface="+mn-lt"/>
              </a:rPr>
              <a:t>Gemeingüter gibt es nicht als solche. Sie werden aus </a:t>
            </a:r>
            <a:r>
              <a:rPr lang="de-DE" b="1">
                <a:solidFill>
                  <a:srgbClr val="002060"/>
                </a:solidFill>
                <a:latin typeface="+mn-lt"/>
              </a:rPr>
              <a:t>dem allgemeinen Pool der natürlichen, sozialen und immateriellen Ressourcen </a:t>
            </a:r>
            <a:r>
              <a:rPr lang="de-DE">
                <a:solidFill>
                  <a:srgbClr val="002060"/>
                </a:solidFill>
                <a:latin typeface="+mn-lt"/>
              </a:rPr>
              <a:t>gebildet, wenn sich Organisationsformen, auch Wertmuster für den Umgang mit diesem Pool entwickeln und verfestigt, eben </a:t>
            </a:r>
            <a:r>
              <a:rPr lang="de-DE" b="1">
                <a:solidFill>
                  <a:srgbClr val="002060"/>
                </a:solidFill>
                <a:latin typeface="+mn-lt"/>
              </a:rPr>
              <a:t>institutionalisiert</a:t>
            </a:r>
            <a:r>
              <a:rPr lang="de-DE">
                <a:solidFill>
                  <a:srgbClr val="002060"/>
                </a:solidFill>
                <a:latin typeface="+mn-lt"/>
              </a:rPr>
              <a:t> haben. </a:t>
            </a:r>
          </a:p>
          <a:p>
            <a:endParaRPr lang="de-DE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Grp="1"/>
          </p:cNvSpPr>
          <p:nvPr>
            <p:ph type="title"/>
          </p:nvPr>
        </p:nvSpPr>
        <p:spPr>
          <a:xfrm>
            <a:off x="73025" y="107950"/>
            <a:ext cx="6731223" cy="512763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Verständnis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von Wissen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als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Commons</a:t>
            </a:r>
            <a:endParaRPr sz="24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lkenförmige Legende 4"/>
          <p:cNvSpPr/>
          <p:nvPr/>
        </p:nvSpPr>
        <p:spPr>
          <a:xfrm>
            <a:off x="107504" y="2060848"/>
            <a:ext cx="2520280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b="1" smtClean="0">
                <a:solidFill>
                  <a:srgbClr val="002060"/>
                </a:solidFill>
              </a:rPr>
              <a:t>Common Pool Resources</a:t>
            </a:r>
            <a:endParaRPr lang="de-DE" sz="2400" b="1">
              <a:solidFill>
                <a:srgbClr val="002060"/>
              </a:solidFill>
            </a:endParaRPr>
          </a:p>
        </p:txBody>
      </p:sp>
      <p:sp>
        <p:nvSpPr>
          <p:cNvPr id="6" name="Legende mit Pfeil nach rechts 5"/>
          <p:cNvSpPr/>
          <p:nvPr/>
        </p:nvSpPr>
        <p:spPr>
          <a:xfrm>
            <a:off x="3347864" y="2492896"/>
            <a:ext cx="3240360" cy="165618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b="1" smtClean="0"/>
              <a:t>Transformation durch </a:t>
            </a:r>
            <a:r>
              <a:rPr lang="de-DE" sz="2000" b="1" err="1" smtClean="0"/>
              <a:t>Institu-tionalisierung</a:t>
            </a:r>
            <a:endParaRPr lang="de-DE" sz="2000" b="1"/>
          </a:p>
        </p:txBody>
      </p:sp>
      <p:sp>
        <p:nvSpPr>
          <p:cNvPr id="7" name="Abgerundetes Rechteck 6"/>
          <p:cNvSpPr/>
          <p:nvPr/>
        </p:nvSpPr>
        <p:spPr>
          <a:xfrm>
            <a:off x="6588224" y="2492896"/>
            <a:ext cx="2448272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Gemeingüter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Commons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55776" y="472514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solidFill>
                  <a:srgbClr val="002060"/>
                </a:solidFill>
              </a:rPr>
              <a:t>Kommunizieren (Konsensbildung)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Regeln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Vereinbarungen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Kontrollmechanismen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Sanktionen</a:t>
            </a:r>
            <a:endParaRPr lang="de-DE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63888" y="1988840"/>
            <a:ext cx="1800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solidFill>
                  <a:schemeClr val="bg1"/>
                </a:solidFill>
              </a:rPr>
              <a:t>Prinzipien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63888" y="4427820"/>
            <a:ext cx="1800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solidFill>
                  <a:schemeClr val="bg1"/>
                </a:solidFill>
              </a:rPr>
              <a:t>Verfahren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47864" y="72753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solidFill>
                  <a:srgbClr val="002060"/>
                </a:solidFill>
              </a:rPr>
              <a:t>Teilen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Gerechtigkeit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Inklusion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Nachhaltigkeit</a:t>
            </a:r>
          </a:p>
          <a:p>
            <a:pPr algn="ctr"/>
            <a:endParaRPr lang="de-DE" smtClean="0">
              <a:solidFill>
                <a:srgbClr val="002060"/>
              </a:solidFill>
            </a:endParaRPr>
          </a:p>
        </p:txBody>
      </p:sp>
      <p:sp>
        <p:nvSpPr>
          <p:cNvPr id="13" name="Rectangle 2"/>
          <p:cNvSpPr txBox="1">
            <a:spLocks noGrp="1"/>
          </p:cNvSpPr>
          <p:nvPr>
            <p:ph type="title"/>
          </p:nvPr>
        </p:nvSpPr>
        <p:spPr>
          <a:xfrm>
            <a:off x="73025" y="107950"/>
            <a:ext cx="6731223" cy="512763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Verständnis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von Wissen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als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Commons</a:t>
            </a:r>
            <a:endParaRPr sz="24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/>
      <p:bldP spid="9" grpId="0" animBg="1"/>
      <p:bldP spid="10" grpId="0" animBg="1"/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/>
          <p:cNvSpPr txBox="1">
            <a:spLocks/>
          </p:cNvSpPr>
          <p:nvPr/>
        </p:nvSpPr>
        <p:spPr bwMode="auto">
          <a:xfrm>
            <a:off x="544016" y="201191"/>
            <a:ext cx="7772400" cy="63552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Calibri" pitchFamily="34" charset="0"/>
              </a:rPr>
              <a:t>Wem gehören 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</a:rPr>
              <a:t>die Gemeingüter/die Commons</a:t>
            </a:r>
            <a:r>
              <a:rPr lang="de-DE" sz="2400" b="1" dirty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de-DE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 bwMode="auto">
          <a:xfrm>
            <a:off x="642938" y="1026938"/>
            <a:ext cx="7772400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000" dirty="0">
                <a:solidFill>
                  <a:srgbClr val="002060"/>
                </a:solidFill>
                <a:latin typeface="Calibri" pitchFamily="34" charset="0"/>
              </a:rPr>
              <a:t>Commons sind keineswegs (vogel)freie Güter, die sich jedermann privat aneignen und entsprechend auch kommerziell nutzen kann. </a:t>
            </a:r>
          </a:p>
          <a:p>
            <a:pPr algn="ctr"/>
            <a:endParaRPr lang="de-DE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Calibri" pitchFamily="34" charset="0"/>
              </a:rPr>
              <a:t>Commons sind keine </a:t>
            </a:r>
            <a:r>
              <a:rPr lang="de-DE" sz="2000" b="1" dirty="0" err="1">
                <a:solidFill>
                  <a:srgbClr val="002060"/>
                </a:solidFill>
                <a:latin typeface="Calibri" pitchFamily="34" charset="0"/>
              </a:rPr>
              <a:t>res</a:t>
            </a:r>
            <a:r>
              <a:rPr lang="de-DE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</a:rPr>
              <a:t>nullius</a:t>
            </a:r>
            <a:endParaRPr lang="de-DE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itel 3"/>
          <p:cNvSpPr txBox="1">
            <a:spLocks/>
          </p:cNvSpPr>
          <p:nvPr/>
        </p:nvSpPr>
        <p:spPr bwMode="auto">
          <a:xfrm>
            <a:off x="467544" y="3238648"/>
            <a:ext cx="7772400" cy="21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rgbClr val="002060"/>
                </a:solidFill>
                <a:latin typeface="Calibri" pitchFamily="34" charset="0"/>
              </a:rPr>
              <a:t>Die Verfügung über Commons </a:t>
            </a: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</a:rPr>
              <a:t>wird </a:t>
            </a:r>
            <a:r>
              <a:rPr lang="de-DE" sz="2000" dirty="0">
                <a:solidFill>
                  <a:srgbClr val="002060"/>
                </a:solidFill>
                <a:latin typeface="Calibri" pitchFamily="34" charset="0"/>
              </a:rPr>
              <a:t>über 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institutionalisierte </a:t>
            </a:r>
            <a:r>
              <a:rPr lang="de-DE" sz="2000" b="1" dirty="0">
                <a:solidFill>
                  <a:srgbClr val="002060"/>
                </a:solidFill>
                <a:latin typeface="Calibri" pitchFamily="34" charset="0"/>
              </a:rPr>
              <a:t>Eigentumsrechte 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, also reale Nutzungsrechte </a:t>
            </a: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</a:rPr>
              <a:t>geregelt </a:t>
            </a:r>
            <a:endParaRPr lang="de-DE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DE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F9651F-E33F-4D98-8385-9F04246E5D6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91680" y="1556792"/>
            <a:ext cx="5544616" cy="34163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3600" b="1" dirty="0" smtClean="0">
                <a:solidFill>
                  <a:schemeClr val="bg1"/>
                </a:solidFill>
                <a:latin typeface="+mn-lt"/>
              </a:rPr>
              <a:t>Die informationsethische Herausforderung der Commons an die Informationswissenschaft</a:t>
            </a:r>
            <a:endParaRPr lang="de-DE" sz="3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231031"/>
            <a:ext cx="3456384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b="1" smtClean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107504" y="980728"/>
            <a:ext cx="8568952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6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</a:t>
            </a:r>
            <a:r>
              <a:rPr lang="de-DE" sz="16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1) Informationsethik ist die Reflexion über moralisches Verhalten in den elektronischen Räumen des Internet</a:t>
            </a:r>
            <a:endParaRPr lang="de-DE" sz="16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107504" y="1844824"/>
            <a:ext cx="8892480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6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(2) Informationswissenschaft  leistet die theoretische Fundierung der Prozesse, die Wissen in Information transformieren („Information ist Wissen in Aktion“)</a:t>
            </a:r>
            <a:endParaRPr lang="de-DE" sz="16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107504" y="2678336"/>
            <a:ext cx="8568952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6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(3) Die Transformationen hängen nicht zuletzt von ethischen, ökonomischen und politisch-rechtlichen Regulierungsformen ab</a:t>
            </a:r>
            <a:endParaRPr lang="de-DE" sz="16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107504" y="4653136"/>
            <a:ext cx="8568952" cy="1323439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(5) Im Sinne der Interdependenzen von Ethik, Ökonomie und Politik besteht die Herausforderung an die Informationswissenschaft, den elektronischen Räumen angemessene Organisationsmodelle für den Umgang mit Wissen und Information zu entwerfen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uppieren 32"/>
          <p:cNvGrpSpPr/>
          <p:nvPr/>
        </p:nvGrpSpPr>
        <p:grpSpPr>
          <a:xfrm>
            <a:off x="107504" y="3511848"/>
            <a:ext cx="8568952" cy="892552"/>
            <a:chOff x="251520" y="3871888"/>
            <a:chExt cx="8568952" cy="892552"/>
          </a:xfrm>
        </p:grpSpPr>
        <p:sp>
          <p:nvSpPr>
            <p:cNvPr id="30" name="Text Box 1028"/>
            <p:cNvSpPr txBox="1">
              <a:spLocks noChangeArrowheads="1"/>
            </p:cNvSpPr>
            <p:nvPr/>
          </p:nvSpPr>
          <p:spPr bwMode="auto">
            <a:xfrm>
              <a:off x="251520" y="3871888"/>
              <a:ext cx="8568952" cy="89255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ct val="50000"/>
                </a:spcBef>
                <a:buFontTx/>
                <a:buNone/>
              </a:pPr>
              <a:r>
                <a:rPr lang="de-DE" sz="1600" b="1" smtClean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(4) Die Transformationen können im Sinne der Institutionenökonomik (Oström) als Institutionalisierungsformen für die Common Pool Ressource Wissen angesehen werden (Wissensobjekte      Informationsobjekte</a:t>
              </a:r>
              <a:r>
                <a:rPr lang="de-DE" sz="2000" b="1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)</a:t>
              </a:r>
              <a:endParaRPr lang="de-DE" sz="2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2123728" y="4509120"/>
              <a:ext cx="216024" cy="144016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F9651F-E33F-4D98-8385-9F04246E5D6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600" y="332656"/>
            <a:ext cx="7000875" cy="96795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Commons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1600" y="3900498"/>
            <a:ext cx="7000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rgbClr val="002060"/>
                </a:solidFill>
                <a:latin typeface="+mn-lt"/>
              </a:rPr>
              <a:t>Öffentlichkeit sollte nicht länger </a:t>
            </a:r>
            <a:r>
              <a:rPr lang="de-DE" sz="2000" smtClean="0">
                <a:solidFill>
                  <a:srgbClr val="002060"/>
                </a:solidFill>
                <a:latin typeface="+mn-lt"/>
              </a:rPr>
              <a:t>auf </a:t>
            </a:r>
            <a:r>
              <a:rPr lang="de-DE" sz="2000">
                <a:solidFill>
                  <a:srgbClr val="002060"/>
                </a:solidFill>
                <a:latin typeface="+mn-lt"/>
              </a:rPr>
              <a:t>mehrfache Weise für Wissen und Information zahlen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571500" y="2060848"/>
            <a:ext cx="7772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000" dirty="0">
                <a:solidFill>
                  <a:srgbClr val="002060"/>
                </a:solidFill>
                <a:latin typeface="Calibri" pitchFamily="34" charset="0"/>
              </a:rPr>
              <a:t>Zur Bewahrung, Nutzung und </a:t>
            </a: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</a:rPr>
              <a:t>Entwicklung des Commons Wissen sind  im Sinne der Institutionenökonomik 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gänzlich </a:t>
            </a:r>
            <a:r>
              <a:rPr lang="de-DE" sz="2000" b="1" dirty="0">
                <a:solidFill>
                  <a:srgbClr val="002060"/>
                </a:solidFill>
                <a:latin typeface="Calibri" pitchFamily="34" charset="0"/>
              </a:rPr>
              <a:t>neue 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Modelle, neue Institutionalisierungsformen </a:t>
            </a:r>
            <a:r>
              <a:rPr lang="de-DE" sz="2000" dirty="0">
                <a:solidFill>
                  <a:srgbClr val="002060"/>
                </a:solidFill>
                <a:latin typeface="Calibri" pitchFamily="34" charset="0"/>
              </a:rPr>
              <a:t>vonnöten. </a:t>
            </a:r>
          </a:p>
          <a:p>
            <a:pPr algn="ctr"/>
            <a:endParaRPr lang="de-DE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1"/>
          <p:cNvGrpSpPr>
            <a:grpSpLocks/>
          </p:cNvGrpSpPr>
          <p:nvPr/>
        </p:nvGrpSpPr>
        <p:grpSpPr bwMode="auto">
          <a:xfrm>
            <a:off x="304800" y="2133600"/>
            <a:ext cx="2133600" cy="2057400"/>
            <a:chOff x="304800" y="2133600"/>
            <a:chExt cx="2133600" cy="2057400"/>
          </a:xfrm>
        </p:grpSpPr>
        <p:sp>
          <p:nvSpPr>
            <p:cNvPr id="6" name="Pfeil nach rechts 40"/>
            <p:cNvSpPr>
              <a:spLocks noChangeArrowheads="1"/>
            </p:cNvSpPr>
            <p:nvPr/>
          </p:nvSpPr>
          <p:spPr bwMode="auto">
            <a:xfrm rot="5400000" flipH="1">
              <a:off x="1219200" y="37418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  <p:sp>
          <p:nvSpPr>
            <p:cNvPr id="7" name="Rechteck 24"/>
            <p:cNvSpPr>
              <a:spLocks noChangeArrowheads="1"/>
            </p:cNvSpPr>
            <p:nvPr/>
          </p:nvSpPr>
          <p:spPr bwMode="auto">
            <a:xfrm>
              <a:off x="304800" y="2438401"/>
              <a:ext cx="2133600" cy="140680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8" name="Rechteck 25"/>
            <p:cNvSpPr>
              <a:spLocks noChangeArrowheads="1"/>
            </p:cNvSpPr>
            <p:nvPr/>
          </p:nvSpPr>
          <p:spPr bwMode="auto">
            <a:xfrm>
              <a:off x="533400" y="2819400"/>
              <a:ext cx="16764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sekundärer Retailmarkt</a:t>
              </a:r>
              <a:br>
                <a:rPr lang="de-DE" sz="1600">
                  <a:solidFill>
                    <a:schemeClr val="tx1"/>
                  </a:solidFill>
                  <a:latin typeface="+mn-lt"/>
                </a:rPr>
              </a:br>
              <a:endParaRPr lang="de-DE" sz="16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Pfeil nach rechts 41"/>
            <p:cNvSpPr>
              <a:spLocks noChangeArrowheads="1"/>
            </p:cNvSpPr>
            <p:nvPr/>
          </p:nvSpPr>
          <p:spPr bwMode="auto">
            <a:xfrm rot="5400000" flipH="1">
              <a:off x="1219200" y="19892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3" name="Gruppieren 50"/>
          <p:cNvGrpSpPr>
            <a:grpSpLocks/>
          </p:cNvGrpSpPr>
          <p:nvPr/>
        </p:nvGrpSpPr>
        <p:grpSpPr bwMode="auto">
          <a:xfrm>
            <a:off x="304800" y="4156075"/>
            <a:ext cx="2438400" cy="1406525"/>
            <a:chOff x="304800" y="4079595"/>
            <a:chExt cx="2438400" cy="1406805"/>
          </a:xfrm>
        </p:grpSpPr>
        <p:sp>
          <p:nvSpPr>
            <p:cNvPr id="11" name="Rechteck 22"/>
            <p:cNvSpPr>
              <a:spLocks noChangeArrowheads="1"/>
            </p:cNvSpPr>
            <p:nvPr/>
          </p:nvSpPr>
          <p:spPr bwMode="auto">
            <a:xfrm>
              <a:off x="304800" y="4079595"/>
              <a:ext cx="2133600" cy="140680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12" name="Rechteck 23"/>
            <p:cNvSpPr>
              <a:spLocks noChangeArrowheads="1"/>
            </p:cNvSpPr>
            <p:nvPr/>
          </p:nvSpPr>
          <p:spPr bwMode="auto">
            <a:xfrm>
              <a:off x="609600" y="4384395"/>
              <a:ext cx="16764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primärer Verlaufsmarkt: Bibliotheken</a:t>
              </a:r>
            </a:p>
          </p:txBody>
        </p:sp>
        <p:sp>
          <p:nvSpPr>
            <p:cNvPr id="13" name="Pfeil nach rechts 39"/>
            <p:cNvSpPr>
              <a:spLocks noChangeArrowheads="1"/>
            </p:cNvSpPr>
            <p:nvPr/>
          </p:nvSpPr>
          <p:spPr bwMode="auto">
            <a:xfrm flipH="1">
              <a:off x="2438400" y="4351354"/>
              <a:ext cx="304800" cy="5936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304800" y="685800"/>
            <a:ext cx="2057400" cy="140652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r>
              <a:rPr lang="de-DE">
                <a:solidFill>
                  <a:schemeClr val="bg1"/>
                </a:solidFill>
                <a:latin typeface="+mn-lt"/>
              </a:rPr>
              <a:t>über Steuergelder</a:t>
            </a:r>
          </a:p>
          <a:p>
            <a:pPr algn="ctr" eaLnBrk="0" hangingPunct="0"/>
            <a:endParaRPr lang="de-DE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endParaRPr lang="de-DE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endParaRPr lang="de-DE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de-DE">
                <a:solidFill>
                  <a:schemeClr val="bg1"/>
                </a:solidFill>
                <a:latin typeface="+mn-lt"/>
              </a:rPr>
              <a:t>finanziert</a:t>
            </a:r>
          </a:p>
        </p:txBody>
      </p:sp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1001713" y="5656263"/>
            <a:ext cx="7151687" cy="5762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solidFill>
                  <a:srgbClr val="003366"/>
                </a:solidFill>
                <a:latin typeface="+mn-lt"/>
              </a:rPr>
              <a:t>In Anlehnung an: Open Access - die </a:t>
            </a:r>
            <a:r>
              <a:rPr lang="de-DE" sz="1200">
                <a:solidFill>
                  <a:srgbClr val="002060"/>
                </a:solidFill>
                <a:latin typeface="+mn-lt"/>
              </a:rPr>
              <a:t>Revolution</a:t>
            </a:r>
            <a:r>
              <a:rPr lang="de-DE" sz="1200">
                <a:solidFill>
                  <a:srgbClr val="003366"/>
                </a:solidFill>
                <a:latin typeface="+mn-lt"/>
              </a:rPr>
              <a:t> im wissenschaftlichen Publizieren? Vortrag von Dr. Rafael Ball im Rahmen des FZJ-Kolloquiums am 30. April 2003</a:t>
            </a:r>
            <a:br>
              <a:rPr lang="de-DE" sz="1200">
                <a:solidFill>
                  <a:srgbClr val="003366"/>
                </a:solidFill>
                <a:latin typeface="+mn-lt"/>
              </a:rPr>
            </a:br>
            <a:r>
              <a:rPr lang="de-DE" sz="1200">
                <a:solidFill>
                  <a:srgbClr val="003366"/>
                </a:solidFill>
                <a:latin typeface="+mn-lt"/>
              </a:rPr>
              <a:t>http://www.fz-juelich.de/zb/datapool/page/534/Vortrag%20Open%20Access.pdf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72008"/>
            <a:ext cx="9144000" cy="40466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de-DE" sz="2000" b="1" smtClean="0">
                <a:solidFill>
                  <a:schemeClr val="bg1"/>
                </a:solidFill>
                <a:latin typeface="+mn-lt"/>
              </a:rPr>
              <a:t>Proprietäre Institutionalisierung -  </a:t>
            </a:r>
            <a:r>
              <a:rPr lang="de-DE" sz="2000" b="1">
                <a:solidFill>
                  <a:schemeClr val="bg1"/>
                </a:solidFill>
                <a:latin typeface="+mn-lt"/>
              </a:rPr>
              <a:t>Verwertungsmodell der Wissenschaftsverlage</a:t>
            </a:r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609600" y="990600"/>
            <a:ext cx="1447800" cy="7604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r>
              <a:rPr lang="de-DE" sz="1600">
                <a:solidFill>
                  <a:schemeClr val="tx1"/>
                </a:solidFill>
                <a:latin typeface="+mn-lt"/>
              </a:rPr>
              <a:t>Autor/Urheber in Bildung und Wissenschaft</a:t>
            </a:r>
          </a:p>
        </p:txBody>
      </p:sp>
      <p:grpSp>
        <p:nvGrpSpPr>
          <p:cNvPr id="4" name="Gruppieren 52"/>
          <p:cNvGrpSpPr>
            <a:grpSpLocks/>
          </p:cNvGrpSpPr>
          <p:nvPr/>
        </p:nvGrpSpPr>
        <p:grpSpPr bwMode="auto">
          <a:xfrm>
            <a:off x="2362200" y="685800"/>
            <a:ext cx="2514600" cy="1406525"/>
            <a:chOff x="2362200" y="685800"/>
            <a:chExt cx="2514600" cy="1406805"/>
          </a:xfrm>
        </p:grpSpPr>
        <p:sp>
          <p:nvSpPr>
            <p:cNvPr id="19" name="Rechteck 10"/>
            <p:cNvSpPr>
              <a:spLocks noChangeArrowheads="1"/>
            </p:cNvSpPr>
            <p:nvPr/>
          </p:nvSpPr>
          <p:spPr bwMode="auto">
            <a:xfrm>
              <a:off x="2743200" y="685800"/>
              <a:ext cx="2133600" cy="140680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20" name="Rechteck 11"/>
            <p:cNvSpPr>
              <a:spLocks noChangeArrowheads="1"/>
            </p:cNvSpPr>
            <p:nvPr/>
          </p:nvSpPr>
          <p:spPr bwMode="auto">
            <a:xfrm>
              <a:off x="2895600" y="990600"/>
              <a:ext cx="19050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nutzt personelle</a:t>
              </a:r>
              <a:br>
                <a:rPr lang="de-DE" sz="1600">
                  <a:solidFill>
                    <a:schemeClr val="tx1"/>
                  </a:solidFill>
                  <a:latin typeface="+mn-lt"/>
                </a:rPr>
              </a:br>
              <a:r>
                <a:rPr lang="de-DE" sz="1600">
                  <a:solidFill>
                    <a:schemeClr val="tx1"/>
                  </a:solidFill>
                  <a:latin typeface="+mn-lt"/>
                </a:rPr>
                <a:t> und technische Infrastruktur </a:t>
              </a:r>
            </a:p>
          </p:txBody>
        </p:sp>
        <p:sp>
          <p:nvSpPr>
            <p:cNvPr id="21" name="Pfeil nach rechts 26"/>
            <p:cNvSpPr>
              <a:spLocks noChangeArrowheads="1"/>
            </p:cNvSpPr>
            <p:nvPr/>
          </p:nvSpPr>
          <p:spPr bwMode="auto">
            <a:xfrm>
              <a:off x="2362200" y="1074754"/>
              <a:ext cx="304800" cy="5936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5" name="Gruppieren 33"/>
          <p:cNvGrpSpPr>
            <a:grpSpLocks/>
          </p:cNvGrpSpPr>
          <p:nvPr/>
        </p:nvGrpSpPr>
        <p:grpSpPr bwMode="auto">
          <a:xfrm>
            <a:off x="4876800" y="685800"/>
            <a:ext cx="2438400" cy="1406525"/>
            <a:chOff x="4876800" y="685800"/>
            <a:chExt cx="2438400" cy="1406805"/>
          </a:xfrm>
        </p:grpSpPr>
        <p:sp>
          <p:nvSpPr>
            <p:cNvPr id="23" name="Rechteck 12"/>
            <p:cNvSpPr>
              <a:spLocks noChangeArrowheads="1"/>
            </p:cNvSpPr>
            <p:nvPr/>
          </p:nvSpPr>
          <p:spPr bwMode="auto">
            <a:xfrm>
              <a:off x="5181600" y="685800"/>
              <a:ext cx="2133600" cy="140680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24" name="Rechteck 16"/>
            <p:cNvSpPr>
              <a:spLocks noChangeArrowheads="1"/>
            </p:cNvSpPr>
            <p:nvPr/>
          </p:nvSpPr>
          <p:spPr bwMode="auto">
            <a:xfrm>
              <a:off x="5334000" y="990600"/>
              <a:ext cx="15240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stellt Wissen</a:t>
              </a:r>
              <a:br>
                <a:rPr lang="de-DE" sz="1600">
                  <a:solidFill>
                    <a:schemeClr val="tx1"/>
                  </a:solidFill>
                  <a:latin typeface="+mn-lt"/>
                </a:rPr>
              </a:br>
              <a:r>
                <a:rPr lang="de-DE" sz="1600">
                  <a:solidFill>
                    <a:schemeClr val="tx1"/>
                  </a:solidFill>
                  <a:latin typeface="+mn-lt"/>
                </a:rPr>
                <a:t> in </a:t>
              </a:r>
              <a:br>
                <a:rPr lang="de-DE" sz="1600">
                  <a:solidFill>
                    <a:schemeClr val="tx1"/>
                  </a:solidFill>
                  <a:latin typeface="+mn-lt"/>
                </a:rPr>
              </a:br>
              <a:r>
                <a:rPr lang="de-DE" sz="1600">
                  <a:solidFill>
                    <a:schemeClr val="tx1"/>
                  </a:solidFill>
                  <a:latin typeface="+mn-lt"/>
                </a:rPr>
                <a:t>Werken dar </a:t>
              </a:r>
            </a:p>
          </p:txBody>
        </p:sp>
        <p:sp>
          <p:nvSpPr>
            <p:cNvPr id="25" name="Pfeil nach rechts 27"/>
            <p:cNvSpPr>
              <a:spLocks noChangeArrowheads="1"/>
            </p:cNvSpPr>
            <p:nvPr/>
          </p:nvSpPr>
          <p:spPr bwMode="auto">
            <a:xfrm>
              <a:off x="4876800" y="1074754"/>
              <a:ext cx="304800" cy="5936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10" name="Gruppieren 34"/>
          <p:cNvGrpSpPr>
            <a:grpSpLocks/>
          </p:cNvGrpSpPr>
          <p:nvPr/>
        </p:nvGrpSpPr>
        <p:grpSpPr bwMode="auto">
          <a:xfrm>
            <a:off x="7315200" y="685800"/>
            <a:ext cx="1676400" cy="1112054"/>
            <a:chOff x="7315200" y="685800"/>
            <a:chExt cx="1676400" cy="1112253"/>
          </a:xfrm>
          <a:solidFill>
            <a:schemeClr val="bg1">
              <a:lumMod val="85000"/>
            </a:schemeClr>
          </a:solidFill>
        </p:grpSpPr>
        <p:sp>
          <p:nvSpPr>
            <p:cNvPr id="27" name="Rechteck 17"/>
            <p:cNvSpPr>
              <a:spLocks noChangeArrowheads="1"/>
            </p:cNvSpPr>
            <p:nvPr/>
          </p:nvSpPr>
          <p:spPr bwMode="auto">
            <a:xfrm>
              <a:off x="7467600" y="1037442"/>
              <a:ext cx="1524000" cy="760611"/>
            </a:xfrm>
            <a:prstGeom prst="rect">
              <a:avLst/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Stellt Werke i.d.R. kostenlos den Verlagen bereit</a:t>
              </a:r>
            </a:p>
          </p:txBody>
        </p:sp>
        <p:sp>
          <p:nvSpPr>
            <p:cNvPr id="28" name="Nach oben gebogener Pfeil 27"/>
            <p:cNvSpPr/>
            <p:nvPr/>
          </p:nvSpPr>
          <p:spPr bwMode="auto">
            <a:xfrm flipV="1">
              <a:off x="7315200" y="685800"/>
              <a:ext cx="457200" cy="228641"/>
            </a:xfrm>
            <a:prstGeom prst="bentUpArrow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endParaRPr lang="de-DE">
                <a:latin typeface="+mn-lt"/>
              </a:endParaRPr>
            </a:p>
          </p:txBody>
        </p:sp>
      </p:grpSp>
      <p:grpSp>
        <p:nvGrpSpPr>
          <p:cNvPr id="18" name="Gruppieren 35"/>
          <p:cNvGrpSpPr>
            <a:grpSpLocks/>
          </p:cNvGrpSpPr>
          <p:nvPr/>
        </p:nvGrpSpPr>
        <p:grpSpPr bwMode="auto">
          <a:xfrm>
            <a:off x="6781800" y="1981200"/>
            <a:ext cx="2133600" cy="1787525"/>
            <a:chOff x="6781800" y="1981200"/>
            <a:chExt cx="2133600" cy="1787806"/>
          </a:xfrm>
        </p:grpSpPr>
        <p:sp>
          <p:nvSpPr>
            <p:cNvPr id="30" name="Rechteck 13"/>
            <p:cNvSpPr>
              <a:spLocks noChangeArrowheads="1"/>
            </p:cNvSpPr>
            <p:nvPr/>
          </p:nvSpPr>
          <p:spPr bwMode="auto">
            <a:xfrm>
              <a:off x="6781800" y="2362201"/>
              <a:ext cx="2133600" cy="140680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31" name="Rechteck 18"/>
            <p:cNvSpPr>
              <a:spLocks noChangeArrowheads="1"/>
            </p:cNvSpPr>
            <p:nvPr/>
          </p:nvSpPr>
          <p:spPr bwMode="auto">
            <a:xfrm>
              <a:off x="7162800" y="2667000"/>
              <a:ext cx="16764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zahlt für Publi-kation  oft Druckzuschüsse</a:t>
              </a:r>
            </a:p>
          </p:txBody>
        </p:sp>
        <p:sp>
          <p:nvSpPr>
            <p:cNvPr id="32" name="Pfeil nach rechts 29"/>
            <p:cNvSpPr>
              <a:spLocks noChangeArrowheads="1"/>
            </p:cNvSpPr>
            <p:nvPr/>
          </p:nvSpPr>
          <p:spPr bwMode="auto">
            <a:xfrm rot="5400000">
              <a:off x="7848600" y="18368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sp>
        <p:nvSpPr>
          <p:cNvPr id="33" name="Rechteck 32"/>
          <p:cNvSpPr>
            <a:spLocks noChangeArrowheads="1"/>
          </p:cNvSpPr>
          <p:nvPr/>
        </p:nvSpPr>
        <p:spPr bwMode="auto">
          <a:xfrm>
            <a:off x="3505200" y="2590800"/>
            <a:ext cx="2286000" cy="1130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r>
              <a:rPr lang="de-DE" b="1" dirty="0" smtClean="0">
                <a:solidFill>
                  <a:schemeClr val="tx1"/>
                </a:solidFill>
                <a:latin typeface="+mn-lt"/>
              </a:rPr>
              <a:t>Commons Wissen</a:t>
            </a:r>
            <a:r>
              <a:rPr lang="de-DE" b="1" dirty="0">
                <a:solidFill>
                  <a:schemeClr val="tx1"/>
                </a:solidFill>
                <a:latin typeface="+mn-lt"/>
              </a:rPr>
              <a:t/>
            </a:r>
            <a:br>
              <a:rPr lang="de-DE" b="1" dirty="0">
                <a:solidFill>
                  <a:schemeClr val="tx1"/>
                </a:solidFill>
                <a:latin typeface="+mn-lt"/>
              </a:rPr>
            </a:br>
            <a:r>
              <a:rPr lang="de-DE" b="1" dirty="0">
                <a:solidFill>
                  <a:schemeClr val="tx1"/>
                </a:solidFill>
                <a:latin typeface="+mn-lt"/>
              </a:rPr>
              <a:t>öffentlich finanziert</a:t>
            </a:r>
            <a:br>
              <a:rPr lang="de-DE" b="1" dirty="0">
                <a:solidFill>
                  <a:schemeClr val="tx1"/>
                </a:solidFill>
                <a:latin typeface="+mn-lt"/>
              </a:rPr>
            </a:br>
            <a:endParaRPr lang="de-DE" b="1" dirty="0">
              <a:solidFill>
                <a:schemeClr val="tx1"/>
              </a:solidFill>
              <a:latin typeface="+mn-lt"/>
            </a:endParaRPr>
          </a:p>
          <a:p>
            <a:pPr algn="ctr" eaLnBrk="0" hangingPunct="0"/>
            <a:r>
              <a:rPr lang="de-DE" b="1" dirty="0">
                <a:solidFill>
                  <a:schemeClr val="tx1"/>
                </a:solidFill>
                <a:latin typeface="+mn-lt"/>
              </a:rPr>
              <a:t>privat angeeignet</a:t>
            </a:r>
          </a:p>
        </p:txBody>
      </p:sp>
      <p:grpSp>
        <p:nvGrpSpPr>
          <p:cNvPr id="22" name="Gruppieren 47"/>
          <p:cNvGrpSpPr>
            <a:grpSpLocks/>
          </p:cNvGrpSpPr>
          <p:nvPr/>
        </p:nvGrpSpPr>
        <p:grpSpPr bwMode="auto">
          <a:xfrm>
            <a:off x="6781800" y="3733800"/>
            <a:ext cx="2133600" cy="1752600"/>
            <a:chOff x="6781800" y="3733800"/>
            <a:chExt cx="2133600" cy="1752600"/>
          </a:xfrm>
        </p:grpSpPr>
        <p:sp>
          <p:nvSpPr>
            <p:cNvPr id="35" name="Pfeil nach rechts 30"/>
            <p:cNvSpPr>
              <a:spLocks noChangeArrowheads="1"/>
            </p:cNvSpPr>
            <p:nvPr/>
          </p:nvSpPr>
          <p:spPr bwMode="auto">
            <a:xfrm rot="5400000">
              <a:off x="7848600" y="35894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  <p:sp>
          <p:nvSpPr>
            <p:cNvPr id="36" name="Rechteck 14"/>
            <p:cNvSpPr>
              <a:spLocks noChangeArrowheads="1"/>
            </p:cNvSpPr>
            <p:nvPr/>
          </p:nvSpPr>
          <p:spPr bwMode="auto">
            <a:xfrm>
              <a:off x="6781800" y="4079595"/>
              <a:ext cx="2133600" cy="140680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37" name="Rechteck 19"/>
            <p:cNvSpPr>
              <a:spLocks noChangeArrowheads="1"/>
            </p:cNvSpPr>
            <p:nvPr/>
          </p:nvSpPr>
          <p:spPr bwMode="auto">
            <a:xfrm>
              <a:off x="7086600" y="4583706"/>
              <a:ext cx="1676400" cy="5142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Peer Review durch</a:t>
              </a:r>
              <a:br>
                <a:rPr lang="de-DE" sz="1600">
                  <a:solidFill>
                    <a:schemeClr val="tx1"/>
                  </a:solidFill>
                  <a:latin typeface="+mn-lt"/>
                </a:rPr>
              </a:br>
              <a:r>
                <a:rPr lang="de-DE" sz="1600">
                  <a:solidFill>
                    <a:schemeClr val="tx1"/>
                  </a:solidFill>
                  <a:latin typeface="+mn-lt"/>
                </a:rPr>
                <a:t>Wissenschaftler</a:t>
              </a:r>
            </a:p>
          </p:txBody>
        </p:sp>
      </p:grpSp>
      <p:grpSp>
        <p:nvGrpSpPr>
          <p:cNvPr id="26" name="Gruppieren 48"/>
          <p:cNvGrpSpPr>
            <a:grpSpLocks/>
          </p:cNvGrpSpPr>
          <p:nvPr/>
        </p:nvGrpSpPr>
        <p:grpSpPr bwMode="auto">
          <a:xfrm>
            <a:off x="4876800" y="4232275"/>
            <a:ext cx="1905000" cy="1006475"/>
            <a:chOff x="4876800" y="4231995"/>
            <a:chExt cx="1905000" cy="1006696"/>
          </a:xfrm>
          <a:solidFill>
            <a:schemeClr val="bg1">
              <a:lumMod val="85000"/>
            </a:schemeClr>
          </a:solidFill>
        </p:grpSpPr>
        <p:sp>
          <p:nvSpPr>
            <p:cNvPr id="39" name="Rechteck 20"/>
            <p:cNvSpPr>
              <a:spLocks noChangeArrowheads="1"/>
            </p:cNvSpPr>
            <p:nvPr/>
          </p:nvSpPr>
          <p:spPr bwMode="auto">
            <a:xfrm>
              <a:off x="4876800" y="4231995"/>
              <a:ext cx="1524000" cy="1006696"/>
            </a:xfrm>
            <a:prstGeom prst="rect">
              <a:avLst/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tritt i.d.R. alle Verwertungs-rechte den Verlagen ab </a:t>
              </a:r>
            </a:p>
          </p:txBody>
        </p:sp>
        <p:sp>
          <p:nvSpPr>
            <p:cNvPr id="40" name="Pfeil nach rechts 37"/>
            <p:cNvSpPr>
              <a:spLocks noChangeArrowheads="1"/>
            </p:cNvSpPr>
            <p:nvPr/>
          </p:nvSpPr>
          <p:spPr bwMode="auto">
            <a:xfrm flipH="1">
              <a:off x="6477000" y="4351348"/>
              <a:ext cx="304800" cy="5937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29" name="Gruppieren 49"/>
          <p:cNvGrpSpPr>
            <a:grpSpLocks/>
          </p:cNvGrpSpPr>
          <p:nvPr/>
        </p:nvGrpSpPr>
        <p:grpSpPr bwMode="auto">
          <a:xfrm>
            <a:off x="2667000" y="4232275"/>
            <a:ext cx="2209800" cy="1006475"/>
            <a:chOff x="2667000" y="4231995"/>
            <a:chExt cx="2209800" cy="1006696"/>
          </a:xfrm>
          <a:solidFill>
            <a:schemeClr val="bg1">
              <a:lumMod val="85000"/>
            </a:schemeClr>
          </a:solidFill>
        </p:grpSpPr>
        <p:sp>
          <p:nvSpPr>
            <p:cNvPr id="42" name="Rechteck 21"/>
            <p:cNvSpPr>
              <a:spLocks noChangeArrowheads="1"/>
            </p:cNvSpPr>
            <p:nvPr/>
          </p:nvSpPr>
          <p:spPr bwMode="auto">
            <a:xfrm>
              <a:off x="2667000" y="4231995"/>
              <a:ext cx="1905000" cy="1006696"/>
            </a:xfrm>
            <a:prstGeom prst="rect">
              <a:avLst/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  <a:latin typeface="+mn-lt"/>
                </a:rPr>
                <a:t>Werke werden von Verlagen </a:t>
              </a:r>
              <a:r>
                <a:rPr lang="de-DE" sz="1600" smtClean="0">
                  <a:solidFill>
                    <a:schemeClr val="tx1"/>
                  </a:solidFill>
                  <a:latin typeface="+mn-lt"/>
                </a:rPr>
                <a:t>aufbereitet </a:t>
              </a:r>
              <a:r>
                <a:rPr lang="de-DE" sz="1600">
                  <a:solidFill>
                    <a:schemeClr val="tx1"/>
                  </a:solidFill>
                  <a:latin typeface="+mn-lt"/>
                </a:rPr>
                <a:t>und öffentlich zugänglich gemacht</a:t>
              </a:r>
            </a:p>
          </p:txBody>
        </p:sp>
        <p:sp>
          <p:nvSpPr>
            <p:cNvPr id="43" name="Pfeil nach rechts 38"/>
            <p:cNvSpPr>
              <a:spLocks noChangeArrowheads="1"/>
            </p:cNvSpPr>
            <p:nvPr/>
          </p:nvSpPr>
          <p:spPr bwMode="auto">
            <a:xfrm flipH="1">
              <a:off x="4572000" y="4351348"/>
              <a:ext cx="304800" cy="5937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288" y="5661248"/>
            <a:ext cx="79216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b="1" smtClean="0">
                <a:latin typeface="+mn-lt"/>
              </a:rPr>
              <a:t>In </a:t>
            </a:r>
            <a:r>
              <a:rPr lang="de-DE" b="1">
                <a:latin typeface="+mn-lt"/>
              </a:rPr>
              <a:t>einer digitalisierten und vernetzten Informationsgesellschaft muss der Zugang zur weltweiten Information für jedermann zu jeder Zeit von jedem Ort für Zwecke der Bildung und Wissenschaft sichergestellt werden!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764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F9651F-E33F-4D98-8385-9F04246E5D6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40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600" y="332656"/>
            <a:ext cx="7000875" cy="96795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Commons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1600" y="1412776"/>
            <a:ext cx="7000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rgbClr val="002060"/>
                </a:solidFill>
                <a:latin typeface="+mn-lt"/>
              </a:rPr>
              <a:t>Öffentlichkeit sollte nicht länger auf mehrfache Weise für Wissen und Information zahlen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708920"/>
            <a:ext cx="8352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smtClean="0">
                <a:solidFill>
                  <a:srgbClr val="002060"/>
                </a:solidFill>
                <a:latin typeface="+mn-lt"/>
              </a:rPr>
              <a:t>Neue Modelle (Institutionalisierungsformen) , auch die der Informationswirtschaft, müssen mit informationsethischen Prinzipien für Wissen verträglich sein</a:t>
            </a:r>
            <a:endParaRPr lang="de-DE" sz="2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9592" y="2060848"/>
            <a:ext cx="7000875" cy="46166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smtClean="0">
                <a:solidFill>
                  <a:schemeClr val="bg1"/>
                </a:solidFill>
                <a:latin typeface="+mn-lt"/>
              </a:rPr>
              <a:t>Informationsethische Forderung</a:t>
            </a:r>
            <a:endParaRPr lang="de-DE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19672" y="3626557"/>
            <a:ext cx="6624736" cy="4247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54000" rIns="54000" anchor="ctr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de-DE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Prinzip der </a:t>
            </a:r>
            <a:r>
              <a:rPr lang="de-DE" b="1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Inklusivität</a:t>
            </a:r>
            <a:endParaRPr lang="de-DE" b="1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19672" y="4125546"/>
            <a:ext cx="6624736" cy="4247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54000" rIns="54000" anchor="ctr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de-DE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Prinzip der </a:t>
            </a:r>
            <a:r>
              <a:rPr lang="de-DE" b="1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Gerechtigkeit</a:t>
            </a:r>
            <a:endParaRPr lang="de-DE" b="1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19672" y="5123524"/>
            <a:ext cx="6624736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54000" rIns="54000" anchor="ctr">
            <a:spAutoFit/>
          </a:bodyPr>
          <a:lstStyle/>
          <a:p>
            <a:pPr algn="just">
              <a:buFontTx/>
              <a:buNone/>
            </a:pPr>
            <a:r>
              <a:rPr lang="de-DE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Prinzip des </a:t>
            </a:r>
            <a:r>
              <a:rPr lang="de-DE" b="1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universalen </a:t>
            </a:r>
            <a:r>
              <a:rPr lang="de-DE" b="1" i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freien Zugriffs</a:t>
            </a:r>
            <a:r>
              <a:rPr lang="de-DE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>
                <a:solidFill>
                  <a:srgbClr val="003366"/>
                </a:solidFill>
                <a:latin typeface="+mn-lt"/>
                <a:cs typeface="Times New Roman" pitchFamily="18" charset="0"/>
              </a:rPr>
              <a:t>auf Wissen und Information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619672" y="5567114"/>
            <a:ext cx="6624736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54000" rIns="54000" anchor="ctr">
            <a:spAutoFit/>
          </a:bodyPr>
          <a:lstStyle/>
          <a:p>
            <a:pPr algn="just">
              <a:buFontTx/>
              <a:buNone/>
            </a:pPr>
            <a:r>
              <a:rPr lang="de-DE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Prinzip der </a:t>
            </a:r>
            <a:r>
              <a:rPr lang="de-DE" b="1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Nachhaltigkeit</a:t>
            </a:r>
            <a:r>
              <a:rPr lang="de-DE">
                <a:solidFill>
                  <a:srgbClr val="003366"/>
                </a:solidFill>
                <a:latin typeface="+mn-lt"/>
                <a:cs typeface="Times New Roman" pitchFamily="18" charset="0"/>
              </a:rPr>
              <a:t> beim Umgang mit Wissen und Information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19672" y="4624535"/>
            <a:ext cx="6624736" cy="4247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54000" rIns="54000" anchor="ctr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de-DE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Prinzip der </a:t>
            </a:r>
            <a:r>
              <a:rPr lang="de-DE" b="1" i="1">
                <a:solidFill>
                  <a:srgbClr val="003366"/>
                </a:solidFill>
                <a:latin typeface="+mn-lt"/>
                <a:cs typeface="Times New Roman" pitchFamily="18" charset="0"/>
              </a:rPr>
              <a:t>Selbstbestimmung</a:t>
            </a:r>
            <a:endParaRPr lang="de-DE" b="1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16016" y="3861048"/>
            <a:ext cx="410445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smtClean="0">
                <a:solidFill>
                  <a:schemeClr val="bg1"/>
                </a:solidFill>
                <a:latin typeface="+mn-lt"/>
              </a:rPr>
              <a:t>Institutionalisierungsformen regeln Eigentumsbeziehungen</a:t>
            </a:r>
            <a:endParaRPr lang="de-DE" sz="20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 txBox="1">
            <a:spLocks/>
          </p:cNvSpPr>
          <p:nvPr/>
        </p:nvSpPr>
        <p:spPr bwMode="auto">
          <a:xfrm>
            <a:off x="323528" y="57175"/>
            <a:ext cx="7772400" cy="7795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</a:rPr>
              <a:t>Wem gehören 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die Gemeingüter/die Commons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71500" y="1052736"/>
            <a:ext cx="2286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>
                <a:solidFill>
                  <a:srgbClr val="002060"/>
                </a:solidFill>
                <a:latin typeface="+mn-lt"/>
              </a:rPr>
              <a:t>Private property </a:t>
            </a:r>
            <a:r>
              <a:rPr lang="de-DE" sz="2000" b="1" smtClean="0">
                <a:solidFill>
                  <a:srgbClr val="002060"/>
                </a:solidFill>
                <a:latin typeface="+mn-lt"/>
              </a:rPr>
              <a:t>rights (res privatae)</a:t>
            </a:r>
            <a:endParaRPr lang="de-DE" sz="20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372200" y="1052736"/>
            <a:ext cx="26289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>
                <a:solidFill>
                  <a:srgbClr val="002060"/>
                </a:solidFill>
                <a:latin typeface="+mn-lt"/>
              </a:rPr>
              <a:t>Common property </a:t>
            </a:r>
            <a:r>
              <a:rPr lang="de-DE" sz="2000" b="1" smtClean="0">
                <a:solidFill>
                  <a:srgbClr val="002060"/>
                </a:solidFill>
                <a:latin typeface="+mn-lt"/>
              </a:rPr>
              <a:t>rights (res communes)</a:t>
            </a:r>
            <a:endParaRPr lang="de-DE" sz="20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347864" y="1052736"/>
            <a:ext cx="25100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>
                <a:solidFill>
                  <a:srgbClr val="002060"/>
                </a:solidFill>
                <a:latin typeface="+mn-lt"/>
              </a:rPr>
              <a:t>Public Property </a:t>
            </a:r>
            <a:r>
              <a:rPr lang="de-DE" sz="2000" b="1" smtClean="0">
                <a:solidFill>
                  <a:srgbClr val="002060"/>
                </a:solidFill>
                <a:latin typeface="+mn-lt"/>
              </a:rPr>
              <a:t>rights  (res publicae)</a:t>
            </a:r>
            <a:endParaRPr lang="de-DE" sz="2000" b="1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9" name="Gruppieren 19"/>
          <p:cNvGrpSpPr/>
          <p:nvPr/>
        </p:nvGrpSpPr>
        <p:grpSpPr>
          <a:xfrm>
            <a:off x="1979712" y="1844824"/>
            <a:ext cx="5400600" cy="1355378"/>
            <a:chOff x="1979712" y="1844824"/>
            <a:chExt cx="5400600" cy="1355378"/>
          </a:xfrm>
        </p:grpSpPr>
        <p:sp>
          <p:nvSpPr>
            <p:cNvPr id="10" name="Textfeld 9"/>
            <p:cNvSpPr txBox="1"/>
            <p:nvPr/>
          </p:nvSpPr>
          <p:spPr>
            <a:xfrm>
              <a:off x="1979712" y="2276872"/>
              <a:ext cx="5400600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smtClean="0">
                  <a:solidFill>
                    <a:schemeClr val="bg1"/>
                  </a:solidFill>
                  <a:latin typeface="+mn-lt"/>
                </a:rPr>
                <a:t>Institutionalisierungsformen für Wissen zur Umformung abstrakter Eigentumsbeziehungen in reale Nutzungsformen</a:t>
              </a:r>
              <a:endParaRPr lang="de-DE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Pfeil nach unten 10"/>
            <p:cNvSpPr/>
            <p:nvPr/>
          </p:nvSpPr>
          <p:spPr>
            <a:xfrm>
              <a:off x="2267744" y="1844824"/>
              <a:ext cx="216024" cy="36004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 nach unten 11"/>
            <p:cNvSpPr/>
            <p:nvPr/>
          </p:nvSpPr>
          <p:spPr>
            <a:xfrm>
              <a:off x="4499992" y="1844824"/>
              <a:ext cx="216024" cy="36004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Pfeil nach unten 12"/>
            <p:cNvSpPr/>
            <p:nvPr/>
          </p:nvSpPr>
          <p:spPr>
            <a:xfrm>
              <a:off x="7020272" y="1844824"/>
              <a:ext cx="216024" cy="36004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20"/>
          <p:cNvGrpSpPr/>
          <p:nvPr/>
        </p:nvGrpSpPr>
        <p:grpSpPr>
          <a:xfrm>
            <a:off x="214313" y="3429000"/>
            <a:ext cx="2714625" cy="1708447"/>
            <a:chOff x="214313" y="3429000"/>
            <a:chExt cx="2714625" cy="1708447"/>
          </a:xfrm>
        </p:grpSpPr>
        <p:sp>
          <p:nvSpPr>
            <p:cNvPr id="16" name="Textfeld 15"/>
            <p:cNvSpPr txBox="1">
              <a:spLocks noChangeArrowheads="1"/>
            </p:cNvSpPr>
            <p:nvPr/>
          </p:nvSpPr>
          <p:spPr bwMode="auto">
            <a:xfrm>
              <a:off x="214313" y="3814008"/>
              <a:ext cx="27146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solidFill>
                    <a:srgbClr val="002060"/>
                  </a:solidFill>
                  <a:latin typeface="+mn-lt"/>
                </a:rPr>
                <a:t>Gehandelt auf den </a:t>
              </a:r>
              <a:r>
                <a:rPr lang="de-DE" sz="2000" b="1">
                  <a:solidFill>
                    <a:srgbClr val="002060"/>
                  </a:solidFill>
                  <a:latin typeface="+mn-lt"/>
                </a:rPr>
                <a:t>kommerziellen Märken</a:t>
              </a:r>
              <a:r>
                <a:rPr lang="de-DE" sz="2000">
                  <a:solidFill>
                    <a:srgbClr val="002060"/>
                  </a:solidFill>
                  <a:latin typeface="+mn-lt"/>
                </a:rPr>
                <a:t>, in der Regel mit exklusi-ven Ansprüchen</a:t>
              </a:r>
            </a:p>
          </p:txBody>
        </p:sp>
        <p:sp>
          <p:nvSpPr>
            <p:cNvPr id="19" name="Pfeil nach unten 18"/>
            <p:cNvSpPr/>
            <p:nvPr/>
          </p:nvSpPr>
          <p:spPr>
            <a:xfrm rot="1500000">
              <a:off x="1979712" y="3429000"/>
              <a:ext cx="216024" cy="36004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21"/>
          <p:cNvGrpSpPr/>
          <p:nvPr/>
        </p:nvGrpSpPr>
        <p:grpSpPr>
          <a:xfrm>
            <a:off x="3500438" y="3429000"/>
            <a:ext cx="2714625" cy="1708447"/>
            <a:chOff x="3500438" y="3429000"/>
            <a:chExt cx="2714625" cy="1708447"/>
          </a:xfrm>
        </p:grpSpPr>
        <p:sp>
          <p:nvSpPr>
            <p:cNvPr id="21" name="Textfeld 20"/>
            <p:cNvSpPr txBox="1">
              <a:spLocks noChangeArrowheads="1"/>
            </p:cNvSpPr>
            <p:nvPr/>
          </p:nvSpPr>
          <p:spPr bwMode="auto">
            <a:xfrm>
              <a:off x="3500438" y="3814008"/>
              <a:ext cx="27146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000" b="1">
                  <a:solidFill>
                    <a:srgbClr val="002060"/>
                  </a:solidFill>
                  <a:latin typeface="+mn-lt"/>
                </a:rPr>
                <a:t>Staatlich </a:t>
              </a:r>
              <a:r>
                <a:rPr lang="de-DE" sz="2000" b="1" smtClean="0">
                  <a:solidFill>
                    <a:srgbClr val="002060"/>
                  </a:solidFill>
                  <a:latin typeface="+mn-lt"/>
                </a:rPr>
                <a:t>kontrollierte/r </a:t>
              </a:r>
              <a:r>
                <a:rPr lang="de-DE" sz="2000" b="1">
                  <a:solidFill>
                    <a:srgbClr val="002060"/>
                  </a:solidFill>
                  <a:latin typeface="+mn-lt"/>
                </a:rPr>
                <a:t>Zugang und Nutzung</a:t>
              </a:r>
              <a:r>
                <a:rPr lang="de-DE" sz="2000">
                  <a:solidFill>
                    <a:srgbClr val="002060"/>
                  </a:solidFill>
                  <a:latin typeface="+mn-lt"/>
                </a:rPr>
                <a:t>, in der Regel zugunsten der Märkte</a:t>
              </a:r>
            </a:p>
          </p:txBody>
        </p:sp>
        <p:sp>
          <p:nvSpPr>
            <p:cNvPr id="22" name="Pfeil nach unten 21"/>
            <p:cNvSpPr/>
            <p:nvPr/>
          </p:nvSpPr>
          <p:spPr>
            <a:xfrm>
              <a:off x="4644008" y="3429000"/>
              <a:ext cx="216024" cy="36004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500813" y="3429000"/>
            <a:ext cx="2428875" cy="2324000"/>
            <a:chOff x="6500813" y="3429000"/>
            <a:chExt cx="2428875" cy="2324000"/>
          </a:xfrm>
        </p:grpSpPr>
        <p:sp>
          <p:nvSpPr>
            <p:cNvPr id="24" name="Textfeld 23"/>
            <p:cNvSpPr txBox="1">
              <a:spLocks noChangeArrowheads="1"/>
            </p:cNvSpPr>
            <p:nvPr/>
          </p:nvSpPr>
          <p:spPr bwMode="auto">
            <a:xfrm>
              <a:off x="6500813" y="3814008"/>
              <a:ext cx="2428875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000" b="1" smtClean="0">
                  <a:solidFill>
                    <a:srgbClr val="002060"/>
                  </a:solidFill>
                  <a:latin typeface="+mn-lt"/>
                </a:rPr>
                <a:t>Teilen, gemeinschaftliche Nutzungsformen</a:t>
              </a:r>
              <a:r>
                <a:rPr lang="de-DE" sz="2000" smtClean="0">
                  <a:solidFill>
                    <a:srgbClr val="002060"/>
                  </a:solidFill>
                  <a:latin typeface="+mn-lt"/>
                </a:rPr>
                <a:t> ohne </a:t>
              </a:r>
              <a:r>
                <a:rPr lang="de-DE" sz="2000">
                  <a:solidFill>
                    <a:srgbClr val="002060"/>
                  </a:solidFill>
                  <a:latin typeface="+mn-lt"/>
                </a:rPr>
                <a:t>Anspruch auf exklusive </a:t>
              </a:r>
              <a:r>
                <a:rPr lang="de-DE" sz="2000" smtClean="0">
                  <a:solidFill>
                    <a:srgbClr val="002060"/>
                  </a:solidFill>
                  <a:latin typeface="+mn-lt"/>
                </a:rPr>
                <a:t>Ver-wertungsrechte</a:t>
              </a:r>
              <a:endParaRPr lang="de-DE" sz="200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5" name="Pfeil nach unten 24"/>
            <p:cNvSpPr/>
            <p:nvPr/>
          </p:nvSpPr>
          <p:spPr>
            <a:xfrm rot="-1140000">
              <a:off x="7164288" y="3429000"/>
              <a:ext cx="216024" cy="36004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09600" y="1143000"/>
            <a:ext cx="3429000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latin typeface="+mn-lt"/>
              </a:rPr>
              <a:t>proprietäre kommerzielle Verwertungsmärkte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43500" y="1143000"/>
            <a:ext cx="3048000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latin typeface="+mn-lt"/>
              </a:rPr>
              <a:t>öffentliche freie </a:t>
            </a:r>
            <a:r>
              <a:rPr lang="de-DE" sz="2000" b="1" smtClean="0">
                <a:latin typeface="+mn-lt"/>
              </a:rPr>
              <a:t>teilende Märkte</a:t>
            </a:r>
            <a:endParaRPr lang="de-DE" sz="2000" b="1">
              <a:latin typeface="+mn-lt"/>
            </a:endParaRPr>
          </a:p>
        </p:txBody>
      </p:sp>
      <p:grpSp>
        <p:nvGrpSpPr>
          <p:cNvPr id="26" name="Gruppieren 31"/>
          <p:cNvGrpSpPr>
            <a:grpSpLocks/>
          </p:cNvGrpSpPr>
          <p:nvPr/>
        </p:nvGrpSpPr>
        <p:grpSpPr bwMode="auto">
          <a:xfrm>
            <a:off x="800100" y="2185950"/>
            <a:ext cx="2667000" cy="895498"/>
            <a:chOff x="800100" y="1525899"/>
            <a:chExt cx="2667000" cy="894598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800100" y="2020789"/>
              <a:ext cx="2667000" cy="39970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>
                  <a:latin typeface="+mn-lt"/>
                </a:rPr>
                <a:t>Handel mit Waren</a:t>
              </a:r>
            </a:p>
          </p:txBody>
        </p:sp>
        <p:sp>
          <p:nvSpPr>
            <p:cNvPr id="28" name="Legende mit Pfeil nach unten 9"/>
            <p:cNvSpPr>
              <a:spLocks noChangeArrowheads="1"/>
            </p:cNvSpPr>
            <p:nvPr/>
          </p:nvSpPr>
          <p:spPr bwMode="auto">
            <a:xfrm>
              <a:off x="1371600" y="1525899"/>
              <a:ext cx="1524000" cy="504392"/>
            </a:xfrm>
            <a:prstGeom prst="downArrowCallout">
              <a:avLst>
                <a:gd name="adj1" fmla="val 24998"/>
                <a:gd name="adj2" fmla="val 24998"/>
                <a:gd name="adj3" fmla="val 25000"/>
                <a:gd name="adj4" fmla="val 64977"/>
              </a:avLst>
            </a:prstGeom>
            <a:solidFill>
              <a:srgbClr val="002060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</a:rPr>
                <a:t>Objekte</a:t>
              </a:r>
            </a:p>
          </p:txBody>
        </p:sp>
      </p:grpSp>
      <p:grpSp>
        <p:nvGrpSpPr>
          <p:cNvPr id="29" name="Gruppieren 32"/>
          <p:cNvGrpSpPr>
            <a:grpSpLocks/>
          </p:cNvGrpSpPr>
          <p:nvPr/>
        </p:nvGrpSpPr>
        <p:grpSpPr bwMode="auto">
          <a:xfrm>
            <a:off x="5105400" y="2187537"/>
            <a:ext cx="3124200" cy="897070"/>
            <a:chOff x="5105400" y="1527426"/>
            <a:chExt cx="3124200" cy="896089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5105400" y="2023843"/>
              <a:ext cx="3124200" cy="39967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>
                  <a:latin typeface="+mn-lt"/>
                </a:rPr>
                <a:t>Teile des Commons</a:t>
              </a:r>
            </a:p>
          </p:txBody>
        </p:sp>
        <p:sp>
          <p:nvSpPr>
            <p:cNvPr id="31" name="Legende mit Pfeil nach unten 10"/>
            <p:cNvSpPr>
              <a:spLocks noChangeArrowheads="1"/>
            </p:cNvSpPr>
            <p:nvPr/>
          </p:nvSpPr>
          <p:spPr bwMode="auto">
            <a:xfrm>
              <a:off x="5905500" y="1527426"/>
              <a:ext cx="1524000" cy="504348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002060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</a:rPr>
                <a:t>Objekte</a:t>
              </a:r>
            </a:p>
          </p:txBody>
        </p:sp>
      </p:grpSp>
      <p:grpSp>
        <p:nvGrpSpPr>
          <p:cNvPr id="32" name="Gruppieren 17"/>
          <p:cNvGrpSpPr>
            <a:grpSpLocks/>
          </p:cNvGrpSpPr>
          <p:nvPr/>
        </p:nvGrpSpPr>
        <p:grpSpPr bwMode="auto">
          <a:xfrm>
            <a:off x="419100" y="3616288"/>
            <a:ext cx="3429000" cy="1296036"/>
            <a:chOff x="419100" y="3616229"/>
            <a:chExt cx="3429000" cy="1295814"/>
          </a:xfrm>
        </p:grpSpPr>
        <p:sp>
          <p:nvSpPr>
            <p:cNvPr id="33" name="Legende mit Pfeil nach unten 11"/>
            <p:cNvSpPr>
              <a:spLocks noChangeArrowheads="1"/>
            </p:cNvSpPr>
            <p:nvPr/>
          </p:nvSpPr>
          <p:spPr bwMode="auto">
            <a:xfrm>
              <a:off x="1285875" y="3616229"/>
              <a:ext cx="1524000" cy="504814"/>
            </a:xfrm>
            <a:prstGeom prst="downArrowCallout">
              <a:avLst>
                <a:gd name="adj1" fmla="val 25001"/>
                <a:gd name="adj2" fmla="val 25001"/>
                <a:gd name="adj3" fmla="val 25000"/>
                <a:gd name="adj4" fmla="val 64977"/>
              </a:avLst>
            </a:prstGeom>
            <a:solidFill>
              <a:srgbClr val="002060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reklamiert als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419100" y="4582511"/>
              <a:ext cx="3429000" cy="329532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>
                  <a:solidFill>
                    <a:srgbClr val="002060"/>
                  </a:solidFill>
                  <a:latin typeface="+mn-lt"/>
                </a:rPr>
                <a:t>Private Eigentumsrechte</a:t>
              </a:r>
            </a:p>
          </p:txBody>
        </p:sp>
      </p:grpSp>
      <p:grpSp>
        <p:nvGrpSpPr>
          <p:cNvPr id="35" name="Gruppieren 18"/>
          <p:cNvGrpSpPr>
            <a:grpSpLocks/>
          </p:cNvGrpSpPr>
          <p:nvPr/>
        </p:nvGrpSpPr>
        <p:grpSpPr bwMode="auto">
          <a:xfrm>
            <a:off x="5029200" y="3544852"/>
            <a:ext cx="3276600" cy="1378262"/>
            <a:chOff x="5029200" y="3544790"/>
            <a:chExt cx="3276600" cy="1378018"/>
          </a:xfrm>
        </p:grpSpPr>
        <p:sp>
          <p:nvSpPr>
            <p:cNvPr id="36" name="Legende mit Pfeil nach unten 12"/>
            <p:cNvSpPr>
              <a:spLocks noChangeArrowheads="1"/>
            </p:cNvSpPr>
            <p:nvPr/>
          </p:nvSpPr>
          <p:spPr bwMode="auto">
            <a:xfrm>
              <a:off x="5857875" y="3544790"/>
              <a:ext cx="1524000" cy="504811"/>
            </a:xfrm>
            <a:prstGeom prst="downArrowCallout">
              <a:avLst>
                <a:gd name="adj1" fmla="val 25001"/>
                <a:gd name="adj2" fmla="val 25001"/>
                <a:gd name="adj3" fmla="val 25000"/>
                <a:gd name="adj4" fmla="val 64977"/>
              </a:avLst>
            </a:prstGeom>
            <a:solidFill>
              <a:srgbClr val="002060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>
                  <a:solidFill>
                    <a:schemeClr val="bg1"/>
                  </a:solidFill>
                  <a:latin typeface="+mn-lt"/>
                </a:rPr>
                <a:t>verbleibt als</a:t>
              </a:r>
            </a:p>
          </p:txBody>
        </p:sp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5029200" y="4522769"/>
              <a:ext cx="3276600" cy="40003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>
                  <a:latin typeface="+mn-lt"/>
                </a:rPr>
                <a:t>Eigentum im Commons</a:t>
              </a:r>
            </a:p>
          </p:txBody>
        </p:sp>
      </p:grpSp>
      <p:sp>
        <p:nvSpPr>
          <p:cNvPr id="39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</a:rPr>
              <a:t>Institutionalisierungsformen – Eigentumsformen von Commons?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</a:rPr>
              <a:t>Institutionalisierungsformen – Eigentumsformen von Commons?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19100" y="642938"/>
            <a:ext cx="3429000" cy="400110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latin typeface="+mn-lt"/>
                <a:cs typeface="Arial" pitchFamily="34" charset="0"/>
              </a:rPr>
              <a:t>Private Eigentumsrechte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029200" y="642938"/>
            <a:ext cx="3276600" cy="400110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 dirty="0">
                <a:latin typeface="+mn-lt"/>
                <a:cs typeface="Arial" pitchFamily="34" charset="0"/>
              </a:rPr>
              <a:t>Eigentum im Commons</a:t>
            </a:r>
          </a:p>
        </p:txBody>
      </p:sp>
      <p:grpSp>
        <p:nvGrpSpPr>
          <p:cNvPr id="21" name="Gruppieren 38"/>
          <p:cNvGrpSpPr>
            <a:grpSpLocks/>
          </p:cNvGrpSpPr>
          <p:nvPr/>
        </p:nvGrpSpPr>
        <p:grpSpPr bwMode="auto">
          <a:xfrm>
            <a:off x="571500" y="1599532"/>
            <a:ext cx="3124200" cy="1534841"/>
            <a:chOff x="571500" y="1901776"/>
            <a:chExt cx="3124200" cy="1534852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571500" y="2728737"/>
              <a:ext cx="3124200" cy="707891"/>
            </a:xfrm>
            <a:prstGeom prst="rect">
              <a:avLst/>
            </a:prstGeom>
            <a:solidFill>
              <a:srgbClr val="00206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chemeClr val="bg1"/>
                  </a:solidFill>
                  <a:latin typeface="+mn-lt"/>
                  <a:cs typeface="Arial" pitchFamily="34" charset="0"/>
                </a:rPr>
                <a:t>exklusiver kommerzieller Nutzungsrechte</a:t>
              </a:r>
            </a:p>
          </p:txBody>
        </p:sp>
        <p:sp>
          <p:nvSpPr>
            <p:cNvPr id="24" name="Legende mit Pfeil nach unten 17"/>
            <p:cNvSpPr>
              <a:spLocks noChangeArrowheads="1"/>
            </p:cNvSpPr>
            <p:nvPr/>
          </p:nvSpPr>
          <p:spPr bwMode="auto">
            <a:xfrm>
              <a:off x="952500" y="1901776"/>
              <a:ext cx="2362200" cy="504904"/>
            </a:xfrm>
            <a:prstGeom prst="downArrowCallout">
              <a:avLst>
                <a:gd name="adj1" fmla="val 24989"/>
                <a:gd name="adj2" fmla="val 24989"/>
                <a:gd name="adj3" fmla="val 25000"/>
                <a:gd name="adj4" fmla="val 64977"/>
              </a:avLst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mit der Konsequenz</a:t>
              </a:r>
            </a:p>
          </p:txBody>
        </p:sp>
      </p:grpSp>
      <p:grpSp>
        <p:nvGrpSpPr>
          <p:cNvPr id="25" name="Gruppieren 40"/>
          <p:cNvGrpSpPr>
            <a:grpSpLocks/>
          </p:cNvGrpSpPr>
          <p:nvPr/>
        </p:nvGrpSpPr>
        <p:grpSpPr bwMode="auto">
          <a:xfrm>
            <a:off x="3886200" y="3522034"/>
            <a:ext cx="2438400" cy="1339254"/>
            <a:chOff x="3886200" y="3823836"/>
            <a:chExt cx="2438400" cy="1339650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3886200" y="4455391"/>
              <a:ext cx="2438400" cy="70809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b="1">
                  <a:latin typeface="+mn-lt"/>
                  <a:cs typeface="Arial" pitchFamily="34" charset="0"/>
                </a:rPr>
                <a:t>Entschädigung an die Öffentlichkeit </a:t>
              </a:r>
            </a:p>
          </p:txBody>
        </p:sp>
        <p:sp>
          <p:nvSpPr>
            <p:cNvPr id="29" name="Textfeld 22"/>
            <p:cNvSpPr txBox="1">
              <a:spLocks noChangeArrowheads="1"/>
            </p:cNvSpPr>
            <p:nvPr/>
          </p:nvSpPr>
          <p:spPr bwMode="auto">
            <a:xfrm>
              <a:off x="4724400" y="3823836"/>
              <a:ext cx="990600" cy="400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und</a:t>
              </a:r>
            </a:p>
          </p:txBody>
        </p:sp>
      </p:grpSp>
      <p:grpSp>
        <p:nvGrpSpPr>
          <p:cNvPr id="32" name="Gruppieren 39"/>
          <p:cNvGrpSpPr>
            <a:grpSpLocks/>
          </p:cNvGrpSpPr>
          <p:nvPr/>
        </p:nvGrpSpPr>
        <p:grpSpPr bwMode="auto">
          <a:xfrm>
            <a:off x="500063" y="3745040"/>
            <a:ext cx="2814637" cy="1375131"/>
            <a:chOff x="500034" y="4047320"/>
            <a:chExt cx="2814666" cy="1375789"/>
          </a:xfrm>
        </p:grpSpPr>
        <p:sp>
          <p:nvSpPr>
            <p:cNvPr id="35" name="Legende mit Pfeil nach unten 23"/>
            <p:cNvSpPr>
              <a:spLocks noChangeArrowheads="1"/>
            </p:cNvSpPr>
            <p:nvPr/>
          </p:nvSpPr>
          <p:spPr bwMode="auto">
            <a:xfrm>
              <a:off x="500034" y="4047320"/>
              <a:ext cx="2814666" cy="505142"/>
            </a:xfrm>
            <a:prstGeom prst="downArrowCallout">
              <a:avLst>
                <a:gd name="adj1" fmla="val 25009"/>
                <a:gd name="adj2" fmla="val 24987"/>
                <a:gd name="adj3" fmla="val 25000"/>
                <a:gd name="adj4" fmla="val 64977"/>
              </a:avLst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mit der Konsequenz</a:t>
              </a:r>
            </a:p>
          </p:txBody>
        </p:sp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714348" y="4714884"/>
              <a:ext cx="2590800" cy="7082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b="1">
                  <a:latin typeface="+mn-lt"/>
                  <a:cs typeface="Arial" pitchFamily="34" charset="0"/>
                </a:rPr>
                <a:t>der vielfältigen Verknappung</a:t>
              </a:r>
            </a:p>
          </p:txBody>
        </p:sp>
      </p:grpSp>
      <p:grpSp>
        <p:nvGrpSpPr>
          <p:cNvPr id="41" name="Gruppieren 39"/>
          <p:cNvGrpSpPr>
            <a:grpSpLocks/>
          </p:cNvGrpSpPr>
          <p:nvPr/>
        </p:nvGrpSpPr>
        <p:grpSpPr bwMode="auto">
          <a:xfrm>
            <a:off x="6477000" y="3055310"/>
            <a:ext cx="2438400" cy="1549204"/>
            <a:chOff x="6477000" y="4572000"/>
            <a:chExt cx="2438400" cy="1548797"/>
          </a:xfrm>
        </p:grpSpPr>
        <p:sp>
          <p:nvSpPr>
            <p:cNvPr id="42" name="Textfeld 26"/>
            <p:cNvSpPr txBox="1">
              <a:spLocks noChangeArrowheads="1"/>
            </p:cNvSpPr>
            <p:nvPr/>
          </p:nvSpPr>
          <p:spPr bwMode="auto">
            <a:xfrm>
              <a:off x="7286625" y="4572000"/>
              <a:ext cx="1033463" cy="4000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und</a:t>
              </a:r>
            </a:p>
          </p:txBody>
        </p:sp>
        <p:sp>
          <p:nvSpPr>
            <p:cNvPr id="43" name="Rectangle 3"/>
            <p:cNvSpPr>
              <a:spLocks noChangeArrowheads="1"/>
            </p:cNvSpPr>
            <p:nvPr/>
          </p:nvSpPr>
          <p:spPr bwMode="auto">
            <a:xfrm>
              <a:off x="6477000" y="5105401"/>
              <a:ext cx="2438400" cy="10153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b="1">
                  <a:latin typeface="+mn-lt"/>
                  <a:cs typeface="Arial" pitchFamily="34" charset="0"/>
                </a:rPr>
                <a:t>Möglichkeit der individuellen und sozialen Entwicklung</a:t>
              </a:r>
            </a:p>
          </p:txBody>
        </p:sp>
      </p:grpSp>
      <p:grpSp>
        <p:nvGrpSpPr>
          <p:cNvPr id="44" name="Gruppieren 37"/>
          <p:cNvGrpSpPr>
            <a:grpSpLocks/>
          </p:cNvGrpSpPr>
          <p:nvPr/>
        </p:nvGrpSpPr>
        <p:grpSpPr bwMode="auto">
          <a:xfrm>
            <a:off x="6477000" y="1697997"/>
            <a:ext cx="2438400" cy="1165219"/>
            <a:chOff x="6477000" y="3657599"/>
            <a:chExt cx="2438400" cy="1164884"/>
          </a:xfrm>
        </p:grpSpPr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6477000" y="4114800"/>
              <a:ext cx="2438400" cy="707683"/>
            </a:xfrm>
            <a:prstGeom prst="rect">
              <a:avLst/>
            </a:prstGeom>
            <a:solidFill>
              <a:srgbClr val="00206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chemeClr val="bg1"/>
                  </a:solidFill>
                  <a:latin typeface="+mn-lt"/>
                  <a:cs typeface="Arial" pitchFamily="34" charset="0"/>
                </a:rPr>
                <a:t>freie </a:t>
              </a:r>
              <a:r>
                <a:rPr lang="de-DE" sz="200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Nutzung</a:t>
              </a:r>
            </a:p>
            <a:p>
              <a:pPr algn="ctr" eaLnBrk="0" hangingPunct="0"/>
              <a:r>
                <a:rPr lang="de-DE" sz="200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Teilen </a:t>
              </a:r>
              <a:endParaRPr lang="de-DE" sz="20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6" name="Nach oben gebogener Pfeil 45"/>
            <p:cNvSpPr/>
            <p:nvPr/>
          </p:nvSpPr>
          <p:spPr bwMode="auto">
            <a:xfrm flipV="1">
              <a:off x="7848600" y="3657599"/>
              <a:ext cx="457200" cy="380891"/>
            </a:xfrm>
            <a:prstGeom prst="bentUpArrow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" tIns="10800" rIns="18000" bIns="10800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7" name="Gruppieren 36"/>
          <p:cNvGrpSpPr>
            <a:grpSpLocks/>
          </p:cNvGrpSpPr>
          <p:nvPr/>
        </p:nvGrpSpPr>
        <p:grpSpPr bwMode="auto">
          <a:xfrm>
            <a:off x="3919538" y="1769435"/>
            <a:ext cx="2438400" cy="1442593"/>
            <a:chOff x="3886200" y="3657599"/>
            <a:chExt cx="2438400" cy="1442081"/>
          </a:xfrm>
        </p:grpSpPr>
        <p:sp>
          <p:nvSpPr>
            <p:cNvPr id="48" name="Rectangle 3"/>
            <p:cNvSpPr>
              <a:spLocks noChangeArrowheads="1"/>
            </p:cNvSpPr>
            <p:nvPr/>
          </p:nvSpPr>
          <p:spPr bwMode="auto">
            <a:xfrm>
              <a:off x="3886200" y="4084377"/>
              <a:ext cx="2438400" cy="1015303"/>
            </a:xfrm>
            <a:prstGeom prst="rect">
              <a:avLst/>
            </a:prstGeom>
            <a:solidFill>
              <a:srgbClr val="00206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chemeClr val="bg1"/>
                  </a:solidFill>
                  <a:latin typeface="+mn-lt"/>
                  <a:cs typeface="Arial" pitchFamily="34" charset="0"/>
                </a:rPr>
                <a:t>einfache kommerzielle Nutzungsrechte</a:t>
              </a:r>
            </a:p>
          </p:txBody>
        </p:sp>
        <p:sp>
          <p:nvSpPr>
            <p:cNvPr id="49" name="Nach oben gebogener Pfeil 48"/>
            <p:cNvSpPr/>
            <p:nvPr/>
          </p:nvSpPr>
          <p:spPr bwMode="auto">
            <a:xfrm rot="10800000">
              <a:off x="4876800" y="3657599"/>
              <a:ext cx="609600" cy="457038"/>
            </a:xfrm>
            <a:prstGeom prst="bentUpArrow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" tIns="10800" rIns="18000" bIns="10800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+mn-lt"/>
                <a:cs typeface="Arial" pitchFamily="34" charset="0"/>
              </a:endParaRPr>
            </a:p>
          </p:txBody>
        </p:sp>
      </p:grpSp>
      <p:sp>
        <p:nvSpPr>
          <p:cNvPr id="50" name="Rechteck 35"/>
          <p:cNvSpPr>
            <a:spLocks noChangeArrowheads="1"/>
          </p:cNvSpPr>
          <p:nvPr/>
        </p:nvSpPr>
        <p:spPr bwMode="auto">
          <a:xfrm>
            <a:off x="5486400" y="1484784"/>
            <a:ext cx="2362200" cy="3295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mit der Konsequenz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</a:rPr>
              <a:t>Institutionalisierungsformen – Eigentumsformen von Commons?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67544" y="692696"/>
            <a:ext cx="3048000" cy="707886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proprietäre </a:t>
            </a:r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kommerzielle </a:t>
            </a: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Informationsmärkte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044306" y="764134"/>
            <a:ext cx="3048000" cy="708025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de-DE" sz="2000" b="1" smtClean="0">
                <a:solidFill>
                  <a:srgbClr val="002060"/>
                </a:solidFill>
              </a:rPr>
              <a:t>„</a:t>
            </a:r>
            <a:r>
              <a:rPr lang="de-DE" sz="2000" b="1" err="1" smtClean="0">
                <a:solidFill>
                  <a:srgbClr val="002060"/>
                </a:solidFill>
              </a:rPr>
              <a:t>commons-based</a:t>
            </a:r>
            <a:r>
              <a:rPr lang="de-DE" sz="2000" b="1" smtClean="0">
                <a:solidFill>
                  <a:srgbClr val="002060"/>
                </a:solidFill>
              </a:rPr>
              <a:t> </a:t>
            </a:r>
            <a:r>
              <a:rPr lang="de-DE" sz="2000" b="1" err="1" smtClean="0">
                <a:solidFill>
                  <a:srgbClr val="002060"/>
                </a:solidFill>
              </a:rPr>
              <a:t>information</a:t>
            </a:r>
            <a:r>
              <a:rPr lang="de-DE" sz="2000" b="1" smtClean="0">
                <a:solidFill>
                  <a:srgbClr val="002060"/>
                </a:solidFill>
              </a:rPr>
              <a:t> </a:t>
            </a:r>
            <a:r>
              <a:rPr lang="de-DE" sz="2000" b="1" err="1" smtClean="0">
                <a:solidFill>
                  <a:srgbClr val="002060"/>
                </a:solidFill>
              </a:rPr>
              <a:t>markets</a:t>
            </a:r>
            <a:r>
              <a:rPr lang="de-DE" sz="2000" b="1" smtClean="0">
                <a:solidFill>
                  <a:srgbClr val="002060"/>
                </a:solidFill>
              </a:rPr>
              <a:t>“</a:t>
            </a:r>
            <a:endParaRPr lang="de-DE" sz="2000" b="1">
              <a:solidFill>
                <a:srgbClr val="002060"/>
              </a:solidFill>
            </a:endParaRPr>
          </a:p>
        </p:txBody>
      </p:sp>
      <p:grpSp>
        <p:nvGrpSpPr>
          <p:cNvPr id="28" name="Gruppieren 38"/>
          <p:cNvGrpSpPr>
            <a:grpSpLocks/>
          </p:cNvGrpSpPr>
          <p:nvPr/>
        </p:nvGrpSpPr>
        <p:grpSpPr bwMode="auto">
          <a:xfrm>
            <a:off x="3787006" y="2361775"/>
            <a:ext cx="2438400" cy="987364"/>
            <a:chOff x="3886200" y="4385398"/>
            <a:chExt cx="2438400" cy="987243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3886200" y="4735355"/>
              <a:ext cx="2438400" cy="63728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 b="1">
                  <a:solidFill>
                    <a:srgbClr val="002060"/>
                  </a:solidFill>
                  <a:latin typeface="+mn-lt"/>
                  <a:cs typeface="Arial" pitchFamily="34" charset="0"/>
                </a:rPr>
                <a:t>Entschädigung an die Öffentlichkeit </a:t>
              </a:r>
            </a:p>
          </p:txBody>
        </p:sp>
        <p:sp>
          <p:nvSpPr>
            <p:cNvPr id="31" name="Textfeld 22"/>
            <p:cNvSpPr txBox="1">
              <a:spLocks noChangeArrowheads="1"/>
            </p:cNvSpPr>
            <p:nvPr/>
          </p:nvSpPr>
          <p:spPr bwMode="auto">
            <a:xfrm>
              <a:off x="4724400" y="4385398"/>
              <a:ext cx="681038" cy="298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>
                  <a:solidFill>
                    <a:srgbClr val="002060"/>
                  </a:solidFill>
                  <a:latin typeface="+mn-lt"/>
                  <a:cs typeface="Arial" pitchFamily="34" charset="0"/>
                </a:rPr>
                <a:t>und</a:t>
              </a:r>
            </a:p>
          </p:txBody>
        </p: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96144" y="1486446"/>
            <a:ext cx="2590800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002060"/>
                </a:solidFill>
                <a:latin typeface="+mn-lt"/>
                <a:cs typeface="Arial" pitchFamily="34" charset="0"/>
              </a:rPr>
              <a:t>verknappende Verwertung</a:t>
            </a:r>
          </a:p>
        </p:txBody>
      </p:sp>
      <p:grpSp>
        <p:nvGrpSpPr>
          <p:cNvPr id="33" name="Gruppieren 39"/>
          <p:cNvGrpSpPr>
            <a:grpSpLocks/>
          </p:cNvGrpSpPr>
          <p:nvPr/>
        </p:nvGrpSpPr>
        <p:grpSpPr bwMode="auto">
          <a:xfrm>
            <a:off x="6705054" y="2364681"/>
            <a:ext cx="2111152" cy="1241425"/>
            <a:chOff x="6477000" y="4572000"/>
            <a:chExt cx="2438400" cy="1241286"/>
          </a:xfrm>
        </p:grpSpPr>
        <p:sp>
          <p:nvSpPr>
            <p:cNvPr id="34" name="Textfeld 26"/>
            <p:cNvSpPr txBox="1">
              <a:spLocks noChangeArrowheads="1"/>
            </p:cNvSpPr>
            <p:nvPr/>
          </p:nvSpPr>
          <p:spPr bwMode="auto">
            <a:xfrm>
              <a:off x="7467600" y="4572000"/>
              <a:ext cx="681038" cy="3698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>
                  <a:solidFill>
                    <a:srgbClr val="002060"/>
                  </a:solidFill>
                  <a:latin typeface="+mn-lt"/>
                  <a:cs typeface="Arial" pitchFamily="34" charset="0"/>
                </a:rPr>
                <a:t>und</a:t>
              </a:r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6477000" y="5105400"/>
              <a:ext cx="2438400" cy="707886"/>
            </a:xfrm>
            <a:prstGeom prst="rect">
              <a:avLst/>
            </a:prstGeom>
            <a:solidFill>
              <a:srgbClr val="E9E9E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Möglichkeit der Entwicklung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065094" y="1517874"/>
            <a:ext cx="1800201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freie </a:t>
            </a:r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Nutzung</a:t>
            </a:r>
          </a:p>
          <a:p>
            <a:pPr algn="ctr" eaLnBrk="0" hangingPunct="0"/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Teilen </a:t>
            </a:r>
            <a:endParaRPr lang="de-DE" sz="200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8" name="Nach oben gebogener Pfeil 37"/>
          <p:cNvSpPr/>
          <p:nvPr/>
        </p:nvSpPr>
        <p:spPr bwMode="auto">
          <a:xfrm flipV="1">
            <a:off x="8073206" y="992858"/>
            <a:ext cx="457200" cy="381000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615556" y="1700759"/>
            <a:ext cx="2857500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einfache kommerzielle Nutzungsrechte</a:t>
            </a:r>
          </a:p>
        </p:txBody>
      </p:sp>
      <p:sp>
        <p:nvSpPr>
          <p:cNvPr id="44" name="Nach oben gebogener Pfeil 43"/>
          <p:cNvSpPr/>
          <p:nvPr/>
        </p:nvSpPr>
        <p:spPr bwMode="auto">
          <a:xfrm rot="10800000">
            <a:off x="4472806" y="1129259"/>
            <a:ext cx="609600" cy="457200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Arial" pitchFamily="34" charset="0"/>
            </a:endParaRPr>
          </a:p>
        </p:txBody>
      </p:sp>
      <p:sp>
        <p:nvSpPr>
          <p:cNvPr id="47" name="Legende mit Pfeil nach unten 23"/>
          <p:cNvSpPr>
            <a:spLocks noChangeArrowheads="1"/>
          </p:cNvSpPr>
          <p:nvPr/>
        </p:nvSpPr>
        <p:spPr bwMode="auto">
          <a:xfrm>
            <a:off x="810444" y="2291968"/>
            <a:ext cx="2362200" cy="882090"/>
          </a:xfrm>
          <a:prstGeom prst="downArrowCallout">
            <a:avLst>
              <a:gd name="adj1" fmla="val 25020"/>
              <a:gd name="adj2" fmla="val 25044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mtClean="0">
                <a:solidFill>
                  <a:srgbClr val="002060"/>
                </a:solidFill>
                <a:latin typeface="+mn-lt"/>
                <a:cs typeface="Arial" pitchFamily="34" charset="0"/>
              </a:rPr>
              <a:t>ermöglicht und geschützt durch</a:t>
            </a:r>
            <a:endParaRPr lang="de-DE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67544" y="3146713"/>
            <a:ext cx="3048000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Preispolitik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67544" y="3633278"/>
            <a:ext cx="3048000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4625" indent="-174625" eaLnBrk="0" hangingPunct="0">
              <a:buFont typeface="Wingdings" pitchFamily="2" charset="2"/>
              <a:buChar char="Ø"/>
            </a:pP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Kontrolle durch Technik (DRM)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67544" y="4427818"/>
            <a:ext cx="304800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das Urheberrecht</a:t>
            </a:r>
            <a:endParaRPr lang="de-DE" sz="200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467544" y="4914444"/>
            <a:ext cx="3048000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4625" indent="-174625" eaLnBrk="0" hangingPunct="0">
              <a:buFont typeface="Wingdings" pitchFamily="2" charset="2"/>
              <a:buChar char="Ø"/>
            </a:pPr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vertragliche </a:t>
            </a: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Vereinbarungen</a:t>
            </a:r>
          </a:p>
        </p:txBody>
      </p:sp>
      <p:sp>
        <p:nvSpPr>
          <p:cNvPr id="55" name="Legende mit Pfeil nach unten 23"/>
          <p:cNvSpPr>
            <a:spLocks noChangeArrowheads="1"/>
          </p:cNvSpPr>
          <p:nvPr/>
        </p:nvSpPr>
        <p:spPr bwMode="auto">
          <a:xfrm>
            <a:off x="3887019" y="3390082"/>
            <a:ext cx="2362200" cy="457200"/>
          </a:xfrm>
          <a:prstGeom prst="downArrowCallout">
            <a:avLst>
              <a:gd name="adj1" fmla="val 25020"/>
              <a:gd name="adj2" fmla="val 25044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rgbClr val="002060"/>
                </a:solidFill>
                <a:latin typeface="+mn-lt"/>
                <a:cs typeface="Arial" pitchFamily="34" charset="0"/>
              </a:rPr>
              <a:t>durch</a:t>
            </a: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040758" y="4394176"/>
            <a:ext cx="2479353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Monetäre Beiträge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4040758" y="4902250"/>
            <a:ext cx="2479353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Steuer</a:t>
            </a: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4040758" y="5346353"/>
            <a:ext cx="2479353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61938" indent="-261938" eaLnBrk="0" hangingPunct="0">
              <a:buFont typeface="Wingdings" pitchFamily="2" charset="2"/>
              <a:buChar char="Ø"/>
            </a:pPr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freien </a:t>
            </a:r>
            <a:r>
              <a:rPr lang="de-DE" sz="2000">
                <a:solidFill>
                  <a:srgbClr val="002060"/>
                </a:solidFill>
                <a:latin typeface="+mn-lt"/>
                <a:cs typeface="Arial" pitchFamily="34" charset="0"/>
              </a:rPr>
              <a:t>Zugriff (</a:t>
            </a:r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freeconomics)</a:t>
            </a:r>
            <a:endParaRPr lang="de-DE" sz="200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4040758" y="3886102"/>
            <a:ext cx="2664296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Mehrwertleistungen</a:t>
            </a:r>
            <a:endParaRPr lang="de-DE" sz="200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Rechteckige Legende 59"/>
          <p:cNvSpPr/>
          <p:nvPr/>
        </p:nvSpPr>
        <p:spPr>
          <a:xfrm>
            <a:off x="6993086" y="4614218"/>
            <a:ext cx="1907704" cy="1368152"/>
          </a:xfrm>
          <a:prstGeom prst="wedgeRectCallout">
            <a:avLst>
              <a:gd name="adj1" fmla="val -103199"/>
              <a:gd name="adj2" fmla="val 4079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002060"/>
                </a:solidFill>
              </a:rPr>
              <a:t>Information selber ist frei, verdient wird mit anderem</a:t>
            </a:r>
          </a:p>
          <a:p>
            <a:pPr algn="ctr"/>
            <a:r>
              <a:rPr lang="de-DE" smtClean="0">
                <a:solidFill>
                  <a:srgbClr val="002060"/>
                </a:solidFill>
              </a:rPr>
              <a:t>(z.B. Google)</a:t>
            </a:r>
            <a:endParaRPr lang="de-DE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2555776" y="2204864"/>
            <a:ext cx="3888432" cy="10030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4400" b="1" smtClean="0">
                <a:solidFill>
                  <a:schemeClr val="bg1"/>
                </a:solidFill>
                <a:latin typeface="+mn-lt"/>
              </a:rPr>
              <a:t>Fazit </a:t>
            </a:r>
            <a:endParaRPr lang="de-DE" sz="4400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099517" y="188640"/>
            <a:ext cx="7000875" cy="101566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Wie kann aus informationsethischer dem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Charakter von Wissen und Information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als Commons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werden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?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28688" y="1412776"/>
            <a:ext cx="757237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>
                <a:solidFill>
                  <a:srgbClr val="002060"/>
                </a:solidFill>
                <a:latin typeface="+mn-lt"/>
              </a:rPr>
              <a:t>Neue Antworten auf Fragen wie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mtClean="0">
                <a:solidFill>
                  <a:srgbClr val="002060"/>
                </a:solidFill>
                <a:latin typeface="+mn-lt"/>
              </a:rPr>
              <a:t>Kann Wissen jemand gehören? In welchem Ausmaß trägt das Konzept von </a:t>
            </a:r>
            <a:r>
              <a:rPr lang="de-DE" b="1" smtClean="0">
                <a:solidFill>
                  <a:srgbClr val="002060"/>
                </a:solidFill>
                <a:latin typeface="+mn-lt"/>
              </a:rPr>
              <a:t>geistigem Eigentum </a:t>
            </a:r>
            <a:r>
              <a:rPr lang="de-DE" smtClean="0">
                <a:solidFill>
                  <a:srgbClr val="002060"/>
                </a:solidFill>
                <a:latin typeface="+mn-lt"/>
              </a:rPr>
              <a:t>weiter</a:t>
            </a:r>
            <a:r>
              <a:rPr lang="de-DE" b="1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mtClean="0">
                <a:solidFill>
                  <a:srgbClr val="002060"/>
                </a:solidFill>
                <a:latin typeface="+mn-lt"/>
              </a:rPr>
              <a:t>in elektronischen Umgebungen?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mtClean="0">
                <a:solidFill>
                  <a:srgbClr val="002060"/>
                </a:solidFill>
                <a:latin typeface="+mn-lt"/>
              </a:rPr>
              <a:t>Wie </a:t>
            </a:r>
            <a:r>
              <a:rPr lang="de-DE">
                <a:solidFill>
                  <a:srgbClr val="002060"/>
                </a:solidFill>
                <a:latin typeface="+mn-lt"/>
              </a:rPr>
              <a:t>kann der </a:t>
            </a:r>
            <a:r>
              <a:rPr lang="de-DE" b="1">
                <a:solidFill>
                  <a:srgbClr val="002060"/>
                </a:solidFill>
                <a:latin typeface="+mn-lt"/>
              </a:rPr>
              <a:t>Zugriff auf Information </a:t>
            </a:r>
            <a:r>
              <a:rPr lang="de-DE">
                <a:solidFill>
                  <a:srgbClr val="002060"/>
                </a:solidFill>
                <a:latin typeface="+mn-lt"/>
              </a:rPr>
              <a:t>für jedermann </a:t>
            </a:r>
            <a:r>
              <a:rPr lang="de-DE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de-DE" b="1" smtClean="0">
                <a:solidFill>
                  <a:srgbClr val="002060"/>
                </a:solidFill>
                <a:latin typeface="+mn-lt"/>
              </a:rPr>
              <a:t>inklusiv</a:t>
            </a:r>
            <a:r>
              <a:rPr lang="de-DE" smtClean="0">
                <a:solidFill>
                  <a:srgbClr val="002060"/>
                </a:solidFill>
                <a:latin typeface="+mn-lt"/>
              </a:rPr>
              <a:t>) gesichert werden ? 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mtClean="0">
                <a:solidFill>
                  <a:srgbClr val="002060"/>
                </a:solidFill>
                <a:latin typeface="+mn-lt"/>
              </a:rPr>
              <a:t>Wie können </a:t>
            </a:r>
            <a:r>
              <a:rPr lang="de-DE" b="1" smtClean="0">
                <a:solidFill>
                  <a:srgbClr val="002060"/>
                </a:solidFill>
                <a:latin typeface="+mn-lt"/>
              </a:rPr>
              <a:t>Informationsbarrieren</a:t>
            </a:r>
            <a:r>
              <a:rPr lang="de-DE" smtClean="0">
                <a:solidFill>
                  <a:srgbClr val="002060"/>
                </a:solidFill>
                <a:latin typeface="+mn-lt"/>
              </a:rPr>
              <a:t> (auch weltweit) (gerecht) beseitigt werden?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mtClean="0">
                <a:solidFill>
                  <a:srgbClr val="002060"/>
                </a:solidFill>
                <a:latin typeface="+mn-lt"/>
              </a:rPr>
              <a:t>Gelten die in den „großen Texten“ der Weltgemeinschaft formulierten </a:t>
            </a:r>
            <a:r>
              <a:rPr lang="de-DE" b="1" smtClean="0">
                <a:solidFill>
                  <a:srgbClr val="002060"/>
                </a:solidFill>
                <a:latin typeface="+mn-lt"/>
              </a:rPr>
              <a:t>Menschenrechte</a:t>
            </a:r>
            <a:r>
              <a:rPr lang="de-DE" smtClean="0">
                <a:solidFill>
                  <a:srgbClr val="002060"/>
                </a:solidFill>
                <a:latin typeface="+mn-lt"/>
              </a:rPr>
              <a:t> unverändert in elektronischen Umgebungen?</a:t>
            </a:r>
            <a:endParaRPr lang="de-DE">
              <a:solidFill>
                <a:srgbClr val="002060"/>
              </a:solidFill>
              <a:latin typeface="+mn-lt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mtClean="0">
                <a:solidFill>
                  <a:srgbClr val="002060"/>
                </a:solidFill>
                <a:latin typeface="+mn-lt"/>
              </a:rPr>
              <a:t>Wie </a:t>
            </a:r>
            <a:r>
              <a:rPr lang="de-DE">
                <a:solidFill>
                  <a:srgbClr val="002060"/>
                </a:solidFill>
                <a:latin typeface="+mn-lt"/>
              </a:rPr>
              <a:t>kann die </a:t>
            </a:r>
            <a:r>
              <a:rPr lang="de-DE" b="1">
                <a:solidFill>
                  <a:srgbClr val="002060"/>
                </a:solidFill>
                <a:latin typeface="+mn-lt"/>
              </a:rPr>
              <a:t>Nachhaltigkeit</a:t>
            </a:r>
            <a:r>
              <a:rPr lang="de-DE">
                <a:solidFill>
                  <a:srgbClr val="002060"/>
                </a:solidFill>
                <a:latin typeface="+mn-lt"/>
              </a:rPr>
              <a:t> auch von digitaler Information gesichert werden?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99517" y="5457418"/>
            <a:ext cx="7000875" cy="707886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smtClean="0">
                <a:solidFill>
                  <a:schemeClr val="bg1"/>
                </a:solidFill>
                <a:latin typeface="+mn-lt"/>
              </a:rPr>
              <a:t>Dies sind zentrale Herausforderungen an die Informationswissenschaft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43608" y="332656"/>
            <a:ext cx="7000875" cy="46166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>
                <a:solidFill>
                  <a:schemeClr val="bg1"/>
                </a:solidFill>
                <a:latin typeface="+mn-lt"/>
              </a:rPr>
              <a:t>Wohin geht die </a:t>
            </a:r>
            <a:r>
              <a:rPr lang="de-DE" sz="2400" b="1" smtClean="0">
                <a:solidFill>
                  <a:schemeClr val="bg1"/>
                </a:solidFill>
                <a:latin typeface="+mn-lt"/>
              </a:rPr>
              <a:t>Reise? - Fazit</a:t>
            </a:r>
            <a:endParaRPr lang="de-DE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39552" y="942752"/>
            <a:ext cx="79295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 smtClean="0">
                <a:solidFill>
                  <a:srgbClr val="002060"/>
                </a:solidFill>
                <a:latin typeface="+mn-lt"/>
              </a:rPr>
              <a:t>1. </a:t>
            </a:r>
            <a:r>
              <a:rPr lang="de-DE" sz="2000" smtClean="0">
                <a:solidFill>
                  <a:srgbClr val="002060"/>
                </a:solidFill>
                <a:latin typeface="+mn-lt"/>
              </a:rPr>
              <a:t>Auf „</a:t>
            </a:r>
            <a:r>
              <a:rPr lang="de-DE" sz="2000" b="1" smtClean="0">
                <a:solidFill>
                  <a:srgbClr val="002060"/>
                </a:solidFill>
                <a:latin typeface="+mn-lt"/>
              </a:rPr>
              <a:t>commons-based </a:t>
            </a:r>
            <a:r>
              <a:rPr lang="de-DE" sz="2000" b="1">
                <a:solidFill>
                  <a:srgbClr val="002060"/>
                </a:solidFill>
                <a:latin typeface="+mn-lt"/>
              </a:rPr>
              <a:t>information </a:t>
            </a:r>
            <a:r>
              <a:rPr lang="de-DE" sz="2000" b="1" smtClean="0">
                <a:solidFill>
                  <a:srgbClr val="002060"/>
                </a:solidFill>
                <a:latin typeface="+mn-lt"/>
              </a:rPr>
              <a:t>markets</a:t>
            </a:r>
            <a:r>
              <a:rPr lang="de-DE" sz="2000" smtClean="0">
                <a:solidFill>
                  <a:srgbClr val="002060"/>
                </a:solidFill>
                <a:latin typeface="+mn-lt"/>
              </a:rPr>
              <a:t>“ </a:t>
            </a:r>
            <a:r>
              <a:rPr lang="de-DE" sz="2000">
                <a:solidFill>
                  <a:srgbClr val="002060"/>
                </a:solidFill>
                <a:latin typeface="+mn-lt"/>
              </a:rPr>
              <a:t>soll zumindest das in </a:t>
            </a:r>
            <a:r>
              <a:rPr lang="de-DE" sz="2000" b="1">
                <a:solidFill>
                  <a:srgbClr val="002060"/>
                </a:solidFill>
                <a:latin typeface="+mn-lt"/>
              </a:rPr>
              <a:t>öffentlicher</a:t>
            </a:r>
            <a:r>
              <a:rPr lang="de-DE" sz="2000">
                <a:solidFill>
                  <a:srgbClr val="002060"/>
                </a:solidFill>
                <a:latin typeface="+mn-lt"/>
              </a:rPr>
              <a:t> Umgebungen </a:t>
            </a:r>
            <a:r>
              <a:rPr lang="de-DE" sz="2000" b="1">
                <a:solidFill>
                  <a:srgbClr val="002060"/>
                </a:solidFill>
                <a:latin typeface="+mn-lt"/>
              </a:rPr>
              <a:t>mit Steuergeldern </a:t>
            </a:r>
            <a:r>
              <a:rPr lang="de-DE" sz="2000">
                <a:solidFill>
                  <a:srgbClr val="002060"/>
                </a:solidFill>
                <a:latin typeface="+mn-lt"/>
              </a:rPr>
              <a:t>unterstützt produzierte und publizierte Wissen </a:t>
            </a:r>
            <a:r>
              <a:rPr lang="de-DE" sz="2000" b="1">
                <a:solidFill>
                  <a:srgbClr val="002060"/>
                </a:solidFill>
                <a:latin typeface="+mn-lt"/>
              </a:rPr>
              <a:t>allen Menschen frei und möglichst ohne Verzögerung </a:t>
            </a:r>
            <a:r>
              <a:rPr lang="de-DE" sz="2000">
                <a:solidFill>
                  <a:srgbClr val="002060"/>
                </a:solidFill>
                <a:latin typeface="+mn-lt"/>
              </a:rPr>
              <a:t>zugänglich gemacht werden.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30869" y="2433082"/>
            <a:ext cx="7929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smtClean="0">
                <a:solidFill>
                  <a:srgbClr val="002060"/>
                </a:solidFill>
                <a:latin typeface="+mn-lt"/>
              </a:rPr>
              <a:t>Das muss </a:t>
            </a:r>
            <a:r>
              <a:rPr lang="de-DE" sz="2000" b="1" smtClean="0">
                <a:solidFill>
                  <a:srgbClr val="002060"/>
                </a:solidFill>
                <a:latin typeface="+mn-lt"/>
              </a:rPr>
              <a:t>nicht im Widerspruch zu kommerziellen Verwertungsmodellen d</a:t>
            </a:r>
            <a:r>
              <a:rPr lang="de-DE" sz="2000" smtClean="0">
                <a:solidFill>
                  <a:srgbClr val="002060"/>
                </a:solidFill>
                <a:latin typeface="+mn-lt"/>
              </a:rPr>
              <a:t>er Informationswirtschaft stehen</a:t>
            </a:r>
            <a:endParaRPr lang="de-DE" sz="2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6800" y="3311465"/>
            <a:ext cx="7249616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aber</a:t>
            </a:r>
          </a:p>
          <a:p>
            <a:pPr algn="ctr" eaLnBrk="0" hangingPunct="0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Informationswirtschaft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überzeugen, dass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exklusive Verwertungsrechte am Commons Wissen nicht mehr möglich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sind</a:t>
            </a:r>
            <a:endParaRPr lang="de-DE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95536" y="5385410"/>
            <a:ext cx="3912435" cy="707886"/>
            <a:chOff x="395536" y="5169386"/>
            <a:chExt cx="3912435" cy="707886"/>
          </a:xfrm>
        </p:grpSpPr>
        <p:sp>
          <p:nvSpPr>
            <p:cNvPr id="9" name="Textfeld 8"/>
            <p:cNvSpPr txBox="1"/>
            <p:nvPr/>
          </p:nvSpPr>
          <p:spPr>
            <a:xfrm>
              <a:off x="395536" y="5169386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Informations-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ethik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651787" y="5169386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Informations-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wirtschaft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Pfeil nach links und rechts 12"/>
            <p:cNvSpPr/>
            <p:nvPr/>
          </p:nvSpPr>
          <p:spPr>
            <a:xfrm>
              <a:off x="2123728" y="5385410"/>
              <a:ext cx="504056" cy="216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716016" y="5385410"/>
            <a:ext cx="3960440" cy="707886"/>
            <a:chOff x="4716016" y="5169386"/>
            <a:chExt cx="3960440" cy="707886"/>
          </a:xfrm>
        </p:grpSpPr>
        <p:sp>
          <p:nvSpPr>
            <p:cNvPr id="11" name="Textfeld 10"/>
            <p:cNvSpPr txBox="1"/>
            <p:nvPr/>
          </p:nvSpPr>
          <p:spPr>
            <a:xfrm>
              <a:off x="4716016" y="5169386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Wissens-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ökonomie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020272" y="5169386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Wissens-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ökologie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Pfeil nach links und rechts 13"/>
            <p:cNvSpPr/>
            <p:nvPr/>
          </p:nvSpPr>
          <p:spPr>
            <a:xfrm>
              <a:off x="6444208" y="5385410"/>
              <a:ext cx="504056" cy="216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10208" y="4305870"/>
            <a:ext cx="7550224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b="1" dirty="0" smtClean="0">
                <a:solidFill>
                  <a:srgbClr val="002060"/>
                </a:solidFill>
                <a:latin typeface="+mn-lt"/>
              </a:rPr>
              <a:t>und</a:t>
            </a:r>
          </a:p>
          <a:p>
            <a:pPr algn="ctr" eaLnBrk="0" hangingPunct="0"/>
            <a:r>
              <a:rPr lang="de-DE" dirty="0" smtClean="0">
                <a:solidFill>
                  <a:srgbClr val="002060"/>
                </a:solidFill>
                <a:latin typeface="+mn-lt"/>
              </a:rPr>
              <a:t>Die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urheber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)rechtlichen 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Voraussetzungen schaffen, dass mit öffentlichen Mitteln erzeugtes Wissen zumindest sekundär ins Commons 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gestellt wird</a:t>
            </a:r>
            <a:endParaRPr lang="de-DE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 animBg="1"/>
      <p:bldP spid="17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43608" y="332656"/>
            <a:ext cx="7000875" cy="46166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>
                <a:solidFill>
                  <a:schemeClr val="bg1"/>
                </a:solidFill>
                <a:latin typeface="+mn-lt"/>
              </a:rPr>
              <a:t>Wohin geht die </a:t>
            </a:r>
            <a:r>
              <a:rPr lang="de-DE" sz="2400" b="1" smtClean="0">
                <a:solidFill>
                  <a:schemeClr val="bg1"/>
                </a:solidFill>
                <a:latin typeface="+mn-lt"/>
              </a:rPr>
              <a:t>Reise? - Fazit</a:t>
            </a:r>
            <a:endParaRPr lang="de-DE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15616" y="127398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(2) Für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commons-based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information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markets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ist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die Entwicklung von Modellen erforderlich, 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auf deren Grundlage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auch die ökonomische Nutzung des Commons Wissen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möglich ist, 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aber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55501" y="4653136"/>
            <a:ext cx="7000875" cy="96795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smtClean="0">
                <a:solidFill>
                  <a:schemeClr val="bg1"/>
                </a:solidFill>
                <a:latin typeface="+mn-lt"/>
              </a:rPr>
              <a:t>Dies zu realisieren, ist eine zentrale Herausforderung auch für die Informationswissenschaft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43608" y="332656"/>
            <a:ext cx="7000875" cy="46166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>
                <a:solidFill>
                  <a:schemeClr val="bg1"/>
                </a:solidFill>
                <a:latin typeface="+mn-lt"/>
              </a:rPr>
              <a:t>Wohin geht die </a:t>
            </a:r>
            <a:r>
              <a:rPr lang="de-DE" sz="2400" b="1" smtClean="0">
                <a:solidFill>
                  <a:schemeClr val="bg1"/>
                </a:solidFill>
                <a:latin typeface="+mn-lt"/>
              </a:rPr>
              <a:t>Reise? - Fazit</a:t>
            </a:r>
            <a:endParaRPr lang="de-DE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15616" y="105273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smtClean="0">
                <a:solidFill>
                  <a:srgbClr val="002060"/>
                </a:solidFill>
                <a:latin typeface="+mn-lt"/>
              </a:rPr>
              <a:t> aber</a:t>
            </a:r>
            <a:endParaRPr lang="de-DE" sz="2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43608" y="1772816"/>
            <a:ext cx="7010400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2060"/>
                </a:solidFill>
                <a:latin typeface="+mn-lt"/>
              </a:rPr>
              <a:t>Geschäfts- und Organisationsmodelle der Informationswirtschaft werden im Bereich der Wissenschaft </a:t>
            </a:r>
            <a:r>
              <a:rPr lang="de-DE" sz="2000" b="1">
                <a:solidFill>
                  <a:srgbClr val="002060"/>
                </a:solidFill>
                <a:latin typeface="+mn-lt"/>
              </a:rPr>
              <a:t>nur unter Anerkennung des Open-Access-Paradigma </a:t>
            </a:r>
            <a:r>
              <a:rPr lang="de-DE" sz="2000">
                <a:solidFill>
                  <a:srgbClr val="002060"/>
                </a:solidFill>
                <a:latin typeface="+mn-lt"/>
              </a:rPr>
              <a:t>möglich sein.</a:t>
            </a:r>
            <a:endParaRPr lang="de-DE" sz="200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2852936"/>
            <a:ext cx="70104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>
                <a:solidFill>
                  <a:srgbClr val="002060"/>
                </a:solidFill>
                <a:latin typeface="+mn-lt"/>
              </a:rPr>
              <a:t>„</a:t>
            </a:r>
            <a:r>
              <a:rPr lang="de-DE" b="1">
                <a:solidFill>
                  <a:srgbClr val="002060"/>
                </a:solidFill>
                <a:latin typeface="+mn-lt"/>
              </a:rPr>
              <a:t>Je freier </a:t>
            </a:r>
            <a:r>
              <a:rPr lang="de-DE">
                <a:solidFill>
                  <a:srgbClr val="002060"/>
                </a:solidFill>
                <a:latin typeface="+mn-lt"/>
              </a:rPr>
              <a:t>der Zugriff zu Wissen und Information gemacht wird, </a:t>
            </a:r>
            <a:r>
              <a:rPr lang="de-DE" b="1">
                <a:solidFill>
                  <a:srgbClr val="002060"/>
                </a:solidFill>
                <a:latin typeface="+mn-lt"/>
              </a:rPr>
              <a:t>umso höher </a:t>
            </a:r>
            <a:r>
              <a:rPr lang="de-DE">
                <a:solidFill>
                  <a:srgbClr val="002060"/>
                </a:solidFill>
                <a:latin typeface="+mn-lt"/>
              </a:rPr>
              <a:t>ist die</a:t>
            </a:r>
          </a:p>
          <a:p>
            <a:pPr algn="ctr" eaLnBrk="0" hangingPunct="0"/>
            <a:r>
              <a:rPr lang="de-DE">
                <a:solidFill>
                  <a:srgbClr val="002060"/>
                </a:solidFill>
                <a:latin typeface="+mn-lt"/>
              </a:rPr>
              <a:t>Wahrscheinlichkeit, dass auch weiterhin in der Wirtschaft damit verdient werden kann.“</a:t>
            </a:r>
            <a:endParaRPr lang="de-DE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23528" y="4149080"/>
            <a:ext cx="8280920" cy="707886"/>
            <a:chOff x="323528" y="4149080"/>
            <a:chExt cx="8280920" cy="707886"/>
          </a:xfrm>
        </p:grpSpPr>
        <p:sp>
          <p:nvSpPr>
            <p:cNvPr id="9" name="Textfeld 8"/>
            <p:cNvSpPr txBox="1"/>
            <p:nvPr/>
          </p:nvSpPr>
          <p:spPr>
            <a:xfrm>
              <a:off x="323528" y="4149080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Informations-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ethik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579779" y="4149080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Informations-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wirtschaft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644008" y="4149080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Wissens-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ökonomie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948264" y="4149080"/>
              <a:ext cx="1656184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  <a:latin typeface="+mn-lt"/>
                </a:rPr>
                <a:t>Wissens-</a:t>
              </a:r>
              <a:r>
                <a:rPr lang="de-DE" sz="2000" err="1" smtClean="0">
                  <a:solidFill>
                    <a:schemeClr val="bg1"/>
                  </a:solidFill>
                  <a:latin typeface="+mn-lt"/>
                </a:rPr>
                <a:t>ökologie</a:t>
              </a:r>
              <a:endParaRPr lang="de-DE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Pfeil nach links und rechts 12"/>
            <p:cNvSpPr/>
            <p:nvPr/>
          </p:nvSpPr>
          <p:spPr>
            <a:xfrm>
              <a:off x="2051720" y="4365104"/>
              <a:ext cx="504056" cy="216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Pfeil nach links und rechts 13"/>
            <p:cNvSpPr/>
            <p:nvPr/>
          </p:nvSpPr>
          <p:spPr>
            <a:xfrm>
              <a:off x="6372200" y="4365104"/>
              <a:ext cx="504056" cy="216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144645" y="908720"/>
            <a:ext cx="3819843" cy="792088"/>
            <a:chOff x="4784605" y="908720"/>
            <a:chExt cx="3819843" cy="792088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5494903" y="1300698"/>
              <a:ext cx="2029425" cy="40011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SpringerOpen?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>
              <a:spLocks noChangeArrowheads="1"/>
            </p:cNvSpPr>
            <p:nvPr/>
          </p:nvSpPr>
          <p:spPr bwMode="auto">
            <a:xfrm>
              <a:off x="4784605" y="908720"/>
              <a:ext cx="3819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mtClean="0"/>
                <a:t>OA - Modell </a:t>
              </a:r>
              <a:r>
                <a:rPr lang="de-DE"/>
                <a:t>für Verlagswirtschaft?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955501" y="5125339"/>
            <a:ext cx="7000875" cy="96795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smtClean="0">
                <a:solidFill>
                  <a:schemeClr val="bg1"/>
                </a:solidFill>
                <a:latin typeface="+mn-lt"/>
              </a:rPr>
              <a:t>Dies zu realisieren, ist eine zentrale Herausforderung auch für die Informationswissenschaft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  <p:bldP spid="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43608" y="332656"/>
            <a:ext cx="7000875" cy="46166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>
                <a:solidFill>
                  <a:schemeClr val="bg1"/>
                </a:solidFill>
                <a:latin typeface="+mn-lt"/>
              </a:rPr>
              <a:t>Wohin geht die </a:t>
            </a:r>
            <a:r>
              <a:rPr lang="de-DE" sz="2400" b="1" smtClean="0">
                <a:solidFill>
                  <a:schemeClr val="bg1"/>
                </a:solidFill>
                <a:latin typeface="+mn-lt"/>
              </a:rPr>
              <a:t>Reise? - Fazit</a:t>
            </a:r>
            <a:endParaRPr lang="de-DE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611560" y="1268760"/>
            <a:ext cx="7858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3. Auf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+mn-lt"/>
              </a:rPr>
              <a:t>commons-based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+mn-lt"/>
              </a:rPr>
              <a:t>information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+mn-lt"/>
              </a:rPr>
              <a:t>markets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soll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das gesamte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kulturelle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Erbe, auch im digitalen Umfeld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nachhaltig gesichert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und der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Zugriff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auf die Objekte dieses Erbes für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jedermann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frei möglich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gemacht werden.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55501" y="4653136"/>
            <a:ext cx="7000875" cy="96795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smtClean="0">
                <a:solidFill>
                  <a:schemeClr val="bg1"/>
                </a:solidFill>
                <a:latin typeface="+mn-lt"/>
              </a:rPr>
              <a:t>Dies zu realisieren, ist eine zentrale Herausforderung auch für die Informationswissenschaft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02877" y="2677067"/>
            <a:ext cx="7929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 smtClean="0">
                <a:solidFill>
                  <a:srgbClr val="002060"/>
                </a:solidFill>
                <a:latin typeface="+mn-lt"/>
              </a:rPr>
              <a:t>Auch das muss nicht im Widerspruch zu kommerziellen Verwertungsmodellen der Informationswirtschaft stehen</a:t>
            </a:r>
            <a:endParaRPr lang="de-DE" sz="200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231031"/>
            <a:ext cx="3456384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b="1" smtClean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251520" y="980728"/>
            <a:ext cx="8568952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latin typeface="+mn-lt"/>
                <a:cs typeface="Times New Roman" pitchFamily="18" charset="0"/>
              </a:rPr>
              <a:t>(1) Informationsethik ist die Reflexion über moralisches Verhalten in den elektronischen Räumen des Internet</a:t>
            </a:r>
            <a:endParaRPr lang="de-DE" sz="2000" b="1">
              <a:latin typeface="+mn-lt"/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251520" y="1844824"/>
            <a:ext cx="8892480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latin typeface="+mn-lt"/>
                <a:cs typeface="Times New Roman" pitchFamily="18" charset="0"/>
              </a:rPr>
              <a:t>(2) Informationswissenschaft  leistet die theoretische Fundierung der Prozesse, die Wissen in Information transformieren („Information ist Wissen in Aktion“)</a:t>
            </a:r>
            <a:endParaRPr lang="de-DE" sz="2000" b="1">
              <a:latin typeface="+mn-lt"/>
            </a:endParaRP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251520" y="2678336"/>
            <a:ext cx="8568952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latin typeface="+mn-lt"/>
                <a:cs typeface="Times New Roman" pitchFamily="18" charset="0"/>
              </a:rPr>
              <a:t>(3) Die Transformationen hängen nicht zuletzt von ethischen, ökonomische und politisch-rechtlichen Regulierungsformen ab</a:t>
            </a:r>
            <a:endParaRPr lang="de-DE" sz="2000" b="1">
              <a:latin typeface="+mn-lt"/>
            </a:endParaRP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251520" y="4653136"/>
            <a:ext cx="8568952" cy="132343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latin typeface="+mn-lt"/>
                <a:cs typeface="Times New Roman" pitchFamily="18" charset="0"/>
              </a:rPr>
              <a:t>(5) Im Sinne der Interdependenzen von Ethik, Ökonomie und Politik besteht die Herausforderung an die Informationswissenschaft, den elektronischen Räumen angemessene Organisationsmodelle für den Umgang mit Wissen und Information zu entwerfen</a:t>
            </a:r>
            <a:endParaRPr lang="de-DE" sz="2000" b="1">
              <a:latin typeface="+mn-lt"/>
            </a:endParaRPr>
          </a:p>
        </p:txBody>
      </p:sp>
      <p:grpSp>
        <p:nvGrpSpPr>
          <p:cNvPr id="2" name="Gruppieren 32"/>
          <p:cNvGrpSpPr/>
          <p:nvPr/>
        </p:nvGrpSpPr>
        <p:grpSpPr>
          <a:xfrm>
            <a:off x="251520" y="3511848"/>
            <a:ext cx="8568952" cy="1015663"/>
            <a:chOff x="251520" y="3871888"/>
            <a:chExt cx="8568952" cy="1015663"/>
          </a:xfrm>
          <a:solidFill>
            <a:schemeClr val="bg1"/>
          </a:solidFill>
        </p:grpSpPr>
        <p:sp>
          <p:nvSpPr>
            <p:cNvPr id="30" name="Text Box 1028"/>
            <p:cNvSpPr txBox="1">
              <a:spLocks noChangeArrowheads="1"/>
            </p:cNvSpPr>
            <p:nvPr/>
          </p:nvSpPr>
          <p:spPr bwMode="auto">
            <a:xfrm>
              <a:off x="251520" y="3871888"/>
              <a:ext cx="8568952" cy="1015663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55600" indent="-355600">
                <a:spcBef>
                  <a:spcPct val="50000"/>
                </a:spcBef>
                <a:buFontTx/>
                <a:buNone/>
              </a:pPr>
              <a:r>
                <a:rPr lang="de-DE" sz="2000" b="1" smtClean="0">
                  <a:latin typeface="+mn-lt"/>
                  <a:cs typeface="Times New Roman" pitchFamily="18" charset="0"/>
                </a:rPr>
                <a:t>(4) Die Transformationen können im Sinne der Institutionenökonomik (Oström) als Institutionalisierungsformen für die Common Pool Ressource Wissen angesehen werden (Wissensobjekte      Informationsobjekte)</a:t>
              </a:r>
              <a:endParaRPr lang="de-DE" sz="2000" b="1">
                <a:latin typeface="+mn-lt"/>
              </a:endParaRP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4572000" y="4653136"/>
              <a:ext cx="216024" cy="14401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/>
          <p:nvPr/>
        </p:nvSpPr>
        <p:spPr>
          <a:xfrm>
            <a:off x="1476375" y="908050"/>
            <a:ext cx="5727700" cy="2643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1" kern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Vielen Dank für Ihre Aufmerksamkeit</a:t>
            </a:r>
            <a:endParaRPr lang="de-DE" sz="5400" b="1" i="1" kern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350" y="3860800"/>
            <a:ext cx="5873750" cy="718530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Folien unter einer CC-Lizenz (</a:t>
            </a:r>
            <a:r>
              <a:rPr lang="de-DE" sz="2000" b="1" kern="0" err="1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share-alike</a:t>
            </a:r>
            <a:r>
              <a:rPr lang="de-DE" sz="2000" b="1" kern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)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  <a:hlinkClick r:id="rId3"/>
              </a:rPr>
              <a:t>www.kuhlen.name</a:t>
            </a:r>
            <a:endParaRPr lang="de-DE" sz="2000" b="1" kern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  <a:hlinkClick r:id="rId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10200" y="170815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/>
              <a:t>     CC als Möglichkeit, informationelle Autonomie/ Selbstbestimmung von Autoren zurückzugewinnen </a:t>
            </a:r>
          </a:p>
        </p:txBody>
      </p:sp>
      <p:sp>
        <p:nvSpPr>
          <p:cNvPr id="5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53200" y="3352800"/>
            <a:ext cx="1295400" cy="593725"/>
          </a:xfrm>
          <a:prstGeom prst="leftArrow">
            <a:avLst>
              <a:gd name="adj1" fmla="val 50000"/>
              <a:gd name="adj2" fmla="val 62485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endParaRPr lang="de-DE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19800" y="4114800"/>
            <a:ext cx="3124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/>
              <a:t>     im Rahmen des Urheberrechts, aber mit Verzicht auf exklusive Verwertungsrechte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132638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49149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57800"/>
            <a:ext cx="6370638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1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791200"/>
            <a:ext cx="498157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765175"/>
            <a:ext cx="91297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/>
          <p:nvPr/>
        </p:nvSpPr>
        <p:spPr>
          <a:xfrm>
            <a:off x="0" y="216024"/>
            <a:ext cx="2699792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anchor="ctr" anchorCtr="1" compatLnSpc="0"/>
          <a:lstStyle/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smtClean="0">
                <a:latin typeface="+mn-lt"/>
                <a:ea typeface="Arial Unicode MS" pitchFamily="2"/>
                <a:cs typeface="Tahoma" pitchFamily="2"/>
              </a:rPr>
              <a:t>http</a:t>
            </a:r>
            <a:r>
              <a:rPr lang="de-DE" sz="2000" b="1" kern="0">
                <a:latin typeface="+mn-lt"/>
                <a:ea typeface="Arial Unicode MS" pitchFamily="2"/>
                <a:cs typeface="Tahoma" pitchFamily="2"/>
              </a:rPr>
              <a:t>://</a:t>
            </a:r>
            <a:r>
              <a:rPr lang="de-DE" sz="2000" b="1" kern="0" smtClean="0">
                <a:latin typeface="+mn-lt"/>
                <a:ea typeface="Arial Unicode MS" pitchFamily="2"/>
                <a:cs typeface="Tahoma" pitchFamily="2"/>
              </a:rPr>
              <a:t>www.ences.eu</a:t>
            </a:r>
            <a:endParaRPr lang="de-DE" sz="2000" b="1" kern="0">
              <a:latin typeface="+mn-lt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231031"/>
            <a:ext cx="3456384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b="1" smtClean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251520" y="980728"/>
            <a:ext cx="856895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(1) Informationsethik ist die Reflexion über moralisches Verhalten in den elektronischen Räumen des Internet</a:t>
            </a:r>
            <a:endParaRPr lang="de-DE" sz="20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251520" y="1844824"/>
            <a:ext cx="889248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(2) Informationswissenschaft  leistet die theoretische Fundierung der Prozesse, die Wissen in Information transformieren („Information ist Wissen in Aktion“)</a:t>
            </a:r>
            <a:endParaRPr lang="de-DE" sz="20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251520" y="2678336"/>
            <a:ext cx="856895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(3) Die Transformationen hängen nicht zuletzt von ethischen, ökonomische und politisch-rechtlichen Regulierungsformen ab</a:t>
            </a:r>
            <a:endParaRPr lang="de-DE" sz="20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251520" y="4653136"/>
            <a:ext cx="856895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(5) Im Sinne der Interdependenzen von Ethik, Ökonomie und Politik besteht die Herausforderung an die Informationswissenschaft, den elektronischen Räumen angemessene Organisationsmodelle für den Umgang mit Wissen und Information zu entwerfen</a:t>
            </a:r>
            <a:endParaRPr lang="de-DE" sz="2000" b="1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2" name="Gruppieren 32"/>
          <p:cNvGrpSpPr/>
          <p:nvPr/>
        </p:nvGrpSpPr>
        <p:grpSpPr>
          <a:xfrm>
            <a:off x="251520" y="3511848"/>
            <a:ext cx="8568952" cy="1015663"/>
            <a:chOff x="251520" y="3871888"/>
            <a:chExt cx="8568952" cy="1015663"/>
          </a:xfrm>
        </p:grpSpPr>
        <p:sp>
          <p:nvSpPr>
            <p:cNvPr id="30" name="Text Box 1028"/>
            <p:cNvSpPr txBox="1">
              <a:spLocks noChangeArrowheads="1"/>
            </p:cNvSpPr>
            <p:nvPr/>
          </p:nvSpPr>
          <p:spPr bwMode="auto">
            <a:xfrm>
              <a:off x="251520" y="3871888"/>
              <a:ext cx="8568952" cy="10156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55600" indent="-355600">
                <a:spcBef>
                  <a:spcPct val="50000"/>
                </a:spcBef>
                <a:buFontTx/>
                <a:buNone/>
              </a:pPr>
              <a:r>
                <a:rPr lang="de-DE" sz="2000" b="1" smtClean="0">
                  <a:solidFill>
                    <a:srgbClr val="003366"/>
                  </a:solidFill>
                  <a:latin typeface="+mn-lt"/>
                  <a:cs typeface="Times New Roman" pitchFamily="18" charset="0"/>
                </a:rPr>
                <a:t>(4) Die Transformationen können im Sinne der Institutionenökonomik (Oström) als Institutionalisierungsformen für die Common Pool Ressource Wissen angesehen werden (Wissensobjekte      Informationsobjekte)</a:t>
              </a:r>
              <a:endParaRPr lang="de-DE" sz="2000" b="1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4572000" y="465313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D0BB77-A8C4-46AE-AAF3-57085905154E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de-DE" sz="1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459" name="Rectangle 2"/>
          <p:cNvSpPr txBox="1">
            <a:spLocks noGrp="1"/>
          </p:cNvSpPr>
          <p:nvPr>
            <p:ph type="title"/>
          </p:nvPr>
        </p:nvSpPr>
        <p:spPr>
          <a:xfrm>
            <a:off x="1619250" y="1859588"/>
            <a:ext cx="5400675" cy="1446550"/>
          </a:xfrm>
          <a:solidFill>
            <a:srgbClr val="333366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4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Was ist</a:t>
            </a:r>
            <a:br>
              <a:rPr lang="en-US" sz="4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</a:br>
            <a:r>
              <a:rPr lang="en-US" sz="440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Informationsethik?</a:t>
            </a:r>
            <a:endParaRPr sz="440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231031"/>
            <a:ext cx="3456384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b="1" smtClean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251520" y="980728"/>
            <a:ext cx="8568952" cy="707886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None/>
            </a:pPr>
            <a:r>
              <a:rPr lang="de-DE" sz="20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(1) Informationsethik ist die Reflexion über moralisches Verhalten in den elektronischen Räumen des Internet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251520" y="1844824"/>
            <a:ext cx="889248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(2) Informationswissenschaft  leistet die theoretische Fundierung der Prozesse, die Wissen in Information transformieren („Information ist Wissen in Aktion“)</a:t>
            </a:r>
            <a:endParaRPr lang="de-DE" sz="14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251520" y="2678336"/>
            <a:ext cx="8568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(3) Die Transformationen hängen nicht zuletzt von ethischen, ökonomische und politisch-rechtlichen Regulierungsformen ab</a:t>
            </a:r>
            <a:endParaRPr lang="de-DE" sz="1400" b="1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251520" y="4653136"/>
            <a:ext cx="856895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None/>
            </a:pPr>
            <a:r>
              <a:rPr lang="de-DE" sz="1400" b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(5) Im Sinne der Interdependenzen von Ethik, Ökonomie und Politik besteht die Herausforderung an die Informationswissenschaft, den elektronischen Räumen angemessene Organisationsmodelle für den Umgang mit Wissen und Information zu entwerfen</a:t>
            </a:r>
            <a:endParaRPr lang="de-DE" sz="1400" b="1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251520" y="3511848"/>
            <a:ext cx="8568952" cy="523220"/>
            <a:chOff x="251520" y="3871888"/>
            <a:chExt cx="8568952" cy="523220"/>
          </a:xfrm>
        </p:grpSpPr>
        <p:sp>
          <p:nvSpPr>
            <p:cNvPr id="30" name="Text Box 1028"/>
            <p:cNvSpPr txBox="1">
              <a:spLocks noChangeArrowheads="1"/>
            </p:cNvSpPr>
            <p:nvPr/>
          </p:nvSpPr>
          <p:spPr bwMode="auto">
            <a:xfrm>
              <a:off x="251520" y="3871888"/>
              <a:ext cx="8568952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ct val="50000"/>
                </a:spcBef>
                <a:buFontTx/>
                <a:buNone/>
              </a:pPr>
              <a:r>
                <a:rPr lang="de-DE" sz="1400" b="1" smtClean="0">
                  <a:solidFill>
                    <a:srgbClr val="003366"/>
                  </a:solidFill>
                  <a:latin typeface="+mn-lt"/>
                  <a:cs typeface="Times New Roman" pitchFamily="18" charset="0"/>
                </a:rPr>
                <a:t>(4) Die Transformationen können im Sinne der Institutionenökonomik (Oström) als Institutionalisierungsformen für die Common Pool Ressource Wissen angesehen werden (Wissensobjekte         Informationsobjekte)</a:t>
              </a:r>
              <a:endParaRPr lang="de-DE" sz="1400" b="1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6300192" y="4149080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file:///C:/Dokumente%20und%20Einstellungen/00-Laufendes/Vortraege2010/IFLA-Goetebur/Goteborg2010-PP-HM260710-OO.odp/Network</Template>
  <TotalTime>0</TotalTime>
  <Words>2508</Words>
  <Application>Microsoft Office PowerPoint</Application>
  <PresentationFormat>Bildschirmpräsentation (4:3)</PresentationFormat>
  <Paragraphs>495</Paragraphs>
  <Slides>53</Slides>
  <Notes>33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53</vt:i4>
      </vt:variant>
    </vt:vector>
  </HeadingPairs>
  <TitlesOfParts>
    <vt:vector size="56" baseType="lpstr">
      <vt:lpstr>Network</vt:lpstr>
      <vt:lpstr>Standard 1</vt:lpstr>
      <vt:lpstr>Standard</vt:lpstr>
      <vt:lpstr>Ethische Herausforderungen an die Informationswissenschaft</vt:lpstr>
      <vt:lpstr>Folie 2</vt:lpstr>
      <vt:lpstr>Folie 3</vt:lpstr>
      <vt:lpstr>Folie 4</vt:lpstr>
      <vt:lpstr>Folie 5</vt:lpstr>
      <vt:lpstr>Folie 6</vt:lpstr>
      <vt:lpstr>Folie 7</vt:lpstr>
      <vt:lpstr>Was ist Informationsethik?</vt:lpstr>
      <vt:lpstr>Folie 9</vt:lpstr>
      <vt:lpstr>Folie 10</vt:lpstr>
      <vt:lpstr>Folie 11</vt:lpstr>
      <vt:lpstr>Folie 12</vt:lpstr>
      <vt:lpstr>Informationsethik in sich verändernden Umwelten</vt:lpstr>
      <vt:lpstr>Folie 14</vt:lpstr>
      <vt:lpstr>Folie 15</vt:lpstr>
      <vt:lpstr>Folie 16</vt:lpstr>
      <vt:lpstr>Informationsethik und Informations-wissenschaft</vt:lpstr>
      <vt:lpstr>Folie 18</vt:lpstr>
      <vt:lpstr>Folie 19</vt:lpstr>
      <vt:lpstr>Folie 20</vt:lpstr>
      <vt:lpstr>Folie 21</vt:lpstr>
      <vt:lpstr>Folie 22</vt:lpstr>
      <vt:lpstr>Folie 23</vt:lpstr>
      <vt:lpstr>Informationsethik in sich verändernden Umwelten</vt:lpstr>
      <vt:lpstr>Folie 25</vt:lpstr>
      <vt:lpstr>Ethik</vt:lpstr>
      <vt:lpstr>Informationsethik</vt:lpstr>
      <vt:lpstr>Wissen als Gemeingut (Commons) </vt:lpstr>
      <vt:lpstr>Folie 29</vt:lpstr>
      <vt:lpstr>Ein Verständnis von Wissen als Commons</vt:lpstr>
      <vt:lpstr>Ein Verständnis von Wissen als Commons</vt:lpstr>
      <vt:lpstr>Ein Verständnis von Wissen als Commons</vt:lpstr>
      <vt:lpstr>Ein Verständnis von Wissen als Commons</vt:lpstr>
      <vt:lpstr>Ein Verständnis von Wissen als Commons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Statutory regulations in copyright law for document delivery</dc:title>
  <dc:creator>hmueller</dc:creator>
  <cp:lastModifiedBy>admin</cp:lastModifiedBy>
  <cp:revision>257</cp:revision>
  <cp:lastPrinted>1601-01-01T00:00:00Z</cp:lastPrinted>
  <dcterms:created xsi:type="dcterms:W3CDTF">2010-07-07T12:18:28Z</dcterms:created>
  <dcterms:modified xsi:type="dcterms:W3CDTF">2011-01-31T13:57:31Z</dcterms:modified>
</cp:coreProperties>
</file>