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57"/>
  </p:notesMasterIdLst>
  <p:handoutMasterIdLst>
    <p:handoutMasterId r:id="rId58"/>
  </p:handoutMasterIdLst>
  <p:sldIdLst>
    <p:sldId id="256" r:id="rId4"/>
    <p:sldId id="550" r:id="rId5"/>
    <p:sldId id="575" r:id="rId6"/>
    <p:sldId id="574" r:id="rId7"/>
    <p:sldId id="551" r:id="rId8"/>
    <p:sldId id="552" r:id="rId9"/>
    <p:sldId id="561" r:id="rId10"/>
    <p:sldId id="576" r:id="rId11"/>
    <p:sldId id="562" r:id="rId12"/>
    <p:sldId id="563" r:id="rId13"/>
    <p:sldId id="426" r:id="rId14"/>
    <p:sldId id="462" r:id="rId15"/>
    <p:sldId id="584" r:id="rId16"/>
    <p:sldId id="553" r:id="rId17"/>
    <p:sldId id="554" r:id="rId18"/>
    <p:sldId id="557" r:id="rId19"/>
    <p:sldId id="565" r:id="rId20"/>
    <p:sldId id="566" r:id="rId21"/>
    <p:sldId id="556" r:id="rId22"/>
    <p:sldId id="558" r:id="rId23"/>
    <p:sldId id="559" r:id="rId24"/>
    <p:sldId id="564" r:id="rId25"/>
    <p:sldId id="569" r:id="rId26"/>
    <p:sldId id="572" r:id="rId27"/>
    <p:sldId id="573" r:id="rId28"/>
    <p:sldId id="578" r:id="rId29"/>
    <p:sldId id="582" r:id="rId30"/>
    <p:sldId id="501" r:id="rId31"/>
    <p:sldId id="482" r:id="rId32"/>
    <p:sldId id="484" r:id="rId33"/>
    <p:sldId id="486" r:id="rId34"/>
    <p:sldId id="542" r:id="rId35"/>
    <p:sldId id="516" r:id="rId36"/>
    <p:sldId id="580" r:id="rId37"/>
    <p:sldId id="586" r:id="rId38"/>
    <p:sldId id="581" r:id="rId39"/>
    <p:sldId id="502" r:id="rId40"/>
    <p:sldId id="505" r:id="rId41"/>
    <p:sldId id="506" r:id="rId42"/>
    <p:sldId id="507" r:id="rId43"/>
    <p:sldId id="503" r:id="rId44"/>
    <p:sldId id="545" r:id="rId45"/>
    <p:sldId id="401" r:id="rId46"/>
    <p:sldId id="518" r:id="rId47"/>
    <p:sldId id="522" r:id="rId48"/>
    <p:sldId id="525" r:id="rId49"/>
    <p:sldId id="517" r:id="rId50"/>
    <p:sldId id="526" r:id="rId51"/>
    <p:sldId id="530" r:id="rId52"/>
    <p:sldId id="536" r:id="rId53"/>
    <p:sldId id="583" r:id="rId54"/>
    <p:sldId id="300" r:id="rId55"/>
    <p:sldId id="301" r:id="rId56"/>
  </p:sldIdLst>
  <p:sldSz cx="9144000" cy="6858000" type="screen4x3"/>
  <p:notesSz cx="6877050" cy="10001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3" autoAdjust="0"/>
    <p:restoredTop sz="94828" autoAdjust="0"/>
  </p:normalViewPr>
  <p:slideViewPr>
    <p:cSldViewPr>
      <p:cViewPr varScale="1">
        <p:scale>
          <a:sx n="106" d="100"/>
          <a:sy n="106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14" y="-102"/>
      </p:cViewPr>
      <p:guideLst>
        <p:guide orient="horz" pos="3149"/>
        <p:guide pos="216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/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95404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95404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EFDEC4-B4EA-404B-885F-718823FFDFF6}" type="slidenum">
              <a:rPr lang="en-US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1"/>
          <a:lstStyle>
            <a:lvl1pPr marL="0" marR="0" lvl="0" indent="0" algn="l" defTabSz="9312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95404" y="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1"/>
          <a:lstStyle>
            <a:lvl1pPr marL="0" marR="0" lvl="0" indent="0" algn="l" defTabSz="9312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8612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7705" y="4751371"/>
            <a:ext cx="5501640" cy="4499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1"/>
          <a:lstStyle>
            <a:lvl1pPr marL="0" marR="0" lvl="0" indent="0" algn="l" defTabSz="93122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95404" y="9499471"/>
            <a:ext cx="2980055" cy="50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22" tIns="46561" rIns="93122" bIns="46561" anchor="b" anchorCtr="0" compatLnSpc="1"/>
          <a:lstStyle>
            <a:lvl1pPr marL="0" marR="0" lvl="0" indent="0" algn="r" defTabSz="9312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/>
            </a:pPr>
            <a:fld id="{6AE8E498-AD7A-4627-8149-01996C8B6B62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96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1370"/>
            <a:ext cx="5501640" cy="189597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96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1370"/>
            <a:ext cx="5501640" cy="189597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96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1370"/>
            <a:ext cx="5501640" cy="189597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96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1370"/>
            <a:ext cx="5501640" cy="189597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137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96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1370"/>
            <a:ext cx="5501640" cy="189597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21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96995" y="10091145"/>
            <a:ext cx="2980055" cy="531199"/>
          </a:xfrm>
          <a:prstGeom prst="rect">
            <a:avLst/>
          </a:prstGeom>
          <a:noFill/>
          <a:ln>
            <a:noFill/>
          </a:ln>
        </p:spPr>
        <p:txBody>
          <a:bodyPr lIns="19434" tIns="0" rIns="19434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460E93-2AE5-450C-874B-B8D28A3EF84E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0" y="804863"/>
            <a:ext cx="5289550" cy="3968750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6940" y="5043938"/>
            <a:ext cx="5043170" cy="4784060"/>
          </a:xfrm>
          <a:noFill/>
        </p:spPr>
        <p:txBody>
          <a:bodyPr lIns="94584" tIns="47297" rIns="94584" bIns="47297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96995" y="10091145"/>
            <a:ext cx="2980055" cy="531199"/>
          </a:xfrm>
          <a:prstGeom prst="rect">
            <a:avLst/>
          </a:prstGeom>
          <a:noFill/>
          <a:ln>
            <a:noFill/>
          </a:ln>
        </p:spPr>
        <p:txBody>
          <a:bodyPr lIns="19434" tIns="0" rIns="19434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5887DB-2F48-4756-AA48-335CE3056970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53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54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0" y="804863"/>
            <a:ext cx="5289550" cy="3968750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5476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6940" y="5043938"/>
            <a:ext cx="5043170" cy="4784060"/>
          </a:xfrm>
          <a:noFill/>
        </p:spPr>
        <p:txBody>
          <a:bodyPr lIns="94584" tIns="47297" rIns="94584" bIns="47297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96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1370"/>
            <a:ext cx="5501640" cy="189597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/>
          <p:nvPr/>
        </p:nvSpPr>
        <p:spPr>
          <a:xfrm>
            <a:off x="7315200" y="1066800"/>
            <a:ext cx="0" cy="449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7493041" y="2992319"/>
            <a:chExt cx="1338114" cy="2189155"/>
          </a:xfrm>
        </p:grpSpPr>
        <p:sp>
          <p:nvSpPr>
            <p:cNvPr id="7" name="Oval 9"/>
            <p:cNvSpPr/>
            <p:nvPr/>
          </p:nvSpPr>
          <p:spPr>
            <a:xfrm>
              <a:off x="7493041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7777172" y="299231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8061303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7493041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Oval 13"/>
            <p:cNvSpPr/>
            <p:nvPr/>
          </p:nvSpPr>
          <p:spPr>
            <a:xfrm>
              <a:off x="7777172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8061303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" name="Oval 15"/>
            <p:cNvSpPr/>
            <p:nvPr/>
          </p:nvSpPr>
          <p:spPr>
            <a:xfrm>
              <a:off x="8345434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7493041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7777172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Oval 18"/>
            <p:cNvSpPr/>
            <p:nvPr/>
          </p:nvSpPr>
          <p:spPr>
            <a:xfrm>
              <a:off x="8061303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Oval 19"/>
            <p:cNvSpPr/>
            <p:nvPr/>
          </p:nvSpPr>
          <p:spPr>
            <a:xfrm>
              <a:off x="8345434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Oval 20"/>
            <p:cNvSpPr/>
            <p:nvPr/>
          </p:nvSpPr>
          <p:spPr>
            <a:xfrm>
              <a:off x="8629564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Oval 21"/>
            <p:cNvSpPr/>
            <p:nvPr/>
          </p:nvSpPr>
          <p:spPr>
            <a:xfrm>
              <a:off x="7493041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7777172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Oval 23"/>
            <p:cNvSpPr/>
            <p:nvPr/>
          </p:nvSpPr>
          <p:spPr>
            <a:xfrm>
              <a:off x="8061303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Oval 24"/>
            <p:cNvSpPr/>
            <p:nvPr/>
          </p:nvSpPr>
          <p:spPr>
            <a:xfrm>
              <a:off x="8345434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Oval 25"/>
            <p:cNvSpPr/>
            <p:nvPr/>
          </p:nvSpPr>
          <p:spPr>
            <a:xfrm>
              <a:off x="7493041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7777172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Oval 27"/>
            <p:cNvSpPr/>
            <p:nvPr/>
          </p:nvSpPr>
          <p:spPr>
            <a:xfrm>
              <a:off x="8061303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Oval 28"/>
            <p:cNvSpPr/>
            <p:nvPr/>
          </p:nvSpPr>
          <p:spPr>
            <a:xfrm>
              <a:off x="8345434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Oval 29"/>
            <p:cNvSpPr/>
            <p:nvPr/>
          </p:nvSpPr>
          <p:spPr>
            <a:xfrm>
              <a:off x="8629564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Oval 30"/>
            <p:cNvSpPr/>
            <p:nvPr/>
          </p:nvSpPr>
          <p:spPr>
            <a:xfrm>
              <a:off x="7493041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Oval 31"/>
            <p:cNvSpPr/>
            <p:nvPr/>
          </p:nvSpPr>
          <p:spPr>
            <a:xfrm>
              <a:off x="7777172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Oval 32"/>
            <p:cNvSpPr/>
            <p:nvPr/>
          </p:nvSpPr>
          <p:spPr>
            <a:xfrm>
              <a:off x="8061303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Oval 33"/>
            <p:cNvSpPr/>
            <p:nvPr/>
          </p:nvSpPr>
          <p:spPr>
            <a:xfrm>
              <a:off x="8345434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Oval 34"/>
            <p:cNvSpPr/>
            <p:nvPr/>
          </p:nvSpPr>
          <p:spPr>
            <a:xfrm>
              <a:off x="7493041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Oval 35"/>
            <p:cNvSpPr/>
            <p:nvPr/>
          </p:nvSpPr>
          <p:spPr>
            <a:xfrm>
              <a:off x="7777172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Oval 36"/>
            <p:cNvSpPr/>
            <p:nvPr/>
          </p:nvSpPr>
          <p:spPr>
            <a:xfrm>
              <a:off x="8061303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Oval 37"/>
            <p:cNvSpPr/>
            <p:nvPr/>
          </p:nvSpPr>
          <p:spPr>
            <a:xfrm>
              <a:off x="8345434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7777172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Oval 39"/>
            <p:cNvSpPr/>
            <p:nvPr/>
          </p:nvSpPr>
          <p:spPr>
            <a:xfrm>
              <a:off x="8345434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38" name="Line 40"/>
          <p:cNvSpPr/>
          <p:nvPr/>
        </p:nvSpPr>
        <p:spPr>
          <a:xfrm>
            <a:off x="304800" y="28194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648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ctrTitle"/>
          </p:nvPr>
        </p:nvSpPr>
        <p:spPr>
          <a:xfrm>
            <a:off x="316080" y="466563"/>
            <a:ext cx="6781684" cy="213371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ubTitle" idx="1"/>
          </p:nvPr>
        </p:nvSpPr>
        <p:spPr>
          <a:xfrm>
            <a:off x="849239" y="3049560"/>
            <a:ext cx="6248515" cy="2362315"/>
          </a:xfrm>
        </p:spPr>
        <p:txBody>
          <a:bodyPr/>
          <a:lstStyle>
            <a:lvl1pPr marL="0" indent="0" algn="r">
              <a:spcBef>
                <a:spcPts val="800"/>
              </a:spcBef>
              <a:buNone/>
              <a:defRPr>
                <a:cs typeface="Arial" pitchFamily="2"/>
              </a:defRPr>
            </a:lvl1pPr>
          </a:lstStyle>
          <a:p>
            <a:pPr lvl="0"/>
            <a:r>
              <a:rPr lang="en-US"/>
              <a:t>Formatvorlage des Untertitelmasters durch Klicken bearbeiten</a:t>
            </a:r>
          </a:p>
        </p:txBody>
      </p:sp>
      <p:sp>
        <p:nvSpPr>
          <p:cNvPr id="39" name="Textplatzhalter 38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0" name="Rectangle 7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FC4F-C6DA-4553-B1EE-D63A60257C76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F750-4AED-4232-9AE8-E3962E83C8D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122401"/>
            <a:ext cx="2057400" cy="6008760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2401"/>
            <a:ext cx="6019915" cy="6008760"/>
          </a:xfr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BB95-6CB4-4ADA-BCCD-AE8F47B0BD3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_5f_2c_5f_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719355"/>
            <a:ext cx="4038475" cy="4411797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A82B-60CF-43FA-8359-C0E5CE08FC5B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5f_5f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xfrm>
            <a:off x="6556375" y="6246813"/>
            <a:ext cx="2130425" cy="473075"/>
          </a:xfr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</a:lstStyle>
          <a:p>
            <a:pPr>
              <a:defRPr/>
            </a:pPr>
            <a:fld id="{A482B651-5F85-4C2C-82B5-0AB92828566A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442325" y="6362700"/>
            <a:ext cx="1112838" cy="2936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F51B6D-5BC7-4E5C-951D-18B5DB035770}" type="slidenum">
              <a:rPr lang="de-DE" sz="1400" b="1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1400" b="1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8670925" y="1936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593725" y="0"/>
            <a:ext cx="49688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382000" y="6324600"/>
            <a:ext cx="533400" cy="304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7" name="Titel 1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Textplatzhalter 17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>
            <a:noFill/>
            <a:prstDash val="solid"/>
          </a:ln>
        </p:spPr>
        <p:txBody>
          <a:bodyPr wrap="none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5D60DB-5297-410D-9498-10DDF7B2AE72}" type="slidenum">
              <a:rPr lang="de-DE" kern="0">
                <a:solidFill>
                  <a:srgbClr val="000066"/>
                </a:solidFill>
                <a:latin typeface="Arial" pitchFamily="34"/>
                <a:ea typeface="Arial Unicode MS" pitchFamily="2"/>
                <a:cs typeface="Tahoma" pitchFamily="2"/>
              </a:rPr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kern="0" dirty="0">
              <a:solidFill>
                <a:srgbClr val="000066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 a commons-based copyright</a:t>
            </a:r>
            <a:r>
              <a:rPr lang="de-DE" sz="26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10" name="Rectangle 2"/>
          <p:cNvSpPr txBox="1">
            <a:spLocks noGrp="1"/>
          </p:cNvSpPr>
          <p:nvPr>
            <p:ph type="ctrTitle"/>
          </p:nvPr>
        </p:nvSpPr>
        <p:spPr>
          <a:xfrm>
            <a:off x="571682" y="1752475"/>
            <a:ext cx="8001000" cy="914400"/>
          </a:xfrm>
        </p:spPr>
        <p:txBody>
          <a:bodyPr lIns="92162" tIns="46076" rIns="92162" bIns="46076" anchor="ctr" anchorCtr="1"/>
          <a:lstStyle>
            <a:lvl1pPr algn="ctr" hangingPunct="0">
              <a:defRPr lang="de-DE" sz="4400" b="0" kern="1200">
                <a:solidFill>
                  <a:srgbClr val="000000"/>
                </a:solidFill>
                <a:latin typeface="Calibri" pitchFamily="18"/>
                <a:cs typeface="Tahoma" pitchFamily="2"/>
              </a:defRPr>
            </a:lvl1pPr>
          </a:lstStyle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" name="Rectangle 3"/>
          <p:cNvSpPr txBox="1">
            <a:spLocks noGrp="1"/>
          </p:cNvSpPr>
          <p:nvPr>
            <p:ph type="subTitle" idx="1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2" name="Textplatzhalter 11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 dirty="0"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 dirty="0"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 dirty="0">
              <a:cs typeface="+mn-cs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 dirty="0">
              <a:cs typeface="+mn-cs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6408738"/>
            <a:ext cx="9144000" cy="4492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>
              <a:buNone/>
              <a:defRPr/>
            </a:pPr>
            <a:r>
              <a:rPr lang="de-DE" sz="160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Openness – Grundprinzip des Handelns in elektronischen Räumen</a:t>
            </a:r>
            <a:endParaRPr lang="de-DE" sz="1600" kern="12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8459788" y="6505575"/>
            <a:ext cx="576262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fld id="{2250255E-F2B0-4A7C-883A-6A5CB827C10D}" type="slidenum">
              <a:rPr lang="de-DE" sz="1400">
                <a:solidFill>
                  <a:srgbClr val="002060"/>
                </a:solidFill>
                <a:cs typeface="+mn-cs"/>
              </a:rPr>
              <a:pPr>
                <a:defRPr/>
              </a:pPr>
              <a:t>‹Nr.›</a:t>
            </a:fld>
            <a:endParaRPr lang="de-DE" sz="1400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37288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71500" y="1752600"/>
            <a:ext cx="8001000" cy="914400"/>
          </a:xfrm>
        </p:spPr>
        <p:txBody>
          <a:bodyPr lIns="92075" tIns="46038" rIns="92075" bIns="46038" anchor="ctr"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971800"/>
            <a:ext cx="7924800" cy="990600"/>
          </a:xfr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/>
              <a:t>Klicken Sie, um das Untertitelformat zu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2200-D04D-4C27-8D36-BF555ACD8177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4AF5-D058-49BF-A88C-CA1B9903EC2B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4369-B172-4061-BB60-14420B9B1B48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0" y="6408738"/>
            <a:ext cx="9144000" cy="4492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>
              <a:buNone/>
              <a:defRPr/>
            </a:pPr>
            <a:r>
              <a:rPr lang="de-DE" sz="1600" kern="12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Openness – Grundprinzip des Handelns in elektronischen Räumen</a:t>
            </a:r>
            <a:endParaRPr lang="de-DE" sz="1600" kern="12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8459788" y="6505575"/>
            <a:ext cx="576262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fld id="{1CE07322-D892-4E57-9A6E-F133940E8267}" type="slidenum">
              <a:rPr lang="de-DE" sz="1400">
                <a:solidFill>
                  <a:srgbClr val="002060"/>
                </a:solidFill>
                <a:cs typeface="+mn-cs"/>
              </a:rPr>
              <a:pPr>
                <a:defRPr/>
              </a:pPr>
              <a:t>‹Nr.›</a:t>
            </a:fld>
            <a:endParaRPr lang="de-DE" sz="1400" dirty="0">
              <a:solidFill>
                <a:srgbClr val="00206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3A94-980D-46AB-A5D0-9DD675DE516C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F3FF-9D7F-4B6B-A928-8DB61F3BDD44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5770-1891-44AB-A6E2-C6997AF350A9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61FB-EF4A-4498-84FA-37BCF0D3AD5E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C6DD-9DAE-48E6-9D31-9F07ECD49CAB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A851-FA1A-45E8-B751-A32B174D069F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5CBB-5A2C-48D2-8D00-97FD4266C9F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29F3-52F7-4B0C-AAAC-1A7309104C0F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6A85-EE63-4B63-8167-8A50562CA787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508D-781F-45B7-8132-B2EE40A0A07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/>
          <a:lstStyle>
            <a:lvl1pPr>
              <a:defRPr lang="de-DE" sz="4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de-DE"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0720-5232-4D51-9B4A-303FDEE6A9FE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AB5B-2D12-4F99-A6D1-83CFA1766988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A6ED-8D59-4376-8863-8E9CA8C6D44C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E79-8950-4D42-9433-FB4EC1A8CBF3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89E2-628D-490A-9DA2-B4FA20E64E0C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2093-68DD-4168-8046-AE1C380D6846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6D5E-657F-4196-AA28-41A48D6D4412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0EE1-A93E-4F24-8C6C-ED704FC16452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437B-454D-4C76-A864-DD7859AC51C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2BF-53CA-4CD4-B79F-8195736FBC50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E499-0E66-409D-BEFA-057C38F8A649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A5AC-B312-4734-A8EC-805A14C6A5E0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 a commons-based copyright</a:t>
            </a:r>
            <a:r>
              <a:rPr lang="de-DE" sz="22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13200" y="122401"/>
            <a:ext cx="7543800" cy="1295284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5" name="Datumsplatzhalter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ußzeilenplatzhalter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oliennummernplatzhalt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9E2-C509-47AA-8B89-2655622F1074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6E6E-848D-411D-A494-1E47DD7E6AC2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343082" indent="-343082">
              <a:spcBef>
                <a:spcPts val="8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A90B-C8B5-4811-AC7C-3D2675DBC0E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5A679-4268-4A01-BCCC-F7F9DDDDA77A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 txBox="1"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4"/>
          <p:cNvSpPr txBox="1">
            <a:spLocks noGrp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/>
            </a:pPr>
            <a:fld id="{0F9EF06D-8D2E-4D76-B205-62E856F4F60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68" r:id="rId3"/>
    <p:sldLayoutId id="2147483969" r:id="rId4"/>
    <p:sldLayoutId id="2147483970" r:id="rId5"/>
    <p:sldLayoutId id="2147484001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4002" r:id="rId13"/>
    <p:sldLayoutId id="2147484003" r:id="rId14"/>
    <p:sldLayoutId id="2147484004" r:id="rId15"/>
    <p:sldLayoutId id="2147484006" r:id="rId1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en-US" sz="3900" b="1">
          <a:solidFill>
            <a:srgbClr val="330066"/>
          </a:solidFill>
          <a:latin typeface="Arial" pitchFamily="18"/>
          <a:ea typeface="Arial Unicode MS" pitchFamily="2"/>
          <a:cs typeface="Ari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Clr>
          <a:srgbClr val="330066"/>
        </a:buClr>
        <a:buSzPct val="45000"/>
        <a:buFont typeface="StarSymbol"/>
        <a:buChar char="●"/>
        <a:defRPr lang="en-US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Clr>
          <a:srgbClr val="669999"/>
        </a:buClr>
        <a:buSzPct val="45000"/>
        <a:buFont typeface="StarSymbol"/>
        <a:buChar char="●"/>
        <a:defRPr lang="en-US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Clr>
          <a:srgbClr val="CCCC00"/>
        </a:buClr>
        <a:buSzPct val="75000"/>
        <a:buFont typeface="StarSymbol"/>
        <a:buChar char="–"/>
        <a:defRPr lang="en-US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Clr>
          <a:srgbClr val="330066"/>
        </a:buClr>
        <a:buSzPct val="45000"/>
        <a:buFont typeface="StarSymbol"/>
        <a:buChar char="●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1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E818958F-41D6-414C-896C-9C51B4F2BB1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5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9034ED2C-EE7E-43A2-A463-E84591FC6631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ianzinitiative.de/fileadmin/user_upload/Home/Desiderate_fuer_Dritten_Korb_UrhG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043608" y="5373270"/>
            <a:ext cx="6985000" cy="720026"/>
          </a:xfrm>
          <a:solidFill>
            <a:srgbClr val="002060"/>
          </a:solidFill>
        </p:spPr>
        <p:txBody>
          <a:bodyPr anchor="ctr" anchorCtr="1"/>
          <a:lstStyle/>
          <a:p>
            <a:pPr algn="ctr"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Konferenz </a:t>
            </a:r>
            <a:r>
              <a:rPr lang="de-DE" sz="2000" dirty="0" smtClean="0">
                <a:solidFill>
                  <a:schemeClr val="bg1"/>
                </a:solidFill>
              </a:rPr>
              <a:t>netz:regeln</a:t>
            </a:r>
            <a:r>
              <a:rPr lang="de-DE" sz="2000" dirty="0" smtClean="0">
                <a:solidFill>
                  <a:schemeClr val="bg1"/>
                </a:solidFill>
              </a:rPr>
              <a:t> 2011</a:t>
            </a:r>
            <a:endParaRPr sz="2800" b="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47564" y="1124024"/>
            <a:ext cx="7056784" cy="1944936"/>
          </a:xfrm>
          <a:solidFill>
            <a:srgbClr val="002060"/>
          </a:solidFill>
        </p:spPr>
        <p:txBody>
          <a:bodyPr anchor="ctr" anchorCtr="1"/>
          <a:lstStyle/>
          <a:p>
            <a:pPr algn="ctr">
              <a:buNone/>
              <a:defRPr/>
            </a:pP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Openness – Grundprinzip des Handelns in elektronischen Räumen</a:t>
            </a:r>
            <a:endParaRPr lang="de-DE" sz="32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2294" name="Picture 1036" descr="D:\RK-WEB0305\RK\kuhl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852936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1259632" y="3429038"/>
            <a:ext cx="604867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eaLnBrk="0" hangingPunct="0">
              <a:buSzPct val="45000"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Prof. 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. Dr. Rainer Kuhlen</a:t>
            </a:r>
          </a:p>
          <a:p>
            <a:pPr lvl="0" algn="ctr" eaLnBrk="0" hangingPunct="0">
              <a:buSzPct val="45000"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" pitchFamily="34" charset="0"/>
              </a:rPr>
              <a:t>FB Informatik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Arial" pitchFamily="34" charset="0"/>
              </a:rPr>
              <a:t> und Informationswissenschaft</a:t>
            </a:r>
          </a:p>
          <a:p>
            <a:pPr lvl="0" algn="ctr" eaLnBrk="0" hangingPunct="0">
              <a:buSzPct val="45000"/>
              <a:defRPr/>
            </a:pPr>
            <a:r>
              <a:rPr lang="de-DE" sz="2400" b="1" kern="0" baseline="0" dirty="0" smtClean="0">
                <a:solidFill>
                  <a:srgbClr val="002060"/>
                </a:solidFill>
                <a:latin typeface="+mj-lt"/>
                <a:ea typeface="Arial Unicode MS" pitchFamily="34" charset="-128"/>
              </a:rPr>
              <a:t>Universität</a:t>
            </a:r>
            <a:r>
              <a:rPr lang="de-DE" sz="2400" b="1" kern="0" dirty="0" smtClean="0">
                <a:solidFill>
                  <a:srgbClr val="002060"/>
                </a:solidFill>
                <a:latin typeface="+mj-lt"/>
                <a:ea typeface="Arial Unicode MS" pitchFamily="34" charset="-128"/>
              </a:rPr>
              <a:t> Konstanz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290" name="Pfeil nach rechts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00" y="6309320"/>
            <a:ext cx="864294" cy="43078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225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4850" y="5400"/>
                </a:lnTo>
                <a:lnTo>
                  <a:pt x="14850" y="0"/>
                </a:lnTo>
                <a:lnTo>
                  <a:pt x="21600" y="10800"/>
                </a:lnTo>
                <a:lnTo>
                  <a:pt x="14850" y="21600"/>
                </a:lnTo>
                <a:lnTo>
                  <a:pt x="1485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dirty="0">
                <a:solidFill>
                  <a:srgbClr val="FFFFFF"/>
                </a:solidFill>
                <a:latin typeface="Calibri" pitchFamily="34" charset="0"/>
                <a:hlinkClick r:id="rId4" action="ppaction://hlinksldjump"/>
              </a:rPr>
              <a:t>CC</a:t>
            </a: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440" y="260560"/>
            <a:ext cx="3943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611560" y="158902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Neurowissenschaften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Publikationen nur bis 2008 nachgewiesen; keine Publikation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11560" y="233958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Informatik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Weitgehend Links auf den Volltext, intensiv aus Proceedings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11560" y="309015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Organische Geochemie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Neuere Arbeiten mit Links zu ScienceDirect, dort Abstracts, sonst käuflicher Erwerb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11560" y="384072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Zellbiologie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Überwiegend downloadbar als PDF </a:t>
            </a:r>
            <a:r>
              <a:rPr lang="de-DE" i="1" dirty="0" smtClean="0">
                <a:solidFill>
                  <a:srgbClr val="002060"/>
                </a:solidFill>
                <a:latin typeface="+mn-lt"/>
              </a:rPr>
              <a:t>for personal use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ohne CC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11560" y="431429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Experimentelle Festkörperphysik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Preprints weitgehend unter arXiv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11560" y="478786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Röntgenphysik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Abstracts zugänglich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;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Volltexte käuflich zu erwerben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11560" y="526142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Ägyptologie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Nichts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11560" y="573499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Thermodynamik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Abstracts verfügbar; Volltexte käuflich über ScienceDirect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11560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Molekulare Phytopathologie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 oft unter PubMed frei verfügbar; nichts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Offene Verfügbarkeit von Publikationen von Leibniz-Preisträgern 2011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über deren Website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28"/>
          <p:cNvSpPr txBox="1">
            <a:spLocks noChangeArrowheads="1"/>
          </p:cNvSpPr>
          <p:nvPr/>
        </p:nvSpPr>
        <p:spPr bwMode="auto">
          <a:xfrm>
            <a:off x="179388" y="231775"/>
            <a:ext cx="3455987" cy="46037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chemeClr val="bg1"/>
                </a:solidFill>
                <a:cs typeface="Times New Roman" pitchFamily="18" charset="0"/>
              </a:rPr>
              <a:t>Gang der Darstellung</a:t>
            </a:r>
            <a:endParaRPr lang="de-DE" sz="2400" b="1" dirty="0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51400" y="836690"/>
            <a:ext cx="8137028" cy="1800200"/>
            <a:chOff x="323528" y="908720"/>
            <a:chExt cx="8137028" cy="1800200"/>
          </a:xfrm>
        </p:grpSpPr>
        <p:sp>
          <p:nvSpPr>
            <p:cNvPr id="32" name="Flussdiagramm: Prozess 31"/>
            <p:cNvSpPr/>
            <p:nvPr/>
          </p:nvSpPr>
          <p:spPr>
            <a:xfrm>
              <a:off x="683584" y="908720"/>
              <a:ext cx="2880286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Openness – Summe der Instantiierungen von open-x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38" name="Flussdiagramm: Prozess 37"/>
            <p:cNvSpPr/>
            <p:nvPr/>
          </p:nvSpPr>
          <p:spPr>
            <a:xfrm>
              <a:off x="3851919" y="908720"/>
              <a:ext cx="2088216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Eigenschaften von open-x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39" name="Flussdiagramm: Prozess 38"/>
            <p:cNvSpPr/>
            <p:nvPr/>
          </p:nvSpPr>
          <p:spPr>
            <a:xfrm>
              <a:off x="323528" y="1916832"/>
              <a:ext cx="3096344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Institutionalisierung </a:t>
              </a:r>
            </a:p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von open-x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Flussdiagramm: Prozess 39"/>
            <p:cNvSpPr/>
            <p:nvPr/>
          </p:nvSpPr>
          <p:spPr>
            <a:xfrm>
              <a:off x="3707904" y="1916832"/>
              <a:ext cx="3096344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Regulierungsinstanzen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41" name="Flussdiagramm: Prozess 40"/>
            <p:cNvSpPr/>
            <p:nvPr/>
          </p:nvSpPr>
          <p:spPr>
            <a:xfrm>
              <a:off x="6228184" y="908720"/>
              <a:ext cx="2232372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open-x=commons-x ?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51520" y="2924944"/>
            <a:ext cx="8136904" cy="1872208"/>
            <a:chOff x="251520" y="2924944"/>
            <a:chExt cx="8136904" cy="1872208"/>
          </a:xfrm>
        </p:grpSpPr>
        <p:sp>
          <p:nvSpPr>
            <p:cNvPr id="23" name="Flussdiagramm: Prozess 22"/>
            <p:cNvSpPr/>
            <p:nvPr/>
          </p:nvSpPr>
          <p:spPr>
            <a:xfrm>
              <a:off x="251520" y="2924944"/>
              <a:ext cx="1512168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Open Access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24" name="Flussdiagramm: Prozess 23"/>
            <p:cNvSpPr/>
            <p:nvPr/>
          </p:nvSpPr>
          <p:spPr>
            <a:xfrm>
              <a:off x="1979712" y="2924944"/>
              <a:ext cx="1944216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Recht auf offene Zweitpublikation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Flussdiagramm: Prozess 24"/>
            <p:cNvSpPr/>
            <p:nvPr/>
          </p:nvSpPr>
          <p:spPr>
            <a:xfrm>
              <a:off x="4139952" y="2924944"/>
              <a:ext cx="1728192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Was steht auf dem Spiel?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Flussdiagramm: Prozess 25"/>
            <p:cNvSpPr/>
            <p:nvPr/>
          </p:nvSpPr>
          <p:spPr>
            <a:xfrm>
              <a:off x="6084168" y="2924944"/>
              <a:ext cx="2304256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Interesse an offener Verfügbarkeit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Flussdiagramm: Prozess 26"/>
            <p:cNvSpPr/>
            <p:nvPr/>
          </p:nvSpPr>
          <p:spPr>
            <a:xfrm>
              <a:off x="251520" y="4005064"/>
              <a:ext cx="1656184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Verantwortung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42" name="Flussdiagramm: Prozess 41"/>
            <p:cNvSpPr/>
            <p:nvPr/>
          </p:nvSpPr>
          <p:spPr>
            <a:xfrm>
              <a:off x="2147731" y="4005064"/>
              <a:ext cx="2016224" cy="79208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Was ist zu</a:t>
              </a:r>
            </a:p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tun? 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07380" y="4077090"/>
            <a:ext cx="8641122" cy="1944192"/>
            <a:chOff x="107380" y="4077090"/>
            <a:chExt cx="8641122" cy="1944192"/>
          </a:xfrm>
        </p:grpSpPr>
        <p:sp>
          <p:nvSpPr>
            <p:cNvPr id="28" name="Flussdiagramm: Prozess 27"/>
            <p:cNvSpPr/>
            <p:nvPr/>
          </p:nvSpPr>
          <p:spPr>
            <a:xfrm>
              <a:off x="1835688" y="5229250"/>
              <a:ext cx="2448272" cy="792032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 Wissensökonomie und Wissensökologie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Flussdiagramm: Prozess 28"/>
            <p:cNvSpPr/>
            <p:nvPr/>
          </p:nvSpPr>
          <p:spPr>
            <a:xfrm>
              <a:off x="4403982" y="4077090"/>
              <a:ext cx="1296144" cy="720062"/>
            </a:xfrm>
            <a:prstGeom prst="flowChart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Fazit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Flussdiagramm: Prozess 29"/>
            <p:cNvSpPr/>
            <p:nvPr/>
          </p:nvSpPr>
          <p:spPr>
            <a:xfrm>
              <a:off x="5940190" y="4077090"/>
              <a:ext cx="2808312" cy="720054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W&amp;I als Commons-/Openness-Objekte 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31" name="Flussdiagramm: Prozess 30"/>
            <p:cNvSpPr/>
            <p:nvPr/>
          </p:nvSpPr>
          <p:spPr>
            <a:xfrm>
              <a:off x="4355970" y="5229250"/>
              <a:ext cx="2520350" cy="72001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rgbClr val="002060"/>
                  </a:solidFill>
                </a:rPr>
                <a:t> Offene Informations-</a:t>
              </a:r>
              <a:r>
                <a:rPr lang="de-DE" b="1" dirty="0" smtClean="0">
                  <a:solidFill>
                    <a:srgbClr val="002060"/>
                  </a:solidFill>
                </a:rPr>
                <a:t>wirtschaft</a:t>
              </a:r>
              <a:r>
                <a:rPr lang="de-DE" b="1" dirty="0" smtClean="0">
                  <a:solidFill>
                    <a:srgbClr val="002060"/>
                  </a:solidFill>
                </a:rPr>
                <a:t>/-</a:t>
              </a:r>
              <a:r>
                <a:rPr lang="de-DE" b="1" dirty="0" smtClean="0">
                  <a:solidFill>
                    <a:srgbClr val="002060"/>
                  </a:solidFill>
                </a:rPr>
                <a:t>gesellschaft</a:t>
              </a:r>
              <a:endParaRPr lang="de-DE" b="1" i="1" dirty="0">
                <a:solidFill>
                  <a:srgbClr val="002060"/>
                </a:solidFill>
              </a:endParaRPr>
            </a:p>
          </p:txBody>
        </p:sp>
        <p:sp>
          <p:nvSpPr>
            <p:cNvPr id="43" name="Flussdiagramm: Prozess 42"/>
            <p:cNvSpPr/>
            <p:nvPr/>
          </p:nvSpPr>
          <p:spPr>
            <a:xfrm>
              <a:off x="107380" y="5229250"/>
              <a:ext cx="1584220" cy="72002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Regulierungs-</a:t>
              </a:r>
              <a:r>
                <a:rPr lang="de-DE" b="1" dirty="0" smtClean="0">
                  <a:solidFill>
                    <a:srgbClr val="002060"/>
                  </a:solidFill>
                </a:rPr>
                <a:t>optionen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Flussdiagramm: Prozess 35"/>
            <p:cNvSpPr/>
            <p:nvPr/>
          </p:nvSpPr>
          <p:spPr>
            <a:xfrm>
              <a:off x="7020340" y="5229250"/>
              <a:ext cx="1584220" cy="72002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2060"/>
                  </a:solidFill>
                </a:rPr>
                <a:t>Methodik zum Schluss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91600" y="1772770"/>
            <a:ext cx="5544770" cy="266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872260" y="2060810"/>
            <a:ext cx="5148080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dirty="0" smtClean="0">
                <a:solidFill>
                  <a:schemeClr val="bg1"/>
                </a:solidFill>
                <a:latin typeface="+mn-lt"/>
              </a:rPr>
              <a:t>Methodische Vorbemerkungen zu open-x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611560" y="838453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Open-x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steht für die verschiedenen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Instantiierungen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für die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Produktion, Verteilung und Nutzung von Wissen und Information (W&amp;I –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englisch: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k&amp;i),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die einige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gemeinsame Eigenschaften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haben.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Openness – Summe der Instantiierungen von open-x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395530" y="476590"/>
            <a:ext cx="302431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Source Software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Instantiierungen von open-x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0" y="1050857"/>
            <a:ext cx="17282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Data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0" y="1698947"/>
            <a:ext cx="18722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Web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0" y="2347037"/>
            <a:ext cx="230432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Gardens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530" y="2995127"/>
            <a:ext cx="25923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Government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0" y="3643217"/>
            <a:ext cx="259236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Democracy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0" y="4219297"/>
            <a:ext cx="201628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Content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0" y="4867387"/>
            <a:ext cx="201628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Money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420" y="5445280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Educational Resources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395530" y="476590"/>
            <a:ext cx="3024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Source Software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Instantiierungen von open-x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0" y="1050857"/>
            <a:ext cx="172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Data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0" y="1678632"/>
            <a:ext cx="1872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Web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0" y="2306407"/>
            <a:ext cx="2304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Gardens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530" y="2934182"/>
            <a:ext cx="2592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Government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0" y="3561957"/>
            <a:ext cx="2592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Democracy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0" y="4189732"/>
            <a:ext cx="201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Content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0" y="4817507"/>
            <a:ext cx="201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Money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420" y="5445280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Educational Resources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44010" y="3709542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Knowledge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44010" y="4264119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Streetmap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44010" y="4818696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Services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44010" y="5373270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Access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44010" y="3202671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Music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44010" y="2695800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Art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44010" y="1127481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Design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44010" y="620610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Hardware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44010" y="1634352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Commons Region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44010" y="2188929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Book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395530" y="476590"/>
            <a:ext cx="4032450" cy="7386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Open Source Software</a:t>
            </a:r>
            <a:endParaRPr lang="de-DE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Instantiierungen von open-x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0" y="1050857"/>
            <a:ext cx="1728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Data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0" y="1678632"/>
            <a:ext cx="1872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Web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0" y="2306407"/>
            <a:ext cx="2304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Gardens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530" y="2934182"/>
            <a:ext cx="2592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Government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0" y="3561957"/>
            <a:ext cx="2592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Democracy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0" y="4189732"/>
            <a:ext cx="201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Content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0" y="4817507"/>
            <a:ext cx="201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Money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420" y="5445280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Educational Resources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44010" y="3709542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Knowledge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44010" y="4264119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Streetmap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644010" y="4818696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Services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644010" y="5373270"/>
            <a:ext cx="3888540" cy="67185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Open Access</a:t>
            </a:r>
            <a:endParaRPr lang="de-DE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44010" y="3202671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Music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44010" y="2695800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Art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644010" y="1127481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Design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644010" y="620610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Hardware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644010" y="1634352"/>
            <a:ext cx="3888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Commons Region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644010" y="2188929"/>
            <a:ext cx="388854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Open Book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683460" y="620610"/>
            <a:ext cx="662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>
                <a:solidFill>
                  <a:srgbClr val="002060"/>
                </a:solidFill>
              </a:rPr>
              <a:t>Open-x-Objekte</a:t>
            </a:r>
            <a:r>
              <a:rPr lang="de-DE" dirty="0" smtClean="0">
                <a:solidFill>
                  <a:srgbClr val="002060"/>
                </a:solidFill>
              </a:rPr>
              <a:t>  sind i.d.R. immaterielle Objekte, sind Realisierungen von Wissen und Information (W&amp;I=k&amp;i).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835620" y="1700760"/>
            <a:ext cx="6624920" cy="13388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Nicht das Buch, das Kunstwerk, die Daten, die Regierungsdokumente, …. sind für sich als materielle Objekte </a:t>
            </a:r>
            <a:r>
              <a:rPr lang="de-DE" i="1" dirty="0" smtClean="0">
                <a:solidFill>
                  <a:schemeClr val="bg1"/>
                </a:solidFill>
              </a:rPr>
              <a:t>open.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39440" y="3212970"/>
            <a:ext cx="662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</a:rPr>
              <a:t>Die Eigenschaften von </a:t>
            </a:r>
            <a:r>
              <a:rPr lang="de-DE" i="1" dirty="0" smtClean="0">
                <a:solidFill>
                  <a:srgbClr val="002060"/>
                </a:solidFill>
              </a:rPr>
              <a:t>openness</a:t>
            </a:r>
            <a:r>
              <a:rPr lang="de-DE" dirty="0" smtClean="0">
                <a:solidFill>
                  <a:srgbClr val="002060"/>
                </a:solidFill>
              </a:rPr>
              <a:t> beziehen sich i.d.R. auf den immateriellen Gehalt der </a:t>
            </a:r>
            <a:r>
              <a:rPr lang="de-DE" i="1" dirty="0" smtClean="0">
                <a:solidFill>
                  <a:srgbClr val="002060"/>
                </a:solidFill>
              </a:rPr>
              <a:t>Open-x-Objekte.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763610" y="4221110"/>
            <a:ext cx="662492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Die Mercedesse, das Stück Brot, ein Haus,… sind keine und können wohl auch keine</a:t>
            </a:r>
          </a:p>
          <a:p>
            <a:pPr algn="ctr">
              <a:lnSpc>
                <a:spcPct val="150000"/>
              </a:lnSpc>
            </a:pPr>
            <a:r>
              <a:rPr lang="de-DE" i="1" dirty="0" smtClean="0">
                <a:solidFill>
                  <a:schemeClr val="bg1"/>
                </a:solidFill>
              </a:rPr>
              <a:t>Open-x-Objekte</a:t>
            </a:r>
          </a:p>
          <a:p>
            <a:pPr algn="ctr">
              <a:lnSpc>
                <a:spcPct val="150000"/>
              </a:lnSpc>
            </a:pPr>
            <a:r>
              <a:rPr lang="de-DE" i="1" dirty="0" smtClean="0">
                <a:solidFill>
                  <a:schemeClr val="bg1"/>
                </a:solidFill>
              </a:rPr>
              <a:t>Sein.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Open-x immaterielle Objekte?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Open-x immaterielle Objekte?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83460" y="692620"/>
            <a:ext cx="662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>
                <a:solidFill>
                  <a:srgbClr val="002060"/>
                </a:solidFill>
              </a:rPr>
              <a:t>Open</a:t>
            </a:r>
            <a:r>
              <a:rPr lang="de-DE" dirty="0" smtClean="0">
                <a:solidFill>
                  <a:srgbClr val="002060"/>
                </a:solidFill>
              </a:rPr>
              <a:t>-x-Objekte  sind i.d.R. immaterielle Objekte.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</a:rPr>
              <a:t>Aber gibt es materielle </a:t>
            </a:r>
            <a:r>
              <a:rPr lang="de-DE" i="1" dirty="0" smtClean="0">
                <a:solidFill>
                  <a:srgbClr val="002060"/>
                </a:solidFill>
              </a:rPr>
              <a:t>Open</a:t>
            </a:r>
            <a:r>
              <a:rPr lang="de-DE" dirty="0" smtClean="0">
                <a:solidFill>
                  <a:srgbClr val="002060"/>
                </a:solidFill>
              </a:rPr>
              <a:t>-Objekte?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835620" y="1772770"/>
            <a:ext cx="6624920" cy="45653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Ist der öffentliche Raum ein „open space“?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39440" y="3284980"/>
            <a:ext cx="66249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</a:rPr>
              <a:t>Ist es der Raum an sich, der </a:t>
            </a:r>
            <a:r>
              <a:rPr lang="de-DE" i="1" dirty="0" smtClean="0">
                <a:solidFill>
                  <a:srgbClr val="002060"/>
                </a:solidFill>
              </a:rPr>
              <a:t>open</a:t>
            </a:r>
            <a:r>
              <a:rPr lang="de-DE" dirty="0" smtClean="0">
                <a:solidFill>
                  <a:srgbClr val="002060"/>
                </a:solidFill>
              </a:rPr>
              <a:t> ist, oder sind es die werte- und regelgeleitete Formen der Nutzung, die den öffentlichen Raum </a:t>
            </a:r>
            <a:r>
              <a:rPr lang="de-DE" b="1" dirty="0" smtClean="0">
                <a:solidFill>
                  <a:srgbClr val="002060"/>
                </a:solidFill>
              </a:rPr>
              <a:t>open</a:t>
            </a:r>
            <a:r>
              <a:rPr lang="de-DE" dirty="0" smtClean="0">
                <a:solidFill>
                  <a:srgbClr val="002060"/>
                </a:solidFill>
              </a:rPr>
              <a:t> machen.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63610" y="2492870"/>
            <a:ext cx="6624920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Was macht ihn zum „open space“?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63610" y="4797190"/>
            <a:ext cx="662492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Ist also der öffentliche Raum als „open space“ doch ein immaterielles Objekt? 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Eigenschaften von open-x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7430" y="764630"/>
            <a:ext cx="799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1.   Access to k&amp;i is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not controlled through technical and/or economic restrictions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(or even censorship), such as Digital Rights Management (DRM) or proprietary formats or through a prohibitive price policy – thus making k&amp;I a scarce resource.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7430" y="2420860"/>
            <a:ext cx="799311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2.   Producers of k&amp;i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do not consider k&amp;i private property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from which users can be excluded according to the producers´ will, but believe that k&amp;i are part of the public sphere and, thus, can be used freely (acknowledging the moral rights and, sometimes, the privacy of the producers).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7430" y="4077090"/>
            <a:ext cx="799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3.   Users of k&amp;i usually accept the attribution of the k&amp;i objects they use to the original producers (cf. 2). They also accept that the k&amp;i they have produced on the basis of open k&amp;i will be made available under the same conditions as the k&amp;i they have used (giving the same usage/exploitation rights to other users). 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:\Entwicklung\Präsentationen\Images\luftbil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00013"/>
            <a:ext cx="698182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Entwicklung\Präsentationen\Images\Header_Uni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17290"/>
            <a:ext cx="9144000" cy="134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D:\Entwicklung\Präsentationen\Images\luftbild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8350" y="549116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D:\Entwicklung\Rektor\broschüre\bibli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410200"/>
            <a:ext cx="9144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30" y="566131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Eigenschaften von open-x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7430" y="836640"/>
            <a:ext cx="79931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4.   In addition, actors in open environments tend to share the resources they need to produce k&amp;i and, consequently, appreciate and take advantage of the value-added effects of working collaboratively.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430" y="3501010"/>
            <a:ext cx="799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6.   Finally, producers and users of k&amp;i in open environments do not object to the commercial exploitation of k&amp;i as long as free access to k&amp;i is guaranteed - not unconditionally, but preferably according to a zero embargo time (parallel commercial and public availability).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430" y="2376574"/>
            <a:ext cx="799311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5.   Producers and users of k&amp;I consider k&amp;i sustainable goods and thus feel responsible for its use by future generations.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Eigenschaften von open-x - kurz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410" y="980660"/>
            <a:ext cx="842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nicht kontrolliert, nicht verknappt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410" y="1606454"/>
            <a:ext cx="842517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sz="2000" dirty="0" smtClean="0">
                <a:solidFill>
                  <a:schemeClr val="bg1"/>
                </a:solidFill>
              </a:rPr>
              <a:t>kein privates Eigentum, inklusiv, nicht-ausschließbar, im öffentlichen Bereich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410" y="2540024"/>
            <a:ext cx="842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den Produzenten zugerechnet, Weitergabe unter gleichen Bedingungen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3410" y="3473594"/>
            <a:ext cx="842517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sz="2000" dirty="0" smtClean="0">
                <a:solidFill>
                  <a:schemeClr val="bg1"/>
                </a:solidFill>
              </a:rPr>
              <a:t>Ressourcen teilend, kollaborative Produktion von k&amp;i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3410" y="4099388"/>
            <a:ext cx="842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nachhaltig, verantwortlich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3410" y="4725180"/>
            <a:ext cx="842517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Ø"/>
            </a:pPr>
            <a:r>
              <a:rPr lang="de-DE" sz="2000" dirty="0" smtClean="0">
                <a:solidFill>
                  <a:schemeClr val="bg1"/>
                </a:solidFill>
              </a:rPr>
              <a:t>kommerzielle Nutzung möglich, solange freie offene Nutzung garantiert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open-x =commons-x 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460" y="908650"/>
            <a:ext cx="36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Open-x sind immaterielle Objekte.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3460" y="1556740"/>
            <a:ext cx="698497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Open-x-Objekte haben gemeinsame Eigenschaften mit immateriellen Commons.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5508130" y="2060810"/>
            <a:ext cx="432060" cy="93613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1450" y="3140960"/>
            <a:ext cx="6984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Open-x-Objekte sind nicht von sich aus offen, sondern entstehen erst durch Werte/Verhaltensformen und Regeln,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450" y="4365130"/>
            <a:ext cx="6984970" cy="8720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so wie aus Common-pool-resources durch Werte/Verhaltensformen und Regeln Commons werden.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Institutionalisierung von open-x bzw. commons-x 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2256">
            <a:off x="328931" y="568861"/>
            <a:ext cx="23574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3214688" y="909741"/>
            <a:ext cx="5214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Elinor Oström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: </a:t>
            </a:r>
          </a:p>
          <a:p>
            <a:endParaRPr lang="de-DE" dirty="0">
              <a:solidFill>
                <a:srgbClr val="002060"/>
              </a:solidFill>
              <a:latin typeface="+mn-lt"/>
            </a:endParaRPr>
          </a:p>
          <a:p>
            <a:endParaRPr lang="de-DE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Commons (Gemeingüter) gibt 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es nicht als solche. Sie werden aus 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dem allgemeinen Pool der natürlichen, sozialen und immateriellen Ressourcen 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gebildet, wenn sich Organisationsformen, auch Wertmuster für den Umgang mit diesem Pool entwickeln und verfestigt, eben 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institutionalisiert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haben. 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760150" y="4797190"/>
            <a:ext cx="7772400" cy="100814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Calibri" pitchFamily="34" charset="0"/>
              </a:rPr>
              <a:t>Die Verfügung über Commons 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</a:rPr>
              <a:t>wird </a:t>
            </a:r>
            <a:r>
              <a:rPr lang="de-DE" sz="2000" dirty="0">
                <a:solidFill>
                  <a:schemeClr val="bg1"/>
                </a:solidFill>
                <a:latin typeface="Calibri" pitchFamily="34" charset="0"/>
              </a:rPr>
              <a:t>über 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institutionalisierte </a:t>
            </a:r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Eigentumsrechte </a:t>
            </a: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, also reale Nutzungsrechte 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</a:rPr>
              <a:t>geregelt.</a:t>
            </a:r>
            <a:endParaRPr lang="de-DE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Institutionalisierung von open-x bzw. commons-x 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107504" y="2060848"/>
            <a:ext cx="2520280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2060"/>
                </a:solidFill>
              </a:rPr>
              <a:t>Common Pool Resources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4" name="Legende mit Pfeil nach rechts 13"/>
          <p:cNvSpPr/>
          <p:nvPr/>
        </p:nvSpPr>
        <p:spPr>
          <a:xfrm>
            <a:off x="3347864" y="2492896"/>
            <a:ext cx="3240360" cy="165618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000" b="1" dirty="0" smtClean="0"/>
              <a:t>Transformation durch Institu-tionalisierung</a:t>
            </a:r>
            <a:endParaRPr lang="de-DE" sz="2000" b="1" dirty="0"/>
          </a:p>
        </p:txBody>
      </p:sp>
      <p:sp>
        <p:nvSpPr>
          <p:cNvPr id="15" name="Abgerundetes Rechteck 14"/>
          <p:cNvSpPr/>
          <p:nvPr/>
        </p:nvSpPr>
        <p:spPr>
          <a:xfrm>
            <a:off x="6588224" y="2492896"/>
            <a:ext cx="2448272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Gemeingüter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Commons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55776" y="459044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Kommunizieren (Konsensbildung)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Teilen, Kollaborieren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Vereinbarungen, Regeln, Gesetze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Kontrollmechanismen, Sanktionen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Technologien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563888" y="1988840"/>
            <a:ext cx="1800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Prinzipien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63888" y="4293120"/>
            <a:ext cx="1800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Verfahren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47864" y="64445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Inklusion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Verantwortung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Gerechtigkeit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Nachhaltigkeit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Institutionalisierung durch Regulierungsinstanzen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Wer ist zuständig/verantwortlich für </a:t>
            </a:r>
            <a:r>
              <a:rPr lang="de-DE" sz="2400" i="1" dirty="0" smtClean="0">
                <a:solidFill>
                  <a:schemeClr val="bg1"/>
                </a:solidFill>
                <a:latin typeface="+mn-lt"/>
              </a:rPr>
              <a:t>Openness?</a:t>
            </a:r>
            <a:endParaRPr lang="de-DE" sz="2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899490" y="3070709"/>
            <a:ext cx="194421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Ökonomie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084210" y="3070709"/>
            <a:ext cx="194421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Politik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419840" y="5086989"/>
            <a:ext cx="194421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Technik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419840" y="1486489"/>
            <a:ext cx="194421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Ethik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1889999" y="2130263"/>
            <a:ext cx="4975853" cy="3253552"/>
            <a:chOff x="1889999" y="2130263"/>
            <a:chExt cx="4975853" cy="3253552"/>
          </a:xfrm>
        </p:grpSpPr>
        <p:sp>
          <p:nvSpPr>
            <p:cNvPr id="20" name="Pfeil nach links und rechts 19"/>
            <p:cNvSpPr/>
            <p:nvPr/>
          </p:nvSpPr>
          <p:spPr>
            <a:xfrm rot="19437752">
              <a:off x="1889999" y="2130263"/>
              <a:ext cx="1545649" cy="302626"/>
            </a:xfrm>
            <a:prstGeom prst="leftRightArrow">
              <a:avLst>
                <a:gd name="adj1" fmla="val 3506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Pfeil nach links und rechts 20"/>
            <p:cNvSpPr/>
            <p:nvPr/>
          </p:nvSpPr>
          <p:spPr>
            <a:xfrm rot="13031951">
              <a:off x="5339501" y="2176625"/>
              <a:ext cx="1526351" cy="324036"/>
            </a:xfrm>
            <a:prstGeom prst="leftRightArrow">
              <a:avLst>
                <a:gd name="adj1" fmla="val 3506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Pfeil nach links und rechts 22"/>
            <p:cNvSpPr/>
            <p:nvPr/>
          </p:nvSpPr>
          <p:spPr>
            <a:xfrm rot="13690797">
              <a:off x="1818787" y="4281624"/>
              <a:ext cx="1690218" cy="324036"/>
            </a:xfrm>
            <a:prstGeom prst="leftRightArrow">
              <a:avLst>
                <a:gd name="adj1" fmla="val 3506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Pfeil nach links und rechts 23"/>
            <p:cNvSpPr/>
            <p:nvPr/>
          </p:nvSpPr>
          <p:spPr>
            <a:xfrm rot="18589598">
              <a:off x="5150416" y="4384287"/>
              <a:ext cx="1696431" cy="302626"/>
            </a:xfrm>
            <a:prstGeom prst="leftRightArrow">
              <a:avLst>
                <a:gd name="adj1" fmla="val 3506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6" name="Ellipse 25"/>
          <p:cNvSpPr/>
          <p:nvPr/>
        </p:nvSpPr>
        <p:spPr>
          <a:xfrm>
            <a:off x="3419840" y="2708900"/>
            <a:ext cx="1800250" cy="158422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 smtClean="0"/>
              <a:t>Openness</a:t>
            </a:r>
          </a:p>
          <a:p>
            <a:pPr algn="ctr">
              <a:lnSpc>
                <a:spcPct val="150000"/>
              </a:lnSpc>
            </a:pPr>
            <a:r>
              <a:rPr lang="de-DE" dirty="0" smtClean="0"/>
              <a:t>Commons</a:t>
            </a:r>
            <a:endParaRPr lang="de-DE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2987780" y="2204830"/>
            <a:ext cx="2808390" cy="2592360"/>
            <a:chOff x="2987780" y="2204830"/>
            <a:chExt cx="2808390" cy="2592360"/>
          </a:xfrm>
        </p:grpSpPr>
        <p:sp>
          <p:nvSpPr>
            <p:cNvPr id="16" name="Pfeil nach unten 15"/>
            <p:cNvSpPr/>
            <p:nvPr/>
          </p:nvSpPr>
          <p:spPr>
            <a:xfrm>
              <a:off x="4211950" y="2204830"/>
              <a:ext cx="216030" cy="3600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Pfeil nach unten 16"/>
            <p:cNvSpPr/>
            <p:nvPr/>
          </p:nvSpPr>
          <p:spPr>
            <a:xfrm flipV="1">
              <a:off x="4211950" y="4437140"/>
              <a:ext cx="216030" cy="3600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Pfeil nach unten 17"/>
            <p:cNvSpPr/>
            <p:nvPr/>
          </p:nvSpPr>
          <p:spPr>
            <a:xfrm rot="5400000">
              <a:off x="5508130" y="3356990"/>
              <a:ext cx="216030" cy="3600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Pfeil nach unten 18"/>
            <p:cNvSpPr/>
            <p:nvPr/>
          </p:nvSpPr>
          <p:spPr>
            <a:xfrm rot="16200000">
              <a:off x="3059790" y="3212970"/>
              <a:ext cx="216030" cy="3600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2627730" y="1772770"/>
            <a:ext cx="3816530" cy="266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43854" y="2060810"/>
            <a:ext cx="3384376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  <a:latin typeface="+mn-lt"/>
              </a:rPr>
              <a:t>Open Access </a:t>
            </a:r>
          </a:p>
          <a:p>
            <a:pPr algn="ctr"/>
            <a:r>
              <a:rPr lang="de-DE" sz="4400" b="1" dirty="0" smtClean="0">
                <a:solidFill>
                  <a:schemeClr val="bg1"/>
                </a:solidFill>
                <a:latin typeface="+mn-lt"/>
              </a:rPr>
              <a:t>exemplarisch</a:t>
            </a:r>
          </a:p>
          <a:p>
            <a:pPr algn="ctr"/>
            <a:r>
              <a:rPr lang="de-DE" sz="4400" b="1" dirty="0" smtClean="0">
                <a:solidFill>
                  <a:schemeClr val="bg1"/>
                </a:solidFill>
                <a:latin typeface="+mn-lt"/>
              </a:rPr>
              <a:t>für </a:t>
            </a:r>
            <a:r>
              <a:rPr lang="de-DE" sz="4400" b="1" dirty="0" smtClean="0">
                <a:solidFill>
                  <a:schemeClr val="bg1"/>
                </a:solidFill>
                <a:latin typeface="+mn-lt"/>
              </a:rPr>
              <a:t>Openness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971600" y="83671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Freie (offene) Verfügbarkeit von Wissen und Information ist über die kommerzielle (Erst-)Publikation nicht (mehr) gewährleistet.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Freie Verfügbarkeit von Wissen und Information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15616" y="530120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Frei mit </a:t>
            </a:r>
            <a:r>
              <a:rPr lang="de-DE" sz="2000" b="1" i="1" dirty="0" smtClean="0">
                <a:solidFill>
                  <a:schemeClr val="bg1"/>
                </a:solidFill>
                <a:latin typeface="+mn-lt"/>
              </a:rPr>
              <a:t>open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kompatibel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67544" y="1340768"/>
            <a:ext cx="2736304" cy="3742675"/>
            <a:chOff x="467544" y="1340768"/>
            <a:chExt cx="2736304" cy="374267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67544" y="2348880"/>
              <a:ext cx="2736304" cy="2734563"/>
              <a:chOff x="467544" y="2348880"/>
              <a:chExt cx="2736304" cy="2734563"/>
            </a:xfrm>
          </p:grpSpPr>
          <p:sp>
            <p:nvSpPr>
              <p:cNvPr id="17" name="Textfeld 16"/>
              <p:cNvSpPr txBox="1"/>
              <p:nvPr/>
            </p:nvSpPr>
            <p:spPr>
              <a:xfrm>
                <a:off x="467544" y="2348880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>
                  <a:buFont typeface="Wingdings" pitchFamily="2" charset="2"/>
                  <a:buChar char="Ø"/>
                </a:pPr>
                <a:r>
                  <a:rPr lang="de-DE" b="1" dirty="0" smtClean="0">
                    <a:solidFill>
                      <a:srgbClr val="002060"/>
                    </a:solidFill>
                    <a:latin typeface="+mn-lt"/>
                  </a:rPr>
                  <a:t>unzensiert</a:t>
                </a:r>
                <a:endParaRPr lang="de-DE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467544" y="2852936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>
                  <a:buFont typeface="Wingdings" pitchFamily="2" charset="2"/>
                  <a:buChar char="Ø"/>
                </a:pPr>
                <a:r>
                  <a:rPr lang="de-DE" b="1" dirty="0" smtClean="0">
                    <a:solidFill>
                      <a:srgbClr val="002060"/>
                    </a:solidFill>
                    <a:latin typeface="+mn-lt"/>
                  </a:rPr>
                  <a:t>kostenlos für</a:t>
                </a:r>
              </a:p>
              <a:p>
                <a:pPr indent="268288"/>
                <a:r>
                  <a:rPr lang="de-DE" b="1" dirty="0" smtClean="0">
                    <a:solidFill>
                      <a:srgbClr val="002060"/>
                    </a:solidFill>
                    <a:latin typeface="+mn-lt"/>
                  </a:rPr>
                  <a:t>NutzerInnen</a:t>
                </a:r>
                <a:endParaRPr lang="de-DE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467544" y="3645024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>
                  <a:buFont typeface="Wingdings" pitchFamily="2" charset="2"/>
                  <a:buChar char="Ø"/>
                </a:pPr>
                <a:r>
                  <a:rPr lang="de-DE" b="1" dirty="0" smtClean="0">
                    <a:solidFill>
                      <a:srgbClr val="002060"/>
                    </a:solidFill>
                    <a:latin typeface="+mn-lt"/>
                  </a:rPr>
                  <a:t>freie Nutzung und</a:t>
                </a:r>
              </a:p>
              <a:p>
                <a:pPr indent="268288"/>
                <a:r>
                  <a:rPr lang="de-DE" b="1" dirty="0" smtClean="0">
                    <a:solidFill>
                      <a:srgbClr val="002060"/>
                    </a:solidFill>
                    <a:latin typeface="+mn-lt"/>
                  </a:rPr>
                  <a:t>Weiterverwendung</a:t>
                </a:r>
                <a:endParaRPr lang="de-DE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467544" y="4437112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>
                  <a:buFont typeface="Wingdings" pitchFamily="2" charset="2"/>
                  <a:buChar char="Ø"/>
                </a:pPr>
                <a:r>
                  <a:rPr lang="de-DE" b="1" dirty="0" smtClean="0">
                    <a:solidFill>
                      <a:srgbClr val="002060"/>
                    </a:solidFill>
                    <a:latin typeface="+mn-lt"/>
                  </a:rPr>
                  <a:t>langfristig/nachhaltig</a:t>
                </a:r>
              </a:p>
              <a:p>
                <a:pPr indent="268288"/>
                <a:r>
                  <a:rPr lang="de-DE" b="1" dirty="0" smtClean="0">
                    <a:solidFill>
                      <a:srgbClr val="002060"/>
                    </a:solidFill>
                    <a:latin typeface="+mn-lt"/>
                  </a:rPr>
                  <a:t>nutzbar</a:t>
                </a:r>
                <a:endParaRPr lang="de-DE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sp>
          <p:nvSpPr>
            <p:cNvPr id="13" name="Pfeil nach unten 12"/>
            <p:cNvSpPr/>
            <p:nvPr/>
          </p:nvSpPr>
          <p:spPr>
            <a:xfrm>
              <a:off x="1259632" y="1340768"/>
              <a:ext cx="288032" cy="864096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635870" y="2060810"/>
            <a:ext cx="5328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</a:rPr>
              <a:t>Daher konzentriert sich die Debatte derzeit nicht um </a:t>
            </a:r>
            <a:r>
              <a:rPr lang="de-DE" b="1" dirty="0" smtClean="0">
                <a:solidFill>
                  <a:srgbClr val="002060"/>
                </a:solidFill>
              </a:rPr>
              <a:t>Open Access als ausschließliche Form</a:t>
            </a:r>
            <a:r>
              <a:rPr lang="de-DE" dirty="0" smtClean="0">
                <a:solidFill>
                  <a:srgbClr val="002060"/>
                </a:solidFill>
              </a:rPr>
              <a:t>, W&amp;I öffentlich frei/offen zugänglich zu machen (</a:t>
            </a:r>
            <a:r>
              <a:rPr lang="de-DE" b="1" dirty="0" smtClean="0">
                <a:solidFill>
                  <a:srgbClr val="002060"/>
                </a:solidFill>
              </a:rPr>
              <a:t>golden road</a:t>
            </a:r>
            <a:r>
              <a:rPr lang="de-DE" dirty="0" smtClean="0">
                <a:solidFill>
                  <a:srgbClr val="002060"/>
                </a:solidFill>
              </a:rPr>
              <a:t>), sondern, wie, unter </a:t>
            </a:r>
            <a:r>
              <a:rPr lang="de-DE" b="1" dirty="0" smtClean="0">
                <a:solidFill>
                  <a:srgbClr val="002060"/>
                </a:solidFill>
              </a:rPr>
              <a:t>Beibehalt der kommerziellen Erstpublikation </a:t>
            </a:r>
            <a:r>
              <a:rPr lang="de-DE" dirty="0" smtClean="0">
                <a:solidFill>
                  <a:srgbClr val="002060"/>
                </a:solidFill>
              </a:rPr>
              <a:t>eine </a:t>
            </a:r>
            <a:r>
              <a:rPr lang="de-DE" b="1" dirty="0" smtClean="0">
                <a:solidFill>
                  <a:srgbClr val="002060"/>
                </a:solidFill>
              </a:rPr>
              <a:t>freie/offene Zweitpublikation (green road) </a:t>
            </a:r>
            <a:r>
              <a:rPr lang="de-DE" dirty="0" smtClean="0">
                <a:solidFill>
                  <a:srgbClr val="002060"/>
                </a:solidFill>
              </a:rPr>
              <a:t>zu ermöglichen.</a:t>
            </a: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Warum ist es so schwierig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dem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Commons bzw. als 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403648" y="1124744"/>
            <a:ext cx="662473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Es steht Einiges auf dem Spiel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11450" y="1700760"/>
            <a:ext cx="295241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de-DE" sz="2000" i="1" dirty="0" smtClean="0">
                <a:solidFill>
                  <a:schemeClr val="bg1"/>
                </a:solidFill>
                <a:latin typeface="+mn-lt"/>
              </a:rPr>
              <a:t>Wissenschaftsfreiheit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11450" y="2204830"/>
            <a:ext cx="748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  <a:tabLst>
                <a:tab pos="447675" algn="l"/>
              </a:tabLst>
            </a:pPr>
            <a:r>
              <a:rPr lang="de-DE" sz="2000" i="1" dirty="0" smtClean="0">
                <a:solidFill>
                  <a:srgbClr val="002060"/>
                </a:solidFill>
                <a:latin typeface="+mn-lt"/>
              </a:rPr>
              <a:t>Recht auf Schutz des geistigen Eigentum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11450" y="2708900"/>
            <a:ext cx="40325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de-DE" sz="2000" i="1" dirty="0" smtClean="0">
                <a:solidFill>
                  <a:schemeClr val="bg1"/>
                </a:solidFill>
                <a:latin typeface="+mn-lt"/>
              </a:rPr>
              <a:t>Sozialpflichtigkeit von Eigentum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11450" y="3212970"/>
            <a:ext cx="835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de-DE" sz="2000" i="1" dirty="0" smtClean="0">
                <a:solidFill>
                  <a:srgbClr val="002060"/>
                </a:solidFill>
                <a:latin typeface="+mn-lt"/>
              </a:rPr>
              <a:t>Recht der Öffentlichkeit,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zumindest zu dem überwiegend mit öffentlichen Mitteln produziertem Wissen freien Zugang zu bekommen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11450" y="4737394"/>
            <a:ext cx="748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de-DE" sz="2000" i="1" dirty="0" smtClean="0">
                <a:solidFill>
                  <a:srgbClr val="002060"/>
                </a:solidFill>
                <a:latin typeface="+mn-lt"/>
              </a:rPr>
              <a:t>Funktionsfähigkeit der wissenschaftlichen Fachkommunikation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11450" y="5301260"/>
            <a:ext cx="74888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de-DE" sz="2000" i="1" dirty="0" smtClean="0">
                <a:solidFill>
                  <a:schemeClr val="bg1"/>
                </a:solidFill>
                <a:latin typeface="+mn-lt"/>
              </a:rPr>
              <a:t>Geschäftsmodelle auf den kommerziellen Informationsmärkten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11450" y="3933070"/>
            <a:ext cx="691296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de-DE" sz="2000" i="1" dirty="0" smtClean="0">
                <a:solidFill>
                  <a:schemeClr val="bg1"/>
                </a:solidFill>
                <a:latin typeface="+mn-lt"/>
              </a:rPr>
              <a:t>Recht der Öffentlichkeit, zu allem publizierten Wissen freien Zugang zu haben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331726" y="83671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Freie (offene) Verfügbarkeit von Wissen und Information ist über die kommerzielle Erstpublikation nicht (mehr) gewährleistet.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95758" y="2132856"/>
            <a:ext cx="460864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 wessen Interesse liegt die freie Verfügbarkeit?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Freie Verfügbarkeit von Wissen und Information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95758" y="2996952"/>
            <a:ext cx="460864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Gibt es eine Verantwortung für den freien Zugriff?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95758" y="3861048"/>
            <a:ext cx="460864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Wer hat die Verantwortung für den freien Zugriff?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95758" y="4725144"/>
            <a:ext cx="460864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Wie kann die Verantwortung wahrgenommen bzw. eingefordert werden?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5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In wessen Interesse liegt die freie Verfügbarkeit?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5508104" y="548680"/>
            <a:ext cx="1512168" cy="504056"/>
          </a:xfrm>
          <a:prstGeom prst="wedgeRectCallout">
            <a:avLst>
              <a:gd name="adj1" fmla="val -137622"/>
              <a:gd name="adj2" fmla="val 276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Sichtbarkeit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5508104" y="1916832"/>
            <a:ext cx="3456384" cy="720080"/>
          </a:xfrm>
          <a:prstGeom prst="wedgeRectCallout">
            <a:avLst>
              <a:gd name="adj1" fmla="val -89381"/>
              <a:gd name="adj2" fmla="val -134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Beförderung individueller Entwicklung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3" name="Rechteckige Legende 22"/>
          <p:cNvSpPr/>
          <p:nvPr/>
        </p:nvSpPr>
        <p:spPr>
          <a:xfrm>
            <a:off x="5508104" y="2780928"/>
            <a:ext cx="3528392" cy="720080"/>
          </a:xfrm>
          <a:prstGeom prst="wedgeRectCallout">
            <a:avLst>
              <a:gd name="adj1" fmla="val -86554"/>
              <a:gd name="adj2" fmla="val -597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Beförderung gesellschaftlicher Entwicklung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4" name="Rechteckige Legende 23"/>
          <p:cNvSpPr/>
          <p:nvPr/>
        </p:nvSpPr>
        <p:spPr>
          <a:xfrm>
            <a:off x="5508104" y="4437112"/>
            <a:ext cx="3528392" cy="720080"/>
          </a:xfrm>
          <a:prstGeom prst="wedgeRectCallout">
            <a:avLst>
              <a:gd name="adj1" fmla="val -87315"/>
              <a:gd name="adj2" fmla="val -223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Erhöhung von Innovationschancen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5" name="Rechteckige Legende 24"/>
          <p:cNvSpPr/>
          <p:nvPr/>
        </p:nvSpPr>
        <p:spPr>
          <a:xfrm>
            <a:off x="5508104" y="5589240"/>
            <a:ext cx="1512168" cy="432048"/>
          </a:xfrm>
          <a:prstGeom prst="wedgeRectCallout">
            <a:avLst>
              <a:gd name="adj1" fmla="val -139994"/>
              <a:gd name="adj2" fmla="val -4498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3568" y="191683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NutzerInnen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3568" y="278092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3568" y="4221088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Produktions- und Dienstleistungswirtschaft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3568" y="533314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Informationswirtschaft?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3568" y="350100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Förderinstitutionen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hteckige Legende 25"/>
          <p:cNvSpPr/>
          <p:nvPr/>
        </p:nvSpPr>
        <p:spPr>
          <a:xfrm>
            <a:off x="5508104" y="3645024"/>
            <a:ext cx="3528392" cy="720080"/>
          </a:xfrm>
          <a:prstGeom prst="wedgeRectCallout">
            <a:avLst>
              <a:gd name="adj1" fmla="val -88586"/>
              <a:gd name="adj2" fmla="val -2713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Sichtbarkeit und Nutzbarkeit geförderter Forschung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3568" y="62068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AutorInnen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83568" y="119675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Wissenschaftsorganisationen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hteckige Legende 28"/>
          <p:cNvSpPr/>
          <p:nvPr/>
        </p:nvSpPr>
        <p:spPr>
          <a:xfrm>
            <a:off x="5508104" y="1124744"/>
            <a:ext cx="3456384" cy="720080"/>
          </a:xfrm>
          <a:prstGeom prst="wedgeRectCallout">
            <a:avLst>
              <a:gd name="adj1" fmla="val -89381"/>
              <a:gd name="adj2" fmla="val -134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Beförderung individueller und gesellschaftlicher Entwicklung</a:t>
            </a:r>
            <a:endParaRPr lang="de-DE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Verantwortung und Nachhaltigkeit - ethische Prinzipien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1560" y="804813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Verantwortung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ist ein großes Thema der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Ethik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Es ist in die Philosophie durch die Arbeit von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Hans Jonas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aus dem Jahr 1979 eingebracht worden. 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Er hatte es unternommen, eine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Ethik für die technologische Zivilisation über das Prinzip </a:t>
            </a:r>
            <a:r>
              <a:rPr lang="de-DE" sz="2000" b="1" i="1" dirty="0" smtClean="0">
                <a:solidFill>
                  <a:srgbClr val="002060"/>
                </a:solidFill>
                <a:latin typeface="+mn-lt"/>
              </a:rPr>
              <a:t>Verantwortung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zu begründen. 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Verantwortung bedeutet zwar weiter auch 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individuelle, direkte Anrechenbarkeit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der Folgen des eigenen Handelns, wurde aber von Jonas als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Verantwortung gegenüber der Natur und gegenüber zukünftigen Generationen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universal erweitert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und damit in der Zuständigkeit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institutionalisiert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 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420" y="5269433"/>
            <a:ext cx="7848872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Handeln unter den Prinzipien von Verantwortung und Nachhaltigkeit kann nicht mehr aus einer individualistischen Ethik begründet werden.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Wer trägt wie Verantwortung für freie Verfügbarkeit von W&amp;I?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5508104" y="476672"/>
            <a:ext cx="3384376" cy="576064"/>
          </a:xfrm>
          <a:prstGeom prst="wedgeRectCallout">
            <a:avLst>
              <a:gd name="adj1" fmla="val -91267"/>
              <a:gd name="adj2" fmla="val -3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(Zweit)Publizieren nach OA</a:t>
            </a:r>
          </a:p>
          <a:p>
            <a:r>
              <a:rPr lang="de-DE" sz="2000" b="1" dirty="0" smtClean="0">
                <a:solidFill>
                  <a:srgbClr val="002060"/>
                </a:solidFill>
              </a:rPr>
              <a:t>Rückgabeschuld	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5508104" y="1988840"/>
            <a:ext cx="3456384" cy="792088"/>
          </a:xfrm>
          <a:prstGeom prst="wedgeRectCallout">
            <a:avLst>
              <a:gd name="adj1" fmla="val -90417"/>
              <a:gd name="adj2" fmla="val -171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Bei freier Nutzung Beachtung der Persönlichkeitsrechte der AutorInnen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3" name="Rechteckige Legende 22"/>
          <p:cNvSpPr/>
          <p:nvPr/>
        </p:nvSpPr>
        <p:spPr>
          <a:xfrm>
            <a:off x="5508104" y="2852936"/>
            <a:ext cx="3528392" cy="792094"/>
          </a:xfrm>
          <a:prstGeom prst="wedgeRectCallout">
            <a:avLst>
              <a:gd name="adj1" fmla="val -89856"/>
              <a:gd name="adj2" fmla="val -246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Regulierung über </a:t>
            </a:r>
            <a:r>
              <a:rPr lang="de-DE" sz="2000" b="1" dirty="0" smtClean="0">
                <a:solidFill>
                  <a:srgbClr val="002060"/>
                </a:solidFill>
              </a:rPr>
              <a:t>ausbalan-cierte</a:t>
            </a:r>
            <a:r>
              <a:rPr lang="de-DE" sz="2000" b="1" dirty="0" smtClean="0">
                <a:solidFill>
                  <a:srgbClr val="002060"/>
                </a:solidFill>
              </a:rPr>
              <a:t> Gesetze, z.B. Urheber-recht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4" name="Rechteckige Legende 23"/>
          <p:cNvSpPr/>
          <p:nvPr/>
        </p:nvSpPr>
        <p:spPr>
          <a:xfrm>
            <a:off x="5508104" y="4509170"/>
            <a:ext cx="3528392" cy="720080"/>
          </a:xfrm>
          <a:prstGeom prst="wedgeRectCallout">
            <a:avLst>
              <a:gd name="adj1" fmla="val -90364"/>
              <a:gd name="adj2" fmla="val -19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(finanzielle) Unterstützung von OA-Aktivitäten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5" name="Rechteckige Legende 24"/>
          <p:cNvSpPr/>
          <p:nvPr/>
        </p:nvSpPr>
        <p:spPr>
          <a:xfrm>
            <a:off x="5508104" y="5373216"/>
            <a:ext cx="1512168" cy="432048"/>
          </a:xfrm>
          <a:prstGeom prst="wedgeRectCallout">
            <a:avLst>
              <a:gd name="adj1" fmla="val -140586"/>
              <a:gd name="adj2" fmla="val -14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3568" y="191683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NutzerInnen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3568" y="278092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3568" y="4221088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Produktions- und Dienstleistungswirtschaft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3568" y="533314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Informationswirtschaft?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3568" y="350100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Förderinstitutionen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hteckige Legende 25"/>
          <p:cNvSpPr/>
          <p:nvPr/>
        </p:nvSpPr>
        <p:spPr>
          <a:xfrm>
            <a:off x="5508104" y="3717082"/>
            <a:ext cx="3528392" cy="720080"/>
          </a:xfrm>
          <a:prstGeom prst="wedgeRectCallout">
            <a:avLst>
              <a:gd name="adj1" fmla="val -88586"/>
              <a:gd name="adj2" fmla="val -308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Regelungen, die freie Verfüg-</a:t>
            </a:r>
            <a:r>
              <a:rPr lang="de-DE" sz="2000" b="1" dirty="0" smtClean="0">
                <a:solidFill>
                  <a:srgbClr val="002060"/>
                </a:solidFill>
              </a:rPr>
              <a:t>barkeit</a:t>
            </a:r>
            <a:r>
              <a:rPr lang="de-DE" sz="2000" b="1" dirty="0" smtClean="0">
                <a:solidFill>
                  <a:srgbClr val="002060"/>
                </a:solidFill>
              </a:rPr>
              <a:t> begünstigen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3568" y="620688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AutorInnen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83568" y="119675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Wissenschaftsorganisationen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hteckige Legende 28"/>
          <p:cNvSpPr/>
          <p:nvPr/>
        </p:nvSpPr>
        <p:spPr>
          <a:xfrm>
            <a:off x="5508104" y="1196752"/>
            <a:ext cx="3528392" cy="720080"/>
          </a:xfrm>
          <a:prstGeom prst="wedgeRectCallout">
            <a:avLst>
              <a:gd name="adj1" fmla="val -88586"/>
              <a:gd name="adj2" fmla="val -308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Regelungen zugunsten freier Verfügbarkeit</a:t>
            </a:r>
            <a:endParaRPr lang="de-DE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2123660" y="2060810"/>
            <a:ext cx="4968690" cy="20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483710" y="2348850"/>
            <a:ext cx="4283960" cy="144655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dirty="0" smtClean="0">
                <a:solidFill>
                  <a:schemeClr val="bg1"/>
                </a:solidFill>
                <a:latin typeface="+mn-lt"/>
              </a:rPr>
              <a:t>Was muss getan werden?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539552" y="1268760"/>
            <a:ext cx="8208912" cy="576064"/>
            <a:chOff x="539552" y="1268760"/>
            <a:chExt cx="8208912" cy="576064"/>
          </a:xfrm>
        </p:grpSpPr>
        <p:sp>
          <p:nvSpPr>
            <p:cNvPr id="15" name="Rechteckige Legende 14"/>
            <p:cNvSpPr/>
            <p:nvPr/>
          </p:nvSpPr>
          <p:spPr>
            <a:xfrm>
              <a:off x="5364088" y="1268760"/>
              <a:ext cx="3384376" cy="576064"/>
            </a:xfrm>
            <a:prstGeom prst="wedgeRectCallout">
              <a:avLst>
                <a:gd name="adj1" fmla="val -91267"/>
                <a:gd name="adj2" fmla="val -37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000" b="1" dirty="0" smtClean="0">
                  <a:solidFill>
                    <a:srgbClr val="002060"/>
                  </a:solidFill>
                </a:rPr>
                <a:t>(Zweit)Publizieren nach OA</a:t>
              </a:r>
            </a:p>
            <a:p>
              <a:r>
                <a:rPr lang="de-DE" sz="2000" b="1" dirty="0" smtClean="0">
                  <a:solidFill>
                    <a:srgbClr val="002060"/>
                  </a:solidFill>
                </a:rPr>
                <a:t>Rückgabeschuld	</a:t>
              </a:r>
              <a:endParaRPr lang="de-DE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39552" y="1412776"/>
              <a:ext cx="3384376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bg1"/>
                  </a:solidFill>
                  <a:latin typeface="+mn-lt"/>
                </a:rPr>
                <a:t>AutorInnen</a:t>
              </a:r>
              <a:endParaRPr lang="de-DE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15770" y="1916790"/>
            <a:ext cx="5904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Warum so wenig offen verfügbar, obgleich es an sich unproblematisch möglich wäre?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5364110" y="3789050"/>
            <a:ext cx="2952410" cy="1512210"/>
          </a:xfrm>
          <a:prstGeom prst="wedgeRectCallout">
            <a:avLst>
              <a:gd name="adj1" fmla="val 51099"/>
              <a:gd name="adj2" fmla="val -123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</a:rPr>
              <a:t>Harnad: Ca. 95% der publizierten Zeitschriften-</a:t>
            </a:r>
            <a:r>
              <a:rPr lang="de-DE" sz="2000" b="1" dirty="0" smtClean="0">
                <a:solidFill>
                  <a:srgbClr val="002060"/>
                </a:solidFill>
              </a:rPr>
              <a:t>artikel</a:t>
            </a:r>
            <a:r>
              <a:rPr lang="de-DE" sz="2000" b="1" dirty="0" smtClean="0">
                <a:solidFill>
                  <a:srgbClr val="002060"/>
                </a:solidFill>
              </a:rPr>
              <a:t> wären nach der green road verfügbar – faktisch nur etwa 20%.	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7380" y="2636890"/>
            <a:ext cx="583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Die meisten Verlage bzw. deren Zeitschriften, in denen die Preisträger veröffentlichen, erlauben eine öffentliche Zugänglichmachung als Zweitpublikation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467430" y="3717040"/>
            <a:ext cx="4608640" cy="2014521"/>
            <a:chOff x="467430" y="3717040"/>
            <a:chExt cx="4608640" cy="2014521"/>
          </a:xfrm>
        </p:grpSpPr>
        <p:sp>
          <p:nvSpPr>
            <p:cNvPr id="22" name="Textfeld 21"/>
            <p:cNvSpPr txBox="1"/>
            <p:nvPr/>
          </p:nvSpPr>
          <p:spPr>
            <a:xfrm>
              <a:off x="467430" y="4077090"/>
              <a:ext cx="460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Wingdings" pitchFamily="2" charset="2"/>
                <a:buChar char="Ø"/>
              </a:pPr>
              <a:r>
                <a:rPr lang="de-DE" b="1" dirty="0" smtClean="0">
                  <a:solidFill>
                    <a:srgbClr val="002060"/>
                  </a:solidFill>
                  <a:latin typeface="+mn-lt"/>
                </a:rPr>
                <a:t> mit oder ohne Embargofrist (6-12 Monate)</a:t>
              </a:r>
              <a:endParaRPr lang="de-DE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67430" y="3717040"/>
              <a:ext cx="345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Wingdings" pitchFamily="2" charset="2"/>
                <a:buChar char="Ø"/>
              </a:pPr>
              <a:r>
                <a:rPr lang="de-DE" b="1" dirty="0" smtClean="0">
                  <a:solidFill>
                    <a:srgbClr val="002060"/>
                  </a:solidFill>
                  <a:latin typeface="+mn-lt"/>
                </a:rPr>
                <a:t> nicht für kommerzielle Zwecke</a:t>
              </a:r>
              <a:endParaRPr lang="de-DE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67430" y="4437140"/>
              <a:ext cx="45366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Wingdings" pitchFamily="2" charset="2"/>
                <a:buChar char="Ø"/>
              </a:pPr>
              <a:r>
                <a:rPr lang="de-DE" b="1" dirty="0" smtClean="0">
                  <a:solidFill>
                    <a:srgbClr val="002060"/>
                  </a:solidFill>
                  <a:latin typeface="+mn-lt"/>
                </a:rPr>
                <a:t> im Verlagsformat (selten) z.B. IEEE on der verlagsformatierten pdf-Datei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67430" y="5085230"/>
              <a:ext cx="4608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Wingdings" pitchFamily="2" charset="2"/>
                <a:buChar char="Ø"/>
              </a:pPr>
              <a:r>
                <a:rPr lang="de-DE" b="1" dirty="0" smtClean="0">
                  <a:solidFill>
                    <a:srgbClr val="002060"/>
                  </a:solidFill>
                  <a:latin typeface="+mn-lt"/>
                </a:rPr>
                <a:t> im Autorenformat (wie nach Begutachtung </a:t>
              </a:r>
            </a:p>
            <a:p>
              <a:pPr marL="268288"/>
              <a:r>
                <a:rPr lang="de-DE" b="1" dirty="0" smtClean="0">
                  <a:solidFill>
                    <a:srgbClr val="002060"/>
                  </a:solidFill>
                  <a:latin typeface="+mn-lt"/>
                </a:rPr>
                <a:t>an den Verlag geschickt)</a:t>
              </a:r>
              <a:endParaRPr lang="de-DE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2"/>
          <p:cNvGrpSpPr/>
          <p:nvPr/>
        </p:nvGrpSpPr>
        <p:grpSpPr>
          <a:xfrm>
            <a:off x="539552" y="1268760"/>
            <a:ext cx="8208912" cy="576064"/>
            <a:chOff x="539552" y="1268760"/>
            <a:chExt cx="8208912" cy="576064"/>
          </a:xfrm>
        </p:grpSpPr>
        <p:sp>
          <p:nvSpPr>
            <p:cNvPr id="15" name="Rechteckige Legende 14"/>
            <p:cNvSpPr/>
            <p:nvPr/>
          </p:nvSpPr>
          <p:spPr>
            <a:xfrm>
              <a:off x="5364088" y="1268760"/>
              <a:ext cx="3384376" cy="576064"/>
            </a:xfrm>
            <a:prstGeom prst="wedgeRectCallout">
              <a:avLst>
                <a:gd name="adj1" fmla="val -91267"/>
                <a:gd name="adj2" fmla="val -37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000" b="1" dirty="0" smtClean="0">
                  <a:solidFill>
                    <a:srgbClr val="002060"/>
                  </a:solidFill>
                </a:rPr>
                <a:t>(Zweit)Publizieren nach OA</a:t>
              </a:r>
            </a:p>
            <a:p>
              <a:r>
                <a:rPr lang="de-DE" sz="2000" b="1" dirty="0" smtClean="0">
                  <a:solidFill>
                    <a:srgbClr val="002060"/>
                  </a:solidFill>
                </a:rPr>
                <a:t>Rückgabeschuld	</a:t>
              </a:r>
              <a:endParaRPr lang="de-DE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39552" y="1412776"/>
              <a:ext cx="3384376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bg1"/>
                  </a:solidFill>
                  <a:latin typeface="+mn-lt"/>
                </a:rPr>
                <a:t>AutorInnen</a:t>
              </a:r>
              <a:endParaRPr lang="de-DE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15770" y="1916790"/>
            <a:ext cx="5904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Warum so wenig offen verfügbar, obgleich es an sich unproblematisch möglich wäre?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72094" y="285300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kein Interesse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572094" y="4325104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zu aufwändig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72094" y="4925170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Rechtsunsicherheit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72094" y="5549240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Sorge vor Missbrauch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94" y="3397132"/>
            <a:ext cx="338437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kommerzielle Erstpublikation ausreichend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450" y="2780910"/>
            <a:ext cx="3240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 Appelle</a:t>
            </a:r>
          </a:p>
          <a:p>
            <a:pPr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 Aufklärung</a:t>
            </a:r>
          </a:p>
          <a:p>
            <a:pPr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 Vorbilder: Personen</a:t>
            </a:r>
          </a:p>
          <a:p>
            <a:pPr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Vorbilder: Institutionen</a:t>
            </a:r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endParaRPr lang="de-DE" sz="1600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sz="1600" dirty="0" smtClean="0">
                <a:solidFill>
                  <a:srgbClr val="002060"/>
                </a:solidFill>
                <a:latin typeface="+mn-lt"/>
              </a:rPr>
              <a:t>Projekt „Leibniz Publik - Exzellenzportal der Leibnizpreisträger der DFG“</a:t>
            </a:r>
            <a:endParaRPr lang="de-DE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9390" y="2276840"/>
            <a:ext cx="31684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Bislang keine Verpflichtung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3" grpId="0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ige Legende 14"/>
          <p:cNvSpPr/>
          <p:nvPr/>
        </p:nvSpPr>
        <p:spPr>
          <a:xfrm>
            <a:off x="5364088" y="1124680"/>
            <a:ext cx="3384376" cy="576064"/>
          </a:xfrm>
          <a:prstGeom prst="wedgeRectCallout">
            <a:avLst>
              <a:gd name="adj1" fmla="val -91267"/>
              <a:gd name="adj2" fmla="val -3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(Zweit)Publizieren nach OA</a:t>
            </a:r>
          </a:p>
          <a:p>
            <a:r>
              <a:rPr lang="de-DE" sz="2000" b="1" dirty="0" smtClean="0">
                <a:solidFill>
                  <a:srgbClr val="002060"/>
                </a:solidFill>
              </a:rPr>
              <a:t>Rückgabeschuld	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9552" y="1268696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AutorInnen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15770" y="1916790"/>
            <a:ext cx="5904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Warum so wenig offen verfügbar, obgleich es an sich unproblematisch möglich wäre?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191683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 smtClean="0">
                <a:solidFill>
                  <a:srgbClr val="002060"/>
                </a:solidFill>
                <a:latin typeface="+mn-lt"/>
              </a:rPr>
              <a:t>Deutsche Hochschulverband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(DHV) PM vom 23.3.2010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71800" y="2852936"/>
            <a:ext cx="51490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warnt „vor einer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Relativierung des Urheberrechts“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und vor einer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Einschränkung der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Wissenschaftsfreiheit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9552" y="3933056"/>
            <a:ext cx="79928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„Den Wissenschaftlerinnen und Wissenschaftlern müsse es als Urhebern vorbehalten bleiben, zu bestimmen, ob, wann, wo und wie sie ihre Werke veröffentlichen“.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1560" y="4869160"/>
            <a:ext cx="79928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Er sieht in dem Einsatz der Allianzorganisationen für ein Zweitverwertungsrecht die Gefahr, dass Wissenschaftler verpflichtet würden, auf eine bestimmte Art und Weise zu publizieren.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Dies sei mit der Wissenschaftsfreiheit nicht vereinbar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. 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21" grpId="0" build="p"/>
      <p:bldP spid="2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683568" y="1196752"/>
            <a:ext cx="338437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Wissenschaftsorganisationen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5508104" y="1196752"/>
            <a:ext cx="3528392" cy="720080"/>
          </a:xfrm>
          <a:prstGeom prst="wedgeRectCallout">
            <a:avLst>
              <a:gd name="adj1" fmla="val -88586"/>
              <a:gd name="adj2" fmla="val -308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Regelungen zugunsten freier Verfügbarkeit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270892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„Als zwingende Regelung im Urhebervertragsrecht sollte wissenschaftlichen Autoren nach einer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angemessenen Embargofrist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ein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unabdingbares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und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formatgleiches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Zweitveröffentlichungsrecht für ihre Aufsätze und unselbständig erschienenen Werke eingeräumt werden. 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Dieses Zweitveröffentlichungsrecht, das für den Wissenschaftler keine Pflicht bedeutet, ist notwendig, um ihn in seiner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Verhandlungsposition gegenüber großen wissenschaftlichen Verlagen zu stärken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. … 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Er übt dabei in besonderer Weise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das Grundrecht der Wissenschaftsfreiheit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aus. Durch die Embargofrist wird sichergestellt, dass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Verlage wirtschaftlich arbeiten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können“ (S. 4f)</a:t>
            </a:r>
          </a:p>
          <a:p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192902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Allianz der Wissenschaftsorganisationen in ihrem Katalog zur Neuregelung des Urheberrechts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hlinkClick r:id="rId3"/>
              </a:rPr>
              <a:t>vom 9. Juli 2010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4716020" y="4365130"/>
            <a:ext cx="3960440" cy="1872220"/>
          </a:xfrm>
          <a:prstGeom prst="wedgeRoundRectCallout">
            <a:avLst>
              <a:gd name="adj1" fmla="val -134012"/>
              <a:gd name="adj2" fmla="val -112657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beachtenswert: 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Der Vorschlag gilt offenbar für alle wissenschaftlichen Autoren - unabhängig von der </a:t>
            </a:r>
            <a:r>
              <a:rPr lang="de-DE" sz="2000" b="1" dirty="0" smtClean="0">
                <a:solidFill>
                  <a:schemeClr val="bg1"/>
                </a:solidFill>
              </a:rPr>
              <a:t>öffentlich geförderten Forschung</a:t>
            </a:r>
            <a:endParaRPr lang="de-DE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400" y="4293120"/>
            <a:ext cx="302442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Aber OA der Zweitveröffentlichung nur „requested“ nicht „required“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755576" y="2132856"/>
            <a:ext cx="792088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Petition von Lars Fischer an den Deutschen Bundestag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de-DE" sz="2000" dirty="0" smtClean="0">
                <a:solidFill>
                  <a:srgbClr val="002060"/>
                </a:solidFill>
                <a:latin typeface="+mn-lt"/>
              </a:rPr>
            </a:b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Wissenschaft und Forschung - Kostenloser Erwerb wissenschaftlicher Publikationen vom 20.10.2009</a:t>
            </a:r>
          </a:p>
          <a:p>
            <a:pPr algn="ctr"/>
            <a:r>
              <a:rPr lang="de-DE" sz="1400" dirty="0" smtClean="0">
                <a:solidFill>
                  <a:srgbClr val="002060"/>
                </a:solidFill>
                <a:latin typeface="+mn-lt"/>
              </a:rPr>
              <a:t>https://epetitionen.bundestag.de/index.php?action=petition;sa=details;petition=7922</a:t>
            </a:r>
            <a:endParaRPr lang="de-DE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3491880" y="1196752"/>
            <a:ext cx="5328592" cy="792088"/>
          </a:xfrm>
          <a:prstGeom prst="wedgeRectCallout">
            <a:avLst>
              <a:gd name="adj1" fmla="val -70928"/>
              <a:gd name="adj2" fmla="val -330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Freie Verfügbarkeit  bei Beachtung der Persönlichkeitsrechte der AutorInnen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1124744"/>
            <a:ext cx="201622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Zivilgesellschaft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63724" y="3356990"/>
            <a:ext cx="72728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fast 24.000 Unterschriften und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176 Diskussionsbeiträge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„zu den bisher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am meisten beachteten öffentlichen Petitionen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“</a:t>
            </a: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Petitionsausschuss des deutschen Bundestags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91725" y="4725180"/>
            <a:ext cx="7000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</a:rPr>
              <a:t>Öffentlichkeit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sollte nicht länger auf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mehrfache Weise für Wissen und Information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zahlen.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0" y="3356990"/>
            <a:ext cx="2051650" cy="2232310"/>
          </a:xfrm>
          <a:prstGeom prst="wedgeRoundRectCallout">
            <a:avLst>
              <a:gd name="adj1" fmla="val 68514"/>
              <a:gd name="adj2" fmla="val -78052"/>
              <a:gd name="adj3" fmla="val 16667"/>
            </a:avLst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Die Petition </a:t>
            </a:r>
            <a:r>
              <a:rPr lang="de-DE" dirty="0" smtClean="0">
                <a:solidFill>
                  <a:srgbClr val="002060"/>
                </a:solidFill>
              </a:rPr>
              <a:t>be</a:t>
            </a:r>
            <a:r>
              <a:rPr lang="de-DE" dirty="0" smtClean="0">
                <a:solidFill>
                  <a:srgbClr val="002060"/>
                </a:solidFill>
              </a:rPr>
              <a:t>-zieht die </a:t>
            </a:r>
            <a:r>
              <a:rPr lang="de-DE" dirty="0" smtClean="0">
                <a:solidFill>
                  <a:srgbClr val="002060"/>
                </a:solidFill>
              </a:rPr>
              <a:t>Forde-rung</a:t>
            </a:r>
            <a:r>
              <a:rPr lang="de-DE" dirty="0" smtClean="0">
                <a:solidFill>
                  <a:srgbClr val="002060"/>
                </a:solidFill>
              </a:rPr>
              <a:t> auf Verfüg-</a:t>
            </a:r>
            <a:r>
              <a:rPr lang="de-DE" dirty="0" smtClean="0">
                <a:solidFill>
                  <a:srgbClr val="002060"/>
                </a:solidFill>
              </a:rPr>
              <a:t>barkeit</a:t>
            </a:r>
            <a:r>
              <a:rPr lang="de-DE" dirty="0" smtClean="0">
                <a:solidFill>
                  <a:srgbClr val="002060"/>
                </a:solidFill>
              </a:rPr>
              <a:t> von </a:t>
            </a:r>
            <a:r>
              <a:rPr lang="de-DE" dirty="0" smtClean="0">
                <a:solidFill>
                  <a:srgbClr val="002060"/>
                </a:solidFill>
              </a:rPr>
              <a:t>Wis-sen</a:t>
            </a:r>
            <a:r>
              <a:rPr lang="de-DE" dirty="0" smtClean="0">
                <a:solidFill>
                  <a:srgbClr val="002060"/>
                </a:solidFill>
              </a:rPr>
              <a:t> auf </a:t>
            </a:r>
            <a:r>
              <a:rPr lang="de-DE" b="1" dirty="0" smtClean="0">
                <a:solidFill>
                  <a:srgbClr val="002060"/>
                </a:solidFill>
              </a:rPr>
              <a:t>öffent-lich</a:t>
            </a:r>
            <a:r>
              <a:rPr lang="de-DE" b="1" dirty="0" smtClean="0">
                <a:solidFill>
                  <a:srgbClr val="002060"/>
                </a:solidFill>
              </a:rPr>
              <a:t> geförderte Forschung</a:t>
            </a:r>
            <a:endParaRPr lang="de-DE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7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11560" y="2420888"/>
            <a:ext cx="792088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„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Die Forderung, wissenschaftliche Publikationen, die aus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öffentlich geförderter Forschung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hervorgehen, allen Bürgern kostenfrei zugänglich zum machen, ist von grundsätzlicher Bedeutung 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und betrifft in erster Linie mit den Vorschlägen zu Open-Access- und Open-Source-Verwertungsmodellen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zentrale Bereiche des Urheberrechts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die nicht nur von den Petenten, sondern auch von bedeutenden Wissenschaftseinrichtungen als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regelungsbedürftig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bezeichnet werden.</a:t>
            </a:r>
          </a:p>
          <a:p>
            <a:pPr algn="ctr"/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Diese Einschätzung hat den politischen Raum längst erreicht.“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536" y="1124744"/>
            <a:ext cx="3888432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Petitionsausschuss des deutschen Bundestags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0RK-Bilder\desktop\fin-lake-summer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7480"/>
            <a:ext cx="9144000" cy="64088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11560" y="2420888"/>
            <a:ext cx="79208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„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Bei dem anstehenden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„Dritten Korb“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der Urheberrechtsreform gilt es, sowohl dem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offenen Zugang zu wissenschaftlichen Erkenntnissen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als auch 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berechtigten Urheberinteressen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angemessen Rechnung zu tragen.“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536" y="1124744"/>
            <a:ext cx="3888432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Petitionsausschuss des deutschen Bundestags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1450" y="3645030"/>
            <a:ext cx="79208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„Soweit mit der Petition vorgeschlagen wird, dass der Deutsche Bundestag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Institutionen, die staatliche  Forschungsgelder autonom verwalten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 auffordern solle,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entsprechende Vorschriften zu erlassen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und die technischen Voraussetzungen für eine Veröffentlichung der  Forschungsergebnisse im Internet zu schaffen,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hält der Petitionsausschuss dies nicht für erforderlich.“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39552" y="1929026"/>
            <a:ext cx="792088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Enquete-Kommission "Internet und digitale Gesellschaft“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4067944" y="1124744"/>
            <a:ext cx="4968552" cy="576064"/>
          </a:xfrm>
          <a:prstGeom prst="wedgeRectCallout">
            <a:avLst>
              <a:gd name="adj1" fmla="val -68565"/>
              <a:gd name="adj2" fmla="val -199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Regulierung über Gesetze, z.B. Urheberrecht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0086" y="1124744"/>
            <a:ext cx="285974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71600" y="242088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„Die Literaturversorgung bleibt … aus Wissenschaftsperspektive deutlich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hinter den technischen Möglichkeiten und auch dem weltweiten Standard der Wissenschaftskommunikation zurück. 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Die Verleger von Wissenschaftsmedien haben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erheblichen Widerstand gegen jede Erweiterung der Schrankenbestimmungen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geleistet. Zum Teil kann dieser Widerstand hinterfragt werden, so etwa, wenn dem wissenschaftlichen Urheber die Möglichkeit zur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Zugänglichmachung von Aufsätzen und kürzeren Beitragen auf der eigenen oder auf einer universitären Homepage verweigert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wird. 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Als unzureichend für die wissenschaftliche Zusammenarbeit werden die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engen Beschränkungen in der Schranke für die Zugänglichmachung von Inhalten in Forschernetzen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empfunden.“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39552" y="1929026"/>
            <a:ext cx="792088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Reformmöglichkeiten im „Dritten Korb der Urheberrechtsreform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4067944" y="1124744"/>
            <a:ext cx="4968552" cy="576064"/>
          </a:xfrm>
          <a:prstGeom prst="wedgeRectCallout">
            <a:avLst>
              <a:gd name="adj1" fmla="val -68565"/>
              <a:gd name="adj2" fmla="val -199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Regulierung über Gesetze, z.B. Urheberrecht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0086" y="1124744"/>
            <a:ext cx="285974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Staatliche Instanzen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480" y="2636890"/>
            <a:ext cx="763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Anpassung von § 38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zugunsten eines unabdingbaren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Zweitverwertungsrechts 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480" y="3823932"/>
            <a:ext cx="7633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Einführung einer allgemeinen Wissenschafts- und Bildungsklausel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für 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genehmigungsfreien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nicht unbedingt vergütungsfreien Zugriff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auf publiziertes Wissen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83710" y="2852920"/>
            <a:ext cx="3600500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Dies ist nur ein erster Schritt in Richtung eines verantwortungsvollen und nachhaltigen Urheberrechts unter Anerkennung von W&amp;I als Commons bzw. Openness-Objekte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Was muss getan werden, um dem Charakter von Wissen und Information als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Openness-Objekte Rechnung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tragen zu können?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2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39690" y="2204830"/>
            <a:ext cx="4464620" cy="1584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627730" y="2492870"/>
            <a:ext cx="3887788" cy="100330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4400" b="1" dirty="0">
                <a:solidFill>
                  <a:schemeClr val="bg1"/>
                </a:solidFill>
                <a:latin typeface="+mn-lt"/>
                <a:cs typeface="+mn-cs"/>
              </a:rPr>
              <a:t>Fazit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899490" y="908650"/>
            <a:ext cx="70008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Die Auseinandersetzung um das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Zweitveröffentlichungsrecht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ist nur ein „Vorgeplänkel“, ein vielleicht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notwendiger Zwischenschritt zur Anerkennung des Charakters von Wissen und Information als Openness-Objekte.</a:t>
            </a: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87780" y="2301854"/>
            <a:ext cx="273638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Zwischenziele</a:t>
            </a:r>
            <a:endParaRPr lang="de-DE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490" y="3526024"/>
            <a:ext cx="700087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Auch in Deutschland sollte dem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internationalen Trend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entsprochen werden, die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öffentlichen Wissenschaftsförderorganisationen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auf eine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verbindliche Verpflichtung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für eine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Open-Access-Publikation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(parallel oder zeitlich versetzt zur kommerziellen Erstpublikation) festzulegen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11700" y="2949944"/>
            <a:ext cx="396055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required not only requested</a:t>
            </a:r>
            <a:endParaRPr lang="de-DE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420" y="5301260"/>
            <a:ext cx="828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2060"/>
                </a:solidFill>
                <a:latin typeface="+mn-lt"/>
              </a:rPr>
              <a:t>Wissenschaftsfreiheit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 bzw. die positive Publikationsfreiheitwird nicht durch eine Verpflichtung zur freien öffentlichen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Zweitveröffentlichung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eingeschränkt.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92350" y="2204830"/>
            <a:ext cx="180025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Fehlt der politische Mut?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899490" y="908650"/>
            <a:ext cx="7000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Die Auseinandersetzung um das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Zweitveröffentlichungsrecht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ist nur ein „Vorgeplänkel“, …</a:t>
            </a: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87780" y="1772770"/>
            <a:ext cx="273638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Zwischenziele</a:t>
            </a:r>
            <a:endParaRPr lang="de-DE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2206400"/>
            <a:ext cx="7345362" cy="1344727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Was beim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Patentrecht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möglich war – Patentierung ist nicht mehr ein individuelles, persönliches Recht von ProfessorInnen (als Erfinder) </a:t>
            </a:r>
            <a:r>
              <a:rPr lang="de-DE" sz="2000" kern="0" dirty="0" smtClean="0">
                <a:solidFill>
                  <a:srgbClr val="002060"/>
                </a:solidFill>
                <a:ea typeface="Arial Unicode MS" pitchFamily="2"/>
                <a:cs typeface="Tahoma" pitchFamily="2"/>
              </a:rPr>
              <a:t>–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</a:t>
            </a:r>
            <a:r>
              <a:rPr lang="de-DE" sz="2000" kern="0" dirty="0" smtClean="0">
                <a:solidFill>
                  <a:srgbClr val="002060"/>
                </a:solidFill>
                <a:ea typeface="Arial Unicode MS" pitchFamily="2"/>
                <a:cs typeface="Tahoma" pitchFamily="2"/>
              </a:rPr>
              <a:t>sollte auch beim </a:t>
            </a:r>
            <a:r>
              <a:rPr lang="de-DE" sz="2000" b="1" kern="0" dirty="0" smtClean="0">
                <a:solidFill>
                  <a:srgbClr val="002060"/>
                </a:solidFill>
                <a:ea typeface="Arial Unicode MS" pitchFamily="2"/>
                <a:cs typeface="Tahoma" pitchFamily="2"/>
              </a:rPr>
              <a:t>Urheberrecht</a:t>
            </a:r>
            <a:r>
              <a:rPr lang="de-DE" sz="2000" kern="0" dirty="0" smtClean="0">
                <a:solidFill>
                  <a:srgbClr val="002060"/>
                </a:solidFill>
                <a:ea typeface="Arial Unicode MS" pitchFamily="2"/>
                <a:cs typeface="Tahoma" pitchFamily="2"/>
              </a:rPr>
              <a:t> möglich sein</a:t>
            </a:r>
          </a:p>
          <a:p>
            <a:pPr algn="ctr">
              <a:defRPr/>
            </a:pP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147" y="3430570"/>
            <a:ext cx="7345363" cy="718530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Das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positive Publikationsrecht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verbleibt beim Urhebers für die Erstpublikation (in kommerzieller Form)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99147" y="4365100"/>
            <a:ext cx="7345363" cy="1031629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Die Institution des Urhebers erhält unabdingbar das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Zweitpublikationsrecht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für die Open-Access-Publikation</a:t>
            </a:r>
          </a:p>
          <a:p>
            <a:pPr algn="ctr">
              <a:defRPr/>
            </a:pP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(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institutional mandate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)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64360" y="5229250"/>
            <a:ext cx="180025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Fehlt der politische Mut?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899490" y="908650"/>
            <a:ext cx="7000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Die Auseinandersetzung um das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Zweitveröffentlichungsrecht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ist nur ein „Vorgeplänkel“, …</a:t>
            </a: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87780" y="1772770"/>
            <a:ext cx="273638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Zwischenziele</a:t>
            </a:r>
            <a:endParaRPr lang="de-DE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71500" y="2492870"/>
            <a:ext cx="7345363" cy="1031629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Die Institution des Urhebers erhält unabdingbar das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Zweitpublikationsrecht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für die Open-Access-Publikation</a:t>
            </a:r>
          </a:p>
          <a:p>
            <a:pPr algn="ctr">
              <a:defRPr/>
            </a:pP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(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institutional mandate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)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71500" y="3717040"/>
            <a:ext cx="7345363" cy="405432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>
              <a:defRPr/>
            </a:pP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kann erreicht werden durch eine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Zwangslizenz im Urheberrecht</a:t>
            </a:r>
            <a:endParaRPr lang="de-DE" sz="2000" b="1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500" y="4293120"/>
            <a:ext cx="7345363" cy="405432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marL="358775" indent="-358775">
              <a:defRPr/>
            </a:pP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a) gegenüber den erstpublizierenden (kommerziellen) Verwertern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71500" y="5085230"/>
            <a:ext cx="7345363" cy="718530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marL="266700" indent="-266700">
              <a:defRPr/>
            </a:pP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b) gegenüber den Autoren, die das Zweitverwertungsrecht erhalten haben</a:t>
            </a:r>
            <a:endParaRPr lang="de-DE" sz="2000" b="1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027605" y="2060810"/>
            <a:ext cx="70008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Exklusive Rechte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der Urheber/Verwerter im Copyright/Urheberrecht,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nicht die allgemeine Regel,</a:t>
            </a:r>
            <a:b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sondern die Ausnahme </a:t>
            </a:r>
            <a:b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die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freie Verfügung </a:t>
            </a:r>
            <a:endParaRPr lang="de-DE" sz="20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de-DE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der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Normalfall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-27384"/>
            <a:ext cx="9144000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Einige Prinzipien eines </a:t>
            </a:r>
            <a:r>
              <a:rPr lang="de-DE" sz="2000" b="1" i="1" dirty="0" smtClean="0">
                <a:solidFill>
                  <a:schemeClr val="bg1"/>
                </a:solidFill>
              </a:rPr>
              <a:t>commons-based information economy/society</a:t>
            </a:r>
            <a:endParaRPr lang="de-DE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490" y="620610"/>
            <a:ext cx="7000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Die Auseinandersetzung um das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Zweitveröffentlichungsrecht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 ist nur ein „Vorgeplänkel“, …. </a:t>
            </a:r>
            <a:endParaRPr lang="de-DE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39440" y="620610"/>
            <a:ext cx="7929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i="1" dirty="0" smtClean="0">
                <a:solidFill>
                  <a:srgbClr val="002060"/>
                </a:solidFill>
                <a:latin typeface="+mn-lt"/>
              </a:rPr>
              <a:t>In einer commons-based information economy/society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soll das öffentlich gemachte Wissen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allen Menschen frei und möglichst ohne Verzögerung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zugänglich gemacht werden.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30225" y="184478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Das muss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nicht im Widerspruch zu kommerziellen Verwertungsmodellen d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er Informationswirtschaft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stehen.</a:t>
            </a:r>
            <a:endParaRPr lang="de-DE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-27384"/>
            <a:ext cx="9144000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Einige Prinzipien eines </a:t>
            </a:r>
            <a:r>
              <a:rPr lang="de-DE" sz="2000" b="1" i="1" dirty="0" smtClean="0">
                <a:solidFill>
                  <a:schemeClr val="bg1"/>
                </a:solidFill>
              </a:rPr>
              <a:t>commons-based information economy/society</a:t>
            </a:r>
            <a:endParaRPr lang="de-DE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66800" y="2937144"/>
            <a:ext cx="7250113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wenn die Informationswirtschaft anerkennt,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dass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exklusive Verwertungsrechte am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Commons/Openness-Objekt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Wissen nicht mehr möglich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sind</a:t>
            </a:r>
            <a:endParaRPr lang="de-DE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9" name="Gruppieren 9"/>
          <p:cNvGrpSpPr>
            <a:grpSpLocks/>
          </p:cNvGrpSpPr>
          <p:nvPr/>
        </p:nvGrpSpPr>
        <p:grpSpPr bwMode="auto">
          <a:xfrm>
            <a:off x="2339975" y="5169315"/>
            <a:ext cx="3960813" cy="708025"/>
            <a:chOff x="4716016" y="5169386"/>
            <a:chExt cx="3960440" cy="707886"/>
          </a:xfrm>
        </p:grpSpPr>
        <p:sp>
          <p:nvSpPr>
            <p:cNvPr id="10" name="Textfeld 9"/>
            <p:cNvSpPr txBox="1"/>
            <p:nvPr/>
          </p:nvSpPr>
          <p:spPr>
            <a:xfrm>
              <a:off x="4716016" y="5169386"/>
              <a:ext cx="1655607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  <a:cs typeface="+mn-cs"/>
                </a:rPr>
                <a:t>Wissens-ökonomie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020849" y="5169386"/>
              <a:ext cx="1655607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  <a:cs typeface="+mn-cs"/>
                </a:rPr>
                <a:t>Wissens-ökologie</a:t>
              </a:r>
            </a:p>
          </p:txBody>
        </p:sp>
        <p:sp>
          <p:nvSpPr>
            <p:cNvPr id="12" name="Pfeil nach links und rechts 11"/>
            <p:cNvSpPr/>
            <p:nvPr/>
          </p:nvSpPr>
          <p:spPr>
            <a:xfrm>
              <a:off x="6444641" y="5385244"/>
              <a:ext cx="503190" cy="21585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7480" y="4077090"/>
            <a:ext cx="755015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und wenn</a:t>
            </a:r>
            <a:endParaRPr lang="de-DE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d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ie</a:t>
            </a: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(urheber)rechtlichen Voraussetzungen </a:t>
            </a: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geschaffen sind,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dass </a:t>
            </a: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wissenschaftliche Publikationen ins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Commons </a:t>
            </a: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gestellt 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werden.</a:t>
            </a:r>
            <a:endParaRPr lang="de-DE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42988" y="1772770"/>
            <a:ext cx="7010400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Geschäfts- und Organisationsmodelle der Informationswirtschaft werden im Bereich der Wissenschaft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nur unter Anerkennung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des Open-Access-Paradigma Charakters bzw. der Anerkennung von Wissen als Commons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möglich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sein.</a:t>
            </a:r>
            <a:endParaRPr lang="de-DE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8" name="Gruppieren 10"/>
          <p:cNvGrpSpPr>
            <a:grpSpLocks/>
          </p:cNvGrpSpPr>
          <p:nvPr/>
        </p:nvGrpSpPr>
        <p:grpSpPr bwMode="auto">
          <a:xfrm>
            <a:off x="2339975" y="4169035"/>
            <a:ext cx="3960813" cy="708025"/>
            <a:chOff x="4716016" y="5169386"/>
            <a:chExt cx="3960440" cy="707886"/>
          </a:xfrm>
        </p:grpSpPr>
        <p:sp>
          <p:nvSpPr>
            <p:cNvPr id="19" name="Textfeld 18"/>
            <p:cNvSpPr txBox="1"/>
            <p:nvPr/>
          </p:nvSpPr>
          <p:spPr>
            <a:xfrm>
              <a:off x="4716016" y="5169386"/>
              <a:ext cx="1655607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  <a:cs typeface="+mn-cs"/>
                </a:rPr>
                <a:t>Wissens-ökonomie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020849" y="5169386"/>
              <a:ext cx="1655607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  <a:cs typeface="+mn-cs"/>
                </a:rPr>
                <a:t>Wissens-ökologie</a:t>
              </a:r>
            </a:p>
          </p:txBody>
        </p:sp>
        <p:sp>
          <p:nvSpPr>
            <p:cNvPr id="21" name="Pfeil nach links und rechts 20"/>
            <p:cNvSpPr/>
            <p:nvPr/>
          </p:nvSpPr>
          <p:spPr>
            <a:xfrm>
              <a:off x="6444641" y="5385244"/>
              <a:ext cx="503190" cy="21585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0" y="-27384"/>
            <a:ext cx="9144000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Einige Prinzipien eines </a:t>
            </a:r>
            <a:r>
              <a:rPr lang="de-DE" sz="2000" b="1" i="1" dirty="0" smtClean="0">
                <a:solidFill>
                  <a:schemeClr val="bg1"/>
                </a:solidFill>
              </a:rPr>
              <a:t>commons-based information economy/society</a:t>
            </a:r>
            <a:endParaRPr lang="de-DE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395288" y="5373124"/>
            <a:ext cx="79216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b="1" dirty="0" smtClean="0">
                <a:latin typeface="+mn-lt"/>
              </a:rPr>
              <a:t>In </a:t>
            </a:r>
            <a:r>
              <a:rPr lang="de-DE" b="1" dirty="0">
                <a:latin typeface="+mn-lt"/>
              </a:rPr>
              <a:t>einer digitalisierten und vernetzten Informationsgesellschaft muss der Zugang zur weltweiten Information für jedermann zu jeder Zeit von jedem Ort für Zwecke der Bildung und Wissenschaft sichergestellt werden!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540"/>
            <a:ext cx="86764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692696"/>
            <a:ext cx="3048000" cy="707886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dirty="0">
                <a:solidFill>
                  <a:schemeClr val="bg1"/>
                </a:solidFill>
                <a:latin typeface="+mn-lt"/>
                <a:cs typeface="Arial" pitchFamily="34" charset="0"/>
              </a:rPr>
              <a:t>proprietäre </a:t>
            </a:r>
            <a:r>
              <a:rPr lang="de-DE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kommerzielle </a:t>
            </a:r>
            <a:r>
              <a:rPr lang="de-DE" sz="2000" dirty="0">
                <a:solidFill>
                  <a:schemeClr val="bg1"/>
                </a:solidFill>
                <a:latin typeface="+mn-lt"/>
                <a:cs typeface="Arial" pitchFamily="34" charset="0"/>
              </a:rPr>
              <a:t>Informationsmärkte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44306" y="764134"/>
            <a:ext cx="3048000" cy="70802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„commons-based information markets“</a:t>
            </a:r>
            <a:endParaRPr lang="de-DE" sz="2000" b="1" dirty="0">
              <a:solidFill>
                <a:schemeClr val="bg1"/>
              </a:solidFill>
            </a:endParaRPr>
          </a:p>
        </p:txBody>
      </p:sp>
      <p:grpSp>
        <p:nvGrpSpPr>
          <p:cNvPr id="9" name="Gruppieren 38"/>
          <p:cNvGrpSpPr>
            <a:grpSpLocks/>
          </p:cNvGrpSpPr>
          <p:nvPr/>
        </p:nvGrpSpPr>
        <p:grpSpPr bwMode="auto">
          <a:xfrm>
            <a:off x="3787006" y="2361775"/>
            <a:ext cx="2438400" cy="987364"/>
            <a:chOff x="3886200" y="4385398"/>
            <a:chExt cx="2438400" cy="987243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3886200" y="4735355"/>
              <a:ext cx="2438400" cy="63728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Entschädigung an die Öffentlichkeit </a:t>
              </a:r>
            </a:p>
          </p:txBody>
        </p:sp>
        <p:sp>
          <p:nvSpPr>
            <p:cNvPr id="11" name="Textfeld 22"/>
            <p:cNvSpPr txBox="1">
              <a:spLocks noChangeArrowheads="1"/>
            </p:cNvSpPr>
            <p:nvPr/>
          </p:nvSpPr>
          <p:spPr bwMode="auto">
            <a:xfrm>
              <a:off x="4724400" y="4385398"/>
              <a:ext cx="681038" cy="298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und</a:t>
              </a: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96144" y="1486446"/>
            <a:ext cx="2590800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verknappende Verwertung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065094" y="1517874"/>
            <a:ext cx="1800201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freie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Nutzung</a:t>
            </a:r>
          </a:p>
          <a:p>
            <a:pPr algn="ctr" eaLnBrk="0" hangingPunct="0"/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Teilen </a:t>
            </a:r>
            <a:endParaRPr lang="de-DE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Nach oben gebogener Pfeil 16"/>
          <p:cNvSpPr/>
          <p:nvPr/>
        </p:nvSpPr>
        <p:spPr bwMode="auto">
          <a:xfrm flipV="1">
            <a:off x="8073206" y="992858"/>
            <a:ext cx="457200" cy="381000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615556" y="1700759"/>
            <a:ext cx="2857500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einfache kommerzielle Nutzungsrechte</a:t>
            </a:r>
          </a:p>
        </p:txBody>
      </p:sp>
      <p:sp>
        <p:nvSpPr>
          <p:cNvPr id="19" name="Nach oben gebogener Pfeil 18"/>
          <p:cNvSpPr/>
          <p:nvPr/>
        </p:nvSpPr>
        <p:spPr bwMode="auto">
          <a:xfrm rot="10800000">
            <a:off x="4472806" y="1129259"/>
            <a:ext cx="609600" cy="457200"/>
          </a:xfrm>
          <a:prstGeom prst="bentUp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Arial" pitchFamily="34" charset="0"/>
            </a:endParaRPr>
          </a:p>
        </p:txBody>
      </p:sp>
      <p:sp>
        <p:nvSpPr>
          <p:cNvPr id="20" name="Legende mit Pfeil nach unten 23"/>
          <p:cNvSpPr>
            <a:spLocks noChangeArrowheads="1"/>
          </p:cNvSpPr>
          <p:nvPr/>
        </p:nvSpPr>
        <p:spPr bwMode="auto">
          <a:xfrm>
            <a:off x="810444" y="2291968"/>
            <a:ext cx="2362200" cy="882090"/>
          </a:xfrm>
          <a:prstGeom prst="downArrowCallout">
            <a:avLst>
              <a:gd name="adj1" fmla="val 25020"/>
              <a:gd name="adj2" fmla="val 25044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ermöglicht und geschützt durch</a:t>
            </a:r>
            <a:endParaRPr lang="de-DE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67544" y="3146713"/>
            <a:ext cx="3048000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Preispolitik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7544" y="3633278"/>
            <a:ext cx="3048000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4625" indent="-174625" eaLnBrk="0" hangingPunct="0">
              <a:buFont typeface="Wingdings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Kontrolle durch Technik (DRM)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7544" y="4427818"/>
            <a:ext cx="304800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das Urheberrecht</a:t>
            </a:r>
            <a:endParaRPr lang="de-DE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67544" y="4914444"/>
            <a:ext cx="3048000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4625" indent="-174625" eaLnBrk="0" hangingPunct="0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vertragliche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Vereinbarungen</a:t>
            </a:r>
          </a:p>
        </p:txBody>
      </p:sp>
      <p:sp>
        <p:nvSpPr>
          <p:cNvPr id="25" name="Legende mit Pfeil nach unten 23"/>
          <p:cNvSpPr>
            <a:spLocks noChangeArrowheads="1"/>
          </p:cNvSpPr>
          <p:nvPr/>
        </p:nvSpPr>
        <p:spPr bwMode="auto">
          <a:xfrm>
            <a:off x="3887019" y="3390082"/>
            <a:ext cx="2362200" cy="457200"/>
          </a:xfrm>
          <a:prstGeom prst="downArrowCallout">
            <a:avLst>
              <a:gd name="adj1" fmla="val 25020"/>
              <a:gd name="adj2" fmla="val 25044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Arial" pitchFamily="34" charset="0"/>
              </a:rPr>
              <a:t>durch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040758" y="4394176"/>
            <a:ext cx="2479353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Monetäre Beiträge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040758" y="4902250"/>
            <a:ext cx="2479353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Steuer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40758" y="3886102"/>
            <a:ext cx="2664296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Mehrwertleistungen</a:t>
            </a:r>
            <a:endParaRPr lang="de-DE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4" name="Gruppieren 39"/>
          <p:cNvGrpSpPr>
            <a:grpSpLocks/>
          </p:cNvGrpSpPr>
          <p:nvPr/>
        </p:nvGrpSpPr>
        <p:grpSpPr bwMode="auto">
          <a:xfrm>
            <a:off x="6588280" y="2276840"/>
            <a:ext cx="2138397" cy="3127591"/>
            <a:chOff x="6477000" y="4572000"/>
            <a:chExt cx="2469868" cy="3127238"/>
          </a:xfrm>
        </p:grpSpPr>
        <p:sp>
          <p:nvSpPr>
            <p:cNvPr id="35" name="Textfeld 26"/>
            <p:cNvSpPr txBox="1">
              <a:spLocks noChangeArrowheads="1"/>
            </p:cNvSpPr>
            <p:nvPr/>
          </p:nvSpPr>
          <p:spPr bwMode="auto">
            <a:xfrm>
              <a:off x="7467600" y="4572000"/>
              <a:ext cx="681038" cy="3698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und</a:t>
              </a:r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6477000" y="5105400"/>
              <a:ext cx="2438400" cy="707886"/>
            </a:xfrm>
            <a:prstGeom prst="rect">
              <a:avLst/>
            </a:prstGeom>
            <a:solidFill>
              <a:srgbClr val="E9E9E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Möglichkeit der Entwicklung</a:t>
              </a:r>
            </a:p>
          </p:txBody>
        </p:sp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6508468" y="6068206"/>
              <a:ext cx="2438400" cy="1631032"/>
            </a:xfrm>
            <a:prstGeom prst="rect">
              <a:avLst/>
            </a:prstGeom>
            <a:solidFill>
              <a:srgbClr val="E9E9E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00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Nachhaltigkeit Verantwortung auch gegenüber späteren Generationen</a:t>
              </a:r>
              <a:endParaRPr lang="de-DE" sz="200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979640" y="2204830"/>
            <a:ext cx="5040700" cy="1754326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dirty="0">
                <a:solidFill>
                  <a:schemeClr val="bg1"/>
                </a:solidFill>
                <a:latin typeface="+mn-lt"/>
                <a:cs typeface="+mn-cs"/>
              </a:rPr>
              <a:t>„</a:t>
            </a:r>
            <a:r>
              <a:rPr lang="de-DE" b="1" dirty="0">
                <a:solidFill>
                  <a:schemeClr val="bg1"/>
                </a:solidFill>
                <a:latin typeface="+mn-lt"/>
                <a:cs typeface="+mn-cs"/>
              </a:rPr>
              <a:t>Je </a:t>
            </a:r>
            <a:r>
              <a:rPr lang="de-DE" b="1" dirty="0" smtClean="0">
                <a:solidFill>
                  <a:schemeClr val="bg1"/>
                </a:solidFill>
                <a:latin typeface="+mn-lt"/>
                <a:cs typeface="+mn-cs"/>
              </a:rPr>
              <a:t>freier/offener </a:t>
            </a:r>
            <a:r>
              <a:rPr lang="de-DE" dirty="0">
                <a:solidFill>
                  <a:schemeClr val="bg1"/>
                </a:solidFill>
                <a:latin typeface="+mn-lt"/>
                <a:cs typeface="+mn-cs"/>
              </a:rPr>
              <a:t>der Zugriff zu Wissen und Information gemacht wird, </a:t>
            </a:r>
            <a:r>
              <a:rPr lang="de-DE" b="1" dirty="0">
                <a:solidFill>
                  <a:schemeClr val="bg1"/>
                </a:solidFill>
                <a:latin typeface="+mn-lt"/>
                <a:cs typeface="+mn-cs"/>
              </a:rPr>
              <a:t>umso höher </a:t>
            </a:r>
            <a:r>
              <a:rPr lang="de-DE" dirty="0">
                <a:solidFill>
                  <a:schemeClr val="bg1"/>
                </a:solidFill>
                <a:latin typeface="+mn-lt"/>
                <a:cs typeface="+mn-cs"/>
              </a:rPr>
              <a:t>ist die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dirty="0">
                <a:solidFill>
                  <a:schemeClr val="bg1"/>
                </a:solidFill>
                <a:latin typeface="+mn-lt"/>
                <a:cs typeface="+mn-cs"/>
              </a:rPr>
              <a:t>Wahrscheinlichkeit, dass auch weiterhin in der Wirtschaft damit verdient werden kann.“</a:t>
            </a:r>
            <a:endParaRPr lang="de-DE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0" y="-27384"/>
            <a:ext cx="9144000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Einige Prinzipien eines </a:t>
            </a:r>
            <a:r>
              <a:rPr lang="de-DE" sz="2000" b="1" i="1" dirty="0" smtClean="0">
                <a:solidFill>
                  <a:schemeClr val="bg1"/>
                </a:solidFill>
              </a:rPr>
              <a:t>commons-based information economy/society</a:t>
            </a:r>
            <a:endParaRPr lang="de-DE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38"/>
          <p:cNvSpPr txBox="1"/>
          <p:nvPr/>
        </p:nvSpPr>
        <p:spPr>
          <a:xfrm>
            <a:off x="0" y="-27384"/>
            <a:ext cx="9144000" cy="5062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Open-x</a:t>
            </a:r>
            <a:endParaRPr lang="de-DE" sz="2000" b="1" i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99490" y="1238609"/>
            <a:ext cx="75610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Alle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Instantiierungen von Open-x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hängen von 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Institutionalisie-rungsformen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der verschiedenen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Regulierungsinstanzen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ab, von </a:t>
            </a:r>
          </a:p>
          <a:p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den </a:t>
            </a:r>
            <a:r>
              <a:rPr lang="de-DE" sz="2000" i="1" dirty="0" smtClean="0">
                <a:solidFill>
                  <a:srgbClr val="002060"/>
                </a:solidFill>
                <a:latin typeface="+mn-lt"/>
              </a:rPr>
              <a:t>Normvorstellungen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(Werten, Einstellungen) der beteiligten Personen und Institutionen</a:t>
            </a:r>
          </a:p>
          <a:p>
            <a:pPr marL="447675" indent="-447675">
              <a:buFont typeface="Wingdings" pitchFamily="2" charset="2"/>
              <a:buChar char="Ø"/>
            </a:pPr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Regeln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die sich die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Beteiligen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geben bzw. von 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Verordnungen, Gesetzen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der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politischen Instanzen  </a:t>
            </a:r>
          </a:p>
          <a:p>
            <a:pPr marL="447675" indent="-447675">
              <a:buFont typeface="Wingdings" pitchFamily="2" charset="2"/>
              <a:buChar char="Ø"/>
            </a:pPr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technologischen Rahmenbedingungen</a:t>
            </a:r>
          </a:p>
          <a:p>
            <a:pPr marL="447675" indent="-447675">
              <a:buFont typeface="Wingdings" pitchFamily="2" charset="2"/>
              <a:buChar char="Ø"/>
            </a:pPr>
            <a:endParaRPr lang="de-DE" sz="2000" dirty="0" smtClean="0">
              <a:solidFill>
                <a:srgbClr val="002060"/>
              </a:solidFill>
              <a:latin typeface="+mn-lt"/>
            </a:endParaRPr>
          </a:p>
          <a:p>
            <a:pPr marL="447675" indent="-447675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Geschäfts- und Organisationsmodellen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der Akteure auf den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proprietären und offenen (Informations-)Märkten</a:t>
            </a:r>
          </a:p>
          <a:p>
            <a:endParaRPr lang="de-DE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87530" y="476590"/>
            <a:ext cx="6408890" cy="3312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3"/>
          <p:cNvSpPr txBox="1"/>
          <p:nvPr/>
        </p:nvSpPr>
        <p:spPr>
          <a:xfrm>
            <a:off x="1476374" y="764630"/>
            <a:ext cx="5832005" cy="27866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1" kern="0" dirty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Vielen Dank für Ihre Aufmerksamkeit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03350" y="3860800"/>
            <a:ext cx="5873750" cy="719138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Folien unter einer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CC-Lizenz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ab 12.9.2011 </a:t>
            </a:r>
            <a:endParaRPr lang="de-DE" sz="2000" b="1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  <a:hlinkClick r:id="rId3"/>
              </a:rPr>
              <a:t>www.kuhlen.name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6408712" cy="5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4211960" y="4077072"/>
            <a:ext cx="460851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http://creativecommons.org/licenses/by-sa/3.0/de//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Pfeil nach links 4">
            <a:hlinkClick r:id="rId5" action="ppaction://hlinksldjump"/>
          </p:cNvPr>
          <p:cNvSpPr/>
          <p:nvPr/>
        </p:nvSpPr>
        <p:spPr>
          <a:xfrm>
            <a:off x="7884460" y="5373270"/>
            <a:ext cx="864120" cy="43206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Offene Verfügbarkeit von Publikationen von Leibniz-Preisträgern 2011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über deren Website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1043510" y="3789050"/>
            <a:ext cx="6985000" cy="12239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2"/>
                <a:cs typeface="Arial" pitchFamily="2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2"/>
                <a:cs typeface="Arial" pitchFamily="2"/>
              </a:rPr>
            </a:b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18"/>
                <a:ea typeface="Arial Unicode MS" pitchFamily="2"/>
                <a:cs typeface="Arial" pitchFamily="2"/>
              </a:rPr>
              <a:t>Symposium anlässlich des Online-Gangs von „Leibniz Publik“, dem Exzellenzportal für die Leibnizpreisträger der Deutschen Forschungsgemeinschaft (DFG)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" pitchFamily="34" charset="0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21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611560" y="158902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Neurowissenschaften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Publikationen nur bis 2008 nachgewiesen; keine Publikation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11560" y="233958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Informatik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Weitgehend Links auf den Volltext, intensiv aus Proceedings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11560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Molekulare Phytopathologie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 oft unter PubMed frei verfügbar; nichts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Offene Verfügbarkeit von Publikationen von Leibniz-Preisträgern 2011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über deren Website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1043510" y="3789050"/>
            <a:ext cx="6985000" cy="12239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2"/>
                <a:cs typeface="Arial" pitchFamily="2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2"/>
                <a:cs typeface="Arial" pitchFamily="2"/>
              </a:rPr>
            </a:b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18"/>
                <a:ea typeface="Arial Unicode MS" pitchFamily="2"/>
                <a:cs typeface="Arial" pitchFamily="2"/>
              </a:rPr>
              <a:t>Symposium anlässlich des Online-Gangs von „Leibniz Publik“, dem Exzellenzportal für die Leibnizpreisträger der Deutschen Forschungsgemeinschaft (DFG)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" pitchFamily="34" charset="0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21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611560" y="158902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Neurowissenschaften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Publikationen nur bis 2008 nachgewiesen; keine Publikation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11560" y="233958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Informatik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Weitgehend Links auf den Volltext, intensiv aus Proceedings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11560" y="309015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Organische Geochemie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Neuere Arbeiten mit Links zu ScienceDirect, dort Abstracts, sonst käuflicher Erwerb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11560" y="384072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Zellbiologie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Überwiegend downloadbar als PDF </a:t>
            </a:r>
            <a:r>
              <a:rPr lang="de-DE" i="1" dirty="0" smtClean="0">
                <a:solidFill>
                  <a:srgbClr val="002060"/>
                </a:solidFill>
                <a:latin typeface="+mn-lt"/>
              </a:rPr>
              <a:t>for personal use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ohne CC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11560" y="431429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+mn-lt"/>
              </a:rPr>
              <a:t>Experimentelle Festkörperphysik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Preprints weitgehend unter arXiv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11560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Molekulare Phytopathologie -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Abstract oft unter PubMed frei verfügbar; nichts im Volltext frei verfügbar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Offene Verfügbarkeit von Publikationen von Leibniz-Preisträgern 2011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über deren Website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file:///C:/Dokumente%20und%20Einstellungen/00-Laufendes/Vortraege2010/IFLA-Goetebur/Goteborg2010-PP-HM260710-OO.odp/Network</Template>
  <TotalTime>0</TotalTime>
  <Words>3102</Words>
  <Application>Microsoft Office PowerPoint</Application>
  <PresentationFormat>Bildschirmpräsentation (4:3)</PresentationFormat>
  <Paragraphs>513</Paragraphs>
  <Slides>53</Slides>
  <Notes>52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53</vt:i4>
      </vt:variant>
    </vt:vector>
  </HeadingPairs>
  <TitlesOfParts>
    <vt:vector size="56" baseType="lpstr">
      <vt:lpstr>Network</vt:lpstr>
      <vt:lpstr>Standard 1</vt:lpstr>
      <vt:lpstr>Standard</vt:lpstr>
      <vt:lpstr>Konferenz netz:regeln 2011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Statutory regulations in copyright law for document delivery</dc:title>
  <dc:creator>hmueller</dc:creator>
  <cp:lastModifiedBy>rk</cp:lastModifiedBy>
  <cp:revision>312</cp:revision>
  <cp:lastPrinted>1601-01-01T00:00:00Z</cp:lastPrinted>
  <dcterms:created xsi:type="dcterms:W3CDTF">2010-07-07T12:18:28Z</dcterms:created>
  <dcterms:modified xsi:type="dcterms:W3CDTF">2011-09-09T04:42:52Z</dcterms:modified>
</cp:coreProperties>
</file>