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76" r:id="rId3"/>
  </p:sldMasterIdLst>
  <p:notesMasterIdLst>
    <p:notesMasterId r:id="rId14"/>
  </p:notesMasterIdLst>
  <p:handoutMasterIdLst>
    <p:handoutMasterId r:id="rId15"/>
  </p:handoutMasterIdLst>
  <p:sldIdLst>
    <p:sldId id="256" r:id="rId4"/>
    <p:sldId id="370" r:id="rId5"/>
    <p:sldId id="375" r:id="rId6"/>
    <p:sldId id="371" r:id="rId7"/>
    <p:sldId id="373" r:id="rId8"/>
    <p:sldId id="372" r:id="rId9"/>
    <p:sldId id="376" r:id="rId10"/>
    <p:sldId id="300" r:id="rId11"/>
    <p:sldId id="374" r:id="rId12"/>
    <p:sldId id="301" r:id="rId13"/>
  </p:sldIdLst>
  <p:sldSz cx="9144000" cy="6858000" type="screen4x3"/>
  <p:notesSz cx="6858000" cy="97139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57" autoAdjust="0"/>
    <p:restoredTop sz="94686" autoAdjust="0"/>
  </p:normalViewPr>
  <p:slideViewPr>
    <p:cSldViewPr>
      <p:cViewPr>
        <p:scale>
          <a:sx n="75" d="100"/>
          <a:sy n="75" d="100"/>
        </p:scale>
        <p:origin x="-1694" y="-18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136" y="-108"/>
      </p:cViewPr>
      <p:guideLst>
        <p:guide orient="horz" pos="3059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3" name="Rectangle 3"/>
          <p:cNvSpPr txBox="1"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4" name="Rectangle 4"/>
          <p:cNvSpPr txBox="1">
            <a:spLocks noGrp="1"/>
          </p:cNvSpPr>
          <p:nvPr>
            <p:ph type="ftr" sz="quarter" idx="2"/>
          </p:nvPr>
        </p:nvSpPr>
        <p:spPr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lvl1pPr fontAlgn="auto" hangingPunct="0">
              <a:spcBef>
                <a:spcPts val="0"/>
              </a:spcBef>
              <a:spcAft>
                <a:spcPts val="0"/>
              </a:spcAft>
              <a:defRPr kern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/>
          </a:p>
        </p:txBody>
      </p:sp>
      <p:sp>
        <p:nvSpPr>
          <p:cNvPr id="5" name="Rectangle 5"/>
          <p:cNvSpPr txBox="1">
            <a:spLocks noGrp="1"/>
          </p:cNvSpPr>
          <p:nvPr>
            <p:ph type="sldNum" sz="quarter" idx="3"/>
          </p:nvPr>
        </p:nvSpPr>
        <p:spPr>
          <a:xfrm>
            <a:off x="3884613" y="9226550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800" kern="0">
                <a:solidFill>
                  <a:srgbClr val="000000"/>
                </a:solidFill>
                <a:latin typeface="Arial" pitchFamily="18"/>
                <a:ea typeface="Arial Unicode MS" pitchFamily="2"/>
                <a:cs typeface="Arial" pitchFamily="2"/>
              </a:defRPr>
            </a:lvl1pPr>
          </a:lstStyle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F49D3AF-B651-4A15-860C-DF78D98824CF}" type="slidenum">
              <a:rPr lang="en-US"/>
              <a:pPr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Rectangle 3"/>
          <p:cNvSpPr txBox="1">
            <a:spLocks noGrp="1"/>
          </p:cNvSpPr>
          <p:nvPr>
            <p:ph type="dt" idx="1"/>
          </p:nvPr>
        </p:nvSpPr>
        <p:spPr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1204" name="Rectangle 4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000125" y="728663"/>
            <a:ext cx="4857750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" name="Rectangle 5"/>
          <p:cNvSpPr txBox="1">
            <a:spLocks noGrp="1"/>
          </p:cNvSpPr>
          <p:nvPr>
            <p:ph type="body" sz="quarter" idx="3"/>
          </p:nvPr>
        </p:nvSpPr>
        <p:spPr>
          <a:xfrm>
            <a:off x="685800" y="4614863"/>
            <a:ext cx="5486400" cy="43703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4"/>
          </p:nvPr>
        </p:nvSpPr>
        <p:spPr>
          <a:xfrm>
            <a:off x="0" y="9226550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5"/>
          </p:nvPr>
        </p:nvSpPr>
        <p:spPr>
          <a:xfrm>
            <a:off x="3884613" y="9226550"/>
            <a:ext cx="2971800" cy="48577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" pitchFamily="2"/>
              </a:defRPr>
            </a:lvl1pPr>
          </a:lstStyle>
          <a:p>
            <a:pPr>
              <a:defRPr/>
            </a:pPr>
            <a:fld id="{4F1808B0-CE29-4AA7-B961-7406838CEA40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1pPr>
    <a:lvl2pPr marL="457200" lvl="1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2pPr>
    <a:lvl3pPr marL="914400" lvl="2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3pPr>
    <a:lvl4pPr marL="1371600" lvl="3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4pPr>
    <a:lvl5pPr marL="1828800" lvl="4" algn="l" rtl="0" eaLnBrk="0" fontAlgn="base" hangingPunct="0">
      <a:spcBef>
        <a:spcPts val="400"/>
      </a:spcBef>
      <a:spcAft>
        <a:spcPct val="0"/>
      </a:spcAft>
      <a:defRPr lang="en-US" sz="1200" kern="1200">
        <a:solidFill>
          <a:srgbClr val="000000"/>
        </a:solidFill>
        <a:latin typeface="Arial" pitchFamily="18"/>
        <a:ea typeface="Arial Unicode MS" pitchFamily="2"/>
        <a:cs typeface="Arial" pitchFamily="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52227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5800" y="4614863"/>
            <a:ext cx="5486400" cy="184150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9801225"/>
            <a:ext cx="2971800" cy="515938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8A18D25-996C-4BF3-884B-DBE10B40A83E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</a:t>
            </a:fld>
            <a:endParaRPr lang="de-DE" sz="1000" i="1" kern="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8806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8838" y="781050"/>
            <a:ext cx="5140325" cy="3856038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88068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899025"/>
            <a:ext cx="5029200" cy="4646613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57347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57347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57347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57347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57347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57347" name="Notizenplatzhalter 2"/>
          <p:cNvSpPr txBox="1">
            <a:spLocks noGrp="1"/>
          </p:cNvSpPr>
          <p:nvPr>
            <p:ph type="body" sz="quarter" idx="1"/>
          </p:nvPr>
        </p:nvSpPr>
        <p:spPr bwMode="auto">
          <a:noFill/>
        </p:spPr>
        <p:txBody>
          <a:bodyPr lIns="0" tIns="0" rIns="0" bIns="0" numCol="1">
            <a:prstTxWarp prst="textNoShape">
              <a:avLst/>
            </a:prstTxWarp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9801225"/>
            <a:ext cx="2971800" cy="515938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A8A62DB-77B9-4282-BAD6-C8FEA649CB3B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lang="de-DE" sz="1000" i="1" kern="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8704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8838" y="781050"/>
            <a:ext cx="5140325" cy="3856038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87044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899025"/>
            <a:ext cx="5029200" cy="4646613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86200" y="9801225"/>
            <a:ext cx="2971800" cy="515938"/>
          </a:xfrm>
          <a:prstGeom prst="rect">
            <a:avLst/>
          </a:prstGeom>
          <a:noFill/>
          <a:ln>
            <a:noFill/>
          </a:ln>
        </p:spPr>
        <p:txBody>
          <a:bodyPr lIns="19083" tIns="0" rIns="19083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A8A62DB-77B9-4282-BAD6-C8FEA649CB3B}" type="slidenum">
              <a:rPr lang="de-DE" sz="10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lang="de-DE" sz="1000" i="1" kern="0" dirty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8704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8838" y="781050"/>
            <a:ext cx="5140325" cy="3856038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87044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4400" y="4899025"/>
            <a:ext cx="5029200" cy="4646613"/>
          </a:xfrm>
          <a:noFill/>
        </p:spPr>
        <p:txBody>
          <a:bodyPr lIns="92875" tIns="46442" rIns="92875" bIns="46442" numCol="1">
            <a:prstTxWarp prst="textNoShape">
              <a:avLst/>
            </a:prstTxWarp>
          </a:bodyPr>
          <a:lstStyle/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dirty="0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"/>
          <p:cNvSpPr/>
          <p:nvPr/>
        </p:nvSpPr>
        <p:spPr>
          <a:xfrm>
            <a:off x="7315200" y="1066800"/>
            <a:ext cx="0" cy="44958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>
            <a:solidFill>
              <a:srgbClr val="000000"/>
            </a:solidFill>
            <a:prstDash val="solid"/>
            <a:round/>
          </a:ln>
        </p:spPr>
        <p:txBody>
          <a:bodyPr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grpSp>
        <p:nvGrpSpPr>
          <p:cNvPr id="6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7493041" y="2992319"/>
            <a:chExt cx="1338114" cy="2189155"/>
          </a:xfrm>
        </p:grpSpPr>
        <p:sp>
          <p:nvSpPr>
            <p:cNvPr id="7" name="Oval 9"/>
            <p:cNvSpPr/>
            <p:nvPr/>
          </p:nvSpPr>
          <p:spPr>
            <a:xfrm>
              <a:off x="7493041" y="2992319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8" name="Oval 10"/>
            <p:cNvSpPr/>
            <p:nvPr/>
          </p:nvSpPr>
          <p:spPr>
            <a:xfrm>
              <a:off x="7777172" y="2992319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9" name="Oval 11"/>
            <p:cNvSpPr/>
            <p:nvPr/>
          </p:nvSpPr>
          <p:spPr>
            <a:xfrm>
              <a:off x="8061303" y="2992319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0" name="Oval 12"/>
            <p:cNvSpPr/>
            <p:nvPr/>
          </p:nvSpPr>
          <p:spPr>
            <a:xfrm>
              <a:off x="7493041" y="3276480"/>
              <a:ext cx="201591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1" name="Oval 13"/>
            <p:cNvSpPr/>
            <p:nvPr/>
          </p:nvSpPr>
          <p:spPr>
            <a:xfrm>
              <a:off x="7777172" y="3276480"/>
              <a:ext cx="201590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2" name="Oval 14"/>
            <p:cNvSpPr/>
            <p:nvPr/>
          </p:nvSpPr>
          <p:spPr>
            <a:xfrm>
              <a:off x="8061303" y="3276480"/>
              <a:ext cx="201591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3" name="Oval 15"/>
            <p:cNvSpPr/>
            <p:nvPr/>
          </p:nvSpPr>
          <p:spPr>
            <a:xfrm>
              <a:off x="8345434" y="3276480"/>
              <a:ext cx="201590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4" name="Oval 16"/>
            <p:cNvSpPr/>
            <p:nvPr/>
          </p:nvSpPr>
          <p:spPr>
            <a:xfrm>
              <a:off x="7493041" y="3560642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5" name="Oval 17"/>
            <p:cNvSpPr/>
            <p:nvPr/>
          </p:nvSpPr>
          <p:spPr>
            <a:xfrm>
              <a:off x="7777172" y="3560642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6" name="Oval 18"/>
            <p:cNvSpPr/>
            <p:nvPr/>
          </p:nvSpPr>
          <p:spPr>
            <a:xfrm>
              <a:off x="8061303" y="3560642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7" name="Oval 19"/>
            <p:cNvSpPr/>
            <p:nvPr/>
          </p:nvSpPr>
          <p:spPr>
            <a:xfrm>
              <a:off x="8345434" y="3560642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8" name="Oval 20"/>
            <p:cNvSpPr/>
            <p:nvPr/>
          </p:nvSpPr>
          <p:spPr>
            <a:xfrm>
              <a:off x="8629564" y="3560642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19" name="Oval 21"/>
            <p:cNvSpPr/>
            <p:nvPr/>
          </p:nvSpPr>
          <p:spPr>
            <a:xfrm>
              <a:off x="7493041" y="3843216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330066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0" name="Oval 22"/>
            <p:cNvSpPr/>
            <p:nvPr/>
          </p:nvSpPr>
          <p:spPr>
            <a:xfrm>
              <a:off x="7777172" y="3843216"/>
              <a:ext cx="201590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1" name="Oval 23"/>
            <p:cNvSpPr/>
            <p:nvPr/>
          </p:nvSpPr>
          <p:spPr>
            <a:xfrm>
              <a:off x="8061303" y="3843216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2" name="Oval 24"/>
            <p:cNvSpPr/>
            <p:nvPr/>
          </p:nvSpPr>
          <p:spPr>
            <a:xfrm>
              <a:off x="8345434" y="3843216"/>
              <a:ext cx="201590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3" name="Oval 25"/>
            <p:cNvSpPr/>
            <p:nvPr/>
          </p:nvSpPr>
          <p:spPr>
            <a:xfrm>
              <a:off x="7493041" y="4127377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4" name="Oval 26"/>
            <p:cNvSpPr/>
            <p:nvPr/>
          </p:nvSpPr>
          <p:spPr>
            <a:xfrm>
              <a:off x="7777172" y="4127377"/>
              <a:ext cx="201590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5" name="Oval 27"/>
            <p:cNvSpPr/>
            <p:nvPr/>
          </p:nvSpPr>
          <p:spPr>
            <a:xfrm>
              <a:off x="8061303" y="4127377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6" name="Oval 28"/>
            <p:cNvSpPr/>
            <p:nvPr/>
          </p:nvSpPr>
          <p:spPr>
            <a:xfrm>
              <a:off x="8345434" y="4127377"/>
              <a:ext cx="201590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7" name="Oval 29"/>
            <p:cNvSpPr/>
            <p:nvPr/>
          </p:nvSpPr>
          <p:spPr>
            <a:xfrm>
              <a:off x="8629564" y="4127377"/>
              <a:ext cx="201591" cy="203199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8" name="Oval 30"/>
            <p:cNvSpPr/>
            <p:nvPr/>
          </p:nvSpPr>
          <p:spPr>
            <a:xfrm>
              <a:off x="7493041" y="4411539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669999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29" name="Oval 31"/>
            <p:cNvSpPr/>
            <p:nvPr/>
          </p:nvSpPr>
          <p:spPr>
            <a:xfrm>
              <a:off x="7777172" y="4411539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0" name="Oval 32"/>
            <p:cNvSpPr/>
            <p:nvPr/>
          </p:nvSpPr>
          <p:spPr>
            <a:xfrm>
              <a:off x="8061303" y="4411539"/>
              <a:ext cx="201591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1" name="Oval 33"/>
            <p:cNvSpPr/>
            <p:nvPr/>
          </p:nvSpPr>
          <p:spPr>
            <a:xfrm>
              <a:off x="8345434" y="4411539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2" name="Oval 34"/>
            <p:cNvSpPr/>
            <p:nvPr/>
          </p:nvSpPr>
          <p:spPr>
            <a:xfrm>
              <a:off x="7493041" y="4695701"/>
              <a:ext cx="201591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3" name="Oval 35"/>
            <p:cNvSpPr/>
            <p:nvPr/>
          </p:nvSpPr>
          <p:spPr>
            <a:xfrm>
              <a:off x="7777172" y="4695701"/>
              <a:ext cx="201590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CCCC00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4" name="Oval 36"/>
            <p:cNvSpPr/>
            <p:nvPr/>
          </p:nvSpPr>
          <p:spPr>
            <a:xfrm>
              <a:off x="8061303" y="4695701"/>
              <a:ext cx="201591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5" name="Oval 37"/>
            <p:cNvSpPr/>
            <p:nvPr/>
          </p:nvSpPr>
          <p:spPr>
            <a:xfrm>
              <a:off x="8345434" y="4695701"/>
              <a:ext cx="201590" cy="201612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6" name="Oval 38"/>
            <p:cNvSpPr/>
            <p:nvPr/>
          </p:nvSpPr>
          <p:spPr>
            <a:xfrm>
              <a:off x="7777172" y="4979863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  <p:sp>
          <p:nvSpPr>
            <p:cNvPr id="37" name="Oval 39"/>
            <p:cNvSpPr/>
            <p:nvPr/>
          </p:nvSpPr>
          <p:spPr>
            <a:xfrm>
              <a:off x="8345434" y="4979863"/>
              <a:ext cx="201590" cy="201611"/>
            </a:xfrm>
            <a:custGeom>
              <a:avLst/>
              <a:gdLst>
                <a:gd name="f0" fmla="val 10800000"/>
                <a:gd name="f1" fmla="val 5400000"/>
                <a:gd name="f2" fmla="val 16200000"/>
                <a:gd name="f3" fmla="val 180"/>
                <a:gd name="f4" fmla="val w"/>
                <a:gd name="f5" fmla="val h"/>
                <a:gd name="f6" fmla="val ss"/>
                <a:gd name="f7" fmla="val 0"/>
                <a:gd name="f8" fmla="*/ 5419351 1 1725033"/>
                <a:gd name="f9" fmla="+- 0 0 0"/>
                <a:gd name="f10" fmla="abs f4"/>
                <a:gd name="f11" fmla="abs f5"/>
                <a:gd name="f12" fmla="abs f6"/>
                <a:gd name="f13" fmla="+- 2700000 f1 0"/>
                <a:gd name="f14" fmla="*/ f9 f0 1"/>
                <a:gd name="f15" fmla="?: f10 f4 1"/>
                <a:gd name="f16" fmla="?: f11 f5 1"/>
                <a:gd name="f17" fmla="?: f12 f6 1"/>
                <a:gd name="f18" fmla="+- f13 0 f1"/>
                <a:gd name="f19" fmla="*/ f14 1 f3"/>
                <a:gd name="f20" fmla="*/ f15 1 21600"/>
                <a:gd name="f21" fmla="*/ f16 1 21600"/>
                <a:gd name="f22" fmla="*/ 21600 f15 1"/>
                <a:gd name="f23" fmla="*/ 21600 f16 1"/>
                <a:gd name="f24" fmla="+- f18 f1 0"/>
                <a:gd name="f25" fmla="+- f19 0 f1"/>
                <a:gd name="f26" fmla="min f21 f20"/>
                <a:gd name="f27" fmla="*/ f22 1 f17"/>
                <a:gd name="f28" fmla="*/ f23 1 f17"/>
                <a:gd name="f29" fmla="*/ f24 f8 1"/>
                <a:gd name="f30" fmla="val f27"/>
                <a:gd name="f31" fmla="val f28"/>
                <a:gd name="f32" fmla="*/ f29 1 f0"/>
                <a:gd name="f33" fmla="*/ f7 f26 1"/>
                <a:gd name="f34" fmla="+- f31 0 f7"/>
                <a:gd name="f35" fmla="+- f30 0 f7"/>
                <a:gd name="f36" fmla="+- 0 0 f32"/>
                <a:gd name="f37" fmla="*/ f34 1 2"/>
                <a:gd name="f38" fmla="*/ f35 1 2"/>
                <a:gd name="f39" fmla="+- 0 0 f36"/>
                <a:gd name="f40" fmla="+- f7 f37 0"/>
                <a:gd name="f41" fmla="+- f7 f38 0"/>
                <a:gd name="f42" fmla="*/ f39 f0 1"/>
                <a:gd name="f43" fmla="*/ f38 f26 1"/>
                <a:gd name="f44" fmla="*/ f37 f26 1"/>
                <a:gd name="f45" fmla="*/ f42 1 f8"/>
                <a:gd name="f46" fmla="*/ f40 f26 1"/>
                <a:gd name="f47" fmla="+- f45 0 f1"/>
                <a:gd name="f48" fmla="cos 1 f47"/>
                <a:gd name="f49" fmla="sin 1 f47"/>
                <a:gd name="f50" fmla="+- 0 0 f48"/>
                <a:gd name="f51" fmla="+- 0 0 f49"/>
                <a:gd name="f52" fmla="+- 0 0 f50"/>
                <a:gd name="f53" fmla="+- 0 0 f51"/>
                <a:gd name="f54" fmla="val f52"/>
                <a:gd name="f55" fmla="val f53"/>
                <a:gd name="f56" fmla="*/ f54 f38 1"/>
                <a:gd name="f57" fmla="*/ f55 f37 1"/>
                <a:gd name="f58" fmla="+- f41 0 f56"/>
                <a:gd name="f59" fmla="+- f41 f56 0"/>
                <a:gd name="f60" fmla="+- f40 0 f57"/>
                <a:gd name="f61" fmla="+- f40 f57 0"/>
                <a:gd name="f62" fmla="*/ f58 f26 1"/>
                <a:gd name="f63" fmla="*/ f60 f26 1"/>
                <a:gd name="f64" fmla="*/ f59 f26 1"/>
                <a:gd name="f65" fmla="*/ f61 f26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5">
                  <a:pos x="f62" y="f63"/>
                </a:cxn>
                <a:cxn ang="f25">
                  <a:pos x="f62" y="f65"/>
                </a:cxn>
                <a:cxn ang="f25">
                  <a:pos x="f64" y="f65"/>
                </a:cxn>
                <a:cxn ang="f25">
                  <a:pos x="f64" y="f63"/>
                </a:cxn>
              </a:cxnLst>
              <a:rect l="f62" t="f63" r="f64" b="f65"/>
              <a:pathLst>
                <a:path>
                  <a:moveTo>
                    <a:pt x="f33" y="f46"/>
                  </a:moveTo>
                  <a:arcTo wR="f43" hR="f44" stAng="f0" swAng="f1"/>
                  <a:arcTo wR="f43" hR="f44" stAng="f2" swAng="f1"/>
                  <a:arcTo wR="f43" hR="f44" stAng="f7" swAng="f1"/>
                  <a:arcTo wR="f43" hR="f44" stAng="f1" swAng="f1"/>
                  <a:close/>
                </a:path>
              </a:pathLst>
            </a:custGeom>
            <a:solidFill>
              <a:srgbClr val="D8D8EC"/>
            </a:solidFill>
            <a:ln>
              <a:noFill/>
              <a:prstDash val="solid"/>
            </a:ln>
          </p:spPr>
          <p:txBody>
            <a:bodyPr wrap="none" anchor="ctr" compatLnSpc="0"/>
            <a:lstStyle/>
            <a:p>
              <a:pPr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de-DE" kern="0" dirty="0">
                <a:solidFill>
                  <a:srgbClr val="000000"/>
                </a:solidFill>
                <a:latin typeface="Arial" pitchFamily="18"/>
                <a:ea typeface="Arial Unicode MS" pitchFamily="2"/>
                <a:cs typeface="Tahoma" pitchFamily="2"/>
              </a:endParaRPr>
            </a:p>
          </p:txBody>
        </p:sp>
      </p:grpSp>
      <p:sp>
        <p:nvSpPr>
          <p:cNvPr id="38" name="Line 40"/>
          <p:cNvSpPr/>
          <p:nvPr/>
        </p:nvSpPr>
        <p:spPr>
          <a:xfrm>
            <a:off x="304800" y="2819400"/>
            <a:ext cx="8229600" cy="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6483">
            <a:solidFill>
              <a:srgbClr val="000000"/>
            </a:solidFill>
            <a:prstDash val="solid"/>
            <a:round/>
          </a:ln>
        </p:spPr>
        <p:txBody>
          <a:bodyPr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type="ctrTitle"/>
          </p:nvPr>
        </p:nvSpPr>
        <p:spPr>
          <a:xfrm>
            <a:off x="316080" y="466563"/>
            <a:ext cx="6781684" cy="2133715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/>
              <a:t>Titelmasterformat durch Klicken bearbeiten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subTitle" idx="1"/>
          </p:nvPr>
        </p:nvSpPr>
        <p:spPr>
          <a:xfrm>
            <a:off x="849239" y="3049560"/>
            <a:ext cx="6248515" cy="2362315"/>
          </a:xfrm>
        </p:spPr>
        <p:txBody>
          <a:bodyPr/>
          <a:lstStyle>
            <a:lvl1pPr marL="0" indent="0" algn="r">
              <a:spcBef>
                <a:spcPts val="800"/>
              </a:spcBef>
              <a:buNone/>
              <a:defRPr>
                <a:cs typeface="Arial" pitchFamily="2"/>
              </a:defRPr>
            </a:lvl1pPr>
          </a:lstStyle>
          <a:p>
            <a:pPr lvl="0"/>
            <a:r>
              <a:rPr lang="en-US"/>
              <a:t>Formatvorlage des Untertitelmasters durch Klicken bearbeiten</a:t>
            </a:r>
          </a:p>
        </p:txBody>
      </p:sp>
      <p:sp>
        <p:nvSpPr>
          <p:cNvPr id="39" name="Textplatzhalter 38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40" name="Rectangle 7"/>
          <p:cNvSpPr txBox="1"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E1E59-ED00-4849-ABFA-67870B6272B0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9A248-7A92-4DEE-8699-A71F9A72C333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6629400" y="122401"/>
            <a:ext cx="2057400" cy="6008760"/>
          </a:xfrm>
        </p:spPr>
        <p:txBody>
          <a:bodyPr vert="eaVert"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122401"/>
            <a:ext cx="6019915" cy="6008760"/>
          </a:xfrm>
        </p:spPr>
        <p:txBody>
          <a:bodyPr vert="eaVert"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9C638-801B-4B94-97FE-60FC194EABF8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_5f_2c_5f_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719355"/>
            <a:ext cx="4038475" cy="4411797"/>
          </a:xfrm>
        </p:spPr>
        <p:txBody>
          <a:bodyPr/>
          <a:lstStyle>
            <a:lvl1pPr>
              <a:defRPr lang="de-DE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648315" y="1719355"/>
            <a:ext cx="4038475" cy="4411797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5180D-6588-4CB7-9F6F-93CE314F4274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5f_5f_5f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xfrm>
            <a:off x="457200" y="6246813"/>
            <a:ext cx="2130425" cy="473075"/>
          </a:xfr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xfrm>
            <a:off x="3127375" y="6246813"/>
            <a:ext cx="2897188" cy="473075"/>
          </a:xfrm>
        </p:spPr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xfrm>
            <a:off x="6556375" y="6246813"/>
            <a:ext cx="2130425" cy="473075"/>
          </a:xfr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</a:lstStyle>
          <a:p>
            <a:pPr>
              <a:defRPr/>
            </a:pPr>
            <a:fld id="{D0A0A7D3-18E7-4190-AD96-12A7106D80E6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5f_5f_5f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8"/>
          <p:cNvSpPr txBox="1"/>
          <p:nvPr/>
        </p:nvSpPr>
        <p:spPr>
          <a:xfrm>
            <a:off x="8670925" y="193675"/>
            <a:ext cx="184150" cy="434975"/>
          </a:xfrm>
          <a:prstGeom prst="rect">
            <a:avLst/>
          </a:prstGeom>
          <a:noFill/>
          <a:ln>
            <a:noFill/>
          </a:ln>
        </p:spPr>
        <p:txBody>
          <a:bodyPr wrap="none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4763" y="4763"/>
            <a:ext cx="6011862" cy="446087"/>
          </a:xfrm>
          <a:prstGeom prst="rect">
            <a:avLst/>
          </a:prstGeom>
          <a:noFill/>
          <a:ln w="9363">
            <a:solidFill>
              <a:srgbClr val="FFFFFF"/>
            </a:solidFill>
            <a:prstDash val="solid"/>
            <a:miter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Text Box 10"/>
          <p:cNvSpPr txBox="1"/>
          <p:nvPr/>
        </p:nvSpPr>
        <p:spPr>
          <a:xfrm>
            <a:off x="593725" y="0"/>
            <a:ext cx="49688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Rectangle 11"/>
          <p:cNvSpPr/>
          <p:nvPr/>
        </p:nvSpPr>
        <p:spPr>
          <a:xfrm>
            <a:off x="8382000" y="6324600"/>
            <a:ext cx="533400" cy="3048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none" anchor="ctr" anchorCtr="1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Rectangle 12"/>
          <p:cNvSpPr/>
          <p:nvPr/>
        </p:nvSpPr>
        <p:spPr>
          <a:xfrm>
            <a:off x="4763" y="4763"/>
            <a:ext cx="6011862" cy="446087"/>
          </a:xfrm>
          <a:prstGeom prst="rect">
            <a:avLst/>
          </a:prstGeom>
          <a:noFill/>
          <a:ln w="9363">
            <a:solidFill>
              <a:srgbClr val="FFFFFF"/>
            </a:solidFill>
            <a:prstDash val="solid"/>
            <a:miter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Rectangle 18"/>
          <p:cNvSpPr/>
          <p:nvPr/>
        </p:nvSpPr>
        <p:spPr>
          <a:xfrm>
            <a:off x="457200" y="1219200"/>
            <a:ext cx="8050213" cy="4648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lIns="0" tIns="0" rIns="0" bIns="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Text Box 4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Text Box 6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Text Box 8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5" name="Text Box 11"/>
          <p:cNvSpPr txBox="1"/>
          <p:nvPr/>
        </p:nvSpPr>
        <p:spPr>
          <a:xfrm>
            <a:off x="593725" y="6213475"/>
            <a:ext cx="184150" cy="434975"/>
          </a:xfrm>
          <a:prstGeom prst="rect">
            <a:avLst/>
          </a:prstGeom>
          <a:noFill/>
          <a:ln>
            <a:noFill/>
          </a:ln>
        </p:spPr>
        <p:txBody>
          <a:bodyPr wrap="none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9" name="Text Box 13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20" name="Text Box 15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21" name="Rectangle 17"/>
          <p:cNvSpPr/>
          <p:nvPr/>
        </p:nvSpPr>
        <p:spPr>
          <a:xfrm>
            <a:off x="457200" y="1219200"/>
            <a:ext cx="8050213" cy="4648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lIns="0" tIns="0" rIns="0" bIns="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6" name="Rectangle 3"/>
          <p:cNvSpPr txBox="1">
            <a:spLocks noGrp="1"/>
          </p:cNvSpPr>
          <p:nvPr>
            <p:ph type="subTitle" idx="4294967295"/>
          </p:nvPr>
        </p:nvSpPr>
        <p:spPr>
          <a:xfrm>
            <a:off x="609484" y="2971800"/>
            <a:ext cx="7924684" cy="990715"/>
          </a:xfrm>
        </p:spPr>
        <p:txBody>
          <a:bodyPr lIns="92162" tIns="46076" rIns="92162" bIns="46076" anchorCtr="1"/>
          <a:lstStyle>
            <a:lvl1pPr marL="0" indent="0" algn="ctr" hangingPunct="0">
              <a:spcBef>
                <a:spcPts val="800"/>
              </a:spcBef>
              <a:buNone/>
              <a:defRPr lang="de-DE">
                <a:latin typeface="Calibri" pitchFamily="18"/>
              </a:defRPr>
            </a:lvl1pPr>
          </a:lstStyle>
          <a:p>
            <a:pPr lvl="0"/>
            <a:r>
              <a:rPr lang="de-DE"/>
              <a:t>Klicken Sie, um das Untertitelformat zu bearbeiten</a:t>
            </a:r>
          </a:p>
        </p:txBody>
      </p:sp>
      <p:sp>
        <p:nvSpPr>
          <p:cNvPr id="17" name="Titel 16"/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18" name="Textplatzhalter 17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22" name="Rectangle 36"/>
          <p:cNvSpPr>
            <a:spLocks noChangeArrowheads="1"/>
          </p:cNvSpPr>
          <p:nvPr userDrawn="1"/>
        </p:nvSpPr>
        <p:spPr bwMode="auto">
          <a:xfrm>
            <a:off x="8460432" y="6364560"/>
            <a:ext cx="533400" cy="30480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fld id="{3DF24F0E-0EC9-4E29-9DE2-E01BC0845774}" type="slidenum">
              <a:rPr lang="de-DE">
                <a:solidFill>
                  <a:srgbClr val="000066"/>
                </a:solidFill>
                <a:latin typeface="Arial" charset="0"/>
              </a:rPr>
              <a:pPr algn="ctr" eaLnBrk="0" hangingPunct="0">
                <a:defRPr/>
              </a:pPr>
              <a:t>‹Nr.›</a:t>
            </a:fld>
            <a:endParaRPr lang="de-DE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5f_5f_5f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Text Box 8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Text Box 11"/>
          <p:cNvSpPr txBox="1"/>
          <p:nvPr/>
        </p:nvSpPr>
        <p:spPr>
          <a:xfrm>
            <a:off x="593725" y="6213475"/>
            <a:ext cx="184150" cy="434975"/>
          </a:xfrm>
          <a:prstGeom prst="rect">
            <a:avLst/>
          </a:prstGeom>
          <a:noFill/>
          <a:ln>
            <a:noFill/>
          </a:ln>
        </p:spPr>
        <p:txBody>
          <a:bodyPr wrap="none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Text Box 13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Text Box 15"/>
          <p:cNvSpPr txBox="1"/>
          <p:nvPr/>
        </p:nvSpPr>
        <p:spPr>
          <a:xfrm>
            <a:off x="8059738" y="0"/>
            <a:ext cx="1082675" cy="434975"/>
          </a:xfrm>
          <a:prstGeom prst="rect">
            <a:avLst/>
          </a:prstGeom>
          <a:noFill/>
          <a:ln>
            <a:noFill/>
          </a:ln>
        </p:spPr>
        <p:txBody>
          <a:bodyPr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Rectangle 17"/>
          <p:cNvSpPr/>
          <p:nvPr/>
        </p:nvSpPr>
        <p:spPr>
          <a:xfrm>
            <a:off x="457200" y="1219200"/>
            <a:ext cx="8050213" cy="464820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lIns="0" tIns="0" rIns="0" bIns="0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kern="0" dirty="0">
              <a:solidFill>
                <a:srgbClr val="000000"/>
              </a:solidFill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15" name="Rectangle 36"/>
          <p:cNvSpPr/>
          <p:nvPr/>
        </p:nvSpPr>
        <p:spPr>
          <a:xfrm>
            <a:off x="8501063" y="6410325"/>
            <a:ext cx="533400" cy="304800"/>
          </a:xfrm>
          <a:prstGeom prst="rect">
            <a:avLst/>
          </a:prstGeom>
          <a:solidFill>
            <a:srgbClr val="F9F9F9"/>
          </a:solidFill>
          <a:ln>
            <a:noFill/>
            <a:prstDash val="solid"/>
          </a:ln>
        </p:spPr>
        <p:txBody>
          <a:bodyPr wrap="none" anchor="ctr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6CF14E-1BEA-4B55-A1EA-FE8E8637DFAD}" type="slidenum">
              <a:rPr lang="de-DE" kern="0">
                <a:solidFill>
                  <a:srgbClr val="000066"/>
                </a:solidFill>
                <a:latin typeface="Arial" pitchFamily="34"/>
                <a:ea typeface="Arial Unicode MS" pitchFamily="2"/>
                <a:cs typeface="Tahoma" pitchFamily="2"/>
              </a:rPr>
              <a:pPr algn="ct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kern="0" dirty="0">
              <a:solidFill>
                <a:srgbClr val="000066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" name="Rectangle 2"/>
          <p:cNvSpPr txBox="1">
            <a:spLocks noGrp="1"/>
          </p:cNvSpPr>
          <p:nvPr>
            <p:ph type="ctrTitle"/>
          </p:nvPr>
        </p:nvSpPr>
        <p:spPr>
          <a:xfrm>
            <a:off x="571682" y="1752475"/>
            <a:ext cx="8001000" cy="914400"/>
          </a:xfrm>
        </p:spPr>
        <p:txBody>
          <a:bodyPr lIns="92162" tIns="46076" rIns="92162" bIns="46076" anchor="ctr" anchorCtr="1"/>
          <a:lstStyle>
            <a:lvl1pPr algn="ctr" hangingPunct="0">
              <a:defRPr lang="de-DE" sz="4400" b="0" kern="1200">
                <a:solidFill>
                  <a:srgbClr val="000000"/>
                </a:solidFill>
                <a:latin typeface="Calibri" pitchFamily="18"/>
                <a:cs typeface="Tahoma" pitchFamily="2"/>
              </a:defRPr>
            </a:lvl1pPr>
          </a:lstStyle>
          <a:p>
            <a:pPr lvl="0"/>
            <a:r>
              <a:rPr lang="de-DE"/>
              <a:t>Klicken Sie, um das Titelformat zu bearbeiten</a:t>
            </a:r>
          </a:p>
        </p:txBody>
      </p:sp>
      <p:sp>
        <p:nvSpPr>
          <p:cNvPr id="11" name="Rectangle 3"/>
          <p:cNvSpPr txBox="1">
            <a:spLocks noGrp="1"/>
          </p:cNvSpPr>
          <p:nvPr>
            <p:ph type="subTitle" idx="1"/>
          </p:nvPr>
        </p:nvSpPr>
        <p:spPr>
          <a:xfrm>
            <a:off x="609484" y="2971800"/>
            <a:ext cx="7924684" cy="990715"/>
          </a:xfrm>
        </p:spPr>
        <p:txBody>
          <a:bodyPr lIns="92162" tIns="46076" rIns="92162" bIns="46076" anchorCtr="1"/>
          <a:lstStyle>
            <a:lvl1pPr marL="0" indent="0" algn="ctr" hangingPunct="0">
              <a:spcBef>
                <a:spcPts val="800"/>
              </a:spcBef>
              <a:buNone/>
              <a:defRPr lang="de-DE">
                <a:latin typeface="Calibri" pitchFamily="18"/>
              </a:defRPr>
            </a:lvl1pPr>
          </a:lstStyle>
          <a:p>
            <a:pPr lvl="0"/>
            <a:r>
              <a:rPr lang="de-DE"/>
              <a:t>Klicken Sie, um das Untertitelformat zu bearbeiten</a:t>
            </a:r>
          </a:p>
        </p:txBody>
      </p:sp>
      <p:sp>
        <p:nvSpPr>
          <p:cNvPr id="12" name="Textplatzhalter 11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78"/>
            <a:ext cx="7772400" cy="14698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475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616E-686D-4883-B35E-F6EB93E4F87E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4515"/>
            <a:ext cx="8229243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32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6932F-8395-4D7B-BEA2-B1F010112A5C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156" y="4406758"/>
            <a:ext cx="7772400" cy="1362236"/>
          </a:xfrm>
        </p:spPr>
        <p:txBody>
          <a:bodyPr anchor="t" anchorCtr="0"/>
          <a:lstStyle>
            <a:lvl1pPr algn="l">
              <a:defRPr sz="4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22156" y="2906639"/>
            <a:ext cx="7772400" cy="150011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B988-350A-4F4B-8915-E59DDAE8E9BE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4881"/>
            <a:ext cx="4038475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8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648315" y="1604881"/>
            <a:ext cx="4038475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8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95355-8A7A-4DC9-8E97-9C1A64C65768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-179999" y="144722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8229600" cy="719998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6479996" cy="3805915"/>
          </a:xfrm>
        </p:spPr>
        <p:txBody>
          <a:bodyPr lIns="0" tIns="0" rIns="0" bIns="0"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Inhaltsplatzhalter 8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 lang="de-DE"/>
            </a:lvl1pPr>
          </a:lstStyle>
          <a:p>
            <a:pPr lvl="0"/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539552" y="6309320"/>
            <a:ext cx="7380436" cy="3330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smtClean="0">
                <a:solidFill>
                  <a:schemeClr val="bg1"/>
                </a:solidFill>
              </a:rPr>
              <a:t>Wie frei und sozial</a:t>
            </a:r>
            <a:r>
              <a:rPr lang="de-DE" sz="1600" b="1" baseline="0" dirty="0" smtClean="0">
                <a:solidFill>
                  <a:schemeClr val="bg1"/>
                </a:solidFill>
              </a:rPr>
              <a:t> Wissen und Information?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36"/>
          <p:cNvSpPr>
            <a:spLocks noChangeArrowheads="1"/>
          </p:cNvSpPr>
          <p:nvPr userDrawn="1"/>
        </p:nvSpPr>
        <p:spPr bwMode="auto">
          <a:xfrm>
            <a:off x="8460432" y="6364560"/>
            <a:ext cx="533400" cy="304800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fld id="{3DF24F0E-0EC9-4E29-9DE2-E01BC0845774}" type="slidenum">
              <a:rPr lang="de-DE" smtClean="0">
                <a:solidFill>
                  <a:srgbClr val="000066"/>
                </a:solidFill>
                <a:latin typeface="Arial" charset="0"/>
              </a:rPr>
              <a:pPr algn="ctr" eaLnBrk="0" hangingPunct="0">
                <a:defRPr/>
              </a:pPr>
              <a:t>‹Nr.›</a:t>
            </a:fld>
            <a:r>
              <a:rPr lang="de-DE" dirty="0" smtClean="0">
                <a:solidFill>
                  <a:srgbClr val="000066"/>
                </a:solidFill>
                <a:latin typeface="Arial" charset="0"/>
              </a:rPr>
              <a:t>/7</a:t>
            </a:r>
            <a:endParaRPr lang="de-DE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6" cy="639723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3"/>
            <a:ext cx="4040276" cy="3951360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4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4645078" y="1535039"/>
            <a:ext cx="4041721" cy="639723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type="title" idx="4294967295"/>
          </p:nvPr>
        </p:nvSpPr>
        <p:spPr>
          <a:xfrm>
            <a:off x="4645078" y="2174763"/>
            <a:ext cx="4041721" cy="3951360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4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7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3F79-DA01-4636-8512-FCEFDC6A02B3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5EB3B-4319-42B6-957C-45EBAC5B3248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5AAF-B4E8-43FA-80AD-F6AE8C9A59B5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3008156" cy="1162083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3575157" y="272884"/>
            <a:ext cx="5111642" cy="5853238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32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457200" y="1434958"/>
            <a:ext cx="3008156" cy="469115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05363A-5DD8-426A-AD98-48AB1DBDE813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443" y="4800600"/>
            <a:ext cx="5486400" cy="566644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title" idx="4294967295"/>
          </p:nvPr>
        </p:nvSpPr>
        <p:spPr>
          <a:xfrm>
            <a:off x="1792443" y="612721"/>
            <a:ext cx="5486400" cy="4114800"/>
          </a:xfrm>
        </p:spPr>
        <p:txBody>
          <a:bodyPr anchor="t"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792443" y="5367244"/>
            <a:ext cx="5486400" cy="80495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90519-6FCB-4E5B-9C98-59E121D0D354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131FA-7B10-45F3-96C7-E1E39BBBDBF5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2884"/>
            <a:ext cx="2057400" cy="585792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2884"/>
            <a:ext cx="6019915" cy="58579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DAB55-8437-479B-869F-FE181CFD731F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78"/>
            <a:ext cx="7772400" cy="146987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475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D0067-73BE-41FC-9780-D3C45B6A3AE4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4515"/>
            <a:ext cx="8229243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32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4BBA0-C2F3-4734-850E-2A405C7FAE94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156" y="4406758"/>
            <a:ext cx="7772400" cy="1362236"/>
          </a:xfrm>
        </p:spPr>
        <p:txBody>
          <a:bodyPr anchor="t" anchorCtr="0"/>
          <a:lstStyle>
            <a:lvl1pPr algn="l">
              <a:defRPr sz="4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22156" y="2906639"/>
            <a:ext cx="7772400" cy="1500118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9960A-455C-42F5-8512-5980BCCD9197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156" y="4406758"/>
            <a:ext cx="7772400" cy="1362236"/>
          </a:xfrm>
        </p:spPr>
        <p:txBody>
          <a:bodyPr anchor="t"/>
          <a:lstStyle>
            <a:lvl1pPr>
              <a:defRPr lang="de-DE" sz="40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722156" y="2906639"/>
            <a:ext cx="7772400" cy="1500118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lang="de-DE" sz="20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39BB0-5074-4336-988D-9E69D035AC93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604881"/>
            <a:ext cx="4038475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8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648315" y="1604881"/>
            <a:ext cx="4038475" cy="4525923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8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22766-2A02-419E-9F46-ADFA23DD06BB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6" cy="639723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3"/>
            <a:ext cx="4040276" cy="3951360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4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4645078" y="1535039"/>
            <a:ext cx="4041721" cy="639723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type="title" idx="4294967295"/>
          </p:nvPr>
        </p:nvSpPr>
        <p:spPr>
          <a:xfrm>
            <a:off x="4645078" y="2174763"/>
            <a:ext cx="4041721" cy="3951360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24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7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74AC7-5315-489C-BE96-C927E6BF1870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6FD46-BBD0-4DE6-9591-CDE67B722170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C23F1-C167-489E-9923-3664D81D078E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3008156" cy="1162083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3575157" y="272884"/>
            <a:ext cx="5111642" cy="5853238"/>
          </a:xfrm>
        </p:spPr>
        <p:txBody>
          <a:bodyPr anchor="t"/>
          <a:lstStyle>
            <a:lvl1pPr marL="431999" indent="-323999">
              <a:spcAft>
                <a:spcPts val="1415"/>
              </a:spcAft>
              <a:defRPr sz="3200"/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457200" y="1434958"/>
            <a:ext cx="3008156" cy="469115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9B02A-BE6B-49E2-93AF-BCA904ECB0BA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443" y="4800600"/>
            <a:ext cx="5486400" cy="566644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title" idx="4294967295"/>
          </p:nvPr>
        </p:nvSpPr>
        <p:spPr>
          <a:xfrm>
            <a:off x="1792443" y="612721"/>
            <a:ext cx="5486400" cy="4114800"/>
          </a:xfrm>
        </p:spPr>
        <p:txBody>
          <a:bodyPr anchor="t"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792443" y="5367244"/>
            <a:ext cx="5486400" cy="804955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4984A-A5BB-405F-864D-FE64B29590C7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13491-1569-47CD-A932-B8228D28CEEA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2884"/>
            <a:ext cx="2057400" cy="585792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2884"/>
            <a:ext cx="6019915" cy="58579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8E15D-EA74-4C6B-8BD3-028BEB53BEB1}" type="slidenum">
              <a:rPr/>
              <a:pPr>
                <a:defRPr/>
              </a:pPr>
              <a:t>‹Nr.›</a:t>
            </a:fld>
            <a:endParaRPr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457200" y="1719355"/>
            <a:ext cx="4038475" cy="4411797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648315" y="1719355"/>
            <a:ext cx="4038475" cy="4411797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28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12E99-C622-4435-AE70-7FA464583E23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8229600" cy="1143000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6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de-DE"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3"/>
            <a:ext cx="4040276" cy="3951360"/>
          </a:xfrm>
        </p:spPr>
        <p:txBody>
          <a:bodyPr anchor="t"/>
          <a:lstStyle>
            <a:lvl1pPr marL="343082" indent="-343082">
              <a:spcBef>
                <a:spcPts val="6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5" name="Textplatzhalter 4"/>
          <p:cNvSpPr txBox="1">
            <a:spLocks noGrp="1"/>
          </p:cNvSpPr>
          <p:nvPr>
            <p:ph type="body" idx="3"/>
          </p:nvPr>
        </p:nvSpPr>
        <p:spPr>
          <a:xfrm>
            <a:off x="4645078" y="1535039"/>
            <a:ext cx="4041721" cy="639723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de-DE" sz="2400" b="1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 txBox="1">
            <a:spLocks noGrp="1"/>
          </p:cNvSpPr>
          <p:nvPr>
            <p:ph type="title" idx="4294967295"/>
          </p:nvPr>
        </p:nvSpPr>
        <p:spPr>
          <a:xfrm>
            <a:off x="4645078" y="2174763"/>
            <a:ext cx="4041721" cy="3951360"/>
          </a:xfrm>
        </p:spPr>
        <p:txBody>
          <a:bodyPr anchor="t"/>
          <a:lstStyle>
            <a:lvl1pPr marL="343082" indent="-343082">
              <a:spcBef>
                <a:spcPts val="6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7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8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059F1-43FD-45C9-96F1-E995B6F7B223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5900" y="6264275"/>
            <a:ext cx="8099425" cy="5032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Towards a commons-based copyright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– IFLA 08/2010</a:t>
            </a: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13200" y="122401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8" name="Datumsplatzhalter 2"/>
          <p:cNvSpPr txBox="1"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9" name="Fußzeilenplatzhalter 3"/>
          <p:cNvSpPr txBox="1"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10" name="Foliennummernplatzhalter 4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81E02-3AA0-4184-BD69-3DC709FE5E72}" type="slidenum">
              <a:rPr/>
              <a:pPr>
                <a:defRPr/>
              </a:pPr>
              <a:t>‹Nr.›</a:t>
            </a:fld>
            <a:endParaRPr dirty="0"/>
          </a:p>
        </p:txBody>
      </p:sp>
      <p:sp>
        <p:nvSpPr>
          <p:cNvPr id="11" name="Rectangle 36"/>
          <p:cNvSpPr/>
          <p:nvPr userDrawn="1"/>
        </p:nvSpPr>
        <p:spPr>
          <a:xfrm>
            <a:off x="8460432" y="6381328"/>
            <a:ext cx="533400" cy="304800"/>
          </a:xfrm>
          <a:prstGeom prst="rect">
            <a:avLst/>
          </a:prstGeom>
          <a:solidFill>
            <a:srgbClr val="F9F9F9"/>
          </a:solidFill>
          <a:ln>
            <a:noFill/>
            <a:prstDash val="solid"/>
          </a:ln>
        </p:spPr>
        <p:txBody>
          <a:bodyPr wrap="none" anchor="ctr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6CF14E-1BEA-4B55-A1EA-FE8E8637DFAD}" type="slidenum">
              <a:rPr lang="de-DE" kern="0" smtClean="0">
                <a:solidFill>
                  <a:srgbClr val="000066"/>
                </a:solidFill>
                <a:latin typeface="Arial" pitchFamily="34"/>
                <a:ea typeface="Arial Unicode MS" pitchFamily="2"/>
                <a:cs typeface="Tahoma" pitchFamily="2"/>
              </a:rPr>
              <a:pPr algn="ct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r>
              <a:rPr lang="de-DE" kern="0" dirty="0" smtClean="0">
                <a:solidFill>
                  <a:srgbClr val="000066"/>
                </a:solidFill>
                <a:latin typeface="Arial" pitchFamily="34"/>
                <a:ea typeface="Arial Unicode MS" pitchFamily="2"/>
                <a:cs typeface="Tahoma" pitchFamily="2"/>
              </a:rPr>
              <a:t>/7</a:t>
            </a:r>
            <a:endParaRPr lang="de-DE" kern="0" dirty="0">
              <a:solidFill>
                <a:srgbClr val="000066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4" name="Textfeld 13"/>
          <p:cNvSpPr txBox="1"/>
          <p:nvPr userDrawn="1"/>
        </p:nvSpPr>
        <p:spPr>
          <a:xfrm>
            <a:off x="539552" y="6309320"/>
            <a:ext cx="7380436" cy="33307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600" b="1" dirty="0" smtClean="0">
                <a:solidFill>
                  <a:schemeClr val="bg1"/>
                </a:solidFill>
              </a:rPr>
              <a:t>Zweitveröffentlichungsrecht im Urheberrecht</a:t>
            </a:r>
            <a:endParaRPr lang="de-DE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Textplatzhalter 5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4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8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0818C6-2989-49E6-928D-12E42B7D9070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2884"/>
            <a:ext cx="3008156" cy="1162083"/>
          </a:xfrm>
        </p:spPr>
        <p:txBody>
          <a:bodyPr/>
          <a:lstStyle>
            <a:lvl1pPr>
              <a:defRPr lang="de-DE" sz="20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3575157" y="272884"/>
            <a:ext cx="5111642" cy="5853238"/>
          </a:xfrm>
        </p:spPr>
        <p:txBody>
          <a:bodyPr anchor="t"/>
          <a:lstStyle>
            <a:lvl1pPr marL="343082" indent="-343082">
              <a:spcBef>
                <a:spcPts val="8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457200" y="1434958"/>
            <a:ext cx="3008156" cy="46911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de-DE"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18DDF-0372-429D-B0B7-0281BCF00120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443" y="4800600"/>
            <a:ext cx="5486400" cy="566644"/>
          </a:xfrm>
        </p:spPr>
        <p:txBody>
          <a:bodyPr/>
          <a:lstStyle>
            <a:lvl1pPr>
              <a:defRPr lang="de-DE" sz="2000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 txBox="1">
            <a:spLocks noGrp="1"/>
          </p:cNvSpPr>
          <p:nvPr>
            <p:ph type="title" idx="4294967295"/>
          </p:nvPr>
        </p:nvSpPr>
        <p:spPr>
          <a:xfrm>
            <a:off x="1792443" y="612721"/>
            <a:ext cx="5486400" cy="4114800"/>
          </a:xfrm>
        </p:spPr>
        <p:txBody>
          <a:bodyPr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4" name="Textplatzhalter 3"/>
          <p:cNvSpPr txBox="1">
            <a:spLocks noGrp="1"/>
          </p:cNvSpPr>
          <p:nvPr>
            <p:ph type="body" idx="2"/>
          </p:nvPr>
        </p:nvSpPr>
        <p:spPr>
          <a:xfrm>
            <a:off x="1792443" y="5367244"/>
            <a:ext cx="5486400" cy="80495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de-DE" sz="1400"/>
            </a:lvl1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C84DE-B02B-4FD4-A40E-0D69257241A9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 txBox="1">
            <a:spLocks noGrp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Titelmasterformat durch Klicken bearbeiten</a:t>
            </a:r>
          </a:p>
        </p:txBody>
      </p:sp>
      <p:sp>
        <p:nvSpPr>
          <p:cNvPr id="1027" name="Rectangle 4"/>
          <p:cNvSpPr txBox="1">
            <a:spLocks noGrp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5" name="Rectangle 5"/>
          <p:cNvSpPr txBox="1"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Rectangle 6"/>
          <p:cNvSpPr txBox="1"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7" name="Rectangle 7"/>
          <p:cNvSpPr txBox="1"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0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Arial Unicode MS" pitchFamily="2"/>
                <a:cs typeface="Arial" pitchFamily="2"/>
              </a:defRPr>
            </a:lvl1pPr>
          </a:lstStyle>
          <a:p>
            <a:pPr>
              <a:defRPr/>
            </a:pPr>
            <a:fld id="{B18E738A-50E0-47D6-B34A-CC0B09DE8F24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23" r:id="rId3"/>
    <p:sldLayoutId id="2147483824" r:id="rId4"/>
    <p:sldLayoutId id="2147483825" r:id="rId5"/>
    <p:sldLayoutId id="2147483856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57" r:id="rId13"/>
    <p:sldLayoutId id="2147483858" r:id="rId14"/>
    <p:sldLayoutId id="2147483859" r:id="rId1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lang="en-US" sz="3900" b="1">
          <a:solidFill>
            <a:srgbClr val="330066"/>
          </a:solidFill>
          <a:latin typeface="Arial" pitchFamily="18"/>
          <a:ea typeface="Arial Unicode MS" pitchFamily="2"/>
          <a:cs typeface="Arial" pitchFamily="2"/>
        </a:defRPr>
      </a:lvl1pPr>
      <a:lvl2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5pPr>
      <a:lvl6pPr marL="457200" algn="l" rtl="0" eaLnBrk="0" fontAlgn="base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6pPr>
      <a:lvl7pPr marL="914400" algn="l" rtl="0" eaLnBrk="0" fontAlgn="base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7pPr>
      <a:lvl8pPr marL="1371600" algn="l" rtl="0" eaLnBrk="0" fontAlgn="base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8pPr>
      <a:lvl9pPr marL="1828800" algn="l" rtl="0" eaLnBrk="0" fontAlgn="base">
        <a:spcBef>
          <a:spcPct val="0"/>
        </a:spcBef>
        <a:spcAft>
          <a:spcPct val="0"/>
        </a:spcAft>
        <a:buSzPct val="45000"/>
        <a:buFont typeface="StarSymbol"/>
        <a:buChar char="●"/>
        <a:defRPr sz="3900" b="1">
          <a:solidFill>
            <a:srgbClr val="330066"/>
          </a:solidFill>
          <a:latin typeface="Arial" pitchFamily="34" charset="0"/>
          <a:ea typeface="Arial Unicode MS" pitchFamily="34" charset="-128"/>
          <a:cs typeface="Arial" pitchFamily="34" charset="0"/>
        </a:defRPr>
      </a:lvl9pPr>
    </p:titleStyle>
    <p:bodyStyle>
      <a:lvl1pPr marL="431800" indent="-323850" algn="l" rtl="0" eaLnBrk="0" fontAlgn="base" hangingPunct="0">
        <a:spcBef>
          <a:spcPct val="0"/>
        </a:spcBef>
        <a:spcAft>
          <a:spcPts val="1413"/>
        </a:spcAft>
        <a:buClr>
          <a:srgbClr val="330066"/>
        </a:buClr>
        <a:buSzPct val="45000"/>
        <a:buFont typeface="StarSymbol"/>
        <a:buChar char="●"/>
        <a:defRPr lang="en-US" sz="32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marL="863600" lvl="1" indent="-323850" algn="l" rtl="0" eaLnBrk="0" fontAlgn="base" hangingPunct="0">
        <a:spcBef>
          <a:spcPct val="0"/>
        </a:spcBef>
        <a:spcAft>
          <a:spcPts val="1138"/>
        </a:spcAft>
        <a:buClr>
          <a:srgbClr val="669999"/>
        </a:buClr>
        <a:buSzPct val="45000"/>
        <a:buFont typeface="StarSymbol"/>
        <a:buChar char="●"/>
        <a:defRPr lang="en-US" sz="28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2pPr>
      <a:lvl3pPr marL="1295400" lvl="2" indent="-287338" algn="l" rtl="0" eaLnBrk="0" fontAlgn="base" hangingPunct="0">
        <a:spcBef>
          <a:spcPct val="0"/>
        </a:spcBef>
        <a:spcAft>
          <a:spcPts val="850"/>
        </a:spcAft>
        <a:buClr>
          <a:srgbClr val="CCCC00"/>
        </a:buClr>
        <a:buSzPct val="75000"/>
        <a:buFont typeface="StarSymbol"/>
        <a:buChar char="–"/>
        <a:defRPr lang="en-US" sz="2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3pPr>
      <a:lvl4pPr marL="1727200" lvl="3" indent="-215900" algn="l" rtl="0" eaLnBrk="0" fontAlgn="base" hangingPunct="0">
        <a:spcBef>
          <a:spcPct val="0"/>
        </a:spcBef>
        <a:spcAft>
          <a:spcPts val="563"/>
        </a:spcAft>
        <a:buClr>
          <a:srgbClr val="330066"/>
        </a:buClr>
        <a:buSzPct val="45000"/>
        <a:buFont typeface="StarSymbol"/>
        <a:buChar char="●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4pPr>
      <a:lvl5pPr marL="2159000" lvl="4" indent="-215900" algn="l" rtl="0" eaLnBrk="0" fontAlgn="base" hangingPunct="0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5pPr>
      <a:lvl6pPr marL="2616200" indent="-215900" algn="l" rtl="0" eaLnBrk="0" fontAlgn="base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6pPr>
      <a:lvl7pPr marL="3073400" indent="-215900" algn="l" rtl="0" eaLnBrk="0" fontAlgn="base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7pPr>
      <a:lvl8pPr marL="3530600" indent="-215900" algn="l" rtl="0" eaLnBrk="0" fontAlgn="base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8pPr>
      <a:lvl9pPr marL="3987800" indent="-215900" algn="l" rtl="0" eaLnBrk="0" fontAlgn="base">
        <a:spcBef>
          <a:spcPct val="0"/>
        </a:spcBef>
        <a:spcAft>
          <a:spcPts val="288"/>
        </a:spcAft>
        <a:buClr>
          <a:srgbClr val="D8D8EC"/>
        </a:buClr>
        <a:buSzPct val="75000"/>
        <a:buFont typeface="StarSymbol"/>
        <a:buChar char="–"/>
        <a:defRPr lang="en-US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 txBox="1">
            <a:spLocks noGrp="1"/>
          </p:cNvSpPr>
          <p:nvPr>
            <p:ph type="title"/>
          </p:nvPr>
        </p:nvSpPr>
        <p:spPr bwMode="auto">
          <a:xfrm>
            <a:off x="457200" y="273050"/>
            <a:ext cx="82296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2051" name="Textplatzhalter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457200" y="6246813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127375" y="6246813"/>
            <a:ext cx="2897188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6556375" y="6246813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BC1372F5-FDEC-47AB-A3D0-854F01C401B0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lang="de-DE" sz="4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9pPr>
    </p:titleStyle>
    <p:bodyStyle>
      <a:lvl1pPr marL="431800" indent="-323850" algn="l" rtl="0" eaLnBrk="0" fontAlgn="base" hangingPunct="0">
        <a:spcBef>
          <a:spcPct val="0"/>
        </a:spcBef>
        <a:spcAft>
          <a:spcPts val="1413"/>
        </a:spcAft>
        <a:buSzPct val="45000"/>
        <a:buFont typeface="StarSymbol"/>
        <a:buChar char="●"/>
        <a:defRPr lang="de-DE" sz="32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marL="863600" lvl="1" indent="-323850" algn="l" rtl="0" eaLnBrk="0" fontAlgn="base" hangingPunct="0">
        <a:spcBef>
          <a:spcPct val="0"/>
        </a:spcBef>
        <a:spcAft>
          <a:spcPts val="1138"/>
        </a:spcAft>
        <a:buSzPct val="45000"/>
        <a:buFont typeface="StarSymbol"/>
        <a:buChar char="●"/>
        <a:defRPr lang="de-DE" sz="28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2pPr>
      <a:lvl3pPr marL="1295400" lvl="2" indent="-287338" algn="l" rtl="0" eaLnBrk="0" fontAlgn="base" hangingPunct="0">
        <a:spcBef>
          <a:spcPct val="0"/>
        </a:spcBef>
        <a:spcAft>
          <a:spcPts val="850"/>
        </a:spcAft>
        <a:buSzPct val="75000"/>
        <a:buFont typeface="StarSymbol"/>
        <a:buChar char="–"/>
        <a:defRPr lang="de-DE" sz="2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3pPr>
      <a:lvl4pPr marL="1727200" lvl="3" indent="-215900" algn="l" rtl="0" eaLnBrk="0" fontAlgn="base" hangingPunct="0">
        <a:spcBef>
          <a:spcPct val="0"/>
        </a:spcBef>
        <a:spcAft>
          <a:spcPts val="563"/>
        </a:spcAft>
        <a:buSzPct val="45000"/>
        <a:buFont typeface="StarSymbol"/>
        <a:buChar char="●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4pPr>
      <a:lvl5pPr marL="2159000" lvl="4" indent="-215900" algn="l" rtl="0" eaLnBrk="0" fontAlgn="base" hangingPunct="0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5pPr>
      <a:lvl6pPr marL="26162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6pPr>
      <a:lvl7pPr marL="30734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7pPr>
      <a:lvl8pPr marL="35306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8pPr>
      <a:lvl9pPr marL="39878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 txBox="1">
            <a:spLocks noGrp="1"/>
          </p:cNvSpPr>
          <p:nvPr>
            <p:ph type="title"/>
          </p:nvPr>
        </p:nvSpPr>
        <p:spPr bwMode="auto">
          <a:xfrm>
            <a:off x="457200" y="273050"/>
            <a:ext cx="82296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/>
          <a:p>
            <a:pPr lvl="0"/>
            <a:endParaRPr lang="de-DE" smtClean="0"/>
          </a:p>
        </p:txBody>
      </p:sp>
      <p:sp>
        <p:nvSpPr>
          <p:cNvPr id="3075" name="Textplatzhalter 2"/>
          <p:cNvSpPr txBox="1">
            <a:spLocks noGrp="1"/>
          </p:cNvSpPr>
          <p:nvPr>
            <p:ph type="body" idx="1"/>
          </p:nvPr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 txBox="1">
            <a:spLocks noGrp="1"/>
          </p:cNvSpPr>
          <p:nvPr>
            <p:ph type="dt" sz="half" idx="2"/>
          </p:nvPr>
        </p:nvSpPr>
        <p:spPr>
          <a:xfrm>
            <a:off x="457200" y="6246813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5" name="Fußzeilenplatzhalter 4"/>
          <p:cNvSpPr txBox="1">
            <a:spLocks noGrp="1"/>
          </p:cNvSpPr>
          <p:nvPr>
            <p:ph type="ftr" sz="quarter" idx="3"/>
          </p:nvPr>
        </p:nvSpPr>
        <p:spPr>
          <a:xfrm>
            <a:off x="3127375" y="6246813"/>
            <a:ext cx="2897188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endParaRPr dirty="0"/>
          </a:p>
        </p:txBody>
      </p:sp>
      <p:sp>
        <p:nvSpPr>
          <p:cNvPr id="6" name="Foliennummernplatzhalter 5"/>
          <p:cNvSpPr txBox="1">
            <a:spLocks noGrp="1"/>
          </p:cNvSpPr>
          <p:nvPr>
            <p:ph type="sldNum" sz="quarter" idx="4"/>
          </p:nvPr>
        </p:nvSpPr>
        <p:spPr>
          <a:xfrm>
            <a:off x="6556375" y="6246813"/>
            <a:ext cx="2130425" cy="4730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>
              <a:defRPr/>
            </a:pPr>
            <a:fld id="{1048B300-AEA0-47DD-8A6B-DACB61546CC1}" type="slidenum">
              <a:rPr/>
              <a:pPr>
                <a:defRPr/>
              </a:pPr>
              <a:t>‹Nr.›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lang="de-DE" sz="4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45000"/>
        <a:buFont typeface="StarSymbol"/>
        <a:buChar char="●"/>
        <a:defRPr sz="4400">
          <a:solidFill>
            <a:srgbClr val="000000"/>
          </a:solidFill>
          <a:latin typeface="Arial" pitchFamily="34" charset="0"/>
          <a:ea typeface="Arial Unicode MS" pitchFamily="34" charset="-128"/>
          <a:cs typeface="Tahoma" pitchFamily="34" charset="0"/>
        </a:defRPr>
      </a:lvl9pPr>
    </p:titleStyle>
    <p:bodyStyle>
      <a:lvl1pPr marL="431800" indent="-323850" algn="l" rtl="0" eaLnBrk="0" fontAlgn="base" hangingPunct="0">
        <a:spcBef>
          <a:spcPct val="0"/>
        </a:spcBef>
        <a:spcAft>
          <a:spcPts val="1413"/>
        </a:spcAft>
        <a:buSzPct val="45000"/>
        <a:buFont typeface="StarSymbol"/>
        <a:buChar char="●"/>
        <a:defRPr lang="de-DE" sz="32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1pPr>
      <a:lvl2pPr marL="863600" lvl="1" indent="-323850" algn="l" rtl="0" eaLnBrk="0" fontAlgn="base" hangingPunct="0">
        <a:spcBef>
          <a:spcPct val="0"/>
        </a:spcBef>
        <a:spcAft>
          <a:spcPts val="1138"/>
        </a:spcAft>
        <a:buSzPct val="45000"/>
        <a:buFont typeface="StarSymbol"/>
        <a:buChar char="●"/>
        <a:defRPr lang="de-DE" sz="28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2pPr>
      <a:lvl3pPr marL="1295400" lvl="2" indent="-287338" algn="l" rtl="0" eaLnBrk="0" fontAlgn="base" hangingPunct="0">
        <a:spcBef>
          <a:spcPct val="0"/>
        </a:spcBef>
        <a:spcAft>
          <a:spcPts val="850"/>
        </a:spcAft>
        <a:buSzPct val="75000"/>
        <a:buFont typeface="StarSymbol"/>
        <a:buChar char="–"/>
        <a:defRPr lang="de-DE" sz="24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3pPr>
      <a:lvl4pPr marL="1727200" lvl="3" indent="-215900" algn="l" rtl="0" eaLnBrk="0" fontAlgn="base" hangingPunct="0">
        <a:spcBef>
          <a:spcPct val="0"/>
        </a:spcBef>
        <a:spcAft>
          <a:spcPts val="563"/>
        </a:spcAft>
        <a:buSzPct val="45000"/>
        <a:buFont typeface="StarSymbol"/>
        <a:buChar char="●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4pPr>
      <a:lvl5pPr marL="2159000" lvl="4" indent="-215900" algn="l" rtl="0" eaLnBrk="0" fontAlgn="base" hangingPunct="0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5pPr>
      <a:lvl6pPr marL="26162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6pPr>
      <a:lvl7pPr marL="30734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7pPr>
      <a:lvl8pPr marL="35306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8pPr>
      <a:lvl9pPr marL="3987800" indent="-215900" algn="l" rtl="0" eaLnBrk="0" fontAlgn="base">
        <a:spcBef>
          <a:spcPct val="0"/>
        </a:spcBef>
        <a:spcAft>
          <a:spcPts val="288"/>
        </a:spcAft>
        <a:buSzPct val="75000"/>
        <a:buFont typeface="StarSymbol"/>
        <a:buChar char="–"/>
        <a:defRPr lang="de-DE" sz="2000" kern="1200">
          <a:solidFill>
            <a:srgbClr val="000000"/>
          </a:solidFill>
          <a:latin typeface="Arial" pitchFamily="18"/>
          <a:ea typeface="Arial Unicode MS" pitchFamily="2"/>
          <a:cs typeface="Tahoma" pitchFamily="2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hyperlink" Target="http://creativecommons.org/licenses/by-sa/2.0/de/legalcode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f3ML8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1qrdzn3B5q0" TargetMode="External"/><Relationship Id="rId5" Type="http://schemas.openxmlformats.org/officeDocument/2006/relationships/hyperlink" Target="http://www.videogold.de/wikileaks-aufklaerung-oder-cyberterror-was-folgt-aus-wikileaks/" TargetMode="External"/><Relationship Id="rId4" Type="http://schemas.openxmlformats.org/officeDocument/2006/relationships/hyperlink" Target="http://www.oif.ala.org/oif/?p=179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dxF0O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wQu9-On8vpg" TargetMode="External"/><Relationship Id="rId4" Type="http://schemas.openxmlformats.org/officeDocument/2006/relationships/hyperlink" Target="http://www.youtube.com/watch?v=4c-XJJjXfxc&amp;feature=relat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leanderwattig.de/index.php/2009/07/19/thomas-hoeren-uber-das-urheberrecht/" TargetMode="External"/><Relationship Id="rId7" Type="http://schemas.openxmlformats.org/officeDocument/2006/relationships/hyperlink" Target="http://www.youtube.com/watch?v=3BKe2_nN9c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oHawNw-obOs" TargetMode="External"/><Relationship Id="rId5" Type="http://schemas.openxmlformats.org/officeDocument/2006/relationships/hyperlink" Target="http://www.youtube.com/watch?v=pXoHC2D15hM&amp;feature=related" TargetMode="External"/><Relationship Id="rId4" Type="http://schemas.openxmlformats.org/officeDocument/2006/relationships/hyperlink" Target="http://www.youtube.com/watch?v=EUrmenxrVL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uhlen.nam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" Target="slide1.xml"/><Relationship Id="rId7" Type="http://schemas.openxmlformats.org/officeDocument/2006/relationships/hyperlink" Target="http://creativecommons.org/licenses/by-sa/2.0/de/legalcod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323528" y="1340768"/>
            <a:ext cx="7776864" cy="2241178"/>
          </a:xfrm>
          <a:solidFill>
            <a:srgbClr val="333366"/>
          </a:solidFill>
        </p:spPr>
        <p:txBody>
          <a:bodyPr anchor="ctr" anchorCtr="1"/>
          <a:lstStyle/>
          <a:p>
            <a:pPr algn="ctr">
              <a:buNone/>
            </a:pPr>
            <a:r>
              <a:rPr lang="de-DE" sz="3200" dirty="0" smtClean="0">
                <a:solidFill>
                  <a:schemeClr val="bg1"/>
                </a:solidFill>
                <a:latin typeface="+mn-lt"/>
              </a:rPr>
              <a:t>Wie sozial und wie frei kann Wissen und Information  in Bildung und Wissenschaft sein?</a:t>
            </a:r>
            <a:endParaRPr lang="de-DE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46" name="Pfeil nach rechts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8459788" y="6310313"/>
            <a:ext cx="576262" cy="358775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824937437 h 21600"/>
              <a:gd name="T4" fmla="*/ 2147483647 w 21600"/>
              <a:gd name="T5" fmla="*/ 1649870623 h 21600"/>
              <a:gd name="T6" fmla="*/ 0 w 21600"/>
              <a:gd name="T7" fmla="*/ 824937437 h 21600"/>
              <a:gd name="T8" fmla="*/ 2147483647 w 21600"/>
              <a:gd name="T9" fmla="*/ 0 h 21600"/>
              <a:gd name="T10" fmla="*/ 2147483647 w 21600"/>
              <a:gd name="T11" fmla="*/ 1649870623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0 w 21600"/>
              <a:gd name="T19" fmla="*/ 5400 h 21600"/>
              <a:gd name="T20" fmla="*/ 18225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0" y="5400"/>
                </a:moveTo>
                <a:lnTo>
                  <a:pt x="14850" y="5400"/>
                </a:lnTo>
                <a:lnTo>
                  <a:pt x="14850" y="0"/>
                </a:lnTo>
                <a:lnTo>
                  <a:pt x="21600" y="10800"/>
                </a:lnTo>
                <a:lnTo>
                  <a:pt x="14850" y="21600"/>
                </a:lnTo>
                <a:lnTo>
                  <a:pt x="14850" y="16200"/>
                </a:lnTo>
                <a:lnTo>
                  <a:pt x="0" y="16200"/>
                </a:lnTo>
                <a:close/>
              </a:path>
            </a:pathLst>
          </a:custGeom>
          <a:solidFill>
            <a:srgbClr val="4F81BD"/>
          </a:solidFill>
          <a:ln w="25402">
            <a:solidFill>
              <a:srgbClr val="385D8A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/>
            <a:r>
              <a:rPr lang="de-DE" dirty="0">
                <a:solidFill>
                  <a:srgbClr val="FFFFFF"/>
                </a:solidFill>
                <a:latin typeface="Calibri" pitchFamily="34" charset="0"/>
                <a:hlinkClick r:id="rId3" action="ppaction://hlinksldjump"/>
              </a:rPr>
              <a:t>CC</a:t>
            </a:r>
            <a:endParaRPr lang="de-DE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3721497"/>
            <a:ext cx="6048672" cy="864096"/>
          </a:xfrm>
          <a:solidFill>
            <a:schemeClr val="tx2">
              <a:lumMod val="40000"/>
              <a:lumOff val="60000"/>
            </a:schemeClr>
          </a:solidFill>
        </p:spPr>
        <p:txBody>
          <a:bodyPr anchor="ctr" anchorCtr="1"/>
          <a:lstStyle/>
          <a:p>
            <a:pPr algn="ctr">
              <a:buNone/>
            </a:pPr>
            <a:r>
              <a:rPr lang="de-DE" sz="2400" dirty="0" smtClean="0">
                <a:latin typeface="+mn-lt"/>
              </a:rPr>
              <a:t>Abschlusspanel ISI 2001</a:t>
            </a:r>
            <a:endParaRPr lang="de-DE" sz="240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2"/>
          <p:cNvSpPr txBox="1">
            <a:spLocks noGrp="1"/>
          </p:cNvSpPr>
          <p:nvPr>
            <p:ph type="title"/>
          </p:nvPr>
        </p:nvSpPr>
        <p:spPr>
          <a:xfrm>
            <a:off x="1547664" y="4725144"/>
            <a:ext cx="5328592" cy="1115219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/>
          <a:lstStyle/>
          <a:p>
            <a:pPr algn="ctr" eaLnBrk="1" hangingPunct="1">
              <a:spcBef>
                <a:spcPts val="500"/>
              </a:spcBef>
              <a:buNone/>
              <a:defRPr/>
            </a:pP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/>
            </a:r>
            <a:br>
              <a:rPr lang="en-US" sz="2800" b="0" dirty="0" smtClean="0">
                <a:solidFill>
                  <a:schemeClr val="tx1"/>
                </a:solidFill>
                <a:latin typeface="+mn-lt"/>
              </a:rPr>
            </a:br>
            <a:r>
              <a:rPr lang="de-DE" sz="2800" dirty="0" smtClean="0">
                <a:latin typeface="+mn-lt"/>
              </a:rPr>
              <a:t> </a:t>
            </a:r>
            <a:r>
              <a:rPr lang="de-DE" sz="2000" dirty="0" smtClean="0">
                <a:latin typeface="+mn-lt"/>
              </a:rPr>
              <a:t>Rainer Kuhlen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Universität Konstanz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Humboldt Universität zu Berlin</a:t>
            </a:r>
            <a:r>
              <a:rPr sz="2800" b="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  <a:t/>
            </a:r>
            <a:br>
              <a:rPr sz="2800" b="0" dirty="0" smtClean="0">
                <a:solidFill>
                  <a:srgbClr val="FFFFFF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endParaRPr sz="2800" b="0" dirty="0" smtClean="0">
              <a:solidFill>
                <a:srgbClr val="FFFFFF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244" name="Picture 1036" descr="D:\RK-WEB0305\RK\kuhlen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4293096"/>
            <a:ext cx="1066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410200" y="1708150"/>
            <a:ext cx="358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lnSpc>
                <a:spcPct val="120000"/>
              </a:lnSpc>
              <a:buFont typeface="Wingdings" pitchFamily="2" charset="2"/>
              <a:buNone/>
            </a:pPr>
            <a:r>
              <a:rPr lang="de-DE" sz="2000" dirty="0"/>
              <a:t>     CC als Möglichkeit, informationelle Autonomie/ Selbstbestimmung von Autoren zurückzugewinnen </a:t>
            </a:r>
          </a:p>
        </p:txBody>
      </p:sp>
      <p:sp>
        <p:nvSpPr>
          <p:cNvPr id="5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553200" y="3352800"/>
            <a:ext cx="1295400" cy="593725"/>
          </a:xfrm>
          <a:prstGeom prst="leftArrow">
            <a:avLst>
              <a:gd name="adj1" fmla="val 50000"/>
              <a:gd name="adj2" fmla="val 62485"/>
            </a:avLst>
          </a:prstGeom>
          <a:solidFill>
            <a:srgbClr val="002060"/>
          </a:solidFill>
          <a:ln w="12700">
            <a:noFill/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 eaLnBrk="0" hangingPunct="0"/>
            <a:endParaRPr lang="de-DE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19800" y="4114800"/>
            <a:ext cx="3124200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lnSpc>
                <a:spcPct val="120000"/>
              </a:lnSpc>
              <a:buFont typeface="Wingdings" pitchFamily="2" charset="2"/>
              <a:buNone/>
            </a:pPr>
            <a:r>
              <a:rPr lang="de-DE" sz="2000" dirty="0"/>
              <a:t>     im Rahmen des Urheberrechts, aber mit Verzicht auf exklusive Verwertungsrechte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0"/>
            <a:ext cx="7132638" cy="1323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1371600"/>
            <a:ext cx="49149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57800"/>
            <a:ext cx="6370638" cy="742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" name="Picture 1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0400" y="5791200"/>
            <a:ext cx="4981575" cy="438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 txBox="1">
            <a:spLocks noGrp="1"/>
          </p:cNvSpPr>
          <p:nvPr>
            <p:ph type="title"/>
          </p:nvPr>
        </p:nvSpPr>
        <p:spPr>
          <a:xfrm>
            <a:off x="1619250" y="1457329"/>
            <a:ext cx="5761062" cy="2251065"/>
          </a:xfrm>
          <a:solidFill>
            <a:schemeClr val="tx2">
              <a:lumMod val="20000"/>
              <a:lumOff val="80000"/>
            </a:schemeClr>
          </a:solidFill>
        </p:spPr>
        <p:txBody>
          <a:bodyPr wrap="square" anchor="ctr" anchorCtr="1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de-DE" sz="2400" dirty="0" smtClean="0">
                <a:latin typeface="+mn-lt"/>
              </a:rPr>
              <a:t>Das Motto von ISI 2011 lautet „Information und Wissen: global, sozial und frei?“ </a:t>
            </a:r>
            <a:br>
              <a:rPr lang="de-DE" sz="2400" dirty="0" smtClean="0">
                <a:latin typeface="+mn-lt"/>
              </a:rPr>
            </a:br>
            <a:r>
              <a:rPr lang="de-DE" sz="2400" b="0" dirty="0" smtClean="0">
                <a:latin typeface="+mn-lt"/>
              </a:rPr>
              <a:t>D</a:t>
            </a:r>
            <a:r>
              <a:rPr lang="de-DE" sz="2400" dirty="0" smtClean="0">
                <a:latin typeface="+mn-lt"/>
              </a:rPr>
              <a:t>ieses Abschlusspanel nimmt das Motto von ISI 2011 beim Wort.  </a:t>
            </a:r>
            <a:endParaRPr lang="de-DE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 txBox="1">
            <a:spLocks noGrp="1"/>
          </p:cNvSpPr>
          <p:nvPr>
            <p:ph type="title"/>
          </p:nvPr>
        </p:nvSpPr>
        <p:spPr>
          <a:xfrm>
            <a:off x="611560" y="220028"/>
            <a:ext cx="8280920" cy="589072"/>
          </a:xfrm>
          <a:solidFill>
            <a:schemeClr val="tx2">
              <a:lumMod val="20000"/>
              <a:lumOff val="80000"/>
            </a:schemeClr>
          </a:solidFill>
        </p:spPr>
        <p:txBody>
          <a:bodyPr wrap="square" anchor="ctr" anchorCtr="1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de-DE" sz="2400" dirty="0" smtClean="0">
                <a:solidFill>
                  <a:srgbClr val="002060"/>
                </a:solidFill>
                <a:latin typeface="+mn-lt"/>
              </a:rPr>
              <a:t>1. Wie weit reicht Informationsfreiheit? </a:t>
            </a:r>
            <a:endParaRPr lang="de-DE" sz="24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67544" y="350100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+mn-lt"/>
              </a:rPr>
              <a:t>Informationsfreiheit in der Demokratie</a:t>
            </a:r>
            <a:r>
              <a:rPr lang="de-DE" dirty="0" smtClean="0">
                <a:latin typeface="+mn-lt"/>
              </a:rPr>
              <a:t/>
            </a:r>
            <a:br>
              <a:rPr lang="de-DE" dirty="0" smtClean="0">
                <a:latin typeface="+mn-lt"/>
              </a:rPr>
            </a:br>
            <a:r>
              <a:rPr lang="de-DE" i="1" dirty="0" smtClean="0">
                <a:latin typeface="+mn-lt"/>
              </a:rPr>
              <a:t>Adrian Schneider in </a:t>
            </a:r>
            <a:r>
              <a:rPr lang="de-DE" i="1" dirty="0" err="1" smtClean="0">
                <a:latin typeface="+mn-lt"/>
              </a:rPr>
              <a:t>Telemedicus</a:t>
            </a:r>
            <a:r>
              <a:rPr lang="de-DE" i="1" dirty="0" smtClean="0">
                <a:latin typeface="+mn-lt"/>
              </a:rPr>
              <a:t> - </a:t>
            </a:r>
            <a:r>
              <a:rPr lang="de-DE" u="sng" dirty="0" smtClean="0">
                <a:latin typeface="+mn-lt"/>
                <a:hlinkClick r:id="rId3"/>
              </a:rPr>
              <a:t>http://bit.ly/f3ML8Z</a:t>
            </a:r>
            <a:endParaRPr lang="de-DE" dirty="0"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67544" y="4365104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n-lt"/>
              </a:rPr>
              <a:t>Reaktion der Fachwelt: </a:t>
            </a:r>
            <a:r>
              <a:rPr lang="de-DE" u="sng" dirty="0" smtClean="0">
                <a:latin typeface="+mn-lt"/>
                <a:hlinkClick r:id="rId4"/>
              </a:rPr>
              <a:t>ALA Resolution</a:t>
            </a:r>
            <a:endParaRPr lang="de-DE" dirty="0">
              <a:latin typeface="+mn-lt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494116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+mn-lt"/>
              </a:rPr>
              <a:t>Video </a:t>
            </a:r>
            <a:r>
              <a:rPr lang="de-DE" dirty="0" err="1" smtClean="0">
                <a:latin typeface="+mn-lt"/>
              </a:rPr>
              <a:t>WikiLeaks</a:t>
            </a:r>
            <a:r>
              <a:rPr lang="de-DE" dirty="0" smtClean="0">
                <a:latin typeface="+mn-lt"/>
              </a:rPr>
              <a:t> </a:t>
            </a:r>
            <a:r>
              <a:rPr lang="de-DE" u="sng" dirty="0" err="1" smtClean="0">
                <a:latin typeface="+mn-lt"/>
                <a:hlinkClick r:id="rId5" tooltip="Wikileaks: Aufklärung oder Cyberterror | Was folgt aus Wikileaks?"/>
              </a:rPr>
              <a:t>Wikileaks</a:t>
            </a:r>
            <a:r>
              <a:rPr lang="de-DE" u="sng" dirty="0" smtClean="0">
                <a:latin typeface="+mn-lt"/>
                <a:hlinkClick r:id="rId5" tooltip="Wikileaks: Aufklärung oder Cyberterror | Was folgt aus Wikileaks?"/>
              </a:rPr>
              <a:t>: Aufklärung oder Cyberterror | Was folgt aus </a:t>
            </a:r>
            <a:r>
              <a:rPr lang="de-DE" u="sng" dirty="0" err="1" smtClean="0">
                <a:latin typeface="+mn-lt"/>
                <a:hlinkClick r:id="rId5" tooltip="Wikileaks: Aufklärung oder Cyberterror | Was folgt aus Wikileaks?"/>
              </a:rPr>
              <a:t>Wikileaks</a:t>
            </a:r>
            <a:r>
              <a:rPr lang="de-DE" u="sng" dirty="0" smtClean="0">
                <a:latin typeface="+mn-lt"/>
                <a:hlinkClick r:id="rId5" tooltip="Wikileaks: Aufklärung oder Cyberterror | Was folgt aus Wikileaks?"/>
              </a:rPr>
              <a:t>?</a:t>
            </a:r>
            <a:endParaRPr lang="de-DE" dirty="0">
              <a:latin typeface="+mn-lt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467544" y="558924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Cell Phone Use in Public Spaces</a:t>
            </a:r>
            <a:endParaRPr lang="de-DE" dirty="0" smtClean="0">
              <a:latin typeface="+mn-lt"/>
            </a:endParaRPr>
          </a:p>
          <a:p>
            <a:r>
              <a:rPr lang="en-US" u="sng" dirty="0" smtClean="0">
                <a:latin typeface="+mn-lt"/>
                <a:hlinkClick r:id="rId6"/>
              </a:rPr>
              <a:t>http://www.youtube.com/watch?v=1qrdzn3B5q0</a:t>
            </a:r>
            <a:endParaRPr lang="de-DE" dirty="0">
              <a:latin typeface="+mn-lt"/>
            </a:endParaRPr>
          </a:p>
        </p:txBody>
      </p:sp>
      <p:sp>
        <p:nvSpPr>
          <p:cNvPr id="7" name="Rectangle 2"/>
          <p:cNvSpPr txBox="1">
            <a:spLocks noGrp="1"/>
          </p:cNvSpPr>
          <p:nvPr>
            <p:ph type="title"/>
          </p:nvPr>
        </p:nvSpPr>
        <p:spPr>
          <a:xfrm>
            <a:off x="611560" y="915685"/>
            <a:ext cx="8280920" cy="2585323"/>
          </a:xfrm>
          <a:solidFill>
            <a:schemeClr val="tx2">
              <a:lumMod val="20000"/>
              <a:lumOff val="80000"/>
            </a:schemeClr>
          </a:solidFill>
        </p:spPr>
        <p:txBody>
          <a:bodyPr wrap="square" anchor="ctr" anchorCtr="1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de-DE" sz="1800" dirty="0" smtClean="0">
                <a:solidFill>
                  <a:srgbClr val="002060"/>
                </a:solidFill>
                <a:latin typeface="+mn-lt"/>
              </a:rPr>
              <a:t>Wie weit reicht Informationsfreiheit? </a:t>
            </a:r>
            <a:br>
              <a:rPr lang="de-DE" sz="1800" dirty="0" smtClean="0">
                <a:solidFill>
                  <a:srgbClr val="002060"/>
                </a:solidFill>
                <a:latin typeface="+mn-lt"/>
              </a:rPr>
            </a:br>
            <a:r>
              <a:rPr lang="de-DE" sz="1800" dirty="0" smtClean="0">
                <a:solidFill>
                  <a:srgbClr val="002060"/>
                </a:solidFill>
                <a:latin typeface="+mn-lt"/>
              </a:rPr>
              <a:t>Was geht die Informationswissenschaft </a:t>
            </a:r>
            <a:r>
              <a:rPr lang="de-DE" sz="1800" dirty="0" err="1" smtClean="0">
                <a:solidFill>
                  <a:srgbClr val="002060"/>
                </a:solidFill>
                <a:latin typeface="+mn-lt"/>
                <a:hlinkClick r:id="rId5"/>
              </a:rPr>
              <a:t>WikiLeaks</a:t>
            </a:r>
            <a:r>
              <a:rPr lang="de-DE" sz="1800" dirty="0" smtClean="0">
                <a:solidFill>
                  <a:srgbClr val="002060"/>
                </a:solidFill>
                <a:latin typeface="+mn-lt"/>
                <a:hlinkClick r:id="rId5"/>
              </a:rPr>
              <a:t> </a:t>
            </a:r>
            <a:r>
              <a:rPr lang="de-DE" sz="1800" dirty="0" smtClean="0">
                <a:solidFill>
                  <a:srgbClr val="002060"/>
                </a:solidFill>
                <a:latin typeface="+mn-lt"/>
              </a:rPr>
              <a:t>an?  „Aufklärung oder Cyberterror“</a:t>
            </a:r>
            <a:br>
              <a:rPr lang="de-DE" sz="1800" dirty="0" smtClean="0">
                <a:solidFill>
                  <a:srgbClr val="002060"/>
                </a:solidFill>
                <a:latin typeface="+mn-lt"/>
              </a:rPr>
            </a:br>
            <a:r>
              <a:rPr lang="de-DE" sz="1800" dirty="0" smtClean="0">
                <a:latin typeface="+mn-lt"/>
              </a:rPr>
              <a:t>Ist </a:t>
            </a:r>
            <a:r>
              <a:rPr lang="de-DE" sz="1800" dirty="0" err="1" smtClean="0">
                <a:latin typeface="+mn-lt"/>
              </a:rPr>
              <a:t>Wikileaks</a:t>
            </a:r>
            <a:r>
              <a:rPr lang="de-DE" sz="1800" dirty="0" smtClean="0">
                <a:latin typeface="+mn-lt"/>
              </a:rPr>
              <a:t> auch ein Hinweis darauf, dass sich das Konzept von Privatheit unter dem Einfluss neuer Kommunikationsmedien und den in ihnen möglichen </a:t>
            </a:r>
            <a:r>
              <a:rPr lang="de-DE" sz="1800" dirty="0" err="1" smtClean="0">
                <a:latin typeface="+mn-lt"/>
              </a:rPr>
              <a:t>Kommunkaktionsformen</a:t>
            </a:r>
            <a:r>
              <a:rPr lang="de-DE" sz="1800" dirty="0" smtClean="0">
                <a:latin typeface="+mn-lt"/>
              </a:rPr>
              <a:t> ändert? Wie privat wie öffentlich ist Kommunikation?</a:t>
            </a:r>
            <a:endParaRPr lang="de-DE" sz="2000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 txBox="1">
            <a:spLocks noGrp="1"/>
          </p:cNvSpPr>
          <p:nvPr>
            <p:ph type="title"/>
          </p:nvPr>
        </p:nvSpPr>
        <p:spPr>
          <a:xfrm>
            <a:off x="251520" y="373306"/>
            <a:ext cx="8424936" cy="830997"/>
          </a:xfrm>
          <a:solidFill>
            <a:schemeClr val="tx2">
              <a:lumMod val="20000"/>
              <a:lumOff val="80000"/>
            </a:schemeClr>
          </a:solidFill>
        </p:spPr>
        <p:txBody>
          <a:bodyPr wrap="square" anchor="ctr" anchorCtr="1">
            <a:spAutoFit/>
          </a:bodyPr>
          <a:lstStyle/>
          <a:p>
            <a:pPr lvl="0" algn="ctr">
              <a:buNone/>
            </a:pPr>
            <a:r>
              <a:rPr lang="de-DE" sz="2400" dirty="0" smtClean="0">
                <a:latin typeface="+mn-lt"/>
              </a:rPr>
              <a:t>2. Hat die Informationswissenschaft etwas mit dem Fall-</a:t>
            </a:r>
            <a:r>
              <a:rPr lang="de-DE" sz="2400" dirty="0" err="1" smtClean="0">
                <a:latin typeface="+mn-lt"/>
              </a:rPr>
              <a:t>Guttenberg</a:t>
            </a:r>
            <a:r>
              <a:rPr lang="de-DE" sz="2400" dirty="0" smtClean="0">
                <a:latin typeface="+mn-lt"/>
              </a:rPr>
              <a:t> zu tun? </a:t>
            </a:r>
            <a:endParaRPr lang="de-DE" sz="2400" dirty="0">
              <a:latin typeface="+mn-lt"/>
            </a:endParaRPr>
          </a:p>
        </p:txBody>
      </p:sp>
      <p:sp>
        <p:nvSpPr>
          <p:cNvPr id="3" name="Rectangle 2"/>
          <p:cNvSpPr txBox="1">
            <a:spLocks noGrp="1"/>
          </p:cNvSpPr>
          <p:nvPr>
            <p:ph type="title"/>
          </p:nvPr>
        </p:nvSpPr>
        <p:spPr>
          <a:xfrm>
            <a:off x="323528" y="1196166"/>
            <a:ext cx="8424936" cy="3600986"/>
          </a:xfrm>
          <a:solidFill>
            <a:schemeClr val="tx2">
              <a:lumMod val="20000"/>
              <a:lumOff val="80000"/>
            </a:schemeClr>
          </a:solidFill>
        </p:spPr>
        <p:txBody>
          <a:bodyPr wrap="square" anchor="ctr" anchorCtr="1">
            <a:spAutoFit/>
          </a:bodyPr>
          <a:lstStyle/>
          <a:p>
            <a:pPr algn="ctr">
              <a:buNone/>
            </a:pPr>
            <a:r>
              <a:rPr lang="de-DE" sz="2000" dirty="0" smtClean="0">
                <a:latin typeface="+mn-lt"/>
              </a:rPr>
              <a:t>Ist es an der Informationswissenschaft, den DFG-Code „Vorschläge zur Sicherung guter wissenschaftlicher Praxis“  von 1998 (</a:t>
            </a:r>
            <a:r>
              <a:rPr lang="de-DE" sz="2000" u="sng" dirty="0" smtClean="0">
                <a:latin typeface="+mn-lt"/>
                <a:hlinkClick r:id="rId3"/>
              </a:rPr>
              <a:t>http://bit.ly/dxF0OL</a:t>
            </a:r>
            <a:r>
              <a:rPr lang="de-DE" sz="2000" dirty="0" smtClean="0">
                <a:latin typeface="+mn-lt"/>
              </a:rPr>
              <a:t>) an die Welt des Internet anzupassen und wenn ja, in welche Richtung? 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/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Gelten Rechte, Werte und Verhaltensformen in der Wissenschaft nicht gleichermaßen für Verhalten in Politik oder Wirtschaft? 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Ist der Wissenschaft insgesamt Schaden durch den Fall entstanden? 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Ist der Fall Wasser auf die Mühlen, die sich für Open Access umfassend einsetzen? </a:t>
            </a:r>
            <a:r>
              <a:rPr lang="de-DE" sz="2400" dirty="0" smtClean="0">
                <a:latin typeface="+mn-lt"/>
              </a:rPr>
              <a:t/>
            </a:r>
            <a:br>
              <a:rPr lang="de-DE" sz="2400" dirty="0" smtClean="0">
                <a:latin typeface="+mn-lt"/>
              </a:rPr>
            </a:br>
            <a:r>
              <a:rPr lang="de-DE" sz="2400" dirty="0" smtClean="0">
                <a:latin typeface="+mn-lt"/>
              </a:rPr>
              <a:t/>
            </a:r>
            <a:br>
              <a:rPr lang="de-DE" sz="2400" dirty="0" smtClean="0">
                <a:latin typeface="+mn-lt"/>
              </a:rPr>
            </a:br>
            <a:endParaRPr lang="de-DE" sz="2400" dirty="0">
              <a:latin typeface="+mn-lt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251520" y="4859868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zum </a:t>
            </a:r>
            <a:r>
              <a:rPr lang="de-DE" dirty="0" err="1" smtClean="0"/>
              <a:t>Guttenberg</a:t>
            </a:r>
            <a:r>
              <a:rPr lang="de-DE" dirty="0" smtClean="0"/>
              <a:t>-Rücktritt 01.03.2011</a:t>
            </a:r>
          </a:p>
          <a:p>
            <a:r>
              <a:rPr lang="de-DE" dirty="0" smtClean="0"/>
              <a:t>daraus </a:t>
            </a:r>
            <a:r>
              <a:rPr lang="de-DE" dirty="0" smtClean="0">
                <a:hlinkClick r:id="rId4"/>
              </a:rPr>
              <a:t>Gysi </a:t>
            </a:r>
            <a:r>
              <a:rPr lang="de-DE" dirty="0" smtClean="0"/>
              <a:t>7:34 bis Ende</a:t>
            </a:r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251520" y="565195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 smtClean="0"/>
              <a:t>Video </a:t>
            </a:r>
            <a:r>
              <a:rPr lang="de-DE" dirty="0" err="1" smtClean="0">
                <a:hlinkClick r:id="rId5"/>
              </a:rPr>
              <a:t>Lepsius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 txBox="1">
            <a:spLocks noGrp="1"/>
          </p:cNvSpPr>
          <p:nvPr>
            <p:ph type="title"/>
          </p:nvPr>
        </p:nvSpPr>
        <p:spPr>
          <a:xfrm>
            <a:off x="251520" y="547519"/>
            <a:ext cx="8784976" cy="2923877"/>
          </a:xfrm>
          <a:solidFill>
            <a:schemeClr val="tx2">
              <a:lumMod val="20000"/>
              <a:lumOff val="80000"/>
            </a:schemeClr>
          </a:solidFill>
        </p:spPr>
        <p:txBody>
          <a:bodyPr wrap="square" anchor="ctr" anchorCtr="1">
            <a:spAutoFit/>
          </a:bodyPr>
          <a:lstStyle/>
          <a:p>
            <a:pPr lvl="0" algn="ctr">
              <a:buNone/>
            </a:pPr>
            <a:r>
              <a:rPr lang="de-DE" sz="2400" dirty="0" smtClean="0">
                <a:latin typeface="+mn-lt"/>
              </a:rPr>
              <a:t>(</a:t>
            </a:r>
            <a:r>
              <a:rPr lang="de-DE" sz="2000" dirty="0" smtClean="0">
                <a:latin typeface="+mn-lt"/>
              </a:rPr>
              <a:t>3) Soll sich die Informationswissenschaft auf eine Seite der beim Urheberrecht beteiligten </a:t>
            </a:r>
            <a:r>
              <a:rPr lang="de-DE" sz="2000" dirty="0" err="1" smtClean="0">
                <a:latin typeface="+mn-lt"/>
              </a:rPr>
              <a:t>Akteursgruppen</a:t>
            </a:r>
            <a:r>
              <a:rPr lang="de-DE" sz="2000" dirty="0" smtClean="0">
                <a:latin typeface="+mn-lt"/>
              </a:rPr>
              <a:t> schlagen: Urheber/Autoren, Verwerter/Verlage/</a:t>
            </a:r>
            <a:r>
              <a:rPr lang="de-DE" sz="2000" dirty="0" err="1" smtClean="0">
                <a:latin typeface="+mn-lt"/>
              </a:rPr>
              <a:t>ContentProvider</a:t>
            </a:r>
            <a:r>
              <a:rPr lang="de-DE" sz="2000" dirty="0" smtClean="0">
                <a:latin typeface="+mn-lt"/>
              </a:rPr>
              <a:t>, Nutzer/die Öffentlichkeit? 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Konkreter: Wer soll die Rechte am überwiegend mit öffentlichen Mitteln in öffentlichen Umgebungen entstandenen Wissen haben? 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Ist das Konzept der Gemeingüter/</a:t>
            </a:r>
            <a:r>
              <a:rPr lang="de-DE" sz="2000" dirty="0" err="1" smtClean="0">
                <a:latin typeface="+mn-lt"/>
              </a:rPr>
              <a:t>Commons</a:t>
            </a:r>
            <a:r>
              <a:rPr lang="de-DE" sz="2000" dirty="0" smtClean="0">
                <a:latin typeface="+mn-lt"/>
              </a:rPr>
              <a:t> eine Grundlage für die Informationswirtschaft? </a:t>
            </a:r>
            <a:br>
              <a:rPr lang="de-DE" sz="2000" dirty="0" smtClean="0">
                <a:latin typeface="+mn-lt"/>
              </a:rPr>
            </a:br>
            <a:r>
              <a:rPr lang="de-DE" sz="2000" dirty="0" smtClean="0">
                <a:latin typeface="+mn-lt"/>
              </a:rPr>
              <a:t>Welche neue Geschäftsmodelle entwickeln sich für Verleger in elektronischen Umgebungen für Wissenschaft?</a:t>
            </a:r>
            <a:endParaRPr lang="de-DE" sz="2000" dirty="0">
              <a:latin typeface="+mn-lt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71703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Thomas </a:t>
            </a:r>
            <a:r>
              <a:rPr lang="de-DE" dirty="0" err="1" smtClean="0">
                <a:hlinkClick r:id="rId3"/>
              </a:rPr>
              <a:t>Hoeren</a:t>
            </a:r>
            <a:r>
              <a:rPr lang="de-DE" dirty="0" smtClean="0">
                <a:hlinkClick r:id="rId3"/>
              </a:rPr>
              <a:t> </a:t>
            </a:r>
            <a:r>
              <a:rPr lang="de-DE" dirty="0" smtClean="0"/>
              <a:t>über das Urheberrecht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51520" y="416708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Charter </a:t>
            </a:r>
            <a:r>
              <a:rPr lang="en-US" dirty="0" smtClean="0"/>
              <a:t>for Innovation, Creativity and Access to Knowledge</a:t>
            </a:r>
            <a:endParaRPr lang="de-DE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251520" y="461713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5"/>
              </a:rPr>
              <a:t>Brewster </a:t>
            </a:r>
            <a:r>
              <a:rPr lang="en-US" dirty="0" err="1" smtClean="0">
                <a:hlinkClick r:id="rId5"/>
              </a:rPr>
              <a:t>Kahle</a:t>
            </a:r>
            <a:r>
              <a:rPr lang="en-US" dirty="0" smtClean="0"/>
              <a:t>: A digital library, free to the world - </a:t>
            </a:r>
            <a:r>
              <a:rPr lang="de-DE" dirty="0" smtClean="0"/>
              <a:t>19:04 bis knapp vor Ende</a:t>
            </a:r>
            <a:r>
              <a:rPr lang="en-US" dirty="0" smtClean="0"/>
              <a:t> </a:t>
            </a:r>
            <a:endParaRPr lang="de-DE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251520" y="551723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hlinkClick r:id="rId6"/>
              </a:rPr>
              <a:t>AIP Publishing </a:t>
            </a:r>
            <a:r>
              <a:rPr lang="de-DE" dirty="0" err="1" smtClean="0"/>
              <a:t>Partnerships</a:t>
            </a:r>
            <a:r>
              <a:rPr lang="de-DE" dirty="0" smtClean="0"/>
              <a:t> -5 </a:t>
            </a:r>
            <a:r>
              <a:rPr lang="de-DE" dirty="0" err="1" smtClean="0"/>
              <a:t>mins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251520" y="506718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hlinkClick r:id="rId7"/>
              </a:rPr>
              <a:t>Tagesthemen 22h30 07 September 2009 - </a:t>
            </a:r>
            <a:r>
              <a:rPr lang="de-DE" dirty="0" smtClean="0"/>
              <a:t>Google Teil 3 – Sprang 1:56</a:t>
            </a:r>
            <a:r>
              <a:rPr lang="de-DE" dirty="0" smtClean="0">
                <a:hlinkClick r:id="rId7"/>
              </a:rPr>
              <a:t> </a:t>
            </a:r>
            <a:endParaRPr lang="de-D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 txBox="1">
            <a:spLocks noGrp="1"/>
          </p:cNvSpPr>
          <p:nvPr>
            <p:ph type="title"/>
          </p:nvPr>
        </p:nvSpPr>
        <p:spPr>
          <a:xfrm>
            <a:off x="1115616" y="1059368"/>
            <a:ext cx="6840760" cy="3046988"/>
          </a:xfrm>
          <a:solidFill>
            <a:schemeClr val="tx2">
              <a:lumMod val="20000"/>
              <a:lumOff val="80000"/>
            </a:schemeClr>
          </a:solidFill>
        </p:spPr>
        <p:txBody>
          <a:bodyPr wrap="square" anchor="ctr" anchorCtr="1">
            <a:spAutoFit/>
          </a:bodyPr>
          <a:lstStyle/>
          <a:p>
            <a:pPr lvl="0" algn="ctr">
              <a:buNone/>
            </a:pPr>
            <a:r>
              <a:rPr lang="de-DE" sz="2400" dirty="0" smtClean="0">
                <a:latin typeface="+mn-lt"/>
              </a:rPr>
              <a:t>(4) Trägt das Information-</a:t>
            </a:r>
            <a:r>
              <a:rPr lang="de-DE" sz="2400" dirty="0" err="1" smtClean="0">
                <a:latin typeface="+mn-lt"/>
              </a:rPr>
              <a:t>Retrieval</a:t>
            </a:r>
            <a:r>
              <a:rPr lang="de-DE" sz="2400" dirty="0" smtClean="0">
                <a:latin typeface="+mn-lt"/>
              </a:rPr>
              <a:t>-Paradigma die Informationswissenschaft weiterhin?</a:t>
            </a:r>
            <a:br>
              <a:rPr lang="de-DE" sz="2400" dirty="0" smtClean="0">
                <a:latin typeface="+mn-lt"/>
              </a:rPr>
            </a:br>
            <a:r>
              <a:rPr lang="de-DE" sz="2400" dirty="0" smtClean="0">
                <a:latin typeface="+mn-lt"/>
              </a:rPr>
              <a:t/>
            </a:r>
            <a:br>
              <a:rPr lang="de-DE" sz="2400" dirty="0" smtClean="0">
                <a:latin typeface="+mn-lt"/>
              </a:rPr>
            </a:br>
            <a:r>
              <a:rPr lang="de-DE" sz="2400" dirty="0" smtClean="0">
                <a:latin typeface="+mn-lt"/>
              </a:rPr>
              <a:t>oder soll sie eher (im Sinne von Gernot </a:t>
            </a:r>
            <a:r>
              <a:rPr lang="de-DE" sz="2400" dirty="0" err="1" smtClean="0">
                <a:latin typeface="+mn-lt"/>
              </a:rPr>
              <a:t>Wersig</a:t>
            </a:r>
            <a:r>
              <a:rPr lang="de-DE" sz="2400" dirty="0" smtClean="0">
                <a:latin typeface="+mn-lt"/>
              </a:rPr>
              <a:t>) eine Sozialwissenschaft sein/werden? </a:t>
            </a:r>
            <a:br>
              <a:rPr lang="de-DE" sz="2400" dirty="0" smtClean="0">
                <a:latin typeface="+mn-lt"/>
              </a:rPr>
            </a:br>
            <a:r>
              <a:rPr lang="de-DE" sz="2400" dirty="0" smtClean="0">
                <a:latin typeface="+mn-lt"/>
              </a:rPr>
              <a:t/>
            </a:r>
            <a:br>
              <a:rPr lang="de-DE" sz="2400" dirty="0" smtClean="0">
                <a:latin typeface="+mn-lt"/>
              </a:rPr>
            </a:br>
            <a:r>
              <a:rPr lang="de-DE" sz="2400" dirty="0" smtClean="0">
                <a:latin typeface="+mn-lt"/>
              </a:rPr>
              <a:t>oder (im Sinne von Rafael </a:t>
            </a:r>
            <a:r>
              <a:rPr lang="de-DE" sz="2400" dirty="0" err="1" smtClean="0">
                <a:latin typeface="+mn-lt"/>
              </a:rPr>
              <a:t>Capurro</a:t>
            </a:r>
            <a:r>
              <a:rPr lang="de-DE" sz="2400" dirty="0" smtClean="0">
                <a:latin typeface="+mn-lt"/>
              </a:rPr>
              <a:t>) eine Philosophie der Informationsgesellschaft? </a:t>
            </a:r>
            <a:endParaRPr lang="de-DE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 txBox="1">
            <a:spLocks noGrp="1"/>
          </p:cNvSpPr>
          <p:nvPr>
            <p:ph type="title"/>
          </p:nvPr>
        </p:nvSpPr>
        <p:spPr>
          <a:xfrm>
            <a:off x="1115616" y="874702"/>
            <a:ext cx="6840760" cy="3416320"/>
          </a:xfrm>
          <a:solidFill>
            <a:schemeClr val="tx2">
              <a:lumMod val="20000"/>
              <a:lumOff val="80000"/>
            </a:schemeClr>
          </a:solidFill>
        </p:spPr>
        <p:txBody>
          <a:bodyPr wrap="square" anchor="ctr" anchorCtr="1">
            <a:spAutoFit/>
          </a:bodyPr>
          <a:lstStyle/>
          <a:p>
            <a:pPr lvl="0" algn="ctr">
              <a:buNone/>
            </a:pPr>
            <a:r>
              <a:rPr lang="de-DE" sz="2400" dirty="0" smtClean="0">
                <a:latin typeface="+mn-lt"/>
              </a:rPr>
              <a:t>(5) Was bedeutet Web 2.0 für die Informationswissenschaft? </a:t>
            </a:r>
            <a:br>
              <a:rPr lang="de-DE" sz="2400" dirty="0" smtClean="0">
                <a:latin typeface="+mn-lt"/>
              </a:rPr>
            </a:br>
            <a:r>
              <a:rPr lang="de-DE" sz="2400" dirty="0" smtClean="0">
                <a:latin typeface="+mn-lt"/>
              </a:rPr>
              <a:t/>
            </a:r>
            <a:br>
              <a:rPr lang="de-DE" sz="2400" dirty="0" smtClean="0">
                <a:latin typeface="+mn-lt"/>
              </a:rPr>
            </a:br>
            <a:r>
              <a:rPr lang="de-DE" sz="2400" dirty="0" smtClean="0">
                <a:latin typeface="+mn-lt"/>
              </a:rPr>
              <a:t>Bedrohen oder ergänzen Prinzipien wie Offenheit, Kollaboration, Teilen, Nachhaltigkeit, Verteilungsgerechtigkeit bislang dominierende Werte wie Privatheit, individuelles geistiges Eigentum, Autorenschaft, Wissenschaftsfreiheit, Informationswirtschaft?</a:t>
            </a:r>
            <a:endParaRPr lang="de-DE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3"/>
          <p:cNvSpPr txBox="1"/>
          <p:nvPr/>
        </p:nvSpPr>
        <p:spPr>
          <a:xfrm>
            <a:off x="1476375" y="908050"/>
            <a:ext cx="5727700" cy="2643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5400" b="1" i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Vielen Dank für Ihre Aufmerksamkeit</a:t>
            </a:r>
            <a:endParaRPr lang="de-DE" sz="5400" b="1" i="1" kern="0" dirty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1403350" y="3860800"/>
            <a:ext cx="5873750" cy="718530"/>
          </a:xfrm>
          <a:prstGeom prst="rect">
            <a:avLst/>
          </a:prstGeom>
          <a:noFill/>
          <a:ln>
            <a:noFill/>
          </a:ln>
        </p:spPr>
        <p:txBody>
          <a:bodyPr anchorCtr="1" compatLnSpc="0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1" kern="0" dirty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</a:rPr>
              <a:t>Folien unter einer CC-Lizenz (share-alike) </a:t>
            </a: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000" b="1" kern="0" smtClean="0">
                <a:solidFill>
                  <a:srgbClr val="002060"/>
                </a:solidFill>
                <a:latin typeface="+mn-lt"/>
                <a:ea typeface="Arial Unicode MS" pitchFamily="2"/>
                <a:cs typeface="Tahoma" pitchFamily="2"/>
                <a:hlinkClick r:id="rId3"/>
              </a:rPr>
              <a:t>www.kuhlen.name</a:t>
            </a:r>
            <a:endParaRPr lang="de-DE" sz="2000" b="1" kern="0" dirty="0" smtClean="0">
              <a:solidFill>
                <a:srgbClr val="002060"/>
              </a:solidFill>
              <a:latin typeface="+mn-lt"/>
              <a:ea typeface="Arial Unicode MS" pitchFamily="2"/>
              <a:cs typeface="Tahoma" pitchFamily="2"/>
              <a:hlinkClick r:id="rId3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410200" y="1708150"/>
            <a:ext cx="35814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lnSpc>
                <a:spcPct val="120000"/>
              </a:lnSpc>
              <a:buFont typeface="Wingdings" pitchFamily="2" charset="2"/>
              <a:buNone/>
            </a:pPr>
            <a:r>
              <a:rPr lang="de-DE" sz="2000" dirty="0"/>
              <a:t>     CC als Möglichkeit, informationelle Autonomie/ Selbstbestimmung von Autoren zurückzugewinnen </a:t>
            </a:r>
          </a:p>
        </p:txBody>
      </p:sp>
      <p:sp>
        <p:nvSpPr>
          <p:cNvPr id="5" name="AutoShape 6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553200" y="3352800"/>
            <a:ext cx="1295400" cy="593725"/>
          </a:xfrm>
          <a:prstGeom prst="leftArrow">
            <a:avLst>
              <a:gd name="adj1" fmla="val 50000"/>
              <a:gd name="adj2" fmla="val 62485"/>
            </a:avLst>
          </a:prstGeom>
          <a:solidFill>
            <a:srgbClr val="002060"/>
          </a:solidFill>
          <a:ln w="12700">
            <a:noFill/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 eaLnBrk="0" hangingPunct="0"/>
            <a:endParaRPr lang="de-DE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019800" y="4114800"/>
            <a:ext cx="3124200" cy="144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lnSpc>
                <a:spcPct val="120000"/>
              </a:lnSpc>
              <a:buFont typeface="Wingdings" pitchFamily="2" charset="2"/>
              <a:buNone/>
            </a:pPr>
            <a:r>
              <a:rPr lang="de-DE" sz="2000" dirty="0"/>
              <a:t>     im Rahmen des Urheberrechts, aber mit Verzicht auf exklusive Verwertungsrechte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0"/>
            <a:ext cx="7132638" cy="1323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1371600"/>
            <a:ext cx="49149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5257800"/>
            <a:ext cx="6370638" cy="742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0" name="Picture 1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00400" y="5791200"/>
            <a:ext cx="4981575" cy="438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andard 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file:///C:/Dokumente%20und%20Einstellungen/00-Laufendes/Vortraege2010/IFLA-Goetebur/Goteborg2010-PP-HM260710-OO.odp/Network</Template>
  <TotalTime>0</TotalTime>
  <Words>291</Words>
  <Application>Microsoft Office PowerPoint</Application>
  <PresentationFormat>Bildschirmpräsentation (4:3)</PresentationFormat>
  <Paragraphs>191</Paragraphs>
  <Slides>10</Slides>
  <Notes>10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Network</vt:lpstr>
      <vt:lpstr>Standard 1</vt:lpstr>
      <vt:lpstr>Standard</vt:lpstr>
      <vt:lpstr>Wie sozial und wie frei kann Wissen und Information  in Bildung und Wissenschaft sein?</vt:lpstr>
      <vt:lpstr>Das Motto von ISI 2011 lautet „Information und Wissen: global, sozial und frei?“  Dieses Abschlusspanel nimmt das Motto von ISI 2011 beim Wort.  </vt:lpstr>
      <vt:lpstr>1. Wie weit reicht Informationsfreiheit? </vt:lpstr>
      <vt:lpstr>2. Hat die Informationswissenschaft etwas mit dem Fall-Guttenberg zu tun? </vt:lpstr>
      <vt:lpstr>(3) Soll sich die Informationswissenschaft auf eine Seite der beim Urheberrecht beteiligten Akteursgruppen schlagen: Urheber/Autoren, Verwerter/Verlage/ContentProvider, Nutzer/die Öffentlichkeit?  Konkreter: Wer soll die Rechte am überwiegend mit öffentlichen Mitteln in öffentlichen Umgebungen entstandenen Wissen haben?  Ist das Konzept der Gemeingüter/Commons eine Grundlage für die Informationswirtschaft?  Welche neue Geschäftsmodelle entwickeln sich für Verleger in elektronischen Umgebungen für Wissenschaft?</vt:lpstr>
      <vt:lpstr>(4) Trägt das Information-Retrieval-Paradigma die Informationswissenschaft weiterhin?  oder soll sie eher (im Sinne von Gernot Wersig) eine Sozialwissenschaft sein/werden?   oder (im Sinne von Rafael Capurro) eine Philosophie der Informationsgesellschaft? </vt:lpstr>
      <vt:lpstr>(5) Was bedeutet Web 2.0 für die Informationswissenschaft?   Bedrohen oder ergänzen Prinzipien wie Offenheit, Kollaboration, Teilen, Nachhaltigkeit, Verteilungsgerechtigkeit bislang dominierende Werte wie Privatheit, individuelles geistiges Eigentum, Autorenschaft, Wissenschaftsfreiheit, Informationswirtschaft?</vt:lpstr>
      <vt:lpstr>Folie 8</vt:lpstr>
      <vt:lpstr>Folie 9</vt:lpstr>
      <vt:lpstr>Folie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Statutory regulations in copyright law for document delivery</dc:title>
  <dc:creator>hmueller</dc:creator>
  <cp:lastModifiedBy>rk</cp:lastModifiedBy>
  <cp:revision>363</cp:revision>
  <cp:lastPrinted>1601-01-01T00:00:00Z</cp:lastPrinted>
  <dcterms:created xsi:type="dcterms:W3CDTF">2010-07-07T12:18:28Z</dcterms:created>
  <dcterms:modified xsi:type="dcterms:W3CDTF">2011-03-14T08:05:43Z</dcterms:modified>
</cp:coreProperties>
</file>