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</p:sldMasterIdLst>
  <p:notesMasterIdLst>
    <p:notesMasterId r:id="rId63"/>
  </p:notesMasterIdLst>
  <p:handoutMasterIdLst>
    <p:handoutMasterId r:id="rId64"/>
  </p:handoutMasterIdLst>
  <p:sldIdLst>
    <p:sldId id="256" r:id="rId4"/>
    <p:sldId id="432" r:id="rId5"/>
    <p:sldId id="433" r:id="rId6"/>
    <p:sldId id="434" r:id="rId7"/>
    <p:sldId id="431" r:id="rId8"/>
    <p:sldId id="259" r:id="rId9"/>
    <p:sldId id="390" r:id="rId10"/>
    <p:sldId id="391" r:id="rId11"/>
    <p:sldId id="407" r:id="rId12"/>
    <p:sldId id="392" r:id="rId13"/>
    <p:sldId id="394" r:id="rId14"/>
    <p:sldId id="393" r:id="rId15"/>
    <p:sldId id="408" r:id="rId16"/>
    <p:sldId id="404" r:id="rId17"/>
    <p:sldId id="406" r:id="rId18"/>
    <p:sldId id="398" r:id="rId19"/>
    <p:sldId id="400" r:id="rId20"/>
    <p:sldId id="329" r:id="rId21"/>
    <p:sldId id="330" r:id="rId22"/>
    <p:sldId id="416" r:id="rId23"/>
    <p:sldId id="315" r:id="rId24"/>
    <p:sldId id="405" r:id="rId25"/>
    <p:sldId id="338" r:id="rId26"/>
    <p:sldId id="314" r:id="rId27"/>
    <p:sldId id="402" r:id="rId28"/>
    <p:sldId id="361" r:id="rId29"/>
    <p:sldId id="409" r:id="rId30"/>
    <p:sldId id="316" r:id="rId31"/>
    <p:sldId id="427" r:id="rId32"/>
    <p:sldId id="359" r:id="rId33"/>
    <p:sldId id="317" r:id="rId34"/>
    <p:sldId id="318" r:id="rId35"/>
    <p:sldId id="417" r:id="rId36"/>
    <p:sldId id="410" r:id="rId37"/>
    <p:sldId id="320" r:id="rId38"/>
    <p:sldId id="412" r:id="rId39"/>
    <p:sldId id="413" r:id="rId40"/>
    <p:sldId id="414" r:id="rId41"/>
    <p:sldId id="418" r:id="rId42"/>
    <p:sldId id="415" r:id="rId43"/>
    <p:sldId id="419" r:id="rId44"/>
    <p:sldId id="420" r:id="rId45"/>
    <p:sldId id="428" r:id="rId46"/>
    <p:sldId id="430" r:id="rId47"/>
    <p:sldId id="429" r:id="rId48"/>
    <p:sldId id="411" r:id="rId49"/>
    <p:sldId id="426" r:id="rId50"/>
    <p:sldId id="425" r:id="rId51"/>
    <p:sldId id="321" r:id="rId52"/>
    <p:sldId id="323" r:id="rId53"/>
    <p:sldId id="322" r:id="rId54"/>
    <p:sldId id="364" r:id="rId55"/>
    <p:sldId id="319" r:id="rId56"/>
    <p:sldId id="421" r:id="rId57"/>
    <p:sldId id="422" r:id="rId58"/>
    <p:sldId id="385" r:id="rId59"/>
    <p:sldId id="423" r:id="rId60"/>
    <p:sldId id="300" r:id="rId61"/>
    <p:sldId id="301" r:id="rId62"/>
  </p:sldIdLst>
  <p:sldSz cx="9144000" cy="6858000" type="screen4x3"/>
  <p:notesSz cx="6877050" cy="1000125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90" autoAdjust="0"/>
    <p:restoredTop sz="86437" autoAdjust="0"/>
  </p:normalViewPr>
  <p:slideViewPr>
    <p:cSldViewPr>
      <p:cViewPr>
        <p:scale>
          <a:sx n="100" d="100"/>
          <a:sy n="100" d="100"/>
        </p:scale>
        <p:origin x="-1368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458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0055" cy="500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6442" tIns="48221" rIns="96442" bIns="48221" anchor="t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/>
          </a:p>
        </p:txBody>
      </p:sp>
      <p:sp>
        <p:nvSpPr>
          <p:cNvPr id="3" name="Rectangle 3"/>
          <p:cNvSpPr txBox="1"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500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6442" tIns="48221" rIns="96442" bIns="48221" anchor="t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/>
          </a:p>
        </p:txBody>
      </p:sp>
      <p:sp>
        <p:nvSpPr>
          <p:cNvPr id="4" name="Rectangle 4"/>
          <p:cNvSpPr txBox="1">
            <a:spLocks noGrp="1"/>
          </p:cNvSpPr>
          <p:nvPr>
            <p:ph type="ftr" sz="quarter" idx="2"/>
          </p:nvPr>
        </p:nvSpPr>
        <p:spPr>
          <a:xfrm>
            <a:off x="0" y="9499451"/>
            <a:ext cx="2980055" cy="500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6442" tIns="48221" rIns="96442" bIns="48221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/>
          </a:p>
        </p:txBody>
      </p:sp>
      <p:sp>
        <p:nvSpPr>
          <p:cNvPr id="5" name="Rectangle 5"/>
          <p:cNvSpPr txBox="1">
            <a:spLocks noGrp="1"/>
          </p:cNvSpPr>
          <p:nvPr>
            <p:ph type="sldNum" sz="quarter" idx="3"/>
          </p:nvPr>
        </p:nvSpPr>
        <p:spPr>
          <a:xfrm>
            <a:off x="3895404" y="9499451"/>
            <a:ext cx="2980055" cy="500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6442" tIns="48221" rIns="96442" bIns="48221" anchor="b" anchorCtr="0" compatLnSpc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kern="0">
                <a:solidFill>
                  <a:srgbClr val="000000"/>
                </a:solidFill>
                <a:latin typeface="Arial" pitchFamily="18"/>
                <a:ea typeface="Arial Unicode MS" pitchFamily="2"/>
                <a:cs typeface="Arial" pitchFamily="2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9234DE-6FDD-41F8-B864-9D0F8AFCBD00}" type="slidenum">
              <a:rPr lang="en-US"/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0055" cy="500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6442" tIns="48221" rIns="96442" bIns="48221" anchor="t" anchorCtr="0" compatLnSpc="1"/>
          <a:lstStyle>
            <a:lvl1pPr marL="0" marR="0" lvl="0" indent="0" algn="l" defTabSz="964418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5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Rectangle 3"/>
          <p:cNvSpPr txBox="1">
            <a:spLocks noGrp="1"/>
          </p:cNvSpPr>
          <p:nvPr>
            <p:ph type="dt" idx="1"/>
          </p:nvPr>
        </p:nvSpPr>
        <p:spPr>
          <a:xfrm>
            <a:off x="3895404" y="0"/>
            <a:ext cx="2980055" cy="500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6442" tIns="48221" rIns="96442" bIns="48221" anchor="t" anchorCtr="0" compatLnSpc="1"/>
          <a:lstStyle>
            <a:lvl1pPr marL="0" marR="0" lvl="0" indent="0" algn="l" defTabSz="964418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5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9396" name="Rectangle 4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39800" y="750888"/>
            <a:ext cx="499745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5" name="Rectangle 5"/>
          <p:cNvSpPr txBox="1">
            <a:spLocks noGrp="1"/>
          </p:cNvSpPr>
          <p:nvPr>
            <p:ph type="body" sz="quarter" idx="3"/>
          </p:nvPr>
        </p:nvSpPr>
        <p:spPr>
          <a:xfrm>
            <a:off x="687705" y="4750594"/>
            <a:ext cx="5501640" cy="4500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6442" tIns="48221" rIns="96442" bIns="48221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4"/>
          </p:nvPr>
        </p:nvSpPr>
        <p:spPr>
          <a:xfrm>
            <a:off x="0" y="9499451"/>
            <a:ext cx="2980055" cy="500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6442" tIns="48221" rIns="96442" bIns="48221" anchor="b" anchorCtr="0" compatLnSpc="1"/>
          <a:lstStyle>
            <a:lvl1pPr marL="0" marR="0" lvl="0" indent="0" algn="l" defTabSz="964418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5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5"/>
          </p:nvPr>
        </p:nvSpPr>
        <p:spPr>
          <a:xfrm>
            <a:off x="3895404" y="9499451"/>
            <a:ext cx="2980055" cy="500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6442" tIns="48221" rIns="96442" bIns="48221" anchor="b" anchorCtr="0" compatLnSpc="1"/>
          <a:lstStyle>
            <a:lvl1pPr marL="0" marR="0" lvl="0" indent="0" algn="r" defTabSz="96441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rial Unicode MS" pitchFamily="2"/>
                <a:cs typeface="Arial" pitchFamily="2"/>
              </a:defRPr>
            </a:lvl1pPr>
          </a:lstStyle>
          <a:p>
            <a:pPr>
              <a:defRPr/>
            </a:pPr>
            <a:fld id="{92E16BD3-539A-4F30-850B-8F77683789BE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Arial" pitchFamily="18"/>
        <a:ea typeface="Arial Unicode MS" pitchFamily="2"/>
        <a:cs typeface="Arial" pitchFamily="2"/>
      </a:defRPr>
    </a:lvl1pPr>
    <a:lvl2pPr marL="457200" lvl="1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Arial" pitchFamily="18"/>
        <a:ea typeface="Arial Unicode MS" pitchFamily="2"/>
        <a:cs typeface="Arial" pitchFamily="2"/>
      </a:defRPr>
    </a:lvl2pPr>
    <a:lvl3pPr marL="914400" lvl="2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Arial" pitchFamily="18"/>
        <a:ea typeface="Arial Unicode MS" pitchFamily="2"/>
        <a:cs typeface="Arial" pitchFamily="2"/>
      </a:defRPr>
    </a:lvl3pPr>
    <a:lvl4pPr marL="1371600" lvl="3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Arial" pitchFamily="18"/>
        <a:ea typeface="Arial Unicode MS" pitchFamily="2"/>
        <a:cs typeface="Arial" pitchFamily="2"/>
      </a:defRPr>
    </a:lvl4pPr>
    <a:lvl5pPr marL="1828800" lvl="4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Arial" pitchFamily="18"/>
        <a:ea typeface="Arial Unicode MS" pitchFamily="2"/>
        <a:cs typeface="Arial" pitchFamily="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0419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0419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0419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0419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0419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9635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1370"/>
            <a:ext cx="5501640" cy="189597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9635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1370"/>
            <a:ext cx="5501640" cy="189597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0419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9635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1370"/>
            <a:ext cx="5501640" cy="189597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0419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5539" name="Notizenplatzhalt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lIns="0" tIns="0" rIns="0" bIns="0" numCol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96995" y="10091540"/>
            <a:ext cx="2980055" cy="531316"/>
          </a:xfrm>
          <a:prstGeom prst="rect">
            <a:avLst/>
          </a:prstGeom>
          <a:noFill/>
          <a:ln>
            <a:noFill/>
          </a:ln>
        </p:spPr>
        <p:txBody>
          <a:bodyPr lIns="20127" tIns="0" rIns="20127" bIns="0" anchor="b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94CBF13-DD60-4382-A002-9FBD8B832580}" type="slidenum">
              <a:rPr lang="de-DE" sz="1100" i="1" kern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58</a:t>
            </a:fld>
            <a:endParaRPr lang="de-DE" sz="1100" i="1" kern="0" dirty="0">
              <a:solidFill>
                <a:srgbClr val="000000"/>
              </a:solidFill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10547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90575" y="803275"/>
            <a:ext cx="5295900" cy="3971925"/>
          </a:xfrm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105476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916940" y="5044034"/>
            <a:ext cx="5043170" cy="4783583"/>
          </a:xfrm>
          <a:noFill/>
        </p:spPr>
        <p:txBody>
          <a:bodyPr lIns="97955" tIns="48982" rIns="97955" bIns="48982" numCol="1">
            <a:prstTxWarp prst="textNoShape">
              <a:avLst/>
            </a:prstTxWarp>
          </a:bodyPr>
          <a:lstStyle/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96995" y="10091540"/>
            <a:ext cx="2980055" cy="531316"/>
          </a:xfrm>
          <a:prstGeom prst="rect">
            <a:avLst/>
          </a:prstGeom>
          <a:noFill/>
          <a:ln>
            <a:noFill/>
          </a:ln>
        </p:spPr>
        <p:txBody>
          <a:bodyPr lIns="20127" tIns="0" rIns="20127" bIns="0" anchor="b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D704DEF-D7CC-4E6F-A34A-CB673AF4B70E}" type="slidenum">
              <a:rPr lang="de-DE" sz="1100" i="1" kern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59</a:t>
            </a:fld>
            <a:endParaRPr lang="de-DE" sz="1100" i="1" kern="0" dirty="0">
              <a:solidFill>
                <a:srgbClr val="000000"/>
              </a:solidFill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10649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90575" y="803275"/>
            <a:ext cx="5295900" cy="3971925"/>
          </a:xfrm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106500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916940" y="5044034"/>
            <a:ext cx="5043170" cy="4783583"/>
          </a:xfrm>
          <a:noFill/>
        </p:spPr>
        <p:txBody>
          <a:bodyPr lIns="97955" tIns="48982" rIns="97955" bIns="48982" numCol="1">
            <a:prstTxWarp prst="textNoShape">
              <a:avLst/>
            </a:prstTxWarp>
          </a:bodyPr>
          <a:lstStyle/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  <a:p>
            <a:pPr eaLnBrk="1"/>
            <a:endParaRPr lang="de-DE" smtClean="0">
              <a:latin typeface="Arial" pitchFamily="34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3491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0419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0419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</a:ln>
        </p:spPr>
      </p:sp>
      <p:sp>
        <p:nvSpPr>
          <p:cNvPr id="60419" name="Notizenplatzhalt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7705" y="4750594"/>
            <a:ext cx="5501640" cy="184666"/>
          </a:xfrm>
          <a:noFill/>
        </p:spPr>
        <p:txBody>
          <a:bodyPr lIns="0" tIns="0" rIns="0" bIns="0" numCol="1">
            <a:prstTxWarp prst="textNoShape">
              <a:avLst/>
            </a:prstTxWarp>
            <a:spAutoFit/>
          </a:bodyPr>
          <a:lstStyle/>
          <a:p>
            <a:pPr eaLnBrk="1" hangingPunct="1"/>
            <a:endParaRPr lang="de-DE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/>
          <p:nvPr/>
        </p:nvSpPr>
        <p:spPr>
          <a:xfrm>
            <a:off x="7315200" y="1066800"/>
            <a:ext cx="0" cy="44958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3">
            <a:solidFill>
              <a:srgbClr val="000000"/>
            </a:solidFill>
            <a:prstDash val="solid"/>
            <a:round/>
          </a:ln>
        </p:spPr>
        <p:txBody>
          <a:bodyPr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7493041" y="2992319"/>
            <a:chExt cx="1338114" cy="2189155"/>
          </a:xfrm>
        </p:grpSpPr>
        <p:sp>
          <p:nvSpPr>
            <p:cNvPr id="7" name="Oval 9"/>
            <p:cNvSpPr/>
            <p:nvPr/>
          </p:nvSpPr>
          <p:spPr>
            <a:xfrm>
              <a:off x="7493041" y="2992319"/>
              <a:ext cx="201591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330066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8" name="Oval 10"/>
            <p:cNvSpPr/>
            <p:nvPr/>
          </p:nvSpPr>
          <p:spPr>
            <a:xfrm>
              <a:off x="7777172" y="2992319"/>
              <a:ext cx="201590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330066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9" name="Oval 11"/>
            <p:cNvSpPr/>
            <p:nvPr/>
          </p:nvSpPr>
          <p:spPr>
            <a:xfrm>
              <a:off x="8061303" y="2992319"/>
              <a:ext cx="201591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330066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0" name="Oval 12"/>
            <p:cNvSpPr/>
            <p:nvPr/>
          </p:nvSpPr>
          <p:spPr>
            <a:xfrm>
              <a:off x="7493041" y="3276480"/>
              <a:ext cx="201591" cy="20161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330066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1" name="Oval 13"/>
            <p:cNvSpPr/>
            <p:nvPr/>
          </p:nvSpPr>
          <p:spPr>
            <a:xfrm>
              <a:off x="7777172" y="3276480"/>
              <a:ext cx="201590" cy="20161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330066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2" name="Oval 14"/>
            <p:cNvSpPr/>
            <p:nvPr/>
          </p:nvSpPr>
          <p:spPr>
            <a:xfrm>
              <a:off x="8061303" y="3276480"/>
              <a:ext cx="201591" cy="20161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330066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3" name="Oval 15"/>
            <p:cNvSpPr/>
            <p:nvPr/>
          </p:nvSpPr>
          <p:spPr>
            <a:xfrm>
              <a:off x="8345434" y="3276480"/>
              <a:ext cx="201590" cy="20161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669999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4" name="Oval 16"/>
            <p:cNvSpPr/>
            <p:nvPr/>
          </p:nvSpPr>
          <p:spPr>
            <a:xfrm>
              <a:off x="7493041" y="3560642"/>
              <a:ext cx="201591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330066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5" name="Oval 17"/>
            <p:cNvSpPr/>
            <p:nvPr/>
          </p:nvSpPr>
          <p:spPr>
            <a:xfrm>
              <a:off x="7777172" y="3560642"/>
              <a:ext cx="201590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330066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6" name="Oval 18"/>
            <p:cNvSpPr/>
            <p:nvPr/>
          </p:nvSpPr>
          <p:spPr>
            <a:xfrm>
              <a:off x="8061303" y="3560642"/>
              <a:ext cx="201591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669999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7" name="Oval 19"/>
            <p:cNvSpPr/>
            <p:nvPr/>
          </p:nvSpPr>
          <p:spPr>
            <a:xfrm>
              <a:off x="8345434" y="3560642"/>
              <a:ext cx="201590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669999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8" name="Oval 20"/>
            <p:cNvSpPr/>
            <p:nvPr/>
          </p:nvSpPr>
          <p:spPr>
            <a:xfrm>
              <a:off x="8629564" y="3560642"/>
              <a:ext cx="201591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CCCC00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9" name="Oval 21"/>
            <p:cNvSpPr/>
            <p:nvPr/>
          </p:nvSpPr>
          <p:spPr>
            <a:xfrm>
              <a:off x="7493041" y="3843216"/>
              <a:ext cx="201591" cy="20319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330066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20" name="Oval 22"/>
            <p:cNvSpPr/>
            <p:nvPr/>
          </p:nvSpPr>
          <p:spPr>
            <a:xfrm>
              <a:off x="7777172" y="3843216"/>
              <a:ext cx="201590" cy="20319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669999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21" name="Oval 23"/>
            <p:cNvSpPr/>
            <p:nvPr/>
          </p:nvSpPr>
          <p:spPr>
            <a:xfrm>
              <a:off x="8061303" y="3843216"/>
              <a:ext cx="201591" cy="20319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669999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22" name="Oval 24"/>
            <p:cNvSpPr/>
            <p:nvPr/>
          </p:nvSpPr>
          <p:spPr>
            <a:xfrm>
              <a:off x="8345434" y="3843216"/>
              <a:ext cx="201590" cy="20319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CCCC00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23" name="Oval 25"/>
            <p:cNvSpPr/>
            <p:nvPr/>
          </p:nvSpPr>
          <p:spPr>
            <a:xfrm>
              <a:off x="7493041" y="4127377"/>
              <a:ext cx="201591" cy="20319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669999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24" name="Oval 26"/>
            <p:cNvSpPr/>
            <p:nvPr/>
          </p:nvSpPr>
          <p:spPr>
            <a:xfrm>
              <a:off x="7777172" y="4127377"/>
              <a:ext cx="201590" cy="20319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669999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25" name="Oval 27"/>
            <p:cNvSpPr/>
            <p:nvPr/>
          </p:nvSpPr>
          <p:spPr>
            <a:xfrm>
              <a:off x="8061303" y="4127377"/>
              <a:ext cx="201591" cy="20319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CCCC00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26" name="Oval 28"/>
            <p:cNvSpPr/>
            <p:nvPr/>
          </p:nvSpPr>
          <p:spPr>
            <a:xfrm>
              <a:off x="8345434" y="4127377"/>
              <a:ext cx="201590" cy="20319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CCCC00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27" name="Oval 29"/>
            <p:cNvSpPr/>
            <p:nvPr/>
          </p:nvSpPr>
          <p:spPr>
            <a:xfrm>
              <a:off x="8629564" y="4127377"/>
              <a:ext cx="201591" cy="20319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D8D8EC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28" name="Oval 30"/>
            <p:cNvSpPr/>
            <p:nvPr/>
          </p:nvSpPr>
          <p:spPr>
            <a:xfrm>
              <a:off x="7493041" y="4411539"/>
              <a:ext cx="201591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669999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29" name="Oval 31"/>
            <p:cNvSpPr/>
            <p:nvPr/>
          </p:nvSpPr>
          <p:spPr>
            <a:xfrm>
              <a:off x="7777172" y="4411539"/>
              <a:ext cx="201590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CCCC00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30" name="Oval 32"/>
            <p:cNvSpPr/>
            <p:nvPr/>
          </p:nvSpPr>
          <p:spPr>
            <a:xfrm>
              <a:off x="8061303" y="4411539"/>
              <a:ext cx="201591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CCCC00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31" name="Oval 33"/>
            <p:cNvSpPr/>
            <p:nvPr/>
          </p:nvSpPr>
          <p:spPr>
            <a:xfrm>
              <a:off x="8345434" y="4411539"/>
              <a:ext cx="201590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D8D8EC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32" name="Oval 34"/>
            <p:cNvSpPr/>
            <p:nvPr/>
          </p:nvSpPr>
          <p:spPr>
            <a:xfrm>
              <a:off x="7493041" y="4695701"/>
              <a:ext cx="201591" cy="20161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CCCC00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33" name="Oval 35"/>
            <p:cNvSpPr/>
            <p:nvPr/>
          </p:nvSpPr>
          <p:spPr>
            <a:xfrm>
              <a:off x="7777172" y="4695701"/>
              <a:ext cx="201590" cy="20161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CCCC00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34" name="Oval 36"/>
            <p:cNvSpPr/>
            <p:nvPr/>
          </p:nvSpPr>
          <p:spPr>
            <a:xfrm>
              <a:off x="8061303" y="4695701"/>
              <a:ext cx="201591" cy="20161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D8D8EC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35" name="Oval 37"/>
            <p:cNvSpPr/>
            <p:nvPr/>
          </p:nvSpPr>
          <p:spPr>
            <a:xfrm>
              <a:off x="8345434" y="4695701"/>
              <a:ext cx="201590" cy="20161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D8D8EC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36" name="Oval 38"/>
            <p:cNvSpPr/>
            <p:nvPr/>
          </p:nvSpPr>
          <p:spPr>
            <a:xfrm>
              <a:off x="7777172" y="4979863"/>
              <a:ext cx="201590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D8D8EC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37" name="Oval 39"/>
            <p:cNvSpPr/>
            <p:nvPr/>
          </p:nvSpPr>
          <p:spPr>
            <a:xfrm>
              <a:off x="8345434" y="4979863"/>
              <a:ext cx="201590" cy="2016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1 0"/>
                <a:gd name="f14" fmla="*/ f9 f0 1"/>
                <a:gd name="f15" fmla="?: f10 f4 1"/>
                <a:gd name="f16" fmla="?: f11 f5 1"/>
                <a:gd name="f17" fmla="?: f12 f6 1"/>
                <a:gd name="f18" fmla="+- f13 0 f1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1 0"/>
                <a:gd name="f25" fmla="+- f19 0 f1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0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0 1"/>
                <a:gd name="f43" fmla="*/ f38 f26 1"/>
                <a:gd name="f44" fmla="*/ f37 f26 1"/>
                <a:gd name="f45" fmla="*/ f42 1 f8"/>
                <a:gd name="f46" fmla="*/ f40 f26 1"/>
                <a:gd name="f47" fmla="+- f45 0 f1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0" swAng="f1"/>
                  <a:arcTo wR="f43" hR="f44" stAng="f2" swAng="f1"/>
                  <a:arcTo wR="f43" hR="f44" stAng="f7" swAng="f1"/>
                  <a:arcTo wR="f43" hR="f44" stAng="f1" swAng="f1"/>
                  <a:close/>
                </a:path>
              </a:pathLst>
            </a:custGeom>
            <a:solidFill>
              <a:srgbClr val="D8D8EC"/>
            </a:solidFill>
            <a:ln>
              <a:noFill/>
              <a:prstDash val="solid"/>
            </a:ln>
          </p:spPr>
          <p:txBody>
            <a:bodyPr wrap="none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38" name="Line 40"/>
          <p:cNvSpPr/>
          <p:nvPr/>
        </p:nvSpPr>
        <p:spPr>
          <a:xfrm>
            <a:off x="304800" y="2819400"/>
            <a:ext cx="82296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6483">
            <a:solidFill>
              <a:srgbClr val="000000"/>
            </a:solidFill>
            <a:prstDash val="solid"/>
            <a:round/>
          </a:ln>
        </p:spPr>
        <p:txBody>
          <a:bodyPr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Rectangle 3"/>
          <p:cNvSpPr txBox="1">
            <a:spLocks noGrp="1"/>
          </p:cNvSpPr>
          <p:nvPr>
            <p:ph type="ctrTitle"/>
          </p:nvPr>
        </p:nvSpPr>
        <p:spPr>
          <a:xfrm>
            <a:off x="316080" y="466563"/>
            <a:ext cx="6781684" cy="2133715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/>
              <a:t>Titelmasterformat durch Klicken bearbeiten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subTitle" idx="1"/>
          </p:nvPr>
        </p:nvSpPr>
        <p:spPr>
          <a:xfrm>
            <a:off x="849239" y="3049560"/>
            <a:ext cx="6248515" cy="2362315"/>
          </a:xfrm>
        </p:spPr>
        <p:txBody>
          <a:bodyPr/>
          <a:lstStyle>
            <a:lvl1pPr marL="0" indent="0" algn="r">
              <a:spcBef>
                <a:spcPts val="800"/>
              </a:spcBef>
              <a:buNone/>
              <a:defRPr>
                <a:cs typeface="Arial" pitchFamily="2"/>
              </a:defRPr>
            </a:lvl1pPr>
          </a:lstStyle>
          <a:p>
            <a:pPr lvl="0"/>
            <a:r>
              <a:rPr lang="en-US"/>
              <a:t>Formatvorlage des Untertitelmasters durch Klicken bearbeiten</a:t>
            </a:r>
          </a:p>
        </p:txBody>
      </p:sp>
      <p:sp>
        <p:nvSpPr>
          <p:cNvPr id="39" name="Textplatzhalter 38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buNone/>
              <a:defRPr lang="de-DE"/>
            </a:lvl1pPr>
          </a:lstStyle>
          <a:p>
            <a:pPr lvl="0"/>
            <a:endParaRPr lang="de-DE"/>
          </a:p>
        </p:txBody>
      </p:sp>
      <p:sp>
        <p:nvSpPr>
          <p:cNvPr id="40" name="Rectangle 7"/>
          <p:cNvSpPr txBox="1"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06EC8-65CB-45E8-8B02-B9B8D1D4C12F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 txBox="1"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/>
          <p:cNvSpPr txBox="1"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7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4C8BA-59B0-4309-8184-3398B4B4DA85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7" name="Textfeld 6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6629400" y="122401"/>
            <a:ext cx="2057400" cy="6008760"/>
          </a:xfrm>
        </p:spPr>
        <p:txBody>
          <a:bodyPr vert="eaVert"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122401"/>
            <a:ext cx="6019915" cy="6008760"/>
          </a:xfrm>
        </p:spPr>
        <p:txBody>
          <a:bodyPr vert="eaVert"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 txBox="1"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/>
          <p:cNvSpPr txBox="1"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7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81816-B027-4D0E-A210-79B76B10B3A5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7" name="Textfeld 6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_5f_2c_5f_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457200" y="1719355"/>
            <a:ext cx="4038475" cy="4411797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type="title" idx="4294967295"/>
          </p:nvPr>
        </p:nvSpPr>
        <p:spPr>
          <a:xfrm>
            <a:off x="4648315" y="1719355"/>
            <a:ext cx="4038475" cy="4411797"/>
          </a:xfrm>
        </p:spPr>
        <p:txBody>
          <a:bodyPr anchor="t"/>
          <a:lstStyle>
            <a:lvl1pPr marL="343082" indent="-343082">
              <a:spcBef>
                <a:spcPts val="700"/>
              </a:spcBef>
              <a:buClr>
                <a:srgbClr val="330066"/>
              </a:buClr>
              <a:buSzPct val="70000"/>
              <a:buFont typeface="Wingdings" pitchFamily="2"/>
              <a:buChar char="l"/>
              <a:defRPr lang="de-DE" sz="30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5" name="Rectangle 5"/>
          <p:cNvSpPr txBox="1"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FB6A4-70B1-4F88-85DC-FF1272F04C31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8" name="Textfeld 7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9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f_5f_5f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273597"/>
            <a:ext cx="8229243" cy="1144801"/>
          </a:xfrm>
        </p:spPr>
        <p:txBody>
          <a:bodyPr lIns="0" tIns="0" rIns="0" bIns="0" anchor="ctr" anchorCtr="1"/>
          <a:lstStyle>
            <a:lvl1pPr algn="ctr" hangingPunct="0">
              <a:buNone/>
              <a:defRPr lang="de-DE" sz="4400" b="0" kern="1200">
                <a:cs typeface="Tahoma" pitchFamily="2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buNone/>
              <a:defRPr lang="de-DE"/>
            </a:lvl1pPr>
          </a:lstStyle>
          <a:p>
            <a:pPr lvl="0"/>
            <a:endParaRPr lang="de-DE"/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10"/>
          </p:nvPr>
        </p:nvSpPr>
        <p:spPr>
          <a:xfrm>
            <a:off x="457200" y="6246813"/>
            <a:ext cx="2130425" cy="473075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11"/>
          </p:nvPr>
        </p:nvSpPr>
        <p:spPr>
          <a:xfrm>
            <a:off x="3127375" y="6246813"/>
            <a:ext cx="2897188" cy="473075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12"/>
          </p:nvPr>
        </p:nvSpPr>
        <p:spPr>
          <a:xfrm>
            <a:off x="6556375" y="6246813"/>
            <a:ext cx="2130425" cy="473075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</a:lstStyle>
          <a:p>
            <a:pPr>
              <a:defRPr/>
            </a:pPr>
            <a:fld id="{D319C080-988A-40AA-9926-6C86161BB8DD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7" name="Textfeld 6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820472" y="6606132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5f_5f_5f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442325" y="6362700"/>
            <a:ext cx="1112838" cy="29368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631D5B9-8308-4EBB-BB82-6BCF6B404CCA}" type="slidenum">
              <a:rPr lang="de-DE" sz="1400" b="1" i="1" kern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‹Nr.›</a:t>
            </a:fld>
            <a:endParaRPr lang="de-DE" sz="1400" b="1" i="1" kern="0">
              <a:solidFill>
                <a:srgbClr val="000000"/>
              </a:solidFill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6" name="Text Box 8"/>
          <p:cNvSpPr txBox="1"/>
          <p:nvPr/>
        </p:nvSpPr>
        <p:spPr>
          <a:xfrm>
            <a:off x="8670925" y="193675"/>
            <a:ext cx="184150" cy="434975"/>
          </a:xfrm>
          <a:prstGeom prst="rect">
            <a:avLst/>
          </a:prstGeom>
          <a:noFill/>
          <a:ln>
            <a:noFill/>
          </a:ln>
        </p:spPr>
        <p:txBody>
          <a:bodyPr wrap="none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4763" y="4763"/>
            <a:ext cx="6011862" cy="446087"/>
          </a:xfrm>
          <a:prstGeom prst="rect">
            <a:avLst/>
          </a:prstGeom>
          <a:noFill/>
          <a:ln w="9363">
            <a:solidFill>
              <a:srgbClr val="FFFFFF"/>
            </a:solidFill>
            <a:prstDash val="solid"/>
            <a:miter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Text Box 10"/>
          <p:cNvSpPr txBox="1"/>
          <p:nvPr/>
        </p:nvSpPr>
        <p:spPr>
          <a:xfrm>
            <a:off x="593725" y="0"/>
            <a:ext cx="4968875" cy="43497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8382000" y="6324600"/>
            <a:ext cx="533400" cy="3048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4763" y="4763"/>
            <a:ext cx="6011862" cy="446087"/>
          </a:xfrm>
          <a:prstGeom prst="rect">
            <a:avLst/>
          </a:prstGeom>
          <a:noFill/>
          <a:ln w="9363">
            <a:solidFill>
              <a:srgbClr val="FFFFFF"/>
            </a:solidFill>
            <a:prstDash val="solid"/>
            <a:miter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Rectangle 18"/>
          <p:cNvSpPr/>
          <p:nvPr/>
        </p:nvSpPr>
        <p:spPr>
          <a:xfrm>
            <a:off x="457200" y="1219200"/>
            <a:ext cx="8050213" cy="4648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0" bIns="0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2" name="Text Box 4"/>
          <p:cNvSpPr txBox="1"/>
          <p:nvPr/>
        </p:nvSpPr>
        <p:spPr>
          <a:xfrm>
            <a:off x="8059738" y="0"/>
            <a:ext cx="1082675" cy="43497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3" name="Text Box 6"/>
          <p:cNvSpPr txBox="1"/>
          <p:nvPr/>
        </p:nvSpPr>
        <p:spPr>
          <a:xfrm>
            <a:off x="8059738" y="0"/>
            <a:ext cx="1082675" cy="43497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Text Box 8"/>
          <p:cNvSpPr txBox="1"/>
          <p:nvPr/>
        </p:nvSpPr>
        <p:spPr>
          <a:xfrm>
            <a:off x="8059738" y="0"/>
            <a:ext cx="1082675" cy="43497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Text Box 11"/>
          <p:cNvSpPr txBox="1"/>
          <p:nvPr/>
        </p:nvSpPr>
        <p:spPr>
          <a:xfrm>
            <a:off x="593725" y="6213475"/>
            <a:ext cx="184150" cy="434975"/>
          </a:xfrm>
          <a:prstGeom prst="rect">
            <a:avLst/>
          </a:prstGeom>
          <a:noFill/>
          <a:ln>
            <a:noFill/>
          </a:ln>
        </p:spPr>
        <p:txBody>
          <a:bodyPr wrap="none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9" name="Text Box 13"/>
          <p:cNvSpPr txBox="1"/>
          <p:nvPr/>
        </p:nvSpPr>
        <p:spPr>
          <a:xfrm>
            <a:off x="8059738" y="0"/>
            <a:ext cx="1082675" cy="43497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20" name="Text Box 15"/>
          <p:cNvSpPr txBox="1"/>
          <p:nvPr/>
        </p:nvSpPr>
        <p:spPr>
          <a:xfrm>
            <a:off x="8059738" y="0"/>
            <a:ext cx="1082675" cy="43497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21" name="Rectangle 17"/>
          <p:cNvSpPr/>
          <p:nvPr/>
        </p:nvSpPr>
        <p:spPr>
          <a:xfrm>
            <a:off x="457200" y="1219200"/>
            <a:ext cx="8050213" cy="4648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0" bIns="0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6" name="Rectangle 3"/>
          <p:cNvSpPr txBox="1">
            <a:spLocks noGrp="1"/>
          </p:cNvSpPr>
          <p:nvPr>
            <p:ph type="subTitle" idx="4294967295"/>
          </p:nvPr>
        </p:nvSpPr>
        <p:spPr>
          <a:xfrm>
            <a:off x="609484" y="2971800"/>
            <a:ext cx="7924684" cy="990715"/>
          </a:xfrm>
        </p:spPr>
        <p:txBody>
          <a:bodyPr lIns="92162" tIns="46076" rIns="92162" bIns="46076" anchorCtr="1"/>
          <a:lstStyle>
            <a:lvl1pPr marL="0" indent="0" algn="ctr" hangingPunct="0">
              <a:spcBef>
                <a:spcPts val="800"/>
              </a:spcBef>
              <a:buNone/>
              <a:defRPr lang="de-DE">
                <a:latin typeface="Calibri" pitchFamily="18"/>
              </a:defRPr>
            </a:lvl1pPr>
          </a:lstStyle>
          <a:p>
            <a:pPr lvl="0"/>
            <a:r>
              <a:rPr lang="de-DE"/>
              <a:t>Klicken Sie, um das Untertitelformat zu bearbeiten</a:t>
            </a:r>
          </a:p>
        </p:txBody>
      </p:sp>
      <p:sp>
        <p:nvSpPr>
          <p:cNvPr id="17" name="Titel 16"/>
          <p:cNvSpPr txBox="1">
            <a:spLocks noGrp="1"/>
          </p:cNvSpPr>
          <p:nvPr>
            <p:ph type="title"/>
          </p:nvPr>
        </p:nvSpPr>
        <p:spPr>
          <a:xfrm>
            <a:off x="457200" y="273597"/>
            <a:ext cx="8229243" cy="1144801"/>
          </a:xfrm>
        </p:spPr>
        <p:txBody>
          <a:bodyPr lIns="0" tIns="0" rIns="0" bIns="0" anchor="ctr" anchorCtr="1"/>
          <a:lstStyle>
            <a:lvl1pPr algn="ctr" hangingPunct="0">
              <a:buNone/>
              <a:defRPr lang="de-DE" sz="4400" b="0" kern="1200"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18" name="Textplatzhalter 17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buNone/>
              <a:defRPr lang="de-DE"/>
            </a:lvl1pPr>
          </a:lstStyle>
          <a:p>
            <a:pPr lvl="0"/>
            <a:endParaRPr lang="de-DE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23" name="Foliennummernplatzhalter 4"/>
          <p:cNvSpPr txBox="1">
            <a:spLocks noGrp="1"/>
          </p:cNvSpPr>
          <p:nvPr>
            <p:ph type="sldNum" sz="quarter" idx="10"/>
          </p:nvPr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>
              <a:defRPr/>
            </a:pPr>
            <a:fld id="{C66621D2-31D1-4367-B584-32C6DB17A6B9}" type="slidenum">
              <a:rPr smtClean="0"/>
              <a:pPr>
                <a:defRPr/>
              </a:pPr>
              <a:t>‹Nr.›</a:t>
            </a:fld>
            <a:endParaRPr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5f_5f_5f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8059738" y="0"/>
            <a:ext cx="1082675" cy="43497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8059738" y="0"/>
            <a:ext cx="1082675" cy="43497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Text Box 8"/>
          <p:cNvSpPr txBox="1"/>
          <p:nvPr/>
        </p:nvSpPr>
        <p:spPr>
          <a:xfrm>
            <a:off x="8059738" y="0"/>
            <a:ext cx="1082675" cy="43497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Text Box 11"/>
          <p:cNvSpPr txBox="1"/>
          <p:nvPr/>
        </p:nvSpPr>
        <p:spPr>
          <a:xfrm>
            <a:off x="593725" y="6213475"/>
            <a:ext cx="184150" cy="434975"/>
          </a:xfrm>
          <a:prstGeom prst="rect">
            <a:avLst/>
          </a:prstGeom>
          <a:noFill/>
          <a:ln>
            <a:noFill/>
          </a:ln>
        </p:spPr>
        <p:txBody>
          <a:bodyPr wrap="none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ext Box 13"/>
          <p:cNvSpPr txBox="1"/>
          <p:nvPr/>
        </p:nvSpPr>
        <p:spPr>
          <a:xfrm>
            <a:off x="8059738" y="0"/>
            <a:ext cx="1082675" cy="43497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3" name="Text Box 15"/>
          <p:cNvSpPr txBox="1"/>
          <p:nvPr/>
        </p:nvSpPr>
        <p:spPr>
          <a:xfrm>
            <a:off x="8059738" y="0"/>
            <a:ext cx="1082675" cy="43497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Rectangle 17"/>
          <p:cNvSpPr/>
          <p:nvPr/>
        </p:nvSpPr>
        <p:spPr>
          <a:xfrm>
            <a:off x="457200" y="1219200"/>
            <a:ext cx="8050213" cy="4648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0" bIns="0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>
              <a:solidFill>
                <a:srgbClr val="00000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Rectangle 36"/>
          <p:cNvSpPr/>
          <p:nvPr/>
        </p:nvSpPr>
        <p:spPr>
          <a:xfrm>
            <a:off x="8501063" y="6410325"/>
            <a:ext cx="533400" cy="304800"/>
          </a:xfrm>
          <a:prstGeom prst="rect">
            <a:avLst/>
          </a:prstGeom>
          <a:solidFill>
            <a:srgbClr val="F9F9F9"/>
          </a:solidFill>
          <a:ln>
            <a:noFill/>
            <a:prstDash val="solid"/>
          </a:ln>
        </p:spPr>
        <p:txBody>
          <a:bodyPr wrap="none" anchor="ctr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C64DB5C-69BC-4E9E-A287-437F6A8827D2}" type="slidenum">
              <a:rPr lang="de-DE" kern="0">
                <a:solidFill>
                  <a:srgbClr val="000066"/>
                </a:solidFill>
                <a:latin typeface="Arial" pitchFamily="34"/>
                <a:ea typeface="Arial Unicode MS" pitchFamily="2"/>
                <a:cs typeface="Tahoma" pitchFamily="2"/>
              </a:rPr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‹Nr.›</a:t>
            </a:fld>
            <a:endParaRPr lang="de-DE" kern="0">
              <a:solidFill>
                <a:srgbClr val="000066"/>
              </a:solidFill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15900" y="6264275"/>
            <a:ext cx="8099425" cy="5032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600" b="1" kern="0">
                <a:solidFill>
                  <a:srgbClr val="FFFFFF"/>
                </a:solidFill>
                <a:latin typeface="Calibri" pitchFamily="34"/>
                <a:ea typeface="Arial Unicode MS" pitchFamily="2"/>
                <a:cs typeface="Tahoma" pitchFamily="2"/>
              </a:rPr>
              <a:t>Towards a commons-based copyright</a:t>
            </a:r>
            <a:r>
              <a:rPr lang="de-DE" sz="2600" b="1" kern="0">
                <a:solidFill>
                  <a:srgbClr val="FFFFFF"/>
                </a:solidFill>
                <a:latin typeface="Calibri" pitchFamily="34"/>
                <a:ea typeface="Arial Unicode MS" pitchFamily="2"/>
                <a:cs typeface="Arial" pitchFamily="2"/>
              </a:rPr>
              <a:t>– IFLA 08/2010</a:t>
            </a:r>
          </a:p>
        </p:txBody>
      </p:sp>
      <p:sp>
        <p:nvSpPr>
          <p:cNvPr id="10" name="Rectangle 2"/>
          <p:cNvSpPr txBox="1">
            <a:spLocks noGrp="1"/>
          </p:cNvSpPr>
          <p:nvPr>
            <p:ph type="ctrTitle"/>
          </p:nvPr>
        </p:nvSpPr>
        <p:spPr>
          <a:xfrm>
            <a:off x="571682" y="1752475"/>
            <a:ext cx="8001000" cy="914400"/>
          </a:xfrm>
        </p:spPr>
        <p:txBody>
          <a:bodyPr lIns="92162" tIns="46076" rIns="92162" bIns="46076" anchor="ctr" anchorCtr="1"/>
          <a:lstStyle>
            <a:lvl1pPr algn="ctr" hangingPunct="0">
              <a:defRPr lang="de-DE" sz="4400" b="0" kern="1200">
                <a:solidFill>
                  <a:srgbClr val="000000"/>
                </a:solidFill>
                <a:latin typeface="Calibri" pitchFamily="18"/>
                <a:cs typeface="Tahoma" pitchFamily="2"/>
              </a:defRPr>
            </a:lvl1pPr>
          </a:lstStyle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1" name="Rectangle 3"/>
          <p:cNvSpPr txBox="1">
            <a:spLocks noGrp="1"/>
          </p:cNvSpPr>
          <p:nvPr>
            <p:ph type="subTitle" idx="1"/>
          </p:nvPr>
        </p:nvSpPr>
        <p:spPr>
          <a:xfrm>
            <a:off x="609484" y="2971800"/>
            <a:ext cx="7924684" cy="990715"/>
          </a:xfrm>
        </p:spPr>
        <p:txBody>
          <a:bodyPr lIns="92162" tIns="46076" rIns="92162" bIns="46076" anchorCtr="1"/>
          <a:lstStyle>
            <a:lvl1pPr marL="0" indent="0" algn="ctr" hangingPunct="0">
              <a:spcBef>
                <a:spcPts val="800"/>
              </a:spcBef>
              <a:buNone/>
              <a:defRPr lang="de-DE">
                <a:latin typeface="Calibri" pitchFamily="18"/>
              </a:defRPr>
            </a:lvl1pPr>
          </a:lstStyle>
          <a:p>
            <a:pPr lvl="0"/>
            <a:r>
              <a:rPr lang="de-DE"/>
              <a:t>Klicken Sie, um das Untertitelformat zu bearbeiten</a:t>
            </a:r>
          </a:p>
        </p:txBody>
      </p:sp>
      <p:sp>
        <p:nvSpPr>
          <p:cNvPr id="12" name="Textplatzhalter 11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buNone/>
              <a:defRPr lang="de-DE"/>
            </a:lvl1pPr>
          </a:lstStyle>
          <a:p>
            <a:pPr lvl="0"/>
            <a:endParaRPr lang="de-DE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18" name="Foliennummernplatzhalter 4"/>
          <p:cNvSpPr txBox="1">
            <a:spLocks noGrp="1"/>
          </p:cNvSpPr>
          <p:nvPr>
            <p:ph type="sldNum" sz="quarter" idx="10"/>
          </p:nvPr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>
              <a:defRPr/>
            </a:pPr>
            <a:fld id="{C66621D2-31D1-4367-B584-32C6DB17A6B9}" type="slidenum">
              <a:rPr smtClean="0"/>
              <a:pPr>
                <a:defRPr/>
              </a:pPr>
              <a:t>‹Nr.›</a:t>
            </a:fld>
            <a:endParaRPr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0" y="6408738"/>
            <a:ext cx="9144000" cy="4492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0" tIns="0" rIns="0" bIns="0" anchor="ctr" anchorCtr="1" compatLnSpc="0"/>
          <a:lstStyle/>
          <a:p>
            <a:pPr algn="ctr">
              <a:buNone/>
              <a:defRPr/>
            </a:pPr>
            <a:r>
              <a:rPr lang="de-DE" sz="1600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Openness – Grundprinzip des Handelns in elektronischen Räumen</a:t>
            </a:r>
            <a:endParaRPr lang="de-DE" sz="1600" kern="12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8459788" y="6505575"/>
            <a:ext cx="576262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fld id="{1CE07322-D892-4E57-9A6E-F133940E8267}" type="slidenum">
              <a:rPr lang="de-DE" sz="1400">
                <a:solidFill>
                  <a:srgbClr val="002060"/>
                </a:solidFill>
                <a:cs typeface="+mn-cs"/>
              </a:rPr>
              <a:pPr>
                <a:defRPr/>
              </a:pPr>
              <a:t>‹Nr.›</a:t>
            </a:fld>
            <a:endParaRPr lang="de-DE" sz="1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0" y="6408738"/>
            <a:ext cx="9144000" cy="4492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0" tIns="0" rIns="0" bIns="0" anchor="ctr" anchorCtr="1" compatLnSpc="0"/>
          <a:lstStyle/>
          <a:p>
            <a:pPr algn="ctr">
              <a:buNone/>
              <a:defRPr/>
            </a:pPr>
            <a:r>
              <a:rPr lang="de-DE" sz="1600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Openness – Grundprinzip des Handelns in elektronischen Räumen</a:t>
            </a:r>
            <a:endParaRPr lang="de-DE" sz="1600" kern="12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8459788" y="6505575"/>
            <a:ext cx="576262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fld id="{1CE07322-D892-4E57-9A6E-F133940E8267}" type="slidenum">
              <a:rPr lang="de-DE" sz="1400">
                <a:solidFill>
                  <a:srgbClr val="002060"/>
                </a:solidFill>
                <a:cs typeface="+mn-cs"/>
              </a:rPr>
              <a:pPr>
                <a:defRPr/>
              </a:pPr>
              <a:t>‹Nr.›</a:t>
            </a:fld>
            <a:endParaRPr lang="de-DE" sz="1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0" y="6408738"/>
            <a:ext cx="9144000" cy="4492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0" tIns="0" rIns="0" bIns="0" anchor="ctr" anchorCtr="1" compatLnSpc="0"/>
          <a:lstStyle/>
          <a:p>
            <a:pPr algn="ctr">
              <a:buNone/>
              <a:defRPr/>
            </a:pPr>
            <a:r>
              <a:rPr lang="de-DE" sz="1600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Openness – Grundprinzip des Handelns in elektronischen Räumen</a:t>
            </a:r>
            <a:endParaRPr lang="de-DE" sz="1600" kern="12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8459788" y="6505575"/>
            <a:ext cx="576262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fld id="{1CE07322-D892-4E57-9A6E-F133940E8267}" type="slidenum">
              <a:rPr lang="de-DE" sz="1400">
                <a:solidFill>
                  <a:srgbClr val="002060"/>
                </a:solidFill>
                <a:cs typeface="+mn-cs"/>
              </a:rPr>
              <a:pPr>
                <a:defRPr/>
              </a:pPr>
              <a:t>‹Nr.›</a:t>
            </a:fld>
            <a:endParaRPr lang="de-DE" sz="1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685800" y="2130478"/>
            <a:ext cx="7772400" cy="14698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475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03DEB-0499-49CB-865E-213E098B6FB3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7" name="Textfeld 6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Paving the road in virtual spaces– IRS Workshop Territoriality of the Commons 29.-30. Sept.2011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-179999" y="144722"/>
            <a:ext cx="7543800" cy="129528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type="title" idx="4294967295"/>
          </p:nvPr>
        </p:nvSpPr>
        <p:spPr>
          <a:xfrm>
            <a:off x="539998" y="1439997"/>
            <a:ext cx="8229600" cy="719998"/>
          </a:xfrm>
        </p:spPr>
        <p:txBody>
          <a:bodyPr anchor="t"/>
          <a:lstStyle>
            <a:lvl1pPr marL="343082" indent="-343082">
              <a:spcBef>
                <a:spcPts val="700"/>
              </a:spcBef>
              <a:buClr>
                <a:srgbClr val="330066"/>
              </a:buClr>
              <a:buSzPct val="70000"/>
              <a:buFont typeface="Wingdings" pitchFamily="2"/>
              <a:buChar char="l"/>
              <a:defRPr lang="de-DE" sz="30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type="title" idx="4294967295"/>
          </p:nvPr>
        </p:nvSpPr>
        <p:spPr>
          <a:xfrm>
            <a:off x="539998" y="1439997"/>
            <a:ext cx="6479996" cy="3805915"/>
          </a:xfrm>
        </p:spPr>
        <p:txBody>
          <a:bodyPr lIns="0" tIns="0" rIns="0" bIns="0" anchor="t" anchorCtr="1"/>
          <a:lstStyle>
            <a:lvl1pPr algn="ctr" hangingPunct="0">
              <a:buNone/>
              <a:defRPr lang="de-DE" sz="4400" b="0" kern="1200"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9" name="Inhaltsplatzhalter 8"/>
          <p:cNvSpPr txBox="1">
            <a:spLocks noGrp="1"/>
          </p:cNvSpPr>
          <p:nvPr>
            <p:ph idx="1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defRPr lang="de-DE"/>
            </a:lvl1pPr>
          </a:lstStyle>
          <a:p>
            <a:pPr lvl="0"/>
            <a:endParaRPr lang="de-DE"/>
          </a:p>
        </p:txBody>
      </p:sp>
      <p:sp>
        <p:nvSpPr>
          <p:cNvPr id="8" name="Foliennummernplatzhalter 4"/>
          <p:cNvSpPr txBox="1">
            <a:spLocks noGrp="1"/>
          </p:cNvSpPr>
          <p:nvPr>
            <p:ph type="sldNum" sz="quarter" idx="10"/>
          </p:nvPr>
        </p:nvSpPr>
        <p:spPr>
          <a:xfrm>
            <a:off x="8784976" y="6606132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>
              <a:defRPr/>
            </a:pPr>
            <a:fld id="{C66621D2-31D1-4367-B584-32C6DB17A6B9}" type="slidenum">
              <a:rPr smtClean="0"/>
              <a:pPr>
                <a:defRPr/>
              </a:pPr>
              <a:t>‹Nr.›</a:t>
            </a:fld>
            <a:endParaRPr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type="title" idx="4294967295"/>
          </p:nvPr>
        </p:nvSpPr>
        <p:spPr>
          <a:xfrm>
            <a:off x="457200" y="1604515"/>
            <a:ext cx="8229243" cy="4525923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32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27022-AE29-4574-96FD-DAC86EE4EB48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7" name="Textfeld 6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722156" y="4406758"/>
            <a:ext cx="7772400" cy="1362236"/>
          </a:xfrm>
        </p:spPr>
        <p:txBody>
          <a:bodyPr anchor="t" anchorCtr="0"/>
          <a:lstStyle>
            <a:lvl1pPr algn="l">
              <a:defRPr sz="4000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722156" y="2906639"/>
            <a:ext cx="7772400" cy="1500118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793FC-0EA5-474F-87E8-1651B7182D9A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type="title" idx="4294967295"/>
          </p:nvPr>
        </p:nvSpPr>
        <p:spPr>
          <a:xfrm>
            <a:off x="457200" y="1604881"/>
            <a:ext cx="4038475" cy="4525923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28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type="title" idx="4294967295"/>
          </p:nvPr>
        </p:nvSpPr>
        <p:spPr>
          <a:xfrm>
            <a:off x="4648315" y="1604881"/>
            <a:ext cx="4038475" cy="4525923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28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5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03DA7-0F8F-4047-BC28-B050E11ED82C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457200" y="1535039"/>
            <a:ext cx="4040276" cy="639723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type="title" idx="4294967295"/>
          </p:nvPr>
        </p:nvSpPr>
        <p:spPr>
          <a:xfrm>
            <a:off x="457200" y="2174763"/>
            <a:ext cx="4040276" cy="3951360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24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4645078" y="1535039"/>
            <a:ext cx="4041721" cy="639723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type="title" idx="4294967295"/>
          </p:nvPr>
        </p:nvSpPr>
        <p:spPr>
          <a:xfrm>
            <a:off x="4645078" y="2174763"/>
            <a:ext cx="4041721" cy="3951360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24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7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BEF7F-7780-4E0D-AA52-76C109BD93B3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F5959-76CB-4494-9B5B-C2186CB27688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32BF-C6AE-404E-9834-A97744CFB8A7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272884"/>
            <a:ext cx="3008156" cy="1162083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type="title" idx="4294967295"/>
          </p:nvPr>
        </p:nvSpPr>
        <p:spPr>
          <a:xfrm>
            <a:off x="3575157" y="272884"/>
            <a:ext cx="5111642" cy="5853238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32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457200" y="1434958"/>
            <a:ext cx="3008156" cy="469115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CC843-0332-488E-8561-1646C1787D4F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792443" y="4800600"/>
            <a:ext cx="5486400" cy="566644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 txBox="1">
            <a:spLocks noGrp="1"/>
          </p:cNvSpPr>
          <p:nvPr>
            <p:ph type="title" idx="4294967295"/>
          </p:nvPr>
        </p:nvSpPr>
        <p:spPr>
          <a:xfrm>
            <a:off x="1792443" y="612721"/>
            <a:ext cx="5486400" cy="4114800"/>
          </a:xfrm>
        </p:spPr>
        <p:txBody>
          <a:bodyPr anchor="t"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1792443" y="5367244"/>
            <a:ext cx="5486400" cy="80495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78074-5137-4987-9893-903049B29D4A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7BB25-E600-4779-B28A-F10AE0DC5323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6629400" y="272884"/>
            <a:ext cx="2057400" cy="585792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2884"/>
            <a:ext cx="6019915" cy="585792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9226-B8F0-47B6-A15E-E4BC5A328E93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722156" y="4406758"/>
            <a:ext cx="7772400" cy="1362236"/>
          </a:xfrm>
        </p:spPr>
        <p:txBody>
          <a:bodyPr anchor="t"/>
          <a:lstStyle>
            <a:lvl1pPr>
              <a:defRPr lang="de-DE" sz="40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722156" y="2906639"/>
            <a:ext cx="7772400" cy="1500118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lang="de-DE" sz="2000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 txBox="1"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/>
          <p:cNvSpPr txBox="1"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7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37417-64FD-4B28-8FB0-6F7C6BB08F1C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7" name="Textfeld 6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685800" y="2130478"/>
            <a:ext cx="7772400" cy="14698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475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9399D-5741-45A0-A8DE-EFE0DA9203D0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type="title" idx="4294967295"/>
          </p:nvPr>
        </p:nvSpPr>
        <p:spPr>
          <a:xfrm>
            <a:off x="457200" y="1604515"/>
            <a:ext cx="8229243" cy="4525923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32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D8BED-881D-4896-8EDA-6A7EBE45EE44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722156" y="4406758"/>
            <a:ext cx="7772400" cy="1362236"/>
          </a:xfrm>
        </p:spPr>
        <p:txBody>
          <a:bodyPr anchor="t" anchorCtr="0"/>
          <a:lstStyle>
            <a:lvl1pPr algn="l">
              <a:defRPr sz="4000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722156" y="2906639"/>
            <a:ext cx="7772400" cy="1500118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B36E7-3090-494B-AF5A-8ABA526EF416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type="title" idx="4294967295"/>
          </p:nvPr>
        </p:nvSpPr>
        <p:spPr>
          <a:xfrm>
            <a:off x="457200" y="1604881"/>
            <a:ext cx="4038475" cy="4525923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28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type="title" idx="4294967295"/>
          </p:nvPr>
        </p:nvSpPr>
        <p:spPr>
          <a:xfrm>
            <a:off x="4648315" y="1604881"/>
            <a:ext cx="4038475" cy="4525923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28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5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94995-7C85-4629-8F67-B90E0E851D97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457200" y="1535039"/>
            <a:ext cx="4040276" cy="639723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type="title" idx="4294967295"/>
          </p:nvPr>
        </p:nvSpPr>
        <p:spPr>
          <a:xfrm>
            <a:off x="457200" y="2174763"/>
            <a:ext cx="4040276" cy="3951360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24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4645078" y="1535039"/>
            <a:ext cx="4041721" cy="639723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type="title" idx="4294967295"/>
          </p:nvPr>
        </p:nvSpPr>
        <p:spPr>
          <a:xfrm>
            <a:off x="4645078" y="2174763"/>
            <a:ext cx="4041721" cy="3951360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24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7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A3AA6-7038-4DEF-B5A4-7978799B9CD0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1A6E6-6B50-44D3-BFEE-DF5AA4B1A75F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B528-0915-4D7E-8028-1D500922A61A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272884"/>
            <a:ext cx="3008156" cy="1162083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type="title" idx="4294967295"/>
          </p:nvPr>
        </p:nvSpPr>
        <p:spPr>
          <a:xfrm>
            <a:off x="3575157" y="272884"/>
            <a:ext cx="5111642" cy="5853238"/>
          </a:xfrm>
        </p:spPr>
        <p:txBody>
          <a:bodyPr anchor="t"/>
          <a:lstStyle>
            <a:lvl1pPr marL="431999" indent="-323999">
              <a:spcAft>
                <a:spcPts val="1415"/>
              </a:spcAft>
              <a:defRPr sz="3200"/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457200" y="1434958"/>
            <a:ext cx="3008156" cy="469115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FDDBE-7952-4F16-9B8F-FC79C1B28C1F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792443" y="4800600"/>
            <a:ext cx="5486400" cy="566644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 txBox="1">
            <a:spLocks noGrp="1"/>
          </p:cNvSpPr>
          <p:nvPr>
            <p:ph type="title" idx="4294967295"/>
          </p:nvPr>
        </p:nvSpPr>
        <p:spPr>
          <a:xfrm>
            <a:off x="1792443" y="612721"/>
            <a:ext cx="5486400" cy="4114800"/>
          </a:xfrm>
        </p:spPr>
        <p:txBody>
          <a:bodyPr anchor="t"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1792443" y="5367244"/>
            <a:ext cx="5486400" cy="80495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4B6D7-8341-44A9-A3BA-83D48F55D3EB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DFBD1-417A-4920-8820-A9376F546510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type="title" idx="4294967295"/>
          </p:nvPr>
        </p:nvSpPr>
        <p:spPr>
          <a:xfrm>
            <a:off x="457200" y="1719355"/>
            <a:ext cx="4038475" cy="4411797"/>
          </a:xfrm>
        </p:spPr>
        <p:txBody>
          <a:bodyPr anchor="t"/>
          <a:lstStyle>
            <a:lvl1pPr marL="343082" indent="-343082">
              <a:spcBef>
                <a:spcPts val="700"/>
              </a:spcBef>
              <a:buClr>
                <a:srgbClr val="330066"/>
              </a:buClr>
              <a:buSzPct val="70000"/>
              <a:buFont typeface="Wingdings" pitchFamily="2"/>
              <a:buChar char="l"/>
              <a:defRPr lang="de-DE" sz="28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type="title" idx="4294967295"/>
          </p:nvPr>
        </p:nvSpPr>
        <p:spPr>
          <a:xfrm>
            <a:off x="4648315" y="1719355"/>
            <a:ext cx="4038475" cy="4411797"/>
          </a:xfrm>
        </p:spPr>
        <p:txBody>
          <a:bodyPr anchor="t"/>
          <a:lstStyle>
            <a:lvl1pPr marL="343082" indent="-343082">
              <a:spcBef>
                <a:spcPts val="700"/>
              </a:spcBef>
              <a:buClr>
                <a:srgbClr val="330066"/>
              </a:buClr>
              <a:buSzPct val="70000"/>
              <a:buFont typeface="Wingdings" pitchFamily="2"/>
              <a:buChar char="l"/>
              <a:defRPr lang="de-DE" sz="28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5" name="Rectangle 5"/>
          <p:cNvSpPr txBox="1"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C4AB0-5BD0-43C1-9393-1EC7CE9C606E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8" name="Textfeld 7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9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6629400" y="272884"/>
            <a:ext cx="2057400" cy="585792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2884"/>
            <a:ext cx="6019915" cy="585792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5EEEB-97E9-4BE6-B145-0220EC77663E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9600" cy="1143000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457200" y="1535039"/>
            <a:ext cx="4040276" cy="639723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de-DE" sz="2400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type="title" idx="4294967295"/>
          </p:nvPr>
        </p:nvSpPr>
        <p:spPr>
          <a:xfrm>
            <a:off x="457200" y="2174763"/>
            <a:ext cx="4040276" cy="3951360"/>
          </a:xfrm>
        </p:spPr>
        <p:txBody>
          <a:bodyPr anchor="t"/>
          <a:lstStyle>
            <a:lvl1pPr marL="343082" indent="-343082">
              <a:spcBef>
                <a:spcPts val="600"/>
              </a:spcBef>
              <a:buClr>
                <a:srgbClr val="330066"/>
              </a:buClr>
              <a:buSzPct val="70000"/>
              <a:buFont typeface="Wingdings" pitchFamily="2"/>
              <a:buChar char="l"/>
              <a:defRPr lang="de-DE" sz="24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4645078" y="1535039"/>
            <a:ext cx="4041721" cy="639723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de-DE" sz="2400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type="title" idx="4294967295"/>
          </p:nvPr>
        </p:nvSpPr>
        <p:spPr>
          <a:xfrm>
            <a:off x="4645078" y="2174763"/>
            <a:ext cx="4041721" cy="3951360"/>
          </a:xfrm>
        </p:spPr>
        <p:txBody>
          <a:bodyPr anchor="t"/>
          <a:lstStyle>
            <a:lvl1pPr marL="343082" indent="-343082">
              <a:spcBef>
                <a:spcPts val="600"/>
              </a:spcBef>
              <a:buClr>
                <a:srgbClr val="330066"/>
              </a:buClr>
              <a:buSzPct val="70000"/>
              <a:buFont typeface="Wingdings" pitchFamily="2"/>
              <a:buChar char="l"/>
              <a:defRPr lang="de-DE" sz="24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7" name="Rectangle 5"/>
          <p:cNvSpPr txBox="1"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6"/>
          <p:cNvSpPr txBox="1"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7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ECD51-E7A6-4B39-8E97-64F1CECEB9C6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15900" y="6264275"/>
            <a:ext cx="8099425" cy="5032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kern="0">
                <a:solidFill>
                  <a:srgbClr val="FFFFFF"/>
                </a:solidFill>
                <a:latin typeface="Calibri" pitchFamily="34"/>
                <a:ea typeface="Arial Unicode MS" pitchFamily="2"/>
                <a:cs typeface="Tahoma" pitchFamily="2"/>
              </a:rPr>
              <a:t>Towards a commons-based copyright</a:t>
            </a:r>
            <a:r>
              <a:rPr lang="de-DE" sz="2200" b="1" kern="0">
                <a:solidFill>
                  <a:srgbClr val="FFFFFF"/>
                </a:solidFill>
                <a:latin typeface="Calibri" pitchFamily="34"/>
                <a:ea typeface="Arial Unicode MS" pitchFamily="2"/>
                <a:cs typeface="Arial" pitchFamily="2"/>
              </a:rPr>
              <a:t>– IFLA 08/2010</a:t>
            </a:r>
          </a:p>
        </p:txBody>
      </p:sp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313200" y="122401"/>
            <a:ext cx="7543800" cy="129528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7" name="Textplatzhalter 6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buNone/>
              <a:defRPr lang="de-DE"/>
            </a:lvl1pPr>
          </a:lstStyle>
          <a:p>
            <a:pPr lvl="0"/>
            <a:endParaRPr lang="de-DE"/>
          </a:p>
        </p:txBody>
      </p:sp>
      <p:sp>
        <p:nvSpPr>
          <p:cNvPr id="6" name="Datumsplatzhalter 2"/>
          <p:cNvSpPr txBox="1"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Fußzeilenplatzhalter 3"/>
          <p:cNvSpPr txBox="1"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Foliennummernplatzhalter 4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1AFB8-79D7-4DF3-9527-D589F491934B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 noGrp="1"/>
          </p:cNvSpPr>
          <p:nvPr>
            <p:ph type="title" idx="4294967295"/>
          </p:nvPr>
        </p:nvSpPr>
        <p:spPr>
          <a:xfrm>
            <a:off x="457200" y="273597"/>
            <a:ext cx="8229243" cy="1144801"/>
          </a:xfrm>
        </p:spPr>
        <p:txBody>
          <a:bodyPr lIns="0" tIns="0" rIns="0" bIns="0" anchor="ctr" anchorCtr="1"/>
          <a:lstStyle>
            <a:lvl1pPr algn="ctr" hangingPunct="0">
              <a:buNone/>
              <a:defRPr lang="de-DE" sz="4400" b="0" kern="1200"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Textplatzhalter 5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buNone/>
              <a:defRPr lang="de-DE"/>
            </a:lvl1pPr>
          </a:lstStyle>
          <a:p>
            <a:pPr lvl="0"/>
            <a:endParaRPr lang="de-DE"/>
          </a:p>
        </p:txBody>
      </p:sp>
      <p:sp>
        <p:nvSpPr>
          <p:cNvPr id="4" name="Rectangle 5"/>
          <p:cNvSpPr txBox="1"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/>
          <p:cNvSpPr txBox="1"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7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F4479-4DAE-4809-8077-728DF9716DA5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9" name="Textfeld 8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10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272884"/>
            <a:ext cx="3008156" cy="1162083"/>
          </a:xfrm>
        </p:spPr>
        <p:txBody>
          <a:bodyPr/>
          <a:lstStyle>
            <a:lvl1pPr>
              <a:defRPr lang="de-DE" sz="20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type="title" idx="4294967295"/>
          </p:nvPr>
        </p:nvSpPr>
        <p:spPr>
          <a:xfrm>
            <a:off x="3575157" y="272884"/>
            <a:ext cx="5111642" cy="5853238"/>
          </a:xfrm>
        </p:spPr>
        <p:txBody>
          <a:bodyPr anchor="t"/>
          <a:lstStyle>
            <a:lvl1pPr marL="343082" indent="-343082">
              <a:spcBef>
                <a:spcPts val="800"/>
              </a:spcBef>
              <a:buClr>
                <a:srgbClr val="330066"/>
              </a:buClr>
              <a:buSzPct val="70000"/>
              <a:buFont typeface="Wingdings" pitchFamily="2"/>
              <a:buChar char="l"/>
              <a:defRPr lang="de-DE" sz="3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457200" y="1434958"/>
            <a:ext cx="3008156" cy="469115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de-DE" sz="1400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 txBox="1"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B7F53-07FA-40D9-A363-02E0AB66B440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8" name="Textfeld 7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9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792443" y="4800600"/>
            <a:ext cx="5486400" cy="566644"/>
          </a:xfrm>
        </p:spPr>
        <p:txBody>
          <a:bodyPr/>
          <a:lstStyle>
            <a:lvl1pPr>
              <a:defRPr lang="de-DE" sz="20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 txBox="1">
            <a:spLocks noGrp="1"/>
          </p:cNvSpPr>
          <p:nvPr>
            <p:ph type="title" idx="4294967295"/>
          </p:nvPr>
        </p:nvSpPr>
        <p:spPr>
          <a:xfrm>
            <a:off x="1792443" y="612721"/>
            <a:ext cx="5486400" cy="4114800"/>
          </a:xfrm>
        </p:spPr>
        <p:txBody>
          <a:bodyPr anchor="t" anchorCtr="1"/>
          <a:lstStyle>
            <a:lvl1pPr algn="ctr" hangingPunct="0">
              <a:buNone/>
              <a:defRPr lang="de-DE" sz="4400" b="0" kern="1200"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1792443" y="5367244"/>
            <a:ext cx="5486400" cy="80495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de-DE" sz="1400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 txBox="1"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C25E8-2A32-4987-A65B-61DB3E400B86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8" name="Textfeld 7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9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 txBox="1">
            <a:spLocks noGrp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028" name="Rectangle 4"/>
          <p:cNvSpPr txBox="1">
            <a:spLocks noGrp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780" r:id="rId3"/>
    <p:sldLayoutId id="2147483781" r:id="rId4"/>
    <p:sldLayoutId id="2147483782" r:id="rId5"/>
    <p:sldLayoutId id="2147483813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lang="en-US" sz="3900" b="1">
          <a:solidFill>
            <a:srgbClr val="330066"/>
          </a:solidFill>
          <a:latin typeface="Arial" pitchFamily="18"/>
          <a:ea typeface="Arial Unicode MS" pitchFamily="2"/>
          <a:cs typeface="Arial" pitchFamily="2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3900" b="1">
          <a:solidFill>
            <a:srgbClr val="330066"/>
          </a:solidFill>
          <a:latin typeface="Arial" pitchFamily="34" charset="0"/>
          <a:ea typeface="Arial Unicode MS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3900" b="1">
          <a:solidFill>
            <a:srgbClr val="330066"/>
          </a:solidFill>
          <a:latin typeface="Arial" pitchFamily="34" charset="0"/>
          <a:ea typeface="Arial Unicode MS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3900" b="1">
          <a:solidFill>
            <a:srgbClr val="330066"/>
          </a:solidFill>
          <a:latin typeface="Arial" pitchFamily="34" charset="0"/>
          <a:ea typeface="Arial Unicode MS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3900" b="1">
          <a:solidFill>
            <a:srgbClr val="330066"/>
          </a:solidFill>
          <a:latin typeface="Arial" pitchFamily="34" charset="0"/>
          <a:ea typeface="Arial Unicode MS" pitchFamily="34" charset="-128"/>
          <a:cs typeface="Arial" pitchFamily="34" charset="0"/>
        </a:defRPr>
      </a:lvl5pPr>
      <a:lvl6pPr marL="457200" algn="l" rtl="0" eaLnBrk="0" fontAlgn="base">
        <a:spcBef>
          <a:spcPct val="0"/>
        </a:spcBef>
        <a:spcAft>
          <a:spcPct val="0"/>
        </a:spcAft>
        <a:buSzPct val="45000"/>
        <a:buFont typeface="StarSymbol"/>
        <a:buChar char="●"/>
        <a:defRPr sz="3900" b="1">
          <a:solidFill>
            <a:srgbClr val="330066"/>
          </a:solidFill>
          <a:latin typeface="Arial" pitchFamily="34" charset="0"/>
          <a:ea typeface="Arial Unicode MS" pitchFamily="34" charset="-128"/>
          <a:cs typeface="Arial" pitchFamily="34" charset="0"/>
        </a:defRPr>
      </a:lvl6pPr>
      <a:lvl7pPr marL="914400" algn="l" rtl="0" eaLnBrk="0" fontAlgn="base">
        <a:spcBef>
          <a:spcPct val="0"/>
        </a:spcBef>
        <a:spcAft>
          <a:spcPct val="0"/>
        </a:spcAft>
        <a:buSzPct val="45000"/>
        <a:buFont typeface="StarSymbol"/>
        <a:buChar char="●"/>
        <a:defRPr sz="3900" b="1">
          <a:solidFill>
            <a:srgbClr val="330066"/>
          </a:solidFill>
          <a:latin typeface="Arial" pitchFamily="34" charset="0"/>
          <a:ea typeface="Arial Unicode MS" pitchFamily="34" charset="-128"/>
          <a:cs typeface="Arial" pitchFamily="34" charset="0"/>
        </a:defRPr>
      </a:lvl7pPr>
      <a:lvl8pPr marL="1371600" algn="l" rtl="0" eaLnBrk="0" fontAlgn="base">
        <a:spcBef>
          <a:spcPct val="0"/>
        </a:spcBef>
        <a:spcAft>
          <a:spcPct val="0"/>
        </a:spcAft>
        <a:buSzPct val="45000"/>
        <a:buFont typeface="StarSymbol"/>
        <a:buChar char="●"/>
        <a:defRPr sz="3900" b="1">
          <a:solidFill>
            <a:srgbClr val="330066"/>
          </a:solidFill>
          <a:latin typeface="Arial" pitchFamily="34" charset="0"/>
          <a:ea typeface="Arial Unicode MS" pitchFamily="34" charset="-128"/>
          <a:cs typeface="Arial" pitchFamily="34" charset="0"/>
        </a:defRPr>
      </a:lvl8pPr>
      <a:lvl9pPr marL="1828800" algn="l" rtl="0" eaLnBrk="0" fontAlgn="base">
        <a:spcBef>
          <a:spcPct val="0"/>
        </a:spcBef>
        <a:spcAft>
          <a:spcPct val="0"/>
        </a:spcAft>
        <a:buSzPct val="45000"/>
        <a:buFont typeface="StarSymbol"/>
        <a:buChar char="●"/>
        <a:defRPr sz="3900" b="1">
          <a:solidFill>
            <a:srgbClr val="330066"/>
          </a:solidFill>
          <a:latin typeface="Arial" pitchFamily="34" charset="0"/>
          <a:ea typeface="Arial Unicode MS" pitchFamily="34" charset="-128"/>
          <a:cs typeface="Arial" pitchFamily="34" charset="0"/>
        </a:defRPr>
      </a:lvl9pPr>
    </p:titleStyle>
    <p:bodyStyle>
      <a:lvl1pPr marL="431800" indent="-323850" algn="l" rtl="0" eaLnBrk="0" fontAlgn="base" hangingPunct="0">
        <a:spcBef>
          <a:spcPct val="0"/>
        </a:spcBef>
        <a:spcAft>
          <a:spcPts val="1413"/>
        </a:spcAft>
        <a:buClr>
          <a:srgbClr val="330066"/>
        </a:buClr>
        <a:buSzPct val="45000"/>
        <a:buFont typeface="StarSymbol"/>
        <a:buChar char="●"/>
        <a:defRPr lang="en-US" sz="32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1pPr>
      <a:lvl2pPr marL="863600" lvl="1" indent="-323850" algn="l" rtl="0" eaLnBrk="0" fontAlgn="base" hangingPunct="0">
        <a:spcBef>
          <a:spcPct val="0"/>
        </a:spcBef>
        <a:spcAft>
          <a:spcPts val="1138"/>
        </a:spcAft>
        <a:buClr>
          <a:srgbClr val="669999"/>
        </a:buClr>
        <a:buSzPct val="45000"/>
        <a:buFont typeface="StarSymbol"/>
        <a:buChar char="●"/>
        <a:defRPr lang="en-US" sz="28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2pPr>
      <a:lvl3pPr marL="1295400" lvl="2" indent="-287338" algn="l" rtl="0" eaLnBrk="0" fontAlgn="base" hangingPunct="0">
        <a:spcBef>
          <a:spcPct val="0"/>
        </a:spcBef>
        <a:spcAft>
          <a:spcPts val="850"/>
        </a:spcAft>
        <a:buClr>
          <a:srgbClr val="CCCC00"/>
        </a:buClr>
        <a:buSzPct val="75000"/>
        <a:buFont typeface="StarSymbol"/>
        <a:buChar char="–"/>
        <a:defRPr lang="en-US" sz="24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3pPr>
      <a:lvl4pPr marL="1727200" lvl="3" indent="-215900" algn="l" rtl="0" eaLnBrk="0" fontAlgn="base" hangingPunct="0">
        <a:spcBef>
          <a:spcPct val="0"/>
        </a:spcBef>
        <a:spcAft>
          <a:spcPts val="563"/>
        </a:spcAft>
        <a:buClr>
          <a:srgbClr val="330066"/>
        </a:buClr>
        <a:buSzPct val="45000"/>
        <a:buFont typeface="StarSymbol"/>
        <a:buChar char="●"/>
        <a:defRPr lang="en-US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4pPr>
      <a:lvl5pPr marL="2159000" lvl="4" indent="-215900" algn="l" rtl="0" eaLnBrk="0" fontAlgn="base" hangingPunct="0">
        <a:spcBef>
          <a:spcPct val="0"/>
        </a:spcBef>
        <a:spcAft>
          <a:spcPts val="288"/>
        </a:spcAft>
        <a:buClr>
          <a:srgbClr val="D8D8EC"/>
        </a:buClr>
        <a:buSzPct val="75000"/>
        <a:buFont typeface="StarSymbol"/>
        <a:buChar char="–"/>
        <a:defRPr lang="en-US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5pPr>
      <a:lvl6pPr marL="2616200" indent="-215900" algn="l" rtl="0" eaLnBrk="0" fontAlgn="base">
        <a:spcBef>
          <a:spcPct val="0"/>
        </a:spcBef>
        <a:spcAft>
          <a:spcPts val="288"/>
        </a:spcAft>
        <a:buClr>
          <a:srgbClr val="D8D8EC"/>
        </a:buClr>
        <a:buSzPct val="75000"/>
        <a:buFont typeface="StarSymbol"/>
        <a:buChar char="–"/>
        <a:defRPr lang="en-US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6pPr>
      <a:lvl7pPr marL="3073400" indent="-215900" algn="l" rtl="0" eaLnBrk="0" fontAlgn="base">
        <a:spcBef>
          <a:spcPct val="0"/>
        </a:spcBef>
        <a:spcAft>
          <a:spcPts val="288"/>
        </a:spcAft>
        <a:buClr>
          <a:srgbClr val="D8D8EC"/>
        </a:buClr>
        <a:buSzPct val="75000"/>
        <a:buFont typeface="StarSymbol"/>
        <a:buChar char="–"/>
        <a:defRPr lang="en-US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7pPr>
      <a:lvl8pPr marL="3530600" indent="-215900" algn="l" rtl="0" eaLnBrk="0" fontAlgn="base">
        <a:spcBef>
          <a:spcPct val="0"/>
        </a:spcBef>
        <a:spcAft>
          <a:spcPts val="288"/>
        </a:spcAft>
        <a:buClr>
          <a:srgbClr val="D8D8EC"/>
        </a:buClr>
        <a:buSzPct val="75000"/>
        <a:buFont typeface="StarSymbol"/>
        <a:buChar char="–"/>
        <a:defRPr lang="en-US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8pPr>
      <a:lvl9pPr marL="3987800" indent="-215900" algn="l" rtl="0" eaLnBrk="0" fontAlgn="base">
        <a:spcBef>
          <a:spcPct val="0"/>
        </a:spcBef>
        <a:spcAft>
          <a:spcPts val="288"/>
        </a:spcAft>
        <a:buClr>
          <a:srgbClr val="D8D8EC"/>
        </a:buClr>
        <a:buSzPct val="75000"/>
        <a:buFont typeface="StarSymbol"/>
        <a:buChar char="–"/>
        <a:defRPr lang="en-US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 txBox="1"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2051" name="Textplatzhalter 2"/>
          <p:cNvSpPr txBox="1">
            <a:spLocks noGrp="1"/>
          </p:cNvSpPr>
          <p:nvPr>
            <p:ph type="body" idx="1"/>
          </p:nvPr>
        </p:nvSpPr>
        <p:spPr bwMode="auto">
          <a:xfrm>
            <a:off x="457200" y="16049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457200" y="6246813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3127375" y="6246813"/>
            <a:ext cx="2897188" cy="473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6556375" y="6246813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fld id="{D6DE61C2-64FF-40EF-9A7F-62D608C29EEE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7" name="Textfeld 6"/>
          <p:cNvSpPr txBox="1"/>
          <p:nvPr userDrawn="1"/>
        </p:nvSpPr>
        <p:spPr>
          <a:xfrm>
            <a:off x="0" y="6597352"/>
            <a:ext cx="8748464" cy="260648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A commons-based foundation of open access and other open models – Open Data Cologne 14.12.2010</a:t>
            </a:r>
            <a:endParaRPr lang="de-DE" sz="1400" b="1" kern="0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748464" y="6506740"/>
            <a:ext cx="395536" cy="351260"/>
          </a:xfrm>
          <a:prstGeom prst="rect">
            <a:avLst/>
          </a:prstGeom>
        </p:spPr>
        <p:txBody>
          <a:bodyPr lIns="0" tIns="0" rIns="0" bIns="0"/>
          <a:lstStyle>
            <a:lvl1pPr hangingPunct="0">
              <a:defRPr lang="de-DE" sz="1400">
                <a:latin typeface="Times New Roman" pitchFamily="18"/>
                <a:cs typeface="Tahoma" pitchFamily="2"/>
              </a:defRPr>
            </a:lvl1pPr>
            <a:lvl2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2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621D2-31D1-4367-B584-32C6DB17A6B9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+mn-ea"/>
                <a:cs typeface="Tahoma" pitchFamily="2"/>
              </a:rPr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+mn-ea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lang="de-DE" sz="44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9pPr>
    </p:titleStyle>
    <p:bodyStyle>
      <a:lvl1pPr marL="431800" indent="-323850" algn="l" rtl="0" eaLnBrk="0" fontAlgn="base" hangingPunct="0">
        <a:spcBef>
          <a:spcPct val="0"/>
        </a:spcBef>
        <a:spcAft>
          <a:spcPts val="1413"/>
        </a:spcAft>
        <a:buSzPct val="45000"/>
        <a:buFont typeface="StarSymbol"/>
        <a:buChar char="●"/>
        <a:defRPr lang="de-DE" sz="32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1pPr>
      <a:lvl2pPr marL="863600" lvl="1" indent="-323850" algn="l" rtl="0" eaLnBrk="0" fontAlgn="base" hangingPunct="0">
        <a:spcBef>
          <a:spcPct val="0"/>
        </a:spcBef>
        <a:spcAft>
          <a:spcPts val="1138"/>
        </a:spcAft>
        <a:buSzPct val="45000"/>
        <a:buFont typeface="StarSymbol"/>
        <a:buChar char="●"/>
        <a:defRPr lang="de-DE" sz="28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2pPr>
      <a:lvl3pPr marL="1295400" lvl="2" indent="-287338" algn="l" rtl="0" eaLnBrk="0" fontAlgn="base" hangingPunct="0">
        <a:spcBef>
          <a:spcPct val="0"/>
        </a:spcBef>
        <a:spcAft>
          <a:spcPts val="850"/>
        </a:spcAft>
        <a:buSzPct val="75000"/>
        <a:buFont typeface="StarSymbol"/>
        <a:buChar char="–"/>
        <a:defRPr lang="de-DE" sz="24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3pPr>
      <a:lvl4pPr marL="1727200" lvl="3" indent="-215900" algn="l" rtl="0" eaLnBrk="0" fontAlgn="base" hangingPunct="0">
        <a:spcBef>
          <a:spcPct val="0"/>
        </a:spcBef>
        <a:spcAft>
          <a:spcPts val="563"/>
        </a:spcAft>
        <a:buSzPct val="45000"/>
        <a:buFont typeface="StarSymbol"/>
        <a:buChar char="●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4pPr>
      <a:lvl5pPr marL="2159000" lvl="4" indent="-215900" algn="l" rtl="0" eaLnBrk="0" fontAlgn="base" hangingPunct="0">
        <a:spcBef>
          <a:spcPct val="0"/>
        </a:spcBef>
        <a:spcAft>
          <a:spcPts val="288"/>
        </a:spcAft>
        <a:buSzPct val="75000"/>
        <a:buFont typeface="StarSymbol"/>
        <a:buChar char="–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5pPr>
      <a:lvl6pPr marL="26162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6pPr>
      <a:lvl7pPr marL="30734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7pPr>
      <a:lvl8pPr marL="35306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8pPr>
      <a:lvl9pPr marL="39878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platzhalter 1"/>
          <p:cNvSpPr txBox="1"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3075" name="Textplatzhalter 2"/>
          <p:cNvSpPr txBox="1">
            <a:spLocks noGrp="1"/>
          </p:cNvSpPr>
          <p:nvPr>
            <p:ph type="body" idx="1"/>
          </p:nvPr>
        </p:nvSpPr>
        <p:spPr bwMode="auto">
          <a:xfrm>
            <a:off x="457200" y="16049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457200" y="6246813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3127375" y="6246813"/>
            <a:ext cx="2897188" cy="473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6556375" y="6246813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fld id="{FAC1CE7C-612D-4E46-9BAA-C836229A5693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lang="de-DE" sz="44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itchFamily="34" charset="0"/>
          <a:ea typeface="Arial Unicode MS" pitchFamily="34" charset="-128"/>
          <a:cs typeface="Tahoma" pitchFamily="34" charset="0"/>
        </a:defRPr>
      </a:lvl9pPr>
    </p:titleStyle>
    <p:bodyStyle>
      <a:lvl1pPr marL="431800" indent="-323850" algn="l" rtl="0" eaLnBrk="0" fontAlgn="base" hangingPunct="0">
        <a:spcBef>
          <a:spcPct val="0"/>
        </a:spcBef>
        <a:spcAft>
          <a:spcPts val="1413"/>
        </a:spcAft>
        <a:buSzPct val="45000"/>
        <a:buFont typeface="StarSymbol"/>
        <a:buChar char="●"/>
        <a:defRPr lang="de-DE" sz="32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1pPr>
      <a:lvl2pPr marL="863600" lvl="1" indent="-323850" algn="l" rtl="0" eaLnBrk="0" fontAlgn="base" hangingPunct="0">
        <a:spcBef>
          <a:spcPct val="0"/>
        </a:spcBef>
        <a:spcAft>
          <a:spcPts val="1138"/>
        </a:spcAft>
        <a:buSzPct val="45000"/>
        <a:buFont typeface="StarSymbol"/>
        <a:buChar char="●"/>
        <a:defRPr lang="de-DE" sz="28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2pPr>
      <a:lvl3pPr marL="1295400" lvl="2" indent="-287338" algn="l" rtl="0" eaLnBrk="0" fontAlgn="base" hangingPunct="0">
        <a:spcBef>
          <a:spcPct val="0"/>
        </a:spcBef>
        <a:spcAft>
          <a:spcPts val="850"/>
        </a:spcAft>
        <a:buSzPct val="75000"/>
        <a:buFont typeface="StarSymbol"/>
        <a:buChar char="–"/>
        <a:defRPr lang="de-DE" sz="24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3pPr>
      <a:lvl4pPr marL="1727200" lvl="3" indent="-215900" algn="l" rtl="0" eaLnBrk="0" fontAlgn="base" hangingPunct="0">
        <a:spcBef>
          <a:spcPct val="0"/>
        </a:spcBef>
        <a:spcAft>
          <a:spcPts val="563"/>
        </a:spcAft>
        <a:buSzPct val="45000"/>
        <a:buFont typeface="StarSymbol"/>
        <a:buChar char="●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4pPr>
      <a:lvl5pPr marL="2159000" lvl="4" indent="-215900" algn="l" rtl="0" eaLnBrk="0" fontAlgn="base" hangingPunct="0">
        <a:spcBef>
          <a:spcPct val="0"/>
        </a:spcBef>
        <a:spcAft>
          <a:spcPts val="288"/>
        </a:spcAft>
        <a:buSzPct val="75000"/>
        <a:buFont typeface="StarSymbol"/>
        <a:buChar char="–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5pPr>
      <a:lvl6pPr marL="26162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6pPr>
      <a:lvl7pPr marL="30734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7pPr>
      <a:lvl8pPr marL="35306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8pPr>
      <a:lvl9pPr marL="3987800" indent="-215900" algn="l" rtl="0" eaLnBrk="0" fontAlgn="base">
        <a:spcBef>
          <a:spcPct val="0"/>
        </a:spcBef>
        <a:spcAft>
          <a:spcPts val="288"/>
        </a:spcAft>
        <a:buSzPct val="75000"/>
        <a:buFont typeface="StarSymbol"/>
        <a:buChar char="–"/>
        <a:defRPr lang="de-DE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59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59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.wikipedia.org/wiki/Ravenna" TargetMode="External"/><Relationship Id="rId5" Type="http://schemas.openxmlformats.org/officeDocument/2006/relationships/hyperlink" Target="http://de.wikipedia.org/wiki/San_Vitale" TargetMode="Externa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hlen.name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irtualspacetheory.com/book/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Grp="1"/>
          </p:cNvSpPr>
          <p:nvPr>
            <p:ph type="title"/>
          </p:nvPr>
        </p:nvSpPr>
        <p:spPr>
          <a:xfrm>
            <a:off x="4501355" y="2420888"/>
            <a:ext cx="3887069" cy="3240360"/>
          </a:xfrm>
          <a:solidFill>
            <a:schemeClr val="tx2">
              <a:lumMod val="40000"/>
              <a:lumOff val="60000"/>
            </a:schemeClr>
          </a:solidFill>
        </p:spPr>
        <p:txBody>
          <a:bodyPr anchorCtr="1"/>
          <a:lstStyle/>
          <a:p>
            <a:pPr algn="ctr" eaLnBrk="1" hangingPunct="1">
              <a:spcBef>
                <a:spcPts val="500"/>
              </a:spcBef>
              <a:buFont typeface="StarSymbol"/>
              <a:buNone/>
            </a:pPr>
            <a:r>
              <a:rPr sz="2800" b="0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" pitchFamily="34" charset="0"/>
              </a:rPr>
              <a:t>Rainer Kuhlen</a:t>
            </a:r>
            <a:br>
              <a:rPr sz="2800" b="0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" pitchFamily="34" charset="0"/>
              </a:rPr>
            </a:br>
            <a:r>
              <a:rPr sz="2800" b="0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" pitchFamily="34" charset="0"/>
              </a:rPr>
              <a:t>Department of Computer and Information Science</a:t>
            </a:r>
            <a:br>
              <a:rPr sz="2800" b="0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" pitchFamily="34" charset="0"/>
              </a:rPr>
            </a:br>
            <a:r>
              <a:rPr sz="2800" b="0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" pitchFamily="34" charset="0"/>
              </a:rPr>
              <a:t>University of Konstanz, Germany</a:t>
            </a:r>
            <a:r>
              <a:rPr sz="2800" b="0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" pitchFamily="34" charset="0"/>
              </a:rPr>
              <a:t/>
            </a:r>
            <a:br>
              <a:rPr sz="2800" b="0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" pitchFamily="34" charset="0"/>
              </a:rPr>
            </a:br>
            <a:endParaRPr sz="2800" b="0" dirty="0" smtClean="0">
              <a:solidFill>
                <a:srgbClr val="FFFFFF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0244" name="Picture 1036" descr="D:\RK-WEB0305\RK\kuhle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5157192"/>
            <a:ext cx="106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3851920" y="332656"/>
            <a:ext cx="5112568" cy="1872208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Paving the road in virtual spaces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How to materialize rights to immaterial commons</a:t>
            </a:r>
            <a:endParaRPr lang="de-DE" sz="28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34671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6">
            <a:hlinkClick r:id="rId5" action="ppaction://hlinksldjump"/>
          </p:cNvPr>
          <p:cNvSpPr>
            <a:spLocks/>
          </p:cNvSpPr>
          <p:nvPr/>
        </p:nvSpPr>
        <p:spPr bwMode="auto">
          <a:xfrm flipH="1">
            <a:off x="8198296" y="5733256"/>
            <a:ext cx="838200" cy="593725"/>
          </a:xfrm>
          <a:custGeom>
            <a:avLst/>
            <a:gdLst>
              <a:gd name="T0" fmla="*/ 631113304 w 21600"/>
              <a:gd name="T1" fmla="*/ 0 h 21600"/>
              <a:gd name="T2" fmla="*/ 1262225365 w 21600"/>
              <a:gd name="T3" fmla="*/ 224296305 h 21600"/>
              <a:gd name="T4" fmla="*/ 631113304 w 21600"/>
              <a:gd name="T5" fmla="*/ 448591730 h 21600"/>
              <a:gd name="T6" fmla="*/ 0 w 21600"/>
              <a:gd name="T7" fmla="*/ 224296305 h 21600"/>
              <a:gd name="T8" fmla="*/ 558534834 w 21600"/>
              <a:gd name="T9" fmla="*/ 0 h 21600"/>
              <a:gd name="T10" fmla="*/ 558534834 w 21600"/>
              <a:gd name="T11" fmla="*/ 448591730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4779 w 21600"/>
              <a:gd name="T19" fmla="*/ 5400 h 21600"/>
              <a:gd name="T20" fmla="*/ 21600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600" y="5400"/>
                </a:moveTo>
                <a:lnTo>
                  <a:pt x="9558" y="5400"/>
                </a:lnTo>
                <a:lnTo>
                  <a:pt x="9558" y="0"/>
                </a:lnTo>
                <a:lnTo>
                  <a:pt x="0" y="10800"/>
                </a:lnTo>
                <a:lnTo>
                  <a:pt x="9558" y="21600"/>
                </a:lnTo>
                <a:lnTo>
                  <a:pt x="9558" y="16200"/>
                </a:lnTo>
                <a:lnTo>
                  <a:pt x="21600" y="16200"/>
                </a:lnTo>
                <a:close/>
              </a:path>
            </a:pathLst>
          </a:custGeom>
          <a:solidFill>
            <a:srgbClr val="4F81BD"/>
          </a:solidFill>
          <a:ln w="12701">
            <a:noFill/>
            <a:prstDash val="solid"/>
            <a:miter lim="800000"/>
            <a:headEnd/>
            <a:tailEnd/>
          </a:ln>
        </p:spPr>
        <p:txBody>
          <a:bodyPr lIns="18004" tIns="10799" rIns="18004" bIns="10799" anchor="ctr" anchorCtr="1">
            <a:spAutoFit/>
          </a:bodyPr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Pfeil nach rechts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9788" y="6310313"/>
            <a:ext cx="576262" cy="358775"/>
          </a:xfrm>
          <a:custGeom>
            <a:avLst/>
            <a:gdLst>
              <a:gd name="T0" fmla="*/ 205008387 w 21600"/>
              <a:gd name="T1" fmla="*/ 0 h 21600"/>
              <a:gd name="T2" fmla="*/ 410016774 w 21600"/>
              <a:gd name="T3" fmla="*/ 49665255 h 21600"/>
              <a:gd name="T4" fmla="*/ 205008387 w 21600"/>
              <a:gd name="T5" fmla="*/ 99330244 h 21600"/>
              <a:gd name="T6" fmla="*/ 0 w 21600"/>
              <a:gd name="T7" fmla="*/ 49665255 h 21600"/>
              <a:gd name="T8" fmla="*/ 281886672 w 21600"/>
              <a:gd name="T9" fmla="*/ 0 h 21600"/>
              <a:gd name="T10" fmla="*/ 281886672 w 21600"/>
              <a:gd name="T11" fmla="*/ 99330244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8225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4850" y="5400"/>
                </a:lnTo>
                <a:lnTo>
                  <a:pt x="14850" y="0"/>
                </a:lnTo>
                <a:lnTo>
                  <a:pt x="21600" y="10800"/>
                </a:lnTo>
                <a:lnTo>
                  <a:pt x="14850" y="21600"/>
                </a:lnTo>
                <a:lnTo>
                  <a:pt x="14850" y="16200"/>
                </a:lnTo>
                <a:lnTo>
                  <a:pt x="0" y="162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2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de-DE" dirty="0">
                <a:solidFill>
                  <a:schemeClr val="bg1"/>
                </a:solidFill>
                <a:latin typeface="Calibri" pitchFamily="34" charset="0"/>
                <a:hlinkClick r:id="rId3" action="ppaction://hlinksldjump"/>
              </a:rPr>
              <a:t>CC</a:t>
            </a:r>
            <a:endParaRPr lang="de-D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4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179513" y="188640"/>
            <a:ext cx="3672408" cy="792088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None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Virtual spaces</a:t>
            </a:r>
            <a:endParaRPr lang="de-DE" sz="32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052736"/>
            <a:ext cx="7016914" cy="291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0502" y="2669957"/>
            <a:ext cx="4887962" cy="368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pieren 11"/>
          <p:cNvGrpSpPr/>
          <p:nvPr/>
        </p:nvGrpSpPr>
        <p:grpSpPr>
          <a:xfrm>
            <a:off x="179512" y="3933056"/>
            <a:ext cx="3384376" cy="2437239"/>
            <a:chOff x="179512" y="3933056"/>
            <a:chExt cx="3384376" cy="2437239"/>
          </a:xfrm>
        </p:grpSpPr>
        <p:sp>
          <p:nvSpPr>
            <p:cNvPr id="10" name="Textfeld 9"/>
            <p:cNvSpPr txBox="1"/>
            <p:nvPr/>
          </p:nvSpPr>
          <p:spPr>
            <a:xfrm>
              <a:off x="179512" y="3933056"/>
              <a:ext cx="3347864" cy="21236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Expositur</a:t>
              </a:r>
              <a:r>
                <a:rPr lang="en-US" sz="1200" dirty="0" smtClean="0"/>
                <a:t> | a virtual knowledge space</a:t>
              </a:r>
            </a:p>
            <a:p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In the framework of "</a:t>
              </a:r>
              <a:r>
                <a:rPr lang="en-US" sz="1200" dirty="0" err="1" smtClean="0"/>
                <a:t>Unternehmen</a:t>
              </a:r>
              <a:r>
                <a:rPr lang="en-US" sz="1200" dirty="0" smtClean="0"/>
                <a:t> Capricorn" project we developed a virtual knowledge space ["</a:t>
              </a:r>
              <a:r>
                <a:rPr lang="en-US" sz="1200" dirty="0" err="1" smtClean="0"/>
                <a:t>Virtueller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Wissensraum</a:t>
              </a:r>
              <a:r>
                <a:rPr lang="en-US" sz="1200" dirty="0" smtClean="0"/>
                <a:t>"] in collaboration with 10 Austrian museums. The </a:t>
              </a:r>
              <a:r>
                <a:rPr lang="en-US" sz="1200" dirty="0" err="1" smtClean="0"/>
                <a:t>programme</a:t>
              </a:r>
              <a:r>
                <a:rPr lang="en-US" sz="1200" dirty="0" smtClean="0"/>
                <a:t>…enables 3 users to enter a cross-disciplinary environment based upon objects … which then were translated into a spatial structure of rooms, corridors and places of different size, shape, remoteness or proximity. </a:t>
              </a:r>
              <a:endParaRPr lang="de-DE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179512" y="6093296"/>
              <a:ext cx="33843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http://syl-eckermann.net/expositur/index.html</a:t>
              </a:r>
              <a:endParaRPr lang="de-DE" sz="1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Pfeil nach rechts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9788" y="6310313"/>
            <a:ext cx="576262" cy="358775"/>
          </a:xfrm>
          <a:custGeom>
            <a:avLst/>
            <a:gdLst>
              <a:gd name="T0" fmla="*/ 205008387 w 21600"/>
              <a:gd name="T1" fmla="*/ 0 h 21600"/>
              <a:gd name="T2" fmla="*/ 410016774 w 21600"/>
              <a:gd name="T3" fmla="*/ 49665255 h 21600"/>
              <a:gd name="T4" fmla="*/ 205008387 w 21600"/>
              <a:gd name="T5" fmla="*/ 99330244 h 21600"/>
              <a:gd name="T6" fmla="*/ 0 w 21600"/>
              <a:gd name="T7" fmla="*/ 49665255 h 21600"/>
              <a:gd name="T8" fmla="*/ 281886672 w 21600"/>
              <a:gd name="T9" fmla="*/ 0 h 21600"/>
              <a:gd name="T10" fmla="*/ 281886672 w 21600"/>
              <a:gd name="T11" fmla="*/ 99330244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8225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4850" y="5400"/>
                </a:lnTo>
                <a:lnTo>
                  <a:pt x="14850" y="0"/>
                </a:lnTo>
                <a:lnTo>
                  <a:pt x="21600" y="10800"/>
                </a:lnTo>
                <a:lnTo>
                  <a:pt x="14850" y="21600"/>
                </a:lnTo>
                <a:lnTo>
                  <a:pt x="14850" y="16200"/>
                </a:lnTo>
                <a:lnTo>
                  <a:pt x="0" y="162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2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de-DE" dirty="0">
                <a:solidFill>
                  <a:schemeClr val="bg1"/>
                </a:solidFill>
                <a:latin typeface="Calibri" pitchFamily="34" charset="0"/>
                <a:hlinkClick r:id="rId3" action="ppaction://hlinksldjump"/>
              </a:rPr>
              <a:t>CC</a:t>
            </a:r>
            <a:endParaRPr lang="de-D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4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179513" y="188640"/>
            <a:ext cx="3240360" cy="675456"/>
          </a:xfrm>
          <a:solidFill>
            <a:srgbClr val="333366"/>
          </a:solidFill>
        </p:spPr>
        <p:txBody>
          <a:bodyPr anchor="ctr" anchorCtr="1"/>
          <a:lstStyle/>
          <a:p>
            <a:pPr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Virtual spaces/libraries</a:t>
            </a:r>
            <a:endParaRPr lang="de-DE" sz="20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5580112" y="4005064"/>
            <a:ext cx="3330699" cy="2756049"/>
            <a:chOff x="5292080" y="3645024"/>
            <a:chExt cx="3330699" cy="2756049"/>
          </a:xfrm>
        </p:grpSpPr>
        <p:sp>
          <p:nvSpPr>
            <p:cNvPr id="12" name="Textfeld 11"/>
            <p:cNvSpPr txBox="1"/>
            <p:nvPr/>
          </p:nvSpPr>
          <p:spPr>
            <a:xfrm>
              <a:off x="5868144" y="6093296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rgbClr val="002060"/>
                  </a:solidFill>
                  <a:latin typeface="+mn-lt"/>
                </a:rPr>
                <a:t>http://bit.ly/piXMGB</a:t>
              </a:r>
              <a:endParaRPr lang="de-DE" sz="1400" dirty="0">
                <a:solidFill>
                  <a:srgbClr val="002060"/>
                </a:solidFill>
                <a:latin typeface="+mn-lt"/>
              </a:endParaRPr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080" y="3645024"/>
              <a:ext cx="3330699" cy="2403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uppieren 16"/>
          <p:cNvGrpSpPr/>
          <p:nvPr/>
        </p:nvGrpSpPr>
        <p:grpSpPr>
          <a:xfrm>
            <a:off x="2483768" y="3501008"/>
            <a:ext cx="3501047" cy="2756049"/>
            <a:chOff x="251520" y="3789040"/>
            <a:chExt cx="3501047" cy="2756049"/>
          </a:xfrm>
        </p:grpSpPr>
        <p:sp>
          <p:nvSpPr>
            <p:cNvPr id="15" name="Textfeld 14"/>
            <p:cNvSpPr txBox="1"/>
            <p:nvPr/>
          </p:nvSpPr>
          <p:spPr>
            <a:xfrm>
              <a:off x="683568" y="6237312"/>
              <a:ext cx="1656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rgbClr val="002060"/>
                  </a:solidFill>
                  <a:latin typeface="+mn-lt"/>
                </a:rPr>
                <a:t>http://bit.ly/pfecZI</a:t>
              </a:r>
              <a:endParaRPr lang="de-DE" sz="1400" dirty="0">
                <a:solidFill>
                  <a:srgbClr val="002060"/>
                </a:solidFill>
                <a:latin typeface="+mn-lt"/>
              </a:endParaRPr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3789040"/>
              <a:ext cx="3501047" cy="2516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uppieren 18"/>
          <p:cNvGrpSpPr/>
          <p:nvPr/>
        </p:nvGrpSpPr>
        <p:grpSpPr>
          <a:xfrm>
            <a:off x="5580112" y="332656"/>
            <a:ext cx="3240360" cy="2679104"/>
            <a:chOff x="5580112" y="332656"/>
            <a:chExt cx="3240360" cy="2679104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80112" y="332656"/>
              <a:ext cx="3187625" cy="2370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feld 17"/>
            <p:cNvSpPr txBox="1"/>
            <p:nvPr/>
          </p:nvSpPr>
          <p:spPr>
            <a:xfrm>
              <a:off x="7596336" y="2780928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latin typeface="+mn-lt"/>
                </a:rPr>
                <a:t>http://bit.ly/nM8Pxj</a:t>
              </a:r>
              <a:endParaRPr lang="de-DE" sz="900" dirty="0">
                <a:latin typeface="+mn-lt"/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3923928" y="1412776"/>
            <a:ext cx="3672408" cy="2247056"/>
            <a:chOff x="3923928" y="1412776"/>
            <a:chExt cx="3672408" cy="2247056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23928" y="1412776"/>
              <a:ext cx="3492351" cy="1994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feld 19"/>
            <p:cNvSpPr txBox="1"/>
            <p:nvPr/>
          </p:nvSpPr>
          <p:spPr>
            <a:xfrm>
              <a:off x="6156176" y="3429000"/>
              <a:ext cx="14401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/>
                <a:t>http://bit.ly/rjFboy</a:t>
              </a:r>
              <a:endParaRPr lang="de-DE" sz="900" dirty="0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251520" y="2996952"/>
            <a:ext cx="1949049" cy="1887016"/>
            <a:chOff x="251520" y="2996952"/>
            <a:chExt cx="1949049" cy="1887016"/>
          </a:xfrm>
        </p:grpSpPr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1520" y="2996952"/>
              <a:ext cx="1949049" cy="1680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feld 21"/>
            <p:cNvSpPr txBox="1"/>
            <p:nvPr/>
          </p:nvSpPr>
          <p:spPr>
            <a:xfrm>
              <a:off x="395536" y="4653136"/>
              <a:ext cx="16561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latin typeface="+mn-lt"/>
                </a:rPr>
                <a:t>http://bit.ly/pGTm6a</a:t>
              </a:r>
              <a:endParaRPr lang="de-DE" sz="900" dirty="0">
                <a:latin typeface="+mn-lt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0" y="4869160"/>
            <a:ext cx="2483768" cy="1743000"/>
            <a:chOff x="0" y="4869160"/>
            <a:chExt cx="2483768" cy="1743000"/>
          </a:xfrm>
        </p:grpSpPr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4869160"/>
              <a:ext cx="2483768" cy="1520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feld 25"/>
            <p:cNvSpPr txBox="1"/>
            <p:nvPr/>
          </p:nvSpPr>
          <p:spPr>
            <a:xfrm>
              <a:off x="323528" y="6381328"/>
              <a:ext cx="17281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latin typeface="+mn-lt"/>
                </a:rPr>
                <a:t>http://bit.ly/oot01B</a:t>
              </a:r>
              <a:endParaRPr lang="de-DE" sz="900" dirty="0">
                <a:latin typeface="+mn-lt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323528" y="908720"/>
            <a:ext cx="3528045" cy="2103040"/>
            <a:chOff x="323528" y="908720"/>
            <a:chExt cx="3528045" cy="2103040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3528" y="908720"/>
              <a:ext cx="3528045" cy="2093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827584" y="2780928"/>
              <a:ext cx="1368152" cy="230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latin typeface="+mn-lt"/>
                </a:rPr>
                <a:t>http://bit.ly/pL8D2b</a:t>
              </a:r>
              <a:endParaRPr lang="de-DE" sz="900" dirty="0">
                <a:latin typeface="+mn-lt"/>
              </a:endParaRP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483768" y="1844824"/>
            <a:ext cx="2771800" cy="2303676"/>
            <a:chOff x="2483768" y="1844824"/>
            <a:chExt cx="2771800" cy="2303676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2627784" y="1844824"/>
              <a:ext cx="2627784" cy="2303676"/>
              <a:chOff x="3275856" y="2348880"/>
              <a:chExt cx="2627784" cy="2303676"/>
            </a:xfrm>
          </p:grpSpPr>
          <p:pic>
            <p:nvPicPr>
              <p:cNvPr id="4106" name="Picture 10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275856" y="2348880"/>
                <a:ext cx="2596505" cy="2082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feld 22"/>
              <p:cNvSpPr txBox="1"/>
              <p:nvPr/>
            </p:nvSpPr>
            <p:spPr>
              <a:xfrm>
                <a:off x="3275856" y="4437112"/>
                <a:ext cx="26277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http://online.darton.edu/student_resources/library.php</a:t>
                </a:r>
                <a:endParaRPr lang="de-DE" sz="800" dirty="0"/>
              </a:p>
            </p:txBody>
          </p:sp>
        </p:grpSp>
        <p:sp>
          <p:nvSpPr>
            <p:cNvPr id="28" name="Textfeld 27"/>
            <p:cNvSpPr txBox="1"/>
            <p:nvPr/>
          </p:nvSpPr>
          <p:spPr>
            <a:xfrm>
              <a:off x="2483768" y="3645024"/>
              <a:ext cx="1368152" cy="2308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latin typeface="+mn-lt"/>
                </a:rPr>
                <a:t>http://bit.ly/q1JCsA</a:t>
              </a:r>
              <a:endParaRPr lang="de-DE" sz="900" dirty="0"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123728" y="1628800"/>
            <a:ext cx="4536504" cy="2592288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Knowledge spaces</a:t>
            </a:r>
            <a:endParaRPr lang="de-DE" sz="36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Pfeil nach rechts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9788" y="6310313"/>
            <a:ext cx="576262" cy="358775"/>
          </a:xfrm>
          <a:custGeom>
            <a:avLst/>
            <a:gdLst>
              <a:gd name="T0" fmla="*/ 205008387 w 21600"/>
              <a:gd name="T1" fmla="*/ 0 h 21600"/>
              <a:gd name="T2" fmla="*/ 410016774 w 21600"/>
              <a:gd name="T3" fmla="*/ 49665255 h 21600"/>
              <a:gd name="T4" fmla="*/ 205008387 w 21600"/>
              <a:gd name="T5" fmla="*/ 99330244 h 21600"/>
              <a:gd name="T6" fmla="*/ 0 w 21600"/>
              <a:gd name="T7" fmla="*/ 49665255 h 21600"/>
              <a:gd name="T8" fmla="*/ 281886672 w 21600"/>
              <a:gd name="T9" fmla="*/ 0 h 21600"/>
              <a:gd name="T10" fmla="*/ 281886672 w 21600"/>
              <a:gd name="T11" fmla="*/ 99330244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8225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4850" y="5400"/>
                </a:lnTo>
                <a:lnTo>
                  <a:pt x="14850" y="0"/>
                </a:lnTo>
                <a:lnTo>
                  <a:pt x="21600" y="10800"/>
                </a:lnTo>
                <a:lnTo>
                  <a:pt x="14850" y="21600"/>
                </a:lnTo>
                <a:lnTo>
                  <a:pt x="14850" y="16200"/>
                </a:lnTo>
                <a:lnTo>
                  <a:pt x="0" y="162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2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de-DE" dirty="0">
                <a:solidFill>
                  <a:schemeClr val="bg1"/>
                </a:solidFill>
                <a:latin typeface="Calibri" pitchFamily="34" charset="0"/>
                <a:hlinkClick r:id="rId3" action="ppaction://hlinksldjump"/>
              </a:rPr>
              <a:t>CC</a:t>
            </a:r>
            <a:endParaRPr lang="de-D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4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179513" y="116632"/>
            <a:ext cx="4176464" cy="864096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None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Knowledge spaces</a:t>
            </a:r>
            <a:endParaRPr lang="de-DE" sz="32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323528" y="1052736"/>
            <a:ext cx="3753609" cy="2391072"/>
            <a:chOff x="323528" y="1052736"/>
            <a:chExt cx="3753609" cy="239107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528" y="1052736"/>
              <a:ext cx="3753609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feld 11"/>
            <p:cNvSpPr txBox="1"/>
            <p:nvPr/>
          </p:nvSpPr>
          <p:spPr>
            <a:xfrm>
              <a:off x="899592" y="3212976"/>
              <a:ext cx="1728192" cy="230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latin typeface="+mn-lt"/>
                </a:rPr>
                <a:t>http://bit.ly/ombf1w</a:t>
              </a:r>
              <a:endParaRPr lang="de-DE" sz="900" dirty="0">
                <a:latin typeface="+mn-lt"/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7380312" y="1340768"/>
            <a:ext cx="1619250" cy="2751112"/>
            <a:chOff x="7380312" y="1556792"/>
            <a:chExt cx="1619250" cy="275111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80312" y="1556792"/>
              <a:ext cx="1619250" cy="248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feld 13"/>
            <p:cNvSpPr txBox="1"/>
            <p:nvPr/>
          </p:nvSpPr>
          <p:spPr>
            <a:xfrm>
              <a:off x="7380312" y="4077072"/>
              <a:ext cx="12961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latin typeface="+mn-lt"/>
                </a:rPr>
                <a:t>http://bit.ly/qeXNoY</a:t>
              </a:r>
              <a:endParaRPr lang="de-DE" sz="900" dirty="0">
                <a:latin typeface="+mn-lt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323528" y="3501008"/>
            <a:ext cx="1704975" cy="2679104"/>
            <a:chOff x="323528" y="3501008"/>
            <a:chExt cx="1704975" cy="267910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528" y="3501008"/>
              <a:ext cx="1704975" cy="2524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feld 16"/>
            <p:cNvSpPr txBox="1"/>
            <p:nvPr/>
          </p:nvSpPr>
          <p:spPr>
            <a:xfrm>
              <a:off x="539552" y="5949280"/>
              <a:ext cx="1224136" cy="230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smtClean="0">
                  <a:latin typeface="+mn-lt"/>
                </a:rPr>
                <a:t>http://bit.ly/rkqIPj</a:t>
              </a:r>
              <a:endParaRPr lang="de-DE" sz="900" dirty="0">
                <a:latin typeface="+mn-lt"/>
              </a:endParaRP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4716016" y="116632"/>
            <a:ext cx="2984549" cy="2463080"/>
            <a:chOff x="4716016" y="116632"/>
            <a:chExt cx="2984549" cy="246308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16016" y="116632"/>
              <a:ext cx="2984549" cy="2258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feld 18"/>
            <p:cNvSpPr txBox="1"/>
            <p:nvPr/>
          </p:nvSpPr>
          <p:spPr>
            <a:xfrm>
              <a:off x="5364088" y="2348880"/>
              <a:ext cx="1224136" cy="230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latin typeface="+mn-lt"/>
                </a:rPr>
                <a:t>http://bit.ly/ou7fSr</a:t>
              </a:r>
              <a:endParaRPr lang="de-DE" sz="900" dirty="0">
                <a:latin typeface="+mn-lt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2195736" y="4005064"/>
            <a:ext cx="2057400" cy="2031032"/>
            <a:chOff x="2195736" y="4005064"/>
            <a:chExt cx="2057400" cy="2031032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95736" y="4005064"/>
              <a:ext cx="20574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feld 20"/>
            <p:cNvSpPr txBox="1"/>
            <p:nvPr/>
          </p:nvSpPr>
          <p:spPr>
            <a:xfrm>
              <a:off x="2483768" y="5805264"/>
              <a:ext cx="1224136" cy="230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latin typeface="+mn-lt"/>
                </a:rPr>
                <a:t>http://bit.ly/ou7fSr</a:t>
              </a:r>
              <a:endParaRPr lang="de-DE" sz="900" dirty="0">
                <a:latin typeface="+mn-lt"/>
              </a:endParaRP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4139952" y="3501008"/>
            <a:ext cx="4558630" cy="2679104"/>
            <a:chOff x="4139952" y="3501008"/>
            <a:chExt cx="4558630" cy="2679104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4139952" y="3501008"/>
              <a:ext cx="2133600" cy="2103040"/>
              <a:chOff x="4139952" y="3501008"/>
              <a:chExt cx="2133600" cy="2103040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139952" y="3501008"/>
                <a:ext cx="2133600" cy="1857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feld 25"/>
              <p:cNvSpPr txBox="1"/>
              <p:nvPr/>
            </p:nvSpPr>
            <p:spPr>
              <a:xfrm>
                <a:off x="4716016" y="5373216"/>
                <a:ext cx="1152128" cy="2308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 smtClean="0">
                    <a:latin typeface="+mn-lt"/>
                  </a:rPr>
                  <a:t>http://bit.ly/pLkw1q</a:t>
                </a:r>
                <a:endParaRPr lang="de-DE" sz="900" dirty="0">
                  <a:latin typeface="+mn-lt"/>
                </a:endParaRPr>
              </a:p>
            </p:txBody>
          </p:sp>
        </p:grpSp>
        <p:grpSp>
          <p:nvGrpSpPr>
            <p:cNvPr id="29" name="Gruppieren 28"/>
            <p:cNvGrpSpPr/>
            <p:nvPr/>
          </p:nvGrpSpPr>
          <p:grpSpPr>
            <a:xfrm>
              <a:off x="6660232" y="4077072"/>
              <a:ext cx="2038350" cy="2103040"/>
              <a:chOff x="6660232" y="4077072"/>
              <a:chExt cx="2038350" cy="2103040"/>
            </a:xfrm>
          </p:grpSpPr>
          <p:pic>
            <p:nvPicPr>
              <p:cNvPr id="3081" name="Picture 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660232" y="4077072"/>
                <a:ext cx="2038350" cy="182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Textfeld 27"/>
              <p:cNvSpPr txBox="1"/>
              <p:nvPr/>
            </p:nvSpPr>
            <p:spPr>
              <a:xfrm>
                <a:off x="6876256" y="5949280"/>
                <a:ext cx="1152128" cy="2308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 smtClean="0">
                    <a:latin typeface="+mn-lt"/>
                  </a:rPr>
                  <a:t>http://bit.ly/qtFYDf</a:t>
                </a:r>
                <a:endParaRPr lang="de-DE" sz="900" dirty="0">
                  <a:latin typeface="+mn-lt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123728" y="1628800"/>
            <a:ext cx="4536504" cy="2592288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None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(Knowledge) ecology</a:t>
            </a:r>
            <a:endParaRPr lang="de-DE" sz="36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51521" y="116632"/>
            <a:ext cx="4536504" cy="747464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None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(Knowledge) ecology</a:t>
            </a:r>
            <a:endParaRPr lang="de-DE" sz="32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" name="Textfeld 2"/>
          <p:cNvSpPr txBox="1"/>
          <p:nvPr/>
        </p:nvSpPr>
        <p:spPr>
          <a:xfrm>
            <a:off x="467544" y="980728"/>
            <a:ext cx="7920037" cy="163918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 dirty="0">
                <a:solidFill>
                  <a:srgbClr val="002060"/>
                </a:solidFill>
                <a:latin typeface="+mn-lt"/>
              </a:rPr>
              <a:t>Ecology in general 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is concerned with the 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sustainability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 of natural resources (for instance water, air/climate, </a:t>
            </a: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wildlife, forests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) by protecting these resources from </a:t>
            </a: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overuse.</a:t>
            </a:r>
            <a:endParaRPr lang="de-DE" sz="20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feld 2"/>
          <p:cNvSpPr txBox="1"/>
          <p:nvPr/>
        </p:nvSpPr>
        <p:spPr>
          <a:xfrm>
            <a:off x="611560" y="3068960"/>
            <a:ext cx="7920037" cy="2157401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kern="0" dirty="0" smtClean="0">
                <a:solidFill>
                  <a:srgbClr val="002060"/>
                </a:solidFill>
                <a:latin typeface="+mn-lt"/>
              </a:rPr>
              <a:t>Knowledge ecology</a:t>
            </a:r>
            <a:r>
              <a:rPr lang="en-US" sz="2200" b="1" kern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is also concerned with sustainability</a:t>
            </a:r>
          </a:p>
          <a:p>
            <a:pPr algn="ctr">
              <a:lnSpc>
                <a:spcPct val="150000"/>
              </a:lnSpc>
            </a:pP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 but </a:t>
            </a:r>
            <a:r>
              <a:rPr lang="en-US" sz="2000" b="1" kern="0" dirty="0" smtClean="0">
                <a:solidFill>
                  <a:srgbClr val="002060"/>
                </a:solidFill>
              </a:rPr>
              <a:t>sustainability of 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 immaterial goods</a:t>
            </a: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. This 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can only be achieved </a:t>
            </a: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by making 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knowledge</a:t>
            </a: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 an 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open space 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and </a:t>
            </a: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providing 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free access </a:t>
            </a: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to it and</a:t>
            </a: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 unrestricted 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use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. </a:t>
            </a:r>
            <a:endParaRPr lang="de-DE" sz="2000" kern="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 advAuto="0"/>
      <p:bldP spid="9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04055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Knowledge</a:t>
            </a:r>
            <a:r>
              <a:rPr lang="de-DE" sz="2400" dirty="0" smtClean="0">
                <a:solidFill>
                  <a:schemeClr val="bg1"/>
                </a:solidFill>
                <a:latin typeface="Calibri" pitchFamily="34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ecology</a:t>
            </a:r>
            <a:endParaRPr sz="2400" dirty="0" smtClean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539552" y="980728"/>
            <a:ext cx="2160240" cy="12241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rgbClr val="002060"/>
                </a:solidFill>
              </a:rPr>
              <a:t>Open </a:t>
            </a:r>
            <a:r>
              <a:rPr lang="de-DE" sz="2400" dirty="0" err="1" smtClean="0">
                <a:solidFill>
                  <a:srgbClr val="002060"/>
                </a:solidFill>
              </a:rPr>
              <a:t>space</a:t>
            </a:r>
            <a:endParaRPr lang="de-DE" sz="2400" dirty="0">
              <a:solidFill>
                <a:srgbClr val="002060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3635896" y="764704"/>
            <a:ext cx="5184576" cy="3158480"/>
            <a:chOff x="3635896" y="764704"/>
            <a:chExt cx="5184576" cy="315848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5896" y="1484784"/>
              <a:ext cx="28575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5936" y="764704"/>
              <a:ext cx="40671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feld 9"/>
            <p:cNvSpPr txBox="1"/>
            <p:nvPr/>
          </p:nvSpPr>
          <p:spPr>
            <a:xfrm>
              <a:off x="6804248" y="1628800"/>
              <a:ext cx="201622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</a:rPr>
                <a:t>Right to Read for Persons with Reading Disabilities</a:t>
              </a:r>
            </a:p>
            <a:p>
              <a:endParaRPr lang="de-DE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179512" y="2564904"/>
            <a:ext cx="3985667" cy="2810121"/>
            <a:chOff x="179512" y="2564904"/>
            <a:chExt cx="3985667" cy="2810121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560" y="2564904"/>
              <a:ext cx="1864195" cy="1237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3933056"/>
              <a:ext cx="3985667" cy="1441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uppieren 16"/>
          <p:cNvGrpSpPr/>
          <p:nvPr/>
        </p:nvGrpSpPr>
        <p:grpSpPr>
          <a:xfrm>
            <a:off x="4499992" y="4149080"/>
            <a:ext cx="4248472" cy="2395428"/>
            <a:chOff x="4499992" y="4149080"/>
            <a:chExt cx="4248472" cy="2395428"/>
          </a:xfrm>
        </p:grpSpPr>
        <p:sp>
          <p:nvSpPr>
            <p:cNvPr id="15" name="Textfeld 14"/>
            <p:cNvSpPr txBox="1"/>
            <p:nvPr/>
          </p:nvSpPr>
          <p:spPr>
            <a:xfrm>
              <a:off x="4499992" y="4149080"/>
              <a:ext cx="424847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</a:rPr>
                <a:t>Let’s eliminate the need for making special, accessible copies and all that, and instead let's build access into the e-publishing technology from the ground up.  That way we all can access the same content on our e-readers or computers, whether or not the person using it happens to be sighted or blind.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572000" y="6021288"/>
              <a:ext cx="4176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n-lt"/>
                </a:rPr>
                <a:t>Robert </a:t>
              </a:r>
              <a:r>
                <a:rPr lang="en-US" sz="1400" dirty="0" err="1" smtClean="0">
                  <a:latin typeface="+mn-lt"/>
                </a:rPr>
                <a:t>Englebretson</a:t>
              </a:r>
              <a:r>
                <a:rPr lang="en-US" sz="1400" dirty="0" smtClean="0">
                  <a:latin typeface="+mn-lt"/>
                </a:rPr>
                <a:t>, Prof. of Linguistics at Rice, in a comment on the WIPO proposal</a:t>
              </a:r>
              <a:endParaRPr lang="de-DE" sz="1400" dirty="0"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04055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Knowledge</a:t>
            </a:r>
            <a:r>
              <a:rPr lang="de-DE" sz="2400" dirty="0" smtClean="0">
                <a:solidFill>
                  <a:schemeClr val="bg1"/>
                </a:solidFill>
                <a:latin typeface="Calibri" pitchFamily="34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ecology</a:t>
            </a:r>
            <a:endParaRPr sz="2400" dirty="0" smtClean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0" y="764704"/>
            <a:ext cx="3619500" cy="2509247"/>
            <a:chOff x="0" y="764704"/>
            <a:chExt cx="3619500" cy="2509247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64704"/>
              <a:ext cx="3619500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feld 16"/>
            <p:cNvSpPr txBox="1"/>
            <p:nvPr/>
          </p:nvSpPr>
          <p:spPr>
            <a:xfrm>
              <a:off x="395536" y="2996952"/>
              <a:ext cx="1944216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rgbClr val="002060"/>
                  </a:solidFill>
                  <a:latin typeface="+mn-lt"/>
                </a:rPr>
                <a:t>http://bit.ly/nQMWNn</a:t>
              </a:r>
              <a:endParaRPr lang="de-DE" sz="1200" dirty="0">
                <a:solidFill>
                  <a:srgbClr val="002060"/>
                </a:solidFill>
                <a:latin typeface="+mn-lt"/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5652120" y="692696"/>
            <a:ext cx="3155109" cy="2581255"/>
            <a:chOff x="5652120" y="692696"/>
            <a:chExt cx="3155109" cy="2581255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0" y="692696"/>
              <a:ext cx="3155109" cy="2435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feld 18"/>
            <p:cNvSpPr txBox="1"/>
            <p:nvPr/>
          </p:nvSpPr>
          <p:spPr>
            <a:xfrm>
              <a:off x="6948264" y="2996952"/>
              <a:ext cx="1728192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latin typeface="+mn-lt"/>
                </a:rPr>
                <a:t>http://bit.ly/pFyq8l</a:t>
              </a:r>
              <a:endParaRPr lang="de-DE" sz="1200" dirty="0">
                <a:latin typeface="+mn-lt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547664" y="3356992"/>
            <a:ext cx="4868366" cy="2843598"/>
            <a:chOff x="1547664" y="3356992"/>
            <a:chExt cx="4868366" cy="2843598"/>
          </a:xfrm>
        </p:grpSpPr>
        <p:grpSp>
          <p:nvGrpSpPr>
            <p:cNvPr id="23" name="Gruppieren 22"/>
            <p:cNvGrpSpPr/>
            <p:nvPr/>
          </p:nvGrpSpPr>
          <p:grpSpPr>
            <a:xfrm>
              <a:off x="1547664" y="3356992"/>
              <a:ext cx="4104456" cy="2630041"/>
              <a:chOff x="251520" y="3212976"/>
              <a:chExt cx="4104456" cy="2630041"/>
            </a:xfrm>
          </p:grpSpPr>
          <p:sp>
            <p:nvSpPr>
              <p:cNvPr id="21" name="Textfeld 20"/>
              <p:cNvSpPr txBox="1"/>
              <p:nvPr/>
            </p:nvSpPr>
            <p:spPr>
              <a:xfrm>
                <a:off x="1763688" y="3212976"/>
                <a:ext cx="25922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n-lt"/>
                  </a:rPr>
                  <a:t>A Politics of Intellectual Property: Environmentalism For the Net?</a:t>
                </a:r>
              </a:p>
              <a:p>
                <a:pPr algn="ctr"/>
                <a:r>
                  <a:rPr lang="en-US" sz="1600" dirty="0" smtClean="0">
                    <a:latin typeface="+mn-lt"/>
                  </a:rPr>
                  <a:t>James Boyle 2007</a:t>
                </a:r>
                <a:endParaRPr lang="de-DE" sz="1600" dirty="0">
                  <a:latin typeface="+mn-lt"/>
                </a:endParaRPr>
              </a:p>
            </p:txBody>
          </p:sp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1520" y="3356992"/>
                <a:ext cx="1638300" cy="2486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76056" y="4077072"/>
              <a:ext cx="1339974" cy="2123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 txBox="1"/>
          <p:nvPr/>
        </p:nvSpPr>
        <p:spPr>
          <a:xfrm>
            <a:off x="540395" y="764704"/>
            <a:ext cx="7920037" cy="5208812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Open access is part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of </a:t>
            </a:r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knowledge ecology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dirty="0" smtClean="0">
              <a:solidFill>
                <a:srgbClr val="002060"/>
              </a:solidFill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Open Access provides an 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alternative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or </a:t>
            </a:r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complement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both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to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existing 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commercial publishing models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on the international information markets and </a:t>
            </a:r>
            <a:endParaRPr lang="en-US" sz="2000" dirty="0" smtClean="0">
              <a:solidFill>
                <a:srgbClr val="002060"/>
              </a:solidFill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to 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international copyright regulations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, </a:t>
            </a:r>
            <a:endParaRPr lang="en-US" sz="2000" dirty="0" smtClean="0">
              <a:solidFill>
                <a:srgbClr val="002060"/>
              </a:solidFill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which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, in the last 20 years, have mainly emphasized the 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economic impact of knowledge and </a:t>
            </a:r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information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dirty="0" smtClean="0">
              <a:solidFill>
                <a:srgbClr val="002060"/>
              </a:solidFill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 smtClean="0">
                <a:solidFill>
                  <a:srgbClr val="002060"/>
                </a:solidFill>
                <a:latin typeface="+mn-lt"/>
              </a:rPr>
              <a:t>and thus have made knowledge a scarce </a:t>
            </a: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resource</a:t>
            </a:r>
            <a:endParaRPr lang="de-DE" sz="20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206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206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de-DE" sz="1400" kern="0" dirty="0">
              <a:solidFill>
                <a:srgbClr val="00206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Rectangle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04055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de-DE" sz="2400" dirty="0" smtClean="0">
                <a:solidFill>
                  <a:schemeClr val="bg1"/>
                </a:solidFill>
                <a:latin typeface="Calibri" pitchFamily="34"/>
              </a:rPr>
              <a:t>Open Access – part of knowledge </a:t>
            </a: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ecology</a:t>
            </a:r>
            <a:endParaRPr sz="2400" dirty="0" smtClean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 txBox="1"/>
          <p:nvPr/>
        </p:nvSpPr>
        <p:spPr>
          <a:xfrm>
            <a:off x="323529" y="3190760"/>
            <a:ext cx="8352928" cy="2971341"/>
          </a:xfrm>
          <a:prstGeom prst="rect">
            <a:avLst/>
          </a:prstGeom>
          <a:noFill/>
          <a:ln>
            <a:noFill/>
          </a:ln>
        </p:spPr>
        <p:txBody>
          <a:bodyPr wrap="square" lIns="90004" tIns="44997" rIns="90004" bIns="44997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latin typeface="+mn-lt"/>
              </a:rPr>
              <a:t>Knowledge ecology </a:t>
            </a:r>
            <a:r>
              <a:rPr lang="en-US" sz="2400" b="1" dirty="0">
                <a:latin typeface="+mn-lt"/>
              </a:rPr>
              <a:t>does not object to the commercial use of </a:t>
            </a:r>
            <a:r>
              <a:rPr lang="en-US" sz="2400" b="1" dirty="0" smtClean="0">
                <a:latin typeface="+mn-lt"/>
              </a:rPr>
              <a:t>knowledge</a:t>
            </a:r>
            <a:r>
              <a:rPr lang="en-US" sz="2000" dirty="0" smtClean="0">
                <a:latin typeface="+mn-lt"/>
              </a:rPr>
              <a:t>,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latin typeface="+mn-lt"/>
              </a:rPr>
              <a:t>but </a:t>
            </a:r>
            <a:r>
              <a:rPr lang="en-US" sz="2000" dirty="0">
                <a:latin typeface="+mn-lt"/>
              </a:rPr>
              <a:t>suggests that</a:t>
            </a:r>
            <a:r>
              <a:rPr lang="en-US" sz="2000" b="1" dirty="0">
                <a:latin typeface="+mn-lt"/>
              </a:rPr>
              <a:t> publishing models are only acceptable when they acknowledge the status of </a:t>
            </a:r>
            <a:r>
              <a:rPr lang="en-US" sz="2800" b="1" dirty="0">
                <a:latin typeface="+mn-lt"/>
              </a:rPr>
              <a:t>knowledge as a commons</a:t>
            </a:r>
            <a:r>
              <a:rPr lang="en-US" sz="2000" dirty="0">
                <a:latin typeface="+mn-lt"/>
              </a:rPr>
              <a:t>, </a:t>
            </a:r>
            <a:endParaRPr lang="en-US" sz="2000" dirty="0" smtClean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latin typeface="+mn-lt"/>
              </a:rPr>
              <a:t>allowing </a:t>
            </a:r>
            <a:r>
              <a:rPr lang="en-US" sz="2000" dirty="0">
                <a:latin typeface="+mn-lt"/>
              </a:rPr>
              <a:t>free and open access for </a:t>
            </a:r>
            <a:r>
              <a:rPr lang="en-US" sz="2000" dirty="0" smtClean="0">
                <a:latin typeface="+mn-lt"/>
              </a:rPr>
              <a:t>everyone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latin typeface="+mn-lt"/>
              </a:rPr>
              <a:t>not claiming exclusive property rights.</a:t>
            </a:r>
            <a:endParaRPr lang="de-DE" sz="20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Rectangle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04055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knowledge</a:t>
            </a:r>
            <a:r>
              <a:rPr lang="de-DE" sz="2400" dirty="0" smtClean="0">
                <a:solidFill>
                  <a:schemeClr val="bg1"/>
                </a:solidFill>
                <a:latin typeface="Calibri" pitchFamily="34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ecology</a:t>
            </a:r>
            <a:r>
              <a:rPr lang="de-DE" sz="2400" dirty="0" smtClean="0">
                <a:solidFill>
                  <a:schemeClr val="bg1"/>
                </a:solidFill>
                <a:latin typeface="Calibri" pitchFamily="34"/>
              </a:rPr>
              <a:t>/</a:t>
            </a: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economy</a:t>
            </a:r>
            <a:endParaRPr sz="2400" dirty="0" smtClean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75656" y="1052736"/>
            <a:ext cx="18002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latin typeface="+mn-lt"/>
              </a:rPr>
              <a:t>economy</a:t>
            </a:r>
            <a:endParaRPr lang="de-DE" sz="2400" dirty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220072" y="980728"/>
            <a:ext cx="18002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latin typeface="+mn-lt"/>
              </a:rPr>
              <a:t>ecology</a:t>
            </a:r>
            <a:endParaRPr lang="de-DE" sz="2400" dirty="0">
              <a:latin typeface="+mn-lt"/>
            </a:endParaRPr>
          </a:p>
        </p:txBody>
      </p:sp>
      <p:sp>
        <p:nvSpPr>
          <p:cNvPr id="11" name="Pfeil nach links und rechts 10"/>
          <p:cNvSpPr/>
          <p:nvPr/>
        </p:nvSpPr>
        <p:spPr>
          <a:xfrm>
            <a:off x="3563888" y="1052736"/>
            <a:ext cx="1224136" cy="360040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971600" y="1916832"/>
            <a:ext cx="216024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+mn-lt"/>
              </a:rPr>
              <a:t>knowledge </a:t>
            </a:r>
            <a:r>
              <a:rPr lang="de-DE" sz="2400" dirty="0" err="1" smtClean="0">
                <a:latin typeface="+mn-lt"/>
              </a:rPr>
              <a:t>economy</a:t>
            </a:r>
            <a:endParaRPr lang="de-DE" sz="2400" dirty="0">
              <a:latin typeface="+mn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436096" y="1916832"/>
            <a:ext cx="208823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+mn-lt"/>
              </a:rPr>
              <a:t>knowledge </a:t>
            </a:r>
            <a:r>
              <a:rPr lang="de-DE" sz="2400" dirty="0" err="1" smtClean="0">
                <a:latin typeface="+mn-lt"/>
              </a:rPr>
              <a:t>ecology</a:t>
            </a:r>
            <a:endParaRPr lang="de-DE" sz="2400" dirty="0">
              <a:latin typeface="+mn-lt"/>
            </a:endParaRPr>
          </a:p>
        </p:txBody>
      </p:sp>
      <p:sp>
        <p:nvSpPr>
          <p:cNvPr id="16" name="Pfeil nach links und rechts 15"/>
          <p:cNvSpPr/>
          <p:nvPr/>
        </p:nvSpPr>
        <p:spPr>
          <a:xfrm>
            <a:off x="3382428" y="1988840"/>
            <a:ext cx="1909652" cy="360040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3923928" y="1700808"/>
            <a:ext cx="64807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5400" dirty="0" smtClean="0">
                <a:solidFill>
                  <a:srgbClr val="002060"/>
                </a:solidFill>
                <a:latin typeface="+mn-lt"/>
              </a:rPr>
              <a:t>?</a:t>
            </a:r>
            <a:endParaRPr lang="de-DE" sz="5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419872" y="2708920"/>
            <a:ext cx="1584176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bg1"/>
                </a:solidFill>
                <a:latin typeface="+mn-lt"/>
              </a:rPr>
              <a:t>Thesis</a:t>
            </a:r>
            <a:endParaRPr lang="de-DE" sz="2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 advAuto="0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D:\Entwicklung\Präsentationen\Images\luftbild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175" y="100013"/>
            <a:ext cx="6981825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Entwicklung\Präsentationen\Images\Header_Uni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17290"/>
            <a:ext cx="9144000" cy="134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D:\Entwicklung\Präsentationen\Images\luftbild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8350" y="5491163"/>
            <a:ext cx="16192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D:\Entwicklung\Rektor\broschüre\biblio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5410200"/>
            <a:ext cx="914400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30" y="5661310"/>
            <a:ext cx="2438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123728" y="1628800"/>
            <a:ext cx="4536504" cy="2592288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None/>
            </a:pPr>
            <a:r>
              <a:rPr lang="de-DE" sz="3600" dirty="0" err="1" smtClean="0">
                <a:solidFill>
                  <a:schemeClr val="bg1"/>
                </a:solidFill>
                <a:latin typeface="Calibri" pitchFamily="34"/>
              </a:rPr>
              <a:t>Commons</a:t>
            </a:r>
            <a:endParaRPr lang="de-DE" sz="36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3" name="Textfeld 2"/>
          <p:cNvSpPr txBox="1"/>
          <p:nvPr/>
        </p:nvSpPr>
        <p:spPr>
          <a:xfrm>
            <a:off x="4572001" y="3861048"/>
            <a:ext cx="3816424" cy="19224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90004" tIns="44997" rIns="90004" bIns="44997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 dirty="0">
                <a:solidFill>
                  <a:srgbClr val="002060"/>
                </a:solidFill>
                <a:latin typeface="+mn-lt"/>
              </a:rPr>
              <a:t>Commons</a:t>
            </a:r>
            <a:r>
              <a:rPr lang="en-US" sz="2200" b="1" kern="0" dirty="0">
                <a:solidFill>
                  <a:srgbClr val="002060"/>
                </a:solidFill>
                <a:latin typeface="+mn-lt"/>
              </a:rPr>
              <a:t> is </a:t>
            </a:r>
            <a:r>
              <a:rPr lang="en-US" sz="2200" b="1" kern="0" dirty="0" smtClean="0">
                <a:solidFill>
                  <a:srgbClr val="002060"/>
                </a:solidFill>
                <a:latin typeface="+mn-lt"/>
              </a:rPr>
              <a:t>the </a:t>
            </a:r>
            <a:r>
              <a:rPr lang="en-US" sz="2200" b="1" kern="0" dirty="0">
                <a:solidFill>
                  <a:srgbClr val="002060"/>
                </a:solidFill>
                <a:latin typeface="+mn-lt"/>
              </a:rPr>
              <a:t>central concept </a:t>
            </a:r>
            <a:r>
              <a:rPr lang="en-US" sz="2200" b="1" kern="0" dirty="0" smtClean="0">
                <a:solidFill>
                  <a:srgbClr val="002060"/>
                </a:solidFill>
                <a:latin typeface="+mn-lt"/>
              </a:rPr>
              <a:t>of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 dirty="0" smtClean="0">
                <a:solidFill>
                  <a:srgbClr val="002060"/>
                </a:solidFill>
                <a:latin typeface="+mn-lt"/>
              </a:rPr>
              <a:t>knowledge ecology</a:t>
            </a:r>
            <a:endParaRPr lang="de-DE" sz="2200" b="1" kern="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/>
          <p:nvPr/>
        </p:nvSpPr>
        <p:spPr>
          <a:xfrm>
            <a:off x="1652166" y="764705"/>
            <a:ext cx="5872162" cy="1219373"/>
          </a:xfrm>
          <a:prstGeom prst="rect">
            <a:avLst/>
          </a:prstGeom>
          <a:noFill/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Commons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are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often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understood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either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as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common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goods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/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common-pool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resources</a:t>
            </a:r>
            <a:endParaRPr lang="de-DE" sz="2400" b="1" kern="0" dirty="0" smtClean="0">
              <a:solidFill>
                <a:srgbClr val="333366"/>
              </a:solidFill>
              <a:latin typeface="Calibri" pitchFamily="18"/>
              <a:ea typeface="Arial Unicode MS" pitchFamily="2"/>
              <a:cs typeface="Tahoma" pitchFamily="2"/>
            </a:endParaRP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or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as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public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goods</a:t>
            </a:r>
            <a:endParaRPr lang="de-DE" sz="2400" b="1" kern="0" dirty="0">
              <a:solidFill>
                <a:srgbClr val="333366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12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971600" y="1916832"/>
            <a:ext cx="7020272" cy="2880723"/>
            <a:chOff x="971600" y="1916832"/>
            <a:chExt cx="7020272" cy="2880723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600" y="1916832"/>
              <a:ext cx="7020272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hteck 14"/>
            <p:cNvSpPr/>
            <p:nvPr/>
          </p:nvSpPr>
          <p:spPr>
            <a:xfrm>
              <a:off x="3275856" y="4489778"/>
              <a:ext cx="38615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1400" dirty="0" smtClean="0">
                  <a:solidFill>
                    <a:srgbClr val="002060"/>
                  </a:solidFill>
                  <a:latin typeface="Calibri"/>
                </a:rPr>
                <a:t>http://en.wikipedia.org/wiki/Public_good</a:t>
              </a:r>
              <a:endParaRPr lang="de-DE" sz="1400" dirty="0">
                <a:solidFill>
                  <a:srgbClr val="002060"/>
                </a:solidFill>
                <a:latin typeface="Calibri"/>
              </a:endParaRPr>
            </a:p>
          </p:txBody>
        </p:sp>
      </p:grpSp>
      <p:sp>
        <p:nvSpPr>
          <p:cNvPr id="17" name="Textfeld 4"/>
          <p:cNvSpPr txBox="1"/>
          <p:nvPr/>
        </p:nvSpPr>
        <p:spPr>
          <a:xfrm>
            <a:off x="1691680" y="4941168"/>
            <a:ext cx="5872162" cy="843693"/>
          </a:xfrm>
          <a:prstGeom prst="rect">
            <a:avLst/>
          </a:prstGeom>
          <a:noFill/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But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commons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are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neither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common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goods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nor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public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goods</a:t>
            </a:r>
            <a:endParaRPr lang="de-DE" sz="2400" b="1" kern="0" dirty="0">
              <a:solidFill>
                <a:srgbClr val="333366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21" name="Rectangle 2"/>
          <p:cNvSpPr txBox="1">
            <a:spLocks noGrp="1"/>
          </p:cNvSpPr>
          <p:nvPr>
            <p:ph type="title"/>
          </p:nvPr>
        </p:nvSpPr>
        <p:spPr>
          <a:xfrm>
            <a:off x="323528" y="116632"/>
            <a:ext cx="2806453" cy="512738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Calibri" pitchFamily="34"/>
              </a:rPr>
              <a:t>Commons</a:t>
            </a:r>
            <a:endParaRPr sz="2800" dirty="0" smtClean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/>
          <p:nvPr/>
        </p:nvSpPr>
        <p:spPr>
          <a:xfrm>
            <a:off x="3635896" y="260648"/>
            <a:ext cx="4410050" cy="465138"/>
          </a:xfrm>
          <a:prstGeom prst="rect">
            <a:avLst/>
          </a:prstGeom>
          <a:noFill/>
          <a:ln>
            <a:noFill/>
          </a:ln>
        </p:spPr>
        <p:txBody>
          <a:bodyPr wrap="square" anchorCtr="1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What are commons?</a:t>
            </a:r>
          </a:p>
        </p:txBody>
      </p:sp>
      <p:grpSp>
        <p:nvGrpSpPr>
          <p:cNvPr id="2" name="Gruppieren 18"/>
          <p:cNvGrpSpPr>
            <a:grpSpLocks/>
          </p:cNvGrpSpPr>
          <p:nvPr/>
        </p:nvGrpSpPr>
        <p:grpSpPr bwMode="auto">
          <a:xfrm>
            <a:off x="2771800" y="2204864"/>
            <a:ext cx="6228184" cy="3547567"/>
            <a:chOff x="2376004" y="1619996"/>
            <a:chExt cx="6716158" cy="4410362"/>
          </a:xfrm>
        </p:grpSpPr>
        <p:pic>
          <p:nvPicPr>
            <p:cNvPr id="8" name="Grafik 1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6004" y="1619996"/>
              <a:ext cx="6716158" cy="4069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feld 17"/>
            <p:cNvSpPr/>
            <p:nvPr/>
          </p:nvSpPr>
          <p:spPr>
            <a:xfrm>
              <a:off x="4611548" y="5736757"/>
              <a:ext cx="3723260" cy="293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4" tIns="46798" rIns="90004" bIns="46798" compatLnSpc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400" kern="0" dirty="0">
                  <a:solidFill>
                    <a:srgbClr val="000000"/>
                  </a:solidFill>
                  <a:latin typeface="Arial" pitchFamily="18"/>
                  <a:ea typeface="Arial Unicode MS" pitchFamily="2"/>
                  <a:cs typeface="Tahoma" pitchFamily="2"/>
                </a:rPr>
                <a:t>Aus: Peter Barnes: Capitalism 3.0</a:t>
              </a:r>
            </a:p>
          </p:txBody>
        </p:sp>
      </p:grpSp>
      <p:sp>
        <p:nvSpPr>
          <p:cNvPr id="11" name="Rectangle 2"/>
          <p:cNvSpPr txBox="1">
            <a:spLocks noGrp="1"/>
          </p:cNvSpPr>
          <p:nvPr>
            <p:ph type="title"/>
          </p:nvPr>
        </p:nvSpPr>
        <p:spPr>
          <a:xfrm>
            <a:off x="323528" y="116632"/>
            <a:ext cx="2806453" cy="512738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Calibri" pitchFamily="34"/>
              </a:rPr>
              <a:t>Commons</a:t>
            </a:r>
            <a:endParaRPr sz="2800" dirty="0" smtClean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2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Untertitel 2"/>
          <p:cNvSpPr txBox="1">
            <a:spLocks/>
          </p:cNvSpPr>
          <p:nvPr/>
        </p:nvSpPr>
        <p:spPr bwMode="auto">
          <a:xfrm>
            <a:off x="323528" y="908720"/>
            <a:ext cx="230425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8000" b="1" dirty="0" err="1" smtClean="0">
                <a:solidFill>
                  <a:srgbClr val="002060"/>
                </a:solidFill>
                <a:latin typeface="+mn-lt"/>
              </a:rPr>
              <a:t>common</a:t>
            </a:r>
            <a:r>
              <a:rPr lang="de-DE" sz="80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8000" b="1" dirty="0" err="1" smtClean="0">
                <a:solidFill>
                  <a:srgbClr val="002060"/>
                </a:solidFill>
                <a:latin typeface="+mn-lt"/>
              </a:rPr>
              <a:t>heritage</a:t>
            </a:r>
            <a:r>
              <a:rPr lang="de-DE" sz="8000" b="1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8000" b="1" dirty="0" smtClean="0">
                <a:solidFill>
                  <a:srgbClr val="002060"/>
                </a:solidFill>
                <a:latin typeface="+mn-lt"/>
              </a:rPr>
              <a:t>of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11200" b="1" dirty="0" err="1" smtClean="0">
                <a:solidFill>
                  <a:srgbClr val="002060"/>
                </a:solidFill>
                <a:latin typeface="+mn-lt"/>
              </a:rPr>
              <a:t>nature</a:t>
            </a:r>
            <a:endParaRPr lang="de-DE" sz="11200" b="1" dirty="0">
              <a:solidFill>
                <a:srgbClr val="002060"/>
              </a:solidFill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Untertitel 2"/>
          <p:cNvSpPr txBox="1">
            <a:spLocks/>
          </p:cNvSpPr>
          <p:nvPr/>
        </p:nvSpPr>
        <p:spPr bwMode="auto">
          <a:xfrm>
            <a:off x="251520" y="2492896"/>
            <a:ext cx="216024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8000" b="1" dirty="0" err="1" smtClean="0">
                <a:solidFill>
                  <a:srgbClr val="002060"/>
                </a:solidFill>
                <a:latin typeface="+mn-lt"/>
              </a:rPr>
              <a:t>common</a:t>
            </a:r>
            <a:r>
              <a:rPr lang="de-DE" sz="80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8000" b="1" dirty="0" err="1" smtClean="0">
                <a:solidFill>
                  <a:srgbClr val="002060"/>
                </a:solidFill>
                <a:latin typeface="+mn-lt"/>
              </a:rPr>
              <a:t>heritage</a:t>
            </a:r>
            <a:r>
              <a:rPr lang="de-DE" sz="8000" b="1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8000" b="1" dirty="0" smtClean="0">
                <a:solidFill>
                  <a:srgbClr val="002060"/>
                </a:solidFill>
                <a:latin typeface="+mn-lt"/>
              </a:rPr>
              <a:t>of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11200" b="1" dirty="0" err="1" smtClean="0">
                <a:solidFill>
                  <a:srgbClr val="002060"/>
                </a:solidFill>
                <a:latin typeface="+mn-lt"/>
              </a:rPr>
              <a:t>social</a:t>
            </a:r>
            <a:r>
              <a:rPr lang="de-DE" sz="112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1200" b="1" dirty="0" err="1" smtClean="0">
                <a:solidFill>
                  <a:srgbClr val="002060"/>
                </a:solidFill>
                <a:latin typeface="+mn-lt"/>
              </a:rPr>
              <a:t>life</a:t>
            </a:r>
            <a:endParaRPr lang="de-DE" sz="11200" b="1" dirty="0">
              <a:solidFill>
                <a:srgbClr val="002060"/>
              </a:solidFill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Untertitel 2"/>
          <p:cNvSpPr txBox="1">
            <a:spLocks/>
          </p:cNvSpPr>
          <p:nvPr/>
        </p:nvSpPr>
        <p:spPr bwMode="auto">
          <a:xfrm>
            <a:off x="251520" y="4077072"/>
            <a:ext cx="208823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8000" b="1" dirty="0" err="1" smtClean="0">
                <a:solidFill>
                  <a:srgbClr val="002060"/>
                </a:solidFill>
                <a:latin typeface="+mn-lt"/>
              </a:rPr>
              <a:t>common</a:t>
            </a:r>
            <a:r>
              <a:rPr lang="de-DE" sz="80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8000" b="1" dirty="0" err="1" smtClean="0">
                <a:solidFill>
                  <a:srgbClr val="002060"/>
                </a:solidFill>
                <a:latin typeface="+mn-lt"/>
              </a:rPr>
              <a:t>heritage</a:t>
            </a:r>
            <a:r>
              <a:rPr lang="de-DE" sz="8000" b="1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8000" b="1" dirty="0" smtClean="0">
                <a:solidFill>
                  <a:srgbClr val="002060"/>
                </a:solidFill>
                <a:latin typeface="+mn-lt"/>
              </a:rPr>
              <a:t>of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11200" b="1" dirty="0" err="1" smtClean="0">
                <a:solidFill>
                  <a:srgbClr val="002060"/>
                </a:solidFill>
                <a:latin typeface="+mn-lt"/>
              </a:rPr>
              <a:t>cultural</a:t>
            </a:r>
            <a:endParaRPr lang="de-DE" sz="11200" b="1" dirty="0" smtClean="0">
              <a:solidFill>
                <a:srgbClr val="002060"/>
              </a:solidFill>
              <a:latin typeface="+mn-lt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11200" b="1" dirty="0" err="1" smtClean="0">
                <a:solidFill>
                  <a:srgbClr val="002060"/>
                </a:solidFill>
                <a:latin typeface="+mn-lt"/>
              </a:rPr>
              <a:t>creativity</a:t>
            </a:r>
            <a:endParaRPr lang="de-DE" sz="11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feld 4"/>
          <p:cNvSpPr txBox="1"/>
          <p:nvPr/>
        </p:nvSpPr>
        <p:spPr>
          <a:xfrm>
            <a:off x="3563888" y="980728"/>
            <a:ext cx="4410050" cy="843693"/>
          </a:xfrm>
          <a:prstGeom prst="rect">
            <a:avLst/>
          </a:prstGeom>
          <a:noFill/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Commons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are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institutionalized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common-pool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resources</a:t>
            </a:r>
            <a:endParaRPr lang="de-DE" sz="2400" b="1" kern="0" dirty="0">
              <a:solidFill>
                <a:srgbClr val="333366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9" grpId="0"/>
      <p:bldP spid="2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lkenförmige Legende 5"/>
          <p:cNvSpPr/>
          <p:nvPr/>
        </p:nvSpPr>
        <p:spPr>
          <a:xfrm>
            <a:off x="323528" y="2132856"/>
            <a:ext cx="2520280" cy="2808312"/>
          </a:xfrm>
          <a:prstGeom prst="cloudCallout">
            <a:avLst>
              <a:gd name="adj1" fmla="val 74135"/>
              <a:gd name="adj2" fmla="val 719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400" b="1" dirty="0" smtClean="0">
                <a:solidFill>
                  <a:srgbClr val="002060"/>
                </a:solidFill>
              </a:rPr>
              <a:t>Common Pool Resources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10" name="Legende mit Pfeil nach rechts 9"/>
          <p:cNvSpPr/>
          <p:nvPr/>
        </p:nvSpPr>
        <p:spPr>
          <a:xfrm>
            <a:off x="3563888" y="2852936"/>
            <a:ext cx="2736304" cy="1368152"/>
          </a:xfrm>
          <a:prstGeom prst="rightArrow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400" dirty="0" err="1"/>
              <a:t>i</a:t>
            </a:r>
            <a:r>
              <a:rPr lang="de-DE" sz="2400" dirty="0" err="1" smtClean="0"/>
              <a:t>nstitution-alization</a:t>
            </a:r>
            <a:endParaRPr lang="de-DE" sz="2400" dirty="0"/>
          </a:p>
        </p:txBody>
      </p:sp>
      <p:sp>
        <p:nvSpPr>
          <p:cNvPr id="12" name="Abgerundetes Rechteck 11"/>
          <p:cNvSpPr/>
          <p:nvPr/>
        </p:nvSpPr>
        <p:spPr>
          <a:xfrm>
            <a:off x="6516216" y="2564904"/>
            <a:ext cx="2448272" cy="1944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b="1" dirty="0" smtClean="0">
              <a:solidFill>
                <a:srgbClr val="002060"/>
              </a:solidFill>
            </a:endParaRPr>
          </a:p>
          <a:p>
            <a:pPr algn="ctr"/>
            <a:r>
              <a:rPr lang="de-DE" sz="2400" b="1" dirty="0" smtClean="0">
                <a:solidFill>
                  <a:srgbClr val="002060"/>
                </a:solidFill>
              </a:rPr>
              <a:t>Commons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55776" y="4725144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2060"/>
                </a:solidFill>
                <a:latin typeface="+mn-lt"/>
              </a:rPr>
              <a:t>c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ommunication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(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reaching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consensus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)</a:t>
            </a:r>
          </a:p>
          <a:p>
            <a:pPr algn="ctr"/>
            <a:r>
              <a:rPr lang="de-DE" dirty="0" err="1" smtClean="0">
                <a:solidFill>
                  <a:srgbClr val="002060"/>
                </a:solidFill>
                <a:latin typeface="+mn-lt"/>
              </a:rPr>
              <a:t>commitments</a:t>
            </a:r>
            <a:endParaRPr lang="de-DE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  <a:latin typeface="+mn-lt"/>
              </a:rPr>
              <a:t>contracts</a:t>
            </a:r>
            <a:endParaRPr lang="de-DE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rules</a:t>
            </a:r>
            <a:r>
              <a:rPr lang="de-DE" dirty="0" smtClean="0">
                <a:solidFill>
                  <a:srgbClr val="002060"/>
                </a:solidFill>
              </a:rPr>
              <a:t>, </a:t>
            </a:r>
            <a:r>
              <a:rPr lang="de-DE" dirty="0" err="1" smtClean="0">
                <a:solidFill>
                  <a:srgbClr val="002060"/>
                </a:solidFill>
              </a:rPr>
              <a:t>laws</a:t>
            </a:r>
            <a:r>
              <a:rPr lang="de-DE" dirty="0" smtClean="0">
                <a:solidFill>
                  <a:srgbClr val="002060"/>
                </a:solidFill>
              </a:rPr>
              <a:t>, legal </a:t>
            </a:r>
            <a:r>
              <a:rPr lang="de-DE" dirty="0" err="1" smtClean="0">
                <a:solidFill>
                  <a:srgbClr val="002060"/>
                </a:solidFill>
              </a:rPr>
              <a:t>norms</a:t>
            </a:r>
            <a:endParaRPr lang="de-DE" dirty="0" smtClean="0">
              <a:solidFill>
                <a:srgbClr val="002060"/>
              </a:solidFill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  <a:latin typeface="+mn-lt"/>
              </a:rPr>
              <a:t>control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mechanisms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sanctions</a:t>
            </a:r>
            <a:endParaRPr lang="de-DE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563888" y="2411596"/>
            <a:ext cx="18002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principles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563888" y="4293096"/>
            <a:ext cx="18002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procedures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347864" y="1004535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002060"/>
                </a:solidFill>
                <a:latin typeface="+mn-lt"/>
              </a:rPr>
              <a:t>sharing</a:t>
            </a:r>
            <a:endParaRPr lang="de-DE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de-DE" dirty="0" err="1">
                <a:solidFill>
                  <a:srgbClr val="002060"/>
                </a:solidFill>
                <a:latin typeface="+mn-lt"/>
              </a:rPr>
              <a:t>j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ustice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fairness</a:t>
            </a:r>
            <a:endParaRPr lang="de-DE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  <a:latin typeface="+mn-lt"/>
              </a:rPr>
              <a:t>inclusion</a:t>
            </a:r>
            <a:endParaRPr lang="de-DE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  <a:latin typeface="+mn-lt"/>
              </a:rPr>
              <a:t>sustainabilty</a:t>
            </a:r>
            <a:endParaRPr lang="de-DE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51520" y="4725144"/>
            <a:ext cx="2196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02060"/>
                </a:solidFill>
                <a:latin typeface="+mn-lt"/>
              </a:rPr>
              <a:t>clean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air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and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water</a:t>
            </a:r>
            <a:endParaRPr lang="de-DE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  <a:latin typeface="+mn-lt"/>
              </a:rPr>
              <a:t>oil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pools</a:t>
            </a:r>
            <a:endParaRPr lang="de-DE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  <a:latin typeface="+mn-lt"/>
              </a:rPr>
              <a:t>air</a:t>
            </a:r>
            <a:endParaRPr lang="de-DE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  <a:latin typeface="+mn-lt"/>
              </a:rPr>
              <a:t>knowledge</a:t>
            </a:r>
            <a:endParaRPr lang="de-DE" dirty="0" smtClean="0">
              <a:solidFill>
                <a:srgbClr val="002060"/>
              </a:solidFill>
              <a:latin typeface="+mn-lt"/>
            </a:endParaRPr>
          </a:p>
          <a:p>
            <a:pPr algn="ctr"/>
            <a:endParaRPr lang="de-DE" dirty="0" smtClean="0">
              <a:solidFill>
                <a:srgbClr val="002060"/>
              </a:solidFill>
            </a:endParaRPr>
          </a:p>
        </p:txBody>
      </p:sp>
      <p:sp>
        <p:nvSpPr>
          <p:cNvPr id="20" name="Rectangle 2"/>
          <p:cNvSpPr txBox="1">
            <a:spLocks noGrp="1"/>
          </p:cNvSpPr>
          <p:nvPr>
            <p:ph type="title"/>
          </p:nvPr>
        </p:nvSpPr>
        <p:spPr>
          <a:xfrm>
            <a:off x="0" y="63326"/>
            <a:ext cx="6948264" cy="917402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libri" pitchFamily="34"/>
              </a:rPr>
              <a:t>Institutionalizung</a:t>
            </a:r>
            <a:r>
              <a:rPr lang="en-US" sz="2800" dirty="0" smtClean="0">
                <a:solidFill>
                  <a:schemeClr val="bg1"/>
                </a:solidFill>
                <a:latin typeface="Calibri" pitchFamily="34"/>
              </a:rPr>
              <a:t>  common-pool resources</a:t>
            </a:r>
            <a:br>
              <a:rPr lang="en-US" sz="2800" dirty="0" smtClean="0">
                <a:solidFill>
                  <a:schemeClr val="bg1"/>
                </a:solidFill>
                <a:latin typeface="Calibri" pitchFamily="34"/>
              </a:rPr>
            </a:br>
            <a:r>
              <a:rPr lang="en-US" sz="2800" dirty="0" smtClean="0">
                <a:solidFill>
                  <a:schemeClr val="bg1"/>
                </a:solidFill>
                <a:latin typeface="Calibri" pitchFamily="34"/>
              </a:rPr>
              <a:t>making them commons</a:t>
            </a:r>
            <a:endParaRPr sz="2800" dirty="0" smtClean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3" grpId="0" build="p"/>
      <p:bldP spid="14" grpId="0" animBg="1"/>
      <p:bldP spid="15" grpId="0" animBg="1"/>
      <p:bldP spid="16" grpId="0" build="p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Grp="1"/>
          </p:cNvSpPr>
          <p:nvPr>
            <p:ph type="title"/>
          </p:nvPr>
        </p:nvSpPr>
        <p:spPr>
          <a:xfrm>
            <a:off x="1800225" y="989930"/>
            <a:ext cx="5940127" cy="3231158"/>
          </a:xfrm>
          <a:solidFill>
            <a:srgbClr val="333366"/>
          </a:solidFill>
        </p:spPr>
        <p:txBody>
          <a:bodyPr anchor="ctr" anchorCtr="1"/>
          <a:lstStyle/>
          <a:p>
            <a:pPr marL="447675" indent="-447675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 smtClean="0">
                <a:solidFill>
                  <a:schemeClr val="bg1"/>
                </a:solidFill>
                <a:latin typeface="Calibri" pitchFamily="34"/>
              </a:rPr>
              <a:t>Towards an under-standing of knowledge as a commons</a:t>
            </a:r>
            <a:endParaRPr lang="de-DE" sz="4400" dirty="0">
              <a:solidFill>
                <a:schemeClr val="bg1"/>
              </a:solidFill>
              <a:latin typeface="Calibri" pitchFamily="34"/>
            </a:endParaRPr>
          </a:p>
        </p:txBody>
      </p:sp>
      <p:sp>
        <p:nvSpPr>
          <p:cNvPr id="4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 txBox="1">
            <a:spLocks noGrp="1"/>
          </p:cNvSpPr>
          <p:nvPr>
            <p:ph type="title"/>
          </p:nvPr>
        </p:nvSpPr>
        <p:spPr>
          <a:xfrm>
            <a:off x="179512" y="116632"/>
            <a:ext cx="3059832" cy="504055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Knowledge</a:t>
            </a:r>
            <a:r>
              <a:rPr lang="de-DE" sz="2400" dirty="0" smtClean="0">
                <a:solidFill>
                  <a:schemeClr val="bg1"/>
                </a:solidFill>
                <a:latin typeface="Calibri" pitchFamily="34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commons</a:t>
            </a:r>
            <a:endParaRPr sz="2400" dirty="0" smtClean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2051720" y="4168502"/>
            <a:ext cx="5472608" cy="628650"/>
            <a:chOff x="2051720" y="4168502"/>
            <a:chExt cx="5472608" cy="628650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1720" y="4168502"/>
              <a:ext cx="4086225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feld 18"/>
            <p:cNvSpPr txBox="1"/>
            <p:nvPr/>
          </p:nvSpPr>
          <p:spPr>
            <a:xfrm>
              <a:off x="3347864" y="4365104"/>
              <a:ext cx="41764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latin typeface="+mn-lt"/>
                </a:rPr>
                <a:t>http://www.ercim.eu/publication/Ercim_News/enw66/ioannidis.html</a:t>
              </a:r>
              <a:endParaRPr lang="de-DE" sz="1100" dirty="0">
                <a:latin typeface="+mn-lt"/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79512" y="4725144"/>
            <a:ext cx="8424936" cy="1600438"/>
            <a:chOff x="179512" y="4725144"/>
            <a:chExt cx="8424936" cy="1600438"/>
          </a:xfrm>
        </p:grpSpPr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4869160"/>
              <a:ext cx="3960440" cy="136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feld 22"/>
            <p:cNvSpPr txBox="1"/>
            <p:nvPr/>
          </p:nvSpPr>
          <p:spPr>
            <a:xfrm>
              <a:off x="4499992" y="4725144"/>
              <a:ext cx="4104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n-lt"/>
                </a:rPr>
                <a:t>The Open Knowledge Commons (OKC) works to make the </a:t>
              </a:r>
              <a:r>
                <a:rPr lang="en-US" sz="1400" b="1" dirty="0" smtClean="0">
                  <a:latin typeface="+mn-lt"/>
                </a:rPr>
                <a:t>record of human knowledge as broadly available as possible</a:t>
              </a:r>
              <a:r>
                <a:rPr lang="en-US" sz="1400" dirty="0" smtClean="0">
                  <a:latin typeface="+mn-lt"/>
                </a:rPr>
                <a:t>. We envision development of a “</a:t>
              </a:r>
              <a:r>
                <a:rPr lang="en-US" sz="1400" b="1" dirty="0" smtClean="0">
                  <a:latin typeface="+mn-lt"/>
                </a:rPr>
                <a:t>knowledge commons</a:t>
              </a:r>
              <a:r>
                <a:rPr lang="en-US" sz="1400" dirty="0" smtClean="0">
                  <a:latin typeface="+mn-lt"/>
                </a:rPr>
                <a:t>”—a distributed, interoperable universal access digital library of information that may be </a:t>
              </a:r>
              <a:r>
                <a:rPr lang="en-US" sz="1400" b="1" dirty="0" smtClean="0">
                  <a:latin typeface="+mn-lt"/>
                </a:rPr>
                <a:t>queried, combined, annotated, mined, manipulated and shared to extract new information</a:t>
              </a:r>
              <a:r>
                <a:rPr lang="en-US" sz="1400" dirty="0" smtClean="0">
                  <a:latin typeface="+mn-lt"/>
                </a:rPr>
                <a:t>.</a:t>
              </a:r>
              <a:endParaRPr lang="de-DE" sz="1400" dirty="0">
                <a:latin typeface="+mn-lt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475656" y="5805264"/>
              <a:ext cx="309634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 smtClean="0">
                  <a:latin typeface="+mn-lt"/>
                </a:rPr>
                <a:t>http://www.knowledgecommons.org/category/mhl/</a:t>
              </a:r>
              <a:endParaRPr lang="de-DE" sz="1050" dirty="0">
                <a:latin typeface="+mn-lt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755576" y="749896"/>
            <a:ext cx="7408863" cy="3327176"/>
            <a:chOff x="323528" y="692696"/>
            <a:chExt cx="7408863" cy="3327176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528" y="692696"/>
              <a:ext cx="7408863" cy="318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59632" y="3212976"/>
              <a:ext cx="2962275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feld 15"/>
            <p:cNvSpPr txBox="1"/>
            <p:nvPr/>
          </p:nvSpPr>
          <p:spPr>
            <a:xfrm>
              <a:off x="5004048" y="3789040"/>
              <a:ext cx="21602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latin typeface="+mn-lt"/>
                </a:rPr>
                <a:t>http://www.lib.uct.ac.za/kc/</a:t>
              </a:r>
              <a:endParaRPr lang="de-DE" sz="900" dirty="0">
                <a:latin typeface="+mn-lt"/>
              </a:endParaRPr>
            </a:p>
          </p:txBody>
        </p:sp>
      </p:grp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2325" y="692696"/>
            <a:ext cx="1971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lkenförmige Legende 5"/>
          <p:cNvSpPr/>
          <p:nvPr/>
        </p:nvSpPr>
        <p:spPr>
          <a:xfrm>
            <a:off x="179512" y="2095688"/>
            <a:ext cx="2808312" cy="2808312"/>
          </a:xfrm>
          <a:prstGeom prst="cloudCallout">
            <a:avLst>
              <a:gd name="adj1" fmla="val 74135"/>
              <a:gd name="adj2" fmla="val 719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800" b="1" dirty="0" err="1" smtClean="0">
                <a:solidFill>
                  <a:srgbClr val="002060"/>
                </a:solidFill>
              </a:rPr>
              <a:t>knowledge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resources</a:t>
            </a:r>
            <a:endParaRPr lang="de-DE" sz="2800" b="1" dirty="0">
              <a:solidFill>
                <a:srgbClr val="002060"/>
              </a:solidFill>
            </a:endParaRPr>
          </a:p>
        </p:txBody>
      </p:sp>
      <p:sp>
        <p:nvSpPr>
          <p:cNvPr id="10" name="Legende mit Pfeil nach rechts 9"/>
          <p:cNvSpPr/>
          <p:nvPr/>
        </p:nvSpPr>
        <p:spPr>
          <a:xfrm>
            <a:off x="3563888" y="2815768"/>
            <a:ext cx="2736304" cy="1368152"/>
          </a:xfrm>
          <a:prstGeom prst="rightArrow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400" dirty="0" err="1"/>
              <a:t>i</a:t>
            </a:r>
            <a:r>
              <a:rPr lang="de-DE" sz="2400" dirty="0" err="1" smtClean="0"/>
              <a:t>nstitution-alization</a:t>
            </a:r>
            <a:endParaRPr lang="de-DE" sz="2400" dirty="0"/>
          </a:p>
        </p:txBody>
      </p:sp>
      <p:sp>
        <p:nvSpPr>
          <p:cNvPr id="12" name="Abgerundetes Rechteck 11"/>
          <p:cNvSpPr/>
          <p:nvPr/>
        </p:nvSpPr>
        <p:spPr>
          <a:xfrm>
            <a:off x="6516216" y="2527736"/>
            <a:ext cx="2448272" cy="20882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 smtClean="0">
                <a:solidFill>
                  <a:srgbClr val="002060"/>
                </a:solidFill>
              </a:rPr>
              <a:t>access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to</a:t>
            </a:r>
            <a:r>
              <a:rPr lang="de-DE" sz="2800" b="1" dirty="0" smtClean="0">
                <a:solidFill>
                  <a:srgbClr val="002060"/>
                </a:solidFill>
              </a:rPr>
              <a:t> </a:t>
            </a:r>
            <a:r>
              <a:rPr lang="de-DE" sz="2800" b="1" dirty="0" err="1" smtClean="0">
                <a:solidFill>
                  <a:srgbClr val="002060"/>
                </a:solidFill>
              </a:rPr>
              <a:t>information</a:t>
            </a:r>
            <a:r>
              <a:rPr lang="de-DE" sz="2400" b="1" dirty="0" smtClean="0">
                <a:solidFill>
                  <a:srgbClr val="002060"/>
                </a:solidFill>
              </a:rPr>
              <a:t> </a:t>
            </a:r>
            <a:r>
              <a:rPr lang="de-DE" sz="2400" b="1" dirty="0" err="1" smtClean="0">
                <a:solidFill>
                  <a:srgbClr val="002060"/>
                </a:solidFill>
              </a:rPr>
              <a:t>products</a:t>
            </a:r>
            <a:endParaRPr lang="de-DE" sz="2400" b="1" dirty="0" smtClean="0">
              <a:solidFill>
                <a:srgbClr val="002060"/>
              </a:solidFill>
            </a:endParaRPr>
          </a:p>
          <a:p>
            <a:pPr algn="ctr"/>
            <a:r>
              <a:rPr lang="de-DE" sz="2400" b="1" dirty="0" err="1" smtClean="0">
                <a:solidFill>
                  <a:srgbClr val="002060"/>
                </a:solidFill>
              </a:rPr>
              <a:t>services</a:t>
            </a:r>
            <a:endParaRPr lang="de-DE" sz="2400" b="1" dirty="0" smtClean="0">
              <a:solidFill>
                <a:srgbClr val="002060"/>
              </a:solidFill>
            </a:endParaRPr>
          </a:p>
          <a:p>
            <a:pPr algn="ctr"/>
            <a:r>
              <a:rPr lang="de-DE" sz="2400" b="1" dirty="0" err="1" smtClean="0">
                <a:solidFill>
                  <a:srgbClr val="002060"/>
                </a:solidFill>
              </a:rPr>
              <a:t>systems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411760" y="4687976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rules</a:t>
            </a:r>
            <a:endParaRPr lang="de-DE" dirty="0" smtClean="0">
              <a:solidFill>
                <a:srgbClr val="002060"/>
              </a:solidFill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commitments</a:t>
            </a:r>
            <a:endParaRPr lang="de-DE" dirty="0" smtClean="0">
              <a:solidFill>
                <a:srgbClr val="002060"/>
              </a:solidFill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contracts</a:t>
            </a:r>
            <a:endParaRPr lang="de-DE" dirty="0" smtClean="0">
              <a:solidFill>
                <a:srgbClr val="002060"/>
              </a:solidFill>
            </a:endParaRPr>
          </a:p>
          <a:p>
            <a:pPr algn="ctr"/>
            <a:r>
              <a:rPr lang="de-DE" dirty="0" err="1">
                <a:solidFill>
                  <a:srgbClr val="002060"/>
                </a:solidFill>
              </a:rPr>
              <a:t>c</a:t>
            </a:r>
            <a:r>
              <a:rPr lang="de-DE" dirty="0" err="1" smtClean="0">
                <a:solidFill>
                  <a:srgbClr val="002060"/>
                </a:solidFill>
              </a:rPr>
              <a:t>ontrol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mechanisms</a:t>
            </a:r>
            <a:endParaRPr lang="de-DE" dirty="0" smtClean="0">
              <a:solidFill>
                <a:srgbClr val="002060"/>
              </a:solidFill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sanctions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563888" y="2374428"/>
            <a:ext cx="18002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principles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563888" y="4255928"/>
            <a:ext cx="18002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procedures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148064" y="764704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sharing</a:t>
            </a:r>
            <a:endParaRPr lang="de-DE" dirty="0" smtClean="0">
              <a:solidFill>
                <a:srgbClr val="002060"/>
              </a:solidFill>
            </a:endParaRPr>
          </a:p>
          <a:p>
            <a:pPr algn="ctr"/>
            <a:r>
              <a:rPr lang="de-DE" dirty="0" err="1">
                <a:solidFill>
                  <a:srgbClr val="002060"/>
                </a:solidFill>
              </a:rPr>
              <a:t>j</a:t>
            </a:r>
            <a:r>
              <a:rPr lang="de-DE" dirty="0" err="1" smtClean="0">
                <a:solidFill>
                  <a:srgbClr val="002060"/>
                </a:solidFill>
              </a:rPr>
              <a:t>ustice</a:t>
            </a:r>
            <a:r>
              <a:rPr lang="de-DE" dirty="0" smtClean="0">
                <a:solidFill>
                  <a:srgbClr val="002060"/>
                </a:solidFill>
              </a:rPr>
              <a:t>, </a:t>
            </a:r>
            <a:r>
              <a:rPr lang="de-DE" dirty="0" err="1" smtClean="0">
                <a:solidFill>
                  <a:srgbClr val="002060"/>
                </a:solidFill>
              </a:rPr>
              <a:t>fairness</a:t>
            </a:r>
            <a:endParaRPr lang="de-DE" dirty="0" smtClean="0">
              <a:solidFill>
                <a:srgbClr val="002060"/>
              </a:solidFill>
            </a:endParaRPr>
          </a:p>
          <a:p>
            <a:pPr algn="ctr"/>
            <a:r>
              <a:rPr lang="de-DE" dirty="0" smtClean="0">
                <a:solidFill>
                  <a:srgbClr val="002060"/>
                </a:solidFill>
              </a:rPr>
              <a:t>open</a:t>
            </a:r>
          </a:p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inclusion</a:t>
            </a:r>
            <a:endParaRPr lang="de-DE" dirty="0" smtClean="0">
              <a:solidFill>
                <a:srgbClr val="002060"/>
              </a:solidFill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sustainabilty</a:t>
            </a:r>
            <a:endParaRPr lang="de-DE" dirty="0" smtClean="0">
              <a:solidFill>
                <a:srgbClr val="002060"/>
              </a:solidFill>
            </a:endParaRPr>
          </a:p>
        </p:txBody>
      </p:sp>
      <p:sp>
        <p:nvSpPr>
          <p:cNvPr id="17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619672" y="764704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privatization</a:t>
            </a:r>
            <a:endParaRPr lang="de-DE" dirty="0" smtClean="0">
              <a:solidFill>
                <a:srgbClr val="002060"/>
              </a:solidFill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enclosure</a:t>
            </a:r>
            <a:r>
              <a:rPr lang="de-DE" dirty="0" smtClean="0">
                <a:solidFill>
                  <a:srgbClr val="002060"/>
                </a:solidFill>
              </a:rPr>
              <a:t> of the mind</a:t>
            </a:r>
          </a:p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profitability</a:t>
            </a:r>
            <a:endParaRPr lang="de-DE" dirty="0" smtClean="0">
              <a:solidFill>
                <a:srgbClr val="002060"/>
              </a:solidFill>
            </a:endParaRPr>
          </a:p>
          <a:p>
            <a:pPr algn="ctr"/>
            <a:r>
              <a:rPr lang="de-DE" dirty="0" err="1" smtClean="0">
                <a:solidFill>
                  <a:srgbClr val="002060"/>
                </a:solidFill>
              </a:rPr>
              <a:t>scarce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resource</a:t>
            </a:r>
            <a:endParaRPr lang="de-DE" dirty="0" smtClean="0">
              <a:solidFill>
                <a:srgbClr val="002060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rot="10800000" flipV="1">
            <a:off x="4716016" y="1556792"/>
            <a:ext cx="792088" cy="64807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rot="16200000" flipH="1">
            <a:off x="3563888" y="1484784"/>
            <a:ext cx="720080" cy="72008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4067944" y="980728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rgbClr val="002060"/>
                </a:solidFill>
              </a:rPr>
              <a:t>It´s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our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choice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9" name="Rectangle 2"/>
          <p:cNvSpPr txBox="1">
            <a:spLocks noGrp="1"/>
          </p:cNvSpPr>
          <p:nvPr>
            <p:ph type="title"/>
          </p:nvPr>
        </p:nvSpPr>
        <p:spPr>
          <a:xfrm>
            <a:off x="613419" y="107950"/>
            <a:ext cx="7847013" cy="512738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Institutionalizing knowledge as a commons</a:t>
            </a:r>
            <a:endParaRPr sz="2800" dirty="0" smtClean="0">
              <a:solidFill>
                <a:srgbClr val="FFFFFF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 txBox="1">
            <a:spLocks noGrp="1"/>
          </p:cNvSpPr>
          <p:nvPr>
            <p:ph type="title"/>
          </p:nvPr>
        </p:nvSpPr>
        <p:spPr>
          <a:xfrm>
            <a:off x="251520" y="116632"/>
            <a:ext cx="4572000" cy="504055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Knowledge</a:t>
            </a:r>
            <a:r>
              <a:rPr lang="de-DE" sz="2400" dirty="0" smtClean="0">
                <a:solidFill>
                  <a:schemeClr val="bg1"/>
                </a:solidFill>
                <a:latin typeface="Calibri" pitchFamily="34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as</a:t>
            </a:r>
            <a:r>
              <a:rPr lang="de-DE" sz="2400" dirty="0" smtClean="0">
                <a:solidFill>
                  <a:schemeClr val="bg1"/>
                </a:solidFill>
                <a:latin typeface="Calibri" pitchFamily="34"/>
              </a:rPr>
              <a:t> a </a:t>
            </a:r>
            <a:r>
              <a:rPr lang="de-DE" sz="2400" dirty="0" err="1" smtClean="0">
                <a:solidFill>
                  <a:schemeClr val="bg1"/>
                </a:solidFill>
                <a:latin typeface="Calibri" pitchFamily="34"/>
              </a:rPr>
              <a:t>commons</a:t>
            </a:r>
            <a:endParaRPr sz="2400" dirty="0" smtClean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12" name="Grafik 1" descr="bollier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7"/>
            <a:ext cx="2376264" cy="32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" descr="lessig0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501008"/>
            <a:ext cx="2359720" cy="324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" descr="helfrich00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124744"/>
            <a:ext cx="1991742" cy="274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8"/>
          <p:cNvGrpSpPr/>
          <p:nvPr/>
        </p:nvGrpSpPr>
        <p:grpSpPr>
          <a:xfrm>
            <a:off x="5076056" y="3861048"/>
            <a:ext cx="3168352" cy="2495625"/>
            <a:chOff x="714375" y="928688"/>
            <a:chExt cx="7962900" cy="5788025"/>
          </a:xfrm>
        </p:grpSpPr>
        <p:pic>
          <p:nvPicPr>
            <p:cNvPr id="15" name="Grafik 2" descr="benkler006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4375" y="928688"/>
              <a:ext cx="4206875" cy="578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86375" y="1143000"/>
              <a:ext cx="3390900" cy="533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764704"/>
            <a:ext cx="1917948" cy="271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4"/>
          <p:cNvSpPr txBox="1"/>
          <p:nvPr/>
        </p:nvSpPr>
        <p:spPr>
          <a:xfrm>
            <a:off x="2627784" y="801688"/>
            <a:ext cx="1997199" cy="121937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What is 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the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status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of knowledge</a:t>
            </a:r>
            <a:r>
              <a:rPr lang="de-DE" sz="2400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?</a:t>
            </a:r>
          </a:p>
        </p:txBody>
      </p:sp>
      <p:sp>
        <p:nvSpPr>
          <p:cNvPr id="13" name="Textfeld 4"/>
          <p:cNvSpPr/>
          <p:nvPr/>
        </p:nvSpPr>
        <p:spPr>
          <a:xfrm>
            <a:off x="664543" y="732797"/>
            <a:ext cx="2282007" cy="147206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4" tIns="46798" rIns="90004" bIns="46798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res nullius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res privatae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res publicae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res communes</a:t>
            </a: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4347" y="684213"/>
            <a:ext cx="3286125" cy="553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"/>
          <p:cNvSpPr txBox="1">
            <a:spLocks noGrp="1"/>
          </p:cNvSpPr>
          <p:nvPr>
            <p:ph type="title"/>
          </p:nvPr>
        </p:nvSpPr>
        <p:spPr>
          <a:xfrm>
            <a:off x="107505" y="116632"/>
            <a:ext cx="7560840" cy="512738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Calibri" pitchFamily="34"/>
              </a:rPr>
              <a:t>An understanding of knowledge as a commons</a:t>
            </a:r>
            <a:endParaRPr sz="2800" dirty="0" smtClean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Foliennummernplatzhalter 4"/>
          <p:cNvSpPr txBox="1"/>
          <p:nvPr/>
        </p:nvSpPr>
        <p:spPr>
          <a:xfrm>
            <a:off x="8460432" y="6423598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1363017" y="2404318"/>
            <a:ext cx="3641031" cy="3994283"/>
            <a:chOff x="1363017" y="2404318"/>
            <a:chExt cx="3641031" cy="3994283"/>
          </a:xfrm>
        </p:grpSpPr>
        <p:grpSp>
          <p:nvGrpSpPr>
            <p:cNvPr id="14" name="Gruppieren 6"/>
            <p:cNvGrpSpPr>
              <a:grpSpLocks/>
            </p:cNvGrpSpPr>
            <p:nvPr/>
          </p:nvGrpSpPr>
          <p:grpSpPr bwMode="auto">
            <a:xfrm>
              <a:off x="1363017" y="2404318"/>
              <a:ext cx="3641031" cy="3994283"/>
              <a:chOff x="0" y="2715118"/>
              <a:chExt cx="3929039" cy="4435708"/>
            </a:xfrm>
          </p:grpSpPr>
          <p:pic>
            <p:nvPicPr>
              <p:cNvPr id="15" name="Picture 2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5475" y="2715118"/>
                <a:ext cx="2752920" cy="3618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feld 5"/>
              <p:cNvSpPr/>
              <p:nvPr/>
            </p:nvSpPr>
            <p:spPr>
              <a:xfrm>
                <a:off x="0" y="6358019"/>
                <a:ext cx="3929039" cy="79280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lIns="36000" tIns="46798" rIns="36000" bIns="46798" compatLnSpc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de-DE" sz="1400" kern="0" dirty="0">
                    <a:solidFill>
                      <a:srgbClr val="000000"/>
                    </a:solidFill>
                    <a:latin typeface="Arial" pitchFamily="18"/>
                    <a:ea typeface="Arial Unicode MS" pitchFamily="2"/>
                    <a:cs typeface="Tahoma" pitchFamily="2"/>
                  </a:rPr>
                  <a:t>Justinian I., Mosaikdetail aus der Kirche </a:t>
                </a:r>
                <a:r>
                  <a:rPr lang="de-DE" sz="1400" u="sng" kern="0" dirty="0">
                    <a:solidFill>
                      <a:srgbClr val="0000FF"/>
                    </a:solidFill>
                    <a:latin typeface="Arial" pitchFamily="18"/>
                    <a:ea typeface="Arial Unicode MS" pitchFamily="2"/>
                    <a:cs typeface="Tahoma" pitchFamily="2"/>
                    <a:hlinkClick r:id="rId5"/>
                  </a:rPr>
                  <a:t>San Vitale</a:t>
                </a:r>
                <a:r>
                  <a:rPr lang="de-DE" sz="1400" kern="0" dirty="0">
                    <a:solidFill>
                      <a:srgbClr val="000000"/>
                    </a:solidFill>
                    <a:latin typeface="Arial" pitchFamily="18"/>
                    <a:ea typeface="Arial Unicode MS" pitchFamily="2"/>
                    <a:cs typeface="Tahoma" pitchFamily="2"/>
                  </a:rPr>
                  <a:t> in </a:t>
                </a:r>
                <a:r>
                  <a:rPr lang="de-DE" sz="1400" u="sng" kern="0" dirty="0">
                    <a:solidFill>
                      <a:srgbClr val="0000FF"/>
                    </a:solidFill>
                    <a:latin typeface="Arial" pitchFamily="18"/>
                    <a:ea typeface="Arial Unicode MS" pitchFamily="2"/>
                    <a:cs typeface="Tahoma" pitchFamily="2"/>
                    <a:hlinkClick r:id="rId6"/>
                  </a:rPr>
                  <a:t>Ravenna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de-DE" sz="1400" u="sng" kern="0" dirty="0">
                  <a:solidFill>
                    <a:srgbClr val="000000"/>
                  </a:solidFill>
                  <a:latin typeface="Arial" pitchFamily="18"/>
                  <a:ea typeface="Arial Unicode MS" pitchFamily="2"/>
                  <a:cs typeface="Tahoma" pitchFamily="2"/>
                </a:endParaRPr>
              </a:p>
            </p:txBody>
          </p:sp>
        </p:grpSp>
        <p:sp>
          <p:nvSpPr>
            <p:cNvPr id="11" name="Textfeld 10"/>
            <p:cNvSpPr txBox="1"/>
            <p:nvPr/>
          </p:nvSpPr>
          <p:spPr>
            <a:xfrm>
              <a:off x="3059832" y="6021288"/>
              <a:ext cx="1224136" cy="2308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latin typeface="+mn-lt"/>
                </a:rPr>
                <a:t>http://bit.ly/pUgtds</a:t>
              </a:r>
              <a:endParaRPr lang="de-DE" sz="900" dirty="0"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Grp="1"/>
          </p:cNvSpPr>
          <p:nvPr>
            <p:ph type="title"/>
          </p:nvPr>
        </p:nvSpPr>
        <p:spPr>
          <a:xfrm>
            <a:off x="1800225" y="989930"/>
            <a:ext cx="5940127" cy="3231158"/>
          </a:xfrm>
          <a:solidFill>
            <a:srgbClr val="333366"/>
          </a:solidFill>
        </p:spPr>
        <p:txBody>
          <a:bodyPr anchor="ctr" anchorCtr="1"/>
          <a:lstStyle/>
          <a:p>
            <a:pPr marL="447675" indent="-447675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 smtClean="0">
                <a:solidFill>
                  <a:schemeClr val="bg1"/>
                </a:solidFill>
                <a:latin typeface="Calibri" pitchFamily="34"/>
              </a:rPr>
              <a:t>Who owns knowledge?</a:t>
            </a:r>
            <a:endParaRPr lang="de-DE" sz="4400" dirty="0">
              <a:solidFill>
                <a:schemeClr val="bg1"/>
              </a:solidFill>
              <a:latin typeface="Calibri" pitchFamily="34"/>
            </a:endParaRPr>
          </a:p>
        </p:txBody>
      </p:sp>
      <p:sp>
        <p:nvSpPr>
          <p:cNvPr id="4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5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4"/>
          <p:cNvSpPr txBox="1"/>
          <p:nvPr/>
        </p:nvSpPr>
        <p:spPr>
          <a:xfrm>
            <a:off x="1999009" y="801688"/>
            <a:ext cx="5021263" cy="468013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Who owns knowledge?</a:t>
            </a:r>
          </a:p>
        </p:txBody>
      </p:sp>
      <p:sp>
        <p:nvSpPr>
          <p:cNvPr id="14" name="Textfeld 4"/>
          <p:cNvSpPr/>
          <p:nvPr/>
        </p:nvSpPr>
        <p:spPr>
          <a:xfrm>
            <a:off x="1619250" y="1509138"/>
            <a:ext cx="6480175" cy="59984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Ctr="1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producers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/</a:t>
            </a: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authors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?</a:t>
            </a:r>
            <a:endParaRPr lang="de-DE" sz="2400" kern="0" dirty="0">
              <a:solidFill>
                <a:srgbClr val="333366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  <p:sp>
        <p:nvSpPr>
          <p:cNvPr id="19" name="Textfeld 4"/>
          <p:cNvSpPr txBox="1"/>
          <p:nvPr/>
        </p:nvSpPr>
        <p:spPr>
          <a:xfrm>
            <a:off x="1331640" y="4941168"/>
            <a:ext cx="6552728" cy="5291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lIns="72000" tIns="44997" rIns="72000" bIns="44997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kern="0" dirty="0" err="1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nobody</a:t>
            </a:r>
            <a:r>
              <a:rPr lang="de-DE" sz="2800" b="1" kern="0" dirty="0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 should own </a:t>
            </a:r>
            <a:r>
              <a:rPr lang="de-DE" sz="2800" b="1" kern="0" dirty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knowledge exclusively</a:t>
            </a:r>
          </a:p>
        </p:txBody>
      </p:sp>
      <p:sp>
        <p:nvSpPr>
          <p:cNvPr id="21" name="Rectangle 2"/>
          <p:cNvSpPr txBox="1">
            <a:spLocks noGrp="1"/>
          </p:cNvSpPr>
          <p:nvPr>
            <p:ph type="title"/>
          </p:nvPr>
        </p:nvSpPr>
        <p:spPr>
          <a:xfrm>
            <a:off x="541411" y="107950"/>
            <a:ext cx="7847013" cy="512738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Calibri" pitchFamily="34"/>
              </a:rPr>
              <a:t>An understanding of knowledge as a commons</a:t>
            </a:r>
            <a:endParaRPr sz="2800" dirty="0" smtClean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Textfeld 4"/>
          <p:cNvSpPr/>
          <p:nvPr/>
        </p:nvSpPr>
        <p:spPr>
          <a:xfrm>
            <a:off x="1547664" y="2276872"/>
            <a:ext cx="6480175" cy="59984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Ctr="1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exploiters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/</a:t>
            </a: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content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providers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/</a:t>
            </a: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publishers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?</a:t>
            </a:r>
            <a:endParaRPr lang="de-DE" sz="2400" kern="0" dirty="0">
              <a:solidFill>
                <a:srgbClr val="333366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  <p:sp>
        <p:nvSpPr>
          <p:cNvPr id="9" name="Textfeld 4"/>
          <p:cNvSpPr/>
          <p:nvPr/>
        </p:nvSpPr>
        <p:spPr>
          <a:xfrm>
            <a:off x="1547664" y="3212976"/>
            <a:ext cx="6480175" cy="59984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Ctr="1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users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/</a:t>
            </a: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those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who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need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it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 for </a:t>
            </a: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their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work</a:t>
            </a:r>
            <a:r>
              <a:rPr lang="de-DE" sz="2400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?</a:t>
            </a:r>
            <a:endParaRPr lang="de-DE" sz="2400" kern="0" dirty="0">
              <a:solidFill>
                <a:srgbClr val="333366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  <p:sp>
        <p:nvSpPr>
          <p:cNvPr id="11" name="Textfeld 4"/>
          <p:cNvSpPr txBox="1"/>
          <p:nvPr/>
        </p:nvSpPr>
        <p:spPr>
          <a:xfrm>
            <a:off x="1331640" y="4042567"/>
            <a:ext cx="7056784" cy="842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44997" rIns="72000" bIns="44997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knowledge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 is 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part of the 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commons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– of the 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res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communes</a:t>
            </a:r>
            <a:endParaRPr lang="de-DE" sz="2400" b="1" kern="0" dirty="0">
              <a:solidFill>
                <a:srgbClr val="002060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8" grpId="0"/>
      <p:bldP spid="9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4"/>
          <p:cNvSpPr/>
          <p:nvPr/>
        </p:nvSpPr>
        <p:spPr>
          <a:xfrm>
            <a:off x="2195736" y="980728"/>
            <a:ext cx="4320902" cy="6580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2060"/>
          </a:solidFill>
          <a:ln>
            <a:noFill/>
            <a:prstDash val="solid"/>
          </a:ln>
        </p:spPr>
        <p:txBody>
          <a:bodyPr wrap="square" lIns="90004" tIns="46798" rIns="90004" bIns="46798" anchorCtr="1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is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it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 the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right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question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?</a:t>
            </a:r>
            <a:endParaRPr lang="de-DE" sz="2400" kern="0" dirty="0">
              <a:solidFill>
                <a:schemeClr val="bg1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  <p:sp>
        <p:nvSpPr>
          <p:cNvPr id="21" name="Rectangle 2"/>
          <p:cNvSpPr txBox="1">
            <a:spLocks noGrp="1"/>
          </p:cNvSpPr>
          <p:nvPr>
            <p:ph type="title"/>
          </p:nvPr>
        </p:nvSpPr>
        <p:spPr>
          <a:xfrm>
            <a:off x="541411" y="107950"/>
            <a:ext cx="3886573" cy="512738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Calibri" pitchFamily="34"/>
              </a:rPr>
              <a:t>Who owns knowledge?</a:t>
            </a:r>
            <a:endParaRPr sz="2800" dirty="0" smtClean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Textfeld 4"/>
          <p:cNvSpPr/>
          <p:nvPr/>
        </p:nvSpPr>
        <p:spPr>
          <a:xfrm>
            <a:off x="1547664" y="1813344"/>
            <a:ext cx="6768752" cy="116339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4" tIns="46798" rIns="90004" bIns="46798" anchorCtr="1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knowledge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itself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,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ideas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,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facts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,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theories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, …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data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(??)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is not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protected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 by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copyright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laws</a:t>
            </a:r>
            <a:endParaRPr lang="de-DE" sz="2400" b="1" kern="0" dirty="0">
              <a:solidFill>
                <a:srgbClr val="333366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  <p:sp>
        <p:nvSpPr>
          <p:cNvPr id="9" name="Textfeld 2"/>
          <p:cNvSpPr/>
          <p:nvPr/>
        </p:nvSpPr>
        <p:spPr>
          <a:xfrm>
            <a:off x="395536" y="4221088"/>
            <a:ext cx="8501062" cy="206716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Ctr="1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+mn-lt"/>
                <a:ea typeface="Arial Unicode MS" pitchFamily="2"/>
                <a:cs typeface="Tahoma" pitchFamily="2"/>
              </a:rPr>
              <a:t>If nature has made any one thing less susceptible than all others of exclusive property, it is the </a:t>
            </a:r>
            <a:r>
              <a:rPr lang="en-US" b="1" kern="0" dirty="0">
                <a:solidFill>
                  <a:srgbClr val="000000"/>
                </a:solidFill>
                <a:latin typeface="+mn-lt"/>
                <a:ea typeface="Arial Unicode MS" pitchFamily="2"/>
                <a:cs typeface="Tahoma" pitchFamily="2"/>
              </a:rPr>
              <a:t>action of the thinking power called an idea</a:t>
            </a:r>
            <a:r>
              <a:rPr lang="en-US" kern="0" dirty="0">
                <a:solidFill>
                  <a:srgbClr val="000000"/>
                </a:solidFill>
                <a:latin typeface="+mn-lt"/>
                <a:ea typeface="Arial Unicode MS" pitchFamily="2"/>
                <a:cs typeface="Tahoma" pitchFamily="2"/>
              </a:rPr>
              <a:t>, which an individual may exclusively possess as long as he keeps it to himself; </a:t>
            </a:r>
            <a:r>
              <a:rPr lang="en-US" b="1" kern="0" dirty="0">
                <a:solidFill>
                  <a:srgbClr val="000000"/>
                </a:solidFill>
                <a:latin typeface="+mn-lt"/>
                <a:ea typeface="Arial Unicode MS" pitchFamily="2"/>
                <a:cs typeface="Tahoma" pitchFamily="2"/>
              </a:rPr>
              <a:t>but the moment it is divulged, it forces itself into the possession of every one</a:t>
            </a:r>
            <a:r>
              <a:rPr lang="en-US" kern="0" dirty="0">
                <a:solidFill>
                  <a:srgbClr val="000000"/>
                </a:solidFill>
                <a:latin typeface="+mn-lt"/>
                <a:ea typeface="Arial Unicode MS" pitchFamily="2"/>
                <a:cs typeface="Tahoma" pitchFamily="2"/>
              </a:rPr>
              <a:t>, and the receiver cannot dispossess himself of it. Its peculiar character, too, is that no one possesses the less, because every other possesses the whole of it. </a:t>
            </a:r>
            <a:r>
              <a:rPr lang="en-US" b="1" kern="0" dirty="0">
                <a:solidFill>
                  <a:srgbClr val="000000"/>
                </a:solidFill>
                <a:latin typeface="+mn-lt"/>
                <a:ea typeface="Arial Unicode MS" pitchFamily="2"/>
                <a:cs typeface="Tahoma" pitchFamily="2"/>
              </a:rPr>
              <a:t>He who receives an idea from me, receives instruction himself without lessening mine; as he who lights his taper at mine, receives light without darkening me.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140968"/>
            <a:ext cx="618872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619672" y="2647889"/>
            <a:ext cx="5511527" cy="7811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knowledge is a commons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but only usable </a:t>
            </a:r>
            <a:r>
              <a:rPr lang="de-DE" sz="2200" b="1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when</a:t>
            </a:r>
            <a:r>
              <a:rPr lang="de-DE" sz="2200" b="1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it</a:t>
            </a:r>
            <a:r>
              <a:rPr lang="de-DE" sz="22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is</a:t>
            </a:r>
            <a:r>
              <a:rPr lang="de-DE" sz="22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accessible</a:t>
            </a:r>
            <a:endParaRPr lang="de-DE" sz="2200" b="1" kern="0" dirty="0">
              <a:solidFill>
                <a:srgbClr val="00206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Textfeld 4"/>
          <p:cNvSpPr/>
          <p:nvPr/>
        </p:nvSpPr>
        <p:spPr>
          <a:xfrm>
            <a:off x="2267744" y="1690818"/>
            <a:ext cx="4320902" cy="6580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2060"/>
          </a:solidFill>
          <a:ln>
            <a:noFill/>
            <a:prstDash val="solid"/>
          </a:ln>
        </p:spPr>
        <p:txBody>
          <a:bodyPr wrap="square" lIns="90004" tIns="46798" rIns="90004" bIns="46798" anchorCtr="1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is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it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 the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right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question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?</a:t>
            </a:r>
            <a:endParaRPr lang="de-DE" sz="2400" kern="0" dirty="0">
              <a:solidFill>
                <a:schemeClr val="bg1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  <p:sp>
        <p:nvSpPr>
          <p:cNvPr id="15" name="Rectangle 2"/>
          <p:cNvSpPr txBox="1">
            <a:spLocks noGrp="1"/>
          </p:cNvSpPr>
          <p:nvPr>
            <p:ph type="title"/>
          </p:nvPr>
        </p:nvSpPr>
        <p:spPr>
          <a:xfrm>
            <a:off x="541411" y="107950"/>
            <a:ext cx="3886573" cy="512738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Calibri" pitchFamily="34"/>
              </a:rPr>
              <a:t>Who owns knowledge?</a:t>
            </a:r>
            <a:endParaRPr sz="2800" dirty="0" smtClean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0" name="Textfeld 4"/>
          <p:cNvSpPr txBox="1"/>
          <p:nvPr/>
        </p:nvSpPr>
        <p:spPr>
          <a:xfrm>
            <a:off x="647564" y="1340768"/>
            <a:ext cx="7743775" cy="781111"/>
          </a:xfrm>
          <a:prstGeom prst="rect">
            <a:avLst/>
          </a:prstGeom>
          <a:noFill/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Who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has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access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to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knowledge?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Who </a:t>
            </a:r>
            <a:r>
              <a:rPr lang="de-DE" sz="22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controls</a:t>
            </a:r>
            <a:r>
              <a:rPr lang="de-DE" sz="22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the </a:t>
            </a:r>
            <a:r>
              <a:rPr lang="de-DE" sz="22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access</a:t>
            </a:r>
            <a:r>
              <a:rPr lang="de-DE" sz="22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to</a:t>
            </a:r>
            <a:r>
              <a:rPr lang="de-DE" sz="22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knowledge?</a:t>
            </a:r>
            <a:endParaRPr lang="de-DE" sz="2200" b="1" kern="0" dirty="0">
              <a:solidFill>
                <a:srgbClr val="00206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12" name="Textfeld 4"/>
          <p:cNvSpPr txBox="1"/>
          <p:nvPr/>
        </p:nvSpPr>
        <p:spPr>
          <a:xfrm>
            <a:off x="647564" y="2377058"/>
            <a:ext cx="7743775" cy="43672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The </a:t>
            </a:r>
            <a:r>
              <a:rPr lang="de-DE" sz="22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question</a:t>
            </a:r>
            <a:r>
              <a:rPr lang="de-DE" sz="22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is not </a:t>
            </a:r>
            <a:r>
              <a:rPr lang="de-DE" sz="22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one</a:t>
            </a:r>
            <a:r>
              <a:rPr lang="de-DE" sz="22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of </a:t>
            </a:r>
            <a:r>
              <a:rPr lang="de-DE" sz="22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knowledge</a:t>
            </a:r>
            <a:r>
              <a:rPr lang="de-DE" sz="22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but </a:t>
            </a:r>
            <a:r>
              <a:rPr lang="de-DE" sz="22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one</a:t>
            </a:r>
            <a:r>
              <a:rPr lang="de-DE" sz="22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2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information</a:t>
            </a:r>
            <a:endParaRPr lang="de-DE" sz="2200" b="1" kern="0" dirty="0">
              <a:solidFill>
                <a:schemeClr val="bg1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13" name="Textfeld 4"/>
          <p:cNvSpPr txBox="1"/>
          <p:nvPr/>
        </p:nvSpPr>
        <p:spPr>
          <a:xfrm>
            <a:off x="647564" y="3068960"/>
            <a:ext cx="7743775" cy="968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Who </a:t>
            </a:r>
            <a:r>
              <a:rPr lang="de-DE" sz="28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has</a:t>
            </a:r>
            <a:r>
              <a:rPr lang="de-DE" sz="28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8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access</a:t>
            </a:r>
            <a:r>
              <a:rPr lang="de-DE" sz="28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8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to</a:t>
            </a:r>
            <a:r>
              <a:rPr lang="de-DE" sz="28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8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information</a:t>
            </a:r>
            <a:r>
              <a:rPr lang="de-DE" sz="28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– </a:t>
            </a:r>
            <a:r>
              <a:rPr lang="de-DE" sz="28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who</a:t>
            </a:r>
            <a:r>
              <a:rPr lang="de-DE" sz="28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8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controls</a:t>
            </a:r>
            <a:r>
              <a:rPr lang="de-DE" sz="28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8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information</a:t>
            </a:r>
            <a:r>
              <a:rPr lang="de-DE" sz="28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?</a:t>
            </a:r>
            <a:endParaRPr lang="de-DE" sz="2800" b="1" kern="0" dirty="0">
              <a:solidFill>
                <a:srgbClr val="00206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Rectangle 2"/>
          <p:cNvSpPr txBox="1">
            <a:spLocks noGrp="1"/>
          </p:cNvSpPr>
          <p:nvPr>
            <p:ph type="title"/>
          </p:nvPr>
        </p:nvSpPr>
        <p:spPr>
          <a:xfrm>
            <a:off x="541411" y="107950"/>
            <a:ext cx="3886573" cy="512738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Calibri" pitchFamily="34"/>
              </a:rPr>
              <a:t>Who owns knowledge?</a:t>
            </a:r>
            <a:endParaRPr sz="2800" dirty="0" smtClean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4"/>
          <p:cNvSpPr txBox="1"/>
          <p:nvPr/>
        </p:nvSpPr>
        <p:spPr>
          <a:xfrm>
            <a:off x="611560" y="1628800"/>
            <a:ext cx="7743775" cy="843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Open access </a:t>
            </a:r>
            <a:r>
              <a:rPr lang="de-DE" sz="2400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is</a:t>
            </a:r>
            <a:r>
              <a:rPr lang="de-DE" sz="24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one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many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forms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4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 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institutionalizing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knowledge</a:t>
            </a:r>
            <a:r>
              <a:rPr lang="de-DE" sz="2400" b="1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and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making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it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a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commons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, a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common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property</a:t>
            </a:r>
            <a:endParaRPr lang="de-DE" sz="2400" kern="0" dirty="0">
              <a:solidFill>
                <a:srgbClr val="00206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0" name="Textfeld 4"/>
          <p:cNvSpPr txBox="1"/>
          <p:nvPr/>
        </p:nvSpPr>
        <p:spPr>
          <a:xfrm>
            <a:off x="3707904" y="2924944"/>
            <a:ext cx="1440161" cy="53065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but</a:t>
            </a:r>
            <a:endParaRPr lang="de-DE" sz="2800" kern="0" dirty="0">
              <a:solidFill>
                <a:schemeClr val="bg1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Textfeld 4"/>
          <p:cNvSpPr txBox="1"/>
          <p:nvPr/>
        </p:nvSpPr>
        <p:spPr>
          <a:xfrm>
            <a:off x="644649" y="3893900"/>
            <a:ext cx="7743775" cy="1219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Copyright 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regulation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is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also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one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many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forms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 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institutionalizing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knowledge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and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making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it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a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private 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property,a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(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scarce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) 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good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endParaRPr lang="de-DE" sz="2400" kern="0" dirty="0">
              <a:solidFill>
                <a:srgbClr val="00206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Rectangle 2"/>
          <p:cNvSpPr txBox="1">
            <a:spLocks noGrp="1"/>
          </p:cNvSpPr>
          <p:nvPr>
            <p:ph type="title"/>
          </p:nvPr>
        </p:nvSpPr>
        <p:spPr>
          <a:xfrm>
            <a:off x="251520" y="116632"/>
            <a:ext cx="6622877" cy="512738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Calibri" pitchFamily="34"/>
              </a:rPr>
              <a:t>Access – institutionalization of knowledge</a:t>
            </a:r>
            <a:endParaRPr sz="2800" dirty="0" smtClean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Grp="1"/>
          </p:cNvSpPr>
          <p:nvPr>
            <p:ph type="title"/>
          </p:nvPr>
        </p:nvSpPr>
        <p:spPr>
          <a:xfrm>
            <a:off x="1475656" y="1196752"/>
            <a:ext cx="6300787" cy="3600450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Font typeface="StarSymbol"/>
              <a:buNone/>
            </a:pPr>
            <a:r>
              <a:rPr sz="4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Copyright as a form of institutionalizing</a:t>
            </a:r>
            <a:br>
              <a:rPr sz="4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</a:br>
            <a:r>
              <a:rPr sz="4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knowledge</a:t>
            </a:r>
          </a:p>
        </p:txBody>
      </p:sp>
      <p:sp>
        <p:nvSpPr>
          <p:cNvPr id="3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Grp="1"/>
          </p:cNvSpPr>
          <p:nvPr>
            <p:ph type="title"/>
          </p:nvPr>
        </p:nvSpPr>
        <p:spPr>
          <a:xfrm>
            <a:off x="251520" y="116632"/>
            <a:ext cx="8352928" cy="792088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Font typeface="StarSymbol"/>
              <a:buNone/>
            </a:pPr>
            <a:r>
              <a:rPr sz="2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Copyright as a regulative model for institutionalizing knowledge</a:t>
            </a:r>
          </a:p>
        </p:txBody>
      </p:sp>
      <p:sp>
        <p:nvSpPr>
          <p:cNvPr id="3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36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Textfeld 4"/>
          <p:cNvSpPr txBox="1"/>
          <p:nvPr/>
        </p:nvSpPr>
        <p:spPr>
          <a:xfrm>
            <a:off x="1619672" y="1340768"/>
            <a:ext cx="5904656" cy="846257"/>
          </a:xfrm>
          <a:prstGeom prst="rect">
            <a:avLst/>
          </a:prstGeom>
          <a:noFill/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International </a:t>
            </a:r>
            <a:r>
              <a:rPr lang="de-DE" sz="2800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main-stream</a:t>
            </a:r>
            <a:r>
              <a:rPr lang="de-DE" sz="2800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800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assumption</a:t>
            </a:r>
            <a:endParaRPr lang="de-DE" sz="2800" kern="0" dirty="0" smtClean="0">
              <a:solidFill>
                <a:srgbClr val="333366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403648" y="2420888"/>
            <a:ext cx="6480175" cy="23464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S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trong </a:t>
            </a:r>
            <a:r>
              <a:rPr lang="de-DE" sz="2400" b="1" kern="0" dirty="0" err="1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copyright</a:t>
            </a:r>
            <a:r>
              <a:rPr lang="de-DE" sz="2400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- an </a:t>
            </a:r>
            <a:r>
              <a:rPr lang="de-DE" sz="2400" kern="0" dirty="0" err="1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appropriate</a:t>
            </a:r>
            <a:r>
              <a:rPr lang="de-DE" sz="2400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means</a:t>
            </a:r>
            <a:r>
              <a:rPr lang="de-DE" sz="2400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to</a:t>
            </a:r>
            <a:r>
              <a:rPr lang="de-DE" sz="2400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further</a:t>
            </a:r>
            <a:r>
              <a:rPr lang="de-DE" sz="2400" b="1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progress</a:t>
            </a:r>
            <a:r>
              <a:rPr lang="de-DE" sz="2400" b="1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in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arts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,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science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and</a:t>
            </a:r>
            <a:r>
              <a:rPr lang="de-DE" sz="2400" b="1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education</a:t>
            </a:r>
            <a:endParaRPr lang="de-DE" sz="2400" kern="0" dirty="0">
              <a:solidFill>
                <a:schemeClr val="bg1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Grp="1"/>
          </p:cNvSpPr>
          <p:nvPr>
            <p:ph type="title"/>
          </p:nvPr>
        </p:nvSpPr>
        <p:spPr>
          <a:xfrm>
            <a:off x="251520" y="116632"/>
            <a:ext cx="8352928" cy="792088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Font typeface="StarSymbol"/>
              <a:buNone/>
            </a:pPr>
            <a:r>
              <a:rPr sz="2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Copyright as a regulative model for institutionalizing knowledge</a:t>
            </a:r>
          </a:p>
        </p:txBody>
      </p:sp>
      <p:sp>
        <p:nvSpPr>
          <p:cNvPr id="3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37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Titel 1"/>
          <p:cNvSpPr txBox="1"/>
          <p:nvPr/>
        </p:nvSpPr>
        <p:spPr>
          <a:xfrm>
            <a:off x="611560" y="2626519"/>
            <a:ext cx="7673975" cy="1285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 anchorCtr="1" compatLnSpc="0"/>
          <a:lstStyle/>
          <a:p>
            <a:pPr marL="449281" indent="-44928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b="1" kern="0" dirty="0">
                <a:solidFill>
                  <a:srgbClr val="FFFFFF"/>
                </a:solidFill>
                <a:latin typeface="Calibri" pitchFamily="18"/>
                <a:ea typeface="Arial Unicode MS" pitchFamily="2"/>
                <a:cs typeface="Tahoma" pitchFamily="2"/>
              </a:rPr>
              <a:t>(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(a)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One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that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makes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knowledge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and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information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a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scarce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good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– a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commodity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?</a:t>
            </a:r>
          </a:p>
        </p:txBody>
      </p:sp>
      <p:sp>
        <p:nvSpPr>
          <p:cNvPr id="7" name="Titel 1"/>
          <p:cNvSpPr txBox="1"/>
          <p:nvPr/>
        </p:nvSpPr>
        <p:spPr>
          <a:xfrm>
            <a:off x="855663" y="1112838"/>
            <a:ext cx="4999037" cy="1357312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anchor="ctr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kern="0">
                <a:solidFill>
                  <a:srgbClr val="FFFFFF"/>
                </a:solidFill>
                <a:latin typeface="Calibri" pitchFamily="18"/>
                <a:ea typeface="Arial Unicode MS" pitchFamily="2"/>
                <a:cs typeface="Tahoma" pitchFamily="2"/>
              </a:rPr>
              <a:t>What is a strong copyright?</a:t>
            </a:r>
          </a:p>
        </p:txBody>
      </p:sp>
      <p:sp>
        <p:nvSpPr>
          <p:cNvPr id="10" name="Titel 1"/>
          <p:cNvSpPr txBox="1"/>
          <p:nvPr/>
        </p:nvSpPr>
        <p:spPr bwMode="auto">
          <a:xfrm>
            <a:off x="611560" y="5142834"/>
            <a:ext cx="7566025" cy="9504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 anchorCtr="1" compatLnSpc="0"/>
          <a:lstStyle/>
          <a:p>
            <a:pPr marL="449281" indent="-44928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(b)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One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that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supports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smtClean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open,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free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access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to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knowledge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and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information</a:t>
            </a:r>
            <a:r>
              <a:rPr lang="de-DE" sz="2400" b="1" kern="0" dirty="0">
                <a:solidFill>
                  <a:srgbClr val="17375E"/>
                </a:solidFill>
                <a:latin typeface="Calibri" pitchFamily="18"/>
                <a:ea typeface="Arial Unicode MS" pitchFamily="2"/>
                <a:cs typeface="Tahoma" pitchFamily="2"/>
              </a:rPr>
              <a:t> ?</a:t>
            </a:r>
          </a:p>
        </p:txBody>
      </p:sp>
      <p:sp>
        <p:nvSpPr>
          <p:cNvPr id="11" name="Titel 1"/>
          <p:cNvSpPr txBox="1"/>
          <p:nvPr/>
        </p:nvSpPr>
        <p:spPr bwMode="auto">
          <a:xfrm>
            <a:off x="3347864" y="4019004"/>
            <a:ext cx="1900238" cy="427233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anchor="ctr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kern="0">
                <a:solidFill>
                  <a:srgbClr val="FFFFFF"/>
                </a:solidFill>
                <a:latin typeface="Calibri" pitchFamily="18"/>
                <a:ea typeface="Arial Unicode MS" pitchFamily="2"/>
                <a:cs typeface="Tahoma" pitchFamily="2"/>
              </a:rPr>
              <a:t>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Grp="1"/>
          </p:cNvSpPr>
          <p:nvPr>
            <p:ph type="title"/>
          </p:nvPr>
        </p:nvSpPr>
        <p:spPr>
          <a:xfrm>
            <a:off x="251520" y="116632"/>
            <a:ext cx="8352928" cy="792088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Font typeface="StarSymbol"/>
              <a:buNone/>
            </a:pPr>
            <a:r>
              <a:rPr sz="2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Copyright as a regulative model for institutionalizing knowledge</a:t>
            </a:r>
          </a:p>
        </p:txBody>
      </p:sp>
      <p:sp>
        <p:nvSpPr>
          <p:cNvPr id="3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38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Rectangle 3"/>
          <p:cNvSpPr/>
          <p:nvPr/>
        </p:nvSpPr>
        <p:spPr>
          <a:xfrm>
            <a:off x="962025" y="1289050"/>
            <a:ext cx="6934200" cy="4354513"/>
          </a:xfrm>
          <a:prstGeom prst="rect">
            <a:avLst/>
          </a:prstGeom>
          <a:solidFill>
            <a:srgbClr val="F8F8F8"/>
          </a:solidFill>
          <a:ln>
            <a:noFill/>
            <a:prstDash val="solid"/>
          </a:ln>
        </p:spPr>
        <p:txBody>
          <a:bodyPr lIns="18004" tIns="10799" rIns="18004" bIns="10799" anchorCtr="1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The </a:t>
            </a:r>
            <a:r>
              <a:rPr lang="en-GB" sz="2400" b="1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enforcement of strong copyright regulations</a:t>
            </a:r>
            <a:r>
              <a:rPr lang="en-GB" sz="2400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 </a:t>
            </a:r>
            <a:r>
              <a:rPr lang="en-GB" sz="2000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(in Europe and North America in the last 20 years</a:t>
            </a:r>
            <a:r>
              <a:rPr lang="en-GB" sz="2000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)</a:t>
            </a:r>
            <a:r>
              <a:rPr lang="en-GB" sz="2000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/>
            </a:r>
            <a:br>
              <a:rPr lang="en-GB" sz="2000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</a:br>
            <a:r>
              <a:rPr lang="en-GB" sz="2000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heavily </a:t>
            </a:r>
            <a:r>
              <a:rPr lang="en-GB" sz="2400" b="1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supports the commercial exploitation </a:t>
            </a:r>
            <a:r>
              <a:rPr lang="en-GB" sz="2000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of knowledge and information (not </a:t>
            </a:r>
            <a:r>
              <a:rPr lang="en-GB" sz="2000" kern="0" dirty="0" err="1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necessarliy</a:t>
            </a:r>
            <a:r>
              <a:rPr lang="en-GB" sz="2000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 creators´ rights</a:t>
            </a:r>
            <a:r>
              <a:rPr lang="en-GB" sz="2000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).</a:t>
            </a:r>
            <a:endParaRPr lang="en-GB" sz="2000" kern="0" dirty="0">
              <a:solidFill>
                <a:srgbClr val="003366"/>
              </a:solidFill>
              <a:latin typeface="Calibri" pitchFamily="18"/>
              <a:ea typeface="Arial Unicode MS" pitchFamily="2"/>
              <a:cs typeface="Times New Roman" pitchFamily="1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kern="0" dirty="0">
              <a:solidFill>
                <a:srgbClr val="003366"/>
              </a:solidFill>
              <a:latin typeface="Calibri" pitchFamily="18"/>
              <a:ea typeface="Arial Unicode MS" pitchFamily="2"/>
              <a:cs typeface="Times New Roman" pitchFamily="1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This makes </a:t>
            </a:r>
            <a:r>
              <a:rPr lang="en-GB" sz="2000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it </a:t>
            </a:r>
            <a:r>
              <a:rPr lang="en-GB" sz="2400" b="1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more and more difficult to freely access </a:t>
            </a:r>
            <a:r>
              <a:rPr lang="en-GB" sz="2400" b="1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world-wide </a:t>
            </a:r>
            <a:r>
              <a:rPr lang="en-GB" sz="2400" b="1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information </a:t>
            </a:r>
            <a:r>
              <a:rPr lang="en-GB" sz="2400" b="1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resources,</a:t>
            </a:r>
            <a:r>
              <a:rPr lang="en-GB" sz="2400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  </a:t>
            </a:r>
            <a:r>
              <a:rPr lang="en-GB" sz="2000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in principle available on </a:t>
            </a:r>
            <a:r>
              <a:rPr lang="en-GB" sz="2000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world-wide </a:t>
            </a:r>
            <a:r>
              <a:rPr lang="en-GB" sz="2000" kern="0" dirty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information markets.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Grp="1"/>
          </p:cNvSpPr>
          <p:nvPr>
            <p:ph type="title"/>
          </p:nvPr>
        </p:nvSpPr>
        <p:spPr>
          <a:xfrm>
            <a:off x="251520" y="116632"/>
            <a:ext cx="8352928" cy="792088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Font typeface="StarSymbol"/>
              <a:buNone/>
            </a:pPr>
            <a:r>
              <a:rPr sz="2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Copyright as a regulative model for institutionalizing knowledge</a:t>
            </a:r>
          </a:p>
        </p:txBody>
      </p:sp>
      <p:sp>
        <p:nvSpPr>
          <p:cNvPr id="3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39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Rectangle 3"/>
          <p:cNvSpPr/>
          <p:nvPr/>
        </p:nvSpPr>
        <p:spPr>
          <a:xfrm>
            <a:off x="962025" y="1289050"/>
            <a:ext cx="6934200" cy="1430849"/>
          </a:xfrm>
          <a:prstGeom prst="rect">
            <a:avLst/>
          </a:prstGeom>
          <a:solidFill>
            <a:srgbClr val="F8F8F8"/>
          </a:solidFill>
          <a:ln>
            <a:noFill/>
            <a:prstDash val="solid"/>
          </a:ln>
        </p:spPr>
        <p:txBody>
          <a:bodyPr lIns="18004" tIns="10799" rIns="18004" bIns="10799" anchorCtr="1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The default in copyright law is the </a:t>
            </a:r>
            <a:r>
              <a:rPr lang="en-GB" sz="2000" b="1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exclusive right </a:t>
            </a:r>
            <a:r>
              <a:rPr lang="en-GB" sz="2000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of the </a:t>
            </a:r>
            <a:r>
              <a:rPr lang="en-GB" sz="2000" kern="0" dirty="0" err="1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rightholders</a:t>
            </a:r>
            <a:r>
              <a:rPr lang="en-GB" sz="2000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 – </a:t>
            </a:r>
            <a:r>
              <a:rPr lang="en-GB" sz="2000" b="1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authors</a:t>
            </a:r>
            <a:r>
              <a:rPr lang="en-GB" sz="2000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 or (by contract) </a:t>
            </a:r>
            <a:r>
              <a:rPr lang="en-GB" sz="2000" b="1" kern="0" dirty="0" smtClean="0">
                <a:solidFill>
                  <a:srgbClr val="003366"/>
                </a:solidFill>
                <a:latin typeface="Calibri" pitchFamily="18"/>
                <a:ea typeface="Arial Unicode MS" pitchFamily="2"/>
                <a:cs typeface="Times New Roman" pitchFamily="18"/>
              </a:rPr>
              <a:t>exploiters/publishers/content providers</a:t>
            </a:r>
            <a:endParaRPr lang="en-GB" sz="2000" b="1" kern="0" dirty="0">
              <a:solidFill>
                <a:srgbClr val="003366"/>
              </a:solidFill>
              <a:latin typeface="Calibri" pitchFamily="18"/>
              <a:ea typeface="Arial Unicode MS" pitchFamily="2"/>
              <a:cs typeface="Times New Roman" pitchFamily="18"/>
            </a:endParaRPr>
          </a:p>
        </p:txBody>
      </p:sp>
      <p:sp>
        <p:nvSpPr>
          <p:cNvPr id="6" name="Rechteckige Legende 5"/>
          <p:cNvSpPr/>
          <p:nvPr/>
        </p:nvSpPr>
        <p:spPr>
          <a:xfrm>
            <a:off x="6876256" y="1916832"/>
            <a:ext cx="1979712" cy="1944216"/>
          </a:xfrm>
          <a:prstGeom prst="wedgeRectCallout">
            <a:avLst>
              <a:gd name="adj1" fmla="val -83273"/>
              <a:gd name="adj2" fmla="val -6553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The </a:t>
            </a:r>
            <a:r>
              <a:rPr lang="de-DE" dirty="0" err="1" smtClean="0">
                <a:solidFill>
                  <a:schemeClr val="bg1"/>
                </a:solidFill>
              </a:rPr>
              <a:t>right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to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exclude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others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from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access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to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published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knowledge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from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using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freely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feld 7"/>
          <p:cNvSpPr txBox="1"/>
          <p:nvPr/>
        </p:nvSpPr>
        <p:spPr>
          <a:xfrm>
            <a:off x="1187624" y="3140968"/>
            <a:ext cx="5400600" cy="1971052"/>
          </a:xfrm>
          <a:prstGeom prst="rect">
            <a:avLst/>
          </a:prstGeom>
          <a:noFill/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The </a:t>
            </a:r>
            <a:r>
              <a:rPr lang="de-DE" sz="2000" b="1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interests</a:t>
            </a:r>
            <a:r>
              <a:rPr lang="de-DE" sz="2000" b="1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000" b="1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0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public</a:t>
            </a:r>
            <a:r>
              <a:rPr lang="de-DE" sz="2000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, in </a:t>
            </a:r>
            <a:r>
              <a:rPr lang="de-DE" sz="2000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particular</a:t>
            </a:r>
            <a:r>
              <a:rPr lang="de-DE" sz="2000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for</a:t>
            </a:r>
            <a:r>
              <a:rPr lang="de-DE" sz="2000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science</a:t>
            </a:r>
            <a:r>
              <a:rPr lang="de-DE" sz="2000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and</a:t>
            </a:r>
            <a:r>
              <a:rPr lang="de-DE" sz="2000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education</a:t>
            </a:r>
            <a:r>
              <a:rPr lang="de-DE" sz="2000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,</a:t>
            </a:r>
            <a:r>
              <a:rPr lang="de-DE" sz="20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are</a:t>
            </a:r>
            <a:r>
              <a:rPr lang="de-DE" sz="2000" b="1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only</a:t>
            </a:r>
            <a:r>
              <a:rPr lang="de-DE" sz="2000" b="1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taken</a:t>
            </a:r>
            <a:r>
              <a:rPr lang="de-DE" sz="2000" b="1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into</a:t>
            </a:r>
            <a:r>
              <a:rPr lang="de-DE" sz="2000" b="1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account</a:t>
            </a:r>
            <a:r>
              <a:rPr lang="de-DE" sz="20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through</a:t>
            </a:r>
            <a:r>
              <a:rPr lang="de-DE" sz="20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exceptions</a:t>
            </a:r>
            <a:r>
              <a:rPr lang="de-DE" sz="20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and</a:t>
            </a:r>
            <a:r>
              <a:rPr lang="de-DE" sz="2000" b="1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limitations</a:t>
            </a:r>
            <a:r>
              <a:rPr lang="de-DE" sz="2000" b="1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to</a:t>
            </a:r>
            <a:r>
              <a:rPr lang="de-DE" sz="2000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000" kern="0" dirty="0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exclusive</a:t>
            </a:r>
            <a:r>
              <a:rPr lang="de-DE" sz="2000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rights</a:t>
            </a:r>
            <a:r>
              <a:rPr lang="de-DE" sz="2000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000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000" kern="0" dirty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333366"/>
                </a:solidFill>
                <a:latin typeface="Calibri" pitchFamily="18"/>
                <a:ea typeface="Arial Unicode MS" pitchFamily="2"/>
                <a:cs typeface="Tahoma" pitchFamily="2"/>
              </a:rPr>
              <a:t>right-holders</a:t>
            </a:r>
            <a:endParaRPr lang="de-DE" sz="2000" kern="0" dirty="0">
              <a:solidFill>
                <a:srgbClr val="333366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339752" y="5229200"/>
            <a:ext cx="396044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de-DE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under</a:t>
            </a:r>
            <a:r>
              <a:rPr lang="de-DE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control</a:t>
            </a:r>
            <a:r>
              <a:rPr lang="de-DE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three-step-test</a:t>
            </a:r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 animBg="1"/>
      <p:bldP spid="10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0RK-Bilder\desktop\fin-lake-summer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27480"/>
            <a:ext cx="9144000" cy="64088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Pfeil nach rechts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9788" y="6310313"/>
            <a:ext cx="576262" cy="358775"/>
          </a:xfrm>
          <a:custGeom>
            <a:avLst/>
            <a:gdLst>
              <a:gd name="T0" fmla="*/ 205008387 w 21600"/>
              <a:gd name="T1" fmla="*/ 0 h 21600"/>
              <a:gd name="T2" fmla="*/ 410016774 w 21600"/>
              <a:gd name="T3" fmla="*/ 49665255 h 21600"/>
              <a:gd name="T4" fmla="*/ 205008387 w 21600"/>
              <a:gd name="T5" fmla="*/ 99330244 h 21600"/>
              <a:gd name="T6" fmla="*/ 0 w 21600"/>
              <a:gd name="T7" fmla="*/ 49665255 h 21600"/>
              <a:gd name="T8" fmla="*/ 281886672 w 21600"/>
              <a:gd name="T9" fmla="*/ 0 h 21600"/>
              <a:gd name="T10" fmla="*/ 281886672 w 21600"/>
              <a:gd name="T11" fmla="*/ 99330244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8225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4850" y="5400"/>
                </a:lnTo>
                <a:lnTo>
                  <a:pt x="14850" y="0"/>
                </a:lnTo>
                <a:lnTo>
                  <a:pt x="21600" y="10800"/>
                </a:lnTo>
                <a:lnTo>
                  <a:pt x="14850" y="21600"/>
                </a:lnTo>
                <a:lnTo>
                  <a:pt x="14850" y="16200"/>
                </a:lnTo>
                <a:lnTo>
                  <a:pt x="0" y="162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2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de-DE" dirty="0">
                <a:solidFill>
                  <a:schemeClr val="bg1"/>
                </a:solidFill>
                <a:latin typeface="Calibri" pitchFamily="34" charset="0"/>
                <a:hlinkClick r:id="rId3" action="ppaction://hlinksldjump"/>
              </a:rPr>
              <a:t>CC</a:t>
            </a:r>
            <a:endParaRPr lang="de-DE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" name="Gruppieren 9"/>
          <p:cNvGrpSpPr>
            <a:grpSpLocks/>
          </p:cNvGrpSpPr>
          <p:nvPr/>
        </p:nvGrpSpPr>
        <p:grpSpPr bwMode="auto">
          <a:xfrm>
            <a:off x="4800600" y="1268760"/>
            <a:ext cx="4019550" cy="3636962"/>
            <a:chOff x="4800956" y="1347121"/>
            <a:chExt cx="4019400" cy="3637071"/>
          </a:xfrm>
        </p:grpSpPr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0956" y="1969196"/>
              <a:ext cx="4019400" cy="3014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3"/>
            <p:cNvSpPr/>
            <p:nvPr/>
          </p:nvSpPr>
          <p:spPr>
            <a:xfrm>
              <a:off x="5181942" y="1347121"/>
              <a:ext cx="3276478" cy="463564"/>
            </a:xfrm>
            <a:prstGeom prst="rect">
              <a:avLst/>
            </a:prstGeom>
            <a:solidFill>
              <a:srgbClr val="E9E9E9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400" kern="0">
                  <a:solidFill>
                    <a:srgbClr val="003366"/>
                  </a:solidFill>
                  <a:latin typeface="Calibri" pitchFamily="18"/>
                  <a:ea typeface="Arial Unicode MS" pitchFamily="2"/>
                  <a:cs typeface="Times New Roman" pitchFamily="18"/>
                </a:rPr>
                <a:t>enabling?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5148064" y="5013176"/>
            <a:ext cx="36724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„Schranke“ (</a:t>
            </a:r>
            <a:r>
              <a:rPr lang="de-DE" sz="1400" dirty="0" err="1" smtClean="0"/>
              <a:t>barrier</a:t>
            </a:r>
            <a:r>
              <a:rPr lang="de-DE" sz="1400" dirty="0" smtClean="0"/>
              <a:t>, </a:t>
            </a:r>
            <a:r>
              <a:rPr lang="de-DE" sz="1400" dirty="0" err="1" smtClean="0"/>
              <a:t>gate</a:t>
            </a:r>
            <a:r>
              <a:rPr lang="de-DE" sz="1400" dirty="0" smtClean="0"/>
              <a:t>) </a:t>
            </a:r>
            <a:r>
              <a:rPr lang="de-DE" sz="1400" dirty="0" err="1" smtClean="0"/>
              <a:t>is</a:t>
            </a:r>
            <a:r>
              <a:rPr lang="de-DE" sz="1400" dirty="0" smtClean="0"/>
              <a:t> a German </a:t>
            </a:r>
            <a:r>
              <a:rPr lang="de-DE" sz="1400" dirty="0" err="1" smtClean="0"/>
              <a:t>copyright</a:t>
            </a:r>
            <a:r>
              <a:rPr lang="de-DE" sz="1400" dirty="0" smtClean="0"/>
              <a:t> </a:t>
            </a:r>
            <a:r>
              <a:rPr lang="de-DE" sz="1400" dirty="0" err="1" smtClean="0"/>
              <a:t>term</a:t>
            </a:r>
            <a:r>
              <a:rPr lang="de-DE" sz="1400" dirty="0" smtClean="0"/>
              <a:t> (in international </a:t>
            </a:r>
            <a:r>
              <a:rPr lang="de-DE" sz="1400" dirty="0" err="1" smtClean="0"/>
              <a:t>law</a:t>
            </a:r>
            <a:r>
              <a:rPr lang="de-DE" sz="1400" dirty="0" smtClean="0"/>
              <a:t>: „</a:t>
            </a:r>
            <a:r>
              <a:rPr lang="de-DE" sz="1400" dirty="0" err="1" smtClean="0"/>
              <a:t>exceptions</a:t>
            </a:r>
            <a:r>
              <a:rPr lang="de-DE" sz="1400" dirty="0" smtClean="0"/>
              <a:t>, </a:t>
            </a:r>
            <a:r>
              <a:rPr lang="de-DE" sz="1400" dirty="0" err="1" smtClean="0"/>
              <a:t>limitations</a:t>
            </a:r>
            <a:r>
              <a:rPr lang="de-DE" sz="1400" dirty="0" smtClean="0"/>
              <a:t>“) </a:t>
            </a:r>
            <a:r>
              <a:rPr lang="de-DE" sz="1400" dirty="0" err="1" smtClean="0"/>
              <a:t>which</a:t>
            </a:r>
            <a:r>
              <a:rPr lang="de-DE" sz="1400" dirty="0" smtClean="0"/>
              <a:t> </a:t>
            </a:r>
            <a:r>
              <a:rPr lang="de-DE" sz="1400" dirty="0" err="1" smtClean="0"/>
              <a:t>abridges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otherwise</a:t>
            </a:r>
            <a:r>
              <a:rPr lang="de-DE" sz="1400" dirty="0" smtClean="0"/>
              <a:t> </a:t>
            </a:r>
            <a:r>
              <a:rPr lang="de-DE" sz="1400" dirty="0" err="1" smtClean="0"/>
              <a:t>exclusive</a:t>
            </a:r>
            <a:r>
              <a:rPr lang="de-DE" sz="1400" dirty="0" smtClean="0"/>
              <a:t> </a:t>
            </a:r>
            <a:r>
              <a:rPr lang="de-DE" sz="1400" dirty="0" err="1" smtClean="0"/>
              <a:t>rights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knowledge</a:t>
            </a:r>
            <a:r>
              <a:rPr lang="de-DE" sz="1400" dirty="0" smtClean="0"/>
              <a:t> </a:t>
            </a:r>
            <a:r>
              <a:rPr lang="de-DE" sz="1400" dirty="0" err="1" smtClean="0"/>
              <a:t>producers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323528" y="260648"/>
            <a:ext cx="532859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under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control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three-step-test</a:t>
            </a:r>
            <a:endParaRPr lang="de-DE" sz="2400" dirty="0">
              <a:solidFill>
                <a:schemeClr val="bg1"/>
              </a:solidFill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107504" y="1340197"/>
            <a:ext cx="4752528" cy="4695899"/>
            <a:chOff x="107504" y="1340197"/>
            <a:chExt cx="4752528" cy="4695899"/>
          </a:xfrm>
        </p:grpSpPr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504" y="5085184"/>
              <a:ext cx="4752528" cy="735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uppieren 3"/>
            <p:cNvGrpSpPr>
              <a:grpSpLocks/>
            </p:cNvGrpSpPr>
            <p:nvPr/>
          </p:nvGrpSpPr>
          <p:grpSpPr bwMode="auto">
            <a:xfrm>
              <a:off x="247650" y="1340197"/>
              <a:ext cx="4308475" cy="3633788"/>
              <a:chOff x="248040" y="1419121"/>
              <a:chExt cx="4307756" cy="3634190"/>
            </a:xfrm>
          </p:grpSpPr>
          <p:sp>
            <p:nvSpPr>
              <p:cNvPr id="7" name="Rectangle 3"/>
              <p:cNvSpPr/>
              <p:nvPr/>
            </p:nvSpPr>
            <p:spPr>
              <a:xfrm>
                <a:off x="792462" y="1419121"/>
                <a:ext cx="3276053" cy="463601"/>
              </a:xfrm>
              <a:prstGeom prst="rect">
                <a:avLst/>
              </a:prstGeom>
              <a:solidFill>
                <a:srgbClr val="E9E9E9"/>
              </a:solidFill>
              <a:ln>
                <a:noFill/>
              </a:ln>
              <a:scene3d>
                <a:camera prst="legacyObliqueBottomLeft"/>
                <a:lightRig rig="legacyNormal3" dir="b"/>
              </a:scene3d>
              <a:sp3d extrusionH="538206" prstMaterial="legacyPlastic">
                <a:bevelT w="13500" h="13500" prst="angle"/>
                <a:bevelB w="13500" h="13500" prst="angle"/>
              </a:sp3d>
            </p:spPr>
            <p:txBody>
              <a:bodyPr anchorCtr="1" compatLnSpc="0">
                <a:spAutoFit/>
              </a:bodyPr>
              <a:lstStyle/>
              <a:p>
                <a:pPr algn="ctr" fontAlgn="auto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de-DE" sz="2400" kern="0" dirty="0" err="1">
                    <a:solidFill>
                      <a:srgbClr val="003366"/>
                    </a:solidFill>
                    <a:latin typeface="Calibri" pitchFamily="18"/>
                    <a:ea typeface="Arial Unicode MS" pitchFamily="2"/>
                    <a:cs typeface="Times New Roman" pitchFamily="18"/>
                  </a:rPr>
                  <a:t>disabling</a:t>
                </a:r>
                <a:r>
                  <a:rPr lang="de-DE" sz="2400" kern="0" dirty="0">
                    <a:solidFill>
                      <a:srgbClr val="003366"/>
                    </a:solidFill>
                    <a:latin typeface="Calibri" pitchFamily="18"/>
                    <a:ea typeface="Arial Unicode MS" pitchFamily="2"/>
                    <a:cs typeface="Times New Roman" pitchFamily="18"/>
                  </a:rPr>
                  <a:t>?</a:t>
                </a:r>
              </a:p>
            </p:txBody>
          </p:sp>
          <p:pic>
            <p:nvPicPr>
              <p:cNvPr id="8" name="Picture 2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48040" y="2005196"/>
                <a:ext cx="4307756" cy="3048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Textfeld 14"/>
            <p:cNvSpPr txBox="1"/>
            <p:nvPr/>
          </p:nvSpPr>
          <p:spPr>
            <a:xfrm>
              <a:off x="1259632" y="5805264"/>
              <a:ext cx="1152128" cy="2308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smtClean="0">
                  <a:latin typeface="+mn-lt"/>
                </a:rPr>
                <a:t>http://bit.ly/otoybc</a:t>
              </a:r>
              <a:endParaRPr lang="de-DE" sz="900" dirty="0"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Grp="1"/>
          </p:cNvSpPr>
          <p:nvPr>
            <p:ph type="title"/>
          </p:nvPr>
        </p:nvSpPr>
        <p:spPr>
          <a:xfrm>
            <a:off x="251520" y="116632"/>
            <a:ext cx="8352928" cy="792088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Font typeface="StarSymbol"/>
              <a:buNone/>
            </a:pPr>
            <a:r>
              <a:rPr sz="2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Copyright as a regulative model for institutionalizing knowledge</a:t>
            </a:r>
          </a:p>
        </p:txBody>
      </p:sp>
      <p:sp>
        <p:nvSpPr>
          <p:cNvPr id="3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41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Freihandform 2"/>
          <p:cNvSpPr/>
          <p:nvPr/>
        </p:nvSpPr>
        <p:spPr>
          <a:xfrm>
            <a:off x="1115616" y="2024037"/>
            <a:ext cx="7056784" cy="32051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4" tIns="46798" rIns="90004" bIns="46798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kern="0" dirty="0" err="1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Article</a:t>
            </a:r>
            <a:r>
              <a:rPr lang="de-DE" sz="2000" b="1" i="1" kern="0" dirty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 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kern="0" dirty="0" err="1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Limitations</a:t>
            </a:r>
            <a:r>
              <a:rPr lang="de-DE" sz="2000" b="1" i="1" kern="0" dirty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000" b="1" i="1" kern="0" dirty="0" err="1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and</a:t>
            </a:r>
            <a:r>
              <a:rPr lang="de-DE" sz="2000" b="1" i="1" kern="0" dirty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000" b="1" i="1" kern="0" dirty="0" err="1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Exceptions</a:t>
            </a:r>
            <a:endParaRPr lang="de-DE" sz="2000" b="1" i="1" kern="0" dirty="0">
              <a:solidFill>
                <a:srgbClr val="333366"/>
              </a:solidFill>
              <a:latin typeface="Calibri" pitchFamily="34"/>
              <a:ea typeface="Arial Unicode MS" pitchFamily="2"/>
              <a:cs typeface="Tahoma" pitchFamily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1" kern="0" dirty="0">
              <a:solidFill>
                <a:srgbClr val="333366"/>
              </a:solidFill>
              <a:latin typeface="Calibri" pitchFamily="34"/>
              <a:ea typeface="Arial Unicode MS" pitchFamily="2"/>
              <a:cs typeface="Tahoma" pitchFamily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Members shall confine limitations or exceptions to exclusive rights to certain special cases which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kern="0" dirty="0">
              <a:solidFill>
                <a:srgbClr val="333366"/>
              </a:solidFill>
              <a:latin typeface="Calibri" pitchFamily="34"/>
              <a:ea typeface="Arial Unicode MS" pitchFamily="2"/>
              <a:cs typeface="Tahoma" pitchFamily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do not conflict with a normal exploitation of the work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kern="0" dirty="0">
              <a:solidFill>
                <a:srgbClr val="333366"/>
              </a:solidFill>
              <a:latin typeface="Calibri" pitchFamily="34"/>
              <a:ea typeface="Arial Unicode MS" pitchFamily="2"/>
              <a:cs typeface="Tahoma" pitchFamily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333366"/>
                </a:solidFill>
                <a:latin typeface="Calibri" pitchFamily="34"/>
                <a:ea typeface="Arial Unicode MS" pitchFamily="2"/>
                <a:cs typeface="Tahoma" pitchFamily="2"/>
              </a:rPr>
              <a:t>and do not unreasonably prejudice  the legitimate interests of the right holder.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9512" y="1124744"/>
            <a:ext cx="88569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TRIPS</a:t>
            </a:r>
            <a:r>
              <a:rPr lang="de-DE" dirty="0" smtClean="0"/>
              <a:t> - </a:t>
            </a:r>
            <a:r>
              <a:rPr lang="en-US" b="1" dirty="0" smtClean="0"/>
              <a:t>Agreement on Trade-Related Aspects of Intellectual Property Rights</a:t>
            </a:r>
          </a:p>
          <a:p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42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17375E"/>
          </a:solidFill>
          <a:ln>
            <a:noFill/>
            <a:prstDash val="solid"/>
          </a:ln>
        </p:spPr>
        <p:txBody>
          <a:bodyPr anchorCtr="1" compatLnSpc="0"/>
          <a:lstStyle/>
          <a:p>
            <a:pPr algn="ctr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1" kern="0">
                <a:solidFill>
                  <a:srgbClr val="FFFFFF"/>
                </a:solidFill>
                <a:latin typeface="Calibri" pitchFamily="18"/>
                <a:ea typeface="Arial Unicode MS" pitchFamily="2"/>
                <a:cs typeface="Tahoma" pitchFamily="2"/>
              </a:rPr>
              <a:t>Exceptions for science, education (§ 52a German copyright law)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63" y="1524000"/>
            <a:ext cx="78628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4"/>
          <p:cNvSpPr/>
          <p:nvPr/>
        </p:nvSpPr>
        <p:spPr>
          <a:xfrm>
            <a:off x="169863" y="900113"/>
            <a:ext cx="2170112" cy="249237"/>
          </a:xfrm>
          <a:custGeom>
            <a:avLst>
              <a:gd name="f0" fmla="val 21898"/>
              <a:gd name="f1" fmla="val 66056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CBCBCB">
              <a:alpha val="50000"/>
            </a:srgbClr>
          </a:solidFill>
          <a:ln>
            <a:noFill/>
            <a:prstDash val="solid"/>
          </a:ln>
        </p:spPr>
        <p:txBody>
          <a:bodyPr lIns="0" tIns="0" rIns="0" bIns="0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kern="0" dirty="0" err="1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Only</a:t>
            </a:r>
            <a:r>
              <a:rPr lang="de-DE" sz="1600" b="1" kern="0" dirty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1600" b="1" kern="0" dirty="0" err="1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small</a:t>
            </a:r>
            <a:r>
              <a:rPr lang="de-DE" sz="1600" b="1" kern="0" dirty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1600" b="1" kern="0" dirty="0" err="1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parts</a:t>
            </a:r>
            <a:r>
              <a:rPr lang="de-DE" sz="1600" b="1" kern="0" dirty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1600" kern="0" dirty="0" err="1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1600" kern="0" dirty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1600" kern="0" dirty="0" err="1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works</a:t>
            </a:r>
            <a:endParaRPr lang="de-DE" sz="1600" kern="0" dirty="0">
              <a:solidFill>
                <a:srgbClr val="000099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10" name="AutoShape 5"/>
          <p:cNvSpPr/>
          <p:nvPr/>
        </p:nvSpPr>
        <p:spPr>
          <a:xfrm>
            <a:off x="2782888" y="685800"/>
            <a:ext cx="2170112" cy="371475"/>
          </a:xfrm>
          <a:custGeom>
            <a:avLst>
              <a:gd name="f0" fmla="val -21379"/>
              <a:gd name="f1" fmla="val 74997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CBCBCB">
              <a:alpha val="50000"/>
            </a:srgbClr>
          </a:solidFill>
          <a:ln>
            <a:noFill/>
            <a:prstDash val="solid"/>
          </a:ln>
        </p:spPr>
        <p:txBody>
          <a:bodyPr lIns="0" tIns="0" rIns="0" bIns="0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Only for use </a:t>
            </a:r>
            <a:r>
              <a:rPr lang="de-DE" sz="2400" b="1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in</a:t>
            </a: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 classroom</a:t>
            </a:r>
          </a:p>
        </p:txBody>
      </p:sp>
      <p:sp>
        <p:nvSpPr>
          <p:cNvPr id="12" name="AutoShape 6"/>
          <p:cNvSpPr/>
          <p:nvPr/>
        </p:nvSpPr>
        <p:spPr>
          <a:xfrm>
            <a:off x="6973888" y="2573338"/>
            <a:ext cx="2170112" cy="496887"/>
          </a:xfrm>
          <a:custGeom>
            <a:avLst>
              <a:gd name="f0" fmla="val -33415"/>
              <a:gd name="f1" fmla="val 30323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CBCBCB">
              <a:alpha val="50000"/>
            </a:srgbClr>
          </a:solidFill>
          <a:ln>
            <a:noFill/>
            <a:prstDash val="solid"/>
          </a:ln>
        </p:spPr>
        <p:txBody>
          <a:bodyPr lIns="0" tIns="0" rIns="0" bIns="0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Only for </a:t>
            </a:r>
            <a:r>
              <a:rPr lang="de-DE" sz="1600" b="1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registered students </a:t>
            </a: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in classes</a:t>
            </a:r>
          </a:p>
        </p:txBody>
      </p:sp>
      <p:sp>
        <p:nvSpPr>
          <p:cNvPr id="13" name="AutoShape 7"/>
          <p:cNvSpPr/>
          <p:nvPr/>
        </p:nvSpPr>
        <p:spPr>
          <a:xfrm>
            <a:off x="7239000" y="1676400"/>
            <a:ext cx="1828800" cy="496888"/>
          </a:xfrm>
          <a:custGeom>
            <a:avLst>
              <a:gd name="f0" fmla="val -56935"/>
              <a:gd name="f1" fmla="val 76027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CBCBCB">
              <a:alpha val="50000"/>
            </a:srgbClr>
          </a:solidFill>
          <a:ln>
            <a:noFill/>
            <a:prstDash val="solid"/>
          </a:ln>
        </p:spPr>
        <p:txBody>
          <a:bodyPr lIns="0" tIns="0" rIns="0" bIns="0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For the use of </a:t>
            </a:r>
            <a:r>
              <a:rPr lang="de-DE" sz="1600" b="1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defined research </a:t>
            </a: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groups</a:t>
            </a:r>
          </a:p>
        </p:txBody>
      </p:sp>
      <p:sp>
        <p:nvSpPr>
          <p:cNvPr id="14" name="AutoShape 8"/>
          <p:cNvSpPr/>
          <p:nvPr/>
        </p:nvSpPr>
        <p:spPr>
          <a:xfrm>
            <a:off x="5526088" y="838200"/>
            <a:ext cx="2855912" cy="746125"/>
          </a:xfrm>
          <a:custGeom>
            <a:avLst>
              <a:gd name="f0" fmla="val 7666"/>
              <a:gd name="f1" fmla="val 28599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CBCBCB">
              <a:alpha val="50000"/>
            </a:srgbClr>
          </a:solidFill>
          <a:ln>
            <a:noFill/>
            <a:prstDash val="solid"/>
          </a:ln>
        </p:spPr>
        <p:txBody>
          <a:bodyPr lIns="0" tIns="0" rIns="0" bIns="0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Time limit </a:t>
            </a: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end of 2006, then 2008, now 2012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kern="0">
              <a:solidFill>
                <a:srgbClr val="000099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AutoShape 9"/>
          <p:cNvSpPr/>
          <p:nvPr/>
        </p:nvSpPr>
        <p:spPr>
          <a:xfrm>
            <a:off x="5830888" y="3048000"/>
            <a:ext cx="2322512" cy="746125"/>
          </a:xfrm>
          <a:custGeom>
            <a:avLst>
              <a:gd name="f0" fmla="val -32186"/>
              <a:gd name="f1" fmla="val 58594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CBCBCB">
              <a:alpha val="50000"/>
            </a:srgbClr>
          </a:solidFill>
          <a:ln>
            <a:noFill/>
            <a:prstDash val="solid"/>
          </a:ln>
        </p:spPr>
        <p:txBody>
          <a:bodyPr lIns="0" tIns="0" rIns="0" bIns="0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without any </a:t>
            </a:r>
            <a:r>
              <a:rPr lang="de-DE" sz="1600" b="1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direct or indirect commercial </a:t>
            </a: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interest</a:t>
            </a:r>
          </a:p>
        </p:txBody>
      </p:sp>
      <p:sp>
        <p:nvSpPr>
          <p:cNvPr id="16" name="AutoShape 10"/>
          <p:cNvSpPr/>
          <p:nvPr/>
        </p:nvSpPr>
        <p:spPr>
          <a:xfrm>
            <a:off x="6629400" y="3886200"/>
            <a:ext cx="2514600" cy="746125"/>
          </a:xfrm>
          <a:custGeom>
            <a:avLst>
              <a:gd name="f0" fmla="val -3905"/>
              <a:gd name="f1" fmla="val 40507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CBCBCB">
              <a:alpha val="50000"/>
            </a:srgbClr>
          </a:solidFill>
          <a:ln>
            <a:noFill/>
            <a:prstDash val="solid"/>
          </a:ln>
        </p:spPr>
        <p:txBody>
          <a:bodyPr lIns="0" tIns="0" rIns="0" bIns="0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Use of copyrighted material </a:t>
            </a:r>
            <a:r>
              <a:rPr lang="de-DE" sz="1600" b="1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in schools only with special permission </a:t>
            </a: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of rightholders</a:t>
            </a:r>
          </a:p>
        </p:txBody>
      </p:sp>
      <p:sp>
        <p:nvSpPr>
          <p:cNvPr id="17" name="AutoShape 11"/>
          <p:cNvSpPr/>
          <p:nvPr/>
        </p:nvSpPr>
        <p:spPr>
          <a:xfrm>
            <a:off x="539750" y="5219700"/>
            <a:ext cx="2713038" cy="746125"/>
          </a:xfrm>
          <a:custGeom>
            <a:avLst>
              <a:gd name="f0" fmla="val 24807"/>
              <a:gd name="f1" fmla="val 17962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CBCBCB">
              <a:alpha val="50000"/>
            </a:srgbClr>
          </a:solidFill>
          <a:ln>
            <a:noFill/>
            <a:prstDash val="solid"/>
          </a:ln>
        </p:spPr>
        <p:txBody>
          <a:bodyPr lIns="0" tIns="0" rIns="0" bIns="0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Use of movie/video material only 2 years </a:t>
            </a: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after public performance</a:t>
            </a:r>
          </a:p>
        </p:txBody>
      </p:sp>
      <p:sp>
        <p:nvSpPr>
          <p:cNvPr id="18" name="AutoShape 11"/>
          <p:cNvSpPr/>
          <p:nvPr/>
        </p:nvSpPr>
        <p:spPr>
          <a:xfrm>
            <a:off x="533400" y="2057400"/>
            <a:ext cx="5486400" cy="496888"/>
          </a:xfrm>
          <a:custGeom>
            <a:avLst>
              <a:gd name="f0" fmla="val 24"/>
              <a:gd name="f1" fmla="val 14664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+- 0 0 0"/>
              <a:gd name="f17" fmla="*/ f5 1 21600"/>
              <a:gd name="f18" fmla="*/ f6 1 21600"/>
              <a:gd name="f19" fmla="+- f8 0 f7"/>
              <a:gd name="f20" fmla="pin -2147483647 f0 2147483647"/>
              <a:gd name="f21" fmla="pin -2147483647 f1 2147483647"/>
              <a:gd name="f22" fmla="*/ f16 f2 1"/>
              <a:gd name="f23" fmla="val f20"/>
              <a:gd name="f24" fmla="val f21"/>
              <a:gd name="f25" fmla="*/ f19 1 21600"/>
              <a:gd name="f26" fmla="*/ f20 f17 1"/>
              <a:gd name="f27" fmla="*/ f21 f18 1"/>
              <a:gd name="f28" fmla="*/ f22 1 f4"/>
              <a:gd name="f29" fmla="+- f23 0 10800"/>
              <a:gd name="f30" fmla="+- f24 0 10800"/>
              <a:gd name="f31" fmla="+- f24 0 21600"/>
              <a:gd name="f32" fmla="+- f23 0 21600"/>
              <a:gd name="f33" fmla="*/ 0 f25 1"/>
              <a:gd name="f34" fmla="*/ 21600 f25 1"/>
              <a:gd name="f35" fmla="*/ f23 f17 1"/>
              <a:gd name="f36" fmla="*/ f24 f18 1"/>
              <a:gd name="f37" fmla="+- f28 0 f3"/>
              <a:gd name="f38" fmla="abs f29"/>
              <a:gd name="f39" fmla="abs f30"/>
              <a:gd name="f40" fmla="*/ f33 1 f25"/>
              <a:gd name="f41" fmla="*/ f34 1 f25"/>
              <a:gd name="f42" fmla="+- f38 0 f39"/>
              <a:gd name="f43" fmla="+- f39 0 f38"/>
              <a:gd name="f44" fmla="*/ f40 f17 1"/>
              <a:gd name="f45" fmla="*/ f41 f17 1"/>
              <a:gd name="f46" fmla="*/ f41 f18 1"/>
              <a:gd name="f47" fmla="*/ f40 f18 1"/>
              <a:gd name="f48" fmla="?: f30 f9 f42"/>
              <a:gd name="f49" fmla="?: f30 f42 f9"/>
              <a:gd name="f50" fmla="?: f29 f9 f43"/>
              <a:gd name="f51" fmla="?: f29 f43 f9"/>
              <a:gd name="f52" fmla="?: f23 f9 f48"/>
              <a:gd name="f53" fmla="?: f23 f9 f49"/>
              <a:gd name="f54" fmla="?: f31 f50 f9"/>
              <a:gd name="f55" fmla="?: f31 f51 f9"/>
              <a:gd name="f56" fmla="?: f32 f49 f9"/>
              <a:gd name="f57" fmla="?: f32 f48 f9"/>
              <a:gd name="f58" fmla="?: f24 f9 f51"/>
              <a:gd name="f59" fmla="?: f24 f9 f50"/>
              <a:gd name="f60" fmla="?: f52 f23 0"/>
              <a:gd name="f61" fmla="?: f52 f24 6280"/>
              <a:gd name="f62" fmla="?: f53 f23 0"/>
              <a:gd name="f63" fmla="?: f53 f24 15320"/>
              <a:gd name="f64" fmla="?: f54 f23 6280"/>
              <a:gd name="f65" fmla="?: f54 f24 21600"/>
              <a:gd name="f66" fmla="?: f55 f23 15320"/>
              <a:gd name="f67" fmla="?: f55 f24 21600"/>
              <a:gd name="f68" fmla="?: f56 f23 21600"/>
              <a:gd name="f69" fmla="?: f56 f24 15320"/>
              <a:gd name="f70" fmla="?: f57 f23 21600"/>
              <a:gd name="f71" fmla="?: f57 f24 6280"/>
              <a:gd name="f72" fmla="?: f58 f23 15320"/>
              <a:gd name="f73" fmla="?: f58 f24 0"/>
              <a:gd name="f74" fmla="?: f59 f23 6280"/>
              <a:gd name="f75" fmla="?: f59 f24 0"/>
            </a:gdLst>
            <a:ahLst>
              <a:ahXY gdRefX="f0" minX="f15" maxX="f10" gdRefY="f1" minY="f15" maxY="f10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5" y="f36"/>
              </a:cxn>
            </a:cxnLst>
            <a:rect l="f44" t="f47" r="f45" b="f46"/>
            <a:pathLst>
              <a:path w="21600" h="21600">
                <a:moveTo>
                  <a:pt x="f7" y="f7"/>
                </a:moveTo>
                <a:lnTo>
                  <a:pt x="f7" y="f11"/>
                </a:lnTo>
                <a:lnTo>
                  <a:pt x="f60" y="f61"/>
                </a:lnTo>
                <a:lnTo>
                  <a:pt x="f7" y="f12"/>
                </a:lnTo>
                <a:lnTo>
                  <a:pt x="f7" y="f13"/>
                </a:lnTo>
                <a:lnTo>
                  <a:pt x="f62" y="f63"/>
                </a:lnTo>
                <a:lnTo>
                  <a:pt x="f7" y="f14"/>
                </a:lnTo>
                <a:lnTo>
                  <a:pt x="f7" y="f8"/>
                </a:lnTo>
                <a:lnTo>
                  <a:pt x="f11" y="f8"/>
                </a:lnTo>
                <a:lnTo>
                  <a:pt x="f64" y="f65"/>
                </a:lnTo>
                <a:lnTo>
                  <a:pt x="f12" y="f8"/>
                </a:lnTo>
                <a:lnTo>
                  <a:pt x="f13" y="f8"/>
                </a:lnTo>
                <a:lnTo>
                  <a:pt x="f66" y="f67"/>
                </a:lnTo>
                <a:lnTo>
                  <a:pt x="f14" y="f8"/>
                </a:lnTo>
                <a:lnTo>
                  <a:pt x="f8" y="f8"/>
                </a:lnTo>
                <a:lnTo>
                  <a:pt x="f8" y="f14"/>
                </a:lnTo>
                <a:lnTo>
                  <a:pt x="f68" y="f69"/>
                </a:lnTo>
                <a:lnTo>
                  <a:pt x="f8" y="f13"/>
                </a:lnTo>
                <a:lnTo>
                  <a:pt x="f8" y="f12"/>
                </a:lnTo>
                <a:lnTo>
                  <a:pt x="f70" y="f71"/>
                </a:lnTo>
                <a:lnTo>
                  <a:pt x="f8" y="f11"/>
                </a:lnTo>
                <a:lnTo>
                  <a:pt x="f8" y="f7"/>
                </a:lnTo>
                <a:lnTo>
                  <a:pt x="f14" y="f7"/>
                </a:lnTo>
                <a:lnTo>
                  <a:pt x="f72" y="f73"/>
                </a:lnTo>
                <a:lnTo>
                  <a:pt x="f13" y="f7"/>
                </a:lnTo>
                <a:lnTo>
                  <a:pt x="f12" y="f7"/>
                </a:lnTo>
                <a:lnTo>
                  <a:pt x="f74" y="f75"/>
                </a:lnTo>
                <a:lnTo>
                  <a:pt x="f11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D9D9D9"/>
          </a:solidFill>
          <a:ln>
            <a:noFill/>
            <a:prstDash val="solid"/>
          </a:ln>
        </p:spPr>
        <p:txBody>
          <a:bodyPr lIns="0" tIns="0" rIns="0" bIns="0" anchorCtr="1" compatLnSpc="0">
            <a:spAutoFit/>
          </a:bodyPr>
          <a:lstStyle/>
          <a:p>
            <a:pPr lvl="1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A </a:t>
            </a:r>
            <a:r>
              <a:rPr lang="de-DE" sz="1600" i="1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reasonable</a:t>
            </a:r>
            <a:r>
              <a:rPr lang="de-DE" sz="1600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1600" b="1" kern="0">
                <a:solidFill>
                  <a:srgbClr val="000099"/>
                </a:solidFill>
                <a:latin typeface="Calibri" pitchFamily="18"/>
                <a:ea typeface="Arial Unicode MS" pitchFamily="2"/>
                <a:cs typeface="Tahoma" pitchFamily="2"/>
              </a:rPr>
              <a:t>fee needs to be paid to collecting societies in any case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3" cstate="print"/>
          <a:srcRect l="36909" t="30825" r="3438" b="10000"/>
          <a:stretch>
            <a:fillRect/>
          </a:stretch>
        </p:blipFill>
        <p:spPr bwMode="auto">
          <a:xfrm>
            <a:off x="1043608" y="1124744"/>
            <a:ext cx="73448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683568" y="188640"/>
            <a:ext cx="606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German </a:t>
            </a:r>
            <a:r>
              <a:rPr lang="de-DE" dirty="0" err="1" smtClean="0">
                <a:latin typeface="+mn-lt"/>
              </a:rPr>
              <a:t>coalition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copyright</a:t>
            </a:r>
            <a:r>
              <a:rPr lang="de-DE" dirty="0" smtClean="0">
                <a:latin typeface="+mn-lt"/>
              </a:rPr>
              <a:t> in </a:t>
            </a:r>
            <a:r>
              <a:rPr lang="de-DE" dirty="0" err="1" smtClean="0">
                <a:latin typeface="+mn-lt"/>
              </a:rPr>
              <a:t>favour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research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and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education</a:t>
            </a:r>
            <a:endParaRPr lang="de-DE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948264" y="1886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2.539 </a:t>
            </a:r>
            <a:r>
              <a:rPr lang="de-DE" dirty="0" err="1" smtClean="0">
                <a:latin typeface="+mn-lt"/>
              </a:rPr>
              <a:t>answers</a:t>
            </a:r>
            <a:endParaRPr lang="de-DE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83568" y="62068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Question</a:t>
            </a:r>
            <a:r>
              <a:rPr lang="de-DE" dirty="0" smtClean="0">
                <a:latin typeface="+mn-lt"/>
              </a:rPr>
              <a:t>: </a:t>
            </a:r>
            <a:r>
              <a:rPr lang="de-DE" b="1" dirty="0" smtClean="0">
                <a:latin typeface="+mn-lt"/>
              </a:rPr>
              <a:t>Is § 52a UrhG </a:t>
            </a:r>
            <a:r>
              <a:rPr lang="de-DE" b="1" dirty="0" err="1" smtClean="0">
                <a:latin typeface="+mn-lt"/>
              </a:rPr>
              <a:t>too</a:t>
            </a:r>
            <a:r>
              <a:rPr lang="de-DE" b="1" dirty="0" smtClean="0">
                <a:latin typeface="+mn-lt"/>
              </a:rPr>
              <a:t> liberal (</a:t>
            </a:r>
            <a:r>
              <a:rPr lang="de-DE" b="1" dirty="0" err="1" smtClean="0">
                <a:latin typeface="+mn-lt"/>
              </a:rPr>
              <a:t>restricting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exclusive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rights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of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rightholders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too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much</a:t>
            </a:r>
            <a:r>
              <a:rPr lang="de-DE" b="1" dirty="0" smtClean="0">
                <a:latin typeface="+mn-lt"/>
              </a:rPr>
              <a:t>) </a:t>
            </a:r>
            <a:r>
              <a:rPr lang="de-DE" b="1" dirty="0" err="1" smtClean="0">
                <a:latin typeface="+mn-lt"/>
              </a:rPr>
              <a:t>or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too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restrictive</a:t>
            </a:r>
            <a:r>
              <a:rPr lang="de-DE" b="1" dirty="0" smtClean="0">
                <a:latin typeface="+mn-lt"/>
              </a:rPr>
              <a:t> (</a:t>
            </a:r>
            <a:r>
              <a:rPr lang="de-DE" b="1" dirty="0" err="1" smtClean="0">
                <a:latin typeface="+mn-lt"/>
              </a:rPr>
              <a:t>useless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for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research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and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education</a:t>
            </a:r>
            <a:r>
              <a:rPr lang="de-DE" b="1" dirty="0" smtClean="0">
                <a:latin typeface="+mn-lt"/>
              </a:rPr>
              <a:t>) </a:t>
            </a:r>
            <a:endParaRPr lang="de-DE" b="1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5696" y="5949280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+mn-lt"/>
              </a:rPr>
              <a:t>http://www.urheberrechtsbuendnis.de/befragung2011-auswertung1.pdf</a:t>
            </a:r>
            <a:endParaRPr lang="de-DE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83568" y="188640"/>
            <a:ext cx="606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German </a:t>
            </a:r>
            <a:r>
              <a:rPr lang="de-DE" dirty="0" err="1" smtClean="0">
                <a:latin typeface="+mn-lt"/>
              </a:rPr>
              <a:t>coalition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copyright</a:t>
            </a:r>
            <a:r>
              <a:rPr lang="de-DE" dirty="0" smtClean="0">
                <a:latin typeface="+mn-lt"/>
              </a:rPr>
              <a:t> in </a:t>
            </a:r>
            <a:r>
              <a:rPr lang="de-DE" dirty="0" err="1" smtClean="0">
                <a:latin typeface="+mn-lt"/>
              </a:rPr>
              <a:t>favour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research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and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education</a:t>
            </a:r>
            <a:endParaRPr lang="de-DE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948264" y="1886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2.539 </a:t>
            </a:r>
            <a:r>
              <a:rPr lang="de-DE" dirty="0" err="1" smtClean="0">
                <a:latin typeface="+mn-lt"/>
              </a:rPr>
              <a:t>answers</a:t>
            </a:r>
            <a:endParaRPr lang="de-DE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83568" y="62068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Question</a:t>
            </a:r>
            <a:r>
              <a:rPr lang="de-DE" dirty="0" smtClean="0">
                <a:latin typeface="+mn-lt"/>
              </a:rPr>
              <a:t>: </a:t>
            </a:r>
            <a:r>
              <a:rPr lang="de-DE" b="1" dirty="0" err="1" smtClean="0">
                <a:latin typeface="+mn-lt"/>
              </a:rPr>
              <a:t>Should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published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knowledge</a:t>
            </a:r>
            <a:r>
              <a:rPr lang="de-DE" b="1" dirty="0" smtClean="0">
                <a:latin typeface="+mn-lt"/>
              </a:rPr>
              <a:t>, </a:t>
            </a:r>
            <a:r>
              <a:rPr lang="de-DE" b="1" dirty="0" err="1" smtClean="0">
                <a:latin typeface="+mn-lt"/>
              </a:rPr>
              <a:t>at</a:t>
            </a:r>
            <a:r>
              <a:rPr lang="de-DE" b="1" dirty="0" smtClean="0">
                <a:latin typeface="+mn-lt"/>
              </a:rPr>
              <a:t> least </a:t>
            </a:r>
            <a:r>
              <a:rPr lang="de-DE" b="1" dirty="0" err="1" smtClean="0">
                <a:latin typeface="+mn-lt"/>
              </a:rPr>
              <a:t>knowledge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produced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through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public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financial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means</a:t>
            </a:r>
            <a:r>
              <a:rPr lang="de-DE" b="1" dirty="0" smtClean="0">
                <a:latin typeface="+mn-lt"/>
              </a:rPr>
              <a:t>, </a:t>
            </a:r>
            <a:r>
              <a:rPr lang="de-DE" b="1" dirty="0" err="1" smtClean="0">
                <a:latin typeface="+mn-lt"/>
              </a:rPr>
              <a:t>be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freely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accessible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and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usable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by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everyone</a:t>
            </a:r>
            <a:r>
              <a:rPr lang="de-DE" b="1" dirty="0" smtClean="0">
                <a:latin typeface="+mn-lt"/>
              </a:rPr>
              <a:t>?</a:t>
            </a:r>
            <a:endParaRPr lang="de-DE" b="1" dirty="0">
              <a:latin typeface="+mn-lt"/>
            </a:endParaRPr>
          </a:p>
        </p:txBody>
      </p:sp>
      <p:pic>
        <p:nvPicPr>
          <p:cNvPr id="8" name="Grafik 7"/>
          <p:cNvPicPr/>
          <p:nvPr/>
        </p:nvPicPr>
        <p:blipFill>
          <a:blip r:embed="rId3" cstate="print"/>
          <a:srcRect l="27460" t="28935" r="12609" b="12476"/>
          <a:stretch>
            <a:fillRect/>
          </a:stretch>
        </p:blipFill>
        <p:spPr bwMode="auto">
          <a:xfrm>
            <a:off x="1259632" y="1556792"/>
            <a:ext cx="69127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835696" y="6145559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+mn-lt"/>
              </a:rPr>
              <a:t>http://www.urheberrechtsbuendnis.de/befragung2011-auswertung1.pdf</a:t>
            </a:r>
            <a:endParaRPr lang="de-DE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Grp="1"/>
          </p:cNvSpPr>
          <p:nvPr>
            <p:ph type="title"/>
          </p:nvPr>
        </p:nvSpPr>
        <p:spPr>
          <a:xfrm>
            <a:off x="1475656" y="1196752"/>
            <a:ext cx="6300787" cy="3600450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Font typeface="StarSymbol"/>
              <a:buNone/>
            </a:pPr>
            <a:r>
              <a:rPr sz="4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Open Access as a form of institutionalizing</a:t>
            </a:r>
            <a:br>
              <a:rPr sz="4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</a:br>
            <a:r>
              <a:rPr sz="4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knowledge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46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9512" y="188640"/>
            <a:ext cx="7743775" cy="8436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But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copyright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is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not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only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form </a:t>
            </a:r>
            <a:r>
              <a:rPr lang="de-DE" sz="2400" kern="0" dirty="0" err="1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400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institutionalizing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knowledge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and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making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it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a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commons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, a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common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property</a:t>
            </a:r>
            <a:endParaRPr lang="de-DE" sz="2400" kern="0" dirty="0">
              <a:solidFill>
                <a:schemeClr val="bg1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1520" y="1556792"/>
            <a:ext cx="7743775" cy="1031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Open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access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is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a form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institutionalizing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knowledge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, not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by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law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but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through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initiative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commoners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–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people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who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are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concerned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in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production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,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publishing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and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usage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knowledge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.</a:t>
            </a:r>
            <a:endParaRPr lang="de-DE" sz="2000" kern="0" dirty="0">
              <a:solidFill>
                <a:srgbClr val="00206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2852936"/>
            <a:ext cx="7743775" cy="1344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The Berlin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Declaration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Open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access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is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an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example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for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establishing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guidelines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for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publication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and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usage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knowledge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and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information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by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acknowledging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moral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rights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(die Persönlichkeitsrechte)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0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0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authors</a:t>
            </a:r>
            <a:endParaRPr lang="de-DE" sz="2000" kern="0" dirty="0">
              <a:solidFill>
                <a:srgbClr val="00206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47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9512" y="188640"/>
            <a:ext cx="7743775" cy="8436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But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copyright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is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not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only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form </a:t>
            </a:r>
            <a:r>
              <a:rPr lang="de-DE" sz="2400" kern="0" dirty="0" err="1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400" kern="0" dirty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institutionalizing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knowledge</a:t>
            </a:r>
            <a:r>
              <a:rPr lang="de-DE" sz="2400" b="1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,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making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it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a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commons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, a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common</a:t>
            </a:r>
            <a:r>
              <a:rPr lang="de-DE" sz="2400" kern="0" dirty="0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Calibri" pitchFamily="18"/>
                <a:ea typeface="Arial Unicode MS" pitchFamily="2"/>
                <a:cs typeface="Tahoma" pitchFamily="2"/>
              </a:rPr>
              <a:t>property</a:t>
            </a:r>
            <a:endParaRPr lang="de-DE" sz="2400" kern="0" dirty="0">
              <a:solidFill>
                <a:schemeClr val="bg1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67544" y="1340768"/>
            <a:ext cx="7743775" cy="46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From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the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Berlin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Declaration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4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of</a:t>
            </a:r>
            <a:r>
              <a:rPr lang="de-DE" sz="24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Open - 2003</a:t>
            </a:r>
            <a:endParaRPr lang="de-DE" sz="2400" kern="0" dirty="0">
              <a:solidFill>
                <a:srgbClr val="00206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123725" y="1844824"/>
            <a:ext cx="8840763" cy="4093423"/>
            <a:chOff x="123725" y="1844824"/>
            <a:chExt cx="8840763" cy="4093423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3725" y="1844824"/>
              <a:ext cx="8840763" cy="3672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feld 7"/>
            <p:cNvSpPr txBox="1"/>
            <p:nvPr/>
          </p:nvSpPr>
          <p:spPr>
            <a:xfrm>
              <a:off x="1619672" y="5661248"/>
              <a:ext cx="5976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latin typeface="+mn-lt"/>
                </a:rPr>
                <a:t>http://www.zim.mpg.de/openaccess-berlin/berlin_declaration.pdf</a:t>
              </a:r>
              <a:endParaRPr lang="de-DE" sz="1200" dirty="0"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Grp="1"/>
          </p:cNvSpPr>
          <p:nvPr>
            <p:ph type="title"/>
          </p:nvPr>
        </p:nvSpPr>
        <p:spPr>
          <a:xfrm>
            <a:off x="1475656" y="1196752"/>
            <a:ext cx="6300787" cy="3600450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Font typeface="StarSymbol"/>
              <a:buNone/>
            </a:pPr>
            <a:r>
              <a:rPr sz="44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Models for the institutionalization of knowledge</a:t>
            </a:r>
          </a:p>
        </p:txBody>
      </p:sp>
      <p:sp>
        <p:nvSpPr>
          <p:cNvPr id="3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48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504775" y="76201"/>
            <a:ext cx="7451601" cy="472480"/>
          </a:xfrm>
          <a:prstGeom prst="rect">
            <a:avLst/>
          </a:prstGeom>
          <a:solidFill>
            <a:srgbClr val="333366"/>
          </a:solidFill>
          <a:ln>
            <a:noFill/>
            <a:prstDash val="solid"/>
          </a:ln>
        </p:spPr>
        <p:txBody>
          <a:bodyPr anchorCtr="1" compatLnSpc="0"/>
          <a:lstStyle/>
          <a:p>
            <a:pPr algn="ctr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chemeClr val="bg1"/>
                </a:solidFill>
                <a:latin typeface="+mn-lt"/>
                <a:ea typeface="Arial Unicode MS" pitchFamily="2"/>
                <a:cs typeface="Arial" pitchFamily="2"/>
              </a:rPr>
              <a:t>Models for the institutionalization of knowledge</a:t>
            </a:r>
            <a:endParaRPr lang="de-DE" sz="2800" b="1" dirty="0">
              <a:solidFill>
                <a:schemeClr val="bg1"/>
              </a:solidFill>
              <a:latin typeface="+mn-lt"/>
              <a:ea typeface="Arial Unicode MS" pitchFamily="2"/>
              <a:cs typeface="Arial" pitchFamily="2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762000" y="1124744"/>
            <a:ext cx="8077200" cy="463550"/>
          </a:xfrm>
          <a:prstGeom prst="rect">
            <a:avLst/>
          </a:prstGeom>
          <a:solidFill>
            <a:srgbClr val="E9E9E9"/>
          </a:solidFill>
          <a:ln>
            <a:noFill/>
            <a:prstDash val="solid"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(1) Proprietary commercial information markets</a:t>
            </a:r>
          </a:p>
        </p:txBody>
      </p:sp>
      <p:sp>
        <p:nvSpPr>
          <p:cNvPr id="6" name="Rectangle 3"/>
          <p:cNvSpPr/>
          <p:nvPr/>
        </p:nvSpPr>
        <p:spPr>
          <a:xfrm>
            <a:off x="476250" y="2586831"/>
            <a:ext cx="2763838" cy="712788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trade with information objects</a:t>
            </a:r>
          </a:p>
        </p:txBody>
      </p:sp>
      <p:sp>
        <p:nvSpPr>
          <p:cNvPr id="7" name="Legende mit Pfeil nach unten 9"/>
          <p:cNvSpPr/>
          <p:nvPr/>
        </p:nvSpPr>
        <p:spPr>
          <a:xfrm>
            <a:off x="1176338" y="1870869"/>
            <a:ext cx="1524000" cy="5127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25005"/>
              <a:gd name="f8" fmla="val 25000"/>
              <a:gd name="f9" fmla="val 64977"/>
              <a:gd name="f10" fmla="+- 0 0 0"/>
              <a:gd name="f11" fmla="abs f3"/>
              <a:gd name="f12" fmla="abs f4"/>
              <a:gd name="f13" fmla="abs f5"/>
              <a:gd name="f14" fmla="*/ f10 f0 1"/>
              <a:gd name="f15" fmla="?: f11 f3 1"/>
              <a:gd name="f16" fmla="?: f12 f4 1"/>
              <a:gd name="f17" fmla="?: f13 f5 1"/>
              <a:gd name="f18" fmla="*/ f14 1 f2"/>
              <a:gd name="f19" fmla="*/ f15 1 21600"/>
              <a:gd name="f20" fmla="*/ f16 1 21600"/>
              <a:gd name="f21" fmla="*/ 21600 f15 1"/>
              <a:gd name="f22" fmla="*/ 21600 f16 1"/>
              <a:gd name="f23" fmla="+- f18 0 f1"/>
              <a:gd name="f24" fmla="min f20 f19"/>
              <a:gd name="f25" fmla="*/ f21 1 f17"/>
              <a:gd name="f26" fmla="*/ f22 1 f17"/>
              <a:gd name="f27" fmla="val f25"/>
              <a:gd name="f28" fmla="val f26"/>
              <a:gd name="f29" fmla="*/ f6 f24 1"/>
              <a:gd name="f30" fmla="+- f28 0 f6"/>
              <a:gd name="f31" fmla="+- f27 0 f6"/>
              <a:gd name="f32" fmla="*/ f27 f24 1"/>
              <a:gd name="f33" fmla="*/ f28 f24 1"/>
              <a:gd name="f34" fmla="*/ f31 1 2"/>
              <a:gd name="f35" fmla="min f31 f30"/>
              <a:gd name="f36" fmla="*/ f30 f9 1"/>
              <a:gd name="f37" fmla="+- f6 f34 0"/>
              <a:gd name="f38" fmla="*/ f35 f7 1"/>
              <a:gd name="f39" fmla="*/ f35 f8 1"/>
              <a:gd name="f40" fmla="*/ f36 1 100000"/>
              <a:gd name="f41" fmla="*/ f38 1 100000"/>
              <a:gd name="f42" fmla="*/ f38 1 200000"/>
              <a:gd name="f43" fmla="*/ f39 1 100000"/>
              <a:gd name="f44" fmla="*/ f40 1 2"/>
              <a:gd name="f45" fmla="*/ f40 f24 1"/>
              <a:gd name="f46" fmla="*/ f37 f24 1"/>
              <a:gd name="f47" fmla="+- f37 0 f41"/>
              <a:gd name="f48" fmla="+- f37 0 f42"/>
              <a:gd name="f49" fmla="+- f37 f42 0"/>
              <a:gd name="f50" fmla="+- f37 f41 0"/>
              <a:gd name="f51" fmla="+- f28 0 f43"/>
              <a:gd name="f52" fmla="*/ f44 f24 1"/>
              <a:gd name="f53" fmla="*/ f49 f24 1"/>
              <a:gd name="f54" fmla="*/ f51 f24 1"/>
              <a:gd name="f55" fmla="*/ f50 f24 1"/>
              <a:gd name="f56" fmla="*/ f47 f24 1"/>
              <a:gd name="f57" fmla="*/ f48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29" y="f52"/>
              </a:cxn>
              <a:cxn ang="f23">
                <a:pos x="f32" y="f52"/>
              </a:cxn>
            </a:cxnLst>
            <a:rect l="f29" t="f29" r="f32" b="f45"/>
            <a:pathLst>
              <a:path>
                <a:moveTo>
                  <a:pt x="f29" y="f29"/>
                </a:moveTo>
                <a:lnTo>
                  <a:pt x="f32" y="f29"/>
                </a:lnTo>
                <a:lnTo>
                  <a:pt x="f32" y="f45"/>
                </a:lnTo>
                <a:lnTo>
                  <a:pt x="f53" y="f45"/>
                </a:lnTo>
                <a:lnTo>
                  <a:pt x="f53" y="f54"/>
                </a:lnTo>
                <a:lnTo>
                  <a:pt x="f55" y="f54"/>
                </a:lnTo>
                <a:lnTo>
                  <a:pt x="f46" y="f33"/>
                </a:lnTo>
                <a:lnTo>
                  <a:pt x="f56" y="f54"/>
                </a:lnTo>
                <a:lnTo>
                  <a:pt x="f57" y="f54"/>
                </a:lnTo>
                <a:lnTo>
                  <a:pt x="f57" y="f45"/>
                </a:lnTo>
                <a:lnTo>
                  <a:pt x="f29" y="f45"/>
                </a:lnTo>
                <a:close/>
              </a:path>
            </a:pathLst>
          </a:custGeom>
          <a:solidFill>
            <a:srgbClr val="333366"/>
          </a:solidFill>
          <a:ln w="12600">
            <a:solidFill>
              <a:srgbClr val="000000"/>
            </a:solidFill>
            <a:prstDash val="solid"/>
            <a:round/>
          </a:ln>
        </p:spPr>
        <p:txBody>
          <a:bodyPr lIns="18004" tIns="10799" rIns="18004" bIns="10799" anchor="ctr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chemeClr val="bg1"/>
                </a:solidFill>
                <a:latin typeface="+mn-lt"/>
                <a:ea typeface="Arial Unicode MS" pitchFamily="2"/>
                <a:cs typeface="Tahoma" pitchFamily="2"/>
              </a:rPr>
              <a:t>objects</a:t>
            </a:r>
          </a:p>
        </p:txBody>
      </p:sp>
      <p:sp>
        <p:nvSpPr>
          <p:cNvPr id="8" name="Rectangle 3"/>
          <p:cNvSpPr/>
          <p:nvPr/>
        </p:nvSpPr>
        <p:spPr>
          <a:xfrm>
            <a:off x="4648200" y="1810544"/>
            <a:ext cx="3124200" cy="714375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exclusive rights for the exploitation</a:t>
            </a:r>
          </a:p>
        </p:txBody>
      </p:sp>
      <p:grpSp>
        <p:nvGrpSpPr>
          <p:cNvPr id="10" name="Gruppieren 40"/>
          <p:cNvGrpSpPr>
            <a:grpSpLocks/>
          </p:cNvGrpSpPr>
          <p:nvPr/>
        </p:nvGrpSpPr>
        <p:grpSpPr bwMode="auto">
          <a:xfrm>
            <a:off x="4914900" y="2602706"/>
            <a:ext cx="2590800" cy="1698625"/>
            <a:chOff x="4915082" y="2883313"/>
            <a:chExt cx="2590915" cy="1697812"/>
          </a:xfrm>
        </p:grpSpPr>
        <p:sp>
          <p:nvSpPr>
            <p:cNvPr id="11" name="Legende mit Pfeil nach unten 23"/>
            <p:cNvSpPr/>
            <p:nvPr/>
          </p:nvSpPr>
          <p:spPr>
            <a:xfrm>
              <a:off x="5029387" y="2883313"/>
              <a:ext cx="2362305" cy="9932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5008"/>
                <a:gd name="f8" fmla="val 24987"/>
                <a:gd name="f9" fmla="val 25000"/>
                <a:gd name="f10" fmla="val 64977"/>
                <a:gd name="f11" fmla="+- 0 0 0"/>
                <a:gd name="f12" fmla="abs f3"/>
                <a:gd name="f13" fmla="abs f4"/>
                <a:gd name="f14" fmla="abs f5"/>
                <a:gd name="f15" fmla="*/ f11 f0 1"/>
                <a:gd name="f16" fmla="?: f12 f3 1"/>
                <a:gd name="f17" fmla="?: f13 f4 1"/>
                <a:gd name="f18" fmla="?: f14 f5 1"/>
                <a:gd name="f19" fmla="*/ f15 1 f2"/>
                <a:gd name="f20" fmla="*/ f16 1 21600"/>
                <a:gd name="f21" fmla="*/ f17 1 21600"/>
                <a:gd name="f22" fmla="*/ 21600 f16 1"/>
                <a:gd name="f23" fmla="*/ 21600 f17 1"/>
                <a:gd name="f24" fmla="+- f19 0 f1"/>
                <a:gd name="f25" fmla="min f21 f20"/>
                <a:gd name="f26" fmla="*/ f22 1 f18"/>
                <a:gd name="f27" fmla="*/ f23 1 f18"/>
                <a:gd name="f28" fmla="val f26"/>
                <a:gd name="f29" fmla="val f27"/>
                <a:gd name="f30" fmla="*/ f6 f25 1"/>
                <a:gd name="f31" fmla="+- f29 0 f6"/>
                <a:gd name="f32" fmla="+- f28 0 f6"/>
                <a:gd name="f33" fmla="*/ f28 f25 1"/>
                <a:gd name="f34" fmla="*/ f29 f25 1"/>
                <a:gd name="f35" fmla="*/ f32 1 2"/>
                <a:gd name="f36" fmla="min f32 f31"/>
                <a:gd name="f37" fmla="*/ f31 f10 1"/>
                <a:gd name="f38" fmla="+- f6 f35 0"/>
                <a:gd name="f39" fmla="*/ f36 f8 1"/>
                <a:gd name="f40" fmla="*/ f36 f7 1"/>
                <a:gd name="f41" fmla="*/ f36 f9 1"/>
                <a:gd name="f42" fmla="*/ f37 1 100000"/>
                <a:gd name="f43" fmla="*/ f39 1 100000"/>
                <a:gd name="f44" fmla="*/ f40 1 200000"/>
                <a:gd name="f45" fmla="*/ f41 1 100000"/>
                <a:gd name="f46" fmla="*/ f42 1 2"/>
                <a:gd name="f47" fmla="*/ f42 f25 1"/>
                <a:gd name="f48" fmla="*/ f38 f25 1"/>
                <a:gd name="f49" fmla="+- f38 0 f43"/>
                <a:gd name="f50" fmla="+- f38 0 f44"/>
                <a:gd name="f51" fmla="+- f38 f44 0"/>
                <a:gd name="f52" fmla="+- f38 f43 0"/>
                <a:gd name="f53" fmla="+- f29 0 f45"/>
                <a:gd name="f54" fmla="*/ f46 f25 1"/>
                <a:gd name="f55" fmla="*/ f51 f25 1"/>
                <a:gd name="f56" fmla="*/ f53 f25 1"/>
                <a:gd name="f57" fmla="*/ f52 f25 1"/>
                <a:gd name="f58" fmla="*/ f49 f25 1"/>
                <a:gd name="f59" fmla="*/ f5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0" y="f54"/>
                </a:cxn>
                <a:cxn ang="f24">
                  <a:pos x="f33" y="f54"/>
                </a:cxn>
              </a:cxnLst>
              <a:rect l="f30" t="f30" r="f33" b="f47"/>
              <a:pathLst>
                <a:path>
                  <a:moveTo>
                    <a:pt x="f30" y="f30"/>
                  </a:moveTo>
                  <a:lnTo>
                    <a:pt x="f33" y="f30"/>
                  </a:lnTo>
                  <a:lnTo>
                    <a:pt x="f33" y="f47"/>
                  </a:lnTo>
                  <a:lnTo>
                    <a:pt x="f55" y="f47"/>
                  </a:lnTo>
                  <a:lnTo>
                    <a:pt x="f55" y="f56"/>
                  </a:lnTo>
                  <a:lnTo>
                    <a:pt x="f57" y="f56"/>
                  </a:lnTo>
                  <a:lnTo>
                    <a:pt x="f48" y="f34"/>
                  </a:lnTo>
                  <a:lnTo>
                    <a:pt x="f58" y="f56"/>
                  </a:lnTo>
                  <a:lnTo>
                    <a:pt x="f59" y="f56"/>
                  </a:lnTo>
                  <a:lnTo>
                    <a:pt x="f59" y="f47"/>
                  </a:lnTo>
                  <a:lnTo>
                    <a:pt x="f30" y="f47"/>
                  </a:lnTo>
                  <a:close/>
                </a:path>
              </a:pathLst>
            </a:custGeom>
            <a:solidFill>
              <a:srgbClr val="333366"/>
            </a:solidFill>
            <a:ln w="12600">
              <a:solidFill>
                <a:srgbClr val="000000"/>
              </a:solidFill>
              <a:prstDash val="solid"/>
              <a:round/>
            </a:ln>
          </p:spPr>
          <p:txBody>
            <a:bodyPr lIns="18004" tIns="10799" rIns="18004" bIns="10799" anchor="ctr"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chemeClr val="bg1"/>
                  </a:solidFill>
                  <a:latin typeface="+mn-lt"/>
                  <a:ea typeface="Arial Unicode MS" pitchFamily="2"/>
                  <a:cs typeface="Tahoma" pitchFamily="2"/>
                </a:rPr>
                <a:t>with the consequence that</a:t>
              </a:r>
            </a:p>
          </p:txBody>
        </p:sp>
        <p:sp>
          <p:nvSpPr>
            <p:cNvPr id="12" name="Rectangle 3"/>
            <p:cNvSpPr/>
            <p:nvPr/>
          </p:nvSpPr>
          <p:spPr>
            <a:xfrm>
              <a:off x="4915082" y="3867092"/>
              <a:ext cx="2590915" cy="7140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knowledge is 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made a </a:t>
              </a:r>
              <a:r>
                <a:rPr lang="de-DE" sz="2000" b="1" kern="0" dirty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scarce good</a:t>
              </a:r>
            </a:p>
          </p:txBody>
        </p:sp>
      </p:grpSp>
      <p:sp>
        <p:nvSpPr>
          <p:cNvPr id="13" name="Rectangle 3"/>
          <p:cNvSpPr/>
          <p:nvPr/>
        </p:nvSpPr>
        <p:spPr>
          <a:xfrm>
            <a:off x="469032" y="3645024"/>
            <a:ext cx="2590800" cy="1298882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transformation of authors´ rights into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exploiters´ rights</a:t>
            </a:r>
          </a:p>
        </p:txBody>
      </p:sp>
      <p:grpSp>
        <p:nvGrpSpPr>
          <p:cNvPr id="14" name="Gruppieren 30"/>
          <p:cNvGrpSpPr>
            <a:grpSpLocks/>
          </p:cNvGrpSpPr>
          <p:nvPr/>
        </p:nvGrpSpPr>
        <p:grpSpPr bwMode="auto">
          <a:xfrm>
            <a:off x="3962400" y="4317206"/>
            <a:ext cx="1524000" cy="1279525"/>
            <a:chOff x="3962515" y="4598188"/>
            <a:chExt cx="1523884" cy="1279081"/>
          </a:xfrm>
        </p:grpSpPr>
        <p:sp>
          <p:nvSpPr>
            <p:cNvPr id="15" name="Rectangle 3"/>
            <p:cNvSpPr/>
            <p:nvPr/>
          </p:nvSpPr>
          <p:spPr>
            <a:xfrm>
              <a:off x="3962515" y="5163142"/>
              <a:ext cx="1523884" cy="714127"/>
            </a:xfrm>
            <a:prstGeom prst="rect">
              <a:avLst/>
            </a:prstGeom>
            <a:solidFill>
              <a:srgbClr val="F2F2F2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copyright law</a:t>
              </a:r>
            </a:p>
          </p:txBody>
        </p:sp>
        <p:cxnSp>
          <p:nvCxnSpPr>
            <p:cNvPr id="16" name="Gerade Verbindung mit Pfeil 25"/>
            <p:cNvCxnSpPr>
              <a:cxnSpLocks noChangeShapeType="1"/>
            </p:cNvCxnSpPr>
            <p:nvPr/>
          </p:nvCxnSpPr>
          <p:spPr bwMode="auto">
            <a:xfrm flipV="1">
              <a:off x="4495684" y="4598188"/>
              <a:ext cx="419398" cy="638635"/>
            </a:xfrm>
            <a:prstGeom prst="straightConnector1">
              <a:avLst/>
            </a:prstGeom>
            <a:noFill/>
            <a:ln w="57241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7" name="Gruppieren 32"/>
          <p:cNvGrpSpPr>
            <a:grpSpLocks/>
          </p:cNvGrpSpPr>
          <p:nvPr/>
        </p:nvGrpSpPr>
        <p:grpSpPr bwMode="auto">
          <a:xfrm>
            <a:off x="6804025" y="4223544"/>
            <a:ext cx="1524000" cy="1589087"/>
            <a:chOff x="6804251" y="4503173"/>
            <a:chExt cx="1523884" cy="1590122"/>
          </a:xfrm>
        </p:grpSpPr>
        <p:sp>
          <p:nvSpPr>
            <p:cNvPr id="18" name="Rectangle 3"/>
            <p:cNvSpPr/>
            <p:nvPr/>
          </p:nvSpPr>
          <p:spPr>
            <a:xfrm>
              <a:off x="6804251" y="5068691"/>
              <a:ext cx="1523884" cy="1024604"/>
            </a:xfrm>
            <a:prstGeom prst="rect">
              <a:avLst/>
            </a:prstGeom>
            <a:solidFill>
              <a:srgbClr val="F2F2F2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contractual agreement</a:t>
              </a:r>
            </a:p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licenses</a:t>
              </a:r>
            </a:p>
          </p:txBody>
        </p:sp>
        <p:cxnSp>
          <p:nvCxnSpPr>
            <p:cNvPr id="19" name="Gerade Verbindung mit Pfeil 27"/>
            <p:cNvCxnSpPr>
              <a:cxnSpLocks noChangeShapeType="1"/>
            </p:cNvCxnSpPr>
            <p:nvPr/>
          </p:nvCxnSpPr>
          <p:spPr bwMode="auto">
            <a:xfrm>
              <a:off x="7299609" y="4503173"/>
              <a:ext cx="495358" cy="638635"/>
            </a:xfrm>
            <a:prstGeom prst="straightConnector1">
              <a:avLst/>
            </a:prstGeom>
            <a:noFill/>
            <a:ln w="57241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20" name="Gruppieren 31"/>
          <p:cNvGrpSpPr>
            <a:grpSpLocks/>
          </p:cNvGrpSpPr>
          <p:nvPr/>
        </p:nvGrpSpPr>
        <p:grpSpPr bwMode="auto">
          <a:xfrm>
            <a:off x="5562600" y="4650581"/>
            <a:ext cx="1066800" cy="803275"/>
            <a:chOff x="5562715" y="4930819"/>
            <a:chExt cx="1066684" cy="802440"/>
          </a:xfrm>
        </p:grpSpPr>
        <p:sp>
          <p:nvSpPr>
            <p:cNvPr id="21" name="Rectangle 3"/>
            <p:cNvSpPr/>
            <p:nvPr/>
          </p:nvSpPr>
          <p:spPr>
            <a:xfrm>
              <a:off x="5562715" y="5330453"/>
              <a:ext cx="1066684" cy="402806"/>
            </a:xfrm>
            <a:prstGeom prst="rect">
              <a:avLst/>
            </a:prstGeom>
            <a:solidFill>
              <a:srgbClr val="F2F2F2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DRM</a:t>
              </a:r>
            </a:p>
          </p:txBody>
        </p:sp>
        <p:cxnSp>
          <p:nvCxnSpPr>
            <p:cNvPr id="22" name="Gerade Verbindung mit Pfeil 29"/>
            <p:cNvCxnSpPr>
              <a:cxnSpLocks noChangeShapeType="1"/>
            </p:cNvCxnSpPr>
            <p:nvPr/>
          </p:nvCxnSpPr>
          <p:spPr bwMode="auto">
            <a:xfrm>
              <a:off x="5829482" y="4930819"/>
              <a:ext cx="533160" cy="1802"/>
            </a:xfrm>
            <a:prstGeom prst="straightConnector1">
              <a:avLst/>
            </a:prstGeom>
            <a:noFill/>
            <a:ln w="57241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sp>
        <p:nvSpPr>
          <p:cNvPr id="23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+mn-lt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+mn-lt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49</a:t>
            </a:fld>
            <a:endParaRPr lang="de-DE" sz="1400" kern="0" dirty="0">
              <a:solidFill>
                <a:srgbClr val="000000"/>
              </a:solidFill>
              <a:latin typeface="+mn-lt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256" y="1"/>
            <a:ext cx="8404240" cy="394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204864"/>
            <a:ext cx="8400430" cy="396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/>
          <p:nvPr/>
        </p:nvSpPr>
        <p:spPr>
          <a:xfrm>
            <a:off x="432767" y="76201"/>
            <a:ext cx="7451601" cy="472480"/>
          </a:xfrm>
          <a:prstGeom prst="rect">
            <a:avLst/>
          </a:prstGeom>
          <a:solidFill>
            <a:srgbClr val="333366"/>
          </a:solidFill>
          <a:ln>
            <a:noFill/>
            <a:prstDash val="solid"/>
          </a:ln>
        </p:spPr>
        <p:txBody>
          <a:bodyPr anchorCtr="1" compatLnSpc="0"/>
          <a:lstStyle/>
          <a:p>
            <a:pPr algn="ctr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chemeClr val="bg1"/>
                </a:solidFill>
                <a:latin typeface="+mn-lt"/>
                <a:ea typeface="Arial Unicode MS" pitchFamily="2"/>
                <a:cs typeface="Arial" pitchFamily="2"/>
              </a:rPr>
              <a:t>Models for the institutionalization of knowledge</a:t>
            </a:r>
            <a:endParaRPr lang="de-DE" sz="2800" b="1" dirty="0">
              <a:solidFill>
                <a:schemeClr val="bg1"/>
              </a:solidFill>
              <a:latin typeface="+mn-lt"/>
              <a:ea typeface="Arial Unicode MS" pitchFamily="2"/>
              <a:cs typeface="Arial" pitchFamily="2"/>
            </a:endParaRPr>
          </a:p>
        </p:txBody>
      </p:sp>
      <p:sp>
        <p:nvSpPr>
          <p:cNvPr id="35" name="Rectangle 3"/>
          <p:cNvSpPr/>
          <p:nvPr/>
        </p:nvSpPr>
        <p:spPr>
          <a:xfrm>
            <a:off x="609600" y="764704"/>
            <a:ext cx="6589713" cy="463550"/>
          </a:xfrm>
          <a:prstGeom prst="rect">
            <a:avLst/>
          </a:prstGeom>
          <a:solidFill>
            <a:srgbClr val="E9E9E9"/>
          </a:solidFill>
          <a:ln>
            <a:noFill/>
            <a:prstDash val="solid"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(2) </a:t>
            </a:r>
            <a:r>
              <a:rPr lang="de-DE" sz="24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Freeconomics markets – prototpye Google</a:t>
            </a:r>
          </a:p>
        </p:txBody>
      </p:sp>
      <p:sp>
        <p:nvSpPr>
          <p:cNvPr id="36" name="Rectangle 3"/>
          <p:cNvSpPr/>
          <p:nvPr/>
        </p:nvSpPr>
        <p:spPr>
          <a:xfrm>
            <a:off x="838200" y="2145829"/>
            <a:ext cx="2667000" cy="655949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kern="0" dirty="0" err="1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i</a:t>
            </a:r>
            <a:r>
              <a:rPr lang="de-DE" b="1" kern="0" dirty="0" err="1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nformation</a:t>
            </a:r>
            <a:r>
              <a:rPr lang="de-DE" b="1" kern="0" dirty="0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de-DE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objects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search engines</a:t>
            </a:r>
          </a:p>
        </p:txBody>
      </p:sp>
      <p:sp>
        <p:nvSpPr>
          <p:cNvPr id="37" name="Legende mit Pfeil nach unten 9"/>
          <p:cNvSpPr/>
          <p:nvPr/>
        </p:nvSpPr>
        <p:spPr>
          <a:xfrm>
            <a:off x="1409700" y="1803152"/>
            <a:ext cx="1524000" cy="51276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25005"/>
              <a:gd name="f8" fmla="val 25000"/>
              <a:gd name="f9" fmla="val 64977"/>
              <a:gd name="f10" fmla="+- 0 0 0"/>
              <a:gd name="f11" fmla="abs f3"/>
              <a:gd name="f12" fmla="abs f4"/>
              <a:gd name="f13" fmla="abs f5"/>
              <a:gd name="f14" fmla="*/ f10 f0 1"/>
              <a:gd name="f15" fmla="?: f11 f3 1"/>
              <a:gd name="f16" fmla="?: f12 f4 1"/>
              <a:gd name="f17" fmla="?: f13 f5 1"/>
              <a:gd name="f18" fmla="*/ f14 1 f2"/>
              <a:gd name="f19" fmla="*/ f15 1 21600"/>
              <a:gd name="f20" fmla="*/ f16 1 21600"/>
              <a:gd name="f21" fmla="*/ 21600 f15 1"/>
              <a:gd name="f22" fmla="*/ 21600 f16 1"/>
              <a:gd name="f23" fmla="+- f18 0 f1"/>
              <a:gd name="f24" fmla="min f20 f19"/>
              <a:gd name="f25" fmla="*/ f21 1 f17"/>
              <a:gd name="f26" fmla="*/ f22 1 f17"/>
              <a:gd name="f27" fmla="val f25"/>
              <a:gd name="f28" fmla="val f26"/>
              <a:gd name="f29" fmla="*/ f6 f24 1"/>
              <a:gd name="f30" fmla="+- f28 0 f6"/>
              <a:gd name="f31" fmla="+- f27 0 f6"/>
              <a:gd name="f32" fmla="*/ f27 f24 1"/>
              <a:gd name="f33" fmla="*/ f28 f24 1"/>
              <a:gd name="f34" fmla="*/ f31 1 2"/>
              <a:gd name="f35" fmla="min f31 f30"/>
              <a:gd name="f36" fmla="*/ f30 f9 1"/>
              <a:gd name="f37" fmla="+- f6 f34 0"/>
              <a:gd name="f38" fmla="*/ f35 f7 1"/>
              <a:gd name="f39" fmla="*/ f35 f8 1"/>
              <a:gd name="f40" fmla="*/ f36 1 100000"/>
              <a:gd name="f41" fmla="*/ f38 1 100000"/>
              <a:gd name="f42" fmla="*/ f38 1 200000"/>
              <a:gd name="f43" fmla="*/ f39 1 100000"/>
              <a:gd name="f44" fmla="*/ f40 1 2"/>
              <a:gd name="f45" fmla="*/ f40 f24 1"/>
              <a:gd name="f46" fmla="*/ f37 f24 1"/>
              <a:gd name="f47" fmla="+- f37 0 f41"/>
              <a:gd name="f48" fmla="+- f37 0 f42"/>
              <a:gd name="f49" fmla="+- f37 f42 0"/>
              <a:gd name="f50" fmla="+- f37 f41 0"/>
              <a:gd name="f51" fmla="+- f28 0 f43"/>
              <a:gd name="f52" fmla="*/ f44 f24 1"/>
              <a:gd name="f53" fmla="*/ f49 f24 1"/>
              <a:gd name="f54" fmla="*/ f51 f24 1"/>
              <a:gd name="f55" fmla="*/ f50 f24 1"/>
              <a:gd name="f56" fmla="*/ f47 f24 1"/>
              <a:gd name="f57" fmla="*/ f48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29" y="f52"/>
              </a:cxn>
              <a:cxn ang="f23">
                <a:pos x="f32" y="f52"/>
              </a:cxn>
            </a:cxnLst>
            <a:rect l="f29" t="f29" r="f32" b="f45"/>
            <a:pathLst>
              <a:path>
                <a:moveTo>
                  <a:pt x="f29" y="f29"/>
                </a:moveTo>
                <a:lnTo>
                  <a:pt x="f32" y="f29"/>
                </a:lnTo>
                <a:lnTo>
                  <a:pt x="f32" y="f45"/>
                </a:lnTo>
                <a:lnTo>
                  <a:pt x="f53" y="f45"/>
                </a:lnTo>
                <a:lnTo>
                  <a:pt x="f53" y="f54"/>
                </a:lnTo>
                <a:lnTo>
                  <a:pt x="f55" y="f54"/>
                </a:lnTo>
                <a:lnTo>
                  <a:pt x="f46" y="f33"/>
                </a:lnTo>
                <a:lnTo>
                  <a:pt x="f56" y="f54"/>
                </a:lnTo>
                <a:lnTo>
                  <a:pt x="f57" y="f54"/>
                </a:lnTo>
                <a:lnTo>
                  <a:pt x="f57" y="f45"/>
                </a:lnTo>
                <a:lnTo>
                  <a:pt x="f29" y="f45"/>
                </a:lnTo>
                <a:close/>
              </a:path>
            </a:pathLst>
          </a:custGeom>
          <a:solidFill>
            <a:srgbClr val="333366"/>
          </a:solidFill>
          <a:ln w="12600">
            <a:solidFill>
              <a:srgbClr val="000000"/>
            </a:solidFill>
            <a:prstDash val="solid"/>
            <a:round/>
          </a:ln>
        </p:spPr>
        <p:txBody>
          <a:bodyPr lIns="18004" tIns="10799" rIns="18004" bIns="10799" anchor="ctr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chemeClr val="bg1"/>
                </a:solidFill>
                <a:latin typeface="+mn-lt"/>
                <a:ea typeface="Arial Unicode MS" pitchFamily="2"/>
                <a:cs typeface="Tahoma" pitchFamily="2"/>
              </a:rPr>
              <a:t>objects</a:t>
            </a:r>
          </a:p>
        </p:txBody>
      </p:sp>
      <p:grpSp>
        <p:nvGrpSpPr>
          <p:cNvPr id="38" name="Gruppieren 37"/>
          <p:cNvGrpSpPr>
            <a:grpSpLocks/>
          </p:cNvGrpSpPr>
          <p:nvPr/>
        </p:nvGrpSpPr>
        <p:grpSpPr bwMode="auto">
          <a:xfrm>
            <a:off x="419100" y="2957043"/>
            <a:ext cx="3429000" cy="1008682"/>
            <a:chOff x="419042" y="3672888"/>
            <a:chExt cx="3429000" cy="1008732"/>
          </a:xfrm>
        </p:grpSpPr>
        <p:sp>
          <p:nvSpPr>
            <p:cNvPr id="39" name="Legende mit Pfeil nach unten 11"/>
            <p:cNvSpPr/>
            <p:nvPr/>
          </p:nvSpPr>
          <p:spPr>
            <a:xfrm>
              <a:off x="1371542" y="3672888"/>
              <a:ext cx="1524000" cy="5127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4997"/>
                <a:gd name="f8" fmla="val 25000"/>
                <a:gd name="f9" fmla="val 64977"/>
                <a:gd name="f10" fmla="+- 0 0 0"/>
                <a:gd name="f11" fmla="abs f3"/>
                <a:gd name="f12" fmla="abs f4"/>
                <a:gd name="f13" fmla="abs f5"/>
                <a:gd name="f14" fmla="*/ f10 f0 1"/>
                <a:gd name="f15" fmla="?: f11 f3 1"/>
                <a:gd name="f16" fmla="?: f12 f4 1"/>
                <a:gd name="f17" fmla="?: f13 f5 1"/>
                <a:gd name="f18" fmla="*/ f14 1 f2"/>
                <a:gd name="f19" fmla="*/ f15 1 21600"/>
                <a:gd name="f20" fmla="*/ f16 1 21600"/>
                <a:gd name="f21" fmla="*/ 21600 f15 1"/>
                <a:gd name="f22" fmla="*/ 21600 f16 1"/>
                <a:gd name="f23" fmla="+- f18 0 f1"/>
                <a:gd name="f24" fmla="min f20 f19"/>
                <a:gd name="f25" fmla="*/ f21 1 f17"/>
                <a:gd name="f26" fmla="*/ f22 1 f17"/>
                <a:gd name="f27" fmla="val f25"/>
                <a:gd name="f28" fmla="val f26"/>
                <a:gd name="f29" fmla="*/ f6 f24 1"/>
                <a:gd name="f30" fmla="+- f28 0 f6"/>
                <a:gd name="f31" fmla="+- f27 0 f6"/>
                <a:gd name="f32" fmla="*/ f27 f24 1"/>
                <a:gd name="f33" fmla="*/ f28 f24 1"/>
                <a:gd name="f34" fmla="*/ f31 1 2"/>
                <a:gd name="f35" fmla="min f31 f30"/>
                <a:gd name="f36" fmla="*/ f30 f9 1"/>
                <a:gd name="f37" fmla="+- f6 f34 0"/>
                <a:gd name="f38" fmla="*/ f35 f7 1"/>
                <a:gd name="f39" fmla="*/ f35 f8 1"/>
                <a:gd name="f40" fmla="*/ f36 1 100000"/>
                <a:gd name="f41" fmla="*/ f38 1 100000"/>
                <a:gd name="f42" fmla="*/ f38 1 200000"/>
                <a:gd name="f43" fmla="*/ f39 1 100000"/>
                <a:gd name="f44" fmla="*/ f40 1 2"/>
                <a:gd name="f45" fmla="*/ f40 f24 1"/>
                <a:gd name="f46" fmla="*/ f37 f24 1"/>
                <a:gd name="f47" fmla="+- f37 0 f41"/>
                <a:gd name="f48" fmla="+- f37 0 f42"/>
                <a:gd name="f49" fmla="+- f37 f42 0"/>
                <a:gd name="f50" fmla="+- f37 f41 0"/>
                <a:gd name="f51" fmla="+- f28 0 f43"/>
                <a:gd name="f52" fmla="*/ f44 f24 1"/>
                <a:gd name="f53" fmla="*/ f49 f24 1"/>
                <a:gd name="f54" fmla="*/ f51 f24 1"/>
                <a:gd name="f55" fmla="*/ f50 f24 1"/>
                <a:gd name="f56" fmla="*/ f47 f24 1"/>
                <a:gd name="f57" fmla="*/ f48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29" y="f52"/>
                </a:cxn>
                <a:cxn ang="f23">
                  <a:pos x="f32" y="f52"/>
                </a:cxn>
              </a:cxnLst>
              <a:rect l="f29" t="f29" r="f32" b="f45"/>
              <a:pathLst>
                <a:path>
                  <a:moveTo>
                    <a:pt x="f29" y="f29"/>
                  </a:moveTo>
                  <a:lnTo>
                    <a:pt x="f32" y="f29"/>
                  </a:lnTo>
                  <a:lnTo>
                    <a:pt x="f32" y="f45"/>
                  </a:lnTo>
                  <a:lnTo>
                    <a:pt x="f53" y="f45"/>
                  </a:lnTo>
                  <a:lnTo>
                    <a:pt x="f53" y="f54"/>
                  </a:lnTo>
                  <a:lnTo>
                    <a:pt x="f55" y="f54"/>
                  </a:lnTo>
                  <a:lnTo>
                    <a:pt x="f46" y="f33"/>
                  </a:lnTo>
                  <a:lnTo>
                    <a:pt x="f56" y="f54"/>
                  </a:lnTo>
                  <a:lnTo>
                    <a:pt x="f57" y="f54"/>
                  </a:lnTo>
                  <a:lnTo>
                    <a:pt x="f57" y="f45"/>
                  </a:lnTo>
                  <a:lnTo>
                    <a:pt x="f29" y="f45"/>
                  </a:lnTo>
                  <a:close/>
                </a:path>
              </a:pathLst>
            </a:custGeom>
            <a:solidFill>
              <a:srgbClr val="333366"/>
            </a:solidFill>
            <a:ln w="12600">
              <a:solidFill>
                <a:srgbClr val="000000"/>
              </a:solidFill>
              <a:prstDash val="solid"/>
              <a:round/>
            </a:ln>
          </p:spPr>
          <p:txBody>
            <a:bodyPr lIns="18004" tIns="10799" rIns="18004" bIns="10799" anchor="ctr"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chemeClr val="bg1"/>
                  </a:solidFill>
                  <a:latin typeface="+mn-lt"/>
                  <a:ea typeface="Arial Unicode MS" pitchFamily="2"/>
                  <a:cs typeface="Tahoma" pitchFamily="2"/>
                </a:rPr>
                <a:t>as</a:t>
              </a:r>
            </a:p>
          </p:txBody>
        </p:sp>
        <p:sp>
          <p:nvSpPr>
            <p:cNvPr id="40" name="Rectangle 3"/>
            <p:cNvSpPr/>
            <p:nvPr/>
          </p:nvSpPr>
          <p:spPr>
            <a:xfrm>
              <a:off x="419042" y="4276168"/>
              <a:ext cx="3429000" cy="405452"/>
            </a:xfrm>
            <a:prstGeom prst="rect">
              <a:avLst/>
            </a:prstGeom>
            <a:solidFill>
              <a:srgbClr val="E9E9E9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private property rights</a:t>
              </a:r>
            </a:p>
          </p:txBody>
        </p:sp>
      </p:grpSp>
      <p:sp>
        <p:nvSpPr>
          <p:cNvPr id="41" name="Rectangle 3"/>
          <p:cNvSpPr/>
          <p:nvPr/>
        </p:nvSpPr>
        <p:spPr>
          <a:xfrm>
            <a:off x="4648200" y="2172816"/>
            <a:ext cx="3884240" cy="405432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n</a:t>
            </a:r>
            <a:r>
              <a:rPr lang="de-DE" sz="2000" b="1" kern="0" dirty="0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ot </a:t>
            </a:r>
            <a:r>
              <a:rPr lang="de-DE" sz="2000" b="1" kern="0" dirty="0" err="1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through</a:t>
            </a:r>
            <a:r>
              <a:rPr lang="de-DE" sz="2000" b="1" kern="0" dirty="0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information itself</a:t>
            </a:r>
          </a:p>
        </p:txBody>
      </p:sp>
      <p:sp>
        <p:nvSpPr>
          <p:cNvPr id="42" name="Legende mit Pfeil nach unten 13"/>
          <p:cNvSpPr/>
          <p:nvPr/>
        </p:nvSpPr>
        <p:spPr>
          <a:xfrm>
            <a:off x="5832475" y="1628800"/>
            <a:ext cx="754063" cy="5016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24972"/>
              <a:gd name="f8" fmla="val 24994"/>
              <a:gd name="f9" fmla="val 25000"/>
              <a:gd name="f10" fmla="val 64977"/>
              <a:gd name="f11" fmla="+- 0 0 0"/>
              <a:gd name="f12" fmla="abs f3"/>
              <a:gd name="f13" fmla="abs f4"/>
              <a:gd name="f14" fmla="abs f5"/>
              <a:gd name="f15" fmla="*/ f11 f0 1"/>
              <a:gd name="f16" fmla="?: f12 f3 1"/>
              <a:gd name="f17" fmla="?: f13 f4 1"/>
              <a:gd name="f18" fmla="?: f14 f5 1"/>
              <a:gd name="f19" fmla="*/ f15 1 f2"/>
              <a:gd name="f20" fmla="*/ f16 1 21600"/>
              <a:gd name="f21" fmla="*/ f17 1 21600"/>
              <a:gd name="f22" fmla="*/ 21600 f16 1"/>
              <a:gd name="f23" fmla="*/ 21600 f17 1"/>
              <a:gd name="f24" fmla="+- f19 0 f1"/>
              <a:gd name="f25" fmla="min f21 f20"/>
              <a:gd name="f26" fmla="*/ f22 1 f18"/>
              <a:gd name="f27" fmla="*/ f23 1 f18"/>
              <a:gd name="f28" fmla="val f26"/>
              <a:gd name="f29" fmla="val f27"/>
              <a:gd name="f30" fmla="*/ f6 f25 1"/>
              <a:gd name="f31" fmla="+- f29 0 f6"/>
              <a:gd name="f32" fmla="+- f28 0 f6"/>
              <a:gd name="f33" fmla="*/ f28 f25 1"/>
              <a:gd name="f34" fmla="*/ f29 f25 1"/>
              <a:gd name="f35" fmla="*/ f32 1 2"/>
              <a:gd name="f36" fmla="min f32 f31"/>
              <a:gd name="f37" fmla="*/ f31 f10 1"/>
              <a:gd name="f38" fmla="+- f6 f35 0"/>
              <a:gd name="f39" fmla="*/ f36 f8 1"/>
              <a:gd name="f40" fmla="*/ f36 f7 1"/>
              <a:gd name="f41" fmla="*/ f36 f9 1"/>
              <a:gd name="f42" fmla="*/ f37 1 100000"/>
              <a:gd name="f43" fmla="*/ f39 1 100000"/>
              <a:gd name="f44" fmla="*/ f40 1 200000"/>
              <a:gd name="f45" fmla="*/ f41 1 100000"/>
              <a:gd name="f46" fmla="*/ f42 1 2"/>
              <a:gd name="f47" fmla="*/ f42 f25 1"/>
              <a:gd name="f48" fmla="*/ f38 f25 1"/>
              <a:gd name="f49" fmla="+- f38 0 f43"/>
              <a:gd name="f50" fmla="+- f38 0 f44"/>
              <a:gd name="f51" fmla="+- f38 f44 0"/>
              <a:gd name="f52" fmla="+- f38 f43 0"/>
              <a:gd name="f53" fmla="+- f29 0 f45"/>
              <a:gd name="f54" fmla="*/ f46 f25 1"/>
              <a:gd name="f55" fmla="*/ f51 f25 1"/>
              <a:gd name="f56" fmla="*/ f53 f25 1"/>
              <a:gd name="f57" fmla="*/ f52 f25 1"/>
              <a:gd name="f58" fmla="*/ f49 f25 1"/>
              <a:gd name="f59" fmla="*/ f50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0" y="f54"/>
              </a:cxn>
              <a:cxn ang="f24">
                <a:pos x="f33" y="f54"/>
              </a:cxn>
            </a:cxnLst>
            <a:rect l="f30" t="f30" r="f33" b="f47"/>
            <a:pathLst>
              <a:path>
                <a:moveTo>
                  <a:pt x="f30" y="f30"/>
                </a:moveTo>
                <a:lnTo>
                  <a:pt x="f33" y="f30"/>
                </a:lnTo>
                <a:lnTo>
                  <a:pt x="f33" y="f47"/>
                </a:lnTo>
                <a:lnTo>
                  <a:pt x="f55" y="f47"/>
                </a:lnTo>
                <a:lnTo>
                  <a:pt x="f55" y="f56"/>
                </a:lnTo>
                <a:lnTo>
                  <a:pt x="f57" y="f56"/>
                </a:lnTo>
                <a:lnTo>
                  <a:pt x="f48" y="f34"/>
                </a:lnTo>
                <a:lnTo>
                  <a:pt x="f58" y="f56"/>
                </a:lnTo>
                <a:lnTo>
                  <a:pt x="f59" y="f56"/>
                </a:lnTo>
                <a:lnTo>
                  <a:pt x="f59" y="f47"/>
                </a:lnTo>
                <a:lnTo>
                  <a:pt x="f30" y="f47"/>
                </a:lnTo>
                <a:close/>
              </a:path>
            </a:pathLst>
          </a:custGeom>
          <a:solidFill>
            <a:srgbClr val="333366"/>
          </a:solidFill>
          <a:ln w="12600">
            <a:solidFill>
              <a:srgbClr val="000000"/>
            </a:solidFill>
            <a:prstDash val="solid"/>
          </a:ln>
        </p:spPr>
        <p:txBody>
          <a:bodyPr lIns="18004" tIns="10799" rIns="18004" bIns="10799" anchor="ctr" anchorCtr="1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chemeClr val="bg1"/>
                </a:solidFill>
                <a:latin typeface="+mn-lt"/>
                <a:ea typeface="Arial Unicode MS" pitchFamily="2"/>
                <a:cs typeface="Tahoma" pitchFamily="2"/>
              </a:rPr>
              <a:t>profit</a:t>
            </a:r>
          </a:p>
        </p:txBody>
      </p:sp>
      <p:grpSp>
        <p:nvGrpSpPr>
          <p:cNvPr id="43" name="Gruppieren 40"/>
          <p:cNvGrpSpPr>
            <a:grpSpLocks/>
          </p:cNvGrpSpPr>
          <p:nvPr/>
        </p:nvGrpSpPr>
        <p:grpSpPr bwMode="auto">
          <a:xfrm>
            <a:off x="4932040" y="2768130"/>
            <a:ext cx="2857500" cy="1548482"/>
            <a:chOff x="4932223" y="3484238"/>
            <a:chExt cx="2857682" cy="1548192"/>
          </a:xfrm>
        </p:grpSpPr>
        <p:sp>
          <p:nvSpPr>
            <p:cNvPr id="44" name="Legende mit Pfeil nach unten 23"/>
            <p:cNvSpPr/>
            <p:nvPr/>
          </p:nvSpPr>
          <p:spPr>
            <a:xfrm>
              <a:off x="5029389" y="3484238"/>
              <a:ext cx="2362350" cy="5126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4974"/>
                <a:gd name="f8" fmla="val 24996"/>
                <a:gd name="f9" fmla="val 25000"/>
                <a:gd name="f10" fmla="val 64977"/>
                <a:gd name="f11" fmla="+- 0 0 0"/>
                <a:gd name="f12" fmla="abs f3"/>
                <a:gd name="f13" fmla="abs f4"/>
                <a:gd name="f14" fmla="abs f5"/>
                <a:gd name="f15" fmla="*/ f11 f0 1"/>
                <a:gd name="f16" fmla="?: f12 f3 1"/>
                <a:gd name="f17" fmla="?: f13 f4 1"/>
                <a:gd name="f18" fmla="?: f14 f5 1"/>
                <a:gd name="f19" fmla="*/ f15 1 f2"/>
                <a:gd name="f20" fmla="*/ f16 1 21600"/>
                <a:gd name="f21" fmla="*/ f17 1 21600"/>
                <a:gd name="f22" fmla="*/ 21600 f16 1"/>
                <a:gd name="f23" fmla="*/ 21600 f17 1"/>
                <a:gd name="f24" fmla="+- f19 0 f1"/>
                <a:gd name="f25" fmla="min f21 f20"/>
                <a:gd name="f26" fmla="*/ f22 1 f18"/>
                <a:gd name="f27" fmla="*/ f23 1 f18"/>
                <a:gd name="f28" fmla="val f26"/>
                <a:gd name="f29" fmla="val f27"/>
                <a:gd name="f30" fmla="*/ f6 f25 1"/>
                <a:gd name="f31" fmla="+- f29 0 f6"/>
                <a:gd name="f32" fmla="+- f28 0 f6"/>
                <a:gd name="f33" fmla="*/ f28 f25 1"/>
                <a:gd name="f34" fmla="*/ f29 f25 1"/>
                <a:gd name="f35" fmla="*/ f32 1 2"/>
                <a:gd name="f36" fmla="min f32 f31"/>
                <a:gd name="f37" fmla="*/ f31 f10 1"/>
                <a:gd name="f38" fmla="+- f6 f35 0"/>
                <a:gd name="f39" fmla="*/ f36 f8 1"/>
                <a:gd name="f40" fmla="*/ f36 f7 1"/>
                <a:gd name="f41" fmla="*/ f36 f9 1"/>
                <a:gd name="f42" fmla="*/ f37 1 100000"/>
                <a:gd name="f43" fmla="*/ f39 1 100000"/>
                <a:gd name="f44" fmla="*/ f40 1 200000"/>
                <a:gd name="f45" fmla="*/ f41 1 100000"/>
                <a:gd name="f46" fmla="*/ f42 1 2"/>
                <a:gd name="f47" fmla="*/ f42 f25 1"/>
                <a:gd name="f48" fmla="*/ f38 f25 1"/>
                <a:gd name="f49" fmla="+- f38 0 f43"/>
                <a:gd name="f50" fmla="+- f38 0 f44"/>
                <a:gd name="f51" fmla="+- f38 f44 0"/>
                <a:gd name="f52" fmla="+- f38 f43 0"/>
                <a:gd name="f53" fmla="+- f29 0 f45"/>
                <a:gd name="f54" fmla="*/ f46 f25 1"/>
                <a:gd name="f55" fmla="*/ f51 f25 1"/>
                <a:gd name="f56" fmla="*/ f53 f25 1"/>
                <a:gd name="f57" fmla="*/ f52 f25 1"/>
                <a:gd name="f58" fmla="*/ f49 f25 1"/>
                <a:gd name="f59" fmla="*/ f5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0" y="f54"/>
                </a:cxn>
                <a:cxn ang="f24">
                  <a:pos x="f33" y="f54"/>
                </a:cxn>
              </a:cxnLst>
              <a:rect l="f30" t="f30" r="f33" b="f47"/>
              <a:pathLst>
                <a:path>
                  <a:moveTo>
                    <a:pt x="f30" y="f30"/>
                  </a:moveTo>
                  <a:lnTo>
                    <a:pt x="f33" y="f30"/>
                  </a:lnTo>
                  <a:lnTo>
                    <a:pt x="f33" y="f47"/>
                  </a:lnTo>
                  <a:lnTo>
                    <a:pt x="f55" y="f47"/>
                  </a:lnTo>
                  <a:lnTo>
                    <a:pt x="f55" y="f56"/>
                  </a:lnTo>
                  <a:lnTo>
                    <a:pt x="f57" y="f56"/>
                  </a:lnTo>
                  <a:lnTo>
                    <a:pt x="f48" y="f34"/>
                  </a:lnTo>
                  <a:lnTo>
                    <a:pt x="f58" y="f56"/>
                  </a:lnTo>
                  <a:lnTo>
                    <a:pt x="f59" y="f56"/>
                  </a:lnTo>
                  <a:lnTo>
                    <a:pt x="f59" y="f47"/>
                  </a:lnTo>
                  <a:lnTo>
                    <a:pt x="f30" y="f47"/>
                  </a:lnTo>
                  <a:close/>
                </a:path>
              </a:pathLst>
            </a:custGeom>
            <a:solidFill>
              <a:srgbClr val="333366"/>
            </a:solidFill>
            <a:ln w="12600">
              <a:solidFill>
                <a:srgbClr val="000000"/>
              </a:solidFill>
              <a:prstDash val="solid"/>
              <a:round/>
            </a:ln>
          </p:spPr>
          <p:txBody>
            <a:bodyPr lIns="18004" tIns="10799" rIns="18004" bIns="10799" anchor="ctr"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chemeClr val="bg1"/>
                  </a:solidFill>
                  <a:latin typeface="+mn-lt"/>
                  <a:ea typeface="Arial Unicode MS" pitchFamily="2"/>
                  <a:cs typeface="Tahoma" pitchFamily="2"/>
                </a:rPr>
                <a:t>but</a:t>
              </a:r>
            </a:p>
          </p:txBody>
        </p:sp>
        <p:sp>
          <p:nvSpPr>
            <p:cNvPr id="45" name="Rectangle 3"/>
            <p:cNvSpPr/>
            <p:nvPr/>
          </p:nvSpPr>
          <p:spPr>
            <a:xfrm>
              <a:off x="4932223" y="4000994"/>
              <a:ext cx="2857682" cy="1031436"/>
            </a:xfrm>
            <a:prstGeom prst="rect">
              <a:avLst/>
            </a:prstGeom>
            <a:solidFill>
              <a:srgbClr val="E9E9E9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 err="1" smtClean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by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 </a:t>
              </a:r>
              <a:r>
                <a:rPr lang="de-DE" sz="2000" b="1" kern="0" dirty="0" err="1" smtClean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using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 </a:t>
              </a:r>
              <a:r>
                <a:rPr lang="de-DE" sz="2000" b="1" kern="0" dirty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user search profiles for advertisement</a:t>
              </a:r>
            </a:p>
          </p:txBody>
        </p:sp>
      </p:grpSp>
      <p:grpSp>
        <p:nvGrpSpPr>
          <p:cNvPr id="46" name="Gruppieren 33"/>
          <p:cNvGrpSpPr>
            <a:grpSpLocks/>
          </p:cNvGrpSpPr>
          <p:nvPr/>
        </p:nvGrpSpPr>
        <p:grpSpPr bwMode="auto">
          <a:xfrm>
            <a:off x="609600" y="4063527"/>
            <a:ext cx="3429000" cy="1054718"/>
            <a:chOff x="609484" y="4779769"/>
            <a:chExt cx="3429000" cy="1054194"/>
          </a:xfrm>
        </p:grpSpPr>
        <p:sp>
          <p:nvSpPr>
            <p:cNvPr id="47" name="Legende mit Pfeil nach unten 11"/>
            <p:cNvSpPr/>
            <p:nvPr/>
          </p:nvSpPr>
          <p:spPr>
            <a:xfrm>
              <a:off x="1561984" y="4779769"/>
              <a:ext cx="1524000" cy="5125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4997"/>
                <a:gd name="f8" fmla="val 25000"/>
                <a:gd name="f9" fmla="val 64977"/>
                <a:gd name="f10" fmla="+- 0 0 0"/>
                <a:gd name="f11" fmla="abs f3"/>
                <a:gd name="f12" fmla="abs f4"/>
                <a:gd name="f13" fmla="abs f5"/>
                <a:gd name="f14" fmla="*/ f10 f0 1"/>
                <a:gd name="f15" fmla="?: f11 f3 1"/>
                <a:gd name="f16" fmla="?: f12 f4 1"/>
                <a:gd name="f17" fmla="?: f13 f5 1"/>
                <a:gd name="f18" fmla="*/ f14 1 f2"/>
                <a:gd name="f19" fmla="*/ f15 1 21600"/>
                <a:gd name="f20" fmla="*/ f16 1 21600"/>
                <a:gd name="f21" fmla="*/ 21600 f15 1"/>
                <a:gd name="f22" fmla="*/ 21600 f16 1"/>
                <a:gd name="f23" fmla="+- f18 0 f1"/>
                <a:gd name="f24" fmla="min f20 f19"/>
                <a:gd name="f25" fmla="*/ f21 1 f17"/>
                <a:gd name="f26" fmla="*/ f22 1 f17"/>
                <a:gd name="f27" fmla="val f25"/>
                <a:gd name="f28" fmla="val f26"/>
                <a:gd name="f29" fmla="*/ f6 f24 1"/>
                <a:gd name="f30" fmla="+- f28 0 f6"/>
                <a:gd name="f31" fmla="+- f27 0 f6"/>
                <a:gd name="f32" fmla="*/ f27 f24 1"/>
                <a:gd name="f33" fmla="*/ f28 f24 1"/>
                <a:gd name="f34" fmla="*/ f31 1 2"/>
                <a:gd name="f35" fmla="min f31 f30"/>
                <a:gd name="f36" fmla="*/ f30 f9 1"/>
                <a:gd name="f37" fmla="+- f6 f34 0"/>
                <a:gd name="f38" fmla="*/ f35 f7 1"/>
                <a:gd name="f39" fmla="*/ f35 f8 1"/>
                <a:gd name="f40" fmla="*/ f36 1 100000"/>
                <a:gd name="f41" fmla="*/ f38 1 100000"/>
                <a:gd name="f42" fmla="*/ f38 1 200000"/>
                <a:gd name="f43" fmla="*/ f39 1 100000"/>
                <a:gd name="f44" fmla="*/ f40 1 2"/>
                <a:gd name="f45" fmla="*/ f40 f24 1"/>
                <a:gd name="f46" fmla="*/ f37 f24 1"/>
                <a:gd name="f47" fmla="+- f37 0 f41"/>
                <a:gd name="f48" fmla="+- f37 0 f42"/>
                <a:gd name="f49" fmla="+- f37 f42 0"/>
                <a:gd name="f50" fmla="+- f37 f41 0"/>
                <a:gd name="f51" fmla="+- f28 0 f43"/>
                <a:gd name="f52" fmla="*/ f44 f24 1"/>
                <a:gd name="f53" fmla="*/ f49 f24 1"/>
                <a:gd name="f54" fmla="*/ f51 f24 1"/>
                <a:gd name="f55" fmla="*/ f50 f24 1"/>
                <a:gd name="f56" fmla="*/ f47 f24 1"/>
                <a:gd name="f57" fmla="*/ f48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29" y="f52"/>
                </a:cxn>
                <a:cxn ang="f23">
                  <a:pos x="f32" y="f52"/>
                </a:cxn>
              </a:cxnLst>
              <a:rect l="f29" t="f29" r="f32" b="f45"/>
              <a:pathLst>
                <a:path>
                  <a:moveTo>
                    <a:pt x="f29" y="f29"/>
                  </a:moveTo>
                  <a:lnTo>
                    <a:pt x="f32" y="f29"/>
                  </a:lnTo>
                  <a:lnTo>
                    <a:pt x="f32" y="f45"/>
                  </a:lnTo>
                  <a:lnTo>
                    <a:pt x="f53" y="f45"/>
                  </a:lnTo>
                  <a:lnTo>
                    <a:pt x="f53" y="f54"/>
                  </a:lnTo>
                  <a:lnTo>
                    <a:pt x="f55" y="f54"/>
                  </a:lnTo>
                  <a:lnTo>
                    <a:pt x="f46" y="f33"/>
                  </a:lnTo>
                  <a:lnTo>
                    <a:pt x="f56" y="f54"/>
                  </a:lnTo>
                  <a:lnTo>
                    <a:pt x="f57" y="f54"/>
                  </a:lnTo>
                  <a:lnTo>
                    <a:pt x="f57" y="f45"/>
                  </a:lnTo>
                  <a:lnTo>
                    <a:pt x="f29" y="f45"/>
                  </a:lnTo>
                  <a:close/>
                </a:path>
              </a:pathLst>
            </a:custGeom>
            <a:solidFill>
              <a:srgbClr val="333366"/>
            </a:solidFill>
            <a:ln w="12600">
              <a:solidFill>
                <a:srgbClr val="000000"/>
              </a:solidFill>
              <a:prstDash val="solid"/>
              <a:round/>
            </a:ln>
          </p:spPr>
          <p:txBody>
            <a:bodyPr lIns="18004" tIns="10799" rIns="18004" bIns="10799" anchor="ctr"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chemeClr val="bg1"/>
                  </a:solidFill>
                  <a:latin typeface="+mn-lt"/>
                  <a:ea typeface="Arial Unicode MS" pitchFamily="2"/>
                  <a:cs typeface="Tahoma" pitchFamily="2"/>
                </a:rPr>
                <a:t>but</a:t>
              </a:r>
            </a:p>
          </p:txBody>
        </p:sp>
        <p:sp>
          <p:nvSpPr>
            <p:cNvPr id="48" name="Rectangle 3"/>
            <p:cNvSpPr/>
            <p:nvPr/>
          </p:nvSpPr>
          <p:spPr>
            <a:xfrm>
              <a:off x="609484" y="5428733"/>
              <a:ext cx="3429000" cy="405230"/>
            </a:xfrm>
            <a:prstGeom prst="rect">
              <a:avLst/>
            </a:prstGeom>
            <a:solidFill>
              <a:srgbClr val="E9E9E9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+mn-lt"/>
                  <a:ea typeface="Arial Unicode MS" pitchFamily="2"/>
                  <a:cs typeface="Tahoma" pitchFamily="2"/>
                </a:rPr>
                <a:t>free use</a:t>
              </a:r>
            </a:p>
          </p:txBody>
        </p:sp>
      </p:grpSp>
      <p:sp>
        <p:nvSpPr>
          <p:cNvPr id="49" name="Textfeld 48"/>
          <p:cNvSpPr txBox="1"/>
          <p:nvPr/>
        </p:nvSpPr>
        <p:spPr>
          <a:xfrm>
            <a:off x="5076056" y="4293096"/>
            <a:ext cx="2700337" cy="112404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merchandizing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kern="0" dirty="0" err="1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cross</a:t>
            </a:r>
            <a:r>
              <a:rPr lang="de-DE" sz="22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err="1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financing</a:t>
            </a:r>
            <a:endParaRPr lang="de-DE" sz="2200" b="1" kern="0" dirty="0" smtClean="0">
              <a:solidFill>
                <a:srgbClr val="002060"/>
              </a:solidFill>
              <a:latin typeface="+mn-lt"/>
              <a:ea typeface="Arial Unicode MS" pitchFamily="2"/>
              <a:cs typeface="Tahoma" pitchFamily="2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kern="0" dirty="0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value-</a:t>
            </a:r>
            <a:r>
              <a:rPr lang="de-DE" sz="2200" b="1" kern="0" dirty="0" err="1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added</a:t>
            </a:r>
            <a:r>
              <a:rPr lang="de-DE" sz="2200" b="1" kern="0" dirty="0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err="1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effects</a:t>
            </a:r>
            <a:endParaRPr lang="de-DE" sz="2200" b="1" kern="0" dirty="0">
              <a:solidFill>
                <a:srgbClr val="002060"/>
              </a:solidFill>
              <a:latin typeface="+mn-lt"/>
              <a:ea typeface="Arial Unicode MS" pitchFamily="2"/>
              <a:cs typeface="Tahoma" pitchFamily="2"/>
            </a:endParaRPr>
          </a:p>
        </p:txBody>
      </p:sp>
      <p:sp>
        <p:nvSpPr>
          <p:cNvPr id="18" name="Foliennummernplatzhalter 4"/>
          <p:cNvSpPr txBox="1"/>
          <p:nvPr/>
        </p:nvSpPr>
        <p:spPr>
          <a:xfrm>
            <a:off x="8460432" y="6340301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+mn-lt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+mn-lt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50</a:t>
            </a:fld>
            <a:endParaRPr lang="de-DE" sz="1400" kern="0" dirty="0">
              <a:solidFill>
                <a:srgbClr val="000000"/>
              </a:solidFill>
              <a:latin typeface="+mn-lt"/>
              <a:ea typeface="Arial Unicode MS" pitchFamily="2"/>
              <a:cs typeface="Tahoma" pitchFamily="2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67544" y="5373216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02060"/>
                </a:solidFill>
                <a:latin typeface="+mn-lt"/>
              </a:rPr>
              <a:t>Will SpringerOpen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mutate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into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a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freeconomics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model?</a:t>
            </a:r>
          </a:p>
          <a:p>
            <a:pPr algn="ctr"/>
            <a:r>
              <a:rPr lang="de-DE" dirty="0" err="1" smtClean="0">
                <a:solidFill>
                  <a:srgbClr val="002060"/>
                </a:solidFill>
                <a:latin typeface="+mn-lt"/>
              </a:rPr>
              <a:t>Usage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open/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free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copyright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remains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by the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authors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– the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public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finance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the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production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costs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and the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profit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of a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company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on the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information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+mn-lt"/>
              </a:rPr>
              <a:t>market</a:t>
            </a:r>
            <a:endParaRPr lang="de-DE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 autoUpdateAnimBg="0"/>
      <p:bldP spid="37" grpId="0" animBg="1" autoUpdateAnimBg="0"/>
      <p:bldP spid="41" grpId="0" animBg="1" autoUpdateAnimBg="0"/>
      <p:bldP spid="42" grpId="0" animBg="1" autoUpdateAnimBg="0"/>
      <p:bldP spid="49" grpId="0" animBg="1" autoUpdateAnimBg="0"/>
      <p:bldP spid="1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262063"/>
            <a:ext cx="5943600" cy="463550"/>
          </a:xfrm>
          <a:prstGeom prst="rect">
            <a:avLst/>
          </a:prstGeom>
          <a:solidFill>
            <a:srgbClr val="E9E9E9"/>
          </a:solidFill>
          <a:ln>
            <a:noFill/>
            <a:prstDash val="solid"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kern="0" dirty="0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(3) </a:t>
            </a:r>
            <a:r>
              <a:rPr lang="de-DE" sz="2400" b="1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Open 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free</a:t>
            </a:r>
            <a:r>
              <a:rPr lang="de-DE" sz="2400" b="1" kern="0" dirty="0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400" b="1" kern="0" dirty="0" err="1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markets</a:t>
            </a:r>
            <a:endParaRPr lang="de-DE" sz="2400" b="1" kern="0" dirty="0">
              <a:solidFill>
                <a:srgbClr val="002060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  <p:grpSp>
        <p:nvGrpSpPr>
          <p:cNvPr id="5" name="Gruppieren 4"/>
          <p:cNvGrpSpPr>
            <a:grpSpLocks/>
          </p:cNvGrpSpPr>
          <p:nvPr/>
        </p:nvGrpSpPr>
        <p:grpSpPr bwMode="auto">
          <a:xfrm>
            <a:off x="255712" y="2395539"/>
            <a:ext cx="3124200" cy="1030907"/>
            <a:chOff x="457200" y="2396084"/>
            <a:chExt cx="3124075" cy="1030056"/>
          </a:xfrm>
        </p:grpSpPr>
        <p:sp>
          <p:nvSpPr>
            <p:cNvPr id="6" name="Rectangle 3"/>
            <p:cNvSpPr/>
            <p:nvPr/>
          </p:nvSpPr>
          <p:spPr>
            <a:xfrm>
              <a:off x="457200" y="3021043"/>
              <a:ext cx="3124075" cy="405097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 err="1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given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 for open </a:t>
              </a:r>
              <a:r>
                <a:rPr lang="de-DE" sz="2000" b="1" kern="0" dirty="0" err="1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access</a:t>
              </a:r>
              <a:endParaRPr lang="de-DE" sz="2000" b="1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endParaRPr>
            </a:p>
          </p:txBody>
        </p:sp>
        <p:sp>
          <p:nvSpPr>
            <p:cNvPr id="7" name="Legende mit Pfeil nach unten 10"/>
            <p:cNvSpPr/>
            <p:nvPr/>
          </p:nvSpPr>
          <p:spPr>
            <a:xfrm>
              <a:off x="914382" y="2396084"/>
              <a:ext cx="2362105" cy="5123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5017"/>
                <a:gd name="f8" fmla="val 24995"/>
                <a:gd name="f9" fmla="val 25000"/>
                <a:gd name="f10" fmla="val 64977"/>
                <a:gd name="f11" fmla="+- 0 0 0"/>
                <a:gd name="f12" fmla="abs f3"/>
                <a:gd name="f13" fmla="abs f4"/>
                <a:gd name="f14" fmla="abs f5"/>
                <a:gd name="f15" fmla="*/ f11 f0 1"/>
                <a:gd name="f16" fmla="?: f12 f3 1"/>
                <a:gd name="f17" fmla="?: f13 f4 1"/>
                <a:gd name="f18" fmla="?: f14 f5 1"/>
                <a:gd name="f19" fmla="*/ f15 1 f2"/>
                <a:gd name="f20" fmla="*/ f16 1 21600"/>
                <a:gd name="f21" fmla="*/ f17 1 21600"/>
                <a:gd name="f22" fmla="*/ 21600 f16 1"/>
                <a:gd name="f23" fmla="*/ 21600 f17 1"/>
                <a:gd name="f24" fmla="+- f19 0 f1"/>
                <a:gd name="f25" fmla="min f21 f20"/>
                <a:gd name="f26" fmla="*/ f22 1 f18"/>
                <a:gd name="f27" fmla="*/ f23 1 f18"/>
                <a:gd name="f28" fmla="val f26"/>
                <a:gd name="f29" fmla="val f27"/>
                <a:gd name="f30" fmla="*/ f6 f25 1"/>
                <a:gd name="f31" fmla="+- f29 0 f6"/>
                <a:gd name="f32" fmla="+- f28 0 f6"/>
                <a:gd name="f33" fmla="*/ f28 f25 1"/>
                <a:gd name="f34" fmla="*/ f29 f25 1"/>
                <a:gd name="f35" fmla="*/ f32 1 2"/>
                <a:gd name="f36" fmla="min f32 f31"/>
                <a:gd name="f37" fmla="*/ f31 f10 1"/>
                <a:gd name="f38" fmla="+- f6 f35 0"/>
                <a:gd name="f39" fmla="*/ f36 f8 1"/>
                <a:gd name="f40" fmla="*/ f36 f7 1"/>
                <a:gd name="f41" fmla="*/ f36 f9 1"/>
                <a:gd name="f42" fmla="*/ f37 1 100000"/>
                <a:gd name="f43" fmla="*/ f39 1 100000"/>
                <a:gd name="f44" fmla="*/ f40 1 200000"/>
                <a:gd name="f45" fmla="*/ f41 1 100000"/>
                <a:gd name="f46" fmla="*/ f42 1 2"/>
                <a:gd name="f47" fmla="*/ f42 f25 1"/>
                <a:gd name="f48" fmla="*/ f38 f25 1"/>
                <a:gd name="f49" fmla="+- f38 0 f43"/>
                <a:gd name="f50" fmla="+- f38 0 f44"/>
                <a:gd name="f51" fmla="+- f38 f44 0"/>
                <a:gd name="f52" fmla="+- f38 f43 0"/>
                <a:gd name="f53" fmla="+- f29 0 f45"/>
                <a:gd name="f54" fmla="*/ f46 f25 1"/>
                <a:gd name="f55" fmla="*/ f51 f25 1"/>
                <a:gd name="f56" fmla="*/ f53 f25 1"/>
                <a:gd name="f57" fmla="*/ f52 f25 1"/>
                <a:gd name="f58" fmla="*/ f49 f25 1"/>
                <a:gd name="f59" fmla="*/ f5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0" y="f54"/>
                </a:cxn>
                <a:cxn ang="f24">
                  <a:pos x="f33" y="f54"/>
                </a:cxn>
              </a:cxnLst>
              <a:rect l="f30" t="f30" r="f33" b="f47"/>
              <a:pathLst>
                <a:path>
                  <a:moveTo>
                    <a:pt x="f30" y="f30"/>
                  </a:moveTo>
                  <a:lnTo>
                    <a:pt x="f33" y="f30"/>
                  </a:lnTo>
                  <a:lnTo>
                    <a:pt x="f33" y="f47"/>
                  </a:lnTo>
                  <a:lnTo>
                    <a:pt x="f55" y="f47"/>
                  </a:lnTo>
                  <a:lnTo>
                    <a:pt x="f55" y="f56"/>
                  </a:lnTo>
                  <a:lnTo>
                    <a:pt x="f57" y="f56"/>
                  </a:lnTo>
                  <a:lnTo>
                    <a:pt x="f48" y="f34"/>
                  </a:lnTo>
                  <a:lnTo>
                    <a:pt x="f58" y="f56"/>
                  </a:lnTo>
                  <a:lnTo>
                    <a:pt x="f59" y="f56"/>
                  </a:lnTo>
                  <a:lnTo>
                    <a:pt x="f59" y="f47"/>
                  </a:lnTo>
                  <a:lnTo>
                    <a:pt x="f30" y="f47"/>
                  </a:lnTo>
                  <a:close/>
                </a:path>
              </a:pathLst>
            </a:custGeom>
            <a:solidFill>
              <a:srgbClr val="333366"/>
            </a:solidFill>
            <a:ln w="12600">
              <a:solidFill>
                <a:srgbClr val="000000"/>
              </a:solidFill>
              <a:prstDash val="solid"/>
              <a:round/>
            </a:ln>
          </p:spPr>
          <p:txBody>
            <a:bodyPr lIns="18004" tIns="10799" rIns="18004" bIns="10799" anchor="ctr"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chemeClr val="bg1"/>
                  </a:solidFill>
                  <a:latin typeface="Calibri" pitchFamily="34"/>
                  <a:ea typeface="Arial Unicode MS" pitchFamily="2"/>
                  <a:cs typeface="Tahoma" pitchFamily="2"/>
                </a:rPr>
                <a:t>Information objects</a:t>
              </a:r>
            </a:p>
          </p:txBody>
        </p:sp>
      </p:grpSp>
      <p:grpSp>
        <p:nvGrpSpPr>
          <p:cNvPr id="8" name="Gruppieren 7"/>
          <p:cNvGrpSpPr>
            <a:grpSpLocks/>
          </p:cNvGrpSpPr>
          <p:nvPr/>
        </p:nvGrpSpPr>
        <p:grpSpPr bwMode="auto">
          <a:xfrm>
            <a:off x="179512" y="3779838"/>
            <a:ext cx="3276600" cy="948357"/>
            <a:chOff x="380884" y="3780001"/>
            <a:chExt cx="3276715" cy="947486"/>
          </a:xfrm>
        </p:grpSpPr>
        <p:sp>
          <p:nvSpPr>
            <p:cNvPr id="10" name="Legende mit Pfeil nach unten 12"/>
            <p:cNvSpPr/>
            <p:nvPr/>
          </p:nvSpPr>
          <p:spPr>
            <a:xfrm>
              <a:off x="1260390" y="3780001"/>
              <a:ext cx="1524053" cy="5138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4994"/>
                <a:gd name="f8" fmla="val 25008"/>
                <a:gd name="f9" fmla="val 25000"/>
                <a:gd name="f10" fmla="val 64977"/>
                <a:gd name="f11" fmla="+- 0 0 0"/>
                <a:gd name="f12" fmla="abs f3"/>
                <a:gd name="f13" fmla="abs f4"/>
                <a:gd name="f14" fmla="abs f5"/>
                <a:gd name="f15" fmla="*/ f11 f0 1"/>
                <a:gd name="f16" fmla="?: f12 f3 1"/>
                <a:gd name="f17" fmla="?: f13 f4 1"/>
                <a:gd name="f18" fmla="?: f14 f5 1"/>
                <a:gd name="f19" fmla="*/ f15 1 f2"/>
                <a:gd name="f20" fmla="*/ f16 1 21600"/>
                <a:gd name="f21" fmla="*/ f17 1 21600"/>
                <a:gd name="f22" fmla="*/ 21600 f16 1"/>
                <a:gd name="f23" fmla="*/ 21600 f17 1"/>
                <a:gd name="f24" fmla="+- f19 0 f1"/>
                <a:gd name="f25" fmla="min f21 f20"/>
                <a:gd name="f26" fmla="*/ f22 1 f18"/>
                <a:gd name="f27" fmla="*/ f23 1 f18"/>
                <a:gd name="f28" fmla="val f26"/>
                <a:gd name="f29" fmla="val f27"/>
                <a:gd name="f30" fmla="*/ f6 f25 1"/>
                <a:gd name="f31" fmla="+- f29 0 f6"/>
                <a:gd name="f32" fmla="+- f28 0 f6"/>
                <a:gd name="f33" fmla="*/ f28 f25 1"/>
                <a:gd name="f34" fmla="*/ f29 f25 1"/>
                <a:gd name="f35" fmla="*/ f32 1 2"/>
                <a:gd name="f36" fmla="min f32 f31"/>
                <a:gd name="f37" fmla="*/ f31 f10 1"/>
                <a:gd name="f38" fmla="+- f6 f35 0"/>
                <a:gd name="f39" fmla="*/ f36 f8 1"/>
                <a:gd name="f40" fmla="*/ f36 f7 1"/>
                <a:gd name="f41" fmla="*/ f36 f9 1"/>
                <a:gd name="f42" fmla="*/ f37 1 100000"/>
                <a:gd name="f43" fmla="*/ f39 1 100000"/>
                <a:gd name="f44" fmla="*/ f40 1 200000"/>
                <a:gd name="f45" fmla="*/ f41 1 100000"/>
                <a:gd name="f46" fmla="*/ f42 1 2"/>
                <a:gd name="f47" fmla="*/ f42 f25 1"/>
                <a:gd name="f48" fmla="*/ f38 f25 1"/>
                <a:gd name="f49" fmla="+- f38 0 f43"/>
                <a:gd name="f50" fmla="+- f38 0 f44"/>
                <a:gd name="f51" fmla="+- f38 f44 0"/>
                <a:gd name="f52" fmla="+- f38 f43 0"/>
                <a:gd name="f53" fmla="+- f29 0 f45"/>
                <a:gd name="f54" fmla="*/ f46 f25 1"/>
                <a:gd name="f55" fmla="*/ f51 f25 1"/>
                <a:gd name="f56" fmla="*/ f53 f25 1"/>
                <a:gd name="f57" fmla="*/ f52 f25 1"/>
                <a:gd name="f58" fmla="*/ f49 f25 1"/>
                <a:gd name="f59" fmla="*/ f5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0" y="f54"/>
                </a:cxn>
                <a:cxn ang="f24">
                  <a:pos x="f33" y="f54"/>
                </a:cxn>
              </a:cxnLst>
              <a:rect l="f30" t="f30" r="f33" b="f47"/>
              <a:pathLst>
                <a:path>
                  <a:moveTo>
                    <a:pt x="f30" y="f30"/>
                  </a:moveTo>
                  <a:lnTo>
                    <a:pt x="f33" y="f30"/>
                  </a:lnTo>
                  <a:lnTo>
                    <a:pt x="f33" y="f47"/>
                  </a:lnTo>
                  <a:lnTo>
                    <a:pt x="f55" y="f47"/>
                  </a:lnTo>
                  <a:lnTo>
                    <a:pt x="f55" y="f56"/>
                  </a:lnTo>
                  <a:lnTo>
                    <a:pt x="f57" y="f56"/>
                  </a:lnTo>
                  <a:lnTo>
                    <a:pt x="f48" y="f34"/>
                  </a:lnTo>
                  <a:lnTo>
                    <a:pt x="f58" y="f56"/>
                  </a:lnTo>
                  <a:lnTo>
                    <a:pt x="f59" y="f56"/>
                  </a:lnTo>
                  <a:lnTo>
                    <a:pt x="f59" y="f47"/>
                  </a:lnTo>
                  <a:lnTo>
                    <a:pt x="f30" y="f47"/>
                  </a:lnTo>
                  <a:close/>
                </a:path>
              </a:pathLst>
            </a:custGeom>
            <a:solidFill>
              <a:srgbClr val="333366"/>
            </a:solidFill>
            <a:ln w="12600">
              <a:solidFill>
                <a:srgbClr val="000000"/>
              </a:solidFill>
              <a:prstDash val="solid"/>
              <a:round/>
            </a:ln>
          </p:spPr>
          <p:txBody>
            <a:bodyPr lIns="18004" tIns="10799" rIns="18004" bIns="10799" anchor="ctr"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chemeClr val="bg1"/>
                  </a:solidFill>
                  <a:latin typeface="Calibri" pitchFamily="34"/>
                  <a:ea typeface="Arial Unicode MS" pitchFamily="2"/>
                  <a:cs typeface="Tahoma" pitchFamily="2"/>
                </a:rPr>
                <a:t>claimed as</a:t>
              </a:r>
            </a:p>
          </p:txBody>
        </p:sp>
        <p:sp>
          <p:nvSpPr>
            <p:cNvPr id="11" name="Rectangle 3"/>
            <p:cNvSpPr/>
            <p:nvPr/>
          </p:nvSpPr>
          <p:spPr>
            <a:xfrm>
              <a:off x="380884" y="4322427"/>
              <a:ext cx="3276715" cy="405060"/>
            </a:xfrm>
            <a:prstGeom prst="rect">
              <a:avLst/>
            </a:prstGeom>
            <a:solidFill>
              <a:srgbClr val="E9E9E9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personal moral rights</a:t>
              </a:r>
            </a:p>
          </p:txBody>
        </p:sp>
      </p:grpSp>
      <p:grpSp>
        <p:nvGrpSpPr>
          <p:cNvPr id="12" name="Gruppieren 11"/>
          <p:cNvGrpSpPr>
            <a:grpSpLocks/>
          </p:cNvGrpSpPr>
          <p:nvPr/>
        </p:nvGrpSpPr>
        <p:grpSpPr bwMode="auto">
          <a:xfrm>
            <a:off x="6477000" y="3349352"/>
            <a:ext cx="2438400" cy="1247775"/>
            <a:chOff x="6477115" y="2919240"/>
            <a:chExt cx="2438284" cy="1247397"/>
          </a:xfrm>
        </p:grpSpPr>
        <p:sp>
          <p:nvSpPr>
            <p:cNvPr id="13" name="Textfeld 26"/>
            <p:cNvSpPr txBox="1"/>
            <p:nvPr/>
          </p:nvSpPr>
          <p:spPr>
            <a:xfrm>
              <a:off x="7467668" y="2919240"/>
              <a:ext cx="679418" cy="403103"/>
            </a:xfrm>
            <a:prstGeom prst="rect">
              <a:avLst/>
            </a:prstGeom>
            <a:solidFill>
              <a:srgbClr val="333366"/>
            </a:solidFill>
            <a:ln>
              <a:noFill/>
            </a:ln>
          </p:spPr>
          <p:txBody>
            <a:bodyPr compatLnSpc="0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chemeClr val="bg1"/>
                  </a:solidFill>
                  <a:latin typeface="Calibri" pitchFamily="34"/>
                  <a:ea typeface="Arial Unicode MS" pitchFamily="2"/>
                  <a:cs typeface="Tahoma" pitchFamily="2"/>
                </a:rPr>
                <a:t>as</a:t>
              </a:r>
            </a:p>
          </p:txBody>
        </p:sp>
        <p:sp>
          <p:nvSpPr>
            <p:cNvPr id="14" name="Rectangle 3"/>
            <p:cNvSpPr/>
            <p:nvPr/>
          </p:nvSpPr>
          <p:spPr>
            <a:xfrm>
              <a:off x="6477115" y="3452478"/>
              <a:ext cx="2438284" cy="714159"/>
            </a:xfrm>
            <a:prstGeom prst="rect">
              <a:avLst/>
            </a:prstGeom>
            <a:solidFill>
              <a:srgbClr val="E9E9E9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a means of development</a:t>
              </a:r>
            </a:p>
          </p:txBody>
        </p:sp>
      </p:grpSp>
      <p:grpSp>
        <p:nvGrpSpPr>
          <p:cNvPr id="15" name="Gruppieren 37"/>
          <p:cNvGrpSpPr>
            <a:grpSpLocks/>
          </p:cNvGrpSpPr>
          <p:nvPr/>
        </p:nvGrpSpPr>
        <p:grpSpPr bwMode="auto">
          <a:xfrm>
            <a:off x="6477000" y="2006699"/>
            <a:ext cx="2438400" cy="1801927"/>
            <a:chOff x="6477115" y="2004840"/>
            <a:chExt cx="2438284" cy="1801116"/>
          </a:xfrm>
        </p:grpSpPr>
        <p:sp>
          <p:nvSpPr>
            <p:cNvPr id="16" name="Rectangle 3"/>
            <p:cNvSpPr/>
            <p:nvPr/>
          </p:nvSpPr>
          <p:spPr>
            <a:xfrm>
              <a:off x="6477115" y="2461834"/>
              <a:ext cx="2438284" cy="1344122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in the </a:t>
              </a:r>
              <a:r>
                <a:rPr lang="de-DE" sz="2000" b="1" kern="0" dirty="0" err="1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copyright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 </a:t>
              </a:r>
              <a:r>
                <a:rPr lang="de-DE" sz="2000" b="1" kern="0" dirty="0" err="1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paradigm</a:t>
              </a:r>
              <a:endParaRPr lang="de-DE" sz="2000" b="1" kern="0" dirty="0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endParaRPr>
            </a:p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but</a:t>
              </a:r>
            </a:p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 err="1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free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 </a:t>
              </a:r>
              <a:r>
                <a:rPr lang="de-DE" sz="2000" b="1" kern="0" dirty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open use</a:t>
              </a:r>
            </a:p>
          </p:txBody>
        </p:sp>
        <p:sp>
          <p:nvSpPr>
            <p:cNvPr id="17" name="Nach oben gebogener Pfeil 41"/>
            <p:cNvSpPr/>
            <p:nvPr/>
          </p:nvSpPr>
          <p:spPr>
            <a:xfrm flipV="1">
              <a:off x="7848650" y="2004840"/>
              <a:ext cx="457178" cy="3808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5000"/>
                <a:gd name="f8" fmla="+- 0 0 0"/>
                <a:gd name="f9" fmla="abs f3"/>
                <a:gd name="f10" fmla="abs f4"/>
                <a:gd name="f11" fmla="abs f5"/>
                <a:gd name="f12" fmla="*/ f8 f0 1"/>
                <a:gd name="f13" fmla="?: f9 f3 1"/>
                <a:gd name="f14" fmla="?: f10 f4 1"/>
                <a:gd name="f15" fmla="?: f11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+- f26 0 f6"/>
                <a:gd name="f29" fmla="+- f25 0 f6"/>
                <a:gd name="f30" fmla="*/ f26 f22 1"/>
                <a:gd name="f31" fmla="*/ f25 f22 1"/>
                <a:gd name="f32" fmla="min f29 f28"/>
                <a:gd name="f33" fmla="*/ f32 f7 1"/>
                <a:gd name="f34" fmla="*/ f33 1 100000"/>
                <a:gd name="f35" fmla="*/ f33 1 50000"/>
                <a:gd name="f36" fmla="*/ f33 1 200000"/>
                <a:gd name="f37" fmla="+- f25 0 f35"/>
                <a:gd name="f38" fmla="+- f25 0 f34"/>
                <a:gd name="f39" fmla="+- f26 0 f34"/>
                <a:gd name="f40" fmla="+- f34 f26 0"/>
                <a:gd name="f41" fmla="*/ f34 f22 1"/>
                <a:gd name="f42" fmla="+- f38 0 f36"/>
                <a:gd name="f43" fmla="+- f38 f36 0"/>
                <a:gd name="f44" fmla="+- f39 f26 0"/>
                <a:gd name="f45" fmla="*/ f40 1 2"/>
                <a:gd name="f46" fmla="*/ f39 f22 1"/>
                <a:gd name="f47" fmla="*/ f37 f22 1"/>
                <a:gd name="f48" fmla="*/ f38 f22 1"/>
                <a:gd name="f49" fmla="*/ f43 1 2"/>
                <a:gd name="f50" fmla="*/ f44 1 2"/>
                <a:gd name="f51" fmla="*/ f43 f22 1"/>
                <a:gd name="f52" fmla="*/ f42 f22 1"/>
                <a:gd name="f53" fmla="*/ f45 f22 1"/>
                <a:gd name="f54" fmla="*/ f50 f22 1"/>
                <a:gd name="f55" fmla="*/ f49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48" y="f27"/>
                </a:cxn>
                <a:cxn ang="f21">
                  <a:pos x="f47" y="f41"/>
                </a:cxn>
                <a:cxn ang="f21">
                  <a:pos x="f27" y="f54"/>
                </a:cxn>
                <a:cxn ang="f21">
                  <a:pos x="f55" y="f30"/>
                </a:cxn>
                <a:cxn ang="f21">
                  <a:pos x="f51" y="f53"/>
                </a:cxn>
                <a:cxn ang="f21">
                  <a:pos x="f31" y="f41"/>
                </a:cxn>
              </a:cxnLst>
              <a:rect l="f27" t="f46" r="f51" b="f30"/>
              <a:pathLst>
                <a:path>
                  <a:moveTo>
                    <a:pt x="f27" y="f46"/>
                  </a:moveTo>
                  <a:lnTo>
                    <a:pt x="f52" y="f46"/>
                  </a:lnTo>
                  <a:lnTo>
                    <a:pt x="f52" y="f41"/>
                  </a:lnTo>
                  <a:lnTo>
                    <a:pt x="f47" y="f41"/>
                  </a:lnTo>
                  <a:lnTo>
                    <a:pt x="f48" y="f27"/>
                  </a:lnTo>
                  <a:lnTo>
                    <a:pt x="f31" y="f41"/>
                  </a:lnTo>
                  <a:lnTo>
                    <a:pt x="f51" y="f41"/>
                  </a:lnTo>
                  <a:lnTo>
                    <a:pt x="f51" y="f30"/>
                  </a:lnTo>
                  <a:lnTo>
                    <a:pt x="f27" y="f30"/>
                  </a:lnTo>
                  <a:close/>
                </a:path>
              </a:pathLst>
            </a:custGeom>
            <a:solidFill>
              <a:srgbClr val="333366"/>
            </a:solidFill>
            <a:ln w="12600">
              <a:solidFill>
                <a:srgbClr val="000000"/>
              </a:solidFill>
              <a:prstDash val="solid"/>
              <a:round/>
            </a:ln>
          </p:spPr>
          <p:txBody>
            <a:bodyPr lIns="18004" tIns="10799" rIns="18004" bIns="10799" anchor="ctr" anchorCtr="1" compatLnSpc="0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b="1" kern="0" dirty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8" name="Rechteck 35"/>
          <p:cNvSpPr/>
          <p:nvPr/>
        </p:nvSpPr>
        <p:spPr>
          <a:xfrm>
            <a:off x="6300192" y="1852613"/>
            <a:ext cx="1548408" cy="333375"/>
          </a:xfrm>
          <a:prstGeom prst="rect">
            <a:avLst/>
          </a:prstGeom>
          <a:solidFill>
            <a:srgbClr val="333366"/>
          </a:solidFill>
          <a:ln w="12600">
            <a:solidFill>
              <a:srgbClr val="000000"/>
            </a:solidFill>
            <a:prstDash val="solid"/>
            <a:round/>
          </a:ln>
        </p:spPr>
        <p:txBody>
          <a:bodyPr wrap="square" lIns="18004" tIns="10799" rIns="18004" bIns="10799" anchor="ctr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default</a:t>
            </a:r>
          </a:p>
        </p:txBody>
      </p:sp>
      <p:grpSp>
        <p:nvGrpSpPr>
          <p:cNvPr id="19" name="Gruppieren 32"/>
          <p:cNvGrpSpPr>
            <a:grpSpLocks/>
          </p:cNvGrpSpPr>
          <p:nvPr/>
        </p:nvGrpSpPr>
        <p:grpSpPr bwMode="auto">
          <a:xfrm>
            <a:off x="179512" y="4941168"/>
            <a:ext cx="3276600" cy="1080480"/>
            <a:chOff x="380884" y="5164924"/>
            <a:chExt cx="3276715" cy="1079709"/>
          </a:xfrm>
        </p:grpSpPr>
        <p:sp>
          <p:nvSpPr>
            <p:cNvPr id="20" name="Rectangle 3"/>
            <p:cNvSpPr/>
            <p:nvPr/>
          </p:nvSpPr>
          <p:spPr>
            <a:xfrm>
              <a:off x="380884" y="5526616"/>
              <a:ext cx="3276715" cy="718017"/>
            </a:xfrm>
            <a:prstGeom prst="rect">
              <a:avLst/>
            </a:prstGeom>
            <a:solidFill>
              <a:srgbClr val="E9E9E9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given into the </a:t>
              </a:r>
              <a:r>
                <a:rPr lang="de-DE" sz="2000" b="1" kern="0" dirty="0" err="1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commons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, </a:t>
              </a:r>
              <a:r>
                <a:rPr lang="de-DE" sz="2000" b="1" kern="0" dirty="0" err="1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directly</a:t>
              </a:r>
              <a:endParaRPr lang="de-DE" sz="2000" b="1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endParaRPr>
            </a:p>
          </p:txBody>
        </p:sp>
        <p:sp>
          <p:nvSpPr>
            <p:cNvPr id="21" name="Textfeld 29"/>
            <p:cNvSpPr txBox="1"/>
            <p:nvPr/>
          </p:nvSpPr>
          <p:spPr>
            <a:xfrm>
              <a:off x="1600127" y="5164924"/>
              <a:ext cx="838229" cy="402937"/>
            </a:xfrm>
            <a:prstGeom prst="rect">
              <a:avLst/>
            </a:prstGeom>
            <a:noFill/>
            <a:ln>
              <a:noFill/>
            </a:ln>
          </p:spPr>
          <p:txBody>
            <a:bodyPr compatLnSpc="0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or</a:t>
              </a:r>
            </a:p>
          </p:txBody>
        </p:sp>
      </p:grpSp>
      <p:sp>
        <p:nvSpPr>
          <p:cNvPr id="22" name="Textfeld 46"/>
          <p:cNvSpPr txBox="1"/>
          <p:nvPr/>
        </p:nvSpPr>
        <p:spPr>
          <a:xfrm>
            <a:off x="6400800" y="4797152"/>
            <a:ext cx="2438400" cy="403225"/>
          </a:xfrm>
          <a:prstGeom prst="rect">
            <a:avLst/>
          </a:prstGeom>
          <a:noFill/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Creative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Commons</a:t>
            </a:r>
            <a:endParaRPr lang="de-DE" sz="2000" b="1" kern="0" dirty="0">
              <a:solidFill>
                <a:srgbClr val="002060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  <p:grpSp>
        <p:nvGrpSpPr>
          <p:cNvPr id="38" name="Gruppieren 37"/>
          <p:cNvGrpSpPr/>
          <p:nvPr/>
        </p:nvGrpSpPr>
        <p:grpSpPr>
          <a:xfrm>
            <a:off x="3886200" y="1988841"/>
            <a:ext cx="2438400" cy="1705272"/>
            <a:chOff x="3886200" y="1988841"/>
            <a:chExt cx="2438400" cy="1705272"/>
          </a:xfrm>
        </p:grpSpPr>
        <p:sp>
          <p:nvSpPr>
            <p:cNvPr id="24" name="Rectangle 3"/>
            <p:cNvSpPr/>
            <p:nvPr/>
          </p:nvSpPr>
          <p:spPr bwMode="auto">
            <a:xfrm>
              <a:off x="3886200" y="2670175"/>
              <a:ext cx="2438400" cy="1023938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n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on-</a:t>
              </a:r>
              <a:r>
                <a:rPr lang="de-DE" sz="2000" b="1" kern="0" dirty="0" err="1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exclusive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 </a:t>
              </a:r>
              <a:r>
                <a:rPr lang="de-DE" sz="2000" b="1" kern="0" dirty="0" err="1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commercial</a:t>
              </a:r>
              <a:r>
                <a:rPr lang="de-DE" sz="2000" b="1" kern="0" dirty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 </a:t>
              </a:r>
              <a:r>
                <a:rPr lang="de-DE" sz="2000" b="1" kern="0" dirty="0" err="1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exploitation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 </a:t>
              </a:r>
              <a:r>
                <a:rPr lang="de-DE" sz="2000" b="1" kern="0" dirty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rights</a:t>
              </a:r>
            </a:p>
          </p:txBody>
        </p:sp>
        <p:sp>
          <p:nvSpPr>
            <p:cNvPr id="25" name="Nach oben gebogener Pfeil 24"/>
            <p:cNvSpPr/>
            <p:nvPr/>
          </p:nvSpPr>
          <p:spPr bwMode="auto">
            <a:xfrm rot="10799991">
              <a:off x="4466455" y="1988841"/>
              <a:ext cx="609600" cy="457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5000"/>
                <a:gd name="f8" fmla="+- 0 0 0"/>
                <a:gd name="f9" fmla="abs f3"/>
                <a:gd name="f10" fmla="abs f4"/>
                <a:gd name="f11" fmla="abs f5"/>
                <a:gd name="f12" fmla="*/ f8 f0 1"/>
                <a:gd name="f13" fmla="?: f9 f3 1"/>
                <a:gd name="f14" fmla="?: f10 f4 1"/>
                <a:gd name="f15" fmla="?: f11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+- f26 0 f6"/>
                <a:gd name="f29" fmla="+- f25 0 f6"/>
                <a:gd name="f30" fmla="*/ f26 f22 1"/>
                <a:gd name="f31" fmla="*/ f25 f22 1"/>
                <a:gd name="f32" fmla="min f29 f28"/>
                <a:gd name="f33" fmla="*/ f32 f7 1"/>
                <a:gd name="f34" fmla="*/ f33 1 100000"/>
                <a:gd name="f35" fmla="*/ f33 1 50000"/>
                <a:gd name="f36" fmla="*/ f33 1 200000"/>
                <a:gd name="f37" fmla="+- f25 0 f35"/>
                <a:gd name="f38" fmla="+- f25 0 f34"/>
                <a:gd name="f39" fmla="+- f26 0 f34"/>
                <a:gd name="f40" fmla="+- f34 f26 0"/>
                <a:gd name="f41" fmla="*/ f34 f22 1"/>
                <a:gd name="f42" fmla="+- f38 0 f36"/>
                <a:gd name="f43" fmla="+- f38 f36 0"/>
                <a:gd name="f44" fmla="+- f39 f26 0"/>
                <a:gd name="f45" fmla="*/ f40 1 2"/>
                <a:gd name="f46" fmla="*/ f39 f22 1"/>
                <a:gd name="f47" fmla="*/ f37 f22 1"/>
                <a:gd name="f48" fmla="*/ f38 f22 1"/>
                <a:gd name="f49" fmla="*/ f43 1 2"/>
                <a:gd name="f50" fmla="*/ f44 1 2"/>
                <a:gd name="f51" fmla="*/ f43 f22 1"/>
                <a:gd name="f52" fmla="*/ f42 f22 1"/>
                <a:gd name="f53" fmla="*/ f45 f22 1"/>
                <a:gd name="f54" fmla="*/ f50 f22 1"/>
                <a:gd name="f55" fmla="*/ f49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48" y="f27"/>
                </a:cxn>
                <a:cxn ang="f21">
                  <a:pos x="f47" y="f41"/>
                </a:cxn>
                <a:cxn ang="f21">
                  <a:pos x="f27" y="f54"/>
                </a:cxn>
                <a:cxn ang="f21">
                  <a:pos x="f55" y="f30"/>
                </a:cxn>
                <a:cxn ang="f21">
                  <a:pos x="f51" y="f53"/>
                </a:cxn>
                <a:cxn ang="f21">
                  <a:pos x="f31" y="f41"/>
                </a:cxn>
              </a:cxnLst>
              <a:rect l="f27" t="f46" r="f51" b="f30"/>
              <a:pathLst>
                <a:path>
                  <a:moveTo>
                    <a:pt x="f27" y="f46"/>
                  </a:moveTo>
                  <a:lnTo>
                    <a:pt x="f52" y="f46"/>
                  </a:lnTo>
                  <a:lnTo>
                    <a:pt x="f52" y="f41"/>
                  </a:lnTo>
                  <a:lnTo>
                    <a:pt x="f47" y="f41"/>
                  </a:lnTo>
                  <a:lnTo>
                    <a:pt x="f48" y="f27"/>
                  </a:lnTo>
                  <a:lnTo>
                    <a:pt x="f31" y="f41"/>
                  </a:lnTo>
                  <a:lnTo>
                    <a:pt x="f51" y="f41"/>
                  </a:lnTo>
                  <a:lnTo>
                    <a:pt x="f51" y="f30"/>
                  </a:lnTo>
                  <a:lnTo>
                    <a:pt x="f27" y="f30"/>
                  </a:lnTo>
                  <a:close/>
                </a:path>
              </a:pathLst>
            </a:custGeom>
            <a:solidFill>
              <a:srgbClr val="333366"/>
            </a:solidFill>
            <a:ln w="12600">
              <a:solidFill>
                <a:srgbClr val="000000"/>
              </a:solidFill>
              <a:prstDash val="solid"/>
              <a:round/>
            </a:ln>
          </p:spPr>
          <p:txBody>
            <a:bodyPr lIns="18004" tIns="10799" rIns="18004" bIns="10799" anchor="ctr" anchorCtr="1" compatLnSpc="0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b="1" kern="0" dirty="0">
                <a:solidFill>
                  <a:srgbClr val="002060"/>
                </a:solidFill>
                <a:latin typeface="Arial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4191000" y="3919538"/>
            <a:ext cx="1600200" cy="403225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exploitation</a:t>
            </a:r>
          </a:p>
        </p:txBody>
      </p:sp>
      <p:grpSp>
        <p:nvGrpSpPr>
          <p:cNvPr id="27" name="Gruppieren 33"/>
          <p:cNvGrpSpPr>
            <a:grpSpLocks/>
          </p:cNvGrpSpPr>
          <p:nvPr/>
        </p:nvGrpSpPr>
        <p:grpSpPr bwMode="auto">
          <a:xfrm>
            <a:off x="3275856" y="4548279"/>
            <a:ext cx="1512168" cy="1597355"/>
            <a:chOff x="3291816" y="4523667"/>
            <a:chExt cx="1344046" cy="1596591"/>
          </a:xfrm>
        </p:grpSpPr>
        <p:sp>
          <p:nvSpPr>
            <p:cNvPr id="28" name="Rectangle 3"/>
            <p:cNvSpPr/>
            <p:nvPr/>
          </p:nvSpPr>
          <p:spPr>
            <a:xfrm>
              <a:off x="3291816" y="5089123"/>
              <a:ext cx="1344046" cy="1031135"/>
            </a:xfrm>
            <a:prstGeom prst="rect">
              <a:avLst/>
            </a:prstGeom>
            <a:solidFill>
              <a:srgbClr val="F2F2F2"/>
            </a:solidFill>
            <a:ln>
              <a:noFill/>
              <a:prstDash val="solid"/>
            </a:ln>
          </p:spPr>
          <p:txBody>
            <a:bodyPr wrap="square"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type 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1</a:t>
              </a:r>
            </a:p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 err="1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proprietary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 </a:t>
              </a:r>
              <a:r>
                <a:rPr lang="de-DE" sz="2000" b="1" kern="0" dirty="0" err="1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markets</a:t>
              </a:r>
              <a:endParaRPr lang="de-DE" sz="2000" b="1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endParaRPr>
            </a:p>
          </p:txBody>
        </p:sp>
        <p:cxnSp>
          <p:nvCxnSpPr>
            <p:cNvPr id="29" name="Gerade Verbindung mit Pfeil 35"/>
            <p:cNvCxnSpPr>
              <a:cxnSpLocks noChangeShapeType="1"/>
            </p:cNvCxnSpPr>
            <p:nvPr/>
          </p:nvCxnSpPr>
          <p:spPr bwMode="auto">
            <a:xfrm rot="16200000" flipH="1" flipV="1">
              <a:off x="3505400" y="4452732"/>
              <a:ext cx="418874" cy="560743"/>
            </a:xfrm>
            <a:prstGeom prst="straightConnector1">
              <a:avLst/>
            </a:prstGeom>
            <a:noFill/>
            <a:ln w="57241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0" name="Gruppieren 36"/>
          <p:cNvGrpSpPr>
            <a:grpSpLocks/>
          </p:cNvGrpSpPr>
          <p:nvPr/>
        </p:nvGrpSpPr>
        <p:grpSpPr bwMode="auto">
          <a:xfrm>
            <a:off x="4835624" y="4300538"/>
            <a:ext cx="1752600" cy="1350962"/>
            <a:chOff x="4495684" y="4300560"/>
            <a:chExt cx="1752475" cy="1350358"/>
          </a:xfrm>
        </p:grpSpPr>
        <p:sp>
          <p:nvSpPr>
            <p:cNvPr id="31" name="Rectangle 3"/>
            <p:cNvSpPr/>
            <p:nvPr/>
          </p:nvSpPr>
          <p:spPr>
            <a:xfrm>
              <a:off x="4495684" y="4936862"/>
              <a:ext cx="1752475" cy="714056"/>
            </a:xfrm>
            <a:prstGeom prst="rect">
              <a:avLst/>
            </a:prstGeom>
            <a:solidFill>
              <a:srgbClr val="F2F2F2"/>
            </a:solidFill>
            <a:ln>
              <a:noFill/>
              <a:prstDash val="solid"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type </a:t>
              </a:r>
              <a:r>
                <a:rPr lang="de-DE" sz="2000" b="1" kern="0" dirty="0" smtClean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2</a:t>
              </a:r>
              <a:endParaRPr lang="de-DE" sz="2000" b="1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endParaRPr>
            </a:p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Calibri" pitchFamily="34"/>
                  <a:ea typeface="Arial Unicode MS" pitchFamily="2"/>
                  <a:cs typeface="Tahoma" pitchFamily="2"/>
                </a:rPr>
                <a:t>freeconomics</a:t>
              </a:r>
            </a:p>
          </p:txBody>
        </p:sp>
        <p:cxnSp>
          <p:nvCxnSpPr>
            <p:cNvPr id="32" name="Gerade Verbindung mit Pfeil 38"/>
            <p:cNvCxnSpPr>
              <a:cxnSpLocks noChangeShapeType="1"/>
            </p:cNvCxnSpPr>
            <p:nvPr/>
          </p:nvCxnSpPr>
          <p:spPr bwMode="auto">
            <a:xfrm>
              <a:off x="5219642" y="4300560"/>
              <a:ext cx="495358" cy="560518"/>
            </a:xfrm>
            <a:prstGeom prst="straightConnector1">
              <a:avLst/>
            </a:prstGeom>
            <a:noFill/>
            <a:ln w="57241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sp>
        <p:nvSpPr>
          <p:cNvPr id="33" name="Textfeld 46"/>
          <p:cNvSpPr txBox="1"/>
          <p:nvPr/>
        </p:nvSpPr>
        <p:spPr>
          <a:xfrm>
            <a:off x="6381750" y="5546055"/>
            <a:ext cx="2438400" cy="403225"/>
          </a:xfrm>
          <a:prstGeom prst="rect">
            <a:avLst/>
          </a:prstGeom>
          <a:noFill/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Open Access</a:t>
            </a:r>
          </a:p>
        </p:txBody>
      </p:sp>
      <p:sp>
        <p:nvSpPr>
          <p:cNvPr id="34" name="Rectangle 2"/>
          <p:cNvSpPr/>
          <p:nvPr/>
        </p:nvSpPr>
        <p:spPr>
          <a:xfrm>
            <a:off x="432767" y="76201"/>
            <a:ext cx="7451601" cy="472480"/>
          </a:xfrm>
          <a:prstGeom prst="rect">
            <a:avLst/>
          </a:prstGeom>
          <a:solidFill>
            <a:srgbClr val="333366"/>
          </a:solidFill>
          <a:ln>
            <a:noFill/>
            <a:prstDash val="solid"/>
          </a:ln>
        </p:spPr>
        <p:txBody>
          <a:bodyPr anchorCtr="1" compatLnSpc="0"/>
          <a:lstStyle/>
          <a:p>
            <a:pPr algn="ctr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chemeClr val="bg1"/>
                </a:solidFill>
                <a:latin typeface="Calibri" pitchFamily="34"/>
                <a:ea typeface="Arial Unicode MS" pitchFamily="2"/>
                <a:cs typeface="Arial" pitchFamily="2"/>
              </a:rPr>
              <a:t>Models for the institutionalization of knowledge</a:t>
            </a:r>
            <a:endParaRPr lang="de-DE" sz="2800" b="1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35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51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5004048" y="1844824"/>
            <a:ext cx="115212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  <a:latin typeface="+mn-lt"/>
              </a:rPr>
              <a:t>possible</a:t>
            </a:r>
            <a:endParaRPr lang="de-DE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  <p:bldP spid="22" grpId="0" autoUpdateAnimBg="0"/>
      <p:bldP spid="26" grpId="0" autoUpdateAnimBg="0"/>
      <p:bldP spid="33" grpId="0" autoUpdateAnimBg="0"/>
      <p:bldP spid="3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/>
          <p:nvPr/>
        </p:nvSpPr>
        <p:spPr>
          <a:xfrm>
            <a:off x="432767" y="76201"/>
            <a:ext cx="7451601" cy="472480"/>
          </a:xfrm>
          <a:prstGeom prst="rect">
            <a:avLst/>
          </a:prstGeom>
          <a:solidFill>
            <a:srgbClr val="333366"/>
          </a:solidFill>
          <a:ln>
            <a:noFill/>
            <a:prstDash val="solid"/>
          </a:ln>
        </p:spPr>
        <p:txBody>
          <a:bodyPr anchorCtr="1" compatLnSpc="0"/>
          <a:lstStyle/>
          <a:p>
            <a:pPr algn="ctr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chemeClr val="bg1"/>
                </a:solidFill>
                <a:latin typeface="Calibri" pitchFamily="34"/>
                <a:ea typeface="Arial Unicode MS" pitchFamily="2"/>
                <a:cs typeface="Arial" pitchFamily="2"/>
              </a:rPr>
              <a:t>Models for the institutionalization of knowledge</a:t>
            </a:r>
            <a:endParaRPr lang="de-DE" sz="2800" b="1" dirty="0">
              <a:solidFill>
                <a:schemeClr val="bg1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18" name="Textfeld 4"/>
          <p:cNvSpPr txBox="1"/>
          <p:nvPr/>
        </p:nvSpPr>
        <p:spPr>
          <a:xfrm>
            <a:off x="5105400" y="5167536"/>
            <a:ext cx="184731" cy="357790"/>
          </a:xfrm>
          <a:prstGeom prst="rect">
            <a:avLst/>
          </a:prstGeom>
          <a:noFill/>
          <a:ln>
            <a:noFill/>
          </a:ln>
        </p:spPr>
        <p:txBody>
          <a:bodyPr wrap="none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 dirty="0">
              <a:solidFill>
                <a:srgbClr val="00206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19" name="Textfeld 42"/>
          <p:cNvSpPr txBox="1"/>
          <p:nvPr/>
        </p:nvSpPr>
        <p:spPr>
          <a:xfrm>
            <a:off x="1219200" y="1662336"/>
            <a:ext cx="2895600" cy="2910220"/>
          </a:xfrm>
          <a:prstGeom prst="rect">
            <a:avLst/>
          </a:prstGeom>
          <a:noFill/>
          <a:ln>
            <a:noFill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Commons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kern="0" dirty="0">
              <a:solidFill>
                <a:srgbClr val="002060"/>
              </a:solidFill>
              <a:latin typeface="Calibri"/>
              <a:ea typeface="Arial Unicode MS" pitchFamily="2"/>
              <a:cs typeface="Tahoma" pitchFamily="2"/>
            </a:endParaRPr>
          </a:p>
          <a:p>
            <a:pPr marL="177841" indent="-177841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air/sky</a:t>
            </a:r>
          </a:p>
          <a:p>
            <a:pPr marL="177841" indent="-177841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water</a:t>
            </a:r>
            <a:endParaRPr lang="de-DE" sz="2000" b="1" kern="0" dirty="0" smtClean="0">
              <a:solidFill>
                <a:srgbClr val="002060"/>
              </a:solidFill>
              <a:latin typeface="Calibri"/>
              <a:ea typeface="Arial Unicode MS" pitchFamily="2"/>
              <a:cs typeface="Tahoma" pitchFamily="2"/>
            </a:endParaRPr>
          </a:p>
          <a:p>
            <a:pPr marL="177841" indent="-177841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wildlife</a:t>
            </a:r>
            <a:endParaRPr lang="de-DE" sz="2000" b="1" kern="0" dirty="0">
              <a:solidFill>
                <a:srgbClr val="002060"/>
              </a:solidFill>
              <a:latin typeface="Calibri"/>
              <a:ea typeface="Arial Unicode MS" pitchFamily="2"/>
              <a:cs typeface="Tahoma" pitchFamily="2"/>
            </a:endParaRPr>
          </a:p>
          <a:p>
            <a:pPr marL="177841" indent="-177841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natural resources</a:t>
            </a:r>
          </a:p>
          <a:p>
            <a:pPr marL="177841" indent="-177841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the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public space</a:t>
            </a:r>
          </a:p>
          <a:p>
            <a:pPr marL="177841" indent="-177841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knowledge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….</a:t>
            </a:r>
          </a:p>
        </p:txBody>
      </p:sp>
      <p:sp>
        <p:nvSpPr>
          <p:cNvPr id="20" name="Pfeil nach rechts 43"/>
          <p:cNvSpPr/>
          <p:nvPr/>
        </p:nvSpPr>
        <p:spPr>
          <a:xfrm>
            <a:off x="3635375" y="1607202"/>
            <a:ext cx="1584325" cy="570643"/>
          </a:xfrm>
          <a:custGeom>
            <a:avLst>
              <a:gd name="f0" fmla="val 171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+- 21600 0 f17"/>
              <a:gd name="f25" fmla="*/ 0 f19 1"/>
              <a:gd name="f26" fmla="*/ 21600 f19 1"/>
              <a:gd name="f27" fmla="*/ f18 f12 1"/>
              <a:gd name="f28" fmla="*/ f17 f11 1"/>
              <a:gd name="f29" fmla="+- f22 0 f3"/>
              <a:gd name="f30" fmla="*/ f24 f18 1"/>
              <a:gd name="f31" fmla="*/ f25 1 f19"/>
              <a:gd name="f32" fmla="*/ f26 1 f19"/>
              <a:gd name="f33" fmla="*/ f23 f12 1"/>
              <a:gd name="f34" fmla="*/ f30 1 10800"/>
              <a:gd name="f35" fmla="*/ f31 f11 1"/>
              <a:gd name="f36" fmla="*/ f31 f12 1"/>
              <a:gd name="f37" fmla="*/ f32 f12 1"/>
              <a:gd name="f38" fmla="+- f17 f34 0"/>
              <a:gd name="f39" fmla="*/ f38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5" t="f27" r="f39" b="f33"/>
            <a:pathLst>
              <a:path w="21600" h="21600">
                <a:moveTo>
                  <a:pt x="f7" y="f18"/>
                </a:moveTo>
                <a:lnTo>
                  <a:pt x="f17" y="f18"/>
                </a:lnTo>
                <a:lnTo>
                  <a:pt x="f17" y="f7"/>
                </a:lnTo>
                <a:lnTo>
                  <a:pt x="f8" y="f9"/>
                </a:lnTo>
                <a:lnTo>
                  <a:pt x="f17" y="f8"/>
                </a:lnTo>
                <a:lnTo>
                  <a:pt x="f17" y="f23"/>
                </a:lnTo>
                <a:lnTo>
                  <a:pt x="f7" y="f23"/>
                </a:lnTo>
                <a:close/>
              </a:path>
            </a:pathLst>
          </a:custGeom>
          <a:solidFill>
            <a:srgbClr val="333366"/>
          </a:solidFill>
          <a:ln w="12600">
            <a:solidFill>
              <a:srgbClr val="000000"/>
            </a:solidFill>
            <a:prstDash val="solid"/>
            <a:round/>
          </a:ln>
        </p:spPr>
        <p:txBody>
          <a:bodyPr lIns="18004" tIns="10799" rIns="18004" bIns="10799" anchor="ctr" anchorCtr="1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 dirty="0">
              <a:solidFill>
                <a:srgbClr val="00206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21" name="Textfeld 44"/>
          <p:cNvSpPr txBox="1"/>
          <p:nvPr/>
        </p:nvSpPr>
        <p:spPr>
          <a:xfrm>
            <a:off x="5638800" y="1662336"/>
            <a:ext cx="2895600" cy="403225"/>
          </a:xfrm>
          <a:prstGeom prst="rect">
            <a:avLst/>
          </a:prstGeom>
          <a:noFill/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A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property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of mankind</a:t>
            </a:r>
          </a:p>
        </p:txBody>
      </p:sp>
      <p:sp>
        <p:nvSpPr>
          <p:cNvPr id="22" name="Pfeil nach rechts 45"/>
          <p:cNvSpPr/>
          <p:nvPr/>
        </p:nvSpPr>
        <p:spPr>
          <a:xfrm rot="7560005">
            <a:off x="4729286" y="2799575"/>
            <a:ext cx="1404937" cy="570643"/>
          </a:xfrm>
          <a:custGeom>
            <a:avLst>
              <a:gd name="f0" fmla="val 17139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+- 21600 0 f17"/>
              <a:gd name="f25" fmla="*/ 0 f19 1"/>
              <a:gd name="f26" fmla="*/ 21600 f19 1"/>
              <a:gd name="f27" fmla="*/ f18 f12 1"/>
              <a:gd name="f28" fmla="*/ f17 f11 1"/>
              <a:gd name="f29" fmla="+- f22 0 f3"/>
              <a:gd name="f30" fmla="*/ f24 f18 1"/>
              <a:gd name="f31" fmla="*/ f25 1 f19"/>
              <a:gd name="f32" fmla="*/ f26 1 f19"/>
              <a:gd name="f33" fmla="*/ f23 f12 1"/>
              <a:gd name="f34" fmla="*/ f30 1 10800"/>
              <a:gd name="f35" fmla="*/ f31 f11 1"/>
              <a:gd name="f36" fmla="*/ f31 f12 1"/>
              <a:gd name="f37" fmla="*/ f32 f12 1"/>
              <a:gd name="f38" fmla="+- f17 f34 0"/>
              <a:gd name="f39" fmla="*/ f38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5" t="f27" r="f39" b="f33"/>
            <a:pathLst>
              <a:path w="21600" h="21600">
                <a:moveTo>
                  <a:pt x="f7" y="f18"/>
                </a:moveTo>
                <a:lnTo>
                  <a:pt x="f17" y="f18"/>
                </a:lnTo>
                <a:lnTo>
                  <a:pt x="f17" y="f7"/>
                </a:lnTo>
                <a:lnTo>
                  <a:pt x="f8" y="f9"/>
                </a:lnTo>
                <a:lnTo>
                  <a:pt x="f17" y="f8"/>
                </a:lnTo>
                <a:lnTo>
                  <a:pt x="f17" y="f23"/>
                </a:lnTo>
                <a:lnTo>
                  <a:pt x="f7" y="f23"/>
                </a:lnTo>
                <a:close/>
              </a:path>
            </a:pathLst>
          </a:custGeom>
          <a:solidFill>
            <a:srgbClr val="333366"/>
          </a:solidFill>
          <a:ln w="12600">
            <a:solidFill>
              <a:srgbClr val="000000"/>
            </a:solidFill>
            <a:prstDash val="solid"/>
            <a:round/>
          </a:ln>
        </p:spPr>
        <p:txBody>
          <a:bodyPr lIns="18004" tIns="10799" rIns="18004" bIns="10799" anchor="ctr" anchorCtr="1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 dirty="0">
              <a:solidFill>
                <a:srgbClr val="00206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2" name="Gruppieren 22"/>
          <p:cNvGrpSpPr>
            <a:grpSpLocks/>
          </p:cNvGrpSpPr>
          <p:nvPr/>
        </p:nvGrpSpPr>
        <p:grpSpPr bwMode="auto">
          <a:xfrm>
            <a:off x="5638800" y="2063973"/>
            <a:ext cx="2895600" cy="1446213"/>
            <a:chOff x="5638684" y="2511719"/>
            <a:chExt cx="2895475" cy="1446123"/>
          </a:xfrm>
        </p:grpSpPr>
        <p:sp>
          <p:nvSpPr>
            <p:cNvPr id="24" name="Textfeld 46"/>
            <p:cNvSpPr txBox="1"/>
            <p:nvPr/>
          </p:nvSpPr>
          <p:spPr>
            <a:xfrm>
              <a:off x="5638684" y="2932381"/>
              <a:ext cx="2895475" cy="1025461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Calibri"/>
                  <a:ea typeface="Arial Unicode MS" pitchFamily="2"/>
                  <a:cs typeface="Tahoma" pitchFamily="2"/>
                </a:rPr>
                <a:t>private rights for exploitation possible and often necessary</a:t>
              </a:r>
            </a:p>
          </p:txBody>
        </p:sp>
        <p:sp>
          <p:nvSpPr>
            <p:cNvPr id="25" name="Textfeld 47"/>
            <p:cNvSpPr txBox="1"/>
            <p:nvPr/>
          </p:nvSpPr>
          <p:spPr>
            <a:xfrm>
              <a:off x="6324454" y="2511719"/>
              <a:ext cx="1447738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kern="0" dirty="0">
                  <a:solidFill>
                    <a:srgbClr val="002060"/>
                  </a:solidFill>
                  <a:latin typeface="Calibri"/>
                  <a:ea typeface="Arial Unicode MS" pitchFamily="2"/>
                  <a:cs typeface="Tahoma" pitchFamily="2"/>
                </a:rPr>
                <a:t>but</a:t>
              </a:r>
            </a:p>
          </p:txBody>
        </p:sp>
      </p:grpSp>
      <p:sp>
        <p:nvSpPr>
          <p:cNvPr id="26" name="Textfeld 48"/>
          <p:cNvSpPr txBox="1"/>
          <p:nvPr/>
        </p:nvSpPr>
        <p:spPr>
          <a:xfrm>
            <a:off x="3810000" y="3440336"/>
            <a:ext cx="1447800" cy="403225"/>
          </a:xfrm>
          <a:prstGeom prst="rect">
            <a:avLst/>
          </a:prstGeom>
          <a:noFill/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but only</a:t>
            </a:r>
          </a:p>
        </p:txBody>
      </p:sp>
      <p:sp>
        <p:nvSpPr>
          <p:cNvPr id="27" name="Textfeld 49"/>
          <p:cNvSpPr txBox="1"/>
          <p:nvPr/>
        </p:nvSpPr>
        <p:spPr>
          <a:xfrm>
            <a:off x="4409256" y="3969544"/>
            <a:ext cx="4267200" cy="403225"/>
          </a:xfrm>
          <a:prstGeom prst="rect">
            <a:avLst/>
          </a:prstGeom>
          <a:noFill/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with non-exclusive exploitation rights</a:t>
            </a:r>
          </a:p>
        </p:txBody>
      </p:sp>
      <p:sp>
        <p:nvSpPr>
          <p:cNvPr id="28" name="Rectangle 3"/>
          <p:cNvSpPr/>
          <p:nvPr/>
        </p:nvSpPr>
        <p:spPr>
          <a:xfrm>
            <a:off x="685800" y="1052736"/>
            <a:ext cx="6629400" cy="463550"/>
          </a:xfrm>
          <a:prstGeom prst="rect">
            <a:avLst/>
          </a:prstGeom>
          <a:solidFill>
            <a:srgbClr val="E9E9E9"/>
          </a:solidFill>
          <a:ln>
            <a:noFill/>
            <a:prstDash val="solid"/>
          </a:ln>
        </p:spPr>
        <p:txBody>
          <a:bodyPr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(</a:t>
            </a:r>
            <a:r>
              <a:rPr lang="de-DE" sz="2400" b="1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4) commons-based information markets</a:t>
            </a:r>
          </a:p>
        </p:txBody>
      </p:sp>
      <p:sp>
        <p:nvSpPr>
          <p:cNvPr id="29" name="Textfeld 49"/>
          <p:cNvSpPr txBox="1"/>
          <p:nvPr/>
        </p:nvSpPr>
        <p:spPr>
          <a:xfrm>
            <a:off x="4355976" y="4407793"/>
            <a:ext cx="4267200" cy="714375"/>
          </a:xfrm>
          <a:prstGeom prst="rect">
            <a:avLst/>
          </a:prstGeom>
          <a:noFill/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with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sufficient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compensation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to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the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public</a:t>
            </a:r>
            <a:endParaRPr lang="de-DE" sz="2000" b="1" kern="0" dirty="0">
              <a:solidFill>
                <a:srgbClr val="002060"/>
              </a:solidFill>
              <a:latin typeface="Calibri"/>
              <a:ea typeface="Arial Unicode MS" pitchFamily="2"/>
              <a:cs typeface="Tahoma" pitchFamily="2"/>
            </a:endParaRPr>
          </a:p>
        </p:txBody>
      </p:sp>
      <p:sp>
        <p:nvSpPr>
          <p:cNvPr id="15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52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6" name="Textfeld 49"/>
          <p:cNvSpPr txBox="1"/>
          <p:nvPr/>
        </p:nvSpPr>
        <p:spPr>
          <a:xfrm>
            <a:off x="4355976" y="5157192"/>
            <a:ext cx="4267200" cy="718530"/>
          </a:xfrm>
          <a:prstGeom prst="rect">
            <a:avLst/>
          </a:prstGeom>
          <a:noFill/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as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long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as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free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access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to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everyone</a:t>
            </a:r>
            <a:r>
              <a:rPr lang="de-DE" sz="2000" b="1" kern="0" dirty="0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 is </a:t>
            </a:r>
            <a:r>
              <a:rPr lang="de-DE" sz="2000" b="1" kern="0" dirty="0" err="1" smtClean="0">
                <a:solidFill>
                  <a:srgbClr val="002060"/>
                </a:solidFill>
                <a:latin typeface="Calibri"/>
                <a:ea typeface="Arial Unicode MS" pitchFamily="2"/>
                <a:cs typeface="Tahoma" pitchFamily="2"/>
              </a:rPr>
              <a:t>guaranteed</a:t>
            </a:r>
            <a:endParaRPr lang="de-DE" sz="2000" b="1" kern="0" dirty="0">
              <a:solidFill>
                <a:srgbClr val="002060"/>
              </a:solidFill>
              <a:latin typeface="Calibri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  <p:bldP spid="21" grpId="0" autoUpdateAnimBg="0"/>
      <p:bldP spid="26" grpId="0" autoUpdateAnimBg="0"/>
      <p:bldP spid="27" grpId="0" autoUpdateAnimBg="0"/>
      <p:bldP spid="29" grpId="0" autoUpdateAnimBg="0"/>
      <p:bldP spid="16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Grp="1"/>
          </p:cNvSpPr>
          <p:nvPr>
            <p:ph type="title"/>
          </p:nvPr>
        </p:nvSpPr>
        <p:spPr>
          <a:xfrm>
            <a:off x="541411" y="1916832"/>
            <a:ext cx="8207053" cy="2088232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None/>
            </a:pPr>
            <a:r>
              <a:rPr lang="en-US" sz="4000" dirty="0" smtClean="0">
                <a:solidFill>
                  <a:schemeClr val="bg1"/>
                </a:solidFill>
                <a:latin typeface="Calibri" pitchFamily="34"/>
              </a:rPr>
              <a:t>What needs to be done? Consequences</a:t>
            </a:r>
            <a:endParaRPr sz="4000" dirty="0" smtClean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/>
        </p:nvSpPr>
        <p:spPr>
          <a:xfrm>
            <a:off x="251520" y="116632"/>
            <a:ext cx="2721049" cy="709612"/>
          </a:xfrm>
          <a:prstGeom prst="rect">
            <a:avLst/>
          </a:prstGeom>
          <a:solidFill>
            <a:srgbClr val="333366"/>
          </a:solidFill>
          <a:ln>
            <a:noFill/>
            <a:prstDash val="solid"/>
          </a:ln>
        </p:spPr>
        <p:txBody>
          <a:bodyPr anchor="ctr" anchorCtr="1" compatLnSpc="0"/>
          <a:lstStyle/>
          <a:p>
            <a:pPr algn="ctr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1" kern="0">
                <a:solidFill>
                  <a:srgbClr val="FFFFFF"/>
                </a:solidFill>
                <a:latin typeface="Arial" pitchFamily="18"/>
                <a:ea typeface="Arial Unicode MS" pitchFamily="2"/>
                <a:cs typeface="Tahoma" pitchFamily="2"/>
              </a:rPr>
              <a:t>Consequences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697187" y="1669997"/>
            <a:ext cx="5761037" cy="8985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90004" tIns="44997" rIns="90004" bIns="44997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600" kern="0" dirty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a </a:t>
            </a:r>
            <a:r>
              <a:rPr lang="de-DE" sz="2600" kern="0" dirty="0" err="1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new</a:t>
            </a:r>
            <a:r>
              <a:rPr lang="de-DE" sz="2600" kern="0" dirty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600" kern="0" dirty="0" err="1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understanding</a:t>
            </a:r>
            <a:r>
              <a:rPr lang="de-DE" sz="2600" kern="0" dirty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600" kern="0" dirty="0" err="1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of</a:t>
            </a:r>
            <a:r>
              <a:rPr lang="de-DE" sz="2600" kern="0" dirty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600" kern="0" dirty="0" err="1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intellectual</a:t>
            </a:r>
            <a:r>
              <a:rPr lang="de-DE" sz="2600" kern="0" dirty="0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600" kern="0" dirty="0" err="1">
                <a:solidFill>
                  <a:schemeClr val="bg1"/>
                </a:solidFill>
                <a:latin typeface="Calibri" pitchFamily="34"/>
                <a:ea typeface="Arial Unicode MS" pitchFamily="2"/>
                <a:cs typeface="Tahoma" pitchFamily="2"/>
              </a:rPr>
              <a:t>property</a:t>
            </a:r>
            <a:endParaRPr lang="de-DE" sz="2600" kern="0" dirty="0">
              <a:solidFill>
                <a:schemeClr val="bg1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57662" y="892940"/>
            <a:ext cx="3240087" cy="591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4" tIns="44997" rIns="90004" bIns="44997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kern="0" dirty="0" err="1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N</a:t>
            </a:r>
            <a:r>
              <a:rPr lang="de-DE" sz="3200" kern="0" dirty="0" err="1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eeded</a:t>
            </a:r>
            <a:endParaRPr lang="de-DE" sz="3200" kern="0" dirty="0">
              <a:solidFill>
                <a:srgbClr val="002060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49313" y="2753735"/>
            <a:ext cx="7056784" cy="1642181"/>
          </a:xfrm>
          <a:prstGeom prst="rect">
            <a:avLst/>
          </a:prstGeom>
          <a:noFill/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b="1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knowledge</a:t>
            </a: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as</a:t>
            </a: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a </a:t>
            </a:r>
            <a:r>
              <a:rPr lang="de-DE" sz="2200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commons</a:t>
            </a: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is </a:t>
            </a:r>
            <a:r>
              <a:rPr lang="de-DE" sz="2200" b="1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not </a:t>
            </a:r>
            <a:r>
              <a:rPr lang="de-DE" sz="2200" b="1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to</a:t>
            </a:r>
            <a:r>
              <a:rPr lang="de-DE" sz="2200" b="1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be</a:t>
            </a:r>
            <a:r>
              <a:rPr lang="de-DE" sz="2200" b="1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considered</a:t>
            </a:r>
            <a:r>
              <a:rPr lang="de-DE" sz="2200" b="1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a</a:t>
            </a:r>
          </a:p>
          <a:p>
            <a:pPr algn="ctr">
              <a:lnSpc>
                <a:spcPct val="150000"/>
              </a:lnSpc>
            </a:pPr>
            <a:r>
              <a:rPr lang="de-DE" sz="22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res</a:t>
            </a:r>
            <a:r>
              <a:rPr lang="de-DE" sz="2200" b="1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b="1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nullius</a:t>
            </a:r>
            <a:r>
              <a:rPr lang="de-DE" sz="2200" b="1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, </a:t>
            </a:r>
            <a:r>
              <a:rPr lang="de-DE" sz="2200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which</a:t>
            </a: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can</a:t>
            </a: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be</a:t>
            </a: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used</a:t>
            </a: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ad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libitum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by </a:t>
            </a:r>
            <a:r>
              <a:rPr lang="de-DE" sz="2200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everyone</a:t>
            </a: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for </a:t>
            </a:r>
            <a:r>
              <a:rPr lang="de-DE" sz="2200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whatever</a:t>
            </a:r>
            <a:r>
              <a:rPr lang="de-DE" sz="2200" kern="0" dirty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purpose</a:t>
            </a:r>
            <a:endParaRPr lang="de-DE" sz="2200" kern="0" dirty="0">
              <a:solidFill>
                <a:srgbClr val="00206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Textfeld 4"/>
          <p:cNvSpPr txBox="1"/>
          <p:nvPr/>
        </p:nvSpPr>
        <p:spPr>
          <a:xfrm>
            <a:off x="683568" y="4581128"/>
            <a:ext cx="7788275" cy="843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Knowledge 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and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its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derivative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information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products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cannot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be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the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subject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of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exclusive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private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property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rights</a:t>
            </a:r>
            <a:endParaRPr lang="de-DE" sz="2000" kern="0" dirty="0">
              <a:solidFill>
                <a:srgbClr val="002060"/>
              </a:solidFill>
              <a:latin typeface="Calibri" pitchFamily="34" charset="0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/>
        </p:nvSpPr>
        <p:spPr>
          <a:xfrm>
            <a:off x="251520" y="116632"/>
            <a:ext cx="2721049" cy="709612"/>
          </a:xfrm>
          <a:prstGeom prst="rect">
            <a:avLst/>
          </a:prstGeom>
          <a:solidFill>
            <a:srgbClr val="333366"/>
          </a:solidFill>
          <a:ln>
            <a:noFill/>
            <a:prstDash val="solid"/>
          </a:ln>
        </p:spPr>
        <p:txBody>
          <a:bodyPr anchor="ctr" anchorCtr="1" compatLnSpc="0"/>
          <a:lstStyle/>
          <a:p>
            <a:pPr algn="ctr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1" kern="0">
                <a:solidFill>
                  <a:srgbClr val="FFFFFF"/>
                </a:solidFill>
                <a:latin typeface="Arial" pitchFamily="18"/>
                <a:ea typeface="Arial Unicode MS" pitchFamily="2"/>
                <a:cs typeface="Tahoma" pitchFamily="2"/>
              </a:rPr>
              <a:t>Consequences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98973" y="1052736"/>
            <a:ext cx="5761037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4" tIns="44997" rIns="90004" bIns="44997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600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a </a:t>
            </a:r>
            <a:r>
              <a:rPr lang="de-DE" sz="2600" kern="0" dirty="0" err="1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new</a:t>
            </a:r>
            <a:r>
              <a:rPr lang="de-DE" sz="2600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600" kern="0" dirty="0" err="1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understanding</a:t>
            </a:r>
            <a:r>
              <a:rPr lang="de-DE" sz="2600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600" kern="0" dirty="0" err="1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of</a:t>
            </a:r>
            <a:r>
              <a:rPr lang="de-DE" sz="2600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600" kern="0" dirty="0" err="1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intellectual</a:t>
            </a:r>
            <a:r>
              <a:rPr lang="de-DE" sz="2600" kern="0" dirty="0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 </a:t>
            </a:r>
            <a:r>
              <a:rPr lang="de-DE" sz="2600" kern="0" dirty="0" err="1">
                <a:solidFill>
                  <a:srgbClr val="002060"/>
                </a:solidFill>
                <a:latin typeface="Calibri" pitchFamily="34"/>
                <a:ea typeface="Arial Unicode MS" pitchFamily="2"/>
                <a:cs typeface="Tahoma" pitchFamily="2"/>
              </a:rPr>
              <a:t>property</a:t>
            </a:r>
            <a:endParaRPr lang="de-DE" sz="2600" kern="0" dirty="0">
              <a:solidFill>
                <a:srgbClr val="002060"/>
              </a:solidFill>
              <a:latin typeface="Calibri" pitchFamily="34"/>
              <a:ea typeface="Arial Unicode MS" pitchFamily="2"/>
              <a:cs typeface="Tahoma" pitchFamily="2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729098" y="2183272"/>
            <a:ext cx="6300787" cy="1301750"/>
          </a:xfrm>
          <a:prstGeom prst="rect">
            <a:avLst/>
          </a:prstGeom>
          <a:solidFill>
            <a:srgbClr val="333366"/>
          </a:solidFill>
          <a:ln w="9525">
            <a:noFill/>
            <a:miter lim="800000"/>
            <a:headEnd/>
            <a:tailEnd/>
          </a:ln>
        </p:spPr>
        <p:txBody>
          <a:bodyPr lIns="90004" tIns="44997" rIns="90004" bIns="44997" anchorCtr="1">
            <a:spAutoFit/>
          </a:bodyPr>
          <a:lstStyle/>
          <a:p>
            <a:pPr algn="ctr" hangingPunct="0"/>
            <a:r>
              <a:rPr lang="de-DE" sz="2600" dirty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a </a:t>
            </a:r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new</a:t>
            </a:r>
            <a:r>
              <a:rPr lang="de-DE" sz="2600" dirty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understanding</a:t>
            </a:r>
            <a:r>
              <a:rPr lang="de-DE" sz="2600" dirty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of</a:t>
            </a:r>
            <a:r>
              <a:rPr lang="de-DE" sz="2600" dirty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copyright</a:t>
            </a:r>
            <a:endParaRPr lang="de-DE" sz="2600" dirty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Tahoma" pitchFamily="34" charset="0"/>
            </a:endParaRPr>
          </a:p>
          <a:p>
            <a:pPr algn="ctr" hangingPunct="0"/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free</a:t>
            </a:r>
            <a:r>
              <a:rPr lang="de-DE" sz="2600" dirty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access</a:t>
            </a:r>
            <a:r>
              <a:rPr lang="de-DE" sz="2600" dirty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 → </a:t>
            </a:r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the</a:t>
            </a:r>
            <a:r>
              <a:rPr lang="de-DE" sz="2600" dirty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default</a:t>
            </a:r>
            <a:endParaRPr lang="de-DE" sz="2600" dirty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Tahoma" pitchFamily="34" charset="0"/>
            </a:endParaRPr>
          </a:p>
          <a:p>
            <a:pPr algn="ctr" hangingPunct="0"/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commercial</a:t>
            </a:r>
            <a:r>
              <a:rPr lang="de-DE" sz="2600" dirty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exploitation</a:t>
            </a:r>
            <a:r>
              <a:rPr lang="de-DE" sz="2600" dirty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 → </a:t>
            </a:r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the</a:t>
            </a:r>
            <a:r>
              <a:rPr lang="de-DE" sz="2600" dirty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de-DE" sz="2600" dirty="0" err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exception</a:t>
            </a:r>
            <a:endParaRPr lang="de-DE" sz="2600" dirty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13" name="Textfeld 4"/>
          <p:cNvSpPr txBox="1"/>
          <p:nvPr/>
        </p:nvSpPr>
        <p:spPr>
          <a:xfrm>
            <a:off x="1619672" y="3717032"/>
            <a:ext cx="6519639" cy="1125565"/>
          </a:xfrm>
          <a:prstGeom prst="rect">
            <a:avLst/>
          </a:prstGeom>
          <a:noFill/>
          <a:ln>
            <a:noFill/>
          </a:ln>
        </p:spPr>
        <p:txBody>
          <a:bodyPr wrap="square" anchorCtr="1" compatLnSpc="0">
            <a:spAutoFit/>
          </a:bodyPr>
          <a:lstStyle/>
          <a:p>
            <a:pPr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developing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a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concept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of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common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property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rights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without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denying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private individual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property</a:t>
            </a:r>
            <a:r>
              <a:rPr lang="de-DE" sz="2200" kern="0" dirty="0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 </a:t>
            </a:r>
            <a:r>
              <a:rPr lang="de-DE" sz="2200" kern="0" dirty="0" err="1" smtClean="0">
                <a:solidFill>
                  <a:srgbClr val="002060"/>
                </a:solidFill>
                <a:latin typeface="Calibri" pitchFamily="18"/>
                <a:ea typeface="Arial Unicode MS" pitchFamily="2"/>
                <a:cs typeface="Tahoma" pitchFamily="2"/>
              </a:rPr>
              <a:t>rights</a:t>
            </a:r>
            <a:endParaRPr lang="de-DE" sz="2200" b="1" kern="0" dirty="0">
              <a:solidFill>
                <a:srgbClr val="00206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4"/>
          <p:cNvSpPr txBox="1"/>
          <p:nvPr/>
        </p:nvSpPr>
        <p:spPr>
          <a:xfrm>
            <a:off x="7884368" y="5661248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56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0" name="Rectangle 2"/>
          <p:cNvSpPr txBox="1">
            <a:spLocks noGrp="1"/>
          </p:cNvSpPr>
          <p:nvPr>
            <p:ph type="title"/>
          </p:nvPr>
        </p:nvSpPr>
        <p:spPr>
          <a:xfrm>
            <a:off x="541411" y="107950"/>
            <a:ext cx="8207053" cy="512738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Calibri" pitchFamily="34"/>
              </a:rPr>
              <a:t>Conclusion</a:t>
            </a:r>
            <a:endParaRPr sz="2800" dirty="0" smtClean="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3" name="Textfeld 4"/>
          <p:cNvSpPr txBox="1"/>
          <p:nvPr/>
        </p:nvSpPr>
        <p:spPr>
          <a:xfrm>
            <a:off x="740626" y="836712"/>
            <a:ext cx="7788275" cy="843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Knowledge 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and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its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derivative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information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products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cannot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be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the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subject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of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exclusive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private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property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rights</a:t>
            </a:r>
            <a:endParaRPr lang="de-DE" sz="2000" kern="0" dirty="0">
              <a:solidFill>
                <a:srgbClr val="002060"/>
              </a:solidFill>
              <a:latin typeface="Calibri" pitchFamily="34" charset="0"/>
              <a:ea typeface="Arial Unicode MS" pitchFamily="2"/>
              <a:cs typeface="Tahoma" pitchFamily="2"/>
            </a:endParaRPr>
          </a:p>
        </p:txBody>
      </p:sp>
      <p:sp>
        <p:nvSpPr>
          <p:cNvPr id="14" name="Textfeld 4"/>
          <p:cNvSpPr txBox="1"/>
          <p:nvPr/>
        </p:nvSpPr>
        <p:spPr>
          <a:xfrm>
            <a:off x="459795" y="2083594"/>
            <a:ext cx="8349937" cy="1219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Production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and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use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of knowledge 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and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its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derivative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information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products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depend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on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commons-based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institutionalization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forms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appropriate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to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electronic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environments</a:t>
            </a:r>
            <a:endParaRPr lang="de-DE" sz="2000" kern="0" dirty="0">
              <a:solidFill>
                <a:srgbClr val="002060"/>
              </a:solidFill>
              <a:latin typeface="Calibri" pitchFamily="34" charset="0"/>
              <a:ea typeface="Arial Unicode MS" pitchFamily="2"/>
              <a:cs typeface="Tahoma" pitchFamily="2"/>
            </a:endParaRPr>
          </a:p>
        </p:txBody>
      </p:sp>
      <p:sp>
        <p:nvSpPr>
          <p:cNvPr id="15" name="Textfeld 4"/>
          <p:cNvSpPr txBox="1"/>
          <p:nvPr/>
        </p:nvSpPr>
        <p:spPr>
          <a:xfrm>
            <a:off x="740626" y="3706156"/>
            <a:ext cx="7788275" cy="1595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Commons-based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information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markets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do not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make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the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commercial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use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of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knowledge 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and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its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derivative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information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products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impossible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but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rather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are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the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realistic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chance</a:t>
            </a:r>
            <a:r>
              <a:rPr lang="de-DE" altLang="zh-CN" sz="2400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for the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information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economy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to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survive</a:t>
            </a:r>
            <a:r>
              <a:rPr lang="de-DE" altLang="zh-CN" sz="2400" b="1" kern="0" dirty="0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 </a:t>
            </a:r>
            <a:r>
              <a:rPr lang="de-DE" altLang="zh-CN" sz="2400" b="1" kern="0" dirty="0" err="1" smtClean="0">
                <a:solidFill>
                  <a:srgbClr val="002060"/>
                </a:solidFill>
                <a:latin typeface="Calibri" pitchFamily="34" charset="0"/>
                <a:ea typeface="Arial Unicode MS" pitchFamily="2"/>
                <a:cs typeface="Tahoma" pitchFamily="2"/>
              </a:rPr>
              <a:t>successfully</a:t>
            </a:r>
            <a:endParaRPr lang="de-DE" altLang="zh-CN" sz="2400" b="1" kern="0" dirty="0">
              <a:solidFill>
                <a:srgbClr val="002060"/>
              </a:solidFill>
              <a:latin typeface="Calibri" pitchFamily="34" charset="0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/>
        </p:nvSpPr>
        <p:spPr>
          <a:xfrm>
            <a:off x="251520" y="116632"/>
            <a:ext cx="2721049" cy="709612"/>
          </a:xfrm>
          <a:prstGeom prst="rect">
            <a:avLst/>
          </a:prstGeom>
          <a:solidFill>
            <a:srgbClr val="333366"/>
          </a:solidFill>
          <a:ln>
            <a:noFill/>
            <a:prstDash val="solid"/>
          </a:ln>
        </p:spPr>
        <p:txBody>
          <a:bodyPr anchor="ctr" anchorCtr="1" compatLnSpc="0"/>
          <a:lstStyle/>
          <a:p>
            <a:pPr algn="ctr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1" kern="0" dirty="0" err="1" smtClean="0">
                <a:solidFill>
                  <a:srgbClr val="FFFFFF"/>
                </a:solidFill>
                <a:latin typeface="Arial" pitchFamily="18"/>
                <a:ea typeface="Arial Unicode MS" pitchFamily="2"/>
                <a:cs typeface="Tahoma" pitchFamily="2"/>
              </a:rPr>
              <a:t>Resumé</a:t>
            </a:r>
            <a:endParaRPr lang="de-DE" sz="2800" b="1" i="1" kern="0" dirty="0">
              <a:solidFill>
                <a:srgbClr val="FFFFFF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331640" y="1180953"/>
            <a:ext cx="6696744" cy="3472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4" tIns="44997" rIns="90004" bIns="44997" anchorCtr="1" compatLnSpc="0">
            <a:spAutoFit/>
          </a:bodyPr>
          <a:lstStyle/>
          <a:p>
            <a:pPr algn="ctr" eaLnBrk="1" hangingPunct="1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Paving the road in knowledge spaces</a:t>
            </a:r>
          </a:p>
          <a:p>
            <a:pPr algn="ctr" eaLnBrk="1" hangingPunct="1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and </a:t>
            </a:r>
          </a:p>
          <a:p>
            <a:pPr algn="ctr" eaLnBrk="1" hangingPunct="1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materializing rights to immaterial commons </a:t>
            </a:r>
            <a:br>
              <a:rPr lang="en-US" sz="2400" b="1" dirty="0" smtClean="0">
                <a:solidFill>
                  <a:srgbClr val="002060"/>
                </a:solidFill>
                <a:latin typeface="+mn-lt"/>
              </a:rPr>
            </a:br>
            <a:endParaRPr lang="en-US" sz="2400" b="1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means to institutionalize rights to free access and</a:t>
            </a:r>
          </a:p>
          <a:p>
            <a:pPr algn="ctr" eaLnBrk="1" hangingPunct="1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 usage to published knowledge as a commons</a:t>
            </a:r>
            <a:endParaRPr lang="de-DE" sz="2400" b="1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/>
          <p:cNvSpPr txBox="1"/>
          <p:nvPr/>
        </p:nvSpPr>
        <p:spPr>
          <a:xfrm>
            <a:off x="571500" y="785813"/>
            <a:ext cx="7772400" cy="26431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1" compatLnSpc="0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b="1" i="1" kern="0" dirty="0" err="1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Thank</a:t>
            </a:r>
            <a:r>
              <a:rPr lang="de-DE" sz="5400" b="1" i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de-DE" sz="5400" b="1" i="1" kern="0" dirty="0" err="1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you</a:t>
            </a:r>
            <a:r>
              <a:rPr lang="de-DE" sz="5400" b="1" i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 for </a:t>
            </a:r>
            <a:r>
              <a:rPr lang="de-DE" sz="5400" b="1" i="1" kern="0" dirty="0" err="1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your</a:t>
            </a:r>
            <a:r>
              <a:rPr lang="de-DE" sz="5400" b="1" i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de-DE" sz="5400" b="1" i="1" kern="0" dirty="0" err="1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attention</a:t>
            </a:r>
            <a:endParaRPr lang="de-DE" sz="5400" b="1" i="1" kern="0" dirty="0">
              <a:solidFill>
                <a:srgbClr val="002060"/>
              </a:solidFill>
              <a:latin typeface="+mn-lt"/>
              <a:ea typeface="Arial Unicode MS" pitchFamily="2"/>
              <a:cs typeface="Tahoma" pitchFamily="2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42938" y="3857625"/>
            <a:ext cx="7929562" cy="405432"/>
          </a:xfrm>
          <a:prstGeom prst="rect">
            <a:avLst/>
          </a:prstGeom>
          <a:noFill/>
          <a:ln>
            <a:noFill/>
          </a:ln>
        </p:spPr>
        <p:txBody>
          <a:bodyPr anchorCtr="1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 err="1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Slides</a:t>
            </a:r>
            <a:r>
              <a:rPr lang="de-DE" sz="20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under</a:t>
            </a:r>
            <a:r>
              <a:rPr lang="de-DE" sz="20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 a </a:t>
            </a:r>
            <a:r>
              <a:rPr lang="de-DE" sz="2000" b="1" kern="0" dirty="0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CC-</a:t>
            </a:r>
            <a:r>
              <a:rPr lang="de-DE" sz="2000" b="1" kern="0" dirty="0" err="1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Licence</a:t>
            </a:r>
            <a:r>
              <a:rPr lang="de-DE" sz="2000" b="1" kern="0" dirty="0" smtClean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 err="1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from</a:t>
            </a:r>
            <a:r>
              <a:rPr lang="de-DE" sz="20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de-DE" sz="2000" b="1" kern="0" dirty="0">
                <a:solidFill>
                  <a:srgbClr val="002060"/>
                </a:solidFill>
                <a:latin typeface="+mn-lt"/>
                <a:ea typeface="Arial Unicode MS" pitchFamily="2"/>
                <a:cs typeface="Tahoma" pitchFamily="2"/>
                <a:hlinkClick r:id="rId3"/>
              </a:rPr>
              <a:t>www.kuhlen.name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6239917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AutoShape 6">
            <a:hlinkClick r:id="rId4" action="ppaction://hlinksldjump"/>
          </p:cNvPr>
          <p:cNvSpPr>
            <a:spLocks/>
          </p:cNvSpPr>
          <p:nvPr/>
        </p:nvSpPr>
        <p:spPr bwMode="auto">
          <a:xfrm>
            <a:off x="8100392" y="5733256"/>
            <a:ext cx="838200" cy="593725"/>
          </a:xfrm>
          <a:custGeom>
            <a:avLst/>
            <a:gdLst>
              <a:gd name="T0" fmla="*/ 631113304 w 21600"/>
              <a:gd name="T1" fmla="*/ 0 h 21600"/>
              <a:gd name="T2" fmla="*/ 1262225365 w 21600"/>
              <a:gd name="T3" fmla="*/ 224296305 h 21600"/>
              <a:gd name="T4" fmla="*/ 631113304 w 21600"/>
              <a:gd name="T5" fmla="*/ 448591730 h 21600"/>
              <a:gd name="T6" fmla="*/ 0 w 21600"/>
              <a:gd name="T7" fmla="*/ 224296305 h 21600"/>
              <a:gd name="T8" fmla="*/ 558534834 w 21600"/>
              <a:gd name="T9" fmla="*/ 0 h 21600"/>
              <a:gd name="T10" fmla="*/ 558534834 w 21600"/>
              <a:gd name="T11" fmla="*/ 448591730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4779 w 21600"/>
              <a:gd name="T19" fmla="*/ 5400 h 21600"/>
              <a:gd name="T20" fmla="*/ 21600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600" y="5400"/>
                </a:moveTo>
                <a:lnTo>
                  <a:pt x="9558" y="5400"/>
                </a:lnTo>
                <a:lnTo>
                  <a:pt x="9558" y="0"/>
                </a:lnTo>
                <a:lnTo>
                  <a:pt x="0" y="10800"/>
                </a:lnTo>
                <a:lnTo>
                  <a:pt x="9558" y="21600"/>
                </a:lnTo>
                <a:lnTo>
                  <a:pt x="9558" y="16200"/>
                </a:lnTo>
                <a:lnTo>
                  <a:pt x="21600" y="16200"/>
                </a:lnTo>
                <a:close/>
              </a:path>
            </a:pathLst>
          </a:custGeom>
          <a:solidFill>
            <a:srgbClr val="4F81BD"/>
          </a:solidFill>
          <a:ln w="12701">
            <a:noFill/>
            <a:prstDash val="solid"/>
            <a:miter lim="800000"/>
            <a:headEnd/>
            <a:tailEnd/>
          </a:ln>
        </p:spPr>
        <p:txBody>
          <a:bodyPr lIns="18004" tIns="10799" rIns="18004" bIns="10799" anchor="ctr" anchorCtr="1">
            <a:spAutoFit/>
          </a:bodyPr>
          <a:lstStyle/>
          <a:p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211960" y="4077072"/>
            <a:ext cx="4608512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http://creativecommons.org/licenses/by-sa/3.0/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34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 txBox="1">
            <a:spLocks noGrp="1"/>
          </p:cNvSpPr>
          <p:nvPr>
            <p:ph type="title"/>
          </p:nvPr>
        </p:nvSpPr>
        <p:spPr>
          <a:xfrm>
            <a:off x="179388" y="144463"/>
            <a:ext cx="7543800" cy="539750"/>
          </a:xfrm>
          <a:solidFill>
            <a:srgbClr val="333366"/>
          </a:solidFill>
        </p:spPr>
        <p:txBody>
          <a:bodyPr anchorCtr="1"/>
          <a:lstStyle/>
          <a:p>
            <a:pPr algn="ctr" eaLnBrk="1" hangingPunct="1">
              <a:buFont typeface="StarSymbol"/>
              <a:buNone/>
            </a:pPr>
            <a:r>
              <a:rPr sz="2800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Content - Topics</a:t>
            </a:r>
          </a:p>
        </p:txBody>
      </p:sp>
      <p:sp>
        <p:nvSpPr>
          <p:cNvPr id="4" name="Textfeld 2"/>
          <p:cNvSpPr txBox="1"/>
          <p:nvPr/>
        </p:nvSpPr>
        <p:spPr>
          <a:xfrm>
            <a:off x="468313" y="1087092"/>
            <a:ext cx="7920037" cy="4599030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marL="449263" lvl="1" indent="-449263">
              <a:buFont typeface="Wingdings" pitchFamily="2" charset="2"/>
              <a:buChar char="Ø"/>
            </a:pP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Virtual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spaces</a:t>
            </a:r>
            <a:endParaRPr lang="de-DE" sz="2400" b="1" kern="0" dirty="0" smtClean="0">
              <a:solidFill>
                <a:srgbClr val="333366"/>
              </a:solidFill>
              <a:latin typeface="Calibri" pitchFamily="34"/>
              <a:ea typeface="Arial Unicode MS" pitchFamily="2"/>
              <a:cs typeface="Arial" pitchFamily="2"/>
            </a:endParaRPr>
          </a:p>
          <a:p>
            <a:pPr marL="449263" lvl="1" indent="-449263">
              <a:buFont typeface="Wingdings" pitchFamily="2" charset="2"/>
              <a:buChar char="Ø"/>
            </a:pP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Knowledge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spaces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,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knowledge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road</a:t>
            </a:r>
            <a:endParaRPr lang="de-DE" sz="2400" b="1" kern="0" dirty="0" smtClean="0">
              <a:solidFill>
                <a:srgbClr val="333366"/>
              </a:solidFill>
              <a:latin typeface="Calibri" pitchFamily="34"/>
              <a:ea typeface="Arial Unicode MS" pitchFamily="2"/>
              <a:cs typeface="Arial" pitchFamily="2"/>
            </a:endParaRPr>
          </a:p>
          <a:p>
            <a:pPr marL="449263" lvl="1" indent="-449263">
              <a:buFont typeface="Wingdings" pitchFamily="2" charset="2"/>
              <a:buChar char="Ø"/>
            </a:pP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(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Knowledge</a:t>
            </a:r>
            <a:r>
              <a:rPr lang="de-DE" sz="2400" b="1" kern="0" dirty="0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) </a:t>
            </a: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ecology</a:t>
            </a:r>
            <a:endParaRPr lang="de-DE" sz="2400" b="1" kern="0" dirty="0" smtClean="0">
              <a:solidFill>
                <a:srgbClr val="333366"/>
              </a:solidFill>
              <a:latin typeface="Calibri" pitchFamily="34"/>
              <a:ea typeface="Arial Unicode MS" pitchFamily="2"/>
              <a:cs typeface="Arial" pitchFamily="2"/>
            </a:endParaRPr>
          </a:p>
          <a:p>
            <a:pPr marL="449263" lvl="1" indent="-449263">
              <a:buFont typeface="Wingdings" pitchFamily="2" charset="2"/>
              <a:buChar char="Ø"/>
            </a:pPr>
            <a:r>
              <a:rPr lang="de-DE" sz="2400" b="1" kern="0" dirty="0" err="1" smtClean="0">
                <a:solidFill>
                  <a:srgbClr val="333366"/>
                </a:solidFill>
                <a:latin typeface="Calibri" pitchFamily="34"/>
                <a:ea typeface="Arial Unicode MS" pitchFamily="2"/>
                <a:cs typeface="Arial" pitchFamily="2"/>
              </a:rPr>
              <a:t>Commons</a:t>
            </a:r>
            <a:endParaRPr lang="de-DE" sz="2400" b="1" kern="0" dirty="0" smtClean="0">
              <a:solidFill>
                <a:srgbClr val="333366"/>
              </a:solidFill>
              <a:latin typeface="Calibri" pitchFamily="34"/>
              <a:ea typeface="Arial Unicode MS" pitchFamily="2"/>
              <a:cs typeface="Arial" pitchFamily="2"/>
            </a:endParaRPr>
          </a:p>
          <a:p>
            <a:pPr marL="449263" lvl="1" indent="-449263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/>
              </a:rPr>
              <a:t>Towards an understanding of knowledge as a commons</a:t>
            </a:r>
          </a:p>
          <a:p>
            <a:pPr marL="449263" lvl="1" indent="-449263">
              <a:buFont typeface="Wingdings" pitchFamily="2" charset="2"/>
              <a:buChar char="Ø"/>
            </a:pPr>
            <a:r>
              <a:rPr lang="en-US" sz="2400" b="1" kern="0" dirty="0" smtClean="0">
                <a:solidFill>
                  <a:srgbClr val="002060"/>
                </a:solidFill>
                <a:latin typeface="Calibri" pitchFamily="34"/>
                <a:ea typeface="Arial Unicode MS" pitchFamily="2"/>
                <a:cs typeface="Arial" pitchFamily="2"/>
              </a:rPr>
              <a:t>Who owns knowledge?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/>
              </a:rPr>
              <a:t> </a:t>
            </a:r>
          </a:p>
          <a:p>
            <a:pPr marL="449263" lvl="1" indent="-449263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/>
              </a:rPr>
              <a:t>Access – institutionalization of knowledge</a:t>
            </a:r>
          </a:p>
          <a:p>
            <a:pPr marL="449263" lvl="1" indent="-449263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Copyright as a form of institutionalizing</a:t>
            </a:r>
            <a:br>
              <a:rPr lang="en-US" sz="2400" b="1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knowledge</a:t>
            </a:r>
          </a:p>
          <a:p>
            <a:pPr marL="449263" lvl="1" indent="-449263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Open Access as a form of institutionalizing knowledge</a:t>
            </a:r>
          </a:p>
          <a:p>
            <a:pPr marL="449263" lvl="1" indent="-449263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" pitchFamily="34" charset="0"/>
              </a:rPr>
              <a:t>Models for the institutionalization of knowledge</a:t>
            </a:r>
          </a:p>
          <a:p>
            <a:pPr marL="449263" lvl="1" indent="-449263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/>
              </a:rPr>
              <a:t>What needs to be done? Consequences</a:t>
            </a:r>
            <a:endParaRPr lang="de-DE" sz="2400" b="1" kern="0" dirty="0" smtClean="0">
              <a:solidFill>
                <a:srgbClr val="002060"/>
              </a:solidFill>
              <a:latin typeface="Calibri" pitchFamily="34"/>
              <a:ea typeface="Arial Unicode MS" pitchFamily="2"/>
              <a:cs typeface="Arial" pitchFamily="2"/>
            </a:endParaRPr>
          </a:p>
        </p:txBody>
      </p:sp>
      <p:sp>
        <p:nvSpPr>
          <p:cNvPr id="5" name="Foliennummernplatzhalter 4"/>
          <p:cNvSpPr txBox="1"/>
          <p:nvPr/>
        </p:nvSpPr>
        <p:spPr>
          <a:xfrm>
            <a:off x="8460432" y="6384925"/>
            <a:ext cx="622300" cy="473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/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B90B2-DC34-4E68-8936-D808C3A47442}" type="slidenum">
              <a:rPr lang="de-DE" sz="1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de-DE" sz="1400" kern="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Pfeil nach rechts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9788" y="6310313"/>
            <a:ext cx="576262" cy="358775"/>
          </a:xfrm>
          <a:custGeom>
            <a:avLst/>
            <a:gdLst>
              <a:gd name="T0" fmla="*/ 205008387 w 21600"/>
              <a:gd name="T1" fmla="*/ 0 h 21600"/>
              <a:gd name="T2" fmla="*/ 410016774 w 21600"/>
              <a:gd name="T3" fmla="*/ 49665255 h 21600"/>
              <a:gd name="T4" fmla="*/ 205008387 w 21600"/>
              <a:gd name="T5" fmla="*/ 99330244 h 21600"/>
              <a:gd name="T6" fmla="*/ 0 w 21600"/>
              <a:gd name="T7" fmla="*/ 49665255 h 21600"/>
              <a:gd name="T8" fmla="*/ 281886672 w 21600"/>
              <a:gd name="T9" fmla="*/ 0 h 21600"/>
              <a:gd name="T10" fmla="*/ 281886672 w 21600"/>
              <a:gd name="T11" fmla="*/ 99330244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8225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4850" y="5400"/>
                </a:lnTo>
                <a:lnTo>
                  <a:pt x="14850" y="0"/>
                </a:lnTo>
                <a:lnTo>
                  <a:pt x="21600" y="10800"/>
                </a:lnTo>
                <a:lnTo>
                  <a:pt x="14850" y="21600"/>
                </a:lnTo>
                <a:lnTo>
                  <a:pt x="14850" y="16200"/>
                </a:lnTo>
                <a:lnTo>
                  <a:pt x="0" y="162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2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de-DE" dirty="0">
                <a:solidFill>
                  <a:schemeClr val="bg1"/>
                </a:solidFill>
                <a:latin typeface="Calibri" pitchFamily="34" charset="0"/>
                <a:hlinkClick r:id="rId3" action="ppaction://hlinksldjump"/>
              </a:rPr>
              <a:t>CC</a:t>
            </a:r>
            <a:endParaRPr lang="de-D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4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1763688" y="548680"/>
            <a:ext cx="5400501" cy="1656184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None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Paving the road</a:t>
            </a:r>
            <a:endParaRPr lang="de-DE" sz="32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" name="Rechteckige Legende 7"/>
          <p:cNvSpPr/>
          <p:nvPr/>
        </p:nvSpPr>
        <p:spPr>
          <a:xfrm>
            <a:off x="2339752" y="3284984"/>
            <a:ext cx="4248472" cy="1152128"/>
          </a:xfrm>
          <a:prstGeom prst="wedgeRectCallout">
            <a:avLst>
              <a:gd name="adj1" fmla="val -46076"/>
              <a:gd name="adj2" fmla="val -51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bg1"/>
                </a:solidFill>
              </a:rPr>
              <a:t>Are </a:t>
            </a:r>
            <a:r>
              <a:rPr lang="de-DE" sz="3200" b="1" dirty="0" err="1" smtClean="0">
                <a:solidFill>
                  <a:schemeClr val="bg1"/>
                </a:solidFill>
              </a:rPr>
              <a:t>there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roads</a:t>
            </a:r>
            <a:r>
              <a:rPr lang="de-DE" sz="3200" b="1" dirty="0" smtClean="0">
                <a:solidFill>
                  <a:schemeClr val="bg1"/>
                </a:solidFill>
              </a:rPr>
              <a:t> in </a:t>
            </a:r>
            <a:r>
              <a:rPr lang="de-DE" sz="3200" b="1" dirty="0" err="1" smtClean="0">
                <a:solidFill>
                  <a:schemeClr val="bg1"/>
                </a:solidFill>
              </a:rPr>
              <a:t>virtual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spaces</a:t>
            </a:r>
            <a:r>
              <a:rPr lang="de-DE" sz="3200" b="1" dirty="0" smtClean="0">
                <a:solidFill>
                  <a:schemeClr val="bg1"/>
                </a:solidFill>
              </a:rPr>
              <a:t>?</a:t>
            </a:r>
            <a:endParaRPr lang="de-DE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Pfeil nach rechts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9788" y="6310313"/>
            <a:ext cx="576262" cy="358775"/>
          </a:xfrm>
          <a:custGeom>
            <a:avLst/>
            <a:gdLst>
              <a:gd name="T0" fmla="*/ 205008387 w 21600"/>
              <a:gd name="T1" fmla="*/ 0 h 21600"/>
              <a:gd name="T2" fmla="*/ 410016774 w 21600"/>
              <a:gd name="T3" fmla="*/ 49665255 h 21600"/>
              <a:gd name="T4" fmla="*/ 205008387 w 21600"/>
              <a:gd name="T5" fmla="*/ 99330244 h 21600"/>
              <a:gd name="T6" fmla="*/ 0 w 21600"/>
              <a:gd name="T7" fmla="*/ 49665255 h 21600"/>
              <a:gd name="T8" fmla="*/ 281886672 w 21600"/>
              <a:gd name="T9" fmla="*/ 0 h 21600"/>
              <a:gd name="T10" fmla="*/ 281886672 w 21600"/>
              <a:gd name="T11" fmla="*/ 99330244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8225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4850" y="5400"/>
                </a:lnTo>
                <a:lnTo>
                  <a:pt x="14850" y="0"/>
                </a:lnTo>
                <a:lnTo>
                  <a:pt x="21600" y="10800"/>
                </a:lnTo>
                <a:lnTo>
                  <a:pt x="14850" y="21600"/>
                </a:lnTo>
                <a:lnTo>
                  <a:pt x="14850" y="16200"/>
                </a:lnTo>
                <a:lnTo>
                  <a:pt x="0" y="162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2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de-DE" dirty="0">
                <a:solidFill>
                  <a:schemeClr val="bg1"/>
                </a:solidFill>
                <a:latin typeface="Calibri" pitchFamily="34" charset="0"/>
                <a:hlinkClick r:id="rId3" action="ppaction://hlinksldjump"/>
              </a:rPr>
              <a:t>CC</a:t>
            </a:r>
            <a:endParaRPr lang="de-D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123728" y="1628800"/>
            <a:ext cx="4536504" cy="2592288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Virtual spaces</a:t>
            </a:r>
            <a:endParaRPr lang="de-DE" sz="36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Pfeil nach rechts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459788" y="6310313"/>
            <a:ext cx="576262" cy="358775"/>
          </a:xfrm>
          <a:custGeom>
            <a:avLst/>
            <a:gdLst>
              <a:gd name="T0" fmla="*/ 205008387 w 21600"/>
              <a:gd name="T1" fmla="*/ 0 h 21600"/>
              <a:gd name="T2" fmla="*/ 410016774 w 21600"/>
              <a:gd name="T3" fmla="*/ 49665255 h 21600"/>
              <a:gd name="T4" fmla="*/ 205008387 w 21600"/>
              <a:gd name="T5" fmla="*/ 99330244 h 21600"/>
              <a:gd name="T6" fmla="*/ 0 w 21600"/>
              <a:gd name="T7" fmla="*/ 49665255 h 21600"/>
              <a:gd name="T8" fmla="*/ 281886672 w 21600"/>
              <a:gd name="T9" fmla="*/ 0 h 21600"/>
              <a:gd name="T10" fmla="*/ 281886672 w 21600"/>
              <a:gd name="T11" fmla="*/ 99330244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8225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4850" y="5400"/>
                </a:lnTo>
                <a:lnTo>
                  <a:pt x="14850" y="0"/>
                </a:lnTo>
                <a:lnTo>
                  <a:pt x="21600" y="10800"/>
                </a:lnTo>
                <a:lnTo>
                  <a:pt x="14850" y="21600"/>
                </a:lnTo>
                <a:lnTo>
                  <a:pt x="14850" y="16200"/>
                </a:lnTo>
                <a:lnTo>
                  <a:pt x="0" y="162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2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de-DE" dirty="0">
                <a:solidFill>
                  <a:schemeClr val="bg1"/>
                </a:solidFill>
                <a:latin typeface="Calibri" pitchFamily="34" charset="0"/>
                <a:hlinkClick r:id="rId3" action="ppaction://hlinksldjump"/>
              </a:rPr>
              <a:t>CC</a:t>
            </a:r>
            <a:endParaRPr lang="de-D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4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051819" y="476672"/>
            <a:ext cx="5400501" cy="1656184"/>
          </a:xfrm>
          <a:solidFill>
            <a:srgbClr val="333366"/>
          </a:solidFill>
        </p:spPr>
        <p:txBody>
          <a:bodyPr anchor="ctr" anchorCtr="1"/>
          <a:lstStyle/>
          <a:p>
            <a:pPr algn="ctr" eaLnBrk="1" hangingPunct="1">
              <a:buNone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Virtual spaces</a:t>
            </a:r>
            <a:endParaRPr lang="de-DE" sz="3200" dirty="0" smtClean="0">
              <a:solidFill>
                <a:schemeClr val="bg1"/>
              </a:solidFill>
              <a:latin typeface="+mn-lt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" name="Rechteckige Legende 7"/>
          <p:cNvSpPr/>
          <p:nvPr/>
        </p:nvSpPr>
        <p:spPr>
          <a:xfrm>
            <a:off x="467544" y="2636912"/>
            <a:ext cx="4248472" cy="1872208"/>
          </a:xfrm>
          <a:prstGeom prst="wedgeRectCallout">
            <a:avLst>
              <a:gd name="adj1" fmla="val -46076"/>
              <a:gd name="adj2" fmla="val -51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… seeks to define </a:t>
            </a:r>
            <a:r>
              <a:rPr lang="en-US" sz="2400" dirty="0" err="1" smtClean="0"/>
              <a:t>virtuality</a:t>
            </a:r>
            <a:r>
              <a:rPr lang="en-US" sz="2400" dirty="0" smtClean="0"/>
              <a:t> in terms of the actual space that is perceived through visual media.</a:t>
            </a:r>
            <a:endParaRPr lang="de-DE" sz="2400" b="1" dirty="0">
              <a:solidFill>
                <a:schemeClr val="bg1"/>
              </a:solidFill>
            </a:endParaRPr>
          </a:p>
        </p:txBody>
      </p:sp>
      <p:grpSp>
        <p:nvGrpSpPr>
          <p:cNvPr id="2" name="Gruppieren 6"/>
          <p:cNvGrpSpPr/>
          <p:nvPr/>
        </p:nvGrpSpPr>
        <p:grpSpPr>
          <a:xfrm>
            <a:off x="4716016" y="3212976"/>
            <a:ext cx="4248125" cy="3069922"/>
            <a:chOff x="4716016" y="3212976"/>
            <a:chExt cx="4248125" cy="306992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016" y="3212976"/>
              <a:ext cx="4248125" cy="2867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feld 5"/>
            <p:cNvSpPr txBox="1"/>
            <p:nvPr/>
          </p:nvSpPr>
          <p:spPr>
            <a:xfrm>
              <a:off x="4716016" y="6021288"/>
              <a:ext cx="33843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latin typeface="+mn-lt"/>
                  <a:hlinkClick r:id="rId5"/>
                </a:rPr>
                <a:t>http://virtualspacetheory.com/book/</a:t>
              </a:r>
              <a:endParaRPr lang="de-DE" sz="1100" dirty="0"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Network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 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andar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file:///C:/Dokumente%20und%20Einstellungen/00-Laufendes/Vortraege2010/IFLA-Goetebur/Goteborg2010-PP-HM260710-OO.odp/Network</Template>
  <TotalTime>0</TotalTime>
  <Words>2037</Words>
  <Application>Microsoft Office PowerPoint</Application>
  <PresentationFormat>Bildschirmpräsentation (4:3)</PresentationFormat>
  <Paragraphs>521</Paragraphs>
  <Slides>59</Slides>
  <Notes>54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59</vt:i4>
      </vt:variant>
    </vt:vector>
  </HeadingPairs>
  <TitlesOfParts>
    <vt:vector size="62" baseType="lpstr">
      <vt:lpstr>Network</vt:lpstr>
      <vt:lpstr>Standard 1</vt:lpstr>
      <vt:lpstr>Standard</vt:lpstr>
      <vt:lpstr>Rainer Kuhlen Department of Computer and Information Science University of Konstanz, Germany </vt:lpstr>
      <vt:lpstr>Folie 2</vt:lpstr>
      <vt:lpstr>Folie 3</vt:lpstr>
      <vt:lpstr>Folie 4</vt:lpstr>
      <vt:lpstr>Folie 5</vt:lpstr>
      <vt:lpstr>Content - Topics</vt:lpstr>
      <vt:lpstr>Paving the road</vt:lpstr>
      <vt:lpstr>Virtual spaces</vt:lpstr>
      <vt:lpstr>Virtual spaces</vt:lpstr>
      <vt:lpstr>Virtual spaces</vt:lpstr>
      <vt:lpstr>Virtual spaces/libraries</vt:lpstr>
      <vt:lpstr>Knowledge spaces</vt:lpstr>
      <vt:lpstr>Knowledge spaces</vt:lpstr>
      <vt:lpstr>(Knowledge) ecology</vt:lpstr>
      <vt:lpstr>(Knowledge) ecology</vt:lpstr>
      <vt:lpstr>Knowledge ecology</vt:lpstr>
      <vt:lpstr>Knowledge ecology</vt:lpstr>
      <vt:lpstr>Open Access – part of knowledge ecology</vt:lpstr>
      <vt:lpstr>knowledge ecology/economy</vt:lpstr>
      <vt:lpstr>Commons</vt:lpstr>
      <vt:lpstr>Commons</vt:lpstr>
      <vt:lpstr>Commons</vt:lpstr>
      <vt:lpstr>Institutionalizung  common-pool resources making them commons</vt:lpstr>
      <vt:lpstr>Towards an under-standing of knowledge as a commons</vt:lpstr>
      <vt:lpstr>Knowledge commons</vt:lpstr>
      <vt:lpstr>Institutionalizing knowledge as a commons</vt:lpstr>
      <vt:lpstr>Knowledge as a commons</vt:lpstr>
      <vt:lpstr>An understanding of knowledge as a commons</vt:lpstr>
      <vt:lpstr>Who owns knowledge?</vt:lpstr>
      <vt:lpstr>An understanding of knowledge as a commons</vt:lpstr>
      <vt:lpstr>Who owns knowledge?</vt:lpstr>
      <vt:lpstr>Who owns knowledge?</vt:lpstr>
      <vt:lpstr>Who owns knowledge?</vt:lpstr>
      <vt:lpstr>Access – institutionalization of knowledge</vt:lpstr>
      <vt:lpstr>Copyright as a form of institutionalizing knowledge</vt:lpstr>
      <vt:lpstr>Copyright as a regulative model for institutionalizing knowledge</vt:lpstr>
      <vt:lpstr>Copyright as a regulative model for institutionalizing knowledge</vt:lpstr>
      <vt:lpstr>Copyright as a regulative model for institutionalizing knowledge</vt:lpstr>
      <vt:lpstr>Copyright as a regulative model for institutionalizing knowledge</vt:lpstr>
      <vt:lpstr>Folie 40</vt:lpstr>
      <vt:lpstr>Copyright as a regulative model for institutionalizing knowledge</vt:lpstr>
      <vt:lpstr>Folie 42</vt:lpstr>
      <vt:lpstr>Folie 43</vt:lpstr>
      <vt:lpstr>Folie 44</vt:lpstr>
      <vt:lpstr>Open Access as a form of institutionalizing knowledge</vt:lpstr>
      <vt:lpstr>Folie 46</vt:lpstr>
      <vt:lpstr>Folie 47</vt:lpstr>
      <vt:lpstr>Models for the institutionalization of knowledge</vt:lpstr>
      <vt:lpstr>Folie 49</vt:lpstr>
      <vt:lpstr>Folie 50</vt:lpstr>
      <vt:lpstr>Folie 51</vt:lpstr>
      <vt:lpstr>Folie 52</vt:lpstr>
      <vt:lpstr>What needs to be done? Consequences</vt:lpstr>
      <vt:lpstr>Folie 54</vt:lpstr>
      <vt:lpstr>Folie 55</vt:lpstr>
      <vt:lpstr>Conclusion</vt:lpstr>
      <vt:lpstr>Folie 57</vt:lpstr>
      <vt:lpstr>Folie 58</vt:lpstr>
      <vt:lpstr>Folie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Open-colognefinal-141210</dc:title>
  <dc:creator>Rainer Kuhlen</dc:creator>
  <cp:lastModifiedBy>rk</cp:lastModifiedBy>
  <cp:revision>262</cp:revision>
  <cp:lastPrinted>1601-01-01T00:00:00Z</cp:lastPrinted>
  <dcterms:created xsi:type="dcterms:W3CDTF">2010-07-07T12:18:28Z</dcterms:created>
  <dcterms:modified xsi:type="dcterms:W3CDTF">2011-10-04T15:44:47Z</dcterms:modified>
</cp:coreProperties>
</file>