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</p:sldMasterIdLst>
  <p:notesMasterIdLst>
    <p:notesMasterId r:id="rId62"/>
  </p:notesMasterIdLst>
  <p:handoutMasterIdLst>
    <p:handoutMasterId r:id="rId63"/>
  </p:handoutMasterIdLst>
  <p:sldIdLst>
    <p:sldId id="256" r:id="rId4"/>
    <p:sldId id="426" r:id="rId5"/>
    <p:sldId id="546" r:id="rId6"/>
    <p:sldId id="547" r:id="rId7"/>
    <p:sldId id="462" r:id="rId8"/>
    <p:sldId id="549" r:id="rId9"/>
    <p:sldId id="548" r:id="rId10"/>
    <p:sldId id="471" r:id="rId11"/>
    <p:sldId id="473" r:id="rId12"/>
    <p:sldId id="474" r:id="rId13"/>
    <p:sldId id="476" r:id="rId14"/>
    <p:sldId id="477" r:id="rId15"/>
    <p:sldId id="478" r:id="rId16"/>
    <p:sldId id="472" r:id="rId17"/>
    <p:sldId id="479" r:id="rId18"/>
    <p:sldId id="491" r:id="rId19"/>
    <p:sldId id="480" r:id="rId20"/>
    <p:sldId id="482" r:id="rId21"/>
    <p:sldId id="483" r:id="rId22"/>
    <p:sldId id="484" r:id="rId23"/>
    <p:sldId id="486" r:id="rId24"/>
    <p:sldId id="487" r:id="rId25"/>
    <p:sldId id="489" r:id="rId26"/>
    <p:sldId id="493" r:id="rId27"/>
    <p:sldId id="500" r:id="rId28"/>
    <p:sldId id="495" r:id="rId29"/>
    <p:sldId id="538" r:id="rId30"/>
    <p:sldId id="539" r:id="rId31"/>
    <p:sldId id="497" r:id="rId32"/>
    <p:sldId id="498" r:id="rId33"/>
    <p:sldId id="540" r:id="rId34"/>
    <p:sldId id="541" r:id="rId35"/>
    <p:sldId id="492" r:id="rId36"/>
    <p:sldId id="542" r:id="rId37"/>
    <p:sldId id="516" r:id="rId38"/>
    <p:sldId id="502" r:id="rId39"/>
    <p:sldId id="550" r:id="rId40"/>
    <p:sldId id="509" r:id="rId41"/>
    <p:sldId id="505" r:id="rId42"/>
    <p:sldId id="532" r:id="rId43"/>
    <p:sldId id="506" r:id="rId44"/>
    <p:sldId id="507" r:id="rId45"/>
    <p:sldId id="508" r:id="rId46"/>
    <p:sldId id="523" r:id="rId47"/>
    <p:sldId id="524" r:id="rId48"/>
    <p:sldId id="521" r:id="rId49"/>
    <p:sldId id="522" r:id="rId50"/>
    <p:sldId id="525" r:id="rId51"/>
    <p:sldId id="526" r:id="rId52"/>
    <p:sldId id="528" r:id="rId53"/>
    <p:sldId id="529" r:id="rId54"/>
    <p:sldId id="536" r:id="rId55"/>
    <p:sldId id="531" r:id="rId56"/>
    <p:sldId id="534" r:id="rId57"/>
    <p:sldId id="535" r:id="rId58"/>
    <p:sldId id="537" r:id="rId59"/>
    <p:sldId id="300" r:id="rId60"/>
    <p:sldId id="301" r:id="rId61"/>
  </p:sldIdLst>
  <p:sldSz cx="9144000" cy="6858000" type="screen4x3"/>
  <p:notesSz cx="6877050" cy="1000125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3" autoAdjust="0"/>
    <p:restoredTop sz="94828" autoAdjust="0"/>
  </p:normalViewPr>
  <p:slideViewPr>
    <p:cSldViewPr>
      <p:cViewPr varScale="1">
        <p:scale>
          <a:sx n="106" d="100"/>
          <a:sy n="106" d="100"/>
        </p:scale>
        <p:origin x="-18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14" y="-102"/>
      </p:cViewPr>
      <p:guideLst>
        <p:guide orient="horz" pos="3149"/>
        <p:guide pos="2166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2980055" cy="500144"/>
          </a:xfrm>
          <a:prstGeom prst="rect">
            <a:avLst/>
          </a:prstGeom>
          <a:noFill/>
          <a:ln>
            <a:noFill/>
          </a:ln>
        </p:spPr>
        <p:txBody>
          <a:bodyPr vert="horz" wrap="square" lIns="93122" tIns="46561" rIns="93122" bIns="46561" anchor="t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3" name="Rectangle 3"/>
          <p:cNvSpPr txBox="1">
            <a:spLocks noGrp="1"/>
          </p:cNvSpPr>
          <p:nvPr>
            <p:ph type="dt" sz="quarter" idx="1"/>
          </p:nvPr>
        </p:nvSpPr>
        <p:spPr>
          <a:xfrm>
            <a:off x="3895404" y="1"/>
            <a:ext cx="2980055" cy="500144"/>
          </a:xfrm>
          <a:prstGeom prst="rect">
            <a:avLst/>
          </a:prstGeom>
          <a:noFill/>
          <a:ln>
            <a:noFill/>
          </a:ln>
        </p:spPr>
        <p:txBody>
          <a:bodyPr vert="horz" wrap="square" lIns="93122" tIns="46561" rIns="93122" bIns="46561" anchor="t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2"/>
          </p:nvPr>
        </p:nvSpPr>
        <p:spPr>
          <a:xfrm>
            <a:off x="0" y="9499471"/>
            <a:ext cx="2980055" cy="500144"/>
          </a:xfrm>
          <a:prstGeom prst="rect">
            <a:avLst/>
          </a:prstGeom>
          <a:noFill/>
          <a:ln>
            <a:noFill/>
          </a:ln>
        </p:spPr>
        <p:txBody>
          <a:bodyPr vert="horz" wrap="square" lIns="93122" tIns="46561" rIns="93122" bIns="46561" anchor="b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3"/>
          </p:nvPr>
        </p:nvSpPr>
        <p:spPr>
          <a:xfrm>
            <a:off x="3895404" y="9499471"/>
            <a:ext cx="2980055" cy="500144"/>
          </a:xfrm>
          <a:prstGeom prst="rect">
            <a:avLst/>
          </a:prstGeom>
          <a:noFill/>
          <a:ln>
            <a:noFill/>
          </a:ln>
        </p:spPr>
        <p:txBody>
          <a:bodyPr vert="horz" wrap="square" lIns="93122" tIns="46561" rIns="93122" bIns="46561" anchor="b" anchorCtr="0" compatLnSpc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 kern="0">
                <a:solidFill>
                  <a:srgbClr val="000000"/>
                </a:solidFill>
                <a:latin typeface="Arial" pitchFamily="18"/>
                <a:ea typeface="Arial Unicode MS" pitchFamily="2"/>
                <a:cs typeface="Arial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8EFDEC4-B4EA-404B-885F-718823FFDFF6}" type="slidenum">
              <a:rPr lang="en-US"/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2980055" cy="500144"/>
          </a:xfrm>
          <a:prstGeom prst="rect">
            <a:avLst/>
          </a:prstGeom>
          <a:noFill/>
          <a:ln>
            <a:noFill/>
          </a:ln>
        </p:spPr>
        <p:txBody>
          <a:bodyPr vert="horz" wrap="square" lIns="93122" tIns="46561" rIns="93122" bIns="46561" anchor="t" anchorCtr="0" compatLnSpc="1"/>
          <a:lstStyle>
            <a:lvl1pPr marL="0" marR="0" lvl="0" indent="0" algn="l" defTabSz="9312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Rectangle 3"/>
          <p:cNvSpPr txBox="1">
            <a:spLocks noGrp="1"/>
          </p:cNvSpPr>
          <p:nvPr>
            <p:ph type="dt" idx="1"/>
          </p:nvPr>
        </p:nvSpPr>
        <p:spPr>
          <a:xfrm>
            <a:off x="3895404" y="1"/>
            <a:ext cx="2980055" cy="500144"/>
          </a:xfrm>
          <a:prstGeom prst="rect">
            <a:avLst/>
          </a:prstGeom>
          <a:noFill/>
          <a:ln>
            <a:noFill/>
          </a:ln>
        </p:spPr>
        <p:txBody>
          <a:bodyPr vert="horz" wrap="square" lIns="93122" tIns="46561" rIns="93122" bIns="46561" anchor="t" anchorCtr="0" compatLnSpc="1"/>
          <a:lstStyle>
            <a:lvl1pPr marL="0" marR="0" lvl="0" indent="0" algn="l" defTabSz="9312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8612" name="Rectangle 4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39800" y="750888"/>
            <a:ext cx="499745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" name="Rectangle 5"/>
          <p:cNvSpPr txBox="1">
            <a:spLocks noGrp="1"/>
          </p:cNvSpPr>
          <p:nvPr>
            <p:ph type="body" sz="quarter" idx="3"/>
          </p:nvPr>
        </p:nvSpPr>
        <p:spPr>
          <a:xfrm>
            <a:off x="687705" y="4751371"/>
            <a:ext cx="5501640" cy="4499663"/>
          </a:xfrm>
          <a:prstGeom prst="rect">
            <a:avLst/>
          </a:prstGeom>
          <a:noFill/>
          <a:ln>
            <a:noFill/>
          </a:ln>
        </p:spPr>
        <p:txBody>
          <a:bodyPr vert="horz" wrap="square" lIns="93122" tIns="46561" rIns="93122" bIns="4656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4"/>
          </p:nvPr>
        </p:nvSpPr>
        <p:spPr>
          <a:xfrm>
            <a:off x="0" y="9499471"/>
            <a:ext cx="2980055" cy="500144"/>
          </a:xfrm>
          <a:prstGeom prst="rect">
            <a:avLst/>
          </a:prstGeom>
          <a:noFill/>
          <a:ln>
            <a:noFill/>
          </a:ln>
        </p:spPr>
        <p:txBody>
          <a:bodyPr vert="horz" wrap="square" lIns="93122" tIns="46561" rIns="93122" bIns="46561" anchor="b" anchorCtr="0" compatLnSpc="1"/>
          <a:lstStyle>
            <a:lvl1pPr marL="0" marR="0" lvl="0" indent="0" algn="l" defTabSz="9312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5"/>
          </p:nvPr>
        </p:nvSpPr>
        <p:spPr>
          <a:xfrm>
            <a:off x="3895404" y="9499471"/>
            <a:ext cx="2980055" cy="500144"/>
          </a:xfrm>
          <a:prstGeom prst="rect">
            <a:avLst/>
          </a:prstGeom>
          <a:noFill/>
          <a:ln>
            <a:noFill/>
          </a:ln>
        </p:spPr>
        <p:txBody>
          <a:bodyPr vert="horz" wrap="square" lIns="93122" tIns="46561" rIns="93122" bIns="46561" anchor="b" anchorCtr="0" compatLnSpc="1"/>
          <a:lstStyle>
            <a:lvl1pPr marL="0" marR="0" lvl="0" indent="0" algn="r" defTabSz="931225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" pitchFamily="2"/>
              </a:defRPr>
            </a:lvl1pPr>
          </a:lstStyle>
          <a:p>
            <a:pPr>
              <a:defRPr/>
            </a:pPr>
            <a:fld id="{6AE8E498-AD7A-4627-8149-01996C8B6B62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96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1370"/>
            <a:ext cx="5501640" cy="189597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216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96995" y="10091145"/>
            <a:ext cx="2980055" cy="531199"/>
          </a:xfrm>
          <a:prstGeom prst="rect">
            <a:avLst/>
          </a:prstGeom>
          <a:noFill/>
          <a:ln>
            <a:noFill/>
          </a:ln>
        </p:spPr>
        <p:txBody>
          <a:bodyPr lIns="19434" tIns="0" rIns="19434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D460E93-2AE5-450C-874B-B8D28A3EF84E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57</a:t>
            </a:fld>
            <a:endParaRPr lang="de-DE" sz="1000" i="1" kern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445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93750" y="804863"/>
            <a:ext cx="5289550" cy="3968750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4452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6940" y="5043938"/>
            <a:ext cx="5043170" cy="4784060"/>
          </a:xfrm>
          <a:noFill/>
        </p:spPr>
        <p:txBody>
          <a:bodyPr lIns="94584" tIns="47297" rIns="94584" bIns="47297" numCol="1">
            <a:prstTxWarp prst="textNoShape">
              <a:avLst/>
            </a:prstTxWarp>
          </a:bodyPr>
          <a:lstStyle/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96995" y="10091145"/>
            <a:ext cx="2980055" cy="531199"/>
          </a:xfrm>
          <a:prstGeom prst="rect">
            <a:avLst/>
          </a:prstGeom>
          <a:noFill/>
          <a:ln>
            <a:noFill/>
          </a:ln>
        </p:spPr>
        <p:txBody>
          <a:bodyPr lIns="19434" tIns="0" rIns="19434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5887DB-2F48-4756-AA48-335CE3056970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58</a:t>
            </a:fld>
            <a:endParaRPr lang="de-DE" sz="1000" i="1" kern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547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93750" y="804863"/>
            <a:ext cx="5289550" cy="3968750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5476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6940" y="5043938"/>
            <a:ext cx="5043170" cy="4784060"/>
          </a:xfrm>
          <a:noFill/>
        </p:spPr>
        <p:txBody>
          <a:bodyPr lIns="94584" tIns="47297" rIns="94584" bIns="47297" numCol="1">
            <a:prstTxWarp prst="textNoShape">
              <a:avLst/>
            </a:prstTxWarp>
          </a:bodyPr>
          <a:lstStyle/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/>
          <p:nvPr/>
        </p:nvSpPr>
        <p:spPr>
          <a:xfrm>
            <a:off x="7315200" y="1066800"/>
            <a:ext cx="0" cy="44958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3">
            <a:solidFill>
              <a:srgbClr val="000000"/>
            </a:solidFill>
            <a:prstDash val="solid"/>
            <a:round/>
          </a:ln>
        </p:spPr>
        <p:txBody>
          <a:bodyPr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7493041" y="2992319"/>
            <a:chExt cx="1338114" cy="2189155"/>
          </a:xfrm>
        </p:grpSpPr>
        <p:sp>
          <p:nvSpPr>
            <p:cNvPr id="7" name="Oval 9"/>
            <p:cNvSpPr/>
            <p:nvPr/>
          </p:nvSpPr>
          <p:spPr>
            <a:xfrm>
              <a:off x="7493041" y="2992319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8" name="Oval 10"/>
            <p:cNvSpPr/>
            <p:nvPr/>
          </p:nvSpPr>
          <p:spPr>
            <a:xfrm>
              <a:off x="7777172" y="2992319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" name="Oval 11"/>
            <p:cNvSpPr/>
            <p:nvPr/>
          </p:nvSpPr>
          <p:spPr>
            <a:xfrm>
              <a:off x="8061303" y="2992319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0" name="Oval 12"/>
            <p:cNvSpPr/>
            <p:nvPr/>
          </p:nvSpPr>
          <p:spPr>
            <a:xfrm>
              <a:off x="7493041" y="3276480"/>
              <a:ext cx="201591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1" name="Oval 13"/>
            <p:cNvSpPr/>
            <p:nvPr/>
          </p:nvSpPr>
          <p:spPr>
            <a:xfrm>
              <a:off x="7777172" y="3276480"/>
              <a:ext cx="201590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2" name="Oval 14"/>
            <p:cNvSpPr/>
            <p:nvPr/>
          </p:nvSpPr>
          <p:spPr>
            <a:xfrm>
              <a:off x="8061303" y="3276480"/>
              <a:ext cx="201591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3" name="Oval 15"/>
            <p:cNvSpPr/>
            <p:nvPr/>
          </p:nvSpPr>
          <p:spPr>
            <a:xfrm>
              <a:off x="8345434" y="3276480"/>
              <a:ext cx="201590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4" name="Oval 16"/>
            <p:cNvSpPr/>
            <p:nvPr/>
          </p:nvSpPr>
          <p:spPr>
            <a:xfrm>
              <a:off x="7493041" y="3560642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5" name="Oval 17"/>
            <p:cNvSpPr/>
            <p:nvPr/>
          </p:nvSpPr>
          <p:spPr>
            <a:xfrm>
              <a:off x="7777172" y="3560642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6" name="Oval 18"/>
            <p:cNvSpPr/>
            <p:nvPr/>
          </p:nvSpPr>
          <p:spPr>
            <a:xfrm>
              <a:off x="8061303" y="3560642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7" name="Oval 19"/>
            <p:cNvSpPr/>
            <p:nvPr/>
          </p:nvSpPr>
          <p:spPr>
            <a:xfrm>
              <a:off x="8345434" y="3560642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8" name="Oval 20"/>
            <p:cNvSpPr/>
            <p:nvPr/>
          </p:nvSpPr>
          <p:spPr>
            <a:xfrm>
              <a:off x="8629564" y="3560642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9" name="Oval 21"/>
            <p:cNvSpPr/>
            <p:nvPr/>
          </p:nvSpPr>
          <p:spPr>
            <a:xfrm>
              <a:off x="7493041" y="3843216"/>
              <a:ext cx="201591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0" name="Oval 22"/>
            <p:cNvSpPr/>
            <p:nvPr/>
          </p:nvSpPr>
          <p:spPr>
            <a:xfrm>
              <a:off x="7777172" y="3843216"/>
              <a:ext cx="201590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1" name="Oval 23"/>
            <p:cNvSpPr/>
            <p:nvPr/>
          </p:nvSpPr>
          <p:spPr>
            <a:xfrm>
              <a:off x="8061303" y="3843216"/>
              <a:ext cx="201591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2" name="Oval 24"/>
            <p:cNvSpPr/>
            <p:nvPr/>
          </p:nvSpPr>
          <p:spPr>
            <a:xfrm>
              <a:off x="8345434" y="3843216"/>
              <a:ext cx="201590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3" name="Oval 25"/>
            <p:cNvSpPr/>
            <p:nvPr/>
          </p:nvSpPr>
          <p:spPr>
            <a:xfrm>
              <a:off x="7493041" y="4127377"/>
              <a:ext cx="201591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4" name="Oval 26"/>
            <p:cNvSpPr/>
            <p:nvPr/>
          </p:nvSpPr>
          <p:spPr>
            <a:xfrm>
              <a:off x="7777172" y="4127377"/>
              <a:ext cx="201590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5" name="Oval 27"/>
            <p:cNvSpPr/>
            <p:nvPr/>
          </p:nvSpPr>
          <p:spPr>
            <a:xfrm>
              <a:off x="8061303" y="4127377"/>
              <a:ext cx="201591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6" name="Oval 28"/>
            <p:cNvSpPr/>
            <p:nvPr/>
          </p:nvSpPr>
          <p:spPr>
            <a:xfrm>
              <a:off x="8345434" y="4127377"/>
              <a:ext cx="201590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7" name="Oval 29"/>
            <p:cNvSpPr/>
            <p:nvPr/>
          </p:nvSpPr>
          <p:spPr>
            <a:xfrm>
              <a:off x="8629564" y="4127377"/>
              <a:ext cx="201591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8" name="Oval 30"/>
            <p:cNvSpPr/>
            <p:nvPr/>
          </p:nvSpPr>
          <p:spPr>
            <a:xfrm>
              <a:off x="7493041" y="4411539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9" name="Oval 31"/>
            <p:cNvSpPr/>
            <p:nvPr/>
          </p:nvSpPr>
          <p:spPr>
            <a:xfrm>
              <a:off x="7777172" y="4411539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0" name="Oval 32"/>
            <p:cNvSpPr/>
            <p:nvPr/>
          </p:nvSpPr>
          <p:spPr>
            <a:xfrm>
              <a:off x="8061303" y="4411539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1" name="Oval 33"/>
            <p:cNvSpPr/>
            <p:nvPr/>
          </p:nvSpPr>
          <p:spPr>
            <a:xfrm>
              <a:off x="8345434" y="4411539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2" name="Oval 34"/>
            <p:cNvSpPr/>
            <p:nvPr/>
          </p:nvSpPr>
          <p:spPr>
            <a:xfrm>
              <a:off x="7493041" y="4695701"/>
              <a:ext cx="201591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3" name="Oval 35"/>
            <p:cNvSpPr/>
            <p:nvPr/>
          </p:nvSpPr>
          <p:spPr>
            <a:xfrm>
              <a:off x="7777172" y="4695701"/>
              <a:ext cx="201590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4" name="Oval 36"/>
            <p:cNvSpPr/>
            <p:nvPr/>
          </p:nvSpPr>
          <p:spPr>
            <a:xfrm>
              <a:off x="8061303" y="4695701"/>
              <a:ext cx="201591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5" name="Oval 37"/>
            <p:cNvSpPr/>
            <p:nvPr/>
          </p:nvSpPr>
          <p:spPr>
            <a:xfrm>
              <a:off x="8345434" y="4695701"/>
              <a:ext cx="201590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6" name="Oval 38"/>
            <p:cNvSpPr/>
            <p:nvPr/>
          </p:nvSpPr>
          <p:spPr>
            <a:xfrm>
              <a:off x="7777172" y="4979863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7" name="Oval 39"/>
            <p:cNvSpPr/>
            <p:nvPr/>
          </p:nvSpPr>
          <p:spPr>
            <a:xfrm>
              <a:off x="8345434" y="4979863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</p:grpSp>
      <p:sp>
        <p:nvSpPr>
          <p:cNvPr id="38" name="Line 40"/>
          <p:cNvSpPr/>
          <p:nvPr/>
        </p:nvSpPr>
        <p:spPr>
          <a:xfrm>
            <a:off x="304800" y="2819400"/>
            <a:ext cx="8229600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6483">
            <a:solidFill>
              <a:srgbClr val="000000"/>
            </a:solidFill>
            <a:prstDash val="solid"/>
            <a:round/>
          </a:ln>
        </p:spPr>
        <p:txBody>
          <a:bodyPr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type="ctrTitle"/>
          </p:nvPr>
        </p:nvSpPr>
        <p:spPr>
          <a:xfrm>
            <a:off x="316080" y="466563"/>
            <a:ext cx="6781684" cy="2133715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subTitle" idx="1"/>
          </p:nvPr>
        </p:nvSpPr>
        <p:spPr>
          <a:xfrm>
            <a:off x="849239" y="3049560"/>
            <a:ext cx="6248515" cy="2362315"/>
          </a:xfrm>
        </p:spPr>
        <p:txBody>
          <a:bodyPr/>
          <a:lstStyle>
            <a:lvl1pPr marL="0" indent="0" algn="r">
              <a:spcBef>
                <a:spcPts val="800"/>
              </a:spcBef>
              <a:buNone/>
              <a:defRPr>
                <a:cs typeface="Arial" pitchFamily="2"/>
              </a:defRPr>
            </a:lvl1pPr>
          </a:lstStyle>
          <a:p>
            <a:pPr lvl="0"/>
            <a:r>
              <a:rPr lang="en-US"/>
              <a:t>Formatvorlage des Untertitelmasters durch Klicken bearbeiten</a:t>
            </a:r>
          </a:p>
        </p:txBody>
      </p:sp>
      <p:sp>
        <p:nvSpPr>
          <p:cNvPr id="39" name="Textplatzhalter 38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40" name="Rectangle 7"/>
          <p:cNvSpPr txBox="1"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3FC4F-C6DA-4553-B1EE-D63A60257C76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EF750-4AED-4232-9AE8-E3962E83C8D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6629400" y="122401"/>
            <a:ext cx="2057400" cy="6008760"/>
          </a:xfrm>
        </p:spPr>
        <p:txBody>
          <a:bodyPr vert="eaVert"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122401"/>
            <a:ext cx="6019915" cy="6008760"/>
          </a:xfrm>
        </p:spPr>
        <p:txBody>
          <a:bodyPr vert="eaVert"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3BB95-6CB4-4ADA-BCCD-AE8F47B0BD3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_5f_2c_5f_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719355"/>
            <a:ext cx="4038475" cy="4411797"/>
          </a:xfrm>
        </p:spPr>
        <p:txBody>
          <a:bodyPr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648315" y="1719355"/>
            <a:ext cx="4038475" cy="4411797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0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FA82B-60CF-43FA-8359-C0E5CE08FC5B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5f_5f_5f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xfrm>
            <a:off x="457200" y="6246813"/>
            <a:ext cx="2130425" cy="473075"/>
          </a:xfr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xfrm>
            <a:off x="3127375" y="6246813"/>
            <a:ext cx="2897188" cy="473075"/>
          </a:xfr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xfrm>
            <a:off x="6556375" y="6246813"/>
            <a:ext cx="2130425" cy="473075"/>
          </a:xfr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</a:lstStyle>
          <a:p>
            <a:pPr>
              <a:defRPr/>
            </a:pPr>
            <a:fld id="{A482B651-5F85-4C2C-82B5-0AB92828566A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5f_5f_5f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442325" y="6362700"/>
            <a:ext cx="1112838" cy="29368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7F51B6D-5BC7-4E5C-951D-18B5DB035770}" type="slidenum">
              <a:rPr lang="de-DE" sz="1400" b="1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400" b="1" i="1" kern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6" name="Text Box 8"/>
          <p:cNvSpPr txBox="1"/>
          <p:nvPr/>
        </p:nvSpPr>
        <p:spPr>
          <a:xfrm>
            <a:off x="8670925" y="193675"/>
            <a:ext cx="184150" cy="434975"/>
          </a:xfrm>
          <a:prstGeom prst="rect">
            <a:avLst/>
          </a:prstGeom>
          <a:noFill/>
          <a:ln>
            <a:noFill/>
          </a:ln>
        </p:spPr>
        <p:txBody>
          <a:bodyPr wrap="none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4763" y="4763"/>
            <a:ext cx="6011862" cy="446087"/>
          </a:xfrm>
          <a:prstGeom prst="rect">
            <a:avLst/>
          </a:prstGeom>
          <a:noFill/>
          <a:ln w="9363">
            <a:solidFill>
              <a:srgbClr val="FFFFFF"/>
            </a:solidFill>
            <a:prstDash val="solid"/>
            <a:miter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Text Box 10"/>
          <p:cNvSpPr txBox="1"/>
          <p:nvPr/>
        </p:nvSpPr>
        <p:spPr>
          <a:xfrm>
            <a:off x="593725" y="0"/>
            <a:ext cx="49688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Rectangle 11"/>
          <p:cNvSpPr/>
          <p:nvPr/>
        </p:nvSpPr>
        <p:spPr>
          <a:xfrm>
            <a:off x="8382000" y="6324600"/>
            <a:ext cx="533400" cy="3048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4763" y="4763"/>
            <a:ext cx="6011862" cy="446087"/>
          </a:xfrm>
          <a:prstGeom prst="rect">
            <a:avLst/>
          </a:prstGeom>
          <a:noFill/>
          <a:ln w="9363">
            <a:solidFill>
              <a:srgbClr val="FFFFFF"/>
            </a:solidFill>
            <a:prstDash val="solid"/>
            <a:miter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Rectangle 18"/>
          <p:cNvSpPr/>
          <p:nvPr/>
        </p:nvSpPr>
        <p:spPr>
          <a:xfrm>
            <a:off x="457200" y="1219200"/>
            <a:ext cx="8050213" cy="4648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lIns="0" tIns="0" rIns="0" bIns="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Text Box 4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Text Box 6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Text Box 8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5" name="Text Box 11"/>
          <p:cNvSpPr txBox="1"/>
          <p:nvPr/>
        </p:nvSpPr>
        <p:spPr>
          <a:xfrm>
            <a:off x="593725" y="6213475"/>
            <a:ext cx="184150" cy="434975"/>
          </a:xfrm>
          <a:prstGeom prst="rect">
            <a:avLst/>
          </a:prstGeom>
          <a:noFill/>
          <a:ln>
            <a:noFill/>
          </a:ln>
        </p:spPr>
        <p:txBody>
          <a:bodyPr wrap="none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9" name="Text Box 13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20" name="Text Box 15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21" name="Rectangle 17"/>
          <p:cNvSpPr/>
          <p:nvPr/>
        </p:nvSpPr>
        <p:spPr>
          <a:xfrm>
            <a:off x="457200" y="1219200"/>
            <a:ext cx="8050213" cy="4648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lIns="0" tIns="0" rIns="0" bIns="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6" name="Rectangle 3"/>
          <p:cNvSpPr txBox="1">
            <a:spLocks noGrp="1"/>
          </p:cNvSpPr>
          <p:nvPr>
            <p:ph type="subTitle" idx="4294967295"/>
          </p:nvPr>
        </p:nvSpPr>
        <p:spPr>
          <a:xfrm>
            <a:off x="609484" y="2971800"/>
            <a:ext cx="7924684" cy="990715"/>
          </a:xfrm>
        </p:spPr>
        <p:txBody>
          <a:bodyPr lIns="92162" tIns="46076" rIns="92162" bIns="46076" anchorCtr="1"/>
          <a:lstStyle>
            <a:lvl1pPr marL="0" indent="0" algn="ctr" hangingPunct="0">
              <a:spcBef>
                <a:spcPts val="800"/>
              </a:spcBef>
              <a:buNone/>
              <a:defRPr lang="de-DE">
                <a:latin typeface="Calibri" pitchFamily="18"/>
              </a:defRPr>
            </a:lvl1pPr>
          </a:lstStyle>
          <a:p>
            <a:pPr lvl="0"/>
            <a:r>
              <a:rPr lang="de-DE"/>
              <a:t>Klicken Sie, um das Untertitelformat zu bearbeiten</a:t>
            </a:r>
          </a:p>
        </p:txBody>
      </p:sp>
      <p:sp>
        <p:nvSpPr>
          <p:cNvPr id="17" name="Titel 16"/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18" name="Textplatzhalter 17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5f_5f_5f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Text Box 8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Text Box 11"/>
          <p:cNvSpPr txBox="1"/>
          <p:nvPr/>
        </p:nvSpPr>
        <p:spPr>
          <a:xfrm>
            <a:off x="593725" y="6213475"/>
            <a:ext cx="184150" cy="434975"/>
          </a:xfrm>
          <a:prstGeom prst="rect">
            <a:avLst/>
          </a:prstGeom>
          <a:noFill/>
          <a:ln>
            <a:noFill/>
          </a:ln>
        </p:spPr>
        <p:txBody>
          <a:bodyPr wrap="none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Text Box 13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Text Box 15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Rectangle 17"/>
          <p:cNvSpPr/>
          <p:nvPr/>
        </p:nvSpPr>
        <p:spPr>
          <a:xfrm>
            <a:off x="457200" y="1219200"/>
            <a:ext cx="8050213" cy="4648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lIns="0" tIns="0" rIns="0" bIns="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5" name="Rectangle 36"/>
          <p:cNvSpPr/>
          <p:nvPr/>
        </p:nvSpPr>
        <p:spPr>
          <a:xfrm>
            <a:off x="8501063" y="6410325"/>
            <a:ext cx="533400" cy="304800"/>
          </a:xfrm>
          <a:prstGeom prst="rect">
            <a:avLst/>
          </a:prstGeom>
          <a:solidFill>
            <a:srgbClr val="F9F9F9"/>
          </a:solidFill>
          <a:ln>
            <a:noFill/>
            <a:prstDash val="solid"/>
          </a:ln>
        </p:spPr>
        <p:txBody>
          <a:bodyPr wrap="none" anchor="ctr" anchorCtr="1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65D60DB-5297-410D-9498-10DDF7B2AE72}" type="slidenum">
              <a:rPr lang="de-DE" kern="0">
                <a:solidFill>
                  <a:srgbClr val="000066"/>
                </a:solidFill>
                <a:latin typeface="Arial" pitchFamily="34"/>
                <a:ea typeface="Arial Unicode MS" pitchFamily="2"/>
                <a:cs typeface="Tahoma" pitchFamily="2"/>
              </a:rPr>
              <a:pPr algn="ct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kern="0">
              <a:solidFill>
                <a:srgbClr val="000066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15900" y="6264275"/>
            <a:ext cx="8099425" cy="5032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1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6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Towards</a:t>
            </a:r>
            <a:r>
              <a:rPr lang="de-DE" sz="26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 a commons-based </a:t>
            </a:r>
            <a:r>
              <a:rPr lang="de-DE" sz="26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copyright</a:t>
            </a:r>
            <a:r>
              <a:rPr lang="de-DE" sz="26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– IFLA 08/2010</a:t>
            </a:r>
          </a:p>
        </p:txBody>
      </p:sp>
      <p:sp>
        <p:nvSpPr>
          <p:cNvPr id="10" name="Rectangle 2"/>
          <p:cNvSpPr txBox="1">
            <a:spLocks noGrp="1"/>
          </p:cNvSpPr>
          <p:nvPr>
            <p:ph type="ctrTitle"/>
          </p:nvPr>
        </p:nvSpPr>
        <p:spPr>
          <a:xfrm>
            <a:off x="571682" y="1752475"/>
            <a:ext cx="8001000" cy="914400"/>
          </a:xfrm>
        </p:spPr>
        <p:txBody>
          <a:bodyPr lIns="92162" tIns="46076" rIns="92162" bIns="46076" anchor="ctr" anchorCtr="1"/>
          <a:lstStyle>
            <a:lvl1pPr algn="ctr" hangingPunct="0">
              <a:defRPr lang="de-DE" sz="4400" b="0" kern="1200">
                <a:solidFill>
                  <a:srgbClr val="000000"/>
                </a:solidFill>
                <a:latin typeface="Calibri" pitchFamily="18"/>
                <a:cs typeface="Tahoma" pitchFamily="2"/>
              </a:defRPr>
            </a:lvl1pPr>
          </a:lstStyle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1" name="Rectangle 3"/>
          <p:cNvSpPr txBox="1">
            <a:spLocks noGrp="1"/>
          </p:cNvSpPr>
          <p:nvPr>
            <p:ph type="subTitle" idx="1"/>
          </p:nvPr>
        </p:nvSpPr>
        <p:spPr>
          <a:xfrm>
            <a:off x="609484" y="2971800"/>
            <a:ext cx="7924684" cy="990715"/>
          </a:xfrm>
        </p:spPr>
        <p:txBody>
          <a:bodyPr lIns="92162" tIns="46076" rIns="92162" bIns="46076" anchorCtr="1"/>
          <a:lstStyle>
            <a:lvl1pPr marL="0" indent="0" algn="ctr" hangingPunct="0">
              <a:spcBef>
                <a:spcPts val="800"/>
              </a:spcBef>
              <a:buNone/>
              <a:defRPr lang="de-DE">
                <a:latin typeface="Calibri" pitchFamily="18"/>
              </a:defRPr>
            </a:lvl1pPr>
          </a:lstStyle>
          <a:p>
            <a:pPr lvl="0"/>
            <a:r>
              <a:rPr lang="de-DE"/>
              <a:t>Klicken Sie, um das Untertitelformat zu bearbeiten</a:t>
            </a:r>
          </a:p>
        </p:txBody>
      </p:sp>
      <p:sp>
        <p:nvSpPr>
          <p:cNvPr id="12" name="Textplatzhalter 11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1325" y="0"/>
            <a:ext cx="108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de-DE" sz="3600" b="1">
              <a:cs typeface="+mn-cs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61325" y="0"/>
            <a:ext cx="108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de-DE" sz="3600" b="1">
              <a:cs typeface="+mn-cs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061325" y="0"/>
            <a:ext cx="108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de-DE" sz="3600" b="1">
              <a:cs typeface="+mn-cs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8061325" y="0"/>
            <a:ext cx="108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de-DE" sz="3600" b="1">
              <a:cs typeface="+mn-cs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0" y="6408738"/>
            <a:ext cx="9144000" cy="44926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>
              <a:defRPr/>
            </a:pPr>
            <a:r>
              <a:rPr lang="de-DE" sz="1600" b="1" dirty="0">
                <a:solidFill>
                  <a:schemeClr val="bg1"/>
                </a:solidFill>
                <a:cs typeface="+mn-cs"/>
              </a:rPr>
              <a:t>Open Access – Institutionalisierungsform für das Gemeingut Wissen 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8459788" y="6505575"/>
            <a:ext cx="576262" cy="30797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fld id="{2250255E-F2B0-4A7C-883A-6A5CB827C10D}" type="slidenum">
              <a:rPr lang="de-DE" sz="1400">
                <a:solidFill>
                  <a:srgbClr val="002060"/>
                </a:solidFill>
                <a:cs typeface="+mn-cs"/>
              </a:rPr>
              <a:pPr>
                <a:defRPr/>
              </a:pPr>
              <a:t>‹Nr.›</a:t>
            </a:fld>
            <a:endParaRPr lang="de-DE" sz="1400">
              <a:solidFill>
                <a:srgbClr val="002060"/>
              </a:solidFill>
              <a:cs typeface="+mn-cs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86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35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71500" y="1752600"/>
            <a:ext cx="8001000" cy="914400"/>
          </a:xfrm>
        </p:spPr>
        <p:txBody>
          <a:bodyPr lIns="92075" tIns="46038" rIns="92075" bIns="46038" anchor="ctr"/>
          <a:lstStyle>
            <a:lvl1pPr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0" y="2971800"/>
            <a:ext cx="7924800" cy="990600"/>
          </a:xfrm>
        </p:spPr>
        <p:txBody>
          <a:bodyPr lIns="92075" tIns="46038" rIns="92075" bIns="46038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de-DE"/>
              <a:t>Klicken Sie, um das Untertitelformat zu bearbeiten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78"/>
            <a:ext cx="7772400" cy="14698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475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A2200-D04D-4C27-8D36-BF555ACD8177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604515"/>
            <a:ext cx="8229243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32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64AF5-D058-49BF-A88C-CA1B9903EC2B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156" y="4406758"/>
            <a:ext cx="7772400" cy="1362236"/>
          </a:xfrm>
        </p:spPr>
        <p:txBody>
          <a:bodyPr anchor="t" anchorCtr="0"/>
          <a:lstStyle>
            <a:lvl1pPr algn="l">
              <a:defRPr sz="4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22156" y="2906639"/>
            <a:ext cx="7772400" cy="1500118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4369-B172-4061-BB60-14420B9B1B48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 userDrawn="1"/>
        </p:nvSpPr>
        <p:spPr>
          <a:xfrm>
            <a:off x="0" y="6408738"/>
            <a:ext cx="9144000" cy="44926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>
              <a:buNone/>
              <a:defRPr/>
            </a:pPr>
            <a:r>
              <a:rPr lang="de-DE" sz="1600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Die Verantwortung der Wissenschaft für einen offenen Zugang zum Wissen</a:t>
            </a:r>
            <a:endParaRPr lang="de-DE" sz="1600" kern="1200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" name="Textfeld 2"/>
          <p:cNvSpPr txBox="1"/>
          <p:nvPr userDrawn="1"/>
        </p:nvSpPr>
        <p:spPr>
          <a:xfrm>
            <a:off x="8459788" y="6505575"/>
            <a:ext cx="576262" cy="30797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fld id="{1CE07322-D892-4E57-9A6E-F133940E8267}" type="slidenum">
              <a:rPr lang="de-DE" sz="1400">
                <a:solidFill>
                  <a:srgbClr val="002060"/>
                </a:solidFill>
                <a:cs typeface="+mn-cs"/>
              </a:rPr>
              <a:pPr>
                <a:defRPr/>
              </a:pPr>
              <a:t>‹Nr.›</a:t>
            </a:fld>
            <a:endParaRPr lang="de-DE" sz="1400">
              <a:solidFill>
                <a:srgbClr val="002060"/>
              </a:solidFill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604881"/>
            <a:ext cx="4038475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8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648315" y="1604881"/>
            <a:ext cx="4038475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8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3A94-980D-46AB-A5D0-9DD675DE516C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6" cy="639723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3"/>
            <a:ext cx="4040276" cy="3951360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4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4645078" y="1535039"/>
            <a:ext cx="4041721" cy="639723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type="title" idx="4294967295"/>
          </p:nvPr>
        </p:nvSpPr>
        <p:spPr>
          <a:xfrm>
            <a:off x="4645078" y="2174763"/>
            <a:ext cx="4041721" cy="3951360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4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7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0F3FF-9D7F-4B6B-A928-8DB61F3BDD44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D5770-1891-44AB-A6E2-C6997AF350A9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761FB-EF4A-4498-84FA-37BCF0D3AD5E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2884"/>
            <a:ext cx="3008156" cy="1162083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3575157" y="272884"/>
            <a:ext cx="5111642" cy="5853238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32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457200" y="1434958"/>
            <a:ext cx="3008156" cy="469115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DC6DD-9DAE-48E6-9D31-9F07ECD49CAB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443" y="4800600"/>
            <a:ext cx="5486400" cy="566644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 txBox="1">
            <a:spLocks noGrp="1"/>
          </p:cNvSpPr>
          <p:nvPr>
            <p:ph type="title" idx="4294967295"/>
          </p:nvPr>
        </p:nvSpPr>
        <p:spPr>
          <a:xfrm>
            <a:off x="1792443" y="612721"/>
            <a:ext cx="5486400" cy="4114800"/>
          </a:xfrm>
        </p:spPr>
        <p:txBody>
          <a:bodyPr anchor="t"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792443" y="5367244"/>
            <a:ext cx="5486400" cy="80495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6A851-FA1A-45E8-B751-A32B174D069F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05CBB-5A2C-48D2-8D00-97FD4266C9F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2884"/>
            <a:ext cx="2057400" cy="585792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2884"/>
            <a:ext cx="6019915" cy="58579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E29F3-52F7-4B0C-AAAC-1A7309104C0F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78"/>
            <a:ext cx="7772400" cy="14698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475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16A85-EE63-4B63-8167-8A50562CA787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604515"/>
            <a:ext cx="8229243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32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F508D-781F-45B7-8132-B2EE40A0A07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156" y="4406758"/>
            <a:ext cx="7772400" cy="1362236"/>
          </a:xfrm>
        </p:spPr>
        <p:txBody>
          <a:bodyPr anchor="t"/>
          <a:lstStyle>
            <a:lvl1pPr>
              <a:defRPr lang="de-DE" sz="4000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22156" y="2906639"/>
            <a:ext cx="7772400" cy="1500118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lang="de-DE" sz="20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F0720-5232-4D51-9B4A-303FDEE6A9FE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156" y="4406758"/>
            <a:ext cx="7772400" cy="1362236"/>
          </a:xfrm>
        </p:spPr>
        <p:txBody>
          <a:bodyPr anchor="t" anchorCtr="0"/>
          <a:lstStyle>
            <a:lvl1pPr algn="l">
              <a:defRPr sz="4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22156" y="2906639"/>
            <a:ext cx="7772400" cy="1500118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7AB5B-2D12-4F99-A6D1-83CFA1766988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604881"/>
            <a:ext cx="4038475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8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648315" y="1604881"/>
            <a:ext cx="4038475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8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0A6ED-8D59-4376-8863-8E9CA8C6D44C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6" cy="639723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3"/>
            <a:ext cx="4040276" cy="3951360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4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4645078" y="1535039"/>
            <a:ext cx="4041721" cy="639723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type="title" idx="4294967295"/>
          </p:nvPr>
        </p:nvSpPr>
        <p:spPr>
          <a:xfrm>
            <a:off x="4645078" y="2174763"/>
            <a:ext cx="4041721" cy="3951360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4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7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85E79-8950-4D42-9433-FB4EC1A8CBF3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789E2-628D-490A-9DA2-B4FA20E64E0C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F2093-68DD-4168-8046-AE1C380D6846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2884"/>
            <a:ext cx="3008156" cy="1162083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3575157" y="272884"/>
            <a:ext cx="5111642" cy="5853238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32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457200" y="1434958"/>
            <a:ext cx="3008156" cy="469115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06D5E-657F-4196-AA28-41A48D6D4412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443" y="4800600"/>
            <a:ext cx="5486400" cy="566644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 txBox="1">
            <a:spLocks noGrp="1"/>
          </p:cNvSpPr>
          <p:nvPr>
            <p:ph type="title" idx="4294967295"/>
          </p:nvPr>
        </p:nvSpPr>
        <p:spPr>
          <a:xfrm>
            <a:off x="1792443" y="612721"/>
            <a:ext cx="5486400" cy="4114800"/>
          </a:xfrm>
        </p:spPr>
        <p:txBody>
          <a:bodyPr anchor="t"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792443" y="5367244"/>
            <a:ext cx="5486400" cy="80495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F0EE1-A93E-4F24-8C6C-ED704FC16452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2437B-454D-4C76-A864-DD7859AC51C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2884"/>
            <a:ext cx="2057400" cy="585792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2884"/>
            <a:ext cx="6019915" cy="58579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172BF-53CA-4CD4-B79F-8195736FBC50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719355"/>
            <a:ext cx="4038475" cy="4411797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648315" y="1719355"/>
            <a:ext cx="4038475" cy="4411797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3E499-0E66-409D-BEFA-057C38F8A649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6" cy="639723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de-DE"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3"/>
            <a:ext cx="4040276" cy="3951360"/>
          </a:xfrm>
        </p:spPr>
        <p:txBody>
          <a:bodyPr anchor="t"/>
          <a:lstStyle>
            <a:lvl1pPr marL="343082" indent="-343082">
              <a:spcBef>
                <a:spcPts val="6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4645078" y="1535039"/>
            <a:ext cx="4041721" cy="639723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de-DE"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type="title" idx="4294967295"/>
          </p:nvPr>
        </p:nvSpPr>
        <p:spPr>
          <a:xfrm>
            <a:off x="4645078" y="2174763"/>
            <a:ext cx="4041721" cy="3951360"/>
          </a:xfrm>
        </p:spPr>
        <p:txBody>
          <a:bodyPr anchor="t"/>
          <a:lstStyle>
            <a:lvl1pPr marL="343082" indent="-343082">
              <a:spcBef>
                <a:spcPts val="6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7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FA5AC-B312-4734-A8EC-805A14C6A5E0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5900" y="6264275"/>
            <a:ext cx="8099425" cy="5032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1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Towards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 a commons-based </a:t>
            </a: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copyright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– IFLA 08/2010</a:t>
            </a: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13200" y="122401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5" name="Datumsplatzhalter 2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3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oliennummernplatzhalter 4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F89E2-C509-47AA-8B89-2655622F1074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Textplatzhalter 5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4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D6E6E-848D-411D-A494-1E47DD7E6AC2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2884"/>
            <a:ext cx="3008156" cy="1162083"/>
          </a:xfrm>
        </p:spPr>
        <p:txBody>
          <a:bodyPr/>
          <a:lstStyle>
            <a:lvl1pPr>
              <a:defRPr lang="de-DE" sz="2000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3575157" y="272884"/>
            <a:ext cx="5111642" cy="5853238"/>
          </a:xfrm>
        </p:spPr>
        <p:txBody>
          <a:bodyPr anchor="t"/>
          <a:lstStyle>
            <a:lvl1pPr marL="343082" indent="-343082">
              <a:spcBef>
                <a:spcPts val="8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457200" y="1434958"/>
            <a:ext cx="3008156" cy="469115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de-DE"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0A90B-C8B5-4811-AC7C-3D2675DBC0E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443" y="4800600"/>
            <a:ext cx="5486400" cy="566644"/>
          </a:xfrm>
        </p:spPr>
        <p:txBody>
          <a:bodyPr/>
          <a:lstStyle>
            <a:lvl1pPr>
              <a:defRPr lang="de-DE" sz="2000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 txBox="1">
            <a:spLocks noGrp="1"/>
          </p:cNvSpPr>
          <p:nvPr>
            <p:ph type="title" idx="4294967295"/>
          </p:nvPr>
        </p:nvSpPr>
        <p:spPr>
          <a:xfrm>
            <a:off x="1792443" y="612721"/>
            <a:ext cx="5486400" cy="4114800"/>
          </a:xfrm>
        </p:spPr>
        <p:txBody>
          <a:bodyPr anchor="t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792443" y="5367244"/>
            <a:ext cx="5486400" cy="80495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de-DE"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5A679-4268-4A01-BCCC-F7F9DDDDA77A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 txBox="1">
            <a:spLocks noGrp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Titelmasterformat durch Klicken bearbeiten</a:t>
            </a:r>
          </a:p>
        </p:txBody>
      </p:sp>
      <p:sp>
        <p:nvSpPr>
          <p:cNvPr id="1027" name="Rectangle 4"/>
          <p:cNvSpPr txBox="1">
            <a:spLocks noGrp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" pitchFamily="2"/>
              </a:defRPr>
            </a:lvl1pPr>
          </a:lstStyle>
          <a:p>
            <a:pPr>
              <a:defRPr/>
            </a:pPr>
            <a:fld id="{0F9EF06D-8D2E-4D76-B205-62E856F4F60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3968" r:id="rId3"/>
    <p:sldLayoutId id="2147483969" r:id="rId4"/>
    <p:sldLayoutId id="2147483970" r:id="rId5"/>
    <p:sldLayoutId id="2147484001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  <p:sldLayoutId id="2147484002" r:id="rId13"/>
    <p:sldLayoutId id="2147484003" r:id="rId14"/>
    <p:sldLayoutId id="2147484004" r:id="rId15"/>
    <p:sldLayoutId id="2147484006" r:id="rId16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lang="en-US" sz="3900" b="1">
          <a:solidFill>
            <a:srgbClr val="330066"/>
          </a:solidFill>
          <a:latin typeface="Arial" pitchFamily="18"/>
          <a:ea typeface="Arial Unicode MS" pitchFamily="2"/>
          <a:cs typeface="Arial" pitchFamily="2"/>
        </a:defRPr>
      </a:lvl1pPr>
      <a:lvl2pPr algn="l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5pPr>
      <a:lvl6pPr marL="457200" algn="l" rtl="0" eaLnBrk="0" fontAlgn="base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6pPr>
      <a:lvl7pPr marL="914400" algn="l" rtl="0" eaLnBrk="0" fontAlgn="base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7pPr>
      <a:lvl8pPr marL="1371600" algn="l" rtl="0" eaLnBrk="0" fontAlgn="base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8pPr>
      <a:lvl9pPr marL="1828800" algn="l" rtl="0" eaLnBrk="0" fontAlgn="base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9pPr>
    </p:titleStyle>
    <p:bodyStyle>
      <a:lvl1pPr marL="431800" indent="-323850" algn="l" rtl="0" eaLnBrk="0" fontAlgn="base" hangingPunct="0">
        <a:spcBef>
          <a:spcPct val="0"/>
        </a:spcBef>
        <a:spcAft>
          <a:spcPts val="1413"/>
        </a:spcAft>
        <a:buClr>
          <a:srgbClr val="330066"/>
        </a:buClr>
        <a:buSzPct val="45000"/>
        <a:buFont typeface="StarSymbol"/>
        <a:buChar char="●"/>
        <a:defRPr lang="en-US" sz="32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marL="863600" lvl="1" indent="-323850" algn="l" rtl="0" eaLnBrk="0" fontAlgn="base" hangingPunct="0">
        <a:spcBef>
          <a:spcPct val="0"/>
        </a:spcBef>
        <a:spcAft>
          <a:spcPts val="1138"/>
        </a:spcAft>
        <a:buClr>
          <a:srgbClr val="669999"/>
        </a:buClr>
        <a:buSzPct val="45000"/>
        <a:buFont typeface="StarSymbol"/>
        <a:buChar char="●"/>
        <a:defRPr lang="en-US" sz="28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2pPr>
      <a:lvl3pPr marL="1295400" lvl="2" indent="-287338" algn="l" rtl="0" eaLnBrk="0" fontAlgn="base" hangingPunct="0">
        <a:spcBef>
          <a:spcPct val="0"/>
        </a:spcBef>
        <a:spcAft>
          <a:spcPts val="850"/>
        </a:spcAft>
        <a:buClr>
          <a:srgbClr val="CCCC00"/>
        </a:buClr>
        <a:buSzPct val="75000"/>
        <a:buFont typeface="StarSymbol"/>
        <a:buChar char="–"/>
        <a:defRPr lang="en-US" sz="2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3pPr>
      <a:lvl4pPr marL="1727200" lvl="3" indent="-215900" algn="l" rtl="0" eaLnBrk="0" fontAlgn="base" hangingPunct="0">
        <a:spcBef>
          <a:spcPct val="0"/>
        </a:spcBef>
        <a:spcAft>
          <a:spcPts val="563"/>
        </a:spcAft>
        <a:buClr>
          <a:srgbClr val="330066"/>
        </a:buClr>
        <a:buSzPct val="45000"/>
        <a:buFont typeface="StarSymbol"/>
        <a:buChar char="●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4pPr>
      <a:lvl5pPr marL="2159000" lvl="4" indent="-215900" algn="l" rtl="0" eaLnBrk="0" fontAlgn="base" hangingPunct="0">
        <a:spcBef>
          <a:spcPct val="0"/>
        </a:spcBef>
        <a:spcAft>
          <a:spcPts val="288"/>
        </a:spcAft>
        <a:buClr>
          <a:srgbClr val="D8D8EC"/>
        </a:buClr>
        <a:buSzPct val="75000"/>
        <a:buFont typeface="StarSymbol"/>
        <a:buChar char="–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5pPr>
      <a:lvl6pPr marL="2616200" indent="-215900" algn="l" rtl="0" eaLnBrk="0" fontAlgn="base">
        <a:spcBef>
          <a:spcPct val="0"/>
        </a:spcBef>
        <a:spcAft>
          <a:spcPts val="288"/>
        </a:spcAft>
        <a:buClr>
          <a:srgbClr val="D8D8EC"/>
        </a:buClr>
        <a:buSzPct val="75000"/>
        <a:buFont typeface="StarSymbol"/>
        <a:buChar char="–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6pPr>
      <a:lvl7pPr marL="3073400" indent="-215900" algn="l" rtl="0" eaLnBrk="0" fontAlgn="base">
        <a:spcBef>
          <a:spcPct val="0"/>
        </a:spcBef>
        <a:spcAft>
          <a:spcPts val="288"/>
        </a:spcAft>
        <a:buClr>
          <a:srgbClr val="D8D8EC"/>
        </a:buClr>
        <a:buSzPct val="75000"/>
        <a:buFont typeface="StarSymbol"/>
        <a:buChar char="–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7pPr>
      <a:lvl8pPr marL="3530600" indent="-215900" algn="l" rtl="0" eaLnBrk="0" fontAlgn="base">
        <a:spcBef>
          <a:spcPct val="0"/>
        </a:spcBef>
        <a:spcAft>
          <a:spcPts val="288"/>
        </a:spcAft>
        <a:buClr>
          <a:srgbClr val="D8D8EC"/>
        </a:buClr>
        <a:buSzPct val="75000"/>
        <a:buFont typeface="StarSymbol"/>
        <a:buChar char="–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8pPr>
      <a:lvl9pPr marL="3987800" indent="-215900" algn="l" rtl="0" eaLnBrk="0" fontAlgn="base">
        <a:spcBef>
          <a:spcPct val="0"/>
        </a:spcBef>
        <a:spcAft>
          <a:spcPts val="288"/>
        </a:spcAft>
        <a:buClr>
          <a:srgbClr val="D8D8EC"/>
        </a:buClr>
        <a:buSzPct val="75000"/>
        <a:buFont typeface="StarSymbol"/>
        <a:buChar char="–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 txBox="1">
            <a:spLocks noGrp="1"/>
          </p:cNvSpPr>
          <p:nvPr>
            <p:ph type="title"/>
          </p:nvPr>
        </p:nvSpPr>
        <p:spPr bwMode="auto">
          <a:xfrm>
            <a:off x="457200" y="273050"/>
            <a:ext cx="82296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2051" name="Textplatzhalter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457200" y="6246813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127375" y="6246813"/>
            <a:ext cx="2897188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6556375" y="6246813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E818958F-41D6-414C-896C-9C51B4F2BB1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lang="de-DE" sz="4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9pPr>
    </p:titleStyle>
    <p:bodyStyle>
      <a:lvl1pPr marL="431800" indent="-323850" algn="l" rtl="0" eaLnBrk="0" fontAlgn="base" hangingPunct="0">
        <a:spcBef>
          <a:spcPct val="0"/>
        </a:spcBef>
        <a:spcAft>
          <a:spcPts val="1413"/>
        </a:spcAft>
        <a:buSzPct val="45000"/>
        <a:buFont typeface="StarSymbol"/>
        <a:buChar char="●"/>
        <a:defRPr lang="de-DE" sz="32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marL="863600" lvl="1" indent="-323850" algn="l" rtl="0" eaLnBrk="0" fontAlgn="base" hangingPunct="0">
        <a:spcBef>
          <a:spcPct val="0"/>
        </a:spcBef>
        <a:spcAft>
          <a:spcPts val="1138"/>
        </a:spcAft>
        <a:buSzPct val="45000"/>
        <a:buFont typeface="StarSymbol"/>
        <a:buChar char="●"/>
        <a:defRPr lang="de-DE" sz="28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2pPr>
      <a:lvl3pPr marL="1295400" lvl="2" indent="-287338" algn="l" rtl="0" eaLnBrk="0" fontAlgn="base" hangingPunct="0">
        <a:spcBef>
          <a:spcPct val="0"/>
        </a:spcBef>
        <a:spcAft>
          <a:spcPts val="850"/>
        </a:spcAft>
        <a:buSzPct val="75000"/>
        <a:buFont typeface="StarSymbol"/>
        <a:buChar char="–"/>
        <a:defRPr lang="de-DE" sz="2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3pPr>
      <a:lvl4pPr marL="1727200" lvl="3" indent="-215900" algn="l" rtl="0" eaLnBrk="0" fontAlgn="base" hangingPunct="0">
        <a:spcBef>
          <a:spcPct val="0"/>
        </a:spcBef>
        <a:spcAft>
          <a:spcPts val="563"/>
        </a:spcAft>
        <a:buSzPct val="45000"/>
        <a:buFont typeface="StarSymbol"/>
        <a:buChar char="●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4pPr>
      <a:lvl5pPr marL="2159000" lvl="4" indent="-215900" algn="l" rtl="0" eaLnBrk="0" fontAlgn="base" hangingPunct="0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5pPr>
      <a:lvl6pPr marL="26162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6pPr>
      <a:lvl7pPr marL="30734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7pPr>
      <a:lvl8pPr marL="35306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8pPr>
      <a:lvl9pPr marL="39878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9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 txBox="1">
            <a:spLocks noGrp="1"/>
          </p:cNvSpPr>
          <p:nvPr>
            <p:ph type="title"/>
          </p:nvPr>
        </p:nvSpPr>
        <p:spPr bwMode="auto">
          <a:xfrm>
            <a:off x="457200" y="273050"/>
            <a:ext cx="82296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3075" name="Textplatzhalter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457200" y="6246813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127375" y="6246813"/>
            <a:ext cx="2897188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6556375" y="6246813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9034ED2C-EE7E-43A2-A463-E84591FC6631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lang="de-DE" sz="4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9pPr>
    </p:titleStyle>
    <p:bodyStyle>
      <a:lvl1pPr marL="431800" indent="-323850" algn="l" rtl="0" eaLnBrk="0" fontAlgn="base" hangingPunct="0">
        <a:spcBef>
          <a:spcPct val="0"/>
        </a:spcBef>
        <a:spcAft>
          <a:spcPts val="1413"/>
        </a:spcAft>
        <a:buSzPct val="45000"/>
        <a:buFont typeface="StarSymbol"/>
        <a:buChar char="●"/>
        <a:defRPr lang="de-DE" sz="32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marL="863600" lvl="1" indent="-323850" algn="l" rtl="0" eaLnBrk="0" fontAlgn="base" hangingPunct="0">
        <a:spcBef>
          <a:spcPct val="0"/>
        </a:spcBef>
        <a:spcAft>
          <a:spcPts val="1138"/>
        </a:spcAft>
        <a:buSzPct val="45000"/>
        <a:buFont typeface="StarSymbol"/>
        <a:buChar char="●"/>
        <a:defRPr lang="de-DE" sz="28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2pPr>
      <a:lvl3pPr marL="1295400" lvl="2" indent="-287338" algn="l" rtl="0" eaLnBrk="0" fontAlgn="base" hangingPunct="0">
        <a:spcBef>
          <a:spcPct val="0"/>
        </a:spcBef>
        <a:spcAft>
          <a:spcPts val="850"/>
        </a:spcAft>
        <a:buSzPct val="75000"/>
        <a:buFont typeface="StarSymbol"/>
        <a:buChar char="–"/>
        <a:defRPr lang="de-DE" sz="2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3pPr>
      <a:lvl4pPr marL="1727200" lvl="3" indent="-215900" algn="l" rtl="0" eaLnBrk="0" fontAlgn="base" hangingPunct="0">
        <a:spcBef>
          <a:spcPct val="0"/>
        </a:spcBef>
        <a:spcAft>
          <a:spcPts val="563"/>
        </a:spcAft>
        <a:buSzPct val="45000"/>
        <a:buFont typeface="StarSymbol"/>
        <a:buChar char="●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4pPr>
      <a:lvl5pPr marL="2159000" lvl="4" indent="-215900" algn="l" rtl="0" eaLnBrk="0" fontAlgn="base" hangingPunct="0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5pPr>
      <a:lvl6pPr marL="26162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6pPr>
      <a:lvl7pPr marL="30734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7pPr>
      <a:lvl8pPr marL="35306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8pPr>
      <a:lvl9pPr marL="39878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8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ianzinitiative.de/fileadmin/user_upload/Home/Desiderate_fuer_Dritten_Korb_UrhG.pdf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ianzinitiative.de/fileadmin/user_upload/Home/Desiderate_fuer_Dritten_Korb_UrhG.pdf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hlen.name/" TargetMode="Externa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Relationship Id="rId5" Type="http://schemas.openxmlformats.org/officeDocument/2006/relationships/slide" Target="slide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043608" y="4869333"/>
            <a:ext cx="6985000" cy="1223963"/>
          </a:xfrm>
          <a:solidFill>
            <a:srgbClr val="002060"/>
          </a:solidFill>
        </p:spPr>
        <p:txBody>
          <a:bodyPr anchor="ctr" anchorCtr="1"/>
          <a:lstStyle/>
          <a:p>
            <a:pPr algn="ctr">
              <a:buNone/>
            </a:pPr>
            <a:r>
              <a:rPr sz="2800" b="0" dirty="0" smtClean="0">
                <a:solidFill>
                  <a:schemeClr val="bg1"/>
                </a:solidFill>
                <a:latin typeface="+mn-lt"/>
              </a:rPr>
              <a:t/>
            </a:r>
            <a:br>
              <a:rPr sz="2800" b="0" dirty="0" smtClean="0">
                <a:solidFill>
                  <a:schemeClr val="bg1"/>
                </a:solidFill>
                <a:latin typeface="+mn-lt"/>
              </a:rPr>
            </a:br>
            <a:r>
              <a:rPr lang="de-DE" sz="2000" dirty="0" smtClean="0">
                <a:solidFill>
                  <a:schemeClr val="bg1"/>
                </a:solidFill>
              </a:rPr>
              <a:t>Symposium anlässlich des Online-Gangs von „Leibniz Publik“, dem Exzellenzportal für die Leibnizpreisträger der Deutschen Forschungsgemeinschaft (DFG) </a:t>
            </a:r>
            <a:r>
              <a:rPr sz="2800" b="0" dirty="0" smtClean="0">
                <a:solidFill>
                  <a:schemeClr val="bg1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sz="2800" b="0" dirty="0" smtClean="0">
                <a:solidFill>
                  <a:schemeClr val="bg1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endParaRPr sz="2800" b="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4339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647564" y="1124024"/>
            <a:ext cx="7056784" cy="1944936"/>
          </a:xfrm>
          <a:solidFill>
            <a:srgbClr val="002060"/>
          </a:solidFill>
        </p:spPr>
        <p:txBody>
          <a:bodyPr anchor="ctr" anchorCtr="1"/>
          <a:lstStyle/>
          <a:p>
            <a:pPr algn="ctr">
              <a:buNone/>
              <a:defRPr/>
            </a:pPr>
            <a:r>
              <a:rPr lang="de-DE" sz="3200" dirty="0" smtClean="0">
                <a:solidFill>
                  <a:schemeClr val="bg1"/>
                </a:solidFill>
                <a:latin typeface="+mj-lt"/>
              </a:rPr>
              <a:t>Die Verantwortung der Wissenschaft für einen offenen Zugang zum Wissen</a:t>
            </a:r>
            <a:endParaRPr lang="de-DE" sz="3200" dirty="0" smtClean="0">
              <a:solidFill>
                <a:schemeClr val="bg1"/>
              </a:solidFill>
              <a:latin typeface="+mj-lt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2294" name="Picture 1036" descr="D:\RK-WEB0305\RK\kuhlen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852936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/>
          </p:cNvSpPr>
          <p:nvPr/>
        </p:nvSpPr>
        <p:spPr bwMode="auto">
          <a:xfrm>
            <a:off x="1259632" y="3140968"/>
            <a:ext cx="6048672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 algn="ctr" eaLnBrk="0" hangingPunct="0">
              <a:buSzPct val="45000"/>
              <a:defRPr/>
            </a:pPr>
            <a:r>
              <a:rPr lang="de-DE" sz="2400" b="1" dirty="0" smtClean="0">
                <a:solidFill>
                  <a:srgbClr val="002060"/>
                </a:solidFill>
                <a:latin typeface="+mj-lt"/>
              </a:rPr>
              <a:t>Prof. Dr. Rainer Kuhlen</a:t>
            </a:r>
          </a:p>
          <a:p>
            <a:pPr lvl="0" algn="ctr" eaLnBrk="0" hangingPunct="0">
              <a:buSzPct val="45000"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" pitchFamily="34" charset="0"/>
              </a:rPr>
              <a:t>FB Informatik</a:t>
            </a:r>
            <a:r>
              <a:rPr kumimoji="0" lang="de-DE" sz="24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" pitchFamily="34" charset="0"/>
              </a:rPr>
              <a:t> und Informationswissenschaft</a:t>
            </a:r>
          </a:p>
          <a:p>
            <a:pPr lvl="0" algn="ctr" eaLnBrk="0" hangingPunct="0">
              <a:buSzPct val="45000"/>
              <a:defRPr/>
            </a:pPr>
            <a:r>
              <a:rPr lang="de-DE" sz="2400" b="1" kern="0" baseline="0" dirty="0" smtClean="0">
                <a:solidFill>
                  <a:srgbClr val="002060"/>
                </a:solidFill>
                <a:latin typeface="+mj-lt"/>
                <a:ea typeface="Arial Unicode MS" pitchFamily="34" charset="-128"/>
              </a:rPr>
              <a:t>Universität</a:t>
            </a:r>
            <a:r>
              <a:rPr lang="de-DE" sz="2400" b="1" kern="0" dirty="0" smtClean="0">
                <a:solidFill>
                  <a:srgbClr val="002060"/>
                </a:solidFill>
                <a:latin typeface="+mj-lt"/>
                <a:ea typeface="Arial Unicode MS" pitchFamily="34" charset="-128"/>
              </a:rPr>
              <a:t> Konstanz</a:t>
            </a:r>
            <a:endParaRPr kumimoji="0" lang="de-DE" sz="2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27384"/>
            <a:ext cx="9144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eck 12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290" name="Pfeil nach rechts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172400" y="6309320"/>
            <a:ext cx="864294" cy="43078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0 w 21600"/>
              <a:gd name="T19" fmla="*/ 5400 h 21600"/>
              <a:gd name="T20" fmla="*/ 18225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5400"/>
                </a:moveTo>
                <a:lnTo>
                  <a:pt x="14850" y="5400"/>
                </a:lnTo>
                <a:lnTo>
                  <a:pt x="14850" y="0"/>
                </a:lnTo>
                <a:lnTo>
                  <a:pt x="21600" y="10800"/>
                </a:lnTo>
                <a:lnTo>
                  <a:pt x="14850" y="21600"/>
                </a:lnTo>
                <a:lnTo>
                  <a:pt x="1485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de-DE" dirty="0">
                <a:solidFill>
                  <a:srgbClr val="FFFFFF"/>
                </a:solidFill>
                <a:latin typeface="Calibri" pitchFamily="34" charset="0"/>
                <a:hlinkClick r:id="rId5" action="ppaction://hlinksldjump"/>
              </a:rPr>
              <a:t>CC</a:t>
            </a:r>
            <a:endParaRPr 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feld 36"/>
          <p:cNvSpPr txBox="1"/>
          <p:nvPr/>
        </p:nvSpPr>
        <p:spPr>
          <a:xfrm>
            <a:off x="1223628" y="92091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Warum so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wenig frei verfügbar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, obgleich es an sich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unproblematisch möglich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wäre?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223628" y="1700808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Die meisten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Verlage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bzw. deren Zeitschriften, in denen die Preisträger veröffentlichen,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erlauben eine öffentliche Zugänglichmachung als Zweitpublikation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267744" y="3429000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mit oder ohne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Embargofrist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(6-12 Monate)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267744" y="292494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nicht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für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kommerzielle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Zwecke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267744" y="4005064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im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Verlagsformat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(selten) z.B. IEEE in der verlagsformatierten pdf-Datei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267744" y="4797152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im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Autorenformat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(wie nach Begutachtung </a:t>
            </a:r>
          </a:p>
          <a:p>
            <a:pPr marL="268288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an den Verlag geschickt)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über Zweitpublikationen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323528" y="1268760"/>
            <a:ext cx="82089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Stevan Harnad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geht davon aus, dass “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91% of journals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have even given author 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self-archiving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their explicit green light”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(oft aber nur in der Preprint-Version)</a:t>
            </a:r>
          </a:p>
          <a:p>
            <a:pPr algn="ctr"/>
            <a:r>
              <a:rPr lang="de-DE" sz="1400" dirty="0" smtClean="0">
                <a:solidFill>
                  <a:srgbClr val="002060"/>
                </a:solidFill>
                <a:latin typeface="+mn-lt"/>
              </a:rPr>
              <a:t>http://www.eprints.org/openaccess/</a:t>
            </a:r>
            <a:endParaRPr lang="de-DE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über Zweitpublikationen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971600" y="3284984"/>
            <a:ext cx="18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auf der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eigenen Website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923928" y="3284984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auf einem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institutionellen oder fachspezifischen Repository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über Zweitpublikationen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Pfeil nach unten 17"/>
          <p:cNvSpPr/>
          <p:nvPr/>
        </p:nvSpPr>
        <p:spPr>
          <a:xfrm rot="2077296">
            <a:off x="2337311" y="1848855"/>
            <a:ext cx="458630" cy="1401749"/>
          </a:xfrm>
          <a:prstGeom prst="downArrow">
            <a:avLst>
              <a:gd name="adj1" fmla="val 50000"/>
              <a:gd name="adj2" fmla="val 57114"/>
            </a:avLst>
          </a:pr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19" name="Pfeil nach unten 18"/>
          <p:cNvSpPr/>
          <p:nvPr/>
        </p:nvSpPr>
        <p:spPr>
          <a:xfrm rot="19223390">
            <a:off x="4141756" y="1815826"/>
            <a:ext cx="458630" cy="1526137"/>
          </a:xfrm>
          <a:prstGeom prst="downArrow">
            <a:avLst>
              <a:gd name="adj1" fmla="val 50000"/>
              <a:gd name="adj2" fmla="val 57114"/>
            </a:avLst>
          </a:pr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23528" y="1268760"/>
            <a:ext cx="82089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Stevan Harnad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geht davon aus, dass “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91% of journals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have even given author 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self-archiving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their explicit green light”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(oft aber nur in der Preprint-Version)</a:t>
            </a:r>
          </a:p>
          <a:p>
            <a:pPr algn="ctr"/>
            <a:r>
              <a:rPr lang="de-DE" sz="1400" dirty="0" smtClean="0">
                <a:solidFill>
                  <a:srgbClr val="002060"/>
                </a:solidFill>
                <a:latin typeface="+mn-lt"/>
              </a:rPr>
              <a:t>http://www.eprints.org/openaccess/</a:t>
            </a:r>
            <a:endParaRPr lang="de-DE" sz="14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323528" y="1268760"/>
            <a:ext cx="8208912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Stevan Harnad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geht davon aus, dass “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91% of journals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have even given author 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self-archiving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their explicit green light”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(oft aber nur in der Preprint-Version)</a:t>
            </a:r>
          </a:p>
          <a:p>
            <a:pPr algn="ctr"/>
            <a:r>
              <a:rPr lang="de-DE" sz="1100" dirty="0" smtClean="0">
                <a:solidFill>
                  <a:srgbClr val="002060"/>
                </a:solidFill>
                <a:latin typeface="+mn-lt"/>
              </a:rPr>
              <a:t>http://www.eprints.org/openaccess/</a:t>
            </a:r>
            <a:endParaRPr lang="de-DE" sz="11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71600" y="3284984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auf der eigenen Website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923928" y="3284984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auf einem institutionellen oder fachspezifischen Repository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über Zweitpublikationen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47664" y="4437112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Ein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zentrales Repository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oder auch nur ein Register eher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überflüssig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, da über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Harvester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dezentral suchbar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Pfeil nach unten 11"/>
          <p:cNvSpPr/>
          <p:nvPr/>
        </p:nvSpPr>
        <p:spPr>
          <a:xfrm rot="2077296">
            <a:off x="2337311" y="1848855"/>
            <a:ext cx="458630" cy="1401749"/>
          </a:xfrm>
          <a:prstGeom prst="downArrow">
            <a:avLst>
              <a:gd name="adj1" fmla="val 50000"/>
              <a:gd name="adj2" fmla="val 57114"/>
            </a:avLst>
          </a:pr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13" name="Pfeil nach unten 12"/>
          <p:cNvSpPr/>
          <p:nvPr/>
        </p:nvSpPr>
        <p:spPr>
          <a:xfrm rot="19223390">
            <a:off x="4141756" y="1815826"/>
            <a:ext cx="458630" cy="1526137"/>
          </a:xfrm>
          <a:prstGeom prst="downArrow">
            <a:avLst>
              <a:gd name="adj1" fmla="val 50000"/>
              <a:gd name="adj2" fmla="val 57114"/>
            </a:avLst>
          </a:pr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feld 36"/>
          <p:cNvSpPr txBox="1"/>
          <p:nvPr/>
        </p:nvSpPr>
        <p:spPr>
          <a:xfrm>
            <a:off x="971600" y="836712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Warum so wenig frei verfügbar, obgleich es an sich unproblematisch möglich wäre?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627784" y="1772816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kein Interesse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627784" y="3244914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zu aufwändig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627784" y="3844980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Rechtsunsicherheit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627784" y="4469050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Sorge vor Missbrauch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627784" y="2316942"/>
            <a:ext cx="3384376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Kommerzielle Erstpublikation ausreichend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über Zweitpublikationen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feld 36"/>
          <p:cNvSpPr txBox="1"/>
          <p:nvPr/>
        </p:nvSpPr>
        <p:spPr>
          <a:xfrm>
            <a:off x="971600" y="836712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Freie Verfügbarkeit von Wissen und Information ist über die kommerzielle Erstpublikation nicht (mehr) gewährleistet.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über Zweitpublikationen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feld 36"/>
          <p:cNvSpPr txBox="1"/>
          <p:nvPr/>
        </p:nvSpPr>
        <p:spPr>
          <a:xfrm>
            <a:off x="971600" y="836712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Freie Verfügbarkeit von Wissen und Information ist über die kommerzielle Erstpublikation nicht (mehr) gewährleistet.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über Zweitpublikationen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23488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unzensiert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285293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kostenlos für</a:t>
            </a:r>
          </a:p>
          <a:p>
            <a:pPr indent="268288"/>
            <a:r>
              <a:rPr lang="de-DE" b="1" dirty="0" smtClean="0">
                <a:solidFill>
                  <a:srgbClr val="002060"/>
                </a:solidFill>
                <a:latin typeface="+mn-lt"/>
              </a:rPr>
              <a:t>NutzerInnen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7544" y="364502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freie Nutzung und</a:t>
            </a:r>
          </a:p>
          <a:p>
            <a:pPr indent="268288"/>
            <a:r>
              <a:rPr lang="de-DE" b="1" dirty="0" smtClean="0">
                <a:solidFill>
                  <a:srgbClr val="002060"/>
                </a:solidFill>
                <a:latin typeface="+mn-lt"/>
              </a:rPr>
              <a:t>Weiterverwendung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67544" y="443711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langfristig/nachhaltig</a:t>
            </a:r>
          </a:p>
          <a:p>
            <a:pPr indent="268288"/>
            <a:r>
              <a:rPr lang="de-DE" b="1" dirty="0" smtClean="0">
                <a:solidFill>
                  <a:srgbClr val="002060"/>
                </a:solidFill>
                <a:latin typeface="+mn-lt"/>
              </a:rPr>
              <a:t>nutzbar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Pfeil nach unten 7"/>
          <p:cNvSpPr/>
          <p:nvPr/>
        </p:nvSpPr>
        <p:spPr>
          <a:xfrm>
            <a:off x="1259632" y="1340768"/>
            <a:ext cx="288032" cy="86409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feld 36"/>
          <p:cNvSpPr txBox="1"/>
          <p:nvPr/>
        </p:nvSpPr>
        <p:spPr>
          <a:xfrm>
            <a:off x="971600" y="836712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Freie Verfügbarkeit von Wissen und Information ist über die kommerzielle Erstpublikation nicht (mehr) gewährleistet.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über Zweitpublikationen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67544" y="23488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unzensiert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67544" y="285293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kostenlos für</a:t>
            </a:r>
          </a:p>
          <a:p>
            <a:pPr indent="268288"/>
            <a:r>
              <a:rPr lang="de-DE" b="1" dirty="0" smtClean="0">
                <a:solidFill>
                  <a:srgbClr val="002060"/>
                </a:solidFill>
                <a:latin typeface="+mn-lt"/>
              </a:rPr>
              <a:t>NutzerInnen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67544" y="364502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freie Nutzung und</a:t>
            </a:r>
          </a:p>
          <a:p>
            <a:pPr indent="268288"/>
            <a:r>
              <a:rPr lang="de-DE" b="1" dirty="0" smtClean="0">
                <a:solidFill>
                  <a:srgbClr val="002060"/>
                </a:solidFill>
                <a:latin typeface="+mn-lt"/>
              </a:rPr>
              <a:t>Weiterverwendung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67544" y="443711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langfristig/nachhaltig</a:t>
            </a:r>
          </a:p>
          <a:p>
            <a:pPr indent="268288"/>
            <a:r>
              <a:rPr lang="de-DE" b="1" dirty="0" smtClean="0">
                <a:solidFill>
                  <a:srgbClr val="002060"/>
                </a:solidFill>
                <a:latin typeface="+mn-lt"/>
              </a:rPr>
              <a:t>nutzbar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3" name="Pfeil nach unten 22"/>
          <p:cNvSpPr/>
          <p:nvPr/>
        </p:nvSpPr>
        <p:spPr>
          <a:xfrm>
            <a:off x="1259632" y="1340768"/>
            <a:ext cx="288032" cy="86409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115616" y="530120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mit Open Access kompatibel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feld 36"/>
          <p:cNvSpPr txBox="1"/>
          <p:nvPr/>
        </p:nvSpPr>
        <p:spPr>
          <a:xfrm>
            <a:off x="971600" y="836712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Freie Verfügbarkeit von Wissen und Information ist über die kommerzielle Erstpublikation nicht (mehr) gewährleistet.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16016" y="2132856"/>
            <a:ext cx="3384376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In wessen Interesse liegt die freie Verfügbarkeit?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über Zweitpublikationen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16016" y="2996952"/>
            <a:ext cx="3384376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Gibt es eine Verantwortung für den freien Zugriff?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16016" y="3861048"/>
            <a:ext cx="3384376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Wer hat die Verantwortung für den freien Zugriff?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716016" y="4725144"/>
            <a:ext cx="3384376" cy="101566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Wie kann die Verantwortung wahrgenommen bzw. eingefordert werden?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67544" y="23488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unzensiert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467544" y="285293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kostenlos für</a:t>
            </a:r>
          </a:p>
          <a:p>
            <a:pPr indent="268288"/>
            <a:r>
              <a:rPr lang="de-DE" b="1" dirty="0" smtClean="0">
                <a:solidFill>
                  <a:srgbClr val="002060"/>
                </a:solidFill>
                <a:latin typeface="+mn-lt"/>
              </a:rPr>
              <a:t>NutzerInnen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467544" y="364502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freie Nutzung und </a:t>
            </a:r>
          </a:p>
          <a:p>
            <a:pPr indent="268288"/>
            <a:r>
              <a:rPr lang="de-DE" b="1" dirty="0" smtClean="0">
                <a:solidFill>
                  <a:srgbClr val="002060"/>
                </a:solidFill>
                <a:latin typeface="+mn-lt"/>
              </a:rPr>
              <a:t>Weiterverwendung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67544" y="443711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langfristig/nachhaltig</a:t>
            </a:r>
          </a:p>
          <a:p>
            <a:pPr indent="268288"/>
            <a:r>
              <a:rPr lang="de-DE" b="1" dirty="0" smtClean="0">
                <a:solidFill>
                  <a:srgbClr val="002060"/>
                </a:solidFill>
                <a:latin typeface="+mn-lt"/>
              </a:rPr>
              <a:t>nutzbar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115616" y="530120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mit Open Access kompatibel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Pfeil nach unten 12"/>
          <p:cNvSpPr/>
          <p:nvPr/>
        </p:nvSpPr>
        <p:spPr>
          <a:xfrm>
            <a:off x="1259632" y="1340768"/>
            <a:ext cx="288032" cy="86409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/>
        </p:nvSpPr>
        <p:spPr>
          <a:xfrm>
            <a:off x="683568" y="62068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AutorInnen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In wessen Interesse liegt die freie Verfügbarkeit?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83568" y="1916832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NutzerInnen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83568" y="278092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Staatliche Instanzen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83568" y="4221088"/>
            <a:ext cx="3384376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Produktions- und Dienstleistungswirtschaft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83568" y="5333146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Informationswirtschaft?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83568" y="350100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Förderinstitutionen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83568" y="1196752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Wissenschaftsorganisationen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1028"/>
          <p:cNvSpPr txBox="1">
            <a:spLocks noChangeArrowheads="1"/>
          </p:cNvSpPr>
          <p:nvPr/>
        </p:nvSpPr>
        <p:spPr bwMode="auto">
          <a:xfrm>
            <a:off x="179388" y="231775"/>
            <a:ext cx="3455987" cy="46037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b="1" dirty="0" smtClean="0">
                <a:solidFill>
                  <a:schemeClr val="bg1"/>
                </a:solidFill>
                <a:cs typeface="Times New Roman" pitchFamily="18" charset="0"/>
              </a:rPr>
              <a:t>Gang der Darstellung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34" name="Flussdiagramm: Prozess 33"/>
          <p:cNvSpPr/>
          <p:nvPr/>
        </p:nvSpPr>
        <p:spPr>
          <a:xfrm>
            <a:off x="539568" y="908720"/>
            <a:ext cx="2880286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Was machen Leibniz-Preisträger mit ihren Publikationen?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5" name="Flussdiagramm: Prozess 34"/>
          <p:cNvSpPr/>
          <p:nvPr/>
        </p:nvSpPr>
        <p:spPr>
          <a:xfrm>
            <a:off x="5148080" y="908720"/>
            <a:ext cx="3096344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Im Prinzip möglich:  freie Verfügbarkeit der Zweitpublikation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6" name="Flussdiagramm: Prozess 35"/>
          <p:cNvSpPr/>
          <p:nvPr/>
        </p:nvSpPr>
        <p:spPr>
          <a:xfrm>
            <a:off x="2483768" y="1988840"/>
            <a:ext cx="3096344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Verantwortung ein ethisches Prinzip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7" name="Flussdiagramm: Prozess 36"/>
          <p:cNvSpPr/>
          <p:nvPr/>
        </p:nvSpPr>
        <p:spPr>
          <a:xfrm>
            <a:off x="5868144" y="1988840"/>
            <a:ext cx="3096344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Verantwortung und Nachhaltigkeit 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7" name="Flussdiagramm: Prozess 46"/>
          <p:cNvSpPr/>
          <p:nvPr/>
        </p:nvSpPr>
        <p:spPr>
          <a:xfrm>
            <a:off x="251520" y="1988840"/>
            <a:ext cx="2088232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Warum aber tatsächlich nicht?</a:t>
            </a:r>
            <a:endParaRPr lang="de-DE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In wessen Interesse liegt die freie Verfügbarkeit?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Rechteckige Legende 14"/>
          <p:cNvSpPr/>
          <p:nvPr/>
        </p:nvSpPr>
        <p:spPr>
          <a:xfrm>
            <a:off x="5508104" y="548680"/>
            <a:ext cx="1512168" cy="504056"/>
          </a:xfrm>
          <a:prstGeom prst="wedgeRectCallout">
            <a:avLst>
              <a:gd name="adj1" fmla="val -137622"/>
              <a:gd name="adj2" fmla="val 276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</a:rPr>
              <a:t>Sichtbarkeit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2" name="Rechteckige Legende 21"/>
          <p:cNvSpPr/>
          <p:nvPr/>
        </p:nvSpPr>
        <p:spPr>
          <a:xfrm>
            <a:off x="5508104" y="1916832"/>
            <a:ext cx="3456384" cy="720080"/>
          </a:xfrm>
          <a:prstGeom prst="wedgeRectCallout">
            <a:avLst>
              <a:gd name="adj1" fmla="val -89381"/>
              <a:gd name="adj2" fmla="val -1344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Beförderung individueller Entwicklung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3" name="Rechteckige Legende 22"/>
          <p:cNvSpPr/>
          <p:nvPr/>
        </p:nvSpPr>
        <p:spPr>
          <a:xfrm>
            <a:off x="5508104" y="2780928"/>
            <a:ext cx="3528392" cy="720080"/>
          </a:xfrm>
          <a:prstGeom prst="wedgeRectCallout">
            <a:avLst>
              <a:gd name="adj1" fmla="val -86554"/>
              <a:gd name="adj2" fmla="val -597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Beförderung gesellschaftlicher Entwicklung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4" name="Rechteckige Legende 23"/>
          <p:cNvSpPr/>
          <p:nvPr/>
        </p:nvSpPr>
        <p:spPr>
          <a:xfrm>
            <a:off x="5508104" y="4437112"/>
            <a:ext cx="3528392" cy="720080"/>
          </a:xfrm>
          <a:prstGeom prst="wedgeRectCallout">
            <a:avLst>
              <a:gd name="adj1" fmla="val -87315"/>
              <a:gd name="adj2" fmla="val -223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Erhöhung von Innovationschancen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5" name="Rechteckige Legende 24"/>
          <p:cNvSpPr/>
          <p:nvPr/>
        </p:nvSpPr>
        <p:spPr>
          <a:xfrm>
            <a:off x="5508104" y="5589240"/>
            <a:ext cx="1512168" cy="432048"/>
          </a:xfrm>
          <a:prstGeom prst="wedgeRectCallout">
            <a:avLst>
              <a:gd name="adj1" fmla="val -139994"/>
              <a:gd name="adj2" fmla="val -4498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00206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83568" y="1916832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NutzerInnen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83568" y="278092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Staatliche Instanzen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83568" y="4221088"/>
            <a:ext cx="3384376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Produktions- und Dienstleistungswirtschaft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683568" y="5333146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Informationswirtschaft?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683568" y="350100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Förderinstitutionen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Rechteckige Legende 25"/>
          <p:cNvSpPr/>
          <p:nvPr/>
        </p:nvSpPr>
        <p:spPr>
          <a:xfrm>
            <a:off x="5508104" y="3645024"/>
            <a:ext cx="3528392" cy="720080"/>
          </a:xfrm>
          <a:prstGeom prst="wedgeRectCallout">
            <a:avLst>
              <a:gd name="adj1" fmla="val -88586"/>
              <a:gd name="adj2" fmla="val -2713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Sichtbarkeit und Nutzbarkeit geförderter Forschung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83568" y="62068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AutorInnen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83568" y="1196752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Wissenschaftsorganisationen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Rechteckige Legende 28"/>
          <p:cNvSpPr/>
          <p:nvPr/>
        </p:nvSpPr>
        <p:spPr>
          <a:xfrm>
            <a:off x="5508104" y="1124744"/>
            <a:ext cx="3456384" cy="720080"/>
          </a:xfrm>
          <a:prstGeom prst="wedgeRectCallout">
            <a:avLst>
              <a:gd name="adj1" fmla="val -89381"/>
              <a:gd name="adj2" fmla="val -1344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Beförderung individueller und gesellschaftlicher Entwicklung</a:t>
            </a:r>
            <a:endParaRPr lang="de-DE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Verantwortung – in welcher Form ein ethisches Prinzip?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11560" y="980728"/>
            <a:ext cx="78488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Verantwortung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ist ein großes Thema der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Ethik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. </a:t>
            </a:r>
          </a:p>
          <a:p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Es ist in die Philosophie durch die Arbeit von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Hans Jonas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aus dem Jahr 1979 eingebracht worden. 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Er hatte es unternommen, eine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Ethik für die technologische Zivilisation über das Prinzip </a:t>
            </a:r>
            <a:r>
              <a:rPr lang="de-DE" sz="2000" b="1" i="1" dirty="0" smtClean="0">
                <a:solidFill>
                  <a:srgbClr val="002060"/>
                </a:solidFill>
                <a:latin typeface="+mn-lt"/>
              </a:rPr>
              <a:t>Verantwortung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zu begründen. 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Verantwortung bedeutet zwar weiter auch 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individuelle, direkte Anrechenbarkeit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der Folgen des eigenen Handelns, wurde aber von Jonas als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Verantwortung gegenüber der Natur und gegenüber zukünftigen Generationen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universal erweitert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und damit in der Zuständigkeit institutionalisiert</a:t>
            </a:r>
          </a:p>
          <a:p>
            <a:r>
              <a:rPr lang="de-DE" dirty="0" smtClean="0">
                <a:solidFill>
                  <a:srgbClr val="002060"/>
                </a:solidFill>
                <a:latin typeface="+mn-lt"/>
              </a:rPr>
              <a:t> </a:t>
            </a:r>
          </a:p>
          <a:p>
            <a:endParaRPr lang="de-DE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11560" y="980728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In dieser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universalen Erweiterung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ist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Verantwortung als Prinzip der Ethik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unauflöslich mit dem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Prinzip der Nachhaltigkeit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verknüpft. 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Ethische Fragen und Antworten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, die traditionell auf das gute Leben und die richtige und gerechte Lebensgestaltung bezogen sind, bekommen dadurch eine neue Dimension, 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dass verantwortliches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menschliches Handeln sich nach dem Kriterium der Nachhaltigkeit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auszurichten und zu rechtfertigen hat. </a:t>
            </a:r>
            <a:endParaRPr lang="de-DE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feld 27"/>
          <p:cNvSpPr txBox="1"/>
          <p:nvPr/>
        </p:nvSpPr>
        <p:spPr>
          <a:xfrm>
            <a:off x="611560" y="980728"/>
            <a:ext cx="7848872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Handeln unter den Prinzipien von Verantwortung und Nachhaltigkeit kann nicht mehr aus einer individualistischen Ethik begründet werden.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feld 27"/>
          <p:cNvSpPr txBox="1"/>
          <p:nvPr/>
        </p:nvSpPr>
        <p:spPr>
          <a:xfrm>
            <a:off x="611560" y="980728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Handeln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unter den Prinzipien von Verantwortung und Nachhaltigkeit kann nicht mehr aus einer individualistischen Ethik begründet werden.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Pfeil nach unten 4"/>
          <p:cNvSpPr/>
          <p:nvPr/>
        </p:nvSpPr>
        <p:spPr>
          <a:xfrm>
            <a:off x="1259632" y="1340768"/>
            <a:ext cx="288032" cy="864096"/>
          </a:xfrm>
          <a:prstGeom prst="downArrow">
            <a:avLst/>
          </a:prstGeom>
          <a:solidFill>
            <a:srgbClr val="00206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187624" y="2276872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hier verstanden als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Umgang mit Wissen und Information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203848" y="3165936"/>
            <a:ext cx="15841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Konsequenz</a:t>
            </a:r>
            <a:endParaRPr lang="de-DE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39552" y="3814008"/>
            <a:ext cx="78488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Das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Zweitveröffentlichungsrecht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ist zwar zunächst ein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Recht der AutorInnen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aber nur unter der Perspektive, dass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dieses Recht nach den Prinzipien von Verantwortung und Nachhaltigkeit wahrgenommen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wird.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Rectangle 2"/>
          <p:cNvSpPr txBox="1">
            <a:spLocks/>
          </p:cNvSpPr>
          <p:nvPr/>
        </p:nvSpPr>
        <p:spPr>
          <a:xfrm>
            <a:off x="5868180" y="2492870"/>
            <a:ext cx="3096343" cy="1296144"/>
          </a:xfrm>
          <a:prstGeom prst="rect">
            <a:avLst/>
          </a:prstGeom>
          <a:solidFill>
            <a:srgbClr val="333366"/>
          </a:solidFill>
        </p:spPr>
        <p:txBody>
          <a:bodyPr anchor="ctr" anchorCtr="1"/>
          <a:lstStyle/>
          <a:p>
            <a:pPr marL="447675" marR="0" lvl="0" indent="-447675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Arial Unicode MS" pitchFamily="34" charset="-128"/>
                <a:cs typeface="Arial" pitchFamily="34" charset="0"/>
              </a:rPr>
              <a:t>Wissen als Gemeingut</a:t>
            </a:r>
            <a:r>
              <a:rPr lang="en-US" sz="2400" kern="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</a:rPr>
              <a:t/>
            </a:r>
            <a:br>
              <a:rPr lang="en-US" sz="2400" kern="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Arial Unicode MS" pitchFamily="34" charset="-128"/>
                <a:cs typeface="Arial" pitchFamily="34" charset="0"/>
              </a:rPr>
              <a:t>(Commons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Arial Unicode MS" pitchFamily="34" charset="-128"/>
                <a:cs typeface="Arial" pitchFamily="34" charset="0"/>
              </a:rPr>
              <a:t>)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11560" y="980728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Handeln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unter den Prinzipien von Verantwortung und Nachhaltigkeit kann nicht mehr aus einer individualistischen Ethik begründet werden.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Pfeil nach unten 11"/>
          <p:cNvSpPr/>
          <p:nvPr/>
        </p:nvSpPr>
        <p:spPr>
          <a:xfrm>
            <a:off x="1259632" y="1340768"/>
            <a:ext cx="288032" cy="864096"/>
          </a:xfrm>
          <a:prstGeom prst="downArrow">
            <a:avLst/>
          </a:prstGeom>
          <a:solidFill>
            <a:srgbClr val="00206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187624" y="2276872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hier verstanden als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Umgang mit Wissen und Information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203848" y="3165936"/>
            <a:ext cx="15841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Konsequenz</a:t>
            </a:r>
            <a:endParaRPr lang="de-DE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39552" y="3814008"/>
            <a:ext cx="78488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Das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Zweitveröffentlichungsrecht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ist zwar zunächst ein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Recht der AutorInnen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aber nur unter der Perspektive, dass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dieses Recht nach den Prinzipien von Verantwortung und Nachhaltigkeit wahrgenommen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wird.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Commons - 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835696" y="908648"/>
            <a:ext cx="47002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2060"/>
                </a:solidFill>
                <a:latin typeface="+mn-lt"/>
              </a:rPr>
              <a:t>Gemeingüter sind zum einen das Erbe, das uns die </a:t>
            </a:r>
            <a:r>
              <a:rPr lang="de-DE" b="1" dirty="0">
                <a:solidFill>
                  <a:srgbClr val="002060"/>
                </a:solidFill>
                <a:latin typeface="+mn-lt"/>
              </a:rPr>
              <a:t>Natur ohne unser Zutun geschenkt </a:t>
            </a:r>
            <a:r>
              <a:rPr lang="de-DE" dirty="0">
                <a:solidFill>
                  <a:srgbClr val="002060"/>
                </a:solidFill>
                <a:latin typeface="+mn-lt"/>
              </a:rPr>
              <a:t>hat.</a:t>
            </a:r>
          </a:p>
        </p:txBody>
      </p:sp>
      <p:sp>
        <p:nvSpPr>
          <p:cNvPr id="9" name="Untertitel 2"/>
          <p:cNvSpPr txBox="1">
            <a:spLocks/>
          </p:cNvSpPr>
          <p:nvPr/>
        </p:nvSpPr>
        <p:spPr bwMode="auto">
          <a:xfrm>
            <a:off x="179512" y="908648"/>
            <a:ext cx="1800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3200" b="1" dirty="0" smtClean="0">
                <a:solidFill>
                  <a:srgbClr val="002060"/>
                </a:solidFill>
                <a:latin typeface="+mn-lt"/>
              </a:rPr>
              <a:t>natürlich</a:t>
            </a:r>
            <a:endParaRPr lang="de-DE" sz="3200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feld 4"/>
          <p:cNvSpPr/>
          <p:nvPr/>
        </p:nvSpPr>
        <p:spPr>
          <a:xfrm>
            <a:off x="6372200" y="836640"/>
            <a:ext cx="2771800" cy="150355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4" tIns="46798" rIns="90004" bIns="46798" compatLnSpc="0">
            <a:spAutoFit/>
          </a:bodyPr>
          <a:lstStyle/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Wasser</a:t>
            </a:r>
          </a:p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die Fische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natürliche Ressourcen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Luft 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….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Commons - 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835696" y="908720"/>
            <a:ext cx="47002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2060"/>
                </a:solidFill>
                <a:latin typeface="+mn-lt"/>
              </a:rPr>
              <a:t>Gemeingüter sind zum einen das Erbe, das uns die </a:t>
            </a:r>
            <a:r>
              <a:rPr lang="de-DE" b="1" dirty="0">
                <a:solidFill>
                  <a:srgbClr val="002060"/>
                </a:solidFill>
                <a:latin typeface="+mn-lt"/>
              </a:rPr>
              <a:t>Natur ohne unser Zutun geschenkt </a:t>
            </a:r>
            <a:r>
              <a:rPr lang="de-DE" dirty="0">
                <a:solidFill>
                  <a:srgbClr val="002060"/>
                </a:solidFill>
                <a:latin typeface="+mn-lt"/>
              </a:rPr>
              <a:t>hat.</a:t>
            </a:r>
          </a:p>
        </p:txBody>
      </p:sp>
      <p:sp>
        <p:nvSpPr>
          <p:cNvPr id="9" name="Untertitel 2"/>
          <p:cNvSpPr txBox="1">
            <a:spLocks/>
          </p:cNvSpPr>
          <p:nvPr/>
        </p:nvSpPr>
        <p:spPr bwMode="auto">
          <a:xfrm>
            <a:off x="179512" y="908720"/>
            <a:ext cx="1800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3200" b="1" dirty="0" smtClean="0">
                <a:solidFill>
                  <a:srgbClr val="002060"/>
                </a:solidFill>
                <a:latin typeface="+mn-lt"/>
              </a:rPr>
              <a:t>natürlich</a:t>
            </a:r>
            <a:endParaRPr lang="de-DE" sz="3200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 bwMode="auto">
          <a:xfrm>
            <a:off x="179512" y="2204864"/>
            <a:ext cx="1800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3200" b="1" dirty="0" smtClean="0">
                <a:solidFill>
                  <a:srgbClr val="002060"/>
                </a:solidFill>
                <a:latin typeface="+mn-lt"/>
              </a:rPr>
              <a:t>sozial</a:t>
            </a:r>
            <a:endParaRPr lang="de-DE" sz="3200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Untertitel 2"/>
          <p:cNvSpPr txBox="1">
            <a:spLocks/>
          </p:cNvSpPr>
          <p:nvPr/>
        </p:nvSpPr>
        <p:spPr bwMode="auto">
          <a:xfrm>
            <a:off x="1835696" y="2204864"/>
            <a:ext cx="6091569" cy="22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de-DE" b="1" dirty="0">
                <a:solidFill>
                  <a:srgbClr val="002060"/>
                </a:solidFill>
                <a:latin typeface="+mn-lt"/>
              </a:rPr>
              <a:t>Gemeingüter lassen überhaupt erst soziales Leben entstehen</a:t>
            </a:r>
            <a:r>
              <a:rPr lang="de-DE" dirty="0">
                <a:solidFill>
                  <a:srgbClr val="002060"/>
                </a:solidFill>
                <a:latin typeface="+mn-lt"/>
              </a:rPr>
              <a:t>. Sie organisieren das Zusammenleben der Menschen: der öffentliche Raum, Plätze, Parks, Gesundheitsversorgung, Mitbestimmung und ein stabiles Finanzsystem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….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feld 4"/>
          <p:cNvSpPr/>
          <p:nvPr/>
        </p:nvSpPr>
        <p:spPr>
          <a:xfrm>
            <a:off x="6372200" y="836712"/>
            <a:ext cx="2771800" cy="150355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4" tIns="46798" rIns="90004" bIns="46798" compatLnSpc="0">
            <a:spAutoFit/>
          </a:bodyPr>
          <a:lstStyle/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Wasser</a:t>
            </a:r>
          </a:p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die Fische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natürliche Ressourcen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Luft 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….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Commons - 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835696" y="908720"/>
            <a:ext cx="47002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2060"/>
                </a:solidFill>
                <a:latin typeface="+mn-lt"/>
              </a:rPr>
              <a:t>Gemeingüter sind zum einen das Erbe, das uns die </a:t>
            </a:r>
            <a:r>
              <a:rPr lang="de-DE" b="1" dirty="0">
                <a:solidFill>
                  <a:srgbClr val="002060"/>
                </a:solidFill>
                <a:latin typeface="+mn-lt"/>
              </a:rPr>
              <a:t>Natur ohne unser Zutun geschenkt </a:t>
            </a:r>
            <a:r>
              <a:rPr lang="de-DE" dirty="0">
                <a:solidFill>
                  <a:srgbClr val="002060"/>
                </a:solidFill>
                <a:latin typeface="+mn-lt"/>
              </a:rPr>
              <a:t>hat.</a:t>
            </a:r>
          </a:p>
        </p:txBody>
      </p:sp>
      <p:sp>
        <p:nvSpPr>
          <p:cNvPr id="9" name="Untertitel 2"/>
          <p:cNvSpPr txBox="1">
            <a:spLocks/>
          </p:cNvSpPr>
          <p:nvPr/>
        </p:nvSpPr>
        <p:spPr bwMode="auto">
          <a:xfrm>
            <a:off x="179512" y="908720"/>
            <a:ext cx="1800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3200" b="1" dirty="0" smtClean="0">
                <a:solidFill>
                  <a:srgbClr val="002060"/>
                </a:solidFill>
                <a:latin typeface="+mn-lt"/>
              </a:rPr>
              <a:t>natürlich</a:t>
            </a:r>
            <a:endParaRPr lang="de-DE" sz="3200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 bwMode="auto">
          <a:xfrm>
            <a:off x="179512" y="2204864"/>
            <a:ext cx="1800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3200" b="1" dirty="0" smtClean="0">
                <a:solidFill>
                  <a:srgbClr val="002060"/>
                </a:solidFill>
                <a:latin typeface="+mn-lt"/>
              </a:rPr>
              <a:t>sozial</a:t>
            </a:r>
            <a:endParaRPr lang="de-DE" sz="3200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Untertitel 2"/>
          <p:cNvSpPr txBox="1">
            <a:spLocks/>
          </p:cNvSpPr>
          <p:nvPr/>
        </p:nvSpPr>
        <p:spPr bwMode="auto">
          <a:xfrm>
            <a:off x="179512" y="4316045"/>
            <a:ext cx="1800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3200" b="1" dirty="0">
                <a:solidFill>
                  <a:srgbClr val="002060"/>
                </a:solidFill>
                <a:latin typeface="+mn-lt"/>
              </a:rPr>
              <a:t>kulturell</a:t>
            </a:r>
          </a:p>
        </p:txBody>
      </p:sp>
      <p:sp>
        <p:nvSpPr>
          <p:cNvPr id="12" name="Untertitel 2"/>
          <p:cNvSpPr txBox="1">
            <a:spLocks/>
          </p:cNvSpPr>
          <p:nvPr/>
        </p:nvSpPr>
        <p:spPr bwMode="auto">
          <a:xfrm>
            <a:off x="1835696" y="2204864"/>
            <a:ext cx="6091569" cy="22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de-DE" b="1" dirty="0">
                <a:solidFill>
                  <a:srgbClr val="002060"/>
                </a:solidFill>
                <a:latin typeface="+mn-lt"/>
              </a:rPr>
              <a:t>Gemeingüter lassen überhaupt erst soziales Leben entstehen</a:t>
            </a:r>
            <a:r>
              <a:rPr lang="de-DE" dirty="0">
                <a:solidFill>
                  <a:srgbClr val="002060"/>
                </a:solidFill>
                <a:latin typeface="+mn-lt"/>
              </a:rPr>
              <a:t>. Sie organisieren das Zusammenleben der Menschen: der öffentliche Raum, Plätze, Parks, Gesundheitsversorgung, Mitbestimmung und ein stabiles Finanzsystem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….</a:t>
            </a:r>
            <a:endParaRPr lang="de-D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835696" y="4316045"/>
            <a:ext cx="6373216" cy="175432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de-DE" dirty="0">
                <a:solidFill>
                  <a:srgbClr val="002060"/>
                </a:solidFill>
                <a:latin typeface="+mn-lt"/>
              </a:rPr>
              <a:t>Gemeingüter sind aber auch </a:t>
            </a:r>
            <a:r>
              <a:rPr lang="de-DE" b="1" dirty="0">
                <a:solidFill>
                  <a:srgbClr val="002060"/>
                </a:solidFill>
                <a:latin typeface="+mn-lt"/>
              </a:rPr>
              <a:t>Ausprägungen des kulturellen Erbes</a:t>
            </a:r>
            <a:r>
              <a:rPr lang="de-DE" dirty="0">
                <a:solidFill>
                  <a:srgbClr val="002060"/>
                </a:solidFill>
                <a:latin typeface="+mn-lt"/>
              </a:rPr>
              <a:t>, das die Menschheit von Beginn an bis zur Gegenwart entwickelt und an uns in der Gegenwart weitergegeben hat.</a:t>
            </a:r>
          </a:p>
          <a:p>
            <a:pPr>
              <a:lnSpc>
                <a:spcPct val="150000"/>
              </a:lnSpc>
              <a:defRPr/>
            </a:pP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feld 4"/>
          <p:cNvSpPr/>
          <p:nvPr/>
        </p:nvSpPr>
        <p:spPr>
          <a:xfrm>
            <a:off x="6372200" y="836712"/>
            <a:ext cx="2771800" cy="150355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4" tIns="46798" rIns="90004" bIns="46798" compatLnSpc="0">
            <a:spAutoFit/>
          </a:bodyPr>
          <a:lstStyle/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Wasser</a:t>
            </a:r>
          </a:p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die Fische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natürliche Ressourcen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marL="355600" indent="-3556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Luft 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….</a:t>
            </a:r>
            <a:endParaRPr lang="de-DE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15" name="Textfeld 4"/>
          <p:cNvSpPr/>
          <p:nvPr/>
        </p:nvSpPr>
        <p:spPr>
          <a:xfrm>
            <a:off x="323528" y="5085184"/>
            <a:ext cx="1152128" cy="47019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002060"/>
          </a:solidFill>
          <a:ln>
            <a:noFill/>
            <a:prstDash val="solid"/>
          </a:ln>
        </p:spPr>
        <p:txBody>
          <a:bodyPr wrap="square" lIns="90004" tIns="46798" rIns="90004" bIns="46798" compatLnSpc="0">
            <a:spAutoFit/>
          </a:bodyPr>
          <a:lstStyle/>
          <a:p>
            <a:pPr marL="355600" indent="-355600" algn="ctr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86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kern="0" dirty="0" smtClean="0">
                <a:solidFill>
                  <a:schemeClr val="bg1"/>
                </a:solidFill>
                <a:latin typeface="+mn-lt"/>
                <a:ea typeface="Arial Unicode MS" pitchFamily="2"/>
                <a:cs typeface="Tahoma" pitchFamily="2"/>
              </a:rPr>
              <a:t>Wissen</a:t>
            </a:r>
            <a:endParaRPr lang="de-DE" sz="2400" kern="0" dirty="0">
              <a:solidFill>
                <a:schemeClr val="bg1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Commons - 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12256">
            <a:off x="328931" y="1102668"/>
            <a:ext cx="2357438" cy="35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feld 2"/>
          <p:cNvSpPr txBox="1">
            <a:spLocks noChangeArrowheads="1"/>
          </p:cNvSpPr>
          <p:nvPr/>
        </p:nvSpPr>
        <p:spPr bwMode="auto">
          <a:xfrm>
            <a:off x="3214688" y="1443548"/>
            <a:ext cx="521493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 dirty="0" smtClean="0">
                <a:solidFill>
                  <a:srgbClr val="002060"/>
                </a:solidFill>
                <a:latin typeface="+mn-lt"/>
              </a:rPr>
              <a:t>Elinor Oström</a:t>
            </a:r>
            <a:r>
              <a:rPr lang="de-DE" dirty="0">
                <a:solidFill>
                  <a:srgbClr val="002060"/>
                </a:solidFill>
                <a:latin typeface="+mn-lt"/>
              </a:rPr>
              <a:t>: </a:t>
            </a:r>
          </a:p>
          <a:p>
            <a:endParaRPr lang="de-DE" dirty="0">
              <a:solidFill>
                <a:srgbClr val="002060"/>
              </a:solidFill>
              <a:latin typeface="+mn-lt"/>
            </a:endParaRPr>
          </a:p>
          <a:p>
            <a:endParaRPr lang="de-DE" dirty="0">
              <a:solidFill>
                <a:srgbClr val="002060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rgbClr val="002060"/>
                </a:solidFill>
                <a:latin typeface="+mn-lt"/>
              </a:rPr>
              <a:t>Gemeingüter gibt es nicht als solche. Sie werden aus </a:t>
            </a:r>
            <a:r>
              <a:rPr lang="de-DE" b="1" dirty="0">
                <a:solidFill>
                  <a:srgbClr val="002060"/>
                </a:solidFill>
                <a:latin typeface="+mn-lt"/>
              </a:rPr>
              <a:t>dem allgemeinen Pool der natürlichen, sozialen und immateriellen Ressourcen </a:t>
            </a:r>
            <a:r>
              <a:rPr lang="de-DE" dirty="0">
                <a:solidFill>
                  <a:srgbClr val="002060"/>
                </a:solidFill>
                <a:latin typeface="+mn-lt"/>
              </a:rPr>
              <a:t>gebildet, wenn sich Organisationsformen, auch Wertmuster für den Umgang mit diesem Pool entwickeln und verfestigt, eben </a:t>
            </a:r>
            <a:r>
              <a:rPr lang="de-DE" b="1" dirty="0">
                <a:solidFill>
                  <a:srgbClr val="002060"/>
                </a:solidFill>
                <a:latin typeface="+mn-lt"/>
              </a:rPr>
              <a:t>institutionalisiert</a:t>
            </a:r>
            <a:r>
              <a:rPr lang="de-DE" dirty="0">
                <a:solidFill>
                  <a:srgbClr val="002060"/>
                </a:solidFill>
                <a:latin typeface="+mn-lt"/>
              </a:rPr>
              <a:t> haben. </a:t>
            </a:r>
          </a:p>
          <a:p>
            <a:endParaRPr lang="de-DE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1028"/>
          <p:cNvSpPr txBox="1">
            <a:spLocks noChangeArrowheads="1"/>
          </p:cNvSpPr>
          <p:nvPr/>
        </p:nvSpPr>
        <p:spPr bwMode="auto">
          <a:xfrm>
            <a:off x="179388" y="231775"/>
            <a:ext cx="3455987" cy="46037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b="1" dirty="0" smtClean="0">
                <a:solidFill>
                  <a:schemeClr val="bg1"/>
                </a:solidFill>
                <a:cs typeface="Times New Roman" pitchFamily="18" charset="0"/>
              </a:rPr>
              <a:t>Gang der Darstellung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34" name="Flussdiagramm: Prozess 33"/>
          <p:cNvSpPr/>
          <p:nvPr/>
        </p:nvSpPr>
        <p:spPr>
          <a:xfrm>
            <a:off x="467544" y="908720"/>
            <a:ext cx="2880286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Was machen Leibniz-Preisträger mit ihren Publikationen?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5" name="Flussdiagramm: Prozess 34"/>
          <p:cNvSpPr/>
          <p:nvPr/>
        </p:nvSpPr>
        <p:spPr>
          <a:xfrm>
            <a:off x="5076056" y="908720"/>
            <a:ext cx="3096344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Im Prinzip möglich:  freie Verfügbarkeit der Zweitpublikation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6" name="Flussdiagramm: Prozess 35"/>
          <p:cNvSpPr/>
          <p:nvPr/>
        </p:nvSpPr>
        <p:spPr>
          <a:xfrm>
            <a:off x="2483768" y="1988840"/>
            <a:ext cx="3096344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Verantwortung ein ethisches Prinzip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7" name="Flussdiagramm: Prozess 36"/>
          <p:cNvSpPr/>
          <p:nvPr/>
        </p:nvSpPr>
        <p:spPr>
          <a:xfrm>
            <a:off x="5868144" y="1988840"/>
            <a:ext cx="3096344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Verantwortung und Nachhaltigkeit 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8" name="Flussdiagramm: Prozess 37"/>
          <p:cNvSpPr/>
          <p:nvPr/>
        </p:nvSpPr>
        <p:spPr>
          <a:xfrm>
            <a:off x="539552" y="3068960"/>
            <a:ext cx="2088232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Zu den Commons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9" name="Flussdiagramm: Prozess 38"/>
          <p:cNvSpPr/>
          <p:nvPr/>
        </p:nvSpPr>
        <p:spPr>
          <a:xfrm>
            <a:off x="2807804" y="3068960"/>
            <a:ext cx="1944216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Verantwortung  und Nachhaltigkeit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0" name="Flussdiagramm: Prozess 39"/>
          <p:cNvSpPr/>
          <p:nvPr/>
        </p:nvSpPr>
        <p:spPr>
          <a:xfrm>
            <a:off x="4932040" y="3068960"/>
            <a:ext cx="3168352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Wer hat Verantwortung für  die freie Verfügbarkeit von W&amp;I ?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1" name="Flussdiagramm: Prozess 40"/>
          <p:cNvSpPr/>
          <p:nvPr/>
        </p:nvSpPr>
        <p:spPr>
          <a:xfrm>
            <a:off x="251520" y="4149080"/>
            <a:ext cx="3312368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Probleme mit der Anerkennung von Wissen als Commons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2" name="Flussdiagramm: Prozess 41"/>
          <p:cNvSpPr/>
          <p:nvPr/>
        </p:nvSpPr>
        <p:spPr>
          <a:xfrm>
            <a:off x="3779912" y="4149080"/>
            <a:ext cx="2808312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Was kann/muss getan werden?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7" name="Flussdiagramm: Prozess 46"/>
          <p:cNvSpPr/>
          <p:nvPr/>
        </p:nvSpPr>
        <p:spPr>
          <a:xfrm>
            <a:off x="251520" y="1988840"/>
            <a:ext cx="2088232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Warum nicht?</a:t>
            </a:r>
            <a:endParaRPr lang="de-DE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Commons - 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Wolkenförmige Legende 4"/>
          <p:cNvSpPr/>
          <p:nvPr/>
        </p:nvSpPr>
        <p:spPr>
          <a:xfrm>
            <a:off x="107504" y="2060848"/>
            <a:ext cx="2520280" cy="2808312"/>
          </a:xfrm>
          <a:prstGeom prst="cloudCallout">
            <a:avLst>
              <a:gd name="adj1" fmla="val 74135"/>
              <a:gd name="adj2" fmla="val 719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 smtClean="0">
                <a:solidFill>
                  <a:srgbClr val="002060"/>
                </a:solidFill>
              </a:rPr>
              <a:t>Common Pool Resources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6" name="Legende mit Pfeil nach rechts 5"/>
          <p:cNvSpPr/>
          <p:nvPr/>
        </p:nvSpPr>
        <p:spPr>
          <a:xfrm>
            <a:off x="3347864" y="2492896"/>
            <a:ext cx="3240360" cy="1656184"/>
          </a:xfrm>
          <a:prstGeom prst="right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b="1" dirty="0" smtClean="0"/>
              <a:t>Transformation durch Institu-tionalisierung</a:t>
            </a:r>
            <a:endParaRPr lang="de-DE" sz="20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6588224" y="2492896"/>
            <a:ext cx="2448272" cy="194421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Gemeingüter</a:t>
            </a:r>
          </a:p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Commons</a:t>
            </a:r>
            <a:endParaRPr lang="de-DE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Commons - 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Wolkenförmige Legende 4"/>
          <p:cNvSpPr/>
          <p:nvPr/>
        </p:nvSpPr>
        <p:spPr>
          <a:xfrm>
            <a:off x="107504" y="2060848"/>
            <a:ext cx="2520280" cy="2808312"/>
          </a:xfrm>
          <a:prstGeom prst="cloudCallout">
            <a:avLst>
              <a:gd name="adj1" fmla="val 74135"/>
              <a:gd name="adj2" fmla="val 719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 smtClean="0">
                <a:solidFill>
                  <a:srgbClr val="002060"/>
                </a:solidFill>
              </a:rPr>
              <a:t>Common Pool Resources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6" name="Legende mit Pfeil nach rechts 5"/>
          <p:cNvSpPr/>
          <p:nvPr/>
        </p:nvSpPr>
        <p:spPr>
          <a:xfrm>
            <a:off x="3347864" y="2492896"/>
            <a:ext cx="3240360" cy="1656184"/>
          </a:xfrm>
          <a:prstGeom prst="right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b="1" dirty="0" smtClean="0"/>
              <a:t>Transformation durch Institu-tionalisierung</a:t>
            </a:r>
            <a:endParaRPr lang="de-DE" sz="20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6588224" y="2492896"/>
            <a:ext cx="2448272" cy="194421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Gemeingüter</a:t>
            </a:r>
          </a:p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Commons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563888" y="1988840"/>
            <a:ext cx="18002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+mn-lt"/>
              </a:rPr>
              <a:t>Prinzipien</a:t>
            </a:r>
            <a:endParaRPr lang="de-D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347864" y="727536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Teilen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Gerechtigkeit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Inklusion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Nachhaltigkeit</a:t>
            </a:r>
          </a:p>
          <a:p>
            <a:pPr algn="ctr"/>
            <a:endParaRPr lang="de-DE" dirty="0" smtClean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Commons - Verantwortung und Nachhaltigkeit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Wolkenförmige Legende 4"/>
          <p:cNvSpPr/>
          <p:nvPr/>
        </p:nvSpPr>
        <p:spPr>
          <a:xfrm>
            <a:off x="107504" y="2060848"/>
            <a:ext cx="2520280" cy="2808312"/>
          </a:xfrm>
          <a:prstGeom prst="cloudCallout">
            <a:avLst>
              <a:gd name="adj1" fmla="val 74135"/>
              <a:gd name="adj2" fmla="val 719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 smtClean="0">
                <a:solidFill>
                  <a:srgbClr val="002060"/>
                </a:solidFill>
              </a:rPr>
              <a:t>Common Pool Resources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6" name="Legende mit Pfeil nach rechts 5"/>
          <p:cNvSpPr/>
          <p:nvPr/>
        </p:nvSpPr>
        <p:spPr>
          <a:xfrm>
            <a:off x="3347864" y="2492896"/>
            <a:ext cx="3240360" cy="1656184"/>
          </a:xfrm>
          <a:prstGeom prst="right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b="1" dirty="0" smtClean="0"/>
              <a:t>Transformation durch Institu-tionalisierung</a:t>
            </a:r>
            <a:endParaRPr lang="de-DE" sz="20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6588224" y="2492896"/>
            <a:ext cx="2448272" cy="194421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Gemeingüter</a:t>
            </a:r>
          </a:p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Commons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555776" y="4725144"/>
            <a:ext cx="4248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Kommunizieren (Konsensbildung)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Regeln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Vereinbarungen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Kontrollmechanismen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Sanktionen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563888" y="1988840"/>
            <a:ext cx="18002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+mn-lt"/>
              </a:rPr>
              <a:t>Prinzipien</a:t>
            </a:r>
            <a:endParaRPr lang="de-D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563888" y="4427820"/>
            <a:ext cx="18002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+mn-lt"/>
              </a:rPr>
              <a:t>Verfahren</a:t>
            </a:r>
            <a:endParaRPr lang="de-D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347864" y="727536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Teilen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Gerechtigkeit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Inklusion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Nachhaltigkeit</a:t>
            </a:r>
          </a:p>
          <a:p>
            <a:pPr algn="ctr"/>
            <a:endParaRPr lang="de-DE" dirty="0" smtClean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Wer hat Verantwortung für freie Verfügbarkeit von W&amp;I?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83568" y="1916832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NutzerInnen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83568" y="278092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Staatliche Instanzen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83568" y="4221088"/>
            <a:ext cx="3384376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Produktions- und Dienstleistungswirtschaft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683568" y="5333146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Informationswirtschaft?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683568" y="350100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Förderinstitutionen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83568" y="62068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AutorInnen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83568" y="1196752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Wissenschaftsorganisationen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Wer hat Verantwortung für freie Verfügbarkeit von W&amp;I?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Rechteckige Legende 14"/>
          <p:cNvSpPr/>
          <p:nvPr/>
        </p:nvSpPr>
        <p:spPr>
          <a:xfrm>
            <a:off x="5508104" y="476672"/>
            <a:ext cx="3384376" cy="576064"/>
          </a:xfrm>
          <a:prstGeom prst="wedgeRectCallout">
            <a:avLst>
              <a:gd name="adj1" fmla="val -91267"/>
              <a:gd name="adj2" fmla="val -37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(Zweit)Publizieren nach OA</a:t>
            </a:r>
          </a:p>
          <a:p>
            <a:r>
              <a:rPr lang="de-DE" sz="2000" b="1" dirty="0" smtClean="0">
                <a:solidFill>
                  <a:srgbClr val="002060"/>
                </a:solidFill>
              </a:rPr>
              <a:t>Rückgabeschuld	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2" name="Rechteckige Legende 21"/>
          <p:cNvSpPr/>
          <p:nvPr/>
        </p:nvSpPr>
        <p:spPr>
          <a:xfrm>
            <a:off x="5508104" y="1988840"/>
            <a:ext cx="3456384" cy="792088"/>
          </a:xfrm>
          <a:prstGeom prst="wedgeRectCallout">
            <a:avLst>
              <a:gd name="adj1" fmla="val -90417"/>
              <a:gd name="adj2" fmla="val -1717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Freie Verfügbarkeit  bei Beachtung der Persönlichkeits-rechte der AutorInnen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3" name="Rechteckige Legende 22"/>
          <p:cNvSpPr/>
          <p:nvPr/>
        </p:nvSpPr>
        <p:spPr>
          <a:xfrm>
            <a:off x="5508104" y="2852936"/>
            <a:ext cx="3528392" cy="720080"/>
          </a:xfrm>
          <a:prstGeom prst="wedgeRectCallout">
            <a:avLst>
              <a:gd name="adj1" fmla="val -89856"/>
              <a:gd name="adj2" fmla="val -2464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Regulierung über Gesetze, z.B. Urheberrecht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4" name="Rechteckige Legende 23"/>
          <p:cNvSpPr/>
          <p:nvPr/>
        </p:nvSpPr>
        <p:spPr>
          <a:xfrm>
            <a:off x="5508104" y="4437112"/>
            <a:ext cx="3528392" cy="720080"/>
          </a:xfrm>
          <a:prstGeom prst="wedgeRectCallout">
            <a:avLst>
              <a:gd name="adj1" fmla="val -90364"/>
              <a:gd name="adj2" fmla="val -1966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(finanzielle) Unterstützung von OA-Aktivitäten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5" name="Rechteckige Legende 24"/>
          <p:cNvSpPr/>
          <p:nvPr/>
        </p:nvSpPr>
        <p:spPr>
          <a:xfrm>
            <a:off x="5508104" y="5373216"/>
            <a:ext cx="1512168" cy="432048"/>
          </a:xfrm>
          <a:prstGeom prst="wedgeRectCallout">
            <a:avLst>
              <a:gd name="adj1" fmla="val -140586"/>
              <a:gd name="adj2" fmla="val -140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00206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83568" y="1916832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NutzerInnen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83568" y="278092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Staatliche Instanzen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83568" y="4221088"/>
            <a:ext cx="3384376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Produktions- und Dienstleistungswirtschaft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683568" y="5333146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Informationswirtschaft?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683568" y="350100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Förderinstitutionen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Rechteckige Legende 25"/>
          <p:cNvSpPr/>
          <p:nvPr/>
        </p:nvSpPr>
        <p:spPr>
          <a:xfrm>
            <a:off x="5508104" y="3645024"/>
            <a:ext cx="3528392" cy="720080"/>
          </a:xfrm>
          <a:prstGeom prst="wedgeRectCallout">
            <a:avLst>
              <a:gd name="adj1" fmla="val -88586"/>
              <a:gd name="adj2" fmla="val -3087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Regelungen zugunsten freier Verfügbarkeit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83568" y="620688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AutorInnen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83568" y="1196752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Wissenschaftsorganisationen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Rechteckige Legende 28"/>
          <p:cNvSpPr/>
          <p:nvPr/>
        </p:nvSpPr>
        <p:spPr>
          <a:xfrm>
            <a:off x="5508104" y="1196752"/>
            <a:ext cx="3528392" cy="720080"/>
          </a:xfrm>
          <a:prstGeom prst="wedgeRectCallout">
            <a:avLst>
              <a:gd name="adj1" fmla="val -88586"/>
              <a:gd name="adj2" fmla="val -3087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Regelungen zugunsten freier Verfügbarkeit</a:t>
            </a:r>
            <a:endParaRPr lang="de-DE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ige Legende 14"/>
          <p:cNvSpPr/>
          <p:nvPr/>
        </p:nvSpPr>
        <p:spPr>
          <a:xfrm>
            <a:off x="5364088" y="1268760"/>
            <a:ext cx="3384376" cy="576064"/>
          </a:xfrm>
          <a:prstGeom prst="wedgeRectCallout">
            <a:avLst>
              <a:gd name="adj1" fmla="val -91267"/>
              <a:gd name="adj2" fmla="val -37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(Zweit)Publizieren nach OA</a:t>
            </a:r>
          </a:p>
          <a:p>
            <a:r>
              <a:rPr lang="de-DE" sz="2000" b="1" dirty="0" smtClean="0">
                <a:solidFill>
                  <a:srgbClr val="002060"/>
                </a:solidFill>
              </a:rPr>
              <a:t>Rückgabeschuld	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39552" y="1412776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AutorInnen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>
                <a:solidFill>
                  <a:schemeClr val="bg1"/>
                </a:solidFill>
                <a:latin typeface="+mn-lt"/>
              </a:rPr>
              <a:t>Was muss getan werden, um dem Charakter von Wissen und Information als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Commons Rechnung </a:t>
            </a:r>
            <a:r>
              <a:rPr lang="de-DE" sz="2000" b="1" dirty="0">
                <a:solidFill>
                  <a:schemeClr val="bg1"/>
                </a:solidFill>
                <a:latin typeface="+mn-lt"/>
              </a:rPr>
              <a:t>tragen zu können? 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755576" y="2060848"/>
            <a:ext cx="25202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1600" dirty="0" smtClean="0">
                <a:solidFill>
                  <a:srgbClr val="002060"/>
                </a:solidFill>
                <a:latin typeface="+mn-lt"/>
              </a:rPr>
              <a:t>Appelle</a:t>
            </a:r>
          </a:p>
          <a:p>
            <a:pPr>
              <a:buFont typeface="Wingdings" pitchFamily="2" charset="2"/>
              <a:buChar char="Ø"/>
            </a:pPr>
            <a:r>
              <a:rPr lang="de-DE" sz="1600" dirty="0" smtClean="0">
                <a:solidFill>
                  <a:srgbClr val="002060"/>
                </a:solidFill>
                <a:latin typeface="+mn-lt"/>
              </a:rPr>
              <a:t>Aufklärung</a:t>
            </a:r>
          </a:p>
          <a:p>
            <a:pPr>
              <a:buFont typeface="Wingdings" pitchFamily="2" charset="2"/>
              <a:buChar char="Ø"/>
            </a:pPr>
            <a:r>
              <a:rPr lang="de-DE" sz="1600" dirty="0" smtClean="0">
                <a:solidFill>
                  <a:srgbClr val="002060"/>
                </a:solidFill>
                <a:latin typeface="+mn-lt"/>
              </a:rPr>
              <a:t>Vorbilder:  Personen</a:t>
            </a:r>
          </a:p>
          <a:p>
            <a:pPr>
              <a:buFont typeface="Wingdings" pitchFamily="2" charset="2"/>
              <a:buChar char="Ø"/>
            </a:pPr>
            <a:r>
              <a:rPr lang="de-DE" sz="1600" dirty="0" smtClean="0">
                <a:solidFill>
                  <a:srgbClr val="002060"/>
                </a:solidFill>
                <a:latin typeface="+mn-lt"/>
              </a:rPr>
              <a:t>Vorbilder Institutionen</a:t>
            </a:r>
          </a:p>
          <a:p>
            <a:r>
              <a:rPr lang="de-DE" sz="16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de-DE" sz="1600" dirty="0" smtClean="0">
                <a:solidFill>
                  <a:srgbClr val="002060"/>
                </a:solidFill>
                <a:latin typeface="+mn-lt"/>
              </a:rPr>
            </a:br>
            <a:r>
              <a:rPr lang="de-DE" sz="1600" dirty="0" smtClean="0">
                <a:solidFill>
                  <a:srgbClr val="002060"/>
                </a:solidFill>
                <a:latin typeface="+mn-lt"/>
              </a:rPr>
              <a:t>Projekt „Leibniz Publik - Exzellenzportal der Leibnizpreisträger der DFG“</a:t>
            </a:r>
            <a:endParaRPr lang="de-DE" sz="16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>
                <a:solidFill>
                  <a:schemeClr val="bg1"/>
                </a:solidFill>
                <a:latin typeface="+mn-lt"/>
              </a:rPr>
              <a:t>Was muss getan werden, um dem Charakter von Wissen und Information als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Commons Rechnung </a:t>
            </a:r>
            <a:r>
              <a:rPr lang="de-DE" sz="2000" b="1" dirty="0">
                <a:solidFill>
                  <a:schemeClr val="bg1"/>
                </a:solidFill>
                <a:latin typeface="+mn-lt"/>
              </a:rPr>
              <a:t>tragen zu können?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3568" y="1196752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Wissenschaftsorganisationen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eckige Legende 8"/>
          <p:cNvSpPr/>
          <p:nvPr/>
        </p:nvSpPr>
        <p:spPr>
          <a:xfrm>
            <a:off x="5508104" y="1196752"/>
            <a:ext cx="3528392" cy="720080"/>
          </a:xfrm>
          <a:prstGeom prst="wedgeRectCallout">
            <a:avLst>
              <a:gd name="adj1" fmla="val -88586"/>
              <a:gd name="adj2" fmla="val -3087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Regelungen zugunsten freier Verfügbarkeit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67544" y="2708920"/>
            <a:ext cx="82089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„Als zwingende Regelung im Urhebervertragsrecht sollte wissenschaftlichen Autoren nach einer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angemessenen Embargofrist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ein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unabdingbares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und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formatgleiches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Zweitveröffentlichungsrecht für ihre Aufsätze und unselbständig erschienenen Werke eingeräumt werden. </a:t>
            </a: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Dieses Zweitveröffentlichungsrecht, das für den Wissenschaftler keine Pflicht bedeutet, ist notwendig, um ihn in seiner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Verhandlungsposition gegenüber großen wissenschaftlichen Verlagen zu stärken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. … </a:t>
            </a: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Er übt dabei in besonderer Weise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das Grundrecht der Wissenschaftsfreiheit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aus. Durch die Embargofrist wird sichergestellt, dass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Verlage wirtschaftlich arbeiten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können“ (S. 4f)</a:t>
            </a:r>
          </a:p>
          <a:p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39552" y="192902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Allianz der Wissenschaftsorganisationen in ihrem Katalog zur Neuregelung des Urheberrechts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hlinkClick r:id="rId3"/>
              </a:rPr>
              <a:t>vom 9. Juli 2010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>
                <a:solidFill>
                  <a:schemeClr val="bg1"/>
                </a:solidFill>
                <a:latin typeface="+mn-lt"/>
              </a:rPr>
              <a:t>Was muss getan werden, um dem Charakter von Wissen und Information als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Commons Rechnung </a:t>
            </a:r>
            <a:r>
              <a:rPr lang="de-DE" sz="2000" b="1" dirty="0">
                <a:solidFill>
                  <a:schemeClr val="bg1"/>
                </a:solidFill>
                <a:latin typeface="+mn-lt"/>
              </a:rPr>
              <a:t>tragen zu können?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3568" y="1196752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Wissenschaftsorganisationen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eckige Legende 8"/>
          <p:cNvSpPr/>
          <p:nvPr/>
        </p:nvSpPr>
        <p:spPr>
          <a:xfrm>
            <a:off x="5508104" y="1196752"/>
            <a:ext cx="3528392" cy="720080"/>
          </a:xfrm>
          <a:prstGeom prst="wedgeRectCallout">
            <a:avLst>
              <a:gd name="adj1" fmla="val -88586"/>
              <a:gd name="adj2" fmla="val -30872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Regelungen zugunsten freier Verfügbarkeit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67544" y="2708920"/>
            <a:ext cx="82089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„Als zwingende Regelung im Urhebervertragsrecht sollte wissenschaftlichen Autoren nach einer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angemessenen Embargofrist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ein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unabdingbares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und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formatgleiches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Zweitveröffentlichungsrecht für ihre Aufsätze und unselbständig erschienenen Werke eingeräumt werden. </a:t>
            </a: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Dieses Zweitveröffentlichungsrecht, das für den Wissenschaftler keine Pflicht bedeutet, ist notwendig, um ihn in seiner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Verhandlungsposition gegenüber großen wissenschaftlichen Verlagen zu stärken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. … </a:t>
            </a: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Er übt dabei in besonderer Weise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das Grundrecht der Wissenschaftsfreiheit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aus. Durch die Embargofrist wird sichergestellt, dass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Verlage wirtschaftlich arbeiten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können“ (S. 4f)</a:t>
            </a:r>
          </a:p>
          <a:p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39552" y="192902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Allianz der Wissenschaftsorganisationen in ihrem Katalog zur Neuregelung des Urheberrechts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hlinkClick r:id="rId3"/>
              </a:rPr>
              <a:t>vom 9. Juli 2010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499990" y="3429000"/>
            <a:ext cx="3312460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hat aber keine direkten Folgen für OA, schon gar nicht als Verpflichtung zu einer OA-Zweitpublikation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5470" y="4005080"/>
            <a:ext cx="3312460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Allianz, einschließlich der DFG, folgt dem „</a:t>
            </a:r>
            <a:r>
              <a:rPr lang="de-DE" dirty="0" err="1" smtClean="0">
                <a:solidFill>
                  <a:schemeClr val="bg1"/>
                </a:solidFill>
              </a:rPr>
              <a:t>requested</a:t>
            </a:r>
            <a:r>
              <a:rPr lang="de-DE" dirty="0" smtClean="0">
                <a:solidFill>
                  <a:schemeClr val="bg1"/>
                </a:solidFill>
              </a:rPr>
              <a:t>“-Appell, nicht dem angelsächsischen  „</a:t>
            </a:r>
            <a:r>
              <a:rPr lang="de-DE" dirty="0" err="1" smtClean="0">
                <a:solidFill>
                  <a:schemeClr val="bg1"/>
                </a:solidFill>
              </a:rPr>
              <a:t>required</a:t>
            </a:r>
            <a:r>
              <a:rPr lang="de-DE" dirty="0" smtClean="0">
                <a:solidFill>
                  <a:schemeClr val="bg1"/>
                </a:solidFill>
              </a:rPr>
              <a:t>“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ige Legende 14"/>
          <p:cNvSpPr/>
          <p:nvPr/>
        </p:nvSpPr>
        <p:spPr>
          <a:xfrm>
            <a:off x="5364088" y="1124680"/>
            <a:ext cx="3384376" cy="936130"/>
          </a:xfrm>
          <a:prstGeom prst="wedgeRectCallout">
            <a:avLst>
              <a:gd name="adj1" fmla="val -91267"/>
              <a:gd name="adj2" fmla="val -37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Keine Vorgaben. auch nicht fürs (Zweit)Publizieren  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39552" y="1412776"/>
            <a:ext cx="33843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Hochschulverband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>
                <a:solidFill>
                  <a:schemeClr val="bg1"/>
                </a:solidFill>
                <a:latin typeface="+mn-lt"/>
              </a:rPr>
              <a:t>Was muss getan werden, um dem Charakter von Wissen und Information als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Commons Rechnung </a:t>
            </a:r>
            <a:r>
              <a:rPr lang="de-DE" sz="2000" b="1" dirty="0">
                <a:solidFill>
                  <a:schemeClr val="bg1"/>
                </a:solidFill>
                <a:latin typeface="+mn-lt"/>
              </a:rPr>
              <a:t>tragen zu können?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07504" y="1916832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i="1" dirty="0" smtClean="0">
                <a:solidFill>
                  <a:srgbClr val="002060"/>
                </a:solidFill>
                <a:latin typeface="+mn-lt"/>
              </a:rPr>
              <a:t>Deutsche Hochschulverband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(DHV) PM vom 23.3.2010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771800" y="2204830"/>
            <a:ext cx="514908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warnt „vor einer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Relativierung des Urheberrechts“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und vor einer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Einschränkung der Wissenschaftsfreiheit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39552" y="3284950"/>
            <a:ext cx="799288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„Den Wissenschaftlerinnen und Wissenschaftlern müsse es als Urhebern vorbehalten bleiben, zu bestimmen, ob, wann, wo und wie sie ihre Werke veröffentlichen“.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11560" y="4221054"/>
            <a:ext cx="79928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Er sieht in dem Einsatz der Allianzorganisationen für ein Zweitverwertungsrecht die Gefahr, dass Wissenschaftler verpflichtet würden, auf eine bestimmte Art und Weise zu publizieren.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Dies sei mit der Wissenschaftsfreiheit nicht vereinbar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. 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>
                <a:solidFill>
                  <a:schemeClr val="bg1"/>
                </a:solidFill>
                <a:latin typeface="+mn-lt"/>
              </a:rPr>
              <a:t>Was muss getan werden, um dem Charakter von Wissen und Information als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Commons Rechnung </a:t>
            </a:r>
            <a:r>
              <a:rPr lang="de-DE" sz="2000" b="1" dirty="0">
                <a:solidFill>
                  <a:schemeClr val="bg1"/>
                </a:solidFill>
                <a:latin typeface="+mn-lt"/>
              </a:rPr>
              <a:t>tragen zu können?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55576" y="2132856"/>
            <a:ext cx="7920880" cy="12311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Petition von Lars Fischer an den Deutschen Bundestag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de-DE" sz="2000" dirty="0" smtClean="0">
                <a:solidFill>
                  <a:srgbClr val="002060"/>
                </a:solidFill>
                <a:latin typeface="+mn-lt"/>
              </a:rPr>
            </a:b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Wissenschaft und Forschung - Kostenloser Erwerb wissenschaftlicher Publikationen vom 20.10.2009</a:t>
            </a:r>
          </a:p>
          <a:p>
            <a:pPr algn="ctr"/>
            <a:r>
              <a:rPr lang="de-DE" sz="1400" dirty="0" smtClean="0">
                <a:solidFill>
                  <a:srgbClr val="002060"/>
                </a:solidFill>
                <a:latin typeface="+mn-lt"/>
              </a:rPr>
              <a:t>https://epetitionen.bundestag.de/index.php?action=petition;sa=details;petition=7922</a:t>
            </a:r>
            <a:endParaRPr lang="de-DE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Rechteckige Legende 13"/>
          <p:cNvSpPr/>
          <p:nvPr/>
        </p:nvSpPr>
        <p:spPr>
          <a:xfrm>
            <a:off x="3491880" y="1196752"/>
            <a:ext cx="5328592" cy="792088"/>
          </a:xfrm>
          <a:prstGeom prst="wedgeRectCallout">
            <a:avLst>
              <a:gd name="adj1" fmla="val -70928"/>
              <a:gd name="adj2" fmla="val -3302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Freie Verfügbarkeit  bei Beachtung der Persönlichkeitsrechte der AutorInnen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11560" y="1124744"/>
            <a:ext cx="2016224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Zivilgesellschaft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755576" y="3565497"/>
            <a:ext cx="792088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fast 24.000 Unterschriften und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176 Diskussionsbeiträge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„zu den bisher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am meisten beachteten öffentlichen Petitionen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“</a:t>
            </a: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Petitionsausschuss des deutschen Bundestags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1028"/>
          <p:cNvSpPr txBox="1">
            <a:spLocks noChangeArrowheads="1"/>
          </p:cNvSpPr>
          <p:nvPr/>
        </p:nvSpPr>
        <p:spPr bwMode="auto">
          <a:xfrm>
            <a:off x="179388" y="231775"/>
            <a:ext cx="3455987" cy="46037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b="1" dirty="0" smtClean="0">
                <a:solidFill>
                  <a:schemeClr val="bg1"/>
                </a:solidFill>
                <a:cs typeface="Times New Roman" pitchFamily="18" charset="0"/>
              </a:rPr>
              <a:t>Gang der Darstellung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34" name="Flussdiagramm: Prozess 33"/>
          <p:cNvSpPr/>
          <p:nvPr/>
        </p:nvSpPr>
        <p:spPr>
          <a:xfrm>
            <a:off x="467544" y="908720"/>
            <a:ext cx="2880286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Was machen Leibniz-Preisträger mit ihren Publikationen?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5" name="Flussdiagramm: Prozess 34"/>
          <p:cNvSpPr/>
          <p:nvPr/>
        </p:nvSpPr>
        <p:spPr>
          <a:xfrm>
            <a:off x="5076056" y="908720"/>
            <a:ext cx="3096344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Im Prinzip möglich:  freie Verfügbarkeit der Zweitpublikation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6" name="Flussdiagramm: Prozess 35"/>
          <p:cNvSpPr/>
          <p:nvPr/>
        </p:nvSpPr>
        <p:spPr>
          <a:xfrm>
            <a:off x="2483768" y="1988840"/>
            <a:ext cx="3096344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Verantwortung ein ethisches Prinzip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7" name="Flussdiagramm: Prozess 36"/>
          <p:cNvSpPr/>
          <p:nvPr/>
        </p:nvSpPr>
        <p:spPr>
          <a:xfrm>
            <a:off x="5868144" y="1988840"/>
            <a:ext cx="3096344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Verantwortung und Nachhaltigkeit 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8" name="Flussdiagramm: Prozess 37"/>
          <p:cNvSpPr/>
          <p:nvPr/>
        </p:nvSpPr>
        <p:spPr>
          <a:xfrm>
            <a:off x="539552" y="3068960"/>
            <a:ext cx="2088232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Zu den Commons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9" name="Flussdiagramm: Prozess 38"/>
          <p:cNvSpPr/>
          <p:nvPr/>
        </p:nvSpPr>
        <p:spPr>
          <a:xfrm>
            <a:off x="2807804" y="3068960"/>
            <a:ext cx="1944216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Verantwortung  und Nachhaltigkeit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0" name="Flussdiagramm: Prozess 39"/>
          <p:cNvSpPr/>
          <p:nvPr/>
        </p:nvSpPr>
        <p:spPr>
          <a:xfrm>
            <a:off x="4932040" y="3068960"/>
            <a:ext cx="3168352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Wer hat Verantwortung für  die freie Verfügbarkeit von W&amp;I ?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1" name="Flussdiagramm: Prozess 40"/>
          <p:cNvSpPr/>
          <p:nvPr/>
        </p:nvSpPr>
        <p:spPr>
          <a:xfrm>
            <a:off x="251520" y="4149080"/>
            <a:ext cx="3312368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Probleme mit der Anerkennung von Wissen als Commons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2" name="Flussdiagramm: Prozess 41"/>
          <p:cNvSpPr/>
          <p:nvPr/>
        </p:nvSpPr>
        <p:spPr>
          <a:xfrm>
            <a:off x="3779912" y="4149080"/>
            <a:ext cx="2808312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Was kann/muss getan werden?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3" name="Flussdiagramm: Prozess 42"/>
          <p:cNvSpPr/>
          <p:nvPr/>
        </p:nvSpPr>
        <p:spPr>
          <a:xfrm>
            <a:off x="3131840" y="5229200"/>
            <a:ext cx="2304256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 Wissensökonomie und Wissensökologie sind vereinbar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4" name="Flussdiagramm: Prozess 43"/>
          <p:cNvSpPr/>
          <p:nvPr/>
        </p:nvSpPr>
        <p:spPr>
          <a:xfrm>
            <a:off x="7524328" y="4149080"/>
            <a:ext cx="1296144" cy="792088"/>
          </a:xfrm>
          <a:prstGeom prst="flowChartProcess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Fazit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5" name="Flussdiagramm: Prozess 44"/>
          <p:cNvSpPr/>
          <p:nvPr/>
        </p:nvSpPr>
        <p:spPr>
          <a:xfrm>
            <a:off x="251520" y="5229200"/>
            <a:ext cx="2736304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Dem Charakter von W&amp;I als Commons Rechnung tragen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6" name="Flussdiagramm: Prozess 45"/>
          <p:cNvSpPr/>
          <p:nvPr/>
        </p:nvSpPr>
        <p:spPr>
          <a:xfrm>
            <a:off x="5796136" y="5229200"/>
            <a:ext cx="2304256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 Institutionalisierungs-formen  - Eigentums-formen für Commons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47" name="Flussdiagramm: Prozess 46"/>
          <p:cNvSpPr/>
          <p:nvPr/>
        </p:nvSpPr>
        <p:spPr>
          <a:xfrm>
            <a:off x="251520" y="1988840"/>
            <a:ext cx="2088232" cy="79208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Warum nicht?</a:t>
            </a:r>
            <a:endParaRPr lang="de-DE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>
                <a:solidFill>
                  <a:schemeClr val="bg1"/>
                </a:solidFill>
                <a:latin typeface="+mn-lt"/>
              </a:rPr>
              <a:t>Was muss getan werden, um dem Charakter von Wissen und Information als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Commons Rechnung </a:t>
            </a:r>
            <a:r>
              <a:rPr lang="de-DE" sz="2000" b="1" dirty="0">
                <a:solidFill>
                  <a:schemeClr val="bg1"/>
                </a:solidFill>
                <a:latin typeface="+mn-lt"/>
              </a:rPr>
              <a:t>tragen zu können? </a:t>
            </a:r>
          </a:p>
        </p:txBody>
      </p:sp>
      <p:sp>
        <p:nvSpPr>
          <p:cNvPr id="14" name="Rechteckige Legende 13"/>
          <p:cNvSpPr/>
          <p:nvPr/>
        </p:nvSpPr>
        <p:spPr>
          <a:xfrm>
            <a:off x="3491880" y="1196752"/>
            <a:ext cx="5328592" cy="792088"/>
          </a:xfrm>
          <a:prstGeom prst="wedgeRectCallout">
            <a:avLst>
              <a:gd name="adj1" fmla="val -70928"/>
              <a:gd name="adj2" fmla="val -3302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Freie Verfügbarkeit  bei Beachtung der Persönlichkeitsrechte der AutorInnen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11560" y="1124744"/>
            <a:ext cx="2016224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Zivilgesellschaft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027605" y="4725180"/>
            <a:ext cx="70008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b="1" dirty="0">
                <a:solidFill>
                  <a:srgbClr val="002060"/>
                </a:solidFill>
                <a:latin typeface="+mn-lt"/>
              </a:rPr>
              <a:t>Öffentlichkeit</a:t>
            </a:r>
            <a:r>
              <a:rPr lang="de-DE" sz="2000" dirty="0">
                <a:solidFill>
                  <a:srgbClr val="002060"/>
                </a:solidFill>
                <a:latin typeface="+mn-lt"/>
              </a:rPr>
              <a:t> sollte nicht länger auf </a:t>
            </a:r>
            <a:r>
              <a:rPr lang="de-DE" sz="2000" b="1" dirty="0">
                <a:solidFill>
                  <a:srgbClr val="002060"/>
                </a:solidFill>
                <a:latin typeface="+mn-lt"/>
              </a:rPr>
              <a:t>mehrfache Weise für Wissen und Information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zahlen.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55576" y="2132856"/>
            <a:ext cx="7920880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Petition von Lars Fischer an den Deutschen Bundestag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de-DE" sz="2000" dirty="0" smtClean="0">
                <a:solidFill>
                  <a:srgbClr val="002060"/>
                </a:solidFill>
                <a:latin typeface="+mn-lt"/>
              </a:rPr>
            </a:br>
            <a:endParaRPr lang="de-DE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55576" y="2897671"/>
            <a:ext cx="792088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fast 24.000 Unterschriften und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176 Diskussionsbeiträge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„zu den bisher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am meisten beachteten öffentlichen Petitionen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“</a:t>
            </a: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Petitionsausschuss des deutschen Bundestags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>
                <a:solidFill>
                  <a:schemeClr val="bg1"/>
                </a:solidFill>
                <a:latin typeface="+mn-lt"/>
              </a:rPr>
              <a:t>Was muss getan werden, um dem Charakter von Wissen und Information als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Commons Rechnung </a:t>
            </a:r>
            <a:r>
              <a:rPr lang="de-DE" sz="2000" b="1" dirty="0">
                <a:solidFill>
                  <a:schemeClr val="bg1"/>
                </a:solidFill>
                <a:latin typeface="+mn-lt"/>
              </a:rPr>
              <a:t>tragen zu können?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11560" y="2420888"/>
            <a:ext cx="7920880" cy="31700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„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Die Forderung, wissenschaftliche Publikationen, die aus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öffentlich geförderter Forschung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hervorgehen, allen Bürgern kostenfrei zugänglich zum machen, ist von grundsätzlicher Bedeutung 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und betrifft in erster Linie mit den Vorschlägen zu Open-Access- und Open-Source-Verwertungsmodellen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zentrale Bereiche des Urheberrechts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, die nicht nur von den Petenten, sondern auch von bedeutenden Wissenschaftseinrichtungen als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regelungsbedürftig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bezeichnet werden.</a:t>
            </a:r>
          </a:p>
          <a:p>
            <a:pPr algn="ctr"/>
            <a:endParaRPr lang="de-DE" sz="2000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Diese Einschätzung hat den politischen Raum längst erreicht.“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95536" y="1124744"/>
            <a:ext cx="3888432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Petitionsausschuss des deutschen Bundestags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>
                <a:solidFill>
                  <a:schemeClr val="bg1"/>
                </a:solidFill>
                <a:latin typeface="+mn-lt"/>
              </a:rPr>
              <a:t>Was muss getan werden, um dem Charakter von Wissen und Information als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Commons Rechnung </a:t>
            </a:r>
            <a:r>
              <a:rPr lang="de-DE" sz="2000" b="1" dirty="0">
                <a:solidFill>
                  <a:schemeClr val="bg1"/>
                </a:solidFill>
                <a:latin typeface="+mn-lt"/>
              </a:rPr>
              <a:t>tragen zu können?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11560" y="2420888"/>
            <a:ext cx="792088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„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Bei dem anstehenden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„Dritten Korb“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der Urheberrechtsreform gilt es, sowohl dem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offenen Zugang zu wissenschaftlichen Erkenntnissen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als auch den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berechtigten Urheberinteressen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angemessen Rechnung zu tragen.“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95536" y="1124744"/>
            <a:ext cx="3888432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Petitionsausschuss des deutschen Bundestags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>
                <a:solidFill>
                  <a:schemeClr val="bg1"/>
                </a:solidFill>
                <a:latin typeface="+mn-lt"/>
              </a:rPr>
              <a:t>Was muss getan werden, um dem Charakter von Wissen und Information als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Commons Rechnung </a:t>
            </a:r>
            <a:r>
              <a:rPr lang="de-DE" sz="2000" b="1" dirty="0">
                <a:solidFill>
                  <a:schemeClr val="bg1"/>
                </a:solidFill>
                <a:latin typeface="+mn-lt"/>
              </a:rPr>
              <a:t>tragen zu können?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11560" y="2420888"/>
            <a:ext cx="792088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„Soweit mit der Petition vorgeschlagen wird, dass der Deutsche Bundestag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Institutionen, die staatliche  Forschungsgelder autonom verwalten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,  auffordern solle,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entsprechende Vorschriften zu erlassen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und die technischen Voraussetzungen für eine Veröffentlichung der  Forschungsergebnisse im Internet zu schaffen,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hält der Petitionsausschuss dies nicht für erforderlich.“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95536" y="1124744"/>
            <a:ext cx="3888432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Petitionsausschuss des deutschen Bundestags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0" y="-27384"/>
            <a:ext cx="9144000" cy="55399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Dem Charakter </a:t>
            </a:r>
            <a:r>
              <a:rPr lang="de-DE" sz="2000" b="1" dirty="0">
                <a:solidFill>
                  <a:schemeClr val="bg1"/>
                </a:solidFill>
                <a:latin typeface="+mn-lt"/>
                <a:cs typeface="+mn-cs"/>
              </a:rPr>
              <a:t>von Wissen und Information als Gemeingüter Rechnung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tragen </a:t>
            </a:r>
            <a:endParaRPr lang="de-DE" sz="2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987780" y="2276840"/>
            <a:ext cx="273638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Zwischenziele</a:t>
            </a:r>
            <a:endParaRPr lang="de-DE" sz="2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99490" y="3501010"/>
            <a:ext cx="7000875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Auch in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Deutschland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 sollte dem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internationalen Trend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entsprochen werden, die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öffentlichen Wissenschaftsförderorganisationen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 auf eine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verbindliche Verpflichtung für eine Open-Access-Publikation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(parallel oder zeitlich versetzt zur kommerziellen Erstpublikation) festzulegen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.</a:t>
            </a:r>
            <a:endParaRPr lang="de-DE" sz="2000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11700" y="2924930"/>
            <a:ext cx="396055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000" b="1" dirty="0" err="1" smtClean="0">
                <a:solidFill>
                  <a:schemeClr val="bg1"/>
                </a:solidFill>
                <a:latin typeface="+mn-lt"/>
                <a:cs typeface="+mn-cs"/>
              </a:rPr>
              <a:t>required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 not only requested</a:t>
            </a:r>
            <a:endParaRPr lang="de-DE" sz="2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899490" y="908650"/>
            <a:ext cx="7000875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Die Auseinandersetzung um das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Zweitveröffentlichungsrecht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 ist nur ein „Vorgeplänkel“, ein vielleicht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notwendiger Zwischenschritt zur Anerkennung des Charakters von Wissen und Information als Commons.</a:t>
            </a:r>
            <a:endParaRPr lang="de-DE" sz="2000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/>
          <p:cNvSpPr txBox="1"/>
          <p:nvPr/>
        </p:nvSpPr>
        <p:spPr>
          <a:xfrm>
            <a:off x="899490" y="908650"/>
            <a:ext cx="70008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Die Auseinandersetzung um das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Zweitveröffentlichungsrecht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 ist nur ein „Vorgeplänkel“, …</a:t>
            </a:r>
            <a:endParaRPr lang="de-DE" sz="2000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0" y="-27384"/>
            <a:ext cx="9144000" cy="55399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Dem Charakter </a:t>
            </a:r>
            <a:r>
              <a:rPr lang="de-DE" sz="2000" b="1" dirty="0">
                <a:solidFill>
                  <a:schemeClr val="bg1"/>
                </a:solidFill>
                <a:latin typeface="+mn-lt"/>
                <a:cs typeface="+mn-cs"/>
              </a:rPr>
              <a:t>von Wissen und Information als Gemeingüter Rechnung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tragen </a:t>
            </a:r>
            <a:endParaRPr lang="de-DE" sz="2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987780" y="2276840"/>
            <a:ext cx="273638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Zwischenziele</a:t>
            </a:r>
            <a:endParaRPr lang="de-DE" sz="2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99490" y="3501010"/>
            <a:ext cx="7000875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Auch in Deutschland sollte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dem internationalen Trend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entsprochen werden, die öffentlichen Wissenschaftsförderorganisationen auf eine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verbindliche Verpflichtung für eine Open-Access-Publikation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(parallel oder zeitlich versetzt zur kommerziellen Erstpublikation) festzulegen.</a:t>
            </a:r>
            <a:endParaRPr lang="de-DE" sz="20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11700" y="2924930"/>
            <a:ext cx="396055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000" b="1" dirty="0" err="1" smtClean="0">
                <a:solidFill>
                  <a:schemeClr val="bg1"/>
                </a:solidFill>
                <a:latin typeface="+mn-lt"/>
                <a:cs typeface="+mn-cs"/>
              </a:rPr>
              <a:t>required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 not only requested</a:t>
            </a:r>
            <a:endParaRPr lang="de-DE" sz="2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95420" y="5517290"/>
            <a:ext cx="8281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002060"/>
                </a:solidFill>
                <a:latin typeface="+mn-lt"/>
              </a:rPr>
              <a:t>Wissenschaftsfreiheit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 bzw. die positive Publikationsfreiheitwird nicht durch eine Verpflichtung zur freien öffentlichen 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Zweitveröffentlichung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eingeschränkt.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/>
          <p:cNvSpPr txBox="1"/>
          <p:nvPr/>
        </p:nvSpPr>
        <p:spPr>
          <a:xfrm>
            <a:off x="899490" y="908650"/>
            <a:ext cx="70008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Die Auseinandersetzung um das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Zweitveröffentlichungsrecht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 ist nur ein „Vorgeplänkel“, …</a:t>
            </a:r>
            <a:endParaRPr lang="de-DE" sz="2000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0" y="-27384"/>
            <a:ext cx="9144000" cy="55399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Dem Charakter </a:t>
            </a:r>
            <a:r>
              <a:rPr lang="de-DE" sz="2000" b="1" dirty="0">
                <a:solidFill>
                  <a:schemeClr val="bg1"/>
                </a:solidFill>
                <a:latin typeface="+mn-lt"/>
                <a:cs typeface="+mn-cs"/>
              </a:rPr>
              <a:t>von Wissen und Information als Gemeingüter Rechnung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tragen </a:t>
            </a:r>
            <a:endParaRPr lang="de-DE" sz="2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987780" y="2276840"/>
            <a:ext cx="273638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Zwischenziele</a:t>
            </a:r>
            <a:endParaRPr lang="de-DE" sz="2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99490" y="2780910"/>
            <a:ext cx="7000875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Der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Gesetzgeber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 kann/sollte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das Zweitverwertungsrecht nicht an individuelle Autorenansprüche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binden oder wegen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kommerzieller Verwertungsansprüche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einschränken, sondern es aus der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Verantwortung gegenüber der Gesellschaft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begründen, allen BürgerInnen den freien Zugang zum publizierten Wissen zu ermöglichen.</a:t>
            </a:r>
            <a:endParaRPr lang="de-DE" sz="20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/>
          <p:cNvSpPr txBox="1"/>
          <p:nvPr/>
        </p:nvSpPr>
        <p:spPr>
          <a:xfrm>
            <a:off x="899490" y="908650"/>
            <a:ext cx="70008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Die Auseinandersetzung um das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Zweitveröffentlichungsrecht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 ist nur ein „Vorgeplänkel“, …</a:t>
            </a:r>
            <a:endParaRPr lang="de-DE" sz="2000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0" y="-27384"/>
            <a:ext cx="9144000" cy="55399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Dem Charakter </a:t>
            </a:r>
            <a:r>
              <a:rPr lang="de-DE" sz="2000" b="1" dirty="0">
                <a:solidFill>
                  <a:schemeClr val="bg1"/>
                </a:solidFill>
                <a:latin typeface="+mn-lt"/>
                <a:cs typeface="+mn-cs"/>
              </a:rPr>
              <a:t>von Wissen und Information als Gemeingüter Rechnung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tragen </a:t>
            </a:r>
            <a:endParaRPr lang="de-DE" sz="2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987780" y="1772770"/>
            <a:ext cx="273638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Zwischenziele</a:t>
            </a:r>
            <a:endParaRPr lang="de-DE" sz="2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827584" y="2206400"/>
            <a:ext cx="7345362" cy="1344727"/>
          </a:xfrm>
          <a:prstGeom prst="rect">
            <a:avLst/>
          </a:prstGeom>
          <a:noFill/>
          <a:ln>
            <a:noFill/>
          </a:ln>
        </p:spPr>
        <p:txBody>
          <a:bodyPr anchorCtr="1" compatLnSpc="0">
            <a:spAutoFit/>
          </a:bodyPr>
          <a:lstStyle/>
          <a:p>
            <a:pPr algn="ctr">
              <a:defRPr/>
            </a:pP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Was beim </a:t>
            </a: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Patentrecht</a:t>
            </a: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 möglich war – Patentierung ist nicht mehr ein individuelles, persönliches Recht von </a:t>
            </a:r>
            <a:r>
              <a:rPr lang="de-DE" sz="2000" kern="0" dirty="0" err="1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ProfessorInnen</a:t>
            </a: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 (als Erfinder) </a:t>
            </a:r>
            <a:r>
              <a:rPr lang="de-DE" sz="2000" kern="0" dirty="0" smtClean="0">
                <a:solidFill>
                  <a:srgbClr val="002060"/>
                </a:solidFill>
                <a:ea typeface="Arial Unicode MS" pitchFamily="2"/>
                <a:cs typeface="Tahoma" pitchFamily="2"/>
              </a:rPr>
              <a:t>–</a:t>
            </a: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 </a:t>
            </a:r>
            <a:r>
              <a:rPr lang="de-DE" sz="2000" kern="0" dirty="0" smtClean="0">
                <a:solidFill>
                  <a:srgbClr val="002060"/>
                </a:solidFill>
                <a:ea typeface="Arial Unicode MS" pitchFamily="2"/>
                <a:cs typeface="Tahoma" pitchFamily="2"/>
              </a:rPr>
              <a:t>sollte auch beim </a:t>
            </a:r>
            <a:r>
              <a:rPr lang="de-DE" sz="2000" b="1" kern="0" dirty="0" smtClean="0">
                <a:solidFill>
                  <a:srgbClr val="002060"/>
                </a:solidFill>
                <a:ea typeface="Arial Unicode MS" pitchFamily="2"/>
                <a:cs typeface="Tahoma" pitchFamily="2"/>
              </a:rPr>
              <a:t>Urheberrecht</a:t>
            </a:r>
            <a:r>
              <a:rPr lang="de-DE" sz="2000" kern="0" dirty="0" smtClean="0">
                <a:solidFill>
                  <a:srgbClr val="002060"/>
                </a:solidFill>
                <a:ea typeface="Arial Unicode MS" pitchFamily="2"/>
                <a:cs typeface="Tahoma" pitchFamily="2"/>
              </a:rPr>
              <a:t> möglich sein</a:t>
            </a:r>
          </a:p>
          <a:p>
            <a:pPr algn="ctr">
              <a:defRPr/>
            </a:pPr>
            <a:endParaRPr lang="de-DE" sz="2000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99147" y="3430570"/>
            <a:ext cx="7345363" cy="718530"/>
          </a:xfrm>
          <a:prstGeom prst="rect">
            <a:avLst/>
          </a:prstGeom>
          <a:noFill/>
          <a:ln>
            <a:noFill/>
          </a:ln>
        </p:spPr>
        <p:txBody>
          <a:bodyPr anchorCtr="1" compatLnSpc="0">
            <a:spAutoFit/>
          </a:bodyPr>
          <a:lstStyle/>
          <a:p>
            <a:pPr algn="ctr">
              <a:defRPr/>
            </a:pP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Das </a:t>
            </a: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positive Publikationsrecht </a:t>
            </a: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verbleibt beim Urhebers für die Erstpublikation (in kommerzieller Form)</a:t>
            </a:r>
            <a:endParaRPr lang="de-DE" sz="2000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99147" y="4365100"/>
            <a:ext cx="7345363" cy="1031629"/>
          </a:xfrm>
          <a:prstGeom prst="rect">
            <a:avLst/>
          </a:prstGeom>
          <a:noFill/>
          <a:ln>
            <a:noFill/>
          </a:ln>
        </p:spPr>
        <p:txBody>
          <a:bodyPr anchorCtr="1" compatLnSpc="0">
            <a:spAutoFit/>
          </a:bodyPr>
          <a:lstStyle/>
          <a:p>
            <a:pPr algn="ctr">
              <a:defRPr/>
            </a:pP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Die Institution des Urhebers erhält unabdingbar das </a:t>
            </a: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Zweitpublikationsrecht</a:t>
            </a: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 für die Open-Access-Publikation</a:t>
            </a:r>
          </a:p>
          <a:p>
            <a:pPr algn="ctr">
              <a:defRPr/>
            </a:pP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(</a:t>
            </a: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institutional mandate</a:t>
            </a: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)</a:t>
            </a:r>
            <a:endParaRPr lang="de-DE" sz="2000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/>
          <p:cNvSpPr txBox="1"/>
          <p:nvPr/>
        </p:nvSpPr>
        <p:spPr>
          <a:xfrm>
            <a:off x="899490" y="908650"/>
            <a:ext cx="70008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Die Auseinandersetzung um das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Zweitveröffentlichungsrecht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 ist nur ein „Vorgeplänkel“, …</a:t>
            </a:r>
            <a:endParaRPr lang="de-DE" sz="2000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0" y="-27384"/>
            <a:ext cx="9144000" cy="55399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Dem Charakter </a:t>
            </a:r>
            <a:r>
              <a:rPr lang="de-DE" sz="2000" b="1" dirty="0">
                <a:solidFill>
                  <a:schemeClr val="bg1"/>
                </a:solidFill>
                <a:latin typeface="+mn-lt"/>
                <a:cs typeface="+mn-cs"/>
              </a:rPr>
              <a:t>von Wissen und Information als Gemeingüter Rechnung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tragen </a:t>
            </a:r>
            <a:endParaRPr lang="de-DE" sz="2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987780" y="1772770"/>
            <a:ext cx="273638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Zwischenziele</a:t>
            </a:r>
            <a:endParaRPr lang="de-DE" sz="2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971500" y="2492870"/>
            <a:ext cx="7345363" cy="1031629"/>
          </a:xfrm>
          <a:prstGeom prst="rect">
            <a:avLst/>
          </a:prstGeom>
          <a:noFill/>
          <a:ln>
            <a:noFill/>
          </a:ln>
        </p:spPr>
        <p:txBody>
          <a:bodyPr anchorCtr="1" compatLnSpc="0">
            <a:spAutoFit/>
          </a:bodyPr>
          <a:lstStyle/>
          <a:p>
            <a:pPr algn="ctr">
              <a:defRPr/>
            </a:pP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Die Institution des Urhebers erhält unabdingbar das </a:t>
            </a: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Zweitpublikationsrecht</a:t>
            </a: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 für die Open-Access-Publikation</a:t>
            </a:r>
          </a:p>
          <a:p>
            <a:pPr algn="ctr">
              <a:defRPr/>
            </a:pP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(</a:t>
            </a: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institutional mandate</a:t>
            </a: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)</a:t>
            </a:r>
            <a:endParaRPr lang="de-DE" sz="2000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971500" y="3717040"/>
            <a:ext cx="7345363" cy="405432"/>
          </a:xfrm>
          <a:prstGeom prst="rect">
            <a:avLst/>
          </a:prstGeom>
          <a:noFill/>
          <a:ln>
            <a:noFill/>
          </a:ln>
        </p:spPr>
        <p:txBody>
          <a:bodyPr anchorCtr="1" compatLnSpc="0">
            <a:spAutoFit/>
          </a:bodyPr>
          <a:lstStyle/>
          <a:p>
            <a:pPr algn="ctr">
              <a:defRPr/>
            </a:pP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kann erreicht werden durch eine </a:t>
            </a: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Zwangslizenz im Urheberrecht</a:t>
            </a:r>
            <a:endParaRPr lang="de-DE" sz="2000" b="1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971500" y="4293120"/>
            <a:ext cx="7345363" cy="405432"/>
          </a:xfrm>
          <a:prstGeom prst="rect">
            <a:avLst/>
          </a:prstGeom>
          <a:noFill/>
          <a:ln>
            <a:noFill/>
          </a:ln>
        </p:spPr>
        <p:txBody>
          <a:bodyPr anchorCtr="1" compatLnSpc="0">
            <a:spAutoFit/>
          </a:bodyPr>
          <a:lstStyle/>
          <a:p>
            <a:pPr marL="358775" indent="-358775">
              <a:defRPr/>
            </a:pP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a) gegenüber den erstpublizierenden (kommerziellen) Verwertern </a:t>
            </a:r>
            <a:r>
              <a:rPr lang="de-DE" sz="2000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 </a:t>
            </a:r>
            <a:endParaRPr lang="de-DE" sz="2000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971500" y="5085230"/>
            <a:ext cx="7345363" cy="718530"/>
          </a:xfrm>
          <a:prstGeom prst="rect">
            <a:avLst/>
          </a:prstGeom>
          <a:noFill/>
          <a:ln>
            <a:noFill/>
          </a:ln>
        </p:spPr>
        <p:txBody>
          <a:bodyPr anchorCtr="1" compatLnSpc="0">
            <a:spAutoFit/>
          </a:bodyPr>
          <a:lstStyle/>
          <a:p>
            <a:pPr marL="266700" indent="-266700">
              <a:defRPr/>
            </a:pP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b) gegenüber den Autoren, die das Zweitverwertungsrecht erhalten haben</a:t>
            </a:r>
            <a:endParaRPr lang="de-DE" sz="2000" b="1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0" y="-27384"/>
            <a:ext cx="9144000" cy="55399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Dem Charakter </a:t>
            </a:r>
            <a:r>
              <a:rPr lang="de-DE" sz="2000" b="1" dirty="0">
                <a:solidFill>
                  <a:schemeClr val="bg1"/>
                </a:solidFill>
                <a:latin typeface="+mn-lt"/>
                <a:cs typeface="+mn-cs"/>
              </a:rPr>
              <a:t>von Wissen und Information als Gemeingüter Rechnung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tragen </a:t>
            </a:r>
            <a:endParaRPr lang="de-DE" sz="2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0" y="620610"/>
            <a:ext cx="9144000" cy="5062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Einige Prinzipien eines </a:t>
            </a:r>
            <a:r>
              <a:rPr lang="de-DE" sz="2000" b="1" i="1" dirty="0" smtClean="0">
                <a:solidFill>
                  <a:srgbClr val="002060"/>
                </a:solidFill>
                <a:latin typeface="+mn-lt"/>
                <a:cs typeface="+mn-cs"/>
              </a:rPr>
              <a:t>commons-based information economy/society</a:t>
            </a:r>
            <a:endParaRPr lang="de-DE" sz="2000" b="1" i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539750" y="1329090"/>
            <a:ext cx="79295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b="1" i="1" dirty="0" smtClean="0">
                <a:solidFill>
                  <a:srgbClr val="002060"/>
                </a:solidFill>
                <a:latin typeface="+mn-lt"/>
              </a:rPr>
              <a:t>In einer commons-based information economy/society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soll das öffentlich gemachte Wissen </a:t>
            </a:r>
            <a:r>
              <a:rPr lang="de-DE" sz="2000" b="1" dirty="0">
                <a:solidFill>
                  <a:srgbClr val="002060"/>
                </a:solidFill>
                <a:latin typeface="+mn-lt"/>
                <a:cs typeface="+mn-cs"/>
              </a:rPr>
              <a:t>allen Menschen frei und möglichst ohne Verzögerung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zugänglich gemacht werden.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530225" y="2819753"/>
            <a:ext cx="7929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Das muss </a:t>
            </a:r>
            <a:r>
              <a:rPr lang="de-DE" sz="2000" b="1" dirty="0">
                <a:solidFill>
                  <a:srgbClr val="002060"/>
                </a:solidFill>
                <a:latin typeface="+mn-lt"/>
                <a:cs typeface="+mn-cs"/>
              </a:rPr>
              <a:t>nicht im Widerspruch zu kommerziellen Verwertungsmodellen d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er Informationswirtschaft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stehen.</a:t>
            </a:r>
            <a:endParaRPr lang="de-DE" sz="20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feld 28"/>
          <p:cNvSpPr txBox="1"/>
          <p:nvPr/>
        </p:nvSpPr>
        <p:spPr>
          <a:xfrm>
            <a:off x="611560" y="1589021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Neurowissenschaften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Publikationen nur bis 2008 nachgewiesen; keine Publikation im Volltext frei verfügbar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611560" y="2339589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Informatik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Weitgehend Links auf den Volltext, intensiv aus Proceedings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11560" y="838453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+mn-lt"/>
              </a:rPr>
              <a:t>Molekulare Phytopathologie 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Abstract oft unter PubMed frei verfügbar; nichts im Volltext frei verfügbar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von Publikationen von Leibniz-Preisträgern 2011</a:t>
            </a:r>
          </a:p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über deren Website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0" y="-27384"/>
            <a:ext cx="9144000" cy="55399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Dem Charakter </a:t>
            </a:r>
            <a:r>
              <a:rPr lang="de-DE" sz="2000" b="1" dirty="0">
                <a:solidFill>
                  <a:schemeClr val="bg1"/>
                </a:solidFill>
                <a:latin typeface="+mn-lt"/>
                <a:cs typeface="+mn-cs"/>
              </a:rPr>
              <a:t>von Wissen und Information als Gemeingüter Rechnung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tragen </a:t>
            </a:r>
            <a:endParaRPr lang="de-DE" sz="2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0" y="620610"/>
            <a:ext cx="9144000" cy="5062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Einige Prinzipien eines </a:t>
            </a:r>
            <a:r>
              <a:rPr lang="de-DE" sz="2000" b="1" i="1" dirty="0" smtClean="0">
                <a:solidFill>
                  <a:srgbClr val="002060"/>
                </a:solidFill>
                <a:latin typeface="+mn-lt"/>
                <a:cs typeface="+mn-cs"/>
              </a:rPr>
              <a:t>commons-based information economy/society</a:t>
            </a:r>
            <a:endParaRPr lang="de-DE" sz="2000" b="1" i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530225" y="1268700"/>
            <a:ext cx="7929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Das muss </a:t>
            </a:r>
            <a:r>
              <a:rPr lang="de-DE" sz="2000" b="1" dirty="0">
                <a:solidFill>
                  <a:srgbClr val="002060"/>
                </a:solidFill>
                <a:latin typeface="+mn-lt"/>
                <a:cs typeface="+mn-cs"/>
              </a:rPr>
              <a:t>nicht im Widerspruch zu kommerziellen Verwertungsmodellen d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er Informationswirtschaft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stehen.</a:t>
            </a:r>
            <a:endParaRPr lang="de-DE" sz="20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066800" y="2073024"/>
            <a:ext cx="7250113" cy="70788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wenn die Informationswirtschaft anerkennt,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dass </a:t>
            </a:r>
            <a:r>
              <a:rPr lang="de-DE" sz="2000" b="1" dirty="0">
                <a:solidFill>
                  <a:srgbClr val="002060"/>
                </a:solidFill>
                <a:latin typeface="+mn-lt"/>
                <a:cs typeface="+mn-cs"/>
              </a:rPr>
              <a:t>exklusive Verwertungsrechte am Commons Wissen nicht mehr möglich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sind</a:t>
            </a:r>
            <a:endParaRPr lang="de-DE" sz="2000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grpSp>
        <p:nvGrpSpPr>
          <p:cNvPr id="2" name="Gruppieren 9"/>
          <p:cNvGrpSpPr>
            <a:grpSpLocks/>
          </p:cNvGrpSpPr>
          <p:nvPr/>
        </p:nvGrpSpPr>
        <p:grpSpPr bwMode="auto">
          <a:xfrm>
            <a:off x="2339975" y="3153035"/>
            <a:ext cx="3960813" cy="708025"/>
            <a:chOff x="4716016" y="5169386"/>
            <a:chExt cx="3960440" cy="707886"/>
          </a:xfrm>
        </p:grpSpPr>
        <p:sp>
          <p:nvSpPr>
            <p:cNvPr id="10" name="Textfeld 9"/>
            <p:cNvSpPr txBox="1"/>
            <p:nvPr/>
          </p:nvSpPr>
          <p:spPr>
            <a:xfrm>
              <a:off x="4716016" y="5169386"/>
              <a:ext cx="1655607" cy="707886"/>
            </a:xfrm>
            <a:prstGeom prst="rect">
              <a:avLst/>
            </a:prstGeom>
            <a:solidFill>
              <a:srgbClr val="00206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2000" dirty="0">
                  <a:solidFill>
                    <a:schemeClr val="bg1"/>
                  </a:solidFill>
                  <a:latin typeface="+mn-lt"/>
                  <a:cs typeface="+mn-cs"/>
                </a:rPr>
                <a:t>Wissens-ökonomie</a:t>
              </a: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7020849" y="5169386"/>
              <a:ext cx="1655607" cy="707886"/>
            </a:xfrm>
            <a:prstGeom prst="rect">
              <a:avLst/>
            </a:prstGeom>
            <a:solidFill>
              <a:srgbClr val="00206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2000" dirty="0">
                  <a:solidFill>
                    <a:schemeClr val="bg1"/>
                  </a:solidFill>
                  <a:latin typeface="+mn-lt"/>
                  <a:cs typeface="+mn-cs"/>
                </a:rPr>
                <a:t>Wissens-ökologie</a:t>
              </a:r>
            </a:p>
          </p:txBody>
        </p:sp>
        <p:sp>
          <p:nvSpPr>
            <p:cNvPr id="12" name="Pfeil nach links und rechts 11"/>
            <p:cNvSpPr/>
            <p:nvPr/>
          </p:nvSpPr>
          <p:spPr>
            <a:xfrm>
              <a:off x="6444641" y="5385244"/>
              <a:ext cx="503190" cy="215858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0" y="-27384"/>
            <a:ext cx="9144000" cy="55399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Dem Charakter </a:t>
            </a:r>
            <a:r>
              <a:rPr lang="de-DE" sz="2000" b="1" dirty="0">
                <a:solidFill>
                  <a:schemeClr val="bg1"/>
                </a:solidFill>
                <a:latin typeface="+mn-lt"/>
                <a:cs typeface="+mn-cs"/>
              </a:rPr>
              <a:t>von Wissen und Information als Gemeingüter Rechnung 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  <a:cs typeface="+mn-cs"/>
              </a:rPr>
              <a:t>tragen </a:t>
            </a:r>
            <a:endParaRPr lang="de-DE" sz="2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0" y="620610"/>
            <a:ext cx="9144000" cy="5062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  <a:cs typeface="+mn-cs"/>
              </a:rPr>
              <a:t>Einige Prinzipien eines </a:t>
            </a:r>
            <a:r>
              <a:rPr lang="de-DE" sz="2000" b="1" i="1" dirty="0" smtClean="0">
                <a:solidFill>
                  <a:srgbClr val="002060"/>
                </a:solidFill>
                <a:latin typeface="+mn-lt"/>
                <a:cs typeface="+mn-cs"/>
              </a:rPr>
              <a:t>commons-based information economy/society</a:t>
            </a:r>
            <a:endParaRPr lang="de-DE" sz="2000" b="1" i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530225" y="1268700"/>
            <a:ext cx="7929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Das muss </a:t>
            </a:r>
            <a:r>
              <a:rPr lang="de-DE" sz="2000" b="1" dirty="0">
                <a:solidFill>
                  <a:srgbClr val="002060"/>
                </a:solidFill>
                <a:latin typeface="+mn-lt"/>
                <a:cs typeface="+mn-cs"/>
              </a:rPr>
              <a:t>nicht im Widerspruch zu kommerziellen Verwertungsmodellen d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er Informationswirtschaft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stehen.</a:t>
            </a:r>
            <a:endParaRPr lang="de-DE" sz="20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066800" y="2073024"/>
            <a:ext cx="7250113" cy="70788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+mn-cs"/>
              </a:rPr>
              <a:t>wenn die Informationswirtschaft anerkennt,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dass </a:t>
            </a:r>
            <a:r>
              <a:rPr lang="de-DE" sz="2000" b="1" dirty="0">
                <a:solidFill>
                  <a:srgbClr val="002060"/>
                </a:solidFill>
                <a:latin typeface="+mn-lt"/>
                <a:cs typeface="+mn-cs"/>
              </a:rPr>
              <a:t>exklusive Verwertungsrechte am Commons Wissen nicht mehr möglich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+mn-cs"/>
              </a:rPr>
              <a:t>sind</a:t>
            </a:r>
            <a:endParaRPr lang="de-DE" sz="2000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grpSp>
        <p:nvGrpSpPr>
          <p:cNvPr id="2" name="Gruppieren 9"/>
          <p:cNvGrpSpPr>
            <a:grpSpLocks/>
          </p:cNvGrpSpPr>
          <p:nvPr/>
        </p:nvGrpSpPr>
        <p:grpSpPr bwMode="auto">
          <a:xfrm>
            <a:off x="2339975" y="3153035"/>
            <a:ext cx="3960813" cy="708025"/>
            <a:chOff x="4716016" y="5169386"/>
            <a:chExt cx="3960440" cy="707886"/>
          </a:xfrm>
        </p:grpSpPr>
        <p:sp>
          <p:nvSpPr>
            <p:cNvPr id="10" name="Textfeld 9"/>
            <p:cNvSpPr txBox="1"/>
            <p:nvPr/>
          </p:nvSpPr>
          <p:spPr>
            <a:xfrm>
              <a:off x="4716016" y="5169386"/>
              <a:ext cx="1655607" cy="707886"/>
            </a:xfrm>
            <a:prstGeom prst="rect">
              <a:avLst/>
            </a:prstGeom>
            <a:solidFill>
              <a:srgbClr val="00206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2000" dirty="0">
                  <a:solidFill>
                    <a:schemeClr val="bg1"/>
                  </a:solidFill>
                  <a:latin typeface="+mn-lt"/>
                  <a:cs typeface="+mn-cs"/>
                </a:rPr>
                <a:t>Wissens-ökonomie</a:t>
              </a: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7020849" y="5169386"/>
              <a:ext cx="1655607" cy="707886"/>
            </a:xfrm>
            <a:prstGeom prst="rect">
              <a:avLst/>
            </a:prstGeom>
            <a:solidFill>
              <a:srgbClr val="00206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2000" dirty="0">
                  <a:solidFill>
                    <a:schemeClr val="bg1"/>
                  </a:solidFill>
                  <a:latin typeface="+mn-lt"/>
                  <a:cs typeface="+mn-cs"/>
                </a:rPr>
                <a:t>Wissens-ökologie</a:t>
              </a:r>
            </a:p>
          </p:txBody>
        </p:sp>
        <p:sp>
          <p:nvSpPr>
            <p:cNvPr id="12" name="Pfeil nach links und rechts 11"/>
            <p:cNvSpPr/>
            <p:nvPr/>
          </p:nvSpPr>
          <p:spPr>
            <a:xfrm>
              <a:off x="6444641" y="5385244"/>
              <a:ext cx="503190" cy="215858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dirty="0"/>
            </a:p>
          </p:txBody>
        </p:sp>
      </p:grp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827480" y="4581160"/>
            <a:ext cx="7550150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de-DE" b="1" dirty="0" smtClean="0">
                <a:solidFill>
                  <a:srgbClr val="002060"/>
                </a:solidFill>
                <a:latin typeface="+mn-lt"/>
                <a:cs typeface="+mn-cs"/>
              </a:rPr>
              <a:t>und wenn</a:t>
            </a:r>
            <a:endParaRPr lang="de-DE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algn="ctr" eaLnBrk="0" hangingPunct="0">
              <a:defRPr/>
            </a:pPr>
            <a:r>
              <a:rPr lang="de-DE" dirty="0">
                <a:solidFill>
                  <a:srgbClr val="002060"/>
                </a:solidFill>
                <a:latin typeface="+mn-lt"/>
                <a:cs typeface="+mn-cs"/>
              </a:rPr>
              <a:t>d</a:t>
            </a:r>
            <a:r>
              <a:rPr lang="de-DE" dirty="0" smtClean="0">
                <a:solidFill>
                  <a:srgbClr val="002060"/>
                </a:solidFill>
                <a:latin typeface="+mn-lt"/>
                <a:cs typeface="+mn-cs"/>
              </a:rPr>
              <a:t>ie</a:t>
            </a:r>
            <a:r>
              <a:rPr lang="de-DE" b="1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de-DE" b="1" dirty="0">
                <a:solidFill>
                  <a:srgbClr val="002060"/>
                </a:solidFill>
                <a:latin typeface="+mn-lt"/>
                <a:cs typeface="+mn-cs"/>
              </a:rPr>
              <a:t>(urheber)rechtlichen Voraussetzungen </a:t>
            </a:r>
            <a:r>
              <a:rPr lang="de-DE" b="1" dirty="0" smtClean="0">
                <a:solidFill>
                  <a:srgbClr val="002060"/>
                </a:solidFill>
                <a:latin typeface="+mn-lt"/>
                <a:cs typeface="+mn-cs"/>
              </a:rPr>
              <a:t>geschaffen sind, </a:t>
            </a:r>
            <a:r>
              <a:rPr lang="de-DE" b="1" dirty="0">
                <a:solidFill>
                  <a:srgbClr val="002060"/>
                </a:solidFill>
                <a:latin typeface="+mn-lt"/>
                <a:cs typeface="+mn-cs"/>
              </a:rPr>
              <a:t>dass </a:t>
            </a:r>
            <a:r>
              <a:rPr lang="de-DE" b="1" dirty="0" smtClean="0">
                <a:solidFill>
                  <a:srgbClr val="002060"/>
                </a:solidFill>
                <a:latin typeface="+mn-lt"/>
                <a:cs typeface="+mn-cs"/>
              </a:rPr>
              <a:t>wissenschaftliche Publikationen ins </a:t>
            </a:r>
            <a:r>
              <a:rPr lang="de-DE" b="1" dirty="0">
                <a:solidFill>
                  <a:srgbClr val="002060"/>
                </a:solidFill>
                <a:latin typeface="+mn-lt"/>
                <a:cs typeface="+mn-cs"/>
              </a:rPr>
              <a:t>Commons </a:t>
            </a:r>
            <a:r>
              <a:rPr lang="de-DE" dirty="0">
                <a:solidFill>
                  <a:srgbClr val="002060"/>
                </a:solidFill>
                <a:latin typeface="+mn-lt"/>
                <a:cs typeface="+mn-cs"/>
              </a:rPr>
              <a:t>gestellt </a:t>
            </a:r>
            <a:r>
              <a:rPr lang="de-DE" dirty="0" smtClean="0">
                <a:solidFill>
                  <a:srgbClr val="002060"/>
                </a:solidFill>
                <a:latin typeface="+mn-lt"/>
                <a:cs typeface="+mn-cs"/>
              </a:rPr>
              <a:t>werden.</a:t>
            </a:r>
            <a:endParaRPr lang="de-DE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400" b="1" dirty="0">
                <a:solidFill>
                  <a:schemeClr val="bg1"/>
                </a:solidFill>
                <a:latin typeface="+mn-lt"/>
              </a:rPr>
              <a:t>Institutionalisierungsformen – Eigentumsformen von Commons?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67544" y="692696"/>
            <a:ext cx="3048000" cy="707886"/>
          </a:xfrm>
          <a:prstGeom prst="rect">
            <a:avLst/>
          </a:prstGeom>
          <a:solidFill>
            <a:srgbClr val="E9E9E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proprietäre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kommerzielle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Informationsmärkte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5044306" y="764134"/>
            <a:ext cx="3048000" cy="708025"/>
          </a:xfrm>
          <a:prstGeom prst="rect">
            <a:avLst/>
          </a:prstGeom>
          <a:solidFill>
            <a:srgbClr val="E9E9E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</a:rPr>
              <a:t>„commons-based information markets“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41" name="Nach oben gebogener Pfeil 40"/>
          <p:cNvSpPr/>
          <p:nvPr/>
        </p:nvSpPr>
        <p:spPr bwMode="auto">
          <a:xfrm flipV="1">
            <a:off x="8073206" y="992858"/>
            <a:ext cx="457200" cy="3810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cs typeface="Arial" pitchFamily="34" charset="0"/>
            </a:endParaRPr>
          </a:p>
        </p:txBody>
      </p:sp>
      <p:sp>
        <p:nvSpPr>
          <p:cNvPr id="43" name="Nach oben gebogener Pfeil 42"/>
          <p:cNvSpPr/>
          <p:nvPr/>
        </p:nvSpPr>
        <p:spPr bwMode="auto">
          <a:xfrm rot="10800000">
            <a:off x="4472806" y="1129259"/>
            <a:ext cx="609600" cy="4572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400" b="1" dirty="0">
                <a:solidFill>
                  <a:schemeClr val="bg1"/>
                </a:solidFill>
                <a:latin typeface="+mn-lt"/>
              </a:rPr>
              <a:t>Institutionalisierungsformen – Eigentumsformen von Commons?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67544" y="692696"/>
            <a:ext cx="3048000" cy="707886"/>
          </a:xfrm>
          <a:prstGeom prst="rect">
            <a:avLst/>
          </a:prstGeom>
          <a:solidFill>
            <a:srgbClr val="E9E9E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proprietäre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kommerzielle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Informationsmärkte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5044306" y="764134"/>
            <a:ext cx="3048000" cy="708025"/>
          </a:xfrm>
          <a:prstGeom prst="rect">
            <a:avLst/>
          </a:prstGeom>
          <a:solidFill>
            <a:srgbClr val="E9E9E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</a:rPr>
              <a:t>„commons-based information markets“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696144" y="1486446"/>
            <a:ext cx="2590800" cy="7080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verknappende Verwertung</a:t>
            </a:r>
          </a:p>
        </p:txBody>
      </p:sp>
      <p:sp>
        <p:nvSpPr>
          <p:cNvPr id="41" name="Nach oben gebogener Pfeil 40"/>
          <p:cNvSpPr/>
          <p:nvPr/>
        </p:nvSpPr>
        <p:spPr bwMode="auto">
          <a:xfrm flipV="1">
            <a:off x="8073206" y="992858"/>
            <a:ext cx="457200" cy="3810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3" name="Nach oben gebogener Pfeil 42"/>
          <p:cNvSpPr/>
          <p:nvPr/>
        </p:nvSpPr>
        <p:spPr bwMode="auto">
          <a:xfrm rot="10800000">
            <a:off x="4472806" y="1129259"/>
            <a:ext cx="609600" cy="4572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4" name="Legende mit Pfeil nach unten 23"/>
          <p:cNvSpPr>
            <a:spLocks noChangeArrowheads="1"/>
          </p:cNvSpPr>
          <p:nvPr/>
        </p:nvSpPr>
        <p:spPr bwMode="auto">
          <a:xfrm>
            <a:off x="810444" y="2291968"/>
            <a:ext cx="2362200" cy="882090"/>
          </a:xfrm>
          <a:prstGeom prst="downArrowCallout">
            <a:avLst>
              <a:gd name="adj1" fmla="val 25020"/>
              <a:gd name="adj2" fmla="val 25044"/>
              <a:gd name="adj3" fmla="val 25000"/>
              <a:gd name="adj4" fmla="val 64977"/>
            </a:avLst>
          </a:prstGeom>
          <a:solidFill>
            <a:schemeClr val="bg1">
              <a:lumMod val="85000"/>
            </a:schemeClr>
          </a:solidFill>
          <a:ln w="12700" algn="ctr">
            <a:noFill/>
            <a:round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ermöglicht und geschützt durch</a:t>
            </a:r>
            <a:endParaRPr lang="de-DE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467544" y="3146713"/>
            <a:ext cx="3048000" cy="400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Preispolitik</a:t>
            </a: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467544" y="3633278"/>
            <a:ext cx="3048000" cy="7080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Kontrolle durch Technik (DRM)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467544" y="4427818"/>
            <a:ext cx="3048000" cy="40011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das Urheberrecht</a:t>
            </a:r>
            <a:endParaRPr lang="de-DE" sz="2000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467544" y="4914444"/>
            <a:ext cx="3048000" cy="7078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 eaLnBrk="0" hangingPunct="0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vertragliche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Vereinbarungen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400" b="1" dirty="0">
                <a:solidFill>
                  <a:schemeClr val="bg1"/>
                </a:solidFill>
                <a:latin typeface="+mn-lt"/>
              </a:rPr>
              <a:t>Institutionalisierungsformen – Eigentumsformen von Commons?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67544" y="692696"/>
            <a:ext cx="3048000" cy="707886"/>
          </a:xfrm>
          <a:prstGeom prst="rect">
            <a:avLst/>
          </a:prstGeom>
          <a:solidFill>
            <a:srgbClr val="E9E9E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proprietäre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kommerzielle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Informationsmärkte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5044306" y="764134"/>
            <a:ext cx="3048000" cy="708025"/>
          </a:xfrm>
          <a:prstGeom prst="rect">
            <a:avLst/>
          </a:prstGeom>
          <a:solidFill>
            <a:srgbClr val="E9E9E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</a:rPr>
              <a:t>„commons-based information markets“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696144" y="1486446"/>
            <a:ext cx="2590800" cy="7080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verknappende Verwertung</a:t>
            </a:r>
          </a:p>
        </p:txBody>
      </p:sp>
      <p:grpSp>
        <p:nvGrpSpPr>
          <p:cNvPr id="3" name="Gruppieren 39"/>
          <p:cNvGrpSpPr>
            <a:grpSpLocks/>
          </p:cNvGrpSpPr>
          <p:nvPr/>
        </p:nvGrpSpPr>
        <p:grpSpPr bwMode="auto">
          <a:xfrm>
            <a:off x="6588280" y="2276840"/>
            <a:ext cx="2138397" cy="3127591"/>
            <a:chOff x="6477000" y="4572000"/>
            <a:chExt cx="2469868" cy="3127238"/>
          </a:xfrm>
        </p:grpSpPr>
        <p:sp>
          <p:nvSpPr>
            <p:cNvPr id="38" name="Textfeld 26"/>
            <p:cNvSpPr txBox="1">
              <a:spLocks noChangeArrowheads="1"/>
            </p:cNvSpPr>
            <p:nvPr/>
          </p:nvSpPr>
          <p:spPr bwMode="auto">
            <a:xfrm>
              <a:off x="7467600" y="4572000"/>
              <a:ext cx="681038" cy="3698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und</a:t>
              </a:r>
            </a:p>
          </p:txBody>
        </p:sp>
        <p:sp>
          <p:nvSpPr>
            <p:cNvPr id="39" name="Rectangle 3"/>
            <p:cNvSpPr>
              <a:spLocks noChangeArrowheads="1"/>
            </p:cNvSpPr>
            <p:nvPr/>
          </p:nvSpPr>
          <p:spPr bwMode="auto">
            <a:xfrm>
              <a:off x="6477000" y="5105400"/>
              <a:ext cx="2438400" cy="707886"/>
            </a:xfrm>
            <a:prstGeom prst="rect">
              <a:avLst/>
            </a:prstGeom>
            <a:solidFill>
              <a:srgbClr val="E9E9E9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de-DE" sz="2000" dirty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Möglichkeit der Entwicklung</a:t>
              </a:r>
            </a:p>
          </p:txBody>
        </p:sp>
        <p:sp>
          <p:nvSpPr>
            <p:cNvPr id="27" name="Rectangle 3"/>
            <p:cNvSpPr>
              <a:spLocks noChangeArrowheads="1"/>
            </p:cNvSpPr>
            <p:nvPr/>
          </p:nvSpPr>
          <p:spPr bwMode="auto">
            <a:xfrm>
              <a:off x="6508468" y="6068206"/>
              <a:ext cx="2438400" cy="1631032"/>
            </a:xfrm>
            <a:prstGeom prst="rect">
              <a:avLst/>
            </a:prstGeom>
            <a:solidFill>
              <a:srgbClr val="E9E9E9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de-DE" sz="2000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Nachhaltigkeit Verantwortung auch gegenüber späteren Generationen</a:t>
              </a:r>
              <a:endParaRPr lang="de-DE" sz="2000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7065094" y="1517874"/>
            <a:ext cx="1800201" cy="7078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freie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Nutzung</a:t>
            </a:r>
          </a:p>
          <a:p>
            <a:pPr algn="ctr" eaLnBrk="0" hangingPunct="0"/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Teilen von W&amp;I</a:t>
            </a:r>
            <a:endParaRPr lang="de-DE" sz="2000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1" name="Nach oben gebogener Pfeil 40"/>
          <p:cNvSpPr/>
          <p:nvPr/>
        </p:nvSpPr>
        <p:spPr bwMode="auto">
          <a:xfrm flipV="1">
            <a:off x="8073206" y="992858"/>
            <a:ext cx="457200" cy="3810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3" name="Nach oben gebogener Pfeil 42"/>
          <p:cNvSpPr/>
          <p:nvPr/>
        </p:nvSpPr>
        <p:spPr bwMode="auto">
          <a:xfrm rot="10800000">
            <a:off x="4472806" y="1129259"/>
            <a:ext cx="609600" cy="4572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4" name="Legende mit Pfeil nach unten 23"/>
          <p:cNvSpPr>
            <a:spLocks noChangeArrowheads="1"/>
          </p:cNvSpPr>
          <p:nvPr/>
        </p:nvSpPr>
        <p:spPr bwMode="auto">
          <a:xfrm>
            <a:off x="810444" y="2291968"/>
            <a:ext cx="2362200" cy="882090"/>
          </a:xfrm>
          <a:prstGeom prst="downArrowCallout">
            <a:avLst>
              <a:gd name="adj1" fmla="val 25020"/>
              <a:gd name="adj2" fmla="val 25044"/>
              <a:gd name="adj3" fmla="val 25000"/>
              <a:gd name="adj4" fmla="val 64977"/>
            </a:avLst>
          </a:prstGeom>
          <a:solidFill>
            <a:schemeClr val="bg1">
              <a:lumMod val="85000"/>
            </a:schemeClr>
          </a:solidFill>
          <a:ln w="12700" algn="ctr">
            <a:noFill/>
            <a:round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ermöglicht und geschützt durch</a:t>
            </a:r>
            <a:endParaRPr lang="de-DE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467544" y="3146713"/>
            <a:ext cx="3048000" cy="400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Preispolitik</a:t>
            </a: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467544" y="3633278"/>
            <a:ext cx="3048000" cy="7080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Kontrolle durch Technik (DRM)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467544" y="4427818"/>
            <a:ext cx="3048000" cy="40011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das Urheberrecht</a:t>
            </a:r>
            <a:endParaRPr lang="de-DE" sz="2000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467544" y="4914444"/>
            <a:ext cx="3048000" cy="7078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 eaLnBrk="0" hangingPunct="0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vertragliche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Vereinbarungen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400" b="1" dirty="0">
                <a:solidFill>
                  <a:schemeClr val="bg1"/>
                </a:solidFill>
                <a:latin typeface="+mn-lt"/>
              </a:rPr>
              <a:t>Institutionalisierungsformen – Eigentumsformen von Commons?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67544" y="692696"/>
            <a:ext cx="3048000" cy="707886"/>
          </a:xfrm>
          <a:prstGeom prst="rect">
            <a:avLst/>
          </a:prstGeom>
          <a:solidFill>
            <a:srgbClr val="E9E9E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proprietäre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kommerzielle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Informationsmärkte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5044306" y="764134"/>
            <a:ext cx="3048000" cy="708025"/>
          </a:xfrm>
          <a:prstGeom prst="rect">
            <a:avLst/>
          </a:prstGeom>
          <a:solidFill>
            <a:srgbClr val="E9E9E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</a:rPr>
              <a:t>„commons-based information markets“</a:t>
            </a:r>
            <a:endParaRPr lang="de-DE" sz="2000" b="1" dirty="0">
              <a:solidFill>
                <a:srgbClr val="002060"/>
              </a:solidFill>
            </a:endParaRPr>
          </a:p>
        </p:txBody>
      </p:sp>
      <p:grpSp>
        <p:nvGrpSpPr>
          <p:cNvPr id="2" name="Gruppieren 38"/>
          <p:cNvGrpSpPr>
            <a:grpSpLocks/>
          </p:cNvGrpSpPr>
          <p:nvPr/>
        </p:nvGrpSpPr>
        <p:grpSpPr bwMode="auto">
          <a:xfrm>
            <a:off x="3787006" y="2361775"/>
            <a:ext cx="2438400" cy="987364"/>
            <a:chOff x="3886200" y="4385398"/>
            <a:chExt cx="2438400" cy="987243"/>
          </a:xfrm>
        </p:grpSpPr>
        <p:sp>
          <p:nvSpPr>
            <p:cNvPr id="34" name="Rectangle 3"/>
            <p:cNvSpPr>
              <a:spLocks noChangeArrowheads="1"/>
            </p:cNvSpPr>
            <p:nvPr/>
          </p:nvSpPr>
          <p:spPr bwMode="auto">
            <a:xfrm>
              <a:off x="3886200" y="4735355"/>
              <a:ext cx="2438400" cy="637286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000" b="1" dirty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Entschädigung an die Öffentlichkeit </a:t>
              </a:r>
            </a:p>
          </p:txBody>
        </p:sp>
        <p:sp>
          <p:nvSpPr>
            <p:cNvPr id="35" name="Textfeld 22"/>
            <p:cNvSpPr txBox="1">
              <a:spLocks noChangeArrowheads="1"/>
            </p:cNvSpPr>
            <p:nvPr/>
          </p:nvSpPr>
          <p:spPr bwMode="auto">
            <a:xfrm>
              <a:off x="4724400" y="4385398"/>
              <a:ext cx="681038" cy="29877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dirty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und</a:t>
              </a:r>
            </a:p>
          </p:txBody>
        </p:sp>
      </p:grp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696144" y="1486446"/>
            <a:ext cx="2590800" cy="7080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verknappende Verwertung</a:t>
            </a:r>
          </a:p>
        </p:txBody>
      </p:sp>
      <p:sp>
        <p:nvSpPr>
          <p:cNvPr id="41" name="Nach oben gebogener Pfeil 40"/>
          <p:cNvSpPr/>
          <p:nvPr/>
        </p:nvSpPr>
        <p:spPr bwMode="auto">
          <a:xfrm flipV="1">
            <a:off x="8073206" y="992858"/>
            <a:ext cx="457200" cy="3810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615556" y="1700759"/>
            <a:ext cx="2857500" cy="7080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einfache kommerzielle Nutzungsrechte</a:t>
            </a:r>
          </a:p>
        </p:txBody>
      </p:sp>
      <p:sp>
        <p:nvSpPr>
          <p:cNvPr id="43" name="Nach oben gebogener Pfeil 42"/>
          <p:cNvSpPr/>
          <p:nvPr/>
        </p:nvSpPr>
        <p:spPr bwMode="auto">
          <a:xfrm rot="10800000">
            <a:off x="4472806" y="1129259"/>
            <a:ext cx="609600" cy="4572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4" name="Legende mit Pfeil nach unten 23"/>
          <p:cNvSpPr>
            <a:spLocks noChangeArrowheads="1"/>
          </p:cNvSpPr>
          <p:nvPr/>
        </p:nvSpPr>
        <p:spPr bwMode="auto">
          <a:xfrm>
            <a:off x="810444" y="2291968"/>
            <a:ext cx="2362200" cy="882090"/>
          </a:xfrm>
          <a:prstGeom prst="downArrowCallout">
            <a:avLst>
              <a:gd name="adj1" fmla="val 25020"/>
              <a:gd name="adj2" fmla="val 25044"/>
              <a:gd name="adj3" fmla="val 25000"/>
              <a:gd name="adj4" fmla="val 64977"/>
            </a:avLst>
          </a:prstGeom>
          <a:solidFill>
            <a:schemeClr val="bg1">
              <a:lumMod val="85000"/>
            </a:schemeClr>
          </a:solidFill>
          <a:ln w="12700" algn="ctr">
            <a:noFill/>
            <a:round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ermöglicht und geschützt durch</a:t>
            </a:r>
            <a:endParaRPr lang="de-DE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467544" y="3146713"/>
            <a:ext cx="3048000" cy="400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Preispolitik</a:t>
            </a: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467544" y="3633278"/>
            <a:ext cx="3048000" cy="7080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Kontrolle durch Technik (DRM)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467544" y="4427818"/>
            <a:ext cx="3048000" cy="40011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das Urheberrecht</a:t>
            </a:r>
            <a:endParaRPr lang="de-DE" sz="2000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467544" y="4914444"/>
            <a:ext cx="3048000" cy="7078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 eaLnBrk="0" hangingPunct="0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vertragliche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Vereinbarungen</a:t>
            </a:r>
          </a:p>
        </p:txBody>
      </p:sp>
      <p:sp>
        <p:nvSpPr>
          <p:cNvPr id="49" name="Legende mit Pfeil nach unten 23"/>
          <p:cNvSpPr>
            <a:spLocks noChangeArrowheads="1"/>
          </p:cNvSpPr>
          <p:nvPr/>
        </p:nvSpPr>
        <p:spPr bwMode="auto">
          <a:xfrm>
            <a:off x="3887019" y="3390082"/>
            <a:ext cx="2362200" cy="457200"/>
          </a:xfrm>
          <a:prstGeom prst="downArrowCallout">
            <a:avLst>
              <a:gd name="adj1" fmla="val 25020"/>
              <a:gd name="adj2" fmla="val 25044"/>
              <a:gd name="adj3" fmla="val 25000"/>
              <a:gd name="adj4" fmla="val 64977"/>
            </a:avLst>
          </a:prstGeom>
          <a:solidFill>
            <a:schemeClr val="bg1">
              <a:lumMod val="85000"/>
            </a:schemeClr>
          </a:solidFill>
          <a:ln w="12700" algn="ctr">
            <a:noFill/>
            <a:round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dirty="0">
                <a:solidFill>
                  <a:srgbClr val="002060"/>
                </a:solidFill>
                <a:latin typeface="+mn-lt"/>
                <a:cs typeface="Arial" pitchFamily="34" charset="0"/>
              </a:rPr>
              <a:t>durch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4040758" y="4394176"/>
            <a:ext cx="2479353" cy="400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Monetäre Beiträge</a:t>
            </a: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4040758" y="4902250"/>
            <a:ext cx="2479353" cy="400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Steuer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040758" y="3886102"/>
            <a:ext cx="2664296" cy="40011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Mehrwertleistungen</a:t>
            </a:r>
            <a:endParaRPr lang="de-DE" sz="2000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27" name="Gruppieren 39"/>
          <p:cNvGrpSpPr>
            <a:grpSpLocks/>
          </p:cNvGrpSpPr>
          <p:nvPr/>
        </p:nvGrpSpPr>
        <p:grpSpPr bwMode="auto">
          <a:xfrm>
            <a:off x="6876320" y="2389698"/>
            <a:ext cx="2138397" cy="2911562"/>
            <a:chOff x="6477000" y="4788005"/>
            <a:chExt cx="2469868" cy="2911233"/>
          </a:xfrm>
        </p:grpSpPr>
        <p:sp>
          <p:nvSpPr>
            <p:cNvPr id="28" name="Textfeld 26"/>
            <p:cNvSpPr txBox="1">
              <a:spLocks noChangeArrowheads="1"/>
            </p:cNvSpPr>
            <p:nvPr/>
          </p:nvSpPr>
          <p:spPr bwMode="auto">
            <a:xfrm>
              <a:off x="7308722" y="4788005"/>
              <a:ext cx="681038" cy="3698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und</a:t>
              </a:r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6477000" y="5220017"/>
              <a:ext cx="2438400" cy="707886"/>
            </a:xfrm>
            <a:prstGeom prst="rect">
              <a:avLst/>
            </a:prstGeom>
            <a:solidFill>
              <a:srgbClr val="E9E9E9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de-DE" sz="2000" dirty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Möglichkeit der Entwicklung</a:t>
              </a:r>
            </a:p>
          </p:txBody>
        </p:sp>
        <p:sp>
          <p:nvSpPr>
            <p:cNvPr id="33" name="Rectangle 3"/>
            <p:cNvSpPr>
              <a:spLocks noChangeArrowheads="1"/>
            </p:cNvSpPr>
            <p:nvPr/>
          </p:nvSpPr>
          <p:spPr bwMode="auto">
            <a:xfrm>
              <a:off x="6508468" y="6068206"/>
              <a:ext cx="2438400" cy="1631032"/>
            </a:xfrm>
            <a:prstGeom prst="rect">
              <a:avLst/>
            </a:prstGeom>
            <a:solidFill>
              <a:srgbClr val="E9E9E9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de-DE" sz="2000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Nachhaltigkeit Verantwortung auch gegenüber späteren Generationen</a:t>
              </a:r>
              <a:endParaRPr lang="de-DE" sz="2000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7065094" y="1517874"/>
            <a:ext cx="1899516" cy="7078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freie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Nutzung</a:t>
            </a:r>
          </a:p>
          <a:p>
            <a:pPr algn="ctr" eaLnBrk="0" hangingPunct="0"/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Teilen von W&amp;I</a:t>
            </a:r>
            <a:endParaRPr lang="de-DE" sz="2000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400" b="1" dirty="0">
                <a:solidFill>
                  <a:schemeClr val="bg1"/>
                </a:solidFill>
                <a:latin typeface="+mn-lt"/>
              </a:rPr>
              <a:t>Institutionalisierungsformen – Eigentumsformen von Commons?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67544" y="692696"/>
            <a:ext cx="3048000" cy="707886"/>
          </a:xfrm>
          <a:prstGeom prst="rect">
            <a:avLst/>
          </a:prstGeom>
          <a:solidFill>
            <a:srgbClr val="E9E9E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proprietäre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kommerzielle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Informationsmärkte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5044306" y="764134"/>
            <a:ext cx="3048000" cy="708025"/>
          </a:xfrm>
          <a:prstGeom prst="rect">
            <a:avLst/>
          </a:prstGeom>
          <a:solidFill>
            <a:srgbClr val="E9E9E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</a:rPr>
              <a:t>„commons-based information markets“</a:t>
            </a:r>
            <a:endParaRPr lang="de-DE" sz="2000" b="1" dirty="0">
              <a:solidFill>
                <a:srgbClr val="002060"/>
              </a:solidFill>
            </a:endParaRPr>
          </a:p>
        </p:txBody>
      </p:sp>
      <p:grpSp>
        <p:nvGrpSpPr>
          <p:cNvPr id="2" name="Gruppieren 38"/>
          <p:cNvGrpSpPr>
            <a:grpSpLocks/>
          </p:cNvGrpSpPr>
          <p:nvPr/>
        </p:nvGrpSpPr>
        <p:grpSpPr bwMode="auto">
          <a:xfrm>
            <a:off x="3787006" y="2361775"/>
            <a:ext cx="2438400" cy="987364"/>
            <a:chOff x="3886200" y="4385398"/>
            <a:chExt cx="2438400" cy="987243"/>
          </a:xfrm>
        </p:grpSpPr>
        <p:sp>
          <p:nvSpPr>
            <p:cNvPr id="34" name="Rectangle 3"/>
            <p:cNvSpPr>
              <a:spLocks noChangeArrowheads="1"/>
            </p:cNvSpPr>
            <p:nvPr/>
          </p:nvSpPr>
          <p:spPr bwMode="auto">
            <a:xfrm>
              <a:off x="3886200" y="4735355"/>
              <a:ext cx="2438400" cy="637286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000" b="1" dirty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Entschädigung an die Öffentlichkeit </a:t>
              </a:r>
            </a:p>
          </p:txBody>
        </p:sp>
        <p:sp>
          <p:nvSpPr>
            <p:cNvPr id="35" name="Textfeld 22"/>
            <p:cNvSpPr txBox="1">
              <a:spLocks noChangeArrowheads="1"/>
            </p:cNvSpPr>
            <p:nvPr/>
          </p:nvSpPr>
          <p:spPr bwMode="auto">
            <a:xfrm>
              <a:off x="4724400" y="4385398"/>
              <a:ext cx="681038" cy="29877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dirty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und</a:t>
              </a:r>
            </a:p>
          </p:txBody>
        </p:sp>
      </p:grp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696144" y="1486446"/>
            <a:ext cx="2590800" cy="7080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verknappende Verwertung</a:t>
            </a:r>
          </a:p>
        </p:txBody>
      </p:sp>
      <p:sp>
        <p:nvSpPr>
          <p:cNvPr id="41" name="Nach oben gebogener Pfeil 40"/>
          <p:cNvSpPr/>
          <p:nvPr/>
        </p:nvSpPr>
        <p:spPr bwMode="auto">
          <a:xfrm flipV="1">
            <a:off x="8073206" y="992858"/>
            <a:ext cx="457200" cy="3810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cs typeface="Arial" pitchFamily="34" charset="0"/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615556" y="1700759"/>
            <a:ext cx="2857500" cy="7080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einfache kommerzielle Nutzungsrechte</a:t>
            </a:r>
          </a:p>
        </p:txBody>
      </p:sp>
      <p:sp>
        <p:nvSpPr>
          <p:cNvPr id="43" name="Nach oben gebogener Pfeil 42"/>
          <p:cNvSpPr/>
          <p:nvPr/>
        </p:nvSpPr>
        <p:spPr bwMode="auto">
          <a:xfrm rot="10800000">
            <a:off x="4472806" y="1129259"/>
            <a:ext cx="609600" cy="4572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cs typeface="Arial" pitchFamily="34" charset="0"/>
            </a:endParaRPr>
          </a:p>
        </p:txBody>
      </p:sp>
      <p:sp>
        <p:nvSpPr>
          <p:cNvPr id="44" name="Legende mit Pfeil nach unten 23"/>
          <p:cNvSpPr>
            <a:spLocks noChangeArrowheads="1"/>
          </p:cNvSpPr>
          <p:nvPr/>
        </p:nvSpPr>
        <p:spPr bwMode="auto">
          <a:xfrm>
            <a:off x="810444" y="2291968"/>
            <a:ext cx="2362200" cy="882090"/>
          </a:xfrm>
          <a:prstGeom prst="downArrowCallout">
            <a:avLst>
              <a:gd name="adj1" fmla="val 25020"/>
              <a:gd name="adj2" fmla="val 25044"/>
              <a:gd name="adj3" fmla="val 25000"/>
              <a:gd name="adj4" fmla="val 64977"/>
            </a:avLst>
          </a:prstGeom>
          <a:solidFill>
            <a:schemeClr val="bg1">
              <a:lumMod val="85000"/>
            </a:schemeClr>
          </a:solidFill>
          <a:ln w="12700" algn="ctr">
            <a:noFill/>
            <a:round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ermöglicht und geschützt durch</a:t>
            </a:r>
            <a:endParaRPr lang="de-DE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467544" y="3146713"/>
            <a:ext cx="3048000" cy="400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Preispolitik</a:t>
            </a: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467544" y="3633278"/>
            <a:ext cx="3048000" cy="7080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Kontrolle durch Technik (DRM)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467544" y="4427818"/>
            <a:ext cx="3048000" cy="40011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das Urheberrecht</a:t>
            </a:r>
            <a:endParaRPr lang="de-DE" sz="2000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467544" y="4914444"/>
            <a:ext cx="3048000" cy="7078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 eaLnBrk="0" hangingPunct="0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vertragliche </a:t>
            </a: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Vereinbarungen</a:t>
            </a:r>
          </a:p>
        </p:txBody>
      </p:sp>
      <p:sp>
        <p:nvSpPr>
          <p:cNvPr id="49" name="Legende mit Pfeil nach unten 23"/>
          <p:cNvSpPr>
            <a:spLocks noChangeArrowheads="1"/>
          </p:cNvSpPr>
          <p:nvPr/>
        </p:nvSpPr>
        <p:spPr bwMode="auto">
          <a:xfrm>
            <a:off x="3887019" y="3390082"/>
            <a:ext cx="2362200" cy="457200"/>
          </a:xfrm>
          <a:prstGeom prst="downArrowCallout">
            <a:avLst>
              <a:gd name="adj1" fmla="val 25020"/>
              <a:gd name="adj2" fmla="val 25044"/>
              <a:gd name="adj3" fmla="val 25000"/>
              <a:gd name="adj4" fmla="val 64977"/>
            </a:avLst>
          </a:prstGeom>
          <a:solidFill>
            <a:schemeClr val="bg1">
              <a:lumMod val="85000"/>
            </a:schemeClr>
          </a:solidFill>
          <a:ln w="12700" algn="ctr">
            <a:noFill/>
            <a:round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dirty="0">
                <a:solidFill>
                  <a:srgbClr val="002060"/>
                </a:solidFill>
                <a:latin typeface="+mn-lt"/>
                <a:cs typeface="Arial" pitchFamily="34" charset="0"/>
              </a:rPr>
              <a:t>durch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4040758" y="4394176"/>
            <a:ext cx="2479353" cy="400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Monetäre Beiträge</a:t>
            </a: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4040758" y="4902250"/>
            <a:ext cx="2479353" cy="400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Steuer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040758" y="3886102"/>
            <a:ext cx="2664296" cy="40011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Mehrwertleistungen</a:t>
            </a:r>
            <a:endParaRPr lang="de-DE" sz="2000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3" name="Gruppieren 39"/>
          <p:cNvGrpSpPr>
            <a:grpSpLocks/>
          </p:cNvGrpSpPr>
          <p:nvPr/>
        </p:nvGrpSpPr>
        <p:grpSpPr bwMode="auto">
          <a:xfrm>
            <a:off x="6876320" y="2389698"/>
            <a:ext cx="2138397" cy="2911562"/>
            <a:chOff x="6477000" y="4788005"/>
            <a:chExt cx="2469868" cy="2911233"/>
          </a:xfrm>
        </p:grpSpPr>
        <p:sp>
          <p:nvSpPr>
            <p:cNvPr id="28" name="Textfeld 26"/>
            <p:cNvSpPr txBox="1">
              <a:spLocks noChangeArrowheads="1"/>
            </p:cNvSpPr>
            <p:nvPr/>
          </p:nvSpPr>
          <p:spPr bwMode="auto">
            <a:xfrm>
              <a:off x="7308722" y="4788005"/>
              <a:ext cx="681038" cy="3698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und</a:t>
              </a:r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6477000" y="5220017"/>
              <a:ext cx="2438400" cy="707886"/>
            </a:xfrm>
            <a:prstGeom prst="rect">
              <a:avLst/>
            </a:prstGeom>
            <a:solidFill>
              <a:srgbClr val="E9E9E9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de-DE" sz="2000" dirty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Möglichkeit der Entwicklung</a:t>
              </a:r>
            </a:p>
          </p:txBody>
        </p:sp>
        <p:sp>
          <p:nvSpPr>
            <p:cNvPr id="33" name="Rectangle 3"/>
            <p:cNvSpPr>
              <a:spLocks noChangeArrowheads="1"/>
            </p:cNvSpPr>
            <p:nvPr/>
          </p:nvSpPr>
          <p:spPr bwMode="auto">
            <a:xfrm>
              <a:off x="6508468" y="6068206"/>
              <a:ext cx="2438400" cy="1631032"/>
            </a:xfrm>
            <a:prstGeom prst="rect">
              <a:avLst/>
            </a:prstGeom>
            <a:solidFill>
              <a:srgbClr val="E9E9E9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de-DE" sz="2000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Nachhaltigkeit Verantwortung auch gegenüber späteren Generationen</a:t>
              </a:r>
              <a:endParaRPr lang="de-DE" sz="2000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7065094" y="1517874"/>
            <a:ext cx="1899516" cy="7078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de-DE" sz="2000" dirty="0">
                <a:solidFill>
                  <a:srgbClr val="002060"/>
                </a:solidFill>
                <a:latin typeface="+mn-lt"/>
                <a:cs typeface="Arial" pitchFamily="34" charset="0"/>
              </a:rPr>
              <a:t>freie </a:t>
            </a:r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Nutzung</a:t>
            </a:r>
          </a:p>
          <a:p>
            <a:pPr algn="ctr" eaLnBrk="0" hangingPunct="0"/>
            <a:r>
              <a:rPr lang="de-DE" sz="20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Teilen von W&amp;I</a:t>
            </a:r>
            <a:endParaRPr lang="de-DE" sz="2000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979640" y="2204830"/>
            <a:ext cx="5040700" cy="1711366"/>
          </a:xfrm>
          <a:prstGeom prst="rect">
            <a:avLst/>
          </a:prstGeom>
          <a:solidFill>
            <a:srgbClr val="00206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de-DE" dirty="0">
                <a:solidFill>
                  <a:schemeClr val="bg1"/>
                </a:solidFill>
                <a:latin typeface="+mn-lt"/>
                <a:cs typeface="+mn-cs"/>
              </a:rPr>
              <a:t>„</a:t>
            </a:r>
            <a:r>
              <a:rPr lang="de-DE" b="1" dirty="0">
                <a:solidFill>
                  <a:schemeClr val="bg1"/>
                </a:solidFill>
                <a:latin typeface="+mn-lt"/>
                <a:cs typeface="+mn-cs"/>
              </a:rPr>
              <a:t>Je freier </a:t>
            </a:r>
            <a:r>
              <a:rPr lang="de-DE" dirty="0">
                <a:solidFill>
                  <a:schemeClr val="bg1"/>
                </a:solidFill>
                <a:latin typeface="+mn-lt"/>
                <a:cs typeface="+mn-cs"/>
              </a:rPr>
              <a:t>der Zugriff zu Wissen und Information gemacht wird, </a:t>
            </a:r>
            <a:r>
              <a:rPr lang="de-DE" b="1" dirty="0">
                <a:solidFill>
                  <a:schemeClr val="bg1"/>
                </a:solidFill>
                <a:latin typeface="+mn-lt"/>
                <a:cs typeface="+mn-cs"/>
              </a:rPr>
              <a:t>umso höher </a:t>
            </a:r>
            <a:r>
              <a:rPr lang="de-DE" dirty="0">
                <a:solidFill>
                  <a:schemeClr val="bg1"/>
                </a:solidFill>
                <a:latin typeface="+mn-lt"/>
                <a:cs typeface="+mn-cs"/>
              </a:rPr>
              <a:t>ist die</a:t>
            </a:r>
          </a:p>
          <a:p>
            <a:pPr algn="ctr" eaLnBrk="0" hangingPunct="0">
              <a:lnSpc>
                <a:spcPct val="150000"/>
              </a:lnSpc>
              <a:defRPr/>
            </a:pPr>
            <a:r>
              <a:rPr lang="de-DE" dirty="0">
                <a:solidFill>
                  <a:schemeClr val="bg1"/>
                </a:solidFill>
                <a:latin typeface="+mn-lt"/>
                <a:cs typeface="+mn-cs"/>
              </a:rPr>
              <a:t>Wahrscheinlichkeit, dass auch weiterhin in der Wirtschaft damit verdient werden kann.“</a:t>
            </a:r>
            <a:endParaRPr lang="de-DE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3"/>
          <p:cNvSpPr txBox="1"/>
          <p:nvPr/>
        </p:nvSpPr>
        <p:spPr>
          <a:xfrm>
            <a:off x="1476375" y="908050"/>
            <a:ext cx="5727700" cy="2643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5400" b="1" i="1" kern="0" dirty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Vielen Dank für Ihre Aufmerksamkeit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403350" y="3860800"/>
            <a:ext cx="5873750" cy="719138"/>
          </a:xfrm>
          <a:prstGeom prst="rect">
            <a:avLst/>
          </a:prstGeom>
          <a:noFill/>
          <a:ln>
            <a:noFill/>
          </a:ln>
        </p:spPr>
        <p:txBody>
          <a:bodyPr anchorCtr="1" compatLnSpc="0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b="1" kern="0" dirty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Folien unter einer </a:t>
            </a: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CC-</a:t>
            </a:r>
            <a:r>
              <a:rPr lang="de-DE" sz="2000" b="1" kern="0" dirty="0" err="1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Licence</a:t>
            </a: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 ab 12.9.2011 </a:t>
            </a:r>
            <a:endParaRPr lang="de-DE" sz="2000" b="1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b="1" kern="0" dirty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  <a:hlinkClick r:id="rId3"/>
              </a:rPr>
              <a:t>www.kuhlen.name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196752"/>
            <a:ext cx="6408712" cy="552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feld 12"/>
          <p:cNvSpPr txBox="1"/>
          <p:nvPr/>
        </p:nvSpPr>
        <p:spPr>
          <a:xfrm>
            <a:off x="4211960" y="4077072"/>
            <a:ext cx="4608512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http://creativecommons.org/licenses/by-sa/3.0/de//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5" name="Pfeil nach links 4">
            <a:hlinkClick r:id="rId5" action="ppaction://hlinksldjump"/>
          </p:cNvPr>
          <p:cNvSpPr/>
          <p:nvPr/>
        </p:nvSpPr>
        <p:spPr>
          <a:xfrm>
            <a:off x="7884460" y="5373270"/>
            <a:ext cx="864120" cy="43206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feld 28"/>
          <p:cNvSpPr txBox="1"/>
          <p:nvPr/>
        </p:nvSpPr>
        <p:spPr>
          <a:xfrm>
            <a:off x="611560" y="1589021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Neurowissenschaften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Publikationen nur bis 2008 nachgewiesen; keine Publikation im Volltext frei verfügbar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611560" y="2339589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Informatik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Weitgehend Links auf den Volltext, intensiv aus Proceedings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611560" y="3090157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Organische Geochemie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Neuere Arbeiten mit Links zu ScienceDirect, dort Abstracts, sonst käuflicher Erwerb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611560" y="3840725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Zellbiologie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Überwiegend downloadbar als PDF </a:t>
            </a:r>
            <a:r>
              <a:rPr lang="de-DE" i="1" dirty="0" smtClean="0">
                <a:solidFill>
                  <a:srgbClr val="002060"/>
                </a:solidFill>
                <a:latin typeface="+mn-lt"/>
              </a:rPr>
              <a:t>for personal use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ohne CC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11560" y="4314293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Experimentelle Festkörperphysik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Preprints weitgehend unter arXiv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11560" y="838453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+mn-lt"/>
              </a:rPr>
              <a:t>Molekulare Phytopathologie 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Abstract oft unter PubMed frei verfügbar; nichts im Volltext frei verfügbar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von Publikationen von Leibniz-Preisträgern 2011</a:t>
            </a:r>
          </a:p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über deren Website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feld 28"/>
          <p:cNvSpPr txBox="1"/>
          <p:nvPr/>
        </p:nvSpPr>
        <p:spPr>
          <a:xfrm>
            <a:off x="611560" y="1589021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Neurowissenschaften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Publikationen nur bis 2008 nachgewiesen; keine Publikation im Volltext frei verfügbar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611560" y="2339589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Informatik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Weitgehend Links auf den Volltext, intensiv aus Proceedings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611560" y="3090157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Organische Geochemie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Neuere Arbeiten mit Links zu ScienceDirect, dort Abstracts, sonst käuflicher Erwerb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611560" y="3840725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Zellbiologie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Überwiegend downloadbar als PDF </a:t>
            </a:r>
            <a:r>
              <a:rPr lang="de-DE" i="1" dirty="0" smtClean="0">
                <a:solidFill>
                  <a:srgbClr val="002060"/>
                </a:solidFill>
                <a:latin typeface="+mn-lt"/>
              </a:rPr>
              <a:t>for personal use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, ohne CC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11560" y="4314293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Experimentelle Festkörperphysik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Preprints weitgehend unter arXiv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11560" y="4787861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+mn-lt"/>
              </a:rPr>
              <a:t>Röntgenphysik 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Abstracts zugänglich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;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 Volltexte käuflich zu erwerben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611560" y="5261429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2060"/>
                </a:solidFill>
                <a:latin typeface="+mn-lt"/>
              </a:rPr>
              <a:t>Ägyptologie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- 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Nichts frei verfügbar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11560" y="5734997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+mn-lt"/>
              </a:rPr>
              <a:t>Thermodynamik 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Abstracts verfügbar; Volltexte käuflich über ScienceDirect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611560" y="838453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+mn-lt"/>
              </a:rPr>
              <a:t>Molekulare Phytopathologie - </a:t>
            </a:r>
            <a:r>
              <a:rPr lang="de-DE" dirty="0" smtClean="0">
                <a:solidFill>
                  <a:srgbClr val="002060"/>
                </a:solidFill>
                <a:latin typeface="+mn-lt"/>
              </a:rPr>
              <a:t>Abstract oft unter PubMed frei verfügbar; nichts im Volltext frei verfügbar</a:t>
            </a:r>
            <a:endParaRPr lang="de-DE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von Publikationen von Leibniz-Preisträgern 2011</a:t>
            </a:r>
          </a:p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über deren Website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feld 36"/>
          <p:cNvSpPr txBox="1"/>
          <p:nvPr/>
        </p:nvSpPr>
        <p:spPr>
          <a:xfrm>
            <a:off x="971600" y="92091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Warum so wenig frei verfügbar, obgleich es an sich unproblematisch möglich wäre?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von Publikationen von Leibniz-Preisträgern 2011</a:t>
            </a:r>
          </a:p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über deren Website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feld 36"/>
          <p:cNvSpPr txBox="1"/>
          <p:nvPr/>
        </p:nvSpPr>
        <p:spPr>
          <a:xfrm>
            <a:off x="971600" y="92091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Warum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so wenig frei verfügbar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, obgleich es an sich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unproblematisch möglich 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wäre?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Freie Verfügbarkeit über Zweitpublikationen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971600" y="2132856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Die meisten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Verlage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bzw. deren Zeitschriften, in denen die Preisträger veröffentlichen,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erlauben eine öffentliche Zugänglichmachung als Zweitpublikation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43608" y="4005064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unproblematisch über Einsicht bei 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SherpaRomeo bzw. DINI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rd 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file:///C:/Dokumente%20und%20Einstellungen/00-Laufendes/Vortraege2010/IFLA-Goetebur/Goteborg2010-PP-HM260710-OO.odp/Network</Template>
  <TotalTime>0</TotalTime>
  <Words>3163</Words>
  <Application>Microsoft Office PowerPoint</Application>
  <PresentationFormat>Bildschirmpräsentation (4:3)</PresentationFormat>
  <Paragraphs>574</Paragraphs>
  <Slides>58</Slides>
  <Notes>55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58</vt:i4>
      </vt:variant>
    </vt:vector>
  </HeadingPairs>
  <TitlesOfParts>
    <vt:vector size="61" baseType="lpstr">
      <vt:lpstr>Network</vt:lpstr>
      <vt:lpstr>Standard 1</vt:lpstr>
      <vt:lpstr>Standard</vt:lpstr>
      <vt:lpstr> Symposium anlässlich des Online-Gangs von „Leibniz Publik“, dem Exzellenzportal für die Leibnizpreisträger der Deutschen Forschungsgemeinschaft (DFG)  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Folie 37</vt:lpstr>
      <vt:lpstr>Folie 38</vt:lpstr>
      <vt:lpstr>Folie 39</vt:lpstr>
      <vt:lpstr>Folie 40</vt:lpstr>
      <vt:lpstr>Folie 41</vt:lpstr>
      <vt:lpstr>Folie 42</vt:lpstr>
      <vt:lpstr>Folie 43</vt:lpstr>
      <vt:lpstr>Folie 44</vt:lpstr>
      <vt:lpstr>Folie 45</vt:lpstr>
      <vt:lpstr>Folie 46</vt:lpstr>
      <vt:lpstr>Folie 47</vt:lpstr>
      <vt:lpstr>Folie 48</vt:lpstr>
      <vt:lpstr>Folie 49</vt:lpstr>
      <vt:lpstr>Folie 50</vt:lpstr>
      <vt:lpstr>Folie 51</vt:lpstr>
      <vt:lpstr>Folie 52</vt:lpstr>
      <vt:lpstr>Folie 53</vt:lpstr>
      <vt:lpstr>Folie 54</vt:lpstr>
      <vt:lpstr>Folie 55</vt:lpstr>
      <vt:lpstr>Folie 56</vt:lpstr>
      <vt:lpstr>Folie 57</vt:lpstr>
      <vt:lpstr>Folie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Statutory regulations in copyright law for document delivery</dc:title>
  <dc:creator>hmueller</dc:creator>
  <cp:lastModifiedBy>rk</cp:lastModifiedBy>
  <cp:revision>297</cp:revision>
  <cp:lastPrinted>1601-01-01T00:00:00Z</cp:lastPrinted>
  <dcterms:created xsi:type="dcterms:W3CDTF">2010-07-07T12:18:28Z</dcterms:created>
  <dcterms:modified xsi:type="dcterms:W3CDTF">2011-09-14T14:29:12Z</dcterms:modified>
</cp:coreProperties>
</file>