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9"/>
  </p:notesMasterIdLst>
  <p:handoutMasterIdLst>
    <p:handoutMasterId r:id="rId50"/>
  </p:handoutMasterIdLst>
  <p:sldIdLst>
    <p:sldId id="256" r:id="rId2"/>
    <p:sldId id="257" r:id="rId3"/>
    <p:sldId id="302" r:id="rId4"/>
    <p:sldId id="303" r:id="rId5"/>
    <p:sldId id="259" r:id="rId6"/>
    <p:sldId id="260" r:id="rId7"/>
    <p:sldId id="261" r:id="rId8"/>
    <p:sldId id="262" r:id="rId9"/>
    <p:sldId id="263" r:id="rId10"/>
    <p:sldId id="313" r:id="rId11"/>
    <p:sldId id="312" r:id="rId12"/>
    <p:sldId id="264" r:id="rId13"/>
    <p:sldId id="314" r:id="rId14"/>
    <p:sldId id="266" r:id="rId15"/>
    <p:sldId id="265" r:id="rId16"/>
    <p:sldId id="269" r:id="rId17"/>
    <p:sldId id="320" r:id="rId18"/>
    <p:sldId id="315" r:id="rId19"/>
    <p:sldId id="317" r:id="rId20"/>
    <p:sldId id="316" r:id="rId21"/>
    <p:sldId id="318" r:id="rId22"/>
    <p:sldId id="268" r:id="rId23"/>
    <p:sldId id="270" r:id="rId24"/>
    <p:sldId id="271" r:id="rId25"/>
    <p:sldId id="272" r:id="rId26"/>
    <p:sldId id="273" r:id="rId27"/>
    <p:sldId id="319" r:id="rId28"/>
    <p:sldId id="308" r:id="rId29"/>
    <p:sldId id="309" r:id="rId30"/>
    <p:sldId id="310" r:id="rId31"/>
    <p:sldId id="307" r:id="rId32"/>
    <p:sldId id="311" r:id="rId33"/>
    <p:sldId id="305" r:id="rId34"/>
    <p:sldId id="274" r:id="rId35"/>
    <p:sldId id="275" r:id="rId36"/>
    <p:sldId id="276" r:id="rId37"/>
    <p:sldId id="279" r:id="rId38"/>
    <p:sldId id="281" r:id="rId39"/>
    <p:sldId id="282" r:id="rId40"/>
    <p:sldId id="283" r:id="rId41"/>
    <p:sldId id="285" r:id="rId42"/>
    <p:sldId id="286" r:id="rId43"/>
    <p:sldId id="284" r:id="rId44"/>
    <p:sldId id="299" r:id="rId45"/>
    <p:sldId id="321" r:id="rId46"/>
    <p:sldId id="300" r:id="rId47"/>
    <p:sldId id="301" r:id="rId4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73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3" name="Rectangle 3"/>
          <p:cNvSpPr txBox="1">
            <a:spLocks noGrp="1"/>
          </p:cNvSpPr>
          <p:nvPr>
            <p:ph type="dt" sz="quarter" idx="1"/>
          </p:nvPr>
        </p:nvSpPr>
        <p:spPr>
          <a:xfrm>
            <a:off x="3884613" y="0"/>
            <a:ext cx="2971800" cy="457200"/>
          </a:xfrm>
          <a:prstGeom prst="rect">
            <a:avLst/>
          </a:prstGeom>
          <a:noFill/>
          <a:ln>
            <a:noFill/>
          </a:ln>
        </p:spPr>
        <p:txBody>
          <a:bodyPr vert="horz" wrap="square" lIns="91440" tIns="45720" rIns="91440" bIns="45720" anchor="t"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4" name="Rectangle 4"/>
          <p:cNvSpPr txBox="1">
            <a:spLocks noGrp="1"/>
          </p:cNvSpPr>
          <p:nvPr>
            <p:ph type="ftr" sz="quarter" idx="2"/>
          </p:nvPr>
        </p:nvSpPr>
        <p:spPr>
          <a:xfrm>
            <a:off x="0" y="8685213"/>
            <a:ext cx="2971800" cy="457200"/>
          </a:xfrm>
          <a:prstGeom prst="rect">
            <a:avLst/>
          </a:prstGeom>
          <a:noFill/>
          <a:ln>
            <a:noFill/>
          </a:ln>
        </p:spPr>
        <p:txBody>
          <a:bodyPr vert="horz" wrap="square" lIns="91440" tIns="45720" rIns="91440" bIns="45720" anchor="b" anchorCtr="0" compatLnSpc="0"/>
          <a:lstStyle>
            <a:lvl1pPr fontAlgn="auto" hangingPunct="0">
              <a:spcBef>
                <a:spcPts val="0"/>
              </a:spcBef>
              <a:spcAft>
                <a:spcPts val="0"/>
              </a:spcAft>
              <a:defRPr kern="0">
                <a:solidFill>
                  <a:srgbClr val="000000"/>
                </a:solidFill>
                <a:latin typeface="Arial" pitchFamily="18"/>
                <a:ea typeface="Arial Unicode MS" pitchFamily="2"/>
                <a:cs typeface="Tahoma" pitchFamily="2"/>
              </a:defRPr>
            </a:lvl1pPr>
          </a:lstStyle>
          <a:p>
            <a:pPr>
              <a:defRPr sz="1800" b="0" i="0" u="none" strike="noStrike" kern="0" cap="none" spc="0" baseline="0">
                <a:solidFill>
                  <a:srgbClr val="000000"/>
                </a:solidFill>
                <a:uFillTx/>
              </a:defRPr>
            </a:pPr>
            <a:endParaRPr lang="de-DE"/>
          </a:p>
        </p:txBody>
      </p:sp>
      <p:sp>
        <p:nvSpPr>
          <p:cNvPr id="5" name="Rectangle 5"/>
          <p:cNvSpPr txBox="1">
            <a:spLocks noGrp="1"/>
          </p:cNvSpPr>
          <p:nvPr>
            <p:ph type="sldNum" sz="quarter" idx="3"/>
          </p:nvPr>
        </p:nvSpPr>
        <p:spPr>
          <a:xfrm>
            <a:off x="3884613" y="8685213"/>
            <a:ext cx="2971800" cy="457200"/>
          </a:xfrm>
          <a:prstGeom prst="rect">
            <a:avLst/>
          </a:prstGeom>
          <a:noFill/>
          <a:ln>
            <a:noFill/>
          </a:ln>
        </p:spPr>
        <p:txBody>
          <a:bodyPr vert="horz" wrap="square" lIns="91440" tIns="45720" rIns="91440" bIns="45720" anchor="b" anchorCtr="0" compatLnSpc="0"/>
          <a:lstStyle>
            <a:lvl1pPr algn="r" fontAlgn="auto">
              <a:spcBef>
                <a:spcPts val="0"/>
              </a:spcBef>
              <a:spcAft>
                <a:spcPts val="0"/>
              </a:spcAft>
              <a:defRPr sz="1800" kern="0">
                <a:solidFill>
                  <a:srgbClr val="000000"/>
                </a:solidFill>
                <a:latin typeface="Arial" pitchFamily="18"/>
                <a:ea typeface="Arial Unicode MS" pitchFamily="2"/>
                <a:cs typeface="Arial" pitchFamily="2"/>
              </a:defRPr>
            </a:lvl1pPr>
          </a:lstStyle>
          <a:p>
            <a:pPr>
              <a:defRPr sz="1800" b="0" i="0" u="none" strike="noStrike" kern="0" cap="none" spc="0" baseline="0">
                <a:solidFill>
                  <a:srgbClr val="000000"/>
                </a:solidFill>
                <a:uFillTx/>
              </a:defRPr>
            </a:pPr>
            <a:fld id="{D83DD35B-02DB-4B01-B45A-16BB2E966B2C}" type="slidenum">
              <a:rPr lang="en-US"/>
              <a:pPr>
                <a:defRPr sz="1800" b="0" i="0" u="none" strike="noStrike" kern="0" cap="none" spc="0" baseline="0">
                  <a:solidFill>
                    <a:srgbClr val="000000"/>
                  </a:solidFill>
                  <a:uFillTx/>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3" name="Rectangle 3"/>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9396" name="Rectangle 4"/>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5" name="Rectangle 5"/>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7" name="Rectangle 7"/>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pitchFamily="18"/>
                <a:ea typeface="Arial Unicode MS" pitchFamily="2"/>
                <a:cs typeface="Arial" pitchFamily="2"/>
              </a:defRPr>
            </a:lvl1pPr>
          </a:lstStyle>
          <a:p>
            <a:pPr>
              <a:defRPr/>
            </a:pPr>
            <a:fld id="{9EC06363-6092-4F8B-ACE4-DAC5369CFF5F}" type="slidenum">
              <a:rPr/>
              <a:pPr>
                <a:defRPr/>
              </a:pPr>
              <a:t>‹Nr.›</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1pPr>
    <a:lvl2pPr marL="457200" lvl="1"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2pPr>
    <a:lvl3pPr marL="914400" lvl="2"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3pPr>
    <a:lvl4pPr marL="1371600" lvl="3"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4pPr>
    <a:lvl5pPr marL="1828800" lvl="4" algn="l" rtl="0" eaLnBrk="0" fontAlgn="base" hangingPunct="0">
      <a:spcBef>
        <a:spcPts val="400"/>
      </a:spcBef>
      <a:spcAft>
        <a:spcPct val="0"/>
      </a:spcAft>
      <a:defRPr lang="en-US" sz="1200" kern="1200">
        <a:solidFill>
          <a:srgbClr val="000000"/>
        </a:solidFill>
        <a:latin typeface="Arial" pitchFamily="18"/>
        <a:ea typeface="Arial Unicode MS" pitchFamily="2"/>
        <a:cs typeface="Ari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solidFill>
            <a:srgbClr val="4F81BD"/>
          </a:solidFill>
          <a:ln w="25557">
            <a:solidFill>
              <a:srgbClr val="385D8A"/>
            </a:solidFill>
          </a:ln>
        </p:spPr>
      </p:sp>
      <p:sp>
        <p:nvSpPr>
          <p:cNvPr id="60419"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solidFill>
            <a:srgbClr val="4F81BD"/>
          </a:solidFill>
          <a:ln w="25557">
            <a:solidFill>
              <a:srgbClr val="385D8A"/>
            </a:solidFill>
          </a:ln>
        </p:spPr>
      </p:sp>
      <p:sp>
        <p:nvSpPr>
          <p:cNvPr id="6861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solidFill>
            <a:srgbClr val="4F81BD"/>
          </a:solidFill>
          <a:ln w="25557">
            <a:solidFill>
              <a:srgbClr val="385D8A"/>
            </a:solidFill>
          </a:ln>
        </p:spPr>
      </p:sp>
      <p:sp>
        <p:nvSpPr>
          <p:cNvPr id="6861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solidFill>
            <a:srgbClr val="4F81BD"/>
          </a:solidFill>
          <a:ln w="25557">
            <a:solidFill>
              <a:srgbClr val="385D8A"/>
            </a:solidFill>
          </a:ln>
        </p:spPr>
      </p:sp>
      <p:sp>
        <p:nvSpPr>
          <p:cNvPr id="7065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solidFill>
            <a:srgbClr val="4F81BD"/>
          </a:solidFill>
          <a:ln w="25557">
            <a:solidFill>
              <a:srgbClr val="385D8A"/>
            </a:solidFill>
          </a:ln>
        </p:spPr>
      </p:sp>
      <p:sp>
        <p:nvSpPr>
          <p:cNvPr id="696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solidFill>
            <a:srgbClr val="4F81BD"/>
          </a:solidFill>
          <a:ln w="25557">
            <a:solidFill>
              <a:srgbClr val="385D8A"/>
            </a:solidFill>
          </a:ln>
        </p:spPr>
      </p:sp>
      <p:sp>
        <p:nvSpPr>
          <p:cNvPr id="7373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solidFill>
            <a:srgbClr val="4F81BD"/>
          </a:solidFill>
          <a:ln w="25557">
            <a:solidFill>
              <a:srgbClr val="385D8A"/>
            </a:solidFill>
          </a:ln>
        </p:spPr>
      </p:sp>
      <p:sp>
        <p:nvSpPr>
          <p:cNvPr id="7168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xfrm>
            <a:off x="917575" y="744538"/>
            <a:ext cx="4959350" cy="3719512"/>
          </a:xfrm>
          <a:solidFill>
            <a:srgbClr val="4F81BD"/>
          </a:solidFill>
          <a:ln w="25557">
            <a:solidFill>
              <a:srgbClr val="385D8A"/>
            </a:solidFill>
          </a:ln>
        </p:spPr>
      </p:sp>
      <p:sp>
        <p:nvSpPr>
          <p:cNvPr id="61443" name="Notizenplatzhalter 2"/>
          <p:cNvSpPr txBox="1">
            <a:spLocks noGrp="1"/>
          </p:cNvSpPr>
          <p:nvPr>
            <p:ph type="body" sz="quarter" idx="1"/>
          </p:nvPr>
        </p:nvSpPr>
        <p:spPr bwMode="auto">
          <a:xfrm>
            <a:off x="679450" y="4711700"/>
            <a:ext cx="5435600" cy="4462463"/>
          </a:xfrm>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48100" y="9421813"/>
            <a:ext cx="2944813" cy="495300"/>
          </a:xfrm>
          <a:prstGeom prst="rect">
            <a:avLst/>
          </a:prstGeom>
          <a:noFill/>
          <a:ln>
            <a:noFill/>
          </a:ln>
        </p:spPr>
        <p:txBody>
          <a:bodyPr anchor="b" compatLnSpc="0"/>
          <a:lstStyle/>
          <a:p>
            <a:pPr algn="r" fontAlgn="auto">
              <a:spcBef>
                <a:spcPts val="0"/>
              </a:spcBef>
              <a:spcAft>
                <a:spcPts val="0"/>
              </a:spcAft>
              <a:defRPr sz="1800" b="0" i="0" u="none" strike="noStrike" kern="0" cap="none" spc="0" baseline="0">
                <a:solidFill>
                  <a:srgbClr val="000000"/>
                </a:solidFill>
                <a:uFillTx/>
              </a:defRPr>
            </a:pPr>
            <a:fld id="{FC12CB15-2B11-43CB-BDA3-75B55A65786E}" type="slidenum">
              <a:rPr lang="de-DE" sz="1200" kern="0">
                <a:solidFill>
                  <a:srgbClr val="000000"/>
                </a:solidFill>
                <a:latin typeface="Calibri" pitchFamily="18"/>
                <a:ea typeface="Arial Unicode MS" pitchFamily="2"/>
                <a:cs typeface="Tahoma" pitchFamily="2"/>
              </a:rPr>
              <a:pPr algn="r" fontAlgn="auto">
                <a:spcBef>
                  <a:spcPts val="0"/>
                </a:spcBef>
                <a:spcAft>
                  <a:spcPts val="0"/>
                </a:spcAft>
                <a:defRPr sz="1800" b="0" i="0" u="none" strike="noStrike" kern="0" cap="none" spc="0" baseline="0">
                  <a:solidFill>
                    <a:srgbClr val="000000"/>
                  </a:solidFill>
                  <a:uFillTx/>
                </a:defRPr>
              </a:pPr>
              <a:t>22</a:t>
            </a:fld>
            <a:endParaRPr lang="de-DE" sz="1200" kern="0">
              <a:solidFill>
                <a:srgbClr val="000000"/>
              </a:solidFill>
              <a:latin typeface="Calibri" pitchFamily="18"/>
              <a:ea typeface="Arial Unicode MS" pitchFamily="2"/>
              <a:cs typeface="Tahoma" pitchFamily="2"/>
            </a:endParaRPr>
          </a:p>
        </p:txBody>
      </p:sp>
      <p:sp>
        <p:nvSpPr>
          <p:cNvPr id="72707" name="Rectangle 2"/>
          <p:cNvSpPr>
            <a:spLocks noGrp="1" noRot="1" noChangeAspect="1" noTextEdit="1"/>
          </p:cNvSpPr>
          <p:nvPr>
            <p:ph type="sldImg"/>
          </p:nvPr>
        </p:nvSpPr>
        <p:spPr>
          <a:xfrm>
            <a:off x="925513" y="747713"/>
            <a:ext cx="4946650" cy="3709987"/>
          </a:xfrm>
          <a:solidFill>
            <a:srgbClr val="4F81BD"/>
          </a:solidFill>
          <a:ln w="25557">
            <a:solidFill>
              <a:srgbClr val="385D8A"/>
            </a:solidFill>
          </a:ln>
        </p:spPr>
      </p:sp>
      <p:sp>
        <p:nvSpPr>
          <p:cNvPr id="72708" name="Rectangle 3"/>
          <p:cNvSpPr txBox="1">
            <a:spLocks noGrp="1"/>
          </p:cNvSpPr>
          <p:nvPr>
            <p:ph type="body" sz="quarter" idx="1"/>
          </p:nvPr>
        </p:nvSpPr>
        <p:spPr bwMode="auto">
          <a:xfrm>
            <a:off x="904875" y="4710113"/>
            <a:ext cx="4984750" cy="4465637"/>
          </a:xfrm>
          <a:solidFill>
            <a:srgbClr val="FFFFFF"/>
          </a:solidFill>
          <a:ln w="9363">
            <a:solidFill>
              <a:srgbClr val="000000"/>
            </a:solidFill>
            <a:miter lim="800000"/>
            <a:headEnd/>
            <a:tailEnd/>
          </a:ln>
        </p:spPr>
        <p:txBody>
          <a:bodyPr lIns="92875" tIns="46442" rIns="92875" bIns="46442" numCol="1">
            <a:prstTxWarp prst="textNoShape">
              <a:avLst/>
            </a:prstTxWarp>
          </a:bodyPr>
          <a:lstStyle/>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a:p>
            <a:pPr eaLnBrk="1"/>
            <a:endParaRPr lang="de-DE" smtClean="0">
              <a:latin typeface="Calibri" pitchFamily="34" charset="0"/>
              <a:ea typeface="Arial Unicode MS" pitchFamily="34" charset="-128"/>
              <a:cs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solidFill>
            <a:srgbClr val="4F81BD"/>
          </a:solidFill>
          <a:ln w="25557">
            <a:solidFill>
              <a:srgbClr val="385D8A"/>
            </a:solidFill>
          </a:ln>
        </p:spPr>
      </p:sp>
      <p:sp>
        <p:nvSpPr>
          <p:cNvPr id="7475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solidFill>
            <a:srgbClr val="4F81BD"/>
          </a:solidFill>
          <a:ln w="25557">
            <a:solidFill>
              <a:srgbClr val="385D8A"/>
            </a:solidFill>
          </a:ln>
        </p:spPr>
      </p:sp>
      <p:sp>
        <p:nvSpPr>
          <p:cNvPr id="7577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solidFill>
            <a:srgbClr val="4F81BD"/>
          </a:solidFill>
          <a:ln w="25557">
            <a:solidFill>
              <a:srgbClr val="385D8A"/>
            </a:solidFill>
          </a:ln>
        </p:spPr>
      </p:sp>
      <p:sp>
        <p:nvSpPr>
          <p:cNvPr id="7680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solidFill>
            <a:srgbClr val="4F81BD"/>
          </a:solidFill>
          <a:ln w="25557">
            <a:solidFill>
              <a:srgbClr val="385D8A"/>
            </a:solidFill>
          </a:ln>
        </p:spPr>
      </p:sp>
      <p:sp>
        <p:nvSpPr>
          <p:cNvPr id="63491"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solidFill>
            <a:srgbClr val="4F81BD"/>
          </a:solidFill>
          <a:ln w="25557">
            <a:solidFill>
              <a:srgbClr val="385D8A"/>
            </a:solidFill>
          </a:ln>
        </p:spPr>
      </p:sp>
      <p:sp>
        <p:nvSpPr>
          <p:cNvPr id="77827"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solidFill>
            <a:srgbClr val="4F81BD"/>
          </a:solidFill>
          <a:ln w="25557">
            <a:solidFill>
              <a:srgbClr val="385D8A"/>
            </a:solidFill>
          </a:ln>
        </p:spPr>
      </p:sp>
      <p:sp>
        <p:nvSpPr>
          <p:cNvPr id="7885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solidFill>
            <a:srgbClr val="4F81BD"/>
          </a:solidFill>
          <a:ln w="25557">
            <a:solidFill>
              <a:srgbClr val="385D8A"/>
            </a:solidFill>
          </a:ln>
        </p:spPr>
      </p:sp>
      <p:sp>
        <p:nvSpPr>
          <p:cNvPr id="7987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solidFill>
            <a:srgbClr val="4F81BD"/>
          </a:solidFill>
          <a:ln w="25557">
            <a:solidFill>
              <a:srgbClr val="385D8A"/>
            </a:solidFill>
          </a:ln>
        </p:spPr>
      </p:sp>
      <p:sp>
        <p:nvSpPr>
          <p:cNvPr id="8089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solidFill>
            <a:srgbClr val="4F81BD"/>
          </a:solidFill>
          <a:ln w="25557">
            <a:solidFill>
              <a:srgbClr val="385D8A"/>
            </a:solidFill>
          </a:ln>
        </p:spPr>
      </p:sp>
      <p:sp>
        <p:nvSpPr>
          <p:cNvPr id="8397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solidFill>
            <a:srgbClr val="4F81BD"/>
          </a:solidFill>
          <a:ln w="25557">
            <a:solidFill>
              <a:srgbClr val="385D8A"/>
            </a:solidFill>
          </a:ln>
        </p:spPr>
      </p:sp>
      <p:sp>
        <p:nvSpPr>
          <p:cNvPr id="8601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solidFill>
            <a:srgbClr val="4F81BD"/>
          </a:solidFill>
          <a:ln w="25557">
            <a:solidFill>
              <a:srgbClr val="385D8A"/>
            </a:solidFill>
          </a:ln>
        </p:spPr>
      </p:sp>
      <p:sp>
        <p:nvSpPr>
          <p:cNvPr id="8704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solidFill>
            <a:srgbClr val="4F81BD"/>
          </a:solidFill>
          <a:ln w="25557">
            <a:solidFill>
              <a:srgbClr val="385D8A"/>
            </a:solidFill>
          </a:ln>
        </p:spPr>
      </p:sp>
      <p:sp>
        <p:nvSpPr>
          <p:cNvPr id="8806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solidFill>
            <a:srgbClr val="4F81BD"/>
          </a:solidFill>
          <a:ln w="25557">
            <a:solidFill>
              <a:srgbClr val="385D8A"/>
            </a:solidFill>
          </a:ln>
        </p:spPr>
      </p:sp>
      <p:sp>
        <p:nvSpPr>
          <p:cNvPr id="9011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solidFill>
            <a:srgbClr val="4F81BD"/>
          </a:solidFill>
          <a:ln w="25557">
            <a:solidFill>
              <a:srgbClr val="385D8A"/>
            </a:solidFill>
          </a:ln>
        </p:spPr>
      </p:sp>
      <p:sp>
        <p:nvSpPr>
          <p:cNvPr id="64515" name="Notizenplatzhalter 2"/>
          <p:cNvSpPr txBox="1">
            <a:spLocks noGrp="1"/>
          </p:cNvSpPr>
          <p:nvPr>
            <p:ph type="body" sz="quarter" idx="1"/>
          </p:nvPr>
        </p:nvSpPr>
        <p:spPr bwMode="auto">
          <a:noFill/>
        </p:spPr>
        <p:txBody>
          <a:bodyPr lIns="0" tIns="0" rIns="0" bIns="0" numCol="1">
            <a:prstTxWarp prst="textNoShape">
              <a:avLst/>
            </a:prstTxWarp>
            <a:spAutoFit/>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solidFill>
            <a:srgbClr val="4F81BD"/>
          </a:solidFill>
          <a:ln w="25557">
            <a:solidFill>
              <a:srgbClr val="385D8A"/>
            </a:solidFill>
          </a:ln>
        </p:spPr>
      </p:sp>
      <p:sp>
        <p:nvSpPr>
          <p:cNvPr id="911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solidFill>
            <a:srgbClr val="4F81BD"/>
          </a:solidFill>
          <a:ln w="25557">
            <a:solidFill>
              <a:srgbClr val="385D8A"/>
            </a:solidFill>
          </a:ln>
        </p:spPr>
      </p:sp>
      <p:sp>
        <p:nvSpPr>
          <p:cNvPr id="89091"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44</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8658225"/>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097636FD-C150-44A5-83EB-DD1C634B768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45</a:t>
            </a:fld>
            <a:endParaRPr lang="de-DE" sz="1000" i="1" kern="0">
              <a:solidFill>
                <a:srgbClr val="000000"/>
              </a:solidFill>
              <a:latin typeface="Arial" pitchFamily="34"/>
              <a:ea typeface="Arial Unicode MS" pitchFamily="2"/>
              <a:cs typeface="Tahoma" pitchFamily="2"/>
            </a:endParaRPr>
          </a:p>
        </p:txBody>
      </p:sp>
      <p:sp>
        <p:nvSpPr>
          <p:cNvPr id="104451"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4452"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9226550"/>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176AE618-7A6E-4CF0-B30E-7A542BEEEA4E}"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46</a:t>
            </a:fld>
            <a:endParaRPr lang="de-DE" sz="1000" i="1" kern="0">
              <a:solidFill>
                <a:srgbClr val="000000"/>
              </a:solidFill>
              <a:latin typeface="Arial" pitchFamily="34"/>
              <a:ea typeface="Arial Unicode MS" pitchFamily="2"/>
              <a:cs typeface="Tahoma" pitchFamily="2"/>
            </a:endParaRPr>
          </a:p>
        </p:txBody>
      </p:sp>
      <p:sp>
        <p:nvSpPr>
          <p:cNvPr id="105475"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5476"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6200" y="9226550"/>
            <a:ext cx="2971800" cy="485775"/>
          </a:xfrm>
          <a:prstGeom prst="rect">
            <a:avLst/>
          </a:prstGeom>
          <a:noFill/>
          <a:ln>
            <a:noFill/>
          </a:ln>
        </p:spPr>
        <p:txBody>
          <a:bodyPr lIns="19083" tIns="0" rIns="19083" bIns="0" anchor="b" compatLnSpc="0"/>
          <a:lstStyle/>
          <a:p>
            <a:pPr algn="r" fontAlgn="auto" hangingPunct="0">
              <a:spcBef>
                <a:spcPts val="0"/>
              </a:spcBef>
              <a:spcAft>
                <a:spcPts val="0"/>
              </a:spcAft>
              <a:defRPr sz="1800" b="0" i="0" u="none" strike="noStrike" kern="0" cap="none" spc="0" baseline="0">
                <a:solidFill>
                  <a:srgbClr val="000000"/>
                </a:solidFill>
                <a:uFillTx/>
              </a:defRPr>
            </a:pPr>
            <a:fld id="{DB11BC7F-ED6A-416D-8287-25945A22B7F1}" type="slidenum">
              <a:rPr lang="de-DE" sz="1000" i="1" kern="0">
                <a:solidFill>
                  <a:srgbClr val="000000"/>
                </a:solidFill>
                <a:latin typeface="Arial" pitchFamily="34"/>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47</a:t>
            </a:fld>
            <a:endParaRPr lang="de-DE" sz="1000" i="1" kern="0">
              <a:solidFill>
                <a:srgbClr val="000000"/>
              </a:solidFill>
              <a:latin typeface="Arial" pitchFamily="34"/>
              <a:ea typeface="Arial Unicode MS" pitchFamily="2"/>
              <a:cs typeface="Tahoma" pitchFamily="2"/>
            </a:endParaRPr>
          </a:p>
        </p:txBody>
      </p:sp>
      <p:sp>
        <p:nvSpPr>
          <p:cNvPr id="106499" name="Rectangle 2"/>
          <p:cNvSpPr>
            <a:spLocks noGrp="1" noRot="1" noChangeAspect="1" noTextEdit="1"/>
          </p:cNvSpPr>
          <p:nvPr>
            <p:ph type="sldImg"/>
          </p:nvPr>
        </p:nvSpPr>
        <p:spPr>
          <a:xfrm>
            <a:off x="1008063" y="735013"/>
            <a:ext cx="4841875" cy="3630612"/>
          </a:xfrm>
          <a:solidFill>
            <a:srgbClr val="4F81BD"/>
          </a:solidFill>
          <a:ln w="25557">
            <a:solidFill>
              <a:srgbClr val="385D8A"/>
            </a:solidFill>
          </a:ln>
        </p:spPr>
      </p:sp>
      <p:sp>
        <p:nvSpPr>
          <p:cNvPr id="106500" name="Rectangle 3"/>
          <p:cNvSpPr txBox="1">
            <a:spLocks noGrp="1"/>
          </p:cNvSpPr>
          <p:nvPr>
            <p:ph type="body" sz="quarter" idx="1"/>
          </p:nvPr>
        </p:nvSpPr>
        <p:spPr bwMode="auto">
          <a:xfrm>
            <a:off x="914400" y="4611688"/>
            <a:ext cx="5029200" cy="4373562"/>
          </a:xfrm>
          <a:noFill/>
        </p:spPr>
        <p:txBody>
          <a:bodyPr lIns="92875" tIns="46442" rIns="92875" bIns="46442" numCol="1">
            <a:prstTxWarp prst="textNoShape">
              <a:avLst/>
            </a:prstTxWarp>
          </a:bodyPr>
          <a:lstStyle/>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a:p>
            <a:pPr eaLnBrk="1"/>
            <a:endParaRPr lang="de-DE" smtClean="0">
              <a:latin typeface="Arial" pitchFamily="34" charset="0"/>
              <a:ea typeface="Arial Unicode MS" pitchFamily="34" charset="-128"/>
              <a:cs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solidFill>
            <a:srgbClr val="4F81BD"/>
          </a:solidFill>
          <a:ln w="25557">
            <a:solidFill>
              <a:srgbClr val="385D8A"/>
            </a:solidFill>
          </a:ln>
        </p:spPr>
      </p:sp>
      <p:sp>
        <p:nvSpPr>
          <p:cNvPr id="65539"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solidFill>
            <a:srgbClr val="4F81BD"/>
          </a:solidFill>
          <a:ln w="25557">
            <a:solidFill>
              <a:srgbClr val="385D8A"/>
            </a:solidFill>
          </a:ln>
        </p:spPr>
      </p:sp>
      <p:sp>
        <p:nvSpPr>
          <p:cNvPr id="66563"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solidFill>
            <a:srgbClr val="4F81BD"/>
          </a:solidFill>
          <a:ln w="25557">
            <a:solidFill>
              <a:srgbClr val="385D8A"/>
            </a:solidFill>
          </a:ln>
        </p:spPr>
      </p:sp>
      <p:sp>
        <p:nvSpPr>
          <p:cNvPr id="6758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solidFill>
            <a:srgbClr val="4F81BD"/>
          </a:solidFill>
          <a:ln w="25557">
            <a:solidFill>
              <a:srgbClr val="385D8A"/>
            </a:solidFill>
          </a:ln>
        </p:spPr>
      </p:sp>
      <p:sp>
        <p:nvSpPr>
          <p:cNvPr id="6758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solidFill>
            <a:srgbClr val="4F81BD"/>
          </a:solidFill>
          <a:ln w="25557">
            <a:solidFill>
              <a:srgbClr val="385D8A"/>
            </a:solidFill>
          </a:ln>
        </p:spPr>
      </p:sp>
      <p:sp>
        <p:nvSpPr>
          <p:cNvPr id="67587"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smtClean="0">
              <a:latin typeface="Arial" pitchFamily="34" charset="0"/>
              <a:ea typeface="Arial Unicode MS"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6" name="Textfeld 5"/>
          <p:cNvSpPr txBox="1"/>
          <p:nvPr/>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5f_5f_5f_Titelfolie">
    <p:spTree>
      <p:nvGrpSpPr>
        <p:cNvPr id="1" name=""/>
        <p:cNvGrpSpPr/>
        <p:nvPr/>
      </p:nvGrpSpPr>
      <p:grpSpPr>
        <a:xfrm>
          <a:off x="0" y="0"/>
          <a:ext cx="0" cy="0"/>
          <a:chOff x="0" y="0"/>
          <a:chExt cx="0" cy="0"/>
        </a:xfrm>
      </p:grpSpPr>
      <p:sp>
        <p:nvSpPr>
          <p:cNvPr id="10" name="Rectangle 2"/>
          <p:cNvSpPr txBox="1">
            <a:spLocks noGrp="1"/>
          </p:cNvSpPr>
          <p:nvPr>
            <p:ph type="ctrTitle"/>
          </p:nvPr>
        </p:nvSpPr>
        <p:spPr>
          <a:xfrm>
            <a:off x="571682" y="1752475"/>
            <a:ext cx="8001000" cy="914400"/>
          </a:xfrm>
        </p:spPr>
        <p:txBody>
          <a:bodyPr lIns="92162" tIns="46076" rIns="92162" bIns="46076" anchor="ctr" anchorCtr="1"/>
          <a:lstStyle>
            <a:lvl1pPr algn="ctr" hangingPunct="0">
              <a:defRPr lang="de-DE" sz="4400" b="0" kern="1200">
                <a:solidFill>
                  <a:srgbClr val="000000"/>
                </a:solidFill>
                <a:latin typeface="Calibri" pitchFamily="18"/>
                <a:cs typeface="Tahoma" pitchFamily="2"/>
              </a:defRPr>
            </a:lvl1pPr>
          </a:lstStyle>
          <a:p>
            <a:pPr lvl="0"/>
            <a:r>
              <a:rPr lang="de-DE"/>
              <a:t>Klicken Sie, um das Titelformat zu bearbeiten</a:t>
            </a:r>
          </a:p>
        </p:txBody>
      </p:sp>
      <p:sp>
        <p:nvSpPr>
          <p:cNvPr id="11" name="Rectangle 3"/>
          <p:cNvSpPr txBox="1">
            <a:spLocks noGrp="1"/>
          </p:cNvSpPr>
          <p:nvPr>
            <p:ph type="subTitle" idx="1"/>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2" name="Textplatzhalter 11"/>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Tree>
  </p:cSld>
  <p:clrMapOvr>
    <a:masterClrMapping/>
  </p:clrMapOvr>
  <p:transition/>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5f_5f_5f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3" name="Textplatzhalter 2"/>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4" name="Datumsplatzhalter 3"/>
          <p:cNvSpPr txBox="1">
            <a:spLocks noGrp="1"/>
          </p:cNvSpPr>
          <p:nvPr>
            <p:ph type="dt" sz="half" idx="10"/>
          </p:nvPr>
        </p:nvSpPr>
        <p:spPr>
          <a:xfrm>
            <a:off x="457200" y="6246813"/>
            <a:ext cx="2130425" cy="473075"/>
          </a:xfrm>
        </p:spPr>
        <p:txBody>
          <a:bodyPr lIns="0" tIns="0" rIns="0" bIns="0"/>
          <a:lstStyle>
            <a:lvl1pPr>
              <a:defRPr/>
            </a:lvl1pPr>
          </a:lstStyle>
          <a:p>
            <a:pPr>
              <a:defRPr/>
            </a:pPr>
            <a:endParaRPr/>
          </a:p>
        </p:txBody>
      </p:sp>
      <p:sp>
        <p:nvSpPr>
          <p:cNvPr id="5" name="Fußzeilenplatzhalter 4"/>
          <p:cNvSpPr txBox="1">
            <a:spLocks noGrp="1"/>
          </p:cNvSpPr>
          <p:nvPr>
            <p:ph type="ftr" sz="quarter" idx="11"/>
          </p:nvPr>
        </p:nvSpPr>
        <p:spPr>
          <a:xfrm>
            <a:off x="3127375" y="6246813"/>
            <a:ext cx="2897188" cy="473075"/>
          </a:xfrm>
        </p:spPr>
        <p:txBody>
          <a:bodyPr lIns="0" tIns="0" rIns="0" bIns="0"/>
          <a:lstStyle>
            <a:lvl1pPr>
              <a:defRPr/>
            </a:lvl1pPr>
          </a:lstStyle>
          <a:p>
            <a:pPr>
              <a:defRPr/>
            </a:pPr>
            <a:endParaRPr/>
          </a:p>
        </p:txBody>
      </p:sp>
      <p:sp>
        <p:nvSpPr>
          <p:cNvPr id="6" name="Foliennummernplatzhalter 5"/>
          <p:cNvSpPr txBox="1">
            <a:spLocks noGrp="1"/>
          </p:cNvSpPr>
          <p:nvPr>
            <p:ph type="sldNum" sz="quarter" idx="12"/>
          </p:nvPr>
        </p:nvSpPr>
        <p:spPr>
          <a:xfrm>
            <a:off x="6556375" y="6246813"/>
            <a:ext cx="2130425" cy="473075"/>
          </a:xfrm>
        </p:spPr>
        <p:txBody>
          <a:bodyPr lIns="0" tIns="0" rIns="0" bIns="0"/>
          <a:lstStyle>
            <a:lvl1pPr hangingPunct="0">
              <a:defRPr lang="de-DE" sz="1400">
                <a:latin typeface="Times New Roman" pitchFamily="18"/>
                <a:cs typeface="Tahoma" pitchFamily="2"/>
              </a:defRPr>
            </a:lvl1pPr>
          </a:lstStyle>
          <a:p>
            <a:pPr>
              <a:defRPr/>
            </a:pPr>
            <a:fld id="{CCC701BF-169C-4174-9E2D-BFD032B88EF4}"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txBox="1">
            <a:spLocks noGrp="1"/>
          </p:cNvSpPr>
          <p:nvPr>
            <p:ph type="title"/>
          </p:nvPr>
        </p:nvSpPr>
        <p:spPr>
          <a:xfrm>
            <a:off x="313200" y="122401"/>
            <a:ext cx="7543800" cy="1295284"/>
          </a:xfrm>
        </p:spPr>
        <p:txBody>
          <a:bodyPr/>
          <a:lstStyle>
            <a:lvl1pPr>
              <a:defRPr lang="de-DE"/>
            </a:lvl1pPr>
          </a:lstStyle>
          <a:p>
            <a:pPr lvl="0"/>
            <a:r>
              <a:rPr lang="de-DE"/>
              <a:t>Titelmasterformat durch Klicken bearbeiten</a:t>
            </a:r>
          </a:p>
        </p:txBody>
      </p:sp>
      <p:sp>
        <p:nvSpPr>
          <p:cNvPr id="7" name="Textplatzhalter 6"/>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
        <p:nvSpPr>
          <p:cNvPr id="6" name="Datumsplatzhalter 2"/>
          <p:cNvSpPr txBox="1">
            <a:spLocks noGrp="1"/>
          </p:cNvSpPr>
          <p:nvPr>
            <p:ph type="dt" sz="half" idx="10"/>
          </p:nvPr>
        </p:nvSpPr>
        <p:spPr/>
        <p:txBody>
          <a:bodyPr/>
          <a:lstStyle>
            <a:lvl1pPr>
              <a:defRPr/>
            </a:lvl1pPr>
          </a:lstStyle>
          <a:p>
            <a:pPr>
              <a:defRPr/>
            </a:pPr>
            <a:endParaRPr/>
          </a:p>
        </p:txBody>
      </p:sp>
      <p:sp>
        <p:nvSpPr>
          <p:cNvPr id="8" name="Fußzeilenplatzhalter 3"/>
          <p:cNvSpPr txBox="1">
            <a:spLocks noGrp="1"/>
          </p:cNvSpPr>
          <p:nvPr>
            <p:ph type="ftr" sz="quarter" idx="11"/>
          </p:nvPr>
        </p:nvSpPr>
        <p:spPr/>
        <p:txBody>
          <a:bodyPr/>
          <a:lstStyle>
            <a:lvl1pPr>
              <a:defRPr/>
            </a:lvl1pPr>
          </a:lstStyle>
          <a:p>
            <a:pPr>
              <a:defRPr/>
            </a:pPr>
            <a:endParaRPr/>
          </a:p>
        </p:txBody>
      </p:sp>
      <p:sp>
        <p:nvSpPr>
          <p:cNvPr id="9" name="Foliennummernplatzhalter 4"/>
          <p:cNvSpPr txBox="1">
            <a:spLocks noGrp="1"/>
          </p:cNvSpPr>
          <p:nvPr>
            <p:ph type="sldNum" sz="quarter" idx="12"/>
          </p:nvPr>
        </p:nvSpPr>
        <p:spPr/>
        <p:txBody>
          <a:bodyPr/>
          <a:lstStyle>
            <a:lvl1pPr>
              <a:defRPr/>
            </a:lvl1pPr>
          </a:lstStyle>
          <a:p>
            <a:pPr>
              <a:defRPr/>
            </a:pPr>
            <a:fld id="{43C4F691-8554-4161-90FF-FFBE54F062D2}" type="slidenum">
              <a:rPr/>
              <a:pPr>
                <a:defRPr/>
              </a:pPr>
              <a:t>‹Nr.›</a:t>
            </a:fld>
            <a:endParaRPr/>
          </a:p>
        </p:txBody>
      </p:sp>
    </p:spTree>
  </p:cSld>
  <p:clrMapOvr>
    <a:masterClrMapping/>
  </p:clrMapOvr>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5f_5f_5f_Titelfolie">
    <p:spTree>
      <p:nvGrpSpPr>
        <p:cNvPr id="1" name=""/>
        <p:cNvGrpSpPr/>
        <p:nvPr/>
      </p:nvGrpSpPr>
      <p:grpSpPr>
        <a:xfrm>
          <a:off x="0" y="0"/>
          <a:ext cx="0" cy="0"/>
          <a:chOff x="0" y="0"/>
          <a:chExt cx="0" cy="0"/>
        </a:xfrm>
      </p:grpSpPr>
      <p:sp>
        <p:nvSpPr>
          <p:cNvPr id="16" name="Rectangle 3"/>
          <p:cNvSpPr txBox="1">
            <a:spLocks noGrp="1"/>
          </p:cNvSpPr>
          <p:nvPr>
            <p:ph type="subTitle" idx="4294967295"/>
          </p:nvPr>
        </p:nvSpPr>
        <p:spPr>
          <a:xfrm>
            <a:off x="609484" y="2971800"/>
            <a:ext cx="7924684" cy="990715"/>
          </a:xfrm>
        </p:spPr>
        <p:txBody>
          <a:bodyPr lIns="92162" tIns="46076" rIns="92162" bIns="46076" anchorCtr="1"/>
          <a:lstStyle>
            <a:lvl1pPr marL="0" indent="0" algn="ctr" hangingPunct="0">
              <a:spcBef>
                <a:spcPts val="800"/>
              </a:spcBef>
              <a:buNone/>
              <a:defRPr lang="de-DE">
                <a:latin typeface="Calibri" pitchFamily="18"/>
              </a:defRPr>
            </a:lvl1pPr>
          </a:lstStyle>
          <a:p>
            <a:pPr lvl="0"/>
            <a:r>
              <a:rPr lang="de-DE"/>
              <a:t>Klicken Sie, um das Untertitelformat zu bearbeiten</a:t>
            </a:r>
          </a:p>
        </p:txBody>
      </p:sp>
      <p:sp>
        <p:nvSpPr>
          <p:cNvPr id="17" name="Titel 16"/>
          <p:cNvSpPr txBox="1">
            <a:spLocks noGrp="1"/>
          </p:cNvSpPr>
          <p:nvPr>
            <p:ph type="title"/>
          </p:nvPr>
        </p:nvSpPr>
        <p:spPr>
          <a:xfrm>
            <a:off x="457200" y="273597"/>
            <a:ext cx="8229243" cy="1144801"/>
          </a:xfrm>
        </p:spPr>
        <p:txBody>
          <a:bodyPr lIns="0" tIns="0" rIns="0" bIns="0" anchor="ctr" anchorCtr="1"/>
          <a:lstStyle>
            <a:lvl1pPr algn="ctr" hangingPunct="0">
              <a:buNone/>
              <a:defRPr lang="de-DE" sz="4400" b="0" kern="1200">
                <a:cs typeface="Tahoma" pitchFamily="2"/>
              </a:defRPr>
            </a:lvl1pPr>
          </a:lstStyle>
          <a:p>
            <a:pPr lvl="0"/>
            <a:endParaRPr lang="de-DE"/>
          </a:p>
        </p:txBody>
      </p:sp>
      <p:sp>
        <p:nvSpPr>
          <p:cNvPr id="18" name="Textplatzhalter 17"/>
          <p:cNvSpPr txBox="1">
            <a:spLocks noGrp="1"/>
          </p:cNvSpPr>
          <p:nvPr>
            <p:ph type="body" idx="4294967295"/>
          </p:nvPr>
        </p:nvSpPr>
        <p:spPr>
          <a:xfrm>
            <a:off x="457200" y="1604515"/>
            <a:ext cx="8229243" cy="4525923"/>
          </a:xfrm>
        </p:spPr>
        <p:txBody>
          <a:bodyPr lIns="0" tIns="0" rIns="0" bIns="0"/>
          <a:lstStyle>
            <a:lvl1pPr hangingPunct="0">
              <a:buNone/>
              <a:defRPr lang="de-DE"/>
            </a:lvl1pPr>
          </a:lstStyle>
          <a:p>
            <a:pPr lvl="0"/>
            <a:endParaRPr lang="de-DE"/>
          </a:p>
        </p:txBody>
      </p:sp>
    </p:spTree>
  </p:cSld>
  <p:clrMapOvr>
    <a:masterClrMapping/>
  </p:clrMapOvr>
  <p:transition/>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368300" y="6237312"/>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8" name="Foliennummernplatzhalter 4"/>
          <p:cNvSpPr txBox="1">
            <a:spLocks noGrp="1"/>
          </p:cNvSpPr>
          <p:nvPr>
            <p:ph type="sldNum" sz="quarter" idx="10"/>
          </p:nvPr>
        </p:nvSpPr>
        <p:spPr>
          <a:xfrm>
            <a:off x="8269288" y="6259513"/>
            <a:ext cx="622300" cy="473075"/>
          </a:xfrm>
        </p:spPr>
        <p:txBody>
          <a:bodyPr lIns="0" tIns="0" rIns="0" bIns="0"/>
          <a:lstStyle>
            <a:lvl1pPr hangingPunct="0">
              <a:defRPr lang="de-DE" sz="1400">
                <a:latin typeface="Times New Roman" pitchFamily="18"/>
                <a:cs typeface="Tahoma" pitchFamily="2"/>
              </a:defRPr>
            </a:lvl1pPr>
            <a:lvl2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2pPr>
          </a:lstStyle>
          <a:p>
            <a:pPr>
              <a:defRPr/>
            </a:pPr>
            <a:endParaRPr/>
          </a:p>
          <a:p>
            <a:pPr>
              <a:defRPr/>
            </a:pPr>
            <a:fld id="{218A19C9-F402-4792-8AFD-69E5996E1F96}" type="slidenum">
              <a:rPr/>
              <a:pPr>
                <a:defRPr/>
              </a:pPr>
              <a:t>‹Nr.›</a:t>
            </a:fld>
            <a:endParaRPr/>
          </a:p>
        </p:txBody>
      </p:sp>
      <p:sp>
        <p:nvSpPr>
          <p:cNvPr id="4" name="Textfeld 3"/>
          <p:cNvSpPr txBox="1"/>
          <p:nvPr userDrawn="1"/>
        </p:nvSpPr>
        <p:spPr>
          <a:xfrm>
            <a:off x="215900" y="6264275"/>
            <a:ext cx="8099425" cy="503238"/>
          </a:xfrm>
          <a:prstGeom prst="rect">
            <a:avLst/>
          </a:prstGeom>
          <a:solidFill>
            <a:srgbClr val="333366"/>
          </a:solidFill>
          <a:ln>
            <a:noFill/>
          </a:ln>
        </p:spPr>
        <p:txBody>
          <a:bodyPr lIns="0" tIns="0" rIns="0" bIns="0" anchor="ctr" anchorCtr="1" compatLnSpc="0"/>
          <a:lstStyle/>
          <a:p>
            <a:pPr algn="ctr" eaLnBrk="1" hangingPunct="1">
              <a:buNone/>
            </a:pPr>
            <a:r>
              <a:rPr lang="en-US" sz="2000" kern="1200" smtClean="0">
                <a:solidFill>
                  <a:schemeClr val="bg1"/>
                </a:solidFill>
                <a:latin typeface="+mn-lt"/>
                <a:ea typeface="+mn-ea"/>
                <a:cs typeface="+mn-cs"/>
              </a:rPr>
              <a:t>The need for a European-wide general Exception in favor of R&amp;E</a:t>
            </a:r>
            <a:endParaRPr lang="de-DE" sz="2000" kern="1200" smtClean="0">
              <a:solidFill>
                <a:schemeClr val="bg1"/>
              </a:solidFill>
              <a:latin typeface="+mn-lt"/>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elplatzhalter 1"/>
          <p:cNvSpPr txBox="1">
            <a:spLocks noGrp="1"/>
          </p:cNvSpPr>
          <p:nvPr>
            <p:ph type="title"/>
          </p:nvPr>
        </p:nvSpPr>
        <p:spPr bwMode="auto">
          <a:xfrm>
            <a:off x="457200" y="273050"/>
            <a:ext cx="8229600" cy="1144588"/>
          </a:xfrm>
          <a:prstGeom prst="rect">
            <a:avLst/>
          </a:prstGeom>
          <a:noFill/>
          <a:ln w="9525">
            <a:noFill/>
            <a:miter lim="800000"/>
            <a:headEnd/>
            <a:tailEnd/>
          </a:ln>
        </p:spPr>
        <p:txBody>
          <a:bodyPr vert="horz" wrap="square" lIns="0" tIns="0" rIns="0" bIns="0" numCol="1" anchor="ctr" anchorCtr="1" compatLnSpc="1">
            <a:prstTxWarp prst="textNoShape">
              <a:avLst/>
            </a:prstTxWarp>
          </a:bodyPr>
          <a:lstStyle/>
          <a:p>
            <a:pPr lvl="0"/>
            <a:endParaRPr lang="de-DE" smtClean="0"/>
          </a:p>
        </p:txBody>
      </p:sp>
      <p:sp>
        <p:nvSpPr>
          <p:cNvPr id="2051" name="Textplatzhalter 2"/>
          <p:cNvSpPr txBox="1">
            <a:spLocks noGrp="1"/>
          </p:cNvSpPr>
          <p:nvPr>
            <p:ph type="body" idx="1"/>
          </p:nvPr>
        </p:nvSpPr>
        <p:spPr bwMode="auto">
          <a:xfrm>
            <a:off x="457200" y="1604963"/>
            <a:ext cx="8229600"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txBox="1">
            <a:spLocks noGrp="1"/>
          </p:cNvSpPr>
          <p:nvPr>
            <p:ph type="dt" sz="half" idx="2"/>
          </p:nvPr>
        </p:nvSpPr>
        <p:spPr>
          <a:xfrm>
            <a:off x="457200" y="6246813"/>
            <a:ext cx="2130425" cy="473075"/>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5" name="Fußzeilenplatzhalter 4"/>
          <p:cNvSpPr txBox="1">
            <a:spLocks noGrp="1"/>
          </p:cNvSpPr>
          <p:nvPr>
            <p:ph type="ftr" sz="quarter" idx="3"/>
          </p:nvPr>
        </p:nvSpPr>
        <p:spPr>
          <a:xfrm>
            <a:off x="3127375" y="6246813"/>
            <a:ext cx="2897188" cy="473075"/>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de-DE" sz="2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endParaRPr/>
          </a:p>
        </p:txBody>
      </p:sp>
      <p:sp>
        <p:nvSpPr>
          <p:cNvPr id="6" name="Foliennummernplatzhalter 5"/>
          <p:cNvSpPr txBox="1">
            <a:spLocks noGrp="1"/>
          </p:cNvSpPr>
          <p:nvPr>
            <p:ph type="sldNum" sz="quarter" idx="4"/>
          </p:nvPr>
        </p:nvSpPr>
        <p:spPr>
          <a:xfrm>
            <a:off x="6556375" y="6246813"/>
            <a:ext cx="2130425" cy="473075"/>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Arial Unicode MS" pitchFamily="2"/>
                <a:cs typeface="Tahoma" pitchFamily="2"/>
              </a:defRPr>
            </a:lvl1pPr>
          </a:lstStyle>
          <a:p>
            <a:pPr>
              <a:defRPr/>
            </a:pPr>
            <a:fld id="{33E4C168-7654-4AAF-8DE9-1D57212A5421}" type="slidenum">
              <a:rPr/>
              <a:pPr>
                <a:defRPr/>
              </a:pPr>
              <a:t>‹Nr.›</a:t>
            </a:fld>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2" r:id="rId22"/>
    <p:sldLayoutId id="2147483894" r:id="rId23"/>
    <p:sldLayoutId id="2147483895" r:id="rId24"/>
    <p:sldLayoutId id="2147483896" r:id="rId25"/>
    <p:sldLayoutId id="2147483897" r:id="rId26"/>
    <p:sldLayoutId id="2147483898" r:id="rId27"/>
    <p:sldLayoutId id="2147483899" r:id="rId28"/>
    <p:sldLayoutId id="2147483908" r:id="rId29"/>
  </p:sldLayoutIdLst>
  <p:transition/>
  <p:txStyles>
    <p:titleStyle>
      <a:lvl1pPr algn="ctr" rtl="0" eaLnBrk="0" fontAlgn="base" hangingPunct="0">
        <a:spcBef>
          <a:spcPct val="0"/>
        </a:spcBef>
        <a:spcAft>
          <a:spcPct val="0"/>
        </a:spcAft>
        <a:buSzPct val="45000"/>
        <a:buFont typeface="StarSymbol"/>
        <a:buChar char="●"/>
        <a:defRPr lang="de-DE" sz="4400" kern="1200">
          <a:solidFill>
            <a:srgbClr val="000000"/>
          </a:solidFill>
          <a:latin typeface="Arial" pitchFamily="18"/>
          <a:ea typeface="Arial Unicode MS" pitchFamily="2"/>
          <a:cs typeface="Tahoma" pitchFamily="2"/>
        </a:defRPr>
      </a:lvl1pPr>
      <a:lvl2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2pPr>
      <a:lvl3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3pPr>
      <a:lvl4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4pPr>
      <a:lvl5pPr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5pPr>
      <a:lvl6pPr marL="4572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6pPr>
      <a:lvl7pPr marL="9144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7pPr>
      <a:lvl8pPr marL="13716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8pPr>
      <a:lvl9pPr marL="1828800" algn="ctr" rtl="0" eaLnBrk="0" fontAlgn="base" hangingPunct="0">
        <a:spcBef>
          <a:spcPct val="0"/>
        </a:spcBef>
        <a:spcAft>
          <a:spcPct val="0"/>
        </a:spcAft>
        <a:buSzPct val="45000"/>
        <a:buFont typeface="StarSymbol"/>
        <a:buChar char="●"/>
        <a:defRPr sz="4400">
          <a:solidFill>
            <a:srgbClr val="000000"/>
          </a:solidFill>
          <a:latin typeface="Arial" pitchFamily="34" charset="0"/>
          <a:ea typeface="Arial Unicode MS" pitchFamily="34" charset="-128"/>
          <a:cs typeface="Tahoma" pitchFamily="34" charset="0"/>
        </a:defRPr>
      </a:lvl9pPr>
    </p:titleStyle>
    <p:bodyStyle>
      <a:lvl1pPr marL="431800" indent="-323850" algn="l" rtl="0" eaLnBrk="0" fontAlgn="base" hangingPunct="0">
        <a:spcBef>
          <a:spcPct val="0"/>
        </a:spcBef>
        <a:spcAft>
          <a:spcPts val="1413"/>
        </a:spcAft>
        <a:buSzPct val="45000"/>
        <a:buFont typeface="StarSymbol"/>
        <a:buChar char="●"/>
        <a:defRPr lang="de-DE" sz="3200" kern="1200">
          <a:solidFill>
            <a:srgbClr val="000000"/>
          </a:solidFill>
          <a:latin typeface="Arial" pitchFamily="18"/>
          <a:ea typeface="Arial Unicode MS" pitchFamily="2"/>
          <a:cs typeface="Tahoma" pitchFamily="2"/>
        </a:defRPr>
      </a:lvl1pPr>
      <a:lvl2pPr marL="863600" lvl="1" indent="-323850" algn="l" rtl="0" eaLnBrk="0" fontAlgn="base" hangingPunct="0">
        <a:spcBef>
          <a:spcPct val="0"/>
        </a:spcBef>
        <a:spcAft>
          <a:spcPts val="1138"/>
        </a:spcAft>
        <a:buSzPct val="45000"/>
        <a:buFont typeface="StarSymbol"/>
        <a:buChar char="●"/>
        <a:defRPr lang="de-DE" sz="2800" kern="1200">
          <a:solidFill>
            <a:srgbClr val="000000"/>
          </a:solidFill>
          <a:latin typeface="Arial" pitchFamily="18"/>
          <a:ea typeface="Arial Unicode MS" pitchFamily="2"/>
          <a:cs typeface="Tahoma" pitchFamily="2"/>
        </a:defRPr>
      </a:lvl2pPr>
      <a:lvl3pPr marL="1295400" lvl="2" indent="-287338" algn="l" rtl="0" eaLnBrk="0" fontAlgn="base" hangingPunct="0">
        <a:spcBef>
          <a:spcPct val="0"/>
        </a:spcBef>
        <a:spcAft>
          <a:spcPts val="850"/>
        </a:spcAft>
        <a:buSzPct val="75000"/>
        <a:buFont typeface="StarSymbol"/>
        <a:buChar char="–"/>
        <a:defRPr lang="de-DE" sz="2400" kern="1200">
          <a:solidFill>
            <a:srgbClr val="000000"/>
          </a:solidFill>
          <a:latin typeface="Arial" pitchFamily="18"/>
          <a:ea typeface="Arial Unicode MS" pitchFamily="2"/>
          <a:cs typeface="Tahoma" pitchFamily="2"/>
        </a:defRPr>
      </a:lvl3pPr>
      <a:lvl4pPr marL="1727200" lvl="3" indent="-215900" algn="l" rtl="0" eaLnBrk="0" fontAlgn="base" hangingPunct="0">
        <a:spcBef>
          <a:spcPct val="0"/>
        </a:spcBef>
        <a:spcAft>
          <a:spcPts val="563"/>
        </a:spcAft>
        <a:buSzPct val="45000"/>
        <a:buFont typeface="StarSymbol"/>
        <a:buChar char="●"/>
        <a:defRPr lang="de-DE" sz="2000" kern="1200">
          <a:solidFill>
            <a:srgbClr val="000000"/>
          </a:solidFill>
          <a:latin typeface="Arial" pitchFamily="18"/>
          <a:ea typeface="Arial Unicode MS" pitchFamily="2"/>
          <a:cs typeface="Tahoma" pitchFamily="2"/>
        </a:defRPr>
      </a:lvl4pPr>
      <a:lvl5pPr marL="2159000" lvl="4" indent="-215900" algn="l" rtl="0" eaLnBrk="0" fontAlgn="base" hangingPunct="0">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5pPr>
      <a:lvl6pPr marL="26162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6pPr>
      <a:lvl7pPr marL="30734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7pPr>
      <a:lvl8pPr marL="35306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8pPr>
      <a:lvl9pPr marL="3987800" indent="-215900" algn="l" rtl="0" eaLnBrk="0" fontAlgn="base">
        <a:spcBef>
          <a:spcPct val="0"/>
        </a:spcBef>
        <a:spcAft>
          <a:spcPts val="288"/>
        </a:spcAft>
        <a:buSzPct val="75000"/>
        <a:buFont typeface="StarSymbol"/>
        <a:buChar char="–"/>
        <a:defRPr lang="de-DE" sz="2000" kern="1200">
          <a:solidFill>
            <a:srgbClr val="000000"/>
          </a:solidFill>
          <a:latin typeface="Arial" pitchFamily="18"/>
          <a:ea typeface="Arial Unicode MS" pitchFamily="2"/>
          <a:cs typeface="Tahoma"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p:cNvSpPr>
          <p:nvPr>
            <p:ph type="title" idx="4294967295"/>
          </p:nvPr>
        </p:nvSpPr>
        <p:spPr>
          <a:xfrm>
            <a:off x="912737" y="4221163"/>
            <a:ext cx="6983413" cy="1700212"/>
          </a:xfrm>
          <a:solidFill>
            <a:srgbClr val="333366"/>
          </a:solidFill>
        </p:spPr>
        <p:txBody>
          <a:bodyPr anchorCtr="1"/>
          <a:lstStyle/>
          <a:p>
            <a:pPr algn="ctr" eaLnBrk="1" hangingPunct="1">
              <a:spcBef>
                <a:spcPts val="500"/>
              </a:spcBef>
              <a:buFont typeface="StarSymbol"/>
              <a:buNone/>
            </a:pPr>
            <a:r>
              <a:rPr sz="2000" smtClean="0">
                <a:solidFill>
                  <a:srgbClr val="FFFFFF"/>
                </a:solidFill>
                <a:latin typeface="+mn-lt"/>
                <a:ea typeface="Arial Unicode MS" pitchFamily="34" charset="-128"/>
                <a:cs typeface="Arial" pitchFamily="34" charset="0"/>
              </a:rPr>
              <a:t>Rainer Kuhlen</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Department of Computer and Information Science</a:t>
            </a:r>
            <a:br>
              <a:rPr sz="2000" smtClean="0">
                <a:solidFill>
                  <a:srgbClr val="FFFFFF"/>
                </a:solidFill>
                <a:latin typeface="+mn-lt"/>
                <a:ea typeface="Arial Unicode MS" pitchFamily="34" charset="-128"/>
                <a:cs typeface="Arial" pitchFamily="34" charset="0"/>
              </a:rPr>
            </a:br>
            <a:r>
              <a:rPr sz="2000" smtClean="0">
                <a:solidFill>
                  <a:srgbClr val="FFFFFF"/>
                </a:solidFill>
                <a:latin typeface="+mn-lt"/>
                <a:ea typeface="Arial Unicode MS" pitchFamily="34" charset="-128"/>
                <a:cs typeface="Arial" pitchFamily="34" charset="0"/>
              </a:rPr>
              <a:t>University of Konstanz, Germany</a:t>
            </a:r>
            <a:br>
              <a:rPr sz="2000" smtClean="0">
                <a:solidFill>
                  <a:srgbClr val="FFFFFF"/>
                </a:solidFill>
                <a:latin typeface="+mn-lt"/>
                <a:ea typeface="Arial Unicode MS" pitchFamily="34" charset="-128"/>
                <a:cs typeface="Arial" pitchFamily="34" charset="0"/>
              </a:rPr>
            </a:br>
            <a:endParaRPr sz="2000" smtClean="0">
              <a:solidFill>
                <a:srgbClr val="FFFFFF"/>
              </a:solidFill>
              <a:latin typeface="+mn-lt"/>
              <a:ea typeface="Arial Unicode MS" pitchFamily="34" charset="-128"/>
              <a:cs typeface="Arial" pitchFamily="34" charset="0"/>
            </a:endParaRPr>
          </a:p>
        </p:txBody>
      </p:sp>
      <p:sp>
        <p:nvSpPr>
          <p:cNvPr id="10243" name="Rectangle 2"/>
          <p:cNvSpPr txBox="1">
            <a:spLocks noGrp="1"/>
          </p:cNvSpPr>
          <p:nvPr>
            <p:ph type="title" idx="4294967295"/>
          </p:nvPr>
        </p:nvSpPr>
        <p:spPr>
          <a:xfrm>
            <a:off x="1979810" y="2317750"/>
            <a:ext cx="6624638" cy="1646238"/>
          </a:xfrm>
          <a:solidFill>
            <a:schemeClr val="tx2">
              <a:lumMod val="20000"/>
              <a:lumOff val="80000"/>
            </a:schemeClr>
          </a:solidFill>
        </p:spPr>
        <p:txBody>
          <a:bodyPr anchor="ctr" anchorCtr="1"/>
          <a:lstStyle/>
          <a:p>
            <a:pPr algn="ctr" eaLnBrk="1" hangingPunct="1">
              <a:buNone/>
            </a:pPr>
            <a:r>
              <a:rPr lang="en-US" sz="3200" dirty="0" smtClean="0">
                <a:solidFill>
                  <a:srgbClr val="002060"/>
                </a:solidFill>
                <a:latin typeface="+mn-lt"/>
              </a:rPr>
              <a:t>The need for a European-wide general Exception in favor of Research and Education</a:t>
            </a:r>
            <a:endParaRPr lang="de-DE" sz="3200" dirty="0" smtClean="0">
              <a:solidFill>
                <a:srgbClr val="002060"/>
              </a:solidFill>
              <a:latin typeface="+mn-lt"/>
              <a:ea typeface="Arial Unicode MS" pitchFamily="34" charset="-128"/>
              <a:cs typeface="Arial" pitchFamily="34" charset="0"/>
            </a:endParaRPr>
          </a:p>
        </p:txBody>
      </p:sp>
      <p:sp>
        <p:nvSpPr>
          <p:cNvPr id="7" name="Rectangle 2"/>
          <p:cNvSpPr txBox="1">
            <a:spLocks noGrp="1"/>
          </p:cNvSpPr>
          <p:nvPr>
            <p:ph type="title" idx="4294967295"/>
          </p:nvPr>
        </p:nvSpPr>
        <p:spPr>
          <a:xfrm>
            <a:off x="251345" y="115888"/>
            <a:ext cx="7993063" cy="2088976"/>
          </a:xfrm>
          <a:solidFill>
            <a:srgbClr val="333366"/>
          </a:solidFill>
        </p:spPr>
        <p:txBody>
          <a:bodyPr anchorCtr="1"/>
          <a:lstStyle/>
          <a:p>
            <a:pPr algn="ctr">
              <a:buNone/>
            </a:pPr>
            <a:r>
              <a:rPr lang="en-US" sz="2000" dirty="0" smtClean="0">
                <a:solidFill>
                  <a:schemeClr val="bg1"/>
                </a:solidFill>
                <a:latin typeface="+mn-lt"/>
              </a:rPr>
              <a:t>Expert Workshop </a:t>
            </a:r>
            <a:br>
              <a:rPr lang="en-US" sz="2000" dirty="0" smtClean="0">
                <a:solidFill>
                  <a:schemeClr val="bg1"/>
                </a:solidFill>
                <a:latin typeface="+mn-lt"/>
              </a:rPr>
            </a:br>
            <a:r>
              <a:rPr lang="en-US" sz="2000" dirty="0" smtClean="0">
                <a:solidFill>
                  <a:schemeClr val="bg1"/>
                </a:solidFill>
                <a:latin typeface="+mn-lt"/>
              </a:rPr>
              <a:t>"Copyright fit for the Internet Age: National and International Strategies to support Education and Research“</a:t>
            </a:r>
            <a:br>
              <a:rPr lang="en-US" sz="2000" dirty="0" smtClean="0">
                <a:solidFill>
                  <a:schemeClr val="bg1"/>
                </a:solidFill>
                <a:latin typeface="+mn-lt"/>
              </a:rPr>
            </a:br>
            <a:r>
              <a:rPr lang="en-US" sz="2000" dirty="0" smtClean="0">
                <a:solidFill>
                  <a:schemeClr val="bg1"/>
                </a:solidFill>
                <a:latin typeface="+mn-lt"/>
              </a:rPr>
              <a:t/>
            </a:r>
            <a:br>
              <a:rPr lang="en-US" sz="2000" dirty="0" smtClean="0">
                <a:solidFill>
                  <a:schemeClr val="bg1"/>
                </a:solidFill>
                <a:latin typeface="+mn-lt"/>
              </a:rPr>
            </a:br>
            <a:r>
              <a:rPr lang="en-US" sz="2000" dirty="0" smtClean="0">
                <a:solidFill>
                  <a:schemeClr val="bg1"/>
                </a:solidFill>
                <a:latin typeface="+mn-lt"/>
              </a:rPr>
              <a:t>British Library, London, UK</a:t>
            </a:r>
            <a:br>
              <a:rPr lang="en-US" sz="2000" dirty="0" smtClean="0">
                <a:solidFill>
                  <a:schemeClr val="bg1"/>
                </a:solidFill>
                <a:latin typeface="+mn-lt"/>
              </a:rPr>
            </a:br>
            <a:r>
              <a:rPr lang="en-US" sz="2000" dirty="0" smtClean="0">
                <a:solidFill>
                  <a:schemeClr val="bg1"/>
                </a:solidFill>
                <a:latin typeface="+mn-lt"/>
              </a:rPr>
              <a:t>Friday, 27 May 2011 </a:t>
            </a:r>
            <a:endParaRPr lang="en-US" sz="2000" dirty="0">
              <a:solidFill>
                <a:schemeClr val="bg1"/>
              </a:solidFill>
              <a:latin typeface="+mn-lt"/>
            </a:endParaRPr>
          </a:p>
        </p:txBody>
      </p:sp>
      <p:sp>
        <p:nvSpPr>
          <p:cNvPr id="10246" name="Pfeil nach rechts 4">
            <a:hlinkClick r:id="rId3" action="ppaction://hlinksldjump"/>
          </p:cNvPr>
          <p:cNvSpPr>
            <a:spLocks noChangeArrowheads="1"/>
          </p:cNvSpPr>
          <p:nvPr/>
        </p:nvSpPr>
        <p:spPr bwMode="auto">
          <a:xfrm>
            <a:off x="8460432" y="6309320"/>
            <a:ext cx="576262" cy="358775"/>
          </a:xfrm>
          <a:custGeom>
            <a:avLst/>
            <a:gdLst>
              <a:gd name="T0" fmla="*/ 205008387 w 21600"/>
              <a:gd name="T1" fmla="*/ 0 h 21600"/>
              <a:gd name="T2" fmla="*/ 410016774 w 21600"/>
              <a:gd name="T3" fmla="*/ 49665255 h 21600"/>
              <a:gd name="T4" fmla="*/ 205008387 w 21600"/>
              <a:gd name="T5" fmla="*/ 99330244 h 21600"/>
              <a:gd name="T6" fmla="*/ 0 w 21600"/>
              <a:gd name="T7" fmla="*/ 49665255 h 21600"/>
              <a:gd name="T8" fmla="*/ 281886672 w 21600"/>
              <a:gd name="T9" fmla="*/ 0 h 21600"/>
              <a:gd name="T10" fmla="*/ 281886672 w 21600"/>
              <a:gd name="T11" fmla="*/ 993302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close/>
              </a:path>
            </a:pathLst>
          </a:custGeom>
          <a:solidFill>
            <a:srgbClr val="4F81BD"/>
          </a:solidFill>
          <a:ln w="25402">
            <a:solidFill>
              <a:srgbClr val="385D8A"/>
            </a:solidFill>
            <a:miter lim="800000"/>
            <a:headEnd/>
            <a:tailEnd/>
          </a:ln>
        </p:spPr>
        <p:txBody>
          <a:bodyPr anchor="ctr" anchorCtr="1"/>
          <a:lstStyle/>
          <a:p>
            <a:pPr algn="ctr"/>
            <a:r>
              <a:rPr lang="de-DE">
                <a:solidFill>
                  <a:srgbClr val="FFFFFF"/>
                </a:solidFill>
                <a:latin typeface="Calibri" pitchFamily="34" charset="0"/>
              </a:rPr>
              <a:t>CC</a:t>
            </a:r>
          </a:p>
        </p:txBody>
      </p:sp>
      <p:pic>
        <p:nvPicPr>
          <p:cNvPr id="10244" name="Picture 1036" descr="D:\RK-WEB0305\RK\kuhlen.gif"/>
          <p:cNvPicPr>
            <a:picLocks noChangeAspect="1"/>
          </p:cNvPicPr>
          <p:nvPr/>
        </p:nvPicPr>
        <p:blipFill>
          <a:blip r:embed="rId4" cstate="print"/>
          <a:srcRect/>
          <a:stretch>
            <a:fillRect/>
          </a:stretch>
        </p:blipFill>
        <p:spPr bwMode="auto">
          <a:xfrm>
            <a:off x="7321624" y="3861048"/>
            <a:ext cx="1066800" cy="1200150"/>
          </a:xfrm>
          <a:prstGeom prst="rect">
            <a:avLst/>
          </a:prstGeom>
          <a:noFill/>
          <a:ln w="9525">
            <a:noFill/>
            <a:miter lim="800000"/>
            <a:headEnd/>
            <a:tailEnd/>
          </a:ln>
        </p:spPr>
      </p:pic>
      <p:pic>
        <p:nvPicPr>
          <p:cNvPr id="10247" name="Picture 7"/>
          <p:cNvPicPr>
            <a:picLocks noChangeAspect="1" noChangeArrowheads="1"/>
          </p:cNvPicPr>
          <p:nvPr/>
        </p:nvPicPr>
        <p:blipFill>
          <a:blip r:embed="rId5" cstate="print"/>
          <a:srcRect/>
          <a:stretch>
            <a:fillRect/>
          </a:stretch>
        </p:blipFill>
        <p:spPr bwMode="auto">
          <a:xfrm>
            <a:off x="6486897" y="1556792"/>
            <a:ext cx="2657103" cy="888253"/>
          </a:xfrm>
          <a:prstGeom prst="rect">
            <a:avLst/>
          </a:prstGeom>
          <a:noFill/>
          <a:ln w="9525">
            <a:noFill/>
            <a:miter lim="800000"/>
            <a:headEnd/>
            <a:tailEnd/>
          </a:ln>
        </p:spPr>
      </p:pic>
      <p:pic>
        <p:nvPicPr>
          <p:cNvPr id="10248" name="Picture 8"/>
          <p:cNvPicPr>
            <a:picLocks noChangeAspect="1" noChangeArrowheads="1"/>
          </p:cNvPicPr>
          <p:nvPr/>
        </p:nvPicPr>
        <p:blipFill>
          <a:blip r:embed="rId6" cstate="print"/>
          <a:srcRect/>
          <a:stretch>
            <a:fillRect/>
          </a:stretch>
        </p:blipFill>
        <p:spPr bwMode="auto">
          <a:xfrm>
            <a:off x="107504" y="2060848"/>
            <a:ext cx="1537166" cy="23694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323528" y="6043489"/>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5CE0D52-6E41-42E8-9005-F9BBD3F475AB}"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10</a:t>
            </a:fld>
            <a:endParaRPr lang="de-DE" sz="1400" kern="0">
              <a:solidFill>
                <a:srgbClr val="002060"/>
              </a:solidFill>
              <a:latin typeface="+mn-lt"/>
              <a:ea typeface="Arial Unicode MS" pitchFamily="2"/>
              <a:cs typeface="Tahoma" pitchFamily="2"/>
            </a:endParaRPr>
          </a:p>
        </p:txBody>
      </p:sp>
      <p:sp>
        <p:nvSpPr>
          <p:cNvPr id="19459"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5" name="Titel 1"/>
          <p:cNvSpPr txBox="1"/>
          <p:nvPr/>
        </p:nvSpPr>
        <p:spPr>
          <a:xfrm>
            <a:off x="467544" y="980728"/>
            <a:ext cx="3716337" cy="803994"/>
          </a:xfrm>
          <a:prstGeom prst="rect">
            <a:avLst/>
          </a:prstGeom>
          <a:solidFill>
            <a:srgbClr val="333366"/>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2400" kern="0" err="1">
                <a:solidFill>
                  <a:srgbClr val="FFFFFF"/>
                </a:solidFill>
                <a:latin typeface="Calibri" pitchFamily="18"/>
                <a:ea typeface="Arial Unicode MS" pitchFamily="2"/>
                <a:cs typeface="Tahoma" pitchFamily="2"/>
              </a:rPr>
              <a:t>What</a:t>
            </a:r>
            <a:r>
              <a:rPr lang="de-DE" sz="2400" kern="0">
                <a:solidFill>
                  <a:srgbClr val="FFFFFF"/>
                </a:solidFill>
                <a:latin typeface="Calibri" pitchFamily="18"/>
                <a:ea typeface="Arial Unicode MS" pitchFamily="2"/>
                <a:cs typeface="Tahoma" pitchFamily="2"/>
              </a:rPr>
              <a:t> </a:t>
            </a:r>
            <a:r>
              <a:rPr lang="de-DE" sz="2400" kern="0" err="1">
                <a:solidFill>
                  <a:srgbClr val="FFFFFF"/>
                </a:solidFill>
                <a:latin typeface="Calibri" pitchFamily="18"/>
                <a:ea typeface="Arial Unicode MS" pitchFamily="2"/>
                <a:cs typeface="Tahoma" pitchFamily="2"/>
              </a:rPr>
              <a:t>is</a:t>
            </a:r>
            <a:r>
              <a:rPr lang="de-DE" sz="2400" kern="0">
                <a:solidFill>
                  <a:srgbClr val="FFFFFF"/>
                </a:solidFill>
                <a:latin typeface="Calibri" pitchFamily="18"/>
                <a:ea typeface="Arial Unicode MS" pitchFamily="2"/>
                <a:cs typeface="Tahoma" pitchFamily="2"/>
              </a:rPr>
              <a:t> a strong </a:t>
            </a:r>
            <a:r>
              <a:rPr lang="de-DE" sz="2400" kern="0" err="1">
                <a:solidFill>
                  <a:srgbClr val="FFFFFF"/>
                </a:solidFill>
                <a:latin typeface="Calibri" pitchFamily="18"/>
                <a:ea typeface="Arial Unicode MS" pitchFamily="2"/>
                <a:cs typeface="Tahoma" pitchFamily="2"/>
              </a:rPr>
              <a:t>copyright</a:t>
            </a:r>
            <a:r>
              <a:rPr lang="de-DE" sz="2400" kern="0">
                <a:solidFill>
                  <a:srgbClr val="FFFFFF"/>
                </a:solidFill>
                <a:latin typeface="Calibri" pitchFamily="18"/>
                <a:ea typeface="Arial Unicode MS" pitchFamily="2"/>
                <a:cs typeface="Tahoma" pitchFamily="2"/>
              </a:rPr>
              <a:t>?</a:t>
            </a:r>
          </a:p>
        </p:txBody>
      </p:sp>
      <p:sp>
        <p:nvSpPr>
          <p:cNvPr id="15" name="Rechteck 14"/>
          <p:cNvSpPr/>
          <p:nvPr/>
        </p:nvSpPr>
        <p:spPr>
          <a:xfrm>
            <a:off x="323528" y="1844824"/>
            <a:ext cx="8496944" cy="646331"/>
          </a:xfrm>
          <a:prstGeom prst="rect">
            <a:avLst/>
          </a:prstGeom>
        </p:spPr>
        <p:txBody>
          <a:bodyPr wrap="square">
            <a:spAutoFit/>
          </a:bodyPr>
          <a:lstStyle/>
          <a:p>
            <a:r>
              <a:rPr lang="en-US" dirty="0" smtClean="0">
                <a:solidFill>
                  <a:srgbClr val="002060"/>
                </a:solidFill>
                <a:latin typeface="+mn-lt"/>
              </a:rPr>
              <a:t>5. One that supports </a:t>
            </a:r>
            <a:r>
              <a:rPr lang="en-US" b="1" dirty="0" smtClean="0">
                <a:solidFill>
                  <a:srgbClr val="002060"/>
                </a:solidFill>
                <a:latin typeface="+mn-lt"/>
              </a:rPr>
              <a:t>economic innovation and growth of the economy in general</a:t>
            </a:r>
            <a:r>
              <a:rPr lang="en-US" dirty="0" smtClean="0">
                <a:solidFill>
                  <a:srgbClr val="002060"/>
                </a:solidFill>
                <a:latin typeface="+mn-lt"/>
              </a:rPr>
              <a:t> by providing unhindered access to published knowledge under fair conditions</a:t>
            </a:r>
            <a:endParaRPr lang="de-DE" dirty="0">
              <a:solidFill>
                <a:srgbClr val="002060"/>
              </a:solidFill>
              <a:latin typeface="+mn-lt"/>
            </a:endParaRPr>
          </a:p>
        </p:txBody>
      </p:sp>
      <p:sp>
        <p:nvSpPr>
          <p:cNvPr id="16" name="Rechteck 15"/>
          <p:cNvSpPr/>
          <p:nvPr/>
        </p:nvSpPr>
        <p:spPr>
          <a:xfrm>
            <a:off x="395536" y="2444633"/>
            <a:ext cx="8424936" cy="646331"/>
          </a:xfrm>
          <a:prstGeom prst="rect">
            <a:avLst/>
          </a:prstGeom>
        </p:spPr>
        <p:txBody>
          <a:bodyPr wrap="square">
            <a:spAutoFit/>
          </a:bodyPr>
          <a:lstStyle/>
          <a:p>
            <a:r>
              <a:rPr lang="en-US" smtClean="0">
                <a:solidFill>
                  <a:srgbClr val="002060"/>
                </a:solidFill>
                <a:latin typeface="+mn-lt"/>
              </a:rPr>
              <a:t>6.  One that protects the interests of </a:t>
            </a:r>
            <a:r>
              <a:rPr lang="en-US" b="1" smtClean="0">
                <a:solidFill>
                  <a:srgbClr val="002060"/>
                </a:solidFill>
                <a:latin typeface="+mn-lt"/>
              </a:rPr>
              <a:t>information (publishing) industry and </a:t>
            </a:r>
            <a:r>
              <a:rPr lang="en-US" smtClean="0">
                <a:solidFill>
                  <a:srgbClr val="002060"/>
                </a:solidFill>
                <a:latin typeface="+mn-lt"/>
              </a:rPr>
              <a:t>encourages  </a:t>
            </a:r>
            <a:r>
              <a:rPr lang="en-US" b="1" smtClean="0">
                <a:solidFill>
                  <a:srgbClr val="002060"/>
                </a:solidFill>
                <a:latin typeface="+mn-lt"/>
              </a:rPr>
              <a:t>innovation  </a:t>
            </a:r>
            <a:r>
              <a:rPr lang="en-US" smtClean="0">
                <a:solidFill>
                  <a:srgbClr val="002060"/>
                </a:solidFill>
                <a:latin typeface="+mn-lt"/>
              </a:rPr>
              <a:t>(value-adding effects)</a:t>
            </a:r>
            <a:endParaRPr lang="de-DE">
              <a:solidFill>
                <a:srgbClr val="002060"/>
              </a:solidFill>
              <a:latin typeface="+mn-lt"/>
            </a:endParaRPr>
          </a:p>
        </p:txBody>
      </p:sp>
      <p:sp>
        <p:nvSpPr>
          <p:cNvPr id="17" name="Rechteck 16"/>
          <p:cNvSpPr/>
          <p:nvPr/>
        </p:nvSpPr>
        <p:spPr>
          <a:xfrm>
            <a:off x="323528" y="3044442"/>
            <a:ext cx="8496944" cy="646331"/>
          </a:xfrm>
          <a:prstGeom prst="rect">
            <a:avLst/>
          </a:prstGeom>
        </p:spPr>
        <p:txBody>
          <a:bodyPr wrap="square">
            <a:spAutoFit/>
          </a:bodyPr>
          <a:lstStyle/>
          <a:p>
            <a:r>
              <a:rPr lang="en-US" smtClean="0">
                <a:solidFill>
                  <a:srgbClr val="002060"/>
                </a:solidFill>
                <a:latin typeface="+mn-lt"/>
              </a:rPr>
              <a:t>7. One that stimulates the production of new knowledge by providing </a:t>
            </a:r>
            <a:r>
              <a:rPr lang="en-US" b="1" smtClean="0">
                <a:solidFill>
                  <a:srgbClr val="002060"/>
                </a:solidFill>
                <a:latin typeface="+mn-lt"/>
              </a:rPr>
              <a:t>effective  incentives to creative people </a:t>
            </a:r>
            <a:r>
              <a:rPr lang="en-US" smtClean="0">
                <a:solidFill>
                  <a:srgbClr val="002060"/>
                </a:solidFill>
                <a:latin typeface="+mn-lt"/>
              </a:rPr>
              <a:t>and by ensuring </a:t>
            </a:r>
            <a:r>
              <a:rPr lang="en-US" b="1" smtClean="0">
                <a:solidFill>
                  <a:srgbClr val="002060"/>
                </a:solidFill>
                <a:latin typeface="+mn-lt"/>
              </a:rPr>
              <a:t>strong protection of their work</a:t>
            </a:r>
            <a:endParaRPr lang="de-DE">
              <a:solidFill>
                <a:srgbClr val="002060"/>
              </a:solidFill>
              <a:latin typeface="+mn-lt"/>
            </a:endParaRPr>
          </a:p>
        </p:txBody>
      </p:sp>
      <p:sp>
        <p:nvSpPr>
          <p:cNvPr id="18" name="Rechteck 17"/>
          <p:cNvSpPr/>
          <p:nvPr/>
        </p:nvSpPr>
        <p:spPr>
          <a:xfrm>
            <a:off x="1043608" y="3644251"/>
            <a:ext cx="7776864" cy="646331"/>
          </a:xfrm>
          <a:prstGeom prst="rect">
            <a:avLst/>
          </a:prstGeom>
        </p:spPr>
        <p:txBody>
          <a:bodyPr wrap="square">
            <a:spAutoFit/>
          </a:bodyPr>
          <a:lstStyle/>
          <a:p>
            <a:r>
              <a:rPr lang="en-US" smtClean="0">
                <a:solidFill>
                  <a:srgbClr val="002060"/>
                </a:solidFill>
                <a:latin typeface="+mn-lt"/>
              </a:rPr>
              <a:t>7.1 either by turning the attention to </a:t>
            </a:r>
            <a:r>
              <a:rPr lang="en-US" b="1" smtClean="0">
                <a:solidFill>
                  <a:srgbClr val="002060"/>
                </a:solidFill>
                <a:latin typeface="+mn-lt"/>
              </a:rPr>
              <a:t>authors rights</a:t>
            </a:r>
            <a:r>
              <a:rPr lang="en-US" smtClean="0">
                <a:solidFill>
                  <a:srgbClr val="002060"/>
                </a:solidFill>
                <a:latin typeface="+mn-lt"/>
              </a:rPr>
              <a:t> by strengthening  their moral rights (personality rights – </a:t>
            </a:r>
            <a:r>
              <a:rPr lang="en-US" err="1" smtClean="0">
                <a:solidFill>
                  <a:srgbClr val="002060"/>
                </a:solidFill>
                <a:latin typeface="+mn-lt"/>
              </a:rPr>
              <a:t>Persönlichkeitsrechte</a:t>
            </a:r>
            <a:r>
              <a:rPr lang="en-US" smtClean="0">
                <a:solidFill>
                  <a:srgbClr val="002060"/>
                </a:solidFill>
                <a:latin typeface="+mn-lt"/>
              </a:rPr>
              <a:t>)</a:t>
            </a:r>
            <a:endParaRPr lang="de-DE">
              <a:solidFill>
                <a:srgbClr val="002060"/>
              </a:solidFill>
              <a:latin typeface="+mn-lt"/>
            </a:endParaRPr>
          </a:p>
        </p:txBody>
      </p:sp>
      <p:sp>
        <p:nvSpPr>
          <p:cNvPr id="19" name="Rechteck 18"/>
          <p:cNvSpPr/>
          <p:nvPr/>
        </p:nvSpPr>
        <p:spPr>
          <a:xfrm>
            <a:off x="1043608" y="4244060"/>
            <a:ext cx="7632848" cy="646331"/>
          </a:xfrm>
          <a:prstGeom prst="rect">
            <a:avLst/>
          </a:prstGeom>
        </p:spPr>
        <p:txBody>
          <a:bodyPr wrap="square">
            <a:spAutoFit/>
          </a:bodyPr>
          <a:lstStyle/>
          <a:p>
            <a:r>
              <a:rPr lang="en-US" smtClean="0">
                <a:solidFill>
                  <a:srgbClr val="002060"/>
                </a:solidFill>
                <a:latin typeface="+mn-lt"/>
              </a:rPr>
              <a:t>7.2 or by turning the attention to authors rights by strengthening  their interest in </a:t>
            </a:r>
            <a:r>
              <a:rPr lang="en-US" b="1" smtClean="0">
                <a:solidFill>
                  <a:srgbClr val="002060"/>
                </a:solidFill>
                <a:latin typeface="+mn-lt"/>
              </a:rPr>
              <a:t>appropriate remuneration</a:t>
            </a:r>
            <a:endParaRPr lang="de-DE">
              <a:solidFill>
                <a:srgbClr val="002060"/>
              </a:solidFill>
              <a:latin typeface="+mn-lt"/>
            </a:endParaRPr>
          </a:p>
        </p:txBody>
      </p:sp>
      <p:sp>
        <p:nvSpPr>
          <p:cNvPr id="20" name="Rechteck 19"/>
          <p:cNvSpPr/>
          <p:nvPr/>
        </p:nvSpPr>
        <p:spPr>
          <a:xfrm>
            <a:off x="323528" y="4843869"/>
            <a:ext cx="8496944" cy="646331"/>
          </a:xfrm>
          <a:prstGeom prst="rect">
            <a:avLst/>
          </a:prstGeom>
        </p:spPr>
        <p:txBody>
          <a:bodyPr wrap="square">
            <a:spAutoFit/>
          </a:bodyPr>
          <a:lstStyle/>
          <a:p>
            <a:r>
              <a:rPr lang="en-US" smtClean="0">
                <a:solidFill>
                  <a:srgbClr val="002060"/>
                </a:solidFill>
                <a:latin typeface="+mn-lt"/>
              </a:rPr>
              <a:t>8. One that is</a:t>
            </a:r>
            <a:r>
              <a:rPr lang="en-US" b="1" smtClean="0">
                <a:solidFill>
                  <a:srgbClr val="002060"/>
                </a:solidFill>
                <a:latin typeface="+mn-lt"/>
              </a:rPr>
              <a:t> flexible and easily adoptable to perpetual changes in the arenas for the </a:t>
            </a:r>
            <a:r>
              <a:rPr lang="en-US" smtClean="0">
                <a:solidFill>
                  <a:srgbClr val="002060"/>
                </a:solidFill>
                <a:latin typeface="+mn-lt"/>
              </a:rPr>
              <a:t>production, exploitation  and usage of knowledge and information</a:t>
            </a:r>
            <a:endParaRPr lang="de-DE">
              <a:solidFill>
                <a:srgbClr val="002060"/>
              </a:solidFill>
              <a:latin typeface="+mn-lt"/>
            </a:endParaRPr>
          </a:p>
        </p:txBody>
      </p:sp>
      <p:sp>
        <p:nvSpPr>
          <p:cNvPr id="11" name="Rechteck 10"/>
          <p:cNvSpPr/>
          <p:nvPr/>
        </p:nvSpPr>
        <p:spPr>
          <a:xfrm>
            <a:off x="323528" y="5443678"/>
            <a:ext cx="8496944" cy="646331"/>
          </a:xfrm>
          <a:prstGeom prst="rect">
            <a:avLst/>
          </a:prstGeom>
        </p:spPr>
        <p:txBody>
          <a:bodyPr wrap="square">
            <a:spAutoFit/>
          </a:bodyPr>
          <a:lstStyle/>
          <a:p>
            <a:r>
              <a:rPr lang="en-US" smtClean="0">
                <a:solidFill>
                  <a:srgbClr val="002060"/>
                </a:solidFill>
                <a:latin typeface="+mn-lt"/>
              </a:rPr>
              <a:t>9. One that is able to find a </a:t>
            </a:r>
            <a:r>
              <a:rPr lang="en-US" b="1" smtClean="0">
                <a:solidFill>
                  <a:srgbClr val="002060"/>
                </a:solidFill>
                <a:latin typeface="+mn-lt"/>
              </a:rPr>
              <a:t>general consensus for a copyright balance </a:t>
            </a:r>
            <a:r>
              <a:rPr lang="en-US" smtClean="0">
                <a:solidFill>
                  <a:srgbClr val="002060"/>
                </a:solidFill>
                <a:latin typeface="+mn-lt"/>
              </a:rPr>
              <a:t>between the different actors (actor groups) involved in the domains of knowledge and information</a:t>
            </a:r>
            <a:endParaRPr lang="de-DE">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5CE0D52-6E41-42E8-9005-F9BBD3F475AB}"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11</a:t>
            </a:fld>
            <a:endParaRPr lang="de-DE" sz="1400" kern="0">
              <a:solidFill>
                <a:srgbClr val="000000"/>
              </a:solidFill>
              <a:latin typeface="Times New Roman" pitchFamily="18"/>
              <a:ea typeface="Arial Unicode MS" pitchFamily="2"/>
              <a:cs typeface="Tahoma" pitchFamily="2"/>
            </a:endParaRPr>
          </a:p>
        </p:txBody>
      </p:sp>
      <p:sp>
        <p:nvSpPr>
          <p:cNvPr id="19459"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Titel 1"/>
          <p:cNvSpPr txBox="1"/>
          <p:nvPr/>
        </p:nvSpPr>
        <p:spPr>
          <a:xfrm>
            <a:off x="785813" y="2468563"/>
            <a:ext cx="7673975" cy="1285875"/>
          </a:xfrm>
          <a:prstGeom prst="rect">
            <a:avLst/>
          </a:prstGeom>
          <a:solidFill>
            <a:srgbClr val="FFFFFF"/>
          </a:solidFill>
          <a:ln>
            <a:noFill/>
          </a:ln>
        </p:spPr>
        <p:txBody>
          <a:bodyPr anchor="ctr" anchorCtr="1" compatLnSpc="0"/>
          <a:lstStyle/>
          <a:p>
            <a:pPr marL="449281" indent="-449281" algn="ctr" fontAlgn="auto">
              <a:lnSpc>
                <a:spcPct val="150000"/>
              </a:lnSpc>
              <a:spcBef>
                <a:spcPts val="0"/>
              </a:spcBef>
              <a:spcAft>
                <a:spcPts val="0"/>
              </a:spcAft>
              <a:defRPr sz="1800" b="0" i="0" u="none" strike="noStrike" kern="0" cap="none" spc="0" baseline="0">
                <a:solidFill>
                  <a:srgbClr val="000000"/>
                </a:solidFill>
                <a:uFillTx/>
              </a:defRPr>
            </a:pPr>
            <a:r>
              <a:rPr lang="de-DE" sz="2400" b="1" kern="0" dirty="0" smtClean="0">
                <a:solidFill>
                  <a:srgbClr val="002060"/>
                </a:solidFill>
                <a:latin typeface="Calibri" pitchFamily="18"/>
                <a:ea typeface="Arial Unicode MS" pitchFamily="2"/>
                <a:cs typeface="Tahoma" pitchFamily="2"/>
              </a:rPr>
              <a:t>(</a:t>
            </a:r>
            <a:r>
              <a:rPr lang="de-DE" sz="2400" b="1" kern="0" dirty="0">
                <a:solidFill>
                  <a:srgbClr val="002060"/>
                </a:solidFill>
                <a:latin typeface="Calibri" pitchFamily="18"/>
                <a:ea typeface="Arial Unicode MS" pitchFamily="2"/>
                <a:cs typeface="Tahoma" pitchFamily="2"/>
              </a:rPr>
              <a:t>a) </a:t>
            </a:r>
            <a:r>
              <a:rPr lang="de-DE" sz="2400" b="1" kern="0" dirty="0" err="1">
                <a:solidFill>
                  <a:srgbClr val="002060"/>
                </a:solidFill>
                <a:latin typeface="Calibri" pitchFamily="18"/>
                <a:ea typeface="Arial Unicode MS" pitchFamily="2"/>
                <a:cs typeface="Tahoma" pitchFamily="2"/>
              </a:rPr>
              <a:t>One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that</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makes</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knowledge</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and</a:t>
            </a:r>
            <a:r>
              <a:rPr lang="de-DE" sz="2400" b="1" kern="0" dirty="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information</a:t>
            </a:r>
            <a:r>
              <a:rPr lang="de-DE" sz="2400" b="1" kern="0" dirty="0">
                <a:solidFill>
                  <a:srgbClr val="002060"/>
                </a:solidFill>
                <a:latin typeface="Calibri" pitchFamily="18"/>
                <a:ea typeface="Arial Unicode MS" pitchFamily="2"/>
                <a:cs typeface="Tahoma" pitchFamily="2"/>
              </a:rPr>
              <a:t> a </a:t>
            </a:r>
            <a:r>
              <a:rPr lang="de-DE" sz="2400" b="1" kern="0" dirty="0" err="1" smtClean="0">
                <a:solidFill>
                  <a:srgbClr val="002060"/>
                </a:solidFill>
                <a:latin typeface="Calibri" pitchFamily="18"/>
                <a:ea typeface="Arial Unicode MS" pitchFamily="2"/>
                <a:cs typeface="Tahoma" pitchFamily="2"/>
              </a:rPr>
              <a:t>commodity</a:t>
            </a:r>
            <a:r>
              <a:rPr lang="de-DE" sz="2400" b="1" kern="0" dirty="0" smtClean="0">
                <a:solidFill>
                  <a:srgbClr val="002060"/>
                </a:solidFill>
                <a:latin typeface="Calibri" pitchFamily="18"/>
                <a:ea typeface="Arial Unicode MS" pitchFamily="2"/>
                <a:cs typeface="Tahoma" pitchFamily="2"/>
              </a:rPr>
              <a:t> – </a:t>
            </a:r>
            <a:r>
              <a:rPr lang="de-DE" sz="2400" b="1" kern="0" dirty="0" err="1" smtClean="0">
                <a:solidFill>
                  <a:srgbClr val="002060"/>
                </a:solidFill>
                <a:latin typeface="Calibri" pitchFamily="18"/>
                <a:ea typeface="Arial Unicode MS" pitchFamily="2"/>
                <a:cs typeface="Tahoma" pitchFamily="2"/>
              </a:rPr>
              <a:t>and</a:t>
            </a:r>
            <a:r>
              <a:rPr lang="de-DE" sz="2400" b="1" kern="0" dirty="0" smtClean="0">
                <a:solidFill>
                  <a:srgbClr val="002060"/>
                </a:solidFill>
                <a:latin typeface="Calibri" pitchFamily="18"/>
                <a:ea typeface="Arial Unicode MS" pitchFamily="2"/>
                <a:cs typeface="Tahoma" pitchFamily="2"/>
              </a:rPr>
              <a:t> </a:t>
            </a:r>
            <a:r>
              <a:rPr lang="de-DE" sz="2400" b="1" kern="0" dirty="0" err="1" smtClean="0">
                <a:solidFill>
                  <a:srgbClr val="002060"/>
                </a:solidFill>
                <a:latin typeface="Calibri" pitchFamily="18"/>
                <a:ea typeface="Arial Unicode MS" pitchFamily="2"/>
                <a:cs typeface="Tahoma" pitchFamily="2"/>
              </a:rPr>
              <a:t>thus</a:t>
            </a:r>
            <a:r>
              <a:rPr lang="de-DE" sz="2400" b="1" kern="0" dirty="0" smtClean="0">
                <a:solidFill>
                  <a:srgbClr val="002060"/>
                </a:solidFill>
                <a:latin typeface="Calibri" pitchFamily="18"/>
                <a:ea typeface="Arial Unicode MS" pitchFamily="2"/>
                <a:cs typeface="Tahoma" pitchFamily="2"/>
              </a:rPr>
              <a:t> a </a:t>
            </a:r>
            <a:r>
              <a:rPr lang="de-DE" sz="2400" b="1" kern="0" dirty="0" err="1" smtClean="0">
                <a:solidFill>
                  <a:srgbClr val="002060"/>
                </a:solidFill>
                <a:latin typeface="Calibri" pitchFamily="18"/>
                <a:ea typeface="Arial Unicode MS" pitchFamily="2"/>
                <a:cs typeface="Tahoma" pitchFamily="2"/>
              </a:rPr>
              <a:t>scarce</a:t>
            </a:r>
            <a:r>
              <a:rPr lang="de-DE" sz="2400" b="1" kern="0" dirty="0" smtClean="0">
                <a:solidFill>
                  <a:srgbClr val="002060"/>
                </a:solidFill>
                <a:latin typeface="Calibri" pitchFamily="18"/>
                <a:ea typeface="Arial Unicode MS" pitchFamily="2"/>
                <a:cs typeface="Tahoma" pitchFamily="2"/>
              </a:rPr>
              <a:t> </a:t>
            </a:r>
            <a:r>
              <a:rPr lang="de-DE" sz="2400" b="1" kern="0" dirty="0" err="1">
                <a:solidFill>
                  <a:srgbClr val="002060"/>
                </a:solidFill>
                <a:latin typeface="Calibri" pitchFamily="18"/>
                <a:ea typeface="Arial Unicode MS" pitchFamily="2"/>
                <a:cs typeface="Tahoma" pitchFamily="2"/>
              </a:rPr>
              <a:t>good</a:t>
            </a:r>
            <a:r>
              <a:rPr lang="de-DE" sz="2400" b="1" kern="0" dirty="0">
                <a:solidFill>
                  <a:srgbClr val="002060"/>
                </a:solidFill>
                <a:latin typeface="Calibri" pitchFamily="18"/>
                <a:ea typeface="Arial Unicode MS" pitchFamily="2"/>
                <a:cs typeface="Tahoma" pitchFamily="2"/>
              </a:rPr>
              <a:t> </a:t>
            </a:r>
            <a:r>
              <a:rPr lang="de-DE" sz="2400" b="1" kern="0" dirty="0" smtClean="0">
                <a:solidFill>
                  <a:srgbClr val="002060"/>
                </a:solidFill>
                <a:latin typeface="Calibri" pitchFamily="18"/>
                <a:ea typeface="Arial Unicode MS" pitchFamily="2"/>
                <a:cs typeface="Tahoma" pitchFamily="2"/>
              </a:rPr>
              <a:t>?</a:t>
            </a:r>
            <a:endParaRPr lang="de-DE" sz="2400" b="1" kern="0" dirty="0">
              <a:solidFill>
                <a:srgbClr val="002060"/>
              </a:solidFill>
              <a:latin typeface="Calibri" pitchFamily="18"/>
              <a:ea typeface="Arial Unicode MS" pitchFamily="2"/>
              <a:cs typeface="Tahoma" pitchFamily="2"/>
            </a:endParaRPr>
          </a:p>
        </p:txBody>
      </p:sp>
      <p:sp>
        <p:nvSpPr>
          <p:cNvPr id="5" name="Titel 1"/>
          <p:cNvSpPr txBox="1"/>
          <p:nvPr/>
        </p:nvSpPr>
        <p:spPr>
          <a:xfrm>
            <a:off x="855663" y="1112838"/>
            <a:ext cx="3860353" cy="1092026"/>
          </a:xfrm>
          <a:prstGeom prst="rect">
            <a:avLst/>
          </a:prstGeom>
          <a:solidFill>
            <a:srgbClr val="333366"/>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3200" kern="0" err="1">
                <a:solidFill>
                  <a:srgbClr val="FFFFFF"/>
                </a:solidFill>
                <a:latin typeface="Calibri" pitchFamily="18"/>
                <a:ea typeface="Arial Unicode MS" pitchFamily="2"/>
                <a:cs typeface="Tahoma" pitchFamily="2"/>
              </a:rPr>
              <a:t>What</a:t>
            </a:r>
            <a:r>
              <a:rPr lang="de-DE" sz="3200" kern="0">
                <a:solidFill>
                  <a:srgbClr val="FFFFFF"/>
                </a:solidFill>
                <a:latin typeface="Calibri" pitchFamily="18"/>
                <a:ea typeface="Arial Unicode MS" pitchFamily="2"/>
                <a:cs typeface="Tahoma" pitchFamily="2"/>
              </a:rPr>
              <a:t> </a:t>
            </a:r>
            <a:r>
              <a:rPr lang="de-DE" sz="3200" kern="0" err="1">
                <a:solidFill>
                  <a:srgbClr val="FFFFFF"/>
                </a:solidFill>
                <a:latin typeface="Calibri" pitchFamily="18"/>
                <a:ea typeface="Arial Unicode MS" pitchFamily="2"/>
                <a:cs typeface="Tahoma" pitchFamily="2"/>
              </a:rPr>
              <a:t>is</a:t>
            </a:r>
            <a:r>
              <a:rPr lang="de-DE" sz="3200" kern="0">
                <a:solidFill>
                  <a:srgbClr val="FFFFFF"/>
                </a:solidFill>
                <a:latin typeface="Calibri" pitchFamily="18"/>
                <a:ea typeface="Arial Unicode MS" pitchFamily="2"/>
                <a:cs typeface="Tahoma" pitchFamily="2"/>
              </a:rPr>
              <a:t> a strong </a:t>
            </a:r>
            <a:r>
              <a:rPr lang="de-DE" sz="3200" kern="0" err="1">
                <a:solidFill>
                  <a:srgbClr val="FFFFFF"/>
                </a:solidFill>
                <a:latin typeface="Calibri" pitchFamily="18"/>
                <a:ea typeface="Arial Unicode MS" pitchFamily="2"/>
                <a:cs typeface="Tahoma" pitchFamily="2"/>
              </a:rPr>
              <a:t>copyright</a:t>
            </a:r>
            <a:r>
              <a:rPr lang="de-DE" sz="3200" kern="0">
                <a:solidFill>
                  <a:srgbClr val="FFFFFF"/>
                </a:solidFill>
                <a:latin typeface="Calibri" pitchFamily="18"/>
                <a:ea typeface="Arial Unicode MS" pitchFamily="2"/>
                <a:cs typeface="Tahoma" pitchFamily="2"/>
              </a:rPr>
              <a:t>?</a:t>
            </a:r>
          </a:p>
        </p:txBody>
      </p:sp>
      <p:grpSp>
        <p:nvGrpSpPr>
          <p:cNvPr id="3" name="Gruppieren 7"/>
          <p:cNvGrpSpPr>
            <a:grpSpLocks/>
          </p:cNvGrpSpPr>
          <p:nvPr/>
        </p:nvGrpSpPr>
        <p:grpSpPr bwMode="auto">
          <a:xfrm>
            <a:off x="714375" y="3681413"/>
            <a:ext cx="7566025" cy="2146300"/>
            <a:chOff x="714603" y="3682078"/>
            <a:chExt cx="7565398" cy="2144880"/>
          </a:xfrm>
        </p:grpSpPr>
        <p:sp>
          <p:nvSpPr>
            <p:cNvPr id="7" name="Titel 1"/>
            <p:cNvSpPr txBox="1"/>
            <p:nvPr/>
          </p:nvSpPr>
          <p:spPr>
            <a:xfrm>
              <a:off x="714603" y="4397566"/>
              <a:ext cx="7565398" cy="1429392"/>
            </a:xfrm>
            <a:prstGeom prst="rect">
              <a:avLst/>
            </a:prstGeom>
            <a:solidFill>
              <a:srgbClr val="FFFFFF"/>
            </a:solidFill>
            <a:ln>
              <a:noFill/>
            </a:ln>
          </p:spPr>
          <p:txBody>
            <a:bodyPr anchor="ctr" anchorCtr="1" compatLnSpc="0"/>
            <a:lstStyle/>
            <a:p>
              <a:pPr marL="449281" indent="-449281" algn="ctr" fontAlgn="auto">
                <a:lnSpc>
                  <a:spcPct val="150000"/>
                </a:lnSpc>
                <a:spcBef>
                  <a:spcPts val="0"/>
                </a:spcBef>
                <a:spcAft>
                  <a:spcPts val="0"/>
                </a:spcAft>
                <a:defRPr sz="1800" b="0" i="0" u="none" strike="noStrike" kern="0" cap="none" spc="0" baseline="0">
                  <a:solidFill>
                    <a:srgbClr val="000000"/>
                  </a:solidFill>
                  <a:uFillTx/>
                </a:defRPr>
              </a:pPr>
              <a:r>
                <a:rPr lang="de-DE" sz="2400" b="1" kern="0">
                  <a:solidFill>
                    <a:srgbClr val="002060"/>
                  </a:solidFill>
                  <a:latin typeface="Calibri" pitchFamily="18"/>
                  <a:ea typeface="Arial Unicode MS" pitchFamily="2"/>
                  <a:cs typeface="Tahoma" pitchFamily="2"/>
                </a:rPr>
                <a:t>(b) One that supports open free access to knowledge and information ?</a:t>
              </a:r>
            </a:p>
          </p:txBody>
        </p:sp>
        <p:sp>
          <p:nvSpPr>
            <p:cNvPr id="8" name="Titel 1"/>
            <p:cNvSpPr txBox="1"/>
            <p:nvPr/>
          </p:nvSpPr>
          <p:spPr>
            <a:xfrm>
              <a:off x="1079698" y="3682078"/>
              <a:ext cx="1900081" cy="642512"/>
            </a:xfrm>
            <a:prstGeom prst="rect">
              <a:avLst/>
            </a:prstGeom>
            <a:solidFill>
              <a:srgbClr val="17375E"/>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3200" kern="0" err="1">
                  <a:solidFill>
                    <a:schemeClr val="bg1"/>
                  </a:solidFill>
                  <a:latin typeface="Calibri" pitchFamily="18"/>
                  <a:ea typeface="Arial Unicode MS" pitchFamily="2"/>
                  <a:cs typeface="Tahoma" pitchFamily="2"/>
                </a:rPr>
                <a:t>or</a:t>
              </a:r>
              <a:endParaRPr lang="de-DE" sz="3200" kern="0">
                <a:solidFill>
                  <a:schemeClr val="bg1"/>
                </a:solidFill>
                <a:latin typeface="Calibri" pitchFamily="18"/>
                <a:ea typeface="Arial Unicode MS" pitchFamily="2"/>
                <a:cs typeface="Tahoma" pitchFamily="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866E2A09-3E3D-4B2B-8258-BEE2E9998D6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12</a:t>
            </a:fld>
            <a:endParaRPr lang="de-DE" sz="1400" kern="0">
              <a:solidFill>
                <a:srgbClr val="000000"/>
              </a:solidFill>
              <a:latin typeface="Times New Roman" pitchFamily="18"/>
              <a:ea typeface="Arial Unicode MS" pitchFamily="2"/>
              <a:cs typeface="Tahoma" pitchFamily="2"/>
            </a:endParaRPr>
          </a:p>
        </p:txBody>
      </p:sp>
      <p:sp>
        <p:nvSpPr>
          <p:cNvPr id="20483"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Rectangle 3"/>
          <p:cNvSpPr/>
          <p:nvPr/>
        </p:nvSpPr>
        <p:spPr>
          <a:xfrm>
            <a:off x="962025" y="1289050"/>
            <a:ext cx="6934200" cy="3215375"/>
          </a:xfrm>
          <a:prstGeom prst="rect">
            <a:avLst/>
          </a:prstGeom>
          <a:solidFill>
            <a:srgbClr val="F8F8F8"/>
          </a:solidFill>
          <a:ln>
            <a:noFill/>
            <a:prstDash val="solid"/>
          </a:ln>
        </p:spPr>
        <p:txBody>
          <a:bodyPr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2060"/>
                </a:solidFill>
                <a:latin typeface="Calibri" pitchFamily="18"/>
                <a:ea typeface="Arial Unicode MS" pitchFamily="2"/>
                <a:cs typeface="Times New Roman" pitchFamily="18"/>
              </a:rPr>
              <a:t>Enforcement </a:t>
            </a:r>
            <a:r>
              <a:rPr lang="en-GB" sz="2400" b="1" kern="0">
                <a:solidFill>
                  <a:srgbClr val="002060"/>
                </a:solidFill>
                <a:latin typeface="Calibri" pitchFamily="18"/>
                <a:ea typeface="Arial Unicode MS" pitchFamily="2"/>
                <a:cs typeface="Times New Roman" pitchFamily="18"/>
              </a:rPr>
              <a:t>of strong copyright </a:t>
            </a:r>
            <a:r>
              <a:rPr lang="en-GB" sz="2400" b="1" kern="0" smtClean="0">
                <a:solidFill>
                  <a:srgbClr val="002060"/>
                </a:solidFill>
                <a:latin typeface="Calibri" pitchFamily="18"/>
                <a:ea typeface="Arial Unicode MS" pitchFamily="2"/>
                <a:cs typeface="Times New Roman" pitchFamily="18"/>
              </a:rPr>
              <a:t>regulations</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2060"/>
                </a:solidFill>
                <a:latin typeface="Calibri" pitchFamily="18"/>
                <a:ea typeface="Arial Unicode MS" pitchFamily="2"/>
                <a:cs typeface="Times New Roman" pitchFamily="18"/>
              </a:rPr>
              <a:t> (type a)</a:t>
            </a:r>
            <a:r>
              <a:rPr lang="en-GB" sz="2400" kern="0" smtClean="0">
                <a:solidFill>
                  <a:srgbClr val="002060"/>
                </a:solidFill>
                <a:latin typeface="Calibri" pitchFamily="18"/>
                <a:ea typeface="Arial Unicode MS" pitchFamily="2"/>
                <a:cs typeface="Times New Roman" pitchFamily="18"/>
              </a:rPr>
              <a:t> </a:t>
            </a:r>
            <a:endParaRPr lang="en-GB" sz="2000" kern="0" smtClea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smtClean="0">
                <a:solidFill>
                  <a:srgbClr val="002060"/>
                </a:solidFill>
                <a:latin typeface="Calibri" pitchFamily="18"/>
                <a:ea typeface="Arial Unicode MS" pitchFamily="2"/>
                <a:cs typeface="Times New Roman" pitchFamily="18"/>
              </a:rPr>
              <a:t>in </a:t>
            </a:r>
            <a:r>
              <a:rPr lang="en-GB" sz="2000" kern="0">
                <a:solidFill>
                  <a:srgbClr val="002060"/>
                </a:solidFill>
                <a:latin typeface="Calibri" pitchFamily="18"/>
                <a:ea typeface="Arial Unicode MS" pitchFamily="2"/>
                <a:cs typeface="Times New Roman" pitchFamily="18"/>
              </a:rPr>
              <a:t>Europe and North America in the last 20 </a:t>
            </a:r>
            <a:r>
              <a:rPr lang="en-GB" sz="2000" kern="0" smtClean="0">
                <a:solidFill>
                  <a:srgbClr val="002060"/>
                </a:solidFill>
                <a:latin typeface="Calibri" pitchFamily="18"/>
                <a:ea typeface="Arial Unicode MS" pitchFamily="2"/>
                <a:cs typeface="Times New Roman" pitchFamily="18"/>
              </a:rPr>
              <a:t>years, </a:t>
            </a:r>
            <a:endParaRPr lang="en-GB" sz="2000" ker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a:solidFill>
                  <a:srgbClr val="002060"/>
                </a:solidFill>
                <a:latin typeface="Calibri" pitchFamily="18"/>
                <a:ea typeface="Arial Unicode MS" pitchFamily="2"/>
                <a:cs typeface="Times New Roman" pitchFamily="18"/>
              </a:rPr>
              <a:t>makes it </a:t>
            </a:r>
            <a:r>
              <a:rPr lang="en-GB" sz="2400" b="1" kern="0">
                <a:solidFill>
                  <a:srgbClr val="002060"/>
                </a:solidFill>
                <a:latin typeface="Calibri" pitchFamily="18"/>
                <a:ea typeface="Arial Unicode MS" pitchFamily="2"/>
                <a:cs typeface="Times New Roman" pitchFamily="18"/>
              </a:rPr>
              <a:t>more and more difficult to freely access the world-wide information resources</a:t>
            </a:r>
            <a:r>
              <a:rPr lang="en-GB" sz="2400" kern="0">
                <a:solidFill>
                  <a:srgbClr val="002060"/>
                </a:solidFill>
                <a:latin typeface="Calibri" pitchFamily="18"/>
                <a:ea typeface="Arial Unicode MS" pitchFamily="2"/>
                <a:cs typeface="Times New Roman" pitchFamily="18"/>
              </a:rPr>
              <a:t>  </a:t>
            </a:r>
            <a:endParaRPr lang="en-GB" sz="2400" kern="0" smtClean="0">
              <a:solidFill>
                <a:srgbClr val="002060"/>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000" kern="0" smtClean="0">
                <a:solidFill>
                  <a:srgbClr val="002060"/>
                </a:solidFill>
                <a:latin typeface="Calibri" pitchFamily="18"/>
                <a:ea typeface="Arial Unicode MS" pitchFamily="2"/>
                <a:cs typeface="Times New Roman" pitchFamily="18"/>
              </a:rPr>
              <a:t>in </a:t>
            </a:r>
            <a:r>
              <a:rPr lang="en-GB" sz="2000" kern="0">
                <a:solidFill>
                  <a:srgbClr val="002060"/>
                </a:solidFill>
                <a:latin typeface="Calibri" pitchFamily="18"/>
                <a:ea typeface="Arial Unicode MS" pitchFamily="2"/>
                <a:cs typeface="Times New Roman" pitchFamily="18"/>
              </a:rPr>
              <a:t>principle available on </a:t>
            </a:r>
            <a:r>
              <a:rPr lang="en-GB" sz="2000" kern="0" smtClean="0">
                <a:solidFill>
                  <a:srgbClr val="002060"/>
                </a:solidFill>
                <a:latin typeface="Calibri" pitchFamily="18"/>
                <a:ea typeface="Arial Unicode MS" pitchFamily="2"/>
                <a:cs typeface="Times New Roman" pitchFamily="18"/>
              </a:rPr>
              <a:t>world-wide </a:t>
            </a:r>
            <a:r>
              <a:rPr lang="en-GB" sz="2000" kern="0">
                <a:solidFill>
                  <a:srgbClr val="002060"/>
                </a:solidFill>
                <a:latin typeface="Calibri" pitchFamily="18"/>
                <a:ea typeface="Arial Unicode MS" pitchFamily="2"/>
                <a:cs typeface="Times New Roman" pitchFamily="18"/>
              </a:rPr>
              <a:t>information markets.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866E2A09-3E3D-4B2B-8258-BEE2E9998D6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13</a:t>
            </a:fld>
            <a:endParaRPr lang="de-DE" sz="1400" kern="0">
              <a:solidFill>
                <a:srgbClr val="000000"/>
              </a:solidFill>
              <a:latin typeface="Times New Roman" pitchFamily="18"/>
              <a:ea typeface="Arial Unicode MS" pitchFamily="2"/>
              <a:cs typeface="Tahoma" pitchFamily="2"/>
            </a:endParaRPr>
          </a:p>
        </p:txBody>
      </p:sp>
      <p:sp>
        <p:nvSpPr>
          <p:cNvPr id="20483"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Rectangle 3"/>
          <p:cNvSpPr/>
          <p:nvPr/>
        </p:nvSpPr>
        <p:spPr>
          <a:xfrm>
            <a:off x="539552" y="1289050"/>
            <a:ext cx="8064895" cy="1148912"/>
          </a:xfrm>
          <a:prstGeom prst="rect">
            <a:avLst/>
          </a:prstGeom>
          <a:solidFill>
            <a:srgbClr val="F8F8F8"/>
          </a:solidFill>
          <a:ln>
            <a:noFill/>
            <a:prstDash val="solid"/>
          </a:ln>
        </p:spPr>
        <p:txBody>
          <a:bodyPr wrap="square"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3366"/>
                </a:solidFill>
                <a:latin typeface="Calibri" pitchFamily="18"/>
                <a:ea typeface="Arial Unicode MS" pitchFamily="2"/>
                <a:cs typeface="Times New Roman" pitchFamily="18"/>
              </a:rPr>
              <a:t>Copyright regulation does not acknowledge</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3366"/>
                </a:solidFill>
                <a:latin typeface="Calibri" pitchFamily="18"/>
                <a:ea typeface="Arial Unicode MS" pitchFamily="2"/>
                <a:cs typeface="Times New Roman" pitchFamily="18"/>
              </a:rPr>
              <a:t>access to </a:t>
            </a:r>
            <a:r>
              <a:rPr lang="en-GB" sz="2400" b="1" kern="0" err="1" smtClean="0">
                <a:solidFill>
                  <a:srgbClr val="003366"/>
                </a:solidFill>
                <a:latin typeface="Calibri" pitchFamily="18"/>
                <a:ea typeface="Arial Unicode MS" pitchFamily="2"/>
                <a:cs typeface="Times New Roman" pitchFamily="18"/>
              </a:rPr>
              <a:t>knowlegde</a:t>
            </a:r>
            <a:r>
              <a:rPr lang="en-GB" sz="2400" b="1" kern="0" smtClean="0">
                <a:solidFill>
                  <a:srgbClr val="003366"/>
                </a:solidFill>
                <a:latin typeface="Calibri" pitchFamily="18"/>
                <a:ea typeface="Arial Unicode MS" pitchFamily="2"/>
                <a:cs typeface="Times New Roman" pitchFamily="18"/>
              </a:rPr>
              <a:t> a right in itself</a:t>
            </a:r>
          </a:p>
        </p:txBody>
      </p:sp>
      <p:sp>
        <p:nvSpPr>
          <p:cNvPr id="5" name="Rectangle 3"/>
          <p:cNvSpPr/>
          <p:nvPr/>
        </p:nvSpPr>
        <p:spPr>
          <a:xfrm>
            <a:off x="539552" y="2636912"/>
            <a:ext cx="8280920" cy="2839568"/>
          </a:xfrm>
          <a:prstGeom prst="rect">
            <a:avLst/>
          </a:prstGeom>
          <a:solidFill>
            <a:srgbClr val="F8F8F8"/>
          </a:solidFill>
          <a:ln>
            <a:noFill/>
            <a:prstDash val="solid"/>
          </a:ln>
        </p:spPr>
        <p:txBody>
          <a:bodyPr wrap="square" lIns="18004" tIns="10799" rIns="18004" bIns="10799"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3366"/>
                </a:solidFill>
                <a:latin typeface="Calibri" pitchFamily="18"/>
                <a:ea typeface="Arial Unicode MS" pitchFamily="2"/>
                <a:cs typeface="Times New Roman" pitchFamily="18"/>
              </a:rPr>
              <a:t>Copyright regulation does not find a systematic </a:t>
            </a:r>
            <a:r>
              <a:rPr lang="en-GB" sz="2400" b="1" kern="0" err="1" smtClean="0">
                <a:solidFill>
                  <a:srgbClr val="003366"/>
                </a:solidFill>
                <a:latin typeface="Calibri" pitchFamily="18"/>
                <a:ea typeface="Arial Unicode MS" pitchFamily="2"/>
                <a:cs typeface="Times New Roman" pitchFamily="18"/>
              </a:rPr>
              <a:t>compromize</a:t>
            </a:r>
            <a:r>
              <a:rPr lang="en-GB" sz="2400" b="1" kern="0" smtClean="0">
                <a:solidFill>
                  <a:srgbClr val="003366"/>
                </a:solidFill>
                <a:latin typeface="Calibri" pitchFamily="18"/>
                <a:ea typeface="Arial Unicode MS" pitchFamily="2"/>
                <a:cs typeface="Times New Roman" pitchFamily="18"/>
              </a:rPr>
              <a:t> between copyright norms and other humans rights</a:t>
            </a:r>
          </a:p>
          <a:p>
            <a:pPr algn="ctr" fontAlgn="auto">
              <a:lnSpc>
                <a:spcPct val="150000"/>
              </a:lnSpc>
              <a:spcBef>
                <a:spcPts val="0"/>
              </a:spcBef>
              <a:spcAft>
                <a:spcPts val="0"/>
              </a:spcAft>
              <a:defRPr sz="1800" b="0" i="0" u="none" strike="noStrike" kern="0" cap="none" spc="0" baseline="0">
                <a:solidFill>
                  <a:srgbClr val="000000"/>
                </a:solidFill>
                <a:uFillTx/>
              </a:defRPr>
            </a:pPr>
            <a:endParaRPr lang="en-GB" sz="2400" b="1" kern="0" smtClean="0">
              <a:solidFill>
                <a:srgbClr val="003366"/>
              </a:solidFill>
              <a:latin typeface="Calibri" pitchFamily="18"/>
              <a:ea typeface="Arial Unicode MS" pitchFamily="2"/>
              <a:cs typeface="Times New Roman" pitchFamily="18"/>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3366"/>
                </a:solidFill>
                <a:latin typeface="Calibri" pitchFamily="18"/>
                <a:ea typeface="Arial Unicode MS" pitchFamily="2"/>
                <a:cs typeface="Times New Roman" pitchFamily="18"/>
              </a:rPr>
              <a:t>such as freedom of expression or</a:t>
            </a:r>
          </a:p>
          <a:p>
            <a:pPr algn="ctr" fontAlgn="auto">
              <a:lnSpc>
                <a:spcPct val="150000"/>
              </a:lnSpc>
              <a:spcBef>
                <a:spcPts val="0"/>
              </a:spcBef>
              <a:spcAft>
                <a:spcPts val="0"/>
              </a:spcAft>
              <a:defRPr sz="1800" b="0" i="0" u="none" strike="noStrike" kern="0" cap="none" spc="0" baseline="0">
                <a:solidFill>
                  <a:srgbClr val="000000"/>
                </a:solidFill>
                <a:uFillTx/>
              </a:defRPr>
            </a:pPr>
            <a:r>
              <a:rPr lang="en-GB" sz="2400" b="1" kern="0" smtClean="0">
                <a:solidFill>
                  <a:srgbClr val="003366"/>
                </a:solidFill>
                <a:latin typeface="Calibri" pitchFamily="18"/>
                <a:ea typeface="Arial Unicode MS" pitchFamily="2"/>
                <a:cs typeface="Times New Roman" pitchFamily="18"/>
              </a:rPr>
              <a:t>freedom of science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CCAA675A-6903-4056-93C1-6EFE6A6E2975}"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14</a:t>
            </a:fld>
            <a:endParaRPr lang="de-DE" sz="1400" kern="0">
              <a:solidFill>
                <a:srgbClr val="000000"/>
              </a:solidFill>
              <a:latin typeface="Times New Roman" pitchFamily="18"/>
              <a:ea typeface="Arial Unicode MS" pitchFamily="2"/>
              <a:cs typeface="Tahoma" pitchFamily="2"/>
            </a:endParaRPr>
          </a:p>
        </p:txBody>
      </p:sp>
      <p:sp>
        <p:nvSpPr>
          <p:cNvPr id="22531" name="Rectangle 2"/>
          <p:cNvSpPr txBox="1">
            <a:spLocks noGrp="1"/>
          </p:cNvSpPr>
          <p:nvPr>
            <p:ph type="title" idx="4294967295"/>
          </p:nvPr>
        </p:nvSpPr>
        <p:spPr>
          <a:xfrm>
            <a:off x="3924300" y="2349500"/>
            <a:ext cx="5219700" cy="1619250"/>
          </a:xfrm>
          <a:solidFill>
            <a:srgbClr val="333366"/>
          </a:solidFill>
        </p:spPr>
        <p:txBody>
          <a:bodyPr anchorCtr="1"/>
          <a:lstStyle/>
          <a:p>
            <a:pPr algn="ctr" eaLnBrk="1" hangingPunct="1">
              <a:buFont typeface="StarSymbol"/>
              <a:buNone/>
            </a:pPr>
            <a:r>
              <a:rPr sz="4800" smtClean="0">
                <a:solidFill>
                  <a:srgbClr val="FFFFFF"/>
                </a:solidFill>
                <a:latin typeface="Calibri" pitchFamily="34" charset="0"/>
                <a:ea typeface="Arial Unicode MS" pitchFamily="34" charset="-128"/>
                <a:cs typeface="Arial" pitchFamily="34" charset="0"/>
              </a:rPr>
              <a:t>Limitations and exceptions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467F31F-B8BC-45E1-8825-6490CEA9F071}"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15</a:t>
            </a:fld>
            <a:endParaRPr lang="de-DE" sz="1400" kern="0">
              <a:solidFill>
                <a:srgbClr val="000000"/>
              </a:solidFill>
              <a:latin typeface="Times New Roman" pitchFamily="18"/>
              <a:ea typeface="Arial Unicode MS" pitchFamily="2"/>
              <a:cs typeface="Tahoma" pitchFamily="2"/>
            </a:endParaRPr>
          </a:p>
        </p:txBody>
      </p:sp>
      <p:sp>
        <p:nvSpPr>
          <p:cNvPr id="21507"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Textfeld 4"/>
          <p:cNvSpPr txBox="1"/>
          <p:nvPr/>
        </p:nvSpPr>
        <p:spPr>
          <a:xfrm>
            <a:off x="428625" y="1000125"/>
            <a:ext cx="8715375" cy="1077026"/>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err="1">
                <a:solidFill>
                  <a:srgbClr val="333366"/>
                </a:solidFill>
                <a:latin typeface="Calibri" pitchFamily="18"/>
                <a:ea typeface="Arial Unicode MS" pitchFamily="2"/>
                <a:cs typeface="Tahoma" pitchFamily="2"/>
              </a:rPr>
              <a:t>There</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is</a:t>
            </a:r>
            <a:r>
              <a:rPr lang="de-DE" sz="2000"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no</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special</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copyright</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privilege</a:t>
            </a:r>
            <a:r>
              <a:rPr lang="de-DE" sz="2400" b="1"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for</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science</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and</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education</a:t>
            </a:r>
            <a:r>
              <a:rPr lang="de-DE" sz="2000" kern="0">
                <a:solidFill>
                  <a:srgbClr val="333366"/>
                </a:solidFill>
                <a:latin typeface="Calibri" pitchFamily="18"/>
                <a:ea typeface="Arial Unicode MS" pitchFamily="2"/>
                <a:cs typeface="Tahoma" pitchFamily="2"/>
              </a:rPr>
              <a:t> </a:t>
            </a:r>
            <a:endParaRPr lang="de-DE" sz="2000" kern="0" smtClean="0">
              <a:solidFill>
                <a:srgbClr val="333366"/>
              </a:solidFill>
              <a:latin typeface="Calibri" pitchFamily="18"/>
              <a:ea typeface="Arial Unicode MS" pitchFamily="2"/>
              <a:cs typeface="Tahoma" pitchFamily="2"/>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err="1" smtClean="0">
                <a:solidFill>
                  <a:srgbClr val="333366"/>
                </a:solidFill>
                <a:latin typeface="Calibri" pitchFamily="18"/>
                <a:ea typeface="Arial Unicode MS" pitchFamily="2"/>
                <a:cs typeface="Tahoma" pitchFamily="2"/>
              </a:rPr>
              <a:t>or</a:t>
            </a:r>
            <a:r>
              <a:rPr lang="de-DE" sz="2000" kern="0" smtClea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for</a:t>
            </a:r>
            <a:r>
              <a:rPr lang="de-DE" sz="2000" kern="0">
                <a:solidFill>
                  <a:srgbClr val="333366"/>
                </a:solidFill>
                <a:latin typeface="Calibri" pitchFamily="18"/>
                <a:ea typeface="Arial Unicode MS" pitchFamily="2"/>
                <a:cs typeface="Tahoma" pitchFamily="2"/>
              </a:rPr>
              <a:t> </a:t>
            </a:r>
            <a:r>
              <a:rPr lang="de-DE" sz="2000" kern="0" smtClean="0">
                <a:solidFill>
                  <a:srgbClr val="333366"/>
                </a:solidFill>
                <a:latin typeface="Calibri" pitchFamily="18"/>
                <a:ea typeface="Arial Unicode MS" pitchFamily="2"/>
                <a:cs typeface="Tahoma" pitchFamily="2"/>
              </a:rPr>
              <a:t>intermediaries/</a:t>
            </a:r>
            <a:r>
              <a:rPr lang="de-DE" sz="2000" kern="0" err="1" smtClean="0">
                <a:solidFill>
                  <a:srgbClr val="333366"/>
                </a:solidFill>
                <a:latin typeface="Calibri" pitchFamily="18"/>
                <a:ea typeface="Arial Unicode MS" pitchFamily="2"/>
                <a:cs typeface="Tahoma" pitchFamily="2"/>
              </a:rPr>
              <a:t>libraries</a:t>
            </a:r>
            <a:endParaRPr lang="de-DE" sz="2000" kern="0">
              <a:solidFill>
                <a:srgbClr val="333366"/>
              </a:solidFill>
              <a:latin typeface="Calibri" pitchFamily="18"/>
              <a:ea typeface="Arial Unicode MS" pitchFamily="2"/>
              <a:cs typeface="Tahoma" pitchFamily="2"/>
            </a:endParaRPr>
          </a:p>
        </p:txBody>
      </p:sp>
      <p:sp>
        <p:nvSpPr>
          <p:cNvPr id="5" name="Textfeld 7"/>
          <p:cNvSpPr txBox="1"/>
          <p:nvPr/>
        </p:nvSpPr>
        <p:spPr>
          <a:xfrm>
            <a:off x="428625" y="2346325"/>
            <a:ext cx="8715375" cy="1219436"/>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a:solidFill>
                  <a:srgbClr val="333366"/>
                </a:solidFill>
                <a:latin typeface="Calibri" pitchFamily="18"/>
                <a:ea typeface="Arial Unicode MS" pitchFamily="2"/>
                <a:cs typeface="Tahoma" pitchFamily="2"/>
              </a:rPr>
              <a:t>The </a:t>
            </a:r>
            <a:r>
              <a:rPr lang="de-DE" sz="2000" kern="0" err="1">
                <a:solidFill>
                  <a:srgbClr val="333366"/>
                </a:solidFill>
                <a:latin typeface="Calibri" pitchFamily="18"/>
                <a:ea typeface="Arial Unicode MS" pitchFamily="2"/>
                <a:cs typeface="Tahoma" pitchFamily="2"/>
              </a:rPr>
              <a:t>interests</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of</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science</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and</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education</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are</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only</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taken</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into</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consideration</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by</a:t>
            </a:r>
            <a:r>
              <a:rPr lang="de-DE" sz="2400" b="1" kern="0">
                <a:solidFill>
                  <a:srgbClr val="333366"/>
                </a:solidFill>
                <a:latin typeface="Calibri" pitchFamily="18"/>
                <a:ea typeface="Arial Unicode MS" pitchFamily="2"/>
                <a:cs typeface="Tahoma" pitchFamily="2"/>
              </a:rPr>
              <a:t> </a:t>
            </a:r>
            <a:r>
              <a:rPr lang="de-DE" sz="2400" b="1" kern="0" err="1" smtClean="0">
                <a:solidFill>
                  <a:srgbClr val="333366"/>
                </a:solidFill>
                <a:latin typeface="Calibri" pitchFamily="18"/>
                <a:ea typeface="Arial Unicode MS" pitchFamily="2"/>
                <a:cs typeface="Tahoma" pitchFamily="2"/>
              </a:rPr>
              <a:t>exceptions</a:t>
            </a:r>
            <a:r>
              <a:rPr lang="de-DE" sz="2400" b="1" kern="0" smtClean="0">
                <a:solidFill>
                  <a:srgbClr val="333366"/>
                </a:solidFill>
                <a:latin typeface="Calibri" pitchFamily="18"/>
                <a:ea typeface="Arial Unicode MS" pitchFamily="2"/>
                <a:cs typeface="Tahoma" pitchFamily="2"/>
              </a:rPr>
              <a:t> </a:t>
            </a:r>
            <a:r>
              <a:rPr lang="de-DE" sz="2000" kern="0" err="1" smtClean="0">
                <a:solidFill>
                  <a:srgbClr val="333366"/>
                </a:solidFill>
                <a:latin typeface="Calibri" pitchFamily="18"/>
                <a:ea typeface="Arial Unicode MS" pitchFamily="2"/>
                <a:cs typeface="Tahoma" pitchFamily="2"/>
              </a:rPr>
              <a:t>of</a:t>
            </a:r>
            <a:r>
              <a:rPr lang="de-DE" sz="2400" b="1" kern="0" smtClea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and</a:t>
            </a:r>
            <a:r>
              <a:rPr lang="de-DE" sz="2400" b="1" kern="0">
                <a:solidFill>
                  <a:srgbClr val="333366"/>
                </a:solidFill>
                <a:latin typeface="Calibri" pitchFamily="18"/>
                <a:ea typeface="Arial Unicode MS" pitchFamily="2"/>
                <a:cs typeface="Tahoma" pitchFamily="2"/>
              </a:rPr>
              <a:t> </a:t>
            </a:r>
            <a:r>
              <a:rPr lang="de-DE" sz="2400" b="1" kern="0" err="1" smtClean="0">
                <a:solidFill>
                  <a:srgbClr val="333366"/>
                </a:solidFill>
                <a:latin typeface="Calibri" pitchFamily="18"/>
                <a:ea typeface="Arial Unicode MS" pitchFamily="2"/>
                <a:cs typeface="Tahoma" pitchFamily="2"/>
              </a:rPr>
              <a:t>limitations</a:t>
            </a:r>
            <a:r>
              <a:rPr lang="de-DE" sz="2400" b="1" kern="0" smtClea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to</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exclusive</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rights</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of</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the</a:t>
            </a:r>
            <a:r>
              <a:rPr lang="de-DE" sz="2000" kern="0">
                <a:solidFill>
                  <a:srgbClr val="333366"/>
                </a:solidFill>
                <a:latin typeface="Calibri" pitchFamily="18"/>
                <a:ea typeface="Arial Unicode MS" pitchFamily="2"/>
                <a:cs typeface="Tahoma" pitchFamily="2"/>
              </a:rPr>
              <a:t> </a:t>
            </a:r>
            <a:r>
              <a:rPr lang="de-DE" sz="2000" kern="0" err="1">
                <a:solidFill>
                  <a:srgbClr val="333366"/>
                </a:solidFill>
                <a:latin typeface="Calibri" pitchFamily="18"/>
                <a:ea typeface="Arial Unicode MS" pitchFamily="2"/>
                <a:cs typeface="Tahoma" pitchFamily="2"/>
              </a:rPr>
              <a:t>right-hoilders</a:t>
            </a:r>
            <a:endParaRPr lang="de-DE" sz="2000" kern="0">
              <a:solidFill>
                <a:srgbClr val="333366"/>
              </a:solidFill>
              <a:latin typeface="Calibri" pitchFamily="18"/>
              <a:ea typeface="Arial Unicode MS" pitchFamily="2"/>
              <a:cs typeface="Tahoma" pitchFamily="2"/>
            </a:endParaRPr>
          </a:p>
        </p:txBody>
      </p:sp>
      <p:sp>
        <p:nvSpPr>
          <p:cNvPr id="6" name="Textfeld 8"/>
          <p:cNvSpPr txBox="1"/>
          <p:nvPr/>
        </p:nvSpPr>
        <p:spPr>
          <a:xfrm>
            <a:off x="428625" y="4293096"/>
            <a:ext cx="8715375" cy="597664"/>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kern="0" smtClean="0">
                <a:solidFill>
                  <a:srgbClr val="333366"/>
                </a:solidFill>
                <a:latin typeface="Calibri" pitchFamily="18"/>
                <a:ea typeface="Arial Unicode MS" pitchFamily="2"/>
                <a:cs typeface="Tahoma" pitchFamily="2"/>
              </a:rPr>
              <a:t> </a:t>
            </a:r>
            <a:r>
              <a:rPr lang="de-DE" sz="2400" b="1" kern="0" smtClean="0">
                <a:solidFill>
                  <a:srgbClr val="333366"/>
                </a:solidFill>
                <a:latin typeface="Calibri" pitchFamily="18"/>
                <a:ea typeface="Arial Unicode MS" pitchFamily="2"/>
                <a:cs typeface="Tahoma" pitchFamily="2"/>
              </a:rPr>
              <a:t>strong </a:t>
            </a:r>
            <a:r>
              <a:rPr lang="de-DE" sz="2400" b="1" kern="0" err="1">
                <a:solidFill>
                  <a:srgbClr val="333366"/>
                </a:solidFill>
                <a:latin typeface="Calibri" pitchFamily="18"/>
                <a:ea typeface="Arial Unicode MS" pitchFamily="2"/>
                <a:cs typeface="Tahoma" pitchFamily="2"/>
              </a:rPr>
              <a:t>interpretation</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of</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the</a:t>
            </a:r>
            <a:r>
              <a:rPr lang="de-DE" sz="2400" b="1" kern="0">
                <a:solidFill>
                  <a:srgbClr val="333366"/>
                </a:solidFill>
                <a:latin typeface="Calibri" pitchFamily="18"/>
                <a:ea typeface="Arial Unicode MS" pitchFamily="2"/>
                <a:cs typeface="Tahoma" pitchFamily="2"/>
              </a:rPr>
              <a:t> </a:t>
            </a:r>
            <a:r>
              <a:rPr lang="de-DE" sz="2400" b="1" kern="0" err="1">
                <a:solidFill>
                  <a:srgbClr val="333366"/>
                </a:solidFill>
                <a:latin typeface="Calibri" pitchFamily="18"/>
                <a:ea typeface="Arial Unicode MS" pitchFamily="2"/>
                <a:cs typeface="Tahoma" pitchFamily="2"/>
              </a:rPr>
              <a:t>three-step-test</a:t>
            </a:r>
            <a:r>
              <a:rPr lang="de-DE" sz="2400" b="1" kern="0">
                <a:solidFill>
                  <a:srgbClr val="333366"/>
                </a:solidFill>
                <a:latin typeface="Calibri" pitchFamily="18"/>
                <a:ea typeface="Arial Unicode MS" pitchFamily="2"/>
                <a:cs typeface="Tahoma" pitchFamily="2"/>
              </a:rPr>
              <a:t>    </a:t>
            </a:r>
          </a:p>
        </p:txBody>
      </p:sp>
      <p:sp>
        <p:nvSpPr>
          <p:cNvPr id="7" name="Textfeld 8"/>
          <p:cNvSpPr txBox="1"/>
          <p:nvPr/>
        </p:nvSpPr>
        <p:spPr>
          <a:xfrm>
            <a:off x="428625" y="3573016"/>
            <a:ext cx="8715375" cy="597664"/>
          </a:xfrm>
          <a:prstGeom prst="rect">
            <a:avLst/>
          </a:prstGeom>
          <a:no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000" b="1" kern="0" smtClean="0">
                <a:solidFill>
                  <a:srgbClr val="333366"/>
                </a:solidFill>
                <a:latin typeface="Calibri" pitchFamily="18"/>
                <a:ea typeface="Arial Unicode MS" pitchFamily="2"/>
                <a:cs typeface="Tahoma" pitchFamily="2"/>
              </a:rPr>
              <a:t> </a:t>
            </a:r>
            <a:r>
              <a:rPr lang="de-DE" sz="2400" b="1" kern="0" err="1" smtClean="0">
                <a:solidFill>
                  <a:srgbClr val="333366"/>
                </a:solidFill>
                <a:latin typeface="Calibri" pitchFamily="18"/>
                <a:ea typeface="Arial Unicode MS" pitchFamily="2"/>
                <a:cs typeface="Tahoma" pitchFamily="2"/>
              </a:rPr>
              <a:t>according</a:t>
            </a:r>
            <a:r>
              <a:rPr lang="de-DE" sz="2400" b="1" kern="0" smtClean="0">
                <a:solidFill>
                  <a:srgbClr val="333366"/>
                </a:solidFill>
                <a:latin typeface="Calibri" pitchFamily="18"/>
                <a:ea typeface="Arial Unicode MS" pitchFamily="2"/>
                <a:cs typeface="Tahoma" pitchFamily="2"/>
              </a:rPr>
              <a:t> </a:t>
            </a:r>
            <a:r>
              <a:rPr lang="de-DE" sz="2400" b="1" kern="0" err="1" smtClean="0">
                <a:solidFill>
                  <a:srgbClr val="333366"/>
                </a:solidFill>
                <a:latin typeface="Calibri" pitchFamily="18"/>
                <a:ea typeface="Arial Unicode MS" pitchFamily="2"/>
                <a:cs typeface="Tahoma" pitchFamily="2"/>
              </a:rPr>
              <a:t>to</a:t>
            </a:r>
            <a:r>
              <a:rPr lang="de-DE" sz="2400" b="1" kern="0" smtClean="0">
                <a:solidFill>
                  <a:srgbClr val="333366"/>
                </a:solidFill>
                <a:latin typeface="Calibri" pitchFamily="18"/>
                <a:ea typeface="Arial Unicode MS" pitchFamily="2"/>
                <a:cs typeface="Tahoma" pitchFamily="2"/>
              </a:rPr>
              <a:t> a</a:t>
            </a:r>
            <a:endParaRPr lang="de-DE" sz="2400" b="1" kern="0">
              <a:solidFill>
                <a:srgbClr val="333366"/>
              </a:solidFill>
              <a:latin typeface="Calibri" pitchFamily="18"/>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AA4724AF-78F7-4A47-AF6F-105D8C3BABA6}"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16</a:t>
            </a:fld>
            <a:endParaRPr lang="de-DE" sz="1400" kern="0">
              <a:solidFill>
                <a:srgbClr val="002060"/>
              </a:solidFill>
              <a:latin typeface="Times New Roman" pitchFamily="18"/>
              <a:ea typeface="Arial Unicode MS" pitchFamily="2"/>
              <a:cs typeface="Tahoma" pitchFamily="2"/>
            </a:endParaRPr>
          </a:p>
        </p:txBody>
      </p:sp>
      <p:sp>
        <p:nvSpPr>
          <p:cNvPr id="4" name="Freihandform 2"/>
          <p:cNvSpPr/>
          <p:nvPr/>
        </p:nvSpPr>
        <p:spPr>
          <a:xfrm>
            <a:off x="323528" y="1196752"/>
            <a:ext cx="8215313" cy="35387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2000" b="1" i="1" kern="0" dirty="0" err="1">
                <a:solidFill>
                  <a:srgbClr val="002060"/>
                </a:solidFill>
                <a:latin typeface="Calibri" pitchFamily="34"/>
                <a:ea typeface="Arial Unicode MS" pitchFamily="2"/>
                <a:cs typeface="Tahoma" pitchFamily="2"/>
              </a:rPr>
              <a:t>Article</a:t>
            </a:r>
            <a:r>
              <a:rPr lang="de-DE" sz="2000" b="1" i="1" kern="0" dirty="0">
                <a:solidFill>
                  <a:srgbClr val="002060"/>
                </a:solidFill>
                <a:latin typeface="Calibri" pitchFamily="34"/>
                <a:ea typeface="Arial Unicode MS" pitchFamily="2"/>
                <a:cs typeface="Tahoma" pitchFamily="2"/>
              </a:rPr>
              <a:t> </a:t>
            </a:r>
            <a:r>
              <a:rPr lang="de-DE" sz="2000" b="1" i="1" kern="0" dirty="0" smtClean="0">
                <a:solidFill>
                  <a:srgbClr val="002060"/>
                </a:solidFill>
                <a:latin typeface="Calibri" pitchFamily="34"/>
                <a:ea typeface="Arial Unicode MS" pitchFamily="2"/>
                <a:cs typeface="Tahoma" pitchFamily="2"/>
              </a:rPr>
              <a:t>13 </a:t>
            </a:r>
            <a:r>
              <a:rPr lang="de-DE" sz="2000" b="1" i="1" kern="0" dirty="0" err="1" smtClean="0">
                <a:solidFill>
                  <a:srgbClr val="002060"/>
                </a:solidFill>
                <a:latin typeface="Calibri" pitchFamily="34"/>
                <a:ea typeface="Arial Unicode MS" pitchFamily="2"/>
                <a:cs typeface="Tahoma" pitchFamily="2"/>
              </a:rPr>
              <a:t>Limitations</a:t>
            </a:r>
            <a:r>
              <a:rPr lang="de-DE" sz="2000" b="1" i="1" kern="0" dirty="0" smtClean="0">
                <a:solidFill>
                  <a:srgbClr val="002060"/>
                </a:solidFill>
                <a:latin typeface="Calibri" pitchFamily="34"/>
                <a:ea typeface="Arial Unicode MS" pitchFamily="2"/>
                <a:cs typeface="Tahoma" pitchFamily="2"/>
              </a:rPr>
              <a:t> </a:t>
            </a:r>
            <a:r>
              <a:rPr lang="de-DE" sz="2000" b="1" i="1" kern="0" dirty="0" err="1">
                <a:solidFill>
                  <a:srgbClr val="002060"/>
                </a:solidFill>
                <a:latin typeface="Calibri" pitchFamily="34"/>
                <a:ea typeface="Arial Unicode MS" pitchFamily="2"/>
                <a:cs typeface="Tahoma" pitchFamily="2"/>
              </a:rPr>
              <a:t>and</a:t>
            </a:r>
            <a:r>
              <a:rPr lang="de-DE" sz="2000" b="1" i="1" kern="0" dirty="0">
                <a:solidFill>
                  <a:srgbClr val="002060"/>
                </a:solidFill>
                <a:latin typeface="Calibri" pitchFamily="34"/>
                <a:ea typeface="Arial Unicode MS" pitchFamily="2"/>
                <a:cs typeface="Tahoma" pitchFamily="2"/>
              </a:rPr>
              <a:t> </a:t>
            </a:r>
            <a:r>
              <a:rPr lang="de-DE" sz="2000" b="1" i="1" kern="0" dirty="0" err="1" smtClean="0">
                <a:solidFill>
                  <a:srgbClr val="002060"/>
                </a:solidFill>
                <a:latin typeface="Calibri" pitchFamily="34"/>
                <a:ea typeface="Arial Unicode MS" pitchFamily="2"/>
                <a:cs typeface="Tahoma" pitchFamily="2"/>
              </a:rPr>
              <a:t>Exceptions</a:t>
            </a:r>
            <a:r>
              <a:rPr lang="de-DE" sz="2000" b="1" i="1" kern="0" dirty="0" smtClean="0">
                <a:solidFill>
                  <a:srgbClr val="002060"/>
                </a:solidFill>
                <a:latin typeface="Calibri" pitchFamily="34"/>
                <a:ea typeface="Arial Unicode MS" pitchFamily="2"/>
                <a:cs typeface="Tahoma" pitchFamily="2"/>
              </a:rPr>
              <a:t>   [TRIPS/WTO]</a:t>
            </a:r>
            <a:endParaRPr lang="de-DE" sz="2000" b="1" i="1" kern="0" dirty="0">
              <a:solidFill>
                <a:srgbClr val="002060"/>
              </a:solidFill>
              <a:latin typeface="Calibri" pitchFamily="34"/>
              <a:ea typeface="Arial Unicode MS" pitchFamily="2"/>
              <a:cs typeface="Tahoma" pitchFamily="2"/>
            </a:endParaRPr>
          </a:p>
          <a:p>
            <a:pPr fontAlgn="auto">
              <a:spcBef>
                <a:spcPts val="0"/>
              </a:spcBef>
              <a:spcAft>
                <a:spcPts val="0"/>
              </a:spcAft>
              <a:defRPr sz="1800" b="0" i="0" u="none" strike="noStrike" kern="0" cap="none" spc="0" baseline="0">
                <a:solidFill>
                  <a:srgbClr val="000000"/>
                </a:solidFill>
                <a:uFillTx/>
              </a:defRPr>
            </a:pPr>
            <a:endParaRPr lang="de-DE" sz="2000" b="1" i="1" kern="0" dirty="0">
              <a:solidFill>
                <a:srgbClr val="002060"/>
              </a:solidFill>
              <a:latin typeface="Calibri" pitchFamily="34"/>
              <a:ea typeface="Arial Unicode MS" pitchFamily="2"/>
              <a:cs typeface="Tahoma" pitchFamily="2"/>
            </a:endParaRPr>
          </a:p>
          <a:p>
            <a:pPr marL="361950" indent="-361950" fontAlgn="auto">
              <a:lnSpc>
                <a:spcPct val="150000"/>
              </a:lnSpc>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(1) Members </a:t>
            </a:r>
            <a:r>
              <a:rPr lang="en-US" sz="2000" b="1" kern="0" dirty="0">
                <a:solidFill>
                  <a:srgbClr val="002060"/>
                </a:solidFill>
                <a:latin typeface="Calibri" pitchFamily="34"/>
                <a:ea typeface="Arial Unicode MS" pitchFamily="2"/>
                <a:cs typeface="Tahoma" pitchFamily="2"/>
              </a:rPr>
              <a:t>shall confine limitations or exceptions to exclusive rights to certain special cases which</a:t>
            </a:r>
          </a:p>
          <a:p>
            <a:pPr fontAlgn="auto">
              <a:spcBef>
                <a:spcPts val="0"/>
              </a:spcBef>
              <a:spcAft>
                <a:spcPts val="0"/>
              </a:spcAft>
              <a:defRPr sz="1800" b="0" i="0" u="none" strike="noStrike" kern="0" cap="none" spc="0" baseline="0">
                <a:solidFill>
                  <a:srgbClr val="000000"/>
                </a:solidFill>
                <a:uFillTx/>
              </a:defRPr>
            </a:pPr>
            <a:endParaRPr lang="en-US" sz="2000" b="1" kern="0" dirty="0">
              <a:solidFill>
                <a:srgbClr val="002060"/>
              </a:solidFill>
              <a:latin typeface="Calibri" pitchFamily="34"/>
              <a:ea typeface="Arial Unicode MS" pitchFamily="2"/>
              <a:cs typeface="Tahoma" pitchFamily="2"/>
            </a:endParaRPr>
          </a:p>
          <a:p>
            <a:pPr fontAlgn="auto">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(2) do </a:t>
            </a:r>
            <a:r>
              <a:rPr lang="en-US" sz="2000" b="1" kern="0" dirty="0">
                <a:solidFill>
                  <a:srgbClr val="002060"/>
                </a:solidFill>
                <a:latin typeface="Calibri" pitchFamily="34"/>
                <a:ea typeface="Arial Unicode MS" pitchFamily="2"/>
                <a:cs typeface="Tahoma" pitchFamily="2"/>
              </a:rPr>
              <a:t>not conflict with a normal exploitation of the </a:t>
            </a:r>
            <a:r>
              <a:rPr lang="en-US" sz="2000" b="1" kern="0" dirty="0" smtClean="0">
                <a:solidFill>
                  <a:srgbClr val="002060"/>
                </a:solidFill>
                <a:latin typeface="Calibri" pitchFamily="34"/>
                <a:ea typeface="Arial Unicode MS" pitchFamily="2"/>
                <a:cs typeface="Tahoma" pitchFamily="2"/>
              </a:rPr>
              <a:t>work</a:t>
            </a:r>
          </a:p>
          <a:p>
            <a:pPr fontAlgn="auto">
              <a:spcBef>
                <a:spcPts val="0"/>
              </a:spcBef>
              <a:spcAft>
                <a:spcPts val="0"/>
              </a:spcAft>
              <a:defRPr sz="1800" b="0" i="0" u="none" strike="noStrike" kern="0" cap="none" spc="0" baseline="0">
                <a:solidFill>
                  <a:srgbClr val="000000"/>
                </a:solidFill>
                <a:uFillTx/>
              </a:defRPr>
            </a:pPr>
            <a:endParaRPr lang="en-US" sz="2000" b="1" kern="0" dirty="0" smtClean="0">
              <a:solidFill>
                <a:srgbClr val="002060"/>
              </a:solidFill>
              <a:latin typeface="Calibri" pitchFamily="34"/>
              <a:ea typeface="Arial Unicode MS" pitchFamily="2"/>
              <a:cs typeface="Tahoma" pitchFamily="2"/>
            </a:endParaRPr>
          </a:p>
          <a:p>
            <a:pPr marL="361950" indent="-361950" fontAlgn="auto">
              <a:lnSpc>
                <a:spcPct val="150000"/>
              </a:lnSpc>
              <a:spcBef>
                <a:spcPts val="0"/>
              </a:spcBef>
              <a:spcAft>
                <a:spcPts val="0"/>
              </a:spcAft>
              <a:defRPr sz="1800" b="0" i="0" u="none" strike="noStrike" kern="0" cap="none" spc="0" baseline="0">
                <a:solidFill>
                  <a:srgbClr val="000000"/>
                </a:solidFill>
                <a:uFillTx/>
              </a:defRPr>
            </a:pPr>
            <a:r>
              <a:rPr lang="en-US" sz="2000" b="1" kern="0" dirty="0" smtClean="0">
                <a:solidFill>
                  <a:srgbClr val="002060"/>
                </a:solidFill>
                <a:latin typeface="Calibri" pitchFamily="34"/>
                <a:ea typeface="Arial Unicode MS" pitchFamily="2"/>
                <a:cs typeface="Tahoma" pitchFamily="2"/>
              </a:rPr>
              <a:t>(3) and </a:t>
            </a:r>
            <a:r>
              <a:rPr lang="en-US" sz="2000" b="1" kern="0" dirty="0">
                <a:solidFill>
                  <a:srgbClr val="002060"/>
                </a:solidFill>
                <a:latin typeface="Calibri" pitchFamily="34"/>
                <a:ea typeface="Arial Unicode MS" pitchFamily="2"/>
                <a:cs typeface="Tahoma" pitchFamily="2"/>
              </a:rPr>
              <a:t>do not unreasonably prejudice  the legitimate interests of the </a:t>
            </a:r>
            <a:r>
              <a:rPr lang="en-US" sz="2000" b="1" kern="0" dirty="0" smtClean="0">
                <a:solidFill>
                  <a:srgbClr val="002060"/>
                </a:solidFill>
                <a:latin typeface="Calibri" pitchFamily="34"/>
                <a:ea typeface="Arial Unicode MS" pitchFamily="2"/>
                <a:cs typeface="Tahoma" pitchFamily="2"/>
              </a:rPr>
              <a:t>right holder</a:t>
            </a:r>
            <a:r>
              <a:rPr lang="en-US" sz="2000" b="1" kern="0" dirty="0">
                <a:solidFill>
                  <a:srgbClr val="002060"/>
                </a:solidFill>
                <a:latin typeface="Calibri" pitchFamily="34"/>
                <a:ea typeface="Arial Unicode MS" pitchFamily="2"/>
                <a:cs typeface="Tahoma" pitchFamily="2"/>
              </a:rPr>
              <a:t>.</a:t>
            </a:r>
          </a:p>
        </p:txBody>
      </p:sp>
      <p:sp>
        <p:nvSpPr>
          <p:cNvPr id="25605"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17</a:t>
            </a:fld>
            <a:endParaRPr lang="de-DE" sz="1400" kern="0">
              <a:solidFill>
                <a:srgbClr val="000000"/>
              </a:solidFill>
              <a:latin typeface="Times New Roman" pitchFamily="18"/>
              <a:ea typeface="Arial Unicode MS" pitchFamily="2"/>
              <a:cs typeface="Tahoma" pitchFamily="2"/>
            </a:endParaRPr>
          </a:p>
        </p:txBody>
      </p:sp>
      <p:sp>
        <p:nvSpPr>
          <p:cNvPr id="6" name="Rectangle 2"/>
          <p:cNvSpPr txBox="1">
            <a:spLocks/>
          </p:cNvSpPr>
          <p:nvPr/>
        </p:nvSpPr>
        <p:spPr bwMode="auto">
          <a:xfrm>
            <a:off x="3203575" y="2339975"/>
            <a:ext cx="5940425" cy="1439863"/>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lvl="0" algn="ctr">
              <a:buSzPct val="45000"/>
            </a:pPr>
            <a:r>
              <a:rPr lang="de-DE" sz="4400" err="1" smtClean="0">
                <a:solidFill>
                  <a:srgbClr val="FFFFFF"/>
                </a:solidFill>
                <a:latin typeface="Calibri" pitchFamily="34" charset="0"/>
                <a:ea typeface="Arial Unicode MS" pitchFamily="34" charset="-128"/>
                <a:cs typeface="Arial" pitchFamily="34" charset="0"/>
              </a:rPr>
              <a:t>Limitations</a:t>
            </a:r>
            <a:r>
              <a:rPr lang="de-DE" sz="4400" smtClean="0">
                <a:solidFill>
                  <a:srgbClr val="FFFFFF"/>
                </a:solidFill>
                <a:latin typeface="Calibri" pitchFamily="34" charset="0"/>
                <a:ea typeface="Arial Unicode MS" pitchFamily="34" charset="-128"/>
                <a:cs typeface="Arial" pitchFamily="34" charset="0"/>
              </a:rPr>
              <a:t> </a:t>
            </a:r>
            <a:r>
              <a:rPr lang="de-DE" sz="4400" err="1" smtClean="0">
                <a:solidFill>
                  <a:srgbClr val="FFFFFF"/>
                </a:solidFill>
                <a:latin typeface="Calibri" pitchFamily="34" charset="0"/>
                <a:ea typeface="Arial Unicode MS" pitchFamily="34" charset="-128"/>
                <a:cs typeface="Arial" pitchFamily="34" charset="0"/>
              </a:rPr>
              <a:t>and</a:t>
            </a:r>
            <a:r>
              <a:rPr lang="de-DE" sz="4400" smtClean="0">
                <a:solidFill>
                  <a:srgbClr val="FFFFFF"/>
                </a:solidFill>
                <a:latin typeface="Calibri" pitchFamily="34" charset="0"/>
                <a:ea typeface="Arial Unicode MS" pitchFamily="34" charset="-128"/>
                <a:cs typeface="Arial" pitchFamily="34" charset="0"/>
              </a:rPr>
              <a:t> </a:t>
            </a:r>
            <a:r>
              <a:rPr lang="de-DE" sz="4400" err="1" smtClean="0">
                <a:solidFill>
                  <a:srgbClr val="FFFFFF"/>
                </a:solidFill>
                <a:latin typeface="Calibri" pitchFamily="34" charset="0"/>
                <a:ea typeface="Arial Unicode MS" pitchFamily="34" charset="-128"/>
                <a:cs typeface="Arial" pitchFamily="34" charset="0"/>
              </a:rPr>
              <a:t>exceptions</a:t>
            </a:r>
            <a:r>
              <a:rPr lang="de-DE" sz="4400" smtClean="0">
                <a:solidFill>
                  <a:srgbClr val="FFFFFF"/>
                </a:solidFill>
                <a:latin typeface="Calibri" pitchFamily="34" charset="0"/>
                <a:ea typeface="Arial Unicode MS" pitchFamily="34" charset="-128"/>
                <a:cs typeface="Arial" pitchFamily="34" charset="0"/>
              </a:rPr>
              <a:t> in </a:t>
            </a:r>
            <a:r>
              <a:rPr lang="de-DE" sz="4400" err="1" smtClean="0">
                <a:solidFill>
                  <a:srgbClr val="FFFFFF"/>
                </a:solidFill>
                <a:latin typeface="Calibri" pitchFamily="34" charset="0"/>
                <a:ea typeface="Arial Unicode MS" pitchFamily="34" charset="-128"/>
                <a:cs typeface="Arial" pitchFamily="34" charset="0"/>
              </a:rPr>
              <a:t>the</a:t>
            </a:r>
            <a:r>
              <a:rPr lang="de-DE" sz="4400" smtClean="0">
                <a:solidFill>
                  <a:srgbClr val="FFFFFF"/>
                </a:solidFill>
                <a:latin typeface="Calibri" pitchFamily="34" charset="0"/>
                <a:ea typeface="Arial Unicode MS" pitchFamily="34" charset="-128"/>
                <a:cs typeface="Arial" pitchFamily="34" charset="0"/>
              </a:rPr>
              <a:t> EU</a:t>
            </a:r>
            <a:endParaRPr kumimoji="0" lang="de-DE" sz="44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18</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17" name="Textfeld 16"/>
          <p:cNvSpPr txBox="1"/>
          <p:nvPr/>
        </p:nvSpPr>
        <p:spPr>
          <a:xfrm>
            <a:off x="1331640" y="2564904"/>
            <a:ext cx="6336704" cy="830997"/>
          </a:xfrm>
          <a:prstGeom prst="rect">
            <a:avLst/>
          </a:prstGeom>
          <a:solidFill>
            <a:srgbClr val="002060"/>
          </a:solidFill>
        </p:spPr>
        <p:txBody>
          <a:bodyPr wrap="square" rtlCol="0">
            <a:spAutoFit/>
          </a:bodyPr>
          <a:lstStyle/>
          <a:p>
            <a:pPr algn="ctr"/>
            <a:r>
              <a:rPr lang="en-US" sz="2400" smtClean="0">
                <a:solidFill>
                  <a:schemeClr val="bg1"/>
                </a:solidFill>
                <a:latin typeface="+mn-lt"/>
              </a:rPr>
              <a:t>Leaves this directive sufficient space for adequate norms for research and education?  </a:t>
            </a:r>
            <a:endParaRPr lang="de-DE" sz="24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19</a:t>
            </a:fld>
            <a:endParaRPr lang="de-DE" sz="1400" kern="0">
              <a:solidFill>
                <a:srgbClr val="00206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15" name="Textfeld 14"/>
          <p:cNvSpPr txBox="1"/>
          <p:nvPr/>
        </p:nvSpPr>
        <p:spPr>
          <a:xfrm>
            <a:off x="179512" y="2060848"/>
            <a:ext cx="3168352" cy="1754326"/>
          </a:xfrm>
          <a:prstGeom prst="rect">
            <a:avLst/>
          </a:prstGeom>
          <a:noFill/>
        </p:spPr>
        <p:txBody>
          <a:bodyPr wrap="square" rtlCol="0">
            <a:spAutoFit/>
          </a:bodyPr>
          <a:lstStyle/>
          <a:p>
            <a:pPr algn="ctr"/>
            <a:r>
              <a:rPr lang="en-US" smtClean="0">
                <a:solidFill>
                  <a:srgbClr val="002060"/>
                </a:solidFill>
                <a:latin typeface="+mn-lt"/>
              </a:rPr>
              <a:t>This Directive provides for an </a:t>
            </a:r>
            <a:r>
              <a:rPr lang="en-US" b="1" smtClean="0">
                <a:solidFill>
                  <a:srgbClr val="002060"/>
                </a:solidFill>
                <a:latin typeface="+mn-lt"/>
              </a:rPr>
              <a:t>exhaustive enumeration of</a:t>
            </a:r>
          </a:p>
          <a:p>
            <a:pPr algn="ctr"/>
            <a:r>
              <a:rPr lang="en-US" b="1" smtClean="0">
                <a:solidFill>
                  <a:srgbClr val="002060"/>
                </a:solidFill>
                <a:latin typeface="+mn-lt"/>
              </a:rPr>
              <a:t>exceptions and limitations </a:t>
            </a:r>
            <a:r>
              <a:rPr lang="en-US" smtClean="0">
                <a:solidFill>
                  <a:srgbClr val="002060"/>
                </a:solidFill>
                <a:latin typeface="+mn-lt"/>
              </a:rPr>
              <a:t>to the reproduction right and</a:t>
            </a:r>
          </a:p>
          <a:p>
            <a:pPr algn="ctr"/>
            <a:r>
              <a:rPr lang="en-US" smtClean="0">
                <a:solidFill>
                  <a:srgbClr val="002060"/>
                </a:solidFill>
                <a:latin typeface="+mn-lt"/>
              </a:rPr>
              <a:t>the right of communication to the public.  (32)</a:t>
            </a:r>
            <a:endParaRPr lang="de-DE">
              <a:solidFill>
                <a:srgbClr val="002060"/>
              </a:solidFill>
              <a:latin typeface="+mn-lt"/>
            </a:endParaRPr>
          </a:p>
        </p:txBody>
      </p:sp>
      <p:sp>
        <p:nvSpPr>
          <p:cNvPr id="16" name="Textfeld 15"/>
          <p:cNvSpPr txBox="1"/>
          <p:nvPr/>
        </p:nvSpPr>
        <p:spPr>
          <a:xfrm>
            <a:off x="4211960" y="2060848"/>
            <a:ext cx="4248472" cy="1754326"/>
          </a:xfrm>
          <a:prstGeom prst="rect">
            <a:avLst/>
          </a:prstGeom>
          <a:noFill/>
        </p:spPr>
        <p:txBody>
          <a:bodyPr wrap="square" rtlCol="0">
            <a:spAutoFit/>
          </a:bodyPr>
          <a:lstStyle/>
          <a:p>
            <a:pPr algn="ctr"/>
            <a:r>
              <a:rPr lang="en-US" smtClean="0">
                <a:solidFill>
                  <a:srgbClr val="002060"/>
                </a:solidFill>
                <a:latin typeface="+mn-lt"/>
              </a:rPr>
              <a:t>Member States should be given the option of providing  for certain exceptions or </a:t>
            </a:r>
            <a:r>
              <a:rPr lang="en-US" b="1" smtClean="0">
                <a:solidFill>
                  <a:srgbClr val="002060"/>
                </a:solidFill>
                <a:latin typeface="+mn-lt"/>
              </a:rPr>
              <a:t>limitations for cases such as educational and scientific purposes</a:t>
            </a:r>
            <a:r>
              <a:rPr lang="en-US" smtClean="0">
                <a:solidFill>
                  <a:srgbClr val="002060"/>
                </a:solidFill>
                <a:latin typeface="+mn-lt"/>
              </a:rPr>
              <a:t>, for the benefit of public institutions such as </a:t>
            </a:r>
            <a:r>
              <a:rPr lang="en-US" b="1" smtClean="0">
                <a:solidFill>
                  <a:srgbClr val="002060"/>
                </a:solidFill>
                <a:latin typeface="+mn-lt"/>
              </a:rPr>
              <a:t>libraries and archives,</a:t>
            </a:r>
            <a:r>
              <a:rPr lang="en-US" smtClean="0">
                <a:solidFill>
                  <a:srgbClr val="002060"/>
                </a:solidFill>
                <a:latin typeface="+mn-lt"/>
              </a:rPr>
              <a:t> … (34)</a:t>
            </a:r>
            <a:endParaRPr lang="de-DE">
              <a:solidFill>
                <a:srgbClr val="002060"/>
              </a:solidFill>
              <a:latin typeface="+mn-lt"/>
            </a:endParaRPr>
          </a:p>
        </p:txBody>
      </p:sp>
      <p:sp>
        <p:nvSpPr>
          <p:cNvPr id="17" name="Textfeld 16"/>
          <p:cNvSpPr txBox="1"/>
          <p:nvPr/>
        </p:nvSpPr>
        <p:spPr>
          <a:xfrm>
            <a:off x="323528" y="4005064"/>
            <a:ext cx="7848872" cy="1754326"/>
          </a:xfrm>
          <a:prstGeom prst="rect">
            <a:avLst/>
          </a:prstGeom>
          <a:noFill/>
        </p:spPr>
        <p:txBody>
          <a:bodyPr wrap="square" rtlCol="0">
            <a:spAutoFit/>
          </a:bodyPr>
          <a:lstStyle/>
          <a:p>
            <a:pPr algn="ctr"/>
            <a:r>
              <a:rPr lang="en-US" smtClean="0">
                <a:solidFill>
                  <a:srgbClr val="002060"/>
                </a:solidFill>
                <a:latin typeface="+mn-lt"/>
              </a:rPr>
              <a:t>Member States may provide for an exception or limitation for the benefit of certain non-profit making establishments, such as </a:t>
            </a:r>
            <a:r>
              <a:rPr lang="en-US" b="1" smtClean="0">
                <a:solidFill>
                  <a:srgbClr val="002060"/>
                </a:solidFill>
                <a:latin typeface="+mn-lt"/>
              </a:rPr>
              <a:t>publicly accessible libraries and</a:t>
            </a:r>
          </a:p>
          <a:p>
            <a:pPr algn="ctr"/>
            <a:r>
              <a:rPr lang="en-US" b="1" smtClean="0">
                <a:solidFill>
                  <a:srgbClr val="002060"/>
                </a:solidFill>
                <a:latin typeface="+mn-lt"/>
              </a:rPr>
              <a:t>equivalent institutions, as well as archives</a:t>
            </a:r>
            <a:r>
              <a:rPr lang="en-US" smtClean="0">
                <a:solidFill>
                  <a:srgbClr val="002060"/>
                </a:solidFill>
                <a:latin typeface="+mn-lt"/>
              </a:rPr>
              <a:t>. However, this should be limited to certain special cases covered by the reproduction right. Such an exception or limitation should </a:t>
            </a:r>
            <a:r>
              <a:rPr lang="en-US" b="1" smtClean="0">
                <a:solidFill>
                  <a:srgbClr val="002060"/>
                </a:solidFill>
                <a:latin typeface="+mn-lt"/>
              </a:rPr>
              <a:t>not cover uses made in the context of on-line delivery </a:t>
            </a:r>
            <a:r>
              <a:rPr lang="en-US" smtClean="0">
                <a:solidFill>
                  <a:srgbClr val="002060"/>
                </a:solidFill>
                <a:latin typeface="+mn-lt"/>
              </a:rPr>
              <a:t>of protected works or other subject-matter. (40)</a:t>
            </a:r>
            <a:endParaRPr lang="de-DE">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D:\Entwicklung\Präsentationen\Images\luftbild2.jpg"/>
          <p:cNvPicPr>
            <a:picLocks noChangeAspect="1"/>
          </p:cNvPicPr>
          <p:nvPr/>
        </p:nvPicPr>
        <p:blipFill>
          <a:blip r:embed="rId3" cstate="print"/>
          <a:srcRect/>
          <a:stretch>
            <a:fillRect/>
          </a:stretch>
        </p:blipFill>
        <p:spPr bwMode="auto">
          <a:xfrm>
            <a:off x="1019175" y="100013"/>
            <a:ext cx="6981825" cy="5233987"/>
          </a:xfrm>
          <a:prstGeom prst="rect">
            <a:avLst/>
          </a:prstGeom>
          <a:noFill/>
          <a:ln w="9525">
            <a:noFill/>
            <a:miter lim="800000"/>
            <a:headEnd/>
            <a:tailEnd/>
          </a:ln>
        </p:spPr>
      </p:pic>
      <p:pic>
        <p:nvPicPr>
          <p:cNvPr id="11267" name="Picture 2" descr="D:\Entwicklung\Präsentationen\Images\Header_Uni_2.jpg"/>
          <p:cNvPicPr>
            <a:picLocks noChangeAspect="1"/>
          </p:cNvPicPr>
          <p:nvPr/>
        </p:nvPicPr>
        <p:blipFill>
          <a:blip r:embed="rId4" cstate="print"/>
          <a:srcRect/>
          <a:stretch>
            <a:fillRect/>
          </a:stretch>
        </p:blipFill>
        <p:spPr bwMode="auto">
          <a:xfrm>
            <a:off x="0" y="5486400"/>
            <a:ext cx="9144000" cy="1219200"/>
          </a:xfrm>
          <a:prstGeom prst="rect">
            <a:avLst/>
          </a:prstGeom>
          <a:noFill/>
          <a:ln w="9525">
            <a:noFill/>
            <a:miter lim="800000"/>
            <a:headEnd/>
            <a:tailEnd/>
          </a:ln>
        </p:spPr>
      </p:pic>
      <p:pic>
        <p:nvPicPr>
          <p:cNvPr id="11268" name="Picture 9" descr="D:\Entwicklung\Präsentationen\Images\luftbild2.jpg"/>
          <p:cNvPicPr>
            <a:picLocks noChangeAspect="1"/>
          </p:cNvPicPr>
          <p:nvPr/>
        </p:nvPicPr>
        <p:blipFill>
          <a:blip r:embed="rId5" cstate="print"/>
          <a:srcRect/>
          <a:stretch>
            <a:fillRect/>
          </a:stretch>
        </p:blipFill>
        <p:spPr bwMode="auto">
          <a:xfrm>
            <a:off x="2038350" y="5491163"/>
            <a:ext cx="1619250" cy="1214437"/>
          </a:xfrm>
          <a:prstGeom prst="rect">
            <a:avLst/>
          </a:prstGeom>
          <a:noFill/>
          <a:ln w="9525">
            <a:noFill/>
            <a:miter lim="800000"/>
            <a:headEnd/>
            <a:tailEnd/>
          </a:ln>
        </p:spPr>
      </p:pic>
      <p:pic>
        <p:nvPicPr>
          <p:cNvPr id="11269" name="Picture 3" descr="D:\Entwicklung\Rektor\broschüre\biblio.bmp"/>
          <p:cNvPicPr>
            <a:picLocks noChangeAspect="1"/>
          </p:cNvPicPr>
          <p:nvPr/>
        </p:nvPicPr>
        <p:blipFill>
          <a:blip r:embed="rId6" cstate="print"/>
          <a:srcRect/>
          <a:stretch>
            <a:fillRect/>
          </a:stretch>
        </p:blipFill>
        <p:spPr bwMode="auto">
          <a:xfrm>
            <a:off x="3733800" y="5410200"/>
            <a:ext cx="914400" cy="1360488"/>
          </a:xfrm>
          <a:prstGeom prst="rect">
            <a:avLst/>
          </a:prstGeom>
          <a:noFill/>
          <a:ln w="9525">
            <a:noFill/>
            <a:miter lim="800000"/>
            <a:headEnd/>
            <a:tailEnd/>
          </a:ln>
        </p:spPr>
      </p:pic>
      <p:pic>
        <p:nvPicPr>
          <p:cNvPr id="11270" name="Picture 3"/>
          <p:cNvPicPr>
            <a:picLocks noChangeAspect="1"/>
          </p:cNvPicPr>
          <p:nvPr/>
        </p:nvPicPr>
        <p:blipFill>
          <a:blip r:embed="rId7" cstate="print"/>
          <a:srcRect/>
          <a:stretch>
            <a:fillRect/>
          </a:stretch>
        </p:blipFill>
        <p:spPr bwMode="auto">
          <a:xfrm>
            <a:off x="4724400" y="5638800"/>
            <a:ext cx="2438400" cy="914400"/>
          </a:xfrm>
          <a:prstGeom prst="rect">
            <a:avLst/>
          </a:prstGeom>
          <a:noFill/>
          <a:ln w="9525">
            <a:noFill/>
            <a:miter lim="800000"/>
            <a:headEnd/>
            <a:tailEnd/>
          </a:ln>
        </p:spPr>
      </p:pic>
      <p:sp>
        <p:nvSpPr>
          <p:cNvPr id="7" name="Textfeld 6"/>
          <p:cNvSpPr txBox="1"/>
          <p:nvPr/>
        </p:nvSpPr>
        <p:spPr>
          <a:xfrm>
            <a:off x="5357813" y="4357688"/>
            <a:ext cx="1438275" cy="888705"/>
          </a:xfrm>
          <a:prstGeom prst="rect">
            <a:avLst/>
          </a:prstGeom>
          <a:solidFill>
            <a:srgbClr val="1F497D"/>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de-DE" kern="0">
                <a:solidFill>
                  <a:srgbClr val="FFFFFF"/>
                </a:solidFill>
                <a:latin typeface="Arial" pitchFamily="34"/>
                <a:ea typeface="Arial Unicode MS" pitchFamily="2"/>
                <a:cs typeface="Tahoma" pitchFamily="2"/>
              </a:rPr>
              <a:t>University of  Konstanz</a:t>
            </a:r>
          </a:p>
        </p:txBody>
      </p:sp>
      <p:sp>
        <p:nvSpPr>
          <p:cNvPr id="8" name="Textfeld 7"/>
          <p:cNvSpPr txBox="1"/>
          <p:nvPr/>
        </p:nvSpPr>
        <p:spPr>
          <a:xfrm>
            <a:off x="7215188" y="5429250"/>
            <a:ext cx="1214437" cy="604838"/>
          </a:xfrm>
          <a:prstGeom prst="rect">
            <a:avLst/>
          </a:prstGeom>
          <a:solidFill>
            <a:srgbClr val="FFFFFF"/>
          </a:solid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endParaRPr lang="de-DE" kern="0">
              <a:solidFill>
                <a:srgbClr val="000000"/>
              </a:solidFill>
              <a:latin typeface="Arial" pitchFamily="34"/>
              <a:ea typeface="Arial Unicode MS" pitchFamily="2"/>
              <a:cs typeface="Tahoma" pitchFamily="2"/>
            </a:endParaRPr>
          </a:p>
          <a:p>
            <a:pPr algn="ctr" fontAlgn="auto">
              <a:spcBef>
                <a:spcPts val="0"/>
              </a:spcBef>
              <a:spcAft>
                <a:spcPts val="0"/>
              </a:spcAft>
              <a:defRPr sz="1800" b="0" i="0" u="none" strike="noStrike" kern="0" cap="none" spc="0" baseline="0">
                <a:solidFill>
                  <a:srgbClr val="000000"/>
                </a:solidFill>
                <a:uFillTx/>
              </a:defRPr>
            </a:pPr>
            <a:r>
              <a:rPr lang="de-DE" kern="0">
                <a:solidFill>
                  <a:srgbClr val="000000"/>
                </a:solidFill>
                <a:latin typeface="Arial" pitchFamily="34"/>
                <a:ea typeface="Arial Unicode MS" pitchFamily="2"/>
                <a:cs typeface="Tahoma" pitchFamily="2"/>
              </a:rPr>
              <a:t>2</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20</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17" name="Textfeld 16"/>
          <p:cNvSpPr txBox="1"/>
          <p:nvPr/>
        </p:nvSpPr>
        <p:spPr>
          <a:xfrm>
            <a:off x="467544" y="2060848"/>
            <a:ext cx="7848872" cy="1477328"/>
          </a:xfrm>
          <a:prstGeom prst="rect">
            <a:avLst/>
          </a:prstGeom>
          <a:noFill/>
        </p:spPr>
        <p:txBody>
          <a:bodyPr wrap="square" rtlCol="0">
            <a:spAutoFit/>
          </a:bodyPr>
          <a:lstStyle/>
          <a:p>
            <a:pPr algn="ctr"/>
            <a:r>
              <a:rPr lang="en-US" dirty="0" smtClean="0">
                <a:solidFill>
                  <a:srgbClr val="002060"/>
                </a:solidFill>
                <a:latin typeface="+mn-lt"/>
              </a:rPr>
              <a:t>When applying the exception or limitation for </a:t>
            </a:r>
            <a:r>
              <a:rPr lang="en-US" b="1" dirty="0" smtClean="0">
                <a:solidFill>
                  <a:srgbClr val="002060"/>
                </a:solidFill>
                <a:latin typeface="+mn-lt"/>
              </a:rPr>
              <a:t>noncommercial educational and scientific research purposes</a:t>
            </a:r>
            <a:r>
              <a:rPr lang="en-US" dirty="0" smtClean="0">
                <a:solidFill>
                  <a:srgbClr val="002060"/>
                </a:solidFill>
                <a:latin typeface="+mn-lt"/>
              </a:rPr>
              <a:t>, including </a:t>
            </a:r>
            <a:r>
              <a:rPr lang="en-US" b="1" dirty="0" smtClean="0">
                <a:solidFill>
                  <a:srgbClr val="002060"/>
                </a:solidFill>
                <a:latin typeface="+mn-lt"/>
              </a:rPr>
              <a:t>distance learning</a:t>
            </a:r>
            <a:r>
              <a:rPr lang="en-US" dirty="0" smtClean="0">
                <a:solidFill>
                  <a:srgbClr val="002060"/>
                </a:solidFill>
                <a:latin typeface="+mn-lt"/>
              </a:rPr>
              <a:t>, the </a:t>
            </a:r>
            <a:r>
              <a:rPr lang="en-US" b="1" dirty="0" smtClean="0">
                <a:solidFill>
                  <a:srgbClr val="002060"/>
                </a:solidFill>
                <a:latin typeface="+mn-lt"/>
              </a:rPr>
              <a:t>non-commercial nature </a:t>
            </a:r>
            <a:r>
              <a:rPr lang="en-US" dirty="0" smtClean="0">
                <a:solidFill>
                  <a:srgbClr val="002060"/>
                </a:solidFill>
                <a:latin typeface="+mn-lt"/>
              </a:rPr>
              <a:t>of the activity in question should be determined by that activity as such. The </a:t>
            </a:r>
            <a:r>
              <a:rPr lang="en-US" b="1" dirty="0" err="1" smtClean="0">
                <a:solidFill>
                  <a:srgbClr val="002060"/>
                </a:solidFill>
                <a:latin typeface="+mn-lt"/>
              </a:rPr>
              <a:t>organisational</a:t>
            </a:r>
            <a:r>
              <a:rPr lang="en-US" b="1" dirty="0" smtClean="0">
                <a:solidFill>
                  <a:srgbClr val="002060"/>
                </a:solidFill>
                <a:latin typeface="+mn-lt"/>
              </a:rPr>
              <a:t> structure </a:t>
            </a:r>
            <a:r>
              <a:rPr lang="en-US" dirty="0" smtClean="0">
                <a:solidFill>
                  <a:srgbClr val="002060"/>
                </a:solidFill>
                <a:latin typeface="+mn-lt"/>
              </a:rPr>
              <a:t>and the means of funding of the establishment concerned </a:t>
            </a:r>
            <a:r>
              <a:rPr lang="en-US" b="1" dirty="0" smtClean="0">
                <a:solidFill>
                  <a:srgbClr val="002060"/>
                </a:solidFill>
                <a:latin typeface="+mn-lt"/>
              </a:rPr>
              <a:t>are not the decisive factors </a:t>
            </a:r>
            <a:r>
              <a:rPr lang="en-US" dirty="0" smtClean="0">
                <a:solidFill>
                  <a:srgbClr val="002060"/>
                </a:solidFill>
                <a:latin typeface="+mn-lt"/>
              </a:rPr>
              <a:t>in this respect. (42)</a:t>
            </a:r>
            <a:endParaRPr lang="de-DE" dirty="0">
              <a:solidFill>
                <a:srgbClr val="002060"/>
              </a:solidFill>
              <a:latin typeface="+mn-lt"/>
            </a:endParaRPr>
          </a:p>
        </p:txBody>
      </p:sp>
      <p:grpSp>
        <p:nvGrpSpPr>
          <p:cNvPr id="11" name="Gruppieren 10"/>
          <p:cNvGrpSpPr/>
          <p:nvPr/>
        </p:nvGrpSpPr>
        <p:grpSpPr>
          <a:xfrm>
            <a:off x="611560" y="3501008"/>
            <a:ext cx="7848872" cy="2488342"/>
            <a:chOff x="611560" y="3501008"/>
            <a:chExt cx="7848872" cy="2488342"/>
          </a:xfrm>
        </p:grpSpPr>
        <p:sp>
          <p:nvSpPr>
            <p:cNvPr id="8" name="Textfeld 7"/>
            <p:cNvSpPr txBox="1"/>
            <p:nvPr/>
          </p:nvSpPr>
          <p:spPr>
            <a:xfrm>
              <a:off x="611560" y="4149080"/>
              <a:ext cx="7848872" cy="1323439"/>
            </a:xfrm>
            <a:prstGeom prst="rect">
              <a:avLst/>
            </a:prstGeom>
            <a:solidFill>
              <a:srgbClr val="002060"/>
            </a:solidFill>
          </p:spPr>
          <p:txBody>
            <a:bodyPr wrap="square" rtlCol="0">
              <a:spAutoFit/>
            </a:bodyPr>
            <a:lstStyle/>
            <a:p>
              <a:pPr algn="ctr"/>
              <a:r>
                <a:rPr lang="en-US" sz="2000" smtClean="0">
                  <a:solidFill>
                    <a:schemeClr val="bg1"/>
                  </a:solidFill>
                  <a:latin typeface="+mn-lt"/>
                </a:rPr>
                <a:t>(a) use for the sole purpose of illustration for teaching or scientific research, as long as the source, including the author's name, is indicated, unless this turns out to be impossible and to the extent justified by the non-commercial </a:t>
              </a:r>
              <a:r>
                <a:rPr lang="de-DE" sz="2000" err="1" smtClean="0">
                  <a:solidFill>
                    <a:schemeClr val="bg1"/>
                  </a:solidFill>
                  <a:latin typeface="+mn-lt"/>
                </a:rPr>
                <a:t>purpose</a:t>
              </a:r>
              <a:r>
                <a:rPr lang="de-DE" sz="2000" smtClean="0">
                  <a:solidFill>
                    <a:schemeClr val="bg1"/>
                  </a:solidFill>
                  <a:latin typeface="+mn-lt"/>
                </a:rPr>
                <a:t> </a:t>
              </a:r>
              <a:r>
                <a:rPr lang="de-DE" sz="2000" err="1" smtClean="0">
                  <a:solidFill>
                    <a:schemeClr val="bg1"/>
                  </a:solidFill>
                  <a:latin typeface="+mn-lt"/>
                </a:rPr>
                <a:t>to</a:t>
              </a:r>
              <a:r>
                <a:rPr lang="de-DE" sz="2000" smtClean="0">
                  <a:solidFill>
                    <a:schemeClr val="bg1"/>
                  </a:solidFill>
                  <a:latin typeface="+mn-lt"/>
                </a:rPr>
                <a:t> </a:t>
              </a:r>
              <a:r>
                <a:rPr lang="de-DE" sz="2000" err="1" smtClean="0">
                  <a:solidFill>
                    <a:schemeClr val="bg1"/>
                  </a:solidFill>
                  <a:latin typeface="+mn-lt"/>
                </a:rPr>
                <a:t>be</a:t>
              </a:r>
              <a:r>
                <a:rPr lang="de-DE" sz="2000" smtClean="0">
                  <a:solidFill>
                    <a:schemeClr val="bg1"/>
                  </a:solidFill>
                  <a:latin typeface="+mn-lt"/>
                </a:rPr>
                <a:t> </a:t>
              </a:r>
              <a:r>
                <a:rPr lang="de-DE" sz="2000" err="1" smtClean="0">
                  <a:solidFill>
                    <a:schemeClr val="bg1"/>
                  </a:solidFill>
                  <a:latin typeface="+mn-lt"/>
                </a:rPr>
                <a:t>achieved</a:t>
              </a:r>
              <a:r>
                <a:rPr lang="de-DE" sz="2000" smtClean="0">
                  <a:solidFill>
                    <a:schemeClr val="bg1"/>
                  </a:solidFill>
                  <a:latin typeface="+mn-lt"/>
                </a:rPr>
                <a:t>;</a:t>
              </a:r>
              <a:endParaRPr lang="de-DE" sz="2000">
                <a:solidFill>
                  <a:schemeClr val="bg1"/>
                </a:solidFill>
                <a:latin typeface="+mn-lt"/>
              </a:endParaRPr>
            </a:p>
          </p:txBody>
        </p:sp>
        <p:sp>
          <p:nvSpPr>
            <p:cNvPr id="9" name="Pfeil nach unten 8"/>
            <p:cNvSpPr/>
            <p:nvPr/>
          </p:nvSpPr>
          <p:spPr>
            <a:xfrm>
              <a:off x="4067944" y="3501008"/>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707904" y="5589240"/>
              <a:ext cx="1368152" cy="400110"/>
            </a:xfrm>
            <a:prstGeom prst="rect">
              <a:avLst/>
            </a:prstGeom>
            <a:noFill/>
          </p:spPr>
          <p:txBody>
            <a:bodyPr wrap="square" rtlCol="0">
              <a:spAutoFit/>
            </a:bodyPr>
            <a:lstStyle/>
            <a:p>
              <a:r>
                <a:rPr lang="de-DE" sz="2000" dirty="0" smtClean="0">
                  <a:solidFill>
                    <a:srgbClr val="002060"/>
                  </a:solidFill>
                  <a:latin typeface="+mn-lt"/>
                </a:rPr>
                <a:t>Art. 5, 3, a</a:t>
              </a:r>
              <a:endParaRPr lang="de-DE" sz="2000" dirty="0">
                <a:solidFill>
                  <a:srgbClr val="00206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51D12B6-5BC5-4F64-B390-A41A9B71EBE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21</a:t>
            </a:fld>
            <a:endParaRPr lang="de-DE" sz="1400" kern="0">
              <a:solidFill>
                <a:srgbClr val="000000"/>
              </a:solidFill>
              <a:latin typeface="Times New Roman" pitchFamily="18"/>
              <a:ea typeface="Arial Unicode MS" pitchFamily="2"/>
              <a:cs typeface="Tahoma" pitchFamily="2"/>
            </a:endParaRPr>
          </a:p>
        </p:txBody>
      </p:sp>
      <p:sp>
        <p:nvSpPr>
          <p:cNvPr id="2355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a:t>
            </a:r>
          </a:p>
        </p:txBody>
      </p:sp>
      <p:pic>
        <p:nvPicPr>
          <p:cNvPr id="1026" name="Picture 2"/>
          <p:cNvPicPr>
            <a:picLocks noChangeAspect="1" noChangeArrowheads="1"/>
          </p:cNvPicPr>
          <p:nvPr/>
        </p:nvPicPr>
        <p:blipFill>
          <a:blip r:embed="rId3" cstate="print"/>
          <a:srcRect/>
          <a:stretch>
            <a:fillRect/>
          </a:stretch>
        </p:blipFill>
        <p:spPr bwMode="auto">
          <a:xfrm>
            <a:off x="395536" y="1052736"/>
            <a:ext cx="7989163" cy="1080120"/>
          </a:xfrm>
          <a:prstGeom prst="rect">
            <a:avLst/>
          </a:prstGeom>
          <a:noFill/>
          <a:ln w="9525">
            <a:noFill/>
            <a:miter lim="800000"/>
            <a:headEnd/>
            <a:tailEnd/>
          </a:ln>
        </p:spPr>
      </p:pic>
      <p:sp>
        <p:nvSpPr>
          <p:cNvPr id="6" name="Textfeld 5"/>
          <p:cNvSpPr txBox="1"/>
          <p:nvPr/>
        </p:nvSpPr>
        <p:spPr>
          <a:xfrm>
            <a:off x="755576" y="2204864"/>
            <a:ext cx="7848872" cy="1323439"/>
          </a:xfrm>
          <a:prstGeom prst="rect">
            <a:avLst/>
          </a:prstGeom>
          <a:solidFill>
            <a:srgbClr val="002060"/>
          </a:solidFill>
        </p:spPr>
        <p:txBody>
          <a:bodyPr wrap="square" rtlCol="0">
            <a:spAutoFit/>
          </a:bodyPr>
          <a:lstStyle/>
          <a:p>
            <a:pPr algn="ctr"/>
            <a:r>
              <a:rPr lang="en-US" sz="2000" smtClean="0">
                <a:solidFill>
                  <a:schemeClr val="bg1"/>
                </a:solidFill>
                <a:latin typeface="+mn-lt"/>
              </a:rPr>
              <a:t>(a) use for the sole purpose of illustration for teaching or scientific research, as long as the source, including the author's name, is indicated, unless this turns out to be impossible and to the extent justified by the non-commercial </a:t>
            </a:r>
            <a:r>
              <a:rPr lang="de-DE" sz="2000" err="1" smtClean="0">
                <a:solidFill>
                  <a:schemeClr val="bg1"/>
                </a:solidFill>
                <a:latin typeface="+mn-lt"/>
              </a:rPr>
              <a:t>purpose</a:t>
            </a:r>
            <a:r>
              <a:rPr lang="de-DE" sz="2000" smtClean="0">
                <a:solidFill>
                  <a:schemeClr val="bg1"/>
                </a:solidFill>
                <a:latin typeface="+mn-lt"/>
              </a:rPr>
              <a:t> </a:t>
            </a:r>
            <a:r>
              <a:rPr lang="de-DE" sz="2000" err="1" smtClean="0">
                <a:solidFill>
                  <a:schemeClr val="bg1"/>
                </a:solidFill>
                <a:latin typeface="+mn-lt"/>
              </a:rPr>
              <a:t>to</a:t>
            </a:r>
            <a:r>
              <a:rPr lang="de-DE" sz="2000" smtClean="0">
                <a:solidFill>
                  <a:schemeClr val="bg1"/>
                </a:solidFill>
                <a:latin typeface="+mn-lt"/>
              </a:rPr>
              <a:t> </a:t>
            </a:r>
            <a:r>
              <a:rPr lang="de-DE" sz="2000" err="1" smtClean="0">
                <a:solidFill>
                  <a:schemeClr val="bg1"/>
                </a:solidFill>
                <a:latin typeface="+mn-lt"/>
              </a:rPr>
              <a:t>be</a:t>
            </a:r>
            <a:r>
              <a:rPr lang="de-DE" sz="2000" smtClean="0">
                <a:solidFill>
                  <a:schemeClr val="bg1"/>
                </a:solidFill>
                <a:latin typeface="+mn-lt"/>
              </a:rPr>
              <a:t> </a:t>
            </a:r>
            <a:r>
              <a:rPr lang="de-DE" sz="2000" err="1" smtClean="0">
                <a:solidFill>
                  <a:schemeClr val="bg1"/>
                </a:solidFill>
                <a:latin typeface="+mn-lt"/>
              </a:rPr>
              <a:t>achieved</a:t>
            </a:r>
            <a:r>
              <a:rPr lang="de-DE" sz="2000" smtClean="0">
                <a:solidFill>
                  <a:schemeClr val="bg1"/>
                </a:solidFill>
                <a:latin typeface="+mn-lt"/>
              </a:rPr>
              <a:t>;</a:t>
            </a:r>
            <a:endParaRPr lang="de-DE" sz="2000">
              <a:solidFill>
                <a:schemeClr val="bg1"/>
              </a:solidFill>
              <a:latin typeface="+mn-lt"/>
            </a:endParaRPr>
          </a:p>
        </p:txBody>
      </p:sp>
      <p:grpSp>
        <p:nvGrpSpPr>
          <p:cNvPr id="8" name="Gruppieren 7"/>
          <p:cNvGrpSpPr/>
          <p:nvPr/>
        </p:nvGrpSpPr>
        <p:grpSpPr>
          <a:xfrm>
            <a:off x="539552" y="3645024"/>
            <a:ext cx="7848872" cy="2053392"/>
            <a:chOff x="539552" y="3645024"/>
            <a:chExt cx="7848872" cy="2053392"/>
          </a:xfrm>
        </p:grpSpPr>
        <p:sp>
          <p:nvSpPr>
            <p:cNvPr id="17" name="Textfeld 16"/>
            <p:cNvSpPr txBox="1"/>
            <p:nvPr/>
          </p:nvSpPr>
          <p:spPr>
            <a:xfrm>
              <a:off x="539552" y="4221088"/>
              <a:ext cx="7848872" cy="1477328"/>
            </a:xfrm>
            <a:prstGeom prst="rect">
              <a:avLst/>
            </a:prstGeom>
            <a:noFill/>
          </p:spPr>
          <p:txBody>
            <a:bodyPr wrap="square" rtlCol="0">
              <a:spAutoFit/>
            </a:bodyPr>
            <a:lstStyle/>
            <a:p>
              <a:pPr algn="ctr"/>
              <a:r>
                <a:rPr lang="en-US" smtClean="0">
                  <a:solidFill>
                    <a:srgbClr val="002060"/>
                  </a:solidFill>
                  <a:latin typeface="+mn-lt"/>
                </a:rPr>
                <a:t>When applying the exceptions and limitations provided for in this Directive, they should be exercised in accordance with international obligations. Such exceptions and limitations may not be applied in a way which prejudices the legitimate interests of the </a:t>
              </a:r>
              <a:r>
                <a:rPr lang="en-US" err="1" smtClean="0">
                  <a:solidFill>
                    <a:srgbClr val="002060"/>
                  </a:solidFill>
                  <a:latin typeface="+mn-lt"/>
                </a:rPr>
                <a:t>rightholder</a:t>
              </a:r>
              <a:r>
                <a:rPr lang="en-US" smtClean="0">
                  <a:solidFill>
                    <a:srgbClr val="002060"/>
                  </a:solidFill>
                  <a:latin typeface="+mn-lt"/>
                </a:rPr>
                <a:t> or which conflicts with the normal exploitation of his work or </a:t>
              </a:r>
              <a:r>
                <a:rPr lang="de-DE" err="1" smtClean="0">
                  <a:solidFill>
                    <a:srgbClr val="002060"/>
                  </a:solidFill>
                  <a:latin typeface="+mn-lt"/>
                </a:rPr>
                <a:t>other</a:t>
              </a:r>
              <a:r>
                <a:rPr lang="de-DE" smtClean="0">
                  <a:solidFill>
                    <a:srgbClr val="002060"/>
                  </a:solidFill>
                  <a:latin typeface="+mn-lt"/>
                </a:rPr>
                <a:t> </a:t>
              </a:r>
              <a:r>
                <a:rPr lang="de-DE" err="1" smtClean="0">
                  <a:solidFill>
                    <a:srgbClr val="002060"/>
                  </a:solidFill>
                  <a:latin typeface="+mn-lt"/>
                </a:rPr>
                <a:t>subject</a:t>
              </a:r>
              <a:r>
                <a:rPr lang="de-DE" smtClean="0">
                  <a:solidFill>
                    <a:srgbClr val="002060"/>
                  </a:solidFill>
                  <a:latin typeface="+mn-lt"/>
                </a:rPr>
                <a:t>-matter. (44)</a:t>
              </a:r>
              <a:endParaRPr lang="de-DE">
                <a:solidFill>
                  <a:srgbClr val="002060"/>
                </a:solidFill>
                <a:latin typeface="+mn-lt"/>
              </a:endParaRPr>
            </a:p>
          </p:txBody>
        </p:sp>
        <p:sp>
          <p:nvSpPr>
            <p:cNvPr id="7" name="Textfeld 6"/>
            <p:cNvSpPr txBox="1"/>
            <p:nvPr/>
          </p:nvSpPr>
          <p:spPr>
            <a:xfrm>
              <a:off x="3779912" y="3645024"/>
              <a:ext cx="1368152" cy="523220"/>
            </a:xfrm>
            <a:prstGeom prst="rect">
              <a:avLst/>
            </a:prstGeom>
            <a:solidFill>
              <a:schemeClr val="bg1">
                <a:lumMod val="85000"/>
              </a:schemeClr>
            </a:solidFill>
          </p:spPr>
          <p:txBody>
            <a:bodyPr wrap="square" rtlCol="0">
              <a:spAutoFit/>
            </a:bodyPr>
            <a:lstStyle/>
            <a:p>
              <a:pPr algn="ctr"/>
              <a:r>
                <a:rPr lang="de-DE" sz="2800" dirty="0" smtClean="0">
                  <a:solidFill>
                    <a:srgbClr val="002060"/>
                  </a:solidFill>
                  <a:latin typeface="+mn-lt"/>
                </a:rPr>
                <a:t>but</a:t>
              </a:r>
              <a:endParaRPr lang="de-DE" sz="2800" dirty="0">
                <a:solidFill>
                  <a:srgbClr val="00206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9144000" cy="457200"/>
          </a:xfrm>
          <a:prstGeom prst="rect">
            <a:avLst/>
          </a:prstGeom>
          <a:solidFill>
            <a:srgbClr val="17375E"/>
          </a:solidFill>
          <a:ln>
            <a:noFill/>
            <a:prstDash val="solid"/>
          </a:ln>
        </p:spPr>
        <p:txBody>
          <a:bodyP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400" b="1" i="1" kern="0">
                <a:solidFill>
                  <a:srgbClr val="FFFFFF"/>
                </a:solidFill>
                <a:latin typeface="Calibri" pitchFamily="18"/>
                <a:ea typeface="Arial Unicode MS" pitchFamily="2"/>
                <a:cs typeface="Tahoma" pitchFamily="2"/>
              </a:rPr>
              <a:t>Exceptions for science, education (§ 52a German copyright law)</a:t>
            </a:r>
          </a:p>
        </p:txBody>
      </p:sp>
      <p:pic>
        <p:nvPicPr>
          <p:cNvPr id="24579" name="Picture 3"/>
          <p:cNvPicPr>
            <a:picLocks noChangeAspect="1"/>
          </p:cNvPicPr>
          <p:nvPr/>
        </p:nvPicPr>
        <p:blipFill>
          <a:blip r:embed="rId3" cstate="print"/>
          <a:srcRect/>
          <a:stretch>
            <a:fillRect/>
          </a:stretch>
        </p:blipFill>
        <p:spPr bwMode="auto">
          <a:xfrm>
            <a:off x="131763" y="1524000"/>
            <a:ext cx="7862887" cy="4572000"/>
          </a:xfrm>
          <a:prstGeom prst="rect">
            <a:avLst/>
          </a:prstGeom>
          <a:noFill/>
          <a:ln w="9525">
            <a:noFill/>
            <a:miter lim="800000"/>
            <a:headEnd/>
            <a:tailEnd/>
          </a:ln>
        </p:spPr>
      </p:pic>
      <p:sp>
        <p:nvSpPr>
          <p:cNvPr id="4" name="AutoShape 4"/>
          <p:cNvSpPr/>
          <p:nvPr/>
        </p:nvSpPr>
        <p:spPr>
          <a:xfrm>
            <a:off x="169863" y="900113"/>
            <a:ext cx="2170112" cy="249237"/>
          </a:xfrm>
          <a:custGeom>
            <a:avLst>
              <a:gd name="f0" fmla="val 21898"/>
              <a:gd name="f1" fmla="val 66056"/>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Only small parts </a:t>
            </a:r>
            <a:r>
              <a:rPr lang="de-DE" sz="1600" kern="0">
                <a:solidFill>
                  <a:srgbClr val="000099"/>
                </a:solidFill>
                <a:latin typeface="Calibri" pitchFamily="18"/>
                <a:ea typeface="Arial Unicode MS" pitchFamily="2"/>
                <a:cs typeface="Tahoma" pitchFamily="2"/>
              </a:rPr>
              <a:t>of works</a:t>
            </a:r>
          </a:p>
        </p:txBody>
      </p:sp>
      <p:sp>
        <p:nvSpPr>
          <p:cNvPr id="5" name="AutoShape 5"/>
          <p:cNvSpPr/>
          <p:nvPr/>
        </p:nvSpPr>
        <p:spPr>
          <a:xfrm>
            <a:off x="2782888" y="685800"/>
            <a:ext cx="2170112" cy="371475"/>
          </a:xfrm>
          <a:custGeom>
            <a:avLst>
              <a:gd name="f0" fmla="val -21379"/>
              <a:gd name="f1" fmla="val 7499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Only for use </a:t>
            </a:r>
            <a:r>
              <a:rPr lang="de-DE" sz="2400" b="1" kern="0">
                <a:solidFill>
                  <a:srgbClr val="000099"/>
                </a:solidFill>
                <a:latin typeface="Calibri" pitchFamily="18"/>
                <a:ea typeface="Arial Unicode MS" pitchFamily="2"/>
                <a:cs typeface="Tahoma" pitchFamily="2"/>
              </a:rPr>
              <a:t>in</a:t>
            </a:r>
            <a:r>
              <a:rPr lang="de-DE" sz="1600" kern="0">
                <a:solidFill>
                  <a:srgbClr val="000099"/>
                </a:solidFill>
                <a:latin typeface="Calibri" pitchFamily="18"/>
                <a:ea typeface="Arial Unicode MS" pitchFamily="2"/>
                <a:cs typeface="Tahoma" pitchFamily="2"/>
              </a:rPr>
              <a:t> classroom</a:t>
            </a:r>
          </a:p>
        </p:txBody>
      </p:sp>
      <p:sp>
        <p:nvSpPr>
          <p:cNvPr id="6" name="AutoShape 6"/>
          <p:cNvSpPr/>
          <p:nvPr/>
        </p:nvSpPr>
        <p:spPr>
          <a:xfrm>
            <a:off x="6973888" y="2573338"/>
            <a:ext cx="2170112" cy="496887"/>
          </a:xfrm>
          <a:custGeom>
            <a:avLst>
              <a:gd name="f0" fmla="val -33415"/>
              <a:gd name="f1" fmla="val 30323"/>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Only for </a:t>
            </a:r>
            <a:r>
              <a:rPr lang="de-DE" sz="1600" b="1" kern="0">
                <a:solidFill>
                  <a:srgbClr val="000099"/>
                </a:solidFill>
                <a:latin typeface="Calibri" pitchFamily="18"/>
                <a:ea typeface="Arial Unicode MS" pitchFamily="2"/>
                <a:cs typeface="Tahoma" pitchFamily="2"/>
              </a:rPr>
              <a:t>registered students </a:t>
            </a:r>
            <a:r>
              <a:rPr lang="de-DE" sz="1600" kern="0">
                <a:solidFill>
                  <a:srgbClr val="000099"/>
                </a:solidFill>
                <a:latin typeface="Calibri" pitchFamily="18"/>
                <a:ea typeface="Arial Unicode MS" pitchFamily="2"/>
                <a:cs typeface="Tahoma" pitchFamily="2"/>
              </a:rPr>
              <a:t>in classes</a:t>
            </a:r>
          </a:p>
        </p:txBody>
      </p:sp>
      <p:sp>
        <p:nvSpPr>
          <p:cNvPr id="7" name="AutoShape 7"/>
          <p:cNvSpPr/>
          <p:nvPr/>
        </p:nvSpPr>
        <p:spPr>
          <a:xfrm>
            <a:off x="7239000" y="1676400"/>
            <a:ext cx="1828800" cy="496888"/>
          </a:xfrm>
          <a:custGeom>
            <a:avLst>
              <a:gd name="f0" fmla="val -56935"/>
              <a:gd name="f1" fmla="val 7602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For the use of </a:t>
            </a:r>
            <a:r>
              <a:rPr lang="de-DE" sz="1600" b="1" kern="0">
                <a:solidFill>
                  <a:srgbClr val="000099"/>
                </a:solidFill>
                <a:latin typeface="Calibri" pitchFamily="18"/>
                <a:ea typeface="Arial Unicode MS" pitchFamily="2"/>
                <a:cs typeface="Tahoma" pitchFamily="2"/>
              </a:rPr>
              <a:t>defined research </a:t>
            </a:r>
            <a:r>
              <a:rPr lang="de-DE" sz="1600" kern="0">
                <a:solidFill>
                  <a:srgbClr val="000099"/>
                </a:solidFill>
                <a:latin typeface="Calibri" pitchFamily="18"/>
                <a:ea typeface="Arial Unicode MS" pitchFamily="2"/>
                <a:cs typeface="Tahoma" pitchFamily="2"/>
              </a:rPr>
              <a:t>groups</a:t>
            </a:r>
          </a:p>
        </p:txBody>
      </p:sp>
      <p:sp>
        <p:nvSpPr>
          <p:cNvPr id="8" name="AutoShape 8"/>
          <p:cNvSpPr/>
          <p:nvPr/>
        </p:nvSpPr>
        <p:spPr>
          <a:xfrm>
            <a:off x="5526088" y="838200"/>
            <a:ext cx="2855912" cy="746125"/>
          </a:xfrm>
          <a:custGeom>
            <a:avLst>
              <a:gd name="f0" fmla="val 7666"/>
              <a:gd name="f1" fmla="val 28599"/>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Time limit </a:t>
            </a:r>
            <a:r>
              <a:rPr lang="de-DE" sz="1600" kern="0">
                <a:solidFill>
                  <a:srgbClr val="000099"/>
                </a:solidFill>
                <a:latin typeface="Calibri" pitchFamily="18"/>
                <a:ea typeface="Arial Unicode MS" pitchFamily="2"/>
                <a:cs typeface="Tahoma" pitchFamily="2"/>
              </a:rPr>
              <a:t>end of 2006, then 2008, now 2012</a:t>
            </a:r>
          </a:p>
          <a:p>
            <a:pPr algn="ctr" fontAlgn="auto" hangingPunct="0">
              <a:spcBef>
                <a:spcPts val="0"/>
              </a:spcBef>
              <a:spcAft>
                <a:spcPts val="0"/>
              </a:spcAft>
              <a:defRPr sz="1800" b="0" i="0" u="none" strike="noStrike" kern="0" cap="none" spc="0" baseline="0">
                <a:solidFill>
                  <a:srgbClr val="000000"/>
                </a:solidFill>
                <a:uFillTx/>
              </a:defRPr>
            </a:pPr>
            <a:endParaRPr lang="de-DE" sz="1600" kern="0">
              <a:solidFill>
                <a:srgbClr val="000099"/>
              </a:solidFill>
              <a:latin typeface="Calibri" pitchFamily="18"/>
              <a:ea typeface="Arial Unicode MS" pitchFamily="2"/>
              <a:cs typeface="Tahoma" pitchFamily="2"/>
            </a:endParaRPr>
          </a:p>
        </p:txBody>
      </p:sp>
      <p:sp>
        <p:nvSpPr>
          <p:cNvPr id="9" name="AutoShape 9"/>
          <p:cNvSpPr/>
          <p:nvPr/>
        </p:nvSpPr>
        <p:spPr>
          <a:xfrm>
            <a:off x="5830888" y="3048000"/>
            <a:ext cx="2322512" cy="746125"/>
          </a:xfrm>
          <a:custGeom>
            <a:avLst>
              <a:gd name="f0" fmla="val -32186"/>
              <a:gd name="f1" fmla="val 58594"/>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without any </a:t>
            </a:r>
            <a:r>
              <a:rPr lang="de-DE" sz="1600" b="1" kern="0">
                <a:solidFill>
                  <a:srgbClr val="000099"/>
                </a:solidFill>
                <a:latin typeface="Calibri" pitchFamily="18"/>
                <a:ea typeface="Arial Unicode MS" pitchFamily="2"/>
                <a:cs typeface="Tahoma" pitchFamily="2"/>
              </a:rPr>
              <a:t>direct or indirect commercial </a:t>
            </a:r>
            <a:r>
              <a:rPr lang="de-DE" sz="1600" kern="0">
                <a:solidFill>
                  <a:srgbClr val="000099"/>
                </a:solidFill>
                <a:latin typeface="Calibri" pitchFamily="18"/>
                <a:ea typeface="Arial Unicode MS" pitchFamily="2"/>
                <a:cs typeface="Tahoma" pitchFamily="2"/>
              </a:rPr>
              <a:t>interest</a:t>
            </a:r>
          </a:p>
        </p:txBody>
      </p:sp>
      <p:sp>
        <p:nvSpPr>
          <p:cNvPr id="10" name="AutoShape 10"/>
          <p:cNvSpPr/>
          <p:nvPr/>
        </p:nvSpPr>
        <p:spPr>
          <a:xfrm>
            <a:off x="6629400" y="3886200"/>
            <a:ext cx="2514600" cy="746125"/>
          </a:xfrm>
          <a:custGeom>
            <a:avLst>
              <a:gd name="f0" fmla="val -3905"/>
              <a:gd name="f1" fmla="val 40507"/>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Use of copyrighted material </a:t>
            </a:r>
            <a:r>
              <a:rPr lang="de-DE" sz="1600" b="1" kern="0">
                <a:solidFill>
                  <a:srgbClr val="000099"/>
                </a:solidFill>
                <a:latin typeface="Calibri" pitchFamily="18"/>
                <a:ea typeface="Arial Unicode MS" pitchFamily="2"/>
                <a:cs typeface="Tahoma" pitchFamily="2"/>
              </a:rPr>
              <a:t>in schools only with special permission </a:t>
            </a:r>
            <a:r>
              <a:rPr lang="de-DE" sz="1600" kern="0">
                <a:solidFill>
                  <a:srgbClr val="000099"/>
                </a:solidFill>
                <a:latin typeface="Calibri" pitchFamily="18"/>
                <a:ea typeface="Arial Unicode MS" pitchFamily="2"/>
                <a:cs typeface="Tahoma" pitchFamily="2"/>
              </a:rPr>
              <a:t>of rightholders</a:t>
            </a:r>
          </a:p>
        </p:txBody>
      </p:sp>
      <p:sp>
        <p:nvSpPr>
          <p:cNvPr id="11" name="AutoShape 11"/>
          <p:cNvSpPr/>
          <p:nvPr/>
        </p:nvSpPr>
        <p:spPr>
          <a:xfrm>
            <a:off x="539750" y="5219700"/>
            <a:ext cx="2713038" cy="746125"/>
          </a:xfrm>
          <a:custGeom>
            <a:avLst>
              <a:gd name="f0" fmla="val 24807"/>
              <a:gd name="f1" fmla="val 17962"/>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CBCBCB">
              <a:alpha val="50000"/>
            </a:srgbClr>
          </a:solidFill>
          <a:ln>
            <a:noFill/>
            <a:prstDash val="solid"/>
          </a:ln>
        </p:spPr>
        <p:txBody>
          <a:bodyPr lIns="0" tIns="0" rIns="0" bIns="0"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1600" b="1" kern="0">
                <a:solidFill>
                  <a:srgbClr val="000099"/>
                </a:solidFill>
                <a:latin typeface="Calibri" pitchFamily="18"/>
                <a:ea typeface="Arial Unicode MS" pitchFamily="2"/>
                <a:cs typeface="Tahoma" pitchFamily="2"/>
              </a:rPr>
              <a:t>Use of movie/video material only 2 years </a:t>
            </a:r>
            <a:r>
              <a:rPr lang="de-DE" sz="1600" kern="0">
                <a:solidFill>
                  <a:srgbClr val="000099"/>
                </a:solidFill>
                <a:latin typeface="Calibri" pitchFamily="18"/>
                <a:ea typeface="Arial Unicode MS" pitchFamily="2"/>
                <a:cs typeface="Tahoma" pitchFamily="2"/>
              </a:rPr>
              <a:t>after public performance</a:t>
            </a:r>
          </a:p>
        </p:txBody>
      </p:sp>
      <p:sp>
        <p:nvSpPr>
          <p:cNvPr id="12" name="AutoShape 11"/>
          <p:cNvSpPr/>
          <p:nvPr/>
        </p:nvSpPr>
        <p:spPr>
          <a:xfrm>
            <a:off x="533400" y="2057400"/>
            <a:ext cx="5486400" cy="496888"/>
          </a:xfrm>
          <a:custGeom>
            <a:avLst>
              <a:gd name="f0" fmla="val 24"/>
              <a:gd name="f1" fmla="val 14664"/>
            </a:avLst>
            <a:gdLst>
              <a:gd name="f2" fmla="val 10800000"/>
              <a:gd name="f3" fmla="val 5400000"/>
              <a:gd name="f4" fmla="val 18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0 0 0"/>
              <a:gd name="f17" fmla="*/ f5 1 21600"/>
              <a:gd name="f18" fmla="*/ f6 1 21600"/>
              <a:gd name="f19" fmla="+- f8 0 f7"/>
              <a:gd name="f20" fmla="pin -2147483647 f0 2147483647"/>
              <a:gd name="f21" fmla="pin -2147483647 f1 2147483647"/>
              <a:gd name="f22" fmla="*/ f16 f2 1"/>
              <a:gd name="f23" fmla="val f20"/>
              <a:gd name="f24" fmla="val f21"/>
              <a:gd name="f25" fmla="*/ f19 1 21600"/>
              <a:gd name="f26" fmla="*/ f20 f17 1"/>
              <a:gd name="f27" fmla="*/ f21 f18 1"/>
              <a:gd name="f28" fmla="*/ f22 1 f4"/>
              <a:gd name="f29" fmla="+- f23 0 10800"/>
              <a:gd name="f30" fmla="+- f24 0 10800"/>
              <a:gd name="f31" fmla="+- f24 0 21600"/>
              <a:gd name="f32" fmla="+- f23 0 21600"/>
              <a:gd name="f33" fmla="*/ 0 f25 1"/>
              <a:gd name="f34" fmla="*/ 21600 f25 1"/>
              <a:gd name="f35" fmla="*/ f23 f17 1"/>
              <a:gd name="f36" fmla="*/ f24 f18 1"/>
              <a:gd name="f37" fmla="+- f28 0 f3"/>
              <a:gd name="f38" fmla="abs f29"/>
              <a:gd name="f39" fmla="abs f30"/>
              <a:gd name="f40" fmla="*/ f33 1 f25"/>
              <a:gd name="f41" fmla="*/ f34 1 f25"/>
              <a:gd name="f42" fmla="+- f38 0 f39"/>
              <a:gd name="f43" fmla="+- f39 0 f38"/>
              <a:gd name="f44" fmla="*/ f40 f17 1"/>
              <a:gd name="f45" fmla="*/ f41 f17 1"/>
              <a:gd name="f46" fmla="*/ f41 f18 1"/>
              <a:gd name="f47" fmla="*/ f40 f18 1"/>
              <a:gd name="f48" fmla="?: f30 f9 f42"/>
              <a:gd name="f49" fmla="?: f30 f42 f9"/>
              <a:gd name="f50" fmla="?: f29 f9 f43"/>
              <a:gd name="f51" fmla="?: f29 f43 f9"/>
              <a:gd name="f52" fmla="?: f23 f9 f48"/>
              <a:gd name="f53" fmla="?: f23 f9 f49"/>
              <a:gd name="f54" fmla="?: f31 f50 f9"/>
              <a:gd name="f55" fmla="?: f31 f51 f9"/>
              <a:gd name="f56" fmla="?: f32 f49 f9"/>
              <a:gd name="f57" fmla="?: f32 f48 f9"/>
              <a:gd name="f58" fmla="?: f24 f9 f51"/>
              <a:gd name="f59" fmla="?: f24 f9 f50"/>
              <a:gd name="f60" fmla="?: f52 f23 0"/>
              <a:gd name="f61" fmla="?: f52 f24 6280"/>
              <a:gd name="f62" fmla="?: f53 f23 0"/>
              <a:gd name="f63" fmla="?: f53 f24 15320"/>
              <a:gd name="f64" fmla="?: f54 f23 6280"/>
              <a:gd name="f65" fmla="?: f54 f24 21600"/>
              <a:gd name="f66" fmla="?: f55 f23 15320"/>
              <a:gd name="f67" fmla="?: f55 f24 21600"/>
              <a:gd name="f68" fmla="?: f56 f23 21600"/>
              <a:gd name="f69" fmla="?: f56 f24 15320"/>
              <a:gd name="f70" fmla="?: f57 f23 21600"/>
              <a:gd name="f71" fmla="?: f57 f24 6280"/>
              <a:gd name="f72" fmla="?: f58 f23 15320"/>
              <a:gd name="f73" fmla="?: f58 f24 0"/>
              <a:gd name="f74" fmla="?: f59 f23 6280"/>
              <a:gd name="f75" fmla="?: f59 f24 0"/>
            </a:gdLst>
            <a:ahLst>
              <a:ahXY gdRefX="f0" minX="f15" maxX="f10" gdRefY="f1" minY="f15" maxY="f10">
                <a:pos x="f26" y="f27"/>
              </a:ahXY>
            </a:ahLst>
            <a:cxnLst>
              <a:cxn ang="3cd4">
                <a:pos x="hc" y="t"/>
              </a:cxn>
              <a:cxn ang="0">
                <a:pos x="r" y="vc"/>
              </a:cxn>
              <a:cxn ang="cd4">
                <a:pos x="hc" y="b"/>
              </a:cxn>
              <a:cxn ang="cd2">
                <a:pos x="l" y="vc"/>
              </a:cxn>
              <a:cxn ang="f37">
                <a:pos x="f35" y="f36"/>
              </a:cxn>
            </a:cxnLst>
            <a:rect l="f44" t="f47" r="f45" b="f46"/>
            <a:pathLst>
              <a:path w="21600" h="21600">
                <a:moveTo>
                  <a:pt x="f7" y="f7"/>
                </a:moveTo>
                <a:lnTo>
                  <a:pt x="f7" y="f11"/>
                </a:lnTo>
                <a:lnTo>
                  <a:pt x="f60" y="f61"/>
                </a:lnTo>
                <a:lnTo>
                  <a:pt x="f7" y="f12"/>
                </a:lnTo>
                <a:lnTo>
                  <a:pt x="f7" y="f13"/>
                </a:lnTo>
                <a:lnTo>
                  <a:pt x="f62" y="f63"/>
                </a:lnTo>
                <a:lnTo>
                  <a:pt x="f7" y="f14"/>
                </a:lnTo>
                <a:lnTo>
                  <a:pt x="f7" y="f8"/>
                </a:lnTo>
                <a:lnTo>
                  <a:pt x="f11" y="f8"/>
                </a:lnTo>
                <a:lnTo>
                  <a:pt x="f64" y="f65"/>
                </a:lnTo>
                <a:lnTo>
                  <a:pt x="f12" y="f8"/>
                </a:lnTo>
                <a:lnTo>
                  <a:pt x="f13" y="f8"/>
                </a:lnTo>
                <a:lnTo>
                  <a:pt x="f66" y="f67"/>
                </a:lnTo>
                <a:lnTo>
                  <a:pt x="f14" y="f8"/>
                </a:lnTo>
                <a:lnTo>
                  <a:pt x="f8" y="f8"/>
                </a:lnTo>
                <a:lnTo>
                  <a:pt x="f8" y="f14"/>
                </a:lnTo>
                <a:lnTo>
                  <a:pt x="f68" y="f69"/>
                </a:lnTo>
                <a:lnTo>
                  <a:pt x="f8" y="f13"/>
                </a:lnTo>
                <a:lnTo>
                  <a:pt x="f8" y="f12"/>
                </a:lnTo>
                <a:lnTo>
                  <a:pt x="f70" y="f71"/>
                </a:lnTo>
                <a:lnTo>
                  <a:pt x="f8" y="f11"/>
                </a:lnTo>
                <a:lnTo>
                  <a:pt x="f8" y="f7"/>
                </a:lnTo>
                <a:lnTo>
                  <a:pt x="f14" y="f7"/>
                </a:lnTo>
                <a:lnTo>
                  <a:pt x="f72" y="f73"/>
                </a:lnTo>
                <a:lnTo>
                  <a:pt x="f13" y="f7"/>
                </a:lnTo>
                <a:lnTo>
                  <a:pt x="f12" y="f7"/>
                </a:lnTo>
                <a:lnTo>
                  <a:pt x="f74" y="f75"/>
                </a:lnTo>
                <a:lnTo>
                  <a:pt x="f11" y="f7"/>
                </a:lnTo>
                <a:lnTo>
                  <a:pt x="f7" y="f7"/>
                </a:lnTo>
                <a:close/>
              </a:path>
            </a:pathLst>
          </a:custGeom>
          <a:solidFill>
            <a:srgbClr val="D9D9D9"/>
          </a:solidFill>
          <a:ln>
            <a:noFill/>
            <a:prstDash val="solid"/>
          </a:ln>
        </p:spPr>
        <p:txBody>
          <a:bodyPr lIns="0" tIns="0" rIns="0" bIns="0" anchorCtr="1" compatLnSpc="0">
            <a:spAutoFit/>
          </a:bodyPr>
          <a:lstStyle/>
          <a:p>
            <a:pPr lvl="1" algn="ctr" fontAlgn="auto" hangingPunct="0">
              <a:spcBef>
                <a:spcPts val="0"/>
              </a:spcBef>
              <a:spcAft>
                <a:spcPts val="0"/>
              </a:spcAft>
              <a:defRPr sz="1800" b="0" i="0" u="none" strike="noStrike" kern="0" cap="none" spc="0" baseline="0">
                <a:solidFill>
                  <a:srgbClr val="000000"/>
                </a:solidFill>
                <a:uFillTx/>
              </a:defRPr>
            </a:pPr>
            <a:r>
              <a:rPr lang="de-DE" sz="1600" kern="0">
                <a:solidFill>
                  <a:srgbClr val="000099"/>
                </a:solidFill>
                <a:latin typeface="Calibri" pitchFamily="18"/>
                <a:ea typeface="Arial Unicode MS" pitchFamily="2"/>
                <a:cs typeface="Tahoma" pitchFamily="2"/>
              </a:rPr>
              <a:t>A </a:t>
            </a:r>
            <a:r>
              <a:rPr lang="de-DE" sz="1600" i="1" kern="0">
                <a:solidFill>
                  <a:srgbClr val="000099"/>
                </a:solidFill>
                <a:latin typeface="Calibri" pitchFamily="18"/>
                <a:ea typeface="Arial Unicode MS" pitchFamily="2"/>
                <a:cs typeface="Tahoma" pitchFamily="2"/>
              </a:rPr>
              <a:t>reasonable</a:t>
            </a:r>
            <a:r>
              <a:rPr lang="de-DE" sz="1600" kern="0">
                <a:solidFill>
                  <a:srgbClr val="000099"/>
                </a:solidFill>
                <a:latin typeface="Calibri" pitchFamily="18"/>
                <a:ea typeface="Arial Unicode MS" pitchFamily="2"/>
                <a:cs typeface="Tahoma" pitchFamily="2"/>
              </a:rPr>
              <a:t> </a:t>
            </a:r>
            <a:r>
              <a:rPr lang="de-DE" sz="1600" b="1" kern="0">
                <a:solidFill>
                  <a:srgbClr val="000099"/>
                </a:solidFill>
                <a:latin typeface="Calibri" pitchFamily="18"/>
                <a:ea typeface="Arial Unicode MS" pitchFamily="2"/>
                <a:cs typeface="Tahoma" pitchFamily="2"/>
              </a:rPr>
              <a:t>fee needs to be paid to collecting societies in any case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18849F3B-6087-402A-9CF2-C9A1421D5E3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23</a:t>
            </a:fld>
            <a:endParaRPr lang="de-DE" sz="1400" kern="0">
              <a:solidFill>
                <a:srgbClr val="002060"/>
              </a:solidFill>
              <a:latin typeface="+mn-lt"/>
              <a:ea typeface="Arial Unicode MS" pitchFamily="2"/>
              <a:cs typeface="Tahoma" pitchFamily="2"/>
            </a:endParaRPr>
          </a:p>
        </p:txBody>
      </p:sp>
      <p:sp>
        <p:nvSpPr>
          <p:cNvPr id="4" name="Freihandform 2"/>
          <p:cNvSpPr/>
          <p:nvPr/>
        </p:nvSpPr>
        <p:spPr>
          <a:xfrm>
            <a:off x="857251" y="2204864"/>
            <a:ext cx="5658966" cy="162871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2060"/>
          </a:solidFill>
          <a:ln>
            <a:noFill/>
            <a:prstDash val="solid"/>
          </a:ln>
        </p:spPr>
        <p:txBody>
          <a:bodyPr wrap="square" lIns="90004" tIns="46798" rIns="90004" bIns="46798" compatLnSpc="0">
            <a:spAutoFit/>
          </a:bodyPr>
          <a:lstStyle/>
          <a:p>
            <a:pPr fontAlgn="auto">
              <a:spcBef>
                <a:spcPts val="0"/>
              </a:spcBef>
              <a:spcAft>
                <a:spcPts val="0"/>
              </a:spcAft>
              <a:defRPr sz="1800" b="0" i="0" u="none" strike="noStrike" kern="0" cap="none" spc="0" baseline="0">
                <a:solidFill>
                  <a:srgbClr val="000000"/>
                </a:solidFill>
                <a:uFillTx/>
              </a:defRPr>
            </a:pPr>
            <a:r>
              <a:rPr lang="de-DE" sz="2000" b="1" kern="0" dirty="0">
                <a:solidFill>
                  <a:schemeClr val="bg1"/>
                </a:solidFill>
                <a:latin typeface="+mn-lt"/>
                <a:ea typeface="Arial Unicode MS" pitchFamily="2"/>
                <a:cs typeface="Tahoma" pitchFamily="2"/>
              </a:rPr>
              <a:t>DECLARATION</a:t>
            </a:r>
          </a:p>
          <a:p>
            <a:pPr fontAlgn="auto">
              <a:spcBef>
                <a:spcPts val="0"/>
              </a:spcBef>
              <a:spcAft>
                <a:spcPts val="0"/>
              </a:spcAft>
              <a:defRPr sz="1800" b="0" i="0" u="none" strike="noStrike" kern="0" cap="none" spc="0" baseline="0">
                <a:solidFill>
                  <a:srgbClr val="000000"/>
                </a:solidFill>
                <a:uFillTx/>
              </a:defRPr>
            </a:pPr>
            <a:r>
              <a:rPr lang="de-DE" sz="2000" b="1" kern="0" dirty="0">
                <a:solidFill>
                  <a:schemeClr val="bg1"/>
                </a:solidFill>
                <a:latin typeface="+mn-lt"/>
                <a:ea typeface="Arial Unicode MS" pitchFamily="2"/>
                <a:cs typeface="Tahoma" pitchFamily="2"/>
              </a:rPr>
              <a:t>A BALANCED INTERPRETATION</a:t>
            </a:r>
          </a:p>
          <a:p>
            <a:pPr fontAlgn="auto">
              <a:spcBef>
                <a:spcPts val="0"/>
              </a:spcBef>
              <a:spcAft>
                <a:spcPts val="0"/>
              </a:spcAft>
              <a:defRPr sz="1800" b="0" i="0" u="none" strike="noStrike" kern="0" cap="none" spc="0" baseline="0">
                <a:solidFill>
                  <a:srgbClr val="000000"/>
                </a:solidFill>
                <a:uFillTx/>
              </a:defRPr>
            </a:pPr>
            <a:r>
              <a:rPr lang="en-US" sz="2000" b="1" kern="0" dirty="0">
                <a:solidFill>
                  <a:schemeClr val="bg1"/>
                </a:solidFill>
                <a:latin typeface="+mn-lt"/>
                <a:ea typeface="Arial Unicode MS" pitchFamily="2"/>
                <a:cs typeface="Tahoma" pitchFamily="2"/>
              </a:rPr>
              <a:t>OF THE “THREE-STEP TEST” IN COPYRIGHT LAW</a:t>
            </a:r>
          </a:p>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b="1" kern="0" dirty="0">
                <a:solidFill>
                  <a:schemeClr val="bg1"/>
                </a:solidFill>
                <a:latin typeface="+mn-lt"/>
                <a:ea typeface="Arial Unicode MS" pitchFamily="2"/>
                <a:cs typeface="Tahoma" pitchFamily="2"/>
              </a:rPr>
              <a:t>(Geiger, </a:t>
            </a:r>
            <a:r>
              <a:rPr lang="en-US" sz="2000" b="1" kern="0" dirty="0" err="1">
                <a:solidFill>
                  <a:schemeClr val="bg1"/>
                </a:solidFill>
                <a:latin typeface="+mn-lt"/>
                <a:ea typeface="Arial Unicode MS" pitchFamily="2"/>
                <a:cs typeface="Tahoma" pitchFamily="2"/>
              </a:rPr>
              <a:t>Hilty</a:t>
            </a:r>
            <a:r>
              <a:rPr lang="en-US" sz="2000" b="1" kern="0" dirty="0">
                <a:solidFill>
                  <a:schemeClr val="bg1"/>
                </a:solidFill>
                <a:latin typeface="+mn-lt"/>
                <a:ea typeface="Arial Unicode MS" pitchFamily="2"/>
                <a:cs typeface="Tahoma" pitchFamily="2"/>
              </a:rPr>
              <a:t>, Griffiths, </a:t>
            </a:r>
            <a:r>
              <a:rPr lang="de-DE" sz="2000" b="1" kern="0" dirty="0" err="1">
                <a:solidFill>
                  <a:schemeClr val="bg1"/>
                </a:solidFill>
                <a:latin typeface="+mn-lt"/>
                <a:ea typeface="Arial Unicode MS" pitchFamily="2"/>
                <a:cs typeface="Tahoma" pitchFamily="2"/>
              </a:rPr>
              <a:t>Suthersanen</a:t>
            </a:r>
            <a:r>
              <a:rPr lang="de-DE" sz="2000" b="1" kern="0" dirty="0">
                <a:solidFill>
                  <a:schemeClr val="bg1"/>
                </a:solidFill>
                <a:latin typeface="+mn-lt"/>
                <a:ea typeface="Arial Unicode MS" pitchFamily="2"/>
                <a:cs typeface="Tahoma" pitchFamily="2"/>
              </a:rPr>
              <a:t> 2008)</a:t>
            </a:r>
            <a:r>
              <a:rPr lang="de-DE" b="1" kern="0" dirty="0">
                <a:solidFill>
                  <a:schemeClr val="bg1"/>
                </a:solidFill>
                <a:latin typeface="+mn-lt"/>
                <a:ea typeface="Arial Unicode MS" pitchFamily="2"/>
                <a:cs typeface="Tahoma" pitchFamily="2"/>
              </a:rPr>
              <a:t>	</a:t>
            </a:r>
          </a:p>
          <a:p>
            <a:pPr fontAlgn="auto">
              <a:spcBef>
                <a:spcPts val="0"/>
              </a:spcBef>
              <a:spcAft>
                <a:spcPts val="0"/>
              </a:spcAft>
              <a:defRPr sz="1800" b="0" i="0" u="none" strike="noStrike" kern="0" cap="none" spc="0" baseline="0">
                <a:solidFill>
                  <a:srgbClr val="000000"/>
                </a:solidFill>
                <a:uFillTx/>
              </a:defRPr>
            </a:pPr>
            <a:endParaRPr lang="de-DE" b="1" kern="0" dirty="0">
              <a:solidFill>
                <a:srgbClr val="002060"/>
              </a:solidFill>
              <a:latin typeface="+mn-lt"/>
              <a:ea typeface="Arial Unicode MS" pitchFamily="2"/>
              <a:cs typeface="Tahoma" pitchFamily="2"/>
            </a:endParaRPr>
          </a:p>
        </p:txBody>
      </p:sp>
      <p:sp>
        <p:nvSpPr>
          <p:cNvPr id="5" name="Freihandform 3"/>
          <p:cNvSpPr/>
          <p:nvPr/>
        </p:nvSpPr>
        <p:spPr>
          <a:xfrm>
            <a:off x="899592" y="3880573"/>
            <a:ext cx="7072313" cy="19246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en-US" sz="2000" kern="0" dirty="0">
                <a:solidFill>
                  <a:srgbClr val="002060"/>
                </a:solidFill>
                <a:latin typeface="+mn-lt"/>
                <a:ea typeface="Arial Unicode MS" pitchFamily="2"/>
                <a:cs typeface="Tahoma" pitchFamily="2"/>
              </a:rPr>
              <a:t>The Three-Step Test </a:t>
            </a:r>
            <a:r>
              <a:rPr lang="en-US" sz="2000" b="1" kern="0" dirty="0">
                <a:solidFill>
                  <a:srgbClr val="002060"/>
                </a:solidFill>
                <a:latin typeface="+mn-lt"/>
                <a:ea typeface="Arial Unicode MS" pitchFamily="2"/>
                <a:cs typeface="Tahoma" pitchFamily="2"/>
              </a:rPr>
              <a:t>does not require limitations and exceptions to be interpreted narrowly</a:t>
            </a:r>
            <a:r>
              <a:rPr lang="en-US" sz="2000" kern="0" dirty="0">
                <a:solidFill>
                  <a:srgbClr val="002060"/>
                </a:solidFill>
                <a:latin typeface="+mn-lt"/>
                <a:ea typeface="Arial Unicode MS" pitchFamily="2"/>
                <a:cs typeface="Tahoma" pitchFamily="2"/>
              </a:rPr>
              <a:t>. </a:t>
            </a:r>
            <a:endParaRPr lang="en-US" sz="2000" kern="0" dirty="0" smtClean="0">
              <a:solidFill>
                <a:srgbClr val="002060"/>
              </a:solidFill>
              <a:latin typeface="+mn-lt"/>
              <a:ea typeface="Arial Unicode MS" pitchFamily="2"/>
              <a:cs typeface="Tahoma" pitchFamily="2"/>
            </a:endParaRPr>
          </a:p>
          <a:p>
            <a:pPr fontAlgn="auto">
              <a:lnSpc>
                <a:spcPct val="150000"/>
              </a:lnSpc>
              <a:spcBef>
                <a:spcPts val="0"/>
              </a:spcBef>
              <a:spcAft>
                <a:spcPts val="0"/>
              </a:spcAft>
              <a:defRPr sz="1800" b="0" i="0" u="none" strike="noStrike" kern="0" cap="none" spc="0" baseline="0">
                <a:solidFill>
                  <a:srgbClr val="000000"/>
                </a:solidFill>
                <a:uFillTx/>
              </a:defRPr>
            </a:pPr>
            <a:r>
              <a:rPr lang="en-US" sz="2000" kern="0" dirty="0" smtClean="0">
                <a:solidFill>
                  <a:srgbClr val="002060"/>
                </a:solidFill>
                <a:latin typeface="+mn-lt"/>
                <a:ea typeface="Arial Unicode MS" pitchFamily="2"/>
                <a:cs typeface="Tahoma" pitchFamily="2"/>
              </a:rPr>
              <a:t>They </a:t>
            </a:r>
            <a:r>
              <a:rPr lang="en-US" sz="2000" kern="0" dirty="0">
                <a:solidFill>
                  <a:srgbClr val="002060"/>
                </a:solidFill>
                <a:latin typeface="+mn-lt"/>
                <a:ea typeface="Arial Unicode MS" pitchFamily="2"/>
                <a:cs typeface="Tahoma" pitchFamily="2"/>
              </a:rPr>
              <a:t>are to be interpreted according to their objectives and purposes.</a:t>
            </a:r>
          </a:p>
        </p:txBody>
      </p:sp>
      <p:sp>
        <p:nvSpPr>
          <p:cNvPr id="26630"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
        <p:nvSpPr>
          <p:cNvPr id="8" name="Titel 1"/>
          <p:cNvSpPr txBox="1"/>
          <p:nvPr/>
        </p:nvSpPr>
        <p:spPr>
          <a:xfrm>
            <a:off x="4932040" y="980728"/>
            <a:ext cx="3600400" cy="1224136"/>
          </a:xfrm>
          <a:prstGeom prst="rect">
            <a:avLst/>
          </a:prstGeom>
          <a:solidFill>
            <a:srgbClr val="FFFFFF"/>
          </a:solidFill>
          <a:ln>
            <a:noFill/>
          </a:ln>
        </p:spPr>
        <p:txBody>
          <a:bodyPr anchor="ctr" anchorCtr="1" compatLnSpc="0"/>
          <a:lstStyle/>
          <a:p>
            <a:pPr marL="268288" indent="-268288" fontAlgn="auto">
              <a:lnSpc>
                <a:spcPct val="150000"/>
              </a:lnSpc>
              <a:spcBef>
                <a:spcPts val="0"/>
              </a:spcBef>
              <a:spcAft>
                <a:spcPts val="0"/>
              </a:spcAft>
              <a:defRPr sz="1800" b="0" i="0" u="none" strike="noStrike" kern="0" cap="none" spc="0" baseline="0">
                <a:solidFill>
                  <a:srgbClr val="000000"/>
                </a:solidFill>
                <a:uFillTx/>
              </a:defRPr>
            </a:pPr>
            <a:r>
              <a:rPr lang="de-DE" sz="1200" b="1" kern="0" dirty="0">
                <a:solidFill>
                  <a:srgbClr val="002060"/>
                </a:solidFill>
                <a:latin typeface="Calibri" pitchFamily="18"/>
                <a:ea typeface="Arial Unicode MS" pitchFamily="2"/>
                <a:cs typeface="Tahoma" pitchFamily="2"/>
              </a:rPr>
              <a:t>((a) </a:t>
            </a:r>
            <a:r>
              <a:rPr lang="de-DE" sz="1200" b="1" kern="0" dirty="0" err="1">
                <a:solidFill>
                  <a:srgbClr val="002060"/>
                </a:solidFill>
                <a:latin typeface="Calibri" pitchFamily="18"/>
                <a:ea typeface="Arial Unicode MS" pitchFamily="2"/>
                <a:cs typeface="Tahoma" pitchFamily="2"/>
              </a:rPr>
              <a:t>One</a:t>
            </a:r>
            <a:r>
              <a:rPr lang="de-DE" sz="1200" b="1" kern="0" dirty="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that</a:t>
            </a:r>
            <a:r>
              <a:rPr lang="de-DE" sz="1200" b="1" kern="0" dirty="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makes</a:t>
            </a:r>
            <a:r>
              <a:rPr lang="de-DE" sz="1200" b="1" kern="0" dirty="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knowledge</a:t>
            </a:r>
            <a:r>
              <a:rPr lang="de-DE" sz="1200" b="1" kern="0" dirty="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and</a:t>
            </a:r>
            <a:r>
              <a:rPr lang="de-DE" sz="1200" b="1" kern="0" dirty="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information</a:t>
            </a:r>
            <a:r>
              <a:rPr lang="de-DE" sz="1200" b="1" kern="0" dirty="0">
                <a:solidFill>
                  <a:srgbClr val="002060"/>
                </a:solidFill>
                <a:latin typeface="Calibri" pitchFamily="18"/>
                <a:ea typeface="Arial Unicode MS" pitchFamily="2"/>
                <a:cs typeface="Tahoma" pitchFamily="2"/>
              </a:rPr>
              <a:t> </a:t>
            </a:r>
            <a:r>
              <a:rPr lang="de-DE" sz="1200" b="1" kern="0" dirty="0" smtClean="0">
                <a:solidFill>
                  <a:srgbClr val="002060"/>
                </a:solidFill>
                <a:latin typeface="Calibri" pitchFamily="18"/>
                <a:ea typeface="Arial Unicode MS" pitchFamily="2"/>
                <a:cs typeface="Tahoma" pitchFamily="2"/>
              </a:rPr>
              <a:t>a </a:t>
            </a:r>
            <a:r>
              <a:rPr lang="de-DE" sz="1200" b="1" kern="0" dirty="0" err="1" smtClean="0">
                <a:solidFill>
                  <a:srgbClr val="002060"/>
                </a:solidFill>
                <a:latin typeface="Calibri" pitchFamily="18"/>
                <a:ea typeface="Arial Unicode MS" pitchFamily="2"/>
                <a:cs typeface="Tahoma" pitchFamily="2"/>
              </a:rPr>
              <a:t>scarce</a:t>
            </a:r>
            <a:r>
              <a:rPr lang="de-DE" sz="1200" b="1" kern="0" dirty="0" smtClean="0">
                <a:solidFill>
                  <a:srgbClr val="002060"/>
                </a:solidFill>
                <a:latin typeface="Calibri" pitchFamily="18"/>
                <a:ea typeface="Arial Unicode MS" pitchFamily="2"/>
                <a:cs typeface="Tahoma" pitchFamily="2"/>
              </a:rPr>
              <a:t> </a:t>
            </a:r>
            <a:r>
              <a:rPr lang="de-DE" sz="1200" b="1" kern="0" dirty="0" err="1">
                <a:solidFill>
                  <a:srgbClr val="002060"/>
                </a:solidFill>
                <a:latin typeface="Calibri" pitchFamily="18"/>
                <a:ea typeface="Arial Unicode MS" pitchFamily="2"/>
                <a:cs typeface="Tahoma" pitchFamily="2"/>
              </a:rPr>
              <a:t>good</a:t>
            </a:r>
            <a:r>
              <a:rPr lang="de-DE" sz="1200" b="1" kern="0" dirty="0">
                <a:solidFill>
                  <a:srgbClr val="002060"/>
                </a:solidFill>
                <a:latin typeface="Calibri" pitchFamily="18"/>
                <a:ea typeface="Arial Unicode MS" pitchFamily="2"/>
                <a:cs typeface="Tahoma" pitchFamily="2"/>
              </a:rPr>
              <a:t> – a </a:t>
            </a:r>
            <a:r>
              <a:rPr lang="de-DE" sz="1200" b="1" kern="0" dirty="0" err="1">
                <a:solidFill>
                  <a:srgbClr val="002060"/>
                </a:solidFill>
                <a:latin typeface="Calibri" pitchFamily="18"/>
                <a:ea typeface="Arial Unicode MS" pitchFamily="2"/>
                <a:cs typeface="Tahoma" pitchFamily="2"/>
              </a:rPr>
              <a:t>commodity</a:t>
            </a:r>
            <a:r>
              <a:rPr lang="de-DE" sz="1200" b="1" kern="0" dirty="0">
                <a:solidFill>
                  <a:srgbClr val="002060"/>
                </a:solidFill>
                <a:latin typeface="Calibri" pitchFamily="18"/>
                <a:ea typeface="Arial Unicode MS" pitchFamily="2"/>
                <a:cs typeface="Tahoma" pitchFamily="2"/>
              </a:rPr>
              <a:t> </a:t>
            </a:r>
            <a:r>
              <a:rPr lang="de-DE" sz="1200" b="1" kern="0" dirty="0" smtClean="0">
                <a:solidFill>
                  <a:srgbClr val="002060"/>
                </a:solidFill>
                <a:latin typeface="Calibri" pitchFamily="18"/>
                <a:ea typeface="Arial Unicode MS" pitchFamily="2"/>
                <a:cs typeface="Tahoma" pitchFamily="2"/>
              </a:rPr>
              <a:t>?</a:t>
            </a:r>
          </a:p>
          <a:p>
            <a:pPr marL="268288" indent="-268288" fontAlgn="auto">
              <a:lnSpc>
                <a:spcPct val="150000"/>
              </a:lnSpc>
              <a:spcBef>
                <a:spcPts val="0"/>
              </a:spcBef>
              <a:spcAft>
                <a:spcPts val="0"/>
              </a:spcAft>
              <a:defRPr sz="1800" b="0" i="0" u="none" strike="noStrike" kern="0" cap="none" spc="0" baseline="0">
                <a:solidFill>
                  <a:srgbClr val="000000"/>
                </a:solidFill>
                <a:uFillTx/>
              </a:defRPr>
            </a:pPr>
            <a:r>
              <a:rPr lang="de-DE" sz="1200" b="1" kern="0" dirty="0" smtClean="0">
                <a:solidFill>
                  <a:srgbClr val="002060"/>
                </a:solidFill>
                <a:latin typeface="Calibri" pitchFamily="18"/>
                <a:ea typeface="Arial Unicode MS" pitchFamily="2"/>
                <a:cs typeface="Tahoma" pitchFamily="2"/>
              </a:rPr>
              <a:t>(b) </a:t>
            </a:r>
            <a:r>
              <a:rPr lang="de-DE" sz="1200" b="1" kern="0" dirty="0" err="1" smtClean="0">
                <a:solidFill>
                  <a:srgbClr val="002060"/>
                </a:solidFill>
                <a:latin typeface="Calibri" pitchFamily="18"/>
                <a:ea typeface="Arial Unicode MS" pitchFamily="2"/>
                <a:cs typeface="Tahoma" pitchFamily="2"/>
              </a:rPr>
              <a:t>One</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that</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supports</a:t>
            </a:r>
            <a:r>
              <a:rPr lang="de-DE" sz="1200" b="1" kern="0" dirty="0" smtClean="0">
                <a:solidFill>
                  <a:srgbClr val="002060"/>
                </a:solidFill>
                <a:latin typeface="Calibri" pitchFamily="18"/>
                <a:ea typeface="Arial Unicode MS" pitchFamily="2"/>
                <a:cs typeface="Tahoma" pitchFamily="2"/>
              </a:rPr>
              <a:t> open </a:t>
            </a:r>
            <a:r>
              <a:rPr lang="de-DE" sz="1200" b="1" kern="0" dirty="0" err="1" smtClean="0">
                <a:solidFill>
                  <a:srgbClr val="002060"/>
                </a:solidFill>
                <a:latin typeface="Calibri" pitchFamily="18"/>
                <a:ea typeface="Arial Unicode MS" pitchFamily="2"/>
                <a:cs typeface="Tahoma" pitchFamily="2"/>
              </a:rPr>
              <a:t>free</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access</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to</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knowledge</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and</a:t>
            </a:r>
            <a:r>
              <a:rPr lang="de-DE" sz="1200" b="1" kern="0" dirty="0" smtClean="0">
                <a:solidFill>
                  <a:srgbClr val="002060"/>
                </a:solidFill>
                <a:latin typeface="Calibri" pitchFamily="18"/>
                <a:ea typeface="Arial Unicode MS" pitchFamily="2"/>
                <a:cs typeface="Tahoma" pitchFamily="2"/>
              </a:rPr>
              <a:t> </a:t>
            </a:r>
            <a:r>
              <a:rPr lang="de-DE" sz="1200" b="1" kern="0" dirty="0" err="1" smtClean="0">
                <a:solidFill>
                  <a:srgbClr val="002060"/>
                </a:solidFill>
                <a:latin typeface="Calibri" pitchFamily="18"/>
                <a:ea typeface="Arial Unicode MS" pitchFamily="2"/>
                <a:cs typeface="Tahoma" pitchFamily="2"/>
              </a:rPr>
              <a:t>information</a:t>
            </a:r>
            <a:r>
              <a:rPr lang="de-DE" sz="1200" b="1" kern="0" dirty="0" smtClean="0">
                <a:solidFill>
                  <a:srgbClr val="002060"/>
                </a:solidFill>
                <a:latin typeface="Calibri" pitchFamily="18"/>
                <a:ea typeface="Arial Unicode MS" pitchFamily="2"/>
                <a:cs typeface="Tahoma" pitchFamily="2"/>
              </a:rPr>
              <a:t> ?</a:t>
            </a:r>
          </a:p>
          <a:p>
            <a:pPr marL="449281" indent="-449281" fontAlgn="auto">
              <a:lnSpc>
                <a:spcPct val="150000"/>
              </a:lnSpc>
              <a:spcBef>
                <a:spcPts val="0"/>
              </a:spcBef>
              <a:spcAft>
                <a:spcPts val="0"/>
              </a:spcAft>
              <a:defRPr sz="1800" b="0" i="0" u="none" strike="noStrike" kern="0" cap="none" spc="0" baseline="0">
                <a:solidFill>
                  <a:srgbClr val="000000"/>
                </a:solidFill>
                <a:uFillTx/>
              </a:defRPr>
            </a:pPr>
            <a:endParaRPr lang="de-DE" sz="1200" b="1" kern="0" dirty="0">
              <a:solidFill>
                <a:srgbClr val="002060"/>
              </a:solidFill>
              <a:latin typeface="Calibri" pitchFamily="18"/>
              <a:ea typeface="Arial Unicode MS" pitchFamily="2"/>
              <a:cs typeface="Tahoma" pitchFamily="2"/>
            </a:endParaRPr>
          </a:p>
        </p:txBody>
      </p:sp>
      <p:sp>
        <p:nvSpPr>
          <p:cNvPr id="9" name="Textfeld 4"/>
          <p:cNvSpPr txBox="1"/>
          <p:nvPr/>
        </p:nvSpPr>
        <p:spPr>
          <a:xfrm>
            <a:off x="251520" y="836712"/>
            <a:ext cx="3888431" cy="1219373"/>
          </a:xfrm>
          <a:prstGeom prst="rect">
            <a:avLst/>
          </a:prstGeom>
          <a:noFill/>
          <a:ln>
            <a:noFill/>
          </a:ln>
        </p:spPr>
        <p:txBody>
          <a:bodyPr wrap="square" anchorCtr="1"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de-DE" sz="1600" b="1" kern="0" dirty="0" smtClean="0">
                <a:solidFill>
                  <a:srgbClr val="002060"/>
                </a:solidFill>
                <a:latin typeface="+mj-lt"/>
                <a:ea typeface="Arial Unicode MS" pitchFamily="2"/>
                <a:cs typeface="Tahoma" pitchFamily="2"/>
              </a:rPr>
              <a:t>Development </a:t>
            </a:r>
            <a:r>
              <a:rPr lang="de-DE" sz="1600" b="1" kern="0" dirty="0" err="1" smtClean="0">
                <a:solidFill>
                  <a:srgbClr val="002060"/>
                </a:solidFill>
                <a:latin typeface="+mj-lt"/>
                <a:ea typeface="Arial Unicode MS" pitchFamily="2"/>
                <a:cs typeface="Tahoma" pitchFamily="2"/>
              </a:rPr>
              <a:t>of</a:t>
            </a:r>
            <a:r>
              <a:rPr lang="de-DE" sz="1600" b="1" kern="0" dirty="0" smtClean="0">
                <a:solidFill>
                  <a:srgbClr val="002060"/>
                </a:solidFill>
                <a:latin typeface="+mj-lt"/>
                <a:ea typeface="Arial Unicode MS" pitchFamily="2"/>
                <a:cs typeface="Tahoma" pitchFamily="2"/>
              </a:rPr>
              <a:t> a strong </a:t>
            </a:r>
            <a:r>
              <a:rPr lang="de-DE" sz="1600" b="1" kern="0" dirty="0" err="1" smtClean="0">
                <a:solidFill>
                  <a:srgbClr val="002060"/>
                </a:solidFill>
                <a:latin typeface="+mj-lt"/>
                <a:ea typeface="Arial Unicode MS" pitchFamily="2"/>
                <a:cs typeface="Tahoma" pitchFamily="2"/>
              </a:rPr>
              <a:t>copyright</a:t>
            </a:r>
            <a:r>
              <a:rPr lang="de-DE" sz="1600" b="1" kern="0" dirty="0" smtClean="0">
                <a:solidFill>
                  <a:srgbClr val="002060"/>
                </a:solidFill>
                <a:latin typeface="+mj-lt"/>
                <a:ea typeface="Arial Unicode MS" pitchFamily="2"/>
                <a:cs typeface="Tahoma" pitchFamily="2"/>
              </a:rPr>
              <a:t> (type b) </a:t>
            </a:r>
            <a:r>
              <a:rPr lang="de-DE" sz="1600" b="1" kern="0" dirty="0" err="1" smtClean="0">
                <a:solidFill>
                  <a:srgbClr val="002060"/>
                </a:solidFill>
                <a:latin typeface="+mj-lt"/>
                <a:ea typeface="Arial Unicode MS" pitchFamily="2"/>
                <a:cs typeface="Tahoma" pitchFamily="2"/>
              </a:rPr>
              <a:t>depends</a:t>
            </a:r>
            <a:r>
              <a:rPr lang="de-DE" sz="1600" b="1" kern="0" dirty="0" smtClean="0">
                <a:solidFill>
                  <a:srgbClr val="002060"/>
                </a:solidFill>
                <a:latin typeface="+mj-lt"/>
                <a:ea typeface="Arial Unicode MS" pitchFamily="2"/>
                <a:cs typeface="Tahoma" pitchFamily="2"/>
              </a:rPr>
              <a:t> </a:t>
            </a:r>
            <a:r>
              <a:rPr lang="de-DE" sz="1600" b="1" kern="0" dirty="0">
                <a:solidFill>
                  <a:srgbClr val="002060"/>
                </a:solidFill>
                <a:latin typeface="+mj-lt"/>
                <a:ea typeface="Arial Unicode MS" pitchFamily="2"/>
                <a:cs typeface="Tahoma" pitchFamily="2"/>
              </a:rPr>
              <a:t>on a </a:t>
            </a:r>
            <a:r>
              <a:rPr lang="de-DE" sz="1600" b="1" kern="0" dirty="0" err="1">
                <a:solidFill>
                  <a:srgbClr val="002060"/>
                </a:solidFill>
                <a:latin typeface="+mj-lt"/>
                <a:ea typeface="Arial Unicode MS" pitchFamily="2"/>
                <a:cs typeface="Tahoma" pitchFamily="2"/>
              </a:rPr>
              <a:t>balanced</a:t>
            </a:r>
            <a:r>
              <a:rPr lang="de-DE" sz="1600" b="1" kern="0" dirty="0">
                <a:solidFill>
                  <a:srgbClr val="002060"/>
                </a:solidFill>
                <a:latin typeface="+mj-lt"/>
                <a:ea typeface="Arial Unicode MS" pitchFamily="2"/>
                <a:cs typeface="Tahoma" pitchFamily="2"/>
              </a:rPr>
              <a:t> liberal flexible </a:t>
            </a:r>
            <a:r>
              <a:rPr lang="de-DE" sz="1600" b="1" kern="0" dirty="0" err="1">
                <a:solidFill>
                  <a:srgbClr val="002060"/>
                </a:solidFill>
                <a:latin typeface="+mj-lt"/>
                <a:ea typeface="Arial Unicode MS" pitchFamily="2"/>
                <a:cs typeface="Tahoma" pitchFamily="2"/>
              </a:rPr>
              <a:t>interpretation</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of</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the</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three-step-test</a:t>
            </a:r>
            <a:endParaRPr lang="de-DE" sz="1600" b="1" kern="0" dirty="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0A865B4C-66ED-41A9-BCED-A1E30818453D}"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24</a:t>
            </a:fld>
            <a:endParaRPr lang="de-DE" sz="1400" kern="0">
              <a:solidFill>
                <a:srgbClr val="002060"/>
              </a:solidFill>
              <a:latin typeface="+mn-lt"/>
              <a:ea typeface="Arial Unicode MS" pitchFamily="2"/>
              <a:cs typeface="Tahoma" pitchFamily="2"/>
            </a:endParaRPr>
          </a:p>
        </p:txBody>
      </p:sp>
      <p:sp>
        <p:nvSpPr>
          <p:cNvPr id="5" name="Freihandform 3"/>
          <p:cNvSpPr/>
          <p:nvPr/>
        </p:nvSpPr>
        <p:spPr>
          <a:xfrm>
            <a:off x="1187624" y="2852936"/>
            <a:ext cx="6072188" cy="145501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en-US" sz="2000" kern="0" dirty="0">
                <a:solidFill>
                  <a:srgbClr val="002060"/>
                </a:solidFill>
                <a:latin typeface="+mn-lt"/>
                <a:ea typeface="Arial Unicode MS" pitchFamily="2"/>
                <a:cs typeface="Tahoma" pitchFamily="2"/>
              </a:rPr>
              <a:t>In applying the Three-Step Test, account should be taken of the </a:t>
            </a:r>
            <a:r>
              <a:rPr lang="en-US" sz="2000" b="1" kern="0" dirty="0">
                <a:solidFill>
                  <a:srgbClr val="002060"/>
                </a:solidFill>
                <a:latin typeface="+mn-lt"/>
                <a:ea typeface="Arial Unicode MS" pitchFamily="2"/>
                <a:cs typeface="Tahoma" pitchFamily="2"/>
              </a:rPr>
              <a:t>interests of original </a:t>
            </a:r>
            <a:r>
              <a:rPr lang="en-US" sz="2000" b="1" kern="0" dirty="0" err="1">
                <a:solidFill>
                  <a:srgbClr val="002060"/>
                </a:solidFill>
                <a:latin typeface="+mn-lt"/>
                <a:ea typeface="Arial Unicode MS" pitchFamily="2"/>
                <a:cs typeface="Tahoma" pitchFamily="2"/>
              </a:rPr>
              <a:t>rightholders</a:t>
            </a:r>
            <a:r>
              <a:rPr lang="en-US" sz="2000" b="1" kern="0" dirty="0">
                <a:solidFill>
                  <a:srgbClr val="002060"/>
                </a:solidFill>
                <a:latin typeface="+mn-lt"/>
                <a:ea typeface="Arial Unicode MS" pitchFamily="2"/>
                <a:cs typeface="Tahoma" pitchFamily="2"/>
              </a:rPr>
              <a:t>, as well as of those of subsequent </a:t>
            </a:r>
            <a:r>
              <a:rPr lang="en-US" sz="2000" b="1" kern="0" dirty="0" err="1">
                <a:solidFill>
                  <a:srgbClr val="002060"/>
                </a:solidFill>
                <a:latin typeface="+mn-lt"/>
                <a:ea typeface="Arial Unicode MS" pitchFamily="2"/>
                <a:cs typeface="Tahoma" pitchFamily="2"/>
              </a:rPr>
              <a:t>rightholders</a:t>
            </a:r>
            <a:r>
              <a:rPr lang="en-US" sz="2000" kern="0" dirty="0">
                <a:solidFill>
                  <a:srgbClr val="002060"/>
                </a:solidFill>
                <a:latin typeface="+mn-lt"/>
                <a:ea typeface="Arial Unicode MS" pitchFamily="2"/>
                <a:cs typeface="Tahoma" pitchFamily="2"/>
              </a:rPr>
              <a:t>.</a:t>
            </a:r>
          </a:p>
        </p:txBody>
      </p:sp>
      <p:sp>
        <p:nvSpPr>
          <p:cNvPr id="27654"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
        <p:nvSpPr>
          <p:cNvPr id="7" name="Textfeld 4"/>
          <p:cNvSpPr txBox="1"/>
          <p:nvPr/>
        </p:nvSpPr>
        <p:spPr>
          <a:xfrm>
            <a:off x="4716016" y="764704"/>
            <a:ext cx="3888431" cy="1219373"/>
          </a:xfrm>
          <a:prstGeom prst="rect">
            <a:avLst/>
          </a:prstGeom>
          <a:noFill/>
          <a:ln>
            <a:noFill/>
          </a:ln>
        </p:spPr>
        <p:txBody>
          <a:bodyPr wrap="square"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1600" b="1" kern="0" dirty="0" smtClean="0">
                <a:solidFill>
                  <a:srgbClr val="002060"/>
                </a:solidFill>
                <a:latin typeface="+mj-lt"/>
                <a:ea typeface="Arial Unicode MS" pitchFamily="2"/>
                <a:cs typeface="Tahoma" pitchFamily="2"/>
              </a:rPr>
              <a:t>Development </a:t>
            </a:r>
            <a:r>
              <a:rPr lang="de-DE" sz="1600" b="1" kern="0" dirty="0" err="1" smtClean="0">
                <a:solidFill>
                  <a:srgbClr val="002060"/>
                </a:solidFill>
                <a:latin typeface="+mj-lt"/>
                <a:ea typeface="Arial Unicode MS" pitchFamily="2"/>
                <a:cs typeface="Tahoma" pitchFamily="2"/>
              </a:rPr>
              <a:t>of</a:t>
            </a:r>
            <a:r>
              <a:rPr lang="de-DE" sz="1600" b="1" kern="0" dirty="0" smtClean="0">
                <a:solidFill>
                  <a:srgbClr val="002060"/>
                </a:solidFill>
                <a:latin typeface="+mj-lt"/>
                <a:ea typeface="Arial Unicode MS" pitchFamily="2"/>
                <a:cs typeface="Tahoma" pitchFamily="2"/>
              </a:rPr>
              <a:t> a strong </a:t>
            </a:r>
            <a:r>
              <a:rPr lang="de-DE" sz="1600" b="1" kern="0" dirty="0" err="1" smtClean="0">
                <a:solidFill>
                  <a:srgbClr val="002060"/>
                </a:solidFill>
                <a:latin typeface="+mj-lt"/>
                <a:ea typeface="Arial Unicode MS" pitchFamily="2"/>
                <a:cs typeface="Tahoma" pitchFamily="2"/>
              </a:rPr>
              <a:t>copyright</a:t>
            </a:r>
            <a:r>
              <a:rPr lang="de-DE" sz="1600" b="1" kern="0" dirty="0" smtClean="0">
                <a:solidFill>
                  <a:srgbClr val="002060"/>
                </a:solidFill>
                <a:latin typeface="+mj-lt"/>
                <a:ea typeface="Arial Unicode MS" pitchFamily="2"/>
                <a:cs typeface="Tahoma" pitchFamily="2"/>
              </a:rPr>
              <a:t> (type b) </a:t>
            </a:r>
            <a:r>
              <a:rPr lang="de-DE" sz="1600" b="1" kern="0" dirty="0" err="1" smtClean="0">
                <a:solidFill>
                  <a:srgbClr val="002060"/>
                </a:solidFill>
                <a:latin typeface="+mj-lt"/>
                <a:ea typeface="Arial Unicode MS" pitchFamily="2"/>
                <a:cs typeface="Tahoma" pitchFamily="2"/>
              </a:rPr>
              <a:t>depends</a:t>
            </a:r>
            <a:r>
              <a:rPr lang="de-DE" sz="1600" b="1" kern="0" dirty="0" smtClean="0">
                <a:solidFill>
                  <a:srgbClr val="002060"/>
                </a:solidFill>
                <a:latin typeface="+mj-lt"/>
                <a:ea typeface="Arial Unicode MS" pitchFamily="2"/>
                <a:cs typeface="Tahoma" pitchFamily="2"/>
              </a:rPr>
              <a:t> </a:t>
            </a:r>
            <a:r>
              <a:rPr lang="de-DE" sz="1600" b="1" kern="0" dirty="0">
                <a:solidFill>
                  <a:srgbClr val="002060"/>
                </a:solidFill>
                <a:latin typeface="+mj-lt"/>
                <a:ea typeface="Arial Unicode MS" pitchFamily="2"/>
                <a:cs typeface="Tahoma" pitchFamily="2"/>
              </a:rPr>
              <a:t>on a </a:t>
            </a:r>
            <a:r>
              <a:rPr lang="de-DE" sz="1600" b="1" kern="0" dirty="0" err="1">
                <a:solidFill>
                  <a:srgbClr val="002060"/>
                </a:solidFill>
                <a:latin typeface="+mj-lt"/>
                <a:ea typeface="Arial Unicode MS" pitchFamily="2"/>
                <a:cs typeface="Tahoma" pitchFamily="2"/>
              </a:rPr>
              <a:t>balanced</a:t>
            </a:r>
            <a:r>
              <a:rPr lang="de-DE" sz="1600" b="1" kern="0" dirty="0">
                <a:solidFill>
                  <a:srgbClr val="002060"/>
                </a:solidFill>
                <a:latin typeface="+mj-lt"/>
                <a:ea typeface="Arial Unicode MS" pitchFamily="2"/>
                <a:cs typeface="Tahoma" pitchFamily="2"/>
              </a:rPr>
              <a:t> liberal flexible </a:t>
            </a:r>
            <a:r>
              <a:rPr lang="de-DE" sz="1600" b="1" kern="0" dirty="0" err="1">
                <a:solidFill>
                  <a:srgbClr val="002060"/>
                </a:solidFill>
                <a:latin typeface="+mj-lt"/>
                <a:ea typeface="Arial Unicode MS" pitchFamily="2"/>
                <a:cs typeface="Tahoma" pitchFamily="2"/>
              </a:rPr>
              <a:t>interpretation</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of</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the</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three-step-test</a:t>
            </a:r>
            <a:endParaRPr lang="de-DE" sz="1600" b="1" kern="0" dirty="0">
              <a:solidFill>
                <a:srgbClr val="002060"/>
              </a:solidFill>
              <a:latin typeface="+mj-lt"/>
              <a:ea typeface="Arial Unicode MS" pitchFamily="2"/>
              <a:cs typeface="Tahoma" pitchFamily="2"/>
            </a:endParaRPr>
          </a:p>
        </p:txBody>
      </p:sp>
      <p:sp>
        <p:nvSpPr>
          <p:cNvPr id="10" name="Freihandform 2"/>
          <p:cNvSpPr/>
          <p:nvPr/>
        </p:nvSpPr>
        <p:spPr>
          <a:xfrm>
            <a:off x="467544" y="870010"/>
            <a:ext cx="4002782" cy="104682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de-DE" sz="1400" b="1" kern="0" dirty="0" smtClean="0">
                <a:solidFill>
                  <a:srgbClr val="002060"/>
                </a:solidFill>
                <a:latin typeface="+mj-lt"/>
                <a:ea typeface="Arial Unicode MS" pitchFamily="2"/>
                <a:cs typeface="Tahoma" pitchFamily="2"/>
              </a:rPr>
              <a:t>A </a:t>
            </a:r>
            <a:r>
              <a:rPr lang="de-DE" sz="1400" b="1" kern="0" dirty="0">
                <a:solidFill>
                  <a:srgbClr val="002060"/>
                </a:solidFill>
                <a:latin typeface="+mj-lt"/>
                <a:ea typeface="Arial Unicode MS" pitchFamily="2"/>
                <a:cs typeface="Tahoma" pitchFamily="2"/>
              </a:rPr>
              <a:t>BALANCED INTERPRETATION</a:t>
            </a:r>
          </a:p>
          <a:p>
            <a:pPr fontAlgn="auto">
              <a:lnSpc>
                <a:spcPct val="150000"/>
              </a:lnSpc>
              <a:spcBef>
                <a:spcPts val="0"/>
              </a:spcBef>
              <a:spcAft>
                <a:spcPts val="0"/>
              </a:spcAft>
              <a:defRPr sz="1800" b="0" i="0" u="none" strike="noStrike" kern="0" cap="none" spc="0" baseline="0">
                <a:solidFill>
                  <a:srgbClr val="000000"/>
                </a:solidFill>
                <a:uFillTx/>
              </a:defRPr>
            </a:pPr>
            <a:r>
              <a:rPr lang="en-US" sz="1400" b="1" kern="0" dirty="0">
                <a:solidFill>
                  <a:srgbClr val="002060"/>
                </a:solidFill>
                <a:latin typeface="+mj-lt"/>
                <a:ea typeface="Arial Unicode MS" pitchFamily="2"/>
                <a:cs typeface="Tahoma" pitchFamily="2"/>
              </a:rPr>
              <a:t>OF THE “THREE-STEP TEST” IN COPYRIGHT LAW</a:t>
            </a:r>
          </a:p>
          <a:p>
            <a:pPr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1400" b="1" kern="0" dirty="0">
                <a:solidFill>
                  <a:srgbClr val="002060"/>
                </a:solidFill>
                <a:latin typeface="+mj-lt"/>
                <a:ea typeface="Arial Unicode MS" pitchFamily="2"/>
                <a:cs typeface="Tahoma" pitchFamily="2"/>
              </a:rPr>
              <a:t>(Geiger, </a:t>
            </a:r>
            <a:r>
              <a:rPr lang="en-US" sz="1400" b="1" kern="0" dirty="0" err="1">
                <a:solidFill>
                  <a:srgbClr val="002060"/>
                </a:solidFill>
                <a:latin typeface="+mj-lt"/>
                <a:ea typeface="Arial Unicode MS" pitchFamily="2"/>
                <a:cs typeface="Tahoma" pitchFamily="2"/>
              </a:rPr>
              <a:t>Hilty</a:t>
            </a:r>
            <a:r>
              <a:rPr lang="en-US" sz="1400" b="1" kern="0" dirty="0">
                <a:solidFill>
                  <a:srgbClr val="002060"/>
                </a:solidFill>
                <a:latin typeface="+mj-lt"/>
                <a:ea typeface="Arial Unicode MS" pitchFamily="2"/>
                <a:cs typeface="Tahoma" pitchFamily="2"/>
              </a:rPr>
              <a:t>, Griffiths, </a:t>
            </a:r>
            <a:r>
              <a:rPr lang="de-DE" sz="1400" b="1" kern="0" dirty="0" err="1">
                <a:solidFill>
                  <a:srgbClr val="002060"/>
                </a:solidFill>
                <a:latin typeface="+mj-lt"/>
                <a:ea typeface="Arial Unicode MS" pitchFamily="2"/>
                <a:cs typeface="Tahoma" pitchFamily="2"/>
              </a:rPr>
              <a:t>Suthersanen</a:t>
            </a:r>
            <a:r>
              <a:rPr lang="de-DE" sz="1400" b="1" kern="0" dirty="0">
                <a:solidFill>
                  <a:srgbClr val="002060"/>
                </a:solidFill>
                <a:latin typeface="+mj-lt"/>
                <a:ea typeface="Arial Unicode MS" pitchFamily="2"/>
                <a:cs typeface="Tahoma" pitchFamily="2"/>
              </a:rPr>
              <a:t> 2008</a:t>
            </a:r>
            <a:r>
              <a:rPr lang="de-DE" sz="1400" b="1" kern="0" dirty="0" smtClean="0">
                <a:solidFill>
                  <a:srgbClr val="002060"/>
                </a:solidFill>
                <a:latin typeface="+mj-lt"/>
                <a:ea typeface="Arial Unicode MS" pitchFamily="2"/>
                <a:cs typeface="Tahoma" pitchFamily="2"/>
              </a:rPr>
              <a:t>)</a:t>
            </a:r>
            <a:endParaRPr lang="de-DE" b="1" kern="0" dirty="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j-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6FEFC906-F4F3-4BFE-A156-13B36A587247}" type="slidenum">
              <a:rPr lang="de-DE" sz="1400" kern="0">
                <a:solidFill>
                  <a:srgbClr val="002060"/>
                </a:solidFill>
                <a:latin typeface="+mj-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25</a:t>
            </a:fld>
            <a:endParaRPr lang="de-DE" sz="1400" kern="0">
              <a:solidFill>
                <a:srgbClr val="002060"/>
              </a:solidFill>
              <a:latin typeface="+mj-lt"/>
              <a:ea typeface="Arial Unicode MS" pitchFamily="2"/>
              <a:cs typeface="Tahoma" pitchFamily="2"/>
            </a:endParaRPr>
          </a:p>
        </p:txBody>
      </p:sp>
      <p:sp>
        <p:nvSpPr>
          <p:cNvPr id="5" name="Freihandform 3"/>
          <p:cNvSpPr/>
          <p:nvPr/>
        </p:nvSpPr>
        <p:spPr>
          <a:xfrm>
            <a:off x="251520" y="2132856"/>
            <a:ext cx="8643938" cy="353878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en-US" sz="2000" kern="0" dirty="0">
                <a:solidFill>
                  <a:srgbClr val="002060"/>
                </a:solidFill>
                <a:latin typeface="+mj-lt"/>
                <a:ea typeface="Arial Unicode MS" pitchFamily="2"/>
                <a:cs typeface="Tahoma" pitchFamily="2"/>
              </a:rPr>
              <a:t>The Three-Step Test should be interpreted in a manner that respects the </a:t>
            </a:r>
            <a:r>
              <a:rPr lang="en-US" sz="2000" b="1" kern="0" dirty="0">
                <a:solidFill>
                  <a:srgbClr val="002060"/>
                </a:solidFill>
                <a:latin typeface="+mj-lt"/>
                <a:ea typeface="Arial Unicode MS" pitchFamily="2"/>
                <a:cs typeface="Tahoma" pitchFamily="2"/>
              </a:rPr>
              <a:t>legitimate interests of third parties</a:t>
            </a:r>
            <a:r>
              <a:rPr lang="en-US" sz="2000" kern="0" dirty="0">
                <a:solidFill>
                  <a:srgbClr val="002060"/>
                </a:solidFill>
                <a:latin typeface="+mj-lt"/>
                <a:ea typeface="Arial Unicode MS" pitchFamily="2"/>
                <a:cs typeface="Tahoma" pitchFamily="2"/>
              </a:rPr>
              <a:t>, including</a:t>
            </a:r>
          </a:p>
          <a:p>
            <a:pPr fontAlgn="auto">
              <a:spcBef>
                <a:spcPts val="0"/>
              </a:spcBef>
              <a:spcAft>
                <a:spcPts val="0"/>
              </a:spcAft>
              <a:defRPr sz="1800" b="0" i="0" u="none" strike="noStrike" kern="0" cap="none" spc="0" baseline="0">
                <a:solidFill>
                  <a:srgbClr val="000000"/>
                </a:solidFill>
                <a:uFillTx/>
              </a:defRPr>
            </a:pPr>
            <a:endParaRPr lang="de-DE" sz="2000" kern="0" dirty="0">
              <a:solidFill>
                <a:srgbClr val="002060"/>
              </a:solidFill>
              <a:latin typeface="+mj-lt"/>
              <a:ea typeface="Arial Unicode MS" pitchFamily="2"/>
              <a:cs typeface="Tahoma" pitchFamily="2"/>
            </a:endParaRP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kern="0" dirty="0">
                <a:solidFill>
                  <a:srgbClr val="002060"/>
                </a:solidFill>
                <a:latin typeface="+mj-lt"/>
                <a:ea typeface="Arial Unicode MS" pitchFamily="2"/>
                <a:cs typeface="Tahoma" pitchFamily="2"/>
              </a:rPr>
              <a:t>	interests deriving from </a:t>
            </a:r>
            <a:r>
              <a:rPr lang="en-US" sz="2000" b="1" kern="0" dirty="0">
                <a:solidFill>
                  <a:srgbClr val="002060"/>
                </a:solidFill>
                <a:latin typeface="+mj-lt"/>
                <a:ea typeface="Arial Unicode MS" pitchFamily="2"/>
                <a:cs typeface="Tahoma" pitchFamily="2"/>
              </a:rPr>
              <a:t>human rights </a:t>
            </a:r>
            <a:r>
              <a:rPr lang="en-US" sz="2000" kern="0" dirty="0">
                <a:solidFill>
                  <a:srgbClr val="002060"/>
                </a:solidFill>
                <a:latin typeface="+mj-lt"/>
                <a:ea typeface="Arial Unicode MS" pitchFamily="2"/>
                <a:cs typeface="Tahoma" pitchFamily="2"/>
              </a:rPr>
              <a:t>and fundamental freedoms; 	</a:t>
            </a:r>
            <a:r>
              <a:rPr lang="en-US" sz="2000" kern="0" dirty="0" smtClean="0">
                <a:solidFill>
                  <a:srgbClr val="002060"/>
                </a:solidFill>
                <a:latin typeface="+mj-lt"/>
                <a:ea typeface="Arial Unicode MS" pitchFamily="2"/>
                <a:cs typeface="Tahoma" pitchFamily="2"/>
              </a:rPr>
              <a:t>interests </a:t>
            </a:r>
            <a:r>
              <a:rPr lang="en-US" sz="2000" kern="0" dirty="0">
                <a:solidFill>
                  <a:srgbClr val="002060"/>
                </a:solidFill>
                <a:latin typeface="+mj-lt"/>
                <a:ea typeface="Arial Unicode MS" pitchFamily="2"/>
                <a:cs typeface="Tahoma" pitchFamily="2"/>
              </a:rPr>
              <a:t>in competition, notably on secondary markets; and</a:t>
            </a:r>
          </a:p>
          <a:p>
            <a:pPr marL="806450" indent="90488" fontAlgn="auto">
              <a:spcBef>
                <a:spcPts val="0"/>
              </a:spcBef>
              <a:spcAft>
                <a:spcPts val="0"/>
              </a:spcAft>
              <a:defRPr sz="1800" b="0" i="0" u="none" strike="noStrike" kern="0" cap="none" spc="0" baseline="0">
                <a:solidFill>
                  <a:srgbClr val="000000"/>
                </a:solidFill>
                <a:uFillTx/>
              </a:defRPr>
            </a:pPr>
            <a:endParaRPr lang="de-DE" sz="2000" kern="0" dirty="0">
              <a:solidFill>
                <a:srgbClr val="002060"/>
              </a:solidFill>
              <a:latin typeface="+mj-lt"/>
              <a:ea typeface="Arial Unicode MS" pitchFamily="2"/>
              <a:cs typeface="Tahoma" pitchFamily="2"/>
            </a:endParaRP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kern="0" dirty="0">
                <a:solidFill>
                  <a:srgbClr val="002060"/>
                </a:solidFill>
                <a:latin typeface="+mj-lt"/>
                <a:ea typeface="Arial Unicode MS" pitchFamily="2"/>
                <a:cs typeface="Tahoma" pitchFamily="2"/>
              </a:rPr>
              <a:t>	other public interests, notably in </a:t>
            </a:r>
            <a:r>
              <a:rPr lang="en-US" sz="2000" b="1" kern="0" dirty="0">
                <a:solidFill>
                  <a:srgbClr val="002060"/>
                </a:solidFill>
                <a:latin typeface="+mj-lt"/>
                <a:ea typeface="Arial Unicode MS" pitchFamily="2"/>
                <a:cs typeface="Tahoma" pitchFamily="2"/>
              </a:rPr>
              <a:t>scientific progress </a:t>
            </a:r>
            <a:r>
              <a:rPr lang="en-US" sz="2000" kern="0" dirty="0">
                <a:solidFill>
                  <a:srgbClr val="002060"/>
                </a:solidFill>
                <a:latin typeface="+mj-lt"/>
                <a:ea typeface="Arial Unicode MS" pitchFamily="2"/>
                <a:cs typeface="Tahoma" pitchFamily="2"/>
              </a:rPr>
              <a:t>and </a:t>
            </a:r>
            <a:r>
              <a:rPr lang="en-US" sz="2000" b="1" kern="0" dirty="0">
                <a:solidFill>
                  <a:srgbClr val="002060"/>
                </a:solidFill>
                <a:latin typeface="+mj-lt"/>
                <a:ea typeface="Arial Unicode MS" pitchFamily="2"/>
                <a:cs typeface="Tahoma" pitchFamily="2"/>
              </a:rPr>
              <a:t>cultural,</a:t>
            </a:r>
          </a:p>
          <a:p>
            <a:pPr marL="806450" indent="90488"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2000" b="1" kern="0" dirty="0">
                <a:solidFill>
                  <a:srgbClr val="002060"/>
                </a:solidFill>
                <a:latin typeface="+mj-lt"/>
                <a:ea typeface="Arial Unicode MS" pitchFamily="2"/>
                <a:cs typeface="Tahoma" pitchFamily="2"/>
              </a:rPr>
              <a:t>	social, or economic development</a:t>
            </a:r>
            <a:r>
              <a:rPr lang="en-US" sz="2000" kern="0" dirty="0">
                <a:solidFill>
                  <a:srgbClr val="002060"/>
                </a:solidFill>
                <a:latin typeface="+mj-lt"/>
                <a:ea typeface="Arial Unicode MS" pitchFamily="2"/>
                <a:cs typeface="Tahoma" pitchFamily="2"/>
              </a:rPr>
              <a:t>.</a:t>
            </a:r>
          </a:p>
        </p:txBody>
      </p:sp>
      <p:sp>
        <p:nvSpPr>
          <p:cNvPr id="28678" name="Rectangle 2"/>
          <p:cNvSpPr txBox="1">
            <a:spLocks noGrp="1"/>
          </p:cNvSpPr>
          <p:nvPr>
            <p:ph type="title" idx="4294967295"/>
          </p:nvPr>
        </p:nvSpPr>
        <p:spPr>
          <a:xfrm>
            <a:off x="0" y="179388"/>
            <a:ext cx="7543800" cy="541337"/>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Limitations and exceptions - three-step-test</a:t>
            </a:r>
          </a:p>
        </p:txBody>
      </p:sp>
      <p:sp>
        <p:nvSpPr>
          <p:cNvPr id="7" name="Textfeld 4"/>
          <p:cNvSpPr txBox="1"/>
          <p:nvPr/>
        </p:nvSpPr>
        <p:spPr>
          <a:xfrm>
            <a:off x="4716016" y="764704"/>
            <a:ext cx="3888431" cy="1219373"/>
          </a:xfrm>
          <a:prstGeom prst="rect">
            <a:avLst/>
          </a:prstGeom>
          <a:noFill/>
          <a:ln>
            <a:noFill/>
          </a:ln>
        </p:spPr>
        <p:txBody>
          <a:bodyPr wrap="square"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1600" b="1" kern="0" dirty="0" smtClean="0">
                <a:solidFill>
                  <a:srgbClr val="002060"/>
                </a:solidFill>
                <a:latin typeface="+mj-lt"/>
                <a:ea typeface="Arial Unicode MS" pitchFamily="2"/>
                <a:cs typeface="Tahoma" pitchFamily="2"/>
              </a:rPr>
              <a:t>Development </a:t>
            </a:r>
            <a:r>
              <a:rPr lang="de-DE" sz="1600" b="1" kern="0" dirty="0" err="1" smtClean="0">
                <a:solidFill>
                  <a:srgbClr val="002060"/>
                </a:solidFill>
                <a:latin typeface="+mj-lt"/>
                <a:ea typeface="Arial Unicode MS" pitchFamily="2"/>
                <a:cs typeface="Tahoma" pitchFamily="2"/>
              </a:rPr>
              <a:t>of</a:t>
            </a:r>
            <a:r>
              <a:rPr lang="de-DE" sz="1600" b="1" kern="0" dirty="0" smtClean="0">
                <a:solidFill>
                  <a:srgbClr val="002060"/>
                </a:solidFill>
                <a:latin typeface="+mj-lt"/>
                <a:ea typeface="Arial Unicode MS" pitchFamily="2"/>
                <a:cs typeface="Tahoma" pitchFamily="2"/>
              </a:rPr>
              <a:t> a strong </a:t>
            </a:r>
            <a:r>
              <a:rPr lang="de-DE" sz="1600" b="1" kern="0" dirty="0" err="1" smtClean="0">
                <a:solidFill>
                  <a:srgbClr val="002060"/>
                </a:solidFill>
                <a:latin typeface="+mj-lt"/>
                <a:ea typeface="Arial Unicode MS" pitchFamily="2"/>
                <a:cs typeface="Tahoma" pitchFamily="2"/>
              </a:rPr>
              <a:t>copyright</a:t>
            </a:r>
            <a:r>
              <a:rPr lang="de-DE" sz="1600" b="1" kern="0" dirty="0" smtClean="0">
                <a:solidFill>
                  <a:srgbClr val="002060"/>
                </a:solidFill>
                <a:latin typeface="+mj-lt"/>
                <a:ea typeface="Arial Unicode MS" pitchFamily="2"/>
                <a:cs typeface="Tahoma" pitchFamily="2"/>
              </a:rPr>
              <a:t> (type b) </a:t>
            </a:r>
            <a:r>
              <a:rPr lang="de-DE" sz="1600" b="1" kern="0" dirty="0" err="1" smtClean="0">
                <a:solidFill>
                  <a:srgbClr val="002060"/>
                </a:solidFill>
                <a:latin typeface="+mj-lt"/>
                <a:ea typeface="Arial Unicode MS" pitchFamily="2"/>
                <a:cs typeface="Tahoma" pitchFamily="2"/>
              </a:rPr>
              <a:t>depends</a:t>
            </a:r>
            <a:r>
              <a:rPr lang="de-DE" sz="1600" b="1" kern="0" dirty="0" smtClean="0">
                <a:solidFill>
                  <a:srgbClr val="002060"/>
                </a:solidFill>
                <a:latin typeface="+mj-lt"/>
                <a:ea typeface="Arial Unicode MS" pitchFamily="2"/>
                <a:cs typeface="Tahoma" pitchFamily="2"/>
              </a:rPr>
              <a:t> </a:t>
            </a:r>
            <a:r>
              <a:rPr lang="de-DE" sz="1600" b="1" kern="0" dirty="0">
                <a:solidFill>
                  <a:srgbClr val="002060"/>
                </a:solidFill>
                <a:latin typeface="+mj-lt"/>
                <a:ea typeface="Arial Unicode MS" pitchFamily="2"/>
                <a:cs typeface="Tahoma" pitchFamily="2"/>
              </a:rPr>
              <a:t>on a </a:t>
            </a:r>
            <a:r>
              <a:rPr lang="de-DE" sz="1600" b="1" kern="0" dirty="0" err="1">
                <a:solidFill>
                  <a:srgbClr val="002060"/>
                </a:solidFill>
                <a:latin typeface="+mj-lt"/>
                <a:ea typeface="Arial Unicode MS" pitchFamily="2"/>
                <a:cs typeface="Tahoma" pitchFamily="2"/>
              </a:rPr>
              <a:t>balanced</a:t>
            </a:r>
            <a:r>
              <a:rPr lang="de-DE" sz="1600" b="1" kern="0" dirty="0">
                <a:solidFill>
                  <a:srgbClr val="002060"/>
                </a:solidFill>
                <a:latin typeface="+mj-lt"/>
                <a:ea typeface="Arial Unicode MS" pitchFamily="2"/>
                <a:cs typeface="Tahoma" pitchFamily="2"/>
              </a:rPr>
              <a:t> liberal flexible </a:t>
            </a:r>
            <a:r>
              <a:rPr lang="de-DE" sz="1600" b="1" kern="0" dirty="0" err="1">
                <a:solidFill>
                  <a:srgbClr val="002060"/>
                </a:solidFill>
                <a:latin typeface="+mj-lt"/>
                <a:ea typeface="Arial Unicode MS" pitchFamily="2"/>
                <a:cs typeface="Tahoma" pitchFamily="2"/>
              </a:rPr>
              <a:t>interpretation</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of</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the</a:t>
            </a:r>
            <a:r>
              <a:rPr lang="de-DE" sz="1600" b="1" kern="0" dirty="0">
                <a:solidFill>
                  <a:srgbClr val="002060"/>
                </a:solidFill>
                <a:latin typeface="+mj-lt"/>
                <a:ea typeface="Arial Unicode MS" pitchFamily="2"/>
                <a:cs typeface="Tahoma" pitchFamily="2"/>
              </a:rPr>
              <a:t> </a:t>
            </a:r>
            <a:r>
              <a:rPr lang="de-DE" sz="1600" b="1" kern="0" dirty="0" err="1">
                <a:solidFill>
                  <a:srgbClr val="002060"/>
                </a:solidFill>
                <a:latin typeface="+mj-lt"/>
                <a:ea typeface="Arial Unicode MS" pitchFamily="2"/>
                <a:cs typeface="Tahoma" pitchFamily="2"/>
              </a:rPr>
              <a:t>three-step-test</a:t>
            </a:r>
            <a:endParaRPr lang="de-DE" sz="1600" b="1" kern="0" dirty="0">
              <a:solidFill>
                <a:srgbClr val="002060"/>
              </a:solidFill>
              <a:latin typeface="+mj-lt"/>
              <a:ea typeface="Arial Unicode MS" pitchFamily="2"/>
              <a:cs typeface="Tahoma" pitchFamily="2"/>
            </a:endParaRPr>
          </a:p>
        </p:txBody>
      </p:sp>
      <p:sp>
        <p:nvSpPr>
          <p:cNvPr id="8" name="Freihandform 2"/>
          <p:cNvSpPr/>
          <p:nvPr/>
        </p:nvSpPr>
        <p:spPr>
          <a:xfrm>
            <a:off x="467544" y="870010"/>
            <a:ext cx="4002782" cy="104682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90004" tIns="46798" rIns="90004" bIns="46798" compatLnSpc="0">
            <a:spAutoFit/>
          </a:bodyPr>
          <a:lstStyle/>
          <a:p>
            <a:pPr fontAlgn="auto">
              <a:lnSpc>
                <a:spcPct val="150000"/>
              </a:lnSpc>
              <a:spcBef>
                <a:spcPts val="0"/>
              </a:spcBef>
              <a:spcAft>
                <a:spcPts val="0"/>
              </a:spcAft>
              <a:defRPr sz="1800" b="0" i="0" u="none" strike="noStrike" kern="0" cap="none" spc="0" baseline="0">
                <a:solidFill>
                  <a:srgbClr val="000000"/>
                </a:solidFill>
                <a:uFillTx/>
              </a:defRPr>
            </a:pPr>
            <a:r>
              <a:rPr lang="de-DE" sz="1400" b="1" kern="0" dirty="0" smtClean="0">
                <a:solidFill>
                  <a:srgbClr val="002060"/>
                </a:solidFill>
                <a:latin typeface="+mj-lt"/>
                <a:ea typeface="Arial Unicode MS" pitchFamily="2"/>
                <a:cs typeface="Tahoma" pitchFamily="2"/>
              </a:rPr>
              <a:t>A </a:t>
            </a:r>
            <a:r>
              <a:rPr lang="de-DE" sz="1400" b="1" kern="0" dirty="0">
                <a:solidFill>
                  <a:srgbClr val="002060"/>
                </a:solidFill>
                <a:latin typeface="+mj-lt"/>
                <a:ea typeface="Arial Unicode MS" pitchFamily="2"/>
                <a:cs typeface="Tahoma" pitchFamily="2"/>
              </a:rPr>
              <a:t>BALANCED INTERPRETATION</a:t>
            </a:r>
          </a:p>
          <a:p>
            <a:pPr fontAlgn="auto">
              <a:lnSpc>
                <a:spcPct val="150000"/>
              </a:lnSpc>
              <a:spcBef>
                <a:spcPts val="0"/>
              </a:spcBef>
              <a:spcAft>
                <a:spcPts val="0"/>
              </a:spcAft>
              <a:defRPr sz="1800" b="0" i="0" u="none" strike="noStrike" kern="0" cap="none" spc="0" baseline="0">
                <a:solidFill>
                  <a:srgbClr val="000000"/>
                </a:solidFill>
                <a:uFillTx/>
              </a:defRPr>
            </a:pPr>
            <a:r>
              <a:rPr lang="en-US" sz="1400" b="1" kern="0" dirty="0">
                <a:solidFill>
                  <a:srgbClr val="002060"/>
                </a:solidFill>
                <a:latin typeface="+mj-lt"/>
                <a:ea typeface="Arial Unicode MS" pitchFamily="2"/>
                <a:cs typeface="Tahoma" pitchFamily="2"/>
              </a:rPr>
              <a:t>OF THE “THREE-STEP TEST” IN COPYRIGHT LAW</a:t>
            </a:r>
          </a:p>
          <a:p>
            <a:pPr fontAlgn="auto">
              <a:lnSpc>
                <a:spcPct val="150000"/>
              </a:lnSpc>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2720" algn="l"/>
                <a:tab pos="10782001" algn="l"/>
              </a:tabLst>
              <a:defRPr sz="1800" b="0" i="0" u="none" strike="noStrike" kern="0" cap="none" spc="0" baseline="0">
                <a:solidFill>
                  <a:srgbClr val="000000"/>
                </a:solidFill>
                <a:uFillTx/>
              </a:defRPr>
            </a:pPr>
            <a:r>
              <a:rPr lang="en-US" sz="1400" b="1" kern="0" dirty="0">
                <a:solidFill>
                  <a:srgbClr val="002060"/>
                </a:solidFill>
                <a:latin typeface="+mj-lt"/>
                <a:ea typeface="Arial Unicode MS" pitchFamily="2"/>
                <a:cs typeface="Tahoma" pitchFamily="2"/>
              </a:rPr>
              <a:t>(Geiger, </a:t>
            </a:r>
            <a:r>
              <a:rPr lang="en-US" sz="1400" b="1" kern="0" dirty="0" err="1">
                <a:solidFill>
                  <a:srgbClr val="002060"/>
                </a:solidFill>
                <a:latin typeface="+mj-lt"/>
                <a:ea typeface="Arial Unicode MS" pitchFamily="2"/>
                <a:cs typeface="Tahoma" pitchFamily="2"/>
              </a:rPr>
              <a:t>Hilty</a:t>
            </a:r>
            <a:r>
              <a:rPr lang="en-US" sz="1400" b="1" kern="0" dirty="0">
                <a:solidFill>
                  <a:srgbClr val="002060"/>
                </a:solidFill>
                <a:latin typeface="+mj-lt"/>
                <a:ea typeface="Arial Unicode MS" pitchFamily="2"/>
                <a:cs typeface="Tahoma" pitchFamily="2"/>
              </a:rPr>
              <a:t>, Griffiths, </a:t>
            </a:r>
            <a:r>
              <a:rPr lang="de-DE" sz="1400" b="1" kern="0" dirty="0" err="1">
                <a:solidFill>
                  <a:srgbClr val="002060"/>
                </a:solidFill>
                <a:latin typeface="+mj-lt"/>
                <a:ea typeface="Arial Unicode MS" pitchFamily="2"/>
                <a:cs typeface="Tahoma" pitchFamily="2"/>
              </a:rPr>
              <a:t>Suthersanen</a:t>
            </a:r>
            <a:r>
              <a:rPr lang="de-DE" sz="1400" b="1" kern="0" dirty="0">
                <a:solidFill>
                  <a:srgbClr val="002060"/>
                </a:solidFill>
                <a:latin typeface="+mj-lt"/>
                <a:ea typeface="Arial Unicode MS" pitchFamily="2"/>
                <a:cs typeface="Tahoma" pitchFamily="2"/>
              </a:rPr>
              <a:t> 2008</a:t>
            </a:r>
            <a:r>
              <a:rPr lang="de-DE" sz="1400" b="1" kern="0" dirty="0" smtClean="0">
                <a:solidFill>
                  <a:srgbClr val="002060"/>
                </a:solidFill>
                <a:latin typeface="+mj-lt"/>
                <a:ea typeface="Arial Unicode MS" pitchFamily="2"/>
                <a:cs typeface="Tahoma" pitchFamily="2"/>
              </a:rPr>
              <a:t>)</a:t>
            </a:r>
            <a:endParaRPr lang="de-DE" b="1" kern="0" dirty="0">
              <a:solidFill>
                <a:srgbClr val="002060"/>
              </a:solidFill>
              <a:latin typeface="+mj-lt"/>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26</a:t>
            </a:fld>
            <a:endParaRPr lang="de-DE" sz="1400" kern="0">
              <a:solidFill>
                <a:srgbClr val="002060"/>
              </a:solidFill>
              <a:latin typeface="+mn-lt"/>
              <a:ea typeface="Arial Unicode MS" pitchFamily="2"/>
              <a:cs typeface="Tahoma" pitchFamily="2"/>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grpSp>
        <p:nvGrpSpPr>
          <p:cNvPr id="13" name="Gruppieren 12"/>
          <p:cNvGrpSpPr/>
          <p:nvPr/>
        </p:nvGrpSpPr>
        <p:grpSpPr>
          <a:xfrm>
            <a:off x="107504" y="2623939"/>
            <a:ext cx="8890148" cy="1381125"/>
            <a:chOff x="107504" y="2623939"/>
            <a:chExt cx="8890148" cy="1381125"/>
          </a:xfrm>
        </p:grpSpPr>
        <p:pic>
          <p:nvPicPr>
            <p:cNvPr id="29705" name="Picture 9"/>
            <p:cNvPicPr>
              <a:picLocks noChangeAspect="1" noChangeArrowheads="1"/>
            </p:cNvPicPr>
            <p:nvPr/>
          </p:nvPicPr>
          <p:blipFill>
            <a:blip r:embed="rId3" cstate="print"/>
            <a:srcRect/>
            <a:stretch>
              <a:fillRect/>
            </a:stretch>
          </p:blipFill>
          <p:spPr bwMode="auto">
            <a:xfrm>
              <a:off x="107504" y="2953275"/>
              <a:ext cx="1440160" cy="979781"/>
            </a:xfrm>
            <a:prstGeom prst="rect">
              <a:avLst/>
            </a:prstGeom>
            <a:noFill/>
            <a:ln w="9525">
              <a:noFill/>
              <a:miter lim="800000"/>
              <a:headEnd/>
              <a:tailEnd/>
            </a:ln>
          </p:spPr>
        </p:pic>
        <p:pic>
          <p:nvPicPr>
            <p:cNvPr id="29706" name="Picture 10"/>
            <p:cNvPicPr>
              <a:picLocks noChangeAspect="1" noChangeArrowheads="1"/>
            </p:cNvPicPr>
            <p:nvPr/>
          </p:nvPicPr>
          <p:blipFill>
            <a:blip r:embed="rId4" cstate="print"/>
            <a:srcRect/>
            <a:stretch>
              <a:fillRect/>
            </a:stretch>
          </p:blipFill>
          <p:spPr bwMode="auto">
            <a:xfrm>
              <a:off x="1688976" y="2623939"/>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7164288" y="3140968"/>
              <a:ext cx="1833364" cy="569454"/>
            </a:xfrm>
            <a:prstGeom prst="rect">
              <a:avLst/>
            </a:prstGeom>
            <a:noFill/>
            <a:ln w="9525">
              <a:noFill/>
              <a:miter lim="800000"/>
              <a:headEnd/>
              <a:tailEnd/>
            </a:ln>
          </p:spPr>
        </p:pic>
      </p:grpSp>
      <p:sp>
        <p:nvSpPr>
          <p:cNvPr id="12" name="Textfeld 11"/>
          <p:cNvSpPr txBox="1"/>
          <p:nvPr/>
        </p:nvSpPr>
        <p:spPr>
          <a:xfrm>
            <a:off x="1475656" y="764704"/>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a:t>
            </a:r>
            <a:r>
              <a:rPr lang="de-DE" sz="3600" err="1" smtClean="0">
                <a:solidFill>
                  <a:schemeClr val="bg1"/>
                </a:solidFill>
                <a:latin typeface="+mn-lt"/>
              </a:rPr>
              <a:t>Thinking</a:t>
            </a:r>
            <a:r>
              <a:rPr lang="de-DE" sz="3600" smtClean="0">
                <a:solidFill>
                  <a:schemeClr val="bg1"/>
                </a:solidFill>
                <a:latin typeface="+mn-lt"/>
              </a:rPr>
              <a:t> in </a:t>
            </a:r>
            <a:r>
              <a:rPr lang="de-DE" sz="3600" err="1" smtClean="0">
                <a:solidFill>
                  <a:schemeClr val="bg1"/>
                </a:solidFill>
                <a:latin typeface="+mn-lt"/>
              </a:rPr>
              <a:t>the</a:t>
            </a:r>
            <a:r>
              <a:rPr lang="de-DE" sz="3600" smtClean="0">
                <a:solidFill>
                  <a:schemeClr val="bg1"/>
                </a:solidFill>
                <a:latin typeface="+mn-lt"/>
              </a:rPr>
              <a:t> EU?</a:t>
            </a:r>
            <a:endParaRPr lang="de-DE" sz="360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27</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971600" y="2276872"/>
            <a:ext cx="7416824" cy="1295868"/>
          </a:xfrm>
          <a:prstGeom prst="rect">
            <a:avLst/>
          </a:prstGeom>
          <a:noFill/>
        </p:spPr>
        <p:txBody>
          <a:bodyPr wrap="square" rtlCol="0">
            <a:spAutoFit/>
          </a:bodyPr>
          <a:lstStyle/>
          <a:p>
            <a:pPr algn="ctr">
              <a:lnSpc>
                <a:spcPct val="150000"/>
              </a:lnSpc>
            </a:pPr>
            <a:r>
              <a:rPr lang="de-DE" smtClean="0">
                <a:solidFill>
                  <a:srgbClr val="002060"/>
                </a:solidFill>
                <a:latin typeface="+mn-lt"/>
              </a:rPr>
              <a:t>The </a:t>
            </a:r>
            <a:r>
              <a:rPr lang="en-US" smtClean="0">
                <a:solidFill>
                  <a:srgbClr val="002060"/>
                </a:solidFill>
                <a:latin typeface="+mn-lt"/>
              </a:rPr>
              <a:t>Green </a:t>
            </a:r>
            <a:r>
              <a:rPr lang="en-US">
                <a:solidFill>
                  <a:srgbClr val="002060"/>
                </a:solidFill>
                <a:latin typeface="+mn-lt"/>
              </a:rPr>
              <a:t>Paper will </a:t>
            </a:r>
            <a:r>
              <a:rPr lang="en-US" b="1">
                <a:solidFill>
                  <a:srgbClr val="002060"/>
                </a:solidFill>
                <a:latin typeface="+mn-lt"/>
              </a:rPr>
              <a:t>focus on how research, science and educational materials are </a:t>
            </a:r>
            <a:r>
              <a:rPr lang="en-US" b="1" smtClean="0">
                <a:solidFill>
                  <a:srgbClr val="002060"/>
                </a:solidFill>
                <a:latin typeface="+mn-lt"/>
              </a:rPr>
              <a:t>disseminated to </a:t>
            </a:r>
            <a:r>
              <a:rPr lang="en-US" b="1">
                <a:solidFill>
                  <a:srgbClr val="002060"/>
                </a:solidFill>
                <a:latin typeface="+mn-lt"/>
              </a:rPr>
              <a:t>the public </a:t>
            </a:r>
            <a:r>
              <a:rPr lang="en-US">
                <a:solidFill>
                  <a:srgbClr val="002060"/>
                </a:solidFill>
                <a:latin typeface="+mn-lt"/>
              </a:rPr>
              <a:t>and whether </a:t>
            </a:r>
            <a:r>
              <a:rPr lang="en-US" b="1">
                <a:solidFill>
                  <a:srgbClr val="002060"/>
                </a:solidFill>
                <a:latin typeface="+mn-lt"/>
              </a:rPr>
              <a:t>knowledge is freely circulating </a:t>
            </a:r>
            <a:r>
              <a:rPr lang="en-US">
                <a:solidFill>
                  <a:srgbClr val="002060"/>
                </a:solidFill>
                <a:latin typeface="+mn-lt"/>
              </a:rPr>
              <a:t>in the internal market.</a:t>
            </a:r>
            <a:endParaRPr lang="de-DE">
              <a:solidFill>
                <a:srgbClr val="002060"/>
              </a:solidFill>
              <a:latin typeface="+mn-lt"/>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28</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916832"/>
            <a:ext cx="8496944" cy="1477328"/>
          </a:xfrm>
          <a:prstGeom prst="rect">
            <a:avLst/>
          </a:prstGeom>
          <a:noFill/>
        </p:spPr>
        <p:txBody>
          <a:bodyPr wrap="square" rtlCol="0">
            <a:spAutoFit/>
          </a:bodyPr>
          <a:lstStyle/>
          <a:p>
            <a:pPr algn="ctr"/>
            <a:r>
              <a:rPr lang="de-DE" i="1" dirty="0" smtClean="0">
                <a:solidFill>
                  <a:srgbClr val="002060"/>
                </a:solidFill>
                <a:latin typeface="+mn-lt"/>
              </a:rPr>
              <a:t>The </a:t>
            </a:r>
            <a:r>
              <a:rPr lang="en-US" i="1" dirty="0" smtClean="0">
                <a:solidFill>
                  <a:srgbClr val="002060"/>
                </a:solidFill>
                <a:latin typeface="+mn-lt"/>
              </a:rPr>
              <a:t>Copyright </a:t>
            </a:r>
            <a:r>
              <a:rPr lang="en-US" i="1" dirty="0">
                <a:solidFill>
                  <a:srgbClr val="002060"/>
                </a:solidFill>
                <a:latin typeface="+mn-lt"/>
              </a:rPr>
              <a:t>Directive allows Member States to provide for exceptions or limitations to </a:t>
            </a:r>
            <a:r>
              <a:rPr lang="en-US" i="1" dirty="0" smtClean="0">
                <a:solidFill>
                  <a:srgbClr val="002060"/>
                </a:solidFill>
                <a:latin typeface="+mn-lt"/>
              </a:rPr>
              <a:t>the rights </a:t>
            </a:r>
            <a:r>
              <a:rPr lang="en-US" i="1" dirty="0">
                <a:solidFill>
                  <a:srgbClr val="002060"/>
                </a:solidFill>
                <a:latin typeface="+mn-lt"/>
              </a:rPr>
              <a:t>of reproduction and communication to the public when a work is used "for the </a:t>
            </a:r>
            <a:r>
              <a:rPr lang="en-US" i="1" dirty="0" smtClean="0">
                <a:solidFill>
                  <a:srgbClr val="002060"/>
                </a:solidFill>
                <a:latin typeface="+mn-lt"/>
              </a:rPr>
              <a:t>sole purpose </a:t>
            </a:r>
            <a:r>
              <a:rPr lang="en-US" i="1" dirty="0">
                <a:solidFill>
                  <a:srgbClr val="002060"/>
                </a:solidFill>
                <a:latin typeface="+mn-lt"/>
              </a:rPr>
              <a:t>of illustration for teaching or scientific research, as long as the source, including </a:t>
            </a:r>
            <a:r>
              <a:rPr lang="en-US" i="1" dirty="0" smtClean="0">
                <a:solidFill>
                  <a:srgbClr val="002060"/>
                </a:solidFill>
                <a:latin typeface="+mn-lt"/>
              </a:rPr>
              <a:t>the author's </a:t>
            </a:r>
            <a:r>
              <a:rPr lang="en-US" i="1" dirty="0">
                <a:solidFill>
                  <a:srgbClr val="002060"/>
                </a:solidFill>
                <a:latin typeface="+mn-lt"/>
              </a:rPr>
              <a:t>name, is indicated, unless this turns out to be </a:t>
            </a:r>
            <a:r>
              <a:rPr lang="en-US" i="1" dirty="0" smtClean="0">
                <a:solidFill>
                  <a:srgbClr val="002060"/>
                </a:solidFill>
                <a:latin typeface="+mn-lt"/>
              </a:rPr>
              <a:t>impossible </a:t>
            </a:r>
            <a:r>
              <a:rPr lang="en-US" dirty="0">
                <a:solidFill>
                  <a:srgbClr val="002060"/>
                </a:solidFill>
                <a:latin typeface="+mn-lt"/>
              </a:rPr>
              <a:t>and to the extent justified by the </a:t>
            </a:r>
            <a:r>
              <a:rPr lang="en-US" dirty="0" smtClean="0">
                <a:solidFill>
                  <a:srgbClr val="002060"/>
                </a:solidFill>
                <a:latin typeface="+mn-lt"/>
              </a:rPr>
              <a:t>non-commercial </a:t>
            </a:r>
            <a:r>
              <a:rPr lang="de-DE" dirty="0" err="1" smtClean="0">
                <a:solidFill>
                  <a:srgbClr val="002060"/>
                </a:solidFill>
                <a:latin typeface="+mn-lt"/>
              </a:rPr>
              <a:t>purpose</a:t>
            </a:r>
            <a:r>
              <a:rPr lang="de-DE" dirty="0" smtClean="0">
                <a:solidFill>
                  <a:srgbClr val="002060"/>
                </a:solidFill>
                <a:latin typeface="+mn-lt"/>
              </a:rPr>
              <a:t> </a:t>
            </a:r>
            <a:r>
              <a:rPr lang="de-DE" dirty="0" err="1">
                <a:solidFill>
                  <a:srgbClr val="002060"/>
                </a:solidFill>
                <a:latin typeface="+mn-lt"/>
              </a:rPr>
              <a:t>to</a:t>
            </a:r>
            <a:r>
              <a:rPr lang="de-DE" dirty="0">
                <a:solidFill>
                  <a:srgbClr val="002060"/>
                </a:solidFill>
                <a:latin typeface="+mn-lt"/>
              </a:rPr>
              <a:t> </a:t>
            </a:r>
            <a:r>
              <a:rPr lang="de-DE" dirty="0" err="1">
                <a:solidFill>
                  <a:srgbClr val="002060"/>
                </a:solidFill>
                <a:latin typeface="+mn-lt"/>
              </a:rPr>
              <a:t>be</a:t>
            </a:r>
            <a:r>
              <a:rPr lang="de-DE" dirty="0">
                <a:solidFill>
                  <a:srgbClr val="002060"/>
                </a:solidFill>
                <a:latin typeface="+mn-lt"/>
              </a:rPr>
              <a:t> </a:t>
            </a:r>
            <a:r>
              <a:rPr lang="de-DE" dirty="0" err="1">
                <a:solidFill>
                  <a:srgbClr val="002060"/>
                </a:solidFill>
                <a:latin typeface="+mn-lt"/>
              </a:rPr>
              <a:t>achieved</a:t>
            </a:r>
            <a:r>
              <a:rPr lang="en-US" i="1" dirty="0" smtClean="0">
                <a:solidFill>
                  <a:srgbClr val="002060"/>
                </a:solidFill>
                <a:latin typeface="+mn-lt"/>
              </a:rPr>
              <a:t>.“ (Article 5, 3, a)</a:t>
            </a:r>
            <a:endParaRPr lang="de-DE" dirty="0">
              <a:solidFill>
                <a:srgbClr val="002060"/>
              </a:solidFill>
              <a:latin typeface="+mn-lt"/>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23528" y="3501008"/>
            <a:ext cx="8496944" cy="2126864"/>
          </a:xfrm>
          <a:prstGeom prst="rect">
            <a:avLst/>
          </a:prstGeom>
          <a:noFill/>
        </p:spPr>
        <p:txBody>
          <a:bodyPr wrap="square" rtlCol="0">
            <a:spAutoFit/>
          </a:bodyPr>
          <a:lstStyle/>
          <a:p>
            <a:pPr algn="ctr">
              <a:lnSpc>
                <a:spcPct val="150000"/>
              </a:lnSpc>
            </a:pPr>
            <a:r>
              <a:rPr lang="en-US" i="1" dirty="0" smtClean="0">
                <a:solidFill>
                  <a:srgbClr val="002060"/>
                </a:solidFill>
                <a:latin typeface="+mn-lt"/>
              </a:rPr>
              <a:t>This exception has </a:t>
            </a:r>
            <a:r>
              <a:rPr lang="en-US" b="1" i="1" dirty="0" smtClean="0">
                <a:solidFill>
                  <a:srgbClr val="002060"/>
                </a:solidFill>
                <a:latin typeface="+mn-lt"/>
              </a:rPr>
              <a:t>often been implemented in a narrow sense </a:t>
            </a:r>
            <a:r>
              <a:rPr lang="en-US" i="1" dirty="0" smtClean="0">
                <a:solidFill>
                  <a:srgbClr val="002060"/>
                </a:solidFill>
                <a:latin typeface="+mn-lt"/>
              </a:rPr>
              <a:t>and distance or </a:t>
            </a:r>
            <a:r>
              <a:rPr lang="en-US" b="1" i="1" dirty="0" smtClean="0">
                <a:solidFill>
                  <a:srgbClr val="002060"/>
                </a:solidFill>
                <a:latin typeface="+mn-lt"/>
              </a:rPr>
              <a:t>Internet-based learning at home is not covered</a:t>
            </a:r>
            <a:r>
              <a:rPr lang="en-US" i="1" dirty="0" smtClean="0">
                <a:solidFill>
                  <a:srgbClr val="002060"/>
                </a:solidFill>
                <a:latin typeface="+mn-lt"/>
              </a:rPr>
              <a:t>. </a:t>
            </a:r>
          </a:p>
          <a:p>
            <a:pPr algn="ctr">
              <a:lnSpc>
                <a:spcPct val="150000"/>
              </a:lnSpc>
            </a:pPr>
            <a:r>
              <a:rPr lang="en-US" i="1" dirty="0" smtClean="0">
                <a:solidFill>
                  <a:srgbClr val="002060"/>
                </a:solidFill>
                <a:latin typeface="+mn-lt"/>
              </a:rPr>
              <a:t>Also, the exception often only covers copying excerpts of the research material rather than the entire work. Sometimes Member States have opted for a teaching exception, while having no exception for research.</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29</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916832"/>
            <a:ext cx="8496944" cy="2031325"/>
          </a:xfrm>
          <a:prstGeom prst="rect">
            <a:avLst/>
          </a:prstGeom>
          <a:noFill/>
        </p:spPr>
        <p:txBody>
          <a:bodyPr wrap="square" rtlCol="0">
            <a:spAutoFit/>
          </a:bodyPr>
          <a:lstStyle/>
          <a:p>
            <a:pPr algn="ctr"/>
            <a:r>
              <a:rPr lang="en-US" dirty="0">
                <a:solidFill>
                  <a:srgbClr val="002060"/>
                </a:solidFill>
                <a:latin typeface="+mn-lt"/>
              </a:rPr>
              <a:t>In the Member States where the </a:t>
            </a:r>
            <a:r>
              <a:rPr lang="en-US" b="1" dirty="0">
                <a:solidFill>
                  <a:srgbClr val="002060"/>
                </a:solidFill>
                <a:latin typeface="+mn-lt"/>
              </a:rPr>
              <a:t>exception for teaching and research </a:t>
            </a:r>
            <a:r>
              <a:rPr lang="en-US" dirty="0">
                <a:solidFill>
                  <a:srgbClr val="002060"/>
                </a:solidFill>
                <a:latin typeface="+mn-lt"/>
              </a:rPr>
              <a:t>is reflected in </a:t>
            </a:r>
            <a:r>
              <a:rPr lang="en-US" dirty="0" smtClean="0">
                <a:solidFill>
                  <a:srgbClr val="002060"/>
                </a:solidFill>
                <a:latin typeface="+mn-lt"/>
              </a:rPr>
              <a:t>the </a:t>
            </a:r>
            <a:r>
              <a:rPr lang="en-US" b="1" dirty="0" smtClean="0">
                <a:solidFill>
                  <a:srgbClr val="002060"/>
                </a:solidFill>
                <a:latin typeface="+mn-lt"/>
              </a:rPr>
              <a:t>national </a:t>
            </a:r>
            <a:r>
              <a:rPr lang="en-US" b="1" dirty="0">
                <a:solidFill>
                  <a:srgbClr val="002060"/>
                </a:solidFill>
                <a:latin typeface="+mn-lt"/>
              </a:rPr>
              <a:t>law</a:t>
            </a:r>
            <a:r>
              <a:rPr lang="en-US" dirty="0">
                <a:solidFill>
                  <a:srgbClr val="002060"/>
                </a:solidFill>
                <a:latin typeface="+mn-lt"/>
              </a:rPr>
              <a:t>, the relevant provisions </a:t>
            </a:r>
            <a:r>
              <a:rPr lang="en-US" b="1" dirty="0">
                <a:solidFill>
                  <a:srgbClr val="002060"/>
                </a:solidFill>
                <a:latin typeface="+mn-lt"/>
              </a:rPr>
              <a:t>differ to a significant extent</a:t>
            </a:r>
            <a:r>
              <a:rPr lang="en-US" dirty="0">
                <a:solidFill>
                  <a:srgbClr val="002060"/>
                </a:solidFill>
                <a:latin typeface="+mn-lt"/>
              </a:rPr>
              <a:t>. While some </a:t>
            </a:r>
            <a:r>
              <a:rPr lang="en-US" dirty="0" smtClean="0">
                <a:solidFill>
                  <a:srgbClr val="002060"/>
                </a:solidFill>
                <a:latin typeface="+mn-lt"/>
              </a:rPr>
              <a:t>countries extend </a:t>
            </a:r>
            <a:r>
              <a:rPr lang="en-US" dirty="0">
                <a:solidFill>
                  <a:srgbClr val="002060"/>
                </a:solidFill>
                <a:latin typeface="+mn-lt"/>
              </a:rPr>
              <a:t>the exception to the rights of communication and making available to the public (e.g</a:t>
            </a:r>
            <a:r>
              <a:rPr lang="en-US" dirty="0" smtClean="0">
                <a:solidFill>
                  <a:srgbClr val="002060"/>
                </a:solidFill>
                <a:latin typeface="+mn-lt"/>
              </a:rPr>
              <a:t>. </a:t>
            </a:r>
            <a:r>
              <a:rPr lang="en-US" b="1" dirty="0" smtClean="0">
                <a:solidFill>
                  <a:srgbClr val="002060"/>
                </a:solidFill>
                <a:latin typeface="+mn-lt"/>
              </a:rPr>
              <a:t>Belgium</a:t>
            </a:r>
            <a:r>
              <a:rPr lang="en-US" b="1" dirty="0">
                <a:solidFill>
                  <a:srgbClr val="002060"/>
                </a:solidFill>
                <a:latin typeface="+mn-lt"/>
              </a:rPr>
              <a:t>, Luxembourg, Malta, and France </a:t>
            </a:r>
            <a:r>
              <a:rPr lang="en-US" dirty="0">
                <a:solidFill>
                  <a:srgbClr val="002060"/>
                </a:solidFill>
                <a:latin typeface="+mn-lt"/>
              </a:rPr>
              <a:t>(as of January 2009)), others restrict it to the </a:t>
            </a:r>
            <a:r>
              <a:rPr lang="en-US" dirty="0" smtClean="0">
                <a:solidFill>
                  <a:srgbClr val="002060"/>
                </a:solidFill>
                <a:latin typeface="+mn-lt"/>
              </a:rPr>
              <a:t>right of </a:t>
            </a:r>
            <a:r>
              <a:rPr lang="en-US" dirty="0">
                <a:solidFill>
                  <a:srgbClr val="002060"/>
                </a:solidFill>
                <a:latin typeface="+mn-lt"/>
              </a:rPr>
              <a:t>reproduction (</a:t>
            </a:r>
            <a:r>
              <a:rPr lang="en-US" b="1" dirty="0">
                <a:solidFill>
                  <a:srgbClr val="002060"/>
                </a:solidFill>
                <a:latin typeface="+mn-lt"/>
              </a:rPr>
              <a:t>Greece, Slovenia</a:t>
            </a:r>
            <a:r>
              <a:rPr lang="en-US" dirty="0">
                <a:solidFill>
                  <a:srgbClr val="002060"/>
                </a:solidFill>
                <a:latin typeface="+mn-lt"/>
              </a:rPr>
              <a:t>) or allow communication to the public only on </a:t>
            </a:r>
            <a:r>
              <a:rPr lang="en-US" dirty="0" smtClean="0">
                <a:solidFill>
                  <a:srgbClr val="002060"/>
                </a:solidFill>
                <a:latin typeface="+mn-lt"/>
              </a:rPr>
              <a:t>the condition </a:t>
            </a:r>
            <a:r>
              <a:rPr lang="en-US" dirty="0">
                <a:solidFill>
                  <a:srgbClr val="002060"/>
                </a:solidFill>
                <a:latin typeface="+mn-lt"/>
              </a:rPr>
              <a:t>that it cannot be received outside the premises of the educational institution (UK).</a:t>
            </a:r>
            <a:endParaRPr lang="de-DE" dirty="0">
              <a:solidFill>
                <a:srgbClr val="002060"/>
              </a:solidFill>
              <a:latin typeface="+mn-lt"/>
            </a:endParaRP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23528" y="4221088"/>
            <a:ext cx="8496944" cy="1477328"/>
          </a:xfrm>
          <a:prstGeom prst="rect">
            <a:avLst/>
          </a:prstGeom>
          <a:noFill/>
        </p:spPr>
        <p:txBody>
          <a:bodyPr wrap="square" rtlCol="0">
            <a:spAutoFit/>
          </a:bodyPr>
          <a:lstStyle/>
          <a:p>
            <a:pPr algn="ctr"/>
            <a:r>
              <a:rPr lang="en-US" b="1" dirty="0">
                <a:solidFill>
                  <a:srgbClr val="002060"/>
                </a:solidFill>
                <a:latin typeface="+mn-lt"/>
              </a:rPr>
              <a:t>Germany</a:t>
            </a:r>
            <a:r>
              <a:rPr lang="en-US" dirty="0">
                <a:solidFill>
                  <a:srgbClr val="002060"/>
                </a:solidFill>
                <a:latin typeface="+mn-lt"/>
              </a:rPr>
              <a:t>, on the other hand, makes a distinction between teaching and research activities; </a:t>
            </a:r>
            <a:r>
              <a:rPr lang="en-US" dirty="0" smtClean="0">
                <a:solidFill>
                  <a:srgbClr val="002060"/>
                </a:solidFill>
                <a:latin typeface="+mn-lt"/>
              </a:rPr>
              <a:t>for the </a:t>
            </a:r>
            <a:r>
              <a:rPr lang="en-US" dirty="0">
                <a:solidFill>
                  <a:srgbClr val="002060"/>
                </a:solidFill>
                <a:latin typeface="+mn-lt"/>
              </a:rPr>
              <a:t>former, it allows the use of protected works only for teaching in the classroom and </a:t>
            </a:r>
            <a:r>
              <a:rPr lang="en-US" dirty="0" smtClean="0">
                <a:solidFill>
                  <a:srgbClr val="002060"/>
                </a:solidFill>
                <a:latin typeface="+mn-lt"/>
              </a:rPr>
              <a:t>by intranet </a:t>
            </a:r>
            <a:r>
              <a:rPr lang="en-US" dirty="0">
                <a:solidFill>
                  <a:srgbClr val="002060"/>
                </a:solidFill>
                <a:latin typeface="+mn-lt"/>
              </a:rPr>
              <a:t>where it is limited to a group of students attending a particular course. The </a:t>
            </a:r>
            <a:r>
              <a:rPr lang="en-US" dirty="0" smtClean="0">
                <a:solidFill>
                  <a:srgbClr val="002060"/>
                </a:solidFill>
                <a:latin typeface="+mn-lt"/>
              </a:rPr>
              <a:t>approach towards </a:t>
            </a:r>
            <a:r>
              <a:rPr lang="en-US" dirty="0">
                <a:solidFill>
                  <a:srgbClr val="002060"/>
                </a:solidFill>
                <a:latin typeface="+mn-lt"/>
              </a:rPr>
              <a:t>research is less restrictive as the making available of works is permitted "for </a:t>
            </a:r>
            <a:r>
              <a:rPr lang="en-US" dirty="0" smtClean="0">
                <a:solidFill>
                  <a:srgbClr val="002060"/>
                </a:solidFill>
                <a:latin typeface="+mn-lt"/>
              </a:rPr>
              <a:t>purposes of </a:t>
            </a:r>
            <a:r>
              <a:rPr lang="en-US" dirty="0">
                <a:solidFill>
                  <a:srgbClr val="002060"/>
                </a:solidFill>
                <a:latin typeface="+mn-lt"/>
              </a:rPr>
              <a:t>own research" and "to a limited number of participants"</a:t>
            </a:r>
            <a:endParaRPr lang="de-DE" dirty="0">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324975" cy="56610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850" y="5805488"/>
            <a:ext cx="8424863" cy="428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30</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916832"/>
            <a:ext cx="8496944" cy="1754326"/>
          </a:xfrm>
          <a:prstGeom prst="rect">
            <a:avLst/>
          </a:prstGeom>
          <a:noFill/>
        </p:spPr>
        <p:txBody>
          <a:bodyPr wrap="square" rtlCol="0">
            <a:spAutoFit/>
          </a:bodyPr>
          <a:lstStyle/>
          <a:p>
            <a:pPr algn="ctr"/>
            <a:r>
              <a:rPr lang="en-US">
                <a:solidFill>
                  <a:srgbClr val="002060"/>
                </a:solidFill>
                <a:latin typeface="+mn-lt"/>
              </a:rPr>
              <a:t>Different treatment of the same act in different Member States may lead to </a:t>
            </a:r>
            <a:r>
              <a:rPr lang="en-US" b="1">
                <a:solidFill>
                  <a:srgbClr val="002060"/>
                </a:solidFill>
                <a:latin typeface="+mn-lt"/>
              </a:rPr>
              <a:t>legal </a:t>
            </a:r>
            <a:r>
              <a:rPr lang="en-US" b="1" smtClean="0">
                <a:solidFill>
                  <a:srgbClr val="002060"/>
                </a:solidFill>
                <a:latin typeface="+mn-lt"/>
              </a:rPr>
              <a:t>uncertainty</a:t>
            </a:r>
            <a:r>
              <a:rPr lang="en-US" smtClean="0">
                <a:solidFill>
                  <a:srgbClr val="002060"/>
                </a:solidFill>
                <a:latin typeface="+mn-lt"/>
              </a:rPr>
              <a:t> with </a:t>
            </a:r>
            <a:r>
              <a:rPr lang="en-US">
                <a:solidFill>
                  <a:srgbClr val="002060"/>
                </a:solidFill>
                <a:latin typeface="+mn-lt"/>
              </a:rPr>
              <a:t>regard to what is permitted under the exception, especially when teaching and </a:t>
            </a:r>
            <a:r>
              <a:rPr lang="en-US" smtClean="0">
                <a:solidFill>
                  <a:srgbClr val="002060"/>
                </a:solidFill>
                <a:latin typeface="+mn-lt"/>
              </a:rPr>
              <a:t>research are </a:t>
            </a:r>
            <a:r>
              <a:rPr lang="en-US">
                <a:solidFill>
                  <a:srgbClr val="002060"/>
                </a:solidFill>
                <a:latin typeface="+mn-lt"/>
              </a:rPr>
              <a:t>carried out within </a:t>
            </a:r>
            <a:r>
              <a:rPr lang="en-US" b="1">
                <a:solidFill>
                  <a:srgbClr val="002060"/>
                </a:solidFill>
                <a:latin typeface="+mn-lt"/>
              </a:rPr>
              <a:t>a transnational framework</a:t>
            </a:r>
            <a:r>
              <a:rPr lang="en-US">
                <a:solidFill>
                  <a:srgbClr val="002060"/>
                </a:solidFill>
                <a:latin typeface="+mn-lt"/>
              </a:rPr>
              <a:t>. </a:t>
            </a:r>
            <a:endParaRPr lang="en-US" smtClean="0">
              <a:solidFill>
                <a:srgbClr val="002060"/>
              </a:solidFill>
              <a:latin typeface="+mn-lt"/>
            </a:endParaRPr>
          </a:p>
          <a:p>
            <a:pPr algn="ctr"/>
            <a:r>
              <a:rPr lang="en-US" smtClean="0">
                <a:solidFill>
                  <a:srgbClr val="002060"/>
                </a:solidFill>
                <a:latin typeface="+mn-lt"/>
              </a:rPr>
              <a:t>An </a:t>
            </a:r>
            <a:r>
              <a:rPr lang="en-US">
                <a:solidFill>
                  <a:srgbClr val="002060"/>
                </a:solidFill>
                <a:latin typeface="+mn-lt"/>
              </a:rPr>
              <a:t>increasing number of </a:t>
            </a:r>
            <a:r>
              <a:rPr lang="en-US" b="1">
                <a:solidFill>
                  <a:srgbClr val="002060"/>
                </a:solidFill>
                <a:latin typeface="+mn-lt"/>
              </a:rPr>
              <a:t>students </a:t>
            </a:r>
            <a:r>
              <a:rPr lang="en-US" b="1" smtClean="0">
                <a:solidFill>
                  <a:srgbClr val="002060"/>
                </a:solidFill>
                <a:latin typeface="+mn-lt"/>
              </a:rPr>
              <a:t>and researchers </a:t>
            </a:r>
            <a:r>
              <a:rPr lang="en-US">
                <a:solidFill>
                  <a:srgbClr val="002060"/>
                </a:solidFill>
                <a:latin typeface="+mn-lt"/>
              </a:rPr>
              <a:t>prefer to have access to relevant learning resources not only in a </a:t>
            </a:r>
            <a:r>
              <a:rPr lang="en-US" smtClean="0">
                <a:solidFill>
                  <a:srgbClr val="002060"/>
                </a:solidFill>
                <a:latin typeface="+mn-lt"/>
              </a:rPr>
              <a:t>traditional classroom </a:t>
            </a:r>
            <a:r>
              <a:rPr lang="en-US">
                <a:solidFill>
                  <a:srgbClr val="002060"/>
                </a:solidFill>
                <a:latin typeface="+mn-lt"/>
              </a:rPr>
              <a:t>environment, but also </a:t>
            </a:r>
            <a:r>
              <a:rPr lang="en-US" b="1">
                <a:solidFill>
                  <a:srgbClr val="002060"/>
                </a:solidFill>
                <a:latin typeface="+mn-lt"/>
              </a:rPr>
              <a:t>using online networks, without any constraints of time </a:t>
            </a:r>
            <a:r>
              <a:rPr lang="en-US" b="1" smtClean="0">
                <a:solidFill>
                  <a:srgbClr val="002060"/>
                </a:solidFill>
                <a:latin typeface="+mn-lt"/>
              </a:rPr>
              <a:t>or </a:t>
            </a:r>
            <a:r>
              <a:rPr lang="de-DE" b="1" err="1" smtClean="0">
                <a:solidFill>
                  <a:srgbClr val="002060"/>
                </a:solidFill>
                <a:latin typeface="+mn-lt"/>
              </a:rPr>
              <a:t>geography</a:t>
            </a:r>
            <a:r>
              <a:rPr lang="de-DE" b="1">
                <a:solidFill>
                  <a:srgbClr val="002060"/>
                </a:solidFill>
                <a:latin typeface="+mn-lt"/>
              </a:rPr>
              <a:t>.</a:t>
            </a:r>
          </a:p>
        </p:txBody>
      </p:sp>
      <p:sp>
        <p:nvSpPr>
          <p:cNvPr id="11" name="Textfeld 10"/>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95536" y="3789040"/>
            <a:ext cx="8496944" cy="1200329"/>
          </a:xfrm>
          <a:prstGeom prst="rect">
            <a:avLst/>
          </a:prstGeom>
          <a:noFill/>
        </p:spPr>
        <p:txBody>
          <a:bodyPr wrap="square" rtlCol="0">
            <a:spAutoFit/>
          </a:bodyPr>
          <a:lstStyle/>
          <a:p>
            <a:pPr algn="ctr"/>
            <a:r>
              <a:rPr lang="en-US">
                <a:solidFill>
                  <a:srgbClr val="002060"/>
                </a:solidFill>
                <a:latin typeface="+mn-lt"/>
              </a:rPr>
              <a:t>Provisions only allowing reprographic copying of works or requiring students to</a:t>
            </a:r>
          </a:p>
          <a:p>
            <a:pPr algn="ctr"/>
            <a:r>
              <a:rPr lang="en-US">
                <a:solidFill>
                  <a:srgbClr val="002060"/>
                </a:solidFill>
                <a:latin typeface="+mn-lt"/>
              </a:rPr>
              <a:t>be </a:t>
            </a:r>
            <a:r>
              <a:rPr lang="en-US" b="1">
                <a:solidFill>
                  <a:srgbClr val="002060"/>
                </a:solidFill>
                <a:latin typeface="+mn-lt"/>
              </a:rPr>
              <a:t>physically present on the premises of the educational institutions </a:t>
            </a:r>
            <a:r>
              <a:rPr lang="en-US">
                <a:solidFill>
                  <a:srgbClr val="002060"/>
                </a:solidFill>
                <a:latin typeface="+mn-lt"/>
              </a:rPr>
              <a:t>do not allow </a:t>
            </a:r>
            <a:r>
              <a:rPr lang="en-US" smtClean="0">
                <a:solidFill>
                  <a:srgbClr val="002060"/>
                </a:solidFill>
                <a:latin typeface="+mn-lt"/>
              </a:rPr>
              <a:t>these establishments </a:t>
            </a:r>
            <a:r>
              <a:rPr lang="en-US">
                <a:solidFill>
                  <a:srgbClr val="002060"/>
                </a:solidFill>
                <a:latin typeface="+mn-lt"/>
              </a:rPr>
              <a:t>to </a:t>
            </a:r>
            <a:r>
              <a:rPr lang="en-US" b="1">
                <a:solidFill>
                  <a:srgbClr val="002060"/>
                </a:solidFill>
                <a:latin typeface="+mn-lt"/>
              </a:rPr>
              <a:t>exploit the potential of the new technologies</a:t>
            </a:r>
            <a:r>
              <a:rPr lang="en-US">
                <a:solidFill>
                  <a:srgbClr val="002060"/>
                </a:solidFill>
                <a:latin typeface="+mn-lt"/>
              </a:rPr>
              <a:t> and engage in distance </a:t>
            </a:r>
            <a:r>
              <a:rPr lang="en-US" smtClean="0">
                <a:solidFill>
                  <a:srgbClr val="002060"/>
                </a:solidFill>
                <a:latin typeface="+mn-lt"/>
              </a:rPr>
              <a:t>learning </a:t>
            </a:r>
            <a:r>
              <a:rPr lang="de-DE" err="1" smtClean="0">
                <a:solidFill>
                  <a:srgbClr val="002060"/>
                </a:solidFill>
                <a:latin typeface="+mn-lt"/>
              </a:rPr>
              <a:t>programs</a:t>
            </a:r>
            <a:r>
              <a:rPr lang="de-DE">
                <a:solidFill>
                  <a:srgbClr val="002060"/>
                </a:solidFill>
                <a:latin typeface="+mn-lt"/>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32352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j-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j-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31</a:t>
            </a:fld>
            <a:endParaRPr lang="de-DE" sz="1400" kern="0">
              <a:solidFill>
                <a:srgbClr val="002060"/>
              </a:solidFill>
              <a:latin typeface="+mj-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0" name="Textfeld 9"/>
          <p:cNvSpPr txBox="1"/>
          <p:nvPr/>
        </p:nvSpPr>
        <p:spPr>
          <a:xfrm>
            <a:off x="323528" y="1772816"/>
            <a:ext cx="8496944" cy="584775"/>
          </a:xfrm>
          <a:prstGeom prst="rect">
            <a:avLst/>
          </a:prstGeom>
          <a:noFill/>
        </p:spPr>
        <p:txBody>
          <a:bodyPr wrap="square" rtlCol="0">
            <a:spAutoFit/>
          </a:bodyPr>
          <a:lstStyle/>
          <a:p>
            <a:pPr marL="361950" indent="-361950"/>
            <a:r>
              <a:rPr lang="de-DE" sz="1600" smtClean="0">
                <a:solidFill>
                  <a:srgbClr val="002060"/>
                </a:solidFill>
                <a:latin typeface="+mj-lt"/>
              </a:rPr>
              <a:t>(19) </a:t>
            </a:r>
            <a:r>
              <a:rPr lang="en-US" sz="1600" b="1">
                <a:solidFill>
                  <a:srgbClr val="002060"/>
                </a:solidFill>
                <a:latin typeface="+mj-lt"/>
              </a:rPr>
              <a:t>Should the scientific and research community enter into licensing schemes </a:t>
            </a:r>
            <a:r>
              <a:rPr lang="en-US" sz="1600" b="1" smtClean="0">
                <a:solidFill>
                  <a:srgbClr val="002060"/>
                </a:solidFill>
                <a:latin typeface="+mj-lt"/>
              </a:rPr>
              <a:t>with publishers </a:t>
            </a:r>
            <a:r>
              <a:rPr lang="en-US" sz="1600" b="1">
                <a:solidFill>
                  <a:srgbClr val="002060"/>
                </a:solidFill>
                <a:latin typeface="+mj-lt"/>
              </a:rPr>
              <a:t>in order to increase access to works for teaching or </a:t>
            </a:r>
            <a:r>
              <a:rPr lang="en-US" sz="1600" b="1" smtClean="0">
                <a:solidFill>
                  <a:srgbClr val="002060"/>
                </a:solidFill>
                <a:latin typeface="+mj-lt"/>
              </a:rPr>
              <a:t>research purposes</a:t>
            </a:r>
            <a:r>
              <a:rPr lang="en-US" sz="1600" b="1">
                <a:solidFill>
                  <a:srgbClr val="002060"/>
                </a:solidFill>
                <a:latin typeface="+mj-lt"/>
              </a:rPr>
              <a:t>? </a:t>
            </a:r>
            <a:r>
              <a:rPr lang="en-US" sz="1600" b="1" smtClean="0">
                <a:solidFill>
                  <a:srgbClr val="002060"/>
                </a:solidFill>
                <a:latin typeface="+mj-lt"/>
              </a:rPr>
              <a:t>…</a:t>
            </a:r>
            <a:endParaRPr lang="de-DE" sz="1600">
              <a:solidFill>
                <a:srgbClr val="002060"/>
              </a:solidFill>
              <a:latin typeface="+mj-lt"/>
            </a:endParaRPr>
          </a:p>
        </p:txBody>
      </p:sp>
      <p:sp>
        <p:nvSpPr>
          <p:cNvPr id="11" name="Textfeld 10"/>
          <p:cNvSpPr txBox="1"/>
          <p:nvPr/>
        </p:nvSpPr>
        <p:spPr>
          <a:xfrm>
            <a:off x="323528" y="5742561"/>
            <a:ext cx="7560840" cy="307777"/>
          </a:xfrm>
          <a:prstGeom prst="rect">
            <a:avLst/>
          </a:prstGeom>
          <a:noFill/>
        </p:spPr>
        <p:txBody>
          <a:bodyPr wrap="square" rtlCol="0">
            <a:spAutoFit/>
          </a:bodyPr>
          <a:lstStyle/>
          <a:p>
            <a:r>
              <a:rPr lang="de-DE" sz="1400" smtClean="0">
                <a:solidFill>
                  <a:srgbClr val="002060"/>
                </a:solidFill>
                <a:latin typeface="+mj-lt"/>
              </a:rPr>
              <a:t>http://ec.europa.eu/internal_market/copyright/docs/copyright-infso/greenpaper_en.pdf</a:t>
            </a:r>
            <a:endParaRPr lang="de-DE" sz="1400">
              <a:solidFill>
                <a:srgbClr val="002060"/>
              </a:solidFill>
              <a:latin typeface="+mj-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9" name="Textfeld 8"/>
          <p:cNvSpPr txBox="1"/>
          <p:nvPr/>
        </p:nvSpPr>
        <p:spPr>
          <a:xfrm>
            <a:off x="3275856" y="1412776"/>
            <a:ext cx="1800200" cy="369332"/>
          </a:xfrm>
          <a:prstGeom prst="rect">
            <a:avLst/>
          </a:prstGeom>
          <a:noFill/>
        </p:spPr>
        <p:txBody>
          <a:bodyPr wrap="square" rtlCol="0">
            <a:spAutoFit/>
          </a:bodyPr>
          <a:lstStyle/>
          <a:p>
            <a:pPr algn="ctr"/>
            <a:r>
              <a:rPr lang="de-DE" b="1" err="1" smtClean="0">
                <a:solidFill>
                  <a:srgbClr val="002060"/>
                </a:solidFill>
                <a:latin typeface="+mj-lt"/>
              </a:rPr>
              <a:t>Questions</a:t>
            </a:r>
            <a:endParaRPr lang="de-DE" b="1">
              <a:solidFill>
                <a:srgbClr val="002060"/>
              </a:solidFill>
              <a:latin typeface="+mj-lt"/>
            </a:endParaRPr>
          </a:p>
        </p:txBody>
      </p:sp>
      <p:sp>
        <p:nvSpPr>
          <p:cNvPr id="12" name="Textfeld 11"/>
          <p:cNvSpPr txBox="1"/>
          <p:nvPr/>
        </p:nvSpPr>
        <p:spPr>
          <a:xfrm>
            <a:off x="323528" y="2566765"/>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(20) </a:t>
            </a:r>
            <a:r>
              <a:rPr lang="en-US" sz="1600" b="1">
                <a:solidFill>
                  <a:srgbClr val="002060"/>
                </a:solidFill>
                <a:latin typeface="+mj-lt"/>
              </a:rPr>
              <a:t>Should the teaching and research exception be clarified so as to </a:t>
            </a:r>
            <a:r>
              <a:rPr lang="en-US" sz="1600" b="1" smtClean="0">
                <a:solidFill>
                  <a:srgbClr val="002060"/>
                </a:solidFill>
                <a:latin typeface="+mj-lt"/>
              </a:rPr>
              <a:t>accommodate modern </a:t>
            </a:r>
            <a:r>
              <a:rPr lang="en-US" sz="1600" b="1">
                <a:solidFill>
                  <a:srgbClr val="002060"/>
                </a:solidFill>
                <a:latin typeface="+mj-lt"/>
              </a:rPr>
              <a:t>forms of distance learning?</a:t>
            </a:r>
            <a:endParaRPr lang="de-DE" sz="1600">
              <a:solidFill>
                <a:srgbClr val="002060"/>
              </a:solidFill>
              <a:latin typeface="+mj-lt"/>
            </a:endParaRPr>
          </a:p>
        </p:txBody>
      </p:sp>
      <p:sp>
        <p:nvSpPr>
          <p:cNvPr id="13" name="Textfeld 12"/>
          <p:cNvSpPr txBox="1"/>
          <p:nvPr/>
        </p:nvSpPr>
        <p:spPr>
          <a:xfrm>
            <a:off x="323528" y="3360714"/>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(21) </a:t>
            </a:r>
            <a:r>
              <a:rPr lang="en-US" sz="1600" b="1">
                <a:solidFill>
                  <a:srgbClr val="002060"/>
                </a:solidFill>
                <a:latin typeface="+mj-lt"/>
              </a:rPr>
              <a:t>Should there be a clarification that the teaching and research exception </a:t>
            </a:r>
            <a:r>
              <a:rPr lang="en-US" sz="1600" b="1" smtClean="0">
                <a:solidFill>
                  <a:srgbClr val="002060"/>
                </a:solidFill>
                <a:latin typeface="+mj-lt"/>
              </a:rPr>
              <a:t>covers not </a:t>
            </a:r>
            <a:r>
              <a:rPr lang="en-US" sz="1600" b="1">
                <a:solidFill>
                  <a:srgbClr val="002060"/>
                </a:solidFill>
                <a:latin typeface="+mj-lt"/>
              </a:rPr>
              <a:t>only material used in classrooms or educational facilities, but also use </a:t>
            </a:r>
            <a:r>
              <a:rPr lang="en-US" sz="1600" b="1" smtClean="0">
                <a:solidFill>
                  <a:srgbClr val="002060"/>
                </a:solidFill>
                <a:latin typeface="+mj-lt"/>
              </a:rPr>
              <a:t>of works </a:t>
            </a:r>
            <a:r>
              <a:rPr lang="en-US" sz="1600" b="1">
                <a:solidFill>
                  <a:srgbClr val="002060"/>
                </a:solidFill>
                <a:latin typeface="+mj-lt"/>
              </a:rPr>
              <a:t>at home for study?</a:t>
            </a:r>
            <a:endParaRPr lang="de-DE" sz="1600">
              <a:solidFill>
                <a:srgbClr val="002060"/>
              </a:solidFill>
              <a:latin typeface="+mj-lt"/>
            </a:endParaRPr>
          </a:p>
        </p:txBody>
      </p:sp>
      <p:sp>
        <p:nvSpPr>
          <p:cNvPr id="15" name="Textfeld 14"/>
          <p:cNvSpPr txBox="1"/>
          <p:nvPr/>
        </p:nvSpPr>
        <p:spPr>
          <a:xfrm>
            <a:off x="323528" y="4154663"/>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(22) </a:t>
            </a:r>
            <a:r>
              <a:rPr lang="en-US" sz="1600" b="1">
                <a:solidFill>
                  <a:srgbClr val="002060"/>
                </a:solidFill>
                <a:latin typeface="+mj-lt"/>
              </a:rPr>
              <a:t>Should there be mandatory minimum rules as to the length of the excerpts </a:t>
            </a:r>
            <a:r>
              <a:rPr lang="en-US" sz="1600" b="1" smtClean="0">
                <a:solidFill>
                  <a:srgbClr val="002060"/>
                </a:solidFill>
                <a:latin typeface="+mj-lt"/>
              </a:rPr>
              <a:t>from works </a:t>
            </a:r>
            <a:r>
              <a:rPr lang="en-US" sz="1600" b="1">
                <a:solidFill>
                  <a:srgbClr val="002060"/>
                </a:solidFill>
                <a:latin typeface="+mj-lt"/>
              </a:rPr>
              <a:t>which can be reproduced or made available for teaching and </a:t>
            </a:r>
            <a:r>
              <a:rPr lang="en-US" sz="1600" b="1" smtClean="0">
                <a:solidFill>
                  <a:srgbClr val="002060"/>
                </a:solidFill>
                <a:latin typeface="+mj-lt"/>
              </a:rPr>
              <a:t>research </a:t>
            </a:r>
            <a:r>
              <a:rPr lang="de-DE" sz="1600" b="1" err="1" smtClean="0">
                <a:solidFill>
                  <a:srgbClr val="002060"/>
                </a:solidFill>
                <a:latin typeface="+mj-lt"/>
              </a:rPr>
              <a:t>purposes</a:t>
            </a:r>
            <a:r>
              <a:rPr lang="de-DE" sz="1600" b="1">
                <a:solidFill>
                  <a:srgbClr val="002060"/>
                </a:solidFill>
                <a:latin typeface="+mj-lt"/>
              </a:rPr>
              <a:t>?</a:t>
            </a:r>
            <a:endParaRPr lang="de-DE" sz="1600">
              <a:solidFill>
                <a:srgbClr val="002060"/>
              </a:solidFill>
              <a:latin typeface="+mj-lt"/>
            </a:endParaRPr>
          </a:p>
        </p:txBody>
      </p:sp>
      <p:sp>
        <p:nvSpPr>
          <p:cNvPr id="16" name="Textfeld 15"/>
          <p:cNvSpPr txBox="1"/>
          <p:nvPr/>
        </p:nvSpPr>
        <p:spPr>
          <a:xfrm>
            <a:off x="323528" y="4948612"/>
            <a:ext cx="8496944" cy="584775"/>
          </a:xfrm>
          <a:prstGeom prst="rect">
            <a:avLst/>
          </a:prstGeom>
          <a:noFill/>
        </p:spPr>
        <p:txBody>
          <a:bodyPr wrap="square" rtlCol="0">
            <a:spAutoFit/>
          </a:bodyPr>
          <a:lstStyle/>
          <a:p>
            <a:pPr marL="361950" indent="-361950"/>
            <a:r>
              <a:rPr lang="de-DE" sz="1600" smtClean="0">
                <a:solidFill>
                  <a:srgbClr val="002060"/>
                </a:solidFill>
                <a:latin typeface="+mj-lt"/>
              </a:rPr>
              <a:t>(23) </a:t>
            </a:r>
            <a:r>
              <a:rPr lang="en-US" sz="1600" b="1">
                <a:solidFill>
                  <a:srgbClr val="002060"/>
                </a:solidFill>
                <a:latin typeface="+mj-lt"/>
              </a:rPr>
              <a:t>Should there be a mandatory minimum requirement that the exception </a:t>
            </a:r>
            <a:r>
              <a:rPr lang="en-US" sz="1600" b="1" smtClean="0">
                <a:solidFill>
                  <a:srgbClr val="002060"/>
                </a:solidFill>
                <a:latin typeface="+mj-lt"/>
              </a:rPr>
              <a:t>covers </a:t>
            </a:r>
            <a:r>
              <a:rPr lang="de-DE" sz="1600" b="1" err="1" smtClean="0">
                <a:solidFill>
                  <a:srgbClr val="002060"/>
                </a:solidFill>
                <a:latin typeface="+mj-lt"/>
              </a:rPr>
              <a:t>both</a:t>
            </a:r>
            <a:r>
              <a:rPr lang="de-DE" sz="1600" b="1" smtClean="0">
                <a:solidFill>
                  <a:srgbClr val="002060"/>
                </a:solidFill>
                <a:latin typeface="+mj-lt"/>
              </a:rPr>
              <a:t> </a:t>
            </a:r>
            <a:r>
              <a:rPr lang="de-DE" sz="1600" b="1" err="1">
                <a:solidFill>
                  <a:srgbClr val="002060"/>
                </a:solidFill>
                <a:latin typeface="+mj-lt"/>
              </a:rPr>
              <a:t>teaching</a:t>
            </a:r>
            <a:r>
              <a:rPr lang="de-DE" sz="1600" b="1">
                <a:solidFill>
                  <a:srgbClr val="002060"/>
                </a:solidFill>
                <a:latin typeface="+mj-lt"/>
              </a:rPr>
              <a:t> </a:t>
            </a:r>
            <a:r>
              <a:rPr lang="de-DE" sz="1600" b="1" err="1">
                <a:solidFill>
                  <a:srgbClr val="002060"/>
                </a:solidFill>
                <a:latin typeface="+mj-lt"/>
              </a:rPr>
              <a:t>and</a:t>
            </a:r>
            <a:r>
              <a:rPr lang="de-DE" sz="1600" b="1">
                <a:solidFill>
                  <a:srgbClr val="002060"/>
                </a:solidFill>
                <a:latin typeface="+mj-lt"/>
              </a:rPr>
              <a:t> </a:t>
            </a:r>
            <a:r>
              <a:rPr lang="de-DE" sz="1600" b="1" err="1">
                <a:solidFill>
                  <a:srgbClr val="002060"/>
                </a:solidFill>
                <a:latin typeface="+mj-lt"/>
              </a:rPr>
              <a:t>research</a:t>
            </a:r>
            <a:r>
              <a:rPr lang="de-DE" sz="1600" b="1">
                <a:solidFill>
                  <a:srgbClr val="002060"/>
                </a:solidFill>
                <a:latin typeface="+mj-lt"/>
              </a:rPr>
              <a:t>?</a:t>
            </a:r>
            <a:endParaRPr lang="de-DE" sz="1600">
              <a:solidFill>
                <a:srgbClr val="002060"/>
              </a:solidFill>
              <a:latin typeface="+mj-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32</a:t>
            </a:fld>
            <a:endParaRPr lang="de-DE" sz="1400" kern="0">
              <a:solidFill>
                <a:srgbClr val="002060"/>
              </a:solidFill>
              <a:latin typeface="+mn-lt"/>
              <a:ea typeface="Arial Unicode MS" pitchFamily="2"/>
              <a:cs typeface="Tahoma" pitchFamily="2"/>
            </a:endParaRPr>
          </a:p>
        </p:txBody>
      </p:sp>
      <p:pic>
        <p:nvPicPr>
          <p:cNvPr id="29705" name="Picture 9"/>
          <p:cNvPicPr>
            <a:picLocks noChangeAspect="1" noChangeArrowheads="1"/>
          </p:cNvPicPr>
          <p:nvPr/>
        </p:nvPicPr>
        <p:blipFill>
          <a:blip r:embed="rId3" cstate="print"/>
          <a:srcRect/>
          <a:stretch>
            <a:fillRect/>
          </a:stretch>
        </p:blipFill>
        <p:spPr bwMode="auto">
          <a:xfrm>
            <a:off x="107504" y="692696"/>
            <a:ext cx="1440160" cy="979781"/>
          </a:xfrm>
          <a:prstGeom prst="rect">
            <a:avLst/>
          </a:prstGeom>
          <a:noFill/>
          <a:ln w="9525">
            <a:noFill/>
            <a:miter lim="800000"/>
            <a:headEnd/>
            <a:tailEnd/>
          </a:ln>
        </p:spPr>
      </p:pic>
      <p:sp>
        <p:nvSpPr>
          <p:cNvPr id="11" name="Textfeld 10"/>
          <p:cNvSpPr txBox="1"/>
          <p:nvPr/>
        </p:nvSpPr>
        <p:spPr>
          <a:xfrm>
            <a:off x="611560" y="5949280"/>
            <a:ext cx="7560840" cy="307777"/>
          </a:xfrm>
          <a:prstGeom prst="rect">
            <a:avLst/>
          </a:prstGeom>
          <a:noFill/>
        </p:spPr>
        <p:txBody>
          <a:bodyPr wrap="square" rtlCol="0">
            <a:spAutoFit/>
          </a:bodyPr>
          <a:lstStyle/>
          <a:p>
            <a:pPr algn="ctr"/>
            <a:r>
              <a:rPr lang="en-US" sz="1400" err="1">
                <a:solidFill>
                  <a:srgbClr val="002060"/>
                </a:solidFill>
                <a:latin typeface="+mn-lt"/>
              </a:rPr>
              <a:t>Gowers</a:t>
            </a:r>
            <a:r>
              <a:rPr lang="en-US" sz="1400">
                <a:solidFill>
                  <a:srgbClr val="002060"/>
                </a:solidFill>
                <a:latin typeface="+mn-lt"/>
              </a:rPr>
              <a:t> Review of Intellectual Property 2006, </a:t>
            </a:r>
            <a:r>
              <a:rPr lang="en-US" sz="1400" err="1">
                <a:solidFill>
                  <a:srgbClr val="002060"/>
                </a:solidFill>
                <a:latin typeface="+mn-lt"/>
              </a:rPr>
              <a:t>para</a:t>
            </a:r>
            <a:r>
              <a:rPr lang="en-US" sz="1400">
                <a:solidFill>
                  <a:srgbClr val="002060"/>
                </a:solidFill>
                <a:latin typeface="+mn-lt"/>
              </a:rPr>
              <a:t>. 4.15</a:t>
            </a:r>
            <a:endParaRPr lang="de-DE" sz="1400">
              <a:solidFill>
                <a:srgbClr val="002060"/>
              </a:solidFill>
              <a:latin typeface="+mn-lt"/>
            </a:endParaRPr>
          </a:p>
        </p:txBody>
      </p:sp>
      <p:pic>
        <p:nvPicPr>
          <p:cNvPr id="29706" name="Picture 10"/>
          <p:cNvPicPr>
            <a:picLocks noChangeAspect="1" noChangeArrowheads="1"/>
          </p:cNvPicPr>
          <p:nvPr/>
        </p:nvPicPr>
        <p:blipFill>
          <a:blip r:embed="rId4" cstate="print"/>
          <a:srcRect/>
          <a:stretch>
            <a:fillRect/>
          </a:stretch>
        </p:blipFill>
        <p:spPr bwMode="auto">
          <a:xfrm>
            <a:off x="1691680" y="116632"/>
            <a:ext cx="5334000" cy="1381125"/>
          </a:xfrm>
          <a:prstGeom prst="rect">
            <a:avLst/>
          </a:prstGeom>
          <a:noFill/>
          <a:ln w="9525">
            <a:noFill/>
            <a:miter lim="800000"/>
            <a:headEnd/>
            <a:tailEnd/>
          </a:ln>
        </p:spPr>
      </p:pic>
      <p:pic>
        <p:nvPicPr>
          <p:cNvPr id="29707" name="Picture 11"/>
          <p:cNvPicPr>
            <a:picLocks noChangeAspect="1" noChangeArrowheads="1"/>
          </p:cNvPicPr>
          <p:nvPr/>
        </p:nvPicPr>
        <p:blipFill>
          <a:blip r:embed="rId5" cstate="print"/>
          <a:srcRect/>
          <a:stretch>
            <a:fillRect/>
          </a:stretch>
        </p:blipFill>
        <p:spPr bwMode="auto">
          <a:xfrm>
            <a:off x="6804248" y="188640"/>
            <a:ext cx="1833364" cy="569454"/>
          </a:xfrm>
          <a:prstGeom prst="rect">
            <a:avLst/>
          </a:prstGeom>
          <a:noFill/>
          <a:ln w="9525">
            <a:noFill/>
            <a:miter lim="800000"/>
            <a:headEnd/>
            <a:tailEnd/>
          </a:ln>
        </p:spPr>
      </p:pic>
      <p:sp>
        <p:nvSpPr>
          <p:cNvPr id="14" name="Textfeld 13"/>
          <p:cNvSpPr txBox="1"/>
          <p:nvPr/>
        </p:nvSpPr>
        <p:spPr>
          <a:xfrm>
            <a:off x="323528" y="2204864"/>
            <a:ext cx="8496944" cy="1785104"/>
          </a:xfrm>
          <a:prstGeom prst="rect">
            <a:avLst/>
          </a:prstGeom>
          <a:noFill/>
        </p:spPr>
        <p:txBody>
          <a:bodyPr wrap="square" rtlCol="0">
            <a:spAutoFit/>
          </a:bodyPr>
          <a:lstStyle/>
          <a:p>
            <a:pPr algn="ctr"/>
            <a:r>
              <a:rPr lang="en-US">
                <a:solidFill>
                  <a:srgbClr val="002060"/>
                </a:solidFill>
                <a:latin typeface="+mn-lt"/>
              </a:rPr>
              <a:t>Therefore, there have been calls to introduce a </a:t>
            </a:r>
            <a:r>
              <a:rPr lang="en-US" sz="2800" b="1">
                <a:solidFill>
                  <a:srgbClr val="002060"/>
                </a:solidFill>
                <a:latin typeface="+mn-lt"/>
              </a:rPr>
              <a:t>mandatory exception for teaching </a:t>
            </a:r>
            <a:r>
              <a:rPr lang="en-US" sz="2800" b="1" smtClean="0">
                <a:solidFill>
                  <a:srgbClr val="002060"/>
                </a:solidFill>
                <a:latin typeface="+mn-lt"/>
              </a:rPr>
              <a:t>and scientific </a:t>
            </a:r>
            <a:r>
              <a:rPr lang="en-US" sz="2800" b="1">
                <a:solidFill>
                  <a:srgbClr val="002060"/>
                </a:solidFill>
                <a:latin typeface="+mn-lt"/>
              </a:rPr>
              <a:t>research</a:t>
            </a:r>
            <a:r>
              <a:rPr lang="en-US">
                <a:solidFill>
                  <a:srgbClr val="002060"/>
                </a:solidFill>
                <a:latin typeface="+mn-lt"/>
              </a:rPr>
              <a:t>, with a clearly defined scope in the Directive. </a:t>
            </a:r>
            <a:endParaRPr lang="en-US" smtClean="0">
              <a:solidFill>
                <a:srgbClr val="002060"/>
              </a:solidFill>
              <a:latin typeface="+mn-lt"/>
            </a:endParaRPr>
          </a:p>
          <a:p>
            <a:pPr algn="ctr"/>
            <a:r>
              <a:rPr lang="en-US" smtClean="0">
                <a:solidFill>
                  <a:srgbClr val="002060"/>
                </a:solidFill>
                <a:latin typeface="+mn-lt"/>
              </a:rPr>
              <a:t>For </a:t>
            </a:r>
            <a:r>
              <a:rPr lang="en-US">
                <a:solidFill>
                  <a:srgbClr val="002060"/>
                </a:solidFill>
                <a:latin typeface="+mn-lt"/>
              </a:rPr>
              <a:t>example, the </a:t>
            </a:r>
            <a:r>
              <a:rPr lang="en-US" b="1" err="1" smtClean="0">
                <a:solidFill>
                  <a:srgbClr val="002060"/>
                </a:solidFill>
                <a:latin typeface="+mn-lt"/>
              </a:rPr>
              <a:t>Gowers</a:t>
            </a:r>
            <a:r>
              <a:rPr lang="en-US" b="1" smtClean="0">
                <a:solidFill>
                  <a:srgbClr val="002060"/>
                </a:solidFill>
                <a:latin typeface="+mn-lt"/>
              </a:rPr>
              <a:t> Review </a:t>
            </a:r>
            <a:r>
              <a:rPr lang="en-US">
                <a:solidFill>
                  <a:srgbClr val="002060"/>
                </a:solidFill>
                <a:latin typeface="+mn-lt"/>
              </a:rPr>
              <a:t>recommends that the educational exception </a:t>
            </a:r>
            <a:r>
              <a:rPr lang="en-US" b="1">
                <a:solidFill>
                  <a:srgbClr val="002060"/>
                </a:solidFill>
                <a:latin typeface="+mn-lt"/>
              </a:rPr>
              <a:t>"should be defined by category of use </a:t>
            </a:r>
            <a:r>
              <a:rPr lang="en-US" b="1" smtClean="0">
                <a:solidFill>
                  <a:srgbClr val="002060"/>
                </a:solidFill>
                <a:latin typeface="+mn-lt"/>
              </a:rPr>
              <a:t>and activity </a:t>
            </a:r>
            <a:r>
              <a:rPr lang="en-US" b="1">
                <a:solidFill>
                  <a:srgbClr val="002060"/>
                </a:solidFill>
                <a:latin typeface="+mn-lt"/>
              </a:rPr>
              <a:t>and not by media or location''</a:t>
            </a:r>
            <a:r>
              <a:rPr lang="en-US">
                <a:solidFill>
                  <a:srgbClr val="002060"/>
                </a:solidFill>
                <a:latin typeface="+mn-lt"/>
              </a:rPr>
              <a:t>.</a:t>
            </a:r>
            <a:endParaRPr lang="de-DE">
              <a:solidFill>
                <a:srgbClr val="002060"/>
              </a:solidFill>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mn-lt"/>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B975993-3226-43A5-BF3E-B14BCA7B0450}" type="slidenum">
              <a:rPr lang="de-DE" sz="1400" kern="0">
                <a:solidFill>
                  <a:srgbClr val="002060"/>
                </a:solidFill>
                <a:latin typeface="+mn-lt"/>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33</a:t>
            </a:fld>
            <a:endParaRPr lang="de-DE" sz="1400" kern="0">
              <a:solidFill>
                <a:srgbClr val="002060"/>
              </a:solidFill>
              <a:latin typeface="+mn-lt"/>
              <a:ea typeface="Arial Unicode MS" pitchFamily="2"/>
              <a:cs typeface="Tahoma" pitchFamily="2"/>
            </a:endParaRPr>
          </a:p>
        </p:txBody>
      </p:sp>
      <p:pic>
        <p:nvPicPr>
          <p:cNvPr id="29699" name="Picture 4"/>
          <p:cNvPicPr>
            <a:picLocks noChangeAspect="1"/>
          </p:cNvPicPr>
          <p:nvPr/>
        </p:nvPicPr>
        <p:blipFill>
          <a:blip r:embed="rId3" cstate="print"/>
          <a:srcRect/>
          <a:stretch>
            <a:fillRect/>
          </a:stretch>
        </p:blipFill>
        <p:spPr bwMode="auto">
          <a:xfrm>
            <a:off x="36513" y="71438"/>
            <a:ext cx="9107487" cy="7294562"/>
          </a:xfrm>
          <a:prstGeom prst="rect">
            <a:avLst/>
          </a:prstGeom>
          <a:noFill/>
          <a:ln w="9525">
            <a:noFill/>
            <a:miter lim="800000"/>
            <a:headEnd/>
            <a:tailEnd/>
          </a:ln>
        </p:spPr>
      </p:pic>
      <p:sp>
        <p:nvSpPr>
          <p:cNvPr id="4" name="Rectangle 2"/>
          <p:cNvSpPr txBox="1">
            <a:spLocks/>
          </p:cNvSpPr>
          <p:nvPr/>
        </p:nvSpPr>
        <p:spPr bwMode="auto">
          <a:xfrm>
            <a:off x="611560" y="5373216"/>
            <a:ext cx="8099425"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The Wittem proposal – groundbreaking?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2334082B-F09B-4E06-81C7-634E2060578D}"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34</a:t>
            </a:fld>
            <a:endParaRPr lang="de-DE" sz="1400" kern="0">
              <a:solidFill>
                <a:srgbClr val="000000"/>
              </a:solidFill>
              <a:latin typeface="Times New Roman" pitchFamily="18"/>
              <a:ea typeface="Arial Unicode MS" pitchFamily="2"/>
              <a:cs typeface="Tahoma" pitchFamily="2"/>
            </a:endParaRPr>
          </a:p>
        </p:txBody>
      </p:sp>
      <p:pic>
        <p:nvPicPr>
          <p:cNvPr id="30724" name="Grafik 2"/>
          <p:cNvPicPr>
            <a:picLocks noChangeAspect="1"/>
          </p:cNvPicPr>
          <p:nvPr/>
        </p:nvPicPr>
        <p:blipFill>
          <a:blip r:embed="rId3" cstate="print"/>
          <a:srcRect/>
          <a:stretch>
            <a:fillRect/>
          </a:stretch>
        </p:blipFill>
        <p:spPr bwMode="auto">
          <a:xfrm>
            <a:off x="1079500" y="900113"/>
            <a:ext cx="7200900" cy="4679950"/>
          </a:xfrm>
          <a:prstGeom prst="rect">
            <a:avLst/>
          </a:prstGeom>
          <a:noFill/>
          <a:ln w="9525">
            <a:noFill/>
            <a:miter lim="800000"/>
            <a:headEnd/>
            <a:tailEnd/>
          </a:ln>
        </p:spPr>
      </p:pic>
      <p:sp>
        <p:nvSpPr>
          <p:cNvPr id="5" name="Rectangle 2"/>
          <p:cNvSpPr txBox="1">
            <a:spLocks/>
          </p:cNvSpPr>
          <p:nvPr/>
        </p:nvSpPr>
        <p:spPr bwMode="auto">
          <a:xfrm>
            <a:off x="0" y="107950"/>
            <a:ext cx="8099425"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The Wittem proposal – groundbreaking?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00A32CB0-83B6-4528-82EC-BCA5547E36BB}"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35</a:t>
            </a:fld>
            <a:endParaRPr lang="de-DE" sz="1400" kern="0">
              <a:solidFill>
                <a:srgbClr val="000000"/>
              </a:solidFill>
              <a:latin typeface="Times New Roman" pitchFamily="18"/>
              <a:ea typeface="Arial Unicode MS" pitchFamily="2"/>
              <a:cs typeface="Tahoma" pitchFamily="2"/>
            </a:endParaRPr>
          </a:p>
        </p:txBody>
      </p:sp>
      <p:sp>
        <p:nvSpPr>
          <p:cNvPr id="4" name="Rectangle 3"/>
          <p:cNvSpPr txBox="1">
            <a:spLocks noGrp="1"/>
          </p:cNvSpPr>
          <p:nvPr>
            <p:ph idx="4294967295"/>
          </p:nvPr>
        </p:nvSpPr>
        <p:spPr>
          <a:xfrm>
            <a:off x="323528" y="1124744"/>
            <a:ext cx="8569325" cy="4860925"/>
          </a:xfrm>
          <a:ln w="9363">
            <a:solidFill>
              <a:srgbClr val="000000"/>
            </a:solidFill>
            <a:custDash>
              <a:ds d="303717" sp="303717"/>
              <a:ds d="100000" sp="303717"/>
            </a:custDash>
          </a:ln>
        </p:spPr>
        <p:txBody>
          <a:bodyPr lIns="91440" tIns="45720" rIns="91440" bIns="45720"/>
          <a:lstStyle/>
          <a:p>
            <a:pPr marL="343082" indent="-343082" eaLnBrk="1" fontAlgn="auto" hangingPunct="1">
              <a:lnSpc>
                <a:spcPct val="90000"/>
              </a:lnSpc>
              <a:spcBef>
                <a:spcPts val="0"/>
              </a:spcBef>
              <a:spcAft>
                <a:spcPts val="1415"/>
              </a:spcAft>
              <a:buFont typeface="StarSymbol"/>
              <a:buNone/>
              <a:defRPr/>
            </a:pPr>
            <a:r>
              <a:rPr sz="2200" b="1" kern="0" smtClean="0">
                <a:solidFill>
                  <a:srgbClr val="333366"/>
                </a:solidFill>
                <a:latin typeface="+mn-lt"/>
                <a:cs typeface="Arial"/>
              </a:rPr>
              <a:t>Art. 5.2– Uses for the purpose of freedom of expression and information</a:t>
            </a:r>
          </a:p>
          <a:p>
            <a:pPr marL="343082" indent="-343082" eaLnBrk="1" fontAlgn="auto" hangingPunct="1">
              <a:lnSpc>
                <a:spcPct val="90000"/>
              </a:lnSpc>
              <a:spcBef>
                <a:spcPts val="0"/>
              </a:spcBef>
              <a:spcAft>
                <a:spcPts val="1415"/>
              </a:spcAft>
              <a:buFont typeface="StarSymbol"/>
              <a:buNone/>
              <a:defRPr/>
            </a:pPr>
            <a:r>
              <a:rPr sz="2200" kern="0" smtClean="0">
                <a:solidFill>
                  <a:srgbClr val="333366"/>
                </a:solidFill>
                <a:latin typeface="+mn-lt"/>
                <a:cs typeface="Arial"/>
              </a:rPr>
              <a:t>(2) </a:t>
            </a:r>
            <a:r>
              <a:rPr lang="en-US" sz="2200" kern="0" smtClean="0">
                <a:solidFill>
                  <a:srgbClr val="333366"/>
                </a:solidFill>
                <a:latin typeface="+mn-lt"/>
                <a:cs typeface="Arial"/>
              </a:rPr>
              <a:t>The following </a:t>
            </a:r>
            <a:r>
              <a:rPr lang="en-US" sz="2200" b="1" kern="0" smtClean="0">
                <a:solidFill>
                  <a:srgbClr val="333366"/>
                </a:solidFill>
                <a:latin typeface="+mn-lt"/>
                <a:cs typeface="Arial"/>
              </a:rPr>
              <a:t>uses</a:t>
            </a:r>
            <a:r>
              <a:rPr lang="en-US" sz="2200" kern="0" smtClean="0">
                <a:solidFill>
                  <a:srgbClr val="333366"/>
                </a:solidFill>
                <a:latin typeface="+mn-lt"/>
                <a:cs typeface="Arial"/>
              </a:rPr>
              <a:t> for the purpose of freedom of expression and information are </a:t>
            </a:r>
            <a:r>
              <a:rPr lang="en-US" sz="2200" b="1" kern="0" smtClean="0">
                <a:solidFill>
                  <a:srgbClr val="333366"/>
                </a:solidFill>
                <a:latin typeface="+mn-lt"/>
                <a:cs typeface="Arial"/>
              </a:rPr>
              <a:t>permitted without </a:t>
            </a:r>
            <a:r>
              <a:rPr lang="en-US" sz="2200" b="1" kern="0" err="1" smtClean="0">
                <a:solidFill>
                  <a:srgbClr val="333366"/>
                </a:solidFill>
                <a:latin typeface="+mn-lt"/>
                <a:cs typeface="Arial"/>
              </a:rPr>
              <a:t>authorisation</a:t>
            </a:r>
            <a:r>
              <a:rPr lang="en-US" sz="2200" kern="0" smtClean="0">
                <a:solidFill>
                  <a:srgbClr val="333366"/>
                </a:solidFill>
                <a:latin typeface="+mn-lt"/>
                <a:cs typeface="Arial"/>
              </a:rPr>
              <a:t>, but only against payment of </a:t>
            </a:r>
            <a:r>
              <a:rPr lang="en-US" sz="2200" b="1" kern="0" smtClean="0">
                <a:solidFill>
                  <a:srgbClr val="333366"/>
                </a:solidFill>
                <a:latin typeface="+mn-lt"/>
                <a:cs typeface="Arial"/>
              </a:rPr>
              <a:t>remuneration</a:t>
            </a:r>
            <a:r>
              <a:rPr lang="en-US" sz="2200" kern="0" smtClean="0">
                <a:solidFill>
                  <a:srgbClr val="333366"/>
                </a:solidFill>
                <a:latin typeface="+mn-lt"/>
                <a:cs typeface="Arial"/>
              </a:rPr>
              <a:t> and to the extent justified by the purpose of the use:</a:t>
            </a:r>
          </a:p>
          <a:p>
            <a:pPr marL="361950" indent="-342900" eaLnBrk="1" fontAlgn="auto" hangingPunct="1">
              <a:lnSpc>
                <a:spcPct val="90000"/>
              </a:lnSpc>
              <a:spcBef>
                <a:spcPts val="700"/>
              </a:spcBef>
              <a:spcAft>
                <a:spcPts val="0"/>
              </a:spcAft>
              <a:buFont typeface="StarSymbol"/>
              <a:buNone/>
              <a:defRPr/>
            </a:pPr>
            <a:r>
              <a:rPr sz="2200" kern="0" smtClean="0">
                <a:solidFill>
                  <a:srgbClr val="333366"/>
                </a:solidFill>
                <a:latin typeface="+mn-lt"/>
                <a:cs typeface="Arial"/>
              </a:rPr>
              <a:t>		</a:t>
            </a:r>
            <a:r>
              <a:rPr sz="1800" kern="0" smtClean="0">
                <a:solidFill>
                  <a:srgbClr val="333366"/>
                </a:solidFill>
                <a:latin typeface="+mn-lt"/>
                <a:cs typeface="Arial"/>
              </a:rPr>
              <a:t>(a) use of single articles for purposes of internal reporting within an 	</a:t>
            </a:r>
            <a:r>
              <a:rPr sz="1800" kern="0" err="1" smtClean="0">
                <a:solidFill>
                  <a:srgbClr val="333366"/>
                </a:solidFill>
                <a:latin typeface="+mn-lt"/>
                <a:cs typeface="Arial"/>
              </a:rPr>
              <a:t>organisation</a:t>
            </a:r>
            <a:r>
              <a:rPr sz="1800" kern="0" smtClean="0">
                <a:solidFill>
                  <a:srgbClr val="333366"/>
                </a:solidFill>
                <a:latin typeface="+mn-lt"/>
                <a:cs typeface="Arial"/>
              </a:rPr>
              <a:t>;</a:t>
            </a:r>
          </a:p>
          <a:p>
            <a:pPr marL="343082" indent="-343082" eaLnBrk="1" fontAlgn="auto" hangingPunct="1">
              <a:lnSpc>
                <a:spcPct val="90000"/>
              </a:lnSpc>
              <a:spcBef>
                <a:spcPts val="700"/>
              </a:spcBef>
              <a:spcAft>
                <a:spcPts val="0"/>
              </a:spcAft>
              <a:buFont typeface="StarSymbol"/>
              <a:buNone/>
              <a:defRPr/>
            </a:pPr>
            <a:r>
              <a:rPr sz="2200" kern="0" smtClean="0">
                <a:solidFill>
                  <a:srgbClr val="333366"/>
                </a:solidFill>
                <a:latin typeface="+mn-lt"/>
                <a:cs typeface="Arial"/>
              </a:rPr>
              <a:t>		(b) use for purposes of </a:t>
            </a:r>
            <a:r>
              <a:rPr sz="2200" b="1" kern="0" smtClean="0">
                <a:solidFill>
                  <a:srgbClr val="333366"/>
                </a:solidFill>
                <a:latin typeface="+mn-lt"/>
                <a:cs typeface="Arial"/>
              </a:rPr>
              <a:t>scientific research</a:t>
            </a:r>
            <a:r>
              <a:rPr sz="2200" kern="0" smtClean="0">
                <a:solidFill>
                  <a:srgbClr val="333366"/>
                </a:solidFill>
                <a:latin typeface="+mn-lt"/>
                <a:cs typeface="Arial"/>
              </a:rPr>
              <a:t>.</a:t>
            </a:r>
          </a:p>
        </p:txBody>
      </p:sp>
      <p:sp>
        <p:nvSpPr>
          <p:cNvPr id="6" name="Rectangle 2"/>
          <p:cNvSpPr txBox="1">
            <a:spLocks/>
          </p:cNvSpPr>
          <p:nvPr/>
        </p:nvSpPr>
        <p:spPr bwMode="auto">
          <a:xfrm>
            <a:off x="0" y="107950"/>
            <a:ext cx="8099425"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The Wittem proposal – groundbreaking?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E8D4701-8394-43E5-9C65-51FC34417185}"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36</a:t>
            </a:fld>
            <a:endParaRPr lang="de-DE" sz="1400" kern="0">
              <a:solidFill>
                <a:srgbClr val="000000"/>
              </a:solidFill>
              <a:latin typeface="Times New Roman" pitchFamily="18"/>
              <a:ea typeface="Arial Unicode MS" pitchFamily="2"/>
              <a:cs typeface="Tahoma" pitchFamily="2"/>
            </a:endParaRPr>
          </a:p>
        </p:txBody>
      </p:sp>
      <p:sp>
        <p:nvSpPr>
          <p:cNvPr id="4" name="Rectangle 3"/>
          <p:cNvSpPr txBox="1">
            <a:spLocks noGrp="1"/>
          </p:cNvSpPr>
          <p:nvPr>
            <p:ph idx="4294967295"/>
          </p:nvPr>
        </p:nvSpPr>
        <p:spPr>
          <a:xfrm>
            <a:off x="574675" y="1079500"/>
            <a:ext cx="8569325" cy="4860925"/>
          </a:xfrm>
          <a:ln w="9363">
            <a:solidFill>
              <a:srgbClr val="000000"/>
            </a:solidFill>
            <a:custDash>
              <a:ds d="303717" sp="303717"/>
              <a:ds d="100000" sp="303717"/>
            </a:custDash>
          </a:ln>
        </p:spPr>
        <p:txBody>
          <a:bodyPr lIns="91440" tIns="45720" rIns="91440" bIns="45720"/>
          <a:lstStyle/>
          <a:p>
            <a:pPr marL="0" indent="0" eaLnBrk="1" fontAlgn="auto" hangingPunct="1">
              <a:spcBef>
                <a:spcPts val="0"/>
              </a:spcBef>
              <a:spcAft>
                <a:spcPts val="1415"/>
              </a:spcAft>
              <a:buFont typeface="StarSymbol"/>
              <a:buNone/>
              <a:defRPr/>
            </a:pPr>
            <a:r>
              <a:rPr sz="2200" b="1" kern="0" smtClean="0">
                <a:solidFill>
                  <a:srgbClr val="330066"/>
                </a:solidFill>
                <a:latin typeface="+mn-lt"/>
                <a:cs typeface="Arial"/>
              </a:rPr>
              <a:t>Art. 5.3 – Uses permitted to promote social, political and cultural objectives</a:t>
            </a:r>
          </a:p>
          <a:p>
            <a:pPr marL="0" indent="0" eaLnBrk="1" fontAlgn="auto" hangingPunct="1">
              <a:spcBef>
                <a:spcPts val="0"/>
              </a:spcBef>
              <a:spcAft>
                <a:spcPts val="1415"/>
              </a:spcAft>
              <a:buFont typeface="StarSymbol"/>
              <a:buNone/>
              <a:defRPr/>
            </a:pPr>
            <a:r>
              <a:rPr sz="2200" kern="0" smtClean="0">
                <a:solidFill>
                  <a:srgbClr val="333366"/>
                </a:solidFill>
                <a:latin typeface="+mn-lt"/>
                <a:cs typeface="Arial"/>
              </a:rPr>
              <a:t>(2) The following </a:t>
            </a:r>
            <a:r>
              <a:rPr sz="2200" b="1" kern="0" smtClean="0">
                <a:solidFill>
                  <a:srgbClr val="333366"/>
                </a:solidFill>
                <a:latin typeface="+mn-lt"/>
                <a:cs typeface="Arial"/>
              </a:rPr>
              <a:t>uses</a:t>
            </a:r>
            <a:r>
              <a:rPr sz="2200" kern="0" smtClean="0">
                <a:solidFill>
                  <a:srgbClr val="333366"/>
                </a:solidFill>
                <a:latin typeface="+mn-lt"/>
                <a:cs typeface="Arial"/>
              </a:rPr>
              <a:t> for the purpose of promoting important social, political and cultural objectives are permitted without </a:t>
            </a:r>
            <a:r>
              <a:rPr sz="2200" kern="0" err="1" smtClean="0">
                <a:solidFill>
                  <a:srgbClr val="333366"/>
                </a:solidFill>
                <a:latin typeface="+mn-lt"/>
                <a:cs typeface="Arial"/>
              </a:rPr>
              <a:t>authorisation</a:t>
            </a:r>
            <a:r>
              <a:rPr sz="2200" kern="0" smtClean="0">
                <a:solidFill>
                  <a:srgbClr val="333366"/>
                </a:solidFill>
                <a:latin typeface="+mn-lt"/>
                <a:cs typeface="Arial"/>
              </a:rPr>
              <a:t>, but only against payment of remuneration, and to the extent justified by the purpose of the use:</a:t>
            </a:r>
          </a:p>
          <a:p>
            <a:pPr marL="342900" indent="15875" eaLnBrk="1" fontAlgn="auto" hangingPunct="1">
              <a:lnSpc>
                <a:spcPct val="90000"/>
              </a:lnSpc>
              <a:spcBef>
                <a:spcPts val="0"/>
              </a:spcBef>
              <a:spcAft>
                <a:spcPts val="1415"/>
              </a:spcAft>
              <a:buFont typeface="StarSymbol"/>
              <a:buNone/>
              <a:defRPr/>
            </a:pPr>
            <a:r>
              <a:rPr sz="2200" kern="0" smtClean="0">
                <a:solidFill>
                  <a:srgbClr val="333366"/>
                </a:solidFill>
                <a:latin typeface="+mn-lt"/>
                <a:cs typeface="Arial"/>
              </a:rPr>
              <a:t>(a) reproduction by a natural person for </a:t>
            </a:r>
            <a:r>
              <a:rPr sz="2200" b="1" kern="0" smtClean="0">
                <a:solidFill>
                  <a:srgbClr val="333366"/>
                </a:solidFill>
                <a:latin typeface="+mn-lt"/>
                <a:cs typeface="Arial"/>
              </a:rPr>
              <a:t>private use</a:t>
            </a:r>
            <a:r>
              <a:rPr sz="2200" kern="0" smtClean="0">
                <a:solidFill>
                  <a:srgbClr val="333366"/>
                </a:solidFill>
                <a:latin typeface="+mn-lt"/>
                <a:cs typeface="Arial"/>
              </a:rPr>
              <a:t>, provided that the source from which the reproduction is made is not an obviously infringing copy;</a:t>
            </a:r>
          </a:p>
          <a:p>
            <a:pPr marL="342900" indent="15875" eaLnBrk="1" fontAlgn="auto" hangingPunct="1">
              <a:lnSpc>
                <a:spcPct val="90000"/>
              </a:lnSpc>
              <a:spcBef>
                <a:spcPts val="600"/>
              </a:spcBef>
              <a:spcAft>
                <a:spcPts val="0"/>
              </a:spcAft>
              <a:buFont typeface="StarSymbol"/>
              <a:buNone/>
              <a:defRPr/>
            </a:pPr>
            <a:r>
              <a:rPr sz="2200" kern="0" smtClean="0">
                <a:solidFill>
                  <a:srgbClr val="333366"/>
                </a:solidFill>
                <a:latin typeface="+mn-lt"/>
                <a:cs typeface="Arial"/>
              </a:rPr>
              <a:t>(b) use for </a:t>
            </a:r>
            <a:r>
              <a:rPr sz="2200" b="1" kern="0" smtClean="0">
                <a:solidFill>
                  <a:srgbClr val="333366"/>
                </a:solidFill>
                <a:latin typeface="+mn-lt"/>
                <a:cs typeface="Arial"/>
              </a:rPr>
              <a:t>educational purposes</a:t>
            </a:r>
            <a:r>
              <a:rPr sz="2200" kern="0" smtClean="0">
                <a:solidFill>
                  <a:srgbClr val="333366"/>
                </a:solidFill>
                <a:latin typeface="+mn-lt"/>
                <a:cs typeface="Arial"/>
              </a:rPr>
              <a:t>.</a:t>
            </a:r>
            <a:r>
              <a:rPr sz="2200" b="1" kern="0" smtClean="0">
                <a:solidFill>
                  <a:srgbClr val="333366"/>
                </a:solidFill>
                <a:latin typeface="+mn-lt"/>
                <a:cs typeface="Arial"/>
              </a:rPr>
              <a:t>	</a:t>
            </a:r>
            <a:r>
              <a:rPr sz="2000" b="1" kern="0" smtClean="0">
                <a:solidFill>
                  <a:srgbClr val="333366"/>
                </a:solidFill>
                <a:latin typeface="+mn-lt"/>
                <a:cs typeface="Arial"/>
              </a:rPr>
              <a:t>						</a:t>
            </a:r>
          </a:p>
        </p:txBody>
      </p:sp>
      <p:sp>
        <p:nvSpPr>
          <p:cNvPr id="6" name="Rectangle 2"/>
          <p:cNvSpPr txBox="1">
            <a:spLocks/>
          </p:cNvSpPr>
          <p:nvPr/>
        </p:nvSpPr>
        <p:spPr bwMode="auto">
          <a:xfrm>
            <a:off x="0" y="107950"/>
            <a:ext cx="8099425"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The Wittem proposal – groundbreaking?</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6682B925-E538-46ED-9617-579BB546D0B2}"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37</a:t>
            </a:fld>
            <a:endParaRPr lang="de-DE" sz="1400" kern="0">
              <a:solidFill>
                <a:srgbClr val="002060"/>
              </a:solidFill>
              <a:latin typeface="Times New Roman" pitchFamily="18"/>
              <a:ea typeface="Arial Unicode MS" pitchFamily="2"/>
              <a:cs typeface="Tahoma" pitchFamily="2"/>
            </a:endParaRPr>
          </a:p>
        </p:txBody>
      </p:sp>
      <p:sp>
        <p:nvSpPr>
          <p:cNvPr id="35843" name="Rectangle 2"/>
          <p:cNvSpPr txBox="1">
            <a:spLocks noGrp="1"/>
          </p:cNvSpPr>
          <p:nvPr>
            <p:ph type="title" idx="4294967295"/>
          </p:nvPr>
        </p:nvSpPr>
        <p:spPr>
          <a:xfrm>
            <a:off x="0" y="107950"/>
            <a:ext cx="8099425"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The </a:t>
            </a:r>
            <a:r>
              <a:rPr sz="2800" err="1" smtClean="0">
                <a:solidFill>
                  <a:srgbClr val="FFFFFF"/>
                </a:solidFill>
                <a:latin typeface="Calibri" pitchFamily="34" charset="0"/>
                <a:ea typeface="Arial Unicode MS" pitchFamily="34" charset="-128"/>
                <a:cs typeface="Arial" pitchFamily="34" charset="0"/>
              </a:rPr>
              <a:t>Wittem</a:t>
            </a:r>
            <a:r>
              <a:rPr sz="2800" smtClean="0">
                <a:solidFill>
                  <a:srgbClr val="FFFFFF"/>
                </a:solidFill>
                <a:latin typeface="Calibri" pitchFamily="34" charset="0"/>
                <a:ea typeface="Arial Unicode MS" pitchFamily="34" charset="-128"/>
                <a:cs typeface="Arial" pitchFamily="34" charset="0"/>
              </a:rPr>
              <a:t> proposal – groundbreaking?</a:t>
            </a:r>
          </a:p>
        </p:txBody>
      </p:sp>
      <p:sp>
        <p:nvSpPr>
          <p:cNvPr id="4" name="Textfeld 4"/>
          <p:cNvSpPr txBox="1"/>
          <p:nvPr/>
        </p:nvSpPr>
        <p:spPr>
          <a:xfrm>
            <a:off x="1" y="764704"/>
            <a:ext cx="9144000" cy="1413913"/>
          </a:xfrm>
          <a:prstGeom prst="rect">
            <a:avLst/>
          </a:prstGeom>
          <a:noFill/>
          <a:ln>
            <a:noFill/>
          </a:ln>
        </p:spPr>
        <p:txBody>
          <a:bodyPr wrap="square"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400" b="1" kern="0">
                <a:solidFill>
                  <a:srgbClr val="002060"/>
                </a:solidFill>
                <a:latin typeface="Calibri" pitchFamily="18"/>
                <a:ea typeface="Arial Unicode MS" pitchFamily="2"/>
                <a:cs typeface="Tahoma" pitchFamily="2"/>
              </a:rPr>
              <a:t>The </a:t>
            </a:r>
            <a:r>
              <a:rPr lang="de-DE" sz="2400" b="1" kern="0" err="1">
                <a:solidFill>
                  <a:srgbClr val="002060"/>
                </a:solidFill>
                <a:latin typeface="Calibri" pitchFamily="18"/>
                <a:ea typeface="Arial Unicode MS" pitchFamily="2"/>
                <a:cs typeface="Tahoma" pitchFamily="2"/>
              </a:rPr>
              <a:t>approach</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of</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the</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Wittem</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group</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is</a:t>
            </a:r>
            <a:r>
              <a:rPr lang="de-DE" sz="2400" b="1" kern="0">
                <a:solidFill>
                  <a:srgbClr val="002060"/>
                </a:solidFill>
                <a:latin typeface="Calibri" pitchFamily="18"/>
                <a:ea typeface="Arial Unicode MS" pitchFamily="2"/>
                <a:cs typeface="Tahoma" pitchFamily="2"/>
              </a:rPr>
              <a:t> </a:t>
            </a:r>
            <a:r>
              <a:rPr lang="de-DE" sz="2400" b="1" kern="0" err="1" smtClean="0">
                <a:solidFill>
                  <a:srgbClr val="002060"/>
                </a:solidFill>
                <a:latin typeface="Calibri" pitchFamily="18"/>
                <a:ea typeface="Arial Unicode MS" pitchFamily="2"/>
                <a:cs typeface="Tahoma" pitchFamily="2"/>
              </a:rPr>
              <a:t>both</a:t>
            </a:r>
            <a:endParaRPr lang="de-DE" sz="2400" b="1" kern="0">
              <a:solidFill>
                <a:srgbClr val="002060"/>
              </a:solidFill>
              <a:latin typeface="Calibri" pitchFamily="18"/>
              <a:ea typeface="Arial Unicode MS" pitchFamily="2"/>
              <a:cs typeface="Tahoma" pitchFamily="2"/>
            </a:endParaRPr>
          </a:p>
          <a:p>
            <a:pPr algn="ctr" fontAlgn="auto">
              <a:lnSpc>
                <a:spcPct val="150000"/>
              </a:lnSpc>
              <a:spcBef>
                <a:spcPts val="0"/>
              </a:spcBef>
              <a:spcAft>
                <a:spcPts val="0"/>
              </a:spcAft>
              <a:defRPr sz="1800" b="0" i="0" u="none" strike="noStrike" kern="0" cap="none" spc="0" baseline="0">
                <a:solidFill>
                  <a:srgbClr val="000000"/>
                </a:solidFill>
                <a:uFillTx/>
              </a:defRPr>
            </a:pPr>
            <a:r>
              <a:rPr lang="de-DE" sz="2400" b="1" kern="0" smtClean="0">
                <a:solidFill>
                  <a:srgbClr val="002060"/>
                </a:solidFill>
                <a:latin typeface="Calibri" pitchFamily="18"/>
                <a:ea typeface="Arial Unicode MS" pitchFamily="2"/>
                <a:cs typeface="Tahoma" pitchFamily="2"/>
              </a:rPr>
              <a:t>traditional, </a:t>
            </a:r>
            <a:r>
              <a:rPr lang="de-DE" sz="2400" b="1" kern="0" err="1" smtClean="0">
                <a:solidFill>
                  <a:srgbClr val="002060"/>
                </a:solidFill>
                <a:latin typeface="Calibri" pitchFamily="18"/>
                <a:ea typeface="Arial Unicode MS" pitchFamily="2"/>
                <a:cs typeface="Tahoma" pitchFamily="2"/>
              </a:rPr>
              <a:t>conservative</a:t>
            </a:r>
            <a:r>
              <a:rPr lang="de-DE" sz="2400" b="1" kern="0" smtClean="0">
                <a:solidFill>
                  <a:srgbClr val="002060"/>
                </a:solidFill>
                <a:latin typeface="Calibri" pitchFamily="18"/>
                <a:ea typeface="Arial Unicode MS" pitchFamily="2"/>
                <a:cs typeface="Tahoma" pitchFamily="2"/>
              </a:rPr>
              <a:t> (</a:t>
            </a:r>
            <a:r>
              <a:rPr lang="de-DE" sz="2400" b="1" kern="0" err="1" smtClean="0">
                <a:solidFill>
                  <a:srgbClr val="002060"/>
                </a:solidFill>
                <a:latin typeface="Calibri" pitchFamily="18"/>
                <a:ea typeface="Arial Unicode MS" pitchFamily="2"/>
                <a:cs typeface="Tahoma" pitchFamily="2"/>
              </a:rPr>
              <a:t>realistic</a:t>
            </a:r>
            <a:r>
              <a:rPr lang="de-DE" sz="2400" b="1" kern="0" smtClean="0">
                <a:solidFill>
                  <a:srgbClr val="002060"/>
                </a:solidFill>
                <a:latin typeface="Calibri" pitchFamily="18"/>
                <a:ea typeface="Arial Unicode MS" pitchFamily="2"/>
                <a:cs typeface="Tahoma" pitchFamily="2"/>
              </a:rPr>
              <a:t>) </a:t>
            </a:r>
            <a:r>
              <a:rPr lang="de-DE" sz="3600" b="1" kern="0" err="1" smtClean="0">
                <a:solidFill>
                  <a:srgbClr val="002060"/>
                </a:solidFill>
                <a:latin typeface="Calibri" pitchFamily="18"/>
                <a:ea typeface="Arial Unicode MS" pitchFamily="2"/>
                <a:cs typeface="Tahoma" pitchFamily="2"/>
              </a:rPr>
              <a:t>and</a:t>
            </a:r>
            <a:r>
              <a:rPr lang="de-DE" sz="2400" b="1" kern="0" smtClean="0">
                <a:solidFill>
                  <a:srgbClr val="002060"/>
                </a:solidFill>
                <a:latin typeface="Calibri" pitchFamily="18"/>
                <a:ea typeface="Arial Unicode MS" pitchFamily="2"/>
                <a:cs typeface="Tahoma" pitchFamily="2"/>
              </a:rPr>
              <a:t> </a:t>
            </a:r>
            <a:r>
              <a:rPr lang="de-DE" sz="2400" b="1" kern="0" err="1" smtClean="0">
                <a:solidFill>
                  <a:srgbClr val="002060"/>
                </a:solidFill>
                <a:latin typeface="Calibri" pitchFamily="18"/>
                <a:ea typeface="Arial Unicode MS" pitchFamily="2"/>
                <a:cs typeface="Tahoma" pitchFamily="2"/>
              </a:rPr>
              <a:t>surprinsingly</a:t>
            </a:r>
            <a:r>
              <a:rPr lang="de-DE" sz="2400" b="1" kern="0" smtClean="0">
                <a:solidFill>
                  <a:srgbClr val="002060"/>
                </a:solidFill>
                <a:latin typeface="Calibri" pitchFamily="18"/>
                <a:ea typeface="Arial Unicode MS" pitchFamily="2"/>
                <a:cs typeface="Tahoma" pitchFamily="2"/>
              </a:rPr>
              <a:t> innovative </a:t>
            </a:r>
            <a:endParaRPr lang="de-DE" sz="2400" b="1" kern="0">
              <a:solidFill>
                <a:srgbClr val="002060"/>
              </a:solidFill>
              <a:latin typeface="Calibri" pitchFamily="18"/>
              <a:ea typeface="Arial Unicode MS" pitchFamily="2"/>
              <a:cs typeface="Tahoma" pitchFamily="2"/>
            </a:endParaRPr>
          </a:p>
        </p:txBody>
      </p:sp>
      <p:grpSp>
        <p:nvGrpSpPr>
          <p:cNvPr id="3" name="Gruppieren 5"/>
          <p:cNvGrpSpPr>
            <a:grpSpLocks/>
          </p:cNvGrpSpPr>
          <p:nvPr/>
        </p:nvGrpSpPr>
        <p:grpSpPr bwMode="auto">
          <a:xfrm>
            <a:off x="179512" y="2159447"/>
            <a:ext cx="2090738" cy="1701601"/>
            <a:chOff x="178468" y="1989257"/>
            <a:chExt cx="2091964" cy="1701860"/>
          </a:xfrm>
          <a:solidFill>
            <a:schemeClr val="bg1">
              <a:lumMod val="75000"/>
            </a:schemeClr>
          </a:solidFill>
        </p:grpSpPr>
        <p:sp>
          <p:nvSpPr>
            <p:cNvPr id="8" name="Textfeld 7"/>
            <p:cNvSpPr txBox="1"/>
            <p:nvPr/>
          </p:nvSpPr>
          <p:spPr>
            <a:xfrm>
              <a:off x="178468" y="2565409"/>
              <a:ext cx="2091964" cy="1125708"/>
            </a:xfrm>
            <a:prstGeom prst="rect">
              <a:avLst/>
            </a:prstGeom>
            <a:grp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200" b="1" kern="0" err="1">
                  <a:solidFill>
                    <a:srgbClr val="002060"/>
                  </a:solidFill>
                  <a:latin typeface="Calibri" pitchFamily="18"/>
                  <a:ea typeface="Arial Unicode MS" pitchFamily="2"/>
                  <a:cs typeface="Tahoma" pitchFamily="2"/>
                </a:rPr>
                <a:t>focus</a:t>
              </a:r>
              <a:r>
                <a:rPr lang="de-DE" sz="2200" b="1" kern="0">
                  <a:solidFill>
                    <a:srgbClr val="002060"/>
                  </a:solidFill>
                  <a:latin typeface="Calibri" pitchFamily="18"/>
                  <a:ea typeface="Arial Unicode MS" pitchFamily="2"/>
                  <a:cs typeface="Tahoma" pitchFamily="2"/>
                </a:rPr>
                <a:t> on a </a:t>
              </a:r>
              <a:r>
                <a:rPr lang="de-DE" sz="2200" b="1" kern="0" err="1">
                  <a:solidFill>
                    <a:srgbClr val="002060"/>
                  </a:solidFill>
                  <a:latin typeface="Calibri" pitchFamily="18"/>
                  <a:ea typeface="Arial Unicode MS" pitchFamily="2"/>
                  <a:cs typeface="Tahoma" pitchFamily="2"/>
                </a:rPr>
                <a:t>set</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of</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exceptions</a:t>
              </a:r>
              <a:endParaRPr lang="de-DE" sz="2200" b="1" kern="0">
                <a:solidFill>
                  <a:srgbClr val="002060"/>
                </a:solidFill>
                <a:latin typeface="Calibri" pitchFamily="18"/>
                <a:ea typeface="Arial Unicode MS" pitchFamily="2"/>
                <a:cs typeface="Tahoma" pitchFamily="2"/>
              </a:endParaRPr>
            </a:p>
          </p:txBody>
        </p:sp>
        <p:sp>
          <p:nvSpPr>
            <p:cNvPr id="9" name="Freihandform 7"/>
            <p:cNvSpPr/>
            <p:nvPr/>
          </p:nvSpPr>
          <p:spPr>
            <a:xfrm>
              <a:off x="1187171" y="1989257"/>
              <a:ext cx="179492" cy="59064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solidFill>
              <a:srgbClr val="002060"/>
            </a:solidFill>
            <a:ln w="0">
              <a:solidFill>
                <a:srgbClr val="000000"/>
              </a:solidFill>
              <a:prstDash val="solid"/>
            </a:ln>
          </p:spPr>
          <p:txBody>
            <a:bodyPr lIns="90004" tIns="44997" rIns="90004" bIns="44997"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2060"/>
                </a:solidFill>
                <a:latin typeface="Arial" pitchFamily="18"/>
                <a:ea typeface="Arial Unicode MS" pitchFamily="2"/>
                <a:cs typeface="Tahoma" pitchFamily="2"/>
              </a:endParaRPr>
            </a:p>
          </p:txBody>
        </p:sp>
      </p:grpSp>
      <p:grpSp>
        <p:nvGrpSpPr>
          <p:cNvPr id="7" name="Gruppieren 8"/>
          <p:cNvGrpSpPr>
            <a:grpSpLocks/>
          </p:cNvGrpSpPr>
          <p:nvPr/>
        </p:nvGrpSpPr>
        <p:grpSpPr bwMode="auto">
          <a:xfrm>
            <a:off x="2699792" y="2159049"/>
            <a:ext cx="3060700" cy="1701998"/>
            <a:chOff x="4107603" y="2124293"/>
            <a:chExt cx="3060003" cy="1701272"/>
          </a:xfrm>
          <a:solidFill>
            <a:schemeClr val="bg1">
              <a:lumMod val="75000"/>
            </a:schemeClr>
          </a:solidFill>
        </p:grpSpPr>
        <p:sp>
          <p:nvSpPr>
            <p:cNvPr id="11" name="Textfeld 7"/>
            <p:cNvSpPr txBox="1"/>
            <p:nvPr/>
          </p:nvSpPr>
          <p:spPr>
            <a:xfrm>
              <a:off x="4107603" y="2700508"/>
              <a:ext cx="3060003" cy="1125057"/>
            </a:xfrm>
            <a:prstGeom prst="rect">
              <a:avLst/>
            </a:prstGeom>
            <a:grpFill/>
            <a:ln>
              <a:noFill/>
            </a:ln>
          </p:spPr>
          <p:txBody>
            <a:bodyPr anchorCtr="1" compatLnSpc="0">
              <a:spAutoFit/>
            </a:bodyPr>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2200" b="1" kern="0" err="1">
                  <a:solidFill>
                    <a:srgbClr val="002060"/>
                  </a:solidFill>
                  <a:latin typeface="Calibri" pitchFamily="18"/>
                  <a:ea typeface="Arial Unicode MS" pitchFamily="2"/>
                  <a:cs typeface="Tahoma" pitchFamily="2"/>
                </a:rPr>
                <a:t>focus</a:t>
              </a:r>
              <a:r>
                <a:rPr lang="de-DE" sz="2200" b="1" kern="0">
                  <a:solidFill>
                    <a:srgbClr val="002060"/>
                  </a:solidFill>
                  <a:latin typeface="Calibri" pitchFamily="18"/>
                  <a:ea typeface="Arial Unicode MS" pitchFamily="2"/>
                  <a:cs typeface="Tahoma" pitchFamily="2"/>
                </a:rPr>
                <a:t> on </a:t>
              </a:r>
              <a:r>
                <a:rPr lang="de-DE" sz="2200" b="1" kern="0" err="1">
                  <a:solidFill>
                    <a:srgbClr val="002060"/>
                  </a:solidFill>
                  <a:latin typeface="Calibri" pitchFamily="18"/>
                  <a:ea typeface="Arial Unicode MS" pitchFamily="2"/>
                  <a:cs typeface="Tahoma" pitchFamily="2"/>
                </a:rPr>
                <a:t>single</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author</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and</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unitary</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closed</a:t>
              </a:r>
              <a:r>
                <a:rPr lang="de-DE" sz="2200" b="1" kern="0">
                  <a:solidFill>
                    <a:srgbClr val="002060"/>
                  </a:solidFill>
                  <a:latin typeface="Calibri" pitchFamily="18"/>
                  <a:ea typeface="Arial Unicode MS" pitchFamily="2"/>
                  <a:cs typeface="Tahoma" pitchFamily="2"/>
                </a:rPr>
                <a:t> </a:t>
              </a:r>
              <a:r>
                <a:rPr lang="de-DE" sz="2200" b="1" kern="0" err="1">
                  <a:solidFill>
                    <a:srgbClr val="002060"/>
                  </a:solidFill>
                  <a:latin typeface="Calibri" pitchFamily="18"/>
                  <a:ea typeface="Arial Unicode MS" pitchFamily="2"/>
                  <a:cs typeface="Tahoma" pitchFamily="2"/>
                </a:rPr>
                <a:t>work</a:t>
              </a:r>
              <a:endParaRPr lang="de-DE" sz="2200" b="1" kern="0">
                <a:solidFill>
                  <a:srgbClr val="002060"/>
                </a:solidFill>
                <a:latin typeface="Calibri" pitchFamily="18"/>
                <a:ea typeface="Arial Unicode MS" pitchFamily="2"/>
                <a:cs typeface="Tahoma" pitchFamily="2"/>
              </a:endParaRPr>
            </a:p>
          </p:txBody>
        </p:sp>
        <p:sp>
          <p:nvSpPr>
            <p:cNvPr id="12" name="Freihandform 10"/>
            <p:cNvSpPr/>
            <p:nvPr/>
          </p:nvSpPr>
          <p:spPr>
            <a:xfrm>
              <a:off x="4680559" y="2124293"/>
              <a:ext cx="179347" cy="53952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solidFill>
              <a:srgbClr val="002060"/>
            </a:solidFill>
            <a:ln w="0">
              <a:solidFill>
                <a:srgbClr val="000000"/>
              </a:solidFill>
              <a:prstDash val="solid"/>
            </a:ln>
          </p:spPr>
          <p:txBody>
            <a:bodyPr lIns="90004" tIns="44997" rIns="90004" bIns="44997"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2060"/>
                </a:solidFill>
                <a:latin typeface="Arial" pitchFamily="18"/>
                <a:ea typeface="Arial Unicode MS" pitchFamily="2"/>
                <a:cs typeface="Tahoma" pitchFamily="2"/>
              </a:endParaRPr>
            </a:p>
          </p:txBody>
        </p:sp>
      </p:grpSp>
      <p:grpSp>
        <p:nvGrpSpPr>
          <p:cNvPr id="13" name="Gruppieren 8"/>
          <p:cNvGrpSpPr>
            <a:grpSpLocks/>
          </p:cNvGrpSpPr>
          <p:nvPr/>
        </p:nvGrpSpPr>
        <p:grpSpPr bwMode="auto">
          <a:xfrm>
            <a:off x="5940152" y="1988840"/>
            <a:ext cx="3060700" cy="1832147"/>
            <a:chOff x="4107603" y="2087995"/>
            <a:chExt cx="3060003" cy="1831365"/>
          </a:xfrm>
          <a:solidFill>
            <a:srgbClr val="002060"/>
          </a:solidFill>
        </p:grpSpPr>
        <p:sp>
          <p:nvSpPr>
            <p:cNvPr id="14" name="Textfeld 7"/>
            <p:cNvSpPr txBox="1"/>
            <p:nvPr/>
          </p:nvSpPr>
          <p:spPr>
            <a:xfrm>
              <a:off x="4107603" y="2700508"/>
              <a:ext cx="3060003" cy="1218852"/>
            </a:xfrm>
            <a:prstGeom prst="rect">
              <a:avLst/>
            </a:prstGeom>
            <a:grp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en-US" sz="2400" kern="0" smtClean="0">
                  <a:solidFill>
                    <a:schemeClr val="bg1"/>
                  </a:solidFill>
                  <a:latin typeface="Calibri" pitchFamily="34"/>
                  <a:cs typeface="Arial"/>
                </a:rPr>
                <a:t>unrestricted use </a:t>
              </a:r>
              <a:r>
                <a:rPr lang="en-US" sz="2400" kern="0">
                  <a:solidFill>
                    <a:schemeClr val="bg1"/>
                  </a:solidFill>
                  <a:latin typeface="Calibri" pitchFamily="34"/>
                  <a:cs typeface="Arial"/>
                </a:rPr>
                <a:t>for purposes of </a:t>
              </a:r>
              <a:endParaRPr lang="en-US" sz="2400" kern="0" smtClean="0">
                <a:solidFill>
                  <a:schemeClr val="bg1"/>
                </a:solidFill>
                <a:latin typeface="Calibri" pitchFamily="34"/>
                <a:cs typeface="Arial"/>
              </a:endParaRPr>
            </a:p>
            <a:p>
              <a:pPr algn="ctr" fontAlgn="auto">
                <a:spcBef>
                  <a:spcPts val="0"/>
                </a:spcBef>
                <a:spcAft>
                  <a:spcPts val="0"/>
                </a:spcAft>
                <a:defRPr sz="1800" b="0" i="0" u="none" strike="noStrike" kern="0" cap="none" spc="0" baseline="0">
                  <a:solidFill>
                    <a:srgbClr val="000000"/>
                  </a:solidFill>
                  <a:uFillTx/>
                </a:defRPr>
              </a:pPr>
              <a:r>
                <a:rPr lang="en-US" sz="2400" b="1" kern="0" smtClean="0">
                  <a:solidFill>
                    <a:schemeClr val="bg1"/>
                  </a:solidFill>
                  <a:latin typeface="Calibri" pitchFamily="34"/>
                  <a:cs typeface="Arial"/>
                </a:rPr>
                <a:t>scientific research</a:t>
              </a:r>
              <a:endParaRPr lang="de-DE" sz="2200" b="1" kern="0">
                <a:solidFill>
                  <a:schemeClr val="bg1"/>
                </a:solidFill>
                <a:latin typeface="Calibri" pitchFamily="18"/>
                <a:ea typeface="Arial Unicode MS" pitchFamily="2"/>
                <a:cs typeface="Tahoma" pitchFamily="2"/>
              </a:endParaRPr>
            </a:p>
          </p:txBody>
        </p:sp>
        <p:sp>
          <p:nvSpPr>
            <p:cNvPr id="15" name="Freihandform 10"/>
            <p:cNvSpPr/>
            <p:nvPr/>
          </p:nvSpPr>
          <p:spPr>
            <a:xfrm>
              <a:off x="5656054" y="2087995"/>
              <a:ext cx="179347" cy="53952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grpFill/>
            <a:ln w="0">
              <a:solidFill>
                <a:srgbClr val="000000"/>
              </a:solidFill>
              <a:prstDash val="solid"/>
            </a:ln>
          </p:spPr>
          <p:txBody>
            <a:bodyPr lIns="90004" tIns="44997" rIns="90004" bIns="44997"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chemeClr val="bg1"/>
                </a:solidFill>
                <a:latin typeface="Arial" pitchFamily="18"/>
                <a:ea typeface="Arial Unicode MS" pitchFamily="2"/>
                <a:cs typeface="Tahoma" pitchFamily="2"/>
              </a:endParaRPr>
            </a:p>
          </p:txBody>
        </p:sp>
      </p:grpSp>
      <p:grpSp>
        <p:nvGrpSpPr>
          <p:cNvPr id="16" name="Gruppieren 8"/>
          <p:cNvGrpSpPr>
            <a:grpSpLocks/>
          </p:cNvGrpSpPr>
          <p:nvPr/>
        </p:nvGrpSpPr>
        <p:grpSpPr bwMode="auto">
          <a:xfrm>
            <a:off x="5868144" y="3599581"/>
            <a:ext cx="3060700" cy="1773635"/>
            <a:chOff x="4107603" y="2087995"/>
            <a:chExt cx="3060003" cy="1772879"/>
          </a:xfrm>
          <a:solidFill>
            <a:srgbClr val="002060"/>
          </a:solidFill>
        </p:grpSpPr>
        <p:sp>
          <p:nvSpPr>
            <p:cNvPr id="17" name="Textfeld 7"/>
            <p:cNvSpPr txBox="1"/>
            <p:nvPr/>
          </p:nvSpPr>
          <p:spPr>
            <a:xfrm>
              <a:off x="4107603" y="2663813"/>
              <a:ext cx="3060003" cy="1197061"/>
            </a:xfrm>
            <a:prstGeom prst="rect">
              <a:avLst/>
            </a:prstGeom>
            <a:grpFill/>
            <a:ln>
              <a:noFill/>
            </a:ln>
          </p:spPr>
          <p:txBody>
            <a:bodyPr anchorCtr="1" compatLnSpc="0">
              <a:spAutoFit/>
            </a:bodyPr>
            <a:lstStyle/>
            <a:p>
              <a:pPr algn="ctr" fontAlgn="auto">
                <a:spcBef>
                  <a:spcPts val="0"/>
                </a:spcBef>
                <a:spcAft>
                  <a:spcPts val="0"/>
                </a:spcAft>
                <a:defRPr sz="1800" b="0" i="0" u="none" strike="noStrike" kern="0" cap="none" spc="0" baseline="0">
                  <a:solidFill>
                    <a:srgbClr val="000000"/>
                  </a:solidFill>
                  <a:uFillTx/>
                </a:defRPr>
              </a:pPr>
              <a:r>
                <a:rPr lang="en-US" sz="2400" kern="0" smtClean="0">
                  <a:solidFill>
                    <a:schemeClr val="bg1"/>
                  </a:solidFill>
                  <a:latin typeface="Calibri" pitchFamily="34"/>
                  <a:cs typeface="Arial"/>
                </a:rPr>
                <a:t>unrestricted </a:t>
              </a:r>
              <a:r>
                <a:rPr lang="de-DE" sz="2400" kern="0" err="1" smtClean="0">
                  <a:solidFill>
                    <a:schemeClr val="bg1"/>
                  </a:solidFill>
                  <a:cs typeface="Arial"/>
                </a:rPr>
                <a:t>use</a:t>
              </a:r>
              <a:r>
                <a:rPr lang="de-DE" sz="2400" kern="0" smtClean="0">
                  <a:solidFill>
                    <a:schemeClr val="bg1"/>
                  </a:solidFill>
                  <a:cs typeface="Arial"/>
                </a:rPr>
                <a:t> </a:t>
              </a:r>
              <a:r>
                <a:rPr lang="de-DE" sz="2400" kern="0" err="1" smtClean="0">
                  <a:solidFill>
                    <a:schemeClr val="bg1"/>
                  </a:solidFill>
                  <a:cs typeface="Arial"/>
                </a:rPr>
                <a:t>for</a:t>
              </a:r>
              <a:r>
                <a:rPr lang="de-DE" sz="2400" kern="0" smtClean="0">
                  <a:solidFill>
                    <a:schemeClr val="bg1"/>
                  </a:solidFill>
                  <a:cs typeface="Arial"/>
                </a:rPr>
                <a:t> </a:t>
              </a:r>
              <a:r>
                <a:rPr lang="de-DE" sz="2400" b="1" kern="0" err="1" smtClean="0">
                  <a:solidFill>
                    <a:schemeClr val="bg1"/>
                  </a:solidFill>
                  <a:cs typeface="Arial"/>
                </a:rPr>
                <a:t>educational</a:t>
              </a:r>
              <a:r>
                <a:rPr lang="de-DE" sz="2400" b="1" kern="0" smtClean="0">
                  <a:solidFill>
                    <a:schemeClr val="bg1"/>
                  </a:solidFill>
                  <a:cs typeface="Arial"/>
                </a:rPr>
                <a:t> </a:t>
              </a:r>
              <a:r>
                <a:rPr lang="de-DE" sz="2400" b="1" kern="0" err="1" smtClean="0">
                  <a:solidFill>
                    <a:schemeClr val="bg1"/>
                  </a:solidFill>
                  <a:cs typeface="Arial"/>
                </a:rPr>
                <a:t>purposes</a:t>
              </a:r>
              <a:endParaRPr lang="de-DE" sz="2200" b="1" kern="0">
                <a:solidFill>
                  <a:schemeClr val="bg1"/>
                </a:solidFill>
                <a:latin typeface="Calibri" pitchFamily="18"/>
                <a:ea typeface="Arial Unicode MS" pitchFamily="2"/>
                <a:cs typeface="Tahoma" pitchFamily="2"/>
              </a:endParaRPr>
            </a:p>
          </p:txBody>
        </p:sp>
        <p:sp>
          <p:nvSpPr>
            <p:cNvPr id="18" name="Freihandform 10"/>
            <p:cNvSpPr/>
            <p:nvPr/>
          </p:nvSpPr>
          <p:spPr>
            <a:xfrm>
              <a:off x="5656054" y="2087995"/>
              <a:ext cx="179347" cy="539520"/>
            </a:xfrm>
            <a:custGeom>
              <a:avLst>
                <a:gd name="f0" fmla="val 16200"/>
                <a:gd name="f1" fmla="val 5400"/>
              </a:avLst>
              <a:gdLst>
                <a:gd name="f2" fmla="val w"/>
                <a:gd name="f3" fmla="val h"/>
                <a:gd name="f4" fmla="val 0"/>
                <a:gd name="f5" fmla="val 21600"/>
                <a:gd name="f6" fmla="val 10800"/>
                <a:gd name="f7" fmla="*/ f2 1 21600"/>
                <a:gd name="f8" fmla="*/ f3 1 21600"/>
                <a:gd name="f9" fmla="+- f5 0 f4"/>
                <a:gd name="f10" fmla="pin 0 f1 10800"/>
                <a:gd name="f11" fmla="pin 0 f0 21600"/>
                <a:gd name="f12" fmla="val f10"/>
                <a:gd name="f13" fmla="val f11"/>
                <a:gd name="f14" fmla="*/ f9 1 21600"/>
                <a:gd name="f15" fmla="*/ f10 f7 1"/>
                <a:gd name="f16" fmla="*/ f11 f8 1"/>
                <a:gd name="f17" fmla="+- 21600 0 f12"/>
                <a:gd name="f18" fmla="+- 21600 0 f13"/>
                <a:gd name="f19" fmla="*/ 0 f14 1"/>
                <a:gd name="f20" fmla="*/ f12 f7 1"/>
                <a:gd name="f21" fmla="*/ f18 f12 1"/>
                <a:gd name="f22" fmla="*/ f19 1 f14"/>
                <a:gd name="f23" fmla="*/ f17 f7 1"/>
                <a:gd name="f24" fmla="*/ f21 1 10800"/>
                <a:gd name="f25" fmla="*/ f22 f8 1"/>
                <a:gd name="f26" fmla="+- f13 f24 0"/>
                <a:gd name="f27" fmla="*/ f26 f8 1"/>
              </a:gdLst>
              <a:ahLst>
                <a:ahXY gdRefX="f1" minX="f4" maxX="f6" gdRefY="f0" minY="f4" maxY="f5">
                  <a:pos x="f15" y="f16"/>
                </a:ahXY>
              </a:ahLst>
              <a:cxnLst>
                <a:cxn ang="3cd4">
                  <a:pos x="hc" y="t"/>
                </a:cxn>
                <a:cxn ang="0">
                  <a:pos x="r" y="vc"/>
                </a:cxn>
                <a:cxn ang="cd4">
                  <a:pos x="hc" y="b"/>
                </a:cxn>
                <a:cxn ang="cd2">
                  <a:pos x="l" y="vc"/>
                </a:cxn>
              </a:cxnLst>
              <a:rect l="f20" t="f25" r="f23" b="f27"/>
              <a:pathLst>
                <a:path w="21600" h="21600">
                  <a:moveTo>
                    <a:pt x="f12" y="f4"/>
                  </a:moveTo>
                  <a:lnTo>
                    <a:pt x="f12" y="f13"/>
                  </a:lnTo>
                  <a:lnTo>
                    <a:pt x="f4" y="f13"/>
                  </a:lnTo>
                  <a:lnTo>
                    <a:pt x="f6" y="f5"/>
                  </a:lnTo>
                  <a:lnTo>
                    <a:pt x="f5" y="f13"/>
                  </a:lnTo>
                  <a:lnTo>
                    <a:pt x="f17" y="f13"/>
                  </a:lnTo>
                  <a:lnTo>
                    <a:pt x="f17" y="f4"/>
                  </a:lnTo>
                  <a:close/>
                </a:path>
              </a:pathLst>
            </a:custGeom>
            <a:grpFill/>
            <a:ln w="0">
              <a:solidFill>
                <a:srgbClr val="000000"/>
              </a:solidFill>
              <a:prstDash val="solid"/>
            </a:ln>
          </p:spPr>
          <p:txBody>
            <a:bodyPr lIns="90004" tIns="44997" rIns="90004" bIns="44997" anchor="ctr" compatLnSpc="0"/>
            <a:lstStyle/>
            <a:p>
              <a:pPr fontAlgn="auto" hangingPunct="0">
                <a:spcBef>
                  <a:spcPts val="0"/>
                </a:spcBef>
                <a:spcAft>
                  <a:spcPts val="0"/>
                </a:spcAft>
                <a:defRPr sz="1800" b="0" i="0" u="none" strike="noStrike" kern="0" cap="none" spc="0" baseline="0">
                  <a:solidFill>
                    <a:srgbClr val="000000"/>
                  </a:solidFill>
                  <a:uFillTx/>
                </a:defRPr>
              </a:pPr>
              <a:endParaRPr lang="de-DE" kern="0">
                <a:solidFill>
                  <a:schemeClr val="bg1"/>
                </a:solidFill>
                <a:latin typeface="Arial" pitchFamily="18"/>
                <a:ea typeface="Arial Unicode MS" pitchFamily="2"/>
                <a:cs typeface="Tahoma" pitchFamily="2"/>
              </a:endParaRPr>
            </a:p>
          </p:txBody>
        </p:sp>
      </p:grpSp>
      <p:sp>
        <p:nvSpPr>
          <p:cNvPr id="19" name="Textfeld 18"/>
          <p:cNvSpPr txBox="1"/>
          <p:nvPr/>
        </p:nvSpPr>
        <p:spPr>
          <a:xfrm>
            <a:off x="2987824" y="5373216"/>
            <a:ext cx="5328592" cy="707886"/>
          </a:xfrm>
          <a:prstGeom prst="rect">
            <a:avLst/>
          </a:prstGeom>
          <a:noFill/>
        </p:spPr>
        <p:txBody>
          <a:bodyPr wrap="square" rtlCol="0">
            <a:spAutoFit/>
          </a:bodyPr>
          <a:lstStyle/>
          <a:p>
            <a:pPr algn="ctr"/>
            <a:r>
              <a:rPr lang="en-US" sz="2000" b="1" kern="0" smtClean="0">
                <a:solidFill>
                  <a:srgbClr val="333366"/>
                </a:solidFill>
                <a:latin typeface="+mn-lt"/>
                <a:cs typeface="Arial"/>
              </a:rPr>
              <a:t>without </a:t>
            </a:r>
            <a:r>
              <a:rPr lang="en-US" sz="2000" b="1" kern="0" err="1" smtClean="0">
                <a:solidFill>
                  <a:srgbClr val="333366"/>
                </a:solidFill>
                <a:latin typeface="+mn-lt"/>
                <a:cs typeface="Arial"/>
              </a:rPr>
              <a:t>authorisation</a:t>
            </a:r>
            <a:r>
              <a:rPr lang="en-US" sz="2000" b="1" kern="0" smtClean="0">
                <a:solidFill>
                  <a:srgbClr val="333366"/>
                </a:solidFill>
                <a:latin typeface="+mn-lt"/>
                <a:cs typeface="Arial"/>
              </a:rPr>
              <a:t>, but only against payment of remuneration</a:t>
            </a:r>
            <a:endParaRPr lang="de-DE" sz="2000" b="1">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E36FDE77-7637-4436-9CE5-F183C2CADA5E}"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38</a:t>
            </a:fld>
            <a:endParaRPr lang="de-DE" sz="1400" kern="0">
              <a:solidFill>
                <a:srgbClr val="000000"/>
              </a:solidFill>
              <a:latin typeface="Times New Roman" pitchFamily="18"/>
              <a:ea typeface="Arial Unicode MS" pitchFamily="2"/>
              <a:cs typeface="Tahoma" pitchFamily="2"/>
            </a:endParaRPr>
          </a:p>
        </p:txBody>
      </p:sp>
      <p:sp>
        <p:nvSpPr>
          <p:cNvPr id="37891" name="Rectangle 2"/>
          <p:cNvSpPr txBox="1">
            <a:spLocks noGrp="1"/>
          </p:cNvSpPr>
          <p:nvPr>
            <p:ph type="title" idx="4294967295"/>
          </p:nvPr>
        </p:nvSpPr>
        <p:spPr>
          <a:xfrm>
            <a:off x="3563938" y="2160588"/>
            <a:ext cx="5580062" cy="1619250"/>
          </a:xfrm>
          <a:solidFill>
            <a:srgbClr val="333366"/>
          </a:solidFill>
        </p:spPr>
        <p:txBody>
          <a:bodyPr anchorCtr="1"/>
          <a:lstStyle/>
          <a:p>
            <a:pPr algn="ctr" eaLnBrk="1" hangingPunct="1">
              <a:buFont typeface="StarSymbol"/>
              <a:buNone/>
            </a:pPr>
            <a:r>
              <a:rPr sz="4400" smtClean="0">
                <a:solidFill>
                  <a:srgbClr val="FFFFFF"/>
                </a:solidFill>
                <a:latin typeface="Calibri" pitchFamily="34" charset="0"/>
                <a:ea typeface="Arial Unicode MS" pitchFamily="34" charset="-128"/>
                <a:cs typeface="Arial" pitchFamily="34" charset="0"/>
              </a:rPr>
              <a:t>A generic clause for science and  education</a:t>
            </a:r>
          </a:p>
        </p:txBody>
      </p:sp>
      <p:sp>
        <p:nvSpPr>
          <p:cNvPr id="4" name="Textfeld 3"/>
          <p:cNvSpPr txBox="1"/>
          <p:nvPr/>
        </p:nvSpPr>
        <p:spPr>
          <a:xfrm>
            <a:off x="755576" y="4437112"/>
            <a:ext cx="8136904" cy="646331"/>
          </a:xfrm>
          <a:prstGeom prst="rect">
            <a:avLst/>
          </a:prstGeom>
          <a:noFill/>
        </p:spPr>
        <p:txBody>
          <a:bodyPr wrap="square" rtlCol="0">
            <a:spAutoFit/>
          </a:bodyPr>
          <a:lstStyle/>
          <a:p>
            <a:r>
              <a:rPr lang="de-DE" dirty="0" smtClean="0"/>
              <a:t>A </a:t>
            </a:r>
            <a:r>
              <a:rPr lang="de-DE" dirty="0" err="1" smtClean="0"/>
              <a:t>proposal</a:t>
            </a:r>
            <a:r>
              <a:rPr lang="de-DE" dirty="0" smtClean="0"/>
              <a:t> </a:t>
            </a:r>
            <a:r>
              <a:rPr lang="de-DE" dirty="0" err="1" smtClean="0"/>
              <a:t>of</a:t>
            </a:r>
            <a:r>
              <a:rPr lang="de-DE" dirty="0" smtClean="0"/>
              <a:t> </a:t>
            </a:r>
            <a:r>
              <a:rPr lang="de-DE" dirty="0" err="1" smtClean="0"/>
              <a:t>the</a:t>
            </a:r>
            <a:r>
              <a:rPr lang="de-DE" dirty="0" smtClean="0"/>
              <a:t> German </a:t>
            </a:r>
            <a:r>
              <a:rPr lang="de-DE" dirty="0" err="1" smtClean="0"/>
              <a:t>Coalition</a:t>
            </a:r>
            <a:r>
              <a:rPr lang="de-DE" dirty="0" smtClean="0"/>
              <a:t> </a:t>
            </a:r>
            <a:r>
              <a:rPr lang="de-DE" dirty="0" err="1" smtClean="0"/>
              <a:t>for</a:t>
            </a:r>
            <a:r>
              <a:rPr lang="de-DE" dirty="0" smtClean="0"/>
              <a:t> Action „Copyright </a:t>
            </a:r>
            <a:r>
              <a:rPr lang="de-DE" dirty="0" err="1" smtClean="0"/>
              <a:t>for</a:t>
            </a:r>
            <a:r>
              <a:rPr lang="de-DE" dirty="0" smtClean="0"/>
              <a:t> Research </a:t>
            </a:r>
            <a:r>
              <a:rPr lang="de-DE" dirty="0" err="1" smtClean="0"/>
              <a:t>and</a:t>
            </a:r>
            <a:r>
              <a:rPr lang="de-DE" dirty="0" smtClean="0"/>
              <a:t> Education“</a:t>
            </a:r>
            <a:endParaRPr lang="de-DE" dirty="0"/>
          </a:p>
        </p:txBody>
      </p:sp>
      <p:sp>
        <p:nvSpPr>
          <p:cNvPr id="5" name="Textfeld 4"/>
          <p:cNvSpPr txBox="1"/>
          <p:nvPr/>
        </p:nvSpPr>
        <p:spPr>
          <a:xfrm>
            <a:off x="755576" y="5157192"/>
            <a:ext cx="8136904" cy="369332"/>
          </a:xfrm>
          <a:prstGeom prst="rect">
            <a:avLst/>
          </a:prstGeom>
          <a:noFill/>
        </p:spPr>
        <p:txBody>
          <a:bodyPr wrap="square" rtlCol="0">
            <a:spAutoFit/>
          </a:bodyPr>
          <a:lstStyle/>
          <a:p>
            <a:r>
              <a:rPr lang="de-DE" dirty="0" err="1" smtClean="0"/>
              <a:t>Similar</a:t>
            </a:r>
            <a:r>
              <a:rPr lang="de-DE" dirty="0" smtClean="0"/>
              <a:t> </a:t>
            </a:r>
            <a:r>
              <a:rPr lang="de-DE" dirty="0" err="1" smtClean="0"/>
              <a:t>proposal</a:t>
            </a:r>
            <a:r>
              <a:rPr lang="de-DE" dirty="0" smtClean="0"/>
              <a:t> </a:t>
            </a:r>
            <a:r>
              <a:rPr lang="de-DE" dirty="0" err="1" smtClean="0"/>
              <a:t>by</a:t>
            </a:r>
            <a:r>
              <a:rPr lang="de-DE" dirty="0" smtClean="0"/>
              <a:t> </a:t>
            </a:r>
            <a:r>
              <a:rPr lang="de-DE" dirty="0" err="1" smtClean="0"/>
              <a:t>the</a:t>
            </a:r>
            <a:r>
              <a:rPr lang="de-DE" dirty="0" smtClean="0"/>
              <a:t> German </a:t>
            </a:r>
            <a:r>
              <a:rPr lang="de-DE" dirty="0" err="1" smtClean="0"/>
              <a:t>Alliance</a:t>
            </a:r>
            <a:r>
              <a:rPr lang="de-DE" dirty="0" smtClean="0"/>
              <a:t> </a:t>
            </a:r>
            <a:r>
              <a:rPr lang="de-DE" dirty="0" err="1" smtClean="0"/>
              <a:t>of</a:t>
            </a:r>
            <a:r>
              <a:rPr lang="de-DE" dirty="0" smtClean="0"/>
              <a:t> </a:t>
            </a:r>
            <a:r>
              <a:rPr lang="de-DE" dirty="0" err="1" smtClean="0"/>
              <a:t>the</a:t>
            </a:r>
            <a:r>
              <a:rPr lang="de-DE" dirty="0" smtClean="0"/>
              <a:t> Research </a:t>
            </a:r>
            <a:r>
              <a:rPr lang="de-DE" dirty="0" err="1" smtClean="0"/>
              <a:t>Organizations</a:t>
            </a:r>
            <a:endParaRPr lang="de-DE" dirty="0"/>
          </a:p>
        </p:txBody>
      </p:sp>
      <p:sp>
        <p:nvSpPr>
          <p:cNvPr id="6" name="Textfeld 5"/>
          <p:cNvSpPr txBox="1"/>
          <p:nvPr/>
        </p:nvSpPr>
        <p:spPr>
          <a:xfrm>
            <a:off x="755576" y="5661248"/>
            <a:ext cx="8136904" cy="369332"/>
          </a:xfrm>
          <a:prstGeom prst="rect">
            <a:avLst/>
          </a:prstGeom>
          <a:noFill/>
        </p:spPr>
        <p:txBody>
          <a:bodyPr wrap="square" rtlCol="0">
            <a:spAutoFit/>
          </a:bodyPr>
          <a:lstStyle/>
          <a:p>
            <a:r>
              <a:rPr lang="de-DE" dirty="0" err="1" smtClean="0"/>
              <a:t>Similar</a:t>
            </a:r>
            <a:r>
              <a:rPr lang="de-DE" dirty="0" smtClean="0"/>
              <a:t> </a:t>
            </a:r>
            <a:r>
              <a:rPr lang="de-DE" dirty="0" err="1" smtClean="0"/>
              <a:t>proposal</a:t>
            </a:r>
            <a:r>
              <a:rPr lang="de-DE" dirty="0" smtClean="0"/>
              <a:t> </a:t>
            </a:r>
            <a:r>
              <a:rPr lang="de-DE" dirty="0" err="1" smtClean="0"/>
              <a:t>by</a:t>
            </a:r>
            <a:r>
              <a:rPr lang="de-DE" dirty="0" smtClean="0"/>
              <a:t> </a:t>
            </a:r>
            <a:r>
              <a:rPr lang="de-DE" dirty="0" err="1" smtClean="0"/>
              <a:t>the</a:t>
            </a:r>
            <a:r>
              <a:rPr lang="de-DE" dirty="0" smtClean="0"/>
              <a:t> Conference </a:t>
            </a:r>
            <a:r>
              <a:rPr lang="de-DE" dirty="0" err="1" smtClean="0"/>
              <a:t>of</a:t>
            </a:r>
            <a:r>
              <a:rPr lang="de-DE" dirty="0" smtClean="0"/>
              <a:t> Culture </a:t>
            </a:r>
            <a:r>
              <a:rPr lang="de-DE" dirty="0" err="1" smtClean="0"/>
              <a:t>of</a:t>
            </a:r>
            <a:r>
              <a:rPr lang="de-DE" dirty="0" smtClean="0"/>
              <a:t> </a:t>
            </a:r>
            <a:r>
              <a:rPr lang="de-DE" dirty="0" err="1" smtClean="0"/>
              <a:t>the</a:t>
            </a:r>
            <a:r>
              <a:rPr lang="de-DE" dirty="0" smtClean="0"/>
              <a:t> States in Germany</a:t>
            </a:r>
            <a:endParaRPr lang="de-DE"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4AA638F7-C900-4FEB-AF0E-6CD008E279C6}"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39</a:t>
            </a:fld>
            <a:endParaRPr lang="de-DE" sz="1400" kern="0">
              <a:solidFill>
                <a:srgbClr val="000000"/>
              </a:solidFill>
              <a:latin typeface="Times New Roman" pitchFamily="18"/>
              <a:ea typeface="Arial Unicode MS" pitchFamily="2"/>
              <a:cs typeface="Tahoma" pitchFamily="2"/>
            </a:endParaRPr>
          </a:p>
        </p:txBody>
      </p:sp>
      <p:sp>
        <p:nvSpPr>
          <p:cNvPr id="38915" name="Rectangle 2"/>
          <p:cNvSpPr txBox="1">
            <a:spLocks noGrp="1"/>
          </p:cNvSpPr>
          <p:nvPr>
            <p:ph type="title" idx="4294967295"/>
          </p:nvPr>
        </p:nvSpPr>
        <p:spPr>
          <a:xfrm>
            <a:off x="0" y="107950"/>
            <a:ext cx="7847013" cy="539750"/>
          </a:xfrm>
          <a:solidFill>
            <a:srgbClr val="333366"/>
          </a:solidFill>
        </p:spPr>
        <p:txBody>
          <a:bodyPr anchorCtr="1">
            <a:normAutofit/>
          </a:bodyPr>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A generic clause for science and  education education</a:t>
            </a:r>
          </a:p>
        </p:txBody>
      </p:sp>
      <p:sp>
        <p:nvSpPr>
          <p:cNvPr id="4" name="Textfeld 4"/>
          <p:cNvSpPr txBox="1"/>
          <p:nvPr/>
        </p:nvSpPr>
        <p:spPr>
          <a:xfrm>
            <a:off x="0" y="764704"/>
            <a:ext cx="9144001" cy="5137689"/>
          </a:xfrm>
          <a:prstGeom prst="rect">
            <a:avLst/>
          </a:prstGeom>
          <a:noFill/>
          <a:ln>
            <a:noFill/>
          </a:ln>
        </p:spPr>
        <p:txBody>
          <a:bodyPr wrap="square"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zh-CN" sz="2400" b="1" kern="0" dirty="0">
                <a:solidFill>
                  <a:srgbClr val="333366"/>
                </a:solidFill>
                <a:latin typeface="Calibri" pitchFamily="18"/>
                <a:ea typeface="Arial Unicode MS" pitchFamily="2"/>
                <a:cs typeface="Tahoma" pitchFamily="2"/>
              </a:rPr>
              <a:t>§ 45b Education and Science</a:t>
            </a: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b="1" kern="0" dirty="0" smtClean="0">
                <a:solidFill>
                  <a:srgbClr val="333366"/>
                </a:solidFill>
                <a:latin typeface="Calibri" pitchFamily="18"/>
                <a:ea typeface="Arial Unicode MS" pitchFamily="2"/>
                <a:cs typeface="Tahoma" pitchFamily="2"/>
              </a:rPr>
              <a:t>(1) </a:t>
            </a:r>
            <a:r>
              <a:rPr lang="de-DE" b="1" kern="0" dirty="0" err="1" smtClean="0">
                <a:solidFill>
                  <a:srgbClr val="333366"/>
                </a:solidFill>
                <a:latin typeface="Calibri" pitchFamily="18"/>
                <a:ea typeface="Arial Unicode MS" pitchFamily="2"/>
                <a:cs typeface="Tahoma" pitchFamily="2"/>
              </a:rPr>
              <a:t>Copying</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distributing</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making</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published</a:t>
            </a:r>
            <a:r>
              <a:rPr lang="de-DE" b="1" kern="0" dirty="0">
                <a:solidFill>
                  <a:srgbClr val="333366"/>
                </a:solidFill>
                <a:latin typeface="Calibri" pitchFamily="18"/>
                <a:ea typeface="Arial Unicode MS" pitchFamily="2"/>
                <a:cs typeface="Tahoma" pitchFamily="2"/>
              </a:rPr>
              <a:t> </a:t>
            </a:r>
            <a:r>
              <a:rPr lang="en-US" b="1" kern="0" dirty="0">
                <a:solidFill>
                  <a:srgbClr val="333366"/>
                </a:solidFill>
                <a:latin typeface="Calibri" pitchFamily="18"/>
                <a:ea typeface="Arial Unicode MS" pitchFamily="2"/>
                <a:cs typeface="Tahoma" pitchFamily="2"/>
              </a:rPr>
              <a:t>works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available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to</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the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public</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is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permitted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for</a:t>
            </a:r>
            <a:r>
              <a:rPr lang="de-DE" b="1" kern="0" dirty="0">
                <a:solidFill>
                  <a:srgbClr val="333366"/>
                </a:solidFill>
                <a:latin typeface="Calibri" pitchFamily="18"/>
                <a:ea typeface="Arial Unicode MS" pitchFamily="2"/>
                <a:cs typeface="Tahoma" pitchFamily="2"/>
              </a:rPr>
              <a:t> personal </a:t>
            </a:r>
            <a:r>
              <a:rPr lang="de-DE" b="1" kern="0" dirty="0" err="1">
                <a:solidFill>
                  <a:srgbClr val="333366"/>
                </a:solidFill>
                <a:latin typeface="Calibri" pitchFamily="18"/>
                <a:ea typeface="Arial Unicode MS" pitchFamily="2"/>
                <a:cs typeface="Tahoma" pitchFamily="2"/>
              </a:rPr>
              <a:t>use</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science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for</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educational</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purposes</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schools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institutions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of</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higher</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t>
            </a:r>
            <a:r>
              <a:rPr lang="de-DE" b="1" kern="0" dirty="0">
                <a:solidFill>
                  <a:srgbClr val="333366"/>
                </a:solidFill>
                <a:latin typeface="Calibri" pitchFamily="18"/>
                <a:ea typeface="Arial Unicode MS" pitchFamily="2"/>
                <a:cs typeface="Tahoma" pitchFamily="2"/>
              </a:rPr>
              <a:t> (such </a:t>
            </a:r>
            <a:r>
              <a:rPr lang="de-DE" b="1" kern="0" dirty="0" err="1">
                <a:solidFill>
                  <a:srgbClr val="333366"/>
                </a:solidFill>
                <a:latin typeface="Calibri" pitchFamily="18"/>
                <a:ea typeface="Arial Unicode MS" pitchFamily="2"/>
                <a:cs typeface="Tahoma" pitchFamily="2"/>
              </a:rPr>
              <a:t>as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universities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other</a:t>
            </a:r>
            <a:r>
              <a:rPr lang="de-DE" b="1" kern="0" dirty="0">
                <a:solidFill>
                  <a:srgbClr val="333366"/>
                </a:solidFill>
                <a:latin typeface="Calibri" pitchFamily="18"/>
                <a:ea typeface="Arial Unicode MS" pitchFamily="2"/>
                <a:cs typeface="Tahoma" pitchFamily="2"/>
              </a:rPr>
              <a:t> non-</a:t>
            </a:r>
            <a:r>
              <a:rPr lang="de-DE" b="1" kern="0" dirty="0" err="1">
                <a:solidFill>
                  <a:srgbClr val="333366"/>
                </a:solidFill>
                <a:latin typeface="Calibri" pitchFamily="18"/>
                <a:ea typeface="Arial Unicode MS" pitchFamily="2"/>
                <a:cs typeface="Tahoma" pitchFamily="2"/>
              </a:rPr>
              <a:t>commercial</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institutions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dedicated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to</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continuing</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professonal</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training</a:t>
            </a:r>
            <a:r>
              <a:rPr lang="de-DE" b="1" kern="0" dirty="0">
                <a:solidFill>
                  <a:srgbClr val="333366"/>
                </a:solidFill>
                <a:latin typeface="Calibri" pitchFamily="18"/>
                <a:ea typeface="Arial Unicode MS" pitchFamily="2"/>
                <a:cs typeface="Tahoma" pitchFamily="2"/>
              </a:rPr>
              <a:t>. </a:t>
            </a:r>
            <a:endParaRPr lang="de-DE" b="1" kern="0" dirty="0" smtClean="0">
              <a:solidFill>
                <a:srgbClr val="333366"/>
              </a:solidFill>
              <a:latin typeface="Calibri" pitchFamily="18"/>
              <a:ea typeface="Arial Unicode MS" pitchFamily="2"/>
              <a:cs typeface="Tahoma" pitchFamily="2"/>
            </a:endParaRPr>
          </a:p>
          <a:p>
            <a:pPr fontAlgn="auto" hangingPunct="0">
              <a:lnSpc>
                <a:spcPct val="150000"/>
              </a:lnSpc>
              <a:spcBef>
                <a:spcPts val="0"/>
              </a:spcBef>
              <a:spcAft>
                <a:spcPts val="0"/>
              </a:spcAft>
              <a:defRPr sz="1800" b="0" i="0" u="none" strike="noStrike" kern="0" cap="none" spc="0" baseline="0">
                <a:solidFill>
                  <a:srgbClr val="000000"/>
                </a:solidFill>
                <a:uFillTx/>
              </a:defRPr>
            </a:pPr>
            <a:endParaRPr lang="de-DE" b="1" kern="0" dirty="0" smtClean="0">
              <a:solidFill>
                <a:srgbClr val="333366"/>
              </a:solidFill>
              <a:latin typeface="Calibri" pitchFamily="18"/>
              <a:ea typeface="Arial Unicode MS" pitchFamily="2"/>
              <a:cs typeface="Tahoma" pitchFamily="2"/>
            </a:endParaRP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b="1" kern="0" dirty="0" smtClean="0">
                <a:solidFill>
                  <a:srgbClr val="333366"/>
                </a:solidFill>
                <a:latin typeface="Calibri" pitchFamily="18"/>
                <a:ea typeface="Arial Unicode MS" pitchFamily="2"/>
                <a:cs typeface="Tahoma" pitchFamily="2"/>
              </a:rPr>
              <a:t>The </a:t>
            </a:r>
            <a:r>
              <a:rPr lang="de-DE" b="1" kern="0" dirty="0" err="1">
                <a:solidFill>
                  <a:srgbClr val="333366"/>
                </a:solidFill>
                <a:latin typeface="Calibri" pitchFamily="18"/>
                <a:ea typeface="Arial Unicode MS" pitchFamily="2"/>
                <a:cs typeface="Tahoma" pitchFamily="2"/>
              </a:rPr>
              <a:t>right</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to</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make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works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publicly</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available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to</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use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these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works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is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restricted</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each</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case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to</a:t>
            </a:r>
            <a:r>
              <a:rPr lang="de-DE" b="1" kern="0" dirty="0">
                <a:solidFill>
                  <a:srgbClr val="333366"/>
                </a:solidFill>
                <a:latin typeface="Calibri" pitchFamily="18"/>
                <a:ea typeface="Arial Unicode MS" pitchFamily="2"/>
                <a:cs typeface="Tahoma" pitchFamily="2"/>
              </a:rPr>
              <a:t> a well-</a:t>
            </a:r>
            <a:r>
              <a:rPr lang="de-DE" b="1" kern="0" dirty="0" err="1">
                <a:solidFill>
                  <a:srgbClr val="333366"/>
                </a:solidFill>
                <a:latin typeface="Calibri" pitchFamily="18"/>
                <a:ea typeface="Arial Unicode MS" pitchFamily="2"/>
                <a:cs typeface="Tahoma" pitchFamily="2"/>
              </a:rPr>
              <a:t>defined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group</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of</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people</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science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Sentence</a:t>
            </a:r>
            <a:r>
              <a:rPr lang="de-DE" b="1" kern="0" dirty="0">
                <a:solidFill>
                  <a:srgbClr val="333366"/>
                </a:solidFill>
                <a:latin typeface="Calibri" pitchFamily="18"/>
                <a:ea typeface="Arial Unicode MS" pitchFamily="2"/>
                <a:cs typeface="Tahoma" pitchFamily="2"/>
              </a:rPr>
              <a:t> 1 </a:t>
            </a:r>
            <a:r>
              <a:rPr lang="de-DE" b="1" kern="0" dirty="0" err="1">
                <a:solidFill>
                  <a:srgbClr val="333366"/>
                </a:solidFill>
                <a:latin typeface="Calibri" pitchFamily="18"/>
                <a:ea typeface="Arial Unicode MS" pitchFamily="2"/>
                <a:cs typeface="Tahoma" pitchFamily="2"/>
              </a:rPr>
              <a:t>is</a:t>
            </a:r>
            <a:r>
              <a:rPr lang="de-DE" b="1" kern="0" dirty="0">
                <a:solidFill>
                  <a:srgbClr val="333366"/>
                </a:solidFill>
                <a:latin typeface="Calibri" pitchFamily="18"/>
                <a:ea typeface="Arial Unicode MS" pitchFamily="2"/>
                <a:cs typeface="Tahoma" pitchFamily="2"/>
              </a:rPr>
              <a:t> also valid </a:t>
            </a:r>
            <a:r>
              <a:rPr lang="de-DE" b="1" kern="0" dirty="0" err="1">
                <a:solidFill>
                  <a:srgbClr val="333366"/>
                </a:solidFill>
                <a:latin typeface="Calibri" pitchFamily="18"/>
                <a:ea typeface="Arial Unicode MS" pitchFamily="2"/>
                <a:cs typeface="Tahoma" pitchFamily="2"/>
              </a:rPr>
              <a:t>for</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scientific</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educational</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purposes</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documentation</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archiving</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preservation</a:t>
            </a:r>
            <a:r>
              <a:rPr lang="de-DE" b="1" kern="0" dirty="0">
                <a:solidFill>
                  <a:srgbClr val="333366"/>
                </a:solidFill>
                <a:latin typeface="Calibri" pitchFamily="18"/>
                <a:ea typeface="Arial Unicode MS" pitchFamily="2"/>
                <a:cs typeface="Tahoma" pitchFamily="2"/>
              </a:rPr>
              <a:t>, in </a:t>
            </a:r>
            <a:r>
              <a:rPr lang="de-DE" b="1" kern="0" dirty="0" err="1">
                <a:solidFill>
                  <a:srgbClr val="333366"/>
                </a:solidFill>
                <a:latin typeface="Calibri" pitchFamily="18"/>
                <a:ea typeface="Arial Unicode MS" pitchFamily="2"/>
                <a:cs typeface="Tahoma" pitchFamily="2"/>
              </a:rPr>
              <a:t>particular</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for</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services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provided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by</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publicly</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financed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libraries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archives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documentation</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centers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museums</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which</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support</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scientific</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usage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and</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serve</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educational</a:t>
            </a:r>
            <a:r>
              <a:rPr lang="de-DE" b="1" kern="0" dirty="0">
                <a:solidFill>
                  <a:srgbClr val="333366"/>
                </a:solidFill>
                <a:latin typeface="Calibri" pitchFamily="18"/>
                <a:ea typeface="Arial Unicode MS" pitchFamily="2"/>
                <a:cs typeface="Tahoma" pitchFamily="2"/>
              </a:rPr>
              <a:t> </a:t>
            </a:r>
            <a:r>
              <a:rPr lang="de-DE" b="1" kern="0" dirty="0" err="1">
                <a:solidFill>
                  <a:srgbClr val="333366"/>
                </a:solidFill>
                <a:latin typeface="Calibri" pitchFamily="18"/>
                <a:ea typeface="Arial Unicode MS" pitchFamily="2"/>
                <a:cs typeface="Tahoma" pitchFamily="2"/>
              </a:rPr>
              <a:t>purposes</a:t>
            </a:r>
            <a:r>
              <a:rPr lang="de-DE" b="1" kern="0" dirty="0">
                <a:solidFill>
                  <a:srgbClr val="333366"/>
                </a:solidFill>
                <a:latin typeface="Calibri" pitchFamily="18"/>
                <a:ea typeface="Arial Unicode MS" pitchFamily="2"/>
                <a:cs typeface="Tahoma" pitchFamily="2"/>
              </a:rPr>
              <a:t>.</a:t>
            </a:r>
          </a:p>
          <a:p>
            <a:pPr fontAlgn="auto" hangingPunct="0">
              <a:spcBef>
                <a:spcPts val="0"/>
              </a:spcBef>
              <a:spcAft>
                <a:spcPts val="0"/>
              </a:spcAft>
              <a:defRPr sz="1800" b="0" i="0" u="none" strike="noStrike" kern="0" cap="none" spc="0" baseline="0">
                <a:solidFill>
                  <a:srgbClr val="000000"/>
                </a:solidFill>
                <a:uFillTx/>
              </a:defRPr>
            </a:pPr>
            <a:endParaRPr lang="de-DE" b="1" kern="0" dirty="0">
              <a:solidFill>
                <a:srgbClr val="000000"/>
              </a:solidFill>
              <a:latin typeface="Calibri" pitchFamily="18"/>
              <a:ea typeface="Arial Unicode MS" pitchFamily="2"/>
              <a:cs typeface="Tahoma" pitchFamily="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5" name="Textfeld 4"/>
          <p:cNvSpPr txBox="1"/>
          <p:nvPr/>
        </p:nvSpPr>
        <p:spPr>
          <a:xfrm>
            <a:off x="3276600" y="139700"/>
            <a:ext cx="3311525" cy="1200329"/>
          </a:xfrm>
          <a:prstGeom prst="rect">
            <a:avLst/>
          </a:prstGeom>
          <a:solidFill>
            <a:schemeClr val="tx2">
              <a:lumMod val="75000"/>
            </a:schemeClr>
          </a:solidFill>
        </p:spPr>
        <p:txBody>
          <a:bodyPr>
            <a:spAutoFit/>
          </a:bodyPr>
          <a:lstStyle/>
          <a:p>
            <a:pPr algn="ctr" fontAlgn="auto">
              <a:spcBef>
                <a:spcPts val="0"/>
              </a:spcBef>
              <a:spcAft>
                <a:spcPts val="0"/>
              </a:spcAft>
              <a:defRPr/>
            </a:pPr>
            <a:r>
              <a:rPr lang="de-DE" sz="2400">
                <a:solidFill>
                  <a:schemeClr val="bg1"/>
                </a:solidFill>
                <a:latin typeface="+mn-lt"/>
              </a:rPr>
              <a:t>Infrastructure Copyright for </a:t>
            </a:r>
            <a:r>
              <a:rPr lang="de-DE" sz="2400" smtClean="0">
                <a:solidFill>
                  <a:schemeClr val="bg1"/>
                </a:solidFill>
                <a:latin typeface="+mn-lt"/>
              </a:rPr>
              <a:t>Research and </a:t>
            </a:r>
            <a:r>
              <a:rPr lang="de-DE" sz="2400">
                <a:solidFill>
                  <a:schemeClr val="bg1"/>
                </a:solidFill>
                <a:latin typeface="+mn-lt"/>
              </a:rPr>
              <a:t>Education</a:t>
            </a:r>
          </a:p>
        </p:txBody>
      </p:sp>
      <p:sp>
        <p:nvSpPr>
          <p:cNvPr id="6" name="Textfeld 5"/>
          <p:cNvSpPr txBox="1"/>
          <p:nvPr/>
        </p:nvSpPr>
        <p:spPr>
          <a:xfrm>
            <a:off x="3276600" y="1557338"/>
            <a:ext cx="3311525" cy="522287"/>
          </a:xfrm>
          <a:prstGeom prst="rect">
            <a:avLst/>
          </a:prstGeom>
          <a:solidFill>
            <a:schemeClr val="bg1">
              <a:lumMod val="85000"/>
            </a:schemeClr>
          </a:solidFill>
        </p:spPr>
        <p:txBody>
          <a:bodyPr>
            <a:spAutoFit/>
          </a:bodyPr>
          <a:lstStyle/>
          <a:p>
            <a:pPr algn="ctr" fontAlgn="auto">
              <a:spcBef>
                <a:spcPts val="0"/>
              </a:spcBef>
              <a:spcAft>
                <a:spcPts val="0"/>
              </a:spcAft>
              <a:defRPr/>
            </a:pPr>
            <a:r>
              <a:rPr lang="de-DE" sz="1400">
                <a:latin typeface="+mn-lt"/>
              </a:rPr>
              <a:t>Funded by the German Research Community (DFG)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73D467D5-1643-4DDD-8A80-0AD75B66BFD1}"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40</a:t>
            </a:fld>
            <a:endParaRPr lang="de-DE" sz="1400" kern="0">
              <a:solidFill>
                <a:srgbClr val="000000"/>
              </a:solidFill>
              <a:latin typeface="Times New Roman" pitchFamily="18"/>
              <a:ea typeface="Arial Unicode MS" pitchFamily="2"/>
              <a:cs typeface="Tahoma" pitchFamily="2"/>
            </a:endParaRPr>
          </a:p>
        </p:txBody>
      </p:sp>
      <p:sp>
        <p:nvSpPr>
          <p:cNvPr id="3" name="Textfeld 4"/>
          <p:cNvSpPr txBox="1"/>
          <p:nvPr/>
        </p:nvSpPr>
        <p:spPr>
          <a:xfrm>
            <a:off x="212725" y="764704"/>
            <a:ext cx="8713788" cy="3209918"/>
          </a:xfrm>
          <a:prstGeom prst="rect">
            <a:avLst/>
          </a:prstGeom>
          <a:noFill/>
          <a:ln>
            <a:noFill/>
          </a:ln>
        </p:spPr>
        <p:txBody>
          <a:bodyPr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zh-CN" sz="2400" b="1" kern="0">
                <a:solidFill>
                  <a:srgbClr val="333366"/>
                </a:solidFill>
                <a:latin typeface="+mn-lt"/>
                <a:ea typeface="Arial Unicode MS" pitchFamily="2"/>
                <a:cs typeface="Tahoma" pitchFamily="2"/>
              </a:rPr>
              <a:t>§ 45b Education and Science</a:t>
            </a: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sz="2000" b="1" kern="0">
                <a:solidFill>
                  <a:srgbClr val="333366"/>
                </a:solidFill>
                <a:latin typeface="+mn-lt"/>
                <a:ea typeface="Arial Unicode MS" pitchFamily="2"/>
                <a:cs typeface="Tahoma" pitchFamily="2"/>
              </a:rPr>
              <a:t>(1) </a:t>
            </a:r>
            <a:r>
              <a:rPr lang="de-DE" sz="2600" b="1" kern="0" err="1">
                <a:solidFill>
                  <a:srgbClr val="333366"/>
                </a:solidFill>
                <a:latin typeface="+mn-lt"/>
                <a:ea typeface="Arial Unicode MS" pitchFamily="2"/>
                <a:cs typeface="Tahoma" pitchFamily="2"/>
              </a:rPr>
              <a:t>Copying</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distributing</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and</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making</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published</a:t>
            </a:r>
            <a:r>
              <a:rPr lang="de-DE" sz="2600" b="1" kern="0">
                <a:solidFill>
                  <a:srgbClr val="333366"/>
                </a:solidFill>
                <a:latin typeface="+mn-lt"/>
                <a:ea typeface="Arial Unicode MS" pitchFamily="2"/>
                <a:cs typeface="Tahoma" pitchFamily="2"/>
              </a:rPr>
              <a:t> </a:t>
            </a:r>
            <a:r>
              <a:rPr lang="en-US" sz="2600" b="1" kern="0">
                <a:solidFill>
                  <a:srgbClr val="333366"/>
                </a:solidFill>
                <a:latin typeface="+mn-lt"/>
                <a:ea typeface="Arial Unicode MS" pitchFamily="2"/>
                <a:cs typeface="Tahoma" pitchFamily="2"/>
              </a:rPr>
              <a:t>works</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available</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to</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the</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public</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is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permitted</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for</a:t>
            </a:r>
            <a:r>
              <a:rPr lang="de-DE" sz="2000" b="1" kern="0">
                <a:solidFill>
                  <a:srgbClr val="333366"/>
                </a:solidFill>
                <a:latin typeface="+mn-lt"/>
                <a:ea typeface="Arial Unicode MS" pitchFamily="2"/>
                <a:cs typeface="Tahoma" pitchFamily="2"/>
              </a:rPr>
              <a:t> </a:t>
            </a:r>
            <a:r>
              <a:rPr lang="de-DE" sz="2600" b="1" kern="0">
                <a:solidFill>
                  <a:srgbClr val="333366"/>
                </a:solidFill>
                <a:latin typeface="+mn-lt"/>
                <a:ea typeface="Arial Unicode MS" pitchFamily="2"/>
                <a:cs typeface="Tahoma" pitchFamily="2"/>
              </a:rPr>
              <a:t>personal </a:t>
            </a:r>
            <a:r>
              <a:rPr lang="de-DE" sz="2600" b="1" kern="0" err="1">
                <a:solidFill>
                  <a:srgbClr val="333366"/>
                </a:solidFill>
                <a:latin typeface="+mn-lt"/>
                <a:ea typeface="Arial Unicode MS" pitchFamily="2"/>
                <a:cs typeface="Tahoma" pitchFamily="2"/>
              </a:rPr>
              <a:t>use</a:t>
            </a:r>
            <a:r>
              <a:rPr lang="de-DE" sz="2000" b="1" kern="0">
                <a:solidFill>
                  <a:srgbClr val="333366"/>
                </a:solidFill>
                <a:latin typeface="+mn-lt"/>
                <a:ea typeface="Arial Unicode MS" pitchFamily="2"/>
                <a:cs typeface="Tahoma" pitchFamily="2"/>
              </a:rPr>
              <a:t> in </a:t>
            </a:r>
            <a:r>
              <a:rPr lang="de-DE" sz="2600" b="1" kern="0" err="1">
                <a:solidFill>
                  <a:srgbClr val="333366"/>
                </a:solidFill>
                <a:latin typeface="+mn-lt"/>
                <a:ea typeface="Arial Unicode MS" pitchFamily="2"/>
                <a:cs typeface="Tahoma" pitchFamily="2"/>
              </a:rPr>
              <a:t>science</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and</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for</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educational</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purposes</a:t>
            </a:r>
            <a:r>
              <a:rPr lang="de-DE" sz="2000" b="1" kern="0">
                <a:solidFill>
                  <a:srgbClr val="333366"/>
                </a:solidFill>
                <a:latin typeface="+mn-lt"/>
                <a:ea typeface="Arial Unicode MS" pitchFamily="2"/>
                <a:cs typeface="Tahoma" pitchFamily="2"/>
              </a:rPr>
              <a:t> in </a:t>
            </a:r>
            <a:r>
              <a:rPr lang="de-DE" sz="2000" b="1" kern="0" err="1">
                <a:solidFill>
                  <a:srgbClr val="333366"/>
                </a:solidFill>
                <a:latin typeface="+mn-lt"/>
                <a:ea typeface="Arial Unicode MS" pitchFamily="2"/>
                <a:cs typeface="Tahoma" pitchFamily="2"/>
              </a:rPr>
              <a:t>schools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institutions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of</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higher</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education</a:t>
            </a:r>
            <a:r>
              <a:rPr lang="de-DE" sz="2000" b="1" kern="0">
                <a:solidFill>
                  <a:srgbClr val="333366"/>
                </a:solidFill>
                <a:latin typeface="+mn-lt"/>
                <a:ea typeface="Arial Unicode MS" pitchFamily="2"/>
                <a:cs typeface="Tahoma" pitchFamily="2"/>
              </a:rPr>
              <a:t> (such </a:t>
            </a:r>
            <a:r>
              <a:rPr lang="de-DE" sz="2000" b="1" kern="0" err="1">
                <a:solidFill>
                  <a:srgbClr val="333366"/>
                </a:solidFill>
                <a:latin typeface="+mn-lt"/>
                <a:ea typeface="Arial Unicode MS" pitchFamily="2"/>
                <a:cs typeface="Tahoma" pitchFamily="2"/>
              </a:rPr>
              <a:t>as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universities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and</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other</a:t>
            </a:r>
            <a:r>
              <a:rPr lang="de-DE" sz="2000" b="1" kern="0">
                <a:solidFill>
                  <a:srgbClr val="333366"/>
                </a:solidFill>
                <a:latin typeface="+mn-lt"/>
                <a:ea typeface="Arial Unicode MS" pitchFamily="2"/>
                <a:cs typeface="Tahoma" pitchFamily="2"/>
              </a:rPr>
              <a:t> non-</a:t>
            </a:r>
            <a:r>
              <a:rPr lang="de-DE" sz="2000" b="1" kern="0" err="1">
                <a:solidFill>
                  <a:srgbClr val="333366"/>
                </a:solidFill>
                <a:latin typeface="+mn-lt"/>
                <a:ea typeface="Arial Unicode MS" pitchFamily="2"/>
                <a:cs typeface="Tahoma" pitchFamily="2"/>
              </a:rPr>
              <a:t>commercial</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institutions</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dedicated</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to</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education</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continuing</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and</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professonal</a:t>
            </a:r>
            <a:r>
              <a:rPr lang="de-DE" sz="2000" b="1" kern="0">
                <a:solidFill>
                  <a:srgbClr val="333366"/>
                </a:solidFill>
                <a:latin typeface="+mn-lt"/>
                <a:ea typeface="Arial Unicode MS" pitchFamily="2"/>
                <a:cs typeface="Tahoma" pitchFamily="2"/>
              </a:rPr>
              <a:t> </a:t>
            </a:r>
            <a:r>
              <a:rPr lang="de-DE" sz="2000" b="1" kern="0" err="1">
                <a:solidFill>
                  <a:srgbClr val="333366"/>
                </a:solidFill>
                <a:latin typeface="+mn-lt"/>
                <a:ea typeface="Arial Unicode MS" pitchFamily="2"/>
                <a:cs typeface="Tahoma" pitchFamily="2"/>
              </a:rPr>
              <a:t>training</a:t>
            </a:r>
            <a:r>
              <a:rPr lang="de-DE" sz="2000" b="1" kern="0">
                <a:solidFill>
                  <a:srgbClr val="333366"/>
                </a:solidFill>
                <a:latin typeface="+mn-lt"/>
                <a:ea typeface="Arial Unicode MS" pitchFamily="2"/>
                <a:cs typeface="Tahoma" pitchFamily="2"/>
              </a:rPr>
              <a:t>.</a:t>
            </a:r>
          </a:p>
        </p:txBody>
      </p:sp>
      <p:sp>
        <p:nvSpPr>
          <p:cNvPr id="4" name="Textfeld 2"/>
          <p:cNvSpPr txBox="1"/>
          <p:nvPr/>
        </p:nvSpPr>
        <p:spPr>
          <a:xfrm>
            <a:off x="539750" y="3904779"/>
            <a:ext cx="4679950" cy="2157208"/>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200" kern="0">
                <a:solidFill>
                  <a:srgbClr val="333366"/>
                </a:solidFill>
                <a:latin typeface="+mn-lt"/>
                <a:ea typeface="Arial Unicode MS" pitchFamily="2"/>
                <a:cs typeface="Arial" pitchFamily="2"/>
              </a:rPr>
              <a:t>provided that the source from which the reproduction is made is not an obviously infringing copy</a:t>
            </a:r>
          </a:p>
          <a:p>
            <a:pPr algn="ctr" fontAlgn="auto" hangingPunct="0">
              <a:spcBef>
                <a:spcPts val="0"/>
              </a:spcBef>
              <a:spcAft>
                <a:spcPts val="0"/>
              </a:spcAft>
              <a:defRPr sz="1800" b="0" i="0" u="none" strike="noStrike" kern="0" cap="none" spc="0" baseline="0">
                <a:solidFill>
                  <a:srgbClr val="000000"/>
                </a:solidFill>
                <a:uFillTx/>
              </a:defRPr>
            </a:pPr>
            <a:r>
              <a:rPr lang="de-DE" kern="0">
                <a:solidFill>
                  <a:srgbClr val="000000"/>
                </a:solidFill>
                <a:latin typeface="+mn-lt"/>
                <a:ea typeface="Arial Unicode MS" pitchFamily="2"/>
                <a:cs typeface="Tahoma" pitchFamily="2"/>
              </a:rPr>
              <a:t>f</a:t>
            </a:r>
            <a:r>
              <a:rPr lang="de-DE" sz="2200" kern="0">
                <a:solidFill>
                  <a:srgbClr val="333366"/>
                </a:solidFill>
                <a:latin typeface="+mn-lt"/>
                <a:ea typeface="Arial Unicode MS" pitchFamily="2"/>
                <a:cs typeface="Tahoma" pitchFamily="2"/>
              </a:rPr>
              <a:t>rom a </a:t>
            </a:r>
            <a:r>
              <a:rPr lang="de-DE" sz="2200" b="1" kern="0">
                <a:solidFill>
                  <a:srgbClr val="333366"/>
                </a:solidFill>
                <a:latin typeface="+mn-lt"/>
                <a:ea typeface="Arial Unicode MS" pitchFamily="2"/>
                <a:cs typeface="Tahoma" pitchFamily="2"/>
              </a:rPr>
              <a:t>legitimately acquired</a:t>
            </a:r>
            <a:r>
              <a:rPr lang="de-DE" sz="2200" kern="0">
                <a:solidFill>
                  <a:srgbClr val="333366"/>
                </a:solidFill>
                <a:latin typeface="+mn-lt"/>
                <a:ea typeface="Arial Unicode MS" pitchFamily="2"/>
                <a:cs typeface="Tahoma" pitchFamily="2"/>
              </a:rPr>
              <a:t> copy only, e.g. from a </a:t>
            </a:r>
            <a:r>
              <a:rPr lang="de-DE" sz="2200" b="1" kern="0">
                <a:solidFill>
                  <a:srgbClr val="333366"/>
                </a:solidFill>
                <a:latin typeface="+mn-lt"/>
                <a:ea typeface="Arial Unicode MS" pitchFamily="2"/>
                <a:cs typeface="Tahoma" pitchFamily="2"/>
              </a:rPr>
              <a:t>library</a:t>
            </a:r>
            <a:r>
              <a:rPr lang="de-DE" sz="2200" kern="0">
                <a:solidFill>
                  <a:srgbClr val="333366"/>
                </a:solidFill>
                <a:latin typeface="+mn-lt"/>
                <a:ea typeface="Arial Unicode MS" pitchFamily="2"/>
                <a:cs typeface="Tahoma" pitchFamily="2"/>
              </a:rPr>
              <a:t> or bought from a </a:t>
            </a:r>
            <a:r>
              <a:rPr lang="de-DE" sz="2200" b="1" kern="0">
                <a:solidFill>
                  <a:srgbClr val="333366"/>
                </a:solidFill>
                <a:latin typeface="+mn-lt"/>
                <a:ea typeface="Arial Unicode MS" pitchFamily="2"/>
                <a:cs typeface="Tahoma" pitchFamily="2"/>
              </a:rPr>
              <a:t>commercial provider</a:t>
            </a:r>
          </a:p>
        </p:txBody>
      </p:sp>
      <p:sp>
        <p:nvSpPr>
          <p:cNvPr id="5" name="Textfeld 3"/>
          <p:cNvSpPr txBox="1"/>
          <p:nvPr/>
        </p:nvSpPr>
        <p:spPr>
          <a:xfrm>
            <a:off x="5759450" y="3904779"/>
            <a:ext cx="3240088" cy="779651"/>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200" b="1" kern="0">
                <a:solidFill>
                  <a:srgbClr val="333366"/>
                </a:solidFill>
                <a:latin typeface="+mn-lt"/>
                <a:ea typeface="Arial Unicode MS" pitchFamily="2"/>
                <a:cs typeface="Tahoma" pitchFamily="2"/>
              </a:rPr>
              <a:t>not restricted to publicly financed science</a:t>
            </a:r>
          </a:p>
        </p:txBody>
      </p:sp>
      <p:sp>
        <p:nvSpPr>
          <p:cNvPr id="39942" name="Rectangle 2"/>
          <p:cNvSpPr txBox="1">
            <a:spLocks noGrp="1"/>
          </p:cNvSpPr>
          <p:nvPr>
            <p:ph type="title" idx="4294967295"/>
          </p:nvPr>
        </p:nvSpPr>
        <p:spPr>
          <a:xfrm>
            <a:off x="0" y="107950"/>
            <a:ext cx="7847013" cy="539750"/>
          </a:xfrm>
          <a:solidFill>
            <a:srgbClr val="333366"/>
          </a:solidFill>
        </p:spPr>
        <p:txBody>
          <a:bodyPr anchorCtr="1">
            <a:normAutofit/>
          </a:bodyPr>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A generic clause for science and  education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A4BE1677-5DC5-4D90-B2EF-144318A84F04}"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41</a:t>
            </a:fld>
            <a:endParaRPr lang="de-DE" sz="1400" kern="0">
              <a:solidFill>
                <a:srgbClr val="000000"/>
              </a:solidFill>
              <a:latin typeface="Times New Roman" pitchFamily="18"/>
              <a:ea typeface="Arial Unicode MS" pitchFamily="2"/>
              <a:cs typeface="Tahoma" pitchFamily="2"/>
            </a:endParaRPr>
          </a:p>
        </p:txBody>
      </p:sp>
      <p:sp>
        <p:nvSpPr>
          <p:cNvPr id="3" name="Textfeld 4"/>
          <p:cNvSpPr txBox="1"/>
          <p:nvPr/>
        </p:nvSpPr>
        <p:spPr>
          <a:xfrm>
            <a:off x="428625" y="1000125"/>
            <a:ext cx="8715375" cy="2755563"/>
          </a:xfrm>
          <a:prstGeom prst="rect">
            <a:avLst/>
          </a:prstGeom>
          <a:noFill/>
          <a:ln>
            <a:noFill/>
          </a:ln>
        </p:spPr>
        <p:txBody>
          <a:bodyPr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zh-CN" sz="2400" b="1" kern="0" dirty="0">
                <a:solidFill>
                  <a:srgbClr val="333366"/>
                </a:solidFill>
                <a:latin typeface="+mn-lt"/>
                <a:ea typeface="Arial Unicode MS" pitchFamily="2"/>
                <a:cs typeface="Tahoma" pitchFamily="2"/>
              </a:rPr>
              <a:t>§ 45b Education and Science</a:t>
            </a:r>
          </a:p>
          <a:p>
            <a:pPr fontAlgn="auto" hangingPunct="0">
              <a:spcBef>
                <a:spcPts val="0"/>
              </a:spcBef>
              <a:spcAft>
                <a:spcPts val="0"/>
              </a:spcAft>
              <a:defRPr sz="1800" b="0" i="0" u="none" strike="noStrike" kern="0" cap="none" spc="0" baseline="0">
                <a:solidFill>
                  <a:srgbClr val="000000"/>
                </a:solidFill>
                <a:uFillTx/>
              </a:defRPr>
            </a:pPr>
            <a:endParaRPr lang="de-DE" sz="2400" b="1" kern="0" dirty="0">
              <a:solidFill>
                <a:srgbClr val="333366"/>
              </a:solidFill>
              <a:latin typeface="+mn-lt"/>
              <a:ea typeface="Arial Unicode MS" pitchFamily="2"/>
              <a:cs typeface="Tahoma" pitchFamily="2"/>
            </a:endParaRPr>
          </a:p>
          <a:p>
            <a:pPr fontAlgn="auto" hangingPunct="0">
              <a:lnSpc>
                <a:spcPct val="150000"/>
              </a:lnSpc>
              <a:spcBef>
                <a:spcPts val="565"/>
              </a:spcBef>
              <a:spcAft>
                <a:spcPts val="565"/>
              </a:spcAft>
              <a:defRPr sz="1800" b="0" i="0" u="none" strike="noStrike" kern="0" cap="none" spc="0" baseline="0">
                <a:solidFill>
                  <a:srgbClr val="000000"/>
                </a:solidFill>
                <a:uFillTx/>
              </a:defRPr>
            </a:pPr>
            <a:r>
              <a:rPr lang="de-DE" sz="2200" kern="0" dirty="0">
                <a:solidFill>
                  <a:srgbClr val="333366"/>
                </a:solidFill>
                <a:latin typeface="+mn-lt"/>
                <a:ea typeface="Arial Unicode MS" pitchFamily="2"/>
                <a:cs typeface="Tahoma" pitchFamily="2"/>
              </a:rPr>
              <a:t>... The </a:t>
            </a:r>
            <a:r>
              <a:rPr lang="de-DE" sz="2200" kern="0" dirty="0" err="1">
                <a:solidFill>
                  <a:srgbClr val="333366"/>
                </a:solidFill>
                <a:latin typeface="+mn-lt"/>
                <a:ea typeface="Arial Unicode MS" pitchFamily="2"/>
                <a:cs typeface="Tahoma" pitchFamily="2"/>
              </a:rPr>
              <a:t>right</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to</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make</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works</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publicly</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available</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and</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to</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use</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these</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works</a:t>
            </a:r>
            <a:r>
              <a:rPr lang="de-DE" sz="2200" kern="0" dirty="0">
                <a:solidFill>
                  <a:srgbClr val="333366"/>
                </a:solidFill>
                <a:latin typeface="+mn-lt"/>
                <a:ea typeface="Arial Unicode MS" pitchFamily="2"/>
                <a:cs typeface="Tahoma" pitchFamily="2"/>
              </a:rPr>
              <a:t>) </a:t>
            </a:r>
            <a:r>
              <a:rPr lang="de-DE" sz="2200" kern="0" dirty="0" err="1">
                <a:solidFill>
                  <a:srgbClr val="333366"/>
                </a:solidFill>
                <a:latin typeface="+mn-lt"/>
                <a:ea typeface="Arial Unicode MS" pitchFamily="2"/>
                <a:cs typeface="Tahoma" pitchFamily="2"/>
              </a:rPr>
              <a:t>is</a:t>
            </a:r>
            <a:r>
              <a:rPr lang="de-DE" sz="22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restricted</a:t>
            </a:r>
            <a:r>
              <a:rPr lang="de-DE" sz="2600" kern="0" dirty="0">
                <a:solidFill>
                  <a:srgbClr val="333366"/>
                </a:solidFill>
                <a:latin typeface="+mn-lt"/>
                <a:ea typeface="Arial Unicode MS" pitchFamily="2"/>
                <a:cs typeface="Tahoma" pitchFamily="2"/>
              </a:rPr>
              <a:t> in </a:t>
            </a:r>
            <a:r>
              <a:rPr lang="de-DE" sz="2600" kern="0" dirty="0" err="1">
                <a:solidFill>
                  <a:srgbClr val="333366"/>
                </a:solidFill>
                <a:latin typeface="+mn-lt"/>
                <a:ea typeface="Arial Unicode MS" pitchFamily="2"/>
                <a:cs typeface="Tahoma" pitchFamily="2"/>
              </a:rPr>
              <a:t>each</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case</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to</a:t>
            </a:r>
            <a:r>
              <a:rPr lang="de-DE" sz="2600" kern="0" dirty="0">
                <a:solidFill>
                  <a:srgbClr val="333366"/>
                </a:solidFill>
                <a:latin typeface="+mn-lt"/>
                <a:ea typeface="Arial Unicode MS" pitchFamily="2"/>
                <a:cs typeface="Tahoma" pitchFamily="2"/>
              </a:rPr>
              <a:t> a well-</a:t>
            </a:r>
            <a:r>
              <a:rPr lang="de-DE" sz="2600" kern="0" dirty="0" err="1">
                <a:solidFill>
                  <a:srgbClr val="333366"/>
                </a:solidFill>
                <a:latin typeface="+mn-lt"/>
                <a:ea typeface="Arial Unicode MS" pitchFamily="2"/>
                <a:cs typeface="Tahoma" pitchFamily="2"/>
              </a:rPr>
              <a:t>defined</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group</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of</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people</a:t>
            </a:r>
            <a:r>
              <a:rPr lang="de-DE" sz="2600" kern="0" dirty="0">
                <a:solidFill>
                  <a:srgbClr val="333366"/>
                </a:solidFill>
                <a:latin typeface="+mn-lt"/>
                <a:ea typeface="Arial Unicode MS" pitchFamily="2"/>
                <a:cs typeface="Tahoma" pitchFamily="2"/>
              </a:rPr>
              <a:t> in </a:t>
            </a:r>
            <a:r>
              <a:rPr lang="de-DE" sz="2600" kern="0" dirty="0" err="1">
                <a:solidFill>
                  <a:srgbClr val="333366"/>
                </a:solidFill>
                <a:latin typeface="+mn-lt"/>
                <a:ea typeface="Arial Unicode MS" pitchFamily="2"/>
                <a:cs typeface="Tahoma" pitchFamily="2"/>
              </a:rPr>
              <a:t>science</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and</a:t>
            </a:r>
            <a:r>
              <a:rPr lang="de-DE" sz="2600" kern="0" dirty="0">
                <a:solidFill>
                  <a:srgbClr val="333366"/>
                </a:solidFill>
                <a:latin typeface="+mn-lt"/>
                <a:ea typeface="Arial Unicode MS" pitchFamily="2"/>
                <a:cs typeface="Tahoma" pitchFamily="2"/>
              </a:rPr>
              <a:t> </a:t>
            </a:r>
            <a:r>
              <a:rPr lang="de-DE" sz="2600" kern="0" dirty="0" err="1">
                <a:solidFill>
                  <a:srgbClr val="333366"/>
                </a:solidFill>
                <a:latin typeface="+mn-lt"/>
                <a:ea typeface="Arial Unicode MS" pitchFamily="2"/>
                <a:cs typeface="Tahoma" pitchFamily="2"/>
              </a:rPr>
              <a:t>education</a:t>
            </a:r>
            <a:r>
              <a:rPr lang="de-DE" sz="2600" kern="0" dirty="0">
                <a:solidFill>
                  <a:srgbClr val="333366"/>
                </a:solidFill>
                <a:latin typeface="+mn-lt"/>
                <a:ea typeface="Arial Unicode MS" pitchFamily="2"/>
                <a:cs typeface="Tahoma" pitchFamily="2"/>
              </a:rPr>
              <a:t>.</a:t>
            </a:r>
            <a:r>
              <a:rPr lang="de-DE" sz="2200" kern="0" dirty="0">
                <a:solidFill>
                  <a:srgbClr val="333366"/>
                </a:solidFill>
                <a:latin typeface="+mn-lt"/>
                <a:ea typeface="Arial Unicode MS" pitchFamily="2"/>
                <a:cs typeface="Tahoma" pitchFamily="2"/>
              </a:rPr>
              <a:t> </a:t>
            </a:r>
            <a:r>
              <a:rPr lang="de-DE" sz="2200" kern="0" dirty="0" smtClean="0">
                <a:solidFill>
                  <a:srgbClr val="333366"/>
                </a:solidFill>
                <a:latin typeface="+mn-lt"/>
                <a:ea typeface="Arial Unicode MS" pitchFamily="2"/>
                <a:cs typeface="Tahoma" pitchFamily="2"/>
              </a:rPr>
              <a:t>…</a:t>
            </a:r>
            <a:endParaRPr lang="de-DE" sz="2200" kern="0" dirty="0">
              <a:solidFill>
                <a:srgbClr val="333366"/>
              </a:solidFill>
              <a:latin typeface="+mn-lt"/>
              <a:ea typeface="Arial Unicode MS" pitchFamily="2"/>
              <a:cs typeface="Tahoma" pitchFamily="2"/>
            </a:endParaRPr>
          </a:p>
        </p:txBody>
      </p:sp>
      <p:sp>
        <p:nvSpPr>
          <p:cNvPr id="4" name="Textfeld 2"/>
          <p:cNvSpPr txBox="1"/>
          <p:nvPr/>
        </p:nvSpPr>
        <p:spPr>
          <a:xfrm>
            <a:off x="1439863" y="3959225"/>
            <a:ext cx="7200900" cy="1750238"/>
          </a:xfrm>
          <a:prstGeom prst="rect">
            <a:avLst/>
          </a:prstGeom>
          <a:noFill/>
          <a:ln>
            <a:noFill/>
          </a:ln>
        </p:spPr>
        <p:txBody>
          <a:bodyPr lIns="90004" tIns="44997" rIns="90004" bIns="44997" compatLnSpc="0">
            <a:spAutoFit/>
          </a:bodyPr>
          <a:lstStyle/>
          <a:p>
            <a:pPr fontAlgn="auto" hangingPunct="0">
              <a:spcBef>
                <a:spcPts val="0"/>
              </a:spcBef>
              <a:spcAft>
                <a:spcPts val="0"/>
              </a:spcAft>
              <a:buSzPct val="80000"/>
              <a:buFont typeface="StarSymbol"/>
              <a:buChar char="➢"/>
              <a:defRPr sz="1800" b="0" i="0" u="none" strike="noStrike" kern="0" cap="none" spc="0" baseline="0">
                <a:solidFill>
                  <a:srgbClr val="000000"/>
                </a:solidFill>
                <a:uFillTx/>
              </a:defRPr>
            </a:pPr>
            <a:r>
              <a:rPr lang="de-DE" sz="2200" kern="0">
                <a:solidFill>
                  <a:srgbClr val="333366"/>
                </a:solidFill>
                <a:latin typeface="+mn-lt"/>
                <a:ea typeface="Arial Unicode MS" pitchFamily="2"/>
                <a:cs typeface="Tahoma" pitchFamily="2"/>
              </a:rPr>
              <a:t>  </a:t>
            </a:r>
            <a:r>
              <a:rPr lang="de-DE" sz="2200" b="1" kern="0">
                <a:solidFill>
                  <a:srgbClr val="333366"/>
                </a:solidFill>
                <a:latin typeface="+mn-lt"/>
                <a:ea typeface="Arial Unicode MS" pitchFamily="2"/>
                <a:cs typeface="Tahoma" pitchFamily="2"/>
              </a:rPr>
              <a:t>Scientists within a research group (local but also remote)</a:t>
            </a:r>
          </a:p>
          <a:p>
            <a:pPr fontAlgn="auto" hangingPunct="0">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a:solidFill>
                <a:srgbClr val="333366"/>
              </a:solidFill>
              <a:latin typeface="+mn-lt"/>
              <a:ea typeface="Arial Unicode MS" pitchFamily="2"/>
              <a:cs typeface="Tahoma" pitchFamily="2"/>
            </a:endParaRPr>
          </a:p>
          <a:p>
            <a:pPr fontAlgn="auto" hangingPunct="0">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a:solidFill>
                  <a:srgbClr val="333366"/>
                </a:solidFill>
                <a:latin typeface="+mn-lt"/>
                <a:ea typeface="Arial Unicode MS" pitchFamily="2"/>
                <a:cs typeface="Tahoma" pitchFamily="2"/>
              </a:rPr>
              <a:t>  Members (students) of a course (local but also </a:t>
            </a:r>
            <a:br>
              <a:rPr lang="de-DE" sz="2200" b="1" kern="0">
                <a:solidFill>
                  <a:srgbClr val="333366"/>
                </a:solidFill>
                <a:latin typeface="+mn-lt"/>
                <a:ea typeface="Arial Unicode MS" pitchFamily="2"/>
                <a:cs typeface="Tahoma" pitchFamily="2"/>
              </a:rPr>
            </a:br>
            <a:r>
              <a:rPr lang="de-DE" sz="2200" b="1" kern="0">
                <a:solidFill>
                  <a:srgbClr val="333366"/>
                </a:solidFill>
                <a:latin typeface="+mn-lt"/>
                <a:ea typeface="Arial Unicode MS" pitchFamily="2"/>
                <a:cs typeface="Tahoma" pitchFamily="2"/>
              </a:rPr>
              <a:t>     remote -  e-learning)</a:t>
            </a:r>
          </a:p>
          <a:p>
            <a:pPr fontAlgn="auto" hangingPunct="0">
              <a:spcBef>
                <a:spcPts val="0"/>
              </a:spcBef>
              <a:spcAft>
                <a:spcPts val="0"/>
              </a:spcAft>
              <a:defRPr sz="1800" b="0" i="0" u="none" strike="noStrike" kern="0" cap="none" spc="0" baseline="0">
                <a:solidFill>
                  <a:srgbClr val="000000"/>
                </a:solidFill>
                <a:uFillTx/>
              </a:defRPr>
            </a:pPr>
            <a:endParaRPr lang="de-DE" kern="0">
              <a:solidFill>
                <a:srgbClr val="000000"/>
              </a:solidFill>
              <a:latin typeface="+mn-lt"/>
              <a:ea typeface="Arial Unicode MS" pitchFamily="2"/>
              <a:cs typeface="Tahoma" pitchFamily="2"/>
            </a:endParaRPr>
          </a:p>
        </p:txBody>
      </p:sp>
      <p:sp>
        <p:nvSpPr>
          <p:cNvPr id="41989" name="Rectangle 2"/>
          <p:cNvSpPr txBox="1">
            <a:spLocks noGrp="1"/>
          </p:cNvSpPr>
          <p:nvPr>
            <p:ph type="title" idx="4294967295"/>
          </p:nvPr>
        </p:nvSpPr>
        <p:spPr>
          <a:xfrm>
            <a:off x="0" y="107950"/>
            <a:ext cx="7847013"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A generic clause for science and  education education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346928B2-3138-4DE4-AB12-BCABC4AF115C}"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42</a:t>
            </a:fld>
            <a:endParaRPr lang="de-DE" sz="1400" kern="0">
              <a:solidFill>
                <a:srgbClr val="000000"/>
              </a:solidFill>
              <a:latin typeface="Times New Roman" pitchFamily="18"/>
              <a:ea typeface="Arial Unicode MS" pitchFamily="2"/>
              <a:cs typeface="Tahoma" pitchFamily="2"/>
            </a:endParaRPr>
          </a:p>
        </p:txBody>
      </p:sp>
      <p:sp>
        <p:nvSpPr>
          <p:cNvPr id="3" name="Textfeld 4"/>
          <p:cNvSpPr txBox="1"/>
          <p:nvPr/>
        </p:nvSpPr>
        <p:spPr>
          <a:xfrm>
            <a:off x="428625" y="1000125"/>
            <a:ext cx="8715375" cy="3739422"/>
          </a:xfrm>
          <a:prstGeom prst="rect">
            <a:avLst/>
          </a:prstGeom>
          <a:noFill/>
          <a:ln>
            <a:noFill/>
          </a:ln>
        </p:spPr>
        <p:txBody>
          <a:bodyPr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zh-CN" sz="2200" b="1" kern="0">
                <a:solidFill>
                  <a:srgbClr val="333366"/>
                </a:solidFill>
                <a:latin typeface="+mn-lt"/>
                <a:ea typeface="Arial Unicode MS" pitchFamily="2"/>
                <a:cs typeface="Tahoma" pitchFamily="2"/>
              </a:rPr>
              <a:t>§ 45b Education and Science</a:t>
            </a:r>
          </a:p>
          <a:p>
            <a:pPr fontAlgn="auto" hangingPunct="0">
              <a:spcBef>
                <a:spcPts val="0"/>
              </a:spcBef>
              <a:spcAft>
                <a:spcPts val="0"/>
              </a:spcAft>
              <a:defRPr sz="1800" b="0" i="0" u="none" strike="noStrike" kern="0" cap="none" spc="0" baseline="0">
                <a:solidFill>
                  <a:srgbClr val="000000"/>
                </a:solidFill>
                <a:uFillTx/>
              </a:defRPr>
            </a:pPr>
            <a:endParaRPr lang="de-DE" sz="2200" b="1" kern="0">
              <a:solidFill>
                <a:srgbClr val="333366"/>
              </a:solidFill>
              <a:latin typeface="+mn-lt"/>
              <a:ea typeface="Arial Unicode MS" pitchFamily="2"/>
              <a:cs typeface="Tahoma" pitchFamily="2"/>
            </a:endParaRP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Sentence</a:t>
            </a:r>
            <a:r>
              <a:rPr lang="de-DE" sz="2200" b="1" kern="0">
                <a:solidFill>
                  <a:srgbClr val="333366"/>
                </a:solidFill>
                <a:latin typeface="+mn-lt"/>
                <a:ea typeface="Arial Unicode MS" pitchFamily="2"/>
                <a:cs typeface="Tahoma" pitchFamily="2"/>
              </a:rPr>
              <a:t> 1 </a:t>
            </a:r>
            <a:r>
              <a:rPr lang="de-DE" sz="2200" b="1" kern="0" err="1">
                <a:solidFill>
                  <a:srgbClr val="333366"/>
                </a:solidFill>
                <a:latin typeface="+mn-lt"/>
                <a:ea typeface="Arial Unicode MS" pitchFamily="2"/>
                <a:cs typeface="Tahoma" pitchFamily="2"/>
              </a:rPr>
              <a:t>is</a:t>
            </a:r>
            <a:r>
              <a:rPr lang="de-DE" sz="2200" b="1" kern="0">
                <a:solidFill>
                  <a:srgbClr val="333366"/>
                </a:solidFill>
                <a:latin typeface="+mn-lt"/>
                <a:ea typeface="Arial Unicode MS" pitchFamily="2"/>
                <a:cs typeface="Tahoma" pitchFamily="2"/>
              </a:rPr>
              <a:t> also valid </a:t>
            </a:r>
            <a:r>
              <a:rPr lang="de-DE" sz="2200" b="1" kern="0" err="1">
                <a:solidFill>
                  <a:srgbClr val="333366"/>
                </a:solidFill>
                <a:latin typeface="+mn-lt"/>
                <a:ea typeface="Arial Unicode MS" pitchFamily="2"/>
                <a:cs typeface="Tahoma" pitchFamily="2"/>
              </a:rPr>
              <a:t>for</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scientific</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and</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educational</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purposes</a:t>
            </a:r>
            <a:r>
              <a:rPr lang="de-DE" sz="2200" b="1" kern="0">
                <a:solidFill>
                  <a:srgbClr val="333366"/>
                </a:solidFill>
                <a:latin typeface="+mn-lt"/>
                <a:ea typeface="Arial Unicode MS" pitchFamily="2"/>
                <a:cs typeface="Tahoma" pitchFamily="2"/>
              </a:rPr>
              <a:t> in </a:t>
            </a:r>
            <a:r>
              <a:rPr lang="de-DE" sz="2600" b="1" kern="0" err="1">
                <a:solidFill>
                  <a:srgbClr val="333366"/>
                </a:solidFill>
                <a:latin typeface="+mn-lt"/>
                <a:ea typeface="Arial Unicode MS" pitchFamily="2"/>
                <a:cs typeface="Tahoma" pitchFamily="2"/>
              </a:rPr>
              <a:t>documentation</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archiving</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and</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preservation</a:t>
            </a:r>
            <a:r>
              <a:rPr lang="de-DE" sz="2200" b="1" kern="0">
                <a:solidFill>
                  <a:srgbClr val="333366"/>
                </a:solidFill>
                <a:latin typeface="+mn-lt"/>
                <a:ea typeface="Arial Unicode MS" pitchFamily="2"/>
                <a:cs typeface="Tahoma" pitchFamily="2"/>
              </a:rPr>
              <a:t>, in </a:t>
            </a:r>
            <a:r>
              <a:rPr lang="de-DE" sz="2200" b="1" kern="0" err="1">
                <a:solidFill>
                  <a:srgbClr val="333366"/>
                </a:solidFill>
                <a:latin typeface="+mn-lt"/>
                <a:ea typeface="Arial Unicode MS" pitchFamily="2"/>
                <a:cs typeface="Tahoma" pitchFamily="2"/>
              </a:rPr>
              <a:t>particular</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for</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services</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provided</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by</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publicly</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financed</a:t>
            </a:r>
            <a:r>
              <a:rPr lang="de-DE" sz="22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libraries</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archives</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documentation</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centers</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and</a:t>
            </a:r>
            <a:r>
              <a:rPr lang="de-DE" sz="2600" b="1" kern="0">
                <a:solidFill>
                  <a:srgbClr val="333366"/>
                </a:solidFill>
                <a:latin typeface="+mn-lt"/>
                <a:ea typeface="Arial Unicode MS" pitchFamily="2"/>
                <a:cs typeface="Tahoma" pitchFamily="2"/>
              </a:rPr>
              <a:t> </a:t>
            </a:r>
            <a:r>
              <a:rPr lang="de-DE" sz="2600" b="1" kern="0" err="1">
                <a:solidFill>
                  <a:srgbClr val="333366"/>
                </a:solidFill>
                <a:latin typeface="+mn-lt"/>
                <a:ea typeface="Arial Unicode MS" pitchFamily="2"/>
                <a:cs typeface="Tahoma" pitchFamily="2"/>
              </a:rPr>
              <a:t>museums</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which</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support</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scientific</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usage</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and</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serve</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educational</a:t>
            </a:r>
            <a:r>
              <a:rPr lang="de-DE" sz="2200" b="1" kern="0">
                <a:solidFill>
                  <a:srgbClr val="333366"/>
                </a:solidFill>
                <a:latin typeface="+mn-lt"/>
                <a:ea typeface="Arial Unicode MS" pitchFamily="2"/>
                <a:cs typeface="Tahoma" pitchFamily="2"/>
              </a:rPr>
              <a:t> </a:t>
            </a:r>
            <a:r>
              <a:rPr lang="de-DE" sz="2200" b="1" kern="0" err="1">
                <a:solidFill>
                  <a:srgbClr val="333366"/>
                </a:solidFill>
                <a:latin typeface="+mn-lt"/>
                <a:ea typeface="Arial Unicode MS" pitchFamily="2"/>
                <a:cs typeface="Tahoma" pitchFamily="2"/>
              </a:rPr>
              <a:t>purposes</a:t>
            </a:r>
            <a:r>
              <a:rPr lang="de-DE" sz="2200" b="1" kern="0">
                <a:solidFill>
                  <a:srgbClr val="333366"/>
                </a:solidFill>
                <a:latin typeface="+mn-lt"/>
                <a:ea typeface="Arial Unicode MS" pitchFamily="2"/>
                <a:cs typeface="Tahoma" pitchFamily="2"/>
              </a:rPr>
              <a:t>. ...</a:t>
            </a:r>
          </a:p>
        </p:txBody>
      </p:sp>
      <p:sp>
        <p:nvSpPr>
          <p:cNvPr id="43012" name="Rectangle 2"/>
          <p:cNvSpPr txBox="1">
            <a:spLocks noGrp="1"/>
          </p:cNvSpPr>
          <p:nvPr>
            <p:ph type="title" idx="4294967295"/>
          </p:nvPr>
        </p:nvSpPr>
        <p:spPr>
          <a:xfrm>
            <a:off x="0" y="107950"/>
            <a:ext cx="7847013"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A generic clause for science and  education education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A80A858C-90F9-4B83-BB6E-AEB0AD858398}"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43</a:t>
            </a:fld>
            <a:endParaRPr lang="de-DE" sz="1400" kern="0">
              <a:solidFill>
                <a:srgbClr val="000000"/>
              </a:solidFill>
              <a:latin typeface="Times New Roman" pitchFamily="18"/>
              <a:ea typeface="Arial Unicode MS" pitchFamily="2"/>
              <a:cs typeface="Tahoma" pitchFamily="2"/>
            </a:endParaRPr>
          </a:p>
        </p:txBody>
      </p:sp>
      <p:sp>
        <p:nvSpPr>
          <p:cNvPr id="3" name="Textfeld 4"/>
          <p:cNvSpPr txBox="1"/>
          <p:nvPr/>
        </p:nvSpPr>
        <p:spPr>
          <a:xfrm>
            <a:off x="428625" y="1000125"/>
            <a:ext cx="8715375" cy="3492687"/>
          </a:xfrm>
          <a:prstGeom prst="rect">
            <a:avLst/>
          </a:prstGeom>
          <a:noFill/>
          <a:ln>
            <a:noFill/>
          </a:ln>
        </p:spPr>
        <p:txBody>
          <a:bodyPr anchorCtr="1" compatLnSpc="0">
            <a:spAutoFit/>
          </a:bodyPr>
          <a:lstStyle/>
          <a:p>
            <a:pPr fontAlgn="auto" hangingPunct="0">
              <a:spcBef>
                <a:spcPts val="0"/>
              </a:spcBef>
              <a:spcAft>
                <a:spcPts val="0"/>
              </a:spcAft>
              <a:defRPr sz="1800" b="0" i="0" u="none" strike="noStrike" kern="0" cap="none" spc="0" baseline="0">
                <a:solidFill>
                  <a:srgbClr val="000000"/>
                </a:solidFill>
                <a:uFillTx/>
              </a:defRPr>
            </a:pPr>
            <a:r>
              <a:rPr lang="zh-CN" sz="2400" b="1" kern="0" dirty="0">
                <a:solidFill>
                  <a:srgbClr val="333366"/>
                </a:solidFill>
                <a:latin typeface="+mn-lt"/>
                <a:ea typeface="Arial Unicode MS" pitchFamily="2"/>
                <a:cs typeface="Tahoma" pitchFamily="2"/>
              </a:rPr>
              <a:t>§ 45b Education and Science</a:t>
            </a:r>
          </a:p>
          <a:p>
            <a:pPr fontAlgn="auto" hangingPunct="0">
              <a:spcBef>
                <a:spcPts val="0"/>
              </a:spcBef>
              <a:spcAft>
                <a:spcPts val="0"/>
              </a:spcAft>
              <a:defRPr sz="1800" b="0" i="0" u="none" strike="noStrike" kern="0" cap="none" spc="0" baseline="0">
                <a:solidFill>
                  <a:srgbClr val="000000"/>
                </a:solidFill>
                <a:uFillTx/>
              </a:defRPr>
            </a:pPr>
            <a:endParaRPr lang="de-DE" sz="2000" b="1" kern="0" dirty="0">
              <a:solidFill>
                <a:srgbClr val="333366"/>
              </a:solidFill>
              <a:latin typeface="+mn-lt"/>
              <a:ea typeface="Arial Unicode MS" pitchFamily="2"/>
              <a:cs typeface="Tahoma" pitchFamily="2"/>
            </a:endParaRPr>
          </a:p>
          <a:p>
            <a:pPr fontAlgn="auto" hangingPunct="0">
              <a:spcBef>
                <a:spcPts val="0"/>
              </a:spcBef>
              <a:spcAft>
                <a:spcPts val="0"/>
              </a:spcAft>
              <a:defRPr sz="1800" b="0" i="0" u="none" strike="noStrike" kern="0" cap="none" spc="0" baseline="0">
                <a:solidFill>
                  <a:srgbClr val="000000"/>
                </a:solidFill>
                <a:uFillTx/>
              </a:defRPr>
            </a:pPr>
            <a:endParaRPr lang="de-DE" sz="2000" b="1" kern="0" dirty="0">
              <a:solidFill>
                <a:srgbClr val="333366"/>
              </a:solidFill>
              <a:latin typeface="+mn-lt"/>
              <a:ea typeface="Arial Unicode MS" pitchFamily="2"/>
              <a:cs typeface="Tahoma" pitchFamily="2"/>
            </a:endParaRP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sz="2000" b="1" kern="0" dirty="0">
                <a:solidFill>
                  <a:srgbClr val="333366"/>
                </a:solidFill>
                <a:latin typeface="+mn-lt"/>
                <a:ea typeface="Arial Unicode MS" pitchFamily="2"/>
                <a:cs typeface="Tahoma" pitchFamily="2"/>
              </a:rPr>
              <a:t>(2) The </a:t>
            </a:r>
            <a:r>
              <a:rPr lang="de-DE" sz="2000" b="1" kern="0" dirty="0" err="1">
                <a:solidFill>
                  <a:srgbClr val="333366"/>
                </a:solidFill>
                <a:latin typeface="+mn-lt"/>
                <a:ea typeface="Arial Unicode MS" pitchFamily="2"/>
                <a:cs typeface="Tahoma" pitchFamily="2"/>
              </a:rPr>
              <a:t>usage</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of</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published</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works</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according</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to</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para</a:t>
            </a:r>
            <a:r>
              <a:rPr lang="de-DE" sz="2000" b="1" kern="0" dirty="0">
                <a:solidFill>
                  <a:srgbClr val="333366"/>
                </a:solidFill>
                <a:latin typeface="+mn-lt"/>
                <a:ea typeface="Arial Unicode MS" pitchFamily="2"/>
                <a:cs typeface="Tahoma" pitchFamily="2"/>
              </a:rPr>
              <a:t> (1) </a:t>
            </a:r>
            <a:r>
              <a:rPr lang="de-DE" sz="2000" b="1" kern="0" dirty="0" err="1">
                <a:solidFill>
                  <a:srgbClr val="333366"/>
                </a:solidFill>
                <a:latin typeface="+mn-lt"/>
                <a:ea typeface="Arial Unicode MS" pitchFamily="2"/>
                <a:cs typeface="Tahoma" pitchFamily="2"/>
              </a:rPr>
              <a:t>requires</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remuneration</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Remuneration</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can</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only</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be</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claimed</a:t>
            </a:r>
            <a:r>
              <a:rPr lang="de-DE" sz="2000" b="1" kern="0" dirty="0">
                <a:solidFill>
                  <a:srgbClr val="333366"/>
                </a:solidFill>
                <a:latin typeface="+mn-lt"/>
                <a:ea typeface="Arial Unicode MS" pitchFamily="2"/>
                <a:cs typeface="Tahoma" pitchFamily="2"/>
              </a:rPr>
              <a:t> </a:t>
            </a:r>
            <a:r>
              <a:rPr lang="de-DE" sz="2000" b="1" kern="0" dirty="0" err="1">
                <a:solidFill>
                  <a:srgbClr val="333366"/>
                </a:solidFill>
                <a:latin typeface="+mn-lt"/>
                <a:ea typeface="Arial Unicode MS" pitchFamily="2"/>
                <a:cs typeface="Tahoma" pitchFamily="2"/>
              </a:rPr>
              <a:t>by</a:t>
            </a:r>
            <a:r>
              <a:rPr lang="de-DE" sz="2000" b="1" kern="0" dirty="0">
                <a:solidFill>
                  <a:srgbClr val="333366"/>
                </a:solidFill>
                <a:latin typeface="+mn-lt"/>
                <a:ea typeface="Arial Unicode MS" pitchFamily="2"/>
                <a:cs typeface="Tahoma" pitchFamily="2"/>
              </a:rPr>
              <a:t> a </a:t>
            </a:r>
            <a:r>
              <a:rPr lang="de-DE" sz="2600" b="1" kern="0" dirty="0" err="1">
                <a:solidFill>
                  <a:srgbClr val="333366"/>
                </a:solidFill>
                <a:latin typeface="+mn-lt"/>
                <a:ea typeface="Arial Unicode MS" pitchFamily="2"/>
                <a:cs typeface="Tahoma" pitchFamily="2"/>
              </a:rPr>
              <a:t>collecting</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society</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or</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by</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another</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legitimized</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institution</a:t>
            </a:r>
            <a:r>
              <a:rPr lang="de-DE" sz="2600" b="1" kern="0" dirty="0">
                <a:solidFill>
                  <a:srgbClr val="333366"/>
                </a:solidFill>
                <a:latin typeface="+mn-lt"/>
                <a:ea typeface="Arial Unicode MS" pitchFamily="2"/>
                <a:cs typeface="Tahoma" pitchFamily="2"/>
              </a:rPr>
              <a:t>.</a:t>
            </a:r>
          </a:p>
          <a:p>
            <a:pPr fontAlgn="auto" hangingPunct="0">
              <a:lnSpc>
                <a:spcPct val="150000"/>
              </a:lnSpc>
              <a:spcBef>
                <a:spcPts val="0"/>
              </a:spcBef>
              <a:spcAft>
                <a:spcPts val="0"/>
              </a:spcAft>
              <a:defRPr sz="1800" b="0" i="0" u="none" strike="noStrike" kern="0" cap="none" spc="0" baseline="0">
                <a:solidFill>
                  <a:srgbClr val="000000"/>
                </a:solidFill>
                <a:uFillTx/>
              </a:defRPr>
            </a:pPr>
            <a:r>
              <a:rPr lang="de-DE" sz="2000" b="1" kern="0" dirty="0">
                <a:solidFill>
                  <a:srgbClr val="333366"/>
                </a:solidFill>
                <a:latin typeface="+mn-lt"/>
                <a:ea typeface="Arial Unicode MS" pitchFamily="2"/>
                <a:cs typeface="Tahoma" pitchFamily="2"/>
              </a:rPr>
              <a:t>(3) </a:t>
            </a:r>
            <a:r>
              <a:rPr lang="de-DE" sz="2600" b="1" kern="0" dirty="0" err="1">
                <a:solidFill>
                  <a:srgbClr val="333366"/>
                </a:solidFill>
                <a:latin typeface="+mn-lt"/>
                <a:ea typeface="Arial Unicode MS" pitchFamily="2"/>
                <a:cs typeface="Tahoma" pitchFamily="2"/>
              </a:rPr>
              <a:t>Contractual</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agreements</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which</a:t>
            </a:r>
            <a:r>
              <a:rPr lang="de-DE" sz="2600" b="1" kern="0" dirty="0">
                <a:solidFill>
                  <a:srgbClr val="333366"/>
                </a:solidFill>
                <a:latin typeface="+mn-lt"/>
                <a:ea typeface="Arial Unicode MS" pitchFamily="2"/>
                <a:cs typeface="Tahoma" pitchFamily="2"/>
              </a:rPr>
              <a:t> </a:t>
            </a:r>
            <a:r>
              <a:rPr lang="de-DE" sz="2600" b="1" kern="0" dirty="0" err="1">
                <a:solidFill>
                  <a:srgbClr val="333366"/>
                </a:solidFill>
                <a:latin typeface="+mn-lt"/>
                <a:ea typeface="Arial Unicode MS" pitchFamily="2"/>
                <a:cs typeface="Tahoma" pitchFamily="2"/>
              </a:rPr>
              <a:t>rule</a:t>
            </a:r>
            <a:r>
              <a:rPr lang="de-DE" sz="2600" b="1" kern="0" dirty="0">
                <a:solidFill>
                  <a:srgbClr val="333366"/>
                </a:solidFill>
                <a:latin typeface="+mn-lt"/>
                <a:ea typeface="Arial Unicode MS" pitchFamily="2"/>
                <a:cs typeface="Tahoma" pitchFamily="2"/>
              </a:rPr>
              <a:t> out </a:t>
            </a:r>
            <a:r>
              <a:rPr lang="de-DE" sz="2600" b="1" kern="0" dirty="0" err="1">
                <a:solidFill>
                  <a:srgbClr val="333366"/>
                </a:solidFill>
                <a:latin typeface="+mn-lt"/>
                <a:ea typeface="Arial Unicode MS" pitchFamily="2"/>
                <a:cs typeface="Tahoma" pitchFamily="2"/>
              </a:rPr>
              <a:t>para</a:t>
            </a:r>
            <a:r>
              <a:rPr lang="de-DE" sz="2600" b="1" kern="0" dirty="0">
                <a:solidFill>
                  <a:srgbClr val="333366"/>
                </a:solidFill>
                <a:latin typeface="+mn-lt"/>
                <a:ea typeface="Arial Unicode MS" pitchFamily="2"/>
                <a:cs typeface="Tahoma" pitchFamily="2"/>
              </a:rPr>
              <a:t> (1) </a:t>
            </a:r>
            <a:r>
              <a:rPr lang="de-DE" sz="2600" b="1" kern="0" dirty="0" err="1">
                <a:solidFill>
                  <a:srgbClr val="333366"/>
                </a:solidFill>
                <a:latin typeface="+mn-lt"/>
                <a:ea typeface="Arial Unicode MS" pitchFamily="2"/>
                <a:cs typeface="Tahoma" pitchFamily="2"/>
              </a:rPr>
              <a:t>are</a:t>
            </a:r>
            <a:r>
              <a:rPr lang="de-DE" sz="2600" b="1" kern="0" dirty="0">
                <a:solidFill>
                  <a:srgbClr val="333366"/>
                </a:solidFill>
                <a:latin typeface="+mn-lt"/>
                <a:ea typeface="Arial Unicode MS" pitchFamily="2"/>
                <a:cs typeface="Tahoma" pitchFamily="2"/>
              </a:rPr>
              <a:t> invalid.</a:t>
            </a:r>
          </a:p>
        </p:txBody>
      </p:sp>
      <p:sp>
        <p:nvSpPr>
          <p:cNvPr id="40964" name="Rectangle 2"/>
          <p:cNvSpPr txBox="1">
            <a:spLocks noGrp="1"/>
          </p:cNvSpPr>
          <p:nvPr>
            <p:ph type="title" idx="4294967295"/>
          </p:nvPr>
        </p:nvSpPr>
        <p:spPr>
          <a:xfrm>
            <a:off x="0" y="107950"/>
            <a:ext cx="7847013"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A generic clause for science and  education education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058863" y="77788"/>
            <a:ext cx="6572250" cy="709612"/>
          </a:xfrm>
          <a:prstGeom prst="rect">
            <a:avLst/>
          </a:prstGeom>
          <a:solidFill>
            <a:srgbClr val="333366"/>
          </a:solidFill>
          <a:ln>
            <a:noFill/>
            <a:prstDash val="solid"/>
          </a:ln>
        </p:spPr>
        <p:txBody>
          <a:bodyP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2800" b="1" i="1" kern="0" dirty="0" err="1">
                <a:solidFill>
                  <a:srgbClr val="FFFFFF"/>
                </a:solidFill>
                <a:latin typeface="Arial" pitchFamily="18"/>
                <a:ea typeface="Arial Unicode MS" pitchFamily="2"/>
                <a:cs typeface="Tahoma" pitchFamily="2"/>
              </a:rPr>
              <a:t>Consequences</a:t>
            </a:r>
            <a:endParaRPr lang="de-DE" sz="2800" b="1" i="1" kern="0" dirty="0">
              <a:solidFill>
                <a:srgbClr val="FFFFFF"/>
              </a:solidFill>
              <a:latin typeface="Arial" pitchFamily="18"/>
              <a:ea typeface="Arial Unicode MS" pitchFamily="2"/>
              <a:cs typeface="Tahoma" pitchFamily="2"/>
            </a:endParaRPr>
          </a:p>
        </p:txBody>
      </p:sp>
      <p:sp>
        <p:nvSpPr>
          <p:cNvPr id="3" name="Textfeld 2"/>
          <p:cNvSpPr txBox="1"/>
          <p:nvPr/>
        </p:nvSpPr>
        <p:spPr>
          <a:xfrm>
            <a:off x="2970213" y="836712"/>
            <a:ext cx="3240087" cy="495300"/>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Calibri" pitchFamily="34"/>
                <a:ea typeface="Arial Unicode MS" pitchFamily="2"/>
                <a:cs typeface="Tahoma" pitchFamily="2"/>
              </a:rPr>
              <a:t>needed</a:t>
            </a:r>
          </a:p>
        </p:txBody>
      </p:sp>
      <p:sp>
        <p:nvSpPr>
          <p:cNvPr id="5" name="Textfeld 4"/>
          <p:cNvSpPr txBox="1"/>
          <p:nvPr/>
        </p:nvSpPr>
        <p:spPr>
          <a:xfrm>
            <a:off x="2970213" y="838300"/>
            <a:ext cx="3240087" cy="493712"/>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Calibri" pitchFamily="34"/>
                <a:ea typeface="Arial Unicode MS" pitchFamily="2"/>
                <a:cs typeface="Tahoma" pitchFamily="2"/>
              </a:rPr>
              <a:t>needed</a:t>
            </a:r>
          </a:p>
        </p:txBody>
      </p:sp>
      <p:sp>
        <p:nvSpPr>
          <p:cNvPr id="6" name="Textfeld 5"/>
          <p:cNvSpPr txBox="1"/>
          <p:nvPr/>
        </p:nvSpPr>
        <p:spPr>
          <a:xfrm>
            <a:off x="2970213" y="838300"/>
            <a:ext cx="3240087" cy="466553"/>
          </a:xfrm>
          <a:prstGeom prst="rect">
            <a:avLst/>
          </a:prstGeom>
          <a:solidFill>
            <a:schemeClr val="bg1">
              <a:lumMod val="75000"/>
            </a:schemeClr>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dirty="0" err="1">
                <a:solidFill>
                  <a:srgbClr val="002060"/>
                </a:solidFill>
                <a:latin typeface="Calibri" pitchFamily="34"/>
                <a:ea typeface="Arial Unicode MS" pitchFamily="2"/>
                <a:cs typeface="Tahoma" pitchFamily="2"/>
              </a:rPr>
              <a:t>needed</a:t>
            </a:r>
            <a:endParaRPr lang="de-DE" sz="2400" kern="0" dirty="0">
              <a:solidFill>
                <a:srgbClr val="002060"/>
              </a:solidFill>
              <a:latin typeface="Calibri" pitchFamily="34"/>
              <a:ea typeface="Arial Unicode MS" pitchFamily="2"/>
              <a:cs typeface="Tahoma" pitchFamily="2"/>
            </a:endParaRPr>
          </a:p>
        </p:txBody>
      </p:sp>
      <p:sp>
        <p:nvSpPr>
          <p:cNvPr id="7" name="Textfeld 6"/>
          <p:cNvSpPr txBox="1">
            <a:spLocks noChangeArrowheads="1"/>
          </p:cNvSpPr>
          <p:nvPr/>
        </p:nvSpPr>
        <p:spPr bwMode="auto">
          <a:xfrm>
            <a:off x="1547664" y="1556792"/>
            <a:ext cx="6300787" cy="829537"/>
          </a:xfrm>
          <a:prstGeom prst="rect">
            <a:avLst/>
          </a:prstGeom>
          <a:solidFill>
            <a:srgbClr val="333366"/>
          </a:solidFill>
          <a:ln w="9525">
            <a:noFill/>
            <a:miter lim="800000"/>
            <a:headEnd/>
            <a:tailEnd/>
          </a:ln>
        </p:spPr>
        <p:txBody>
          <a:bodyPr lIns="90004" tIns="44997" rIns="90004" bIns="44997" anchorCtr="1">
            <a:spAutoFit/>
          </a:bodyPr>
          <a:lstStyle/>
          <a:p>
            <a:pPr algn="ctr" hangingPunct="0"/>
            <a:r>
              <a:rPr lang="de-DE" sz="2400">
                <a:solidFill>
                  <a:srgbClr val="FFFFFF"/>
                </a:solidFill>
                <a:latin typeface="Calibri" pitchFamily="34" charset="0"/>
                <a:ea typeface="Arial Unicode MS" pitchFamily="34" charset="-128"/>
                <a:cs typeface="Tahoma" pitchFamily="34" charset="0"/>
              </a:rPr>
              <a:t>a </a:t>
            </a:r>
            <a:r>
              <a:rPr lang="de-DE" sz="2400" err="1">
                <a:solidFill>
                  <a:srgbClr val="FFFFFF"/>
                </a:solidFill>
                <a:latin typeface="Calibri" pitchFamily="34" charset="0"/>
                <a:ea typeface="Arial Unicode MS" pitchFamily="34" charset="-128"/>
                <a:cs typeface="Tahoma" pitchFamily="34" charset="0"/>
              </a:rPr>
              <a:t>new</a:t>
            </a:r>
            <a:r>
              <a:rPr lang="de-DE" sz="2400">
                <a:solidFill>
                  <a:srgbClr val="FFFFFF"/>
                </a:solidFill>
                <a:latin typeface="Calibri" pitchFamily="34" charset="0"/>
                <a:ea typeface="Arial Unicode MS" pitchFamily="34" charset="-128"/>
                <a:cs typeface="Tahoma" pitchFamily="34" charset="0"/>
              </a:rPr>
              <a:t> </a:t>
            </a:r>
            <a:r>
              <a:rPr lang="de-DE" sz="2400" err="1">
                <a:solidFill>
                  <a:srgbClr val="FFFFFF"/>
                </a:solidFill>
                <a:latin typeface="Calibri" pitchFamily="34" charset="0"/>
                <a:ea typeface="Arial Unicode MS" pitchFamily="34" charset="-128"/>
                <a:cs typeface="Tahoma" pitchFamily="34" charset="0"/>
              </a:rPr>
              <a:t>understanding</a:t>
            </a:r>
            <a:r>
              <a:rPr lang="de-DE" sz="2400">
                <a:solidFill>
                  <a:srgbClr val="FFFFFF"/>
                </a:solidFill>
                <a:latin typeface="Calibri" pitchFamily="34" charset="0"/>
                <a:ea typeface="Arial Unicode MS" pitchFamily="34" charset="-128"/>
                <a:cs typeface="Tahoma" pitchFamily="34" charset="0"/>
              </a:rPr>
              <a:t> </a:t>
            </a:r>
            <a:r>
              <a:rPr lang="de-DE" sz="2400" err="1">
                <a:solidFill>
                  <a:srgbClr val="FFFFFF"/>
                </a:solidFill>
                <a:latin typeface="Calibri" pitchFamily="34" charset="0"/>
                <a:ea typeface="Arial Unicode MS" pitchFamily="34" charset="-128"/>
                <a:cs typeface="Tahoma" pitchFamily="34" charset="0"/>
              </a:rPr>
              <a:t>of</a:t>
            </a:r>
            <a:r>
              <a:rPr lang="de-DE" sz="2400">
                <a:solidFill>
                  <a:srgbClr val="FFFFFF"/>
                </a:solidFill>
                <a:latin typeface="Calibri" pitchFamily="34" charset="0"/>
                <a:ea typeface="Arial Unicode MS" pitchFamily="34" charset="-128"/>
                <a:cs typeface="Tahoma" pitchFamily="34" charset="0"/>
              </a:rPr>
              <a:t> </a:t>
            </a:r>
            <a:r>
              <a:rPr lang="de-DE" sz="2400" err="1">
                <a:solidFill>
                  <a:srgbClr val="FFFFFF"/>
                </a:solidFill>
                <a:latin typeface="Calibri" pitchFamily="34" charset="0"/>
                <a:ea typeface="Arial Unicode MS" pitchFamily="34" charset="-128"/>
                <a:cs typeface="Tahoma" pitchFamily="34" charset="0"/>
              </a:rPr>
              <a:t>copyright</a:t>
            </a:r>
            <a:endParaRPr lang="de-DE" sz="2400">
              <a:solidFill>
                <a:srgbClr val="FFFFFF"/>
              </a:solidFill>
              <a:latin typeface="Calibri" pitchFamily="34" charset="0"/>
              <a:ea typeface="Arial Unicode MS" pitchFamily="34" charset="-128"/>
              <a:cs typeface="Tahoma" pitchFamily="34" charset="0"/>
            </a:endParaRPr>
          </a:p>
          <a:p>
            <a:pPr algn="ctr" hangingPunct="0"/>
            <a:r>
              <a:rPr lang="de-DE" sz="2400" err="1">
                <a:solidFill>
                  <a:srgbClr val="FFFFFF"/>
                </a:solidFill>
                <a:latin typeface="Calibri" pitchFamily="34" charset="0"/>
                <a:ea typeface="Arial Unicode MS" pitchFamily="34" charset="-128"/>
                <a:cs typeface="Tahoma" pitchFamily="34" charset="0"/>
              </a:rPr>
              <a:t>free</a:t>
            </a:r>
            <a:r>
              <a:rPr lang="de-DE" sz="2400">
                <a:solidFill>
                  <a:srgbClr val="FFFFFF"/>
                </a:solidFill>
                <a:latin typeface="Calibri" pitchFamily="34" charset="0"/>
                <a:ea typeface="Arial Unicode MS" pitchFamily="34" charset="-128"/>
                <a:cs typeface="Tahoma" pitchFamily="34" charset="0"/>
              </a:rPr>
              <a:t> </a:t>
            </a:r>
            <a:r>
              <a:rPr lang="de-DE" sz="2400" err="1">
                <a:solidFill>
                  <a:srgbClr val="FFFFFF"/>
                </a:solidFill>
                <a:latin typeface="Calibri" pitchFamily="34" charset="0"/>
                <a:ea typeface="Arial Unicode MS" pitchFamily="34" charset="-128"/>
                <a:cs typeface="Tahoma" pitchFamily="34" charset="0"/>
              </a:rPr>
              <a:t>access</a:t>
            </a:r>
            <a:r>
              <a:rPr lang="de-DE" sz="2400">
                <a:solidFill>
                  <a:srgbClr val="FFFFFF"/>
                </a:solidFill>
                <a:latin typeface="Calibri" pitchFamily="34" charset="0"/>
                <a:ea typeface="Arial Unicode MS" pitchFamily="34" charset="-128"/>
                <a:cs typeface="Tahoma" pitchFamily="34" charset="0"/>
              </a:rPr>
              <a:t> </a:t>
            </a:r>
            <a:r>
              <a:rPr lang="de-DE" sz="2400" smtClean="0">
                <a:solidFill>
                  <a:srgbClr val="FFFFFF"/>
                </a:solidFill>
                <a:latin typeface="Calibri" pitchFamily="34" charset="0"/>
                <a:ea typeface="Arial Unicode MS" pitchFamily="34" charset="-128"/>
                <a:cs typeface="Tahoma" pitchFamily="34" charset="0"/>
              </a:rPr>
              <a:t>in R&amp;E </a:t>
            </a:r>
            <a:r>
              <a:rPr lang="de-DE" sz="2400" err="1" smtClean="0">
                <a:solidFill>
                  <a:srgbClr val="FFFFFF"/>
                </a:solidFill>
                <a:latin typeface="Calibri" pitchFamily="34" charset="0"/>
                <a:ea typeface="Arial Unicode MS" pitchFamily="34" charset="-128"/>
                <a:cs typeface="Tahoma" pitchFamily="34" charset="0"/>
              </a:rPr>
              <a:t>is</a:t>
            </a:r>
            <a:r>
              <a:rPr lang="de-DE" sz="2400" smtClean="0">
                <a:solidFill>
                  <a:srgbClr val="FFFFFF"/>
                </a:solidFill>
                <a:latin typeface="Calibri" pitchFamily="34" charset="0"/>
                <a:ea typeface="Arial Unicode MS" pitchFamily="34" charset="-128"/>
                <a:cs typeface="Tahoma" pitchFamily="34" charset="0"/>
              </a:rPr>
              <a:t> not an </a:t>
            </a:r>
            <a:r>
              <a:rPr lang="de-DE" sz="2400" err="1" smtClean="0">
                <a:solidFill>
                  <a:srgbClr val="FFFFFF"/>
                </a:solidFill>
                <a:latin typeface="Calibri" pitchFamily="34" charset="0"/>
                <a:ea typeface="Arial Unicode MS" pitchFamily="34" charset="-128"/>
                <a:cs typeface="Tahoma" pitchFamily="34" charset="0"/>
              </a:rPr>
              <a:t>exception</a:t>
            </a:r>
            <a:r>
              <a:rPr lang="de-DE" sz="2400" smtClean="0">
                <a:solidFill>
                  <a:srgbClr val="FFFFFF"/>
                </a:solidFill>
                <a:latin typeface="Calibri" pitchFamily="34" charset="0"/>
                <a:ea typeface="Arial Unicode MS" pitchFamily="34" charset="-128"/>
                <a:cs typeface="Tahoma" pitchFamily="34" charset="0"/>
              </a:rPr>
              <a:t> but </a:t>
            </a:r>
            <a:r>
              <a:rPr lang="de-DE" sz="2400" err="1" smtClean="0">
                <a:solidFill>
                  <a:srgbClr val="FFFFFF"/>
                </a:solidFill>
                <a:latin typeface="Calibri" pitchFamily="34" charset="0"/>
                <a:ea typeface="Arial Unicode MS" pitchFamily="34" charset="-128"/>
                <a:cs typeface="Tahoma" pitchFamily="34" charset="0"/>
              </a:rPr>
              <a:t>as</a:t>
            </a:r>
            <a:r>
              <a:rPr lang="de-DE" sz="2400" smtClean="0">
                <a:solidFill>
                  <a:srgbClr val="FFFFFF"/>
                </a:solidFill>
                <a:latin typeface="Calibri" pitchFamily="34" charset="0"/>
                <a:ea typeface="Arial Unicode MS" pitchFamily="34" charset="-128"/>
                <a:cs typeface="Tahoma" pitchFamily="34" charset="0"/>
              </a:rPr>
              <a:t> </a:t>
            </a:r>
            <a:r>
              <a:rPr lang="de-DE" sz="2400" err="1" smtClean="0">
                <a:solidFill>
                  <a:srgbClr val="FFFFFF"/>
                </a:solidFill>
                <a:latin typeface="Calibri" pitchFamily="34" charset="0"/>
                <a:ea typeface="Arial Unicode MS" pitchFamily="34" charset="-128"/>
                <a:cs typeface="Tahoma" pitchFamily="34" charset="0"/>
              </a:rPr>
              <a:t>right</a:t>
            </a:r>
            <a:endParaRPr lang="de-DE" sz="2400">
              <a:solidFill>
                <a:srgbClr val="FFFFFF"/>
              </a:solidFill>
              <a:latin typeface="Calibri" pitchFamily="34" charset="0"/>
              <a:ea typeface="Arial Unicode MS" pitchFamily="34" charset="-128"/>
              <a:cs typeface="Tahoma" pitchFamily="34" charset="0"/>
            </a:endParaRPr>
          </a:p>
        </p:txBody>
      </p:sp>
      <p:sp>
        <p:nvSpPr>
          <p:cNvPr id="8" name="Textfeld 7"/>
          <p:cNvSpPr txBox="1"/>
          <p:nvPr/>
        </p:nvSpPr>
        <p:spPr>
          <a:xfrm>
            <a:off x="1979712" y="4509120"/>
            <a:ext cx="5219700" cy="1593592"/>
          </a:xfrm>
          <a:prstGeom prst="rect">
            <a:avLst/>
          </a:prstGeom>
          <a:solidFill>
            <a:srgbClr val="002060"/>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a:solidFill>
                  <a:schemeClr val="bg1"/>
                </a:solidFill>
                <a:latin typeface="Calibri" pitchFamily="34"/>
                <a:ea typeface="Arial Unicode MS" pitchFamily="2"/>
                <a:cs typeface="Tahoma" pitchFamily="2"/>
              </a:rPr>
              <a:t>New </a:t>
            </a:r>
            <a:r>
              <a:rPr lang="de-DE" sz="2400" kern="0" err="1">
                <a:solidFill>
                  <a:schemeClr val="bg1"/>
                </a:solidFill>
                <a:latin typeface="Calibri" pitchFamily="34"/>
                <a:ea typeface="Arial Unicode MS" pitchFamily="2"/>
                <a:cs typeface="Tahoma" pitchFamily="2"/>
              </a:rPr>
              <a:t>business</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models</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for</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knowledge</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and</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information</a:t>
            </a:r>
            <a:r>
              <a:rPr lang="de-DE" sz="2400" kern="0">
                <a:solidFill>
                  <a:schemeClr val="bg1"/>
                </a:solidFill>
                <a:latin typeface="Calibri" pitchFamily="34"/>
                <a:ea typeface="Arial Unicode MS" pitchFamily="2"/>
                <a:cs typeface="Tahoma" pitchFamily="2"/>
              </a:rPr>
              <a:t> in </a:t>
            </a:r>
            <a:r>
              <a:rPr lang="de-DE" sz="2400" kern="0" err="1">
                <a:solidFill>
                  <a:schemeClr val="bg1"/>
                </a:solidFill>
                <a:latin typeface="Calibri" pitchFamily="34"/>
                <a:ea typeface="Arial Unicode MS" pitchFamily="2"/>
                <a:cs typeface="Tahoma" pitchFamily="2"/>
              </a:rPr>
              <a:t>recognition</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of</a:t>
            </a:r>
            <a:endParaRPr lang="de-DE" sz="2400" kern="0">
              <a:solidFill>
                <a:schemeClr val="bg1"/>
              </a:solidFill>
              <a:latin typeface="Calibri" pitchFamily="34"/>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r>
              <a:rPr lang="de-DE" sz="2400" kern="0" err="1">
                <a:solidFill>
                  <a:schemeClr val="bg1"/>
                </a:solidFill>
                <a:latin typeface="Calibri" pitchFamily="34"/>
                <a:ea typeface="Arial Unicode MS" pitchFamily="2"/>
                <a:cs typeface="Tahoma" pitchFamily="2"/>
              </a:rPr>
              <a:t>the</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free</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access</a:t>
            </a:r>
            <a:r>
              <a:rPr lang="de-DE" sz="2400" kern="0">
                <a:solidFill>
                  <a:schemeClr val="bg1"/>
                </a:solidFill>
                <a:latin typeface="Calibri" pitchFamily="34"/>
                <a:ea typeface="Arial Unicode MS" pitchFamily="2"/>
                <a:cs typeface="Tahoma" pitchFamily="2"/>
              </a:rPr>
              <a:t>  </a:t>
            </a:r>
            <a:r>
              <a:rPr lang="de-DE" sz="2400" kern="0" err="1">
                <a:solidFill>
                  <a:schemeClr val="bg1"/>
                </a:solidFill>
                <a:latin typeface="Calibri" pitchFamily="34"/>
                <a:ea typeface="Arial Unicode MS" pitchFamily="2"/>
                <a:cs typeface="Tahoma" pitchFamily="2"/>
              </a:rPr>
              <a:t>paradigm</a:t>
            </a:r>
            <a:endParaRPr lang="de-DE" sz="2400" kern="0">
              <a:solidFill>
                <a:schemeClr val="bg1"/>
              </a:solidFill>
              <a:latin typeface="Calibri" pitchFamily="34"/>
              <a:ea typeface="Arial Unicode MS" pitchFamily="2"/>
              <a:cs typeface="Tahoma" pitchFamily="2"/>
            </a:endParaRPr>
          </a:p>
          <a:p>
            <a:pPr algn="ctr" fontAlgn="auto" hangingPunct="0">
              <a:spcBef>
                <a:spcPts val="0"/>
              </a:spcBef>
              <a:spcAft>
                <a:spcPts val="0"/>
              </a:spcAft>
              <a:defRPr sz="1800" b="0" i="0" u="none" strike="noStrike" kern="0" cap="none" spc="0" baseline="0">
                <a:solidFill>
                  <a:srgbClr val="000000"/>
                </a:solidFill>
                <a:uFillTx/>
              </a:defRPr>
            </a:pPr>
            <a:endParaRPr lang="de-DE" sz="2400" kern="0">
              <a:solidFill>
                <a:srgbClr val="000000"/>
              </a:solidFill>
              <a:latin typeface="Calibri" pitchFamily="34"/>
              <a:ea typeface="Arial Unicode MS" pitchFamily="2"/>
              <a:cs typeface="Tahoma" pitchFamily="2"/>
            </a:endParaRPr>
          </a:p>
        </p:txBody>
      </p:sp>
      <p:sp>
        <p:nvSpPr>
          <p:cNvPr id="9" name="Textfeld 8"/>
          <p:cNvSpPr txBox="1">
            <a:spLocks noChangeArrowheads="1"/>
          </p:cNvSpPr>
          <p:nvPr/>
        </p:nvSpPr>
        <p:spPr bwMode="auto">
          <a:xfrm>
            <a:off x="1619672" y="2996952"/>
            <a:ext cx="6300787" cy="1198868"/>
          </a:xfrm>
          <a:prstGeom prst="rect">
            <a:avLst/>
          </a:prstGeom>
          <a:solidFill>
            <a:schemeClr val="bg1">
              <a:lumMod val="75000"/>
            </a:schemeClr>
          </a:solidFill>
          <a:ln w="9525">
            <a:noFill/>
            <a:miter lim="800000"/>
            <a:headEnd/>
            <a:tailEnd/>
          </a:ln>
        </p:spPr>
        <p:txBody>
          <a:bodyPr lIns="90004" tIns="44997" rIns="90004" bIns="44997" anchorCtr="1">
            <a:spAutoFit/>
          </a:bodyPr>
          <a:lstStyle/>
          <a:p>
            <a:pPr algn="ctr" hangingPunct="0"/>
            <a:r>
              <a:rPr lang="de-DE" sz="2400">
                <a:solidFill>
                  <a:srgbClr val="002060"/>
                </a:solidFill>
                <a:latin typeface="Calibri" pitchFamily="34" charset="0"/>
                <a:ea typeface="Arial Unicode MS" pitchFamily="34" charset="-128"/>
                <a:cs typeface="Tahoma" pitchFamily="34" charset="0"/>
              </a:rPr>
              <a:t>a </a:t>
            </a:r>
            <a:r>
              <a:rPr lang="de-DE" sz="2400" err="1">
                <a:solidFill>
                  <a:srgbClr val="002060"/>
                </a:solidFill>
                <a:latin typeface="Calibri" pitchFamily="34" charset="0"/>
                <a:ea typeface="Arial Unicode MS" pitchFamily="34" charset="-128"/>
                <a:cs typeface="Tahoma" pitchFamily="34" charset="0"/>
              </a:rPr>
              <a:t>new</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understanding</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of</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copyright</a:t>
            </a:r>
            <a:endParaRPr lang="de-DE" sz="2400">
              <a:solidFill>
                <a:srgbClr val="002060"/>
              </a:solidFill>
              <a:latin typeface="Calibri" pitchFamily="34" charset="0"/>
              <a:ea typeface="Arial Unicode MS" pitchFamily="34" charset="-128"/>
              <a:cs typeface="Tahoma" pitchFamily="34" charset="0"/>
            </a:endParaRPr>
          </a:p>
          <a:p>
            <a:pPr algn="ctr" hangingPunct="0"/>
            <a:r>
              <a:rPr lang="de-DE" sz="2400" err="1">
                <a:solidFill>
                  <a:srgbClr val="002060"/>
                </a:solidFill>
                <a:latin typeface="Calibri" pitchFamily="34" charset="0"/>
                <a:ea typeface="Arial Unicode MS" pitchFamily="34" charset="-128"/>
                <a:cs typeface="Tahoma" pitchFamily="34" charset="0"/>
              </a:rPr>
              <a:t>free</a:t>
            </a:r>
            <a:r>
              <a:rPr lang="de-DE" sz="2400">
                <a:solidFill>
                  <a:srgbClr val="002060"/>
                </a:solidFill>
                <a:latin typeface="Calibri" pitchFamily="34" charset="0"/>
                <a:ea typeface="Arial Unicode MS" pitchFamily="34" charset="-128"/>
                <a:cs typeface="Tahoma" pitchFamily="34" charset="0"/>
              </a:rPr>
              <a:t> </a:t>
            </a:r>
            <a:r>
              <a:rPr lang="de-DE" sz="2400" err="1" smtClean="0">
                <a:solidFill>
                  <a:srgbClr val="002060"/>
                </a:solidFill>
                <a:latin typeface="Calibri" pitchFamily="34" charset="0"/>
                <a:ea typeface="Arial Unicode MS" pitchFamily="34" charset="-128"/>
                <a:cs typeface="Tahoma" pitchFamily="34" charset="0"/>
              </a:rPr>
              <a:t>access</a:t>
            </a:r>
            <a:r>
              <a:rPr lang="de-DE" sz="2400" smtClean="0">
                <a:solidFill>
                  <a:srgbClr val="002060"/>
                </a:solidFill>
                <a:latin typeface="Calibri" pitchFamily="34" charset="0"/>
                <a:ea typeface="Arial Unicode MS" pitchFamily="34" charset="-128"/>
                <a:cs typeface="Tahoma" pitchFamily="34" charset="0"/>
              </a:rPr>
              <a:t> in R&amp;E </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the</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default</a:t>
            </a:r>
            <a:endParaRPr lang="de-DE" sz="2400">
              <a:solidFill>
                <a:srgbClr val="002060"/>
              </a:solidFill>
              <a:latin typeface="Calibri" pitchFamily="34" charset="0"/>
              <a:ea typeface="Arial Unicode MS" pitchFamily="34" charset="-128"/>
              <a:cs typeface="Tahoma" pitchFamily="34" charset="0"/>
            </a:endParaRPr>
          </a:p>
          <a:p>
            <a:pPr algn="ctr" hangingPunct="0"/>
            <a:r>
              <a:rPr lang="de-DE" sz="2400" err="1">
                <a:solidFill>
                  <a:srgbClr val="002060"/>
                </a:solidFill>
                <a:latin typeface="Calibri" pitchFamily="34" charset="0"/>
                <a:ea typeface="Arial Unicode MS" pitchFamily="34" charset="-128"/>
                <a:cs typeface="Tahoma" pitchFamily="34" charset="0"/>
              </a:rPr>
              <a:t>commercial</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exploitation</a:t>
            </a:r>
            <a:r>
              <a:rPr lang="de-DE" sz="2400">
                <a:solidFill>
                  <a:srgbClr val="002060"/>
                </a:solidFill>
                <a:latin typeface="Calibri" pitchFamily="34" charset="0"/>
                <a:ea typeface="Arial Unicode MS" pitchFamily="34" charset="-128"/>
                <a:cs typeface="Tahoma" pitchFamily="34" charset="0"/>
              </a:rPr>
              <a:t> → </a:t>
            </a:r>
            <a:r>
              <a:rPr lang="de-DE" sz="2400" err="1">
                <a:solidFill>
                  <a:srgbClr val="002060"/>
                </a:solidFill>
                <a:latin typeface="Calibri" pitchFamily="34" charset="0"/>
                <a:ea typeface="Arial Unicode MS" pitchFamily="34" charset="-128"/>
                <a:cs typeface="Tahoma" pitchFamily="34" charset="0"/>
              </a:rPr>
              <a:t>the</a:t>
            </a:r>
            <a:r>
              <a:rPr lang="de-DE" sz="2400">
                <a:solidFill>
                  <a:srgbClr val="002060"/>
                </a:solidFill>
                <a:latin typeface="Calibri" pitchFamily="34" charset="0"/>
                <a:ea typeface="Arial Unicode MS" pitchFamily="34" charset="-128"/>
                <a:cs typeface="Tahoma" pitchFamily="34" charset="0"/>
              </a:rPr>
              <a:t> </a:t>
            </a:r>
            <a:r>
              <a:rPr lang="de-DE" sz="2400" err="1">
                <a:solidFill>
                  <a:srgbClr val="002060"/>
                </a:solidFill>
                <a:latin typeface="Calibri" pitchFamily="34" charset="0"/>
                <a:ea typeface="Arial Unicode MS" pitchFamily="34" charset="-128"/>
                <a:cs typeface="Tahoma" pitchFamily="34" charset="0"/>
              </a:rPr>
              <a:t>exception</a:t>
            </a:r>
            <a:endParaRPr lang="de-DE" sz="2400">
              <a:solidFill>
                <a:srgbClr val="002060"/>
              </a:solidFill>
              <a:latin typeface="Calibri" pitchFamily="34" charset="0"/>
              <a:ea typeface="Arial Unicode MS" pitchFamily="34" charset="-128"/>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1058863" y="77788"/>
            <a:ext cx="6572250" cy="709612"/>
          </a:xfrm>
          <a:prstGeom prst="rect">
            <a:avLst/>
          </a:prstGeom>
          <a:solidFill>
            <a:srgbClr val="333366"/>
          </a:solidFill>
          <a:ln>
            <a:noFill/>
            <a:prstDash val="solid"/>
          </a:ln>
        </p:spPr>
        <p:txBody>
          <a:bodyPr anchorCtr="1" compatLnSpc="0"/>
          <a:lstStyle/>
          <a:p>
            <a:pPr algn="ctr" fontAlgn="auto" hangingPunct="0">
              <a:lnSpc>
                <a:spcPct val="90000"/>
              </a:lnSpc>
              <a:spcBef>
                <a:spcPts val="0"/>
              </a:spcBef>
              <a:spcAft>
                <a:spcPts val="0"/>
              </a:spcAft>
              <a:defRPr sz="1800" b="0" i="0" u="none" strike="noStrike" kern="0" cap="none" spc="0" baseline="0">
                <a:solidFill>
                  <a:srgbClr val="000000"/>
                </a:solidFill>
                <a:uFillTx/>
              </a:defRPr>
            </a:pPr>
            <a:r>
              <a:rPr lang="de-DE" sz="3200" b="1" i="1" kern="0" dirty="0" err="1">
                <a:solidFill>
                  <a:srgbClr val="FFFFFF"/>
                </a:solidFill>
                <a:latin typeface="+mn-lt"/>
                <a:ea typeface="Arial Unicode MS" pitchFamily="2"/>
                <a:cs typeface="Tahoma" pitchFamily="2"/>
              </a:rPr>
              <a:t>Consequences</a:t>
            </a:r>
            <a:endParaRPr lang="de-DE" sz="3200" b="1" i="1" kern="0" dirty="0">
              <a:solidFill>
                <a:srgbClr val="FFFFFF"/>
              </a:solidFill>
              <a:latin typeface="+mn-lt"/>
              <a:ea typeface="Arial Unicode MS" pitchFamily="2"/>
              <a:cs typeface="Tahoma" pitchFamily="2"/>
            </a:endParaRPr>
          </a:p>
        </p:txBody>
      </p:sp>
      <p:sp>
        <p:nvSpPr>
          <p:cNvPr id="3" name="Textfeld 2"/>
          <p:cNvSpPr txBox="1"/>
          <p:nvPr/>
        </p:nvSpPr>
        <p:spPr>
          <a:xfrm>
            <a:off x="2970213" y="836712"/>
            <a:ext cx="3240087" cy="495300"/>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mn-lt"/>
                <a:ea typeface="Arial Unicode MS" pitchFamily="2"/>
                <a:cs typeface="Tahoma" pitchFamily="2"/>
              </a:rPr>
              <a:t>needed</a:t>
            </a:r>
          </a:p>
        </p:txBody>
      </p:sp>
      <p:sp>
        <p:nvSpPr>
          <p:cNvPr id="5" name="Textfeld 4"/>
          <p:cNvSpPr txBox="1"/>
          <p:nvPr/>
        </p:nvSpPr>
        <p:spPr>
          <a:xfrm>
            <a:off x="2970213" y="838300"/>
            <a:ext cx="3240087" cy="493712"/>
          </a:xfrm>
          <a:prstGeom prst="rect">
            <a:avLst/>
          </a:prstGeom>
          <a:no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600" kern="0">
                <a:solidFill>
                  <a:srgbClr val="000000"/>
                </a:solidFill>
                <a:latin typeface="+mn-lt"/>
                <a:ea typeface="Arial Unicode MS" pitchFamily="2"/>
                <a:cs typeface="Tahoma" pitchFamily="2"/>
              </a:rPr>
              <a:t>needed</a:t>
            </a:r>
          </a:p>
        </p:txBody>
      </p:sp>
      <p:sp>
        <p:nvSpPr>
          <p:cNvPr id="6" name="Textfeld 5"/>
          <p:cNvSpPr txBox="1"/>
          <p:nvPr/>
        </p:nvSpPr>
        <p:spPr>
          <a:xfrm>
            <a:off x="2970213" y="838300"/>
            <a:ext cx="3240087" cy="466553"/>
          </a:xfrm>
          <a:prstGeom prst="rect">
            <a:avLst/>
          </a:prstGeom>
          <a:solidFill>
            <a:schemeClr val="bg1">
              <a:lumMod val="75000"/>
            </a:schemeClr>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dirty="0" err="1">
                <a:solidFill>
                  <a:srgbClr val="002060"/>
                </a:solidFill>
                <a:latin typeface="+mn-lt"/>
                <a:ea typeface="Arial Unicode MS" pitchFamily="2"/>
                <a:cs typeface="Tahoma" pitchFamily="2"/>
              </a:rPr>
              <a:t>needed</a:t>
            </a:r>
            <a:endParaRPr lang="de-DE" sz="2400" kern="0" dirty="0">
              <a:solidFill>
                <a:srgbClr val="002060"/>
              </a:solidFill>
              <a:latin typeface="+mn-lt"/>
              <a:ea typeface="Arial Unicode MS" pitchFamily="2"/>
              <a:cs typeface="Tahoma" pitchFamily="2"/>
            </a:endParaRPr>
          </a:p>
        </p:txBody>
      </p:sp>
      <p:sp>
        <p:nvSpPr>
          <p:cNvPr id="7" name="Textfeld 6"/>
          <p:cNvSpPr txBox="1">
            <a:spLocks noChangeArrowheads="1"/>
          </p:cNvSpPr>
          <p:nvPr/>
        </p:nvSpPr>
        <p:spPr bwMode="auto">
          <a:xfrm>
            <a:off x="1547664" y="1556792"/>
            <a:ext cx="6300787" cy="829537"/>
          </a:xfrm>
          <a:prstGeom prst="rect">
            <a:avLst/>
          </a:prstGeom>
          <a:solidFill>
            <a:srgbClr val="333366"/>
          </a:solidFill>
          <a:ln w="9525">
            <a:noFill/>
            <a:miter lim="800000"/>
            <a:headEnd/>
            <a:tailEnd/>
          </a:ln>
        </p:spPr>
        <p:txBody>
          <a:bodyPr lIns="90004" tIns="44997" rIns="90004" bIns="44997" anchorCtr="1">
            <a:spAutoFit/>
          </a:bodyPr>
          <a:lstStyle/>
          <a:p>
            <a:pPr algn="ctr" hangingPunct="0"/>
            <a:r>
              <a:rPr lang="de-DE" sz="2400" dirty="0" smtClean="0">
                <a:solidFill>
                  <a:srgbClr val="FFFFFF"/>
                </a:solidFill>
                <a:latin typeface="+mn-lt"/>
                <a:ea typeface="Arial Unicode MS" pitchFamily="34" charset="-128"/>
                <a:cs typeface="Tahoma" pitchFamily="34" charset="0"/>
              </a:rPr>
              <a:t>A European-</a:t>
            </a:r>
            <a:r>
              <a:rPr lang="de-DE" sz="2400" dirty="0" err="1" smtClean="0">
                <a:solidFill>
                  <a:srgbClr val="FFFFFF"/>
                </a:solidFill>
                <a:latin typeface="+mn-lt"/>
                <a:ea typeface="Arial Unicode MS" pitchFamily="34" charset="-128"/>
                <a:cs typeface="Tahoma" pitchFamily="34" charset="0"/>
              </a:rPr>
              <a:t>wide</a:t>
            </a:r>
            <a:r>
              <a:rPr lang="de-DE" sz="2400" dirty="0" smtClean="0">
                <a:solidFill>
                  <a:srgbClr val="FFFFFF"/>
                </a:solidFill>
                <a:latin typeface="+mn-lt"/>
                <a:ea typeface="Arial Unicode MS" pitchFamily="34" charset="-128"/>
                <a:cs typeface="Tahoma" pitchFamily="34" charset="0"/>
              </a:rPr>
              <a:t> initiative </a:t>
            </a:r>
            <a:r>
              <a:rPr lang="de-DE" sz="2400" dirty="0" err="1" smtClean="0">
                <a:solidFill>
                  <a:srgbClr val="FFFFFF"/>
                </a:solidFill>
                <a:latin typeface="+mn-lt"/>
                <a:ea typeface="Arial Unicode MS" pitchFamily="34" charset="-128"/>
                <a:cs typeface="Tahoma" pitchFamily="34" charset="0"/>
              </a:rPr>
              <a:t>for</a:t>
            </a:r>
            <a:r>
              <a:rPr lang="de-DE" sz="2400" dirty="0" smtClean="0">
                <a:solidFill>
                  <a:srgbClr val="FFFFFF"/>
                </a:solidFill>
                <a:latin typeface="+mn-lt"/>
                <a:ea typeface="Arial Unicode MS" pitchFamily="34" charset="-128"/>
                <a:cs typeface="Tahoma" pitchFamily="34" charset="0"/>
              </a:rPr>
              <a:t> a </a:t>
            </a:r>
            <a:r>
              <a:rPr lang="de-DE" sz="2400" dirty="0" err="1" smtClean="0">
                <a:solidFill>
                  <a:srgbClr val="FFFFFF"/>
                </a:solidFill>
                <a:latin typeface="+mn-lt"/>
                <a:ea typeface="Arial Unicode MS" pitchFamily="34" charset="-128"/>
                <a:cs typeface="Tahoma" pitchFamily="34" charset="0"/>
              </a:rPr>
              <a:t>research</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and</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education</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friendly</a:t>
            </a:r>
            <a:r>
              <a:rPr lang="de-DE" sz="2400" dirty="0" smtClean="0">
                <a:solidFill>
                  <a:srgbClr val="FFFFFF"/>
                </a:solidFill>
                <a:latin typeface="+mn-lt"/>
                <a:ea typeface="Arial Unicode MS" pitchFamily="34" charset="-128"/>
                <a:cs typeface="Tahoma" pitchFamily="34" charset="0"/>
              </a:rPr>
              <a:t> </a:t>
            </a:r>
            <a:r>
              <a:rPr lang="de-DE" sz="2400" dirty="0" err="1" smtClean="0">
                <a:solidFill>
                  <a:srgbClr val="FFFFFF"/>
                </a:solidFill>
                <a:latin typeface="+mn-lt"/>
                <a:ea typeface="Arial Unicode MS" pitchFamily="34" charset="-128"/>
                <a:cs typeface="Tahoma" pitchFamily="34" charset="0"/>
              </a:rPr>
              <a:t>copyright</a:t>
            </a:r>
            <a:endParaRPr lang="de-DE" sz="2400" dirty="0">
              <a:solidFill>
                <a:srgbClr val="FFFFFF"/>
              </a:solidFill>
              <a:latin typeface="+mn-lt"/>
              <a:ea typeface="Arial Unicode MS" pitchFamily="34" charset="-128"/>
              <a:cs typeface="Tahoma" pitchFamily="34" charset="0"/>
            </a:endParaRPr>
          </a:p>
        </p:txBody>
      </p:sp>
      <p:sp>
        <p:nvSpPr>
          <p:cNvPr id="9" name="Textfeld 8"/>
          <p:cNvSpPr txBox="1">
            <a:spLocks noChangeArrowheads="1"/>
          </p:cNvSpPr>
          <p:nvPr/>
        </p:nvSpPr>
        <p:spPr bwMode="auto">
          <a:xfrm>
            <a:off x="827584" y="3501008"/>
            <a:ext cx="7560840" cy="460205"/>
          </a:xfrm>
          <a:prstGeom prst="rect">
            <a:avLst/>
          </a:prstGeom>
          <a:solidFill>
            <a:schemeClr val="bg1">
              <a:lumMod val="75000"/>
            </a:schemeClr>
          </a:solidFill>
          <a:ln w="9525">
            <a:noFill/>
            <a:miter lim="800000"/>
            <a:headEnd/>
            <a:tailEnd/>
          </a:ln>
        </p:spPr>
        <p:txBody>
          <a:bodyPr wrap="square" lIns="90004" tIns="44997" rIns="90004" bIns="44997" anchorCtr="1">
            <a:spAutoFit/>
          </a:bodyPr>
          <a:lstStyle/>
          <a:p>
            <a:pPr algn="ctr" hangingPunct="0"/>
            <a:r>
              <a:rPr lang="de-DE" sz="2400" err="1" smtClean="0">
                <a:solidFill>
                  <a:srgbClr val="002060"/>
                </a:solidFill>
                <a:latin typeface="+mn-lt"/>
                <a:ea typeface="Arial Unicode MS" pitchFamily="34" charset="-128"/>
                <a:cs typeface="Tahoma" pitchFamily="34" charset="0"/>
              </a:rPr>
              <a:t>Overcoming</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the</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shortcomings</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of</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the</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system</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of</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exceptions</a:t>
            </a:r>
            <a:endParaRPr lang="de-DE" sz="2400">
              <a:solidFill>
                <a:srgbClr val="002060"/>
              </a:solidFill>
              <a:latin typeface="+mn-lt"/>
              <a:ea typeface="Arial Unicode MS" pitchFamily="34" charset="-128"/>
              <a:cs typeface="Tahoma" pitchFamily="34" charset="0"/>
            </a:endParaRPr>
          </a:p>
        </p:txBody>
      </p:sp>
      <p:sp>
        <p:nvSpPr>
          <p:cNvPr id="10" name="Textfeld 9"/>
          <p:cNvSpPr txBox="1"/>
          <p:nvPr/>
        </p:nvSpPr>
        <p:spPr>
          <a:xfrm>
            <a:off x="2987824" y="2621132"/>
            <a:ext cx="3240087" cy="466553"/>
          </a:xfrm>
          <a:prstGeom prst="rect">
            <a:avLst/>
          </a:prstGeom>
          <a:solidFill>
            <a:schemeClr val="bg1">
              <a:lumMod val="75000"/>
            </a:schemeClr>
          </a:solidFill>
          <a:ln>
            <a:noFill/>
          </a:ln>
        </p:spPr>
        <p:txBody>
          <a:bodyPr lIns="90004" tIns="44997" rIns="90004" bIns="44997"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400" kern="0" smtClean="0">
                <a:solidFill>
                  <a:srgbClr val="002060"/>
                </a:solidFill>
                <a:latin typeface="+mn-lt"/>
                <a:ea typeface="Arial Unicode MS" pitchFamily="2"/>
                <a:cs typeface="Tahoma" pitchFamily="2"/>
              </a:rPr>
              <a:t>ENCES</a:t>
            </a:r>
            <a:endParaRPr lang="de-DE" sz="2400" kern="0">
              <a:solidFill>
                <a:srgbClr val="002060"/>
              </a:solidFill>
              <a:latin typeface="+mn-lt"/>
              <a:ea typeface="Arial Unicode MS" pitchFamily="2"/>
              <a:cs typeface="Tahoma" pitchFamily="2"/>
            </a:endParaRPr>
          </a:p>
        </p:txBody>
      </p:sp>
      <p:sp>
        <p:nvSpPr>
          <p:cNvPr id="11" name="Textfeld 10"/>
          <p:cNvSpPr txBox="1">
            <a:spLocks noChangeArrowheads="1"/>
          </p:cNvSpPr>
          <p:nvPr/>
        </p:nvSpPr>
        <p:spPr bwMode="auto">
          <a:xfrm>
            <a:off x="1043608" y="4437112"/>
            <a:ext cx="7056784" cy="1198868"/>
          </a:xfrm>
          <a:prstGeom prst="rect">
            <a:avLst/>
          </a:prstGeom>
          <a:solidFill>
            <a:schemeClr val="bg1">
              <a:lumMod val="75000"/>
            </a:schemeClr>
          </a:solidFill>
          <a:ln w="9525">
            <a:noFill/>
            <a:miter lim="800000"/>
            <a:headEnd/>
            <a:tailEnd/>
          </a:ln>
        </p:spPr>
        <p:txBody>
          <a:bodyPr wrap="square" lIns="90004" tIns="44997" rIns="90004" bIns="44997" anchorCtr="1">
            <a:spAutoFit/>
          </a:bodyPr>
          <a:lstStyle/>
          <a:p>
            <a:pPr algn="ctr" hangingPunct="0"/>
            <a:r>
              <a:rPr lang="de-DE" sz="2400" err="1" smtClean="0">
                <a:solidFill>
                  <a:srgbClr val="002060"/>
                </a:solidFill>
                <a:latin typeface="+mn-lt"/>
                <a:ea typeface="Arial Unicode MS" pitchFamily="34" charset="-128"/>
                <a:cs typeface="Tahoma" pitchFamily="34" charset="0"/>
              </a:rPr>
              <a:t>Introducing</a:t>
            </a:r>
            <a:r>
              <a:rPr lang="de-DE" sz="2400" smtClean="0">
                <a:solidFill>
                  <a:srgbClr val="002060"/>
                </a:solidFill>
                <a:latin typeface="+mn-lt"/>
                <a:ea typeface="Arial Unicode MS" pitchFamily="34" charset="-128"/>
                <a:cs typeface="Tahoma" pitchFamily="34" charset="0"/>
              </a:rPr>
              <a:t> a </a:t>
            </a:r>
            <a:r>
              <a:rPr lang="de-DE" sz="2400" err="1" smtClean="0">
                <a:solidFill>
                  <a:srgbClr val="002060"/>
                </a:solidFill>
                <a:latin typeface="+mn-lt"/>
                <a:ea typeface="Arial Unicode MS" pitchFamily="34" charset="-128"/>
                <a:cs typeface="Tahoma" pitchFamily="34" charset="0"/>
              </a:rPr>
              <a:t>general</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clause</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for</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research</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and</a:t>
            </a:r>
            <a:r>
              <a:rPr lang="de-DE" sz="2400" smtClean="0">
                <a:solidFill>
                  <a:srgbClr val="002060"/>
                </a:solidFill>
                <a:latin typeface="+mn-lt"/>
                <a:ea typeface="Arial Unicode MS" pitchFamily="34" charset="-128"/>
                <a:cs typeface="Tahoma" pitchFamily="34" charset="0"/>
              </a:rPr>
              <a:t> </a:t>
            </a:r>
            <a:r>
              <a:rPr lang="de-DE" sz="2400" err="1" smtClean="0">
                <a:solidFill>
                  <a:srgbClr val="002060"/>
                </a:solidFill>
                <a:latin typeface="+mn-lt"/>
                <a:ea typeface="Arial Unicode MS" pitchFamily="34" charset="-128"/>
                <a:cs typeface="Tahoma" pitchFamily="34" charset="0"/>
              </a:rPr>
              <a:t>education</a:t>
            </a:r>
            <a:endParaRPr lang="de-DE" sz="2400" smtClean="0">
              <a:solidFill>
                <a:srgbClr val="002060"/>
              </a:solidFill>
              <a:latin typeface="+mn-lt"/>
              <a:ea typeface="Arial Unicode MS" pitchFamily="34" charset="-128"/>
              <a:cs typeface="Tahoma" pitchFamily="34" charset="0"/>
            </a:endParaRPr>
          </a:p>
          <a:p>
            <a:pPr algn="ctr" hangingPunct="0"/>
            <a:r>
              <a:rPr lang="de-DE" sz="2400" smtClean="0">
                <a:solidFill>
                  <a:srgbClr val="002060"/>
                </a:solidFill>
                <a:latin typeface="+mn-lt"/>
              </a:rPr>
              <a:t>„</a:t>
            </a:r>
            <a:r>
              <a:rPr lang="de-DE" sz="2400" err="1" smtClean="0">
                <a:solidFill>
                  <a:srgbClr val="002060"/>
                </a:solidFill>
                <a:latin typeface="+mn-lt"/>
              </a:rPr>
              <a:t>to</a:t>
            </a:r>
            <a:r>
              <a:rPr lang="de-DE" sz="2400" smtClean="0">
                <a:solidFill>
                  <a:srgbClr val="002060"/>
                </a:solidFill>
                <a:latin typeface="+mn-lt"/>
              </a:rPr>
              <a:t> promote </a:t>
            </a:r>
            <a:r>
              <a:rPr lang="de-DE" sz="2400" err="1" smtClean="0">
                <a:solidFill>
                  <a:srgbClr val="002060"/>
                </a:solidFill>
                <a:latin typeface="+mn-lt"/>
              </a:rPr>
              <a:t>the</a:t>
            </a:r>
            <a:r>
              <a:rPr lang="de-DE" sz="2400" smtClean="0">
                <a:solidFill>
                  <a:srgbClr val="002060"/>
                </a:solidFill>
                <a:latin typeface="+mn-lt"/>
              </a:rPr>
              <a:t> Progress </a:t>
            </a:r>
            <a:r>
              <a:rPr lang="de-DE" sz="2400" err="1" smtClean="0">
                <a:solidFill>
                  <a:srgbClr val="002060"/>
                </a:solidFill>
                <a:latin typeface="+mn-lt"/>
              </a:rPr>
              <a:t>of</a:t>
            </a:r>
            <a:r>
              <a:rPr lang="de-DE" sz="2400" smtClean="0">
                <a:solidFill>
                  <a:srgbClr val="002060"/>
                </a:solidFill>
                <a:latin typeface="+mn-lt"/>
              </a:rPr>
              <a:t> Science </a:t>
            </a:r>
            <a:r>
              <a:rPr lang="de-DE" sz="2400" err="1" smtClean="0">
                <a:solidFill>
                  <a:srgbClr val="002060"/>
                </a:solidFill>
                <a:latin typeface="+mn-lt"/>
              </a:rPr>
              <a:t>and</a:t>
            </a:r>
            <a:r>
              <a:rPr lang="de-DE" sz="2400" smtClean="0">
                <a:solidFill>
                  <a:srgbClr val="002060"/>
                </a:solidFill>
                <a:latin typeface="+mn-lt"/>
              </a:rPr>
              <a:t> </a:t>
            </a:r>
            <a:r>
              <a:rPr lang="de-DE" sz="2400" err="1" smtClean="0">
                <a:solidFill>
                  <a:srgbClr val="002060"/>
                </a:solidFill>
                <a:latin typeface="+mn-lt"/>
              </a:rPr>
              <a:t>useful</a:t>
            </a:r>
            <a:r>
              <a:rPr lang="de-DE" sz="2400" smtClean="0">
                <a:solidFill>
                  <a:srgbClr val="002060"/>
                </a:solidFill>
                <a:latin typeface="+mn-lt"/>
              </a:rPr>
              <a:t> </a:t>
            </a:r>
            <a:r>
              <a:rPr lang="de-DE" sz="2400" err="1" smtClean="0">
                <a:solidFill>
                  <a:srgbClr val="002060"/>
                </a:solidFill>
                <a:latin typeface="+mn-lt"/>
              </a:rPr>
              <a:t>Arts</a:t>
            </a:r>
            <a:r>
              <a:rPr lang="de-DE" sz="2400" smtClean="0">
                <a:solidFill>
                  <a:srgbClr val="002060"/>
                </a:solidFill>
                <a:latin typeface="+mn-lt"/>
              </a:rPr>
              <a:t>“ (US </a:t>
            </a:r>
            <a:r>
              <a:rPr lang="de-DE" sz="2400" err="1" smtClean="0">
                <a:solidFill>
                  <a:srgbClr val="002060"/>
                </a:solidFill>
                <a:latin typeface="+mn-lt"/>
              </a:rPr>
              <a:t>Constitution</a:t>
            </a:r>
            <a:r>
              <a:rPr lang="de-DE" sz="2400" smtClean="0">
                <a:solidFill>
                  <a:srgbClr val="002060"/>
                </a:solidFill>
                <a:latin typeface="+mn-lt"/>
              </a:rPr>
              <a:t>, </a:t>
            </a:r>
            <a:r>
              <a:rPr lang="de-DE" sz="2400" err="1" smtClean="0">
                <a:solidFill>
                  <a:srgbClr val="002060"/>
                </a:solidFill>
                <a:latin typeface="+mn-lt"/>
              </a:rPr>
              <a:t>Article</a:t>
            </a:r>
            <a:r>
              <a:rPr lang="de-DE" sz="2400" smtClean="0">
                <a:solidFill>
                  <a:srgbClr val="002060"/>
                </a:solidFill>
                <a:latin typeface="+mn-lt"/>
              </a:rPr>
              <a:t> I, </a:t>
            </a:r>
            <a:r>
              <a:rPr lang="de-DE" sz="2400" err="1" smtClean="0">
                <a:solidFill>
                  <a:srgbClr val="002060"/>
                </a:solidFill>
                <a:latin typeface="+mn-lt"/>
              </a:rPr>
              <a:t>Section</a:t>
            </a:r>
            <a:r>
              <a:rPr lang="de-DE" sz="2400" smtClean="0">
                <a:solidFill>
                  <a:srgbClr val="002060"/>
                </a:solidFill>
                <a:latin typeface="+mn-lt"/>
              </a:rPr>
              <a:t> 8, </a:t>
            </a:r>
            <a:r>
              <a:rPr lang="de-DE" sz="2400" err="1" smtClean="0">
                <a:solidFill>
                  <a:srgbClr val="002060"/>
                </a:solidFill>
                <a:latin typeface="+mn-lt"/>
              </a:rPr>
              <a:t>Clause</a:t>
            </a:r>
            <a:r>
              <a:rPr lang="de-DE" sz="2400" smtClean="0">
                <a:solidFill>
                  <a:srgbClr val="002060"/>
                </a:solidFill>
                <a:latin typeface="+mn-lt"/>
              </a:rPr>
              <a:t> 8)</a:t>
            </a:r>
            <a:endParaRPr lang="de-DE" sz="2400">
              <a:solidFill>
                <a:srgbClr val="002060"/>
              </a:solidFill>
              <a:latin typeface="+mn-lt"/>
              <a:ea typeface="Arial Unicode MS" pitchFamily="34" charset="-128"/>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P spid="11"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3"/>
          <p:cNvSpPr txBox="1"/>
          <p:nvPr/>
        </p:nvSpPr>
        <p:spPr>
          <a:xfrm>
            <a:off x="571500" y="785813"/>
            <a:ext cx="7772400" cy="2643187"/>
          </a:xfrm>
          <a:prstGeom prst="rect">
            <a:avLst/>
          </a:prstGeom>
          <a:noFill/>
          <a:ln>
            <a:noFill/>
          </a:ln>
        </p:spPr>
        <p:txBody>
          <a:bodyPr lIns="0" tIns="0" rIns="0" bIns="0" anchor="b" anchorCtr="1" compatLnSpc="0"/>
          <a:lstStyle/>
          <a:p>
            <a:pPr algn="ctr" fontAlgn="auto">
              <a:lnSpc>
                <a:spcPct val="150000"/>
              </a:lnSpc>
              <a:spcBef>
                <a:spcPts val="0"/>
              </a:spcBef>
              <a:spcAft>
                <a:spcPts val="0"/>
              </a:spcAft>
              <a:defRPr sz="1800" b="0" i="0" u="none" strike="noStrike" kern="0" cap="none" spc="0" baseline="0">
                <a:solidFill>
                  <a:srgbClr val="000000"/>
                </a:solidFill>
                <a:uFillTx/>
              </a:defRPr>
            </a:pPr>
            <a:r>
              <a:rPr lang="de-DE" sz="5400" b="1" i="1" kern="0" dirty="0" err="1">
                <a:solidFill>
                  <a:srgbClr val="002060"/>
                </a:solidFill>
                <a:latin typeface="Arial" pitchFamily="18"/>
                <a:ea typeface="Arial Unicode MS" pitchFamily="2"/>
                <a:cs typeface="Tahoma" pitchFamily="2"/>
              </a:rPr>
              <a:t>Thank</a:t>
            </a:r>
            <a:r>
              <a:rPr lang="de-DE" sz="5400" b="1" i="1" kern="0" dirty="0">
                <a:solidFill>
                  <a:srgbClr val="002060"/>
                </a:solidFill>
                <a:latin typeface="Arial" pitchFamily="18"/>
                <a:ea typeface="Arial Unicode MS" pitchFamily="2"/>
                <a:cs typeface="Tahoma" pitchFamily="2"/>
              </a:rPr>
              <a:t> </a:t>
            </a:r>
            <a:r>
              <a:rPr lang="de-DE" sz="5400" b="1" i="1" kern="0" dirty="0" err="1">
                <a:solidFill>
                  <a:srgbClr val="002060"/>
                </a:solidFill>
                <a:latin typeface="Arial" pitchFamily="18"/>
                <a:ea typeface="Arial Unicode MS" pitchFamily="2"/>
                <a:cs typeface="Tahoma" pitchFamily="2"/>
              </a:rPr>
              <a:t>you</a:t>
            </a:r>
            <a:r>
              <a:rPr lang="de-DE" sz="5400" b="1" i="1" kern="0" dirty="0">
                <a:solidFill>
                  <a:srgbClr val="002060"/>
                </a:solidFill>
                <a:latin typeface="Arial" pitchFamily="18"/>
                <a:ea typeface="Arial Unicode MS" pitchFamily="2"/>
                <a:cs typeface="Tahoma" pitchFamily="2"/>
              </a:rPr>
              <a:t> </a:t>
            </a:r>
            <a:r>
              <a:rPr lang="de-DE" sz="5400" b="1" i="1" kern="0" dirty="0" err="1">
                <a:solidFill>
                  <a:srgbClr val="002060"/>
                </a:solidFill>
                <a:latin typeface="Arial" pitchFamily="18"/>
                <a:ea typeface="Arial Unicode MS" pitchFamily="2"/>
                <a:cs typeface="Tahoma" pitchFamily="2"/>
              </a:rPr>
              <a:t>for</a:t>
            </a:r>
            <a:r>
              <a:rPr lang="de-DE" sz="5400" b="1" i="1" kern="0" dirty="0">
                <a:solidFill>
                  <a:srgbClr val="002060"/>
                </a:solidFill>
                <a:latin typeface="Arial" pitchFamily="18"/>
                <a:ea typeface="Arial Unicode MS" pitchFamily="2"/>
                <a:cs typeface="Tahoma" pitchFamily="2"/>
              </a:rPr>
              <a:t> </a:t>
            </a:r>
            <a:r>
              <a:rPr lang="de-DE" sz="5400" b="1" i="1" kern="0" dirty="0" err="1">
                <a:solidFill>
                  <a:srgbClr val="002060"/>
                </a:solidFill>
                <a:latin typeface="Arial" pitchFamily="18"/>
                <a:ea typeface="Arial Unicode MS" pitchFamily="2"/>
                <a:cs typeface="Tahoma" pitchFamily="2"/>
              </a:rPr>
              <a:t>your</a:t>
            </a:r>
            <a:r>
              <a:rPr lang="de-DE" sz="5400" b="1" i="1" kern="0" dirty="0">
                <a:solidFill>
                  <a:srgbClr val="002060"/>
                </a:solidFill>
                <a:latin typeface="Arial" pitchFamily="18"/>
                <a:ea typeface="Arial Unicode MS" pitchFamily="2"/>
                <a:cs typeface="Tahoma" pitchFamily="2"/>
              </a:rPr>
              <a:t> </a:t>
            </a:r>
            <a:r>
              <a:rPr lang="de-DE" sz="5400" b="1" i="1" kern="0" dirty="0" err="1">
                <a:solidFill>
                  <a:srgbClr val="002060"/>
                </a:solidFill>
                <a:latin typeface="Arial" pitchFamily="18"/>
                <a:ea typeface="Arial Unicode MS" pitchFamily="2"/>
                <a:cs typeface="Tahoma" pitchFamily="2"/>
              </a:rPr>
              <a:t>attention</a:t>
            </a:r>
            <a:endParaRPr lang="de-DE" sz="5400" b="1" i="1" kern="0" dirty="0">
              <a:solidFill>
                <a:srgbClr val="002060"/>
              </a:solidFill>
              <a:latin typeface="Arial" pitchFamily="18"/>
              <a:ea typeface="Arial Unicode MS" pitchFamily="2"/>
              <a:cs typeface="Tahoma" pitchFamily="2"/>
            </a:endParaRPr>
          </a:p>
        </p:txBody>
      </p:sp>
      <p:sp>
        <p:nvSpPr>
          <p:cNvPr id="3" name="Textfeld 2"/>
          <p:cNvSpPr txBox="1"/>
          <p:nvPr/>
        </p:nvSpPr>
        <p:spPr>
          <a:xfrm>
            <a:off x="642938" y="3857625"/>
            <a:ext cx="7929562" cy="381000"/>
          </a:xfrm>
          <a:prstGeom prst="rect">
            <a:avLst/>
          </a:prstGeom>
          <a:noFill/>
          <a:ln>
            <a:noFill/>
          </a:ln>
        </p:spPr>
        <p:txBody>
          <a:bodyPr anchorCtr="1" compatLnSpc="0">
            <a:spAutoFit/>
          </a:bodyPr>
          <a:lstStyle/>
          <a:p>
            <a:pPr algn="ctr" fontAlgn="auto" hangingPunct="0">
              <a:spcBef>
                <a:spcPts val="0"/>
              </a:spcBef>
              <a:spcAft>
                <a:spcPts val="0"/>
              </a:spcAft>
              <a:defRPr sz="1800" b="0" i="0" u="none" strike="noStrike" kern="0" cap="none" spc="0" baseline="0">
                <a:solidFill>
                  <a:srgbClr val="000000"/>
                </a:solidFill>
                <a:uFillTx/>
              </a:defRPr>
            </a:pPr>
            <a:r>
              <a:rPr lang="de-DE" sz="2000" b="1" kern="0">
                <a:solidFill>
                  <a:srgbClr val="333366"/>
                </a:solidFill>
                <a:latin typeface="Arial" pitchFamily="34"/>
                <a:ea typeface="Arial Unicode MS" pitchFamily="2"/>
                <a:cs typeface="Tahoma" pitchFamily="2"/>
              </a:rPr>
              <a:t>Slides under a CC-Lincence from </a:t>
            </a:r>
            <a:r>
              <a:rPr lang="de-DE" sz="2000" b="1" kern="0">
                <a:solidFill>
                  <a:srgbClr val="333366"/>
                </a:solidFill>
                <a:latin typeface="Arial" pitchFamily="34"/>
                <a:ea typeface="Arial Unicode MS" pitchFamily="2"/>
                <a:cs typeface="Tahoma" pitchFamily="2"/>
                <a:hlinkClick r:id="rId3"/>
              </a:rPr>
              <a:t>www.kuhlen.name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6">
            <a:hlinkClick r:id="rId3" action="ppaction://hlinksldjump"/>
          </p:cNvPr>
          <p:cNvSpPr>
            <a:spLocks/>
          </p:cNvSpPr>
          <p:nvPr/>
        </p:nvSpPr>
        <p:spPr bwMode="auto">
          <a:xfrm>
            <a:off x="6553200" y="3352800"/>
            <a:ext cx="838200" cy="593725"/>
          </a:xfrm>
          <a:custGeom>
            <a:avLst/>
            <a:gdLst>
              <a:gd name="T0" fmla="*/ 631113304 w 21600"/>
              <a:gd name="T1" fmla="*/ 0 h 21600"/>
              <a:gd name="T2" fmla="*/ 1262225365 w 21600"/>
              <a:gd name="T3" fmla="*/ 224296305 h 21600"/>
              <a:gd name="T4" fmla="*/ 631113304 w 21600"/>
              <a:gd name="T5" fmla="*/ 448591730 h 21600"/>
              <a:gd name="T6" fmla="*/ 0 w 21600"/>
              <a:gd name="T7" fmla="*/ 224296305 h 21600"/>
              <a:gd name="T8" fmla="*/ 558534834 w 21600"/>
              <a:gd name="T9" fmla="*/ 0 h 21600"/>
              <a:gd name="T10" fmla="*/ 558534834 w 21600"/>
              <a:gd name="T11" fmla="*/ 448591730 h 21600"/>
              <a:gd name="T12" fmla="*/ 17694720 60000 65536"/>
              <a:gd name="T13" fmla="*/ 0 60000 65536"/>
              <a:gd name="T14" fmla="*/ 5898240 60000 65536"/>
              <a:gd name="T15" fmla="*/ 11796480 60000 65536"/>
              <a:gd name="T16" fmla="*/ 17694720 60000 65536"/>
              <a:gd name="T17" fmla="*/ 5898240 60000 65536"/>
              <a:gd name="T18" fmla="*/ 4779 w 21600"/>
              <a:gd name="T19" fmla="*/ 5400 h 21600"/>
              <a:gd name="T20" fmla="*/ 216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5400"/>
                </a:moveTo>
                <a:lnTo>
                  <a:pt x="9558" y="5400"/>
                </a:lnTo>
                <a:lnTo>
                  <a:pt x="9558" y="0"/>
                </a:lnTo>
                <a:lnTo>
                  <a:pt x="0" y="10800"/>
                </a:lnTo>
                <a:lnTo>
                  <a:pt x="9558" y="21600"/>
                </a:lnTo>
                <a:lnTo>
                  <a:pt x="9558" y="16200"/>
                </a:lnTo>
                <a:lnTo>
                  <a:pt x="21600" y="16200"/>
                </a:lnTo>
                <a:close/>
              </a:path>
            </a:pathLst>
          </a:custGeom>
          <a:solidFill>
            <a:srgbClr val="4F81BD"/>
          </a:solidFill>
          <a:ln w="12701">
            <a:solidFill>
              <a:srgbClr val="000000"/>
            </a:solidFill>
            <a:prstDash val="solid"/>
            <a:miter lim="800000"/>
            <a:headEnd/>
            <a:tailEnd/>
          </a:ln>
        </p:spPr>
        <p:txBody>
          <a:bodyPr lIns="18004" tIns="10799" rIns="18004" bIns="10799" anchor="ctr" anchorCtr="1">
            <a:spAutoFit/>
          </a:bodyPr>
          <a:lstStyle/>
          <a:p>
            <a:endParaRPr lang="de-DE"/>
          </a:p>
        </p:txBody>
      </p:sp>
      <p:pic>
        <p:nvPicPr>
          <p:cNvPr id="58371" name="Picture 2"/>
          <p:cNvPicPr>
            <a:picLocks noChangeAspect="1"/>
          </p:cNvPicPr>
          <p:nvPr/>
        </p:nvPicPr>
        <p:blipFill>
          <a:blip r:embed="rId4" cstate="print"/>
          <a:srcRect/>
          <a:stretch>
            <a:fillRect/>
          </a:stretch>
        </p:blipFill>
        <p:spPr bwMode="auto">
          <a:xfrm>
            <a:off x="152400" y="71438"/>
            <a:ext cx="62738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B6B4C2B-EC5B-45E1-AB00-067A7CA4A7F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5</a:t>
            </a:fld>
            <a:endParaRPr lang="de-DE" sz="1400" kern="0">
              <a:solidFill>
                <a:srgbClr val="002060"/>
              </a:solidFill>
              <a:latin typeface="Times New Roman" pitchFamily="18"/>
              <a:ea typeface="Arial Unicode MS" pitchFamily="2"/>
              <a:cs typeface="Tahoma" pitchFamily="2"/>
            </a:endParaRPr>
          </a:p>
        </p:txBody>
      </p:sp>
      <p:sp>
        <p:nvSpPr>
          <p:cNvPr id="15363" name="Rectangle 2"/>
          <p:cNvSpPr txBox="1">
            <a:spLocks noGrp="1"/>
          </p:cNvSpPr>
          <p:nvPr>
            <p:ph type="title" idx="4294967295"/>
          </p:nvPr>
        </p:nvSpPr>
        <p:spPr>
          <a:xfrm>
            <a:off x="0" y="1444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Content - Topics</a:t>
            </a:r>
          </a:p>
        </p:txBody>
      </p:sp>
      <p:sp>
        <p:nvSpPr>
          <p:cNvPr id="4" name="Textfeld 2"/>
          <p:cNvSpPr txBox="1"/>
          <p:nvPr/>
        </p:nvSpPr>
        <p:spPr>
          <a:xfrm>
            <a:off x="468313" y="900113"/>
            <a:ext cx="7920037" cy="5288001"/>
          </a:xfrm>
          <a:prstGeom prst="rect">
            <a:avLst/>
          </a:prstGeom>
          <a:noFill/>
          <a:ln>
            <a:noFill/>
          </a:ln>
        </p:spPr>
        <p:txBody>
          <a:bodyPr lIns="90004" tIns="44997" rIns="90004" bIns="44997" compatLnSpc="0">
            <a:spAutoFit/>
          </a:bodyPr>
          <a:lstStyle/>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400" b="1" kern="0" dirty="0">
                <a:solidFill>
                  <a:srgbClr val="002060"/>
                </a:solidFill>
                <a:latin typeface="Calibri" pitchFamily="34"/>
                <a:ea typeface="Arial Unicode MS" pitchFamily="2"/>
                <a:cs typeface="Arial" pitchFamily="2"/>
              </a:rPr>
              <a:t> </a:t>
            </a:r>
            <a:r>
              <a:rPr lang="de-DE" sz="2200" b="1" kern="0" dirty="0">
                <a:solidFill>
                  <a:srgbClr val="002060"/>
                </a:solidFill>
                <a:latin typeface="Calibri" pitchFamily="34"/>
                <a:ea typeface="Arial Unicode MS" pitchFamily="2"/>
                <a:cs typeface="Arial" pitchFamily="2"/>
              </a:rPr>
              <a:t>Questions – Objectives – Assumptions</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Limitations and exception - EU-policy – Guideline 2001 </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New </a:t>
            </a:r>
            <a:r>
              <a:rPr lang="de-DE" sz="2200" b="1" kern="0" dirty="0" err="1" smtClean="0">
                <a:solidFill>
                  <a:srgbClr val="002060"/>
                </a:solidFill>
                <a:latin typeface="Calibri" pitchFamily="34"/>
                <a:ea typeface="Arial Unicode MS" pitchFamily="2"/>
                <a:cs typeface="Arial" pitchFamily="2"/>
              </a:rPr>
              <a:t>Thinking</a:t>
            </a:r>
            <a:r>
              <a:rPr lang="de-DE" sz="2200" b="1" kern="0" dirty="0" smtClean="0">
                <a:solidFill>
                  <a:srgbClr val="002060"/>
                </a:solidFill>
                <a:latin typeface="Calibri" pitchFamily="34"/>
                <a:ea typeface="Arial Unicode MS" pitchFamily="2"/>
                <a:cs typeface="Arial" pitchFamily="2"/>
              </a:rPr>
              <a:t> in </a:t>
            </a:r>
            <a:r>
              <a:rPr lang="de-DE" sz="2200" b="1" kern="0" dirty="0" err="1" smtClean="0">
                <a:solidFill>
                  <a:srgbClr val="002060"/>
                </a:solidFill>
                <a:latin typeface="Calibri" pitchFamily="34"/>
                <a:ea typeface="Arial Unicode MS" pitchFamily="2"/>
                <a:cs typeface="Arial" pitchFamily="2"/>
              </a:rPr>
              <a:t>the</a:t>
            </a:r>
            <a:r>
              <a:rPr lang="de-DE" sz="2200" b="1" kern="0" dirty="0" smtClean="0">
                <a:solidFill>
                  <a:srgbClr val="002060"/>
                </a:solidFill>
                <a:latin typeface="Calibri" pitchFamily="34"/>
                <a:ea typeface="Arial Unicode MS" pitchFamily="2"/>
                <a:cs typeface="Arial" pitchFamily="2"/>
              </a:rPr>
              <a:t> EU? Green </a:t>
            </a:r>
            <a:r>
              <a:rPr lang="de-DE" sz="2200" b="1" kern="0" dirty="0" err="1" smtClean="0">
                <a:solidFill>
                  <a:srgbClr val="002060"/>
                </a:solidFill>
                <a:latin typeface="Calibri" pitchFamily="34"/>
                <a:ea typeface="Arial Unicode MS" pitchFamily="2"/>
                <a:cs typeface="Arial" pitchFamily="2"/>
              </a:rPr>
              <a:t>paper</a:t>
            </a:r>
            <a:r>
              <a:rPr lang="de-DE" sz="2200" b="1" kern="0" dirty="0" smtClean="0">
                <a:solidFill>
                  <a:srgbClr val="002060"/>
                </a:solidFill>
                <a:latin typeface="Calibri" pitchFamily="34"/>
                <a:ea typeface="Arial Unicode MS" pitchFamily="2"/>
                <a:cs typeface="Arial" pitchFamily="2"/>
              </a:rPr>
              <a:t> „Copyright in </a:t>
            </a:r>
            <a:r>
              <a:rPr lang="de-DE" sz="2200" b="1" kern="0" dirty="0" err="1" smtClean="0">
                <a:solidFill>
                  <a:srgbClr val="002060"/>
                </a:solidFill>
                <a:latin typeface="Calibri" pitchFamily="34"/>
                <a:ea typeface="Arial Unicode MS" pitchFamily="2"/>
                <a:cs typeface="Arial" pitchFamily="2"/>
              </a:rPr>
              <a:t>the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Knowledge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Industry</a:t>
            </a:r>
            <a:r>
              <a:rPr lang="de-DE" sz="2200" b="1" kern="0" dirty="0" smtClean="0">
                <a:solidFill>
                  <a:srgbClr val="002060"/>
                </a:solidFill>
                <a:latin typeface="Calibri" pitchFamily="34"/>
                <a:ea typeface="Arial Unicode MS" pitchFamily="2"/>
                <a:cs typeface="Arial" pitchFamily="2"/>
              </a:rPr>
              <a:t>“ 2008</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The </a:t>
            </a:r>
            <a:r>
              <a:rPr lang="de-DE" sz="2200" b="1" kern="0" dirty="0" err="1">
                <a:solidFill>
                  <a:srgbClr val="002060"/>
                </a:solidFill>
                <a:latin typeface="Calibri" pitchFamily="34"/>
                <a:ea typeface="Arial Unicode MS" pitchFamily="2"/>
                <a:cs typeface="Arial" pitchFamily="2"/>
              </a:rPr>
              <a:t>Wittem</a:t>
            </a:r>
            <a:r>
              <a:rPr lang="de-DE" sz="2200" b="1" kern="0" dirty="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proposal</a:t>
            </a:r>
            <a:r>
              <a:rPr lang="de-DE" sz="2200" b="1" kern="0" dirty="0" smtClean="0">
                <a:solidFill>
                  <a:srgbClr val="002060"/>
                </a:solidFill>
                <a:latin typeface="Calibri" pitchFamily="34"/>
                <a:ea typeface="Arial Unicode MS" pitchFamily="2"/>
                <a:cs typeface="Arial" pitchFamily="2"/>
              </a:rPr>
              <a:t> – </a:t>
            </a:r>
            <a:r>
              <a:rPr lang="de-DE" sz="2200" b="1" kern="0" dirty="0" err="1" smtClean="0">
                <a:solidFill>
                  <a:srgbClr val="002060"/>
                </a:solidFill>
                <a:latin typeface="Calibri" pitchFamily="34"/>
                <a:ea typeface="Arial Unicode MS" pitchFamily="2"/>
                <a:cs typeface="Arial" pitchFamily="2"/>
              </a:rPr>
              <a:t>use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without</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permission</a:t>
            </a:r>
            <a:r>
              <a:rPr lang="de-DE" sz="2200" b="1" kern="0" dirty="0" smtClean="0">
                <a:solidFill>
                  <a:srgbClr val="002060"/>
                </a:solidFill>
                <a:latin typeface="Calibri" pitchFamily="34"/>
                <a:ea typeface="Arial Unicode MS" pitchFamily="2"/>
                <a:cs typeface="Arial" pitchFamily="2"/>
              </a:rPr>
              <a:t> – </a:t>
            </a:r>
            <a:r>
              <a:rPr lang="de-DE" sz="2200" b="1" kern="0" dirty="0" err="1" smtClean="0">
                <a:solidFill>
                  <a:srgbClr val="002060"/>
                </a:solidFill>
                <a:latin typeface="Calibri" pitchFamily="34"/>
                <a:ea typeface="Arial Unicode MS" pitchFamily="2"/>
                <a:cs typeface="Arial" pitchFamily="2"/>
              </a:rPr>
              <a:t>with</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remuneration</a:t>
            </a:r>
            <a:r>
              <a:rPr lang="de-DE" sz="2200" b="1" kern="0" dirty="0" smtClean="0">
                <a:solidFill>
                  <a:srgbClr val="002060"/>
                </a:solidFill>
                <a:latin typeface="Calibri" pitchFamily="34"/>
                <a:ea typeface="Arial Unicode MS" pitchFamily="2"/>
                <a:cs typeface="Arial" pitchFamily="2"/>
              </a:rPr>
              <a:t>?</a:t>
            </a:r>
            <a:r>
              <a:rPr lang="de-DE" sz="2200" b="1" kern="0" dirty="0">
                <a:solidFill>
                  <a:srgbClr val="002060"/>
                </a:solidFill>
                <a:latin typeface="Calibri" pitchFamily="34"/>
                <a:ea typeface="Arial Unicode MS" pitchFamily="2"/>
                <a:cs typeface="Arial" pitchFamily="2"/>
              </a:rPr>
              <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a:solidFill>
                  <a:srgbClr val="002060"/>
                </a:solidFill>
                <a:latin typeface="Calibri" pitchFamily="34"/>
                <a:ea typeface="Arial Unicode MS" pitchFamily="2"/>
                <a:cs typeface="Arial" pitchFamily="2"/>
              </a:rPr>
              <a:t> A </a:t>
            </a:r>
            <a:r>
              <a:rPr lang="de-DE" sz="2200" b="1" kern="0" dirty="0" err="1">
                <a:solidFill>
                  <a:srgbClr val="002060"/>
                </a:solidFill>
                <a:latin typeface="Calibri" pitchFamily="34"/>
                <a:ea typeface="Arial Unicode MS" pitchFamily="2"/>
                <a:cs typeface="Arial" pitchFamily="2"/>
              </a:rPr>
              <a:t>science-friendly</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copyright</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privilege</a:t>
            </a:r>
            <a:r>
              <a:rPr lang="de-DE" sz="2200" b="1" kern="0" dirty="0">
                <a:solidFill>
                  <a:srgbClr val="002060"/>
                </a:solidFill>
                <a:latin typeface="Calibri" pitchFamily="34"/>
                <a:ea typeface="Arial Unicode MS" pitchFamily="2"/>
                <a:cs typeface="Arial" pitchFamily="2"/>
              </a:rPr>
              <a:t> – a </a:t>
            </a:r>
            <a:r>
              <a:rPr lang="de-DE" sz="2200" b="1" kern="0" dirty="0" err="1">
                <a:solidFill>
                  <a:srgbClr val="002060"/>
                </a:solidFill>
                <a:latin typeface="Calibri" pitchFamily="34"/>
                <a:ea typeface="Arial Unicode MS" pitchFamily="2"/>
                <a:cs typeface="Arial" pitchFamily="2"/>
              </a:rPr>
              <a:t>proposal</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of</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the</a:t>
            </a:r>
            <a:r>
              <a:rPr lang="de-DE" sz="2200" b="1" kern="0" dirty="0">
                <a:solidFill>
                  <a:srgbClr val="002060"/>
                </a:solidFill>
                <a:latin typeface="Calibri" pitchFamily="34"/>
                <a:ea typeface="Arial Unicode MS" pitchFamily="2"/>
                <a:cs typeface="Arial" pitchFamily="2"/>
              </a:rPr>
              <a:t> 	German </a:t>
            </a:r>
            <a:r>
              <a:rPr lang="de-DE" sz="2200" b="1" kern="0" dirty="0" err="1">
                <a:solidFill>
                  <a:srgbClr val="002060"/>
                </a:solidFill>
                <a:latin typeface="Calibri" pitchFamily="34"/>
                <a:ea typeface="Arial Unicode MS" pitchFamily="2"/>
                <a:cs typeface="Arial" pitchFamily="2"/>
              </a:rPr>
              <a:t>Coalition</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for</a:t>
            </a:r>
            <a:r>
              <a:rPr lang="de-DE" sz="2200" b="1" kern="0" dirty="0">
                <a:solidFill>
                  <a:srgbClr val="002060"/>
                </a:solidFill>
                <a:latin typeface="Calibri" pitchFamily="34"/>
                <a:ea typeface="Arial Unicode MS" pitchFamily="2"/>
                <a:cs typeface="Arial" pitchFamily="2"/>
              </a:rPr>
              <a:t> Action Copyright </a:t>
            </a:r>
            <a:r>
              <a:rPr lang="de-DE" sz="2200" b="1" kern="0" dirty="0" err="1">
                <a:solidFill>
                  <a:srgbClr val="002060"/>
                </a:solidFill>
                <a:latin typeface="Calibri" pitchFamily="34"/>
                <a:ea typeface="Arial Unicode MS" pitchFamily="2"/>
                <a:cs typeface="Arial" pitchFamily="2"/>
              </a:rPr>
              <a:t>for</a:t>
            </a:r>
            <a:r>
              <a:rPr lang="de-DE" sz="2200" b="1" kern="0" dirty="0">
                <a:solidFill>
                  <a:srgbClr val="002060"/>
                </a:solidFill>
                <a:latin typeface="Calibri" pitchFamily="34"/>
                <a:ea typeface="Arial Unicode MS" pitchFamily="2"/>
                <a:cs typeface="Arial" pitchFamily="2"/>
              </a:rPr>
              <a:t> Science </a:t>
            </a:r>
            <a:r>
              <a:rPr lang="de-DE" sz="2200" b="1" kern="0" dirty="0" err="1">
                <a:solidFill>
                  <a:srgbClr val="002060"/>
                </a:solidFill>
                <a:latin typeface="Calibri" pitchFamily="34"/>
                <a:ea typeface="Arial Unicode MS" pitchFamily="2"/>
                <a:cs typeface="Arial" pitchFamily="2"/>
              </a:rPr>
              <a:t>and</a:t>
            </a:r>
            <a:r>
              <a:rPr lang="de-DE" sz="2200" b="1" kern="0" dirty="0">
                <a:solidFill>
                  <a:srgbClr val="002060"/>
                </a:solidFill>
                <a:latin typeface="Calibri" pitchFamily="34"/>
                <a:ea typeface="Arial Unicode MS" pitchFamily="2"/>
                <a:cs typeface="Arial" pitchFamily="2"/>
              </a:rPr>
              <a:t>  		Education</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Consequences</a:t>
            </a:r>
            <a:endParaRPr lang="de-DE" sz="2200" b="1" kern="0" dirty="0">
              <a:solidFill>
                <a:srgbClr val="002060"/>
              </a:solidFill>
              <a:latin typeface="Calibri" pitchFamily="34"/>
              <a:ea typeface="Arial Unicode MS" pitchFamily="2"/>
              <a:cs typeface="Arial" pitchFamily="2"/>
            </a:endParaRPr>
          </a:p>
        </p:txBody>
      </p:sp>
      <p:sp>
        <p:nvSpPr>
          <p:cNvPr id="15365" name="Pfeil nach rechts 4">
            <a:hlinkClick r:id="rId3" action="ppaction://hlinksldjump"/>
          </p:cNvPr>
          <p:cNvSpPr>
            <a:spLocks noChangeArrowheads="1"/>
          </p:cNvSpPr>
          <p:nvPr/>
        </p:nvSpPr>
        <p:spPr bwMode="auto">
          <a:xfrm>
            <a:off x="8243888" y="5734050"/>
            <a:ext cx="576262" cy="358775"/>
          </a:xfrm>
          <a:custGeom>
            <a:avLst/>
            <a:gdLst>
              <a:gd name="T0" fmla="*/ 205008387 w 21600"/>
              <a:gd name="T1" fmla="*/ 0 h 21600"/>
              <a:gd name="T2" fmla="*/ 410016774 w 21600"/>
              <a:gd name="T3" fmla="*/ 49665255 h 21600"/>
              <a:gd name="T4" fmla="*/ 205008387 w 21600"/>
              <a:gd name="T5" fmla="*/ 99330244 h 21600"/>
              <a:gd name="T6" fmla="*/ 0 w 21600"/>
              <a:gd name="T7" fmla="*/ 49665255 h 21600"/>
              <a:gd name="T8" fmla="*/ 281886672 w 21600"/>
              <a:gd name="T9" fmla="*/ 0 h 21600"/>
              <a:gd name="T10" fmla="*/ 281886672 w 21600"/>
              <a:gd name="T11" fmla="*/ 99330244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8225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4850" y="5400"/>
                </a:lnTo>
                <a:lnTo>
                  <a:pt x="14850" y="0"/>
                </a:lnTo>
                <a:lnTo>
                  <a:pt x="21600" y="10800"/>
                </a:lnTo>
                <a:lnTo>
                  <a:pt x="14850" y="21600"/>
                </a:lnTo>
                <a:lnTo>
                  <a:pt x="14850" y="16200"/>
                </a:lnTo>
                <a:lnTo>
                  <a:pt x="0" y="16200"/>
                </a:lnTo>
                <a:close/>
              </a:path>
            </a:pathLst>
          </a:custGeom>
          <a:solidFill>
            <a:srgbClr val="4F81BD"/>
          </a:solidFill>
          <a:ln w="25402">
            <a:solidFill>
              <a:srgbClr val="385D8A"/>
            </a:solidFill>
            <a:miter lim="800000"/>
            <a:headEnd/>
            <a:tailEnd/>
          </a:ln>
        </p:spPr>
        <p:txBody>
          <a:bodyPr anchor="ctr" anchorCtr="1"/>
          <a:lstStyle/>
          <a:p>
            <a:pPr algn="ctr"/>
            <a:r>
              <a:rPr lang="de-DE">
                <a:solidFill>
                  <a:srgbClr val="002060"/>
                </a:solidFill>
                <a:latin typeface="Calibri" pitchFamily="34" charset="0"/>
                <a:hlinkClick r:id="rId3" action="ppaction://hlinksldjump"/>
              </a:rPr>
              <a:t>CC</a:t>
            </a:r>
            <a:endParaRPr lang="de-DE">
              <a:solidFill>
                <a:srgbClr val="00206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6" end="6"/>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DB6B4C2B-EC5B-45E1-AB00-067A7CA4A7FC}"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6</a:t>
            </a:fld>
            <a:endParaRPr lang="de-DE" sz="1400" kern="0">
              <a:solidFill>
                <a:srgbClr val="002060"/>
              </a:solidFill>
              <a:latin typeface="Times New Roman" pitchFamily="18"/>
              <a:ea typeface="Arial Unicode MS" pitchFamily="2"/>
              <a:cs typeface="Tahoma" pitchFamily="2"/>
            </a:endParaRPr>
          </a:p>
        </p:txBody>
      </p:sp>
      <p:sp>
        <p:nvSpPr>
          <p:cNvPr id="8" name="Rectangle 2"/>
          <p:cNvSpPr txBox="1">
            <a:spLocks/>
          </p:cNvSpPr>
          <p:nvPr/>
        </p:nvSpPr>
        <p:spPr bwMode="auto">
          <a:xfrm>
            <a:off x="0" y="144463"/>
            <a:ext cx="7543800" cy="539750"/>
          </a:xfrm>
          <a:prstGeom prst="rect">
            <a:avLst/>
          </a:prstGeom>
          <a:solidFill>
            <a:srgbClr val="333366"/>
          </a:solidFill>
          <a:ln w="9525">
            <a:no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ct val="45000"/>
              <a:buFont typeface="StarSymbol"/>
              <a:buNone/>
              <a:tabLst/>
              <a:defRPr/>
            </a:pPr>
            <a:r>
              <a:rPr kumimoji="0" lang="de-DE" sz="2800" b="0" i="0" u="none" strike="noStrike" kern="1200" cap="none" spc="0" normalizeH="0" baseline="0" noProof="0" smtClean="0">
                <a:ln>
                  <a:noFill/>
                </a:ln>
                <a:solidFill>
                  <a:srgbClr val="FFFFFF"/>
                </a:solidFill>
                <a:effectLst/>
                <a:uLnTx/>
                <a:uFillTx/>
                <a:latin typeface="Calibri" pitchFamily="34" charset="0"/>
                <a:ea typeface="Arial Unicode MS" pitchFamily="34" charset="-128"/>
                <a:cs typeface="Arial" pitchFamily="34" charset="0"/>
              </a:rPr>
              <a:t>Content - Topics</a:t>
            </a:r>
          </a:p>
        </p:txBody>
      </p:sp>
      <p:sp>
        <p:nvSpPr>
          <p:cNvPr id="9" name="Textfeld 2"/>
          <p:cNvSpPr txBox="1"/>
          <p:nvPr/>
        </p:nvSpPr>
        <p:spPr>
          <a:xfrm>
            <a:off x="468313" y="900113"/>
            <a:ext cx="7920037" cy="5288001"/>
          </a:xfrm>
          <a:prstGeom prst="rect">
            <a:avLst/>
          </a:prstGeom>
          <a:noFill/>
          <a:ln>
            <a:noFill/>
          </a:ln>
        </p:spPr>
        <p:txBody>
          <a:bodyPr lIns="90004" tIns="44997" rIns="90004" bIns="44997" compatLnSpc="0">
            <a:spAutoFit/>
          </a:bodyPr>
          <a:lstStyle/>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400" b="1" kern="0" dirty="0">
                <a:solidFill>
                  <a:srgbClr val="002060"/>
                </a:solidFill>
                <a:latin typeface="Calibri" pitchFamily="34"/>
                <a:ea typeface="Arial Unicode MS" pitchFamily="2"/>
                <a:cs typeface="Arial" pitchFamily="2"/>
              </a:rPr>
              <a:t> </a:t>
            </a:r>
            <a:r>
              <a:rPr lang="de-DE" sz="2200" b="1" kern="0" dirty="0">
                <a:solidFill>
                  <a:srgbClr val="002060"/>
                </a:solidFill>
                <a:latin typeface="Calibri" pitchFamily="34"/>
                <a:ea typeface="Arial Unicode MS" pitchFamily="2"/>
                <a:cs typeface="Arial" pitchFamily="2"/>
              </a:rPr>
              <a:t>Questions – Objectives – Assumptions</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Limitations and exception - EU-policy – Guideline 2001 </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New </a:t>
            </a:r>
            <a:r>
              <a:rPr lang="de-DE" sz="2200" b="1" kern="0" dirty="0" err="1" smtClean="0">
                <a:solidFill>
                  <a:srgbClr val="002060"/>
                </a:solidFill>
                <a:latin typeface="Calibri" pitchFamily="34"/>
                <a:ea typeface="Arial Unicode MS" pitchFamily="2"/>
                <a:cs typeface="Arial" pitchFamily="2"/>
              </a:rPr>
              <a:t>Thinking</a:t>
            </a:r>
            <a:r>
              <a:rPr lang="de-DE" sz="2200" b="1" kern="0" dirty="0" smtClean="0">
                <a:solidFill>
                  <a:srgbClr val="002060"/>
                </a:solidFill>
                <a:latin typeface="Calibri" pitchFamily="34"/>
                <a:ea typeface="Arial Unicode MS" pitchFamily="2"/>
                <a:cs typeface="Arial" pitchFamily="2"/>
              </a:rPr>
              <a:t> in </a:t>
            </a:r>
            <a:r>
              <a:rPr lang="de-DE" sz="2200" b="1" kern="0" dirty="0" err="1" smtClean="0">
                <a:solidFill>
                  <a:srgbClr val="002060"/>
                </a:solidFill>
                <a:latin typeface="Calibri" pitchFamily="34"/>
                <a:ea typeface="Arial Unicode MS" pitchFamily="2"/>
                <a:cs typeface="Arial" pitchFamily="2"/>
              </a:rPr>
              <a:t>the</a:t>
            </a:r>
            <a:r>
              <a:rPr lang="de-DE" sz="2200" b="1" kern="0" dirty="0" smtClean="0">
                <a:solidFill>
                  <a:srgbClr val="002060"/>
                </a:solidFill>
                <a:latin typeface="Calibri" pitchFamily="34"/>
                <a:ea typeface="Arial Unicode MS" pitchFamily="2"/>
                <a:cs typeface="Arial" pitchFamily="2"/>
              </a:rPr>
              <a:t> EU? Green </a:t>
            </a:r>
            <a:r>
              <a:rPr lang="de-DE" sz="2200" b="1" kern="0" dirty="0" err="1" smtClean="0">
                <a:solidFill>
                  <a:srgbClr val="002060"/>
                </a:solidFill>
                <a:latin typeface="Calibri" pitchFamily="34"/>
                <a:ea typeface="Arial Unicode MS" pitchFamily="2"/>
                <a:cs typeface="Arial" pitchFamily="2"/>
              </a:rPr>
              <a:t>paper</a:t>
            </a:r>
            <a:r>
              <a:rPr lang="de-DE" sz="2200" b="1" kern="0" dirty="0" smtClean="0">
                <a:solidFill>
                  <a:srgbClr val="002060"/>
                </a:solidFill>
                <a:latin typeface="Calibri" pitchFamily="34"/>
                <a:ea typeface="Arial Unicode MS" pitchFamily="2"/>
                <a:cs typeface="Arial" pitchFamily="2"/>
              </a:rPr>
              <a:t> „Copyright in </a:t>
            </a:r>
            <a:r>
              <a:rPr lang="de-DE" sz="2200" b="1" kern="0" dirty="0" err="1" smtClean="0">
                <a:solidFill>
                  <a:srgbClr val="002060"/>
                </a:solidFill>
                <a:latin typeface="Calibri" pitchFamily="34"/>
                <a:ea typeface="Arial Unicode MS" pitchFamily="2"/>
                <a:cs typeface="Arial" pitchFamily="2"/>
              </a:rPr>
              <a:t>the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Knowledge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Industry</a:t>
            </a:r>
            <a:r>
              <a:rPr lang="de-DE" sz="2200" b="1" kern="0" dirty="0" smtClean="0">
                <a:solidFill>
                  <a:srgbClr val="002060"/>
                </a:solidFill>
                <a:latin typeface="Calibri" pitchFamily="34"/>
                <a:ea typeface="Arial Unicode MS" pitchFamily="2"/>
                <a:cs typeface="Arial" pitchFamily="2"/>
              </a:rPr>
              <a:t>“ 2008</a:t>
            </a: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endParaRPr lang="de-DE" sz="2200" b="1" kern="0" dirty="0" smtClean="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smtClean="0">
                <a:solidFill>
                  <a:srgbClr val="002060"/>
                </a:solidFill>
                <a:latin typeface="Calibri" pitchFamily="34"/>
                <a:ea typeface="Arial Unicode MS" pitchFamily="2"/>
                <a:cs typeface="Arial" pitchFamily="2"/>
              </a:rPr>
              <a:t>The </a:t>
            </a:r>
            <a:r>
              <a:rPr lang="de-DE" sz="2200" b="1" kern="0" dirty="0" err="1">
                <a:solidFill>
                  <a:srgbClr val="002060"/>
                </a:solidFill>
                <a:latin typeface="Calibri" pitchFamily="34"/>
                <a:ea typeface="Arial Unicode MS" pitchFamily="2"/>
                <a:cs typeface="Arial" pitchFamily="2"/>
              </a:rPr>
              <a:t>Wittem</a:t>
            </a:r>
            <a:r>
              <a:rPr lang="de-DE" sz="2200" b="1" kern="0" dirty="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proposal</a:t>
            </a:r>
            <a:r>
              <a:rPr lang="de-DE" sz="2200" b="1" kern="0" dirty="0" smtClean="0">
                <a:solidFill>
                  <a:srgbClr val="002060"/>
                </a:solidFill>
                <a:latin typeface="Calibri" pitchFamily="34"/>
                <a:ea typeface="Arial Unicode MS" pitchFamily="2"/>
                <a:cs typeface="Arial" pitchFamily="2"/>
              </a:rPr>
              <a:t> – </a:t>
            </a:r>
            <a:r>
              <a:rPr lang="de-DE" sz="2200" b="1" kern="0" dirty="0" err="1" smtClean="0">
                <a:solidFill>
                  <a:srgbClr val="002060"/>
                </a:solidFill>
                <a:latin typeface="Calibri" pitchFamily="34"/>
                <a:ea typeface="Arial Unicode MS" pitchFamily="2"/>
                <a:cs typeface="Arial" pitchFamily="2"/>
              </a:rPr>
              <a:t>use</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without</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permission</a:t>
            </a:r>
            <a:r>
              <a:rPr lang="de-DE" sz="2200" b="1" kern="0" dirty="0" smtClean="0">
                <a:solidFill>
                  <a:srgbClr val="002060"/>
                </a:solidFill>
                <a:latin typeface="Calibri" pitchFamily="34"/>
                <a:ea typeface="Arial Unicode MS" pitchFamily="2"/>
                <a:cs typeface="Arial" pitchFamily="2"/>
              </a:rPr>
              <a:t> – </a:t>
            </a:r>
            <a:r>
              <a:rPr lang="de-DE" sz="2200" b="1" kern="0" dirty="0" err="1" smtClean="0">
                <a:solidFill>
                  <a:srgbClr val="002060"/>
                </a:solidFill>
                <a:latin typeface="Calibri" pitchFamily="34"/>
                <a:ea typeface="Arial Unicode MS" pitchFamily="2"/>
                <a:cs typeface="Arial" pitchFamily="2"/>
              </a:rPr>
              <a:t>with</a:t>
            </a:r>
            <a:r>
              <a:rPr lang="de-DE" sz="2200" b="1" kern="0" dirty="0" smtClean="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remuneration</a:t>
            </a:r>
            <a:r>
              <a:rPr lang="de-DE" sz="2200" b="1" kern="0" dirty="0" smtClean="0">
                <a:solidFill>
                  <a:srgbClr val="002060"/>
                </a:solidFill>
                <a:latin typeface="Calibri" pitchFamily="34"/>
                <a:ea typeface="Arial Unicode MS" pitchFamily="2"/>
                <a:cs typeface="Arial" pitchFamily="2"/>
              </a:rPr>
              <a:t>?</a:t>
            </a:r>
            <a:r>
              <a:rPr lang="de-DE" sz="2200" b="1" kern="0" dirty="0">
                <a:solidFill>
                  <a:srgbClr val="002060"/>
                </a:solidFill>
                <a:latin typeface="Calibri" pitchFamily="34"/>
                <a:ea typeface="Arial Unicode MS" pitchFamily="2"/>
                <a:cs typeface="Arial" pitchFamily="2"/>
              </a:rPr>
              <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a:solidFill>
                  <a:srgbClr val="002060"/>
                </a:solidFill>
                <a:latin typeface="Calibri" pitchFamily="34"/>
                <a:ea typeface="Arial Unicode MS" pitchFamily="2"/>
                <a:cs typeface="Arial" pitchFamily="2"/>
              </a:rPr>
              <a:t> A </a:t>
            </a:r>
            <a:r>
              <a:rPr lang="de-DE" sz="2200" b="1" kern="0" dirty="0" err="1">
                <a:solidFill>
                  <a:srgbClr val="002060"/>
                </a:solidFill>
                <a:latin typeface="Calibri" pitchFamily="34"/>
                <a:ea typeface="Arial Unicode MS" pitchFamily="2"/>
                <a:cs typeface="Arial" pitchFamily="2"/>
              </a:rPr>
              <a:t>science-friendly</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copyright</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privilege</a:t>
            </a:r>
            <a:r>
              <a:rPr lang="de-DE" sz="2200" b="1" kern="0" dirty="0">
                <a:solidFill>
                  <a:srgbClr val="002060"/>
                </a:solidFill>
                <a:latin typeface="Calibri" pitchFamily="34"/>
                <a:ea typeface="Arial Unicode MS" pitchFamily="2"/>
                <a:cs typeface="Arial" pitchFamily="2"/>
              </a:rPr>
              <a:t> – a </a:t>
            </a:r>
            <a:r>
              <a:rPr lang="de-DE" sz="2200" b="1" kern="0" dirty="0" err="1">
                <a:solidFill>
                  <a:srgbClr val="002060"/>
                </a:solidFill>
                <a:latin typeface="Calibri" pitchFamily="34"/>
                <a:ea typeface="Arial Unicode MS" pitchFamily="2"/>
                <a:cs typeface="Arial" pitchFamily="2"/>
              </a:rPr>
              <a:t>proposal</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of</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the</a:t>
            </a:r>
            <a:r>
              <a:rPr lang="de-DE" sz="2200" b="1" kern="0" dirty="0">
                <a:solidFill>
                  <a:srgbClr val="002060"/>
                </a:solidFill>
                <a:latin typeface="Calibri" pitchFamily="34"/>
                <a:ea typeface="Arial Unicode MS" pitchFamily="2"/>
                <a:cs typeface="Arial" pitchFamily="2"/>
              </a:rPr>
              <a:t> 	German </a:t>
            </a:r>
            <a:r>
              <a:rPr lang="de-DE" sz="2200" b="1" kern="0" dirty="0" err="1">
                <a:solidFill>
                  <a:srgbClr val="002060"/>
                </a:solidFill>
                <a:latin typeface="Calibri" pitchFamily="34"/>
                <a:ea typeface="Arial Unicode MS" pitchFamily="2"/>
                <a:cs typeface="Arial" pitchFamily="2"/>
              </a:rPr>
              <a:t>Coalition</a:t>
            </a:r>
            <a:r>
              <a:rPr lang="de-DE" sz="2200" b="1" kern="0" dirty="0">
                <a:solidFill>
                  <a:srgbClr val="002060"/>
                </a:solidFill>
                <a:latin typeface="Calibri" pitchFamily="34"/>
                <a:ea typeface="Arial Unicode MS" pitchFamily="2"/>
                <a:cs typeface="Arial" pitchFamily="2"/>
              </a:rPr>
              <a:t> </a:t>
            </a:r>
            <a:r>
              <a:rPr lang="de-DE" sz="2200" b="1" kern="0" dirty="0" err="1">
                <a:solidFill>
                  <a:srgbClr val="002060"/>
                </a:solidFill>
                <a:latin typeface="Calibri" pitchFamily="34"/>
                <a:ea typeface="Arial Unicode MS" pitchFamily="2"/>
                <a:cs typeface="Arial" pitchFamily="2"/>
              </a:rPr>
              <a:t>for</a:t>
            </a:r>
            <a:r>
              <a:rPr lang="de-DE" sz="2200" b="1" kern="0" dirty="0">
                <a:solidFill>
                  <a:srgbClr val="002060"/>
                </a:solidFill>
                <a:latin typeface="Calibri" pitchFamily="34"/>
                <a:ea typeface="Arial Unicode MS" pitchFamily="2"/>
                <a:cs typeface="Arial" pitchFamily="2"/>
              </a:rPr>
              <a:t> Action Copyright </a:t>
            </a:r>
            <a:r>
              <a:rPr lang="de-DE" sz="2200" b="1" kern="0" dirty="0" err="1">
                <a:solidFill>
                  <a:srgbClr val="002060"/>
                </a:solidFill>
                <a:latin typeface="Calibri" pitchFamily="34"/>
                <a:ea typeface="Arial Unicode MS" pitchFamily="2"/>
                <a:cs typeface="Arial" pitchFamily="2"/>
              </a:rPr>
              <a:t>for</a:t>
            </a:r>
            <a:r>
              <a:rPr lang="de-DE" sz="2200" b="1" kern="0" dirty="0">
                <a:solidFill>
                  <a:srgbClr val="002060"/>
                </a:solidFill>
                <a:latin typeface="Calibri" pitchFamily="34"/>
                <a:ea typeface="Arial Unicode MS" pitchFamily="2"/>
                <a:cs typeface="Arial" pitchFamily="2"/>
              </a:rPr>
              <a:t> Science </a:t>
            </a:r>
            <a:r>
              <a:rPr lang="de-DE" sz="2200" b="1" kern="0" dirty="0" err="1">
                <a:solidFill>
                  <a:srgbClr val="002060"/>
                </a:solidFill>
                <a:latin typeface="Calibri" pitchFamily="34"/>
                <a:ea typeface="Arial Unicode MS" pitchFamily="2"/>
                <a:cs typeface="Arial" pitchFamily="2"/>
              </a:rPr>
              <a:t>and</a:t>
            </a:r>
            <a:r>
              <a:rPr lang="de-DE" sz="2200" b="1" kern="0" dirty="0">
                <a:solidFill>
                  <a:srgbClr val="002060"/>
                </a:solidFill>
                <a:latin typeface="Calibri" pitchFamily="34"/>
                <a:ea typeface="Arial Unicode MS" pitchFamily="2"/>
                <a:cs typeface="Arial" pitchFamily="2"/>
              </a:rPr>
              <a:t>  		Education</a:t>
            </a:r>
            <a:br>
              <a:rPr lang="de-DE" sz="2200" b="1" kern="0" dirty="0">
                <a:solidFill>
                  <a:srgbClr val="002060"/>
                </a:solidFill>
                <a:latin typeface="Calibri" pitchFamily="34"/>
                <a:ea typeface="Arial Unicode MS" pitchFamily="2"/>
                <a:cs typeface="Arial" pitchFamily="2"/>
              </a:rPr>
            </a:br>
            <a:endParaRPr lang="de-DE" sz="2200" b="1" kern="0" dirty="0">
              <a:solidFill>
                <a:srgbClr val="002060"/>
              </a:solidFill>
              <a:latin typeface="Calibri" pitchFamily="34"/>
              <a:ea typeface="Arial Unicode MS" pitchFamily="2"/>
              <a:cs typeface="Arial" pitchFamily="2"/>
            </a:endParaRPr>
          </a:p>
          <a:p>
            <a:pPr marL="892170" indent="-892170" fontAlgn="auto">
              <a:spcBef>
                <a:spcPts val="0"/>
              </a:spcBef>
              <a:spcAft>
                <a:spcPts val="0"/>
              </a:spcAft>
              <a:buSzPct val="80000"/>
              <a:buFont typeface="StarSymbol"/>
              <a:buChar char="➢"/>
              <a:defRPr sz="1800" b="0" i="0" u="none" strike="noStrike" kern="0" cap="none" spc="0" baseline="0">
                <a:solidFill>
                  <a:srgbClr val="000000"/>
                </a:solidFill>
                <a:uFillTx/>
              </a:defRPr>
            </a:pPr>
            <a:r>
              <a:rPr lang="de-DE" sz="2200" b="1" kern="0" dirty="0">
                <a:solidFill>
                  <a:srgbClr val="002060"/>
                </a:solidFill>
                <a:latin typeface="Calibri" pitchFamily="34"/>
                <a:ea typeface="Arial Unicode MS" pitchFamily="2"/>
                <a:cs typeface="Arial" pitchFamily="2"/>
              </a:rPr>
              <a:t> </a:t>
            </a:r>
            <a:r>
              <a:rPr lang="de-DE" sz="2200" b="1" kern="0" dirty="0" err="1" smtClean="0">
                <a:solidFill>
                  <a:srgbClr val="002060"/>
                </a:solidFill>
                <a:latin typeface="Calibri" pitchFamily="34"/>
                <a:ea typeface="Arial Unicode MS" pitchFamily="2"/>
                <a:cs typeface="Arial" pitchFamily="2"/>
              </a:rPr>
              <a:t>Consequences</a:t>
            </a:r>
            <a:endParaRPr lang="de-DE" sz="2200" b="1" kern="0" dirty="0">
              <a:solidFill>
                <a:srgbClr val="002060"/>
              </a:solidFill>
              <a:latin typeface="Calibri" pitchFamily="34"/>
              <a:ea typeface="Arial Unicode MS" pitchFamily="2"/>
              <a:cs typeface="Arial" pitchFamily="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B9E98718-BFCA-42D2-B5E3-3C963BB79958}"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7</a:t>
            </a:fld>
            <a:endParaRPr lang="de-DE" sz="1400" kern="0">
              <a:solidFill>
                <a:srgbClr val="000000"/>
              </a:solidFill>
              <a:latin typeface="Times New Roman" pitchFamily="18"/>
              <a:ea typeface="Arial Unicode MS" pitchFamily="2"/>
              <a:cs typeface="Tahoma" pitchFamily="2"/>
            </a:endParaRPr>
          </a:p>
        </p:txBody>
      </p:sp>
      <p:sp>
        <p:nvSpPr>
          <p:cNvPr id="17411" name="Rectangle 2"/>
          <p:cNvSpPr txBox="1">
            <a:spLocks noGrp="1"/>
          </p:cNvSpPr>
          <p:nvPr>
            <p:ph type="title" idx="4294967295"/>
          </p:nvPr>
        </p:nvSpPr>
        <p:spPr>
          <a:xfrm>
            <a:off x="3203575" y="2339975"/>
            <a:ext cx="5940425" cy="1439863"/>
          </a:xfrm>
          <a:solidFill>
            <a:srgbClr val="333366"/>
          </a:solidFill>
        </p:spPr>
        <p:txBody>
          <a:bodyPr anchorCtr="1"/>
          <a:lstStyle/>
          <a:p>
            <a:pPr algn="ctr" eaLnBrk="1" hangingPunct="1">
              <a:buFont typeface="StarSymbol"/>
              <a:buNone/>
            </a:pPr>
            <a:r>
              <a:rPr sz="4400" smtClean="0">
                <a:solidFill>
                  <a:srgbClr val="FFFFFF"/>
                </a:solidFill>
                <a:latin typeface="Calibri" pitchFamily="34" charset="0"/>
                <a:ea typeface="Arial Unicode MS" pitchFamily="34" charset="-128"/>
                <a:cs typeface="Arial" pitchFamily="34" charset="0"/>
              </a:rPr>
              <a:t>Questions – Objectives – Assumptions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8269288" y="6259513"/>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B5A08487-6D17-4615-B73E-CB8E5319B7CE}"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8</a:t>
            </a:fld>
            <a:endParaRPr lang="de-DE" sz="1400" kern="0">
              <a:solidFill>
                <a:srgbClr val="000000"/>
              </a:solidFill>
              <a:latin typeface="Times New Roman" pitchFamily="18"/>
              <a:ea typeface="Arial Unicode MS" pitchFamily="2"/>
              <a:cs typeface="Tahoma" pitchFamily="2"/>
            </a:endParaRPr>
          </a:p>
        </p:txBody>
      </p:sp>
      <p:sp>
        <p:nvSpPr>
          <p:cNvPr id="18435"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4" name="Textfeld 4"/>
          <p:cNvSpPr txBox="1"/>
          <p:nvPr/>
        </p:nvSpPr>
        <p:spPr>
          <a:xfrm>
            <a:off x="1259632" y="1484784"/>
            <a:ext cx="6480175" cy="1489895"/>
          </a:xfrm>
          <a:prstGeom prst="rect">
            <a:avLst/>
          </a:prstGeom>
          <a:noFill/>
          <a:ln>
            <a:noFill/>
          </a:ln>
        </p:spPr>
        <p:txBody>
          <a:bodyPr wrap="square" anchorCtr="1" compatLnSpc="0">
            <a:spAutoFit/>
          </a:bodyPr>
          <a:lstStyle/>
          <a:p>
            <a:pPr algn="ctr" fontAlgn="auto">
              <a:lnSpc>
                <a:spcPct val="200000"/>
              </a:lnSpc>
              <a:spcBef>
                <a:spcPts val="0"/>
              </a:spcBef>
              <a:spcAft>
                <a:spcPts val="0"/>
              </a:spcAft>
              <a:defRPr sz="1800" b="0" i="0" u="none" strike="noStrike" kern="0" cap="none" spc="0" baseline="0">
                <a:solidFill>
                  <a:srgbClr val="000000"/>
                </a:solidFill>
                <a:uFillTx/>
              </a:defRPr>
            </a:pPr>
            <a:r>
              <a:rPr lang="de-DE" sz="2400" kern="0">
                <a:solidFill>
                  <a:srgbClr val="002060"/>
                </a:solidFill>
                <a:latin typeface="Calibri" pitchFamily="18"/>
                <a:ea typeface="Arial Unicode MS" pitchFamily="2"/>
                <a:cs typeface="Tahoma" pitchFamily="2"/>
              </a:rPr>
              <a:t>Is a </a:t>
            </a:r>
            <a:r>
              <a:rPr lang="de-DE" sz="2400" b="1" kern="0">
                <a:solidFill>
                  <a:srgbClr val="002060"/>
                </a:solidFill>
                <a:latin typeface="Calibri" pitchFamily="18"/>
                <a:ea typeface="Arial Unicode MS" pitchFamily="2"/>
                <a:cs typeface="Tahoma" pitchFamily="2"/>
              </a:rPr>
              <a:t>strong </a:t>
            </a:r>
            <a:r>
              <a:rPr lang="de-DE" sz="2400" b="1" kern="0" err="1">
                <a:solidFill>
                  <a:srgbClr val="002060"/>
                </a:solidFill>
                <a:latin typeface="Calibri" pitchFamily="18"/>
                <a:ea typeface="Arial Unicode MS" pitchFamily="2"/>
                <a:cs typeface="Tahoma" pitchFamily="2"/>
              </a:rPr>
              <a:t>copyright</a:t>
            </a:r>
            <a:r>
              <a:rPr lang="de-DE" sz="2400" kern="0">
                <a:solidFill>
                  <a:srgbClr val="002060"/>
                </a:solidFill>
                <a:latin typeface="Calibri" pitchFamily="18"/>
                <a:ea typeface="Arial Unicode MS" pitchFamily="2"/>
                <a:cs typeface="Tahoma" pitchFamily="2"/>
              </a:rPr>
              <a:t> an </a:t>
            </a:r>
            <a:r>
              <a:rPr lang="de-DE" sz="2400" kern="0" err="1">
                <a:solidFill>
                  <a:srgbClr val="002060"/>
                </a:solidFill>
                <a:latin typeface="Calibri" pitchFamily="18"/>
                <a:ea typeface="Arial Unicode MS" pitchFamily="2"/>
                <a:cs typeface="Tahoma" pitchFamily="2"/>
              </a:rPr>
              <a:t>appropriate</a:t>
            </a:r>
            <a:r>
              <a:rPr lang="de-DE" sz="2400" kern="0">
                <a:solidFill>
                  <a:srgbClr val="002060"/>
                </a:solidFill>
                <a:latin typeface="Calibri" pitchFamily="18"/>
                <a:ea typeface="Arial Unicode MS" pitchFamily="2"/>
                <a:cs typeface="Tahoma" pitchFamily="2"/>
              </a:rPr>
              <a:t> </a:t>
            </a:r>
            <a:r>
              <a:rPr lang="de-DE" sz="2400" kern="0" err="1">
                <a:solidFill>
                  <a:srgbClr val="002060"/>
                </a:solidFill>
                <a:latin typeface="Calibri" pitchFamily="18"/>
                <a:ea typeface="Arial Unicode MS" pitchFamily="2"/>
                <a:cs typeface="Tahoma" pitchFamily="2"/>
              </a:rPr>
              <a:t>means</a:t>
            </a:r>
            <a:r>
              <a:rPr lang="de-DE" sz="2400" kern="0">
                <a:solidFill>
                  <a:srgbClr val="002060"/>
                </a:solidFill>
                <a:latin typeface="Calibri" pitchFamily="18"/>
                <a:ea typeface="Arial Unicode MS" pitchFamily="2"/>
                <a:cs typeface="Tahoma" pitchFamily="2"/>
              </a:rPr>
              <a:t> </a:t>
            </a:r>
            <a:r>
              <a:rPr lang="de-DE" sz="2400" kern="0" err="1">
                <a:solidFill>
                  <a:srgbClr val="002060"/>
                </a:solidFill>
                <a:latin typeface="Calibri" pitchFamily="18"/>
                <a:ea typeface="Arial Unicode MS" pitchFamily="2"/>
                <a:cs typeface="Tahoma" pitchFamily="2"/>
              </a:rPr>
              <a:t>to</a:t>
            </a:r>
            <a:r>
              <a:rPr lang="de-DE" sz="2400"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further</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progress</a:t>
            </a:r>
            <a:r>
              <a:rPr lang="de-DE" sz="2400" b="1" kern="0">
                <a:solidFill>
                  <a:srgbClr val="002060"/>
                </a:solidFill>
                <a:latin typeface="Calibri" pitchFamily="18"/>
                <a:ea typeface="Arial Unicode MS" pitchFamily="2"/>
                <a:cs typeface="Tahoma" pitchFamily="2"/>
              </a:rPr>
              <a:t> in </a:t>
            </a:r>
            <a:r>
              <a:rPr lang="de-DE" sz="2400" b="1" kern="0" err="1">
                <a:solidFill>
                  <a:srgbClr val="002060"/>
                </a:solidFill>
                <a:latin typeface="Calibri" pitchFamily="18"/>
                <a:ea typeface="Arial Unicode MS" pitchFamily="2"/>
                <a:cs typeface="Tahoma" pitchFamily="2"/>
              </a:rPr>
              <a:t>science</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and</a:t>
            </a:r>
            <a:r>
              <a:rPr lang="de-DE" sz="2400" b="1" kern="0">
                <a:solidFill>
                  <a:srgbClr val="002060"/>
                </a:solidFill>
                <a:latin typeface="Calibri" pitchFamily="18"/>
                <a:ea typeface="Arial Unicode MS" pitchFamily="2"/>
                <a:cs typeface="Tahoma" pitchFamily="2"/>
              </a:rPr>
              <a:t> </a:t>
            </a:r>
            <a:r>
              <a:rPr lang="de-DE" sz="2400" b="1" kern="0" err="1">
                <a:solidFill>
                  <a:srgbClr val="002060"/>
                </a:solidFill>
                <a:latin typeface="Calibri" pitchFamily="18"/>
                <a:ea typeface="Arial Unicode MS" pitchFamily="2"/>
                <a:cs typeface="Tahoma" pitchFamily="2"/>
              </a:rPr>
              <a:t>education</a:t>
            </a:r>
            <a:r>
              <a:rPr lang="de-DE" sz="2400" kern="0">
                <a:solidFill>
                  <a:srgbClr val="002060"/>
                </a:solidFill>
                <a:latin typeface="Calibri" pitchFamily="18"/>
                <a:ea typeface="Arial Unicode MS" pitchFamily="2"/>
                <a:cs typeface="Tahoma" pitchFamily="2"/>
              </a:rPr>
              <a:t>?</a:t>
            </a:r>
          </a:p>
        </p:txBody>
      </p:sp>
      <p:sp>
        <p:nvSpPr>
          <p:cNvPr id="5" name="Textfeld 4"/>
          <p:cNvSpPr txBox="1"/>
          <p:nvPr/>
        </p:nvSpPr>
        <p:spPr>
          <a:xfrm>
            <a:off x="1259632" y="3356992"/>
            <a:ext cx="6480175" cy="1489895"/>
          </a:xfrm>
          <a:prstGeom prst="rect">
            <a:avLst/>
          </a:prstGeom>
          <a:noFill/>
          <a:ln>
            <a:noFill/>
          </a:ln>
        </p:spPr>
        <p:txBody>
          <a:bodyPr wrap="square" anchorCtr="1" compatLnSpc="0">
            <a:spAutoFit/>
          </a:bodyPr>
          <a:lstStyle/>
          <a:p>
            <a:pPr algn="ctr" fontAlgn="auto">
              <a:lnSpc>
                <a:spcPct val="200000"/>
              </a:lnSpc>
              <a:spcBef>
                <a:spcPts val="0"/>
              </a:spcBef>
              <a:spcAft>
                <a:spcPts val="0"/>
              </a:spcAft>
              <a:defRPr sz="1800" b="0" i="0" u="none" strike="noStrike" kern="0" cap="none" spc="0" baseline="0">
                <a:solidFill>
                  <a:srgbClr val="000000"/>
                </a:solidFill>
                <a:uFillTx/>
              </a:defRPr>
            </a:pPr>
            <a:r>
              <a:rPr lang="de-DE" sz="2400" b="1" kern="0" err="1" smtClean="0">
                <a:solidFill>
                  <a:srgbClr val="002060"/>
                </a:solidFill>
                <a:latin typeface="Calibri" pitchFamily="18"/>
                <a:ea typeface="Arial Unicode MS" pitchFamily="2"/>
                <a:cs typeface="Tahoma" pitchFamily="2"/>
              </a:rPr>
              <a:t>It</a:t>
            </a:r>
            <a:r>
              <a:rPr lang="de-DE" sz="2400" b="1" kern="0" smtClean="0">
                <a:solidFill>
                  <a:srgbClr val="002060"/>
                </a:solidFill>
                <a:latin typeface="Calibri" pitchFamily="18"/>
                <a:ea typeface="Arial Unicode MS" pitchFamily="2"/>
                <a:cs typeface="Tahoma" pitchFamily="2"/>
              </a:rPr>
              <a:t> </a:t>
            </a:r>
            <a:r>
              <a:rPr lang="de-DE" sz="2400" b="1" kern="0" err="1" smtClean="0">
                <a:solidFill>
                  <a:srgbClr val="002060"/>
                </a:solidFill>
                <a:latin typeface="Calibri" pitchFamily="18"/>
                <a:ea typeface="Arial Unicode MS" pitchFamily="2"/>
                <a:cs typeface="Tahoma" pitchFamily="2"/>
              </a:rPr>
              <a:t>depends</a:t>
            </a:r>
            <a:r>
              <a:rPr lang="de-DE" sz="2400" b="1" kern="0" smtClean="0">
                <a:solidFill>
                  <a:srgbClr val="002060"/>
                </a:solidFill>
                <a:latin typeface="Calibri" pitchFamily="18"/>
                <a:ea typeface="Arial Unicode MS" pitchFamily="2"/>
                <a:cs typeface="Tahoma" pitchFamily="2"/>
              </a:rPr>
              <a:t> </a:t>
            </a:r>
          </a:p>
          <a:p>
            <a:pPr algn="ctr" fontAlgn="auto">
              <a:lnSpc>
                <a:spcPct val="200000"/>
              </a:lnSpc>
              <a:spcBef>
                <a:spcPts val="0"/>
              </a:spcBef>
              <a:spcAft>
                <a:spcPts val="0"/>
              </a:spcAft>
              <a:defRPr sz="1800" b="0" i="0" u="none" strike="noStrike" kern="0" cap="none" spc="0" baseline="0">
                <a:solidFill>
                  <a:srgbClr val="000000"/>
                </a:solidFill>
                <a:uFillTx/>
              </a:defRPr>
            </a:pPr>
            <a:r>
              <a:rPr lang="de-DE" sz="2400" kern="0" smtClean="0">
                <a:solidFill>
                  <a:srgbClr val="002060"/>
                </a:solidFill>
                <a:latin typeface="Calibri" pitchFamily="18"/>
                <a:ea typeface="Arial Unicode MS" pitchFamily="2"/>
                <a:cs typeface="Tahoma" pitchFamily="2"/>
              </a:rPr>
              <a:t>on </a:t>
            </a:r>
            <a:r>
              <a:rPr lang="de-DE" sz="2400" kern="0" err="1" smtClean="0">
                <a:solidFill>
                  <a:srgbClr val="002060"/>
                </a:solidFill>
                <a:latin typeface="Calibri" pitchFamily="18"/>
                <a:ea typeface="Arial Unicode MS" pitchFamily="2"/>
                <a:cs typeface="Tahoma" pitchFamily="2"/>
              </a:rPr>
              <a:t>what</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one</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considers</a:t>
            </a:r>
            <a:r>
              <a:rPr lang="de-DE" sz="2400" kern="0" smtClean="0">
                <a:solidFill>
                  <a:srgbClr val="002060"/>
                </a:solidFill>
                <a:latin typeface="Calibri" pitchFamily="18"/>
                <a:ea typeface="Arial Unicode MS" pitchFamily="2"/>
                <a:cs typeface="Tahoma" pitchFamily="2"/>
              </a:rPr>
              <a:t> a strong </a:t>
            </a:r>
            <a:r>
              <a:rPr lang="de-DE" sz="2400" kern="0" err="1" smtClean="0">
                <a:solidFill>
                  <a:srgbClr val="002060"/>
                </a:solidFill>
                <a:latin typeface="Calibri" pitchFamily="18"/>
                <a:ea typeface="Arial Unicode MS" pitchFamily="2"/>
                <a:cs typeface="Tahoma" pitchFamily="2"/>
              </a:rPr>
              <a:t>copyright</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to</a:t>
            </a:r>
            <a:r>
              <a:rPr lang="de-DE" sz="2400" kern="0" smtClean="0">
                <a:solidFill>
                  <a:srgbClr val="002060"/>
                </a:solidFill>
                <a:latin typeface="Calibri" pitchFamily="18"/>
                <a:ea typeface="Arial Unicode MS" pitchFamily="2"/>
                <a:cs typeface="Tahoma" pitchFamily="2"/>
              </a:rPr>
              <a:t> </a:t>
            </a:r>
            <a:r>
              <a:rPr lang="de-DE" sz="2400" kern="0" err="1" smtClean="0">
                <a:solidFill>
                  <a:srgbClr val="002060"/>
                </a:solidFill>
                <a:latin typeface="Calibri" pitchFamily="18"/>
                <a:ea typeface="Arial Unicode MS" pitchFamily="2"/>
                <a:cs typeface="Tahoma" pitchFamily="2"/>
              </a:rPr>
              <a:t>be</a:t>
            </a:r>
            <a:endParaRPr lang="de-DE" sz="2400" kern="0">
              <a:solidFill>
                <a:srgbClr val="002060"/>
              </a:solidFill>
              <a:latin typeface="Calibri" pitchFamily="18"/>
              <a:ea typeface="Arial Unicode MS" pitchFamily="2"/>
              <a:cs typeface="Tahoma"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4"/>
          <p:cNvSpPr txBox="1"/>
          <p:nvPr/>
        </p:nvSpPr>
        <p:spPr>
          <a:xfrm>
            <a:off x="323528" y="6043489"/>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a:solidFill>
                <a:srgbClr val="00206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5CE0D52-6E41-42E8-9005-F9BBD3F475AB}" type="slidenum">
              <a:rPr lang="de-DE" sz="1400" kern="0">
                <a:solidFill>
                  <a:srgbClr val="00206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9</a:t>
            </a:fld>
            <a:endParaRPr lang="de-DE" sz="1400" kern="0">
              <a:solidFill>
                <a:srgbClr val="002060"/>
              </a:solidFill>
              <a:latin typeface="Times New Roman" pitchFamily="18"/>
              <a:ea typeface="Arial Unicode MS" pitchFamily="2"/>
              <a:cs typeface="Tahoma" pitchFamily="2"/>
            </a:endParaRPr>
          </a:p>
        </p:txBody>
      </p:sp>
      <p:sp>
        <p:nvSpPr>
          <p:cNvPr id="19459" name="Rectangle 2"/>
          <p:cNvSpPr txBox="1">
            <a:spLocks noGrp="1"/>
          </p:cNvSpPr>
          <p:nvPr>
            <p:ph type="title" idx="4294967295"/>
          </p:nvPr>
        </p:nvSpPr>
        <p:spPr>
          <a:xfrm>
            <a:off x="0" y="360363"/>
            <a:ext cx="7543800" cy="539750"/>
          </a:xfrm>
          <a:solidFill>
            <a:srgbClr val="333366"/>
          </a:solidFill>
        </p:spPr>
        <p:txBody>
          <a:bodyPr anchorCtr="1"/>
          <a:lstStyle/>
          <a:p>
            <a:pPr algn="ctr" eaLnBrk="1" hangingPunct="1">
              <a:buFont typeface="StarSymbol"/>
              <a:buNone/>
            </a:pPr>
            <a:r>
              <a:rPr sz="2800" smtClean="0">
                <a:solidFill>
                  <a:srgbClr val="FFFFFF"/>
                </a:solidFill>
                <a:latin typeface="Calibri" pitchFamily="34" charset="0"/>
                <a:ea typeface="Arial Unicode MS" pitchFamily="34" charset="-128"/>
                <a:cs typeface="Arial" pitchFamily="34" charset="0"/>
              </a:rPr>
              <a:t>Questions – Objectives – Assumptions</a:t>
            </a:r>
          </a:p>
        </p:txBody>
      </p:sp>
      <p:sp>
        <p:nvSpPr>
          <p:cNvPr id="5" name="Titel 1"/>
          <p:cNvSpPr txBox="1"/>
          <p:nvPr/>
        </p:nvSpPr>
        <p:spPr>
          <a:xfrm>
            <a:off x="467544" y="980728"/>
            <a:ext cx="3716337" cy="803994"/>
          </a:xfrm>
          <a:prstGeom prst="rect">
            <a:avLst/>
          </a:prstGeom>
          <a:solidFill>
            <a:srgbClr val="333366"/>
          </a:solidFill>
          <a:ln>
            <a:noFill/>
          </a:ln>
        </p:spPr>
        <p:txBody>
          <a:bodyPr anchor="ctr" anchorCtr="1" compatLnSpc="0"/>
          <a:lstStyle/>
          <a:p>
            <a:pPr algn="ctr" fontAlgn="auto">
              <a:spcBef>
                <a:spcPts val="0"/>
              </a:spcBef>
              <a:spcAft>
                <a:spcPts val="0"/>
              </a:spcAft>
              <a:defRPr sz="1800" b="0" i="0" u="none" strike="noStrike" kern="0" cap="none" spc="0" baseline="0">
                <a:solidFill>
                  <a:srgbClr val="000000"/>
                </a:solidFill>
                <a:uFillTx/>
              </a:defRPr>
            </a:pPr>
            <a:r>
              <a:rPr lang="de-DE" sz="2400" kern="0" err="1">
                <a:solidFill>
                  <a:srgbClr val="FFFFFF"/>
                </a:solidFill>
                <a:latin typeface="Calibri" pitchFamily="18"/>
                <a:ea typeface="Arial Unicode MS" pitchFamily="2"/>
                <a:cs typeface="Tahoma" pitchFamily="2"/>
              </a:rPr>
              <a:t>What</a:t>
            </a:r>
            <a:r>
              <a:rPr lang="de-DE" sz="2400" kern="0">
                <a:solidFill>
                  <a:srgbClr val="FFFFFF"/>
                </a:solidFill>
                <a:latin typeface="Calibri" pitchFamily="18"/>
                <a:ea typeface="Arial Unicode MS" pitchFamily="2"/>
                <a:cs typeface="Tahoma" pitchFamily="2"/>
              </a:rPr>
              <a:t> </a:t>
            </a:r>
            <a:r>
              <a:rPr lang="de-DE" sz="2400" kern="0" err="1">
                <a:solidFill>
                  <a:srgbClr val="FFFFFF"/>
                </a:solidFill>
                <a:latin typeface="Calibri" pitchFamily="18"/>
                <a:ea typeface="Arial Unicode MS" pitchFamily="2"/>
                <a:cs typeface="Tahoma" pitchFamily="2"/>
              </a:rPr>
              <a:t>is</a:t>
            </a:r>
            <a:r>
              <a:rPr lang="de-DE" sz="2400" kern="0">
                <a:solidFill>
                  <a:srgbClr val="FFFFFF"/>
                </a:solidFill>
                <a:latin typeface="Calibri" pitchFamily="18"/>
                <a:ea typeface="Arial Unicode MS" pitchFamily="2"/>
                <a:cs typeface="Tahoma" pitchFamily="2"/>
              </a:rPr>
              <a:t> a strong </a:t>
            </a:r>
            <a:r>
              <a:rPr lang="de-DE" sz="2400" kern="0" err="1">
                <a:solidFill>
                  <a:srgbClr val="FFFFFF"/>
                </a:solidFill>
                <a:latin typeface="Calibri" pitchFamily="18"/>
                <a:ea typeface="Arial Unicode MS" pitchFamily="2"/>
                <a:cs typeface="Tahoma" pitchFamily="2"/>
              </a:rPr>
              <a:t>copyright</a:t>
            </a:r>
            <a:r>
              <a:rPr lang="de-DE" sz="2400" kern="0">
                <a:solidFill>
                  <a:srgbClr val="FFFFFF"/>
                </a:solidFill>
                <a:latin typeface="Calibri" pitchFamily="18"/>
                <a:ea typeface="Arial Unicode MS" pitchFamily="2"/>
                <a:cs typeface="Tahoma" pitchFamily="2"/>
              </a:rPr>
              <a:t>?</a:t>
            </a:r>
          </a:p>
        </p:txBody>
      </p:sp>
      <p:sp>
        <p:nvSpPr>
          <p:cNvPr id="15" name="Rechteck 14"/>
          <p:cNvSpPr/>
          <p:nvPr/>
        </p:nvSpPr>
        <p:spPr>
          <a:xfrm>
            <a:off x="323528" y="1844824"/>
            <a:ext cx="8496944" cy="923330"/>
          </a:xfrm>
          <a:prstGeom prst="rect">
            <a:avLst/>
          </a:prstGeom>
        </p:spPr>
        <p:txBody>
          <a:bodyPr wrap="square">
            <a:spAutoFit/>
          </a:bodyPr>
          <a:lstStyle/>
          <a:p>
            <a:r>
              <a:rPr lang="en-US" dirty="0" smtClean="0">
                <a:solidFill>
                  <a:srgbClr val="002060"/>
                </a:solidFill>
                <a:latin typeface="+mn-lt"/>
              </a:rPr>
              <a:t>1. One that it is built on the idea of a </a:t>
            </a:r>
            <a:r>
              <a:rPr lang="en-US" b="1" dirty="0" smtClean="0">
                <a:solidFill>
                  <a:srgbClr val="002060"/>
                </a:solidFill>
                <a:latin typeface="+mn-lt"/>
              </a:rPr>
              <a:t>homogenous copyright</a:t>
            </a:r>
            <a:r>
              <a:rPr lang="en-US" dirty="0" smtClean="0">
                <a:solidFill>
                  <a:srgbClr val="002060"/>
                </a:solidFill>
                <a:latin typeface="+mn-lt"/>
              </a:rPr>
              <a:t> irrespective of the domain of knowledge, of the interests and  expectations of authors or of those of the users, respectively</a:t>
            </a:r>
            <a:endParaRPr lang="de-DE" dirty="0">
              <a:solidFill>
                <a:srgbClr val="002060"/>
              </a:solidFill>
              <a:latin typeface="+mn-lt"/>
            </a:endParaRPr>
          </a:p>
        </p:txBody>
      </p:sp>
      <p:sp>
        <p:nvSpPr>
          <p:cNvPr id="16" name="Rechteck 15"/>
          <p:cNvSpPr/>
          <p:nvPr/>
        </p:nvSpPr>
        <p:spPr>
          <a:xfrm>
            <a:off x="827584" y="2797815"/>
            <a:ext cx="7992888" cy="646331"/>
          </a:xfrm>
          <a:prstGeom prst="rect">
            <a:avLst/>
          </a:prstGeom>
        </p:spPr>
        <p:txBody>
          <a:bodyPr wrap="square">
            <a:spAutoFit/>
          </a:bodyPr>
          <a:lstStyle/>
          <a:p>
            <a:r>
              <a:rPr lang="en-US" smtClean="0">
                <a:solidFill>
                  <a:srgbClr val="002060"/>
                </a:solidFill>
                <a:latin typeface="+mn-lt"/>
              </a:rPr>
              <a:t>2.1 One that sets emphasis on </a:t>
            </a:r>
            <a:r>
              <a:rPr lang="en-US" b="1" smtClean="0">
                <a:solidFill>
                  <a:srgbClr val="002060"/>
                </a:solidFill>
                <a:latin typeface="+mn-lt"/>
              </a:rPr>
              <a:t>public interests</a:t>
            </a:r>
            <a:r>
              <a:rPr lang="en-US" smtClean="0">
                <a:solidFill>
                  <a:srgbClr val="002060"/>
                </a:solidFill>
                <a:latin typeface="+mn-lt"/>
              </a:rPr>
              <a:t> by providing society (users) with information products and with unhindered access to them under fair conditions</a:t>
            </a:r>
            <a:endParaRPr lang="de-DE">
              <a:solidFill>
                <a:srgbClr val="002060"/>
              </a:solidFill>
              <a:latin typeface="+mn-lt"/>
            </a:endParaRPr>
          </a:p>
        </p:txBody>
      </p:sp>
      <p:sp>
        <p:nvSpPr>
          <p:cNvPr id="17" name="Rechteck 16"/>
          <p:cNvSpPr/>
          <p:nvPr/>
        </p:nvSpPr>
        <p:spPr>
          <a:xfrm>
            <a:off x="827584" y="3357607"/>
            <a:ext cx="7920880" cy="646331"/>
          </a:xfrm>
          <a:prstGeom prst="rect">
            <a:avLst/>
          </a:prstGeom>
        </p:spPr>
        <p:txBody>
          <a:bodyPr wrap="square">
            <a:spAutoFit/>
          </a:bodyPr>
          <a:lstStyle/>
          <a:p>
            <a:r>
              <a:rPr lang="en-US" smtClean="0">
                <a:solidFill>
                  <a:srgbClr val="002060"/>
                </a:solidFill>
                <a:latin typeface="+mn-lt"/>
              </a:rPr>
              <a:t>2.2 One that sets emphasis </a:t>
            </a:r>
            <a:r>
              <a:rPr lang="en-US" b="1" smtClean="0">
                <a:solidFill>
                  <a:srgbClr val="002060"/>
                </a:solidFill>
                <a:latin typeface="+mn-lt"/>
              </a:rPr>
              <a:t>on individual private rights</a:t>
            </a:r>
            <a:r>
              <a:rPr lang="en-US" smtClean="0">
                <a:solidFill>
                  <a:srgbClr val="002060"/>
                </a:solidFill>
                <a:latin typeface="+mn-lt"/>
              </a:rPr>
              <a:t> of either authors or exploiters</a:t>
            </a:r>
            <a:endParaRPr lang="de-DE">
              <a:solidFill>
                <a:srgbClr val="002060"/>
              </a:solidFill>
              <a:latin typeface="+mn-lt"/>
            </a:endParaRPr>
          </a:p>
        </p:txBody>
      </p:sp>
      <p:sp>
        <p:nvSpPr>
          <p:cNvPr id="18" name="Rechteck 17"/>
          <p:cNvSpPr/>
          <p:nvPr/>
        </p:nvSpPr>
        <p:spPr>
          <a:xfrm>
            <a:off x="395536" y="3917399"/>
            <a:ext cx="8208912" cy="369332"/>
          </a:xfrm>
          <a:prstGeom prst="rect">
            <a:avLst/>
          </a:prstGeom>
        </p:spPr>
        <p:txBody>
          <a:bodyPr wrap="square">
            <a:spAutoFit/>
          </a:bodyPr>
          <a:lstStyle/>
          <a:p>
            <a:r>
              <a:rPr lang="en-US" smtClean="0">
                <a:solidFill>
                  <a:srgbClr val="002060"/>
                </a:solidFill>
                <a:latin typeface="+mn-lt"/>
              </a:rPr>
              <a:t>3. One that fosters the </a:t>
            </a:r>
            <a:r>
              <a:rPr lang="en-US" b="1" smtClean="0">
                <a:solidFill>
                  <a:srgbClr val="002060"/>
                </a:solidFill>
                <a:latin typeface="+mn-lt"/>
              </a:rPr>
              <a:t>progress of science and the arts</a:t>
            </a:r>
            <a:endParaRPr lang="de-DE">
              <a:solidFill>
                <a:srgbClr val="002060"/>
              </a:solidFill>
              <a:latin typeface="+mn-lt"/>
            </a:endParaRPr>
          </a:p>
        </p:txBody>
      </p:sp>
      <p:sp>
        <p:nvSpPr>
          <p:cNvPr id="19" name="Rechteck 18"/>
          <p:cNvSpPr/>
          <p:nvPr/>
        </p:nvSpPr>
        <p:spPr>
          <a:xfrm>
            <a:off x="827584" y="4200192"/>
            <a:ext cx="7992888" cy="923330"/>
          </a:xfrm>
          <a:prstGeom prst="rect">
            <a:avLst/>
          </a:prstGeom>
        </p:spPr>
        <p:txBody>
          <a:bodyPr wrap="square">
            <a:spAutoFit/>
          </a:bodyPr>
          <a:lstStyle/>
          <a:p>
            <a:r>
              <a:rPr lang="en-US" smtClean="0">
                <a:solidFill>
                  <a:srgbClr val="002060"/>
                </a:solidFill>
                <a:latin typeface="+mn-lt"/>
              </a:rPr>
              <a:t>4.1 One that admits </a:t>
            </a:r>
            <a:r>
              <a:rPr lang="en-US" b="1" smtClean="0">
                <a:solidFill>
                  <a:srgbClr val="002060"/>
                </a:solidFill>
                <a:latin typeface="+mn-lt"/>
              </a:rPr>
              <a:t>public (political) responsibility </a:t>
            </a:r>
            <a:r>
              <a:rPr lang="en-US" smtClean="0">
                <a:solidFill>
                  <a:srgbClr val="002060"/>
                </a:solidFill>
                <a:latin typeface="+mn-lt"/>
              </a:rPr>
              <a:t>for the production and usage of knowledge and information by explicitly acknowledging </a:t>
            </a:r>
            <a:r>
              <a:rPr lang="en-US" b="1" smtClean="0">
                <a:solidFill>
                  <a:srgbClr val="002060"/>
                </a:solidFill>
                <a:latin typeface="+mn-lt"/>
              </a:rPr>
              <a:t>priority to their regulation  </a:t>
            </a:r>
            <a:r>
              <a:rPr lang="en-US" smtClean="0">
                <a:solidFill>
                  <a:srgbClr val="002060"/>
                </a:solidFill>
                <a:latin typeface="+mn-lt"/>
              </a:rPr>
              <a:t>by (copyright) law </a:t>
            </a:r>
            <a:r>
              <a:rPr lang="en-US" b="1" smtClean="0">
                <a:solidFill>
                  <a:srgbClr val="002060"/>
                </a:solidFill>
                <a:latin typeface="+mn-lt"/>
              </a:rPr>
              <a:t>rather than on contractual agreements </a:t>
            </a:r>
            <a:r>
              <a:rPr lang="en-US" smtClean="0">
                <a:solidFill>
                  <a:srgbClr val="002060"/>
                </a:solidFill>
                <a:latin typeface="+mn-lt"/>
              </a:rPr>
              <a:t>as a means of the market</a:t>
            </a:r>
            <a:endParaRPr lang="de-DE">
              <a:solidFill>
                <a:srgbClr val="002060"/>
              </a:solidFill>
              <a:latin typeface="+mn-lt"/>
            </a:endParaRPr>
          </a:p>
        </p:txBody>
      </p:sp>
      <p:sp>
        <p:nvSpPr>
          <p:cNvPr id="20" name="Rechteck 19"/>
          <p:cNvSpPr/>
          <p:nvPr/>
        </p:nvSpPr>
        <p:spPr>
          <a:xfrm>
            <a:off x="827584" y="5036983"/>
            <a:ext cx="7920880" cy="923330"/>
          </a:xfrm>
          <a:prstGeom prst="rect">
            <a:avLst/>
          </a:prstGeom>
        </p:spPr>
        <p:txBody>
          <a:bodyPr wrap="square">
            <a:spAutoFit/>
          </a:bodyPr>
          <a:lstStyle/>
          <a:p>
            <a:r>
              <a:rPr lang="en-US" smtClean="0">
                <a:solidFill>
                  <a:srgbClr val="002060"/>
                </a:solidFill>
                <a:latin typeface="+mn-lt"/>
              </a:rPr>
              <a:t>4.2 One that leaves  space for </a:t>
            </a:r>
            <a:r>
              <a:rPr lang="en-US" b="1" smtClean="0">
                <a:solidFill>
                  <a:srgbClr val="002060"/>
                </a:solidFill>
                <a:latin typeface="+mn-lt"/>
              </a:rPr>
              <a:t>contractual agreements </a:t>
            </a:r>
            <a:r>
              <a:rPr lang="en-US" smtClean="0">
                <a:solidFill>
                  <a:srgbClr val="002060"/>
                </a:solidFill>
                <a:latin typeface="+mn-lt"/>
              </a:rPr>
              <a:t>(between producers, exploiters and users, respectively intermediaries) for the exploitation and usage of knowledge and information  </a:t>
            </a:r>
            <a:r>
              <a:rPr lang="en-US" b="1" smtClean="0">
                <a:solidFill>
                  <a:srgbClr val="002060"/>
                </a:solidFill>
                <a:latin typeface="+mn-lt"/>
              </a:rPr>
              <a:t>rather than on explicit regulation </a:t>
            </a:r>
            <a:r>
              <a:rPr lang="en-US" smtClean="0">
                <a:solidFill>
                  <a:srgbClr val="002060"/>
                </a:solidFill>
                <a:latin typeface="+mn-lt"/>
              </a:rPr>
              <a:t>by means of the law</a:t>
            </a:r>
            <a:endParaRPr lang="de-DE">
              <a:solidFill>
                <a:srgbClr val="00206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theme/theme1.xml><?xml version="1.0" encoding="utf-8"?>
<a:theme xmlns:a="http://schemas.openxmlformats.org/drawingml/2006/main" name="Standard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file:///C:/Dokumente%20und%20Einstellungen/00-Laufendes/Vortraege2010/IFLA-Goetebur/Goteborg2010-PP-HM260710-OO.odp/Network</Template>
  <TotalTime>0</TotalTime>
  <Words>2953</Words>
  <Application>Microsoft Office PowerPoint</Application>
  <PresentationFormat>Bildschirmpräsentation (4:3)</PresentationFormat>
  <Paragraphs>580</Paragraphs>
  <Slides>47</Slides>
  <Notes>45</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Standard 1</vt:lpstr>
      <vt:lpstr>Rainer Kuhlen  Department of Computer and Information Science University of Konstanz, Germany </vt:lpstr>
      <vt:lpstr>Folie 2</vt:lpstr>
      <vt:lpstr>Folie 3</vt:lpstr>
      <vt:lpstr>Folie 4</vt:lpstr>
      <vt:lpstr>Content - Topics</vt:lpstr>
      <vt:lpstr>Folie 6</vt:lpstr>
      <vt:lpstr>Questions – Objectives – Assumptions</vt:lpstr>
      <vt:lpstr>Questions – Objectives – Assumptions</vt:lpstr>
      <vt:lpstr>Questions – Objectives – Assumptions</vt:lpstr>
      <vt:lpstr>Questions – Objectives – Assumptions</vt:lpstr>
      <vt:lpstr>Questions – Objectives – Assumptions</vt:lpstr>
      <vt:lpstr>Questions – Objectives – Assumptions</vt:lpstr>
      <vt:lpstr>Questions – Objectives – Assumptions</vt:lpstr>
      <vt:lpstr>Limitations and exceptions</vt:lpstr>
      <vt:lpstr>Questions – Objectives – Assumptions</vt:lpstr>
      <vt:lpstr>Limitations and exceptions - three-step-test</vt:lpstr>
      <vt:lpstr>Folie 17</vt:lpstr>
      <vt:lpstr>Limitations and exceptions</vt:lpstr>
      <vt:lpstr>Limitations and exceptions</vt:lpstr>
      <vt:lpstr>Limitations and exceptions</vt:lpstr>
      <vt:lpstr>Limitations and exceptions</vt:lpstr>
      <vt:lpstr>Folie 22</vt:lpstr>
      <vt:lpstr>Limitations and exceptions - three-step-test</vt:lpstr>
      <vt:lpstr>Limitations and exceptions - three-step-test</vt:lpstr>
      <vt:lpstr>Limitations and exceptions - three-step-test</vt:lpstr>
      <vt:lpstr>Folie 26</vt:lpstr>
      <vt:lpstr>Folie 27</vt:lpstr>
      <vt:lpstr>Folie 28</vt:lpstr>
      <vt:lpstr>Folie 29</vt:lpstr>
      <vt:lpstr>Folie 30</vt:lpstr>
      <vt:lpstr>Folie 31</vt:lpstr>
      <vt:lpstr>Folie 32</vt:lpstr>
      <vt:lpstr>Folie 33</vt:lpstr>
      <vt:lpstr>Folie 34</vt:lpstr>
      <vt:lpstr>Folie 35</vt:lpstr>
      <vt:lpstr>Folie 36</vt:lpstr>
      <vt:lpstr>The Wittem proposal – groundbreaking?</vt:lpstr>
      <vt:lpstr>A generic clause for science and  education</vt:lpstr>
      <vt:lpstr>A generic clause for science and  education education</vt:lpstr>
      <vt:lpstr>A generic clause for science and  education education</vt:lpstr>
      <vt:lpstr>A generic clause for science and  education education</vt:lpstr>
      <vt:lpstr>A generic clause for science and  education education</vt:lpstr>
      <vt:lpstr>A generic clause for science and  education education</vt:lpstr>
      <vt:lpstr>Folie 44</vt:lpstr>
      <vt:lpstr>Folie 45</vt:lpstr>
      <vt:lpstr>Folie 46</vt:lpstr>
      <vt:lpstr>Folie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Statutory regulations in copyright law for document delivery</dc:title>
  <dc:creator>hmueller</dc:creator>
  <cp:lastModifiedBy>rk</cp:lastModifiedBy>
  <cp:revision>225</cp:revision>
  <cp:lastPrinted>1601-01-01T00:00:00Z</cp:lastPrinted>
  <dcterms:created xsi:type="dcterms:W3CDTF">2010-07-07T12:18:28Z</dcterms:created>
  <dcterms:modified xsi:type="dcterms:W3CDTF">2011-06-21T16:55:21Z</dcterms:modified>
</cp:coreProperties>
</file>