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6" r:id="rId2"/>
    <p:sldId id="308" r:id="rId3"/>
    <p:sldId id="285" r:id="rId4"/>
    <p:sldId id="267" r:id="rId5"/>
    <p:sldId id="274" r:id="rId6"/>
    <p:sldId id="287" r:id="rId7"/>
    <p:sldId id="288" r:id="rId8"/>
    <p:sldId id="283" r:id="rId9"/>
    <p:sldId id="300" r:id="rId10"/>
    <p:sldId id="289" r:id="rId11"/>
    <p:sldId id="290" r:id="rId12"/>
    <p:sldId id="291" r:id="rId13"/>
    <p:sldId id="293" r:id="rId14"/>
    <p:sldId id="297" r:id="rId15"/>
    <p:sldId id="294" r:id="rId16"/>
    <p:sldId id="292" r:id="rId17"/>
    <p:sldId id="296" r:id="rId18"/>
    <p:sldId id="299" r:id="rId19"/>
    <p:sldId id="280" r:id="rId20"/>
    <p:sldId id="281" r:id="rId21"/>
    <p:sldId id="304" r:id="rId22"/>
    <p:sldId id="301" r:id="rId23"/>
    <p:sldId id="272" r:id="rId24"/>
    <p:sldId id="303" r:id="rId25"/>
    <p:sldId id="302" r:id="rId26"/>
    <p:sldId id="305" r:id="rId27"/>
    <p:sldId id="306" r:id="rId28"/>
    <p:sldId id="307" r:id="rId29"/>
    <p:sldId id="309" r:id="rId30"/>
    <p:sldId id="310" r:id="rId31"/>
    <p:sldId id="311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C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492BD-87A1-452A-A2E5-B6A98BF25A44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495D-E5AE-49F5-875E-357141A7612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5513" fontAlgn="base">
              <a:spcBef>
                <a:spcPct val="0"/>
              </a:spcBef>
              <a:spcAft>
                <a:spcPct val="0"/>
              </a:spcAft>
            </a:pPr>
            <a:fld id="{78E81DE3-44F4-4D84-A07E-8B2180A897D6}" type="slidenum">
              <a:rPr lang="de-DE" smtClean="0">
                <a:latin typeface="Arial" pitchFamily="34" charset="0"/>
              </a:rPr>
              <a:pPr defTabSz="925513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0223" tIns="45111" rIns="90223" bIns="45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dirty="0" smtClean="0">
                <a:latin typeface="Arial" pitchFamily="34" charset="0"/>
              </a:rPr>
              <a:t>Kkk</a:t>
            </a: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A495D-E5AE-49F5-875E-357141A76123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smtClean="0"/>
              <a:t>Valie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Untersuchung von 14 Webangeboten zum Thema Urheberrecht</a:t>
            </a:r>
          </a:p>
          <a:p>
            <a:r>
              <a:rPr lang="de-DE" smtClean="0">
                <a:solidFill>
                  <a:srgbClr val="000000"/>
                </a:solidFill>
                <a:latin typeface="Verdana" charset="0"/>
              </a:rPr>
              <a:t>Kriterien: Welche Inhalte/Dienstleistungen sind für IUWIS relevant? Wo bestehen Lücken im Angebot?</a:t>
            </a:r>
            <a:endParaRPr lang="de-DE" smtClean="0"/>
          </a:p>
          <a:p>
            <a:r>
              <a:rPr lang="de-DE" smtClean="0"/>
              <a:t>Mangel an Informationen für Wissenschaftler im Umgang mit urheberrechtlichen Fragen festgestellt. </a:t>
            </a:r>
          </a:p>
          <a:p>
            <a:r>
              <a:rPr lang="de-DE" smtClean="0"/>
              <a:t>Viele Unklarheiten. </a:t>
            </a:r>
          </a:p>
          <a:p>
            <a:r>
              <a:rPr lang="de-DE" smtClean="0"/>
              <a:t>Analyse: Mehr Informations- als Kommunikationsangebote </a:t>
            </a:r>
          </a:p>
          <a:p>
            <a:r>
              <a:rPr lang="de-DE" smtClean="0"/>
              <a:t>Präsentation der adäquaten Angebote </a:t>
            </a:r>
          </a:p>
          <a:p>
            <a:r>
              <a:rPr lang="de-DE" smtClean="0"/>
              <a:t>Es fehlen adäquate Angebote für die Zielgruppe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11CF21-718F-4C31-A052-498D1B3941F3}" type="slidenum">
              <a:rPr lang="de-DE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fld id="{D20B47D8-6DED-45B4-AC94-99B1B7D4F06C}" type="slidenum">
              <a:rPr lang="de-DE">
                <a:solidFill>
                  <a:srgbClr val="000066"/>
                </a:solidFill>
              </a:rPr>
              <a:pPr algn="ctr" eaLnBrk="0" hangingPunct="0"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7370-B028-439D-AD9A-422FB55EEA3D}" type="datetimeFigureOut">
              <a:rPr lang="de-DE" smtClean="0"/>
              <a:pPr/>
              <a:t>08.12.2011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5C93-AD1B-4C63-AFF4-7A4A8529BC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.xml"/><Relationship Id="rId7" Type="http://schemas.openxmlformats.org/officeDocument/2006/relationships/hyperlink" Target="http://creativecommons.org/licenses/by-sa/2.0/de/legalco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image-rk-IUWIS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8676456" y="6309320"/>
            <a:ext cx="46754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hlinkClick r:id="rId3" action="ppaction://hlinksldjump"/>
              </a:rPr>
              <a:t>CC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Infopool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Verdana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539552" y="827420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Neue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Dokumente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1536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68760"/>
            <a:ext cx="6237221" cy="52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feil nach links 24"/>
          <p:cNvSpPr/>
          <p:nvPr/>
        </p:nvSpPr>
        <p:spPr>
          <a:xfrm>
            <a:off x="5004048" y="2636912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links 25"/>
          <p:cNvSpPr/>
          <p:nvPr/>
        </p:nvSpPr>
        <p:spPr>
          <a:xfrm>
            <a:off x="7236296" y="1988840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links 26"/>
          <p:cNvSpPr/>
          <p:nvPr/>
        </p:nvSpPr>
        <p:spPr>
          <a:xfrm>
            <a:off x="6948264" y="2996952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links 27"/>
          <p:cNvSpPr/>
          <p:nvPr/>
        </p:nvSpPr>
        <p:spPr>
          <a:xfrm>
            <a:off x="3707904" y="4149080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links 28"/>
          <p:cNvSpPr/>
          <p:nvPr/>
        </p:nvSpPr>
        <p:spPr>
          <a:xfrm>
            <a:off x="4644008" y="4869160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links 29"/>
          <p:cNvSpPr/>
          <p:nvPr/>
        </p:nvSpPr>
        <p:spPr>
          <a:xfrm>
            <a:off x="6660232" y="5373216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links 30"/>
          <p:cNvSpPr/>
          <p:nvPr/>
        </p:nvSpPr>
        <p:spPr>
          <a:xfrm>
            <a:off x="6876256" y="3717032"/>
            <a:ext cx="576064" cy="288032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Infopool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(Stand Ende 2011)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539552" y="827420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Neue</a:t>
            </a:r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Dokumente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67544" y="2016224"/>
            <a:ext cx="3500917" cy="2132856"/>
            <a:chOff x="2906779" y="1268760"/>
            <a:chExt cx="6237221" cy="524100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06779" y="1268760"/>
              <a:ext cx="6237221" cy="524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Pfeil nach links 24"/>
            <p:cNvSpPr/>
            <p:nvPr/>
          </p:nvSpPr>
          <p:spPr>
            <a:xfrm>
              <a:off x="5139027" y="2636912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Pfeil nach links 25"/>
            <p:cNvSpPr/>
            <p:nvPr/>
          </p:nvSpPr>
          <p:spPr>
            <a:xfrm>
              <a:off x="7236296" y="1988840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Pfeil nach links 26"/>
            <p:cNvSpPr/>
            <p:nvPr/>
          </p:nvSpPr>
          <p:spPr>
            <a:xfrm>
              <a:off x="6948264" y="2996952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Pfeil nach links 27"/>
            <p:cNvSpPr/>
            <p:nvPr/>
          </p:nvSpPr>
          <p:spPr>
            <a:xfrm>
              <a:off x="3842883" y="4149080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Pfeil nach links 28"/>
            <p:cNvSpPr/>
            <p:nvPr/>
          </p:nvSpPr>
          <p:spPr>
            <a:xfrm>
              <a:off x="4778987" y="4869160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Pfeil nach links 29"/>
            <p:cNvSpPr/>
            <p:nvPr/>
          </p:nvSpPr>
          <p:spPr>
            <a:xfrm>
              <a:off x="6660232" y="5373216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links 30"/>
            <p:cNvSpPr/>
            <p:nvPr/>
          </p:nvSpPr>
          <p:spPr>
            <a:xfrm>
              <a:off x="6876256" y="3717032"/>
              <a:ext cx="576064" cy="288032"/>
            </a:xfrm>
            <a:prstGeom prst="lef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4788024" y="1700808"/>
            <a:ext cx="3384376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Bestand: ca. 3500 Objekte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788024" y="2884293"/>
            <a:ext cx="338437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informationsmethodisch (formal und semantisch) erschlossen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788024" y="3614535"/>
            <a:ext cx="338437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lexibel konzeptbasiert 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recherchierbar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88024" y="4344777"/>
            <a:ext cx="338437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intensiv vernetzt entsprechend dem Link-Data-Ansatz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788024" y="2154051"/>
            <a:ext cx="338437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informationelle Mehrwerte gegenüber Suchmaschinen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1520" y="12687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Der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</a:rPr>
              <a:t>Infopool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 ist das zentrale Instrument für Ablage, Erschließung und Vermittlung der für IUWIS relevanten Inhalte.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788024" y="5075019"/>
            <a:ext cx="3384376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Infopoolobjekte können mit allen weiteren IUWIS-Inhalten in Relation gesetzt werden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88024" y="6023029"/>
            <a:ext cx="3384376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Themenfelder per RSS als </a:t>
            </a:r>
            <a:r>
              <a:rPr lang="de-D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Alerting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-Dienste abonnierbar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323528" y="1957545"/>
            <a:ext cx="4032448" cy="4632262"/>
            <a:chOff x="323528" y="1957545"/>
            <a:chExt cx="4032448" cy="4632262"/>
          </a:xfrm>
        </p:grpSpPr>
        <p:sp>
          <p:nvSpPr>
            <p:cNvPr id="21" name="Textfeld 20"/>
            <p:cNvSpPr txBox="1"/>
            <p:nvPr/>
          </p:nvSpPr>
          <p:spPr>
            <a:xfrm>
              <a:off x="323528" y="3789040"/>
              <a:ext cx="4032448" cy="280076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Zeitschriftenartikel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Monographien und Sammelbände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Tagungsmaterialien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Berichte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Gesetze, Gesetzentwürfe, Versionen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Internetpublikationen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Tagungen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Termine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Parlamentsdebatten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Gerichtsentscheidungen</a:t>
              </a:r>
            </a:p>
            <a:p>
              <a:pPr marL="447675" indent="-447675">
                <a:buFont typeface="Wingdings" pitchFamily="2" charset="2"/>
                <a:buChar char="Ø"/>
              </a:pPr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Pressemitteilungen</a:t>
              </a:r>
              <a:endParaRPr lang="de-DE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4" name="Pfeil nach oben 33"/>
            <p:cNvSpPr/>
            <p:nvPr/>
          </p:nvSpPr>
          <p:spPr>
            <a:xfrm rot="2327226">
              <a:off x="3714280" y="1957545"/>
              <a:ext cx="380986" cy="1656184"/>
            </a:xfrm>
            <a:prstGeom prst="up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09675"/>
            <a:ext cx="36576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916832"/>
            <a:ext cx="5918645" cy="38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77898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620688"/>
            <a:ext cx="2438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ieren 13"/>
          <p:cNvGrpSpPr/>
          <p:nvPr/>
        </p:nvGrpSpPr>
        <p:grpSpPr>
          <a:xfrm>
            <a:off x="3203848" y="5106670"/>
            <a:ext cx="3168352" cy="842610"/>
            <a:chOff x="3203848" y="5106670"/>
            <a:chExt cx="3168352" cy="842610"/>
          </a:xfrm>
        </p:grpSpPr>
        <p:sp>
          <p:nvSpPr>
            <p:cNvPr id="8" name="Textfeld 7"/>
            <p:cNvSpPr txBox="1"/>
            <p:nvPr/>
          </p:nvSpPr>
          <p:spPr>
            <a:xfrm>
              <a:off x="3203848" y="5106670"/>
              <a:ext cx="864096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Twitter</a:t>
              </a:r>
              <a:endPara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139952" y="5106670"/>
              <a:ext cx="1080120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Facebook</a:t>
              </a:r>
              <a:endPara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292080" y="5106670"/>
              <a:ext cx="1080120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Delicious</a:t>
              </a:r>
              <a:endPara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347864" y="5610726"/>
              <a:ext cx="576064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Digg</a:t>
              </a:r>
              <a:endPara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67944" y="5610726"/>
              <a:ext cx="1008112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bg1"/>
                  </a:solidFill>
                </a:rPr>
                <a:t>LinkedIn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220072" y="5610726"/>
              <a:ext cx="1008112" cy="3385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Xing</a:t>
              </a:r>
              <a:endPara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7898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3275856" y="2636912"/>
            <a:ext cx="5244096" cy="3469407"/>
            <a:chOff x="3275856" y="2636912"/>
            <a:chExt cx="5244096" cy="346940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2636912"/>
              <a:ext cx="4596024" cy="346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Nach oben gebogener Pfeil 5"/>
            <p:cNvSpPr/>
            <p:nvPr/>
          </p:nvSpPr>
          <p:spPr>
            <a:xfrm rot="5400000">
              <a:off x="3239852" y="4113076"/>
              <a:ext cx="504056" cy="432048"/>
            </a:xfrm>
            <a:prstGeom prst="bentUp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196752"/>
            <a:ext cx="6840759" cy="255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7"/>
          <p:cNvGrpSpPr/>
          <p:nvPr/>
        </p:nvGrpSpPr>
        <p:grpSpPr>
          <a:xfrm>
            <a:off x="3563888" y="3068960"/>
            <a:ext cx="5544616" cy="3390932"/>
            <a:chOff x="3563888" y="3068960"/>
            <a:chExt cx="5544616" cy="339093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1489" y="3068960"/>
              <a:ext cx="4967015" cy="3390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Nach oben gebogener Pfeil 6"/>
            <p:cNvSpPr/>
            <p:nvPr/>
          </p:nvSpPr>
          <p:spPr>
            <a:xfrm rot="5400000">
              <a:off x="3527884" y="3825044"/>
              <a:ext cx="504056" cy="432048"/>
            </a:xfrm>
            <a:prstGeom prst="bentUp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77898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/>
        </p:nvGrpSpPr>
        <p:grpSpPr>
          <a:xfrm>
            <a:off x="2354263" y="4005064"/>
            <a:ext cx="6789737" cy="954782"/>
            <a:chOff x="2354263" y="4005064"/>
            <a:chExt cx="6789737" cy="954782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4263" y="4293096"/>
              <a:ext cx="6789737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feil nach unten 9"/>
            <p:cNvSpPr/>
            <p:nvPr/>
          </p:nvSpPr>
          <p:spPr>
            <a:xfrm>
              <a:off x="4716016" y="4005064"/>
              <a:ext cx="144016" cy="288032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212976"/>
            <a:ext cx="2829297" cy="102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Dossiers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778986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5494883" cy="11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107504" y="2276872"/>
            <a:ext cx="6984776" cy="4307839"/>
            <a:chOff x="107504" y="2276872"/>
            <a:chExt cx="6984776" cy="430783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2276872"/>
              <a:ext cx="6408712" cy="430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Pfeil nach rechts 8"/>
            <p:cNvSpPr/>
            <p:nvPr/>
          </p:nvSpPr>
          <p:spPr>
            <a:xfrm>
              <a:off x="107504" y="5445224"/>
              <a:ext cx="1224136" cy="720080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167 aus </a:t>
              </a:r>
              <a:r>
                <a:rPr lang="de-DE" sz="1400" b="1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Infopool</a:t>
              </a:r>
              <a:endParaRPr lang="de-DE" sz="1400" b="1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2412429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Weitere Dienste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2223789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519" y="116632"/>
            <a:ext cx="4761481" cy="29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243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6560446" cy="403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3707904" y="0"/>
            <a:ext cx="3981128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Der Webauftritt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638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Weitere Dienste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7464" y="2060848"/>
            <a:ext cx="6936536" cy="47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Weitere Dienste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33500"/>
            <a:ext cx="3657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8735" y="1484784"/>
            <a:ext cx="4680520" cy="120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8735" y="2597423"/>
            <a:ext cx="48600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8735" y="4014094"/>
            <a:ext cx="486003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8735" y="5233047"/>
            <a:ext cx="453650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8735" y="5728100"/>
            <a:ext cx="4971777" cy="112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4" descr="grafik_4-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95250"/>
            <a:ext cx="46561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490538" y="5459413"/>
            <a:ext cx="208915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433388" y="1556792"/>
            <a:ext cx="3822700" cy="4663033"/>
            <a:chOff x="433388" y="1556792"/>
            <a:chExt cx="3822700" cy="4663033"/>
          </a:xfrm>
        </p:grpSpPr>
        <p:sp>
          <p:nvSpPr>
            <p:cNvPr id="7" name="Textfeld 6"/>
            <p:cNvSpPr txBox="1"/>
            <p:nvPr/>
          </p:nvSpPr>
          <p:spPr>
            <a:xfrm>
              <a:off x="433388" y="5511800"/>
              <a:ext cx="382270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800" i="1" dirty="0">
                  <a:latin typeface="+mn-lt"/>
                  <a:ea typeface="ＭＳ Ｐゴシック" charset="-128"/>
                </a:rPr>
                <a:t>Quelle: </a:t>
              </a:r>
            </a:p>
            <a:p>
              <a:pPr>
                <a:defRPr/>
              </a:pPr>
              <a:r>
                <a:rPr lang="de-DE" sz="800" dirty="0">
                  <a:latin typeface="+mn-lt"/>
                  <a:ea typeface="ＭＳ Ｐゴシック" charset="-128"/>
                </a:rPr>
                <a:t>IUWIS (Hrsg.), Zur urheberrechtlichen Gestaltung von Repositorien – Handreichung für Universitäten, Forschungszentren und andere Bildungseinrichtungen, Berlin 2011,                                         </a:t>
              </a:r>
            </a:p>
            <a:p>
              <a:pPr>
                <a:defRPr/>
              </a:pPr>
              <a:r>
                <a:rPr lang="de-DE" sz="800" dirty="0">
                  <a:latin typeface="+mn-lt"/>
                  <a:ea typeface="ＭＳ Ｐゴシック" charset="-128"/>
                </a:rPr>
                <a:t>frei abrufbar unter http://www.iuwis.de/workshop</a:t>
              </a: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8024" y="1556792"/>
              <a:ext cx="2457015" cy="3540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510087" cy="944562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de-DE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Urheberrecht und Repositorien                  (IUWIS-Schwerpunkt)</a:t>
            </a:r>
            <a:endParaRPr lang="de-DE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 txBox="1">
            <a:spLocks/>
          </p:cNvSpPr>
          <p:nvPr/>
        </p:nvSpPr>
        <p:spPr>
          <a:xfrm>
            <a:off x="467544" y="172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Zur Nutzung (Sept.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 2009-2011)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Verdana" charset="0"/>
              <a:ea typeface="+mj-ea"/>
              <a:cs typeface="+mj-cs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-17140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4" y="764704"/>
            <a:ext cx="907097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564904"/>
            <a:ext cx="907300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4653136"/>
            <a:ext cx="903649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uppieren 32"/>
          <p:cNvGrpSpPr/>
          <p:nvPr/>
        </p:nvGrpSpPr>
        <p:grpSpPr>
          <a:xfrm>
            <a:off x="2123728" y="2420888"/>
            <a:ext cx="144016" cy="4392488"/>
            <a:chOff x="2123728" y="1916832"/>
            <a:chExt cx="144016" cy="4392488"/>
          </a:xfrm>
          <a:solidFill>
            <a:schemeClr val="accent6">
              <a:lumMod val="75000"/>
            </a:schemeClr>
          </a:solidFill>
        </p:grpSpPr>
        <p:sp>
          <p:nvSpPr>
            <p:cNvPr id="34" name="Pfeil nach oben 33"/>
            <p:cNvSpPr/>
            <p:nvPr/>
          </p:nvSpPr>
          <p:spPr>
            <a:xfrm>
              <a:off x="2123728" y="1916832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Pfeil nach oben 34"/>
            <p:cNvSpPr/>
            <p:nvPr/>
          </p:nvSpPr>
          <p:spPr>
            <a:xfrm>
              <a:off x="2123728" y="3933056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oben 35"/>
            <p:cNvSpPr/>
            <p:nvPr/>
          </p:nvSpPr>
          <p:spPr>
            <a:xfrm>
              <a:off x="2123728" y="6021288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3635896" y="2420888"/>
            <a:ext cx="144016" cy="4392488"/>
            <a:chOff x="2123728" y="1916832"/>
            <a:chExt cx="144016" cy="4392488"/>
          </a:xfrm>
          <a:solidFill>
            <a:srgbClr val="FFFF00"/>
          </a:solidFill>
        </p:grpSpPr>
        <p:sp>
          <p:nvSpPr>
            <p:cNvPr id="38" name="Pfeil nach oben 37"/>
            <p:cNvSpPr/>
            <p:nvPr/>
          </p:nvSpPr>
          <p:spPr>
            <a:xfrm>
              <a:off x="2123728" y="1916832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Pfeil nach oben 38"/>
            <p:cNvSpPr/>
            <p:nvPr/>
          </p:nvSpPr>
          <p:spPr>
            <a:xfrm>
              <a:off x="2123728" y="3933056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Pfeil nach oben 39"/>
            <p:cNvSpPr/>
            <p:nvPr/>
          </p:nvSpPr>
          <p:spPr>
            <a:xfrm>
              <a:off x="2123728" y="6021288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5148064" y="2420888"/>
            <a:ext cx="144016" cy="4392488"/>
            <a:chOff x="2123728" y="1916832"/>
            <a:chExt cx="144016" cy="4392488"/>
          </a:xfrm>
          <a:solidFill>
            <a:srgbClr val="0070C0"/>
          </a:solidFill>
        </p:grpSpPr>
        <p:sp>
          <p:nvSpPr>
            <p:cNvPr id="42" name="Pfeil nach oben 41"/>
            <p:cNvSpPr/>
            <p:nvPr/>
          </p:nvSpPr>
          <p:spPr>
            <a:xfrm>
              <a:off x="2123728" y="1916832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oben 42"/>
            <p:cNvSpPr/>
            <p:nvPr/>
          </p:nvSpPr>
          <p:spPr>
            <a:xfrm>
              <a:off x="2123728" y="3933056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Pfeil nach oben 43"/>
            <p:cNvSpPr/>
            <p:nvPr/>
          </p:nvSpPr>
          <p:spPr>
            <a:xfrm>
              <a:off x="2123728" y="6021288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6732240" y="2420888"/>
            <a:ext cx="144016" cy="4392488"/>
            <a:chOff x="2123728" y="1916832"/>
            <a:chExt cx="144016" cy="43924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Pfeil nach oben 45"/>
            <p:cNvSpPr/>
            <p:nvPr/>
          </p:nvSpPr>
          <p:spPr>
            <a:xfrm>
              <a:off x="2123728" y="1916832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oben 46"/>
            <p:cNvSpPr/>
            <p:nvPr/>
          </p:nvSpPr>
          <p:spPr>
            <a:xfrm>
              <a:off x="2123728" y="3933056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oben 47"/>
            <p:cNvSpPr/>
            <p:nvPr/>
          </p:nvSpPr>
          <p:spPr>
            <a:xfrm>
              <a:off x="2123728" y="6021288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8316416" y="2420888"/>
            <a:ext cx="144016" cy="4392488"/>
            <a:chOff x="2123728" y="1916832"/>
            <a:chExt cx="144016" cy="4392488"/>
          </a:xfrm>
          <a:solidFill>
            <a:schemeClr val="accent3">
              <a:lumMod val="50000"/>
            </a:schemeClr>
          </a:solidFill>
        </p:grpSpPr>
        <p:sp>
          <p:nvSpPr>
            <p:cNvPr id="50" name="Pfeil nach oben 49"/>
            <p:cNvSpPr/>
            <p:nvPr/>
          </p:nvSpPr>
          <p:spPr>
            <a:xfrm>
              <a:off x="2123728" y="1916832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oben 50"/>
            <p:cNvSpPr/>
            <p:nvPr/>
          </p:nvSpPr>
          <p:spPr>
            <a:xfrm>
              <a:off x="2123728" y="3933056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oben 51"/>
            <p:cNvSpPr/>
            <p:nvPr/>
          </p:nvSpPr>
          <p:spPr>
            <a:xfrm>
              <a:off x="2123728" y="6021288"/>
              <a:ext cx="144016" cy="288032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1"/>
          <p:cNvSpPr txBox="1">
            <a:spLocks/>
          </p:cNvSpPr>
          <p:nvPr/>
        </p:nvSpPr>
        <p:spPr>
          <a:xfrm>
            <a:off x="467544" y="172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Zur Nutzung (im November 2011)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-17140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467544" y="1196752"/>
            <a:ext cx="7272808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5587 unterschiedlicher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BesucherInnen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15145 Besuche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504 Besuche / Tag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Im Schnitt ruft jeder Besucher 6 Seiten auf (bewegt sich also auf IUWIS.de)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Es wurden 286 verschiedene aktive eingehende Links registriert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intellektuell gesetzte  Links auf IUWIS ca. 300-500 </a:t>
            </a:r>
          </a:p>
          <a:p>
            <a:pPr marL="358775" indent="-358775">
              <a:buFont typeface="Wingdings" pitchFamily="2" charset="2"/>
              <a:buChar char="Ø"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Backlinks durch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Suchmaschinen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bei Google	145, bei  Yahoo 22.736</a:t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Suchmaschinen 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Google-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Pagerank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: 6 </a:t>
            </a:r>
            <a:b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DomainAuthority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: 39/100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IUWIS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(2009-2011)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457200" y="1268760"/>
            <a:ext cx="8229600" cy="4184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38163" marR="0" lvl="0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Projektleitung:</a:t>
            </a:r>
          </a:p>
          <a:p>
            <a:pPr marL="538163" marR="0" lvl="1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	Prof. Dr. Rainer Kuhlen</a:t>
            </a:r>
          </a:p>
          <a:p>
            <a:pPr marL="538163" marR="0" lvl="1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	Prof. Michael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Seadle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PhD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Calibri" charset="0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Projektpartner:</a:t>
            </a:r>
          </a:p>
          <a:p>
            <a:pPr marL="538163" marR="0" lvl="1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	Institut für Bibliotheks- und Informationswissenschaft der Humboldt-Universität zu Berlin</a:t>
            </a:r>
          </a:p>
          <a:p>
            <a:pPr marL="538163" marR="0" lvl="1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	Institute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 Science Networking Oldenburg GmbH</a:t>
            </a:r>
          </a:p>
          <a:p>
            <a:pPr marL="538163" marR="0" lvl="0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de-DE" sz="3200" dirty="0" smtClean="0">
                <a:solidFill>
                  <a:schemeClr val="accent3">
                    <a:lumMod val="50000"/>
                  </a:schemeClr>
                </a:solidFill>
                <a:latin typeface="Calibri" charset="0"/>
                <a:cs typeface="Calibri" charset="0"/>
              </a:rPr>
              <a:t>Erste L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aufzeit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: 1. Mai 2009 – 30. April 2011</a:t>
            </a:r>
          </a:p>
          <a:p>
            <a:pPr marL="538163" marR="0" lvl="0" indent="-538163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4 wissenschaftliche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MitarbeiterInnen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/>
            </a:r>
            <a:b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</a:b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+ 4 studentische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Calibri" charset="0"/>
              </a:rPr>
              <a:t>MitarbeiterInnen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Calibri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219" y="1393031"/>
            <a:ext cx="547668" cy="19215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 bwMode="auto">
          <a:xfrm>
            <a:off x="5796136" y="1465039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ＭＳ Ｐゴシック" pitchFamily="34" charset="-128"/>
              </a:rPr>
              <a:t>   Gefördert mit Mitteln der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79912" y="5517232"/>
            <a:ext cx="5112568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Bis Ende 2011 (eingeschränkte) Weiterarbeit durch finanzielle Unterstützung des Aktionsbündnis Urheberrecht für Bildung und Wissenschaft e.V.</a:t>
            </a:r>
            <a:endParaRPr lang="de-DE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1540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IUWIS Perspektive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Verdana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1990056" y="1556792"/>
            <a:ext cx="51125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Folgeantrag für weitere zwei Jahre bei der DFG eingereicht und in der Begutachtung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990056" y="2492896"/>
            <a:ext cx="5112568" cy="1360895"/>
            <a:chOff x="1990056" y="2492896"/>
            <a:chExt cx="5112568" cy="1360895"/>
          </a:xfrm>
        </p:grpSpPr>
        <p:sp>
          <p:nvSpPr>
            <p:cNvPr id="8" name="Textfeld 7"/>
            <p:cNvSpPr txBox="1"/>
            <p:nvPr/>
          </p:nvSpPr>
          <p:spPr>
            <a:xfrm>
              <a:off x="1990056" y="2930461"/>
              <a:ext cx="5112568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Bemühungen um eine nachhaltige Verstetigung über Partner aus </a:t>
              </a: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Wissenschaft, Wirtschaft </a:t>
              </a: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und Gesellschaft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106180" y="2492896"/>
              <a:ext cx="288032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parallel 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1540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IUWIS Perspektive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Verdana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1990056" y="1503074"/>
            <a:ext cx="51125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Der urheberrechtliche Diskurs in Politik und Gesellschaft ist weiterhin intensiv und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kontrovers.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22004" y="2367170"/>
            <a:ext cx="60486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In der derzeit verantwortlichen Urheberrechtspolitik sind keine Perspektiven für ein wissenschaftsfreundliches Urheberrecht zu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erkennen.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22004" y="3513782"/>
            <a:ext cx="60486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Die durch das jetzige Urheberrecht verursachten Probleme für Bildung und Wissenschaft bestehen aber weiter und behindern Forschung und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Ausbildung.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1540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IUWIS Perspektive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Verdana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1403648" y="3284984"/>
            <a:ext cx="6048672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accent3">
                    <a:lumMod val="50000"/>
                  </a:schemeClr>
                </a:solidFill>
              </a:rPr>
              <a:t>Bildung und Wissenschaft brauchen IUWIS als Informations- und Kommunikationsinfrastruktur für das </a:t>
            </a:r>
            <a:r>
              <a:rPr lang="de-DE" sz="2800" b="1" dirty="0" smtClean="0">
                <a:solidFill>
                  <a:schemeClr val="accent3">
                    <a:lumMod val="50000"/>
                  </a:schemeClr>
                </a:solidFill>
              </a:rPr>
              <a:t>Urheberrecht.</a:t>
            </a:r>
            <a:endParaRPr lang="de-DE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5656" y="1634317"/>
            <a:ext cx="6048672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Bildung und Wissenschaft verfügen in der Auseinandersetzung um das Urheberrecht nur über die Kraft des informationell abgesicherten 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</a:rPr>
              <a:t>Arguments.</a:t>
            </a:r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nhaltsplatzhalter 3" descr="tafel_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0" r="-290"/>
          <a:stretch>
            <a:fillRect/>
          </a:stretch>
        </p:blipFill>
        <p:spPr>
          <a:xfrm>
            <a:off x="4625975" y="515938"/>
            <a:ext cx="4060825" cy="5822950"/>
          </a:xfrm>
        </p:spPr>
      </p:pic>
      <p:sp>
        <p:nvSpPr>
          <p:cNvPr id="32771" name="Inhaltsplatzhalter 29"/>
          <p:cNvSpPr txBox="1">
            <a:spLocks/>
          </p:cNvSpPr>
          <p:nvPr/>
        </p:nvSpPr>
        <p:spPr bwMode="auto">
          <a:xfrm>
            <a:off x="447675" y="5037138"/>
            <a:ext cx="41783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de-DE" sz="1400" dirty="0">
                <a:latin typeface="Verdana" charset="0"/>
              </a:rPr>
              <a:t>Otto Wilhelm </a:t>
            </a:r>
            <a:r>
              <a:rPr lang="de-DE" sz="1400" dirty="0" err="1">
                <a:latin typeface="Verdana" charset="0"/>
              </a:rPr>
              <a:t>Thomé</a:t>
            </a:r>
            <a:r>
              <a:rPr lang="de-DE" sz="1400" dirty="0">
                <a:latin typeface="Verdana" charset="0"/>
              </a:rPr>
              <a:t>:</a:t>
            </a:r>
          </a:p>
          <a:p>
            <a:pPr eaLnBrk="0" hangingPunct="0">
              <a:spcBef>
                <a:spcPct val="20000"/>
              </a:spcBef>
            </a:pPr>
            <a:r>
              <a:rPr lang="de-DE" sz="1400" dirty="0">
                <a:latin typeface="Verdana" charset="0"/>
              </a:rPr>
              <a:t>Flora von Deutschland, Österreich und der Schweiz, Tafel 22: Taxus </a:t>
            </a:r>
            <a:r>
              <a:rPr lang="de-DE" sz="1400" dirty="0" err="1">
                <a:latin typeface="Verdana" charset="0"/>
              </a:rPr>
              <a:t>Baccata</a:t>
            </a:r>
            <a:r>
              <a:rPr lang="de-DE" sz="1400" dirty="0">
                <a:latin typeface="Verdana" charset="0"/>
              </a:rPr>
              <a:t> – Eibe 1885</a:t>
            </a:r>
          </a:p>
          <a:p>
            <a:pPr eaLnBrk="0" hangingPunct="0">
              <a:spcBef>
                <a:spcPct val="20000"/>
              </a:spcBef>
            </a:pPr>
            <a:r>
              <a:rPr lang="de-DE" sz="1000" dirty="0">
                <a:solidFill>
                  <a:srgbClr val="7F7F7F"/>
                </a:solidFill>
                <a:latin typeface="Verdana" charset="0"/>
              </a:rPr>
              <a:t>Biolib.de unter GNU Public </a:t>
            </a:r>
            <a:r>
              <a:rPr lang="de-DE" sz="1000" dirty="0" err="1">
                <a:solidFill>
                  <a:srgbClr val="7F7F7F"/>
                </a:solidFill>
                <a:latin typeface="Verdana" charset="0"/>
              </a:rPr>
              <a:t>Licence</a:t>
            </a:r>
            <a:r>
              <a:rPr lang="de-DE" sz="1000" dirty="0">
                <a:solidFill>
                  <a:srgbClr val="7F7F7F"/>
                </a:solidFill>
                <a:latin typeface="Verdana" charset="0"/>
              </a:rPr>
              <a:t/>
            </a:r>
            <a:br>
              <a:rPr lang="de-DE" sz="1000" dirty="0">
                <a:solidFill>
                  <a:srgbClr val="7F7F7F"/>
                </a:solidFill>
                <a:latin typeface="Verdana" charset="0"/>
              </a:rPr>
            </a:br>
            <a:r>
              <a:rPr lang="de-DE" sz="1000" dirty="0">
                <a:solidFill>
                  <a:srgbClr val="7F7F7F"/>
                </a:solidFill>
                <a:latin typeface="Verdana" charset="0"/>
              </a:rPr>
              <a:t>http://caliban.mpiz-koeln.mpg.de/thome/index.html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26876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Die Eibe ist in Deutschland und vielen Ländern Europas geschützt.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Sie ist äußerst robust und von starkem Holz und wurde deshalb  auch von den Bogenschützen sehr geschätzt.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47667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Eibe – </a:t>
            </a:r>
            <a:r>
              <a:rPr lang="de-DE" dirty="0" err="1" smtClean="0"/>
              <a:t>Iwa</a:t>
            </a:r>
            <a:r>
              <a:rPr lang="de-DE" dirty="0" smtClean="0"/>
              <a:t> - </a:t>
            </a:r>
            <a:r>
              <a:rPr lang="de-DE" dirty="0" err="1" smtClean="0"/>
              <a:t>Iwe</a:t>
            </a:r>
            <a:r>
              <a:rPr lang="de-DE" dirty="0" smtClean="0"/>
              <a:t> - IUWIS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45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charset="0"/>
              </a:rPr>
              <a:t>Der Auftrag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1331640" y="1895352"/>
            <a:ext cx="6419056" cy="573558"/>
            <a:chOff x="1331640" y="1895352"/>
            <a:chExt cx="6419056" cy="573558"/>
          </a:xfrm>
        </p:grpSpPr>
        <p:sp>
          <p:nvSpPr>
            <p:cNvPr id="25" name="Textfeld 24"/>
            <p:cNvSpPr txBox="1"/>
            <p:nvPr/>
          </p:nvSpPr>
          <p:spPr>
            <a:xfrm>
              <a:off x="1413992" y="1895352"/>
              <a:ext cx="6336704" cy="5078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	dient den wissenschaftlichen Gemeinschaften.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9" name="Ellipse 21"/>
            <p:cNvSpPr>
              <a:spLocks noChangeArrowheads="1"/>
            </p:cNvSpPr>
            <p:nvPr/>
          </p:nvSpPr>
          <p:spPr bwMode="auto">
            <a:xfrm>
              <a:off x="1331640" y="1916832"/>
              <a:ext cx="1206252" cy="55207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2000" dirty="0" err="1">
                  <a:solidFill>
                    <a:srgbClr val="FFFFFF"/>
                  </a:solidFill>
                </a:rPr>
                <a:t>iuwis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331640" y="2780928"/>
            <a:ext cx="6408712" cy="1338828"/>
            <a:chOff x="1331640" y="2780928"/>
            <a:chExt cx="6408712" cy="1338828"/>
          </a:xfrm>
        </p:grpSpPr>
        <p:sp>
          <p:nvSpPr>
            <p:cNvPr id="26" name="Textfeld 25"/>
            <p:cNvSpPr txBox="1"/>
            <p:nvPr/>
          </p:nvSpPr>
          <p:spPr>
            <a:xfrm>
              <a:off x="1403648" y="2780928"/>
              <a:ext cx="6336704" cy="13388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	stellt vielfältige, aufbereitete Information zum 		Urheberrecht mit Auswirkungen auf Wissenschaft und Bildung bereit.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1" name="Ellipse 21"/>
            <p:cNvSpPr>
              <a:spLocks noChangeArrowheads="1"/>
            </p:cNvSpPr>
            <p:nvPr/>
          </p:nvSpPr>
          <p:spPr bwMode="auto">
            <a:xfrm>
              <a:off x="1331640" y="2780928"/>
              <a:ext cx="1206252" cy="55207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2000" dirty="0" err="1">
                  <a:solidFill>
                    <a:srgbClr val="FFFFFF"/>
                  </a:solidFill>
                </a:rPr>
                <a:t>iuwis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331640" y="4271616"/>
            <a:ext cx="6408712" cy="923330"/>
            <a:chOff x="1331640" y="4271616"/>
            <a:chExt cx="6408712" cy="923330"/>
          </a:xfrm>
        </p:grpSpPr>
        <p:sp>
          <p:nvSpPr>
            <p:cNvPr id="28" name="Textfeld 27"/>
            <p:cNvSpPr txBox="1"/>
            <p:nvPr/>
          </p:nvSpPr>
          <p:spPr>
            <a:xfrm>
              <a:off x="1403648" y="4271616"/>
              <a:ext cx="6336704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	stellt seine Dienste allen Bereichen der Gesellschaft </a:t>
              </a:r>
              <a:b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zur freien Nutzung zur Verfügung.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" name="Ellipse 21"/>
            <p:cNvSpPr>
              <a:spLocks noChangeArrowheads="1"/>
            </p:cNvSpPr>
            <p:nvPr/>
          </p:nvSpPr>
          <p:spPr bwMode="auto">
            <a:xfrm>
              <a:off x="1331640" y="4293096"/>
              <a:ext cx="1206252" cy="55207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2000" dirty="0" err="1">
                  <a:solidFill>
                    <a:srgbClr val="FFFFFF"/>
                  </a:solidFill>
                </a:rPr>
                <a:t>iuwis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90872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691680" y="1268760"/>
            <a:ext cx="6192688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3"/>
          <p:cNvSpPr txBox="1">
            <a:spLocks/>
          </p:cNvSpPr>
          <p:nvPr/>
        </p:nvSpPr>
        <p:spPr bwMode="auto">
          <a:xfrm>
            <a:off x="2051720" y="1628800"/>
            <a:ext cx="5356076" cy="27237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Vielen Dank für Ihre Aufmerksamkeit</a:t>
            </a:r>
          </a:p>
        </p:txBody>
      </p:sp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642938" y="5214938"/>
            <a:ext cx="7929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Folien unter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hlinkClick r:id="rId2" action="ppaction://hlinksldjump"/>
              </a:rPr>
              <a:t>einer CC-Lizenz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auf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www.kuhlen.name</a:t>
            </a:r>
            <a:endParaRPr lang="de-D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9512" y="5949280"/>
            <a:ext cx="2952328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 smtClean="0">
                <a:solidFill>
                  <a:schemeClr val="bg1"/>
                </a:solidFill>
                <a:latin typeface="+mn-lt"/>
              </a:rPr>
              <a:t>Einige Abbildungen 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wurden </a:t>
            </a:r>
            <a:r>
              <a:rPr lang="de-DE" sz="1400" dirty="0" smtClean="0">
                <a:solidFill>
                  <a:schemeClr val="bg1"/>
                </a:solidFill>
                <a:latin typeface="+mn-lt"/>
              </a:rPr>
              <a:t>Google 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Bild entnommen. Sie unterliegen nicht der hier angegebenen </a:t>
            </a:r>
            <a:r>
              <a:rPr lang="de-DE" sz="1400" dirty="0" smtClean="0">
                <a:solidFill>
                  <a:schemeClr val="bg1"/>
                </a:solidFill>
                <a:latin typeface="+mn-lt"/>
              </a:rPr>
              <a:t>CC-Lizenz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10200" y="170815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CC als Möglichkeit, informationelle Autonomie/ Selbstbestimmung von Autoren zurückzugewinnen </a:t>
            </a:r>
          </a:p>
        </p:txBody>
      </p:sp>
      <p:sp>
        <p:nvSpPr>
          <p:cNvPr id="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53200" y="3352800"/>
            <a:ext cx="1295400" cy="593725"/>
          </a:xfrm>
          <a:prstGeom prst="leftArrow">
            <a:avLst>
              <a:gd name="adj1" fmla="val 50000"/>
              <a:gd name="adj2" fmla="val 62485"/>
            </a:avLst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/>
            <a:endParaRPr lang="de-DE" dirty="0"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19800" y="4114800"/>
            <a:ext cx="3124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de-DE" sz="2000" dirty="0">
                <a:latin typeface="+mn-lt"/>
              </a:rPr>
              <a:t>     im Rahmen des Urheberrechts, aber mit Verzicht auf exklusive Verwertungsrechte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0"/>
            <a:ext cx="7132638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49149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788"/>
            <a:ext cx="6370638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1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791200"/>
            <a:ext cx="5616575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179512" y="1268760"/>
            <a:ext cx="3936416" cy="2142344"/>
            <a:chOff x="179512" y="1268760"/>
            <a:chExt cx="3936416" cy="2142344"/>
          </a:xfrm>
        </p:grpSpPr>
        <p:cxnSp>
          <p:nvCxnSpPr>
            <p:cNvPr id="44" name="Gewinkelte Verbindung 28"/>
            <p:cNvCxnSpPr>
              <a:cxnSpLocks noChangeShapeType="1"/>
            </p:cNvCxnSpPr>
            <p:nvPr/>
          </p:nvCxnSpPr>
          <p:spPr bwMode="auto">
            <a:xfrm rot="10800000">
              <a:off x="2771800" y="2708920"/>
              <a:ext cx="1344128" cy="70218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Ellipse 13"/>
            <p:cNvSpPr>
              <a:spLocks noChangeArrowheads="1"/>
            </p:cNvSpPr>
            <p:nvPr/>
          </p:nvSpPr>
          <p:spPr bwMode="auto">
            <a:xfrm>
              <a:off x="179512" y="1268760"/>
              <a:ext cx="3600400" cy="151216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r>
                <a:rPr lang="de-DE" sz="2400" b="1" dirty="0" smtClean="0"/>
                <a:t>Wissenschaftliche Gemeinschaften</a:t>
              </a:r>
            </a:p>
          </p:txBody>
        </p:sp>
      </p:grpSp>
      <p:sp>
        <p:nvSpPr>
          <p:cNvPr id="145" name="Ellipse 21"/>
          <p:cNvSpPr>
            <a:spLocks noChangeArrowheads="1"/>
          </p:cNvSpPr>
          <p:nvPr/>
        </p:nvSpPr>
        <p:spPr bwMode="auto">
          <a:xfrm>
            <a:off x="3843338" y="2852936"/>
            <a:ext cx="1638300" cy="12001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sz="2800" dirty="0" err="1">
                <a:solidFill>
                  <a:srgbClr val="FFFFFF"/>
                </a:solidFill>
              </a:rPr>
              <a:t>iuwis</a:t>
            </a: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>
            <a:off x="5997942" y="2360698"/>
            <a:ext cx="201805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45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charset="0"/>
              </a:rPr>
              <a:t>Die Zielgruppen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827584" y="2780928"/>
            <a:ext cx="2016224" cy="3861048"/>
            <a:chOff x="827584" y="2780928"/>
            <a:chExt cx="2016224" cy="3861048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1835695" y="2780928"/>
              <a:ext cx="45719" cy="3240360"/>
              <a:chOff x="1835696" y="3212976"/>
              <a:chExt cx="0" cy="2808312"/>
            </a:xfrm>
          </p:grpSpPr>
          <p:cxnSp>
            <p:nvCxnSpPr>
              <p:cNvPr id="51" name="Gerade Verbindung 50"/>
              <p:cNvCxnSpPr/>
              <p:nvPr/>
            </p:nvCxnSpPr>
            <p:spPr>
              <a:xfrm>
                <a:off x="1835696" y="3212976"/>
                <a:ext cx="0" cy="79208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/>
            </p:nvCxnSpPr>
            <p:spPr>
              <a:xfrm>
                <a:off x="1835696" y="4149080"/>
                <a:ext cx="0" cy="79208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/>
            </p:nvCxnSpPr>
            <p:spPr>
              <a:xfrm>
                <a:off x="1835696" y="5229200"/>
                <a:ext cx="0" cy="79208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Ellipse 12"/>
            <p:cNvSpPr>
              <a:spLocks noChangeArrowheads="1"/>
            </p:cNvSpPr>
            <p:nvPr/>
          </p:nvSpPr>
          <p:spPr bwMode="auto">
            <a:xfrm>
              <a:off x="827584" y="3140968"/>
              <a:ext cx="2016224" cy="93610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Wissenschaft-</a:t>
              </a:r>
              <a:r>
                <a:rPr lang="de-DE" sz="1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lerInnen</a:t>
              </a:r>
              <a:endParaRPr lang="de-DE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7" name="Ellipse 12"/>
            <p:cNvSpPr>
              <a:spLocks noChangeArrowheads="1"/>
            </p:cNvSpPr>
            <p:nvPr/>
          </p:nvSpPr>
          <p:spPr bwMode="auto">
            <a:xfrm>
              <a:off x="827584" y="4423420"/>
              <a:ext cx="2016224" cy="93610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Lehrende</a:t>
              </a:r>
              <a:endParaRPr lang="de-DE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Ellipse 12"/>
            <p:cNvSpPr>
              <a:spLocks noChangeArrowheads="1"/>
            </p:cNvSpPr>
            <p:nvPr/>
          </p:nvSpPr>
          <p:spPr bwMode="auto">
            <a:xfrm>
              <a:off x="827584" y="5705872"/>
              <a:ext cx="2016224" cy="93610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>
                  <a:solidFill>
                    <a:schemeClr val="accent3">
                      <a:lumMod val="50000"/>
                    </a:schemeClr>
                  </a:solidFill>
                </a:rPr>
                <a:t>Studierende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5220072" y="1237828"/>
            <a:ext cx="3456385" cy="2173276"/>
            <a:chOff x="5220072" y="1237828"/>
            <a:chExt cx="3456385" cy="2173276"/>
          </a:xfrm>
        </p:grpSpPr>
        <p:cxnSp>
          <p:nvCxnSpPr>
            <p:cNvPr id="65" name="Gewinkelte Verbindung 28"/>
            <p:cNvCxnSpPr>
              <a:cxnSpLocks noChangeShapeType="1"/>
            </p:cNvCxnSpPr>
            <p:nvPr/>
          </p:nvCxnSpPr>
          <p:spPr bwMode="auto">
            <a:xfrm rot="10800000" flipH="1">
              <a:off x="5220072" y="2708920"/>
              <a:ext cx="1344128" cy="70218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6" name="Ellipse 9"/>
            <p:cNvSpPr>
              <a:spLocks noChangeArrowheads="1"/>
            </p:cNvSpPr>
            <p:nvPr/>
          </p:nvSpPr>
          <p:spPr bwMode="auto">
            <a:xfrm>
              <a:off x="5796137" y="1237828"/>
              <a:ext cx="2880320" cy="1520230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</a:rPr>
                <a:t>Bildung und Wissenschaft zugeordnet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300192" y="2736304"/>
            <a:ext cx="2016224" cy="3789040"/>
            <a:chOff x="6300192" y="2736304"/>
            <a:chExt cx="2016224" cy="3789040"/>
          </a:xfrm>
        </p:grpSpPr>
        <p:grpSp>
          <p:nvGrpSpPr>
            <p:cNvPr id="70" name="Gruppieren 69"/>
            <p:cNvGrpSpPr/>
            <p:nvPr/>
          </p:nvGrpSpPr>
          <p:grpSpPr>
            <a:xfrm>
              <a:off x="7380312" y="4509120"/>
              <a:ext cx="0" cy="1718622"/>
              <a:chOff x="7380312" y="4509120"/>
              <a:chExt cx="0" cy="1718622"/>
            </a:xfrm>
          </p:grpSpPr>
          <p:cxnSp>
            <p:nvCxnSpPr>
              <p:cNvPr id="68" name="Gerade Verbindung 67"/>
              <p:cNvCxnSpPr/>
              <p:nvPr/>
            </p:nvCxnSpPr>
            <p:spPr>
              <a:xfrm flipH="1">
                <a:off x="7380312" y="4509120"/>
                <a:ext cx="0" cy="92653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flipH="1">
                <a:off x="7380312" y="5301208"/>
                <a:ext cx="0" cy="926534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Gerade Verbindung 56"/>
            <p:cNvCxnSpPr/>
            <p:nvPr/>
          </p:nvCxnSpPr>
          <p:spPr>
            <a:xfrm flipH="1">
              <a:off x="7354022" y="2736304"/>
              <a:ext cx="0" cy="92653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H="1">
              <a:off x="7354022" y="3831299"/>
              <a:ext cx="0" cy="92653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Ellipse 12"/>
            <p:cNvSpPr>
              <a:spLocks noChangeArrowheads="1"/>
            </p:cNvSpPr>
            <p:nvPr/>
          </p:nvSpPr>
          <p:spPr bwMode="auto">
            <a:xfrm>
              <a:off x="6300192" y="3038028"/>
              <a:ext cx="2016224" cy="751012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Infrastruktur-</a:t>
              </a:r>
              <a:r>
                <a:rPr lang="de-DE" sz="16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einrichtungen</a:t>
              </a:r>
              <a:endParaRPr lang="de-DE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1" name="Ellipse 12"/>
            <p:cNvSpPr>
              <a:spLocks noChangeArrowheads="1"/>
            </p:cNvSpPr>
            <p:nvPr/>
          </p:nvSpPr>
          <p:spPr bwMode="auto">
            <a:xfrm>
              <a:off x="6300192" y="4149080"/>
              <a:ext cx="2016224" cy="720080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>
                  <a:solidFill>
                    <a:schemeClr val="accent3">
                      <a:lumMod val="50000"/>
                    </a:schemeClr>
                  </a:solidFill>
                </a:rPr>
                <a:t>Politik in Bund und Ländern</a:t>
              </a:r>
            </a:p>
          </p:txBody>
        </p:sp>
        <p:sp>
          <p:nvSpPr>
            <p:cNvPr id="62" name="Ellipse 12"/>
            <p:cNvSpPr>
              <a:spLocks noChangeArrowheads="1"/>
            </p:cNvSpPr>
            <p:nvPr/>
          </p:nvSpPr>
          <p:spPr bwMode="auto">
            <a:xfrm>
              <a:off x="6300192" y="5229200"/>
              <a:ext cx="2016224" cy="57606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>
                  <a:solidFill>
                    <a:schemeClr val="accent3">
                      <a:lumMod val="50000"/>
                    </a:schemeClr>
                  </a:solidFill>
                </a:rPr>
                <a:t>Medien</a:t>
              </a:r>
            </a:p>
          </p:txBody>
        </p:sp>
        <p:sp>
          <p:nvSpPr>
            <p:cNvPr id="63" name="Ellipse 12"/>
            <p:cNvSpPr>
              <a:spLocks noChangeArrowheads="1"/>
            </p:cNvSpPr>
            <p:nvPr/>
          </p:nvSpPr>
          <p:spPr bwMode="auto">
            <a:xfrm>
              <a:off x="6300192" y="5949280"/>
              <a:ext cx="2016224" cy="576064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Allgemeine Öffentlichkeit</a:t>
              </a:r>
              <a:endParaRPr lang="de-DE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90872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611560" y="3789040"/>
            <a:ext cx="3318098" cy="1512168"/>
            <a:chOff x="611560" y="3789040"/>
            <a:chExt cx="3318098" cy="1512168"/>
          </a:xfrm>
        </p:grpSpPr>
        <p:cxnSp>
          <p:nvCxnSpPr>
            <p:cNvPr id="136" name="Gewinkelte Verbindung 28"/>
            <p:cNvCxnSpPr>
              <a:cxnSpLocks noChangeShapeType="1"/>
            </p:cNvCxnSpPr>
            <p:nvPr/>
          </p:nvCxnSpPr>
          <p:spPr bwMode="auto">
            <a:xfrm flipH="1">
              <a:off x="2843808" y="3789040"/>
              <a:ext cx="1085850" cy="271463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8" name="Ellipse 12"/>
            <p:cNvSpPr>
              <a:spLocks noChangeArrowheads="1"/>
            </p:cNvSpPr>
            <p:nvPr/>
          </p:nvSpPr>
          <p:spPr bwMode="auto">
            <a:xfrm>
              <a:off x="611560" y="3851970"/>
              <a:ext cx="2880320" cy="144923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Allianz der Wissenschafts-</a:t>
              </a:r>
              <a:r>
                <a:rPr lang="de-DE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organisationen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83569" y="1844824"/>
            <a:ext cx="3432359" cy="1638287"/>
            <a:chOff x="683569" y="1844824"/>
            <a:chExt cx="3432359" cy="1638287"/>
          </a:xfrm>
        </p:grpSpPr>
        <p:cxnSp>
          <p:nvCxnSpPr>
            <p:cNvPr id="44" name="Gewinkelte Verbindung 28"/>
            <p:cNvCxnSpPr>
              <a:cxnSpLocks noChangeShapeType="1"/>
            </p:cNvCxnSpPr>
            <p:nvPr/>
          </p:nvCxnSpPr>
          <p:spPr bwMode="auto">
            <a:xfrm flipH="1" flipV="1">
              <a:off x="2843808" y="3212976"/>
              <a:ext cx="1272120" cy="270135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Ellipse 13"/>
            <p:cNvSpPr>
              <a:spLocks noChangeArrowheads="1"/>
            </p:cNvSpPr>
            <p:nvPr/>
          </p:nvSpPr>
          <p:spPr bwMode="auto">
            <a:xfrm>
              <a:off x="683569" y="1844824"/>
              <a:ext cx="2769244" cy="151216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Fachgesellschaften</a:t>
              </a:r>
            </a:p>
          </p:txBody>
        </p:sp>
      </p:grpSp>
      <p:sp>
        <p:nvSpPr>
          <p:cNvPr id="145" name="Ellipse 21"/>
          <p:cNvSpPr>
            <a:spLocks noChangeArrowheads="1"/>
          </p:cNvSpPr>
          <p:nvPr/>
        </p:nvSpPr>
        <p:spPr bwMode="auto">
          <a:xfrm>
            <a:off x="3843338" y="3054350"/>
            <a:ext cx="1638300" cy="12001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sz="2800" dirty="0" err="1">
                <a:solidFill>
                  <a:srgbClr val="FFFFFF"/>
                </a:solidFill>
              </a:rPr>
              <a:t>iuwis</a:t>
            </a:r>
            <a:endParaRPr lang="de-DE" sz="2800" dirty="0">
              <a:solidFill>
                <a:srgbClr val="FFFFFF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5436096" y="3789040"/>
            <a:ext cx="3484240" cy="1656184"/>
            <a:chOff x="5436096" y="3789040"/>
            <a:chExt cx="3484240" cy="1656184"/>
          </a:xfrm>
        </p:grpSpPr>
        <p:sp>
          <p:nvSpPr>
            <p:cNvPr id="26" name="Ellipse 13"/>
            <p:cNvSpPr>
              <a:spLocks noChangeArrowheads="1"/>
            </p:cNvSpPr>
            <p:nvPr/>
          </p:nvSpPr>
          <p:spPr bwMode="auto">
            <a:xfrm>
              <a:off x="5796136" y="3933056"/>
              <a:ext cx="3124200" cy="151216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Aktionsbündnis „Urheberrecht für Bildung und Wissenschaft“</a:t>
              </a:r>
            </a:p>
          </p:txBody>
        </p:sp>
        <p:cxnSp>
          <p:nvCxnSpPr>
            <p:cNvPr id="43" name="Gewinkelte Verbindung 28"/>
            <p:cNvCxnSpPr>
              <a:cxnSpLocks noChangeShapeType="1"/>
            </p:cNvCxnSpPr>
            <p:nvPr/>
          </p:nvCxnSpPr>
          <p:spPr bwMode="auto">
            <a:xfrm>
              <a:off x="5436096" y="3789040"/>
              <a:ext cx="1085850" cy="271463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17" name="Gruppieren 16"/>
          <p:cNvGrpSpPr/>
          <p:nvPr/>
        </p:nvGrpSpPr>
        <p:grpSpPr>
          <a:xfrm>
            <a:off x="5254625" y="1844824"/>
            <a:ext cx="3421832" cy="1638287"/>
            <a:chOff x="5254625" y="1844824"/>
            <a:chExt cx="3421832" cy="1638287"/>
          </a:xfrm>
        </p:grpSpPr>
        <p:cxnSp>
          <p:nvCxnSpPr>
            <p:cNvPr id="79" name="Gewinkelte Verbindung 28"/>
            <p:cNvCxnSpPr>
              <a:cxnSpLocks noChangeShapeType="1"/>
            </p:cNvCxnSpPr>
            <p:nvPr/>
          </p:nvCxnSpPr>
          <p:spPr bwMode="auto">
            <a:xfrm flipV="1">
              <a:off x="5254625" y="3212976"/>
              <a:ext cx="1272120" cy="270135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grpSp>
          <p:nvGrpSpPr>
            <p:cNvPr id="2" name="Gruppierung 29"/>
            <p:cNvGrpSpPr>
              <a:grpSpLocks/>
            </p:cNvGrpSpPr>
            <p:nvPr/>
          </p:nvGrpSpPr>
          <p:grpSpPr bwMode="auto">
            <a:xfrm>
              <a:off x="5796137" y="1844824"/>
              <a:ext cx="2880320" cy="1520230"/>
              <a:chOff x="6773863" y="2963863"/>
              <a:chExt cx="1947862" cy="1200150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6910337" y="3371121"/>
                <a:ext cx="1364744" cy="2915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" name="Ellipse 9"/>
              <p:cNvSpPr>
                <a:spLocks noChangeArrowheads="1"/>
              </p:cNvSpPr>
              <p:nvPr/>
            </p:nvSpPr>
            <p:spPr bwMode="auto">
              <a:xfrm>
                <a:off x="6773863" y="2963863"/>
                <a:ext cx="1947862" cy="1200150"/>
              </a:xfrm>
              <a:prstGeom prst="ellipse">
                <a:avLst/>
              </a:prstGeom>
              <a:solidFill>
                <a:srgbClr val="D7E4BD"/>
              </a:solidFill>
              <a:ln w="9525">
                <a:solidFill>
                  <a:srgbClr val="8EB4E3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de-DE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Vermittlungs-</a:t>
                </a:r>
                <a:r>
                  <a:rPr lang="de-DE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institutionen</a:t>
                </a:r>
                <a:r>
                  <a:rPr lang="de-DE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de-DE" b="1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(wie </a:t>
                </a:r>
                <a:r>
                  <a:rPr lang="de-DE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Bibliotheken, Archive, Museen)</a:t>
                </a:r>
                <a:endPara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45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charset="0"/>
              </a:rPr>
              <a:t>Die Zielgruppen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131840" y="1268760"/>
            <a:ext cx="2808312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Multiplikatoren</a:t>
            </a:r>
            <a:endParaRPr lang="de-DE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90872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/>
        </p:nvGrpSpPr>
        <p:grpSpPr>
          <a:xfrm>
            <a:off x="539552" y="3419922"/>
            <a:ext cx="3318098" cy="1512168"/>
            <a:chOff x="539552" y="3419922"/>
            <a:chExt cx="3318098" cy="1512168"/>
          </a:xfrm>
        </p:grpSpPr>
        <p:cxnSp>
          <p:nvCxnSpPr>
            <p:cNvPr id="136" name="Gewinkelte Verbindung 28"/>
            <p:cNvCxnSpPr>
              <a:cxnSpLocks noChangeShapeType="1"/>
            </p:cNvCxnSpPr>
            <p:nvPr/>
          </p:nvCxnSpPr>
          <p:spPr bwMode="auto">
            <a:xfrm flipH="1">
              <a:off x="2771800" y="3419922"/>
              <a:ext cx="1085850" cy="271463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8" name="Ellipse 12"/>
            <p:cNvSpPr>
              <a:spLocks noChangeArrowheads="1"/>
            </p:cNvSpPr>
            <p:nvPr/>
          </p:nvSpPr>
          <p:spPr bwMode="auto">
            <a:xfrm>
              <a:off x="539552" y="3482852"/>
              <a:ext cx="2880320" cy="144923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wertet alle verfügbaren Ressourcen aktuell aus 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395536" y="1475706"/>
            <a:ext cx="3648384" cy="1638287"/>
            <a:chOff x="395536" y="1475706"/>
            <a:chExt cx="3648384" cy="1638287"/>
          </a:xfrm>
        </p:grpSpPr>
        <p:cxnSp>
          <p:nvCxnSpPr>
            <p:cNvPr id="44" name="Gewinkelte Verbindung 28"/>
            <p:cNvCxnSpPr>
              <a:cxnSpLocks noChangeShapeType="1"/>
            </p:cNvCxnSpPr>
            <p:nvPr/>
          </p:nvCxnSpPr>
          <p:spPr bwMode="auto">
            <a:xfrm flipH="1" flipV="1">
              <a:off x="2771800" y="2843858"/>
              <a:ext cx="1272120" cy="270135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Ellipse 13"/>
            <p:cNvSpPr>
              <a:spLocks noChangeArrowheads="1"/>
            </p:cNvSpPr>
            <p:nvPr/>
          </p:nvSpPr>
          <p:spPr bwMode="auto">
            <a:xfrm>
              <a:off x="395536" y="1475706"/>
              <a:ext cx="2985269" cy="1584176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stellt Informationsdienst-</a:t>
              </a:r>
              <a:r>
                <a:rPr lang="de-DE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leistungen</a:t>
              </a: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de-DE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informa-tionsmethodisch</a:t>
              </a: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 abgesichert bereit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45" name="Ellipse 21"/>
          <p:cNvSpPr>
            <a:spLocks noChangeArrowheads="1"/>
          </p:cNvSpPr>
          <p:nvPr/>
        </p:nvSpPr>
        <p:spPr bwMode="auto">
          <a:xfrm>
            <a:off x="3771330" y="2685232"/>
            <a:ext cx="1638300" cy="12001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sz="2800" dirty="0" err="1">
                <a:solidFill>
                  <a:srgbClr val="FFFFFF"/>
                </a:solidFill>
              </a:rPr>
              <a:t>iuwis</a:t>
            </a:r>
            <a:endParaRPr lang="de-DE" sz="2800" dirty="0">
              <a:solidFill>
                <a:srgbClr val="FFFFFF"/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5364088" y="3419922"/>
            <a:ext cx="3484240" cy="1656184"/>
            <a:chOff x="5364088" y="3419922"/>
            <a:chExt cx="3484240" cy="1656184"/>
          </a:xfrm>
        </p:grpSpPr>
        <p:sp>
          <p:nvSpPr>
            <p:cNvPr id="26" name="Ellipse 13"/>
            <p:cNvSpPr>
              <a:spLocks noChangeArrowheads="1"/>
            </p:cNvSpPr>
            <p:nvPr/>
          </p:nvSpPr>
          <p:spPr bwMode="auto">
            <a:xfrm>
              <a:off x="5724128" y="3563938"/>
              <a:ext cx="3124200" cy="151216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smtClean="0"/>
                <a:t>ist </a:t>
              </a:r>
              <a:r>
                <a:rPr lang="de-DE" dirty="0" smtClean="0"/>
                <a:t>am Interessenausgleich interessiert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cxnSp>
          <p:nvCxnSpPr>
            <p:cNvPr id="43" name="Gewinkelte Verbindung 28"/>
            <p:cNvCxnSpPr>
              <a:cxnSpLocks noChangeShapeType="1"/>
            </p:cNvCxnSpPr>
            <p:nvPr/>
          </p:nvCxnSpPr>
          <p:spPr bwMode="auto">
            <a:xfrm>
              <a:off x="5364088" y="3419922"/>
              <a:ext cx="1085850" cy="271463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grpSp>
        <p:nvGrpSpPr>
          <p:cNvPr id="20" name="Gruppieren 19"/>
          <p:cNvGrpSpPr/>
          <p:nvPr/>
        </p:nvGrpSpPr>
        <p:grpSpPr>
          <a:xfrm>
            <a:off x="5182617" y="1475706"/>
            <a:ext cx="3421832" cy="1638287"/>
            <a:chOff x="5182617" y="1475706"/>
            <a:chExt cx="3421832" cy="1638287"/>
          </a:xfrm>
        </p:grpSpPr>
        <p:cxnSp>
          <p:nvCxnSpPr>
            <p:cNvPr id="79" name="Gewinkelte Verbindung 28"/>
            <p:cNvCxnSpPr>
              <a:cxnSpLocks noChangeShapeType="1"/>
            </p:cNvCxnSpPr>
            <p:nvPr/>
          </p:nvCxnSpPr>
          <p:spPr bwMode="auto">
            <a:xfrm flipV="1">
              <a:off x="5182617" y="2843858"/>
              <a:ext cx="1272120" cy="270135"/>
            </a:xfrm>
            <a:prstGeom prst="bentConnector2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grpSp>
          <p:nvGrpSpPr>
            <p:cNvPr id="2" name="Gruppierung 29"/>
            <p:cNvGrpSpPr>
              <a:grpSpLocks/>
            </p:cNvGrpSpPr>
            <p:nvPr/>
          </p:nvGrpSpPr>
          <p:grpSpPr bwMode="auto">
            <a:xfrm>
              <a:off x="5724129" y="1475706"/>
              <a:ext cx="2880320" cy="1520230"/>
              <a:chOff x="6773863" y="2963863"/>
              <a:chExt cx="1947862" cy="1200150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6910337" y="3371121"/>
                <a:ext cx="1364744" cy="2915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" name="Ellipse 9"/>
              <p:cNvSpPr>
                <a:spLocks noChangeArrowheads="1"/>
              </p:cNvSpPr>
              <p:nvPr/>
            </p:nvSpPr>
            <p:spPr bwMode="auto">
              <a:xfrm>
                <a:off x="6773863" y="2963863"/>
                <a:ext cx="1947862" cy="1200150"/>
              </a:xfrm>
              <a:prstGeom prst="ellipse">
                <a:avLst/>
              </a:prstGeom>
              <a:solidFill>
                <a:srgbClr val="D7E4BD"/>
              </a:solidFill>
              <a:ln w="9525">
                <a:solidFill>
                  <a:srgbClr val="8EB4E3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de-DE" b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unterstützt den urheberrechtlichen Diskurs in Bildung und Wissenschaft </a:t>
                </a:r>
                <a:endParaRPr lang="de-DE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45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charset="0"/>
              </a:rPr>
              <a:t>Das Leitbild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3131840" y="3717032"/>
            <a:ext cx="2880320" cy="2448272"/>
            <a:chOff x="3131840" y="3717032"/>
            <a:chExt cx="2880320" cy="2448272"/>
          </a:xfrm>
        </p:grpSpPr>
        <p:cxnSp>
          <p:nvCxnSpPr>
            <p:cNvPr id="17" name="Gerade Verbindung 16"/>
            <p:cNvCxnSpPr/>
            <p:nvPr/>
          </p:nvCxnSpPr>
          <p:spPr>
            <a:xfrm>
              <a:off x="4572000" y="3717032"/>
              <a:ext cx="0" cy="1152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2"/>
            <p:cNvSpPr>
              <a:spLocks noChangeArrowheads="1"/>
            </p:cNvSpPr>
            <p:nvPr/>
          </p:nvSpPr>
          <p:spPr bwMode="auto">
            <a:xfrm>
              <a:off x="3131840" y="4716066"/>
              <a:ext cx="2880320" cy="1449238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spiegelt den urheberrechtlichen Zeitgeist zu Anfang des 21. </a:t>
              </a:r>
              <a:r>
                <a:rPr lang="de-DE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Jhs</a:t>
              </a:r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 wider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/>
        </p:nvCxnSpPr>
        <p:spPr>
          <a:xfrm>
            <a:off x="4572000" y="3717032"/>
            <a:ext cx="0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winkelte Verbindung 28"/>
          <p:cNvCxnSpPr>
            <a:cxnSpLocks noChangeShapeType="1"/>
          </p:cNvCxnSpPr>
          <p:nvPr/>
        </p:nvCxnSpPr>
        <p:spPr bwMode="auto">
          <a:xfrm flipH="1">
            <a:off x="2771800" y="3419922"/>
            <a:ext cx="1085850" cy="271463"/>
          </a:xfrm>
          <a:prstGeom prst="bentConnector2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4" name="Gewinkelte Verbindung 28"/>
          <p:cNvCxnSpPr>
            <a:cxnSpLocks noChangeShapeType="1"/>
          </p:cNvCxnSpPr>
          <p:nvPr/>
        </p:nvCxnSpPr>
        <p:spPr bwMode="auto">
          <a:xfrm flipH="1" flipV="1">
            <a:off x="2771800" y="2843858"/>
            <a:ext cx="1272120" cy="270135"/>
          </a:xfrm>
          <a:prstGeom prst="bentConnector2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Ellipse 12"/>
          <p:cNvSpPr>
            <a:spLocks noChangeArrowheads="1"/>
          </p:cNvSpPr>
          <p:nvPr/>
        </p:nvSpPr>
        <p:spPr bwMode="auto">
          <a:xfrm>
            <a:off x="539552" y="3482852"/>
            <a:ext cx="2880320" cy="1449238"/>
          </a:xfrm>
          <a:prstGeom prst="ellipse">
            <a:avLst/>
          </a:prstGeom>
          <a:solidFill>
            <a:srgbClr val="D7E4BD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wertet alle verfügbaren Ressourcen aktuell aus 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Ellipse 13"/>
          <p:cNvSpPr>
            <a:spLocks noChangeArrowheads="1"/>
          </p:cNvSpPr>
          <p:nvPr/>
        </p:nvSpPr>
        <p:spPr bwMode="auto">
          <a:xfrm>
            <a:off x="395536" y="1475706"/>
            <a:ext cx="2985269" cy="1584176"/>
          </a:xfrm>
          <a:prstGeom prst="ellipse">
            <a:avLst/>
          </a:prstGeom>
          <a:solidFill>
            <a:srgbClr val="D7E4BD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stellt Informationsdienst-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leistungen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informa-tionsmethodisch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abgesichert bereit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9" name="Gewinkelte Verbindung 28"/>
          <p:cNvCxnSpPr>
            <a:cxnSpLocks noChangeShapeType="1"/>
          </p:cNvCxnSpPr>
          <p:nvPr/>
        </p:nvCxnSpPr>
        <p:spPr bwMode="auto">
          <a:xfrm flipV="1">
            <a:off x="5182617" y="2843858"/>
            <a:ext cx="1272120" cy="270135"/>
          </a:xfrm>
          <a:prstGeom prst="bentConnector2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5" name="Ellipse 21"/>
          <p:cNvSpPr>
            <a:spLocks noChangeArrowheads="1"/>
          </p:cNvSpPr>
          <p:nvPr/>
        </p:nvSpPr>
        <p:spPr bwMode="auto">
          <a:xfrm>
            <a:off x="3771330" y="2685232"/>
            <a:ext cx="1638300" cy="1200150"/>
          </a:xfrm>
          <a:prstGeom prst="ellipse">
            <a:avLst/>
          </a:prstGeom>
          <a:solidFill>
            <a:srgbClr val="C00000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sz="2800" dirty="0" err="1">
                <a:solidFill>
                  <a:srgbClr val="FFFFFF"/>
                </a:solidFill>
              </a:rPr>
              <a:t>iuwis</a:t>
            </a:r>
            <a:endParaRPr lang="de-DE" sz="2800" dirty="0">
              <a:solidFill>
                <a:srgbClr val="FFFFFF"/>
              </a:solidFill>
            </a:endParaRPr>
          </a:p>
        </p:txBody>
      </p:sp>
      <p:sp>
        <p:nvSpPr>
          <p:cNvPr id="26" name="Ellipse 13"/>
          <p:cNvSpPr>
            <a:spLocks noChangeArrowheads="1"/>
          </p:cNvSpPr>
          <p:nvPr/>
        </p:nvSpPr>
        <p:spPr bwMode="auto">
          <a:xfrm>
            <a:off x="5724128" y="3563938"/>
            <a:ext cx="3124200" cy="1512168"/>
          </a:xfrm>
          <a:prstGeom prst="ellipse">
            <a:avLst/>
          </a:prstGeom>
          <a:solidFill>
            <a:srgbClr val="D7E4BD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ist informationell engagiert neutral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3" name="Gewinkelte Verbindung 28"/>
          <p:cNvCxnSpPr>
            <a:cxnSpLocks noChangeShapeType="1"/>
          </p:cNvCxnSpPr>
          <p:nvPr/>
        </p:nvCxnSpPr>
        <p:spPr bwMode="auto">
          <a:xfrm>
            <a:off x="5364088" y="3419922"/>
            <a:ext cx="1085850" cy="271463"/>
          </a:xfrm>
          <a:prstGeom prst="bentConnector2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2" name="Gruppierung 29"/>
          <p:cNvGrpSpPr>
            <a:grpSpLocks/>
          </p:cNvGrpSpPr>
          <p:nvPr/>
        </p:nvGrpSpPr>
        <p:grpSpPr bwMode="auto">
          <a:xfrm>
            <a:off x="5724129" y="1475706"/>
            <a:ext cx="2880320" cy="1520230"/>
            <a:chOff x="6773863" y="2963863"/>
            <a:chExt cx="1947862" cy="1200150"/>
          </a:xfrm>
        </p:grpSpPr>
        <p:sp>
          <p:nvSpPr>
            <p:cNvPr id="12" name="Textfeld 11"/>
            <p:cNvSpPr txBox="1"/>
            <p:nvPr/>
          </p:nvSpPr>
          <p:spPr>
            <a:xfrm>
              <a:off x="6910337" y="3371121"/>
              <a:ext cx="1364744" cy="2915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6" name="Ellipse 9"/>
            <p:cNvSpPr>
              <a:spLocks noChangeArrowheads="1"/>
            </p:cNvSpPr>
            <p:nvPr/>
          </p:nvSpPr>
          <p:spPr bwMode="auto">
            <a:xfrm>
              <a:off x="6773863" y="2963863"/>
              <a:ext cx="1947862" cy="1200150"/>
            </a:xfrm>
            <a:prstGeom prst="ellipse">
              <a:avLst/>
            </a:prstGeom>
            <a:solidFill>
              <a:srgbClr val="D7E4BD"/>
            </a:solidFill>
            <a:ln w="9525">
              <a:solidFill>
                <a:srgbClr val="8EB4E3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de-DE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unterstützt den urheberrechtlichen Diskurs in Bildung und Wissenschaft </a:t>
              </a:r>
              <a:endParaRPr lang="de-DE" b="1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456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de-D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charset="0"/>
              </a:rPr>
              <a:t>Das Leitbild</a:t>
            </a:r>
          </a:p>
        </p:txBody>
      </p:sp>
      <p:sp>
        <p:nvSpPr>
          <p:cNvPr id="15" name="Ellipse 12"/>
          <p:cNvSpPr>
            <a:spLocks noChangeArrowheads="1"/>
          </p:cNvSpPr>
          <p:nvPr/>
        </p:nvSpPr>
        <p:spPr bwMode="auto">
          <a:xfrm>
            <a:off x="3131840" y="4716066"/>
            <a:ext cx="2880320" cy="1449238"/>
          </a:xfrm>
          <a:prstGeom prst="ellipse">
            <a:avLst/>
          </a:prstGeom>
          <a:solidFill>
            <a:srgbClr val="D7E4BD"/>
          </a:solidFill>
          <a:ln w="9525">
            <a:solidFill>
              <a:srgbClr val="8EB4E3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spiegelt den urheberrechtlichen Zeitgeist zu Anfang des 21. </a:t>
            </a:r>
            <a:r>
              <a:rPr lang="de-DE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Jhs</a:t>
            </a:r>
            <a:r>
              <a:rPr lang="de-DE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wider</a:t>
            </a:r>
            <a:endParaRPr lang="de-DE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39752" y="1484784"/>
            <a:ext cx="194421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Information</a:t>
            </a:r>
            <a:endParaRPr lang="de-DE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427984" y="1484784"/>
            <a:ext cx="252028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Kommunikation</a:t>
            </a:r>
            <a:endParaRPr lang="de-DE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940152" y="4869160"/>
            <a:ext cx="252028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Kompetenz</a:t>
            </a:r>
            <a:endParaRPr lang="de-DE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3608" y="4869160"/>
            <a:ext cx="2520280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Qualität</a:t>
            </a:r>
            <a:endParaRPr lang="de-DE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188640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Die Dienste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90872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uppieren 26"/>
          <p:cNvGrpSpPr/>
          <p:nvPr/>
        </p:nvGrpSpPr>
        <p:grpSpPr>
          <a:xfrm>
            <a:off x="395536" y="3212976"/>
            <a:ext cx="4176464" cy="405336"/>
            <a:chOff x="395536" y="3212976"/>
            <a:chExt cx="4176464" cy="405336"/>
          </a:xfrm>
        </p:grpSpPr>
        <p:sp>
          <p:nvSpPr>
            <p:cNvPr id="7" name="Textfeld 6"/>
            <p:cNvSpPr txBox="1"/>
            <p:nvPr/>
          </p:nvSpPr>
          <p:spPr>
            <a:xfrm>
              <a:off x="395536" y="3248980"/>
              <a:ext cx="1512168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Blog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051720" y="3212976"/>
              <a:ext cx="252028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Neue Blogbeiträge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67544" y="3861048"/>
            <a:ext cx="4176464" cy="369332"/>
            <a:chOff x="467544" y="3861048"/>
            <a:chExt cx="4176464" cy="369332"/>
          </a:xfrm>
        </p:grpSpPr>
        <p:sp>
          <p:nvSpPr>
            <p:cNvPr id="8" name="Textfeld 7"/>
            <p:cNvSpPr txBox="1"/>
            <p:nvPr/>
          </p:nvSpPr>
          <p:spPr>
            <a:xfrm>
              <a:off x="467544" y="3861048"/>
              <a:ext cx="144016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Dossiers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123728" y="3861048"/>
              <a:ext cx="252028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Neue </a:t>
              </a:r>
              <a:r>
                <a:rPr lang="de-DE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Dossierbeiträge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95536" y="4473116"/>
            <a:ext cx="4248472" cy="405336"/>
            <a:chOff x="395536" y="4473116"/>
            <a:chExt cx="4248472" cy="405336"/>
          </a:xfrm>
        </p:grpSpPr>
        <p:sp>
          <p:nvSpPr>
            <p:cNvPr id="11" name="Textfeld 10"/>
            <p:cNvSpPr txBox="1"/>
            <p:nvPr/>
          </p:nvSpPr>
          <p:spPr>
            <a:xfrm>
              <a:off x="395536" y="4473116"/>
              <a:ext cx="1512168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Kommentare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123728" y="4509120"/>
              <a:ext cx="252028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Neue Kommentare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95536" y="2636912"/>
            <a:ext cx="4176464" cy="369332"/>
            <a:chOff x="395536" y="2636912"/>
            <a:chExt cx="4176464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395536" y="2636912"/>
              <a:ext cx="1512168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Meldungen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051720" y="2636912"/>
              <a:ext cx="252028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Neue Meldungen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395536" y="2060848"/>
            <a:ext cx="4248472" cy="369332"/>
            <a:chOff x="395536" y="2060848"/>
            <a:chExt cx="4248472" cy="369332"/>
          </a:xfrm>
        </p:grpSpPr>
        <p:sp>
          <p:nvSpPr>
            <p:cNvPr id="13" name="Textfeld 12"/>
            <p:cNvSpPr txBox="1"/>
            <p:nvPr/>
          </p:nvSpPr>
          <p:spPr>
            <a:xfrm>
              <a:off x="395536" y="2060848"/>
              <a:ext cx="1512168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Infopool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2123728" y="2060848"/>
              <a:ext cx="252028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Neue Dokumente</a:t>
              </a:r>
              <a:endParaRPr lang="de-DE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5867400" y="2378224"/>
            <a:ext cx="25202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Besprechungen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67400" y="2911624"/>
            <a:ext cx="25202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aus der Rechtsprechung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867400" y="1844824"/>
            <a:ext cx="252028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Termine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868144" y="3457215"/>
            <a:ext cx="25202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Linksammlung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868144" y="3992132"/>
            <a:ext cx="252028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Gesetze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867400" y="4740424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Gutachten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867400" y="5273824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Workshops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67400" y="5807224"/>
            <a:ext cx="252028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Broschüren</a:t>
            </a:r>
            <a:endParaRPr lang="de-D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2412429"/>
            <a:ext cx="8229600" cy="9445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Zentrale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Dienste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725" y="2223789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Bildschirmpräsentation (4:3)</PresentationFormat>
  <Paragraphs>322</Paragraphs>
  <Slides>31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Folie 1</vt:lpstr>
      <vt:lpstr>Folie 2</vt:lpstr>
      <vt:lpstr>Der Auftrag</vt:lpstr>
      <vt:lpstr>Die Zielgruppen</vt:lpstr>
      <vt:lpstr>Die Zielgruppen</vt:lpstr>
      <vt:lpstr>Das Leitbild</vt:lpstr>
      <vt:lpstr>Das Leitbild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Urheberrecht und Repositorien                  (IUWIS-Schwerpunkt)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rk</dc:creator>
  <cp:lastModifiedBy>rk</cp:lastModifiedBy>
  <cp:revision>25</cp:revision>
  <dcterms:created xsi:type="dcterms:W3CDTF">2011-12-05T08:19:39Z</dcterms:created>
  <dcterms:modified xsi:type="dcterms:W3CDTF">2011-12-08T09:54:46Z</dcterms:modified>
</cp:coreProperties>
</file>