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6" r:id="rId3"/>
  </p:sldMasterIdLst>
  <p:notesMasterIdLst>
    <p:notesMasterId r:id="rId78"/>
  </p:notesMasterIdLst>
  <p:handoutMasterIdLst>
    <p:handoutMasterId r:id="rId79"/>
  </p:handoutMasterIdLst>
  <p:sldIdLst>
    <p:sldId id="535" r:id="rId4"/>
    <p:sldId id="259" r:id="rId5"/>
    <p:sldId id="546" r:id="rId6"/>
    <p:sldId id="496" r:id="rId7"/>
    <p:sldId id="537" r:id="rId8"/>
    <p:sldId id="539" r:id="rId9"/>
    <p:sldId id="540" r:id="rId10"/>
    <p:sldId id="548" r:id="rId11"/>
    <p:sldId id="542" r:id="rId12"/>
    <p:sldId id="543" r:id="rId13"/>
    <p:sldId id="545" r:id="rId14"/>
    <p:sldId id="536" r:id="rId15"/>
    <p:sldId id="406" r:id="rId16"/>
    <p:sldId id="330" r:id="rId17"/>
    <p:sldId id="528" r:id="rId18"/>
    <p:sldId id="416" r:id="rId19"/>
    <p:sldId id="547" r:id="rId20"/>
    <p:sldId id="315" r:id="rId21"/>
    <p:sldId id="497" r:id="rId22"/>
    <p:sldId id="405" r:id="rId23"/>
    <p:sldId id="465" r:id="rId24"/>
    <p:sldId id="511" r:id="rId25"/>
    <p:sldId id="466" r:id="rId26"/>
    <p:sldId id="519" r:id="rId27"/>
    <p:sldId id="521" r:id="rId28"/>
    <p:sldId id="502" r:id="rId29"/>
    <p:sldId id="499" r:id="rId30"/>
    <p:sldId id="501" r:id="rId31"/>
    <p:sldId id="524" r:id="rId32"/>
    <p:sldId id="525" r:id="rId33"/>
    <p:sldId id="526" r:id="rId34"/>
    <p:sldId id="515" r:id="rId35"/>
    <p:sldId id="517" r:id="rId36"/>
    <p:sldId id="516" r:id="rId37"/>
    <p:sldId id="505" r:id="rId38"/>
    <p:sldId id="506" r:id="rId39"/>
    <p:sldId id="338" r:id="rId40"/>
    <p:sldId id="467" r:id="rId41"/>
    <p:sldId id="461" r:id="rId42"/>
    <p:sldId id="462" r:id="rId43"/>
    <p:sldId id="469" r:id="rId44"/>
    <p:sldId id="316" r:id="rId45"/>
    <p:sldId id="513" r:id="rId46"/>
    <p:sldId id="471" r:id="rId47"/>
    <p:sldId id="411" r:id="rId48"/>
    <p:sldId id="472" r:id="rId49"/>
    <p:sldId id="426" r:id="rId50"/>
    <p:sldId id="473" r:id="rId51"/>
    <p:sldId id="425" r:id="rId52"/>
    <p:sldId id="474" r:id="rId53"/>
    <p:sldId id="529" r:id="rId54"/>
    <p:sldId id="449" r:id="rId55"/>
    <p:sldId id="532" r:id="rId56"/>
    <p:sldId id="475" r:id="rId57"/>
    <p:sldId id="476" r:id="rId58"/>
    <p:sldId id="479" r:id="rId59"/>
    <p:sldId id="480" r:id="rId60"/>
    <p:sldId id="534" r:id="rId61"/>
    <p:sldId id="481" r:id="rId62"/>
    <p:sldId id="482" r:id="rId63"/>
    <p:sldId id="485" r:id="rId64"/>
    <p:sldId id="494" r:id="rId65"/>
    <p:sldId id="477" r:id="rId66"/>
    <p:sldId id="493" r:id="rId67"/>
    <p:sldId id="453" r:id="rId68"/>
    <p:sldId id="452" r:id="rId69"/>
    <p:sldId id="454" r:id="rId70"/>
    <p:sldId id="421" r:id="rId71"/>
    <p:sldId id="531" r:id="rId72"/>
    <p:sldId id="422" r:id="rId73"/>
    <p:sldId id="530" r:id="rId74"/>
    <p:sldId id="423" r:id="rId75"/>
    <p:sldId id="300" r:id="rId76"/>
    <p:sldId id="301" r:id="rId77"/>
  </p:sldIdLst>
  <p:sldSz cx="9144000" cy="6858000" type="screen4x3"/>
  <p:notesSz cx="6877050" cy="10001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8" autoAdjust="0"/>
    <p:restoredTop sz="86377" autoAdjust="0"/>
  </p:normalViewPr>
  <p:slideViewPr>
    <p:cSldViewPr>
      <p:cViewPr varScale="1">
        <p:scale>
          <a:sx n="69" d="100"/>
          <a:sy n="69" d="100"/>
        </p:scale>
        <p:origin x="-10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58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2" tIns="48221" rIns="96442" bIns="48221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/>
          </a:p>
        </p:txBody>
      </p:sp>
      <p:sp>
        <p:nvSpPr>
          <p:cNvPr id="3" name="Rectangle 3"/>
          <p:cNvSpPr txBox="1"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2" tIns="48221" rIns="96442" bIns="48221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/>
          </a:p>
        </p:txBody>
      </p:sp>
      <p:sp>
        <p:nvSpPr>
          <p:cNvPr id="4" name="Rectangle 4"/>
          <p:cNvSpPr txBox="1">
            <a:spLocks noGrp="1"/>
          </p:cNvSpPr>
          <p:nvPr>
            <p:ph type="ftr" sz="quarter" idx="2"/>
          </p:nvPr>
        </p:nvSpPr>
        <p:spPr>
          <a:xfrm>
            <a:off x="0" y="9499451"/>
            <a:ext cx="2980055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2" tIns="48221" rIns="96442" bIns="48221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kern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/>
          </a:p>
        </p:txBody>
      </p:sp>
      <p:sp>
        <p:nvSpPr>
          <p:cNvPr id="5" name="Rectangle 5"/>
          <p:cNvSpPr txBox="1">
            <a:spLocks noGrp="1"/>
          </p:cNvSpPr>
          <p:nvPr>
            <p:ph type="sldNum" sz="quarter" idx="3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2" tIns="48221" rIns="96442" bIns="48221" anchor="b" anchorCtr="0" compatLnSpc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900" kern="0">
                <a:solidFill>
                  <a:srgbClr val="000000"/>
                </a:solidFill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69234DE-6FDD-41F8-B864-9D0F8AFCBD00}" type="slidenum">
              <a:rPr lang="en-US"/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2" tIns="48221" rIns="96442" bIns="48221" anchor="t" anchorCtr="0" compatLnSpc="1"/>
          <a:lstStyle>
            <a:lvl1pPr marL="0" marR="0" lvl="0" indent="0" algn="l" defTabSz="96441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5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3"/>
          <p:cNvSpPr txBox="1"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2" tIns="48221" rIns="96442" bIns="48221" anchor="t" anchorCtr="0" compatLnSpc="1"/>
          <a:lstStyle>
            <a:lvl1pPr marL="0" marR="0" lvl="0" indent="0" algn="l" defTabSz="96441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5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9396" name="Rectangle 4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9800" y="750888"/>
            <a:ext cx="49974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2" tIns="48221" rIns="96442" bIns="4822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2" tIns="48221" rIns="96442" bIns="48221" anchor="b" anchorCtr="0" compatLnSpc="1"/>
          <a:lstStyle>
            <a:lvl1pPr marL="0" marR="0" lvl="0" indent="0" algn="l" defTabSz="964418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5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  <a:noFill/>
          <a:ln>
            <a:noFill/>
          </a:ln>
        </p:spPr>
        <p:txBody>
          <a:bodyPr vert="horz" wrap="square" lIns="96442" tIns="48221" rIns="96442" bIns="48221" anchor="b" anchorCtr="0" compatLnSpc="1"/>
          <a:lstStyle>
            <a:lvl1pPr marL="0" marR="0" lvl="0" indent="0" algn="r" defTabSz="96441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Arial Unicode MS" pitchFamily="2"/>
                <a:cs typeface="Arial" pitchFamily="2"/>
              </a:defRPr>
            </a:lvl1pPr>
          </a:lstStyle>
          <a:p>
            <a:pPr>
              <a:defRPr/>
            </a:pPr>
            <a:fld id="{92E16BD3-539A-4F30-850B-8F77683789BE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1pPr>
    <a:lvl2pPr marL="457200" lvl="1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2pPr>
    <a:lvl3pPr marL="914400" lvl="2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3pPr>
    <a:lvl4pPr marL="1371600" lvl="3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4pPr>
    <a:lvl5pPr marL="1828800" lvl="4" algn="l" rtl="0" eaLnBrk="0" fontAlgn="base" hangingPunct="0">
      <a:spcBef>
        <a:spcPts val="400"/>
      </a:spcBef>
      <a:spcAft>
        <a:spcPct val="0"/>
      </a:spcAft>
      <a:defRPr lang="en-US" sz="1200" kern="1200">
        <a:solidFill>
          <a:srgbClr val="000000"/>
        </a:solidFill>
        <a:latin typeface="Arial" pitchFamily="18"/>
        <a:ea typeface="Arial Unicode MS" pitchFamily="2"/>
        <a:cs typeface="Ari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0419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90128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5539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5539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5539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168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5539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5539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5539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5539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5539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5539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95235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168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1683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63491" name="Notizenplatzhalt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7705" y="4750594"/>
            <a:ext cx="5501640" cy="184666"/>
          </a:xfrm>
          <a:noFill/>
        </p:spPr>
        <p:txBody>
          <a:bodyPr lIns="0" tIns="0" rIns="0" bIns="0" numCol="1">
            <a:prstTxWarp prst="textNoShape">
              <a:avLst/>
            </a:prstTxWarp>
            <a:spAutoFit/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96995" y="10091540"/>
            <a:ext cx="2980055" cy="531316"/>
          </a:xfrm>
          <a:prstGeom prst="rect">
            <a:avLst/>
          </a:prstGeom>
          <a:noFill/>
          <a:ln>
            <a:noFill/>
          </a:ln>
        </p:spPr>
        <p:txBody>
          <a:bodyPr lIns="20127" tIns="0" rIns="20127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4CBF13-DD60-4382-A002-9FBD8B832580}" type="slidenum">
              <a:rPr lang="de-DE" sz="11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73</a:t>
            </a:fld>
            <a:endParaRPr lang="de-DE" sz="11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54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03275"/>
            <a:ext cx="5295900" cy="3971925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5476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6940" y="5044034"/>
            <a:ext cx="5043170" cy="4783583"/>
          </a:xfrm>
          <a:noFill/>
        </p:spPr>
        <p:txBody>
          <a:bodyPr lIns="97955" tIns="48982" rIns="97955" bIns="48982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96995" y="10091540"/>
            <a:ext cx="2980055" cy="531316"/>
          </a:xfrm>
          <a:prstGeom prst="rect">
            <a:avLst/>
          </a:prstGeom>
          <a:noFill/>
          <a:ln>
            <a:noFill/>
          </a:ln>
        </p:spPr>
        <p:txBody>
          <a:bodyPr lIns="20127" tIns="0" rIns="20127" bIns="0" anchor="b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704DEF-D7CC-4E6F-A34A-CB673AF4B70E}" type="slidenum">
              <a:rPr lang="de-DE" sz="1100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74</a:t>
            </a:fld>
            <a:endParaRPr lang="de-DE" sz="1100" i="1" kern="0" dirty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06499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0575" y="803275"/>
            <a:ext cx="5295900" cy="3971925"/>
          </a:xfrm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106500" name="Rectangle 3"/>
          <p:cNvSpPr txBox="1">
            <a:spLocks noGrp="1"/>
          </p:cNvSpPr>
          <p:nvPr>
            <p:ph type="body" sz="quarter" idx="1"/>
          </p:nvPr>
        </p:nvSpPr>
        <p:spPr bwMode="auto">
          <a:xfrm>
            <a:off x="916940" y="5044034"/>
            <a:ext cx="5043170" cy="4783583"/>
          </a:xfrm>
          <a:noFill/>
        </p:spPr>
        <p:txBody>
          <a:bodyPr lIns="97955" tIns="48982" rIns="97955" bIns="48982" numCol="1">
            <a:prstTxWarp prst="textNoShape">
              <a:avLst/>
            </a:prstTxWarp>
          </a:bodyPr>
          <a:lstStyle/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  <a:p>
            <a:pPr eaLnBrk="1"/>
            <a:endParaRPr lang="de-DE" dirty="0" smtClean="0">
              <a:latin typeface="Arial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7827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8851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557">
            <a:solidFill>
              <a:srgbClr val="385D8A"/>
            </a:solidFill>
          </a:ln>
        </p:spPr>
      </p:sp>
      <p:sp>
        <p:nvSpPr>
          <p:cNvPr id="72707" name="Notizenplatzhalter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lIns="0" tIns="0" rIns="0" bIns="0" numCol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2"/>
          <p:cNvSpPr/>
          <p:nvPr/>
        </p:nvSpPr>
        <p:spPr>
          <a:xfrm>
            <a:off x="7315200" y="1066800"/>
            <a:ext cx="0" cy="4495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9363">
            <a:solidFill>
              <a:srgbClr val="000000"/>
            </a:solidFill>
            <a:prstDash val="solid"/>
            <a:round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7493041" y="2992319"/>
            <a:chExt cx="1338114" cy="2189155"/>
          </a:xfrm>
        </p:grpSpPr>
        <p:sp>
          <p:nvSpPr>
            <p:cNvPr id="7" name="Oval 9"/>
            <p:cNvSpPr/>
            <p:nvPr/>
          </p:nvSpPr>
          <p:spPr>
            <a:xfrm>
              <a:off x="7493041" y="299231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Oval 10"/>
            <p:cNvSpPr/>
            <p:nvPr/>
          </p:nvSpPr>
          <p:spPr>
            <a:xfrm>
              <a:off x="7777172" y="299231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Oval 11"/>
            <p:cNvSpPr/>
            <p:nvPr/>
          </p:nvSpPr>
          <p:spPr>
            <a:xfrm>
              <a:off x="8061303" y="299231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0" name="Oval 12"/>
            <p:cNvSpPr/>
            <p:nvPr/>
          </p:nvSpPr>
          <p:spPr>
            <a:xfrm>
              <a:off x="7493041" y="3276480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Oval 13"/>
            <p:cNvSpPr/>
            <p:nvPr/>
          </p:nvSpPr>
          <p:spPr>
            <a:xfrm>
              <a:off x="7777172" y="3276480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2" name="Oval 14"/>
            <p:cNvSpPr/>
            <p:nvPr/>
          </p:nvSpPr>
          <p:spPr>
            <a:xfrm>
              <a:off x="8061303" y="3276480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3" name="Oval 15"/>
            <p:cNvSpPr/>
            <p:nvPr/>
          </p:nvSpPr>
          <p:spPr>
            <a:xfrm>
              <a:off x="8345434" y="3276480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4" name="Oval 16"/>
            <p:cNvSpPr/>
            <p:nvPr/>
          </p:nvSpPr>
          <p:spPr>
            <a:xfrm>
              <a:off x="7493041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Oval 17"/>
            <p:cNvSpPr/>
            <p:nvPr/>
          </p:nvSpPr>
          <p:spPr>
            <a:xfrm>
              <a:off x="7777172" y="3560642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6" name="Oval 18"/>
            <p:cNvSpPr/>
            <p:nvPr/>
          </p:nvSpPr>
          <p:spPr>
            <a:xfrm>
              <a:off x="8061303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7" name="Oval 19"/>
            <p:cNvSpPr/>
            <p:nvPr/>
          </p:nvSpPr>
          <p:spPr>
            <a:xfrm>
              <a:off x="8345434" y="3560642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8" name="Oval 20"/>
            <p:cNvSpPr/>
            <p:nvPr/>
          </p:nvSpPr>
          <p:spPr>
            <a:xfrm>
              <a:off x="8629564" y="3560642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9" name="Oval 21"/>
            <p:cNvSpPr/>
            <p:nvPr/>
          </p:nvSpPr>
          <p:spPr>
            <a:xfrm>
              <a:off x="7493041" y="3843216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330066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0" name="Oval 22"/>
            <p:cNvSpPr/>
            <p:nvPr/>
          </p:nvSpPr>
          <p:spPr>
            <a:xfrm>
              <a:off x="7777172" y="3843216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1" name="Oval 23"/>
            <p:cNvSpPr/>
            <p:nvPr/>
          </p:nvSpPr>
          <p:spPr>
            <a:xfrm>
              <a:off x="8061303" y="3843216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2" name="Oval 24"/>
            <p:cNvSpPr/>
            <p:nvPr/>
          </p:nvSpPr>
          <p:spPr>
            <a:xfrm>
              <a:off x="8345434" y="3843216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3" name="Oval 25"/>
            <p:cNvSpPr/>
            <p:nvPr/>
          </p:nvSpPr>
          <p:spPr>
            <a:xfrm>
              <a:off x="7493041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4" name="Oval 26"/>
            <p:cNvSpPr/>
            <p:nvPr/>
          </p:nvSpPr>
          <p:spPr>
            <a:xfrm>
              <a:off x="7777172" y="4127377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5" name="Oval 27"/>
            <p:cNvSpPr/>
            <p:nvPr/>
          </p:nvSpPr>
          <p:spPr>
            <a:xfrm>
              <a:off x="8061303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6" name="Oval 28"/>
            <p:cNvSpPr/>
            <p:nvPr/>
          </p:nvSpPr>
          <p:spPr>
            <a:xfrm>
              <a:off x="8345434" y="4127377"/>
              <a:ext cx="201590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7" name="Oval 29"/>
            <p:cNvSpPr/>
            <p:nvPr/>
          </p:nvSpPr>
          <p:spPr>
            <a:xfrm>
              <a:off x="8629564" y="4127377"/>
              <a:ext cx="201591" cy="20319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8" name="Oval 30"/>
            <p:cNvSpPr/>
            <p:nvPr/>
          </p:nvSpPr>
          <p:spPr>
            <a:xfrm>
              <a:off x="7493041" y="441153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669999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29" name="Oval 31"/>
            <p:cNvSpPr/>
            <p:nvPr/>
          </p:nvSpPr>
          <p:spPr>
            <a:xfrm>
              <a:off x="7777172" y="441153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0" name="Oval 32"/>
            <p:cNvSpPr/>
            <p:nvPr/>
          </p:nvSpPr>
          <p:spPr>
            <a:xfrm>
              <a:off x="8061303" y="4411539"/>
              <a:ext cx="201591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1" name="Oval 33"/>
            <p:cNvSpPr/>
            <p:nvPr/>
          </p:nvSpPr>
          <p:spPr>
            <a:xfrm>
              <a:off x="8345434" y="4411539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2" name="Oval 34"/>
            <p:cNvSpPr/>
            <p:nvPr/>
          </p:nvSpPr>
          <p:spPr>
            <a:xfrm>
              <a:off x="7493041" y="4695701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3" name="Oval 35"/>
            <p:cNvSpPr/>
            <p:nvPr/>
          </p:nvSpPr>
          <p:spPr>
            <a:xfrm>
              <a:off x="7777172" y="4695701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CCCC00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4" name="Oval 36"/>
            <p:cNvSpPr/>
            <p:nvPr/>
          </p:nvSpPr>
          <p:spPr>
            <a:xfrm>
              <a:off x="8061303" y="4695701"/>
              <a:ext cx="201591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5" name="Oval 37"/>
            <p:cNvSpPr/>
            <p:nvPr/>
          </p:nvSpPr>
          <p:spPr>
            <a:xfrm>
              <a:off x="8345434" y="4695701"/>
              <a:ext cx="201590" cy="201612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6" name="Oval 38"/>
            <p:cNvSpPr/>
            <p:nvPr/>
          </p:nvSpPr>
          <p:spPr>
            <a:xfrm>
              <a:off x="7777172" y="4979863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37" name="Oval 39"/>
            <p:cNvSpPr/>
            <p:nvPr/>
          </p:nvSpPr>
          <p:spPr>
            <a:xfrm>
              <a:off x="8345434" y="4979863"/>
              <a:ext cx="201590" cy="20161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0"/>
                <a:gd name="f10" fmla="abs f4"/>
                <a:gd name="f11" fmla="abs f5"/>
                <a:gd name="f12" fmla="abs f6"/>
                <a:gd name="f13" fmla="+- 2700000 f1 0"/>
                <a:gd name="f14" fmla="*/ f9 f0 1"/>
                <a:gd name="f15" fmla="?: f10 f4 1"/>
                <a:gd name="f16" fmla="?: f11 f5 1"/>
                <a:gd name="f17" fmla="?: f12 f6 1"/>
                <a:gd name="f18" fmla="+- f13 0 f1"/>
                <a:gd name="f19" fmla="*/ f14 1 f3"/>
                <a:gd name="f20" fmla="*/ f15 1 21600"/>
                <a:gd name="f21" fmla="*/ f16 1 21600"/>
                <a:gd name="f22" fmla="*/ 21600 f15 1"/>
                <a:gd name="f23" fmla="*/ 21600 f16 1"/>
                <a:gd name="f24" fmla="+- f18 f1 0"/>
                <a:gd name="f25" fmla="+- f19 0 f1"/>
                <a:gd name="f26" fmla="min f21 f20"/>
                <a:gd name="f27" fmla="*/ f22 1 f17"/>
                <a:gd name="f28" fmla="*/ f23 1 f17"/>
                <a:gd name="f29" fmla="*/ f24 f8 1"/>
                <a:gd name="f30" fmla="val f27"/>
                <a:gd name="f31" fmla="val f28"/>
                <a:gd name="f32" fmla="*/ f29 1 f0"/>
                <a:gd name="f33" fmla="*/ f7 f26 1"/>
                <a:gd name="f34" fmla="+- f31 0 f7"/>
                <a:gd name="f35" fmla="+- f30 0 f7"/>
                <a:gd name="f36" fmla="+- 0 0 f32"/>
                <a:gd name="f37" fmla="*/ f34 1 2"/>
                <a:gd name="f38" fmla="*/ f35 1 2"/>
                <a:gd name="f39" fmla="+- 0 0 f36"/>
                <a:gd name="f40" fmla="+- f7 f37 0"/>
                <a:gd name="f41" fmla="+- f7 f38 0"/>
                <a:gd name="f42" fmla="*/ f39 f0 1"/>
                <a:gd name="f43" fmla="*/ f38 f26 1"/>
                <a:gd name="f44" fmla="*/ f37 f26 1"/>
                <a:gd name="f45" fmla="*/ f42 1 f8"/>
                <a:gd name="f46" fmla="*/ f40 f26 1"/>
                <a:gd name="f47" fmla="+- f45 0 f1"/>
                <a:gd name="f48" fmla="cos 1 f47"/>
                <a:gd name="f49" fmla="sin 1 f47"/>
                <a:gd name="f50" fmla="+- 0 0 f48"/>
                <a:gd name="f51" fmla="+- 0 0 f49"/>
                <a:gd name="f52" fmla="+- 0 0 f50"/>
                <a:gd name="f53" fmla="+- 0 0 f51"/>
                <a:gd name="f54" fmla="val f52"/>
                <a:gd name="f55" fmla="val f53"/>
                <a:gd name="f56" fmla="*/ f54 f38 1"/>
                <a:gd name="f57" fmla="*/ f55 f37 1"/>
                <a:gd name="f58" fmla="+- f41 0 f56"/>
                <a:gd name="f59" fmla="+- f41 f56 0"/>
                <a:gd name="f60" fmla="+- f40 0 f57"/>
                <a:gd name="f61" fmla="+- f40 f57 0"/>
                <a:gd name="f62" fmla="*/ f58 f26 1"/>
                <a:gd name="f63" fmla="*/ f60 f26 1"/>
                <a:gd name="f64" fmla="*/ f59 f26 1"/>
                <a:gd name="f65" fmla="*/ f61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62" y="f63"/>
                </a:cxn>
                <a:cxn ang="f25">
                  <a:pos x="f62" y="f65"/>
                </a:cxn>
                <a:cxn ang="f25">
                  <a:pos x="f64" y="f65"/>
                </a:cxn>
                <a:cxn ang="f25">
                  <a:pos x="f64" y="f63"/>
                </a:cxn>
              </a:cxnLst>
              <a:rect l="f62" t="f63" r="f64" b="f65"/>
              <a:pathLst>
                <a:path>
                  <a:moveTo>
                    <a:pt x="f33" y="f46"/>
                  </a:moveTo>
                  <a:arcTo wR="f43" hR="f44" stAng="f0" swAng="f1"/>
                  <a:arcTo wR="f43" hR="f44" stAng="f2" swAng="f1"/>
                  <a:arcTo wR="f43" hR="f44" stAng="f7" swAng="f1"/>
                  <a:arcTo wR="f43" hR="f44" stAng="f1" swAng="f1"/>
                  <a:close/>
                </a:path>
              </a:pathLst>
            </a:custGeom>
            <a:solidFill>
              <a:srgbClr val="D8D8EC"/>
            </a:solidFill>
            <a:ln>
              <a:noFill/>
              <a:prstDash val="solid"/>
            </a:ln>
          </p:spPr>
          <p:txBody>
            <a:bodyPr wrap="none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kern="0" dirty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38" name="Line 40"/>
          <p:cNvSpPr/>
          <p:nvPr/>
        </p:nvSpPr>
        <p:spPr>
          <a:xfrm>
            <a:off x="304800" y="2819400"/>
            <a:ext cx="8229600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0"/>
              <a:gd name="f8" fmla="abs f3"/>
              <a:gd name="f9" fmla="abs f4"/>
              <a:gd name="f10" fmla="abs f5"/>
              <a:gd name="f11" fmla="*/ f7 f0 1"/>
              <a:gd name="f12" fmla="?: f8 f3 1"/>
              <a:gd name="f13" fmla="?: f9 f4 1"/>
              <a:gd name="f14" fmla="?: f10 f5 1"/>
              <a:gd name="f15" fmla="*/ f11 1 f2"/>
              <a:gd name="f16" fmla="*/ f12 1 21600"/>
              <a:gd name="f17" fmla="*/ f13 1 21600"/>
              <a:gd name="f18" fmla="*/ 21600 f12 1"/>
              <a:gd name="f19" fmla="*/ 21600 f13 1"/>
              <a:gd name="f20" fmla="+- f15 0 f1"/>
              <a:gd name="f21" fmla="min f17 f16"/>
              <a:gd name="f22" fmla="*/ f18 1 f14"/>
              <a:gd name="f23" fmla="*/ f19 1 f14"/>
              <a:gd name="f24" fmla="val f22"/>
              <a:gd name="f25" fmla="val f23"/>
              <a:gd name="f26" fmla="*/ f6 f21 1"/>
              <a:gd name="f27" fmla="*/ f24 f21 1"/>
              <a:gd name="f28" fmla="*/ f25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">
                <a:pos x="f26" y="f26"/>
              </a:cxn>
              <a:cxn ang="f20">
                <a:pos x="f27" y="f28"/>
              </a:cxn>
            </a:cxnLst>
            <a:rect l="f26" t="f26" r="f27" b="f28"/>
            <a:pathLst>
              <a:path>
                <a:moveTo>
                  <a:pt x="f26" y="f26"/>
                </a:moveTo>
                <a:lnTo>
                  <a:pt x="f27" y="f28"/>
                </a:lnTo>
              </a:path>
            </a:pathLst>
          </a:custGeom>
          <a:noFill/>
          <a:ln w="6483">
            <a:solidFill>
              <a:srgbClr val="000000"/>
            </a:solidFill>
            <a:prstDash val="solid"/>
            <a:round/>
          </a:ln>
        </p:spPr>
        <p:txBody>
          <a:bodyPr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 dirty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ctrTitle"/>
          </p:nvPr>
        </p:nvSpPr>
        <p:spPr>
          <a:xfrm>
            <a:off x="316080" y="466563"/>
            <a:ext cx="6781684" cy="2133715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/>
              <a:t>Titelmasterformat durch Klicken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subTitle" idx="1"/>
          </p:nvPr>
        </p:nvSpPr>
        <p:spPr>
          <a:xfrm>
            <a:off x="849239" y="3049560"/>
            <a:ext cx="6248515" cy="2362315"/>
          </a:xfrm>
        </p:spPr>
        <p:txBody>
          <a:bodyPr/>
          <a:lstStyle>
            <a:lvl1pPr marL="0" indent="0" algn="r">
              <a:spcBef>
                <a:spcPts val="800"/>
              </a:spcBef>
              <a:buNone/>
              <a:defRPr>
                <a:cs typeface="Arial" pitchFamily="2"/>
              </a:defRPr>
            </a:lvl1pPr>
          </a:lstStyle>
          <a:p>
            <a:pPr lvl="0"/>
            <a:r>
              <a:rPr lang="en-US"/>
              <a:t>Formatvorlage des Untertitelmasters durch Klicken bearbeiten</a:t>
            </a:r>
          </a:p>
        </p:txBody>
      </p:sp>
      <p:sp>
        <p:nvSpPr>
          <p:cNvPr id="39" name="Textplatzhalter 38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0" name="Rectangle 7"/>
          <p:cNvSpPr txBox="1">
            <a:spLocks noGrp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6EC8-65CB-45E8-8B02-B9B8D1D4C12F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4C8BA-59B0-4309-8184-3398B4B4DA85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8" name="Foliennummernplatzhalter 4"/>
          <p:cNvSpPr txBox="1">
            <a:spLocks/>
          </p:cNvSpPr>
          <p:nvPr userDrawn="1"/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ahoma" pitchFamily="2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122401"/>
            <a:ext cx="2057400" cy="6008760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122401"/>
            <a:ext cx="6019915" cy="6008760"/>
          </a:xfr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1816-B027-4D0E-A210-79B76B10B3A5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8" name="Foliennummernplatzhalter 4"/>
          <p:cNvSpPr txBox="1">
            <a:spLocks/>
          </p:cNvSpPr>
          <p:nvPr userDrawn="1"/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ahoma" pitchFamily="2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_5f_2c_5f_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719355"/>
            <a:ext cx="4038475" cy="4411797"/>
          </a:xfr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B6A4-70B1-4F88-85DC-FF1272F04C31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8" name="Textfeld 7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ahoma" pitchFamily="2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5f_5f_5f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xfrm>
            <a:off x="6556375" y="6246813"/>
            <a:ext cx="2130425" cy="473075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</a:lstStyle>
          <a:p>
            <a:pPr>
              <a:defRPr/>
            </a:pPr>
            <a:fld id="{D319C080-988A-40AA-9926-6C86161BB8DD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8" name="Foliennummernplatzhalter 4"/>
          <p:cNvSpPr txBox="1">
            <a:spLocks/>
          </p:cNvSpPr>
          <p:nvPr userDrawn="1"/>
        </p:nvSpPr>
        <p:spPr>
          <a:xfrm>
            <a:off x="8820472" y="6606132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ahoma" pitchFamily="2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5f_5f_5f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442325" y="6362700"/>
            <a:ext cx="1112838" cy="2936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31D5B9-8308-4EBB-BB82-6BCF6B404CCA}" type="slidenum">
              <a:rPr lang="de-DE" sz="1400" b="1" i="1" ker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sz="1400" b="1" i="1" ker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6" name="Text Box 8"/>
          <p:cNvSpPr txBox="1"/>
          <p:nvPr/>
        </p:nvSpPr>
        <p:spPr>
          <a:xfrm>
            <a:off x="8670925" y="1936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4763" y="4763"/>
            <a:ext cx="6011862" cy="446087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miter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ext Box 10"/>
          <p:cNvSpPr txBox="1"/>
          <p:nvPr/>
        </p:nvSpPr>
        <p:spPr>
          <a:xfrm>
            <a:off x="593725" y="0"/>
            <a:ext cx="49688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8382000" y="6324600"/>
            <a:ext cx="533400" cy="3048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none" anchor="ctr" anchorCtr="1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4763" y="4763"/>
            <a:ext cx="6011862" cy="446087"/>
          </a:xfrm>
          <a:prstGeom prst="rect">
            <a:avLst/>
          </a:prstGeom>
          <a:noFill/>
          <a:ln w="9363">
            <a:solidFill>
              <a:srgbClr val="FFFFFF"/>
            </a:solidFill>
            <a:prstDash val="solid"/>
            <a:miter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 Box 6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Text Box 8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593725" y="62134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Text Box 13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Text Box 15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Rectangle 17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Rectangle 3"/>
          <p:cNvSpPr txBox="1">
            <a:spLocks noGrp="1"/>
          </p:cNvSpPr>
          <p:nvPr>
            <p:ph type="subTitle" idx="4294967295"/>
          </p:nvPr>
        </p:nvSpPr>
        <p:spPr>
          <a:xfrm>
            <a:off x="609484" y="2971800"/>
            <a:ext cx="7924684" cy="990715"/>
          </a:xfrm>
        </p:spPr>
        <p:txBody>
          <a:bodyPr lIns="92162" tIns="46076" rIns="92162" bIns="46076" anchorCtr="1"/>
          <a:lstStyle>
            <a:lvl1pPr marL="0" indent="0" algn="ctr" hangingPunct="0">
              <a:spcBef>
                <a:spcPts val="800"/>
              </a:spcBef>
              <a:buNone/>
              <a:defRPr lang="de-DE">
                <a:latin typeface="Calibri" pitchFamily="18"/>
              </a:defRPr>
            </a:lvl1pPr>
          </a:lstStyle>
          <a:p>
            <a:pPr lvl="0"/>
            <a:r>
              <a:rPr lang="de-DE"/>
              <a:t>Klicken Sie, um das Untertitelformat zu bearbeiten</a:t>
            </a:r>
          </a:p>
        </p:txBody>
      </p:sp>
      <p:sp>
        <p:nvSpPr>
          <p:cNvPr id="17" name="Titel 16"/>
          <p:cNvSpPr txBox="1">
            <a:spLocks noGrp="1"/>
          </p:cNvSpPr>
          <p:nvPr>
            <p:ph type="title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18" name="Textplatzhalter 17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22" name="Textfeld 21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23" name="Foliennummernplatzhalter 4"/>
          <p:cNvSpPr txBox="1">
            <a:spLocks noGrp="1"/>
          </p:cNvSpPr>
          <p:nvPr>
            <p:ph type="sldNum" sz="quarter" idx="10"/>
          </p:nvPr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>
              <a:defRPr/>
            </a:pPr>
            <a:fld id="{C66621D2-31D1-4367-B584-32C6DB17A6B9}" type="slidenum">
              <a:rPr smtClean="0"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5f_5f_5f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ext Box 6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ext Box 11"/>
          <p:cNvSpPr txBox="1"/>
          <p:nvPr/>
        </p:nvSpPr>
        <p:spPr>
          <a:xfrm>
            <a:off x="593725" y="6213475"/>
            <a:ext cx="184150" cy="434975"/>
          </a:xfrm>
          <a:prstGeom prst="rect">
            <a:avLst/>
          </a:prstGeom>
          <a:noFill/>
          <a:ln>
            <a:noFill/>
          </a:ln>
        </p:spPr>
        <p:txBody>
          <a:bodyPr wrap="none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Text Box 13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 Box 15"/>
          <p:cNvSpPr txBox="1"/>
          <p:nvPr/>
        </p:nvSpPr>
        <p:spPr>
          <a:xfrm>
            <a:off x="8059738" y="0"/>
            <a:ext cx="1082675" cy="434975"/>
          </a:xfrm>
          <a:prstGeom prst="rect">
            <a:avLst/>
          </a:prstGeom>
          <a:noFill/>
          <a:ln>
            <a:noFill/>
          </a:ln>
        </p:spPr>
        <p:txBody>
          <a:bodyPr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Rectangle 17"/>
          <p:cNvSpPr/>
          <p:nvPr/>
        </p:nvSpPr>
        <p:spPr>
          <a:xfrm>
            <a:off x="457200" y="1219200"/>
            <a:ext cx="8050213" cy="464820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lIns="0" tIns="0" rIns="0" bIns="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kern="0">
              <a:solidFill>
                <a:srgbClr val="000000"/>
              </a:solidFill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Rectangle 36"/>
          <p:cNvSpPr/>
          <p:nvPr/>
        </p:nvSpPr>
        <p:spPr>
          <a:xfrm>
            <a:off x="8501063" y="6410325"/>
            <a:ext cx="533400" cy="304800"/>
          </a:xfrm>
          <a:prstGeom prst="rect">
            <a:avLst/>
          </a:prstGeom>
          <a:solidFill>
            <a:srgbClr val="F9F9F9"/>
          </a:solidFill>
          <a:ln>
            <a:noFill/>
            <a:prstDash val="solid"/>
          </a:ln>
        </p:spPr>
        <p:txBody>
          <a:bodyPr wrap="none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C64DB5C-69BC-4E9E-A287-437F6A8827D2}" type="slidenum">
              <a:rPr lang="de-DE" kern="0">
                <a:solidFill>
                  <a:srgbClr val="000066"/>
                </a:solidFill>
                <a:latin typeface="Arial" pitchFamily="34"/>
                <a:ea typeface="Arial Unicode MS" pitchFamily="2"/>
                <a:cs typeface="Tahoma" pitchFamily="2"/>
              </a:rPr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‹Nr.›</a:t>
            </a:fld>
            <a:endParaRPr lang="de-DE" kern="0">
              <a:solidFill>
                <a:srgbClr val="000066"/>
              </a:solidFill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15900" y="6264275"/>
            <a:ext cx="8099425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600" b="1" kern="0" dirty="0" err="1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Towards</a:t>
            </a:r>
            <a:r>
              <a:rPr lang="de-DE" sz="2600" b="1" kern="0" dirty="0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 a </a:t>
            </a:r>
            <a:r>
              <a:rPr lang="de-DE" sz="2600" b="1" kern="0" dirty="0" err="1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commons-based</a:t>
            </a:r>
            <a:r>
              <a:rPr lang="de-DE" sz="2600" b="1" kern="0" dirty="0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 copyright</a:t>
            </a:r>
            <a:r>
              <a:rPr lang="de-DE" sz="2600" b="1" kern="0" dirty="0">
                <a:solidFill>
                  <a:srgbClr val="FFFFFF"/>
                </a:solidFill>
                <a:latin typeface="Calibri" pitchFamily="34"/>
                <a:ea typeface="Arial Unicode MS" pitchFamily="2"/>
                <a:cs typeface="Arial" pitchFamily="2"/>
              </a:rPr>
              <a:t>– IFLA 08/2010</a:t>
            </a:r>
          </a:p>
        </p:txBody>
      </p:sp>
      <p:sp>
        <p:nvSpPr>
          <p:cNvPr id="10" name="Rectangle 2"/>
          <p:cNvSpPr txBox="1">
            <a:spLocks noGrp="1"/>
          </p:cNvSpPr>
          <p:nvPr>
            <p:ph type="ctrTitle"/>
          </p:nvPr>
        </p:nvSpPr>
        <p:spPr>
          <a:xfrm>
            <a:off x="571682" y="1752475"/>
            <a:ext cx="8001000" cy="914400"/>
          </a:xfrm>
        </p:spPr>
        <p:txBody>
          <a:bodyPr lIns="92162" tIns="46076" rIns="92162" bIns="46076" anchor="ctr" anchorCtr="1"/>
          <a:lstStyle>
            <a:lvl1pPr algn="ctr" hangingPunct="0">
              <a:defRPr lang="de-DE" sz="4400" b="0" kern="1200">
                <a:solidFill>
                  <a:srgbClr val="000000"/>
                </a:solidFill>
                <a:latin typeface="Calibri" pitchFamily="18"/>
                <a:cs typeface="Tahoma" pitchFamily="2"/>
              </a:defRPr>
            </a:lvl1pPr>
          </a:lstStyle>
          <a:p>
            <a:pPr lvl="0"/>
            <a:r>
              <a:rPr lang="de-DE"/>
              <a:t>Klicken Sie, um das Titelformat zu bearbeiten</a:t>
            </a:r>
          </a:p>
        </p:txBody>
      </p:sp>
      <p:sp>
        <p:nvSpPr>
          <p:cNvPr id="11" name="Rectangle 3"/>
          <p:cNvSpPr txBox="1">
            <a:spLocks noGrp="1"/>
          </p:cNvSpPr>
          <p:nvPr>
            <p:ph type="subTitle" idx="1"/>
          </p:nvPr>
        </p:nvSpPr>
        <p:spPr>
          <a:xfrm>
            <a:off x="609484" y="2971800"/>
            <a:ext cx="7924684" cy="990715"/>
          </a:xfrm>
        </p:spPr>
        <p:txBody>
          <a:bodyPr lIns="92162" tIns="46076" rIns="92162" bIns="46076" anchorCtr="1"/>
          <a:lstStyle>
            <a:lvl1pPr marL="0" indent="0" algn="ctr" hangingPunct="0">
              <a:spcBef>
                <a:spcPts val="800"/>
              </a:spcBef>
              <a:buNone/>
              <a:defRPr lang="de-DE">
                <a:latin typeface="Calibri" pitchFamily="18"/>
              </a:defRPr>
            </a:lvl1pPr>
          </a:lstStyle>
          <a:p>
            <a:pPr lvl="0"/>
            <a:r>
              <a:rPr lang="de-DE"/>
              <a:t>Klicken Sie, um das Untertitelformat zu bearbeiten</a:t>
            </a:r>
          </a:p>
        </p:txBody>
      </p:sp>
      <p:sp>
        <p:nvSpPr>
          <p:cNvPr id="12" name="Textplatzhalter 11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18" name="Foliennummernplatzhalter 4"/>
          <p:cNvSpPr txBox="1">
            <a:spLocks noGrp="1"/>
          </p:cNvSpPr>
          <p:nvPr>
            <p:ph type="sldNum" sz="quarter" idx="10"/>
          </p:nvPr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>
              <a:defRPr/>
            </a:pPr>
            <a:fld id="{C66621D2-31D1-4367-B584-32C6DB17A6B9}" type="slidenum">
              <a:rPr smtClean="0"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323528" y="6453336"/>
            <a:ext cx="7704856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chemeClr val="bg1"/>
                </a:solidFill>
              </a:rPr>
              <a:t>Rainer Kuhlen - Informationsethik  - Commons - Master-Studiengang Informationswissenschaft  - Chur 2012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316416" y="6453336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F906FB-203D-4793-8BE3-AA2D44DBD67D}" type="slidenum">
              <a:rPr lang="de-DE" sz="1400" smtClean="0"/>
              <a:pPr/>
              <a:t>‹Nr.›</a:t>
            </a:fld>
            <a:endParaRPr lang="de-DE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0" y="6525344"/>
            <a:ext cx="9144000" cy="332656"/>
            <a:chOff x="0" y="6525344"/>
            <a:chExt cx="9144000" cy="332656"/>
          </a:xfrm>
        </p:grpSpPr>
        <p:sp>
          <p:nvSpPr>
            <p:cNvPr id="6" name="Textfeld 5"/>
            <p:cNvSpPr txBox="1"/>
            <p:nvPr userDrawn="1"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333366"/>
            </a:solidFill>
            <a:ln>
              <a:noFill/>
            </a:ln>
          </p:spPr>
          <p:txBody>
            <a:bodyPr lIns="0" tIns="0" rIns="0" bIns="0" anchor="ctr" anchorCtr="1" compatLnSpc="0"/>
            <a:lstStyle/>
            <a:p>
              <a:pPr algn="l" eaLnBrk="1" hangingPunct="1">
                <a:buNone/>
              </a:pPr>
              <a:r>
                <a:rPr lang="de-DE" sz="12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Informationsethik - Wissen und Information als Gemeingüter (Commons) Berliner Bibliothekswissenschaftliches Kolloquium – 15.5.2012</a:t>
              </a:r>
              <a:endPara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36"/>
            <p:cNvSpPr/>
            <p:nvPr userDrawn="1"/>
          </p:nvSpPr>
          <p:spPr>
            <a:xfrm>
              <a:off x="8820472" y="6552728"/>
              <a:ext cx="251520" cy="260648"/>
            </a:xfrm>
            <a:prstGeom prst="rect">
              <a:avLst/>
            </a:prstGeom>
            <a:solidFill>
              <a:srgbClr val="F9F9F9"/>
            </a:solidFill>
            <a:ln>
              <a:noFill/>
              <a:prstDash val="solid"/>
            </a:ln>
          </p:spPr>
          <p:txBody>
            <a:bodyPr wrap="none" anchor="ctr" anchorCtr="1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fld id="{D6F0B285-78EF-495B-92B1-41B8038FAB0A}" type="slidenum">
                <a:rPr lang="de-DE" sz="1400" kern="0">
                  <a:solidFill>
                    <a:schemeClr val="tx2">
                      <a:lumMod val="75000"/>
                    </a:schemeClr>
                  </a:solidFill>
                  <a:latin typeface="Arial" pitchFamily="34"/>
                  <a:ea typeface="Arial Unicode MS" pitchFamily="2"/>
                  <a:cs typeface="Tahoma" pitchFamily="2"/>
                </a:rPr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t>‹Nr.›</a:t>
              </a:fld>
              <a:endParaRPr lang="de-DE" sz="1400" kern="0" dirty="0">
                <a:solidFill>
                  <a:schemeClr val="tx2">
                    <a:lumMod val="75000"/>
                  </a:schemeClr>
                </a:solidFill>
                <a:latin typeface="Arial" pitchFamily="34"/>
                <a:ea typeface="Arial Unicode MS" pitchFamily="2"/>
                <a:cs typeface="Tahoma" pitchFamily="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061325" y="0"/>
            <a:ext cx="1082675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de-DE" sz="3600" b="1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71500" y="1752600"/>
            <a:ext cx="8001000" cy="914400"/>
          </a:xfrm>
        </p:spPr>
        <p:txBody>
          <a:bodyPr lIns="92075" tIns="46038" rIns="92075" bIns="46038" anchor="ctr"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971800"/>
            <a:ext cx="7924800" cy="990600"/>
          </a:xfrm>
        </p:spPr>
        <p:txBody>
          <a:bodyPr lIns="92075" tIns="46038" rIns="92075" bIns="46038"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de-DE"/>
              <a:t>Klicken Sie, um das Untertitelformat zu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6525344"/>
            <a:ext cx="9144000" cy="332656"/>
            <a:chOff x="0" y="6525344"/>
            <a:chExt cx="9144000" cy="332656"/>
          </a:xfrm>
        </p:grpSpPr>
        <p:sp>
          <p:nvSpPr>
            <p:cNvPr id="11" name="Textfeld 10"/>
            <p:cNvSpPr txBox="1"/>
            <p:nvPr userDrawn="1"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333366"/>
            </a:solidFill>
            <a:ln>
              <a:noFill/>
            </a:ln>
          </p:spPr>
          <p:txBody>
            <a:bodyPr lIns="0" tIns="0" rIns="0" bIns="0" anchor="ctr" anchorCtr="1" compatLnSpc="0"/>
            <a:lstStyle/>
            <a:p>
              <a:pPr algn="l" eaLnBrk="1" hangingPunct="1">
                <a:buNone/>
              </a:pPr>
              <a:r>
                <a:rPr lang="de-DE" sz="12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Informationsethik - Wissen und Information als Gemeingüter (Commons) Berliner Bibliothekswissenschaftliches Kolloquium – 15.5.2012</a:t>
              </a:r>
              <a:endPara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36"/>
            <p:cNvSpPr/>
            <p:nvPr userDrawn="1"/>
          </p:nvSpPr>
          <p:spPr>
            <a:xfrm>
              <a:off x="8820472" y="6552728"/>
              <a:ext cx="251520" cy="260648"/>
            </a:xfrm>
            <a:prstGeom prst="rect">
              <a:avLst/>
            </a:prstGeom>
            <a:solidFill>
              <a:srgbClr val="F9F9F9"/>
            </a:solidFill>
            <a:ln>
              <a:noFill/>
              <a:prstDash val="solid"/>
            </a:ln>
          </p:spPr>
          <p:txBody>
            <a:bodyPr wrap="none" anchor="ctr" anchorCtr="1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fld id="{D6F0B285-78EF-495B-92B1-41B8038FAB0A}" type="slidenum">
                <a:rPr lang="de-DE" sz="1400" kern="0">
                  <a:solidFill>
                    <a:schemeClr val="tx2">
                      <a:lumMod val="75000"/>
                    </a:schemeClr>
                  </a:solidFill>
                  <a:latin typeface="Arial" pitchFamily="34"/>
                  <a:ea typeface="Arial Unicode MS" pitchFamily="2"/>
                  <a:cs typeface="Tahoma" pitchFamily="2"/>
                </a:rPr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t>‹Nr.›</a:t>
              </a:fld>
              <a:endParaRPr lang="de-DE" sz="1400" kern="0" dirty="0">
                <a:solidFill>
                  <a:schemeClr val="tx2">
                    <a:lumMod val="75000"/>
                  </a:schemeClr>
                </a:solidFill>
                <a:latin typeface="Arial" pitchFamily="34"/>
                <a:ea typeface="Arial Unicode MS" pitchFamily="2"/>
                <a:cs typeface="Tahoma" pitchFamily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-179999" y="144722"/>
            <a:ext cx="7543800" cy="1295284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539998" y="1439997"/>
            <a:ext cx="8229600" cy="719998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539998" y="1439997"/>
            <a:ext cx="6479996" cy="3805915"/>
          </a:xfrm>
        </p:spPr>
        <p:txBody>
          <a:bodyPr lIns="0" tIns="0" rIns="0" bIns="0" anchor="t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9" name="Inhaltsplatzhalter 8"/>
          <p:cNvSpPr txBox="1">
            <a:spLocks noGrp="1"/>
          </p:cNvSpPr>
          <p:nvPr>
            <p:ph idx="1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defRPr lang="de-DE"/>
            </a:lvl1pPr>
          </a:lstStyle>
          <a:p>
            <a:pPr lvl="0"/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0" y="6525344"/>
            <a:ext cx="9144000" cy="332656"/>
            <a:chOff x="0" y="6525344"/>
            <a:chExt cx="9144000" cy="332656"/>
          </a:xfrm>
        </p:grpSpPr>
        <p:sp>
          <p:nvSpPr>
            <p:cNvPr id="12" name="Textfeld 11"/>
            <p:cNvSpPr txBox="1"/>
            <p:nvPr userDrawn="1"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333366"/>
            </a:solidFill>
            <a:ln>
              <a:noFill/>
            </a:ln>
          </p:spPr>
          <p:txBody>
            <a:bodyPr lIns="0" tIns="0" rIns="0" bIns="0" anchor="ctr" anchorCtr="1" compatLnSpc="0"/>
            <a:lstStyle/>
            <a:p>
              <a:pPr algn="l" eaLnBrk="1" hangingPunct="1">
                <a:buNone/>
              </a:pPr>
              <a:r>
                <a:rPr lang="de-DE" sz="12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Informationsethik - Wissen und Information als Gemeingüter (Commons) Berliner Bibliothekswissenschaftliches Kolloquium – 15.5.2012</a:t>
              </a:r>
              <a:endPara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36"/>
            <p:cNvSpPr/>
            <p:nvPr userDrawn="1"/>
          </p:nvSpPr>
          <p:spPr>
            <a:xfrm>
              <a:off x="8820472" y="6552728"/>
              <a:ext cx="251520" cy="260648"/>
            </a:xfrm>
            <a:prstGeom prst="rect">
              <a:avLst/>
            </a:prstGeom>
            <a:solidFill>
              <a:srgbClr val="F9F9F9"/>
            </a:solidFill>
            <a:ln>
              <a:noFill/>
              <a:prstDash val="solid"/>
            </a:ln>
          </p:spPr>
          <p:txBody>
            <a:bodyPr wrap="none" anchor="ctr" anchorCtr="1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fld id="{D6F0B285-78EF-495B-92B1-41B8038FAB0A}" type="slidenum">
                <a:rPr lang="de-DE" sz="1400" kern="0">
                  <a:solidFill>
                    <a:schemeClr val="tx2">
                      <a:lumMod val="75000"/>
                    </a:schemeClr>
                  </a:solidFill>
                  <a:latin typeface="Arial" pitchFamily="34"/>
                  <a:ea typeface="Arial Unicode MS" pitchFamily="2"/>
                  <a:cs typeface="Tahoma" pitchFamily="2"/>
                </a:rPr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t>‹Nr.›</a:t>
              </a:fld>
              <a:endParaRPr lang="de-DE" sz="1400" kern="0" dirty="0">
                <a:solidFill>
                  <a:schemeClr val="tx2">
                    <a:lumMod val="75000"/>
                  </a:schemeClr>
                </a:solidFill>
                <a:latin typeface="Arial" pitchFamily="34"/>
                <a:ea typeface="Arial Unicode MS" pitchFamily="2"/>
                <a:cs typeface="Tahoma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27022-AE29-4574-96FD-DAC86EE4EB48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8" name="Foliennummernplatzhalter 4"/>
          <p:cNvSpPr txBox="1">
            <a:spLocks/>
          </p:cNvSpPr>
          <p:nvPr userDrawn="1"/>
        </p:nvSpPr>
        <p:spPr>
          <a:xfrm>
            <a:off x="8748464" y="6506740"/>
            <a:ext cx="395536" cy="3512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Arial Unicode MS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793FC-0EA5-474F-87E8-1651B7182D9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03DA7-0F8F-4047-BC28-B050E11ED82C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BEF7F-7780-4E0D-AA52-76C109BD93B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F5959-76CB-4494-9B5B-C2186CB27688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432BF-C6AE-404E-9834-A97744CFB8A7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CC843-0332-488E-8561-1646C1787D4F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8074-5137-4987-9893-903049B29D4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BB25-E600-4779-B28A-F10AE0DC532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9226-B8F0-47B6-A15E-E4BC5A328E93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/>
          <a:lstStyle>
            <a:lvl1pPr>
              <a:defRPr lang="de-DE" sz="4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lang="de-DE"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37417-64FD-4B28-8FB0-6F7C6BB08F1C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8" name="Foliennummernplatzhalter 4"/>
          <p:cNvSpPr txBox="1">
            <a:spLocks/>
          </p:cNvSpPr>
          <p:nvPr userDrawn="1"/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ahoma" pitchFamily="2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78"/>
            <a:ext cx="7772400" cy="14698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47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9399D-5741-45A0-A8DE-EFE0DA9203D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515"/>
            <a:ext cx="8229243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D8BED-881D-4896-8EDA-6A7EBE45EE44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156" y="4406758"/>
            <a:ext cx="7772400" cy="1362236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156" y="2906639"/>
            <a:ext cx="7772400" cy="1500118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B36E7-3090-494B-AF5A-8ABA526EF416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604881"/>
            <a:ext cx="4038475" cy="4525923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8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94995-7C85-4629-8F67-B90E0E851D97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24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A3AA6-7038-4DEF-B5A4-7978799B9CD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1A6E6-6B50-44D3-BFEE-DF5AA4B1A75F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9B528-0915-4D7E-8028-1D500922A61A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431999" indent="-323999">
              <a:spcAft>
                <a:spcPts val="1415"/>
              </a:spcAft>
              <a:defRPr sz="3200"/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FDDBE-7952-4F16-9B8F-FC79C1B28C1F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4B6D7-8341-44A9-A3BA-83D48F55D3EB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DFBD1-417A-4920-8820-A9376F546510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457200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648315" y="1719355"/>
            <a:ext cx="4038475" cy="4411797"/>
          </a:xfrm>
        </p:spPr>
        <p:txBody>
          <a:bodyPr anchor="t"/>
          <a:lstStyle>
            <a:lvl1pPr marL="343082" indent="-343082">
              <a:spcBef>
                <a:spcPts val="7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8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C4AB0-5BD0-43C1-9393-1EC7CE9C606E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8" name="Textfeld 7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ahoma" pitchFamily="2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2884"/>
            <a:ext cx="2057400" cy="585792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2884"/>
            <a:ext cx="6019915" cy="5857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5EEEB-97E9-4BE6-B145-0220EC77663E}" type="slidenum">
              <a:rPr/>
              <a:pPr>
                <a:defRPr/>
              </a:pPr>
              <a:t>‹Nr.›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4676"/>
            <a:ext cx="8229600" cy="1143000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6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de-DE"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3"/>
            <a:ext cx="4040276" cy="3951360"/>
          </a:xfrm>
        </p:spPr>
        <p:txBody>
          <a:bodyPr anchor="t"/>
          <a:lstStyle>
            <a:lvl1pPr marL="343082" indent="-343082">
              <a:spcBef>
                <a:spcPts val="6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78" y="1535039"/>
            <a:ext cx="4041721" cy="639723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lang="de-DE" sz="2400" b="1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type="title" idx="4294967295"/>
          </p:nvPr>
        </p:nvSpPr>
        <p:spPr>
          <a:xfrm>
            <a:off x="4645078" y="2174763"/>
            <a:ext cx="4041721" cy="3951360"/>
          </a:xfrm>
        </p:spPr>
        <p:txBody>
          <a:bodyPr anchor="t"/>
          <a:lstStyle>
            <a:lvl1pPr marL="343082" indent="-343082">
              <a:spcBef>
                <a:spcPts val="6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24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7" name="Rectangle 5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Rectangle 6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ECD51-E7A6-4B39-8E97-64F1CECEB9C6}" type="slidenum">
              <a:rPr/>
              <a:pPr>
                <a:defRPr/>
              </a:pPr>
              <a:t>‹Nr.›</a:t>
            </a:fld>
            <a:endParaRPr dirty="0"/>
          </a:p>
        </p:txBody>
      </p:sp>
      <p:sp>
        <p:nvSpPr>
          <p:cNvPr id="11" name="Foliennummernplatzhalter 4"/>
          <p:cNvSpPr txBox="1">
            <a:spLocks/>
          </p:cNvSpPr>
          <p:nvPr userDrawn="1"/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ahoma" pitchFamily="2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15900" y="6264275"/>
            <a:ext cx="8099425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200" b="1" kern="0" dirty="0" err="1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Towards</a:t>
            </a:r>
            <a:r>
              <a:rPr lang="de-DE" sz="2200" b="1" kern="0" dirty="0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 a </a:t>
            </a:r>
            <a:r>
              <a:rPr lang="de-DE" sz="2200" b="1" kern="0" dirty="0" err="1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commons-based</a:t>
            </a:r>
            <a:r>
              <a:rPr lang="de-DE" sz="2200" b="1" kern="0" dirty="0">
                <a:solidFill>
                  <a:srgbClr val="FFFFFF"/>
                </a:solidFill>
                <a:latin typeface="Calibri" pitchFamily="34"/>
                <a:ea typeface="Arial Unicode MS" pitchFamily="2"/>
                <a:cs typeface="Tahoma" pitchFamily="2"/>
              </a:rPr>
              <a:t> copyright</a:t>
            </a:r>
            <a:r>
              <a:rPr lang="de-DE" sz="2200" b="1" kern="0" dirty="0">
                <a:solidFill>
                  <a:srgbClr val="FFFFFF"/>
                </a:solidFill>
                <a:latin typeface="Calibri" pitchFamily="34"/>
                <a:ea typeface="Arial Unicode MS" pitchFamily="2"/>
                <a:cs typeface="Arial" pitchFamily="2"/>
              </a:rPr>
              <a:t>– IFLA 08/2010</a:t>
            </a:r>
          </a:p>
        </p:txBody>
      </p:sp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313200" y="122401"/>
            <a:ext cx="7543800" cy="1295284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7" name="Textplatzhalter 6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6" name="Datumsplatzhalter 2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ußzeilenplatzhalter 3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Foliennummernplatzhalter 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AFB8-79D7-4DF3-9527-D589F491934B}" type="slidenum">
              <a:rPr/>
              <a:pPr>
                <a:defRPr/>
              </a:pPr>
              <a:t>‹Nr.›</a:t>
            </a:fld>
            <a:endParaRPr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6525344"/>
            <a:ext cx="9144000" cy="332656"/>
            <a:chOff x="0" y="6525344"/>
            <a:chExt cx="9144000" cy="332656"/>
          </a:xfrm>
        </p:grpSpPr>
        <p:sp>
          <p:nvSpPr>
            <p:cNvPr id="11" name="Textfeld 10"/>
            <p:cNvSpPr txBox="1"/>
            <p:nvPr userDrawn="1"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333366"/>
            </a:solidFill>
            <a:ln>
              <a:noFill/>
            </a:ln>
          </p:spPr>
          <p:txBody>
            <a:bodyPr lIns="0" tIns="0" rIns="0" bIns="0" anchor="ctr" anchorCtr="1" compatLnSpc="0"/>
            <a:lstStyle/>
            <a:p>
              <a:pPr algn="l" eaLnBrk="1" hangingPunct="1">
                <a:buNone/>
              </a:pPr>
              <a:r>
                <a:rPr lang="de-DE" sz="1200" kern="1200" dirty="0" smtClean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Informationsethik - Wissen und Information als Gemeingüter (Commons) Berliner Bibliothekswissenschaftliches Kolloquium – 15.5.2012</a:t>
              </a:r>
              <a:endPara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36"/>
            <p:cNvSpPr/>
            <p:nvPr userDrawn="1"/>
          </p:nvSpPr>
          <p:spPr>
            <a:xfrm>
              <a:off x="8820472" y="6552728"/>
              <a:ext cx="251520" cy="260648"/>
            </a:xfrm>
            <a:prstGeom prst="rect">
              <a:avLst/>
            </a:prstGeom>
            <a:solidFill>
              <a:srgbClr val="F9F9F9"/>
            </a:solidFill>
            <a:ln>
              <a:noFill/>
              <a:prstDash val="solid"/>
            </a:ln>
          </p:spPr>
          <p:txBody>
            <a:bodyPr wrap="none" anchor="ctr" anchorCtr="1" compatLnSpc="0"/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fld id="{D6F0B285-78EF-495B-92B1-41B8038FAB0A}" type="slidenum">
                <a:rPr lang="de-DE" sz="1400" kern="0">
                  <a:solidFill>
                    <a:schemeClr val="tx2">
                      <a:lumMod val="75000"/>
                    </a:schemeClr>
                  </a:solidFill>
                  <a:latin typeface="Arial" pitchFamily="34"/>
                  <a:ea typeface="Arial Unicode MS" pitchFamily="2"/>
                  <a:cs typeface="Tahoma" pitchFamily="2"/>
                </a:rPr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t>‹Nr.›</a:t>
              </a:fld>
              <a:endParaRPr lang="de-DE" sz="1400" kern="0" dirty="0">
                <a:solidFill>
                  <a:schemeClr val="tx2">
                    <a:lumMod val="75000"/>
                  </a:schemeClr>
                </a:solidFill>
                <a:latin typeface="Arial" pitchFamily="34"/>
                <a:ea typeface="Arial Unicode MS" pitchFamily="2"/>
                <a:cs typeface="Tahoma" pitchFamily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 noGrp="1"/>
          </p:cNvSpPr>
          <p:nvPr>
            <p:ph type="title" idx="4294967295"/>
          </p:nvPr>
        </p:nvSpPr>
        <p:spPr>
          <a:xfrm>
            <a:off x="457200" y="273597"/>
            <a:ext cx="8229243" cy="1144801"/>
          </a:xfrm>
        </p:spPr>
        <p:txBody>
          <a:bodyPr lIns="0" tIns="0" rIns="0" bIns="0" anchor="ctr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457200" y="1604515"/>
            <a:ext cx="8229243" cy="4525923"/>
          </a:xfrm>
        </p:spPr>
        <p:txBody>
          <a:bodyPr lIns="0" tIns="0" rIns="0" bIns="0"/>
          <a:lstStyle>
            <a:lvl1pPr hangingPunct="0">
              <a:buNone/>
              <a:defRPr lang="de-DE"/>
            </a:lvl1pPr>
          </a:lstStyle>
          <a:p>
            <a:pPr lvl="0"/>
            <a:endParaRPr lang="de-DE"/>
          </a:p>
        </p:txBody>
      </p:sp>
      <p:sp>
        <p:nvSpPr>
          <p:cNvPr id="4" name="Rectangle 5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Rectangle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F4479-4DAE-4809-8077-728DF9716DA5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9" name="Textfeld 8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10" name="Foliennummernplatzhalter 4"/>
          <p:cNvSpPr txBox="1">
            <a:spLocks/>
          </p:cNvSpPr>
          <p:nvPr userDrawn="1"/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ahoma" pitchFamily="2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2884"/>
            <a:ext cx="3008156" cy="1162083"/>
          </a:xfrm>
        </p:spPr>
        <p:txBody>
          <a:bodyPr/>
          <a:lstStyle>
            <a:lvl1pPr>
              <a:defRPr lang="de-DE" sz="2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 txBox="1">
            <a:spLocks noGrp="1"/>
          </p:cNvSpPr>
          <p:nvPr>
            <p:ph type="title" idx="4294967295"/>
          </p:nvPr>
        </p:nvSpPr>
        <p:spPr>
          <a:xfrm>
            <a:off x="3575157" y="272884"/>
            <a:ext cx="5111642" cy="5853238"/>
          </a:xfrm>
        </p:spPr>
        <p:txBody>
          <a:bodyPr anchor="t"/>
          <a:lstStyle>
            <a:lvl1pPr marL="343082" indent="-343082">
              <a:spcBef>
                <a:spcPts val="800"/>
              </a:spcBef>
              <a:buClr>
                <a:srgbClr val="330066"/>
              </a:buClr>
              <a:buSzPct val="70000"/>
              <a:buFont typeface="Wingdings" pitchFamily="2"/>
              <a:buChar char="l"/>
              <a:defRPr lang="de-DE"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  <a:br>
              <a:rPr lang="de-DE"/>
            </a:br>
            <a:r>
              <a:rPr lang="de-DE"/>
              <a:t>Zweite Ebene</a:t>
            </a:r>
            <a:br>
              <a:rPr lang="de-DE"/>
            </a:br>
            <a:r>
              <a:rPr lang="de-DE"/>
              <a:t>Dritte Ebene</a:t>
            </a:r>
            <a:br>
              <a:rPr lang="de-DE"/>
            </a:br>
            <a:r>
              <a:rPr lang="de-DE"/>
              <a:t>Vierte Ebene</a:t>
            </a:r>
            <a:br>
              <a:rPr lang="de-DE"/>
            </a:br>
            <a:r>
              <a:rPr lang="de-DE"/>
              <a:t>Fünfte Ebene</a:t>
            </a:r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1434958"/>
            <a:ext cx="3008156" cy="46911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de-DE"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B7F53-07FA-40D9-A363-02E0AB66B440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8" name="Textfeld 7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ahoma" pitchFamily="2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443" y="4800600"/>
            <a:ext cx="5486400" cy="566644"/>
          </a:xfrm>
        </p:spPr>
        <p:txBody>
          <a:bodyPr/>
          <a:lstStyle>
            <a:lvl1pPr>
              <a:defRPr lang="de-DE" sz="2000"/>
            </a:lvl1pPr>
          </a:lstStyle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 txBox="1">
            <a:spLocks noGrp="1"/>
          </p:cNvSpPr>
          <p:nvPr>
            <p:ph type="title" idx="4294967295"/>
          </p:nvPr>
        </p:nvSpPr>
        <p:spPr>
          <a:xfrm>
            <a:off x="1792443" y="612721"/>
            <a:ext cx="5486400" cy="4114800"/>
          </a:xfrm>
        </p:spPr>
        <p:txBody>
          <a:bodyPr anchor="t" anchorCtr="1"/>
          <a:lstStyle>
            <a:lvl1pPr algn="ctr" hangingPunct="0">
              <a:buNone/>
              <a:defRPr lang="de-DE" sz="4400" b="0" kern="1200"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443" y="5367244"/>
            <a:ext cx="5486400" cy="80495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lang="de-DE" sz="14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5"/>
          <p:cNvSpPr txBox="1"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 txBox="1"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C25E8-2A32-4987-A65B-61DB3E400B86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8" name="Textfeld 7"/>
          <p:cNvSpPr txBox="1"/>
          <p:nvPr userDrawn="1"/>
        </p:nvSpPr>
        <p:spPr>
          <a:xfrm>
            <a:off x="0" y="6597352"/>
            <a:ext cx="8748464" cy="260648"/>
          </a:xfrm>
          <a:prstGeom prst="rect">
            <a:avLst/>
          </a:prstGeom>
          <a:solidFill>
            <a:srgbClr val="333366"/>
          </a:solidFill>
          <a:ln>
            <a:noFill/>
          </a:ln>
        </p:spPr>
        <p:txBody>
          <a:bodyPr lIns="0" tIns="0" rIns="0" bIns="0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A commons-based foundation of open access and other open models – Open Data Cologne 14.12.2010</a:t>
            </a:r>
            <a:endParaRPr lang="de-DE" sz="1400" b="1" kern="0" dirty="0">
              <a:solidFill>
                <a:schemeClr val="bg1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  <p:sp>
        <p:nvSpPr>
          <p:cNvPr id="9" name="Foliennummernplatzhalter 4"/>
          <p:cNvSpPr txBox="1">
            <a:spLocks/>
          </p:cNvSpPr>
          <p:nvPr userDrawn="1"/>
        </p:nvSpPr>
        <p:spPr>
          <a:xfrm>
            <a:off x="8748464" y="6506740"/>
            <a:ext cx="395536" cy="351260"/>
          </a:xfrm>
          <a:prstGeom prst="rect">
            <a:avLst/>
          </a:prstGeom>
        </p:spPr>
        <p:txBody>
          <a:bodyPr lIns="0" tIns="0" rIns="0" bIns="0"/>
          <a:lstStyle>
            <a:lvl1pPr hangingPunct="0">
              <a:defRPr lang="de-DE" sz="1400">
                <a:latin typeface="Times New Roman" pitchFamily="18"/>
                <a:cs typeface="Tahoma" pitchFamily="2"/>
              </a:defRPr>
            </a:lvl1pPr>
            <a:lvl2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2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6621D2-31D1-4367-B584-32C6DB17A6B9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/>
                <a:ea typeface="+mn-ea"/>
                <a:cs typeface="Tahoma" pitchFamily="2"/>
              </a:rPr>
              <a:pPr marL="0" marR="0" lvl="0" indent="0" algn="l" defTabSz="9144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/>
              <a:ea typeface="+mn-ea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 txBox="1">
            <a:spLocks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8" name="Rectangle 4"/>
          <p:cNvSpPr txBox="1">
            <a:spLocks noGrp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780" r:id="rId3"/>
    <p:sldLayoutId id="2147483781" r:id="rId4"/>
    <p:sldLayoutId id="2147483782" r:id="rId5"/>
    <p:sldLayoutId id="2147483813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814" r:id="rId13"/>
    <p:sldLayoutId id="2147483815" r:id="rId14"/>
    <p:sldLayoutId id="2147483816" r:id="rId15"/>
    <p:sldLayoutId id="2147483817" r:id="rId16"/>
    <p:sldLayoutId id="2147483819" r:id="rId17"/>
    <p:sldLayoutId id="2147483820" r:id="rId1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en-US" sz="3900" b="1">
          <a:solidFill>
            <a:srgbClr val="330066"/>
          </a:solidFill>
          <a:latin typeface="Arial" pitchFamily="18"/>
          <a:ea typeface="Arial Unicode MS" pitchFamily="2"/>
          <a:cs typeface="Arial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5pPr>
      <a:lvl6pPr marL="4572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6pPr>
      <a:lvl7pPr marL="9144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7pPr>
      <a:lvl8pPr marL="13716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8pPr>
      <a:lvl9pPr marL="1828800" algn="l" rtl="0" eaLnBrk="0" fontAlgn="base">
        <a:spcBef>
          <a:spcPct val="0"/>
        </a:spcBef>
        <a:spcAft>
          <a:spcPct val="0"/>
        </a:spcAft>
        <a:buSzPct val="45000"/>
        <a:buFont typeface="StarSymbol"/>
        <a:buChar char="●"/>
        <a:defRPr sz="3900" b="1">
          <a:solidFill>
            <a:srgbClr val="330066"/>
          </a:solidFill>
          <a:latin typeface="Arial" pitchFamily="34" charset="0"/>
          <a:ea typeface="Arial Unicode MS" pitchFamily="34" charset="-128"/>
          <a:cs typeface="Arial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Clr>
          <a:srgbClr val="330066"/>
        </a:buClr>
        <a:buSzPct val="45000"/>
        <a:buFont typeface="StarSymbol"/>
        <a:buChar char="●"/>
        <a:defRPr lang="en-US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Clr>
          <a:srgbClr val="669999"/>
        </a:buClr>
        <a:buSzPct val="45000"/>
        <a:buFont typeface="StarSymbol"/>
        <a:buChar char="●"/>
        <a:defRPr lang="en-US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Clr>
          <a:srgbClr val="CCCC00"/>
        </a:buClr>
        <a:buSzPct val="75000"/>
        <a:buFont typeface="StarSymbol"/>
        <a:buChar char="–"/>
        <a:defRPr lang="en-US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Clr>
          <a:srgbClr val="330066"/>
        </a:buClr>
        <a:buSzPct val="45000"/>
        <a:buFont typeface="StarSymbol"/>
        <a:buChar char="●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Clr>
          <a:srgbClr val="D8D8EC"/>
        </a:buClr>
        <a:buSzPct val="75000"/>
        <a:buFont typeface="StarSymbol"/>
        <a:buChar char="–"/>
        <a:defRPr lang="en-US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051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6375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D6DE61C2-64FF-40EF-9A7F-62D608C29EEE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3075" name="Textplatzhalt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7375" y="6246813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6375" y="6246813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FAC1CE7C-612D-4E46-9BAA-C836229A5693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lang="de-DE" sz="4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45000"/>
        <a:buFont typeface="StarSymbol"/>
        <a:buChar char="●"/>
        <a:defRPr sz="4400">
          <a:solidFill>
            <a:srgbClr val="000000"/>
          </a:solidFill>
          <a:latin typeface="Arial" pitchFamily="34" charset="0"/>
          <a:ea typeface="Arial Unicode MS" pitchFamily="34" charset="-128"/>
          <a:cs typeface="Tahoma" pitchFamily="34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de-DE" sz="32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45000"/>
        <a:buFont typeface="StarSymbol"/>
        <a:buChar char="●"/>
        <a:defRPr lang="de-DE" sz="28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75000"/>
        <a:buFont typeface="StarSymbol"/>
        <a:buChar char="–"/>
        <a:defRPr lang="de-DE" sz="24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45000"/>
        <a:buFont typeface="StarSymbol"/>
        <a:buChar char="●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75000"/>
        <a:buFont typeface="StarSymbol"/>
        <a:buChar char="–"/>
        <a:defRPr lang="de-DE" sz="2000" kern="1200">
          <a:solidFill>
            <a:srgbClr val="000000"/>
          </a:solidFill>
          <a:latin typeface="Arial" pitchFamily="18"/>
          <a:ea typeface="Arial Unicode MS" pitchFamily="2"/>
          <a:cs typeface="Tahoma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Ravenna" TargetMode="External"/><Relationship Id="rId5" Type="http://schemas.openxmlformats.org/officeDocument/2006/relationships/hyperlink" Target="http://de.wikipedia.org/wiki/San_Vitale" TargetMode="Externa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lham.edu/~peters/fos/overview.ht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im.mpg.de/openaccess-berlin/berlin_declaration.pdf" TargetMode="External"/><Relationship Id="rId5" Type="http://schemas.openxmlformats.org/officeDocument/2006/relationships/hyperlink" Target="http://www.earlham.edu/~peters/fos/bethesda.htm" TargetMode="External"/><Relationship Id="rId4" Type="http://schemas.openxmlformats.org/officeDocument/2006/relationships/hyperlink" Target="http://www.soros.org/openaccess/read.shtm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m-assoc.org/public_affairs_brussels_declaration.php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dl.mpg.de/services/oa_policy_de.htm?la=d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sweb.cern.ch/" TargetMode="External"/><Relationship Id="rId5" Type="http://schemas.openxmlformats.org/officeDocument/2006/relationships/hyperlink" Target="https://twiki.cern.ch/twiki/bin/view/Inspire/WebHome" TargetMode="External"/><Relationship Id="rId4" Type="http://schemas.openxmlformats.org/officeDocument/2006/relationships/hyperlink" Target="http://scoap3.org/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hlen.name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Grp="1"/>
          </p:cNvSpPr>
          <p:nvPr>
            <p:ph type="title"/>
          </p:nvPr>
        </p:nvSpPr>
        <p:spPr>
          <a:xfrm>
            <a:off x="791580" y="3789040"/>
            <a:ext cx="7560840" cy="1584176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/>
          <a:p>
            <a:pPr algn="ctr" eaLnBrk="1" hangingPunct="1">
              <a:spcBef>
                <a:spcPts val="500"/>
              </a:spcBef>
              <a:buFont typeface="StarSymbol"/>
              <a:buNone/>
            </a:pPr>
            <a:r>
              <a:rPr sz="20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Rainer Kuhlen</a:t>
            </a:r>
            <a:br>
              <a:rPr sz="20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</a:br>
            <a:r>
              <a:rPr sz="20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Department of Computer and Information Science</a:t>
            </a:r>
            <a:br>
              <a:rPr sz="20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</a:br>
            <a:r>
              <a:rPr sz="2000" dirty="0" smtClean="0">
                <a:solidFill>
                  <a:srgbClr val="002060"/>
                </a:solidFill>
                <a:latin typeface="+mn-lt"/>
                <a:ea typeface="Arial Unicode MS" pitchFamily="34" charset="-128"/>
                <a:cs typeface="Arial" pitchFamily="34" charset="0"/>
              </a:rPr>
              <a:t>University of Konstanz, Germany</a:t>
            </a:r>
            <a:endParaRPr sz="2000" dirty="0" smtClean="0">
              <a:solidFill>
                <a:srgbClr val="FFFFFF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AutoShape 6">
            <a:hlinkClick r:id="rId3" action="ppaction://hlinksldjump"/>
          </p:cNvPr>
          <p:cNvSpPr>
            <a:spLocks/>
          </p:cNvSpPr>
          <p:nvPr/>
        </p:nvSpPr>
        <p:spPr bwMode="auto">
          <a:xfrm flipH="1">
            <a:off x="8198296" y="5733256"/>
            <a:ext cx="945704" cy="593570"/>
          </a:xfrm>
          <a:custGeom>
            <a:avLst/>
            <a:gdLst>
              <a:gd name="T0" fmla="*/ 631113304 w 21600"/>
              <a:gd name="T1" fmla="*/ 0 h 21600"/>
              <a:gd name="T2" fmla="*/ 1262225365 w 21600"/>
              <a:gd name="T3" fmla="*/ 224296305 h 21600"/>
              <a:gd name="T4" fmla="*/ 631113304 w 21600"/>
              <a:gd name="T5" fmla="*/ 448591730 h 21600"/>
              <a:gd name="T6" fmla="*/ 0 w 21600"/>
              <a:gd name="T7" fmla="*/ 224296305 h 21600"/>
              <a:gd name="T8" fmla="*/ 558534834 w 21600"/>
              <a:gd name="T9" fmla="*/ 0 h 21600"/>
              <a:gd name="T10" fmla="*/ 558534834 w 21600"/>
              <a:gd name="T11" fmla="*/ 448591730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4779 w 21600"/>
              <a:gd name="T19" fmla="*/ 5400 h 21600"/>
              <a:gd name="T20" fmla="*/ 216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5400"/>
                </a:moveTo>
                <a:lnTo>
                  <a:pt x="9558" y="5400"/>
                </a:lnTo>
                <a:lnTo>
                  <a:pt x="9558" y="0"/>
                </a:lnTo>
                <a:lnTo>
                  <a:pt x="0" y="10800"/>
                </a:lnTo>
                <a:lnTo>
                  <a:pt x="9558" y="21600"/>
                </a:lnTo>
                <a:lnTo>
                  <a:pt x="9558" y="16200"/>
                </a:lnTo>
                <a:lnTo>
                  <a:pt x="21600" y="16200"/>
                </a:lnTo>
                <a:close/>
              </a:path>
            </a:pathLst>
          </a:custGeom>
          <a:solidFill>
            <a:srgbClr val="002060"/>
          </a:solidFill>
          <a:ln w="12701">
            <a:noFill/>
            <a:prstDash val="solid"/>
            <a:miter lim="800000"/>
            <a:headEnd/>
            <a:tailEnd/>
          </a:ln>
        </p:spPr>
        <p:txBody>
          <a:bodyPr wrap="square" lIns="18004" tIns="10799" rIns="18004" bIns="10799" anchor="ctr" anchorCtr="1">
            <a:spAutoFit/>
          </a:bodyPr>
          <a:lstStyle/>
          <a:p>
            <a:endParaRPr lang="de-DE" dirty="0"/>
          </a:p>
        </p:txBody>
      </p:sp>
      <p:sp>
        <p:nvSpPr>
          <p:cNvPr id="10243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971600" y="1916832"/>
            <a:ext cx="6840760" cy="1440160"/>
          </a:xfrm>
          <a:solidFill>
            <a:srgbClr val="002060"/>
          </a:solidFill>
        </p:spPr>
        <p:txBody>
          <a:bodyPr anchor="ctr" anchorCtr="1"/>
          <a:lstStyle/>
          <a:p>
            <a:pPr algn="ctr" eaLnBrk="1" hangingPunct="1">
              <a:buNone/>
            </a:pPr>
            <a:r>
              <a:rPr lang="de-DE" sz="2400" dirty="0" smtClean="0">
                <a:solidFill>
                  <a:schemeClr val="bg1"/>
                </a:solidFill>
              </a:rPr>
              <a:t>Informationsethik - Wissen und Information als Gemeingüter (Commons)</a:t>
            </a:r>
            <a:endParaRPr lang="de-DE" sz="2400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876677" cy="1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7384"/>
            <a:ext cx="9144000" cy="194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 txBox="1">
            <a:spLocks noGrp="1"/>
          </p:cNvSpPr>
          <p:nvPr>
            <p:ph type="title"/>
          </p:nvPr>
        </p:nvSpPr>
        <p:spPr>
          <a:xfrm>
            <a:off x="2699792" y="1689919"/>
            <a:ext cx="3815953" cy="460375"/>
          </a:xfrm>
          <a:solidFill>
            <a:srgbClr val="002060"/>
          </a:solidFill>
        </p:spPr>
        <p:txBody>
          <a:bodyPr wrap="square" anchor="ctr" anchorCtr="1">
            <a:spAutoFit/>
          </a:bodyPr>
          <a:lstStyle/>
          <a:p>
            <a:pPr algn="ctr" eaLnBrk="1" hangingPunct="1">
              <a:buFont typeface="StarSymbol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/>
              </a:rPr>
              <a:t>Informationsethik</a:t>
            </a:r>
            <a:endParaRPr sz="24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942" name="Rectangle 2"/>
          <p:cNvSpPr txBox="1">
            <a:spLocks noGrp="1"/>
          </p:cNvSpPr>
          <p:nvPr>
            <p:ph type="title"/>
          </p:nvPr>
        </p:nvSpPr>
        <p:spPr>
          <a:xfrm>
            <a:off x="3275856" y="1052736"/>
            <a:ext cx="2879725" cy="461963"/>
          </a:xfrm>
          <a:solidFill>
            <a:schemeClr val="bg1">
              <a:lumMod val="85000"/>
            </a:schemeClr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Ethik</a:t>
            </a:r>
            <a:endParaRPr sz="2400" dirty="0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Titel 9"/>
          <p:cNvSpPr>
            <a:spLocks noGrp="1"/>
          </p:cNvSpPr>
          <p:nvPr>
            <p:ph type="title"/>
          </p:nvPr>
        </p:nvSpPr>
        <p:spPr>
          <a:xfrm>
            <a:off x="34925" y="-26988"/>
            <a:ext cx="5616575" cy="461963"/>
          </a:xfrm>
          <a:solidFill>
            <a:srgbClr val="002060"/>
          </a:solidFill>
        </p:spPr>
        <p:txBody>
          <a:bodyPr anchor="ctr">
            <a:spAutoFit/>
          </a:bodyPr>
          <a:lstStyle/>
          <a:p>
            <a:pPr>
              <a:buFont typeface="StarSymbol"/>
              <a:buNone/>
              <a:defRPr/>
            </a:pPr>
            <a:r>
              <a:rPr sz="2400" dirty="0" smtClean="0">
                <a:solidFill>
                  <a:schemeClr val="bg1"/>
                </a:solidFill>
                <a:latin typeface="+mn-lt"/>
              </a:rPr>
              <a:t>Mehrdimensionale Beziehungen für Ethik</a:t>
            </a:r>
            <a:endParaRPr sz="2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2" name="Gerade Verbindung 21"/>
          <p:cNvCxnSpPr/>
          <p:nvPr/>
        </p:nvCxnSpPr>
        <p:spPr>
          <a:xfrm rot="5400000">
            <a:off x="1691928" y="4868912"/>
            <a:ext cx="863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5400000">
            <a:off x="6521450" y="4721225"/>
            <a:ext cx="711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Rectangle 2"/>
          <p:cNvSpPr txBox="1">
            <a:spLocks noGrp="1"/>
          </p:cNvSpPr>
          <p:nvPr>
            <p:ph type="title"/>
          </p:nvPr>
        </p:nvSpPr>
        <p:spPr>
          <a:xfrm>
            <a:off x="684213" y="4005064"/>
            <a:ext cx="2879725" cy="461963"/>
          </a:xfrm>
          <a:solidFill>
            <a:schemeClr val="bg1">
              <a:lumMod val="85000"/>
            </a:schemeClr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Wirtschaft</a:t>
            </a:r>
            <a:endParaRPr sz="2400" dirty="0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947" name="Rectangle 2"/>
          <p:cNvSpPr txBox="1">
            <a:spLocks noGrp="1"/>
          </p:cNvSpPr>
          <p:nvPr>
            <p:ph type="title"/>
          </p:nvPr>
        </p:nvSpPr>
        <p:spPr>
          <a:xfrm>
            <a:off x="5435600" y="3911600"/>
            <a:ext cx="2881313" cy="461963"/>
          </a:xfrm>
          <a:solidFill>
            <a:schemeClr val="bg1">
              <a:lumMod val="85000"/>
            </a:schemeClr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4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Politik</a:t>
            </a:r>
            <a:endParaRPr sz="2400" dirty="0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948" name="Rectangle 2"/>
          <p:cNvSpPr txBox="1">
            <a:spLocks noGrp="1"/>
          </p:cNvSpPr>
          <p:nvPr>
            <p:ph type="title"/>
          </p:nvPr>
        </p:nvSpPr>
        <p:spPr>
          <a:xfrm>
            <a:off x="3240088" y="2646789"/>
            <a:ext cx="2879725" cy="830997"/>
          </a:xfrm>
          <a:solidFill>
            <a:srgbClr val="002060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Wissen und Information</a:t>
            </a:r>
            <a:endParaRPr sz="24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2771775" y="3357563"/>
            <a:ext cx="3168650" cy="574724"/>
            <a:chOff x="2771775" y="3357563"/>
            <a:chExt cx="3168650" cy="574724"/>
          </a:xfrm>
        </p:grpSpPr>
        <p:cxnSp>
          <p:nvCxnSpPr>
            <p:cNvPr id="11" name="Gerade Verbindung mit Pfeil 10"/>
            <p:cNvCxnSpPr/>
            <p:nvPr/>
          </p:nvCxnSpPr>
          <p:spPr bwMode="auto">
            <a:xfrm rot="10800000" flipV="1">
              <a:off x="2771775" y="3451275"/>
              <a:ext cx="576263" cy="481012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 bwMode="auto">
            <a:xfrm rot="16200000" flipH="1">
              <a:off x="5437188" y="3357563"/>
              <a:ext cx="503237" cy="503237"/>
            </a:xfrm>
            <a:prstGeom prst="straightConnector1">
              <a:avLst/>
            </a:prstGeom>
            <a:ln w="381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Gerade Verbindung mit Pfeil 12"/>
          <p:cNvCxnSpPr/>
          <p:nvPr/>
        </p:nvCxnSpPr>
        <p:spPr bwMode="auto">
          <a:xfrm>
            <a:off x="3708400" y="4149725"/>
            <a:ext cx="1511300" cy="1588"/>
          </a:xfrm>
          <a:prstGeom prst="straightConnector1">
            <a:avLst/>
          </a:prstGeom>
          <a:ln w="7620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Grp="1"/>
          </p:cNvSpPr>
          <p:nvPr>
            <p:ph type="title"/>
          </p:nvPr>
        </p:nvSpPr>
        <p:spPr>
          <a:xfrm>
            <a:off x="684213" y="5199063"/>
            <a:ext cx="3095625" cy="461962"/>
          </a:xfrm>
          <a:solidFill>
            <a:srgbClr val="002060"/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/>
              </a:rPr>
              <a:t>Informationsmärkte</a:t>
            </a:r>
            <a:endParaRPr sz="24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Rectangle 2"/>
          <p:cNvSpPr txBox="1">
            <a:spLocks noGrp="1"/>
          </p:cNvSpPr>
          <p:nvPr>
            <p:ph type="title"/>
          </p:nvPr>
        </p:nvSpPr>
        <p:spPr>
          <a:xfrm>
            <a:off x="4932040" y="5013176"/>
            <a:ext cx="3312368" cy="1200329"/>
          </a:xfrm>
          <a:solidFill>
            <a:srgbClr val="002060"/>
          </a:solidFill>
        </p:spPr>
        <p:txBody>
          <a:bodyPr wrap="square"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IPR-Regulierung</a:t>
            </a:r>
            <a:b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Urheberrecht</a:t>
            </a:r>
            <a:b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Patentrecht</a:t>
            </a:r>
            <a:endParaRPr sz="24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39948" grpId="0" animBg="1"/>
      <p:bldP spid="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4"/>
          <p:cNvSpPr txBox="1"/>
          <p:nvPr/>
        </p:nvSpPr>
        <p:spPr>
          <a:xfrm>
            <a:off x="8269288" y="6259513"/>
            <a:ext cx="622300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0"/>
          <a:lstStyle/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14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2D7AC7F-6555-449A-8EAF-CCC47BE8A798}" type="slidenum">
              <a:rPr lang="de-DE" sz="1400" kern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rPr>
              <a:pPr algn="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11</a:t>
            </a:fld>
            <a:endParaRPr lang="de-DE" sz="1400" kern="0" dirty="0"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43000" y="1732002"/>
            <a:ext cx="6381328" cy="400110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wohl eher neues normatives Verhalten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143000" y="3204844"/>
            <a:ext cx="7239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Umgang mit Wissen – freier Austausch vs. kommerzielle Verwertung</a:t>
            </a:r>
            <a:endParaRPr lang="de-DE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43000" y="4003707"/>
            <a:ext cx="7239000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Verlust/Aufgabe/Stärkung </a:t>
            </a:r>
            <a:r>
              <a:rPr lang="de-DE" sz="20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von Privatheit </a:t>
            </a:r>
            <a:r>
              <a:rPr lang="de-DE" sz="20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vs. </a:t>
            </a:r>
            <a:r>
              <a:rPr lang="de-DE" sz="20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Dominanz von </a:t>
            </a:r>
            <a:r>
              <a:rPr lang="de-DE" sz="20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Sicherheit/Überwachung/Datenverwertung</a:t>
            </a:r>
            <a:endParaRPr lang="de-DE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2000" y="5110346"/>
            <a:ext cx="8001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(Intergenerationelle) </a:t>
            </a:r>
            <a:r>
              <a:rPr lang="de-DE" sz="2000" dirty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Gerechtigkeit/Verantwortung/Nachhaltigkeit</a:t>
            </a:r>
            <a:endParaRPr lang="de-DE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de-DE" sz="2000" b="1" dirty="0">
                <a:solidFill>
                  <a:schemeClr val="bg1"/>
                </a:solidFill>
                <a:latin typeface="Calibri" pitchFamily="34" charset="0"/>
              </a:rPr>
              <a:t>Informationsautonomie</a:t>
            </a:r>
            <a:r>
              <a:rPr lang="de-DE" sz="2000" dirty="0">
                <a:solidFill>
                  <a:schemeClr val="bg1"/>
                </a:solidFill>
                <a:latin typeface="Calibri" pitchFamily="34" charset="0"/>
              </a:rPr>
              <a:t> – </a:t>
            </a:r>
            <a:r>
              <a:rPr lang="de-DE" sz="2000" b="1" dirty="0">
                <a:solidFill>
                  <a:schemeClr val="bg1"/>
                </a:solidFill>
                <a:latin typeface="Calibri" pitchFamily="34" charset="0"/>
              </a:rPr>
              <a:t>Neues normative Verhalten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/>
            <a:endParaRPr lang="de-D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932497" y="836712"/>
            <a:ext cx="327900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neue Ethik?</a:t>
            </a:r>
            <a:endParaRPr lang="de-DE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3568" y="5909210"/>
            <a:ext cx="8001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 smtClean="0">
                <a:solidFill>
                  <a:srgbClr val="003366"/>
                </a:solidFill>
                <a:latin typeface="Calibri" pitchFamily="34" charset="0"/>
                <a:cs typeface="Times New Roman" pitchFamily="18" charset="0"/>
              </a:rPr>
              <a:t>Rückbesinnung auf die Commons – individuelles vs. öffentliches Eigentum</a:t>
            </a:r>
            <a:endParaRPr lang="de-DE" sz="2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915816" y="2420888"/>
            <a:ext cx="327900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Mit Blick auf</a:t>
            </a:r>
            <a:endParaRPr lang="de-DE" sz="2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2123728" y="1628800"/>
            <a:ext cx="4536504" cy="2592288"/>
          </a:xfrm>
          <a:solidFill>
            <a:srgbClr val="002060"/>
          </a:solidFill>
        </p:spPr>
        <p:txBody>
          <a:bodyPr anchor="ctr" anchorCtr="1"/>
          <a:lstStyle/>
          <a:p>
            <a:pPr algn="ctr" eaLnBrk="1" hangingPunct="1">
              <a:buNone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Wissensökologie</a:t>
            </a:r>
            <a:endParaRPr lang="de-DE" sz="3600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251521" y="116632"/>
            <a:ext cx="4536504" cy="747464"/>
          </a:xfrm>
          <a:solidFill>
            <a:srgbClr val="002060"/>
          </a:solidFill>
        </p:spPr>
        <p:txBody>
          <a:bodyPr anchor="ctr" anchorCtr="1"/>
          <a:lstStyle/>
          <a:p>
            <a:pPr algn="ctr" eaLnBrk="1" hangingPunct="1">
              <a:buNone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Wissensökologie</a:t>
            </a:r>
            <a:endParaRPr lang="de-DE" sz="3200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feld 2"/>
          <p:cNvSpPr txBox="1"/>
          <p:nvPr/>
        </p:nvSpPr>
        <p:spPr>
          <a:xfrm>
            <a:off x="2843808" y="1124744"/>
            <a:ext cx="3456384" cy="748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0004" tIns="44997" rIns="90004" bIns="44997" compatLnSpc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 smtClean="0">
                <a:solidFill>
                  <a:srgbClr val="002060"/>
                </a:solidFill>
                <a:latin typeface="+mn-lt"/>
              </a:rPr>
              <a:t>Ökologie</a:t>
            </a:r>
            <a:endParaRPr lang="de-DE" sz="20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2"/>
          <p:cNvSpPr txBox="1"/>
          <p:nvPr/>
        </p:nvSpPr>
        <p:spPr>
          <a:xfrm>
            <a:off x="539552" y="3861048"/>
            <a:ext cx="7920037" cy="1030233"/>
          </a:xfrm>
          <a:prstGeom prst="rect">
            <a:avLst/>
          </a:prstGeom>
          <a:noFill/>
          <a:ln>
            <a:noFill/>
          </a:ln>
        </p:spPr>
        <p:txBody>
          <a:bodyPr lIns="90004" tIns="44997" rIns="90004" bIns="44997" compatLnSpc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kern="0" dirty="0" smtClean="0">
                <a:solidFill>
                  <a:srgbClr val="002060"/>
                </a:solidFill>
                <a:latin typeface="+mn-lt"/>
              </a:rPr>
              <a:t>Nachhaltigkeit immaterieller Güter</a:t>
            </a:r>
          </a:p>
          <a:p>
            <a:pPr algn="ctr">
              <a:lnSpc>
                <a:spcPct val="150000"/>
              </a:lnSpc>
            </a:pPr>
            <a:r>
              <a:rPr lang="en-US" sz="2000" kern="0" dirty="0" smtClean="0">
                <a:solidFill>
                  <a:srgbClr val="002060"/>
                </a:solidFill>
                <a:latin typeface="+mn-lt"/>
              </a:rPr>
              <a:t>Nutzen(mehrung) durch offenen, freien Zugriff und freie Nutzung</a:t>
            </a:r>
            <a:endParaRPr lang="de-DE" sz="20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feld 2"/>
          <p:cNvSpPr txBox="1"/>
          <p:nvPr/>
        </p:nvSpPr>
        <p:spPr>
          <a:xfrm>
            <a:off x="2483768" y="3042904"/>
            <a:ext cx="4319637" cy="7483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0004" tIns="44997" rIns="90004" bIns="44997" compatLnSpc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kern="0" dirty="0" smtClean="0">
                <a:solidFill>
                  <a:srgbClr val="002060"/>
                </a:solidFill>
                <a:latin typeface="+mn-lt"/>
              </a:rPr>
              <a:t>Wissensökologie</a:t>
            </a:r>
            <a:endParaRPr lang="de-DE" sz="20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feld 2"/>
          <p:cNvSpPr txBox="1"/>
          <p:nvPr/>
        </p:nvSpPr>
        <p:spPr>
          <a:xfrm>
            <a:off x="539552" y="1942888"/>
            <a:ext cx="7920037" cy="1030233"/>
          </a:xfrm>
          <a:prstGeom prst="rect">
            <a:avLst/>
          </a:prstGeom>
          <a:noFill/>
          <a:ln>
            <a:noFill/>
          </a:ln>
        </p:spPr>
        <p:txBody>
          <a:bodyPr lIns="90004" tIns="44997" rIns="90004" bIns="44997" compatLnSpc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 smtClean="0">
                <a:solidFill>
                  <a:srgbClr val="002060"/>
                </a:solidFill>
                <a:latin typeface="+mn-lt"/>
              </a:rPr>
              <a:t>Nachhaltigkeit natürlicher Ressourcen (Wasser, Luft, Klima, Wälder,…)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kern="0" dirty="0" smtClean="0">
                <a:solidFill>
                  <a:srgbClr val="002060"/>
                </a:solidFill>
                <a:latin typeface="+mn-lt"/>
              </a:rPr>
              <a:t>Verknappung zum Schutz der Übernutzung</a:t>
            </a:r>
            <a:endParaRPr lang="de-DE" sz="2000" kern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uiExpand="1" build="p" autoUpdateAnimBg="0" advAuto="0"/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2"/>
          <p:cNvSpPr txBox="1"/>
          <p:nvPr/>
        </p:nvSpPr>
        <p:spPr>
          <a:xfrm>
            <a:off x="323529" y="3190760"/>
            <a:ext cx="8352928" cy="3065470"/>
          </a:xfrm>
          <a:prstGeom prst="rect">
            <a:avLst/>
          </a:prstGeom>
          <a:noFill/>
          <a:ln>
            <a:noFill/>
          </a:ln>
        </p:spPr>
        <p:txBody>
          <a:bodyPr wrap="square" lIns="90004" tIns="44997" rIns="90004" bIns="44997" compatLnSpc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Wissensökologie steht nicht im Widerspruch zur kommerziellen Verwertung/Nutzung von Wissen,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Unter der Annahme, dass Publikations- und Nutzungsmodelle nur dann akzeptabel sind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wenn sie den Status von Wissen als Gemeingut (Commons) anerkennen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“allowing 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free and open access for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everyone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not claiming exclusive property rights” (RK)</a:t>
            </a:r>
            <a:endParaRPr lang="de-DE" sz="2000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04055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de-DE" sz="2400" dirty="0" smtClean="0">
                <a:solidFill>
                  <a:schemeClr val="bg1"/>
                </a:solidFill>
                <a:latin typeface="+mn-lt"/>
              </a:rPr>
              <a:t>Wissenökologie/-ökonomie</a:t>
            </a:r>
            <a:endParaRPr sz="2400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75656" y="1052736"/>
            <a:ext cx="18002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Ökonomie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20072" y="980728"/>
            <a:ext cx="18002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Ökologie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Pfeil nach links und rechts 10"/>
          <p:cNvSpPr/>
          <p:nvPr/>
        </p:nvSpPr>
        <p:spPr>
          <a:xfrm>
            <a:off x="3563888" y="1052736"/>
            <a:ext cx="1224136" cy="36004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971600" y="1916832"/>
            <a:ext cx="216024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Wissens-ökonomie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36096" y="1916832"/>
            <a:ext cx="2088232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Wissens-ökologie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Pfeil nach links und rechts 15"/>
          <p:cNvSpPr/>
          <p:nvPr/>
        </p:nvSpPr>
        <p:spPr>
          <a:xfrm>
            <a:off x="3382428" y="1988840"/>
            <a:ext cx="1909652" cy="36004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923928" y="1700808"/>
            <a:ext cx="64807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002060"/>
                </a:solidFill>
                <a:latin typeface="+mn-lt"/>
              </a:rPr>
              <a:t>?</a:t>
            </a:r>
            <a:endParaRPr lang="de-DE" sz="5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419872" y="2708920"/>
            <a:ext cx="1584176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bg1"/>
                </a:solidFill>
                <a:latin typeface="+mn-lt"/>
              </a:rPr>
              <a:t>These</a:t>
            </a:r>
            <a:endParaRPr lang="de-DE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 advAuto="0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3528" y="332656"/>
            <a:ext cx="691276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marL="0" lvl="1"/>
            <a:r>
              <a:rPr lang="de-DE" sz="2800" b="1" dirty="0" smtClean="0">
                <a:solidFill>
                  <a:schemeClr val="bg1"/>
                </a:solidFill>
                <a:latin typeface="+mn-lt"/>
              </a:rPr>
              <a:t>Erste Bausteine einer Wissensökologie</a:t>
            </a:r>
            <a:endParaRPr lang="de-D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1052736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de-DE" b="1" i="1" dirty="0" smtClean="0">
                <a:solidFill>
                  <a:srgbClr val="002060"/>
                </a:solidFill>
                <a:latin typeface="+mn-lt"/>
              </a:rPr>
              <a:t>Freier Zugriff auf Wissen und Information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342900" indent="-342900">
              <a:buAutoNum type="arabicPeriod"/>
            </a:pPr>
            <a:endParaRPr lang="de-DE" dirty="0" smtClean="0">
              <a:solidFill>
                <a:srgbClr val="002060"/>
              </a:solidFill>
              <a:latin typeface="+mn-lt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+mn-lt"/>
              </a:rPr>
              <a:t>Ziel einer nach nachhaltigen Prinzipien organisierten Wissensgesellschaft ist, dass in der Gegenwart, aber auch für zukünftige Generationen der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freie Zugriff auf Wissen und Information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gesichert bleibt. </a:t>
            </a:r>
          </a:p>
          <a:p>
            <a:endParaRPr lang="de-DE" dirty="0" smtClean="0">
              <a:solidFill>
                <a:srgbClr val="002060"/>
              </a:solidFill>
              <a:latin typeface="+mn-lt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+mn-lt"/>
              </a:rPr>
              <a:t>Es muss die Chance erhalten bleiben, das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Wissen der Gegenwart und Vergangenheit zur Kenntnis nehmen und davon Nutzen ziehen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zu können. </a:t>
            </a:r>
          </a:p>
          <a:p>
            <a:endParaRPr lang="de-DE" dirty="0" smtClean="0">
              <a:solidFill>
                <a:srgbClr val="002060"/>
              </a:solidFill>
              <a:latin typeface="+mn-lt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+mn-lt"/>
              </a:rPr>
              <a:t>„Freier Zugriff“ muss nicht „kostenloser Zugriff“ heißen, aber der Zugriff auf Wissen in jeder medialen Art muss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für jedermann, zu jeder Zeit, von jedem Ort und zu fairen Bedingungen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möglich sein. </a:t>
            </a:r>
          </a:p>
          <a:p>
            <a:endParaRPr lang="de-DE" dirty="0" smtClean="0">
              <a:solidFill>
                <a:srgbClr val="002060"/>
              </a:solidFill>
              <a:latin typeface="+mn-lt"/>
            </a:endParaRPr>
          </a:p>
          <a:p>
            <a:r>
              <a:rPr lang="de-DE" dirty="0" smtClean="0">
                <a:solidFill>
                  <a:srgbClr val="002060"/>
                </a:solidFill>
                <a:latin typeface="+mn-lt"/>
              </a:rPr>
              <a:t>Wissen und Information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darf nicht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im Interesse einer kurzfristigen Kommodifizierung bzw. Kommerzialisierung von Wissen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künstlich verknappt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werden. Ihre Produktion und Nutzung darf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nicht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 über nicht-transparente und nicht-nutzerautonome (technische) Maßnahmen, z.B. eines </a:t>
            </a:r>
            <a:r>
              <a:rPr lang="de-DE" i="1" dirty="0" smtClean="0">
                <a:solidFill>
                  <a:srgbClr val="002060"/>
                </a:solidFill>
                <a:latin typeface="+mn-lt"/>
              </a:rPr>
              <a:t>Digital Rights Management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) </a:t>
            </a:r>
            <a:r>
              <a:rPr lang="de-DE" b="1" dirty="0" smtClean="0">
                <a:solidFill>
                  <a:srgbClr val="002060"/>
                </a:solidFill>
                <a:latin typeface="+mn-lt"/>
              </a:rPr>
              <a:t>umfassend kontrolliert und manipuliert </a:t>
            </a:r>
            <a:r>
              <a:rPr lang="de-DE" dirty="0" smtClean="0">
                <a:solidFill>
                  <a:srgbClr val="002060"/>
                </a:solidFill>
                <a:latin typeface="+mn-lt"/>
              </a:rPr>
              <a:t>werden.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2123728" y="1628800"/>
            <a:ext cx="4536504" cy="2592288"/>
          </a:xfrm>
          <a:solidFill>
            <a:srgbClr val="002060"/>
          </a:solidFill>
        </p:spPr>
        <p:txBody>
          <a:bodyPr anchor="ctr" anchorCtr="1"/>
          <a:lstStyle/>
          <a:p>
            <a:pPr algn="ctr" eaLnBrk="1" hangingPunct="1">
              <a:buNone/>
            </a:pPr>
            <a:r>
              <a:rPr lang="de-DE" sz="3600" dirty="0" smtClean="0">
                <a:solidFill>
                  <a:schemeClr val="bg1"/>
                </a:solidFill>
                <a:latin typeface="Calibri" pitchFamily="34"/>
              </a:rPr>
              <a:t>Gemeingüter</a:t>
            </a:r>
            <a:br>
              <a:rPr lang="de-DE" sz="3600" dirty="0" smtClean="0">
                <a:solidFill>
                  <a:schemeClr val="bg1"/>
                </a:solidFill>
                <a:latin typeface="Calibri" pitchFamily="34"/>
              </a:rPr>
            </a:br>
            <a:r>
              <a:rPr lang="de-DE" sz="3600" dirty="0" smtClean="0">
                <a:solidFill>
                  <a:schemeClr val="bg1"/>
                </a:solidFill>
                <a:latin typeface="Calibri" pitchFamily="34"/>
              </a:rPr>
              <a:t>Commons</a:t>
            </a:r>
            <a:endParaRPr lang="de-DE" sz="3600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Textfeld 2"/>
          <p:cNvSpPr txBox="1"/>
          <p:nvPr/>
        </p:nvSpPr>
        <p:spPr>
          <a:xfrm>
            <a:off x="4572001" y="3861048"/>
            <a:ext cx="3816424" cy="12649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90004" tIns="44997" rIns="90004" bIns="44997" compatLnSpc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kern="0" dirty="0">
                <a:solidFill>
                  <a:srgbClr val="002060"/>
                </a:solidFill>
                <a:latin typeface="+mn-lt"/>
              </a:rPr>
              <a:t>Commons</a:t>
            </a:r>
            <a:r>
              <a:rPr lang="en-US" sz="2200" b="1" kern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200" b="1" kern="0" dirty="0" smtClean="0">
                <a:solidFill>
                  <a:srgbClr val="002060"/>
                </a:solidFill>
                <a:latin typeface="+mn-lt"/>
              </a:rPr>
              <a:t>ist das zentrale Konzept einer Wissensökologie</a:t>
            </a:r>
            <a:endParaRPr lang="de-DE" sz="2200" b="1" kern="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/>
          <p:nvPr/>
        </p:nvGrpSpPr>
        <p:grpSpPr>
          <a:xfrm>
            <a:off x="285720" y="652466"/>
            <a:ext cx="5886512" cy="2028825"/>
            <a:chOff x="285720" y="1071546"/>
            <a:chExt cx="5886512" cy="20288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071546"/>
              <a:ext cx="1400175" cy="202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feld 4"/>
            <p:cNvSpPr txBox="1"/>
            <p:nvPr/>
          </p:nvSpPr>
          <p:spPr>
            <a:xfrm>
              <a:off x="1600200" y="1071546"/>
              <a:ext cx="4572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  <a:cs typeface="Calibri" pitchFamily="34" charset="0"/>
                </a:rPr>
                <a:t>Silke Helfrich (Hrsg.): Wem gehört die Welt? Zur Wiederentdeckung der Gemeingüter 2009</a:t>
              </a:r>
              <a:endParaRPr lang="de-DE" b="1" dirty="0">
                <a:latin typeface="+mn-lt"/>
                <a:cs typeface="Calibri" pitchFamily="34" charset="0"/>
              </a:endParaRPr>
            </a:p>
          </p:txBody>
        </p:sp>
      </p:grpSp>
      <p:grpSp>
        <p:nvGrpSpPr>
          <p:cNvPr id="3" name="Gruppieren 6"/>
          <p:cNvGrpSpPr/>
          <p:nvPr/>
        </p:nvGrpSpPr>
        <p:grpSpPr>
          <a:xfrm>
            <a:off x="0" y="3224234"/>
            <a:ext cx="4572032" cy="2937687"/>
            <a:chOff x="0" y="3643314"/>
            <a:chExt cx="4572032" cy="293768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20" y="3643314"/>
              <a:ext cx="1476375" cy="221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feld 8"/>
            <p:cNvSpPr txBox="1"/>
            <p:nvPr/>
          </p:nvSpPr>
          <p:spPr>
            <a:xfrm>
              <a:off x="0" y="5934670"/>
              <a:ext cx="45720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  <a:cs typeface="Calibri" pitchFamily="34" charset="0"/>
                </a:rPr>
                <a:t>Peter Barnes: Capitalism 3.0. A Guide to  Reclaim the Commons. 2006, deutsch 2008</a:t>
              </a:r>
              <a:endParaRPr lang="de-DE" b="1" dirty="0">
                <a:latin typeface="+mn-lt"/>
                <a:cs typeface="Calibri" pitchFamily="34" charset="0"/>
              </a:endParaRPr>
            </a:p>
          </p:txBody>
        </p:sp>
      </p:grpSp>
      <p:grpSp>
        <p:nvGrpSpPr>
          <p:cNvPr id="6" name="Gruppieren 9"/>
          <p:cNvGrpSpPr/>
          <p:nvPr/>
        </p:nvGrpSpPr>
        <p:grpSpPr>
          <a:xfrm>
            <a:off x="3143240" y="3280493"/>
            <a:ext cx="5848360" cy="2739307"/>
            <a:chOff x="3143240" y="3699573"/>
            <a:chExt cx="5848360" cy="2739307"/>
          </a:xfrm>
        </p:grpSpPr>
        <p:sp>
          <p:nvSpPr>
            <p:cNvPr id="11" name="Textfeld 10"/>
            <p:cNvSpPr txBox="1"/>
            <p:nvPr/>
          </p:nvSpPr>
          <p:spPr>
            <a:xfrm>
              <a:off x="3143240" y="5029225"/>
              <a:ext cx="39433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  <a:cs typeface="Calibri" pitchFamily="34" charset="0"/>
                </a:rPr>
                <a:t>Elinor Oström: </a:t>
              </a:r>
              <a:r>
                <a:rPr lang="en-US" b="1" dirty="0" smtClean="0">
                  <a:latin typeface="+mn-lt"/>
                  <a:cs typeface="Calibri" pitchFamily="34" charset="0"/>
                </a:rPr>
                <a:t>Governing the </a:t>
              </a:r>
              <a:r>
                <a:rPr lang="en-US" b="1" i="1" dirty="0" smtClean="0">
                  <a:latin typeface="+mn-lt"/>
                  <a:cs typeface="Calibri" pitchFamily="34" charset="0"/>
                </a:rPr>
                <a:t>Commons</a:t>
              </a:r>
              <a:r>
                <a:rPr lang="en-US" b="1" dirty="0" smtClean="0">
                  <a:latin typeface="+mn-lt"/>
                  <a:cs typeface="Calibri" pitchFamily="34" charset="0"/>
                </a:rPr>
                <a:t>: The Evolution of Institutions for Collective Action 1990</a:t>
              </a:r>
              <a:endParaRPr lang="de-DE" b="1" dirty="0">
                <a:latin typeface="+mn-lt"/>
                <a:cs typeface="Calibri" pitchFamily="34" charset="0"/>
              </a:endParaRPr>
            </a:p>
          </p:txBody>
        </p: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58029" y="3699573"/>
              <a:ext cx="1733571" cy="2739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uppieren 12"/>
          <p:cNvGrpSpPr/>
          <p:nvPr/>
        </p:nvGrpSpPr>
        <p:grpSpPr>
          <a:xfrm>
            <a:off x="3714744" y="2509854"/>
            <a:ext cx="3443310" cy="2000250"/>
            <a:chOff x="3714744" y="2928934"/>
            <a:chExt cx="3443310" cy="2000250"/>
          </a:xfrm>
        </p:grpSpPr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14744" y="2928934"/>
              <a:ext cx="132397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feld 14"/>
            <p:cNvSpPr txBox="1"/>
            <p:nvPr/>
          </p:nvSpPr>
          <p:spPr>
            <a:xfrm>
              <a:off x="4800600" y="3162280"/>
              <a:ext cx="235745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  <a:cs typeface="Calibri" pitchFamily="34" charset="0"/>
                </a:rPr>
                <a:t>James Boyle: </a:t>
              </a:r>
              <a:r>
                <a:rPr lang="en-US" b="1" dirty="0" smtClean="0">
                  <a:latin typeface="+mn-lt"/>
                  <a:cs typeface="Calibri" pitchFamily="34" charset="0"/>
                </a:rPr>
                <a:t>Enclosing the Commons of the Mind, 2008</a:t>
              </a:r>
            </a:p>
            <a:p>
              <a:endParaRPr lang="de-DE" b="1" dirty="0">
                <a:latin typeface="+mn-lt"/>
                <a:cs typeface="Calibri" pitchFamily="34" charset="0"/>
              </a:endParaRPr>
            </a:p>
          </p:txBody>
        </p:sp>
      </p:grpSp>
      <p:grpSp>
        <p:nvGrpSpPr>
          <p:cNvPr id="10" name="Gruppieren 15"/>
          <p:cNvGrpSpPr/>
          <p:nvPr/>
        </p:nvGrpSpPr>
        <p:grpSpPr>
          <a:xfrm>
            <a:off x="1828800" y="1371600"/>
            <a:ext cx="5486400" cy="4126985"/>
            <a:chOff x="1828800" y="1371600"/>
            <a:chExt cx="5486400" cy="4126985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8794" y="1371600"/>
              <a:ext cx="1733550" cy="261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feld 17"/>
            <p:cNvSpPr txBox="1"/>
            <p:nvPr/>
          </p:nvSpPr>
          <p:spPr>
            <a:xfrm>
              <a:off x="3200400" y="1581160"/>
              <a:ext cx="41148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b="1" dirty="0" smtClean="0">
                  <a:latin typeface="+mn-lt"/>
                  <a:cs typeface="Calibri" pitchFamily="34" charset="0"/>
                </a:rPr>
                <a:t>Yochai Benkler: T</a:t>
              </a:r>
              <a:r>
                <a:rPr lang="en-US" b="1" dirty="0" smtClean="0">
                  <a:latin typeface="+mn-lt"/>
                  <a:cs typeface="Calibri" pitchFamily="34" charset="0"/>
                </a:rPr>
                <a:t>he Wealth of Networks: How Social Production Transforms Markets and Freedom, 2006</a:t>
              </a:r>
              <a:endParaRPr lang="de-DE" b="1" dirty="0">
                <a:latin typeface="+mn-lt"/>
                <a:cs typeface="Calibri" pitchFamily="34" charset="0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28800" y="3810000"/>
              <a:ext cx="990600" cy="1688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uppieren 19"/>
          <p:cNvGrpSpPr/>
          <p:nvPr/>
        </p:nvGrpSpPr>
        <p:grpSpPr>
          <a:xfrm>
            <a:off x="6457950" y="152400"/>
            <a:ext cx="2533650" cy="2362200"/>
            <a:chOff x="6324600" y="152400"/>
            <a:chExt cx="2533650" cy="2362200"/>
          </a:xfrm>
          <a:solidFill>
            <a:srgbClr val="002060"/>
          </a:solidFill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15200" y="152400"/>
              <a:ext cx="1543050" cy="2362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feld 21"/>
            <p:cNvSpPr txBox="1"/>
            <p:nvPr/>
          </p:nvSpPr>
          <p:spPr>
            <a:xfrm>
              <a:off x="7391400" y="1752600"/>
              <a:ext cx="13716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+mn-lt"/>
                  <a:cs typeface="Calibri" pitchFamily="34" charset="0"/>
                </a:rPr>
                <a:t>Erscheint 5/12</a:t>
              </a:r>
            </a:p>
            <a:p>
              <a:r>
                <a:rPr lang="de-DE" sz="1200" dirty="0" smtClean="0">
                  <a:latin typeface="+mn-lt"/>
                  <a:cs typeface="Calibri" pitchFamily="34" charset="0"/>
                </a:rPr>
                <a:t>Transcript-Verlag</a:t>
              </a:r>
              <a:endParaRPr lang="de-DE" sz="1200" dirty="0">
                <a:latin typeface="+mn-lt"/>
                <a:cs typeface="Calibri" pitchFamily="34" charset="0"/>
              </a:endParaRPr>
            </a:p>
          </p:txBody>
        </p:sp>
        <p:sp>
          <p:nvSpPr>
            <p:cNvPr id="23" name="Pfeil nach rechts 22"/>
            <p:cNvSpPr/>
            <p:nvPr/>
          </p:nvSpPr>
          <p:spPr bwMode="auto">
            <a:xfrm>
              <a:off x="6324600" y="579513"/>
              <a:ext cx="990600" cy="593574"/>
            </a:xfrm>
            <a:prstGeom prst="rightArrow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000" tIns="10800" rIns="18000" bIns="1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hlink"/>
                </a:solidFill>
                <a:effectLst/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2806453" cy="512738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Commons</a:t>
            </a:r>
            <a:endParaRPr sz="2800" dirty="0" smtClean="0">
              <a:solidFill>
                <a:srgbClr val="FFFFFF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8030126" cy="440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6"/>
          <p:cNvSpPr txBox="1">
            <a:spLocks noChangeArrowheads="1"/>
          </p:cNvSpPr>
          <p:nvPr/>
        </p:nvSpPr>
        <p:spPr bwMode="auto">
          <a:xfrm>
            <a:off x="395536" y="5517232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 smtClean="0">
                <a:latin typeface="+mn-lt"/>
              </a:rPr>
              <a:t>Erweitert nach: Aymo </a:t>
            </a:r>
            <a:r>
              <a:rPr lang="de-DE" sz="1200" dirty="0">
                <a:latin typeface="+mn-lt"/>
              </a:rPr>
              <a:t>Brunetti • Volkswirtschaftslehre, Eine Einführung für die Schweiz • Die Version für den Unterricht • 978-3-03905-338-4 © hep verlag ag</a:t>
            </a:r>
          </a:p>
          <a:p>
            <a:r>
              <a:rPr lang="de-DE" sz="1200" dirty="0">
                <a:latin typeface="+mn-lt"/>
              </a:rPr>
              <a:t>zu Kapitel 2 • Seite 54 - </a:t>
            </a:r>
            <a:r>
              <a:rPr lang="de-DE" sz="1000" dirty="0">
                <a:latin typeface="+mn-lt"/>
              </a:rPr>
              <a:t>http://www.hep-verlag.ch/file.php/684/folienvorlagen_der_abbildungen/Kapitel02_VWL_Unterricht_Brunetti.pdf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4086" y="1230952"/>
            <a:ext cx="2621644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chemeClr val="bg1"/>
                </a:solidFill>
                <a:latin typeface="+mn-lt"/>
              </a:rPr>
              <a:t>Commons</a:t>
            </a:r>
          </a:p>
          <a:p>
            <a:pPr algn="ctr"/>
            <a:r>
              <a:rPr lang="de-DE" sz="3200" dirty="0" smtClean="0">
                <a:solidFill>
                  <a:schemeClr val="bg1"/>
                </a:solidFill>
                <a:latin typeface="+mn-lt"/>
              </a:rPr>
              <a:t>eher keine Güter</a:t>
            </a:r>
            <a:endParaRPr lang="de-DE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2806453" cy="512738"/>
          </a:xfrm>
          <a:solidFill>
            <a:srgbClr val="333366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/>
              </a:rPr>
              <a:t>Commons</a:t>
            </a:r>
            <a:endParaRPr sz="28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1472" y="1071547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Gemein(schafts)güter?</a:t>
            </a:r>
          </a:p>
          <a:p>
            <a:pPr algn="ctr">
              <a:lnSpc>
                <a:spcPct val="150000"/>
              </a:lnSpc>
            </a:pP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Commons sind </a:t>
            </a:r>
            <a:r>
              <a:rPr lang="de-DE" sz="2400" b="1" dirty="0" smtClean="0">
                <a:solidFill>
                  <a:srgbClr val="002060"/>
                </a:solidFill>
                <a:latin typeface="+mn-lt"/>
              </a:rPr>
              <a:t>nicht mit der ökonomischen Dimension </a:t>
            </a: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zu fassen, die bei Gütern angelegt sind.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23528" y="3889677"/>
            <a:ext cx="8572560" cy="11430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Commons sind auch kulturelle </a:t>
            </a:r>
            <a:r>
              <a:rPr lang="de-DE" sz="2400" b="1" dirty="0" smtClean="0">
                <a:solidFill>
                  <a:srgbClr val="002060"/>
                </a:solidFill>
                <a:latin typeface="+mn-lt"/>
              </a:rPr>
              <a:t>Einstellungen</a:t>
            </a: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, soziale Bindungen, normative Einstellungen, institutionelle Vereinbarungen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79388" y="231775"/>
            <a:ext cx="3455987" cy="46037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 dirty="0">
                <a:solidFill>
                  <a:schemeClr val="bg1"/>
                </a:solidFill>
                <a:cs typeface="Times New Roman" pitchFamily="18" charset="0"/>
              </a:rPr>
              <a:t>Zentrale Aussagen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79512" y="836712"/>
            <a:ext cx="856932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(1) Informationsethik ist die Reflexion über moralisches Verhalten in den elektronischen Räumen des Internet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179512" y="2692048"/>
            <a:ext cx="85693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(3)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Wissen kann niemandem gehören, ebenso wenig wie die Luft niemandem gehören kann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79512" y="4239468"/>
            <a:ext cx="85693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(5 )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Open Access 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ist eine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Form der Institutionalisierung von Wissen, 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durch die zu einem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„common property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“ mit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freien Nutzungsregeln 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werden kann.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179512" y="5013176"/>
            <a:ext cx="856932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(6) Herausforderung an die Informationswissenschaft: Mit Blick auf elektronische Räume Organisationsmodelle für den Umgang mit Wissen und Information zu entwerfen. 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 Box 1028"/>
          <p:cNvSpPr txBox="1">
            <a:spLocks noChangeArrowheads="1"/>
          </p:cNvSpPr>
          <p:nvPr/>
        </p:nvSpPr>
        <p:spPr bwMode="auto">
          <a:xfrm>
            <a:off x="179512" y="1610561"/>
            <a:ext cx="8569325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  <a:defRPr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(2) Ziel einer nach nachhaltigen Prinzipien organisierten Wissensgesellschaft ist die Sicherung des freien Zugriffs auf Wissen und Information, für Gegenwart, aber auch für zukünftige Generationen.</a:t>
            </a:r>
            <a:endParaRPr lang="de-DE" sz="20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Text Box 1028"/>
          <p:cNvSpPr txBox="1">
            <a:spLocks noChangeArrowheads="1"/>
          </p:cNvSpPr>
          <p:nvPr/>
        </p:nvSpPr>
        <p:spPr bwMode="auto">
          <a:xfrm>
            <a:off x="179512" y="3465758"/>
            <a:ext cx="856932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58775" indent="-358775"/>
            <a:r>
              <a:rPr lang="de-DE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(4) Commons sind nicht naturgegeben.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Calibri" pitchFamily="34" charset="0"/>
              </a:rPr>
              <a:t>Commons werden aus den Common Pool Resourcen sozial konstruiert.</a:t>
            </a:r>
            <a:endParaRPr lang="de-DE" sz="2000" b="1" dirty="0">
              <a:solidFill>
                <a:srgbClr val="002060"/>
              </a:solidFill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4"/>
          <p:cNvSpPr txBox="1"/>
          <p:nvPr/>
        </p:nvSpPr>
        <p:spPr>
          <a:xfrm>
            <a:off x="3635896" y="260648"/>
            <a:ext cx="4410050" cy="465138"/>
          </a:xfrm>
          <a:prstGeom prst="rect">
            <a:avLst/>
          </a:prstGeom>
          <a:noFill/>
          <a:ln>
            <a:noFill/>
          </a:ln>
        </p:spPr>
        <p:txBody>
          <a:bodyPr wrap="square" anchorCtr="1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kern="0" dirty="0" smtClean="0">
                <a:solidFill>
                  <a:srgbClr val="333366"/>
                </a:solidFill>
                <a:latin typeface="Calibri" pitchFamily="18"/>
                <a:ea typeface="Arial Unicode MS" pitchFamily="2"/>
                <a:cs typeface="Tahoma" pitchFamily="2"/>
              </a:rPr>
              <a:t>Was sind Commons</a:t>
            </a:r>
            <a:r>
              <a:rPr lang="de-DE" sz="2400" b="1" kern="0" dirty="0">
                <a:solidFill>
                  <a:srgbClr val="333366"/>
                </a:solidFill>
                <a:latin typeface="Calibri" pitchFamily="18"/>
                <a:ea typeface="Arial Unicode MS" pitchFamily="2"/>
                <a:cs typeface="Tahoma" pitchFamily="2"/>
              </a:rPr>
              <a:t>?</a:t>
            </a: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2771800" y="2204864"/>
            <a:ext cx="6228184" cy="3547567"/>
            <a:chOff x="2376004" y="1619996"/>
            <a:chExt cx="6716158" cy="4410362"/>
          </a:xfrm>
        </p:grpSpPr>
        <p:pic>
          <p:nvPicPr>
            <p:cNvPr id="8" name="Grafik 1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6004" y="1619996"/>
              <a:ext cx="6716158" cy="406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feld 17"/>
            <p:cNvSpPr/>
            <p:nvPr/>
          </p:nvSpPr>
          <p:spPr>
            <a:xfrm>
              <a:off x="4611548" y="5736757"/>
              <a:ext cx="3723260" cy="293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4" tIns="46798" rIns="90004" bIns="46798" compatLnSpc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e-DE" sz="1400" kern="0" dirty="0">
                  <a:solidFill>
                    <a:srgbClr val="000000"/>
                  </a:solidFill>
                  <a:latin typeface="Arial" pitchFamily="18"/>
                  <a:ea typeface="Arial Unicode MS" pitchFamily="2"/>
                  <a:cs typeface="Tahoma" pitchFamily="2"/>
                </a:rPr>
                <a:t>Aus: Peter Barnes: Capitalism 3.0</a:t>
              </a:r>
            </a:p>
          </p:txBody>
        </p:sp>
      </p:grpSp>
      <p:sp>
        <p:nvSpPr>
          <p:cNvPr id="11" name="Rectangle 2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2806453" cy="512738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/>
              </a:rPr>
              <a:t>Commons</a:t>
            </a:r>
            <a:endParaRPr sz="28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Untertitel 2"/>
          <p:cNvSpPr txBox="1">
            <a:spLocks/>
          </p:cNvSpPr>
          <p:nvPr/>
        </p:nvSpPr>
        <p:spPr bwMode="auto">
          <a:xfrm>
            <a:off x="323528" y="908720"/>
            <a:ext cx="230425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8000" b="1" dirty="0" smtClean="0">
                <a:solidFill>
                  <a:srgbClr val="002060"/>
                </a:solidFill>
                <a:latin typeface="+mn-lt"/>
              </a:rPr>
              <a:t>Gemeinsames Erbe der Natur</a:t>
            </a:r>
            <a:endParaRPr lang="de-DE" sz="11200" b="1" dirty="0">
              <a:solidFill>
                <a:srgbClr val="002060"/>
              </a:solidFill>
              <a:latin typeface="+mn-lt"/>
            </a:endParaRPr>
          </a:p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" name="Untertitel 2"/>
          <p:cNvSpPr txBox="1">
            <a:spLocks/>
          </p:cNvSpPr>
          <p:nvPr/>
        </p:nvSpPr>
        <p:spPr bwMode="auto">
          <a:xfrm>
            <a:off x="251520" y="2492896"/>
            <a:ext cx="27363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8000" b="1" dirty="0" smtClean="0">
                <a:solidFill>
                  <a:srgbClr val="002060"/>
                </a:solidFill>
                <a:latin typeface="+mn-lt"/>
              </a:rPr>
              <a:t>Gemeinsames Erbes des sozialen Lebens</a:t>
            </a:r>
            <a:endParaRPr lang="de-DE" sz="11200" b="1" dirty="0">
              <a:solidFill>
                <a:srgbClr val="002060"/>
              </a:solidFill>
              <a:latin typeface="+mn-lt"/>
            </a:endParaRPr>
          </a:p>
          <a:p>
            <a:pPr marL="342900" indent="-342900" fontAlgn="auto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0" name="Untertitel 2"/>
          <p:cNvSpPr txBox="1">
            <a:spLocks/>
          </p:cNvSpPr>
          <p:nvPr/>
        </p:nvSpPr>
        <p:spPr bwMode="auto">
          <a:xfrm>
            <a:off x="-108520" y="4005064"/>
            <a:ext cx="28083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    Gemeinsames Erbe kultureller Kreativität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4"/>
          <p:cNvSpPr txBox="1"/>
          <p:nvPr/>
        </p:nvSpPr>
        <p:spPr>
          <a:xfrm>
            <a:off x="3563888" y="980728"/>
            <a:ext cx="4410050" cy="1219373"/>
          </a:xfrm>
          <a:prstGeom prst="rect">
            <a:avLst/>
          </a:prstGeom>
          <a:noFill/>
          <a:ln>
            <a:noFill/>
          </a:ln>
        </p:spPr>
        <p:txBody>
          <a:bodyPr wrap="square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kern="0" dirty="0" smtClean="0">
                <a:solidFill>
                  <a:srgbClr val="333366"/>
                </a:solidFill>
                <a:latin typeface="Calibri" pitchFamily="18"/>
                <a:ea typeface="Arial Unicode MS" pitchFamily="2"/>
                <a:cs typeface="Tahoma" pitchFamily="2"/>
              </a:rPr>
              <a:t>Commons sind institutionalisierte „common-pool resources“</a:t>
            </a:r>
            <a:endParaRPr lang="de-DE" sz="2400" b="1" kern="0" dirty="0">
              <a:solidFill>
                <a:srgbClr val="333366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9" grpId="0"/>
      <p:bldP spid="2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835150" y="908050"/>
            <a:ext cx="47005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Gemeingüter sind zum einen das Erbe, das uns die </a:t>
            </a:r>
            <a:r>
              <a:rPr lang="de-DE" b="1" dirty="0">
                <a:solidFill>
                  <a:srgbClr val="002060"/>
                </a:solidFill>
                <a:latin typeface="+mn-lt"/>
                <a:cs typeface="+mn-cs"/>
              </a:rPr>
              <a:t>Natur ohne unser Zutun geschenkt </a:t>
            </a: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hat.</a:t>
            </a:r>
          </a:p>
        </p:txBody>
      </p:sp>
      <p:sp>
        <p:nvSpPr>
          <p:cNvPr id="17" name="Untertitel 2"/>
          <p:cNvSpPr txBox="1">
            <a:spLocks/>
          </p:cNvSpPr>
          <p:nvPr/>
        </p:nvSpPr>
        <p:spPr bwMode="auto">
          <a:xfrm>
            <a:off x="35496" y="908050"/>
            <a:ext cx="1800225" cy="86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+mn-lt"/>
                <a:cs typeface="+mn-cs"/>
              </a:rPr>
              <a:t>Materiell natürlich</a:t>
            </a:r>
            <a:endParaRPr lang="de-DE" sz="2400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8" name="Untertitel 2"/>
          <p:cNvSpPr txBox="1">
            <a:spLocks/>
          </p:cNvSpPr>
          <p:nvPr/>
        </p:nvSpPr>
        <p:spPr bwMode="auto">
          <a:xfrm>
            <a:off x="179389" y="2205038"/>
            <a:ext cx="115225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b="1" dirty="0">
                <a:solidFill>
                  <a:srgbClr val="002060"/>
                </a:solidFill>
                <a:latin typeface="+mn-lt"/>
                <a:cs typeface="+mn-cs"/>
              </a:rPr>
              <a:t>sozial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de-DE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1" name="Untertitel 2"/>
          <p:cNvSpPr txBox="1">
            <a:spLocks/>
          </p:cNvSpPr>
          <p:nvPr/>
        </p:nvSpPr>
        <p:spPr bwMode="auto">
          <a:xfrm>
            <a:off x="72008" y="4316412"/>
            <a:ext cx="1691680" cy="120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+mn-lt"/>
                <a:cs typeface="+mn-cs"/>
              </a:rPr>
              <a:t>Immateriell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+mn-lt"/>
                <a:cs typeface="+mn-cs"/>
              </a:rPr>
              <a:t>kulturell</a:t>
            </a:r>
            <a:endParaRPr lang="de-DE" sz="24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2" name="Untertitel 2"/>
          <p:cNvSpPr txBox="1">
            <a:spLocks/>
          </p:cNvSpPr>
          <p:nvPr/>
        </p:nvSpPr>
        <p:spPr bwMode="auto">
          <a:xfrm>
            <a:off x="1835150" y="2205038"/>
            <a:ext cx="60928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b="1" dirty="0">
                <a:solidFill>
                  <a:srgbClr val="002060"/>
                </a:solidFill>
                <a:latin typeface="+mn-lt"/>
                <a:cs typeface="+mn-cs"/>
              </a:rPr>
              <a:t>Gemeingüter lassen überhaupt erst soziales Leben entstehen</a:t>
            </a: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. Sie organisieren das Zusammenleben der Menschen: der öffentliche Raum, Plätze, Parks, Gesundheitsversorgung, Mitbestimmung und ein stabiles Finanzsystem ….</a:t>
            </a:r>
            <a:endParaRPr lang="de-DE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835150" y="4316413"/>
            <a:ext cx="6373813" cy="175418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Gemeingüter sind aber auch </a:t>
            </a:r>
            <a:r>
              <a:rPr lang="de-DE" b="1" dirty="0">
                <a:solidFill>
                  <a:srgbClr val="002060"/>
                </a:solidFill>
                <a:latin typeface="+mn-lt"/>
                <a:cs typeface="+mn-cs"/>
              </a:rPr>
              <a:t>Ausprägungen des kulturellen Erbes</a:t>
            </a: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, das die Menschheit von Beginn an bis zur Gegenwart entwickelt und an uns in der Gegenwart weitergegeben hat.</a:t>
            </a:r>
          </a:p>
          <a:p>
            <a:pPr>
              <a:lnSpc>
                <a:spcPct val="150000"/>
              </a:lnSpc>
              <a:defRPr/>
            </a:pPr>
            <a:endParaRPr lang="de-DE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4" name="Textfeld 4"/>
          <p:cNvSpPr/>
          <p:nvPr/>
        </p:nvSpPr>
        <p:spPr>
          <a:xfrm>
            <a:off x="6372225" y="836613"/>
            <a:ext cx="2771775" cy="150336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6798" rIns="90004" bIns="46798" compatLnSpc="0">
            <a:spAutoFit/>
          </a:bodyPr>
          <a:lstStyle/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dirty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Wasser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dirty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die Fische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dirty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natürliche Ressourcen</a:t>
            </a:r>
          </a:p>
          <a:p>
            <a:pPr marL="355600" indent="-355600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dirty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Luft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dirty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….</a:t>
            </a:r>
          </a:p>
        </p:txBody>
      </p:sp>
      <p:sp>
        <p:nvSpPr>
          <p:cNvPr id="25" name="Textfeld 4"/>
          <p:cNvSpPr/>
          <p:nvPr/>
        </p:nvSpPr>
        <p:spPr>
          <a:xfrm>
            <a:off x="323528" y="5661248"/>
            <a:ext cx="1152525" cy="4699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02060"/>
          </a:solidFill>
          <a:ln>
            <a:noFill/>
            <a:prstDash val="solid"/>
          </a:ln>
        </p:spPr>
        <p:txBody>
          <a:bodyPr lIns="90004" tIns="46798" rIns="90004" bIns="46798" compatLnSpc="0">
            <a:spAutoFit/>
          </a:bodyPr>
          <a:lstStyle/>
          <a:p>
            <a:pPr marL="355600" indent="-355600" algn="ctr"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>
                <a:solidFill>
                  <a:schemeClr val="bg1"/>
                </a:solidFill>
                <a:latin typeface="+mn-lt"/>
                <a:ea typeface="Arial Unicode MS" pitchFamily="2"/>
                <a:cs typeface="Tahoma" pitchFamily="2"/>
              </a:rPr>
              <a:t>Wissen</a:t>
            </a:r>
          </a:p>
        </p:txBody>
      </p:sp>
      <p:sp>
        <p:nvSpPr>
          <p:cNvPr id="26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Was sind Gemeingüter (Commons)?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Was sind Gemeingüter (Commons)?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1538" y="1500174"/>
            <a:ext cx="7620000" cy="184665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 der Informationswissenschaft geht es um 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immaterielle Commons</a:t>
            </a: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insbesondere um </a:t>
            </a:r>
            <a:r>
              <a:rPr lang="de-DE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Wissen und Information</a:t>
            </a: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im weiteren Sinne auch </a:t>
            </a:r>
            <a:r>
              <a:rPr lang="de-DE" sz="24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um 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immaterielle Kulturgüter</a:t>
            </a: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de-DE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4"/>
          <p:cNvSpPr/>
          <p:nvPr/>
        </p:nvSpPr>
        <p:spPr>
          <a:xfrm>
            <a:off x="96838" y="1535113"/>
            <a:ext cx="2895600" cy="31321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6798" rIns="90004" bIns="46798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Commons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Wasser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Natürliche Ressourcen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Öffentliche Räume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Die Luft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Das Klima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ct val="86000"/>
              <a:buFont typeface="StarSymbol"/>
              <a:buChar char="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800" b="1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Wissen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kern="0" dirty="0">
                <a:solidFill>
                  <a:srgbClr val="003366"/>
                </a:solidFill>
                <a:latin typeface="+mn-lt"/>
                <a:ea typeface="Arial Unicode MS" pitchFamily="2"/>
                <a:cs typeface="Tahoma" pitchFamily="2"/>
              </a:rPr>
              <a:t>….</a:t>
            </a:r>
          </a:p>
        </p:txBody>
      </p:sp>
      <p:sp>
        <p:nvSpPr>
          <p:cNvPr id="12" name="Rechteckige Legende 11"/>
          <p:cNvSpPr/>
          <p:nvPr/>
        </p:nvSpPr>
        <p:spPr>
          <a:xfrm>
            <a:off x="2916238" y="1628775"/>
            <a:ext cx="4249737" cy="1152525"/>
          </a:xfrm>
          <a:prstGeom prst="wedgeRectCallout">
            <a:avLst>
              <a:gd name="adj1" fmla="val -80993"/>
              <a:gd name="adj2" fmla="val 2122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rgbClr val="002060"/>
                </a:solidFill>
              </a:rPr>
              <a:t>Zugang zum Commons Wasser </a:t>
            </a:r>
            <a:r>
              <a:rPr lang="de-DE" sz="2000" dirty="0">
                <a:solidFill>
                  <a:srgbClr val="002060"/>
                </a:solidFill>
              </a:rPr>
              <a:t>ist ein fundamentales menschliches Recht</a:t>
            </a:r>
          </a:p>
        </p:txBody>
      </p:sp>
      <p:sp>
        <p:nvSpPr>
          <p:cNvPr id="13" name="Rechteckige Legende 12"/>
          <p:cNvSpPr/>
          <p:nvPr/>
        </p:nvSpPr>
        <p:spPr>
          <a:xfrm>
            <a:off x="2917825" y="4508500"/>
            <a:ext cx="4248150" cy="1152525"/>
          </a:xfrm>
          <a:prstGeom prst="wedgeRectCallout">
            <a:avLst>
              <a:gd name="adj1" fmla="val -79854"/>
              <a:gd name="adj2" fmla="val -7822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 dirty="0">
                <a:solidFill>
                  <a:srgbClr val="002060"/>
                </a:solidFill>
              </a:rPr>
              <a:t>Zugang zum Commons Wissen </a:t>
            </a:r>
            <a:r>
              <a:rPr lang="de-DE" sz="2000" dirty="0">
                <a:solidFill>
                  <a:srgbClr val="002060"/>
                </a:solidFill>
              </a:rPr>
              <a:t>sollte ebenfalls ein fundamentales menschliches Recht sein</a:t>
            </a:r>
          </a:p>
        </p:txBody>
      </p:sp>
      <p:sp>
        <p:nvSpPr>
          <p:cNvPr id="14" name="Rechteckige Legende 13"/>
          <p:cNvSpPr/>
          <p:nvPr/>
        </p:nvSpPr>
        <p:spPr>
          <a:xfrm>
            <a:off x="2917825" y="2997200"/>
            <a:ext cx="4248150" cy="1152525"/>
          </a:xfrm>
          <a:prstGeom prst="wedgeRectCallout">
            <a:avLst>
              <a:gd name="adj1" fmla="val -46076"/>
              <a:gd name="adj2" fmla="val -510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dirty="0">
                <a:solidFill>
                  <a:schemeClr val="bg1"/>
                </a:solidFill>
              </a:rPr>
              <a:t>knowledge is the water of the mind</a:t>
            </a:r>
          </a:p>
        </p:txBody>
      </p:sp>
      <p:sp>
        <p:nvSpPr>
          <p:cNvPr id="15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Was sind Gemeingüter (Commons)?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4"/>
          <p:cNvSpPr txBox="1"/>
          <p:nvPr/>
        </p:nvSpPr>
        <p:spPr>
          <a:xfrm>
            <a:off x="2627784" y="801688"/>
            <a:ext cx="1997199" cy="12193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 smtClean="0">
                <a:solidFill>
                  <a:schemeClr val="bg1"/>
                </a:solidFill>
                <a:latin typeface="Calibri" pitchFamily="18"/>
                <a:ea typeface="Arial Unicode MS" pitchFamily="2"/>
                <a:cs typeface="Tahoma" pitchFamily="2"/>
              </a:rPr>
              <a:t>Was ist der Status von Wissen?</a:t>
            </a:r>
            <a:endParaRPr lang="de-DE" sz="2400" kern="0" dirty="0">
              <a:solidFill>
                <a:schemeClr val="bg1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feld 4"/>
          <p:cNvSpPr/>
          <p:nvPr/>
        </p:nvSpPr>
        <p:spPr>
          <a:xfrm>
            <a:off x="664543" y="732797"/>
            <a:ext cx="2282007" cy="134690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4" tIns="46798" rIns="90004" bIns="46798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nullius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privatae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publicae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communes</a:t>
            </a: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347" y="684213"/>
            <a:ext cx="3286125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560840" cy="512738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/>
              </a:rPr>
              <a:t>Wissen als Commons</a:t>
            </a:r>
            <a:endParaRPr sz="28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2" name="Gruppieren 17"/>
          <p:cNvGrpSpPr/>
          <p:nvPr/>
        </p:nvGrpSpPr>
        <p:grpSpPr>
          <a:xfrm>
            <a:off x="1363017" y="2404318"/>
            <a:ext cx="3641031" cy="3994283"/>
            <a:chOff x="1363017" y="2404318"/>
            <a:chExt cx="3641031" cy="3994283"/>
          </a:xfrm>
        </p:grpSpPr>
        <p:grpSp>
          <p:nvGrpSpPr>
            <p:cNvPr id="3" name="Gruppieren 6"/>
            <p:cNvGrpSpPr>
              <a:grpSpLocks/>
            </p:cNvGrpSpPr>
            <p:nvPr/>
          </p:nvGrpSpPr>
          <p:grpSpPr bwMode="auto">
            <a:xfrm>
              <a:off x="1363017" y="2404318"/>
              <a:ext cx="3641031" cy="3994283"/>
              <a:chOff x="0" y="2715118"/>
              <a:chExt cx="3929039" cy="4435708"/>
            </a:xfrm>
          </p:grpSpPr>
          <p:pic>
            <p:nvPicPr>
              <p:cNvPr id="15" name="Picture 2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5475" y="2715118"/>
                <a:ext cx="2752920" cy="36183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feld 5"/>
              <p:cNvSpPr/>
              <p:nvPr/>
            </p:nvSpPr>
            <p:spPr>
              <a:xfrm>
                <a:off x="0" y="6358019"/>
                <a:ext cx="3929039" cy="79280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1600"/>
                  <a:gd name="f4" fmla="*/ f0 1 21600"/>
                  <a:gd name="f5" fmla="*/ f1 1 21600"/>
                  <a:gd name="f6" fmla="+- f3 0 f2"/>
                  <a:gd name="f7" fmla="*/ f6 1 21600"/>
                  <a:gd name="f8" fmla="*/ f2 1 f7"/>
                  <a:gd name="f9" fmla="*/ f3 1 f7"/>
                  <a:gd name="f10" fmla="*/ f8 f4 1"/>
                  <a:gd name="f11" fmla="*/ f9 f4 1"/>
                  <a:gd name="f12" fmla="*/ f9 f5 1"/>
                  <a:gd name="f13" fmla="*/ f8 f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0" t="f13" r="f11" b="f12"/>
                <a:pathLst>
                  <a:path w="21600" h="21600">
                    <a:moveTo>
                      <a:pt x="f2" y="f2"/>
                    </a:moveTo>
                    <a:lnTo>
                      <a:pt x="f3" y="f2"/>
                    </a:lnTo>
                    <a:lnTo>
                      <a:pt x="f3" y="f3"/>
                    </a:lnTo>
                    <a:lnTo>
                      <a:pt x="f2" y="f3"/>
                    </a:lnTo>
                    <a:lnTo>
                      <a:pt x="f2" y="f2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lIns="36000" tIns="46798" rIns="36000" bIns="46798" compatLnSpc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de-DE" sz="1400" kern="0" dirty="0">
                    <a:solidFill>
                      <a:srgbClr val="000000"/>
                    </a:solidFill>
                    <a:latin typeface="Arial" pitchFamily="18"/>
                    <a:ea typeface="Arial Unicode MS" pitchFamily="2"/>
                    <a:cs typeface="Tahoma" pitchFamily="2"/>
                  </a:rPr>
                  <a:t>Justinian I., Mosaikdetail aus der Kirche </a:t>
                </a:r>
                <a:r>
                  <a:rPr lang="de-DE" sz="1400" u="sng" kern="0" dirty="0">
                    <a:solidFill>
                      <a:srgbClr val="0000FF"/>
                    </a:solidFill>
                    <a:latin typeface="Arial" pitchFamily="18"/>
                    <a:ea typeface="Arial Unicode MS" pitchFamily="2"/>
                    <a:cs typeface="Tahoma" pitchFamily="2"/>
                    <a:hlinkClick r:id="rId5"/>
                  </a:rPr>
                  <a:t>San Vitale</a:t>
                </a:r>
                <a:r>
                  <a:rPr lang="de-DE" sz="1400" kern="0" dirty="0">
                    <a:solidFill>
                      <a:srgbClr val="000000"/>
                    </a:solidFill>
                    <a:latin typeface="Arial" pitchFamily="18"/>
                    <a:ea typeface="Arial Unicode MS" pitchFamily="2"/>
                    <a:cs typeface="Tahoma" pitchFamily="2"/>
                  </a:rPr>
                  <a:t> in </a:t>
                </a:r>
                <a:r>
                  <a:rPr lang="de-DE" sz="1400" u="sng" kern="0" dirty="0">
                    <a:solidFill>
                      <a:srgbClr val="0000FF"/>
                    </a:solidFill>
                    <a:latin typeface="Arial" pitchFamily="18"/>
                    <a:ea typeface="Arial Unicode MS" pitchFamily="2"/>
                    <a:cs typeface="Tahoma" pitchFamily="2"/>
                    <a:hlinkClick r:id="rId6"/>
                  </a:rPr>
                  <a:t>Ravenna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400" u="sng" kern="0" dirty="0">
                  <a:solidFill>
                    <a:srgbClr val="000000"/>
                  </a:solidFill>
                  <a:latin typeface="Arial" pitchFamily="18"/>
                  <a:ea typeface="Arial Unicode MS" pitchFamily="2"/>
                  <a:cs typeface="Tahoma" pitchFamily="2"/>
                </a:endParaRPr>
              </a:p>
            </p:txBody>
          </p:sp>
        </p:grpSp>
        <p:sp>
          <p:nvSpPr>
            <p:cNvPr id="11" name="Textfeld 10"/>
            <p:cNvSpPr txBox="1"/>
            <p:nvPr/>
          </p:nvSpPr>
          <p:spPr>
            <a:xfrm>
              <a:off x="3059832" y="6021288"/>
              <a:ext cx="1224136" cy="2308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DE" sz="900" dirty="0" smtClean="0">
                  <a:latin typeface="+mn-lt"/>
                </a:rPr>
                <a:t>http://bit.ly/pUgtds</a:t>
              </a:r>
              <a:endParaRPr lang="de-DE" sz="900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ihandform 3"/>
          <p:cNvSpPr/>
          <p:nvPr/>
        </p:nvSpPr>
        <p:spPr>
          <a:xfrm>
            <a:off x="1835696" y="1341438"/>
            <a:ext cx="7056784" cy="18684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anchor="ctr" compatLnSpc="0"/>
          <a:lstStyle/>
          <a:p>
            <a:pPr algn="ctr">
              <a:defRPr/>
            </a:pPr>
            <a:r>
              <a:rPr lang="de-DE" sz="200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Commons sind keineswegs (vogel)freie Güter, die sich jedermann privat aneignen und entsprechend auch kommerziell nutzen kann.</a:t>
            </a:r>
          </a:p>
          <a:p>
            <a:pPr algn="ctr">
              <a:defRPr/>
            </a:pPr>
            <a:endParaRPr lang="de-DE" sz="2000" dirty="0">
              <a:solidFill>
                <a:srgbClr val="002060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algn="ctr">
              <a:defRPr/>
            </a:pPr>
            <a:r>
              <a:rPr lang="de-DE" sz="2400" b="1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Commons sind keine res nullius</a:t>
            </a:r>
          </a:p>
        </p:txBody>
      </p:sp>
      <p:sp>
        <p:nvSpPr>
          <p:cNvPr id="5" name="Freihandform 4"/>
          <p:cNvSpPr/>
          <p:nvPr/>
        </p:nvSpPr>
        <p:spPr>
          <a:xfrm>
            <a:off x="945455" y="3506788"/>
            <a:ext cx="7772400" cy="16938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anchor="ctr" compatLnSpc="0"/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Die Verfügung über Commons wird über </a:t>
            </a:r>
            <a:r>
              <a:rPr lang="de-DE" sz="2000" b="1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institutionalisierte Eigentumsrechte , also reale Nutzungsrechte </a:t>
            </a:r>
            <a:r>
              <a:rPr lang="de-DE" sz="200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geregelt</a:t>
            </a:r>
          </a:p>
          <a:p>
            <a:pPr algn="ctr">
              <a:defRPr/>
            </a:pPr>
            <a:endParaRPr lang="de-DE" sz="2000" dirty="0">
              <a:solidFill>
                <a:srgbClr val="00206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Wem gehören Commons? - Eigentumsrechte </a:t>
            </a:r>
            <a:r>
              <a:rPr lang="en-US" sz="2000" b="1" kern="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- Nutzungsrechte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6" name="Textfeld 4"/>
          <p:cNvSpPr/>
          <p:nvPr/>
        </p:nvSpPr>
        <p:spPr>
          <a:xfrm>
            <a:off x="179512" y="764704"/>
            <a:ext cx="1747217" cy="9711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4" tIns="46798" rIns="90004" bIns="46798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nullius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privatae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publicae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communes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Wie entstehen Gemeingüter </a:t>
            </a:r>
            <a:r>
              <a:rPr lang="en-US" sz="2000" b="1" kern="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(Commons)?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571472" y="1142984"/>
            <a:ext cx="77724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Commons sind keine res nullius.</a:t>
            </a:r>
            <a:endParaRPr lang="de-DE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itel 3"/>
          <p:cNvSpPr txBox="1">
            <a:spLocks/>
          </p:cNvSpPr>
          <p:nvPr/>
        </p:nvSpPr>
        <p:spPr>
          <a:xfrm>
            <a:off x="571472" y="2214554"/>
            <a:ext cx="7772400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Grundlegender folgenreicher Irrtum der Hardin´schen These der </a:t>
            </a:r>
          </a:p>
          <a:p>
            <a:pPr algn="ctr"/>
            <a:endParaRPr lang="de-DE" sz="2400" dirty="0" smtClean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de-DE" sz="2400" b="1" dirty="0" smtClean="0">
                <a:solidFill>
                  <a:srgbClr val="002060"/>
                </a:solidFill>
                <a:latin typeface="+mn-lt"/>
              </a:rPr>
              <a:t>Tragedy of the Commons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feld 4"/>
          <p:cNvSpPr/>
          <p:nvPr/>
        </p:nvSpPr>
        <p:spPr>
          <a:xfrm>
            <a:off x="179512" y="764704"/>
            <a:ext cx="1747217" cy="9711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4" tIns="46798" rIns="90004" bIns="46798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nullius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privatae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publicae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res communes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>
            <a:spLocks/>
          </p:cNvSpPr>
          <p:nvPr/>
        </p:nvSpPr>
        <p:spPr>
          <a:xfrm>
            <a:off x="683568" y="404664"/>
            <a:ext cx="7772400" cy="2150550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+mn-lt"/>
              </a:rPr>
              <a:t>Tragedy of the Commons?</a:t>
            </a:r>
            <a:endParaRPr lang="de-DE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4105183" cy="169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 bwMode="auto">
          <a:xfrm>
            <a:off x="179512" y="-256382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Tragedy of the Commons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43608" y="1412776"/>
            <a:ext cx="67691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Commons zerstörten sich zwangsläufig durch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Übernutzung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(wegen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Egoismus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und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ansteigende Bevölkerung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es sei denn,</a:t>
            </a:r>
            <a:br>
              <a:rPr lang="de-DE" sz="2000" dirty="0">
                <a:solidFill>
                  <a:srgbClr val="002060"/>
                </a:solidFill>
                <a:latin typeface="+mn-lt"/>
              </a:rPr>
            </a:br>
            <a:r>
              <a:rPr lang="de-DE" sz="2000" dirty="0">
                <a:solidFill>
                  <a:srgbClr val="002060"/>
                </a:solidFill>
                <a:latin typeface="+mn-lt"/>
              </a:rPr>
              <a:t>Commons gerieten unter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privater oder staatliche Kontrolle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40370" y="3500339"/>
            <a:ext cx="8280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“What shall we do? We have several options. We might sell them off as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private property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. We might keep them as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public property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, but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allocate the right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to enter them.”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339752" y="6206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These Hardin</a:t>
            </a:r>
            <a:endParaRPr lang="de-DE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Tragedy of the Commons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71550" y="1196975"/>
            <a:ext cx="2303463" cy="461963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  <a:latin typeface="+mn-lt"/>
              </a:rPr>
              <a:t>First enclosure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563938" y="1196975"/>
            <a:ext cx="36004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Umwandlung der materialen</a:t>
            </a:r>
          </a:p>
          <a:p>
            <a:pPr>
              <a:lnSpc>
                <a:spcPct val="150000"/>
              </a:lnSpc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</a:rPr>
              <a:t>res communes 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(öffentliches Weidegut)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in res privatae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211638" y="3284538"/>
            <a:ext cx="2160587" cy="646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 b="1" dirty="0">
                <a:solidFill>
                  <a:srgbClr val="002060"/>
                </a:solidFill>
                <a:latin typeface="+mn-lt"/>
              </a:rPr>
              <a:t>Konsequenzen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?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7543800" cy="539750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Font typeface="StarSymbol"/>
              <a:buNone/>
            </a:pPr>
            <a:r>
              <a:rPr sz="28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Inhalt - Themen</a:t>
            </a:r>
          </a:p>
        </p:txBody>
      </p:sp>
      <p:sp>
        <p:nvSpPr>
          <p:cNvPr id="4" name="Textfeld 2"/>
          <p:cNvSpPr txBox="1"/>
          <p:nvPr/>
        </p:nvSpPr>
        <p:spPr>
          <a:xfrm>
            <a:off x="468313" y="1087092"/>
            <a:ext cx="8136135" cy="4599030"/>
          </a:xfrm>
          <a:prstGeom prst="rect">
            <a:avLst/>
          </a:prstGeom>
          <a:noFill/>
          <a:ln>
            <a:noFill/>
          </a:ln>
        </p:spPr>
        <p:txBody>
          <a:bodyPr wrap="square" lIns="90004" tIns="44997" rIns="90004" bIns="44997" compatLnSpc="0">
            <a:spAutoFit/>
          </a:bodyPr>
          <a:lstStyle/>
          <a:p>
            <a:pPr marL="449263" lvl="1" indent="-449263">
              <a:buFont typeface="Wingdings" pitchFamily="2" charset="2"/>
              <a:buChar char="Ø"/>
            </a:pPr>
            <a:endParaRPr lang="de-DE" sz="2400" b="1" kern="0" dirty="0" smtClean="0">
              <a:solidFill>
                <a:srgbClr val="333366"/>
              </a:solidFill>
              <a:latin typeface="Calibri" pitchFamily="34"/>
              <a:ea typeface="Arial Unicode MS" pitchFamily="2"/>
              <a:cs typeface="Arial" pitchFamily="2"/>
            </a:endParaRPr>
          </a:p>
          <a:p>
            <a:pPr marL="449263" lvl="1" indent="-449263">
              <a:buFont typeface="Wingdings" pitchFamily="2" charset="2"/>
              <a:buChar char="Ø"/>
            </a:pPr>
            <a:r>
              <a:rPr lang="de-DE" sz="2400" b="1" kern="0" dirty="0" smtClean="0">
                <a:solidFill>
                  <a:srgbClr val="333366"/>
                </a:solidFill>
                <a:latin typeface="Calibri" pitchFamily="34"/>
                <a:ea typeface="Arial Unicode MS" pitchFamily="2"/>
                <a:cs typeface="Arial" pitchFamily="2"/>
              </a:rPr>
              <a:t>Informationsethik</a:t>
            </a:r>
          </a:p>
          <a:p>
            <a:pPr marL="449263" lvl="1" indent="-449263">
              <a:buFont typeface="Wingdings" pitchFamily="2" charset="2"/>
              <a:buChar char="Ø"/>
            </a:pPr>
            <a:r>
              <a:rPr lang="de-DE" sz="2400" b="1" kern="0" dirty="0" smtClean="0">
                <a:solidFill>
                  <a:srgbClr val="333366"/>
                </a:solidFill>
                <a:latin typeface="Calibri" pitchFamily="34"/>
                <a:ea typeface="Arial Unicode MS" pitchFamily="2"/>
                <a:cs typeface="Arial" pitchFamily="2"/>
              </a:rPr>
              <a:t>Wissensökologie</a:t>
            </a:r>
          </a:p>
          <a:p>
            <a:pPr marL="449263" lvl="1" indent="-449263">
              <a:buFont typeface="Wingdings" pitchFamily="2" charset="2"/>
              <a:buChar char="Ø"/>
            </a:pPr>
            <a:r>
              <a:rPr lang="de-DE" sz="2400" b="1" kern="0" dirty="0" smtClean="0">
                <a:solidFill>
                  <a:srgbClr val="333366"/>
                </a:solidFill>
                <a:latin typeface="Calibri" pitchFamily="34"/>
                <a:ea typeface="Arial Unicode MS" pitchFamily="2"/>
                <a:cs typeface="Arial" pitchFamily="2"/>
              </a:rPr>
              <a:t>Commons</a:t>
            </a:r>
          </a:p>
          <a:p>
            <a:pPr marL="449263" lvl="1" indent="-449263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/>
              </a:rPr>
              <a:t>In Richtung eines Verständnisses von Wissen als Commons</a:t>
            </a:r>
          </a:p>
          <a:p>
            <a:pPr marL="449263" lvl="1" indent="-449263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/>
              </a:rPr>
              <a:t>Access – institutionalization of knowledge</a:t>
            </a:r>
          </a:p>
          <a:p>
            <a:pPr marL="449263" lvl="1" indent="-449263">
              <a:buFont typeface="Wingdings" pitchFamily="2" charset="2"/>
              <a:buChar char="Ø"/>
            </a:pPr>
            <a:r>
              <a:rPr lang="de-DE" sz="2400" b="1" dirty="0" smtClean="0">
                <a:solidFill>
                  <a:srgbClr val="002060"/>
                </a:solidFill>
                <a:latin typeface="Calibri" pitchFamily="18"/>
                <a:cs typeface="Tahoma" pitchFamily="2"/>
              </a:rPr>
              <a:t>Urheberrechtsregulierung als verknappende Form der Institutionalisierung von Wissen</a:t>
            </a:r>
          </a:p>
          <a:p>
            <a:pPr marL="449263" lvl="1" indent="-449263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Open Access als eine </a:t>
            </a:r>
            <a:r>
              <a:rPr lang="de-DE" sz="2400" b="1" dirty="0" smtClean="0">
                <a:solidFill>
                  <a:srgbClr val="002060"/>
                </a:solidFill>
                <a:latin typeface="Calibri" pitchFamily="18"/>
                <a:cs typeface="Tahoma" pitchFamily="2"/>
              </a:rPr>
              <a:t>offene Form der Institutionalisierung von Wissen</a:t>
            </a:r>
            <a:endParaRPr lang="en-US" sz="2400" b="1" dirty="0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  <a:p>
            <a:pPr marL="449263" lvl="1" indent="-449263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Modelle im Rahmen einer “commons-based-economy”</a:t>
            </a:r>
          </a:p>
          <a:p>
            <a:pPr marL="449263" lvl="1" indent="-449263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Calibri" pitchFamily="34"/>
              </a:rPr>
              <a:t>Was tun? Konsequenzen</a:t>
            </a:r>
            <a:endParaRPr lang="de-DE" sz="2400" b="1" kern="0" dirty="0" smtClean="0">
              <a:solidFill>
                <a:srgbClr val="002060"/>
              </a:solidFill>
              <a:latin typeface="Calibri" pitchFamily="34"/>
              <a:ea typeface="Arial Unicode MS" pitchFamily="2"/>
              <a:cs typeface="Ari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Tragedy of the Commons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4213" y="1550988"/>
            <a:ext cx="1930400" cy="1108075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chemeClr val="bg1"/>
                </a:solidFill>
                <a:latin typeface="+mn-lt"/>
              </a:rPr>
              <a:t>Second enclosure</a:t>
            </a:r>
          </a:p>
          <a:p>
            <a:pPr algn="ctr">
              <a:defRPr/>
            </a:pPr>
            <a:r>
              <a:rPr lang="de-DE" dirty="0">
                <a:solidFill>
                  <a:schemeClr val="bg1"/>
                </a:solidFill>
                <a:latin typeface="+mn-lt"/>
              </a:rPr>
              <a:t>James Boyle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00338" y="1341438"/>
            <a:ext cx="403225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Enclosing the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Commons the Mind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Privatisierung des Commons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Wissen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Umwandlung der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res communes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in res privatae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276600" y="3860800"/>
            <a:ext cx="2303463" cy="588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400" b="1" dirty="0">
                <a:solidFill>
                  <a:srgbClr val="002060"/>
                </a:solidFill>
                <a:latin typeface="+mn-lt"/>
              </a:rPr>
              <a:t>Konsequenzen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p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Tragedy of the Commons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00113" y="1341438"/>
            <a:ext cx="712787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Bis heute die immer wieder verwendete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Begründung für die Privatisierung und Kommerzialisierung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(mit Verknappungsfolgen) auch der Informationsmärkte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00113" y="3213100"/>
            <a:ext cx="7127875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Abgesichert durch die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staatliche Regulierung (allocation)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der Informationsmärkte 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über ein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starkes, die kommerzielle Verwertung begünstigendes Urheber- und Patentrecht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11188" y="2582962"/>
            <a:ext cx="81375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wenn man sie nur lässt, 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wenn sie sich in ihrem gemeingüter-bezogenen Handeln ausreichend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informationell absichern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können, 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wenn man sie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kommunizieren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lässt und 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wenn von den staatlichen Instanzen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nicht umfassende Nutzungsrechte oder Lizenzen an kommerzielle private Verwerter 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gegeben werden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187450" y="1751112"/>
            <a:ext cx="664368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b="1" dirty="0">
                <a:solidFill>
                  <a:srgbClr val="002060"/>
                </a:solidFill>
                <a:latin typeface="+mn-lt"/>
              </a:rPr>
              <a:t>Nachhaltige </a:t>
            </a:r>
            <a:r>
              <a:rPr lang="de-DE" sz="2400" b="1" dirty="0" smtClean="0">
                <a:solidFill>
                  <a:srgbClr val="002060"/>
                </a:solidFill>
                <a:latin typeface="+mn-lt"/>
              </a:rPr>
              <a:t>Regulierungsformen </a:t>
            </a:r>
            <a:r>
              <a:rPr lang="de-DE" sz="2400" b="1" dirty="0">
                <a:solidFill>
                  <a:srgbClr val="002060"/>
                </a:solidFill>
                <a:latin typeface="+mn-lt"/>
              </a:rPr>
              <a:t>durch die Commoners sind möglich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Institutionalisierungsformen  für Commons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47864" y="836712"/>
            <a:ext cx="86409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aber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187450" y="2492375"/>
            <a:ext cx="6624638" cy="2401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Weniger sind die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Commoners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(die von den Gemeingütern Betroffenen) für die Zerstörung oder auch nur für die Beeinträchtigung der Commons verantwortlich, 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sondern eher überzogene Verwertungsinteressen der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Wirtschaft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, abgesichert durch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staatliche IPR-Regulierung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0" y="-256382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Institutionalisierungsformen  für Commons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187450" y="725488"/>
            <a:ext cx="664368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rgbClr val="002060"/>
                </a:solidFill>
                <a:latin typeface="+mn-lt"/>
              </a:rPr>
              <a:t>Nachhaltige </a:t>
            </a: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Regulierungsformen 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durch die Commoners sind möglich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 bwMode="auto">
          <a:xfrm>
            <a:off x="1259632" y="2060476"/>
            <a:ext cx="6624638" cy="9679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Muss daher die Hardin´sche These nicht nur als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widerlegt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angesehen, sondern sogar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umgedreht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 werden?</a:t>
            </a:r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  <a:ea typeface="Arial Unicode MS" pitchFamily="34" charset="-128"/>
              </a:rPr>
              <a:t>Institutionalisierungsformen  für Commons</a:t>
            </a:r>
            <a:endParaRPr lang="en-US" sz="2000" b="1" kern="0" dirty="0">
              <a:solidFill>
                <a:srgbClr val="FFFFFF"/>
              </a:solidFill>
              <a:latin typeface="+mn-lt"/>
              <a:ea typeface="Arial Unicode MS" pitchFamily="34" charset="-128"/>
            </a:endParaRPr>
          </a:p>
        </p:txBody>
      </p:sp>
      <p:sp>
        <p:nvSpPr>
          <p:cNvPr id="8" name="Textfeld 7"/>
          <p:cNvSpPr txBox="1"/>
          <p:nvPr/>
        </p:nvSpPr>
        <p:spPr bwMode="auto">
          <a:xfrm>
            <a:off x="1115616" y="3356992"/>
            <a:ext cx="6624638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Nicht die gemeinschaftliche Nutzung führt zur „Tragödie“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sondern eher die Verstaatlichung und 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(exklusive) Privatisierung</a:t>
            </a:r>
          </a:p>
          <a:p>
            <a:pPr algn="ctr">
              <a:lnSpc>
                <a:spcPct val="150000"/>
              </a:lnSpc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bzw. die staatlich geförderte Privatisierung von Gemeingütern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87450" y="725488"/>
            <a:ext cx="664368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rgbClr val="002060"/>
                </a:solidFill>
                <a:latin typeface="+mn-lt"/>
              </a:rPr>
              <a:t>Nachhaltige </a:t>
            </a:r>
            <a:r>
              <a:rPr lang="de-DE" sz="2400" dirty="0" smtClean="0">
                <a:solidFill>
                  <a:srgbClr val="002060"/>
                </a:solidFill>
                <a:latin typeface="+mn-lt"/>
              </a:rPr>
              <a:t>Regulierungsformen </a:t>
            </a:r>
            <a:r>
              <a:rPr lang="de-DE" sz="2400" dirty="0">
                <a:solidFill>
                  <a:srgbClr val="002060"/>
                </a:solidFill>
                <a:latin typeface="+mn-lt"/>
              </a:rPr>
              <a:t>durch die Commoners sind möglich</a:t>
            </a:r>
            <a:endParaRPr lang="de-DE" sz="24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Wie entstehen Gemeingüter </a:t>
            </a:r>
            <a:r>
              <a:rPr lang="en-US" sz="2000" b="1" kern="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(Commons)?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1763688" y="2348880"/>
            <a:ext cx="5717798" cy="128588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de-DE" sz="3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Wie entstehen Commons?</a:t>
            </a:r>
            <a:endParaRPr lang="de-DE" sz="36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/>
          </p:cNvSpPr>
          <p:nvPr/>
        </p:nvSpPr>
        <p:spPr bwMode="auto">
          <a:xfrm>
            <a:off x="0" y="0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Wie entstehen Gemeingüter </a:t>
            </a:r>
            <a:r>
              <a:rPr lang="en-US" sz="2000" b="1" kern="0" dirty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</a:rPr>
              <a:t>(Commons)?</a:t>
            </a:r>
            <a:endParaRPr lang="en-US" sz="2000" b="1" kern="0" dirty="0">
              <a:solidFill>
                <a:srgbClr val="FFFFFF"/>
              </a:solidFill>
              <a:latin typeface="Calibri" pitchFamily="34" charset="0"/>
              <a:ea typeface="Arial Unicode MS" pitchFamily="34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75656" y="1268760"/>
            <a:ext cx="63750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Commons werden sozial konstruiert.</a:t>
            </a:r>
            <a:endParaRPr lang="de-DE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00034" y="2571744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b="1" dirty="0" smtClean="0"/>
          </a:p>
          <a:p>
            <a:pPr algn="ctr"/>
            <a:endParaRPr lang="de-DE" sz="2400" b="1" dirty="0" smtClean="0"/>
          </a:p>
          <a:p>
            <a:pPr algn="ctr"/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00034" y="2214554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Was entweder natürlich da ist oder was im Verlauf der menschlichen Kulturgeschichte entstanden ist, sind</a:t>
            </a:r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Common pool resources </a:t>
            </a:r>
          </a:p>
          <a:p>
            <a:pPr algn="ctr">
              <a:lnSpc>
                <a:spcPct val="150000"/>
              </a:lnSpc>
            </a:pP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(materielle/natürliche oder immaterielle/kulturelle Gemeinressourcen)</a:t>
            </a:r>
          </a:p>
          <a:p>
            <a:endParaRPr lang="de-DE" sz="24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nförmige Legende 5"/>
          <p:cNvSpPr/>
          <p:nvPr/>
        </p:nvSpPr>
        <p:spPr>
          <a:xfrm>
            <a:off x="323528" y="1484784"/>
            <a:ext cx="2520280" cy="2808312"/>
          </a:xfrm>
          <a:prstGeom prst="cloudCallout">
            <a:avLst>
              <a:gd name="adj1" fmla="val 74135"/>
              <a:gd name="adj2" fmla="val 7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b="1" dirty="0" smtClean="0">
                <a:solidFill>
                  <a:srgbClr val="002060"/>
                </a:solidFill>
              </a:rPr>
              <a:t>Common Pool Resources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0" name="Legende mit Pfeil nach rechts 9"/>
          <p:cNvSpPr/>
          <p:nvPr/>
        </p:nvSpPr>
        <p:spPr>
          <a:xfrm>
            <a:off x="3489000" y="2574196"/>
            <a:ext cx="2955208" cy="1368152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dirty="0" smtClean="0"/>
              <a:t>Institutiona-</a:t>
            </a:r>
          </a:p>
          <a:p>
            <a:pPr algn="ctr">
              <a:lnSpc>
                <a:spcPct val="150000"/>
              </a:lnSpc>
            </a:pPr>
            <a:r>
              <a:rPr lang="de-DE" sz="2400" dirty="0" smtClean="0"/>
              <a:t>lisierung</a:t>
            </a:r>
            <a:endParaRPr lang="de-DE" sz="24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516216" y="2276872"/>
            <a:ext cx="2448272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Commons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55776" y="443711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Kommunikation 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Konsensfindungsverfahren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Verpflichtungen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Verträge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Regel, Gesetze, bindende Vorschriften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Kontrollmechanismen, Sanktionen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91880" y="2132856"/>
            <a:ext cx="194421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Prinzipien/Werte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91880" y="4014356"/>
            <a:ext cx="194421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Verfahren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1520" y="4293096"/>
            <a:ext cx="2196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Saubere Luft und Wasser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Rohstoffe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der öffentliche Raum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Gesundheit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Finanzen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Wissen</a:t>
            </a:r>
          </a:p>
          <a:p>
            <a:pPr algn="ctr"/>
            <a:endParaRPr lang="de-DE" dirty="0" smtClean="0">
              <a:solidFill>
                <a:srgbClr val="002060"/>
              </a:solidFill>
            </a:endParaRPr>
          </a:p>
        </p:txBody>
      </p:sp>
      <p:sp>
        <p:nvSpPr>
          <p:cNvPr id="20" name="Rectangle 2"/>
          <p:cNvSpPr txBox="1">
            <a:spLocks noGrp="1"/>
          </p:cNvSpPr>
          <p:nvPr>
            <p:ph type="title"/>
          </p:nvPr>
        </p:nvSpPr>
        <p:spPr>
          <a:xfrm>
            <a:off x="0" y="63326"/>
            <a:ext cx="8964488" cy="917402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/>
              </a:rPr>
              <a:t>Commons entstehen durch Institutionalisierungsformen von “common-pool-resources”</a:t>
            </a:r>
            <a:endParaRPr sz="28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build="p"/>
      <p:bldP spid="14" grpId="0" animBg="1"/>
      <p:bldP spid="15" grpId="0" animBg="1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331913" y="839788"/>
            <a:ext cx="6643687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rgbClr val="002060"/>
                </a:solidFill>
                <a:latin typeface="+mn-lt"/>
              </a:rPr>
              <a:t>Institutionalisierung nach dem </a:t>
            </a:r>
            <a:r>
              <a:rPr lang="de-DE" sz="2400" b="1" dirty="0">
                <a:solidFill>
                  <a:srgbClr val="002060"/>
                </a:solidFill>
                <a:latin typeface="+mn-lt"/>
              </a:rPr>
              <a:t>Reparian Principle</a:t>
            </a: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1331913" y="2571750"/>
            <a:ext cx="6643687" cy="1420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jeder darf Wasser entnehmen,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so viel er braucht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, aber nur, wenn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genug für alle anderen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und </a:t>
            </a:r>
            <a:r>
              <a:rPr lang="de-DE" sz="2000" b="1" dirty="0">
                <a:solidFill>
                  <a:srgbClr val="002060"/>
                </a:solidFill>
                <a:latin typeface="+mn-lt"/>
              </a:rPr>
              <a:t>in unverminderter Qualität </a:t>
            </a:r>
            <a:r>
              <a:rPr lang="de-DE" sz="2000" dirty="0">
                <a:solidFill>
                  <a:srgbClr val="002060"/>
                </a:solidFill>
                <a:latin typeface="+mn-lt"/>
              </a:rPr>
              <a:t>übrig bleibt. </a:t>
            </a:r>
          </a:p>
        </p:txBody>
      </p:sp>
      <p:sp>
        <p:nvSpPr>
          <p:cNvPr id="21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  <a:ea typeface="Arial Unicode MS" pitchFamily="34" charset="-128"/>
              </a:rPr>
              <a:t>Institutionalisierungsformen  für Commons</a:t>
            </a:r>
            <a:endParaRPr lang="en-US" sz="2000" b="1" kern="0" dirty="0">
              <a:solidFill>
                <a:srgbClr val="FFFFFF"/>
              </a:solidFill>
              <a:latin typeface="+mn-lt"/>
              <a:ea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nförmige Legende 5"/>
          <p:cNvSpPr/>
          <p:nvPr/>
        </p:nvSpPr>
        <p:spPr>
          <a:xfrm>
            <a:off x="179512" y="2060848"/>
            <a:ext cx="2808312" cy="2808312"/>
          </a:xfrm>
          <a:prstGeom prst="cloudCallout">
            <a:avLst>
              <a:gd name="adj1" fmla="val 74135"/>
              <a:gd name="adj2" fmla="val 7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b="1" dirty="0" smtClean="0">
                <a:solidFill>
                  <a:srgbClr val="002060"/>
                </a:solidFill>
              </a:rPr>
              <a:t>Wissens-ressourcen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372200" y="2564904"/>
            <a:ext cx="2627784" cy="20882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Zugriff (access) zu Informations-produkten und </a:t>
            </a:r>
            <a:br>
              <a:rPr lang="de-DE" sz="2400" b="1" dirty="0" smtClean="0">
                <a:solidFill>
                  <a:srgbClr val="002060"/>
                </a:solidFill>
              </a:rPr>
            </a:br>
            <a:r>
              <a:rPr lang="de-DE" sz="2400" b="1" dirty="0" smtClean="0">
                <a:solidFill>
                  <a:srgbClr val="002060"/>
                </a:solidFill>
              </a:rPr>
              <a:t>-dienstleistungen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91880" y="2339588"/>
            <a:ext cx="1872208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Prinzipien/Werte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491880" y="4221088"/>
            <a:ext cx="1944216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Verfahren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403648" y="93610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Privatisierung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„enclosure of the mind“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Profitabilität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verknappte Ressource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 flipH="1">
            <a:off x="5508104" y="2060848"/>
            <a:ext cx="576064" cy="108012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2915816" y="2132856"/>
            <a:ext cx="504056" cy="93610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/>
          <p:cNvSpPr txBox="1">
            <a:spLocks noGrp="1"/>
          </p:cNvSpPr>
          <p:nvPr>
            <p:ph type="title"/>
          </p:nvPr>
        </p:nvSpPr>
        <p:spPr>
          <a:xfrm>
            <a:off x="0" y="63326"/>
            <a:ext cx="8964488" cy="917402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/>
              </a:rPr>
              <a:t>Commons entstehen durch Institutionalisierungsformen von “common-pool-resources”</a:t>
            </a:r>
            <a:endParaRPr sz="28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652120" y="98072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Teilen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Gerechtigkeit, Fairness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Inklusion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Nachhaltigkeit, Offenheit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555776" y="4554994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Kommunikation 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Konsensfindungsverfahren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Verpflichtungen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Verträge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Regel, Gesetze, bindende Vorschriften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+mn-lt"/>
              </a:rPr>
              <a:t>Kontrollmechanismen, Sanktionen</a:t>
            </a:r>
            <a:endParaRPr lang="de-DE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Legende mit Pfeil nach rechts 26"/>
          <p:cNvSpPr/>
          <p:nvPr/>
        </p:nvSpPr>
        <p:spPr>
          <a:xfrm>
            <a:off x="3489000" y="2780928"/>
            <a:ext cx="2955208" cy="1368152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dirty="0" smtClean="0"/>
              <a:t>Institutiona-</a:t>
            </a:r>
          </a:p>
          <a:p>
            <a:pPr algn="ctr">
              <a:lnSpc>
                <a:spcPct val="150000"/>
              </a:lnSpc>
            </a:pPr>
            <a:r>
              <a:rPr lang="de-DE" sz="2400" dirty="0" smtClean="0"/>
              <a:t>lisierung</a:t>
            </a:r>
            <a:endParaRPr lang="de-D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2123728" y="980728"/>
            <a:ext cx="4536504" cy="2592288"/>
          </a:xfrm>
          <a:solidFill>
            <a:srgbClr val="002060"/>
          </a:solidFill>
        </p:spPr>
        <p:txBody>
          <a:bodyPr anchor="ctr" anchorCtr="1"/>
          <a:lstStyle/>
          <a:p>
            <a:pPr algn="ctr" eaLnBrk="1" hangingPunct="1">
              <a:buNone/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Informationsethik</a:t>
            </a:r>
            <a:endParaRPr lang="de-DE" sz="3600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653136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de-DE" sz="2000" b="1" dirty="0">
                <a:solidFill>
                  <a:schemeClr val="bg1"/>
                </a:solidFill>
                <a:latin typeface="Calibri" pitchFamily="34" charset="0"/>
              </a:rPr>
              <a:t>Informationsethik – Ethik in elektronischen Räumen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/>
            <a:endParaRPr lang="de-D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lkenförmige Legende 5"/>
          <p:cNvSpPr/>
          <p:nvPr/>
        </p:nvSpPr>
        <p:spPr>
          <a:xfrm>
            <a:off x="179512" y="2708920"/>
            <a:ext cx="2808312" cy="2808312"/>
          </a:xfrm>
          <a:prstGeom prst="cloudCallout">
            <a:avLst>
              <a:gd name="adj1" fmla="val 74135"/>
              <a:gd name="adj2" fmla="val 719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b="1" dirty="0" smtClean="0">
                <a:solidFill>
                  <a:srgbClr val="002060"/>
                </a:solidFill>
              </a:rPr>
              <a:t>Wissens-ressourcen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372200" y="4653136"/>
            <a:ext cx="2627784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Private Güter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563888" y="2987660"/>
            <a:ext cx="18002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Prinzipien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63888" y="4869160"/>
            <a:ext cx="18002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Verfahren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1403648" y="936104"/>
            <a:ext cx="2664296" cy="2780928"/>
            <a:chOff x="1403648" y="936104"/>
            <a:chExt cx="2664296" cy="2780928"/>
          </a:xfrm>
        </p:grpSpPr>
        <p:sp>
          <p:nvSpPr>
            <p:cNvPr id="18" name="Textfeld 17"/>
            <p:cNvSpPr txBox="1"/>
            <p:nvPr/>
          </p:nvSpPr>
          <p:spPr>
            <a:xfrm>
              <a:off x="1403648" y="936104"/>
              <a:ext cx="26642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2060"/>
                  </a:solidFill>
                </a:rPr>
                <a:t>Privatisierung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</a:rPr>
                <a:t>„enclosure of the mind“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</a:rPr>
                <a:t>Profitabiltät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</a:rPr>
                <a:t>verknappte Ressource</a:t>
              </a:r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>
              <a:off x="2771800" y="2060848"/>
              <a:ext cx="504056" cy="1656184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/>
          <p:cNvSpPr txBox="1"/>
          <p:nvPr/>
        </p:nvSpPr>
        <p:spPr>
          <a:xfrm>
            <a:off x="4067944" y="1152128"/>
            <a:ext cx="1224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unsere Wahl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 2"/>
          <p:cNvSpPr txBox="1">
            <a:spLocks noGrp="1"/>
          </p:cNvSpPr>
          <p:nvPr>
            <p:ph type="title"/>
          </p:nvPr>
        </p:nvSpPr>
        <p:spPr>
          <a:xfrm>
            <a:off x="0" y="63326"/>
            <a:ext cx="8964488" cy="917402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/>
              </a:rPr>
              <a:t>Commons entstehen durch Institutionalisierungsformen von “common-pool-resources”</a:t>
            </a:r>
            <a:endParaRPr sz="28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5508104" y="980728"/>
            <a:ext cx="2592288" cy="2808312"/>
            <a:chOff x="5508104" y="980728"/>
            <a:chExt cx="2592288" cy="2808312"/>
          </a:xfrm>
        </p:grpSpPr>
        <p:cxnSp>
          <p:nvCxnSpPr>
            <p:cNvPr id="20" name="Gerade Verbindung mit Pfeil 19"/>
            <p:cNvCxnSpPr/>
            <p:nvPr/>
          </p:nvCxnSpPr>
          <p:spPr>
            <a:xfrm flipH="1">
              <a:off x="5508104" y="2204864"/>
              <a:ext cx="648072" cy="1584176"/>
            </a:xfrm>
            <a:prstGeom prst="straightConnector1">
              <a:avLst/>
            </a:prstGeom>
            <a:ln w="762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5652120" y="980728"/>
              <a:ext cx="244827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Teilen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Gerechtigkeit, Fairness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Inklusion</a:t>
              </a:r>
            </a:p>
            <a:p>
              <a:pPr algn="ctr"/>
              <a:r>
                <a:rPr lang="de-DE" dirty="0" smtClean="0">
                  <a:solidFill>
                    <a:srgbClr val="002060"/>
                  </a:solidFill>
                  <a:latin typeface="+mn-lt"/>
                </a:rPr>
                <a:t>Nachhaltigkeit, Offenheit</a:t>
              </a:r>
            </a:p>
          </p:txBody>
        </p:sp>
      </p:grpSp>
      <p:sp>
        <p:nvSpPr>
          <p:cNvPr id="27" name="Legende mit Pfeil nach rechts 26"/>
          <p:cNvSpPr/>
          <p:nvPr/>
        </p:nvSpPr>
        <p:spPr>
          <a:xfrm>
            <a:off x="3489000" y="3429000"/>
            <a:ext cx="2955208" cy="1368152"/>
          </a:xfrm>
          <a:prstGeom prst="right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2400" dirty="0" smtClean="0"/>
              <a:t>Institutiona-</a:t>
            </a:r>
          </a:p>
          <a:p>
            <a:pPr algn="ctr">
              <a:lnSpc>
                <a:spcPct val="150000"/>
              </a:lnSpc>
            </a:pPr>
            <a:r>
              <a:rPr lang="de-DE" sz="2400" dirty="0" smtClean="0"/>
              <a:t>lisierung</a:t>
            </a:r>
            <a:endParaRPr lang="de-DE" sz="2400" dirty="0"/>
          </a:p>
        </p:txBody>
      </p:sp>
      <p:sp>
        <p:nvSpPr>
          <p:cNvPr id="16" name="Abgerundetes Rechteck 15"/>
          <p:cNvSpPr/>
          <p:nvPr/>
        </p:nvSpPr>
        <p:spPr>
          <a:xfrm>
            <a:off x="6372200" y="3356992"/>
            <a:ext cx="2627784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2060"/>
                </a:solidFill>
              </a:rPr>
              <a:t>Commons</a:t>
            </a:r>
            <a:endParaRPr lang="de-DE" sz="2400" b="1" dirty="0">
              <a:solidFill>
                <a:srgbClr val="00206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79712" y="5589240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n-lt"/>
              </a:rPr>
              <a:t>Einfügen PP Institutionalisierung der Commons (Ostrom)</a:t>
            </a:r>
            <a:endParaRPr lang="de-DE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/>
          </p:cNvSpPr>
          <p:nvPr>
            <p:ph type="title"/>
          </p:nvPr>
        </p:nvSpPr>
        <p:spPr>
          <a:xfrm>
            <a:off x="1800225" y="989930"/>
            <a:ext cx="5940127" cy="3231158"/>
          </a:xfrm>
          <a:solidFill>
            <a:srgbClr val="333366"/>
          </a:solidFill>
        </p:spPr>
        <p:txBody>
          <a:bodyPr anchor="ctr" anchorCtr="1"/>
          <a:lstStyle/>
          <a:p>
            <a:pPr marL="447675" indent="-447675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dirty="0" smtClean="0">
                <a:solidFill>
                  <a:schemeClr val="bg1"/>
                </a:solidFill>
                <a:latin typeface="Calibri" pitchFamily="34"/>
              </a:rPr>
              <a:t>In Richtung eines Verständnisses von Wissen als Commons</a:t>
            </a:r>
            <a:endParaRPr lang="de-DE" sz="4400" dirty="0">
              <a:solidFill>
                <a:schemeClr val="bg1"/>
              </a:solidFill>
              <a:latin typeface="Calibri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Grp="1"/>
          </p:cNvSpPr>
          <p:nvPr>
            <p:ph type="title"/>
          </p:nvPr>
        </p:nvSpPr>
        <p:spPr>
          <a:xfrm>
            <a:off x="107505" y="116632"/>
            <a:ext cx="7560840" cy="512738"/>
          </a:xfrm>
          <a:solidFill>
            <a:srgbClr val="333366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/>
              </a:rPr>
              <a:t>Wissen als Commons</a:t>
            </a:r>
            <a:endParaRPr sz="28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09600" y="1227014"/>
            <a:ext cx="7620000" cy="9679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Wissen kann niemandem gehören, ebenso wenig wie die Luft niemandem gehören kann</a:t>
            </a:r>
            <a:endParaRPr lang="de-DE" sz="20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14348" y="3246310"/>
            <a:ext cx="7620000" cy="14773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Das garantiert auch das Urheberrecht und das Copyright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Wissen, Ideen, Fakten, Theorie… sind frei und werden nicht über das Urheberrecht geschützt.</a:t>
            </a:r>
            <a:endParaRPr lang="de-DE" sz="20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Grp="1"/>
          </p:cNvSpPr>
          <p:nvPr>
            <p:ph type="title"/>
          </p:nvPr>
        </p:nvSpPr>
        <p:spPr>
          <a:xfrm>
            <a:off x="107505" y="116632"/>
            <a:ext cx="7560840" cy="512738"/>
          </a:xfrm>
          <a:solidFill>
            <a:srgbClr val="333366"/>
          </a:solidFill>
        </p:spPr>
        <p:txBody>
          <a:bodyPr anchorCtr="1"/>
          <a:lstStyle/>
          <a:p>
            <a:pPr algn="ctr" eaLnBrk="1" hangingPunct="1">
              <a:buNone/>
            </a:pPr>
            <a:r>
              <a:rPr lang="en-US" sz="2800" dirty="0" smtClean="0">
                <a:solidFill>
                  <a:schemeClr val="bg1"/>
                </a:solidFill>
                <a:latin typeface="Calibri" pitchFamily="34"/>
              </a:rPr>
              <a:t>Wissen als Commons</a:t>
            </a:r>
            <a:endParaRPr sz="2800" dirty="0" smtClean="0">
              <a:solidFill>
                <a:srgbClr val="FFFFFF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09600" y="1227014"/>
            <a:ext cx="7620000" cy="96795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Wissen kann niemandem gehören, ebenso wenig wie die Luft niemandem gehören kann</a:t>
            </a:r>
            <a:endParaRPr lang="de-DE" sz="20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2910" y="2500306"/>
            <a:ext cx="7620000" cy="142962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Verfügbar </a:t>
            </a:r>
            <a:r>
              <a:rPr lang="de-DE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ist Wissen allerdings nur dann, wenn man 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Zugang und Zugriff (access) auf </a:t>
            </a:r>
            <a:r>
              <a:rPr lang="de-DE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die Wissen repräsentierenden </a:t>
            </a:r>
            <a:r>
              <a:rPr lang="de-DE" sz="2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Wissensartifakte / Informationsprodukte </a:t>
            </a:r>
            <a:r>
              <a:rPr lang="de-DE" sz="20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hat. </a:t>
            </a:r>
            <a:endParaRPr lang="de-DE" sz="20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Grp="1"/>
          </p:cNvSpPr>
          <p:nvPr>
            <p:ph type="title"/>
          </p:nvPr>
        </p:nvSpPr>
        <p:spPr>
          <a:xfrm>
            <a:off x="2051720" y="1916832"/>
            <a:ext cx="5436691" cy="2808362"/>
          </a:xfrm>
          <a:solidFill>
            <a:srgbClr val="333366"/>
          </a:solidFill>
        </p:spPr>
        <p:txBody>
          <a:bodyPr anchor="ctr" anchorCtr="1"/>
          <a:lstStyle/>
          <a:p>
            <a:pPr algn="ctr" eaLnBrk="1" hangingPunct="1">
              <a:buFont typeface="StarSymbol"/>
              <a:buNone/>
            </a:pPr>
            <a:r>
              <a:rPr sz="36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Open Access als Form der Institutionalisierung von Wissen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/>
          <p:cNvSpPr txBox="1"/>
          <p:nvPr/>
        </p:nvSpPr>
        <p:spPr>
          <a:xfrm>
            <a:off x="755576" y="1844824"/>
            <a:ext cx="7743775" cy="1452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Ctr="1" compatLnSpc="0">
            <a:spAutoFit/>
          </a:bodyPr>
          <a:lstStyle/>
          <a:p>
            <a:pPr algn="ct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Open Access 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ist eine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Form der Institutionalisierung von Wissen, 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durch die es zu einem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Commons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und zu einem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„common property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“ mit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freien Nutzungsregeln </a:t>
            </a:r>
            <a:r>
              <a:rPr lang="de-DE" sz="2000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werden kann.</a:t>
            </a:r>
            <a:endParaRPr lang="de-DE" sz="2000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6" name="Rectangle 2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8064896" cy="792088"/>
          </a:xfrm>
          <a:solidFill>
            <a:srgbClr val="002060"/>
          </a:solidFill>
        </p:spPr>
        <p:txBody>
          <a:bodyPr anchor="ctr" anchorCtr="1"/>
          <a:lstStyle/>
          <a:p>
            <a:pPr algn="ctr" eaLnBrk="1" hangingPunct="1">
              <a:buFont typeface="StarSymbol"/>
              <a:buNone/>
            </a:pPr>
            <a:r>
              <a:rPr sz="24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Open Access als Form der Institutionalisierung von Wissen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27584" y="4581128"/>
            <a:ext cx="756084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800" b="1" dirty="0" smtClean="0">
                <a:solidFill>
                  <a:srgbClr val="002060"/>
                </a:solidFill>
                <a:latin typeface="+mn-lt"/>
              </a:rPr>
              <a:t>WissenschaftlerInnen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sind die „</a:t>
            </a:r>
            <a:r>
              <a:rPr lang="de-DE" sz="2400" b="1" dirty="0" smtClean="0">
                <a:solidFill>
                  <a:srgbClr val="002060"/>
                </a:solidFill>
                <a:latin typeface="+mn-lt"/>
              </a:rPr>
              <a:t>Commoners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“</a:t>
            </a:r>
            <a:r>
              <a:rPr lang="de-DE" sz="2000" dirty="0" smtClean="0">
                <a:solidFill>
                  <a:srgbClr val="002060"/>
                </a:solidFill>
                <a:latin typeface="+mn-lt"/>
              </a:rPr>
              <a:t> für die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</a:rPr>
              <a:t>Commons Wissen und Information</a:t>
            </a:r>
            <a:endParaRPr lang="de-DE" sz="20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/>
          <p:nvPr/>
        </p:nvSpPr>
        <p:spPr>
          <a:xfrm>
            <a:off x="0" y="0"/>
            <a:ext cx="9144000" cy="506413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Open Access – Initiative aus der Wissenschaft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371600" y="4276725"/>
            <a:ext cx="6629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1600" dirty="0">
                <a:solidFill>
                  <a:srgbClr val="002060"/>
                </a:solidFill>
                <a:latin typeface="+mn-lt"/>
                <a:cs typeface="+mn-cs"/>
              </a:rPr>
              <a:t>Vgl. Peter Suber - </a:t>
            </a:r>
            <a:r>
              <a:rPr lang="de-DE" sz="1600" dirty="0">
                <a:solidFill>
                  <a:srgbClr val="002060"/>
                </a:solidFill>
                <a:latin typeface="+mn-lt"/>
                <a:cs typeface="+mn-cs"/>
                <a:hlinkClick r:id="rId3"/>
              </a:rPr>
              <a:t>http://www.earlham.edu/~peters/fos/overview.htm</a:t>
            </a:r>
            <a:endParaRPr lang="de-D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533400" y="908050"/>
            <a:ext cx="81534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400" b="1" i="1" dirty="0">
                <a:solidFill>
                  <a:srgbClr val="002060"/>
                </a:solidFill>
                <a:latin typeface="+mn-lt"/>
                <a:cs typeface="+mn-cs"/>
              </a:rPr>
              <a:t>Budapest Open Access </a:t>
            </a:r>
            <a:r>
              <a:rPr lang="de-DE" sz="1400" b="1" i="1" dirty="0">
                <a:solidFill>
                  <a:srgbClr val="002060"/>
                </a:solidFill>
                <a:latin typeface="+mn-lt"/>
                <a:cs typeface="+mn-cs"/>
              </a:rPr>
              <a:t>Initiative </a:t>
            </a:r>
            <a:r>
              <a:rPr lang="de-DE" sz="1400" b="1" i="1" dirty="0">
                <a:solidFill>
                  <a:srgbClr val="002060"/>
                </a:solidFill>
                <a:latin typeface="+mn-lt"/>
                <a:cs typeface="+mn-cs"/>
                <a:hlinkClick r:id="rId4"/>
              </a:rPr>
              <a:t>http://www.soros.org/openaccess/read.shtml</a:t>
            </a:r>
            <a:endParaRPr lang="de-DE" sz="1400" b="1" i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83568" y="1916832"/>
            <a:ext cx="8153400" cy="78483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400" b="1" i="1" dirty="0">
                <a:solidFill>
                  <a:srgbClr val="002060"/>
                </a:solidFill>
                <a:latin typeface="+mn-lt"/>
                <a:cs typeface="+mn-cs"/>
              </a:rPr>
              <a:t>Bethesda Statement on Open Access </a:t>
            </a:r>
            <a:r>
              <a:rPr lang="de-DE" sz="2400" b="1" i="1" dirty="0" smtClean="0">
                <a:solidFill>
                  <a:srgbClr val="002060"/>
                </a:solidFill>
                <a:latin typeface="+mn-lt"/>
                <a:cs typeface="+mn-cs"/>
              </a:rPr>
              <a:t>Publishing</a:t>
            </a:r>
          </a:p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1400" dirty="0" smtClean="0">
                <a:solidFill>
                  <a:srgbClr val="002060"/>
                </a:solidFill>
                <a:latin typeface="+mn-lt"/>
                <a:cs typeface="+mn-cs"/>
                <a:hlinkClick r:id="rId5"/>
              </a:rPr>
              <a:t>http</a:t>
            </a:r>
            <a:r>
              <a:rPr lang="de-DE" sz="1400" dirty="0">
                <a:solidFill>
                  <a:srgbClr val="002060"/>
                </a:solidFill>
                <a:latin typeface="+mn-lt"/>
                <a:cs typeface="+mn-cs"/>
                <a:hlinkClick r:id="rId5"/>
              </a:rPr>
              <a:t>://www.earlham.edu/~peters/fos/bethesda.htm</a:t>
            </a:r>
            <a:endParaRPr lang="de-DE" sz="14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533400" y="3041650"/>
            <a:ext cx="8153400" cy="11541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400" b="1" i="1" dirty="0">
                <a:solidFill>
                  <a:srgbClr val="002060"/>
                </a:solidFill>
                <a:latin typeface="+mn-lt"/>
                <a:cs typeface="+mn-cs"/>
              </a:rPr>
              <a:t>Berlin Declaration on Open Access to Knowledge in the Sciences and Humanities</a:t>
            </a:r>
          </a:p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1400" dirty="0">
                <a:solidFill>
                  <a:srgbClr val="002060"/>
                </a:solidFill>
                <a:latin typeface="+mn-lt"/>
                <a:hlinkClick r:id="rId6"/>
              </a:rPr>
              <a:t>http://www.zim.mpg.de/openaccess-berlin/berlin_declaration.pdf</a:t>
            </a:r>
            <a:endParaRPr lang="de-DE" sz="1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utoUpdateAnimBg="0"/>
      <p:bldP spid="28" grpId="0" build="p" autoUpdateAnimBg="0"/>
      <p:bldP spid="29" grpId="0" uiExpand="1" build="p" autoUpdateAnimBg="0"/>
      <p:bldP spid="30" grpId="0" uiExpand="1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67544" y="1340768"/>
            <a:ext cx="7743775" cy="46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 smtClean="0">
                <a:solidFill>
                  <a:srgbClr val="002060"/>
                </a:solidFill>
                <a:latin typeface="Calibri" pitchFamily="18"/>
                <a:ea typeface="Arial Unicode MS" pitchFamily="2"/>
                <a:cs typeface="Tahoma" pitchFamily="2"/>
              </a:rPr>
              <a:t>From the Berlin Declaration of Open - 2003</a:t>
            </a:r>
            <a:endParaRPr lang="de-DE" sz="2400" kern="0" dirty="0">
              <a:solidFill>
                <a:srgbClr val="002060"/>
              </a:solidFill>
              <a:latin typeface="Calibri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23725" y="1844824"/>
            <a:ext cx="8840763" cy="4093423"/>
            <a:chOff x="123725" y="1844824"/>
            <a:chExt cx="8840763" cy="4093423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725" y="1844824"/>
              <a:ext cx="8840763" cy="3672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1619672" y="5661248"/>
              <a:ext cx="5976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latin typeface="+mn-lt"/>
                </a:rPr>
                <a:t>http://www.zim.mpg.de/openaccess-berlin/berlin_declaration.pdf</a:t>
              </a:r>
              <a:endParaRPr lang="de-DE" sz="1200" dirty="0">
                <a:latin typeface="+mn-lt"/>
              </a:endParaRPr>
            </a:p>
          </p:txBody>
        </p:sp>
      </p:grpSp>
      <p:sp>
        <p:nvSpPr>
          <p:cNvPr id="11" name="Rectangle 2"/>
          <p:cNvSpPr txBox="1">
            <a:spLocks noGrp="1"/>
          </p:cNvSpPr>
          <p:nvPr>
            <p:ph type="title"/>
          </p:nvPr>
        </p:nvSpPr>
        <p:spPr>
          <a:xfrm>
            <a:off x="611560" y="188640"/>
            <a:ext cx="8064896" cy="792088"/>
          </a:xfrm>
          <a:solidFill>
            <a:srgbClr val="002060"/>
          </a:solidFill>
        </p:spPr>
        <p:txBody>
          <a:bodyPr anchor="ctr" anchorCtr="1"/>
          <a:lstStyle/>
          <a:p>
            <a:pPr algn="ctr" eaLnBrk="1" hangingPunct="1">
              <a:buFont typeface="StarSymbol"/>
              <a:buNone/>
            </a:pPr>
            <a:r>
              <a:rPr sz="24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Open Access als Form der Institutionalisierung von Wissen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0" y="0"/>
            <a:ext cx="9144000" cy="506413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Open Access – Initiative aus der Wissenschaft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9388" y="549275"/>
            <a:ext cx="8153400" cy="83026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400" b="1" i="1" dirty="0">
                <a:solidFill>
                  <a:srgbClr val="002060"/>
                </a:solidFill>
                <a:latin typeface="+mn-lt"/>
                <a:cs typeface="+mn-cs"/>
              </a:rPr>
              <a:t>Berlin Declaration on Open Access to Knowledge in the Sciences and Humanities</a:t>
            </a:r>
            <a:endParaRPr lang="de-DE" sz="1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57200" y="1501775"/>
            <a:ext cx="8153400" cy="466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"Die Urheber und Rechteinhaber sichern allen Benutzern unwiderruflich den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freien weltweiten Zugang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zu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und erteilen ihnen die Erlaubnis, das Werk zu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kopieren, zu benutzen, zu übertragen und wiederzugeben (und zwar auch öffentlich), Bearbeitungen davon zu erstellen und zu verbreiten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und dies alles in jedem digitalen Medium und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zu jedem verantwortbaren Zweck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,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vorausgesetzt die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Urheberschaft wird korrekt zum Ausdruck gebracht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(die wissenschaftliche Gemeinschaft wird wie bisher die Regeln vorgeben, wie die Urheberschaft korrekt anzugeben ist und was eine verantwortbare Nutzung ist).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Darüber hinaus dürfen zum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persönlichen Gebrauch eine kleine Anzahl von Ausdrucken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erstellt werden."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  <p:bldP spid="13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Open Access – Allgemeine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Prinzipien/Institutionalisierungsformen</a:t>
            </a:r>
            <a:endParaRPr lang="de-DE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8313" y="765175"/>
            <a:ext cx="8153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Open-access (OA) literature is </a:t>
            </a:r>
            <a:r>
              <a:rPr lang="de-DE" sz="2000" b="1" i="1" dirty="0">
                <a:solidFill>
                  <a:srgbClr val="002060"/>
                </a:solidFill>
                <a:latin typeface="+mn-lt"/>
                <a:cs typeface="+mn-cs"/>
              </a:rPr>
              <a:t>digital, online, free of charge, and free of most copyright and licensing restrictions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73113" y="5184775"/>
            <a:ext cx="66294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1600" dirty="0">
                <a:solidFill>
                  <a:srgbClr val="002060"/>
                </a:solidFill>
                <a:latin typeface="+mn-lt"/>
                <a:cs typeface="+mn-cs"/>
              </a:rPr>
              <a:t>Peter Suber - http://www.earlham.edu/~peters/fos/overview.htm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8313" y="1679575"/>
            <a:ext cx="815340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OA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removes </a:t>
            </a:r>
            <a:r>
              <a:rPr lang="de-DE" sz="2000" b="1" i="1" dirty="0">
                <a:solidFill>
                  <a:srgbClr val="002060"/>
                </a:solidFill>
                <a:latin typeface="+mn-lt"/>
                <a:cs typeface="+mn-cs"/>
              </a:rPr>
              <a:t>price barriers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(subscriptions, licensing fees, pay-per-view fees) and </a:t>
            </a:r>
            <a:r>
              <a:rPr lang="de-DE" sz="2000" i="1" dirty="0">
                <a:solidFill>
                  <a:srgbClr val="002060"/>
                </a:solidFill>
                <a:latin typeface="+mn-lt"/>
                <a:cs typeface="+mn-cs"/>
              </a:rPr>
              <a:t>permission barriers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 (most copyright and licensing restrictions.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8313" y="2822575"/>
            <a:ext cx="81534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OA is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compatible with </a:t>
            </a:r>
            <a:r>
              <a:rPr lang="de-DE" sz="2000" b="1" i="1" dirty="0">
                <a:solidFill>
                  <a:srgbClr val="002060"/>
                </a:solidFill>
                <a:latin typeface="+mn-lt"/>
                <a:cs typeface="+mn-cs"/>
              </a:rPr>
              <a:t>copyright</a:t>
            </a:r>
            <a:r>
              <a:rPr lang="de-DE" sz="2000" i="1" dirty="0">
                <a:solidFill>
                  <a:srgbClr val="002060"/>
                </a:solidFill>
                <a:latin typeface="+mn-lt"/>
                <a:cs typeface="+mn-cs"/>
              </a:rPr>
              <a:t>, peer review, revenue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 (even profit), print, preservation, prestige, career-advancement, indexing, and other features and supportive services associated with conventional scholarly literature.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4346575"/>
            <a:ext cx="81534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The primary difference is that the </a:t>
            </a:r>
            <a:r>
              <a:rPr lang="de-DE" sz="2000" b="1" i="1" dirty="0">
                <a:solidFill>
                  <a:srgbClr val="002060"/>
                </a:solidFill>
                <a:latin typeface="+mn-lt"/>
                <a:cs typeface="+mn-cs"/>
              </a:rPr>
              <a:t>bills are not paid by readers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and hence do </a:t>
            </a:r>
            <a:r>
              <a:rPr lang="de-DE" sz="2000" i="1" dirty="0">
                <a:solidFill>
                  <a:srgbClr val="002060"/>
                </a:solidFill>
                <a:latin typeface="+mn-lt"/>
                <a:cs typeface="+mn-cs"/>
              </a:rPr>
              <a:t>not function as access barriers.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  <p:bldP spid="7" grpId="0" build="p" autoUpdateAnimBg="0"/>
      <p:bldP spid="8" grpId="0" build="p" autoUpdateAnimBg="0"/>
      <p:bldP spid="10" grpId="0" build="p" autoUpdateAnimBg="0"/>
      <p:bldP spid="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20891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Ort des Wohnens</a:t>
            </a:r>
            <a:endParaRPr lang="de-DE" sz="20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50825" y="1989138"/>
            <a:ext cx="20891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Gewohnheit</a:t>
            </a:r>
            <a:endParaRPr lang="de-DE" sz="20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50825" y="2420938"/>
            <a:ext cx="20891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Sitte</a:t>
            </a:r>
            <a:endParaRPr lang="de-DE" sz="20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250825" y="2852738"/>
            <a:ext cx="20891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Brauch</a:t>
            </a:r>
            <a:endParaRPr lang="de-DE" sz="2000" dirty="0">
              <a:solidFill>
                <a:srgbClr val="003366"/>
              </a:solidFill>
              <a:latin typeface="+mn-lt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565400"/>
            <a:ext cx="673735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331640" y="260648"/>
            <a:ext cx="5562600" cy="46166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Ethos</a:t>
            </a:r>
            <a:endParaRPr lang="de-D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 Box 1028"/>
          <p:cNvSpPr txBox="1">
            <a:spLocks noChangeArrowheads="1"/>
          </p:cNvSpPr>
          <p:nvPr/>
        </p:nvSpPr>
        <p:spPr bwMode="auto">
          <a:xfrm>
            <a:off x="2915816" y="1628800"/>
            <a:ext cx="5562600" cy="83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Das Ethos der Informationsgesellschaft ist das Internet</a:t>
            </a:r>
            <a:endParaRPr lang="de-DE" sz="2400" b="1" dirty="0">
              <a:solidFill>
                <a:srgbClr val="0033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Grp="1"/>
          </p:cNvSpPr>
          <p:nvPr>
            <p:ph type="title"/>
          </p:nvPr>
        </p:nvSpPr>
        <p:spPr>
          <a:xfrm>
            <a:off x="2123728" y="1700808"/>
            <a:ext cx="5364683" cy="2880370"/>
          </a:xfrm>
          <a:solidFill>
            <a:srgbClr val="002060"/>
          </a:solidFill>
        </p:spPr>
        <p:txBody>
          <a:bodyPr anchor="ctr" anchorCtr="1"/>
          <a:lstStyle/>
          <a:p>
            <a:pPr algn="ctr" eaLnBrk="1" hangingPunct="1">
              <a:buFont typeface="StarSymbol"/>
              <a:buNone/>
            </a:pPr>
            <a:r>
              <a:rPr sz="3600" dirty="0" smtClean="0">
                <a:solidFill>
                  <a:srgbClr val="FFFFFF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Modelle für die Institutionalisierung von Wissen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571500" y="1052513"/>
            <a:ext cx="2286000" cy="7080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Private property rights (res privatae)</a:t>
            </a: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372225" y="1052513"/>
            <a:ext cx="2628900" cy="708025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Common property rights (res communes)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3348038" y="1052513"/>
            <a:ext cx="2509837" cy="70802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Public Property rights  (res publicae)</a:t>
            </a:r>
          </a:p>
        </p:txBody>
      </p:sp>
      <p:grpSp>
        <p:nvGrpSpPr>
          <p:cNvPr id="2" name="Gruppieren 7"/>
          <p:cNvGrpSpPr>
            <a:grpSpLocks/>
          </p:cNvGrpSpPr>
          <p:nvPr/>
        </p:nvGrpSpPr>
        <p:grpSpPr bwMode="auto">
          <a:xfrm>
            <a:off x="1979613" y="1844676"/>
            <a:ext cx="5400675" cy="1447463"/>
            <a:chOff x="1979712" y="1844824"/>
            <a:chExt cx="5400600" cy="1447092"/>
          </a:xfrm>
        </p:grpSpPr>
        <p:sp>
          <p:nvSpPr>
            <p:cNvPr id="8" name="Textfeld 7"/>
            <p:cNvSpPr txBox="1"/>
            <p:nvPr/>
          </p:nvSpPr>
          <p:spPr>
            <a:xfrm>
              <a:off x="1979712" y="2276513"/>
              <a:ext cx="5400600" cy="10154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 dirty="0">
                  <a:solidFill>
                    <a:srgbClr val="002060"/>
                  </a:solidFill>
                  <a:latin typeface="+mn-lt"/>
                  <a:cs typeface="+mn-cs"/>
                </a:rPr>
                <a:t>Institutionalisierungsformen zur Umformung abstrakter Eigentumsbeziehungen in reale Nutzungsformen</a:t>
              </a:r>
            </a:p>
          </p:txBody>
        </p:sp>
        <p:sp>
          <p:nvSpPr>
            <p:cNvPr id="9" name="Pfeil nach unten 8"/>
            <p:cNvSpPr/>
            <p:nvPr/>
          </p:nvSpPr>
          <p:spPr>
            <a:xfrm>
              <a:off x="2267045" y="1844824"/>
              <a:ext cx="217485" cy="360271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10" name="Pfeil nach unten 9"/>
            <p:cNvSpPr/>
            <p:nvPr/>
          </p:nvSpPr>
          <p:spPr>
            <a:xfrm>
              <a:off x="4500627" y="1844824"/>
              <a:ext cx="215897" cy="360271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11" name="Pfeil nach unten 10"/>
            <p:cNvSpPr/>
            <p:nvPr/>
          </p:nvSpPr>
          <p:spPr>
            <a:xfrm>
              <a:off x="7019954" y="1844824"/>
              <a:ext cx="215897" cy="360271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</p:grpSp>
      <p:grpSp>
        <p:nvGrpSpPr>
          <p:cNvPr id="3" name="Gruppieren 15"/>
          <p:cNvGrpSpPr>
            <a:grpSpLocks/>
          </p:cNvGrpSpPr>
          <p:nvPr/>
        </p:nvGrpSpPr>
        <p:grpSpPr bwMode="auto">
          <a:xfrm>
            <a:off x="214313" y="3429000"/>
            <a:ext cx="2917825" cy="1708428"/>
            <a:chOff x="214313" y="3429000"/>
            <a:chExt cx="2714625" cy="1708512"/>
          </a:xfrm>
        </p:grpSpPr>
        <p:sp>
          <p:nvSpPr>
            <p:cNvPr id="13" name="Textfeld 16"/>
            <p:cNvSpPr txBox="1">
              <a:spLocks noChangeArrowheads="1"/>
            </p:cNvSpPr>
            <p:nvPr/>
          </p:nvSpPr>
          <p:spPr bwMode="auto">
            <a:xfrm>
              <a:off x="214313" y="3814008"/>
              <a:ext cx="2714625" cy="132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000" dirty="0">
                  <a:solidFill>
                    <a:srgbClr val="002060"/>
                  </a:solidFill>
                  <a:latin typeface="+mn-lt"/>
                </a:rPr>
                <a:t>Gehandelt auf den </a:t>
              </a:r>
              <a:r>
                <a:rPr lang="de-DE" sz="2000" b="1" dirty="0">
                  <a:solidFill>
                    <a:srgbClr val="002060"/>
                  </a:solidFill>
                  <a:latin typeface="+mn-lt"/>
                </a:rPr>
                <a:t>kommerziellen Märkten</a:t>
              </a:r>
              <a:r>
                <a:rPr lang="de-DE" sz="2000" dirty="0">
                  <a:solidFill>
                    <a:srgbClr val="002060"/>
                  </a:solidFill>
                  <a:latin typeface="+mn-lt"/>
                </a:rPr>
                <a:t>, in der Regel mit exklusi-ven Ansprüchen</a:t>
              </a:r>
            </a:p>
          </p:txBody>
        </p:sp>
        <p:sp>
          <p:nvSpPr>
            <p:cNvPr id="14" name="Pfeil nach unten 13"/>
            <p:cNvSpPr/>
            <p:nvPr/>
          </p:nvSpPr>
          <p:spPr>
            <a:xfrm rot="1500000">
              <a:off x="1979262" y="3429000"/>
              <a:ext cx="217111" cy="360381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</p:grpSp>
      <p:grpSp>
        <p:nvGrpSpPr>
          <p:cNvPr id="7" name="Gruppieren 18"/>
          <p:cNvGrpSpPr>
            <a:grpSpLocks/>
          </p:cNvGrpSpPr>
          <p:nvPr/>
        </p:nvGrpSpPr>
        <p:grpSpPr bwMode="auto">
          <a:xfrm>
            <a:off x="3500438" y="3429000"/>
            <a:ext cx="2714625" cy="1708150"/>
            <a:chOff x="3500438" y="3429000"/>
            <a:chExt cx="2714625" cy="1708447"/>
          </a:xfrm>
        </p:grpSpPr>
        <p:sp>
          <p:nvSpPr>
            <p:cNvPr id="16" name="Textfeld 19"/>
            <p:cNvSpPr txBox="1">
              <a:spLocks noChangeArrowheads="1"/>
            </p:cNvSpPr>
            <p:nvPr/>
          </p:nvSpPr>
          <p:spPr bwMode="auto">
            <a:xfrm>
              <a:off x="3500438" y="3814008"/>
              <a:ext cx="271462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002060"/>
                  </a:solidFill>
                  <a:latin typeface="+mn-lt"/>
                </a:rPr>
                <a:t>Staatlich kontrollierte/r Zugang und Nutzung</a:t>
              </a:r>
              <a:r>
                <a:rPr lang="de-DE" sz="2000" dirty="0">
                  <a:solidFill>
                    <a:srgbClr val="002060"/>
                  </a:solidFill>
                  <a:latin typeface="+mn-lt"/>
                </a:rPr>
                <a:t>, in der Regel zugunsten der Märkte</a:t>
              </a:r>
            </a:p>
          </p:txBody>
        </p:sp>
        <p:sp>
          <p:nvSpPr>
            <p:cNvPr id="17" name="Pfeil nach unten 16"/>
            <p:cNvSpPr/>
            <p:nvPr/>
          </p:nvSpPr>
          <p:spPr>
            <a:xfrm>
              <a:off x="4643438" y="3429000"/>
              <a:ext cx="215900" cy="360426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</p:grpSp>
      <p:grpSp>
        <p:nvGrpSpPr>
          <p:cNvPr id="12" name="Gruppieren 21"/>
          <p:cNvGrpSpPr>
            <a:grpSpLocks/>
          </p:cNvGrpSpPr>
          <p:nvPr/>
        </p:nvGrpSpPr>
        <p:grpSpPr bwMode="auto">
          <a:xfrm>
            <a:off x="6500813" y="3429000"/>
            <a:ext cx="2428875" cy="2324100"/>
            <a:chOff x="6500813" y="3429000"/>
            <a:chExt cx="2428875" cy="2324000"/>
          </a:xfrm>
        </p:grpSpPr>
        <p:sp>
          <p:nvSpPr>
            <p:cNvPr id="20" name="Textfeld 22"/>
            <p:cNvSpPr txBox="1">
              <a:spLocks noChangeArrowheads="1"/>
            </p:cNvSpPr>
            <p:nvPr/>
          </p:nvSpPr>
          <p:spPr bwMode="auto">
            <a:xfrm>
              <a:off x="6500813" y="3814008"/>
              <a:ext cx="2428875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002060"/>
                  </a:solidFill>
                  <a:latin typeface="+mn-lt"/>
                </a:rPr>
                <a:t>Teilen, gemeinschaftliche Nutzungsformen</a:t>
              </a:r>
              <a:r>
                <a:rPr lang="de-DE" sz="2000" dirty="0">
                  <a:solidFill>
                    <a:srgbClr val="002060"/>
                  </a:solidFill>
                  <a:latin typeface="+mn-lt"/>
                </a:rPr>
                <a:t> ohne Anspruch auf exklusive Ver-wertungsrechte</a:t>
              </a:r>
            </a:p>
          </p:txBody>
        </p:sp>
        <p:sp>
          <p:nvSpPr>
            <p:cNvPr id="21" name="Pfeil nach unten 20"/>
            <p:cNvSpPr/>
            <p:nvPr/>
          </p:nvSpPr>
          <p:spPr>
            <a:xfrm rot="-1140000">
              <a:off x="7164388" y="3429000"/>
              <a:ext cx="215900" cy="360347"/>
            </a:xfrm>
            <a:prstGeom prst="down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</p:grpSp>
      <p:sp>
        <p:nvSpPr>
          <p:cNvPr id="23" name="Rectangle 2"/>
          <p:cNvSpPr txBox="1">
            <a:spLocks/>
          </p:cNvSpPr>
          <p:nvPr/>
        </p:nvSpPr>
        <p:spPr bwMode="auto">
          <a:xfrm>
            <a:off x="0" y="-26988"/>
            <a:ext cx="9144000" cy="51276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buSzPct val="45000"/>
              <a:buFont typeface="StarSymbol"/>
              <a:buNone/>
              <a:defRPr/>
            </a:pPr>
            <a:r>
              <a:rPr lang="en-US" sz="2000" b="1" kern="0" dirty="0" smtClean="0">
                <a:solidFill>
                  <a:schemeClr val="bg1"/>
                </a:solidFill>
                <a:latin typeface="+mn-lt"/>
                <a:ea typeface="Arial Unicode MS" pitchFamily="34" charset="-128"/>
              </a:rPr>
              <a:t>Wem gehören Commons? - Eigentumsrechte </a:t>
            </a:r>
            <a:r>
              <a:rPr lang="en-US" sz="2000" b="1" kern="0" dirty="0">
                <a:solidFill>
                  <a:schemeClr val="bg1"/>
                </a:solidFill>
                <a:latin typeface="+mn-lt"/>
                <a:ea typeface="Arial Unicode MS" pitchFamily="34" charset="-128"/>
              </a:rPr>
              <a:t>- Nutzungsrechte</a:t>
            </a:r>
            <a:endParaRPr lang="en-US" sz="2000" b="1" kern="0" dirty="0">
              <a:solidFill>
                <a:srgbClr val="FFFFFF"/>
              </a:solidFill>
              <a:latin typeface="+mn-lt"/>
              <a:ea typeface="Arial Unicode MS" pitchFamily="34" charset="-128"/>
            </a:endParaRPr>
          </a:p>
        </p:txBody>
      </p:sp>
      <p:sp>
        <p:nvSpPr>
          <p:cNvPr id="22" name="Textfeld 4"/>
          <p:cNvSpPr/>
          <p:nvPr/>
        </p:nvSpPr>
        <p:spPr>
          <a:xfrm>
            <a:off x="107504" y="2060848"/>
            <a:ext cx="1747217" cy="9711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4" tIns="46798" rIns="90004" bIns="46798" compatLnSpc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res nullius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res privatae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res publicae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res communes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  <a:latin typeface="+mn-lt"/>
              </a:rPr>
              <a:t>Formen der Verfügbarkeit von Publikationen</a:t>
            </a:r>
            <a:endParaRPr lang="de-DE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23528" y="56612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Ware/Mabe; The stm report . an overview of scientific and scholarly journal publishing. STM, September 2009 - http://www.stm-</a:t>
            </a:r>
            <a:r>
              <a:rPr lang="de-DE" sz="1200" dirty="0" smtClean="0">
                <a:latin typeface="+mn-lt"/>
              </a:rPr>
              <a:t>assoc.org/industry-videos-reports/</a:t>
            </a:r>
            <a:endParaRPr lang="de-DE" sz="12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39552" y="620688"/>
            <a:ext cx="2376264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Publikationsmärkte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+mn-lt"/>
              </a:rPr>
              <a:t>weltweit stark kommerziell bestimmt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7544" y="1700808"/>
            <a:ext cx="2273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2.000 wissenschaftliche Zeitschriftenverlage</a:t>
            </a:r>
            <a:endParaRPr lang="de-DE" sz="16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67544" y="2520576"/>
            <a:ext cx="192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mehr als 3 Millionen Artikel verarbeitet</a:t>
            </a:r>
            <a:endParaRPr lang="de-DE" sz="1600" dirty="0">
              <a:latin typeface="+mn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67544" y="3340344"/>
            <a:ext cx="192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etwa 1,5 Millionen durch peer review</a:t>
            </a:r>
          </a:p>
          <a:p>
            <a:r>
              <a:rPr lang="de-DE" sz="1600" dirty="0" smtClean="0">
                <a:latin typeface="+mn-lt"/>
              </a:rPr>
              <a:t>validierte Beiträge</a:t>
            </a:r>
            <a:endParaRPr lang="de-DE" sz="1600" dirty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67544" y="4437112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n-lt"/>
              </a:rPr>
              <a:t>über </a:t>
            </a:r>
            <a:r>
              <a:rPr lang="de-DE" sz="1600" b="1" dirty="0" smtClean="0">
                <a:latin typeface="+mn-lt"/>
              </a:rPr>
              <a:t>40 Millionen </a:t>
            </a:r>
            <a:r>
              <a:rPr lang="de-DE" sz="1600" dirty="0" smtClean="0">
                <a:latin typeface="+mn-lt"/>
              </a:rPr>
              <a:t>Artikel in elektronischer Form für Recherchen und Downloads bereitgestellt</a:t>
            </a:r>
            <a:endParaRPr lang="de-DE" sz="1600" dirty="0"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868144" y="620688"/>
            <a:ext cx="2592288" cy="8925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+mn-lt"/>
              </a:rPr>
              <a:t>Publikationsmärkte</a:t>
            </a:r>
          </a:p>
          <a:p>
            <a:pPr algn="ctr"/>
            <a:r>
              <a:rPr lang="de-DE" sz="1600" dirty="0" smtClean="0">
                <a:solidFill>
                  <a:schemeClr val="bg1"/>
                </a:solidFill>
                <a:latin typeface="+mn-lt"/>
              </a:rPr>
              <a:t>ansteigend durch das Open-Access-Paradigma bestimmt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059832" y="1700808"/>
            <a:ext cx="201622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OA-Zeitschriften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Primärpublikation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„</a:t>
            </a:r>
            <a:r>
              <a:rPr lang="de-DE" b="1" dirty="0" smtClean="0">
                <a:solidFill>
                  <a:srgbClr val="002060"/>
                </a:solidFill>
              </a:rPr>
              <a:t>golden</a:t>
            </a:r>
            <a:r>
              <a:rPr lang="de-DE" dirty="0" smtClean="0">
                <a:solidFill>
                  <a:srgbClr val="002060"/>
                </a:solidFill>
              </a:rPr>
              <a:t>“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6084168" y="1700808"/>
            <a:ext cx="230425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</a:rPr>
              <a:t>Sekundärpublikation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In OA-Repositories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</a:rPr>
              <a:t>„</a:t>
            </a:r>
            <a:r>
              <a:rPr lang="de-DE" b="1" dirty="0" smtClean="0">
                <a:solidFill>
                  <a:srgbClr val="002060"/>
                </a:solidFill>
              </a:rPr>
              <a:t>green</a:t>
            </a:r>
            <a:r>
              <a:rPr lang="de-DE" dirty="0" smtClean="0">
                <a:solidFill>
                  <a:srgbClr val="002060"/>
                </a:solidFill>
              </a:rPr>
              <a:t>“</a:t>
            </a:r>
            <a:endParaRPr lang="de-DE" dirty="0">
              <a:solidFill>
                <a:srgbClr val="00206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56992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21"/>
          <p:cNvSpPr txBox="1"/>
          <p:nvPr/>
        </p:nvSpPr>
        <p:spPr>
          <a:xfrm>
            <a:off x="2771800" y="2564904"/>
            <a:ext cx="2520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+mn-lt"/>
              </a:rPr>
              <a:t>Directory of OA Journals</a:t>
            </a:r>
          </a:p>
          <a:p>
            <a:pPr algn="ctr"/>
            <a:r>
              <a:rPr lang="de-DE" sz="1600" dirty="0" smtClean="0"/>
              <a:t>7183 journals</a:t>
            </a:r>
          </a:p>
          <a:p>
            <a:pPr algn="ctr"/>
            <a:r>
              <a:rPr lang="de-DE" sz="1600" b="1" dirty="0" smtClean="0"/>
              <a:t>650572 </a:t>
            </a:r>
            <a:r>
              <a:rPr lang="de-DE" sz="1600" dirty="0" smtClean="0"/>
              <a:t>articles</a:t>
            </a:r>
          </a:p>
          <a:p>
            <a:pPr algn="ctr"/>
            <a:r>
              <a:rPr lang="de-DE" sz="1200" dirty="0" smtClean="0">
                <a:latin typeface="+mn-lt"/>
              </a:rPr>
              <a:t>(19.10.2011)</a:t>
            </a:r>
          </a:p>
          <a:p>
            <a:pPr algn="ctr"/>
            <a:r>
              <a:rPr lang="de-DE" sz="1200" dirty="0" smtClean="0">
                <a:latin typeface="+mn-lt"/>
              </a:rPr>
              <a:t>1,6% des komm. Marktes</a:t>
            </a:r>
          </a:p>
          <a:p>
            <a:pPr algn="ctr"/>
            <a:r>
              <a:rPr lang="de-DE" sz="800" dirty="0" smtClean="0">
                <a:latin typeface="+mn-lt"/>
              </a:rPr>
              <a:t>http://www.doaj.org/doaj?func=home&amp;uiLanguage=en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724128" y="2690336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latin typeface="+mn-lt"/>
              </a:rPr>
              <a:t>OpenDOAR Database Worldwide </a:t>
            </a:r>
            <a:r>
              <a:rPr lang="de-DE" sz="1400" dirty="0" smtClean="0">
                <a:latin typeface="+mn-lt"/>
              </a:rPr>
              <a:t>ca. 80% Institutional OAR</a:t>
            </a:r>
            <a:r>
              <a:rPr lang="de-DE" sz="1600" dirty="0" smtClean="0">
                <a:latin typeface="+mn-lt"/>
              </a:rPr>
              <a:t/>
            </a:r>
            <a:br>
              <a:rPr lang="de-DE" sz="1600" dirty="0" smtClean="0">
                <a:latin typeface="+mn-lt"/>
              </a:rPr>
            </a:br>
            <a:r>
              <a:rPr lang="de-DE" sz="1000" dirty="0" smtClean="0">
                <a:latin typeface="+mn-lt"/>
              </a:rPr>
              <a:t>http://www.opendoar.org/</a:t>
            </a:r>
            <a:endParaRPr lang="de-DE" sz="1000" dirty="0">
              <a:latin typeface="+mn-lt"/>
            </a:endParaRPr>
          </a:p>
        </p:txBody>
      </p:sp>
      <p:grpSp>
        <p:nvGrpSpPr>
          <p:cNvPr id="2" name="Gruppieren 26"/>
          <p:cNvGrpSpPr/>
          <p:nvPr/>
        </p:nvGrpSpPr>
        <p:grpSpPr>
          <a:xfrm>
            <a:off x="2843808" y="3933056"/>
            <a:ext cx="2376264" cy="1755487"/>
            <a:chOff x="2843808" y="3933056"/>
            <a:chExt cx="2376264" cy="1755487"/>
          </a:xfrm>
        </p:grpSpPr>
        <p:sp>
          <p:nvSpPr>
            <p:cNvPr id="25" name="Pfeil nach unten 24"/>
            <p:cNvSpPr/>
            <p:nvPr/>
          </p:nvSpPr>
          <p:spPr>
            <a:xfrm>
              <a:off x="3851920" y="3933056"/>
              <a:ext cx="288032" cy="360040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2843808" y="4365104"/>
              <a:ext cx="2376264" cy="1323439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+mn-lt"/>
                </a:rPr>
                <a:t>zunehmend von Interesse für kommerzielle Anbieter</a:t>
              </a:r>
            </a:p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+mn-lt"/>
                </a:rPr>
                <a:t>SpringerOpen</a:t>
              </a:r>
            </a:p>
            <a:p>
              <a:pPr algn="ctr"/>
              <a:r>
                <a:rPr lang="de-DE" sz="1600" b="1" dirty="0" smtClean="0">
                  <a:solidFill>
                    <a:schemeClr val="bg1"/>
                  </a:solidFill>
                  <a:latin typeface="+mn-lt"/>
                </a:rPr>
                <a:t>IEEE</a:t>
              </a:r>
              <a:endParaRPr lang="de-DE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2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Institutionalisierungsformen über Märkte</a:t>
            </a:r>
            <a:endParaRPr lang="de-DE" sz="24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4" name="Rectangle 1030"/>
          <p:cNvSpPr>
            <a:spLocks noChangeArrowheads="1"/>
          </p:cNvSpPr>
          <p:nvPr/>
        </p:nvSpPr>
        <p:spPr bwMode="auto">
          <a:xfrm>
            <a:off x="141288" y="1155700"/>
            <a:ext cx="2798762" cy="647700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+mn-lt"/>
              </a:rPr>
              <a:t>Proprietäre Märkte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+mn-lt"/>
              </a:rPr>
              <a:t>Kommerzielle Verwertung</a:t>
            </a: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2853357" y="5103813"/>
            <a:ext cx="2798763" cy="37147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+mn-lt"/>
              </a:rPr>
              <a:t>Freeconomics</a:t>
            </a:r>
          </a:p>
        </p:txBody>
      </p:sp>
      <p:grpSp>
        <p:nvGrpSpPr>
          <p:cNvPr id="7" name="Gruppieren 44"/>
          <p:cNvGrpSpPr>
            <a:grpSpLocks/>
          </p:cNvGrpSpPr>
          <p:nvPr/>
        </p:nvGrpSpPr>
        <p:grpSpPr bwMode="auto">
          <a:xfrm>
            <a:off x="211138" y="3068960"/>
            <a:ext cx="2992710" cy="2587504"/>
            <a:chOff x="211016" y="3101606"/>
            <a:chExt cx="2920851" cy="2586417"/>
          </a:xfrm>
        </p:grpSpPr>
        <p:sp>
          <p:nvSpPr>
            <p:cNvPr id="12" name="Rectangle 1067"/>
            <p:cNvSpPr>
              <a:spLocks noChangeArrowheads="1"/>
            </p:cNvSpPr>
            <p:nvPr/>
          </p:nvSpPr>
          <p:spPr bwMode="auto">
            <a:xfrm>
              <a:off x="211016" y="3101606"/>
              <a:ext cx="2180492" cy="258641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r>
                <a:rPr lang="de-DE" dirty="0">
                  <a:latin typeface="+mn-lt"/>
                </a:rPr>
                <a:t>Aufbereitung, Hypertextifizierung</a:t>
              </a:r>
            </a:p>
            <a:p>
              <a:r>
                <a:rPr lang="de-DE" dirty="0">
                  <a:latin typeface="+mn-lt"/>
                </a:rPr>
                <a:t>Dossiers, Summaries</a:t>
              </a:r>
            </a:p>
            <a:p>
              <a:r>
                <a:rPr lang="de-DE" dirty="0">
                  <a:latin typeface="+mn-lt"/>
                </a:rPr>
                <a:t>Organisation des Reviewing, Organisation der institutional reposit-ories,</a:t>
              </a:r>
            </a:p>
            <a:p>
              <a:r>
                <a:rPr lang="de-DE" b="1" dirty="0">
                  <a:latin typeface="+mn-lt"/>
                </a:rPr>
                <a:t>Drittfinanzierung</a:t>
              </a:r>
            </a:p>
          </p:txBody>
        </p:sp>
        <p:sp>
          <p:nvSpPr>
            <p:cNvPr id="13" name="Pfeil nach rechts 43"/>
            <p:cNvSpPr>
              <a:spLocks noChangeArrowheads="1"/>
            </p:cNvSpPr>
            <p:nvPr/>
          </p:nvSpPr>
          <p:spPr bwMode="auto">
            <a:xfrm>
              <a:off x="1979680" y="4166901"/>
              <a:ext cx="1152187" cy="593325"/>
            </a:xfrm>
            <a:prstGeom prst="rightArrow">
              <a:avLst>
                <a:gd name="adj1" fmla="val 50000"/>
                <a:gd name="adj2" fmla="val 46105"/>
              </a:avLst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square"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2770698" y="1628800"/>
            <a:ext cx="3021320" cy="3169790"/>
            <a:chOff x="2770698" y="1628800"/>
            <a:chExt cx="3021320" cy="3169790"/>
          </a:xfrm>
        </p:grpSpPr>
        <p:sp>
          <p:nvSpPr>
            <p:cNvPr id="9" name="Line 1054"/>
            <p:cNvSpPr>
              <a:spLocks noChangeShapeType="1"/>
            </p:cNvSpPr>
            <p:nvPr/>
          </p:nvSpPr>
          <p:spPr bwMode="auto">
            <a:xfrm rot="15155565" flipH="1">
              <a:off x="2631773" y="1934725"/>
              <a:ext cx="1077912" cy="800061"/>
            </a:xfrm>
            <a:prstGeom prst="line">
              <a:avLst/>
            </a:prstGeom>
            <a:noFill/>
            <a:ln w="88900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/>
            <a:p>
              <a:pPr>
                <a:defRPr/>
              </a:pPr>
              <a:endParaRPr lang="de-DE" dirty="0">
                <a:latin typeface="+mn-lt"/>
                <a:cs typeface="+mn-cs"/>
              </a:endParaRPr>
            </a:p>
          </p:txBody>
        </p:sp>
        <p:sp>
          <p:nvSpPr>
            <p:cNvPr id="10" name="Rectangle 1056"/>
            <p:cNvSpPr>
              <a:spLocks noChangeArrowheads="1"/>
            </p:cNvSpPr>
            <p:nvPr/>
          </p:nvSpPr>
          <p:spPr bwMode="auto">
            <a:xfrm>
              <a:off x="3259957" y="3042816"/>
              <a:ext cx="2532061" cy="1755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de-DE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+mn-cs"/>
                </a:rPr>
                <a:t>Informationsobjekte frei </a:t>
              </a:r>
              <a:br>
                <a:rPr lang="de-DE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+mn-cs"/>
                </a:rPr>
              </a:br>
              <a:r>
                <a:rPr lang="de-DE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+mn-cs"/>
                </a:rPr>
                <a:t>Rendite über Mehr-werte, Werbung, Zusatzleistungen oder assoziierte oder </a:t>
              </a:r>
              <a:br>
                <a:rPr lang="de-DE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+mn-cs"/>
                </a:rPr>
              </a:br>
              <a:r>
                <a:rPr lang="de-DE" dirty="0">
                  <a:solidFill>
                    <a:schemeClr val="bg2">
                      <a:lumMod val="25000"/>
                    </a:schemeClr>
                  </a:solidFill>
                  <a:latin typeface="+mn-lt"/>
                  <a:cs typeface="+mn-cs"/>
                </a:rPr>
                <a:t>Nebenprodukte</a:t>
              </a:r>
            </a:p>
          </p:txBody>
        </p:sp>
        <p:sp>
          <p:nvSpPr>
            <p:cNvPr id="14" name="Rechteckiger Pfeil 13"/>
            <p:cNvSpPr/>
            <p:nvPr/>
          </p:nvSpPr>
          <p:spPr>
            <a:xfrm>
              <a:off x="4140200" y="1628800"/>
              <a:ext cx="1439912" cy="864096"/>
            </a:xfrm>
            <a:prstGeom prst="bentArrow">
              <a:avLst>
                <a:gd name="adj1" fmla="val 15202"/>
                <a:gd name="adj2" fmla="val 25000"/>
                <a:gd name="adj3" fmla="val 25000"/>
                <a:gd name="adj4" fmla="val 4375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ieren 37"/>
          <p:cNvGrpSpPr>
            <a:grpSpLocks/>
          </p:cNvGrpSpPr>
          <p:nvPr/>
        </p:nvGrpSpPr>
        <p:grpSpPr bwMode="auto">
          <a:xfrm>
            <a:off x="5811838" y="1385888"/>
            <a:ext cx="3081337" cy="4645025"/>
            <a:chOff x="5811838" y="1385888"/>
            <a:chExt cx="3081337" cy="4645025"/>
          </a:xfrm>
        </p:grpSpPr>
        <p:sp>
          <p:nvSpPr>
            <p:cNvPr id="16" name="Rectangle 1033"/>
            <p:cNvSpPr>
              <a:spLocks noChangeArrowheads="1"/>
            </p:cNvSpPr>
            <p:nvPr/>
          </p:nvSpPr>
          <p:spPr bwMode="auto">
            <a:xfrm>
              <a:off x="5811838" y="1385888"/>
              <a:ext cx="2798762" cy="925512"/>
            </a:xfrm>
            <a:prstGeom prst="rect">
              <a:avLst/>
            </a:prstGeom>
            <a:solidFill>
              <a:srgbClr val="002060"/>
            </a:solidFill>
            <a:ln w="12700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+mn-lt"/>
                </a:rPr>
                <a:t>Offene Märkte</a:t>
              </a:r>
            </a:p>
            <a:p>
              <a:pPr algn="ctr"/>
              <a:r>
                <a:rPr lang="de-DE" dirty="0">
                  <a:solidFill>
                    <a:schemeClr val="bg1"/>
                  </a:solidFill>
                  <a:latin typeface="+mn-lt"/>
                </a:rPr>
                <a:t>ohne </a:t>
              </a:r>
              <a:r>
                <a:rPr lang="de-DE" b="1" dirty="0">
                  <a:solidFill>
                    <a:schemeClr val="bg1"/>
                  </a:solidFill>
                  <a:latin typeface="+mn-lt"/>
                </a:rPr>
                <a:t>monetäre</a:t>
              </a:r>
              <a:r>
                <a:rPr lang="de-DE" dirty="0">
                  <a:solidFill>
                    <a:schemeClr val="bg1"/>
                  </a:solidFill>
                  <a:latin typeface="+mn-lt"/>
                </a:rPr>
                <a:t> Kosten für Nutzer</a:t>
              </a:r>
            </a:p>
          </p:txBody>
        </p:sp>
        <p:grpSp>
          <p:nvGrpSpPr>
            <p:cNvPr id="11" name="Gruppieren 31"/>
            <p:cNvGrpSpPr>
              <a:grpSpLocks/>
            </p:cNvGrpSpPr>
            <p:nvPr/>
          </p:nvGrpSpPr>
          <p:grpSpPr bwMode="auto">
            <a:xfrm>
              <a:off x="7204076" y="2349500"/>
              <a:ext cx="1636498" cy="1149369"/>
              <a:chOff x="7203836" y="3184526"/>
              <a:chExt cx="1636359" cy="1149387"/>
            </a:xfrm>
          </p:grpSpPr>
          <p:sp>
            <p:nvSpPr>
              <p:cNvPr id="21" name="Line 1050"/>
              <p:cNvSpPr>
                <a:spLocks noChangeShapeType="1"/>
              </p:cNvSpPr>
              <p:nvPr/>
            </p:nvSpPr>
            <p:spPr bwMode="auto">
              <a:xfrm rot="15155565" flipH="1">
                <a:off x="7063309" y="3325053"/>
                <a:ext cx="914414" cy="633359"/>
              </a:xfrm>
              <a:prstGeom prst="line">
                <a:avLst/>
              </a:prstGeom>
              <a:noFill/>
              <a:ln w="76200">
                <a:solidFill>
                  <a:schemeClr val="bg1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defRPr/>
                </a:pPr>
                <a:endParaRPr lang="de-DE" dirty="0">
                  <a:latin typeface="+mn-lt"/>
                  <a:cs typeface="+mn-cs"/>
                </a:endParaRPr>
              </a:p>
            </p:txBody>
          </p:sp>
          <p:sp>
            <p:nvSpPr>
              <p:cNvPr id="22" name="Rectangle 1052"/>
              <p:cNvSpPr>
                <a:spLocks noChangeArrowheads="1"/>
              </p:cNvSpPr>
              <p:nvPr/>
            </p:nvSpPr>
            <p:spPr bwMode="auto">
              <a:xfrm>
                <a:off x="7470728" y="3962394"/>
                <a:ext cx="1369467" cy="3715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algn="ctr">
                  <a:defRPr/>
                </a:pPr>
                <a:r>
                  <a:rPr lang="de-DE" dirty="0">
                    <a:solidFill>
                      <a:srgbClr val="003366"/>
                    </a:solidFill>
                    <a:latin typeface="+mn-lt"/>
                    <a:cs typeface="+mn-cs"/>
                  </a:rPr>
                  <a:t>Open Access</a:t>
                </a:r>
              </a:p>
            </p:txBody>
          </p:sp>
        </p:grpSp>
        <p:cxnSp>
          <p:nvCxnSpPr>
            <p:cNvPr id="18" name="Gerade Verbindung mit Pfeil 17"/>
            <p:cNvCxnSpPr/>
            <p:nvPr/>
          </p:nvCxnSpPr>
          <p:spPr>
            <a:xfrm rot="5400000">
              <a:off x="7739856" y="4293394"/>
              <a:ext cx="1584325" cy="1588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40"/>
            <p:cNvSpPr txBox="1">
              <a:spLocks noChangeArrowheads="1"/>
            </p:cNvSpPr>
            <p:nvPr/>
          </p:nvSpPr>
          <p:spPr bwMode="auto">
            <a:xfrm>
              <a:off x="7164388" y="5157788"/>
              <a:ext cx="1728787" cy="368300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+mn-lt"/>
                </a:rPr>
                <a:t>golden road</a:t>
              </a:r>
            </a:p>
          </p:txBody>
        </p:sp>
        <p:sp>
          <p:nvSpPr>
            <p:cNvPr id="20" name="Textfeld 41"/>
            <p:cNvSpPr txBox="1">
              <a:spLocks noChangeArrowheads="1"/>
            </p:cNvSpPr>
            <p:nvPr/>
          </p:nvSpPr>
          <p:spPr bwMode="auto">
            <a:xfrm>
              <a:off x="7164388" y="5661025"/>
              <a:ext cx="1728787" cy="36988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de-DE" dirty="0">
                  <a:solidFill>
                    <a:schemeClr val="bg1"/>
                  </a:solidFill>
                  <a:latin typeface="+mn-lt"/>
                </a:rPr>
                <a:t>green road</a:t>
              </a:r>
            </a:p>
          </p:txBody>
        </p:sp>
      </p:grpSp>
      <p:grpSp>
        <p:nvGrpSpPr>
          <p:cNvPr id="15" name="Gruppieren 49"/>
          <p:cNvGrpSpPr>
            <a:grpSpLocks/>
          </p:cNvGrpSpPr>
          <p:nvPr/>
        </p:nvGrpSpPr>
        <p:grpSpPr bwMode="auto">
          <a:xfrm>
            <a:off x="1403350" y="5445125"/>
            <a:ext cx="5689600" cy="647700"/>
            <a:chOff x="1403648" y="5445224"/>
            <a:chExt cx="5688632" cy="648072"/>
          </a:xfrm>
        </p:grpSpPr>
        <p:cxnSp>
          <p:nvCxnSpPr>
            <p:cNvPr id="24" name="Gerade Verbindung 23"/>
            <p:cNvCxnSpPr/>
            <p:nvPr/>
          </p:nvCxnSpPr>
          <p:spPr>
            <a:xfrm rot="5400000">
              <a:off x="1223364" y="5913012"/>
              <a:ext cx="360569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V="1">
              <a:off x="1403648" y="5445224"/>
              <a:ext cx="5688632" cy="648072"/>
            </a:xfrm>
            <a:prstGeom prst="straightConnector1">
              <a:avLst/>
            </a:prstGeom>
            <a:ln w="762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0" y="-26988"/>
            <a:ext cx="9144000" cy="55403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Open Access – Publikationsformen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57175" y="1219200"/>
            <a:ext cx="1981200" cy="400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Springer Open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1752600"/>
            <a:ext cx="4314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743200"/>
            <a:ext cx="47783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609600"/>
            <a:ext cx="3333750" cy="559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feld 15"/>
          <p:cNvSpPr txBox="1">
            <a:spLocks noChangeArrowheads="1"/>
          </p:cNvSpPr>
          <p:nvPr/>
        </p:nvSpPr>
        <p:spPr bwMode="auto">
          <a:xfrm>
            <a:off x="257175" y="7620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OA - auch Modell für Verlagswirtschaft?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0" y="-26988"/>
            <a:ext cx="9144000" cy="55403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Open Access – Publikationsformen</a:t>
            </a:r>
          </a:p>
        </p:txBody>
      </p:sp>
      <p:sp>
        <p:nvSpPr>
          <p:cNvPr id="9" name="Abgerundete rechteckige Legende 8"/>
          <p:cNvSpPr>
            <a:spLocks noChangeArrowheads="1"/>
          </p:cNvSpPr>
          <p:nvPr/>
        </p:nvSpPr>
        <p:spPr bwMode="auto">
          <a:xfrm>
            <a:off x="228600" y="1830388"/>
            <a:ext cx="3276600" cy="1350962"/>
          </a:xfrm>
          <a:prstGeom prst="wedgeRoundRectCallout">
            <a:avLst>
              <a:gd name="adj1" fmla="val 47931"/>
              <a:gd name="adj2" fmla="val -50079"/>
              <a:gd name="adj3" fmla="val 16667"/>
            </a:avLst>
          </a:prstGeom>
          <a:solidFill>
            <a:srgbClr val="002060"/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sz="2400" b="1" dirty="0">
                <a:solidFill>
                  <a:schemeClr val="bg1"/>
                </a:solidFill>
                <a:latin typeface="+mn-lt"/>
              </a:rPr>
              <a:t>Green road</a:t>
            </a:r>
          </a:p>
          <a:p>
            <a:pPr algn="ctr" eaLnBrk="0" hangingPunct="0">
              <a:defRPr/>
            </a:pPr>
            <a:r>
              <a:rPr lang="de-DE" dirty="0">
                <a:solidFill>
                  <a:schemeClr val="bg1"/>
                </a:solidFill>
                <a:latin typeface="+mn-lt"/>
              </a:rPr>
              <a:t>Sekundärpublikation (nach/oder ohne eine Embargofrist) in Open-Access-Repositories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724400" y="16764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latin typeface="+mn-lt"/>
              </a:rPr>
              <a:t>Auch Modell für Verlagswirtschaft?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724400" y="2133600"/>
            <a:ext cx="3962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latin typeface="+mn-lt"/>
              </a:rPr>
              <a:t>Skepsis von Seiten der Verlagswirtschaft - STM – Brussel Declaration</a:t>
            </a:r>
            <a:br>
              <a:rPr lang="de-DE" dirty="0">
                <a:solidFill>
                  <a:srgbClr val="002060"/>
                </a:solidFill>
                <a:latin typeface="+mn-lt"/>
              </a:rPr>
            </a:br>
            <a:r>
              <a:rPr lang="de-DE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200" dirty="0">
                <a:solidFill>
                  <a:srgbClr val="002060"/>
                </a:solidFill>
                <a:latin typeface="+mn-lt"/>
                <a:hlinkClick r:id="rId3"/>
              </a:rPr>
              <a:t>http://www.stm-assoc.org/public_affairs_brussels_declaration.php</a:t>
            </a:r>
            <a:endParaRPr lang="de-DE" sz="1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24400" y="3419475"/>
            <a:ext cx="396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latin typeface="+mn-lt"/>
              </a:rPr>
              <a:t>mehr oder weniger geduldet – Praxis Elsevier (aber nicht in der Originalpublikationsversion)</a:t>
            </a:r>
            <a:endParaRPr lang="de-DE" sz="105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200" y="4343400"/>
            <a:ext cx="3962400" cy="880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dirty="0">
                <a:solidFill>
                  <a:srgbClr val="002060"/>
                </a:solidFill>
                <a:latin typeface="+mn-lt"/>
              </a:rPr>
              <a:t>könnte durchgängiges 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Public-Private-Geschäftsmodell w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erden</a:t>
            </a:r>
            <a:endParaRPr lang="de-DE" sz="105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Abgerundete rechteckige Legende 13"/>
          <p:cNvSpPr/>
          <p:nvPr/>
        </p:nvSpPr>
        <p:spPr bwMode="auto">
          <a:xfrm>
            <a:off x="4722440" y="4419600"/>
            <a:ext cx="3810000" cy="942975"/>
          </a:xfrm>
          <a:prstGeom prst="wedgeRoundRectCallout">
            <a:avLst>
              <a:gd name="adj1" fmla="val -75168"/>
              <a:gd name="adj2" fmla="val -4517"/>
              <a:gd name="adj3" fmla="val 16667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b="1" dirty="0">
                <a:solidFill>
                  <a:srgbClr val="002060"/>
                </a:solidFill>
                <a:latin typeface="+mn-lt"/>
              </a:rPr>
              <a:t>Wirtschaft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zuständig für Technik und Bereitstellung – </a:t>
            </a:r>
            <a:r>
              <a:rPr lang="de-DE" b="1" dirty="0">
                <a:solidFill>
                  <a:srgbClr val="002060"/>
                </a:solidFill>
                <a:latin typeface="+mn-lt"/>
              </a:rPr>
              <a:t>Bibliotheken</a:t>
            </a:r>
            <a:r>
              <a:rPr lang="de-DE" dirty="0">
                <a:solidFill>
                  <a:srgbClr val="002060"/>
                </a:solidFill>
                <a:latin typeface="+mn-lt"/>
              </a:rPr>
              <a:t> für Contentaufbereitung/Metadaten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533400" y="914400"/>
            <a:ext cx="8175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b="1" dirty="0">
                <a:latin typeface="+mn-lt"/>
              </a:rPr>
              <a:t>Die Kosten werden von den Institutionen übernommen, denen die Autoren angehören</a:t>
            </a:r>
            <a:r>
              <a:rPr lang="de-DE" dirty="0">
                <a:latin typeface="+mn-lt"/>
              </a:rPr>
              <a:t>. Dies kann in jedem Einzelfall geschehen, kann aber auch durch eine institutionelle Mitgliedschaft bei einem Open-Access-Verlag realisiert werden (z.B. so möglich bei BioMedCentral): 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i="1" dirty="0">
                <a:solidFill>
                  <a:schemeClr val="bg1"/>
                </a:solidFill>
                <a:latin typeface="+mn-lt"/>
              </a:rPr>
              <a:t>Geschäftsmodelle – Institutionen-bezahlen</a:t>
            </a:r>
            <a:br>
              <a:rPr lang="de-DE" sz="2400" b="1" i="1" dirty="0">
                <a:solidFill>
                  <a:schemeClr val="bg1"/>
                </a:solidFill>
                <a:latin typeface="+mn-lt"/>
              </a:rPr>
            </a:br>
            <a:endParaRPr lang="de-DE" sz="24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3048000"/>
            <a:ext cx="7559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27784" y="1196752"/>
            <a:ext cx="4860032" cy="237626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3600" b="1" i="1" dirty="0" smtClean="0">
                <a:solidFill>
                  <a:schemeClr val="bg1"/>
                </a:solidFill>
                <a:latin typeface="+mn-lt"/>
              </a:rPr>
              <a:t>OA-Geschäftsmodelle </a:t>
            </a:r>
            <a:r>
              <a:rPr lang="de-DE" sz="3600" b="1" i="1" dirty="0">
                <a:solidFill>
                  <a:schemeClr val="bg1"/>
                </a:solidFill>
                <a:latin typeface="+mn-lt"/>
              </a:rPr>
              <a:t>– </a:t>
            </a:r>
            <a:r>
              <a:rPr lang="de-DE" sz="3600" b="1" i="1" dirty="0" smtClean="0">
                <a:solidFill>
                  <a:schemeClr val="bg1"/>
                </a:solidFill>
                <a:latin typeface="+mn-lt"/>
              </a:rPr>
              <a:t>Institutionen bezahlen</a:t>
            </a:r>
            <a:endParaRPr lang="de-DE" sz="36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33400" y="914400"/>
            <a:ext cx="8175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b="1" dirty="0">
                <a:latin typeface="+mn-lt"/>
              </a:rPr>
              <a:t>Die Kosten werden von den Institutionen übernommen, denen die Autoren angehören</a:t>
            </a:r>
            <a:r>
              <a:rPr lang="de-DE" dirty="0">
                <a:latin typeface="+mn-lt"/>
              </a:rPr>
              <a:t>. Dies kann in jedem Einzelfall geschehen, kann aber auch durch eine institutionelle Mitgliedschaft bei einem Open-Access-Verlag realisiert werden (z.B. so möglich bei BioMedCentral):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i="1" dirty="0" smtClean="0">
                <a:solidFill>
                  <a:schemeClr val="bg1"/>
                </a:solidFill>
                <a:latin typeface="+mn-lt"/>
              </a:rPr>
              <a:t>OA-Geschäftsmodelle </a:t>
            </a:r>
            <a:r>
              <a:rPr lang="de-DE" sz="2400" b="1" i="1" dirty="0">
                <a:solidFill>
                  <a:schemeClr val="bg1"/>
                </a:solidFill>
                <a:latin typeface="+mn-lt"/>
              </a:rPr>
              <a:t>– Institutionen-bezahlen</a:t>
            </a:r>
            <a:br>
              <a:rPr lang="de-DE" sz="2400" b="1" i="1" dirty="0">
                <a:solidFill>
                  <a:schemeClr val="bg1"/>
                </a:solidFill>
                <a:latin typeface="+mn-lt"/>
              </a:rPr>
            </a:br>
            <a:endParaRPr lang="de-DE" sz="24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3048000"/>
            <a:ext cx="7559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85800" y="762000"/>
            <a:ext cx="8175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dirty="0">
                <a:latin typeface="+mn-lt"/>
              </a:rPr>
              <a:t>Die Kosten werden von den Institutionen übernommen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238" y="1524000"/>
            <a:ext cx="6049962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7010400" y="1905000"/>
            <a:ext cx="1828800" cy="21701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dirty="0">
                <a:latin typeface="+mn-lt"/>
              </a:rPr>
              <a:t>Beispiel Max-Planck-Gesellschaft – </a:t>
            </a:r>
            <a:r>
              <a:rPr lang="de-DE" dirty="0">
                <a:latin typeface="+mn-lt"/>
                <a:hlinkClick r:id="rId4"/>
              </a:rPr>
              <a:t>Digitale Bibliothek</a:t>
            </a:r>
            <a:endParaRPr lang="de-DE" dirty="0">
              <a:latin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i="1" dirty="0" smtClean="0">
                <a:solidFill>
                  <a:schemeClr val="bg1"/>
                </a:solidFill>
                <a:latin typeface="+mn-lt"/>
              </a:rPr>
              <a:t>OA-Geschäftsmodelle </a:t>
            </a:r>
            <a:r>
              <a:rPr lang="de-DE" sz="2400" b="1" i="1" dirty="0">
                <a:solidFill>
                  <a:schemeClr val="bg1"/>
                </a:solidFill>
                <a:latin typeface="+mn-lt"/>
              </a:rPr>
              <a:t>– Institutionen-bezahlen</a:t>
            </a:r>
            <a:br>
              <a:rPr lang="de-DE" sz="2400" b="1" i="1" dirty="0">
                <a:solidFill>
                  <a:schemeClr val="bg1"/>
                </a:solidFill>
                <a:latin typeface="+mn-lt"/>
              </a:rPr>
            </a:br>
            <a:endParaRPr lang="de-DE" sz="24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2001614"/>
            <a:ext cx="169502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Ethos </a:t>
            </a:r>
            <a:r>
              <a:rPr lang="el-GR" sz="2000" dirty="0" smtClean="0"/>
              <a:t>ἔθος</a:t>
            </a:r>
            <a:endParaRPr lang="de-DE" sz="20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de-DE" sz="2000" b="1" dirty="0">
                <a:solidFill>
                  <a:schemeClr val="bg1"/>
                </a:solidFill>
                <a:latin typeface="Calibri" pitchFamily="34" charset="0"/>
              </a:rPr>
              <a:t>Informationsethik – Ethik in elektronischen Räumen</a:t>
            </a:r>
            <a:endParaRPr lang="de-DE" sz="2000" dirty="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 algn="ctr"/>
            <a:endParaRPr lang="de-DE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2627784" y="2073622"/>
            <a:ext cx="504056" cy="2880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91880" y="2001614"/>
            <a:ext cx="169502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Ethos </a:t>
            </a:r>
            <a:r>
              <a:rPr lang="el-GR" sz="2000" dirty="0" smtClean="0"/>
              <a:t>ἦθος </a:t>
            </a:r>
            <a:endParaRPr lang="de-DE" sz="20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95536" y="2577678"/>
            <a:ext cx="1695028" cy="92333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Gewohnheit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Sitte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Brauch</a:t>
            </a:r>
            <a:endParaRPr lang="de-DE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3491880" y="2577678"/>
            <a:ext cx="1695028" cy="120032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sittliche Tugenden</a:t>
            </a:r>
          </a:p>
          <a:p>
            <a:pPr algn="ctr"/>
            <a:r>
              <a:rPr lang="de-DE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moralisches Verhalten</a:t>
            </a:r>
            <a:endParaRPr lang="de-DE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2627784" y="2937718"/>
            <a:ext cx="504056" cy="2880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Pfeil nach rechts 16"/>
          <p:cNvSpPr/>
          <p:nvPr/>
        </p:nvSpPr>
        <p:spPr>
          <a:xfrm>
            <a:off x="5436096" y="3009726"/>
            <a:ext cx="504056" cy="2880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300192" y="2937718"/>
            <a:ext cx="169502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Ethik</a:t>
            </a:r>
            <a:endParaRPr lang="de-DE" sz="2000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228184" y="3729806"/>
            <a:ext cx="1695028" cy="92333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Reflexion über moralisches Verhalten</a:t>
            </a:r>
            <a:endParaRPr lang="de-DE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95936" y="1412776"/>
            <a:ext cx="468052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Zusammenhang von Ethik und Moral</a:t>
            </a:r>
            <a:r>
              <a:rPr lang="de-DE" dirty="0" smtClean="0"/>
              <a:t>l</a:t>
            </a:r>
            <a:endParaRPr lang="de-DE" dirty="0"/>
          </a:p>
        </p:txBody>
      </p:sp>
      <p:sp>
        <p:nvSpPr>
          <p:cNvPr id="22" name="Text Box 1028"/>
          <p:cNvSpPr txBox="1">
            <a:spLocks noChangeArrowheads="1"/>
          </p:cNvSpPr>
          <p:nvPr/>
        </p:nvSpPr>
        <p:spPr bwMode="auto">
          <a:xfrm>
            <a:off x="0" y="548680"/>
            <a:ext cx="9144000" cy="400110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Das Ethos der Informationsgesellschaft ist das Internet</a:t>
            </a:r>
            <a:endParaRPr lang="de-DE" sz="2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15950" y="1214438"/>
            <a:ext cx="8175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dirty="0">
                <a:latin typeface="+mn-lt"/>
              </a:rPr>
              <a:t>Die Kosten werden von den Institutionen übernommen – Beispiel Cern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63896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i="1" dirty="0" smtClean="0">
                <a:solidFill>
                  <a:schemeClr val="bg1"/>
                </a:solidFill>
                <a:latin typeface="+mn-lt"/>
              </a:rPr>
              <a:t>OA-Geschäftsmodelle </a:t>
            </a:r>
            <a:r>
              <a:rPr lang="de-DE" sz="2400" b="1" i="1" dirty="0">
                <a:solidFill>
                  <a:schemeClr val="bg1"/>
                </a:solidFill>
                <a:latin typeface="+mn-lt"/>
              </a:rPr>
              <a:t>– Institutionen-bezahlen</a:t>
            </a:r>
            <a:br>
              <a:rPr lang="de-DE" sz="2400" b="1" i="1" dirty="0">
                <a:solidFill>
                  <a:schemeClr val="bg1"/>
                </a:solidFill>
                <a:latin typeface="+mn-lt"/>
              </a:rPr>
            </a:br>
            <a:endParaRPr lang="de-DE" sz="24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615950" y="1214438"/>
            <a:ext cx="81756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dirty="0">
                <a:latin typeface="+mn-lt"/>
              </a:rPr>
              <a:t>Die Kosten werden von den Institutionen übernommen – Beispiel Cern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66900"/>
            <a:ext cx="65690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7772400" y="1828800"/>
            <a:ext cx="1066800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>
                <a:latin typeface="+mn-lt"/>
                <a:hlinkClick r:id="rId4"/>
              </a:rPr>
              <a:t>SCOAP</a:t>
            </a:r>
            <a:endParaRPr lang="de-DE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72400" y="3733800"/>
            <a:ext cx="1219200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dirty="0">
                <a:latin typeface="+mn-lt"/>
                <a:hlinkClick r:id="rId5"/>
              </a:rPr>
              <a:t>INSPIRE</a:t>
            </a:r>
            <a:endParaRPr lang="de-DE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772400" y="2551113"/>
            <a:ext cx="1143000" cy="8302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600" dirty="0">
                <a:latin typeface="+mn-lt"/>
                <a:hlinkClick r:id="rId6"/>
              </a:rPr>
              <a:t>Cern Document Server</a:t>
            </a:r>
            <a:endParaRPr lang="de-DE" sz="1600" dirty="0"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de-DE" sz="2400" b="1" i="1" dirty="0" smtClean="0">
                <a:solidFill>
                  <a:schemeClr val="bg1"/>
                </a:solidFill>
                <a:latin typeface="+mn-lt"/>
              </a:rPr>
              <a:t>OA-Geschäftsmodelle </a:t>
            </a:r>
            <a:r>
              <a:rPr lang="de-DE" sz="2400" b="1" i="1" dirty="0">
                <a:solidFill>
                  <a:schemeClr val="bg1"/>
                </a:solidFill>
                <a:latin typeface="+mn-lt"/>
              </a:rPr>
              <a:t>– Institutionen-bezahlen</a:t>
            </a:r>
            <a:br>
              <a:rPr lang="de-DE" sz="2400" b="1" i="1" dirty="0">
                <a:solidFill>
                  <a:schemeClr val="bg1"/>
                </a:solidFill>
                <a:latin typeface="+mn-lt"/>
              </a:rPr>
            </a:br>
            <a:endParaRPr lang="de-DE" sz="24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843213" y="2420938"/>
            <a:ext cx="3149600" cy="838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3600" b="1" dirty="0">
                <a:solidFill>
                  <a:schemeClr val="bg1"/>
                </a:solidFill>
                <a:latin typeface="+mn-lt"/>
                <a:cs typeface="+mn-cs"/>
              </a:rPr>
              <a:t>Was tun?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627784" y="692696"/>
            <a:ext cx="3887788" cy="1107996"/>
          </a:xfrm>
          <a:prstGeom prst="rect">
            <a:avLst/>
          </a:prstGeom>
          <a:solidFill>
            <a:srgbClr val="002060"/>
          </a:solidFill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4400" b="1" dirty="0">
                <a:solidFill>
                  <a:schemeClr val="bg1"/>
                </a:solidFill>
                <a:latin typeface="+mn-lt"/>
                <a:cs typeface="+mn-cs"/>
              </a:rPr>
              <a:t>Perspektiven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3528" y="836712"/>
            <a:ext cx="6858000" cy="15700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  <a:defRPr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mehr  und mehr Wissenschaftlern wird bewusst,  dass weder die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kommerzielle Verwertung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noch ein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verwerterfreundliches Urheberrecht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die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Informationsversorgung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in Bildung und Wissenschaft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sichern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83568" y="5445224"/>
            <a:ext cx="6248400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2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daher in Richtung Publikationsformen im </a:t>
            </a:r>
            <a:r>
              <a:rPr lang="de-DE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Open-Access-Paradigma</a:t>
            </a:r>
            <a:endParaRPr lang="de-DE" sz="24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-26988"/>
            <a:ext cx="9144000" cy="506413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Dem Charakter von Wissen und Information als Gemeingüter Rechnung tragen 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211960" y="2060848"/>
            <a:ext cx="4752528" cy="3332113"/>
            <a:chOff x="4211960" y="2060848"/>
            <a:chExt cx="4752528" cy="333211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060848"/>
              <a:ext cx="4013771" cy="3117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feld 5"/>
            <p:cNvSpPr txBox="1"/>
            <p:nvPr/>
          </p:nvSpPr>
          <p:spPr>
            <a:xfrm>
              <a:off x="4211960" y="5085184"/>
              <a:ext cx="47525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>
                  <a:latin typeface="+mn-lt"/>
                </a:rPr>
                <a:t>http://www.spiegel.de/fotostrecke/fotostrecke-79762-3.html</a:t>
              </a:r>
              <a:endParaRPr lang="de-DE" sz="1400" dirty="0">
                <a:latin typeface="+mn-lt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467544" y="2492896"/>
            <a:ext cx="3981450" cy="2618422"/>
            <a:chOff x="467544" y="2492896"/>
            <a:chExt cx="3981450" cy="261842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2492896"/>
              <a:ext cx="398145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0"/>
            <p:cNvSpPr txBox="1"/>
            <p:nvPr/>
          </p:nvSpPr>
          <p:spPr>
            <a:xfrm>
              <a:off x="467544" y="3356992"/>
              <a:ext cx="388843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Academics have protested against Elsevier's business practices for years with little effect.  …</a:t>
              </a:r>
            </a:p>
            <a:p>
              <a:r>
                <a:rPr lang="en-US" dirty="0" smtClean="0">
                  <a:latin typeface="+mn-lt"/>
                </a:rPr>
                <a:t>The key to all these issues is the right of authors to achieve easily-accessible distribution of their work</a:t>
              </a:r>
              <a:r>
                <a:rPr lang="en-US" dirty="0" smtClean="0"/>
                <a:t>.</a:t>
              </a:r>
              <a:endParaRPr lang="de-DE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193675" y="1204913"/>
            <a:ext cx="8770938" cy="4619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rgbClr val="002060"/>
                </a:solidFill>
                <a:latin typeface="+mn-lt"/>
                <a:cs typeface="+mn-cs"/>
              </a:rPr>
              <a:t>Alle Argumente sprechen (theoretisch) für Open Access</a:t>
            </a:r>
          </a:p>
        </p:txBody>
      </p:sp>
      <p:sp>
        <p:nvSpPr>
          <p:cNvPr id="3" name="Textfeld 5"/>
          <p:cNvSpPr txBox="1">
            <a:spLocks noChangeArrowheads="1"/>
          </p:cNvSpPr>
          <p:nvPr/>
        </p:nvSpPr>
        <p:spPr bwMode="auto">
          <a:xfrm>
            <a:off x="549275" y="1871663"/>
            <a:ext cx="731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Senkung von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Transaktionskosten</a:t>
            </a:r>
          </a:p>
        </p:txBody>
      </p:sp>
      <p:sp>
        <p:nvSpPr>
          <p:cNvPr id="4" name="Textfeld 6"/>
          <p:cNvSpPr txBox="1">
            <a:spLocks noChangeArrowheads="1"/>
          </p:cNvSpPr>
          <p:nvPr/>
        </p:nvSpPr>
        <p:spPr bwMode="auto">
          <a:xfrm>
            <a:off x="549275" y="2443163"/>
            <a:ext cx="7319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Volkswirtschaftlicher Nutzen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durch freie (auch gebührenfreie) Nutzung</a:t>
            </a:r>
          </a:p>
        </p:txBody>
      </p:sp>
      <p:sp>
        <p:nvSpPr>
          <p:cNvPr id="5" name="Textfeld 8"/>
          <p:cNvSpPr txBox="1">
            <a:spLocks noChangeArrowheads="1"/>
          </p:cNvSpPr>
          <p:nvPr/>
        </p:nvSpPr>
        <p:spPr bwMode="auto">
          <a:xfrm>
            <a:off x="549275" y="3101975"/>
            <a:ext cx="731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Höherer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Verbreitungsgrad</a:t>
            </a:r>
          </a:p>
        </p:txBody>
      </p:sp>
      <p:sp>
        <p:nvSpPr>
          <p:cNvPr id="6" name="Textfeld 9"/>
          <p:cNvSpPr txBox="1">
            <a:spLocks noChangeArrowheads="1"/>
          </p:cNvSpPr>
          <p:nvPr/>
        </p:nvSpPr>
        <p:spPr bwMode="auto">
          <a:xfrm>
            <a:off x="549275" y="3586163"/>
            <a:ext cx="8213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Höherer Zitierungsgrad 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der Arbeiten und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höherer Impact-Faktor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der OA-Medien</a:t>
            </a:r>
          </a:p>
        </p:txBody>
      </p:sp>
      <p:sp>
        <p:nvSpPr>
          <p:cNvPr id="7" name="Textfeld 10"/>
          <p:cNvSpPr txBox="1">
            <a:spLocks noChangeArrowheads="1"/>
          </p:cNvSpPr>
          <p:nvPr/>
        </p:nvSpPr>
        <p:spPr bwMode="auto">
          <a:xfrm>
            <a:off x="549275" y="4252913"/>
            <a:ext cx="731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Höhere </a:t>
            </a:r>
            <a:r>
              <a:rPr lang="de-DE" sz="2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Publikationswahrscheinlichkeit </a:t>
            </a:r>
            <a:r>
              <a:rPr lang="de-DE" sz="2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für jüngere Wissenschaftler</a:t>
            </a:r>
          </a:p>
        </p:txBody>
      </p:sp>
      <p:sp>
        <p:nvSpPr>
          <p:cNvPr id="8" name="Textfeld 11"/>
          <p:cNvSpPr txBox="1">
            <a:spLocks noChangeArrowheads="1"/>
          </p:cNvSpPr>
          <p:nvPr/>
        </p:nvSpPr>
        <p:spPr bwMode="auto">
          <a:xfrm>
            <a:off x="549275" y="4868863"/>
            <a:ext cx="7319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</a:rPr>
              <a:t>Aber</a:t>
            </a:r>
            <a:r>
              <a:rPr lang="de-DE" sz="2000" dirty="0">
                <a:latin typeface="+mn-lt"/>
              </a:rPr>
              <a:t>: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-26988"/>
            <a:ext cx="9144000" cy="55403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Dem Charakter von Wissen und Information als Gemeingüter Rechnung tragen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0" y="-27384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Dem Charakter </a:t>
            </a: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von Wissen und Information als Gemeingüter Rechnung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tragen </a:t>
            </a:r>
            <a:endParaRPr lang="de-DE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30225" y="2289554"/>
            <a:ext cx="7929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Das muss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nicht im Widerspruch zu kommerziellen Verwertungsmodellen d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er Informationswirtschaft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stehen.</a:t>
            </a:r>
            <a:endParaRPr lang="de-DE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66800" y="3093878"/>
            <a:ext cx="7250113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wenn die Informationswirtschaft anerkennt,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dass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exklusive Verwertungsrechte am Commons Wissen nicht mehr möglich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sind</a:t>
            </a:r>
            <a:endParaRPr lang="de-DE" sz="2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2339975" y="4173889"/>
            <a:ext cx="3960813" cy="708025"/>
            <a:chOff x="2339975" y="4173889"/>
            <a:chExt cx="3960813" cy="708025"/>
          </a:xfrm>
        </p:grpSpPr>
        <p:sp>
          <p:nvSpPr>
            <p:cNvPr id="13" name="Textfeld 12"/>
            <p:cNvSpPr txBox="1"/>
            <p:nvPr/>
          </p:nvSpPr>
          <p:spPr bwMode="auto">
            <a:xfrm>
              <a:off x="2339975" y="4173889"/>
              <a:ext cx="1655763" cy="708025"/>
            </a:xfrm>
            <a:prstGeom prst="rect">
              <a:avLst/>
            </a:prstGeom>
            <a:solidFill>
              <a:srgbClr val="00206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 dirty="0">
                  <a:solidFill>
                    <a:schemeClr val="bg1"/>
                  </a:solidFill>
                  <a:latin typeface="+mn-lt"/>
                  <a:cs typeface="+mn-cs"/>
                </a:rPr>
                <a:t>Wissens-ökonomie</a:t>
              </a:r>
            </a:p>
          </p:txBody>
        </p:sp>
        <p:sp>
          <p:nvSpPr>
            <p:cNvPr id="14" name="Textfeld 13"/>
            <p:cNvSpPr txBox="1"/>
            <p:nvPr/>
          </p:nvSpPr>
          <p:spPr bwMode="auto">
            <a:xfrm>
              <a:off x="4645025" y="4173889"/>
              <a:ext cx="1655763" cy="708025"/>
            </a:xfrm>
            <a:prstGeom prst="rect">
              <a:avLst/>
            </a:prstGeom>
            <a:solidFill>
              <a:srgbClr val="002060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sz="2000" dirty="0">
                  <a:solidFill>
                    <a:schemeClr val="bg1"/>
                  </a:solidFill>
                  <a:latin typeface="+mn-lt"/>
                  <a:cs typeface="+mn-cs"/>
                </a:rPr>
                <a:t>Wissens-ökologie</a:t>
              </a:r>
            </a:p>
          </p:txBody>
        </p:sp>
        <p:sp>
          <p:nvSpPr>
            <p:cNvPr id="15" name="Pfeil nach links und rechts 14"/>
            <p:cNvSpPr/>
            <p:nvPr/>
          </p:nvSpPr>
          <p:spPr bwMode="auto">
            <a:xfrm>
              <a:off x="4068763" y="4389789"/>
              <a:ext cx="503237" cy="2159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683568" y="5157192"/>
            <a:ext cx="755015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de-DE" b="1" dirty="0" smtClean="0">
                <a:solidFill>
                  <a:srgbClr val="002060"/>
                </a:solidFill>
                <a:latin typeface="+mn-lt"/>
                <a:cs typeface="+mn-cs"/>
              </a:rPr>
              <a:t>und wenn</a:t>
            </a:r>
            <a:endParaRPr lang="de-DE" b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 eaLnBrk="0" hangingPunct="0"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d</a:t>
            </a:r>
            <a:r>
              <a:rPr lang="de-DE" dirty="0" smtClean="0">
                <a:solidFill>
                  <a:srgbClr val="002060"/>
                </a:solidFill>
                <a:latin typeface="+mn-lt"/>
                <a:cs typeface="+mn-cs"/>
              </a:rPr>
              <a:t>ie</a:t>
            </a:r>
            <a:r>
              <a:rPr lang="de-DE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de-DE" b="1" dirty="0">
                <a:solidFill>
                  <a:srgbClr val="002060"/>
                </a:solidFill>
                <a:latin typeface="+mn-lt"/>
                <a:cs typeface="+mn-cs"/>
              </a:rPr>
              <a:t>(urheber)rechtlichen Voraussetzungen </a:t>
            </a:r>
            <a:r>
              <a:rPr lang="de-DE" b="1" dirty="0" smtClean="0">
                <a:solidFill>
                  <a:srgbClr val="002060"/>
                </a:solidFill>
                <a:latin typeface="+mn-lt"/>
                <a:cs typeface="+mn-cs"/>
              </a:rPr>
              <a:t>geschaffen sind, </a:t>
            </a:r>
            <a:r>
              <a:rPr lang="de-DE" b="1" dirty="0">
                <a:solidFill>
                  <a:srgbClr val="002060"/>
                </a:solidFill>
                <a:latin typeface="+mn-lt"/>
                <a:cs typeface="+mn-cs"/>
              </a:rPr>
              <a:t>dass </a:t>
            </a:r>
            <a:r>
              <a:rPr lang="de-DE" b="1" dirty="0" smtClean="0">
                <a:solidFill>
                  <a:srgbClr val="002060"/>
                </a:solidFill>
                <a:latin typeface="+mn-lt"/>
                <a:cs typeface="+mn-cs"/>
              </a:rPr>
              <a:t>wissenschaftliche Publikationen ins </a:t>
            </a:r>
            <a:r>
              <a:rPr lang="de-DE" b="1" dirty="0">
                <a:solidFill>
                  <a:srgbClr val="002060"/>
                </a:solidFill>
                <a:latin typeface="+mn-lt"/>
                <a:cs typeface="+mn-cs"/>
              </a:rPr>
              <a:t>Commons </a:t>
            </a:r>
            <a:r>
              <a:rPr lang="de-DE" dirty="0">
                <a:solidFill>
                  <a:srgbClr val="002060"/>
                </a:solidFill>
                <a:latin typeface="+mn-lt"/>
                <a:cs typeface="+mn-cs"/>
              </a:rPr>
              <a:t>gestellt </a:t>
            </a:r>
            <a:r>
              <a:rPr lang="de-DE" dirty="0" smtClean="0">
                <a:solidFill>
                  <a:srgbClr val="002060"/>
                </a:solidFill>
                <a:latin typeface="+mn-lt"/>
                <a:cs typeface="+mn-cs"/>
              </a:rPr>
              <a:t>werden.</a:t>
            </a:r>
            <a:endParaRPr lang="de-DE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1259632" y="620688"/>
            <a:ext cx="6849641" cy="142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i="1" dirty="0" smtClean="0">
                <a:solidFill>
                  <a:srgbClr val="002060"/>
                </a:solidFill>
                <a:latin typeface="+mn-lt"/>
              </a:rPr>
              <a:t>In einer commons-based information economy/society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wird das öffentlich gemachte Wissen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allen Menschen frei und möglichst ohne Verzögerung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zugänglich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+mn-cs"/>
              </a:rPr>
              <a:t>gemacht.</a:t>
            </a:r>
            <a:endParaRPr lang="de-DE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04406" y="764134"/>
            <a:ext cx="3048000" cy="708025"/>
          </a:xfrm>
          <a:prstGeom prst="rect">
            <a:avLst/>
          </a:prstGeom>
          <a:solidFill>
            <a:srgbClr val="00206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„commons-based information markets“</a:t>
            </a:r>
            <a:endParaRPr lang="de-DE" sz="2000" b="1" dirty="0">
              <a:solidFill>
                <a:schemeClr val="bg1"/>
              </a:solidFill>
            </a:endParaRPr>
          </a:p>
        </p:txBody>
      </p:sp>
      <p:grpSp>
        <p:nvGrpSpPr>
          <p:cNvPr id="2" name="Gruppieren 38"/>
          <p:cNvGrpSpPr>
            <a:grpSpLocks/>
          </p:cNvGrpSpPr>
          <p:nvPr/>
        </p:nvGrpSpPr>
        <p:grpSpPr bwMode="auto">
          <a:xfrm>
            <a:off x="855018" y="2315758"/>
            <a:ext cx="2438400" cy="987364"/>
            <a:chOff x="3886200" y="4385398"/>
            <a:chExt cx="2438400" cy="987243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886200" y="4735355"/>
              <a:ext cx="2438400" cy="637286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000" b="1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Entschädigung an die Öffentlichkeit </a:t>
              </a:r>
            </a:p>
          </p:txBody>
        </p:sp>
        <p:sp>
          <p:nvSpPr>
            <p:cNvPr id="8" name="Textfeld 22"/>
            <p:cNvSpPr txBox="1">
              <a:spLocks noChangeArrowheads="1"/>
            </p:cNvSpPr>
            <p:nvPr/>
          </p:nvSpPr>
          <p:spPr bwMode="auto">
            <a:xfrm>
              <a:off x="4724400" y="4385398"/>
              <a:ext cx="681038" cy="298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algn="ctr">
              <a:noFill/>
              <a:round/>
              <a:headEnd/>
              <a:tailEnd/>
            </a:ln>
          </p:spPr>
          <p:txBody>
            <a:bodyPr lIns="18000" tIns="10800" rIns="18000" bIns="10800"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dirty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und</a:t>
              </a: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28183" y="1556792"/>
            <a:ext cx="1800201" cy="70788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freie </a:t>
            </a:r>
            <a:r>
              <a:rPr lang="de-D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Nutzung</a:t>
            </a:r>
          </a:p>
          <a:p>
            <a:pPr algn="ctr" eaLnBrk="0" hangingPunct="0"/>
            <a:r>
              <a:rPr lang="de-D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Teilen </a:t>
            </a:r>
            <a:endParaRPr lang="de-DE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Nach oben gebogener Pfeil 11"/>
          <p:cNvSpPr/>
          <p:nvPr/>
        </p:nvSpPr>
        <p:spPr bwMode="auto">
          <a:xfrm flipV="1">
            <a:off x="5933306" y="1129259"/>
            <a:ext cx="1302990" cy="381000"/>
          </a:xfrm>
          <a:prstGeom prst="bentUpArrow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83568" y="1556792"/>
            <a:ext cx="2857500" cy="708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einfache kommerzielle Nutzungsrechte</a:t>
            </a:r>
          </a:p>
        </p:txBody>
      </p:sp>
      <p:sp>
        <p:nvSpPr>
          <p:cNvPr id="14" name="Nach oben gebogener Pfeil 13"/>
          <p:cNvSpPr/>
          <p:nvPr/>
        </p:nvSpPr>
        <p:spPr bwMode="auto">
          <a:xfrm rot="10800000">
            <a:off x="1763688" y="1129259"/>
            <a:ext cx="1178818" cy="457200"/>
          </a:xfrm>
          <a:prstGeom prst="bentUpArrow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000" tIns="10800" rIns="18000" bIns="10800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Arial" pitchFamily="34" charset="0"/>
            </a:endParaRPr>
          </a:p>
        </p:txBody>
      </p:sp>
      <p:sp>
        <p:nvSpPr>
          <p:cNvPr id="20" name="Legende mit Pfeil nach unten 23"/>
          <p:cNvSpPr>
            <a:spLocks noChangeArrowheads="1"/>
          </p:cNvSpPr>
          <p:nvPr/>
        </p:nvSpPr>
        <p:spPr bwMode="auto">
          <a:xfrm>
            <a:off x="955031" y="3551980"/>
            <a:ext cx="2362200" cy="457200"/>
          </a:xfrm>
          <a:prstGeom prst="downArrowCallout">
            <a:avLst>
              <a:gd name="adj1" fmla="val 25020"/>
              <a:gd name="adj2" fmla="val 25044"/>
              <a:gd name="adj3" fmla="val 25000"/>
              <a:gd name="adj4" fmla="val 64977"/>
            </a:avLst>
          </a:prstGeom>
          <a:solidFill>
            <a:schemeClr val="bg1">
              <a:lumMod val="85000"/>
            </a:schemeClr>
          </a:solidFill>
          <a:ln w="12700" algn="ctr">
            <a:noFill/>
            <a:round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 eaLnBrk="0" hangingPunct="0"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Arial" pitchFamily="34" charset="0"/>
              </a:rPr>
              <a:t>durch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827584" y="4442065"/>
            <a:ext cx="2479353" cy="400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Monetäre Beiträge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27584" y="4869160"/>
            <a:ext cx="2479353" cy="4000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Steuer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27584" y="4014910"/>
            <a:ext cx="2664296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de-D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Mehrwertleistungen</a:t>
            </a:r>
            <a:endParaRPr lang="de-DE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5" name="Textfeld 26"/>
          <p:cNvSpPr txBox="1">
            <a:spLocks noChangeArrowheads="1"/>
          </p:cNvSpPr>
          <p:nvPr/>
        </p:nvSpPr>
        <p:spPr bwMode="auto">
          <a:xfrm>
            <a:off x="6804248" y="2348880"/>
            <a:ext cx="589639" cy="36988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2060"/>
                </a:solidFill>
                <a:latin typeface="+mn-lt"/>
                <a:cs typeface="Arial" pitchFamily="34" charset="0"/>
              </a:rPr>
              <a:t>und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967393" y="2849218"/>
            <a:ext cx="2111152" cy="707966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de-DE" sz="2000" dirty="0">
                <a:solidFill>
                  <a:srgbClr val="002060"/>
                </a:solidFill>
                <a:latin typeface="+mn-lt"/>
                <a:cs typeface="Arial" pitchFamily="34" charset="0"/>
              </a:rPr>
              <a:t>Möglichkeit der Entwicklung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5718730" y="3812133"/>
            <a:ext cx="2597686" cy="1323439"/>
          </a:xfrm>
          <a:prstGeom prst="rect">
            <a:avLst/>
          </a:prstGeom>
          <a:solidFill>
            <a:srgbClr val="E9E9E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de-DE" sz="200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Nachhaltigkeit Verantwortung auch gegenüber späteren Generationen</a:t>
            </a:r>
            <a:endParaRPr lang="de-DE" sz="2000" dirty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0" y="-27384"/>
            <a:ext cx="9144000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Dem Charakter </a:t>
            </a: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von Wissen und Information als Gemeingüter Rechnung </a:t>
            </a:r>
            <a:r>
              <a:rPr lang="de-DE" sz="2000" b="1" dirty="0" smtClean="0">
                <a:solidFill>
                  <a:schemeClr val="bg1"/>
                </a:solidFill>
                <a:latin typeface="+mn-lt"/>
                <a:cs typeface="+mn-cs"/>
              </a:rPr>
              <a:t>tragen </a:t>
            </a:r>
            <a:endParaRPr lang="de-DE" sz="2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339752" y="1669997"/>
            <a:ext cx="4536504" cy="7170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kern="0" dirty="0" smtClean="0">
                <a:solidFill>
                  <a:schemeClr val="bg1"/>
                </a:solidFill>
                <a:latin typeface="Calibri" pitchFamily="34"/>
                <a:ea typeface="Arial Unicode MS" pitchFamily="2"/>
                <a:cs typeface="Tahoma" pitchFamily="2"/>
              </a:rPr>
              <a:t>Konsequenzen</a:t>
            </a:r>
            <a:endParaRPr lang="de-DE" sz="4000" kern="0" dirty="0">
              <a:solidFill>
                <a:schemeClr val="bg1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1697187" y="1253729"/>
            <a:ext cx="5761037" cy="90481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600" kern="0" dirty="0" smtClean="0">
                <a:solidFill>
                  <a:schemeClr val="bg1"/>
                </a:solidFill>
                <a:latin typeface="Calibri" pitchFamily="34"/>
                <a:ea typeface="Arial Unicode MS" pitchFamily="2"/>
                <a:cs typeface="Tahoma" pitchFamily="2"/>
              </a:rPr>
              <a:t>Ein neues Verständnis von (intellektuellem) Eigentum</a:t>
            </a:r>
            <a:endParaRPr lang="de-DE" sz="2600" kern="0" dirty="0">
              <a:solidFill>
                <a:schemeClr val="bg1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57662" y="476672"/>
            <a:ext cx="3240087" cy="466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4" tIns="44997" rIns="90004" bIns="44997"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kern="0" dirty="0" smtClean="0">
                <a:solidFill>
                  <a:srgbClr val="002060"/>
                </a:solidFill>
                <a:latin typeface="Calibri" pitchFamily="34"/>
                <a:ea typeface="Arial Unicode MS" pitchFamily="2"/>
                <a:cs typeface="Tahoma" pitchFamily="2"/>
              </a:rPr>
              <a:t>benötigt</a:t>
            </a:r>
            <a:endParaRPr lang="de-DE" sz="2400" kern="0" dirty="0">
              <a:solidFill>
                <a:srgbClr val="00206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15" name="Textfeld 4"/>
          <p:cNvSpPr txBox="1"/>
          <p:nvPr/>
        </p:nvSpPr>
        <p:spPr>
          <a:xfrm>
            <a:off x="611560" y="3140968"/>
            <a:ext cx="7788275" cy="103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Ctr="1" compatLnSpc="0">
            <a:spAutoFit/>
          </a:bodyPr>
          <a:lstStyle/>
          <a:p>
            <a:pPr algn="ct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altLang="zh-CN" sz="2000" kern="0" dirty="0" smtClean="0">
                <a:solidFill>
                  <a:srgbClr val="002060"/>
                </a:solidFill>
                <a:latin typeface="Calibri" pitchFamily="34" charset="0"/>
                <a:ea typeface="Arial Unicode MS" pitchFamily="2"/>
                <a:cs typeface="Tahoma" pitchFamily="2"/>
              </a:rPr>
              <a:t>Wissen und die daraus abgeleiteten Informationsobjekte können nicht als exklusives privates Eigentum reklamiert werden.</a:t>
            </a:r>
            <a:endParaRPr lang="de-DE" sz="2000" kern="0" dirty="0">
              <a:solidFill>
                <a:srgbClr val="002060"/>
              </a:solidFill>
              <a:latin typeface="Calibri" pitchFamily="34" charset="0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28688" y="1196975"/>
            <a:ext cx="7000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Exklusive Rechte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der Urheber/Verwerter im Copyright/Urheberrecht,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nicht die allgemeine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Regel</a:t>
            </a:r>
            <a:endParaRPr lang="de-DE" sz="20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088" y="3276600"/>
            <a:ext cx="7000875" cy="14296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Anders: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speziell für das mit öffentlichen Mitteln unterstützt produzierte Wissen sollten nur einfache Verwertungsrechte an die Informationswirtschaft vergeben werden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-26988"/>
            <a:ext cx="9144000" cy="55403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chemeClr val="bg1"/>
                </a:solidFill>
                <a:latin typeface="+mn-lt"/>
                <a:cs typeface="+mn-cs"/>
              </a:rPr>
              <a:t>Dem Charakter von Wissen und Information als Gemeingüter Rechnung tragen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620713"/>
            <a:ext cx="9144000" cy="506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Rebalancierung des Urheberrechts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403648" y="2204864"/>
            <a:ext cx="6300787" cy="829537"/>
          </a:xfrm>
          <a:prstGeom prst="rect">
            <a:avLst/>
          </a:prstGeom>
          <a:solidFill>
            <a:srgbClr val="333366"/>
          </a:solidFill>
          <a:ln w="9525">
            <a:noFill/>
            <a:miter lim="800000"/>
            <a:headEnd/>
            <a:tailEnd/>
          </a:ln>
        </p:spPr>
        <p:txBody>
          <a:bodyPr lIns="90004" tIns="44997" rIns="90004" bIns="44997" anchorCtr="1">
            <a:spAutoFit/>
          </a:bodyPr>
          <a:lstStyle/>
          <a:p>
            <a:pPr algn="ctr" hangingPunct="0"/>
            <a:r>
              <a:rPr lang="de-DE" sz="2400" dirty="0" smtClean="0">
                <a:solidFill>
                  <a:srgbClr val="FFFFFF"/>
                </a:solidFill>
                <a:latin typeface="+mn-lt"/>
                <a:ea typeface="Arial Unicode MS" pitchFamily="34" charset="-128"/>
                <a:cs typeface="Tahoma" pitchFamily="34" charset="0"/>
              </a:rPr>
              <a:t>Freier Zugriff – der Default</a:t>
            </a:r>
          </a:p>
          <a:p>
            <a:pPr algn="ctr" hangingPunct="0"/>
            <a:r>
              <a:rPr lang="de-DE" sz="2400" dirty="0" smtClean="0">
                <a:solidFill>
                  <a:srgbClr val="FFFFFF"/>
                </a:solidFill>
                <a:latin typeface="+mn-lt"/>
                <a:ea typeface="Arial Unicode MS" pitchFamily="34" charset="-128"/>
                <a:cs typeface="Tahoma" pitchFamily="34" charset="0"/>
              </a:rPr>
              <a:t>Kommerzielle Verwertung  - die Ausnahme</a:t>
            </a:r>
            <a:endParaRPr lang="de-DE" sz="2400" dirty="0">
              <a:solidFill>
                <a:srgbClr val="FFFFFF"/>
              </a:solidFill>
              <a:latin typeface="+mn-lt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 txBox="1">
            <a:spLocks noGrp="1"/>
          </p:cNvSpPr>
          <p:nvPr>
            <p:ph type="title"/>
          </p:nvPr>
        </p:nvSpPr>
        <p:spPr>
          <a:xfrm>
            <a:off x="180975" y="333375"/>
            <a:ext cx="8494713" cy="539750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Font typeface="StarSymbol"/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Informationsethik in sich verändernden Umwelten</a:t>
            </a:r>
            <a:endParaRPr sz="24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059113" y="1772816"/>
            <a:ext cx="55626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in elektronischen Räumen</a:t>
            </a:r>
            <a:endParaRPr lang="de-DE" sz="2000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276600" y="2493541"/>
            <a:ext cx="3095625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neue Verhaltensformen</a:t>
            </a:r>
            <a:endParaRPr lang="de-DE" sz="20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276600" y="3214266"/>
            <a:ext cx="3887788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neue Normen, neue Werte</a:t>
            </a:r>
            <a:endParaRPr lang="de-DE" sz="20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76600" y="4006428"/>
            <a:ext cx="2443163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de-DE" sz="20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neue Moral</a:t>
            </a:r>
            <a:endParaRPr lang="de-DE" sz="20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580112" y="4447753"/>
            <a:ext cx="2233613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2400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 </a:t>
            </a:r>
            <a:r>
              <a:rPr lang="de-DE" sz="2400" b="1" dirty="0">
                <a:solidFill>
                  <a:srgbClr val="003366"/>
                </a:solidFill>
                <a:latin typeface="+mn-lt"/>
                <a:cs typeface="Times New Roman" pitchFamily="18" charset="0"/>
              </a:rPr>
              <a:t>neue Ethik?</a:t>
            </a:r>
            <a:endParaRPr lang="de-DE" sz="2400" b="1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14" name="Gruppieren 25"/>
          <p:cNvGrpSpPr>
            <a:grpSpLocks/>
          </p:cNvGrpSpPr>
          <p:nvPr/>
        </p:nvGrpSpPr>
        <p:grpSpPr bwMode="auto">
          <a:xfrm>
            <a:off x="396925" y="2503066"/>
            <a:ext cx="2663825" cy="1800225"/>
            <a:chOff x="467544" y="3068960"/>
            <a:chExt cx="2664296" cy="1800200"/>
          </a:xfrm>
          <a:solidFill>
            <a:schemeClr val="bg1">
              <a:lumMod val="85000"/>
            </a:schemeClr>
          </a:solidFill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67544" y="3500754"/>
              <a:ext cx="2232420" cy="831838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de-DE" sz="2400" dirty="0"/>
                <a:t>moral behaviour</a:t>
              </a:r>
            </a:p>
          </p:txBody>
        </p:sp>
        <p:sp>
          <p:nvSpPr>
            <p:cNvPr id="16" name="Geschweifte Klammer rechts 15"/>
            <p:cNvSpPr/>
            <p:nvPr/>
          </p:nvSpPr>
          <p:spPr>
            <a:xfrm>
              <a:off x="2915902" y="3068960"/>
              <a:ext cx="215938" cy="1800200"/>
            </a:xfrm>
            <a:prstGeom prst="rightBrace">
              <a:avLst/>
            </a:prstGeom>
            <a:grpFill/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4"/>
          <p:cNvSpPr txBox="1"/>
          <p:nvPr/>
        </p:nvSpPr>
        <p:spPr>
          <a:xfrm>
            <a:off x="1456947" y="2101892"/>
            <a:ext cx="6519639" cy="983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Ctr="1" compatLnSpc="0">
            <a:spAutoFit/>
          </a:bodyPr>
          <a:lstStyle/>
          <a:p>
            <a:pPr algn="ctr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Ein Konzept von „common property rights“ entwickeln, ohne „private individual property rights“ aufzugeben</a:t>
            </a:r>
            <a:endParaRPr lang="de-DE" sz="2000" b="1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971600" y="260648"/>
            <a:ext cx="7848872" cy="709612"/>
          </a:xfrm>
          <a:prstGeom prst="rect">
            <a:avLst/>
          </a:prstGeom>
          <a:solidFill>
            <a:srgbClr val="002060"/>
          </a:solidFill>
          <a:ln>
            <a:noFill/>
            <a:prstDash val="solid"/>
          </a:ln>
        </p:spPr>
        <p:txBody>
          <a:bodyPr anchor="ctr" anchorCtr="1" compatLnSpc="0"/>
          <a:lstStyle/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kern="0" dirty="0" smtClean="0">
                <a:solidFill>
                  <a:schemeClr val="bg1"/>
                </a:solidFill>
                <a:latin typeface="+mn-lt"/>
                <a:ea typeface="Arial Unicode MS" pitchFamily="2"/>
                <a:cs typeface="Tahoma" pitchFamily="2"/>
              </a:rPr>
              <a:t>Herausforderung auch an die Informationswissenschaft</a:t>
            </a:r>
            <a:endParaRPr lang="de-DE" sz="2400" b="1" kern="0" dirty="0">
              <a:solidFill>
                <a:schemeClr val="bg1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403648" y="2274838"/>
            <a:ext cx="633670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2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Im Sinne der Interdependenzen von Ethik, Ökonomie und Politik , in den elektronischen Räumen angemessene Organisationsmodelle für den Umgang mit Wissen und Information zu entwerfen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971600" y="260648"/>
            <a:ext cx="7848872" cy="709612"/>
          </a:xfrm>
          <a:prstGeom prst="rect">
            <a:avLst/>
          </a:prstGeom>
          <a:solidFill>
            <a:srgbClr val="002060"/>
          </a:solidFill>
          <a:ln>
            <a:noFill/>
            <a:prstDash val="solid"/>
          </a:ln>
        </p:spPr>
        <p:txBody>
          <a:bodyPr anchor="ctr" anchorCtr="1" compatLnSpc="0"/>
          <a:lstStyle/>
          <a:p>
            <a:pPr algn="ctr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b="1" kern="0" dirty="0" smtClean="0">
                <a:solidFill>
                  <a:schemeClr val="bg1"/>
                </a:solidFill>
                <a:latin typeface="+mn-lt"/>
                <a:ea typeface="Arial Unicode MS" pitchFamily="2"/>
                <a:cs typeface="Tahoma" pitchFamily="2"/>
              </a:rPr>
              <a:t>Herausforderung auch an die Informationswissenschaft</a:t>
            </a:r>
            <a:endParaRPr lang="de-DE" sz="2400" b="1" kern="0" dirty="0">
              <a:solidFill>
                <a:schemeClr val="bg1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95536" y="764704"/>
            <a:ext cx="8064896" cy="1499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0004" tIns="44997" rIns="90004" bIns="44997" anchorCtr="1" compatLnSpc="0">
            <a:spAutoFit/>
          </a:bodyPr>
          <a:lstStyle/>
          <a:p>
            <a:pPr algn="ctr" eaLnBrk="1" hangingPunct="1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+mn-lt"/>
              </a:rPr>
              <a:t>Die Straßen zu und in den Wissensräumen können nur durch Institutionalisierungsformen für den freien Zugriff und die freie Nutzung von Wissen und Information “gepflastert” werden.</a:t>
            </a:r>
            <a:endParaRPr lang="de-DE" sz="2000" b="1" dirty="0" smtClean="0">
              <a:solidFill>
                <a:schemeClr val="bg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71600" y="3212976"/>
            <a:ext cx="6912768" cy="19389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„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Je </a:t>
            </a:r>
            <a:r>
              <a:rPr lang="de-DE" sz="2000" b="1" dirty="0" smtClean="0">
                <a:solidFill>
                  <a:srgbClr val="002060"/>
                </a:solidFill>
                <a:latin typeface="+mn-lt"/>
                <a:cs typeface="+mn-cs"/>
              </a:rPr>
              <a:t>freier/offener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der Zugriff zu Wissen und Information gemacht wird, </a:t>
            </a:r>
            <a:r>
              <a:rPr lang="de-DE" sz="2000" b="1" dirty="0">
                <a:solidFill>
                  <a:srgbClr val="002060"/>
                </a:solidFill>
                <a:latin typeface="+mn-lt"/>
                <a:cs typeface="+mn-cs"/>
              </a:rPr>
              <a:t>umso höher </a:t>
            </a: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ist die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de-DE" sz="2000" dirty="0">
                <a:solidFill>
                  <a:srgbClr val="002060"/>
                </a:solidFill>
                <a:latin typeface="+mn-lt"/>
                <a:cs typeface="+mn-cs"/>
              </a:rPr>
              <a:t>Wahrscheinlichkeit, dass auch weiterhin in der Wirtschaft damit verdient werden kann.“</a:t>
            </a:r>
            <a:endParaRPr lang="de-DE" sz="20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547664" y="2492896"/>
            <a:ext cx="597666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so paradox es noch immer klingen mag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 txBox="1"/>
          <p:nvPr/>
        </p:nvSpPr>
        <p:spPr>
          <a:xfrm>
            <a:off x="1476375" y="908050"/>
            <a:ext cx="5727700" cy="26431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0" tIns="0" rIns="0" bIns="0" anchor="ctr" anchorCtr="1" compatLnSpc="0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1" i="1" kern="0" dirty="0" smtClean="0">
                <a:solidFill>
                  <a:schemeClr val="bg1"/>
                </a:solidFill>
                <a:latin typeface="+mn-lt"/>
                <a:ea typeface="Arial Unicode MS" pitchFamily="2"/>
                <a:cs typeface="Tahoma" pitchFamily="2"/>
              </a:rPr>
              <a:t>Ende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3600" b="1" i="1" kern="0" dirty="0" smtClean="0">
                <a:solidFill>
                  <a:schemeClr val="bg1"/>
                </a:solidFill>
                <a:latin typeface="+mn-lt"/>
                <a:ea typeface="Arial Unicode MS" pitchFamily="2"/>
                <a:cs typeface="Tahoma" pitchFamily="2"/>
              </a:rPr>
              <a:t>aber nicht der Diskussion</a:t>
            </a:r>
            <a:endParaRPr lang="de-DE" sz="3600" b="1" i="1" kern="0" dirty="0">
              <a:solidFill>
                <a:schemeClr val="bg1"/>
              </a:solidFill>
              <a:latin typeface="+mn-lt"/>
              <a:ea typeface="Arial Unicode MS" pitchFamily="2"/>
              <a:cs typeface="Tahoma" pitchFamily="2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03350" y="3860800"/>
            <a:ext cx="5873750" cy="1031629"/>
          </a:xfrm>
          <a:prstGeom prst="rect">
            <a:avLst/>
          </a:prstGeom>
          <a:noFill/>
          <a:ln>
            <a:noFill/>
          </a:ln>
        </p:spPr>
        <p:txBody>
          <a:bodyPr anchorCtr="1" compatLnSpc="0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Weitere Informationen -  </a:t>
            </a:r>
            <a:r>
              <a:rPr lang="de-DE" sz="2000" b="1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unter einer CC-Lizenz (share-alike) </a:t>
            </a:r>
            <a:r>
              <a:rPr lang="de-DE" sz="2000" b="1" kern="0" dirty="0" smtClean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</a:rPr>
              <a:t> </a:t>
            </a:r>
            <a:endParaRPr lang="de-DE" sz="2000" b="1" kern="0" dirty="0">
              <a:solidFill>
                <a:srgbClr val="002060"/>
              </a:solidFill>
              <a:latin typeface="+mn-lt"/>
              <a:ea typeface="Arial Unicode MS" pitchFamily="2"/>
              <a:cs typeface="Tahoma" pitchFamily="2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000" b="1" kern="0" dirty="0">
                <a:solidFill>
                  <a:srgbClr val="002060"/>
                </a:solidFill>
                <a:latin typeface="+mn-lt"/>
                <a:ea typeface="Arial Unicode MS" pitchFamily="2"/>
                <a:cs typeface="Tahoma" pitchFamily="2"/>
                <a:hlinkClick r:id="rId3"/>
              </a:rPr>
              <a:t>www.kuhlen.name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623991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AutoShape 6">
            <a:hlinkClick r:id="" action="ppaction://hlinkshowjump?jump=firstslide"/>
          </p:cNvPr>
          <p:cNvSpPr>
            <a:spLocks/>
          </p:cNvSpPr>
          <p:nvPr/>
        </p:nvSpPr>
        <p:spPr bwMode="auto">
          <a:xfrm>
            <a:off x="8100392" y="5733256"/>
            <a:ext cx="838200" cy="593725"/>
          </a:xfrm>
          <a:custGeom>
            <a:avLst/>
            <a:gdLst>
              <a:gd name="T0" fmla="*/ 631113304 w 21600"/>
              <a:gd name="T1" fmla="*/ 0 h 21600"/>
              <a:gd name="T2" fmla="*/ 1262225365 w 21600"/>
              <a:gd name="T3" fmla="*/ 224296305 h 21600"/>
              <a:gd name="T4" fmla="*/ 631113304 w 21600"/>
              <a:gd name="T5" fmla="*/ 448591730 h 21600"/>
              <a:gd name="T6" fmla="*/ 0 w 21600"/>
              <a:gd name="T7" fmla="*/ 224296305 h 21600"/>
              <a:gd name="T8" fmla="*/ 558534834 w 21600"/>
              <a:gd name="T9" fmla="*/ 0 h 21600"/>
              <a:gd name="T10" fmla="*/ 558534834 w 21600"/>
              <a:gd name="T11" fmla="*/ 448591730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7694720 60000 65536"/>
              <a:gd name="T17" fmla="*/ 5898240 60000 65536"/>
              <a:gd name="T18" fmla="*/ 4779 w 21600"/>
              <a:gd name="T19" fmla="*/ 5400 h 21600"/>
              <a:gd name="T20" fmla="*/ 21600 w 21600"/>
              <a:gd name="T21" fmla="*/ 162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5400"/>
                </a:moveTo>
                <a:lnTo>
                  <a:pt x="9558" y="5400"/>
                </a:lnTo>
                <a:lnTo>
                  <a:pt x="9558" y="0"/>
                </a:lnTo>
                <a:lnTo>
                  <a:pt x="0" y="10800"/>
                </a:lnTo>
                <a:lnTo>
                  <a:pt x="9558" y="21600"/>
                </a:lnTo>
                <a:lnTo>
                  <a:pt x="9558" y="16200"/>
                </a:lnTo>
                <a:lnTo>
                  <a:pt x="21600" y="16200"/>
                </a:lnTo>
                <a:close/>
              </a:path>
            </a:pathLst>
          </a:custGeom>
          <a:solidFill>
            <a:srgbClr val="002060"/>
          </a:solidFill>
          <a:ln w="12701">
            <a:noFill/>
            <a:prstDash val="solid"/>
            <a:miter lim="800000"/>
            <a:headEnd/>
            <a:tailEnd/>
          </a:ln>
        </p:spPr>
        <p:txBody>
          <a:bodyPr lIns="18004" tIns="10799" rIns="18004" bIns="10799" anchor="ctr" anchorCtr="1">
            <a:spAutoFit/>
          </a:bodyPr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211960" y="4077072"/>
            <a:ext cx="4608512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http://creativecommons.org/licenses/by-sa/3.0/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 txBox="1">
            <a:spLocks noGrp="1"/>
          </p:cNvSpPr>
          <p:nvPr>
            <p:ph type="title"/>
          </p:nvPr>
        </p:nvSpPr>
        <p:spPr>
          <a:xfrm>
            <a:off x="180975" y="333375"/>
            <a:ext cx="8494713" cy="539750"/>
          </a:xfrm>
          <a:solidFill>
            <a:srgbClr val="002060"/>
          </a:solidFill>
        </p:spPr>
        <p:txBody>
          <a:bodyPr anchorCtr="1"/>
          <a:lstStyle/>
          <a:p>
            <a:pPr algn="ctr" eaLnBrk="1" hangingPunct="1">
              <a:buFont typeface="StarSymbol"/>
              <a:buNone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Arial Unicode MS" pitchFamily="34" charset="-128"/>
                <a:cs typeface="Arial" pitchFamily="34" charset="0"/>
              </a:rPr>
              <a:t>Informationsethik in sich verändernden Umwelten</a:t>
            </a:r>
            <a:endParaRPr sz="2400" dirty="0" smtClean="0">
              <a:solidFill>
                <a:schemeClr val="bg1"/>
              </a:solidFill>
              <a:latin typeface="Calibri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hteckige Legende 5"/>
          <p:cNvSpPr/>
          <p:nvPr/>
        </p:nvSpPr>
        <p:spPr>
          <a:xfrm>
            <a:off x="971550" y="3351213"/>
            <a:ext cx="2447925" cy="1754187"/>
          </a:xfrm>
          <a:prstGeom prst="wedgeRectCallout">
            <a:avLst>
              <a:gd name="adj1" fmla="val 50268"/>
              <a:gd name="adj2" fmla="val -13987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Diese können weder </a:t>
            </a:r>
            <a:r>
              <a:rPr lang="en-US" b="1" dirty="0">
                <a:solidFill>
                  <a:srgbClr val="002060"/>
                </a:solidFill>
              </a:rPr>
              <a:t>naturrechtlich</a:t>
            </a:r>
            <a:r>
              <a:rPr lang="en-US" dirty="0">
                <a:solidFill>
                  <a:srgbClr val="002060"/>
                </a:solidFill>
              </a:rPr>
              <a:t> noch aus irgendeiner </a:t>
            </a:r>
            <a:r>
              <a:rPr lang="en-US" b="1" dirty="0">
                <a:solidFill>
                  <a:srgbClr val="002060"/>
                </a:solidFill>
              </a:rPr>
              <a:t>Metaphysik</a:t>
            </a:r>
            <a:r>
              <a:rPr lang="en-US" dirty="0">
                <a:solidFill>
                  <a:srgbClr val="002060"/>
                </a:solidFill>
              </a:rPr>
              <a:t> geschweige denn von einer </a:t>
            </a:r>
            <a:r>
              <a:rPr lang="en-US" b="1" dirty="0">
                <a:solidFill>
                  <a:srgbClr val="002060"/>
                </a:solidFill>
              </a:rPr>
              <a:t>Religion</a:t>
            </a:r>
            <a:r>
              <a:rPr lang="en-US" dirty="0">
                <a:solidFill>
                  <a:srgbClr val="002060"/>
                </a:solidFill>
              </a:rPr>
              <a:t> begründet werden.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7" name="Rechteckige Legende 6"/>
          <p:cNvSpPr/>
          <p:nvPr/>
        </p:nvSpPr>
        <p:spPr>
          <a:xfrm>
            <a:off x="4500563" y="3357563"/>
            <a:ext cx="3167062" cy="1754187"/>
          </a:xfrm>
          <a:prstGeom prst="wedgeRectCallout">
            <a:avLst>
              <a:gd name="adj1" fmla="val -80818"/>
              <a:gd name="adj2" fmla="val -13246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Vielmehr hängen sie, in der Aristotelischen Tradition, von den </a:t>
            </a:r>
            <a:r>
              <a:rPr lang="en-US" b="1" dirty="0">
                <a:solidFill>
                  <a:srgbClr val="002060"/>
                </a:solidFill>
              </a:rPr>
              <a:t>Umgebungen </a:t>
            </a:r>
            <a:r>
              <a:rPr lang="en-US" dirty="0">
                <a:solidFill>
                  <a:srgbClr val="002060"/>
                </a:solidFill>
              </a:rPr>
              <a:t>ab, in denen Menschen wohnen (</a:t>
            </a:r>
            <a:r>
              <a:rPr lang="en-US" b="1" dirty="0">
                <a:solidFill>
                  <a:srgbClr val="002060"/>
                </a:solidFill>
              </a:rPr>
              <a:t>ethos</a:t>
            </a:r>
            <a:r>
              <a:rPr lang="en-US" dirty="0">
                <a:solidFill>
                  <a:srgbClr val="002060"/>
                </a:solidFill>
              </a:rPr>
              <a:t>). Umgebungen, dieses “Ethos”, wandeln sich in Raum und Zeit.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750" y="1312863"/>
            <a:ext cx="770413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2060"/>
                </a:solidFill>
                <a:latin typeface="+mn-lt"/>
              </a:rPr>
              <a:t>Informationsethik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analysiert, welche über Raum und Zeit variierende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Annahmen, Regeln und Werte 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das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Verhalten der Menschen steuern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, wenn sie Wissen und Information </a:t>
            </a:r>
            <a:r>
              <a:rPr lang="en-US" sz="2000" b="1" dirty="0">
                <a:solidFill>
                  <a:srgbClr val="002060"/>
                </a:solidFill>
                <a:latin typeface="+mn-lt"/>
              </a:rPr>
              <a:t>erstellen, austauschen, teilen und nutzen, aber auch regulieren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.</a:t>
            </a:r>
            <a:endParaRPr lang="de-DE" sz="2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 txBox="1">
            <a:spLocks noGrp="1"/>
          </p:cNvSpPr>
          <p:nvPr>
            <p:ph type="title"/>
          </p:nvPr>
        </p:nvSpPr>
        <p:spPr>
          <a:xfrm>
            <a:off x="2771775" y="1303090"/>
            <a:ext cx="2881313" cy="522287"/>
          </a:xfrm>
          <a:solidFill>
            <a:schemeClr val="bg1">
              <a:lumMod val="85000"/>
            </a:schemeClr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Ethik</a:t>
            </a:r>
            <a:endParaRPr sz="2800" dirty="0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Grp="1"/>
          </p:cNvSpPr>
          <p:nvPr>
            <p:ph type="title"/>
          </p:nvPr>
        </p:nvSpPr>
        <p:spPr>
          <a:xfrm>
            <a:off x="755650" y="2996952"/>
            <a:ext cx="2879725" cy="523875"/>
          </a:xfrm>
          <a:solidFill>
            <a:schemeClr val="bg1">
              <a:lumMod val="85000"/>
            </a:schemeClr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Wirtschaft</a:t>
            </a:r>
            <a:endParaRPr sz="2800" dirty="0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5" name="Rectangle 2"/>
          <p:cNvSpPr txBox="1">
            <a:spLocks noGrp="1"/>
          </p:cNvSpPr>
          <p:nvPr>
            <p:ph type="title"/>
          </p:nvPr>
        </p:nvSpPr>
        <p:spPr>
          <a:xfrm>
            <a:off x="5364163" y="2965450"/>
            <a:ext cx="2881312" cy="523875"/>
          </a:xfrm>
          <a:solidFill>
            <a:schemeClr val="bg1">
              <a:lumMod val="85000"/>
            </a:schemeClr>
          </a:solidFill>
        </p:spPr>
        <p:txBody>
          <a:bodyPr anchor="ctr" anchorCtr="1">
            <a:spAutoFit/>
          </a:bodyPr>
          <a:lstStyle/>
          <a:p>
            <a:pPr algn="ctr" eaLnBrk="1" hangingPunct="1">
              <a:buFont typeface="StarSymbol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Politik</a:t>
            </a:r>
            <a:endParaRPr sz="2800" dirty="0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grpSp>
        <p:nvGrpSpPr>
          <p:cNvPr id="3" name="Gruppieren 10"/>
          <p:cNvGrpSpPr>
            <a:grpSpLocks/>
          </p:cNvGrpSpPr>
          <p:nvPr/>
        </p:nvGrpSpPr>
        <p:grpSpPr bwMode="auto">
          <a:xfrm>
            <a:off x="2266950" y="1844675"/>
            <a:ext cx="3600450" cy="1370013"/>
            <a:chOff x="2267595" y="1844824"/>
            <a:chExt cx="3600549" cy="1369740"/>
          </a:xfrm>
        </p:grpSpPr>
        <p:cxnSp>
          <p:nvCxnSpPr>
            <p:cNvPr id="10" name="Gerade Verbindung mit Pfeil 9"/>
            <p:cNvCxnSpPr/>
            <p:nvPr/>
          </p:nvCxnSpPr>
          <p:spPr bwMode="auto">
            <a:xfrm rot="5400000">
              <a:off x="2158971" y="1953448"/>
              <a:ext cx="1080873" cy="863624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 bwMode="auto">
            <a:xfrm rot="16200000" flipH="1">
              <a:off x="4895888" y="1880430"/>
              <a:ext cx="1007862" cy="936651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/>
            <p:cNvCxnSpPr/>
            <p:nvPr/>
          </p:nvCxnSpPr>
          <p:spPr bwMode="auto">
            <a:xfrm>
              <a:off x="3707498" y="3212976"/>
              <a:ext cx="1511342" cy="1588"/>
            </a:xfrm>
            <a:prstGeom prst="straightConnector1">
              <a:avLst/>
            </a:prstGeom>
            <a:ln w="762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el 9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616575" cy="461963"/>
          </a:xfrm>
          <a:solidFill>
            <a:srgbClr val="002060"/>
          </a:solidFill>
        </p:spPr>
        <p:txBody>
          <a:bodyPr anchor="ctr">
            <a:spAutoFit/>
          </a:bodyPr>
          <a:lstStyle/>
          <a:p>
            <a:pPr>
              <a:buFont typeface="StarSymbol"/>
              <a:buNone/>
              <a:defRPr/>
            </a:pPr>
            <a:r>
              <a:rPr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Mehrdimensionale Beziehungen für Ethik</a:t>
            </a:r>
            <a:endParaRPr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Network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file:///C:/Dokumente%20und%20Einstellungen/00-Laufendes/Vortraege2010/IFLA-Goetebur/Goteborg2010-PP-HM260710-OO.odp/Network</Template>
  <TotalTime>0</TotalTime>
  <Words>3042</Words>
  <Application>Microsoft Office PowerPoint</Application>
  <PresentationFormat>Bildschirmpräsentation (4:3)</PresentationFormat>
  <Paragraphs>575</Paragraphs>
  <Slides>74</Slides>
  <Notes>63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74</vt:i4>
      </vt:variant>
    </vt:vector>
  </HeadingPairs>
  <TitlesOfParts>
    <vt:vector size="77" baseType="lpstr">
      <vt:lpstr>Network</vt:lpstr>
      <vt:lpstr>Standard 1</vt:lpstr>
      <vt:lpstr>Standard</vt:lpstr>
      <vt:lpstr>Rainer Kuhlen Department of Computer and Information Science University of Konstanz, Germany</vt:lpstr>
      <vt:lpstr>Folie 2</vt:lpstr>
      <vt:lpstr>Inhalt - Themen</vt:lpstr>
      <vt:lpstr>Informationsethik</vt:lpstr>
      <vt:lpstr>Folie 5</vt:lpstr>
      <vt:lpstr>Folie 6</vt:lpstr>
      <vt:lpstr>Informationsethik in sich verändernden Umwelten</vt:lpstr>
      <vt:lpstr>Informationsethik in sich verändernden Umwelten</vt:lpstr>
      <vt:lpstr>Ethik</vt:lpstr>
      <vt:lpstr>Informationsethik</vt:lpstr>
      <vt:lpstr>Folie 11</vt:lpstr>
      <vt:lpstr>Wissensökologie</vt:lpstr>
      <vt:lpstr>Wissensökologie</vt:lpstr>
      <vt:lpstr>Wissenökologie/-ökonomie</vt:lpstr>
      <vt:lpstr>Folie 15</vt:lpstr>
      <vt:lpstr>Gemeingüter Commons</vt:lpstr>
      <vt:lpstr>Folie 17</vt:lpstr>
      <vt:lpstr>Commons</vt:lpstr>
      <vt:lpstr>Commons</vt:lpstr>
      <vt:lpstr>Commons</vt:lpstr>
      <vt:lpstr>Folie 21</vt:lpstr>
      <vt:lpstr>Folie 22</vt:lpstr>
      <vt:lpstr>Folie 23</vt:lpstr>
      <vt:lpstr>Wissen als Commons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Commons entstehen durch Institutionalisierungsformen von “common-pool-resources”</vt:lpstr>
      <vt:lpstr>Folie 38</vt:lpstr>
      <vt:lpstr>Commons entstehen durch Institutionalisierungsformen von “common-pool-resources”</vt:lpstr>
      <vt:lpstr>Commons entstehen durch Institutionalisierungsformen von “common-pool-resources”</vt:lpstr>
      <vt:lpstr>In Richtung eines Verständnisses von Wissen als Commons</vt:lpstr>
      <vt:lpstr>Wissen als Commons</vt:lpstr>
      <vt:lpstr>Wissen als Commons</vt:lpstr>
      <vt:lpstr>Open Access als Form der Institutionalisierung von Wissen</vt:lpstr>
      <vt:lpstr>Open Access als Form der Institutionalisierung von Wissen</vt:lpstr>
      <vt:lpstr>Folie 46</vt:lpstr>
      <vt:lpstr>Open Access als Form der Institutionalisierung von Wissen</vt:lpstr>
      <vt:lpstr>Folie 48</vt:lpstr>
      <vt:lpstr>Folie 49</vt:lpstr>
      <vt:lpstr>Modelle für die Institutionalisierung von Wissen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Open-colognefinal-141210</dc:title>
  <dc:creator>Rainer Kuhlen</dc:creator>
  <cp:lastModifiedBy>rk</cp:lastModifiedBy>
  <cp:revision>306</cp:revision>
  <cp:lastPrinted>1601-01-01T00:00:00Z</cp:lastPrinted>
  <dcterms:created xsi:type="dcterms:W3CDTF">2010-07-07T12:18:28Z</dcterms:created>
  <dcterms:modified xsi:type="dcterms:W3CDTF">2012-05-19T10:05:25Z</dcterms:modified>
</cp:coreProperties>
</file>