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2"/>
  </p:notesMasterIdLst>
  <p:handoutMasterIdLst>
    <p:handoutMasterId r:id="rId53"/>
  </p:handoutMasterIdLst>
  <p:sldIdLst>
    <p:sldId id="257" r:id="rId2"/>
    <p:sldId id="500" r:id="rId3"/>
    <p:sldId id="544" r:id="rId4"/>
    <p:sldId id="543" r:id="rId5"/>
    <p:sldId id="542" r:id="rId6"/>
    <p:sldId id="541" r:id="rId7"/>
    <p:sldId id="501" r:id="rId8"/>
    <p:sldId id="502" r:id="rId9"/>
    <p:sldId id="503" r:id="rId10"/>
    <p:sldId id="506" r:id="rId11"/>
    <p:sldId id="509" r:id="rId12"/>
    <p:sldId id="508" r:id="rId13"/>
    <p:sldId id="510" r:id="rId14"/>
    <p:sldId id="511" r:id="rId15"/>
    <p:sldId id="507" r:id="rId16"/>
    <p:sldId id="531" r:id="rId17"/>
    <p:sldId id="532" r:id="rId18"/>
    <p:sldId id="537" r:id="rId19"/>
    <p:sldId id="512" r:id="rId20"/>
    <p:sldId id="539" r:id="rId21"/>
    <p:sldId id="513" r:id="rId22"/>
    <p:sldId id="405" r:id="rId23"/>
    <p:sldId id="538" r:id="rId24"/>
    <p:sldId id="431" r:id="rId25"/>
    <p:sldId id="416" r:id="rId26"/>
    <p:sldId id="412" r:id="rId27"/>
    <p:sldId id="419" r:id="rId28"/>
    <p:sldId id="422" r:id="rId29"/>
    <p:sldId id="423" r:id="rId30"/>
    <p:sldId id="463" r:id="rId31"/>
    <p:sldId id="415" r:id="rId32"/>
    <p:sldId id="406" r:id="rId33"/>
    <p:sldId id="448" r:id="rId34"/>
    <p:sldId id="451" r:id="rId35"/>
    <p:sldId id="452" r:id="rId36"/>
    <p:sldId id="453" r:id="rId37"/>
    <p:sldId id="454" r:id="rId38"/>
    <p:sldId id="455" r:id="rId39"/>
    <p:sldId id="466" r:id="rId40"/>
    <p:sldId id="465" r:id="rId41"/>
    <p:sldId id="460" r:id="rId42"/>
    <p:sldId id="489" r:id="rId43"/>
    <p:sldId id="530" r:id="rId44"/>
    <p:sldId id="540" r:id="rId45"/>
    <p:sldId id="490" r:id="rId46"/>
    <p:sldId id="545" r:id="rId47"/>
    <p:sldId id="491" r:id="rId48"/>
    <p:sldId id="492" r:id="rId49"/>
    <p:sldId id="374" r:id="rId50"/>
    <p:sldId id="354" r:id="rId51"/>
  </p:sldIdLst>
  <p:sldSz cx="9144000" cy="6858000" type="screen4x3"/>
  <p:notesSz cx="6877050" cy="10001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49" autoAdjust="0"/>
    <p:restoredTop sz="94686" autoAdjust="0"/>
  </p:normalViewPr>
  <p:slideViewPr>
    <p:cSldViewPr>
      <p:cViewPr varScale="1">
        <p:scale>
          <a:sx n="68" d="100"/>
          <a:sy n="68" d="100"/>
        </p:scale>
        <p:origin x="-917"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9738" cy="50006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95725" y="0"/>
            <a:ext cx="2979738" cy="500063"/>
          </a:xfrm>
          <a:prstGeom prst="rect">
            <a:avLst/>
          </a:prstGeom>
        </p:spPr>
        <p:txBody>
          <a:bodyPr vert="horz" lIns="91440" tIns="45720" rIns="91440" bIns="45720" rtlCol="0"/>
          <a:lstStyle>
            <a:lvl1pPr algn="r">
              <a:defRPr sz="1200"/>
            </a:lvl1pPr>
          </a:lstStyle>
          <a:p>
            <a:fld id="{3C54D388-D9B2-4CC9-AEEF-6356A36F095E}" type="datetimeFigureOut">
              <a:rPr lang="de-DE" smtClean="0"/>
              <a:pPr/>
              <a:t>21.01.2013</a:t>
            </a:fld>
            <a:endParaRPr lang="de-DE"/>
          </a:p>
        </p:txBody>
      </p:sp>
      <p:sp>
        <p:nvSpPr>
          <p:cNvPr id="4" name="Fußzeilenplatzhalter 3"/>
          <p:cNvSpPr>
            <a:spLocks noGrp="1"/>
          </p:cNvSpPr>
          <p:nvPr>
            <p:ph type="ftr" sz="quarter" idx="2"/>
          </p:nvPr>
        </p:nvSpPr>
        <p:spPr>
          <a:xfrm>
            <a:off x="0" y="9499600"/>
            <a:ext cx="2979738" cy="50006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95725" y="9499600"/>
            <a:ext cx="2979738" cy="500063"/>
          </a:xfrm>
          <a:prstGeom prst="rect">
            <a:avLst/>
          </a:prstGeom>
        </p:spPr>
        <p:txBody>
          <a:bodyPr vert="horz" lIns="91440" tIns="45720" rIns="91440" bIns="45720" rtlCol="0" anchor="b"/>
          <a:lstStyle>
            <a:lvl1pPr algn="r">
              <a:defRPr sz="1200"/>
            </a:lvl1pPr>
          </a:lstStyle>
          <a:p>
            <a:fld id="{41DF449B-82E6-41D9-BB9D-AC3D75C20D44}" type="slidenum">
              <a:rPr lang="de-DE" smtClean="0"/>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de-DE"/>
          </a:p>
        </p:txBody>
      </p:sp>
      <p:sp>
        <p:nvSpPr>
          <p:cNvPr id="3" name="Datumsplatzhalter 2"/>
          <p:cNvSpPr>
            <a:spLocks noGrp="1"/>
          </p:cNvSpPr>
          <p:nvPr>
            <p:ph type="dt" idx="1"/>
          </p:nvPr>
        </p:nvSpPr>
        <p:spPr>
          <a:xfrm>
            <a:off x="3895404" y="0"/>
            <a:ext cx="2980055" cy="500063"/>
          </a:xfrm>
          <a:prstGeom prst="rect">
            <a:avLst/>
          </a:prstGeom>
        </p:spPr>
        <p:txBody>
          <a:bodyPr vert="horz" lIns="96442" tIns="48221" rIns="96442" bIns="48221" rtlCol="0"/>
          <a:lstStyle>
            <a:lvl1pPr algn="r">
              <a:defRPr sz="1300"/>
            </a:lvl1pPr>
          </a:lstStyle>
          <a:p>
            <a:fld id="{40B9E0B2-6349-4318-BCA3-4C68B7753837}" type="datetimeFigureOut">
              <a:rPr lang="de-DE" smtClean="0"/>
              <a:pPr/>
              <a:t>21.01.2013</a:t>
            </a:fld>
            <a:endParaRPr lang="de-DE"/>
          </a:p>
        </p:txBody>
      </p:sp>
      <p:sp>
        <p:nvSpPr>
          <p:cNvPr id="4" name="Folienbildplatzhalt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0" anchor="ctr"/>
          <a:lstStyle/>
          <a:p>
            <a:endParaRPr lang="de-DE"/>
          </a:p>
        </p:txBody>
      </p:sp>
      <p:sp>
        <p:nvSpPr>
          <p:cNvPr id="5" name="Notizenplatzhalter 4"/>
          <p:cNvSpPr>
            <a:spLocks noGrp="1"/>
          </p:cNvSpPr>
          <p:nvPr>
            <p:ph type="body" sz="quarter" idx="3"/>
          </p:nvPr>
        </p:nvSpPr>
        <p:spPr>
          <a:xfrm>
            <a:off x="687705" y="4750594"/>
            <a:ext cx="5501640" cy="4500563"/>
          </a:xfrm>
          <a:prstGeom prst="rect">
            <a:avLst/>
          </a:prstGeom>
        </p:spPr>
        <p:txBody>
          <a:bodyPr vert="horz" lIns="96442" tIns="48221" rIns="96442" bIns="48221"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99451"/>
            <a:ext cx="2980055" cy="500063"/>
          </a:xfrm>
          <a:prstGeom prst="rect">
            <a:avLst/>
          </a:prstGeom>
        </p:spPr>
        <p:txBody>
          <a:bodyPr vert="horz" lIns="96442" tIns="48221" rIns="96442" bIns="48221" rtlCol="0" anchor="b"/>
          <a:lstStyle>
            <a:lvl1pPr algn="l">
              <a:defRPr sz="1300"/>
            </a:lvl1pPr>
          </a:lstStyle>
          <a:p>
            <a:endParaRPr lang="de-DE"/>
          </a:p>
        </p:txBody>
      </p:sp>
      <p:sp>
        <p:nvSpPr>
          <p:cNvPr id="7" name="Foliennummernplatzhalter 6"/>
          <p:cNvSpPr>
            <a:spLocks noGrp="1"/>
          </p:cNvSpPr>
          <p:nvPr>
            <p:ph type="sldNum" sz="quarter" idx="5"/>
          </p:nvPr>
        </p:nvSpPr>
        <p:spPr>
          <a:xfrm>
            <a:off x="3895404" y="9499451"/>
            <a:ext cx="2980055" cy="500063"/>
          </a:xfrm>
          <a:prstGeom prst="rect">
            <a:avLst/>
          </a:prstGeom>
        </p:spPr>
        <p:txBody>
          <a:bodyPr vert="horz" lIns="96442" tIns="48221" rIns="96442" bIns="48221" rtlCol="0" anchor="b"/>
          <a:lstStyle>
            <a:lvl1pPr algn="r">
              <a:defRPr sz="1300"/>
            </a:lvl1pPr>
          </a:lstStyle>
          <a:p>
            <a:fld id="{A31BEFE6-EFEA-4A80-84D1-CAFB541CAC28}"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lienbildplatzhalter 1"/>
          <p:cNvSpPr>
            <a:spLocks noGrp="1" noRot="1" noChangeAspect="1" noTextEdit="1"/>
          </p:cNvSpPr>
          <p:nvPr>
            <p:ph type="sldImg"/>
          </p:nvPr>
        </p:nvSpPr>
        <p:spPr>
          <a:solidFill>
            <a:srgbClr val="4F81BD"/>
          </a:solidFill>
          <a:ln w="25557">
            <a:solidFill>
              <a:srgbClr val="385D8A"/>
            </a:solidFill>
          </a:ln>
        </p:spPr>
      </p:sp>
      <p:sp>
        <p:nvSpPr>
          <p:cNvPr id="95235" name="Notizenplatzhalter 2"/>
          <p:cNvSpPr txBox="1">
            <a:spLocks noGrp="1"/>
          </p:cNvSpPr>
          <p:nvPr>
            <p:ph type="body" sz="quarter" idx="1"/>
          </p:nvPr>
        </p:nvSpPr>
        <p:spPr bwMode="auto">
          <a:noFill/>
        </p:spPr>
        <p:txBody>
          <a:bodyPr lIns="0" tIns="0" rIns="0" bIns="0" numCol="1">
            <a:prstTxWarp prst="textNoShape">
              <a:avLst/>
            </a:prstTxWarp>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96995" y="10091540"/>
            <a:ext cx="2980055" cy="531316"/>
          </a:xfrm>
          <a:prstGeom prst="rect">
            <a:avLst/>
          </a:prstGeom>
          <a:noFill/>
          <a:ln>
            <a:noFill/>
          </a:ln>
        </p:spPr>
        <p:txBody>
          <a:bodyPr lIns="20127" tIns="0" rIns="20127" bIns="0" anchor="b" compatLnSpc="0"/>
          <a:lstStyle/>
          <a:p>
            <a:pPr algn="r" fontAlgn="auto" hangingPunct="0">
              <a:spcBef>
                <a:spcPts val="0"/>
              </a:spcBef>
              <a:spcAft>
                <a:spcPts val="0"/>
              </a:spcAft>
              <a:defRPr sz="1800" b="0" i="0" u="none" strike="noStrike" kern="0" cap="none" spc="0" baseline="0">
                <a:solidFill>
                  <a:srgbClr val="000000"/>
                </a:solidFill>
                <a:uFillTx/>
              </a:defRPr>
            </a:pPr>
            <a:fld id="{3D704DEF-D7CC-4E6F-A34A-CB673AF4B70E}" type="slidenum">
              <a:rPr lang="de-DE" sz="1100" i="1" kern="0">
                <a:solidFill>
                  <a:srgbClr val="000000"/>
                </a:solidFill>
                <a:latin typeface="Arial" pitchFamily="34"/>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50</a:t>
            </a:fld>
            <a:endParaRPr lang="de-DE" sz="1100" i="1" kern="0" dirty="0">
              <a:solidFill>
                <a:srgbClr val="000000"/>
              </a:solidFill>
              <a:latin typeface="Arial" pitchFamily="34"/>
              <a:ea typeface="Arial Unicode MS" pitchFamily="2"/>
              <a:cs typeface="Tahoma" pitchFamily="2"/>
            </a:endParaRPr>
          </a:p>
        </p:txBody>
      </p:sp>
      <p:sp>
        <p:nvSpPr>
          <p:cNvPr id="106499" name="Rectangle 2"/>
          <p:cNvSpPr>
            <a:spLocks noGrp="1" noRot="1" noChangeAspect="1" noTextEdit="1"/>
          </p:cNvSpPr>
          <p:nvPr>
            <p:ph type="sldImg"/>
          </p:nvPr>
        </p:nvSpPr>
        <p:spPr>
          <a:xfrm>
            <a:off x="790575" y="803275"/>
            <a:ext cx="5295900" cy="3971925"/>
          </a:xfrm>
          <a:solidFill>
            <a:srgbClr val="4F81BD"/>
          </a:solidFill>
          <a:ln w="25557">
            <a:solidFill>
              <a:srgbClr val="385D8A"/>
            </a:solidFill>
          </a:ln>
        </p:spPr>
      </p:sp>
      <p:sp>
        <p:nvSpPr>
          <p:cNvPr id="106500" name="Rectangle 3"/>
          <p:cNvSpPr txBox="1">
            <a:spLocks noGrp="1"/>
          </p:cNvSpPr>
          <p:nvPr>
            <p:ph type="body" sz="quarter" idx="1"/>
          </p:nvPr>
        </p:nvSpPr>
        <p:spPr bwMode="auto">
          <a:xfrm>
            <a:off x="916940" y="5044034"/>
            <a:ext cx="5043170" cy="4783583"/>
          </a:xfrm>
          <a:noFill/>
        </p:spPr>
        <p:txBody>
          <a:bodyPr lIns="97955" tIns="48982" rIns="97955" bIns="48982" numCol="1">
            <a:prstTxWarp prst="textNoShape">
              <a:avLst/>
            </a:prstTxWarp>
          </a:bodyPr>
          <a:lstStyle/>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a:p>
            <a:pPr eaLnBrk="1"/>
            <a:endParaRPr lang="de-DE" dirty="0" smtClean="0">
              <a:latin typeface="Arial" pitchFamily="34" charset="0"/>
              <a:ea typeface="Arial Unicode MS" pitchFamily="34" charset="-128"/>
              <a:cs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6" name="Textfeld 5"/>
          <p:cNvSpPr txBox="1"/>
          <p:nvPr/>
        </p:nvSpPr>
        <p:spPr>
          <a:xfrm>
            <a:off x="0" y="6641976"/>
            <a:ext cx="8748464" cy="216024"/>
          </a:xfrm>
          <a:prstGeom prst="rect">
            <a:avLst/>
          </a:prstGeom>
          <a:solidFill>
            <a:srgbClr val="333366"/>
          </a:solidFill>
          <a:ln>
            <a:noFill/>
          </a:ln>
        </p:spPr>
        <p:txBody>
          <a:bodyPr lIns="0" tIns="0" rIns="0" bIns="0" anchorCtr="1" compatLnSpc="0"/>
          <a:lstStyle/>
          <a:p>
            <a:pPr algn="ctr" eaLnBrk="1" hangingPunct="1">
              <a:buNone/>
            </a:pPr>
            <a:r>
              <a:rPr lang="de-DE" sz="1400" kern="1200" dirty="0" smtClean="0">
                <a:solidFill>
                  <a:schemeClr val="bg1"/>
                </a:solidFill>
                <a:latin typeface="+mn-lt"/>
                <a:ea typeface="+mn-ea"/>
                <a:cs typeface="+mn-cs"/>
              </a:rPr>
              <a:t>Fachsymposium </a:t>
            </a:r>
            <a:r>
              <a:rPr lang="de-DE" sz="1400" kern="1200" baseline="0" dirty="0" smtClean="0">
                <a:solidFill>
                  <a:schemeClr val="bg1"/>
                </a:solidFill>
                <a:latin typeface="+mn-lt"/>
                <a:ea typeface="+mn-ea"/>
                <a:cs typeface="+mn-cs"/>
              </a:rPr>
              <a:t> - </a:t>
            </a:r>
            <a:r>
              <a:rPr lang="de-DE" sz="1400" kern="1200" dirty="0" smtClean="0">
                <a:solidFill>
                  <a:schemeClr val="bg1"/>
                </a:solidFill>
                <a:latin typeface="+mn-lt"/>
                <a:ea typeface="+mn-ea"/>
                <a:cs typeface="+mn-cs"/>
              </a:rPr>
              <a:t>Urheberrecht für die Wissensgesellschaft  - Berlin 25.10.2012 </a:t>
            </a:r>
            <a:endParaRPr lang="de-DE" sz="1400" kern="1200" dirty="0">
              <a:solidFill>
                <a:schemeClr val="bg1"/>
              </a:solidFill>
              <a:latin typeface="+mn-lt"/>
              <a:ea typeface="+mn-ea"/>
              <a:cs typeface="+mn-cs"/>
            </a:endParaRPr>
          </a:p>
        </p:txBody>
      </p:sp>
      <p:sp>
        <p:nvSpPr>
          <p:cNvPr id="2" name="Titel 1"/>
          <p:cNvSpPr txBox="1">
            <a:spLocks noGrp="1"/>
          </p:cNvSpPr>
          <p:nvPr>
            <p:ph type="title"/>
          </p:nvPr>
        </p:nvSpPr>
        <p:spPr>
          <a:xfrm>
            <a:off x="-179999" y="144722"/>
            <a:ext cx="7543800" cy="1295284"/>
          </a:xfrm>
        </p:spPr>
        <p:txBody>
          <a:bodyPr/>
          <a:lstStyle>
            <a:lvl1pPr>
              <a:defRPr lang="de-DE"/>
            </a:lvl1pPr>
          </a:lstStyle>
          <a:p>
            <a:pPr lvl="0"/>
            <a:r>
              <a:rPr lang="de-DE"/>
              <a:t>Titelmasterformat durch Klicken bearbeiten</a:t>
            </a:r>
          </a:p>
        </p:txBody>
      </p:sp>
      <p:sp>
        <p:nvSpPr>
          <p:cNvPr id="3" name="Inhaltsplatzhalter 2"/>
          <p:cNvSpPr txBox="1">
            <a:spLocks noGrp="1"/>
          </p:cNvSpPr>
          <p:nvPr>
            <p:ph type="title" idx="4294967295"/>
          </p:nvPr>
        </p:nvSpPr>
        <p:spPr>
          <a:xfrm>
            <a:off x="539998" y="1439997"/>
            <a:ext cx="8229600" cy="719998"/>
          </a:xfrm>
        </p:spPr>
        <p:txBody>
          <a:bodyPr anchor="t"/>
          <a:lstStyle>
            <a:lvl1pPr marL="343082" indent="-343082">
              <a:spcBef>
                <a:spcPts val="700"/>
              </a:spcBef>
              <a:buClr>
                <a:srgbClr val="330066"/>
              </a:buClr>
              <a:buSzPct val="70000"/>
              <a:buFont typeface="Wingdings" pitchFamily="2"/>
              <a:buChar char="l"/>
              <a:defRPr lang="de-DE" sz="3000" b="0">
                <a:solidFill>
                  <a:srgbClr val="000000"/>
                </a:solidFill>
              </a:defRPr>
            </a:lvl1pPr>
          </a:lstStyle>
          <a:p>
            <a:pPr lvl="0"/>
            <a:r>
              <a:rPr lang="de-DE"/>
              <a:t>Textmasterformate durch Klicken bearbeiten</a:t>
            </a:r>
            <a:br>
              <a:rPr lang="de-DE"/>
            </a:br>
            <a:r>
              <a:rPr lang="de-DE"/>
              <a:t>Zweite Ebene</a:t>
            </a:r>
            <a:br>
              <a:rPr lang="de-DE"/>
            </a:br>
            <a:r>
              <a:rPr lang="de-DE"/>
              <a:t>Dritte Ebene</a:t>
            </a:r>
            <a:br>
              <a:rPr lang="de-DE"/>
            </a:br>
            <a:r>
              <a:rPr lang="de-DE"/>
              <a:t>Vierte Ebene</a:t>
            </a:r>
            <a:br>
              <a:rPr lang="de-DE"/>
            </a:br>
            <a:r>
              <a:rPr lang="de-DE"/>
              <a:t>Fünfte Ebene</a:t>
            </a:r>
          </a:p>
        </p:txBody>
      </p:sp>
      <p:sp>
        <p:nvSpPr>
          <p:cNvPr id="4" name="Inhaltsplatzhalter 3"/>
          <p:cNvSpPr txBox="1">
            <a:spLocks noGrp="1"/>
          </p:cNvSpPr>
          <p:nvPr>
            <p:ph type="title" idx="4294967295"/>
          </p:nvPr>
        </p:nvSpPr>
        <p:spPr>
          <a:xfrm>
            <a:off x="539998" y="1439997"/>
            <a:ext cx="6479996" cy="3805915"/>
          </a:xfrm>
        </p:spPr>
        <p:txBody>
          <a:bodyPr lIns="0" tIns="0" rIns="0" bIns="0" anchor="t" anchorCtr="1"/>
          <a:lstStyle>
            <a:lvl1pPr algn="ctr" hangingPunct="0">
              <a:buNone/>
              <a:defRPr lang="de-DE" sz="4400" b="0" kern="1200">
                <a:cs typeface="Tahoma" pitchFamily="2"/>
              </a:defRPr>
            </a:lvl1pPr>
          </a:lstStyle>
          <a:p>
            <a:pPr lvl="0"/>
            <a:endParaRPr lang="de-DE"/>
          </a:p>
        </p:txBody>
      </p:sp>
      <p:sp>
        <p:nvSpPr>
          <p:cNvPr id="9" name="Inhaltsplatzhalter 8"/>
          <p:cNvSpPr txBox="1">
            <a:spLocks noGrp="1"/>
          </p:cNvSpPr>
          <p:nvPr>
            <p:ph idx="1"/>
          </p:nvPr>
        </p:nvSpPr>
        <p:spPr>
          <a:xfrm>
            <a:off x="457200" y="1604515"/>
            <a:ext cx="8229243" cy="4525923"/>
          </a:xfrm>
        </p:spPr>
        <p:txBody>
          <a:bodyPr lIns="0" tIns="0" rIns="0" bIns="0"/>
          <a:lstStyle>
            <a:lvl1pPr hangingPunct="0">
              <a:defRPr lang="de-DE"/>
            </a:lvl1pPr>
          </a:lstStyle>
          <a:p>
            <a:pPr lvl="0"/>
            <a:endParaRPr lang="de-DE"/>
          </a:p>
        </p:txBody>
      </p:sp>
      <p:sp>
        <p:nvSpPr>
          <p:cNvPr id="8" name="Foliennummernplatzhalter 4"/>
          <p:cNvSpPr txBox="1"/>
          <p:nvPr userDrawn="1"/>
        </p:nvSpPr>
        <p:spPr>
          <a:xfrm>
            <a:off x="8460432" y="6384925"/>
            <a:ext cx="622300" cy="473075"/>
          </a:xfrm>
          <a:prstGeom prst="rect">
            <a:avLst/>
          </a:prstGeom>
          <a:noFill/>
          <a:ln>
            <a:noFill/>
          </a:ln>
        </p:spPr>
        <p:txBody>
          <a:bodyPr lIns="0" tIns="0" rIns="0" bIns="0" compatLnSpc="0"/>
          <a:lstStyle/>
          <a:p>
            <a:pPr algn="r" fontAlgn="auto" hangingPunct="0">
              <a:spcBef>
                <a:spcPts val="0"/>
              </a:spcBef>
              <a:spcAft>
                <a:spcPts val="0"/>
              </a:spcAft>
              <a:defRPr sz="1800" b="0" i="0" u="none" strike="noStrike" kern="0" cap="none" spc="0" baseline="0">
                <a:solidFill>
                  <a:srgbClr val="000000"/>
                </a:solidFill>
                <a:uFillTx/>
              </a:defRPr>
            </a:pPr>
            <a:endParaRPr lang="de-DE" sz="1400" kern="0" dirty="0">
              <a:solidFill>
                <a:srgbClr val="000000"/>
              </a:solidFill>
              <a:latin typeface="Times New Roman" pitchFamily="18"/>
              <a:ea typeface="Arial Unicode MS" pitchFamily="2"/>
              <a:cs typeface="Tahoma" pitchFamily="2"/>
            </a:endParaRPr>
          </a:p>
          <a:p>
            <a:pPr algn="r" fontAlgn="auto" hangingPunct="0">
              <a:spcBef>
                <a:spcPts val="0"/>
              </a:spcBef>
              <a:spcAft>
                <a:spcPts val="0"/>
              </a:spcAft>
              <a:defRPr sz="1800" b="0" i="0" u="none" strike="noStrike" kern="0" cap="none" spc="0" baseline="0">
                <a:solidFill>
                  <a:srgbClr val="000000"/>
                </a:solidFill>
                <a:uFillTx/>
              </a:defRPr>
            </a:pPr>
            <a:fld id="{FB7B90B2-DC34-4E68-8936-D808C3A47442}" type="slidenum">
              <a:rPr lang="de-DE" sz="1400" kern="0">
                <a:solidFill>
                  <a:srgbClr val="000000"/>
                </a:solidFill>
                <a:latin typeface="Times New Roman" pitchFamily="18"/>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‹Nr.›</a:t>
            </a:fld>
            <a:endParaRPr lang="de-DE" sz="1400" kern="0" dirty="0">
              <a:solidFill>
                <a:srgbClr val="000000"/>
              </a:solidFill>
              <a:latin typeface="Times New Roman" pitchFamily="18"/>
              <a:ea typeface="Arial Unicode MS" pitchFamily="2"/>
              <a:cs typeface="Tahoma" pitchFamily="2"/>
            </a:endParaRPr>
          </a:p>
        </p:txBody>
      </p:sp>
    </p:spTree>
  </p:cSld>
  <p:clrMapOvr>
    <a:masterClrMapping/>
  </p:clrMapOvr>
  <p:transition/>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el und Inhalt">
    <p:spTree>
      <p:nvGrpSpPr>
        <p:cNvPr id="1" name=""/>
        <p:cNvGrpSpPr/>
        <p:nvPr/>
      </p:nvGrpSpPr>
      <p:grpSpPr>
        <a:xfrm>
          <a:off x="0" y="0"/>
          <a:ext cx="0" cy="0"/>
          <a:chOff x="0" y="0"/>
          <a:chExt cx="0" cy="0"/>
        </a:xfrm>
      </p:grpSpPr>
      <p:sp>
        <p:nvSpPr>
          <p:cNvPr id="5" name="Foliennummernplatzhalter 4"/>
          <p:cNvSpPr txBox="1"/>
          <p:nvPr userDrawn="1"/>
        </p:nvSpPr>
        <p:spPr>
          <a:xfrm>
            <a:off x="8460432" y="6384925"/>
            <a:ext cx="622300" cy="473075"/>
          </a:xfrm>
          <a:prstGeom prst="rect">
            <a:avLst/>
          </a:prstGeom>
          <a:noFill/>
          <a:ln>
            <a:noFill/>
          </a:ln>
        </p:spPr>
        <p:txBody>
          <a:bodyPr lIns="0" tIns="0" rIns="0" bIns="0" compatLnSpc="0"/>
          <a:lstStyle/>
          <a:p>
            <a:pPr algn="r" fontAlgn="auto" hangingPunct="0">
              <a:spcBef>
                <a:spcPts val="0"/>
              </a:spcBef>
              <a:spcAft>
                <a:spcPts val="0"/>
              </a:spcAft>
              <a:defRPr sz="1800" b="0" i="0" u="none" strike="noStrike" kern="0" cap="none" spc="0" baseline="0">
                <a:solidFill>
                  <a:srgbClr val="000000"/>
                </a:solidFill>
                <a:uFillTx/>
              </a:defRPr>
            </a:pPr>
            <a:endParaRPr lang="de-DE" sz="1400" kern="0" dirty="0">
              <a:solidFill>
                <a:srgbClr val="000000"/>
              </a:solidFill>
              <a:latin typeface="Times New Roman" pitchFamily="18"/>
              <a:ea typeface="Arial Unicode MS" pitchFamily="2"/>
              <a:cs typeface="Tahoma" pitchFamily="2"/>
            </a:endParaRPr>
          </a:p>
          <a:p>
            <a:pPr algn="r" fontAlgn="auto" hangingPunct="0">
              <a:spcBef>
                <a:spcPts val="0"/>
              </a:spcBef>
              <a:spcAft>
                <a:spcPts val="0"/>
              </a:spcAft>
              <a:defRPr sz="1800" b="0" i="0" u="none" strike="noStrike" kern="0" cap="none" spc="0" baseline="0">
                <a:solidFill>
                  <a:srgbClr val="000000"/>
                </a:solidFill>
                <a:uFillTx/>
              </a:defRPr>
            </a:pPr>
            <a:fld id="{FB7B90B2-DC34-4E68-8936-D808C3A47442}" type="slidenum">
              <a:rPr lang="de-DE" sz="1400" kern="0">
                <a:solidFill>
                  <a:srgbClr val="000000"/>
                </a:solidFill>
                <a:latin typeface="Times New Roman" pitchFamily="18"/>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‹Nr.›</a:t>
            </a:fld>
            <a:endParaRPr lang="de-DE" sz="1400" kern="0" dirty="0">
              <a:solidFill>
                <a:srgbClr val="000000"/>
              </a:solidFill>
              <a:latin typeface="Times New Roman" pitchFamily="18"/>
              <a:ea typeface="Arial Unicode MS" pitchFamily="2"/>
              <a:cs typeface="Tahoma" pitchFamily="2"/>
            </a:endParaRPr>
          </a:p>
        </p:txBody>
      </p:sp>
      <p:sp>
        <p:nvSpPr>
          <p:cNvPr id="4" name="Textfeld 3"/>
          <p:cNvSpPr txBox="1"/>
          <p:nvPr userDrawn="1"/>
        </p:nvSpPr>
        <p:spPr>
          <a:xfrm>
            <a:off x="0" y="6641976"/>
            <a:ext cx="8748464" cy="216024"/>
          </a:xfrm>
          <a:prstGeom prst="rect">
            <a:avLst/>
          </a:prstGeom>
          <a:solidFill>
            <a:srgbClr val="333366"/>
          </a:solidFill>
          <a:ln>
            <a:noFill/>
          </a:ln>
        </p:spPr>
        <p:txBody>
          <a:bodyPr lIns="0" tIns="0" rIns="0" bIns="0" anchorCtr="1" compatLnSpc="0"/>
          <a:lstStyle/>
          <a:p>
            <a:pPr algn="ctr" eaLnBrk="1" hangingPunct="1">
              <a:buNone/>
            </a:pPr>
            <a:r>
              <a:rPr lang="de-DE" sz="1400" kern="1200" dirty="0" smtClean="0">
                <a:solidFill>
                  <a:schemeClr val="bg1"/>
                </a:solidFill>
                <a:latin typeface="+mn-lt"/>
                <a:ea typeface="+mn-ea"/>
                <a:cs typeface="+mn-cs"/>
              </a:rPr>
              <a:t>Fachsymposium </a:t>
            </a:r>
            <a:r>
              <a:rPr lang="de-DE" sz="1400" kern="1200" baseline="0" dirty="0" smtClean="0">
                <a:solidFill>
                  <a:schemeClr val="bg1"/>
                </a:solidFill>
                <a:latin typeface="+mn-lt"/>
                <a:ea typeface="+mn-ea"/>
                <a:cs typeface="+mn-cs"/>
              </a:rPr>
              <a:t> - </a:t>
            </a:r>
            <a:r>
              <a:rPr lang="de-DE" sz="1400" kern="1200" dirty="0" smtClean="0">
                <a:solidFill>
                  <a:schemeClr val="bg1"/>
                </a:solidFill>
                <a:latin typeface="+mn-lt"/>
                <a:ea typeface="+mn-ea"/>
                <a:cs typeface="+mn-cs"/>
              </a:rPr>
              <a:t>Urheberrecht für die Wissensgesellschaft  - Berlin 25.10.2012 </a:t>
            </a:r>
            <a:endParaRPr lang="de-DE" sz="1400" kern="1200" dirty="0">
              <a:solidFill>
                <a:schemeClr val="bg1"/>
              </a:solidFill>
              <a:latin typeface="+mn-lt"/>
              <a:ea typeface="+mn-ea"/>
              <a:cs typeface="+mn-cs"/>
            </a:endParaRPr>
          </a:p>
        </p:txBody>
      </p:sp>
    </p:spTree>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1_Nur Titel">
    <p:spTree>
      <p:nvGrpSpPr>
        <p:cNvPr id="1" name=""/>
        <p:cNvGrpSpPr/>
        <p:nvPr/>
      </p:nvGrpSpPr>
      <p:grpSpPr>
        <a:xfrm>
          <a:off x="0" y="0"/>
          <a:ext cx="0" cy="0"/>
          <a:chOff x="0" y="0"/>
          <a:chExt cx="0" cy="0"/>
        </a:xfrm>
      </p:grpSpPr>
      <p:sp>
        <p:nvSpPr>
          <p:cNvPr id="4" name="Textfeld 3"/>
          <p:cNvSpPr txBox="1"/>
          <p:nvPr/>
        </p:nvSpPr>
        <p:spPr>
          <a:xfrm>
            <a:off x="215900" y="6264275"/>
            <a:ext cx="8099425" cy="503238"/>
          </a:xfrm>
          <a:prstGeom prst="rect">
            <a:avLst/>
          </a:prstGeom>
          <a:noFill/>
          <a:ln>
            <a:noFill/>
          </a:ln>
        </p:spPr>
        <p:txBody>
          <a:bodyPr lIns="0" tIns="0" rIns="0" bIns="0" anchorCtr="1" compatLnSpc="0"/>
          <a:lstStyle/>
          <a:p>
            <a:pPr algn="ctr" fontAlgn="auto" hangingPunct="0">
              <a:spcBef>
                <a:spcPts val="0"/>
              </a:spcBef>
              <a:spcAft>
                <a:spcPts val="0"/>
              </a:spcAft>
              <a:defRPr sz="1800" b="0" i="0" u="none" strike="noStrike" kern="0" cap="none" spc="0" baseline="0">
                <a:solidFill>
                  <a:srgbClr val="000000"/>
                </a:solidFill>
                <a:uFillTx/>
              </a:defRPr>
            </a:pPr>
            <a:r>
              <a:rPr lang="de-DE" sz="2200" b="1" kern="0" dirty="0" err="1">
                <a:solidFill>
                  <a:srgbClr val="FFFFFF"/>
                </a:solidFill>
                <a:latin typeface="Calibri" pitchFamily="34"/>
                <a:ea typeface="Arial Unicode MS" pitchFamily="2"/>
                <a:cs typeface="Tahoma" pitchFamily="2"/>
              </a:rPr>
              <a:t>Towards</a:t>
            </a:r>
            <a:r>
              <a:rPr lang="de-DE" sz="2200" b="1" kern="0" dirty="0">
                <a:solidFill>
                  <a:srgbClr val="FFFFFF"/>
                </a:solidFill>
                <a:latin typeface="Calibri" pitchFamily="34"/>
                <a:ea typeface="Arial Unicode MS" pitchFamily="2"/>
                <a:cs typeface="Tahoma" pitchFamily="2"/>
              </a:rPr>
              <a:t> a commons-based </a:t>
            </a:r>
            <a:r>
              <a:rPr lang="de-DE" sz="2200" b="1" kern="0" dirty="0" err="1">
                <a:solidFill>
                  <a:srgbClr val="FFFFFF"/>
                </a:solidFill>
                <a:latin typeface="Calibri" pitchFamily="34"/>
                <a:ea typeface="Arial Unicode MS" pitchFamily="2"/>
                <a:cs typeface="Tahoma" pitchFamily="2"/>
              </a:rPr>
              <a:t>copyright</a:t>
            </a:r>
            <a:r>
              <a:rPr lang="de-DE" sz="2200" b="1" kern="0" dirty="0">
                <a:solidFill>
                  <a:srgbClr val="FFFFFF"/>
                </a:solidFill>
                <a:latin typeface="Calibri" pitchFamily="34"/>
                <a:ea typeface="Arial Unicode MS" pitchFamily="2"/>
                <a:cs typeface="Arial" pitchFamily="2"/>
              </a:rPr>
              <a:t>– IFLA 08/2010</a:t>
            </a:r>
          </a:p>
        </p:txBody>
      </p:sp>
      <p:sp>
        <p:nvSpPr>
          <p:cNvPr id="2" name="Titel 1"/>
          <p:cNvSpPr txBox="1">
            <a:spLocks noGrp="1"/>
          </p:cNvSpPr>
          <p:nvPr>
            <p:ph type="title"/>
          </p:nvPr>
        </p:nvSpPr>
        <p:spPr>
          <a:xfrm>
            <a:off x="313200" y="122401"/>
            <a:ext cx="7543800" cy="1295284"/>
          </a:xfrm>
        </p:spPr>
        <p:txBody>
          <a:bodyPr/>
          <a:lstStyle>
            <a:lvl1pPr>
              <a:defRPr lang="de-DE"/>
            </a:lvl1pPr>
          </a:lstStyle>
          <a:p>
            <a:pPr lvl="0"/>
            <a:r>
              <a:rPr lang="de-DE"/>
              <a:t>Titelmasterformat durch Klicken bearbeiten</a:t>
            </a:r>
          </a:p>
        </p:txBody>
      </p:sp>
      <p:sp>
        <p:nvSpPr>
          <p:cNvPr id="7" name="Textplatzhalter 6"/>
          <p:cNvSpPr txBox="1">
            <a:spLocks noGrp="1"/>
          </p:cNvSpPr>
          <p:nvPr>
            <p:ph type="body" idx="4294967295"/>
          </p:nvPr>
        </p:nvSpPr>
        <p:spPr>
          <a:xfrm>
            <a:off x="457200" y="1604515"/>
            <a:ext cx="8229243" cy="4525923"/>
          </a:xfrm>
        </p:spPr>
        <p:txBody>
          <a:bodyPr lIns="0" tIns="0" rIns="0" bIns="0"/>
          <a:lstStyle>
            <a:lvl1pPr hangingPunct="0">
              <a:buNone/>
              <a:defRPr lang="de-DE"/>
            </a:lvl1pPr>
          </a:lstStyle>
          <a:p>
            <a:pPr lvl="0"/>
            <a:endParaRPr lang="de-DE"/>
          </a:p>
        </p:txBody>
      </p:sp>
      <p:sp>
        <p:nvSpPr>
          <p:cNvPr id="6" name="Datumsplatzhalter 2"/>
          <p:cNvSpPr txBox="1">
            <a:spLocks noGrp="1"/>
          </p:cNvSpPr>
          <p:nvPr>
            <p:ph type="dt" sz="half" idx="10"/>
          </p:nvPr>
        </p:nvSpPr>
        <p:spPr>
          <a:xfrm>
            <a:off x="457200" y="6248400"/>
            <a:ext cx="2133600" cy="457200"/>
          </a:xfrm>
          <a:prstGeom prst="rect">
            <a:avLst/>
          </a:prstGeom>
        </p:spPr>
        <p:txBody>
          <a:bodyPr/>
          <a:lstStyle>
            <a:lvl1pPr>
              <a:defRPr/>
            </a:lvl1pPr>
          </a:lstStyle>
          <a:p>
            <a:pPr>
              <a:defRPr/>
            </a:pPr>
            <a:endParaRPr/>
          </a:p>
        </p:txBody>
      </p:sp>
      <p:sp>
        <p:nvSpPr>
          <p:cNvPr id="8" name="Fußzeilenplatzhalter 3"/>
          <p:cNvSpPr txBox="1">
            <a:spLocks noGrp="1"/>
          </p:cNvSpPr>
          <p:nvPr>
            <p:ph type="ftr" sz="quarter" idx="11"/>
          </p:nvPr>
        </p:nvSpPr>
        <p:spPr>
          <a:xfrm>
            <a:off x="3124200" y="6248400"/>
            <a:ext cx="2895600" cy="457200"/>
          </a:xfrm>
          <a:prstGeom prst="rect">
            <a:avLst/>
          </a:prstGeom>
        </p:spPr>
        <p:txBody>
          <a:bodyPr/>
          <a:lstStyle>
            <a:lvl1pPr>
              <a:defRPr/>
            </a:lvl1pPr>
          </a:lstStyle>
          <a:p>
            <a:pPr>
              <a:defRPr/>
            </a:pPr>
            <a:endParaRPr/>
          </a:p>
        </p:txBody>
      </p:sp>
      <p:sp>
        <p:nvSpPr>
          <p:cNvPr id="9" name="Foliennummernplatzhalter 4"/>
          <p:cNvSpPr txBox="1">
            <a:spLocks noGrp="1"/>
          </p:cNvSpPr>
          <p:nvPr>
            <p:ph type="sldNum" sz="quarter" idx="12"/>
          </p:nvPr>
        </p:nvSpPr>
        <p:spPr>
          <a:xfrm>
            <a:off x="6553200" y="6248400"/>
            <a:ext cx="2133600" cy="457200"/>
          </a:xfrm>
          <a:prstGeom prst="rect">
            <a:avLst/>
          </a:prstGeom>
        </p:spPr>
        <p:txBody>
          <a:bodyPr/>
          <a:lstStyle>
            <a:lvl1pPr>
              <a:defRPr/>
            </a:lvl1pPr>
          </a:lstStyle>
          <a:p>
            <a:pPr>
              <a:defRPr/>
            </a:pPr>
            <a:fld id="{5781AFB8-79D7-4DF3-9527-D589F491934B}" type="slidenum">
              <a:rPr/>
              <a:pPr>
                <a:defRPr/>
              </a:pPr>
              <a:t>‹Nr.›</a:t>
            </a:fld>
            <a:endParaRPr/>
          </a:p>
        </p:txBody>
      </p:sp>
      <p:sp>
        <p:nvSpPr>
          <p:cNvPr id="11" name="Foliennummernplatzhalter 4"/>
          <p:cNvSpPr txBox="1">
            <a:spLocks/>
          </p:cNvSpPr>
          <p:nvPr userDrawn="1"/>
        </p:nvSpPr>
        <p:spPr>
          <a:xfrm>
            <a:off x="8748464" y="6506740"/>
            <a:ext cx="395536" cy="351260"/>
          </a:xfrm>
          <a:prstGeom prst="rect">
            <a:avLst/>
          </a:prstGeom>
        </p:spPr>
        <p:txBody>
          <a:bodyPr lIns="0" tIns="0" rIns="0" bIns="0"/>
          <a:lstStyle>
            <a:lvl1pPr hangingPunct="0">
              <a:defRPr lang="de-DE" sz="1400">
                <a:latin typeface="Times New Roman" pitchFamily="18"/>
                <a:cs typeface="Tahoma" pitchFamily="2"/>
              </a:defRPr>
            </a:lvl1pPr>
            <a:lvl2pPr marL="0" marR="0" lvl="0" indent="0" algn="r" defTabSz="914400" rtl="0" fontAlgn="auto" hangingPunct="0">
              <a:lnSpc>
                <a:spcPct val="100000"/>
              </a:lnSpc>
              <a:spcBef>
                <a:spcPts val="0"/>
              </a:spcBef>
              <a:spcAft>
                <a:spcPts val="0"/>
              </a:spcAft>
              <a:buNone/>
              <a:tabLst/>
              <a:defRPr lang="de-DE" sz="1400" b="0" i="0" u="none" strike="noStrike" kern="1200" cap="none" spc="0" baseline="0">
                <a:solidFill>
                  <a:srgbClr val="000000"/>
                </a:solidFill>
                <a:uFillTx/>
                <a:latin typeface="Times New Roman" pitchFamily="18"/>
                <a:ea typeface="Arial Unicode MS" pitchFamily="2"/>
                <a:cs typeface="Tahoma" pitchFamily="2"/>
              </a:defRPr>
            </a:lvl2pPr>
          </a:lstStyle>
          <a:p>
            <a:pPr marL="0" marR="0" lvl="0" indent="0" algn="l" defTabSz="914400" rtl="0" eaLnBrk="1" fontAlgn="base" latinLnBrk="0" hangingPunct="0">
              <a:lnSpc>
                <a:spcPct val="100000"/>
              </a:lnSpc>
              <a:spcBef>
                <a:spcPct val="0"/>
              </a:spcBef>
              <a:spcAft>
                <a:spcPct val="0"/>
              </a:spcAft>
              <a:buClrTx/>
              <a:buSzTx/>
              <a:buFontTx/>
              <a:buNone/>
              <a:tabLst/>
              <a:defRPr/>
            </a:pPr>
            <a:fld id="{C66621D2-31D1-4367-B584-32C6DB17A6B9}" type="slidenum">
              <a:rPr kumimoji="0" lang="de-DE" sz="1400" b="0" i="0" u="none" strike="noStrike" kern="1200" cap="none" spc="0" normalizeH="0" baseline="0" noProof="0" smtClean="0">
                <a:ln>
                  <a:noFill/>
                </a:ln>
                <a:solidFill>
                  <a:schemeClr val="tx1"/>
                </a:solidFill>
                <a:effectLst/>
                <a:uLnTx/>
                <a:uFillTx/>
                <a:latin typeface="Times New Roman" pitchFamily="18"/>
                <a:ea typeface="+mn-ea"/>
                <a:cs typeface="Tahoma" pitchFamily="2"/>
              </a:rPr>
              <a:pPr marL="0" marR="0" lvl="0" indent="0" algn="l" defTabSz="914400" rtl="0" eaLnBrk="1" fontAlgn="base" latinLnBrk="0" hangingPunct="0">
                <a:lnSpc>
                  <a:spcPct val="100000"/>
                </a:lnSpc>
                <a:spcBef>
                  <a:spcPct val="0"/>
                </a:spcBef>
                <a:spcAft>
                  <a:spcPct val="0"/>
                </a:spcAft>
                <a:buClrTx/>
                <a:buSzTx/>
                <a:buFontTx/>
                <a:buNone/>
                <a:tabLst/>
                <a:defRPr/>
              </a:pPr>
              <a:t>‹Nr.›</a:t>
            </a:fld>
            <a:endParaRPr kumimoji="0" lang="de-DE" sz="1400" b="0" i="0" u="none" strike="noStrike" kern="1200" cap="none" spc="0" normalizeH="0" baseline="0" noProof="0" dirty="0">
              <a:ln>
                <a:noFill/>
              </a:ln>
              <a:solidFill>
                <a:schemeClr val="tx1"/>
              </a:solidFill>
              <a:effectLst/>
              <a:uLnTx/>
              <a:uFillTx/>
              <a:latin typeface="Times New Roman" pitchFamily="18"/>
              <a:ea typeface="+mn-ea"/>
              <a:cs typeface="Tahoma" pitchFamily="2"/>
            </a:endParaRPr>
          </a:p>
        </p:txBody>
      </p:sp>
      <p:sp>
        <p:nvSpPr>
          <p:cNvPr id="10" name="Textfeld 9"/>
          <p:cNvSpPr txBox="1"/>
          <p:nvPr userDrawn="1"/>
        </p:nvSpPr>
        <p:spPr>
          <a:xfrm>
            <a:off x="0" y="6641976"/>
            <a:ext cx="8748464" cy="216024"/>
          </a:xfrm>
          <a:prstGeom prst="rect">
            <a:avLst/>
          </a:prstGeom>
          <a:solidFill>
            <a:srgbClr val="333366"/>
          </a:solidFill>
          <a:ln>
            <a:noFill/>
          </a:ln>
        </p:spPr>
        <p:txBody>
          <a:bodyPr lIns="0" tIns="0" rIns="0" bIns="0" anchorCtr="1" compatLnSpc="0"/>
          <a:lstStyle/>
          <a:p>
            <a:pPr algn="ctr" eaLnBrk="1" hangingPunct="1">
              <a:buNone/>
            </a:pPr>
            <a:r>
              <a:rPr lang="de-DE" sz="1400" kern="1200" dirty="0" smtClean="0">
                <a:solidFill>
                  <a:schemeClr val="bg1"/>
                </a:solidFill>
                <a:latin typeface="+mn-lt"/>
                <a:ea typeface="+mn-ea"/>
                <a:cs typeface="+mn-cs"/>
              </a:rPr>
              <a:t>Fachsymposium </a:t>
            </a:r>
            <a:r>
              <a:rPr lang="de-DE" sz="1400" kern="1200" baseline="0" dirty="0" smtClean="0">
                <a:solidFill>
                  <a:schemeClr val="bg1"/>
                </a:solidFill>
                <a:latin typeface="+mn-lt"/>
                <a:ea typeface="+mn-ea"/>
                <a:cs typeface="+mn-cs"/>
              </a:rPr>
              <a:t> - </a:t>
            </a:r>
            <a:r>
              <a:rPr lang="de-DE" sz="1400" kern="1200" dirty="0" smtClean="0">
                <a:solidFill>
                  <a:schemeClr val="bg1"/>
                </a:solidFill>
                <a:latin typeface="+mn-lt"/>
                <a:ea typeface="+mn-ea"/>
                <a:cs typeface="+mn-cs"/>
              </a:rPr>
              <a:t>Urheberrecht für die Wissensgesellschaft  - Berlin 25.10.2012 </a:t>
            </a:r>
            <a:endParaRPr lang="de-DE" sz="1400" kern="1200" dirty="0">
              <a:solidFill>
                <a:schemeClr val="bg1"/>
              </a:solidFill>
              <a:latin typeface="+mn-lt"/>
              <a:ea typeface="+mn-ea"/>
              <a:cs typeface="+mn-cs"/>
            </a:endParaRPr>
          </a:p>
        </p:txBody>
      </p:sp>
    </p:spTree>
  </p:cSld>
  <p:clrMapOvr>
    <a:masterClrMapping/>
  </p:clrMapOvr>
  <p:transition/>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Textfeld 7"/>
          <p:cNvSpPr txBox="1"/>
          <p:nvPr userDrawn="1"/>
        </p:nvSpPr>
        <p:spPr>
          <a:xfrm>
            <a:off x="467544" y="6597352"/>
            <a:ext cx="8028384" cy="188640"/>
          </a:xfrm>
          <a:prstGeom prst="rect">
            <a:avLst/>
          </a:prstGeom>
          <a:solidFill>
            <a:srgbClr val="333366"/>
          </a:solidFill>
          <a:ln>
            <a:noFill/>
          </a:ln>
        </p:spPr>
        <p:txBody>
          <a:bodyPr lIns="0" tIns="0" rIns="0" bIns="0" anchorCtr="1" compatLnSpc="0"/>
          <a:lstStyle/>
          <a:p>
            <a:pPr algn="ctr" eaLnBrk="1" hangingPunct="1">
              <a:buNone/>
            </a:pPr>
            <a:r>
              <a:rPr lang="de-DE" sz="1400" kern="1200" dirty="0" smtClean="0">
                <a:solidFill>
                  <a:schemeClr val="bg1"/>
                </a:solidFill>
                <a:latin typeface="+mn-lt"/>
                <a:ea typeface="+mn-ea"/>
                <a:cs typeface="+mn-cs"/>
              </a:rPr>
              <a:t>Jahrestagung </a:t>
            </a:r>
            <a:r>
              <a:rPr lang="de-DE" sz="1400" kern="1200" dirty="0" err="1" smtClean="0">
                <a:solidFill>
                  <a:schemeClr val="bg1"/>
                </a:solidFill>
                <a:latin typeface="+mn-lt"/>
                <a:ea typeface="+mn-ea"/>
                <a:cs typeface="+mn-cs"/>
              </a:rPr>
              <a:t>FIfF</a:t>
            </a:r>
            <a:r>
              <a:rPr lang="de-DE" sz="1400" kern="1200" dirty="0" smtClean="0">
                <a:solidFill>
                  <a:schemeClr val="bg1"/>
                </a:solidFill>
                <a:latin typeface="+mn-lt"/>
                <a:ea typeface="+mn-ea"/>
                <a:cs typeface="+mn-cs"/>
              </a:rPr>
              <a:t> –</a:t>
            </a:r>
            <a:r>
              <a:rPr lang="de-DE" sz="1400" kern="1200" baseline="0" dirty="0" smtClean="0">
                <a:solidFill>
                  <a:schemeClr val="bg1"/>
                </a:solidFill>
                <a:latin typeface="+mn-lt"/>
                <a:ea typeface="+mn-ea"/>
                <a:cs typeface="+mn-cs"/>
              </a:rPr>
              <a:t> Vortrag Eigentum Urheberrechtsreform</a:t>
            </a:r>
            <a:r>
              <a:rPr lang="de-DE" sz="1400" kern="1200" dirty="0" smtClean="0">
                <a:solidFill>
                  <a:schemeClr val="bg1"/>
                </a:solidFill>
                <a:latin typeface="+mn-lt"/>
                <a:ea typeface="+mn-ea"/>
                <a:cs typeface="+mn-cs"/>
              </a:rPr>
              <a:t> - Fulda 10.11.2012</a:t>
            </a:r>
            <a:endParaRPr lang="de-DE" sz="1400" kern="1200" dirty="0">
              <a:solidFill>
                <a:schemeClr val="bg1"/>
              </a:solidFill>
              <a:latin typeface="+mn-lt"/>
              <a:ea typeface="+mn-ea"/>
              <a:cs typeface="+mn-cs"/>
            </a:endParaRPr>
          </a:p>
        </p:txBody>
      </p:sp>
      <p:sp>
        <p:nvSpPr>
          <p:cNvPr id="9" name="Foliennummernplatzhalter 4"/>
          <p:cNvSpPr txBox="1"/>
          <p:nvPr userDrawn="1"/>
        </p:nvSpPr>
        <p:spPr>
          <a:xfrm>
            <a:off x="8460432" y="6444894"/>
            <a:ext cx="571079" cy="413106"/>
          </a:xfrm>
          <a:prstGeom prst="rect">
            <a:avLst/>
          </a:prstGeom>
          <a:noFill/>
          <a:ln>
            <a:noFill/>
          </a:ln>
        </p:spPr>
        <p:txBody>
          <a:bodyPr lIns="0" tIns="0" rIns="0" bIns="0" compatLnSpc="0"/>
          <a:lstStyle/>
          <a:p>
            <a:pPr algn="r" fontAlgn="auto" hangingPunct="0">
              <a:spcBef>
                <a:spcPts val="0"/>
              </a:spcBef>
              <a:spcAft>
                <a:spcPts val="0"/>
              </a:spcAft>
              <a:defRPr sz="1800" b="0" i="0" u="none" strike="noStrike" kern="0" cap="none" spc="0" baseline="0">
                <a:solidFill>
                  <a:srgbClr val="000000"/>
                </a:solidFill>
                <a:uFillTx/>
              </a:defRPr>
            </a:pPr>
            <a:endParaRPr lang="de-DE" sz="1400" kern="0" dirty="0">
              <a:solidFill>
                <a:srgbClr val="000000"/>
              </a:solidFill>
              <a:latin typeface="Times New Roman" pitchFamily="18"/>
              <a:ea typeface="Arial Unicode MS" pitchFamily="2"/>
              <a:cs typeface="Tahoma" pitchFamily="2"/>
            </a:endParaRPr>
          </a:p>
          <a:p>
            <a:pPr algn="r" fontAlgn="auto" hangingPunct="0">
              <a:spcBef>
                <a:spcPts val="0"/>
              </a:spcBef>
              <a:spcAft>
                <a:spcPts val="0"/>
              </a:spcAft>
              <a:defRPr sz="1800" b="0" i="0" u="none" strike="noStrike" kern="0" cap="none" spc="0" baseline="0">
                <a:solidFill>
                  <a:srgbClr val="000000"/>
                </a:solidFill>
                <a:uFillTx/>
              </a:defRPr>
            </a:pPr>
            <a:fld id="{FB7B90B2-DC34-4E68-8936-D808C3A47442}" type="slidenum">
              <a:rPr lang="de-DE" sz="1400" kern="0">
                <a:solidFill>
                  <a:srgbClr val="000000"/>
                </a:solidFill>
                <a:latin typeface="Times New Roman" pitchFamily="18"/>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‹Nr.›</a:t>
            </a:fld>
            <a:endParaRPr lang="de-DE" sz="1400" kern="0" dirty="0">
              <a:solidFill>
                <a:srgbClr val="000000"/>
              </a:solidFill>
              <a:latin typeface="Times New Roman" pitchFamily="18"/>
              <a:ea typeface="Arial Unicode MS" pitchFamily="2"/>
              <a:cs typeface="Tahoma" pitchFamily="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BF76760A-2AA9-43B6-8740-68A50030F216}" type="datetimeFigureOut">
              <a:rPr lang="de-DE" smtClean="0"/>
              <a:pPr/>
              <a:t>21.01.2013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6760A-2AA9-43B6-8740-68A50030F216}" type="datetimeFigureOut">
              <a:rPr lang="de-DE" smtClean="0"/>
              <a:pPr/>
              <a:t>21.01.2013</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645BC-8F41-49BC-81AF-B015B29A90EE}"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 Target="slide5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1.pn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hyperlink" Target="http://bit.ly/RXnUG4"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hyperlink" Target="http://www.kuhlen.name/" TargetMode="External"/><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0.xml"/><Relationship Id="rId1" Type="http://schemas.openxmlformats.org/officeDocument/2006/relationships/slideLayout" Target="../slideLayouts/slideLayout14.xml"/><Relationship Id="rId6" Type="http://schemas.openxmlformats.org/officeDocument/2006/relationships/hyperlink" Target="http://www.kuhlen.name/MATERIALIEN/Publikationen2012/RK-Regulierungsformen-fuer-immaterielle-Commons-16102011.pdf" TargetMode="External"/><Relationship Id="rId5" Type="http://schemas.openxmlformats.org/officeDocument/2006/relationships/image" Target="../media/image19.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print"/>
          <a:srcRect/>
          <a:stretch>
            <a:fillRect/>
          </a:stretch>
        </p:blipFill>
        <p:spPr bwMode="auto">
          <a:xfrm>
            <a:off x="4371086" y="188640"/>
            <a:ext cx="4300648" cy="1656184"/>
          </a:xfrm>
          <a:prstGeom prst="rect">
            <a:avLst/>
          </a:prstGeom>
          <a:noFill/>
          <a:ln w="9525">
            <a:noFill/>
            <a:miter lim="800000"/>
            <a:headEnd/>
            <a:tailEnd/>
          </a:ln>
        </p:spPr>
      </p:pic>
      <p:sp>
        <p:nvSpPr>
          <p:cNvPr id="8" name="Rectangle 2"/>
          <p:cNvSpPr txBox="1">
            <a:spLocks noGrp="1"/>
          </p:cNvSpPr>
          <p:nvPr>
            <p:ph type="title" idx="4294967295"/>
          </p:nvPr>
        </p:nvSpPr>
        <p:spPr>
          <a:xfrm>
            <a:off x="1115616" y="2132856"/>
            <a:ext cx="6840760" cy="2088232"/>
          </a:xfrm>
          <a:solidFill>
            <a:srgbClr val="333366"/>
          </a:solidFill>
        </p:spPr>
        <p:txBody>
          <a:bodyPr anchor="ctr" anchorCtr="1">
            <a:normAutofit/>
          </a:bodyPr>
          <a:lstStyle/>
          <a:p>
            <a:r>
              <a:rPr lang="de-DE" sz="2400" b="1" dirty="0" smtClean="0">
                <a:solidFill>
                  <a:schemeClr val="bg1"/>
                </a:solidFill>
              </a:rPr>
              <a:t>Was hat „Eigentum“ im Urheberrecht</a:t>
            </a:r>
            <a:r>
              <a:rPr lang="de-DE" sz="2400" dirty="0" smtClean="0">
                <a:solidFill>
                  <a:schemeClr val="bg1"/>
                </a:solidFill>
              </a:rPr>
              <a:t/>
            </a:r>
            <a:br>
              <a:rPr lang="de-DE" sz="2400" dirty="0" smtClean="0">
                <a:solidFill>
                  <a:schemeClr val="bg1"/>
                </a:solidFill>
              </a:rPr>
            </a:br>
            <a:r>
              <a:rPr lang="de-DE" sz="2400" b="1" dirty="0" smtClean="0">
                <a:solidFill>
                  <a:schemeClr val="bg1"/>
                </a:solidFill>
              </a:rPr>
              <a:t>zu suchen? </a:t>
            </a:r>
            <a:br>
              <a:rPr lang="de-DE" sz="2400" b="1" dirty="0" smtClean="0">
                <a:solidFill>
                  <a:schemeClr val="bg1"/>
                </a:solidFill>
              </a:rPr>
            </a:br>
            <a:r>
              <a:rPr lang="de-DE" sz="2400" b="1" dirty="0" smtClean="0">
                <a:solidFill>
                  <a:schemeClr val="bg1"/>
                </a:solidFill>
              </a:rPr>
              <a:t>Mit Reförmchen ist es nicht</a:t>
            </a:r>
            <a:r>
              <a:rPr lang="de-DE" sz="2400" dirty="0" smtClean="0">
                <a:solidFill>
                  <a:schemeClr val="bg1"/>
                </a:solidFill>
              </a:rPr>
              <a:t/>
            </a:r>
            <a:br>
              <a:rPr lang="de-DE" sz="2400" dirty="0" smtClean="0">
                <a:solidFill>
                  <a:schemeClr val="bg1"/>
                </a:solidFill>
              </a:rPr>
            </a:br>
            <a:r>
              <a:rPr lang="de-DE" sz="2400" b="1" dirty="0" smtClean="0">
                <a:solidFill>
                  <a:schemeClr val="bg1"/>
                </a:solidFill>
              </a:rPr>
              <a:t>länger getan</a:t>
            </a:r>
            <a:endParaRPr lang="de-DE" sz="2400" dirty="0">
              <a:solidFill>
                <a:schemeClr val="bg1"/>
              </a:solidFill>
            </a:endParaRPr>
          </a:p>
        </p:txBody>
      </p:sp>
      <p:sp>
        <p:nvSpPr>
          <p:cNvPr id="10242" name="Rectangle 2"/>
          <p:cNvSpPr txBox="1">
            <a:spLocks noGrp="1"/>
          </p:cNvSpPr>
          <p:nvPr>
            <p:ph type="title"/>
          </p:nvPr>
        </p:nvSpPr>
        <p:spPr>
          <a:xfrm>
            <a:off x="791580" y="4797152"/>
            <a:ext cx="7560840" cy="1440160"/>
          </a:xfrm>
          <a:solidFill>
            <a:schemeClr val="tx2">
              <a:lumMod val="20000"/>
              <a:lumOff val="80000"/>
            </a:schemeClr>
          </a:solidFill>
        </p:spPr>
        <p:txBody>
          <a:bodyPr anchor="ctr" anchorCtr="1"/>
          <a:lstStyle/>
          <a:p>
            <a:pPr algn="ctr" eaLnBrk="1" hangingPunct="1">
              <a:spcBef>
                <a:spcPts val="500"/>
              </a:spcBef>
              <a:buFont typeface="StarSymbol"/>
              <a:buNone/>
            </a:pPr>
            <a:r>
              <a:rPr sz="2000" b="1" dirty="0" smtClean="0">
                <a:solidFill>
                  <a:srgbClr val="002060"/>
                </a:solidFill>
                <a:latin typeface="+mn-lt"/>
                <a:ea typeface="Arial Unicode MS" pitchFamily="34" charset="-128"/>
                <a:cs typeface="Arial" pitchFamily="34" charset="0"/>
              </a:rPr>
              <a:t>Rainer Kuhlen</a:t>
            </a:r>
            <a:br>
              <a:rPr sz="2000" b="1" dirty="0" smtClean="0">
                <a:solidFill>
                  <a:srgbClr val="002060"/>
                </a:solidFill>
                <a:latin typeface="+mn-lt"/>
                <a:ea typeface="Arial Unicode MS" pitchFamily="34" charset="-128"/>
                <a:cs typeface="Arial" pitchFamily="34" charset="0"/>
              </a:rPr>
            </a:br>
            <a:r>
              <a:rPr sz="2000" b="1" dirty="0" smtClean="0">
                <a:solidFill>
                  <a:srgbClr val="002060"/>
                </a:solidFill>
                <a:latin typeface="+mn-lt"/>
                <a:ea typeface="Arial Unicode MS" pitchFamily="34" charset="-128"/>
                <a:cs typeface="Arial" pitchFamily="34" charset="0"/>
              </a:rPr>
              <a:t>Department of Computer and Information Science</a:t>
            </a:r>
            <a:br>
              <a:rPr sz="2000" b="1" dirty="0" smtClean="0">
                <a:solidFill>
                  <a:srgbClr val="002060"/>
                </a:solidFill>
                <a:latin typeface="+mn-lt"/>
                <a:ea typeface="Arial Unicode MS" pitchFamily="34" charset="-128"/>
                <a:cs typeface="Arial" pitchFamily="34" charset="0"/>
              </a:rPr>
            </a:br>
            <a:r>
              <a:rPr sz="2000" b="1" dirty="0" smtClean="0">
                <a:solidFill>
                  <a:srgbClr val="002060"/>
                </a:solidFill>
                <a:latin typeface="+mn-lt"/>
                <a:ea typeface="Arial Unicode MS" pitchFamily="34" charset="-128"/>
                <a:cs typeface="Arial" pitchFamily="34" charset="0"/>
              </a:rPr>
              <a:t>University of Konstanz, Germany</a:t>
            </a:r>
          </a:p>
        </p:txBody>
      </p:sp>
      <p:sp>
        <p:nvSpPr>
          <p:cNvPr id="7" name="AutoShape 6">
            <a:hlinkClick r:id="rId4" action="ppaction://hlinksldjump"/>
          </p:cNvPr>
          <p:cNvSpPr>
            <a:spLocks/>
          </p:cNvSpPr>
          <p:nvPr/>
        </p:nvSpPr>
        <p:spPr bwMode="auto">
          <a:xfrm flipH="1">
            <a:off x="8198296" y="5733256"/>
            <a:ext cx="945704" cy="593570"/>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4F81BD"/>
          </a:solidFill>
          <a:ln w="12701">
            <a:noFill/>
            <a:prstDash val="solid"/>
            <a:miter lim="800000"/>
            <a:headEnd/>
            <a:tailEnd/>
          </a:ln>
        </p:spPr>
        <p:txBody>
          <a:bodyPr wrap="square" lIns="18004" tIns="10799" rIns="18004" bIns="10799" anchor="ctr" anchorCtr="1">
            <a:spAutoFit/>
          </a:bodyPr>
          <a:lstStyle/>
          <a:p>
            <a:endParaRPr lang="de-DE" dirty="0"/>
          </a:p>
        </p:txBody>
      </p:sp>
      <p:pic>
        <p:nvPicPr>
          <p:cNvPr id="1028" name="Picture 4"/>
          <p:cNvPicPr>
            <a:picLocks noChangeAspect="1" noChangeArrowheads="1"/>
          </p:cNvPicPr>
          <p:nvPr/>
        </p:nvPicPr>
        <p:blipFill>
          <a:blip r:embed="rId5" cstate="print"/>
          <a:srcRect/>
          <a:stretch>
            <a:fillRect/>
          </a:stretch>
        </p:blipFill>
        <p:spPr bwMode="auto">
          <a:xfrm>
            <a:off x="372488" y="4005064"/>
            <a:ext cx="1043741" cy="1349623"/>
          </a:xfrm>
          <a:prstGeom prst="rect">
            <a:avLst/>
          </a:prstGeom>
          <a:noFill/>
          <a:ln w="9525">
            <a:noFill/>
            <a:miter lim="800000"/>
            <a:headEnd/>
            <a:tailEnd/>
          </a:ln>
        </p:spPr>
      </p:pic>
      <p:pic>
        <p:nvPicPr>
          <p:cNvPr id="3" name="Picture 4"/>
          <p:cNvPicPr>
            <a:picLocks noChangeAspect="1" noChangeArrowheads="1"/>
          </p:cNvPicPr>
          <p:nvPr/>
        </p:nvPicPr>
        <p:blipFill>
          <a:blip r:embed="rId6" cstate="print"/>
          <a:srcRect/>
          <a:stretch>
            <a:fillRect/>
          </a:stretch>
        </p:blipFill>
        <p:spPr bwMode="auto">
          <a:xfrm>
            <a:off x="7956376" y="1556792"/>
            <a:ext cx="593725" cy="739775"/>
          </a:xfrm>
          <a:prstGeom prst="rect">
            <a:avLst/>
          </a:prstGeom>
          <a:noFill/>
          <a:ln w="9525">
            <a:noFill/>
            <a:miter lim="800000"/>
            <a:headEnd/>
            <a:tailEnd/>
          </a:ln>
        </p:spPr>
      </p:pic>
      <p:pic>
        <p:nvPicPr>
          <p:cNvPr id="12" name="Picture 4"/>
          <p:cNvPicPr>
            <a:picLocks noChangeAspect="1" noChangeArrowheads="1"/>
          </p:cNvPicPr>
          <p:nvPr/>
        </p:nvPicPr>
        <p:blipFill>
          <a:blip r:embed="rId6" cstate="print"/>
          <a:srcRect/>
          <a:stretch>
            <a:fillRect/>
          </a:stretch>
        </p:blipFill>
        <p:spPr bwMode="auto">
          <a:xfrm rot="2626282">
            <a:off x="8129761" y="3531574"/>
            <a:ext cx="593725" cy="739775"/>
          </a:xfrm>
          <a:prstGeom prst="rect">
            <a:avLst/>
          </a:prstGeom>
          <a:noFill/>
          <a:ln w="9525">
            <a:noFill/>
            <a:miter lim="800000"/>
            <a:headEnd/>
            <a:tailEnd/>
          </a:ln>
        </p:spPr>
      </p:pic>
      <p:pic>
        <p:nvPicPr>
          <p:cNvPr id="13" name="Picture 4"/>
          <p:cNvPicPr>
            <a:picLocks noChangeAspect="1" noChangeArrowheads="1"/>
          </p:cNvPicPr>
          <p:nvPr/>
        </p:nvPicPr>
        <p:blipFill>
          <a:blip r:embed="rId6" cstate="print"/>
          <a:srcRect/>
          <a:stretch>
            <a:fillRect/>
          </a:stretch>
        </p:blipFill>
        <p:spPr bwMode="auto">
          <a:xfrm rot="2626282">
            <a:off x="722761" y="1766595"/>
            <a:ext cx="380787" cy="474457"/>
          </a:xfrm>
          <a:prstGeom prst="rect">
            <a:avLst/>
          </a:prstGeom>
          <a:noFill/>
          <a:ln w="9525">
            <a:noFill/>
            <a:miter lim="800000"/>
            <a:headEnd/>
            <a:tailEnd/>
          </a:ln>
        </p:spPr>
      </p:pic>
      <p:pic>
        <p:nvPicPr>
          <p:cNvPr id="1026" name="Picture 2"/>
          <p:cNvPicPr>
            <a:picLocks noChangeAspect="1" noChangeArrowheads="1"/>
          </p:cNvPicPr>
          <p:nvPr/>
        </p:nvPicPr>
        <p:blipFill>
          <a:blip r:embed="rId7" cstate="print"/>
          <a:srcRect/>
          <a:stretch>
            <a:fillRect/>
          </a:stretch>
        </p:blipFill>
        <p:spPr bwMode="auto">
          <a:xfrm>
            <a:off x="179512" y="476672"/>
            <a:ext cx="4247102" cy="980727"/>
          </a:xfrm>
          <a:prstGeom prst="rect">
            <a:avLst/>
          </a:prstGeom>
          <a:noFill/>
          <a:ln w="9525">
            <a:noFill/>
            <a:miter lim="800000"/>
            <a:headEnd/>
            <a:tailEnd/>
          </a:ln>
        </p:spPr>
      </p:pic>
      <p:pic>
        <p:nvPicPr>
          <p:cNvPr id="5" name="Picture 4"/>
          <p:cNvPicPr>
            <a:picLocks noChangeAspect="1" noChangeArrowheads="1"/>
          </p:cNvPicPr>
          <p:nvPr/>
        </p:nvPicPr>
        <p:blipFill>
          <a:blip r:embed="rId8" cstate="print"/>
          <a:srcRect/>
          <a:stretch>
            <a:fillRect/>
          </a:stretch>
        </p:blipFill>
        <p:spPr bwMode="auto">
          <a:xfrm>
            <a:off x="8023929" y="2420888"/>
            <a:ext cx="1120071" cy="104876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304256" cy="584775"/>
          </a:xfrm>
          <a:prstGeom prst="rect">
            <a:avLst/>
          </a:prstGeom>
          <a:solidFill>
            <a:srgbClr val="002060"/>
          </a:solidFill>
        </p:spPr>
        <p:txBody>
          <a:bodyPr wrap="square" rtlCol="0">
            <a:spAutoFit/>
          </a:bodyPr>
          <a:lstStyle/>
          <a:p>
            <a:pPr algn="ctr"/>
            <a:r>
              <a:rPr lang="de-DE" sz="3200" b="1" dirty="0" smtClean="0">
                <a:solidFill>
                  <a:schemeClr val="bg1"/>
                </a:solidFill>
              </a:rPr>
              <a:t>Eigentum</a:t>
            </a:r>
            <a:endParaRPr lang="de-DE" sz="3200" b="1" dirty="0">
              <a:solidFill>
                <a:schemeClr val="bg1"/>
              </a:solidFill>
            </a:endParaRPr>
          </a:p>
        </p:txBody>
      </p:sp>
      <p:sp>
        <p:nvSpPr>
          <p:cNvPr id="5" name="Textfeld 8"/>
          <p:cNvSpPr txBox="1">
            <a:spLocks noChangeArrowheads="1"/>
          </p:cNvSpPr>
          <p:nvPr/>
        </p:nvSpPr>
        <p:spPr bwMode="auto">
          <a:xfrm>
            <a:off x="428625" y="2083243"/>
            <a:ext cx="6429375" cy="707886"/>
          </a:xfrm>
          <a:prstGeom prst="rect">
            <a:avLst/>
          </a:prstGeom>
          <a:noFill/>
          <a:ln w="9525">
            <a:noFill/>
            <a:miter lim="800000"/>
            <a:headEnd/>
            <a:tailEnd/>
          </a:ln>
        </p:spPr>
        <p:txBody>
          <a:bodyPr>
            <a:spAutoFit/>
          </a:bodyPr>
          <a:lstStyle/>
          <a:p>
            <a:r>
              <a:rPr lang="de-DE" sz="2000" b="1" dirty="0" smtClean="0">
                <a:solidFill>
                  <a:srgbClr val="002060"/>
                </a:solidFill>
              </a:rPr>
              <a:t>Diese </a:t>
            </a:r>
            <a:r>
              <a:rPr lang="de-DE" sz="2000" b="1" dirty="0">
                <a:solidFill>
                  <a:srgbClr val="002060"/>
                </a:solidFill>
              </a:rPr>
              <a:t>Garantie ist kein unbedingter Freibrief auf jede auch nur denkbare Verwertungsmöglichkeit. </a:t>
            </a:r>
          </a:p>
        </p:txBody>
      </p:sp>
      <p:sp>
        <p:nvSpPr>
          <p:cNvPr id="6" name="Textfeld 5"/>
          <p:cNvSpPr txBox="1">
            <a:spLocks noChangeArrowheads="1"/>
          </p:cNvSpPr>
          <p:nvPr/>
        </p:nvSpPr>
        <p:spPr bwMode="auto">
          <a:xfrm>
            <a:off x="428625" y="3380673"/>
            <a:ext cx="6429375" cy="707886"/>
          </a:xfrm>
          <a:prstGeom prst="rect">
            <a:avLst/>
          </a:prstGeom>
          <a:noFill/>
          <a:ln w="9525">
            <a:noFill/>
            <a:miter lim="800000"/>
            <a:headEnd/>
            <a:tailEnd/>
          </a:ln>
        </p:spPr>
        <p:txBody>
          <a:bodyPr>
            <a:spAutoFit/>
          </a:bodyPr>
          <a:lstStyle/>
          <a:p>
            <a:r>
              <a:rPr lang="de-DE" sz="2000" b="1" dirty="0">
                <a:solidFill>
                  <a:srgbClr val="002060"/>
                </a:solidFill>
              </a:rPr>
              <a:t>Wegen Sozialbindung auch des geistigen Eigentums keine allumfassende Verwertungszusicherung</a:t>
            </a:r>
          </a:p>
        </p:txBody>
      </p:sp>
      <p:sp>
        <p:nvSpPr>
          <p:cNvPr id="7" name="Textfeld 6"/>
          <p:cNvSpPr txBox="1">
            <a:spLocks noChangeArrowheads="1"/>
          </p:cNvSpPr>
          <p:nvPr/>
        </p:nvSpPr>
        <p:spPr bwMode="auto">
          <a:xfrm>
            <a:off x="428625" y="4678104"/>
            <a:ext cx="8358187" cy="1631216"/>
          </a:xfrm>
          <a:prstGeom prst="rect">
            <a:avLst/>
          </a:prstGeom>
          <a:noFill/>
          <a:ln w="9525">
            <a:noFill/>
            <a:miter lim="800000"/>
            <a:headEnd/>
            <a:tailEnd/>
          </a:ln>
        </p:spPr>
        <p:txBody>
          <a:bodyPr>
            <a:spAutoFit/>
          </a:bodyPr>
          <a:lstStyle/>
          <a:p>
            <a:r>
              <a:rPr lang="de-DE" sz="2000" b="1" dirty="0">
                <a:solidFill>
                  <a:srgbClr val="002060"/>
                </a:solidFill>
              </a:rPr>
              <a:t>Wenn eine Verwertungsform die sozialen Belange der Nutzung von publizierten Werke  so weit einschränken würde, dass von einem Nutzen für die Allgemeinheit (Gemeinwohlpostulat) nicht mehr oder nur noch sehr eingeschränkt die Rede sein kann, kann  eine solche Verwertungsform  vor dem Grundgesetz nicht stand halten.</a:t>
            </a:r>
          </a:p>
        </p:txBody>
      </p:sp>
      <p:sp>
        <p:nvSpPr>
          <p:cNvPr id="8" name="Textfeld 8"/>
          <p:cNvSpPr txBox="1">
            <a:spLocks noChangeArrowheads="1"/>
          </p:cNvSpPr>
          <p:nvPr/>
        </p:nvSpPr>
        <p:spPr bwMode="auto">
          <a:xfrm>
            <a:off x="428625" y="785813"/>
            <a:ext cx="8358188" cy="707886"/>
          </a:xfrm>
          <a:prstGeom prst="rect">
            <a:avLst/>
          </a:prstGeom>
          <a:noFill/>
          <a:ln w="9525">
            <a:noFill/>
            <a:miter lim="800000"/>
            <a:headEnd/>
            <a:tailEnd/>
          </a:ln>
        </p:spPr>
        <p:txBody>
          <a:bodyPr>
            <a:spAutoFit/>
          </a:bodyPr>
          <a:lstStyle/>
          <a:p>
            <a:pPr algn="ctr"/>
            <a:r>
              <a:rPr lang="de-DE" sz="2000" b="1" dirty="0" smtClean="0">
                <a:solidFill>
                  <a:srgbClr val="002060"/>
                </a:solidFill>
              </a:rPr>
              <a:t>Der </a:t>
            </a:r>
            <a:r>
              <a:rPr lang="de-DE" sz="2000" b="1" dirty="0">
                <a:solidFill>
                  <a:srgbClr val="002060"/>
                </a:solidFill>
              </a:rPr>
              <a:t>Staat kann in keinem Fall das Recht auf Eigentum und den Schutz dieses Eigentums gänzlich verweigern oder gar aus dem Rechtekanon streichen.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304256" cy="584775"/>
          </a:xfrm>
          <a:prstGeom prst="rect">
            <a:avLst/>
          </a:prstGeom>
          <a:solidFill>
            <a:srgbClr val="002060"/>
          </a:solidFill>
        </p:spPr>
        <p:txBody>
          <a:bodyPr wrap="square" rtlCol="0">
            <a:spAutoFit/>
          </a:bodyPr>
          <a:lstStyle/>
          <a:p>
            <a:pPr algn="ctr"/>
            <a:r>
              <a:rPr lang="de-DE" sz="3200" b="1" dirty="0" smtClean="0">
                <a:solidFill>
                  <a:schemeClr val="bg1"/>
                </a:solidFill>
              </a:rPr>
              <a:t>Eigentum</a:t>
            </a:r>
            <a:endParaRPr lang="de-DE" sz="3200" b="1" dirty="0">
              <a:solidFill>
                <a:schemeClr val="bg1"/>
              </a:solidFill>
            </a:endParaRPr>
          </a:p>
        </p:txBody>
      </p:sp>
      <p:sp>
        <p:nvSpPr>
          <p:cNvPr id="6" name="Textfeld 8"/>
          <p:cNvSpPr txBox="1">
            <a:spLocks noChangeArrowheads="1"/>
          </p:cNvSpPr>
          <p:nvPr/>
        </p:nvSpPr>
        <p:spPr bwMode="auto">
          <a:xfrm>
            <a:off x="500063" y="2193007"/>
            <a:ext cx="8143875" cy="2246769"/>
          </a:xfrm>
          <a:prstGeom prst="rect">
            <a:avLst/>
          </a:prstGeom>
          <a:noFill/>
          <a:ln w="9525">
            <a:noFill/>
            <a:miter lim="800000"/>
            <a:headEnd/>
            <a:tailEnd/>
          </a:ln>
        </p:spPr>
        <p:txBody>
          <a:bodyPr>
            <a:spAutoFit/>
          </a:bodyPr>
          <a:lstStyle/>
          <a:p>
            <a:pPr algn="ctr"/>
            <a:r>
              <a:rPr lang="de-DE" sz="2000" b="1" dirty="0">
                <a:solidFill>
                  <a:srgbClr val="002060"/>
                </a:solidFill>
              </a:rPr>
              <a:t>„Die Formulierung [„Inhalt und Schranken werden durch die Gesetze bestimmt“ – Satz 2 von Art. 14 Abs. 1] solle den Gedanken zum Ausdruck bringen, es gebe keine aus der Natur fließende Definition des Inhalts des Eigentums, und das Eigentum, nämlich konkret das Ausmaß, in dem ein Individuum über Sachen verfügen könne, und was es bedeute, ein eigentümliches Recht an einer Sache zu haben, sei notwendig vom Gesetzgeber her zu bestimmen“ </a:t>
            </a:r>
          </a:p>
        </p:txBody>
      </p:sp>
      <p:sp>
        <p:nvSpPr>
          <p:cNvPr id="7" name="Textfeld 8"/>
          <p:cNvSpPr txBox="1">
            <a:spLocks noChangeArrowheads="1"/>
          </p:cNvSpPr>
          <p:nvPr/>
        </p:nvSpPr>
        <p:spPr bwMode="auto">
          <a:xfrm>
            <a:off x="428625" y="1192882"/>
            <a:ext cx="8143875" cy="707886"/>
          </a:xfrm>
          <a:prstGeom prst="rect">
            <a:avLst/>
          </a:prstGeom>
          <a:noFill/>
          <a:ln w="9525">
            <a:noFill/>
            <a:miter lim="800000"/>
            <a:headEnd/>
            <a:tailEnd/>
          </a:ln>
        </p:spPr>
        <p:txBody>
          <a:bodyPr>
            <a:spAutoFit/>
          </a:bodyPr>
          <a:lstStyle/>
          <a:p>
            <a:pPr algn="ctr"/>
            <a:r>
              <a:rPr lang="de-DE" sz="2000" b="1" dirty="0">
                <a:solidFill>
                  <a:srgbClr val="002060"/>
                </a:solidFill>
              </a:rPr>
              <a:t>Carlo </a:t>
            </a:r>
            <a:r>
              <a:rPr lang="de-DE" sz="2000" b="1" i="1" dirty="0">
                <a:solidFill>
                  <a:srgbClr val="002060"/>
                </a:solidFill>
              </a:rPr>
              <a:t>Schmid </a:t>
            </a:r>
            <a:r>
              <a:rPr lang="de-DE" sz="2000" b="1" dirty="0">
                <a:solidFill>
                  <a:srgbClr val="002060"/>
                </a:solidFill>
              </a:rPr>
              <a:t>im Ausschuss für Grundsatzfragen des Parlamentarischen Rates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304256" cy="584775"/>
          </a:xfrm>
          <a:prstGeom prst="rect">
            <a:avLst/>
          </a:prstGeom>
          <a:solidFill>
            <a:srgbClr val="002060"/>
          </a:solidFill>
        </p:spPr>
        <p:txBody>
          <a:bodyPr wrap="square" rtlCol="0">
            <a:spAutoFit/>
          </a:bodyPr>
          <a:lstStyle/>
          <a:p>
            <a:pPr algn="ctr"/>
            <a:r>
              <a:rPr lang="de-DE" sz="3200" b="1" dirty="0" smtClean="0">
                <a:solidFill>
                  <a:schemeClr val="bg1"/>
                </a:solidFill>
              </a:rPr>
              <a:t>Eigentum</a:t>
            </a:r>
            <a:endParaRPr lang="de-DE" sz="3200" b="1" dirty="0">
              <a:solidFill>
                <a:schemeClr val="bg1"/>
              </a:solidFill>
            </a:endParaRPr>
          </a:p>
        </p:txBody>
      </p:sp>
      <p:sp>
        <p:nvSpPr>
          <p:cNvPr id="8" name="Textfeld 8"/>
          <p:cNvSpPr txBox="1">
            <a:spLocks noChangeArrowheads="1"/>
          </p:cNvSpPr>
          <p:nvPr/>
        </p:nvSpPr>
        <p:spPr bwMode="auto">
          <a:xfrm>
            <a:off x="500063" y="1695674"/>
            <a:ext cx="8143875" cy="707886"/>
          </a:xfrm>
          <a:prstGeom prst="rect">
            <a:avLst/>
          </a:prstGeom>
          <a:noFill/>
          <a:ln w="9525">
            <a:noFill/>
            <a:miter lim="800000"/>
            <a:headEnd/>
            <a:tailEnd/>
          </a:ln>
        </p:spPr>
        <p:txBody>
          <a:bodyPr>
            <a:spAutoFit/>
          </a:bodyPr>
          <a:lstStyle/>
          <a:p>
            <a:pPr algn="ctr"/>
            <a:r>
              <a:rPr lang="de-DE" b="1" dirty="0">
                <a:solidFill>
                  <a:srgbClr val="002060"/>
                </a:solidFill>
              </a:rPr>
              <a:t>Nach BVerfG müssen </a:t>
            </a:r>
            <a:r>
              <a:rPr lang="de-DE" sz="2000" b="1" dirty="0">
                <a:solidFill>
                  <a:srgbClr val="002060"/>
                </a:solidFill>
              </a:rPr>
              <a:t>Inhalt und Schranken des Eigentums erst durch das Gesetz selbst bestimmt werden</a:t>
            </a:r>
          </a:p>
        </p:txBody>
      </p:sp>
      <p:sp>
        <p:nvSpPr>
          <p:cNvPr id="9" name="Textfeld 8"/>
          <p:cNvSpPr txBox="1">
            <a:spLocks noChangeArrowheads="1"/>
          </p:cNvSpPr>
          <p:nvPr/>
        </p:nvSpPr>
        <p:spPr bwMode="auto">
          <a:xfrm>
            <a:off x="571500" y="2695799"/>
            <a:ext cx="8143875" cy="2154436"/>
          </a:xfrm>
          <a:prstGeom prst="rect">
            <a:avLst/>
          </a:prstGeom>
          <a:noFill/>
          <a:ln w="9525">
            <a:noFill/>
            <a:miter lim="800000"/>
            <a:headEnd/>
            <a:tailEnd/>
          </a:ln>
        </p:spPr>
        <p:txBody>
          <a:bodyPr>
            <a:spAutoFit/>
          </a:bodyPr>
          <a:lstStyle/>
          <a:p>
            <a:pPr algn="ctr"/>
            <a:r>
              <a:rPr lang="de-DE" sz="2000" b="1" dirty="0">
                <a:solidFill>
                  <a:srgbClr val="002060"/>
                </a:solidFill>
              </a:rPr>
              <a:t>Einen „vorgegebenen und absoluten Begriff des Eigentums“ gibt es nicht.</a:t>
            </a:r>
          </a:p>
          <a:p>
            <a:pPr algn="ctr"/>
            <a:r>
              <a:rPr lang="de-DE" sz="2000" b="1" dirty="0">
                <a:solidFill>
                  <a:srgbClr val="002060"/>
                </a:solidFill>
              </a:rPr>
              <a:t>In der Formulierung des Bundesverfassungsgerichts: </a:t>
            </a:r>
            <a:endParaRPr lang="de-DE" sz="2000" b="1" dirty="0" smtClean="0">
              <a:solidFill>
                <a:srgbClr val="002060"/>
              </a:solidFill>
            </a:endParaRPr>
          </a:p>
          <a:p>
            <a:pPr algn="ctr"/>
            <a:endParaRPr lang="de-DE" sz="2000" b="1" dirty="0">
              <a:solidFill>
                <a:srgbClr val="002060"/>
              </a:solidFill>
            </a:endParaRPr>
          </a:p>
          <a:p>
            <a:pPr algn="ctr"/>
            <a:r>
              <a:rPr lang="de-DE" sz="2000" b="1" dirty="0">
                <a:solidFill>
                  <a:srgbClr val="002060"/>
                </a:solidFill>
              </a:rPr>
              <a:t>„Inhalt und Funktion des Eigentums sind der Anpassung an die gesellschaftlichen und wirtschaftlichen Verhältnisse fähig und bedürftig“.</a:t>
            </a:r>
          </a:p>
          <a:p>
            <a:pPr algn="ctr"/>
            <a:r>
              <a:rPr lang="de-DE" b="1" dirty="0">
                <a:solidFill>
                  <a:srgbClr val="002060"/>
                </a:solidFill>
              </a:rPr>
              <a:t> </a:t>
            </a:r>
          </a:p>
          <a:p>
            <a:pPr algn="ctr"/>
            <a:r>
              <a:rPr lang="de-DE" sz="1600" b="1" dirty="0">
                <a:solidFill>
                  <a:srgbClr val="002060"/>
                </a:solidFill>
              </a:rPr>
              <a:t>aus BVerfGE 31, 229, 240 – Kirchen- und Schulgebrauch</a:t>
            </a:r>
          </a:p>
        </p:txBody>
      </p:sp>
      <p:sp>
        <p:nvSpPr>
          <p:cNvPr id="10" name="Textfeld 9"/>
          <p:cNvSpPr txBox="1"/>
          <p:nvPr/>
        </p:nvSpPr>
        <p:spPr>
          <a:xfrm>
            <a:off x="0" y="1052736"/>
            <a:ext cx="9144000" cy="461963"/>
          </a:xfrm>
          <a:prstGeom prst="rect">
            <a:avLst/>
          </a:prstGeom>
          <a:solidFill>
            <a:schemeClr val="bg1"/>
          </a:solidFill>
        </p:spPr>
        <p:txBody>
          <a:bodyPr>
            <a:spAutoFit/>
          </a:bodyPr>
          <a:lstStyle/>
          <a:p>
            <a:pPr algn="ctr">
              <a:defRPr/>
            </a:pPr>
            <a:r>
              <a:rPr lang="de-DE" sz="2400" b="1" dirty="0">
                <a:solidFill>
                  <a:srgbClr val="002060"/>
                </a:solidFill>
              </a:rPr>
              <a:t>Frei-/Spielräume für den Gesetzgeber?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304256" cy="584775"/>
          </a:xfrm>
          <a:prstGeom prst="rect">
            <a:avLst/>
          </a:prstGeom>
          <a:solidFill>
            <a:srgbClr val="002060"/>
          </a:solidFill>
        </p:spPr>
        <p:txBody>
          <a:bodyPr wrap="square" rtlCol="0">
            <a:spAutoFit/>
          </a:bodyPr>
          <a:lstStyle/>
          <a:p>
            <a:pPr algn="ctr"/>
            <a:r>
              <a:rPr lang="de-DE" sz="3200" dirty="0" smtClean="0">
                <a:solidFill>
                  <a:schemeClr val="bg1"/>
                </a:solidFill>
              </a:rPr>
              <a:t>Eigentum</a:t>
            </a:r>
            <a:endParaRPr lang="de-DE" sz="3200" dirty="0">
              <a:solidFill>
                <a:schemeClr val="bg1"/>
              </a:solidFill>
            </a:endParaRPr>
          </a:p>
        </p:txBody>
      </p:sp>
      <p:sp>
        <p:nvSpPr>
          <p:cNvPr id="6" name="Rectangle 3"/>
          <p:cNvSpPr>
            <a:spLocks noChangeArrowheads="1"/>
          </p:cNvSpPr>
          <p:nvPr/>
        </p:nvSpPr>
        <p:spPr bwMode="auto">
          <a:xfrm>
            <a:off x="500063" y="1571625"/>
            <a:ext cx="8181975" cy="2308324"/>
          </a:xfrm>
          <a:prstGeom prst="rect">
            <a:avLst/>
          </a:prstGeom>
          <a:solidFill>
            <a:schemeClr val="bg1"/>
          </a:solidFill>
          <a:ln w="12700">
            <a:noFill/>
            <a:miter lim="800000"/>
            <a:headEnd type="none" w="sm" len="sm"/>
            <a:tailEnd type="none" w="sm" len="sm"/>
          </a:ln>
        </p:spPr>
        <p:txBody>
          <a:bodyPr>
            <a:spAutoFit/>
          </a:bodyPr>
          <a:lstStyle/>
          <a:p>
            <a:pPr algn="ctr">
              <a:defRPr/>
            </a:pPr>
            <a:r>
              <a:rPr lang="de-DE" sz="2400" b="1" dirty="0">
                <a:solidFill>
                  <a:srgbClr val="002060"/>
                </a:solidFill>
              </a:rPr>
              <a:t>Im Ausgleich der Eigentümerinteressen mit dem Wohl der Allgemeinheit liegt laut Bundesverfassungsgericht </a:t>
            </a:r>
          </a:p>
          <a:p>
            <a:pPr algn="ctr">
              <a:defRPr/>
            </a:pPr>
            <a:endParaRPr lang="de-DE" sz="2400" b="1" dirty="0">
              <a:solidFill>
                <a:srgbClr val="002060"/>
              </a:solidFill>
            </a:endParaRPr>
          </a:p>
          <a:p>
            <a:pPr algn="ctr">
              <a:defRPr/>
            </a:pPr>
            <a:r>
              <a:rPr lang="de-DE" sz="2400" b="1" dirty="0">
                <a:solidFill>
                  <a:srgbClr val="002060"/>
                </a:solidFill>
              </a:rPr>
              <a:t>„die Absage an eine Eigentumsordnung, in der das Individualinteresse den unbedingten Vorrang vor den Interessen der Gemeinschaft hat“.</a:t>
            </a:r>
            <a:endParaRPr lang="de-DE" sz="2400" b="1" dirty="0">
              <a:solidFill>
                <a:srgbClr val="002060"/>
              </a:solidFill>
              <a:cs typeface="Times New Roman" pitchFamily="18" charset="0"/>
            </a:endParaRPr>
          </a:p>
        </p:txBody>
      </p:sp>
      <p:sp>
        <p:nvSpPr>
          <p:cNvPr id="7" name="Rectangle 3"/>
          <p:cNvSpPr>
            <a:spLocks noChangeArrowheads="1"/>
          </p:cNvSpPr>
          <p:nvPr/>
        </p:nvSpPr>
        <p:spPr bwMode="auto">
          <a:xfrm>
            <a:off x="683568" y="5805264"/>
            <a:ext cx="8181975" cy="338554"/>
          </a:xfrm>
          <a:prstGeom prst="rect">
            <a:avLst/>
          </a:prstGeom>
          <a:solidFill>
            <a:srgbClr val="E9E9E9"/>
          </a:solidFill>
          <a:ln w="12700">
            <a:noFill/>
            <a:miter lim="800000"/>
            <a:headEnd type="none" w="sm" len="sm"/>
            <a:tailEnd type="none" w="sm" len="sm"/>
          </a:ln>
        </p:spPr>
        <p:txBody>
          <a:bodyPr>
            <a:spAutoFit/>
          </a:bodyPr>
          <a:lstStyle/>
          <a:p>
            <a:pPr algn="ctr" eaLnBrk="0" hangingPunct="0">
              <a:buFont typeface="Wingdings" pitchFamily="2" charset="2"/>
              <a:buNone/>
              <a:defRPr/>
            </a:pPr>
            <a:r>
              <a:rPr lang="de-DE" sz="1600" dirty="0">
                <a:solidFill>
                  <a:srgbClr val="002060"/>
                </a:solidFill>
              </a:rPr>
              <a:t>BVerfGE 21, 73, 83; ähnlich BVerfG NJW 1999, 414</a:t>
            </a:r>
            <a:endParaRPr lang="de-DE" sz="1600" b="1" dirty="0">
              <a:solidFill>
                <a:srgbClr val="00206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304256" cy="584775"/>
          </a:xfrm>
          <a:prstGeom prst="rect">
            <a:avLst/>
          </a:prstGeom>
          <a:solidFill>
            <a:srgbClr val="002060"/>
          </a:solidFill>
        </p:spPr>
        <p:txBody>
          <a:bodyPr wrap="square" rtlCol="0">
            <a:spAutoFit/>
          </a:bodyPr>
          <a:lstStyle/>
          <a:p>
            <a:pPr algn="ctr"/>
            <a:r>
              <a:rPr lang="de-DE" sz="3200" dirty="0" smtClean="0">
                <a:solidFill>
                  <a:schemeClr val="bg1"/>
                </a:solidFill>
              </a:rPr>
              <a:t>Eigentum</a:t>
            </a:r>
            <a:endParaRPr lang="de-DE" sz="3200" dirty="0">
              <a:solidFill>
                <a:schemeClr val="bg1"/>
              </a:solidFill>
            </a:endParaRPr>
          </a:p>
        </p:txBody>
      </p:sp>
      <p:sp>
        <p:nvSpPr>
          <p:cNvPr id="5" name="Rectangle 3"/>
          <p:cNvSpPr>
            <a:spLocks noChangeArrowheads="1"/>
          </p:cNvSpPr>
          <p:nvPr/>
        </p:nvSpPr>
        <p:spPr bwMode="auto">
          <a:xfrm>
            <a:off x="571500" y="1143000"/>
            <a:ext cx="8181975" cy="400110"/>
          </a:xfrm>
          <a:prstGeom prst="rect">
            <a:avLst/>
          </a:prstGeom>
          <a:solidFill>
            <a:schemeClr val="bg1"/>
          </a:solidFill>
          <a:ln w="12700">
            <a:noFill/>
            <a:miter lim="800000"/>
            <a:headEnd type="none" w="sm" len="sm"/>
            <a:tailEnd type="none" w="sm" len="sm"/>
          </a:ln>
        </p:spPr>
        <p:txBody>
          <a:bodyPr>
            <a:spAutoFit/>
          </a:bodyPr>
          <a:lstStyle/>
          <a:p>
            <a:pPr algn="ctr" eaLnBrk="0" hangingPunct="0">
              <a:buFont typeface="Wingdings" pitchFamily="2" charset="2"/>
              <a:buNone/>
              <a:defRPr/>
            </a:pPr>
            <a:r>
              <a:rPr lang="de-DE" sz="2000" b="1" dirty="0">
                <a:solidFill>
                  <a:srgbClr val="002060"/>
                </a:solidFill>
                <a:cs typeface="Times New Roman" pitchFamily="18" charset="0"/>
              </a:rPr>
              <a:t>tatsächlich</a:t>
            </a:r>
            <a:endParaRPr lang="de-DE" sz="2400" b="1" dirty="0">
              <a:solidFill>
                <a:srgbClr val="002060"/>
              </a:solidFill>
              <a:cs typeface="Times New Roman" pitchFamily="18" charset="0"/>
            </a:endParaRPr>
          </a:p>
        </p:txBody>
      </p:sp>
      <p:sp>
        <p:nvSpPr>
          <p:cNvPr id="8" name="Rectangle 3"/>
          <p:cNvSpPr>
            <a:spLocks noChangeArrowheads="1"/>
          </p:cNvSpPr>
          <p:nvPr/>
        </p:nvSpPr>
        <p:spPr bwMode="auto">
          <a:xfrm>
            <a:off x="2071688" y="2000250"/>
            <a:ext cx="5429250" cy="1938992"/>
          </a:xfrm>
          <a:prstGeom prst="rect">
            <a:avLst/>
          </a:prstGeom>
          <a:solidFill>
            <a:schemeClr val="bg1"/>
          </a:solidFill>
          <a:ln w="12700">
            <a:noFill/>
            <a:miter lim="800000"/>
            <a:headEnd type="none" w="sm" len="sm"/>
            <a:tailEnd type="none" w="sm" len="sm"/>
          </a:ln>
        </p:spPr>
        <p:txBody>
          <a:bodyPr>
            <a:spAutoFit/>
          </a:bodyPr>
          <a:lstStyle/>
          <a:p>
            <a:pPr algn="ctr" eaLnBrk="0" hangingPunct="0">
              <a:buFont typeface="Wingdings" pitchFamily="2" charset="2"/>
              <a:buNone/>
              <a:defRPr/>
            </a:pPr>
            <a:r>
              <a:rPr lang="de-DE" sz="2400" b="1" dirty="0">
                <a:solidFill>
                  <a:srgbClr val="002060"/>
                </a:solidFill>
                <a:cs typeface="Times New Roman" pitchFamily="18" charset="0"/>
              </a:rPr>
              <a:t>Seit gut 20 Jahren steht beim Urheberrecht aber das Individualinteresse und das Interesse der kommerziellen Verwertung im Vordergrund.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304256" cy="584775"/>
          </a:xfrm>
          <a:prstGeom prst="rect">
            <a:avLst/>
          </a:prstGeom>
          <a:solidFill>
            <a:srgbClr val="002060"/>
          </a:solidFill>
        </p:spPr>
        <p:txBody>
          <a:bodyPr wrap="square" rtlCol="0">
            <a:spAutoFit/>
          </a:bodyPr>
          <a:lstStyle/>
          <a:p>
            <a:pPr algn="ctr"/>
            <a:r>
              <a:rPr lang="de-DE" sz="3200" dirty="0" smtClean="0">
                <a:solidFill>
                  <a:schemeClr val="bg1"/>
                </a:solidFill>
              </a:rPr>
              <a:t>Eigentum</a:t>
            </a:r>
            <a:endParaRPr lang="de-DE" sz="3200" dirty="0">
              <a:solidFill>
                <a:schemeClr val="bg1"/>
              </a:solidFill>
            </a:endParaRPr>
          </a:p>
        </p:txBody>
      </p:sp>
      <p:sp>
        <p:nvSpPr>
          <p:cNvPr id="8" name="Textfeld 7"/>
          <p:cNvSpPr txBox="1"/>
          <p:nvPr/>
        </p:nvSpPr>
        <p:spPr>
          <a:xfrm>
            <a:off x="0" y="804668"/>
            <a:ext cx="9144000" cy="461963"/>
          </a:xfrm>
          <a:prstGeom prst="rect">
            <a:avLst/>
          </a:prstGeom>
          <a:solidFill>
            <a:schemeClr val="bg1"/>
          </a:solidFill>
        </p:spPr>
        <p:txBody>
          <a:bodyPr>
            <a:spAutoFit/>
          </a:bodyPr>
          <a:lstStyle/>
          <a:p>
            <a:pPr algn="ctr">
              <a:defRPr/>
            </a:pPr>
            <a:r>
              <a:rPr lang="de-DE" sz="2400" dirty="0"/>
              <a:t>Funktionalisierung des geistigen Eigentums</a:t>
            </a:r>
          </a:p>
        </p:txBody>
      </p:sp>
      <p:sp>
        <p:nvSpPr>
          <p:cNvPr id="9" name="Textfeld 8"/>
          <p:cNvSpPr txBox="1">
            <a:spLocks noChangeArrowheads="1"/>
          </p:cNvSpPr>
          <p:nvPr/>
        </p:nvSpPr>
        <p:spPr bwMode="auto">
          <a:xfrm>
            <a:off x="500063" y="1447606"/>
            <a:ext cx="8143875" cy="2554545"/>
          </a:xfrm>
          <a:prstGeom prst="rect">
            <a:avLst/>
          </a:prstGeom>
          <a:noFill/>
          <a:ln w="9525">
            <a:noFill/>
            <a:miter lim="800000"/>
            <a:headEnd/>
            <a:tailEnd/>
          </a:ln>
        </p:spPr>
        <p:txBody>
          <a:bodyPr>
            <a:spAutoFit/>
          </a:bodyPr>
          <a:lstStyle/>
          <a:p>
            <a:pPr algn="ctr"/>
            <a:r>
              <a:rPr lang="de-DE" sz="2000" b="1" dirty="0"/>
              <a:t>„(…) es muss ein Umfeld geschaffen werden, dass Innovationen und Investitionen begünstigt. Vor diesem Hintergrund ist der Schutz geistigen Eigentums ein wesentliches Kriterium für den Erfolg des Binnenmarkts</a:t>
            </a:r>
            <a:r>
              <a:rPr lang="de-DE" sz="2000" b="1" dirty="0" smtClean="0"/>
              <a:t>.</a:t>
            </a:r>
          </a:p>
          <a:p>
            <a:pPr algn="ctr"/>
            <a:r>
              <a:rPr lang="de-DE" sz="2000" b="1" dirty="0" smtClean="0"/>
              <a:t> </a:t>
            </a:r>
            <a:endParaRPr lang="de-DE" sz="2000" b="1" dirty="0"/>
          </a:p>
          <a:p>
            <a:pPr algn="ctr"/>
            <a:r>
              <a:rPr lang="de-DE" sz="2000" b="1" dirty="0"/>
              <a:t>Der Schutz geistigen Eigentums ist nicht nur für die Förderung von Innovation und kreativem Schaffen wichtig, sondern auch für die Entwicklung des Arbeitsmarktes und die Verbesserung der Wettbewerbsfähigkeit</a:t>
            </a:r>
            <a:r>
              <a:rPr lang="de-DE" sz="2000" b="1" dirty="0" smtClean="0"/>
              <a:t>.“</a:t>
            </a:r>
            <a:endParaRPr lang="de-DE" sz="2000" b="1" dirty="0"/>
          </a:p>
        </p:txBody>
      </p:sp>
      <p:sp>
        <p:nvSpPr>
          <p:cNvPr id="10" name="Textfeld 8"/>
          <p:cNvSpPr txBox="1">
            <a:spLocks noChangeArrowheads="1"/>
          </p:cNvSpPr>
          <p:nvPr/>
        </p:nvSpPr>
        <p:spPr bwMode="auto">
          <a:xfrm>
            <a:off x="428625" y="5590981"/>
            <a:ext cx="8143875" cy="646331"/>
          </a:xfrm>
          <a:prstGeom prst="rect">
            <a:avLst/>
          </a:prstGeom>
          <a:noFill/>
          <a:ln w="9525">
            <a:noFill/>
            <a:miter lim="800000"/>
            <a:headEnd/>
            <a:tailEnd/>
          </a:ln>
        </p:spPr>
        <p:txBody>
          <a:bodyPr>
            <a:spAutoFit/>
          </a:bodyPr>
          <a:lstStyle/>
          <a:p>
            <a:pPr algn="ctr"/>
            <a:r>
              <a:rPr lang="de-DE" dirty="0"/>
              <a:t>Erwägungsgrund 1 der EU Richtlinie zur Durchsetzung der Rechte des geistigen Eigentums 2004</a:t>
            </a:r>
            <a:endParaRPr lang="de-DE"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304256" cy="584775"/>
          </a:xfrm>
          <a:prstGeom prst="rect">
            <a:avLst/>
          </a:prstGeom>
          <a:solidFill>
            <a:srgbClr val="002060"/>
          </a:solidFill>
        </p:spPr>
        <p:txBody>
          <a:bodyPr wrap="square" rtlCol="0">
            <a:spAutoFit/>
          </a:bodyPr>
          <a:lstStyle/>
          <a:p>
            <a:pPr algn="ctr"/>
            <a:r>
              <a:rPr lang="de-DE" sz="3200" dirty="0" smtClean="0">
                <a:solidFill>
                  <a:schemeClr val="bg1"/>
                </a:solidFill>
              </a:rPr>
              <a:t>Eigentum</a:t>
            </a:r>
            <a:endParaRPr lang="de-DE" sz="3200" dirty="0">
              <a:solidFill>
                <a:schemeClr val="bg1"/>
              </a:solidFill>
            </a:endParaRPr>
          </a:p>
        </p:txBody>
      </p:sp>
      <p:sp>
        <p:nvSpPr>
          <p:cNvPr id="8" name="Textfeld 7"/>
          <p:cNvSpPr txBox="1"/>
          <p:nvPr/>
        </p:nvSpPr>
        <p:spPr>
          <a:xfrm>
            <a:off x="0" y="804668"/>
            <a:ext cx="9144000" cy="461963"/>
          </a:xfrm>
          <a:prstGeom prst="rect">
            <a:avLst/>
          </a:prstGeom>
          <a:solidFill>
            <a:schemeClr val="bg1"/>
          </a:solidFill>
        </p:spPr>
        <p:txBody>
          <a:bodyPr>
            <a:spAutoFit/>
          </a:bodyPr>
          <a:lstStyle/>
          <a:p>
            <a:pPr algn="ctr">
              <a:defRPr/>
            </a:pPr>
            <a:r>
              <a:rPr lang="de-DE" sz="2400" b="1" dirty="0">
                <a:solidFill>
                  <a:srgbClr val="002060"/>
                </a:solidFill>
              </a:rPr>
              <a:t>Funktionalisierung des geistigen </a:t>
            </a:r>
            <a:r>
              <a:rPr lang="de-DE" sz="2400" b="1" dirty="0" smtClean="0">
                <a:solidFill>
                  <a:srgbClr val="002060"/>
                </a:solidFill>
              </a:rPr>
              <a:t>Eigentums?</a:t>
            </a:r>
            <a:endParaRPr lang="de-DE" sz="2400" b="1" dirty="0">
              <a:solidFill>
                <a:srgbClr val="002060"/>
              </a:solidFill>
            </a:endParaRPr>
          </a:p>
        </p:txBody>
      </p:sp>
      <p:sp>
        <p:nvSpPr>
          <p:cNvPr id="6" name="Textfeld 5"/>
          <p:cNvSpPr txBox="1"/>
          <p:nvPr/>
        </p:nvSpPr>
        <p:spPr>
          <a:xfrm>
            <a:off x="1763688" y="1700808"/>
            <a:ext cx="5328592" cy="461963"/>
          </a:xfrm>
          <a:prstGeom prst="rect">
            <a:avLst/>
          </a:prstGeom>
          <a:solidFill>
            <a:schemeClr val="bg1"/>
          </a:solidFill>
        </p:spPr>
        <p:txBody>
          <a:bodyPr wrap="square">
            <a:spAutoFit/>
          </a:bodyPr>
          <a:lstStyle/>
          <a:p>
            <a:pPr algn="ctr">
              <a:defRPr/>
            </a:pPr>
            <a:r>
              <a:rPr lang="de-DE" sz="2400" b="1" dirty="0" smtClean="0">
                <a:solidFill>
                  <a:srgbClr val="002060"/>
                </a:solidFill>
              </a:rPr>
              <a:t>eher ein Paradigmenwechsel</a:t>
            </a:r>
            <a:endParaRPr lang="de-DE" sz="2400" b="1" dirty="0">
              <a:solidFill>
                <a:srgbClr val="002060"/>
              </a:solidFill>
            </a:endParaRPr>
          </a:p>
        </p:txBody>
      </p:sp>
      <p:sp>
        <p:nvSpPr>
          <p:cNvPr id="7" name="Textfeld 6"/>
          <p:cNvSpPr txBox="1"/>
          <p:nvPr/>
        </p:nvSpPr>
        <p:spPr>
          <a:xfrm>
            <a:off x="1547664" y="2348880"/>
            <a:ext cx="6264696" cy="830997"/>
          </a:xfrm>
          <a:prstGeom prst="rect">
            <a:avLst/>
          </a:prstGeom>
          <a:solidFill>
            <a:schemeClr val="bg1"/>
          </a:solidFill>
        </p:spPr>
        <p:txBody>
          <a:bodyPr wrap="square">
            <a:spAutoFit/>
          </a:bodyPr>
          <a:lstStyle/>
          <a:p>
            <a:pPr algn="ctr">
              <a:defRPr/>
            </a:pPr>
            <a:r>
              <a:rPr lang="de-DE" sz="2400" b="1" dirty="0" smtClean="0">
                <a:solidFill>
                  <a:srgbClr val="002060"/>
                </a:solidFill>
              </a:rPr>
              <a:t>Das Urheberrecht könnte gut ohne Rekurs auf geistiges Eigentum auskommen</a:t>
            </a:r>
            <a:endParaRPr lang="de-DE" sz="2400" b="1" dirty="0">
              <a:solidFill>
                <a:srgbClr val="002060"/>
              </a:solidFill>
            </a:endParaRPr>
          </a:p>
        </p:txBody>
      </p:sp>
      <p:sp>
        <p:nvSpPr>
          <p:cNvPr id="13" name="Textfeld 12"/>
          <p:cNvSpPr txBox="1"/>
          <p:nvPr/>
        </p:nvSpPr>
        <p:spPr>
          <a:xfrm>
            <a:off x="1259632" y="3861048"/>
            <a:ext cx="6696744" cy="830997"/>
          </a:xfrm>
          <a:prstGeom prst="rect">
            <a:avLst/>
          </a:prstGeom>
          <a:solidFill>
            <a:schemeClr val="bg1"/>
          </a:solidFill>
        </p:spPr>
        <p:txBody>
          <a:bodyPr wrap="square">
            <a:spAutoFit/>
          </a:bodyPr>
          <a:lstStyle/>
          <a:p>
            <a:pPr algn="ctr">
              <a:defRPr/>
            </a:pPr>
            <a:r>
              <a:rPr lang="de-DE" sz="2400" b="1" dirty="0" smtClean="0">
                <a:solidFill>
                  <a:srgbClr val="002060"/>
                </a:solidFill>
              </a:rPr>
              <a:t>„Eigentum“ kommt im Urheberrechtsgesetz nicht vor</a:t>
            </a:r>
            <a:endParaRPr lang="de-DE" sz="2400" b="1" dirty="0">
              <a:solidFill>
                <a:srgbClr val="00206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304256" cy="584775"/>
          </a:xfrm>
          <a:prstGeom prst="rect">
            <a:avLst/>
          </a:prstGeom>
          <a:solidFill>
            <a:srgbClr val="002060"/>
          </a:solidFill>
        </p:spPr>
        <p:txBody>
          <a:bodyPr wrap="square" rtlCol="0">
            <a:spAutoFit/>
          </a:bodyPr>
          <a:lstStyle/>
          <a:p>
            <a:pPr algn="ctr"/>
            <a:r>
              <a:rPr lang="de-DE" sz="3200" dirty="0" smtClean="0">
                <a:solidFill>
                  <a:schemeClr val="bg1"/>
                </a:solidFill>
              </a:rPr>
              <a:t>Eigentum</a:t>
            </a:r>
            <a:endParaRPr lang="de-DE" sz="3200" dirty="0">
              <a:solidFill>
                <a:schemeClr val="bg1"/>
              </a:solidFill>
            </a:endParaRPr>
          </a:p>
        </p:txBody>
      </p:sp>
      <p:sp>
        <p:nvSpPr>
          <p:cNvPr id="11" name="Textfeld 10"/>
          <p:cNvSpPr txBox="1"/>
          <p:nvPr/>
        </p:nvSpPr>
        <p:spPr>
          <a:xfrm>
            <a:off x="1475656" y="3582308"/>
            <a:ext cx="6264696" cy="830997"/>
          </a:xfrm>
          <a:prstGeom prst="rect">
            <a:avLst/>
          </a:prstGeom>
          <a:solidFill>
            <a:schemeClr val="bg1"/>
          </a:solidFill>
        </p:spPr>
        <p:txBody>
          <a:bodyPr wrap="square">
            <a:spAutoFit/>
          </a:bodyPr>
          <a:lstStyle/>
          <a:p>
            <a:pPr algn="ctr">
              <a:defRPr/>
            </a:pPr>
            <a:r>
              <a:rPr lang="de-DE" sz="2400" b="1" dirty="0" smtClean="0"/>
              <a:t>Von Eigentümer wird nur gesprochen, wenn der Besitzer eines Werkes gemeint</a:t>
            </a:r>
            <a:endParaRPr lang="de-DE" sz="2400" b="1" dirty="0"/>
          </a:p>
        </p:txBody>
      </p:sp>
      <p:sp>
        <p:nvSpPr>
          <p:cNvPr id="12" name="Textfeld 11"/>
          <p:cNvSpPr txBox="1"/>
          <p:nvPr/>
        </p:nvSpPr>
        <p:spPr>
          <a:xfrm>
            <a:off x="1475656" y="1062028"/>
            <a:ext cx="6264696" cy="2308324"/>
          </a:xfrm>
          <a:prstGeom prst="rect">
            <a:avLst/>
          </a:prstGeom>
          <a:solidFill>
            <a:schemeClr val="bg1"/>
          </a:solidFill>
        </p:spPr>
        <p:txBody>
          <a:bodyPr wrap="square">
            <a:spAutoFit/>
          </a:bodyPr>
          <a:lstStyle/>
          <a:p>
            <a:pPr algn="ctr">
              <a:defRPr/>
            </a:pPr>
            <a:r>
              <a:rPr lang="de-DE" sz="2400" b="1" dirty="0" smtClean="0"/>
              <a:t>Das Urheberrechtsgesetz  spricht nicht von Eigentum, sondern von Rechten </a:t>
            </a:r>
          </a:p>
          <a:p>
            <a:pPr algn="ctr">
              <a:defRPr/>
            </a:pPr>
            <a:endParaRPr lang="de-DE" sz="2400" b="1" dirty="0" smtClean="0"/>
          </a:p>
          <a:p>
            <a:pPr algn="ctr">
              <a:defRPr/>
            </a:pPr>
            <a:r>
              <a:rPr lang="de-DE" sz="2400" b="1" dirty="0" smtClean="0"/>
              <a:t>Urheberpersönlichkeitsrechten</a:t>
            </a:r>
          </a:p>
          <a:p>
            <a:pPr algn="ctr">
              <a:defRPr/>
            </a:pPr>
            <a:r>
              <a:rPr lang="de-DE" sz="2400" b="1" dirty="0" smtClean="0"/>
              <a:t>Verwertungsrechten</a:t>
            </a:r>
          </a:p>
          <a:p>
            <a:pPr algn="ctr">
              <a:defRPr/>
            </a:pPr>
            <a:r>
              <a:rPr lang="de-DE" sz="2400" b="1" dirty="0" smtClean="0"/>
              <a:t>Nutzungsrechten</a:t>
            </a:r>
            <a:endParaRPr lang="de-DE" sz="2400" b="1" dirty="0"/>
          </a:p>
        </p:txBody>
      </p:sp>
      <p:sp>
        <p:nvSpPr>
          <p:cNvPr id="9" name="Textfeld 8"/>
          <p:cNvSpPr txBox="1"/>
          <p:nvPr/>
        </p:nvSpPr>
        <p:spPr>
          <a:xfrm>
            <a:off x="1043608" y="4581128"/>
            <a:ext cx="7128792" cy="369332"/>
          </a:xfrm>
          <a:prstGeom prst="rect">
            <a:avLst/>
          </a:prstGeom>
          <a:solidFill>
            <a:schemeClr val="bg1"/>
          </a:solidFill>
        </p:spPr>
        <p:txBody>
          <a:bodyPr wrap="square">
            <a:spAutoFit/>
          </a:bodyPr>
          <a:lstStyle/>
          <a:p>
            <a:pPr algn="ctr">
              <a:defRPr/>
            </a:pPr>
            <a:r>
              <a:rPr lang="de-DE" dirty="0" smtClean="0"/>
              <a:t>„Eigentümer des Originals eines Werkes der bildenden Künste“ (§ 44 UrhG</a:t>
            </a:r>
            <a:endParaRPr lang="de-DE" dirty="0"/>
          </a:p>
        </p:txBody>
      </p:sp>
      <p:sp>
        <p:nvSpPr>
          <p:cNvPr id="10" name="Textfeld 9"/>
          <p:cNvSpPr txBox="1"/>
          <p:nvPr/>
        </p:nvSpPr>
        <p:spPr>
          <a:xfrm>
            <a:off x="1043608" y="5049180"/>
            <a:ext cx="7128792" cy="369332"/>
          </a:xfrm>
          <a:prstGeom prst="rect">
            <a:avLst/>
          </a:prstGeom>
          <a:solidFill>
            <a:schemeClr val="bg1"/>
          </a:solidFill>
        </p:spPr>
        <p:txBody>
          <a:bodyPr wrap="square">
            <a:spAutoFit/>
          </a:bodyPr>
          <a:lstStyle/>
          <a:p>
            <a:pPr algn="ctr">
              <a:defRPr/>
            </a:pPr>
            <a:r>
              <a:rPr lang="de-DE" dirty="0" smtClean="0"/>
              <a:t>Eigentümer eines „Datenbankwerke“ (§ 55a, 87e UrhG)</a:t>
            </a:r>
            <a:endParaRPr lang="de-DE" dirty="0"/>
          </a:p>
        </p:txBody>
      </p:sp>
      <p:sp>
        <p:nvSpPr>
          <p:cNvPr id="13" name="Textfeld 12"/>
          <p:cNvSpPr txBox="1"/>
          <p:nvPr/>
        </p:nvSpPr>
        <p:spPr>
          <a:xfrm>
            <a:off x="1043608" y="5517232"/>
            <a:ext cx="7128792" cy="369332"/>
          </a:xfrm>
          <a:prstGeom prst="rect">
            <a:avLst/>
          </a:prstGeom>
          <a:solidFill>
            <a:schemeClr val="bg1"/>
          </a:solidFill>
        </p:spPr>
        <p:txBody>
          <a:bodyPr wrap="square">
            <a:spAutoFit/>
          </a:bodyPr>
          <a:lstStyle/>
          <a:p>
            <a:pPr algn="ctr">
              <a:defRPr/>
            </a:pPr>
            <a:r>
              <a:rPr lang="de-DE" dirty="0" smtClean="0"/>
              <a:t>Eigentümer von „ Vervielfältigungsstücken“ (§ 69f, 98 UrhG)</a:t>
            </a:r>
            <a:endParaRPr lang="de-D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116632"/>
            <a:ext cx="2736304" cy="584775"/>
          </a:xfrm>
          <a:prstGeom prst="rect">
            <a:avLst/>
          </a:prstGeom>
          <a:solidFill>
            <a:srgbClr val="002060"/>
          </a:solidFill>
        </p:spPr>
        <p:txBody>
          <a:bodyPr wrap="square" rtlCol="0">
            <a:spAutoFit/>
          </a:bodyPr>
          <a:lstStyle/>
          <a:p>
            <a:pPr algn="ctr"/>
            <a:r>
              <a:rPr lang="de-DE" sz="3200" dirty="0" smtClean="0">
                <a:solidFill>
                  <a:schemeClr val="bg1"/>
                </a:solidFill>
              </a:rPr>
              <a:t>Zwischenfazit</a:t>
            </a:r>
            <a:endParaRPr lang="de-DE" sz="3200" dirty="0">
              <a:solidFill>
                <a:schemeClr val="bg1"/>
              </a:solidFill>
            </a:endParaRPr>
          </a:p>
        </p:txBody>
      </p:sp>
      <p:sp>
        <p:nvSpPr>
          <p:cNvPr id="12" name="Textfeld 11"/>
          <p:cNvSpPr txBox="1"/>
          <p:nvPr/>
        </p:nvSpPr>
        <p:spPr>
          <a:xfrm>
            <a:off x="1223628" y="1062028"/>
            <a:ext cx="6264696" cy="1200329"/>
          </a:xfrm>
          <a:prstGeom prst="rect">
            <a:avLst/>
          </a:prstGeom>
          <a:solidFill>
            <a:schemeClr val="bg1"/>
          </a:solidFill>
        </p:spPr>
        <p:txBody>
          <a:bodyPr wrap="square">
            <a:spAutoFit/>
          </a:bodyPr>
          <a:lstStyle/>
          <a:p>
            <a:pPr algn="ctr">
              <a:defRPr/>
            </a:pPr>
            <a:r>
              <a:rPr lang="de-DE" sz="2400" b="1" dirty="0" smtClean="0"/>
              <a:t>Das Urheberecht selber braucht den Eigentumsbegriff nicht und verwendet ihn auch nicht</a:t>
            </a:r>
            <a:endParaRPr lang="de-DE" sz="2400" b="1" dirty="0"/>
          </a:p>
        </p:txBody>
      </p:sp>
      <p:sp>
        <p:nvSpPr>
          <p:cNvPr id="8" name="Textfeld 7"/>
          <p:cNvSpPr txBox="1"/>
          <p:nvPr/>
        </p:nvSpPr>
        <p:spPr>
          <a:xfrm>
            <a:off x="1223628" y="2924944"/>
            <a:ext cx="6264696" cy="1200329"/>
          </a:xfrm>
          <a:prstGeom prst="rect">
            <a:avLst/>
          </a:prstGeom>
          <a:solidFill>
            <a:schemeClr val="bg1"/>
          </a:solidFill>
        </p:spPr>
        <p:txBody>
          <a:bodyPr wrap="square">
            <a:spAutoFit/>
          </a:bodyPr>
          <a:lstStyle/>
          <a:p>
            <a:pPr algn="ctr">
              <a:defRPr/>
            </a:pPr>
            <a:r>
              <a:rPr lang="de-DE" sz="2400" b="1" dirty="0" smtClean="0"/>
              <a:t>Urheberpersönlichkeitsrechte</a:t>
            </a:r>
          </a:p>
          <a:p>
            <a:pPr algn="ctr">
              <a:defRPr/>
            </a:pPr>
            <a:r>
              <a:rPr lang="de-DE" sz="2400" b="1" dirty="0" smtClean="0"/>
              <a:t>Verwertungsrechte</a:t>
            </a:r>
          </a:p>
          <a:p>
            <a:pPr algn="ctr">
              <a:defRPr/>
            </a:pPr>
            <a:r>
              <a:rPr lang="de-DE" sz="2400" b="1" dirty="0" smtClean="0"/>
              <a:t>Nutzungsrechte</a:t>
            </a:r>
            <a:endParaRPr lang="de-DE" sz="2400" b="1" dirty="0"/>
          </a:p>
        </p:txBody>
      </p:sp>
      <p:sp>
        <p:nvSpPr>
          <p:cNvPr id="14" name="Textfeld 13"/>
          <p:cNvSpPr txBox="1"/>
          <p:nvPr/>
        </p:nvSpPr>
        <p:spPr>
          <a:xfrm>
            <a:off x="1223628" y="2362818"/>
            <a:ext cx="6264696" cy="461665"/>
          </a:xfrm>
          <a:prstGeom prst="rect">
            <a:avLst/>
          </a:prstGeom>
          <a:solidFill>
            <a:schemeClr val="bg1"/>
          </a:solidFill>
        </p:spPr>
        <p:txBody>
          <a:bodyPr wrap="square">
            <a:spAutoFit/>
          </a:bodyPr>
          <a:lstStyle/>
          <a:p>
            <a:pPr algn="ctr">
              <a:defRPr/>
            </a:pPr>
            <a:r>
              <a:rPr lang="de-DE" sz="2400" b="1" dirty="0" smtClean="0"/>
              <a:t>Naturrechtliche Begründung der</a:t>
            </a:r>
            <a:endParaRPr lang="de-DE" sz="2400" b="1" dirty="0"/>
          </a:p>
        </p:txBody>
      </p:sp>
      <p:sp>
        <p:nvSpPr>
          <p:cNvPr id="15" name="Textfeld 14"/>
          <p:cNvSpPr txBox="1"/>
          <p:nvPr/>
        </p:nvSpPr>
        <p:spPr>
          <a:xfrm>
            <a:off x="1223628" y="4225734"/>
            <a:ext cx="6264696" cy="830997"/>
          </a:xfrm>
          <a:prstGeom prst="rect">
            <a:avLst/>
          </a:prstGeom>
          <a:solidFill>
            <a:schemeClr val="bg1"/>
          </a:solidFill>
        </p:spPr>
        <p:txBody>
          <a:bodyPr wrap="square">
            <a:spAutoFit/>
          </a:bodyPr>
          <a:lstStyle/>
          <a:p>
            <a:pPr algn="ctr">
              <a:defRPr/>
            </a:pPr>
            <a:r>
              <a:rPr lang="de-DE" sz="2400" b="1" dirty="0" smtClean="0"/>
              <a:t>sind unnötig und eher obsoleter ideologischer Überbau</a:t>
            </a:r>
            <a:endParaRPr lang="de-DE" sz="2400" b="1" dirty="0"/>
          </a:p>
        </p:txBody>
      </p:sp>
      <p:sp>
        <p:nvSpPr>
          <p:cNvPr id="16" name="Textfeld 15"/>
          <p:cNvSpPr txBox="1"/>
          <p:nvPr/>
        </p:nvSpPr>
        <p:spPr>
          <a:xfrm>
            <a:off x="1223628" y="5157192"/>
            <a:ext cx="6264696" cy="830997"/>
          </a:xfrm>
          <a:prstGeom prst="rect">
            <a:avLst/>
          </a:prstGeom>
          <a:solidFill>
            <a:schemeClr val="bg1"/>
          </a:solidFill>
        </p:spPr>
        <p:txBody>
          <a:bodyPr wrap="square">
            <a:spAutoFit/>
          </a:bodyPr>
          <a:lstStyle/>
          <a:p>
            <a:pPr algn="ctr">
              <a:defRPr/>
            </a:pPr>
            <a:r>
              <a:rPr lang="de-DE" sz="2400" b="1" dirty="0" smtClean="0"/>
              <a:t>vor allem (aber nicht nur) wenn es um die vertraglich erworbenen Nutzungsrechte geht</a:t>
            </a:r>
            <a:endParaRPr lang="de-DE" sz="2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339752" y="2276872"/>
            <a:ext cx="4464496" cy="1323439"/>
          </a:xfrm>
          <a:prstGeom prst="rect">
            <a:avLst/>
          </a:prstGeom>
          <a:solidFill>
            <a:srgbClr val="002060"/>
          </a:solidFill>
        </p:spPr>
        <p:txBody>
          <a:bodyPr wrap="square" rtlCol="0">
            <a:spAutoFit/>
          </a:bodyPr>
          <a:lstStyle/>
          <a:p>
            <a:pPr algn="ctr"/>
            <a:r>
              <a:rPr lang="de-DE" sz="4000" dirty="0" smtClean="0">
                <a:solidFill>
                  <a:schemeClr val="bg1"/>
                </a:solidFill>
              </a:rPr>
              <a:t>Wissenschafts-freiheit</a:t>
            </a:r>
            <a:endParaRPr lang="de-DE" sz="4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27384"/>
            <a:ext cx="9144000" cy="73025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6512" y="908720"/>
            <a:ext cx="9180512" cy="2808312"/>
          </a:xfrm>
          <a:prstGeom prst="rect">
            <a:avLst/>
          </a:prstGeom>
          <a:noFill/>
          <a:ln w="9525">
            <a:noFill/>
            <a:miter lim="800000"/>
            <a:headEnd/>
            <a:tailEnd/>
          </a:ln>
        </p:spPr>
      </p:pic>
      <p:sp>
        <p:nvSpPr>
          <p:cNvPr id="8" name="Textfeld 7"/>
          <p:cNvSpPr txBox="1"/>
          <p:nvPr/>
        </p:nvSpPr>
        <p:spPr>
          <a:xfrm>
            <a:off x="683568" y="3718679"/>
            <a:ext cx="7848872" cy="2308324"/>
          </a:xfrm>
          <a:prstGeom prst="rect">
            <a:avLst/>
          </a:prstGeom>
          <a:noFill/>
        </p:spPr>
        <p:txBody>
          <a:bodyPr wrap="square" rtlCol="0">
            <a:spAutoFit/>
          </a:bodyPr>
          <a:lstStyle/>
          <a:p>
            <a:pPr algn="ctr"/>
            <a:r>
              <a:rPr lang="de-DE" sz="2400" dirty="0" smtClean="0"/>
              <a:t>Wir, die Unterzeichnerinnen und Unterzeichner, setzen uns dafür ein, dass diese Potenziale der digitalen Medien und Kommunikationssysteme für die Allgemeinheit und hier insbesondere für die Wissenschaft offen nutzbar bleiben und nicht vorrangig zur privatwirtschaftlichen Vermarktung von Information restriktiv reguliert werden</a:t>
            </a:r>
            <a:r>
              <a:rPr lang="de-DE" dirty="0" smtClean="0"/>
              <a:t>:</a:t>
            </a:r>
            <a:endParaRPr lang="de-D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411760" y="116632"/>
            <a:ext cx="4464496" cy="584775"/>
          </a:xfrm>
          <a:prstGeom prst="rect">
            <a:avLst/>
          </a:prstGeom>
          <a:solidFill>
            <a:srgbClr val="002060"/>
          </a:solidFill>
        </p:spPr>
        <p:txBody>
          <a:bodyPr wrap="square" rtlCol="0">
            <a:spAutoFit/>
          </a:bodyPr>
          <a:lstStyle/>
          <a:p>
            <a:pPr algn="ctr"/>
            <a:r>
              <a:rPr lang="de-DE" sz="3200" dirty="0" smtClean="0">
                <a:solidFill>
                  <a:schemeClr val="bg1"/>
                </a:solidFill>
              </a:rPr>
              <a:t>Wissenschaftsfreiheit</a:t>
            </a:r>
            <a:endParaRPr lang="de-DE" sz="3200" dirty="0">
              <a:solidFill>
                <a:schemeClr val="bg1"/>
              </a:solidFill>
            </a:endParaRPr>
          </a:p>
        </p:txBody>
      </p:sp>
      <p:sp>
        <p:nvSpPr>
          <p:cNvPr id="6" name="Textfeld 5"/>
          <p:cNvSpPr txBox="1">
            <a:spLocks noChangeArrowheads="1"/>
          </p:cNvSpPr>
          <p:nvPr/>
        </p:nvSpPr>
        <p:spPr bwMode="auto">
          <a:xfrm>
            <a:off x="571500" y="1124744"/>
            <a:ext cx="8286750" cy="2554545"/>
          </a:xfrm>
          <a:prstGeom prst="rect">
            <a:avLst/>
          </a:prstGeom>
          <a:solidFill>
            <a:schemeClr val="bg1"/>
          </a:solidFill>
          <a:ln w="9525">
            <a:noFill/>
            <a:miter lim="800000"/>
            <a:headEnd/>
            <a:tailEnd/>
          </a:ln>
        </p:spPr>
        <p:txBody>
          <a:bodyPr>
            <a:spAutoFit/>
          </a:bodyPr>
          <a:lstStyle/>
          <a:p>
            <a:pPr algn="ctr"/>
            <a:r>
              <a:rPr lang="de-DE" sz="2000" dirty="0"/>
              <a:t>Der BGH </a:t>
            </a:r>
            <a:r>
              <a:rPr lang="de-DE" sz="2000" dirty="0" smtClean="0"/>
              <a:t>hat  </a:t>
            </a:r>
            <a:r>
              <a:rPr lang="de-DE" sz="2000" dirty="0"/>
              <a:t>deutlich gemacht, dass die </a:t>
            </a:r>
          </a:p>
          <a:p>
            <a:pPr algn="ctr"/>
            <a:r>
              <a:rPr lang="de-DE" sz="2000" dirty="0"/>
              <a:t>„Freiheit von Forschung und Lehre … es allerdings </a:t>
            </a:r>
            <a:r>
              <a:rPr lang="de-DE" sz="2000" b="1" dirty="0"/>
              <a:t>nicht</a:t>
            </a:r>
            <a:r>
              <a:rPr lang="de-DE" sz="2000" dirty="0"/>
              <a:t> [gebietet], dass der </a:t>
            </a:r>
            <a:r>
              <a:rPr lang="de-DE" sz="2000" b="1" dirty="0"/>
              <a:t>Hochschullehrer auch Inhaber der Verwertungsrechte an seinen Forschungsergebnissen zu sein oder zu bleiben hat</a:t>
            </a:r>
            <a:r>
              <a:rPr lang="de-DE" sz="2000" dirty="0"/>
              <a:t>“</a:t>
            </a:r>
          </a:p>
          <a:p>
            <a:pPr algn="ctr"/>
            <a:r>
              <a:rPr lang="de-DE" sz="2000" dirty="0"/>
              <a:t> „Die wirtschaftliche Zuordnung von geistigen Leistungen des Hochschullehrers fällt in den </a:t>
            </a:r>
            <a:r>
              <a:rPr lang="de-DE" sz="2000" b="1" dirty="0"/>
              <a:t>Normbereich des Art. 14 Abs. 1 Satz 1 GG, nicht des Art. 5 Abs. 3 GG </a:t>
            </a:r>
          </a:p>
          <a:p>
            <a:pPr algn="ctr"/>
            <a:r>
              <a:rPr lang="de-DE" sz="2000" dirty="0"/>
              <a:t>(vgl. nur BVerfGE 36, 280, 291 = GRUR 1974, 142)“ .</a:t>
            </a:r>
          </a:p>
        </p:txBody>
      </p:sp>
      <p:sp>
        <p:nvSpPr>
          <p:cNvPr id="7" name="Rechteck 6"/>
          <p:cNvSpPr/>
          <p:nvPr/>
        </p:nvSpPr>
        <p:spPr>
          <a:xfrm>
            <a:off x="1763688" y="4137099"/>
            <a:ext cx="6516216" cy="923330"/>
          </a:xfrm>
          <a:prstGeom prst="rect">
            <a:avLst/>
          </a:prstGeom>
        </p:spPr>
        <p:txBody>
          <a:bodyPr wrap="square">
            <a:spAutoFit/>
          </a:bodyPr>
          <a:lstStyle/>
          <a:p>
            <a:pPr algn="ctr">
              <a:lnSpc>
                <a:spcPct val="150000"/>
              </a:lnSpc>
              <a:defRPr/>
            </a:pPr>
            <a:r>
              <a:rPr lang="de-DE" b="1" dirty="0" smtClean="0">
                <a:solidFill>
                  <a:schemeClr val="tx2">
                    <a:lumMod val="75000"/>
                  </a:schemeClr>
                </a:solidFill>
                <a:latin typeface="Arial" pitchFamily="34" charset="0"/>
                <a:cs typeface="Arial" pitchFamily="34" charset="0"/>
              </a:rPr>
              <a:t>Abschaffung des Hochschullehrerprivilegs </a:t>
            </a:r>
            <a:r>
              <a:rPr lang="de-DE" dirty="0" smtClean="0">
                <a:solidFill>
                  <a:schemeClr val="tx2">
                    <a:lumMod val="75000"/>
                  </a:schemeClr>
                </a:solidFill>
                <a:latin typeface="Arial" pitchFamily="34" charset="0"/>
                <a:cs typeface="Arial" pitchFamily="34" charset="0"/>
              </a:rPr>
              <a:t>2002 durch  Änderung des </a:t>
            </a:r>
            <a:r>
              <a:rPr lang="de-DE" b="1" dirty="0" smtClean="0">
                <a:solidFill>
                  <a:schemeClr val="tx2">
                    <a:lumMod val="75000"/>
                  </a:schemeClr>
                </a:solidFill>
                <a:latin typeface="Arial" pitchFamily="34" charset="0"/>
                <a:cs typeface="Arial" pitchFamily="34" charset="0"/>
              </a:rPr>
              <a:t>Arbeitnehmererfindergesetzes </a:t>
            </a:r>
            <a:endParaRPr lang="de-DE" b="1" dirty="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411760" y="116632"/>
            <a:ext cx="4464496" cy="584775"/>
          </a:xfrm>
          <a:prstGeom prst="rect">
            <a:avLst/>
          </a:prstGeom>
          <a:solidFill>
            <a:srgbClr val="002060"/>
          </a:solidFill>
        </p:spPr>
        <p:txBody>
          <a:bodyPr wrap="square" rtlCol="0">
            <a:spAutoFit/>
          </a:bodyPr>
          <a:lstStyle/>
          <a:p>
            <a:pPr algn="ctr"/>
            <a:r>
              <a:rPr lang="de-DE" sz="3200" dirty="0" smtClean="0">
                <a:solidFill>
                  <a:schemeClr val="bg1"/>
                </a:solidFill>
              </a:rPr>
              <a:t>Wissenschaftsfreiheit</a:t>
            </a:r>
            <a:endParaRPr lang="de-DE" sz="3200" dirty="0">
              <a:solidFill>
                <a:schemeClr val="bg1"/>
              </a:solidFill>
            </a:endParaRPr>
          </a:p>
        </p:txBody>
      </p:sp>
      <p:sp>
        <p:nvSpPr>
          <p:cNvPr id="5" name="Textfeld 8"/>
          <p:cNvSpPr txBox="1">
            <a:spLocks noChangeArrowheads="1"/>
          </p:cNvSpPr>
          <p:nvPr/>
        </p:nvSpPr>
        <p:spPr bwMode="auto">
          <a:xfrm>
            <a:off x="714375" y="5826632"/>
            <a:ext cx="7786688" cy="698712"/>
          </a:xfrm>
          <a:prstGeom prst="rect">
            <a:avLst/>
          </a:prstGeom>
          <a:noFill/>
          <a:ln w="9525">
            <a:noFill/>
            <a:miter lim="800000"/>
            <a:headEnd/>
            <a:tailEnd/>
          </a:ln>
        </p:spPr>
        <p:txBody>
          <a:bodyPr>
            <a:spAutoFit/>
          </a:bodyPr>
          <a:lstStyle/>
          <a:p>
            <a:pPr algn="ctr">
              <a:lnSpc>
                <a:spcPct val="150000"/>
              </a:lnSpc>
            </a:pPr>
            <a:r>
              <a:rPr lang="de-DE" sz="1400" dirty="0"/>
              <a:t>Vgl. BGH, Beschluss vom 18. 9. 2007 - X ZR 167/05 zur Regelung der "positiven Publikationsfreiheit" des Hochschullehrers in § 42 Nr. 1 ArbEG</a:t>
            </a:r>
          </a:p>
        </p:txBody>
      </p:sp>
      <p:sp>
        <p:nvSpPr>
          <p:cNvPr id="7" name="Textfeld 6"/>
          <p:cNvSpPr txBox="1">
            <a:spLocks noChangeArrowheads="1"/>
          </p:cNvSpPr>
          <p:nvPr/>
        </p:nvSpPr>
        <p:spPr bwMode="auto">
          <a:xfrm>
            <a:off x="467544" y="980728"/>
            <a:ext cx="7786688" cy="2554545"/>
          </a:xfrm>
          <a:prstGeom prst="rect">
            <a:avLst/>
          </a:prstGeom>
          <a:noFill/>
          <a:ln w="9525">
            <a:noFill/>
            <a:miter lim="800000"/>
            <a:headEnd/>
            <a:tailEnd/>
          </a:ln>
        </p:spPr>
        <p:txBody>
          <a:bodyPr>
            <a:spAutoFit/>
          </a:bodyPr>
          <a:lstStyle/>
          <a:p>
            <a:pPr algn="ctr"/>
            <a:r>
              <a:rPr lang="de-DE" sz="2000" dirty="0"/>
              <a:t>„Das </a:t>
            </a:r>
            <a:r>
              <a:rPr lang="de-DE" sz="2000" b="1" dirty="0"/>
              <a:t>Grundrecht</a:t>
            </a:r>
            <a:r>
              <a:rPr lang="de-DE" sz="2000" dirty="0"/>
              <a:t> der freien wissenschaftlichen Betätigung [müsse] soweit </a:t>
            </a:r>
            <a:r>
              <a:rPr lang="de-DE" sz="2000" b="1" dirty="0"/>
              <a:t>unangetastet</a:t>
            </a:r>
            <a:r>
              <a:rPr lang="de-DE" sz="2000" dirty="0"/>
              <a:t> [bleiben], wie das unter Berücksichtigung der anderen legitimen Aufgaben der Wissenschaftseinrichtungen und der Grundrechte der verschiedenen Beteiligten möglich ist“. </a:t>
            </a:r>
          </a:p>
          <a:p>
            <a:pPr algn="ctr"/>
            <a:r>
              <a:rPr lang="de-DE" sz="2000" dirty="0"/>
              <a:t>Zu diesen Aufgaben, auf deren Einhaltung der Staat auch zu sorgen habe, gehört auch die „Mittelaufbringung der Hochschule“.</a:t>
            </a:r>
          </a:p>
          <a:p>
            <a:pPr algn="ctr"/>
            <a:r>
              <a:rPr lang="de-DE" sz="2000" dirty="0"/>
              <a:t>„</a:t>
            </a:r>
            <a:r>
              <a:rPr lang="de-DE" sz="2000" b="1" dirty="0"/>
              <a:t>Der Funktionsfähigkeit der Institutionen des Wissenschaftsbetriebs [komme auch] Verfassungsrang zu“. </a:t>
            </a:r>
          </a:p>
        </p:txBody>
      </p:sp>
      <p:sp>
        <p:nvSpPr>
          <p:cNvPr id="8" name="Textfeld 7"/>
          <p:cNvSpPr txBox="1">
            <a:spLocks noChangeArrowheads="1"/>
          </p:cNvSpPr>
          <p:nvPr/>
        </p:nvSpPr>
        <p:spPr bwMode="auto">
          <a:xfrm>
            <a:off x="323528" y="3689737"/>
            <a:ext cx="8501063" cy="1323439"/>
          </a:xfrm>
          <a:prstGeom prst="rect">
            <a:avLst/>
          </a:prstGeom>
          <a:noFill/>
          <a:ln w="9525">
            <a:noFill/>
            <a:miter lim="800000"/>
            <a:headEnd/>
            <a:tailEnd/>
          </a:ln>
        </p:spPr>
        <p:txBody>
          <a:bodyPr>
            <a:spAutoFit/>
          </a:bodyPr>
          <a:lstStyle/>
          <a:p>
            <a:pPr algn="ctr"/>
            <a:r>
              <a:rPr lang="de-DE" sz="2000" dirty="0"/>
              <a:t>„Die grundrechtlich garantierte Freiheit von Forschung und Lehre erfordert nicht, dass den Forschern an Hochschulen die unbeschränkte Rechtsinhaberschaft an ihren dienstlich gemachten Forschungsergebnissen eingeräumt werden müsste.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3059832" y="2003356"/>
            <a:ext cx="3600400" cy="1569660"/>
          </a:xfrm>
          <a:prstGeom prst="rect">
            <a:avLst/>
          </a:prstGeom>
          <a:solidFill>
            <a:srgbClr val="002060"/>
          </a:solidFill>
          <a:ln>
            <a:noFill/>
          </a:ln>
        </p:spPr>
        <p:txBody>
          <a:bodyPr wrap="square" rtlCol="0">
            <a:spAutoFit/>
          </a:bodyPr>
          <a:lstStyle/>
          <a:p>
            <a:pPr algn="ctr"/>
            <a:r>
              <a:rPr lang="de-DE" sz="3200" dirty="0" smtClean="0">
                <a:solidFill>
                  <a:schemeClr val="bg1"/>
                </a:solidFill>
              </a:rPr>
              <a:t>Die deprimierende Realität des Urheberrechts</a:t>
            </a:r>
            <a:endParaRPr lang="de-DE" sz="3200" dirty="0">
              <a:solidFill>
                <a:schemeClr val="bg1"/>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250" name="Picture 2"/>
          <p:cNvPicPr>
            <a:picLocks noChangeAspect="1" noChangeArrowheads="1"/>
          </p:cNvPicPr>
          <p:nvPr/>
        </p:nvPicPr>
        <p:blipFill>
          <a:blip r:embed="rId3" cstate="print"/>
          <a:srcRect/>
          <a:stretch>
            <a:fillRect/>
          </a:stretch>
        </p:blipFill>
        <p:spPr bwMode="auto">
          <a:xfrm>
            <a:off x="467544" y="0"/>
            <a:ext cx="4358258" cy="590786"/>
          </a:xfrm>
          <a:prstGeom prst="rect">
            <a:avLst/>
          </a:prstGeom>
          <a:noFill/>
          <a:ln w="9525">
            <a:noFill/>
            <a:miter lim="800000"/>
            <a:headEnd/>
            <a:tailEnd/>
          </a:ln>
        </p:spPr>
      </p:pic>
      <p:pic>
        <p:nvPicPr>
          <p:cNvPr id="181251" name="Picture 3"/>
          <p:cNvPicPr>
            <a:picLocks noChangeAspect="1" noChangeArrowheads="1"/>
          </p:cNvPicPr>
          <p:nvPr/>
        </p:nvPicPr>
        <p:blipFill>
          <a:blip r:embed="rId4" cstate="print"/>
          <a:srcRect/>
          <a:stretch>
            <a:fillRect/>
          </a:stretch>
        </p:blipFill>
        <p:spPr bwMode="auto">
          <a:xfrm>
            <a:off x="222173" y="548680"/>
            <a:ext cx="8921827" cy="1080120"/>
          </a:xfrm>
          <a:prstGeom prst="rect">
            <a:avLst/>
          </a:prstGeom>
          <a:noFill/>
          <a:ln w="9525">
            <a:noFill/>
            <a:miter lim="800000"/>
            <a:headEnd/>
            <a:tailEnd/>
          </a:ln>
        </p:spPr>
      </p:pic>
      <p:pic>
        <p:nvPicPr>
          <p:cNvPr id="181252" name="Picture 4"/>
          <p:cNvPicPr>
            <a:picLocks noChangeAspect="1" noChangeArrowheads="1"/>
          </p:cNvPicPr>
          <p:nvPr/>
        </p:nvPicPr>
        <p:blipFill>
          <a:blip r:embed="rId5" cstate="print"/>
          <a:srcRect/>
          <a:stretch>
            <a:fillRect/>
          </a:stretch>
        </p:blipFill>
        <p:spPr bwMode="auto">
          <a:xfrm>
            <a:off x="467544" y="4365104"/>
            <a:ext cx="7791450" cy="1390650"/>
          </a:xfrm>
          <a:prstGeom prst="rect">
            <a:avLst/>
          </a:prstGeom>
          <a:noFill/>
          <a:ln w="9525">
            <a:noFill/>
            <a:miter lim="800000"/>
            <a:headEnd/>
            <a:tailEnd/>
          </a:ln>
        </p:spPr>
      </p:pic>
      <p:grpSp>
        <p:nvGrpSpPr>
          <p:cNvPr id="2" name="Gruppieren 8"/>
          <p:cNvGrpSpPr/>
          <p:nvPr/>
        </p:nvGrpSpPr>
        <p:grpSpPr>
          <a:xfrm>
            <a:off x="3059832" y="1340768"/>
            <a:ext cx="3600400" cy="3240360"/>
            <a:chOff x="3059832" y="1340768"/>
            <a:chExt cx="3600400" cy="3240360"/>
          </a:xfrm>
        </p:grpSpPr>
        <p:sp>
          <p:nvSpPr>
            <p:cNvPr id="12" name="Textfeld 11"/>
            <p:cNvSpPr txBox="1"/>
            <p:nvPr/>
          </p:nvSpPr>
          <p:spPr>
            <a:xfrm>
              <a:off x="3059832" y="2348880"/>
              <a:ext cx="3600400" cy="1224136"/>
            </a:xfrm>
            <a:prstGeom prst="rect">
              <a:avLst/>
            </a:prstGeom>
            <a:solidFill>
              <a:srgbClr val="002060"/>
            </a:solidFill>
            <a:ln>
              <a:noFill/>
            </a:ln>
          </p:spPr>
          <p:txBody>
            <a:bodyPr wrap="square" rtlCol="0">
              <a:spAutoFit/>
            </a:bodyPr>
            <a:lstStyle/>
            <a:p>
              <a:pPr algn="ctr"/>
              <a:r>
                <a:rPr lang="de-DE" sz="2400" dirty="0" smtClean="0">
                  <a:solidFill>
                    <a:schemeClr val="bg1"/>
                  </a:solidFill>
                </a:rPr>
                <a:t>ein ziemlich vollständiges Scheitern von/für  Bildung und Wissenschaft</a:t>
              </a:r>
              <a:endParaRPr lang="de-DE" sz="2400" dirty="0">
                <a:solidFill>
                  <a:schemeClr val="bg1"/>
                </a:solidFill>
              </a:endParaRPr>
            </a:p>
          </p:txBody>
        </p:sp>
        <p:sp>
          <p:nvSpPr>
            <p:cNvPr id="13" name="Pfeil nach oben 12"/>
            <p:cNvSpPr/>
            <p:nvPr/>
          </p:nvSpPr>
          <p:spPr>
            <a:xfrm>
              <a:off x="4572000" y="1340768"/>
              <a:ext cx="720080" cy="1008112"/>
            </a:xfrm>
            <a:prstGeom prst="up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Pfeil nach oben 13"/>
            <p:cNvSpPr/>
            <p:nvPr/>
          </p:nvSpPr>
          <p:spPr>
            <a:xfrm flipV="1">
              <a:off x="4572000" y="3573016"/>
              <a:ext cx="720080" cy="1008112"/>
            </a:xfrm>
            <a:prstGeom prst="up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8" name="Textfeld 7"/>
          <p:cNvSpPr txBox="1"/>
          <p:nvPr/>
        </p:nvSpPr>
        <p:spPr>
          <a:xfrm>
            <a:off x="3851920" y="5805264"/>
            <a:ext cx="4752528" cy="646331"/>
          </a:xfrm>
          <a:prstGeom prst="rect">
            <a:avLst/>
          </a:prstGeom>
          <a:noFill/>
        </p:spPr>
        <p:txBody>
          <a:bodyPr wrap="square" rtlCol="0">
            <a:spAutoFit/>
          </a:bodyPr>
          <a:lstStyle/>
          <a:p>
            <a:r>
              <a:rPr lang="de-DE" dirty="0" smtClean="0"/>
              <a:t>vom Bundesrat 2007 als „</a:t>
            </a:r>
            <a:r>
              <a:rPr lang="de-DE" b="1" dirty="0" smtClean="0"/>
              <a:t>wenig bildungs- und wissenschaftsfreundlich</a:t>
            </a:r>
            <a:r>
              <a:rPr lang="de-DE" dirty="0" smtClean="0"/>
              <a:t>“ abgelehnt</a:t>
            </a:r>
            <a:endParaRPr lang="de-D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12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12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260648"/>
            <a:ext cx="3960440" cy="830997"/>
          </a:xfrm>
          <a:prstGeom prst="rect">
            <a:avLst/>
          </a:prstGeom>
          <a:solidFill>
            <a:srgbClr val="002060"/>
          </a:solidFill>
        </p:spPr>
        <p:txBody>
          <a:bodyPr wrap="square" rtlCol="0">
            <a:spAutoFit/>
          </a:bodyPr>
          <a:lstStyle/>
          <a:p>
            <a:pPr algn="ctr"/>
            <a:r>
              <a:rPr lang="de-DE" sz="2400" dirty="0" smtClean="0">
                <a:solidFill>
                  <a:schemeClr val="bg1"/>
                </a:solidFill>
              </a:rPr>
              <a:t>Wissenschaftsfreundliches Urheberrecht</a:t>
            </a:r>
            <a:endParaRPr lang="de-DE" sz="2400" dirty="0">
              <a:solidFill>
                <a:schemeClr val="bg1"/>
              </a:solidFill>
            </a:endParaRPr>
          </a:p>
        </p:txBody>
      </p:sp>
      <p:sp>
        <p:nvSpPr>
          <p:cNvPr id="4" name="Textfeld 3"/>
          <p:cNvSpPr txBox="1"/>
          <p:nvPr/>
        </p:nvSpPr>
        <p:spPr>
          <a:xfrm>
            <a:off x="755576" y="1890698"/>
            <a:ext cx="7704856" cy="1754326"/>
          </a:xfrm>
          <a:prstGeom prst="rect">
            <a:avLst/>
          </a:prstGeom>
          <a:noFill/>
        </p:spPr>
        <p:txBody>
          <a:bodyPr wrap="square" rtlCol="0">
            <a:spAutoFit/>
          </a:bodyPr>
          <a:lstStyle/>
          <a:p>
            <a:pPr algn="ctr"/>
            <a:r>
              <a:rPr lang="de-DE" sz="2000" dirty="0" smtClean="0"/>
              <a:t>Im Koalitionsvertrag der Regierungsparteien vom 11.11.2005 findet sich der Satz: </a:t>
            </a:r>
          </a:p>
          <a:p>
            <a:pPr algn="ctr"/>
            <a:r>
              <a:rPr lang="de-DE" sz="2000" b="1" dirty="0" smtClean="0"/>
              <a:t/>
            </a:r>
            <a:br>
              <a:rPr lang="de-DE" sz="2000" b="1" dirty="0" smtClean="0"/>
            </a:br>
            <a:r>
              <a:rPr lang="de-DE" sz="2400" b="1" dirty="0" smtClean="0"/>
              <a:t>"Wir wollen ein bildungs- und wissenschaftsfreundliches Urheberrecht.„ </a:t>
            </a:r>
            <a:endParaRPr lang="de-DE" sz="2400" b="1" dirty="0"/>
          </a:p>
        </p:txBody>
      </p:sp>
      <p:sp>
        <p:nvSpPr>
          <p:cNvPr id="17" name="Textfeld 16"/>
          <p:cNvSpPr txBox="1"/>
          <p:nvPr/>
        </p:nvSpPr>
        <p:spPr>
          <a:xfrm>
            <a:off x="1259632" y="6165304"/>
            <a:ext cx="6120680" cy="307777"/>
          </a:xfrm>
          <a:prstGeom prst="rect">
            <a:avLst/>
          </a:prstGeom>
          <a:noFill/>
        </p:spPr>
        <p:txBody>
          <a:bodyPr wrap="square" rtlCol="0">
            <a:spAutoFit/>
          </a:bodyPr>
          <a:lstStyle/>
          <a:p>
            <a:r>
              <a:rPr lang="en-US" sz="1400" dirty="0" smtClean="0"/>
              <a:t>http://www.boersenblatt.net/media/747/rede%20g%FCnter%20krings.pdf</a:t>
            </a:r>
            <a:endParaRPr lang="de-DE" sz="1400" dirty="0"/>
          </a:p>
        </p:txBody>
      </p:sp>
      <p:sp>
        <p:nvSpPr>
          <p:cNvPr id="6" name="Textfeld 5"/>
          <p:cNvSpPr txBox="1"/>
          <p:nvPr/>
        </p:nvSpPr>
        <p:spPr>
          <a:xfrm>
            <a:off x="395536" y="260648"/>
            <a:ext cx="1872208" cy="523220"/>
          </a:xfrm>
          <a:prstGeom prst="rect">
            <a:avLst/>
          </a:prstGeom>
          <a:solidFill>
            <a:srgbClr val="002060"/>
          </a:solidFill>
        </p:spPr>
        <p:txBody>
          <a:bodyPr wrap="square" rtlCol="0">
            <a:spAutoFit/>
          </a:bodyPr>
          <a:lstStyle/>
          <a:p>
            <a:pPr algn="ctr"/>
            <a:r>
              <a:rPr lang="de-DE" sz="2800" dirty="0" smtClean="0">
                <a:solidFill>
                  <a:schemeClr val="bg1"/>
                </a:solidFill>
              </a:rPr>
              <a:t>obschon</a:t>
            </a:r>
            <a:endParaRPr lang="de-DE" sz="2800"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932040" y="188640"/>
            <a:ext cx="3960440" cy="830997"/>
          </a:xfrm>
          <a:prstGeom prst="rect">
            <a:avLst/>
          </a:prstGeom>
          <a:solidFill>
            <a:srgbClr val="002060"/>
          </a:solidFill>
        </p:spPr>
        <p:txBody>
          <a:bodyPr wrap="square" rtlCol="0">
            <a:spAutoFit/>
          </a:bodyPr>
          <a:lstStyle/>
          <a:p>
            <a:pPr algn="ctr"/>
            <a:r>
              <a:rPr lang="de-DE" sz="2400" dirty="0" smtClean="0">
                <a:solidFill>
                  <a:schemeClr val="bg1"/>
                </a:solidFill>
              </a:rPr>
              <a:t>Wissenschaftsfreundliches Urheberrecht?</a:t>
            </a:r>
            <a:endParaRPr lang="de-DE" sz="2400" dirty="0">
              <a:solidFill>
                <a:schemeClr val="bg1"/>
              </a:solidFill>
            </a:endParaRPr>
          </a:p>
        </p:txBody>
      </p:sp>
      <p:sp>
        <p:nvSpPr>
          <p:cNvPr id="4" name="Textfeld 3"/>
          <p:cNvSpPr txBox="1"/>
          <p:nvPr/>
        </p:nvSpPr>
        <p:spPr>
          <a:xfrm>
            <a:off x="611560" y="1052736"/>
            <a:ext cx="7992888" cy="1477328"/>
          </a:xfrm>
          <a:prstGeom prst="rect">
            <a:avLst/>
          </a:prstGeom>
          <a:noFill/>
        </p:spPr>
        <p:txBody>
          <a:bodyPr wrap="square" rtlCol="0">
            <a:spAutoFit/>
          </a:bodyPr>
          <a:lstStyle/>
          <a:p>
            <a:r>
              <a:rPr lang="de-DE" sz="2400" b="1" dirty="0" smtClean="0"/>
              <a:t>Unzulänglich, verwirrend und nicht fair sind, neben § 52a, vor allem die §§ 52b, 53, 53a, 31a, 38 </a:t>
            </a:r>
          </a:p>
          <a:p>
            <a:r>
              <a:rPr lang="de-DE" sz="2400" b="1" dirty="0" smtClean="0"/>
              <a:t>sowie 95a und b.</a:t>
            </a:r>
          </a:p>
          <a:p>
            <a:endParaRPr lang="de-DE" dirty="0" smtClean="0"/>
          </a:p>
        </p:txBody>
      </p:sp>
      <p:sp>
        <p:nvSpPr>
          <p:cNvPr id="10" name="Rechteckige Legende 9"/>
          <p:cNvSpPr/>
          <p:nvPr/>
        </p:nvSpPr>
        <p:spPr>
          <a:xfrm>
            <a:off x="7271792" y="2708920"/>
            <a:ext cx="1872208" cy="1080120"/>
          </a:xfrm>
          <a:prstGeom prst="wedgeRectCallout">
            <a:avLst>
              <a:gd name="adj1" fmla="val -28878"/>
              <a:gd name="adj2" fmla="val -17802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002060"/>
                </a:solidFill>
              </a:rPr>
              <a:t>Bildungs- und Wissenschafts-schranke</a:t>
            </a:r>
            <a:endParaRPr lang="de-DE" dirty="0">
              <a:solidFill>
                <a:srgbClr val="002060"/>
              </a:solidFill>
            </a:endParaRPr>
          </a:p>
        </p:txBody>
      </p:sp>
      <p:sp>
        <p:nvSpPr>
          <p:cNvPr id="11" name="Rechteckige Legende 10"/>
          <p:cNvSpPr/>
          <p:nvPr/>
        </p:nvSpPr>
        <p:spPr>
          <a:xfrm>
            <a:off x="4572000" y="2780928"/>
            <a:ext cx="1728192" cy="1080120"/>
          </a:xfrm>
          <a:prstGeom prst="wedgeRectCallout">
            <a:avLst>
              <a:gd name="adj1" fmla="val -67599"/>
              <a:gd name="adj2" fmla="val -140972"/>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002060"/>
                </a:solidFill>
              </a:rPr>
              <a:t>Unbekannte Nutzungsarten</a:t>
            </a:r>
            <a:endParaRPr lang="de-DE" dirty="0">
              <a:solidFill>
                <a:srgbClr val="002060"/>
              </a:solidFill>
            </a:endParaRPr>
          </a:p>
        </p:txBody>
      </p:sp>
      <p:sp>
        <p:nvSpPr>
          <p:cNvPr id="13" name="Rechteckige Legende 12"/>
          <p:cNvSpPr/>
          <p:nvPr/>
        </p:nvSpPr>
        <p:spPr>
          <a:xfrm>
            <a:off x="4499992" y="4293096"/>
            <a:ext cx="1728192" cy="1080120"/>
          </a:xfrm>
          <a:prstGeom prst="wedgeRectCallout">
            <a:avLst>
              <a:gd name="adj1" fmla="val -100904"/>
              <a:gd name="adj2" fmla="val -273122"/>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002060"/>
                </a:solidFill>
              </a:rPr>
              <a:t>Kopienversand auf Bestellung</a:t>
            </a:r>
            <a:endParaRPr lang="de-DE" dirty="0">
              <a:solidFill>
                <a:srgbClr val="002060"/>
              </a:solidFill>
            </a:endParaRPr>
          </a:p>
        </p:txBody>
      </p:sp>
      <p:sp>
        <p:nvSpPr>
          <p:cNvPr id="14" name="Rechteckige Legende 13"/>
          <p:cNvSpPr/>
          <p:nvPr/>
        </p:nvSpPr>
        <p:spPr>
          <a:xfrm>
            <a:off x="1979712" y="2564904"/>
            <a:ext cx="1728192" cy="1080120"/>
          </a:xfrm>
          <a:prstGeom prst="wedgeRectCallout">
            <a:avLst>
              <a:gd name="adj1" fmla="val 18458"/>
              <a:gd name="adj2" fmla="val -11600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002060"/>
                </a:solidFill>
              </a:rPr>
              <a:t>Nutzung zum eigenen Gebrauch</a:t>
            </a:r>
            <a:endParaRPr lang="de-DE" dirty="0">
              <a:solidFill>
                <a:srgbClr val="002060"/>
              </a:solidFill>
            </a:endParaRPr>
          </a:p>
        </p:txBody>
      </p:sp>
      <p:sp>
        <p:nvSpPr>
          <p:cNvPr id="16" name="Rechteckige Legende 15"/>
          <p:cNvSpPr/>
          <p:nvPr/>
        </p:nvSpPr>
        <p:spPr>
          <a:xfrm>
            <a:off x="0" y="4293096"/>
            <a:ext cx="1872208" cy="1080120"/>
          </a:xfrm>
          <a:prstGeom prst="wedgeRectCallout">
            <a:avLst>
              <a:gd name="adj1" fmla="val 57014"/>
              <a:gd name="adj2" fmla="val -26420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002060"/>
                </a:solidFill>
              </a:rPr>
              <a:t>Einsatz technischer Schutzmaß-nahmen (DRM)</a:t>
            </a:r>
            <a:endParaRPr lang="de-DE" dirty="0">
              <a:solidFill>
                <a:srgbClr val="002060"/>
              </a:solidFill>
            </a:endParaRPr>
          </a:p>
        </p:txBody>
      </p:sp>
      <p:sp>
        <p:nvSpPr>
          <p:cNvPr id="17" name="Rechteckige Legende 16"/>
          <p:cNvSpPr/>
          <p:nvPr/>
        </p:nvSpPr>
        <p:spPr>
          <a:xfrm>
            <a:off x="5868144" y="1844824"/>
            <a:ext cx="1224136" cy="1080120"/>
          </a:xfrm>
          <a:prstGeom prst="wedgeRectCallout">
            <a:avLst>
              <a:gd name="adj1" fmla="val -125497"/>
              <a:gd name="adj2" fmla="val -6767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002060"/>
                </a:solidFill>
              </a:rPr>
              <a:t>Zweitver-wertungs-recht</a:t>
            </a:r>
            <a:endParaRPr lang="de-DE" dirty="0">
              <a:solidFill>
                <a:srgbClr val="002060"/>
              </a:solidFill>
            </a:endParaRPr>
          </a:p>
        </p:txBody>
      </p:sp>
      <p:sp>
        <p:nvSpPr>
          <p:cNvPr id="12" name="Rechteckige Legende 11"/>
          <p:cNvSpPr/>
          <p:nvPr/>
        </p:nvSpPr>
        <p:spPr>
          <a:xfrm>
            <a:off x="0" y="2348880"/>
            <a:ext cx="1728192" cy="1080120"/>
          </a:xfrm>
          <a:prstGeom prst="wedgeRectCallout">
            <a:avLst>
              <a:gd name="adj1" fmla="val 95157"/>
              <a:gd name="adj2" fmla="val -108926"/>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002060"/>
                </a:solidFill>
              </a:rPr>
              <a:t>eLeseplätze in Bibliotheken</a:t>
            </a:r>
            <a:endParaRPr lang="de-DE"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P spid="16" grpId="0" animBg="1"/>
      <p:bldP spid="17" grpId="0" animBg="1"/>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116632"/>
            <a:ext cx="3960440" cy="830997"/>
          </a:xfrm>
          <a:prstGeom prst="rect">
            <a:avLst/>
          </a:prstGeom>
          <a:solidFill>
            <a:srgbClr val="002060"/>
          </a:solidFill>
        </p:spPr>
        <p:txBody>
          <a:bodyPr wrap="square" rtlCol="0">
            <a:spAutoFit/>
          </a:bodyPr>
          <a:lstStyle/>
          <a:p>
            <a:pPr algn="ctr"/>
            <a:r>
              <a:rPr lang="de-DE" sz="2400" dirty="0" smtClean="0">
                <a:solidFill>
                  <a:schemeClr val="bg1"/>
                </a:solidFill>
              </a:rPr>
              <a:t>Wissenschaftsfreundliches Urheberrecht?</a:t>
            </a:r>
            <a:endParaRPr lang="de-DE" sz="2400" dirty="0">
              <a:solidFill>
                <a:schemeClr val="bg1"/>
              </a:solidFill>
            </a:endParaRPr>
          </a:p>
        </p:txBody>
      </p:sp>
      <p:sp>
        <p:nvSpPr>
          <p:cNvPr id="8" name="Textfeld 7"/>
          <p:cNvSpPr txBox="1"/>
          <p:nvPr/>
        </p:nvSpPr>
        <p:spPr>
          <a:xfrm>
            <a:off x="683568" y="2276872"/>
            <a:ext cx="7920880" cy="1015663"/>
          </a:xfrm>
          <a:prstGeom prst="rect">
            <a:avLst/>
          </a:prstGeom>
          <a:noFill/>
        </p:spPr>
        <p:txBody>
          <a:bodyPr wrap="square" rtlCol="0">
            <a:spAutoFit/>
          </a:bodyPr>
          <a:lstStyle/>
          <a:p>
            <a:r>
              <a:rPr lang="de-DE" sz="2000" dirty="0" smtClean="0"/>
              <a:t>„So haben die letzten gesetzlichen Änderungen zwischen 1998 und 2009 zu erheblichen Verkomplizierungen am Text des Urheberrechtsgesetzes und deutlichen Akzeptanzproblemen geführt.“</a:t>
            </a:r>
            <a:endParaRPr lang="de-DE" sz="2000" dirty="0"/>
          </a:p>
        </p:txBody>
      </p:sp>
      <p:sp>
        <p:nvSpPr>
          <p:cNvPr id="9" name="Textfeld 8"/>
          <p:cNvSpPr txBox="1"/>
          <p:nvPr/>
        </p:nvSpPr>
        <p:spPr>
          <a:xfrm>
            <a:off x="683568" y="3356992"/>
            <a:ext cx="7272808" cy="861774"/>
          </a:xfrm>
          <a:prstGeom prst="rect">
            <a:avLst/>
          </a:prstGeom>
          <a:noFill/>
        </p:spPr>
        <p:txBody>
          <a:bodyPr wrap="square" rtlCol="0">
            <a:spAutoFit/>
          </a:bodyPr>
          <a:lstStyle/>
          <a:p>
            <a:r>
              <a:rPr lang="de-DE" sz="2000" b="1" dirty="0" smtClean="0"/>
              <a:t>Leutheusser-Schnarrenberger.  Kein Grund zum Kulturpessimismus</a:t>
            </a:r>
          </a:p>
          <a:p>
            <a:r>
              <a:rPr lang="de-DE" dirty="0" smtClean="0"/>
              <a:t>FAZ 31.5.2012  - </a:t>
            </a:r>
            <a:r>
              <a:rPr lang="de-DE" sz="1200" dirty="0" smtClean="0"/>
              <a:t>http://www.bmj.de/SharedDocs/Namensartikel/20120531_Kein_Grund_zum_Kulturpessimismus.html</a:t>
            </a:r>
            <a:endParaRPr lang="de-DE" sz="1200" dirty="0"/>
          </a:p>
        </p:txBody>
      </p:sp>
      <p:sp>
        <p:nvSpPr>
          <p:cNvPr id="10" name="Textfeld 9"/>
          <p:cNvSpPr txBox="1"/>
          <p:nvPr/>
        </p:nvSpPr>
        <p:spPr>
          <a:xfrm>
            <a:off x="611560" y="1052736"/>
            <a:ext cx="7992888" cy="1477328"/>
          </a:xfrm>
          <a:prstGeom prst="rect">
            <a:avLst/>
          </a:prstGeom>
          <a:noFill/>
        </p:spPr>
        <p:txBody>
          <a:bodyPr wrap="square" rtlCol="0">
            <a:spAutoFit/>
          </a:bodyPr>
          <a:lstStyle/>
          <a:p>
            <a:r>
              <a:rPr lang="de-DE" sz="2400" b="1" dirty="0" smtClean="0"/>
              <a:t>Unzulänglich, verwirrend und nicht fair sind, neben § 52a, vor allem die §§ 52b, 53, 53a, 31a, 38 </a:t>
            </a:r>
          </a:p>
          <a:p>
            <a:r>
              <a:rPr lang="de-DE" sz="2400" b="1" dirty="0" smtClean="0"/>
              <a:t>sowie 95a und b.</a:t>
            </a:r>
          </a:p>
          <a:p>
            <a:endParaRPr lang="de-DE"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2267744" y="692696"/>
            <a:ext cx="3744416" cy="830997"/>
          </a:xfrm>
          <a:prstGeom prst="rect">
            <a:avLst/>
          </a:prstGeom>
          <a:solidFill>
            <a:srgbClr val="002060"/>
          </a:solidFill>
        </p:spPr>
        <p:txBody>
          <a:bodyPr wrap="square" rtlCol="0">
            <a:spAutoFit/>
          </a:bodyPr>
          <a:lstStyle/>
          <a:p>
            <a:pPr algn="ctr"/>
            <a:r>
              <a:rPr lang="de-DE" sz="4800" dirty="0" smtClean="0">
                <a:solidFill>
                  <a:schemeClr val="bg1"/>
                </a:solidFill>
              </a:rPr>
              <a:t>§ 52a UrhG</a:t>
            </a:r>
            <a:endParaRPr lang="de-DE" sz="4800" dirty="0">
              <a:solidFill>
                <a:schemeClr val="bg1"/>
              </a:solidFill>
            </a:endParaRPr>
          </a:p>
        </p:txBody>
      </p:sp>
      <p:sp>
        <p:nvSpPr>
          <p:cNvPr id="16" name="Textfeld 15"/>
          <p:cNvSpPr txBox="1"/>
          <p:nvPr/>
        </p:nvSpPr>
        <p:spPr>
          <a:xfrm>
            <a:off x="1259632" y="1916832"/>
            <a:ext cx="5832648" cy="738664"/>
          </a:xfrm>
          <a:prstGeom prst="rect">
            <a:avLst/>
          </a:prstGeom>
          <a:noFill/>
        </p:spPr>
        <p:txBody>
          <a:bodyPr wrap="square" rtlCol="0">
            <a:spAutoFit/>
          </a:bodyPr>
          <a:lstStyle/>
          <a:p>
            <a:pPr marL="0" lvl="1" algn="ctr"/>
            <a:r>
              <a:rPr lang="de-DE" sz="2400" b="1" dirty="0" smtClean="0"/>
              <a:t>Wissenschafts- und Bildungsschranke</a:t>
            </a:r>
          </a:p>
          <a:p>
            <a:pPr algn="ctr"/>
            <a:endParaRPr lang="de-DE" dirty="0"/>
          </a:p>
        </p:txBody>
      </p:sp>
      <p:sp>
        <p:nvSpPr>
          <p:cNvPr id="18" name="Textfeld 17"/>
          <p:cNvSpPr txBox="1"/>
          <p:nvPr/>
        </p:nvSpPr>
        <p:spPr>
          <a:xfrm>
            <a:off x="467544" y="2564904"/>
            <a:ext cx="7704856" cy="1938992"/>
          </a:xfrm>
          <a:prstGeom prst="rect">
            <a:avLst/>
          </a:prstGeom>
          <a:noFill/>
        </p:spPr>
        <p:txBody>
          <a:bodyPr wrap="square" rtlCol="0">
            <a:spAutoFit/>
          </a:bodyPr>
          <a:lstStyle/>
          <a:p>
            <a:pPr algn="ctr"/>
            <a:r>
              <a:rPr lang="de-DE" sz="2400" b="1" dirty="0" smtClean="0"/>
              <a:t>Mit der Einrichtung einer neuen Schranke zu Gunsten von Bildung und Wissenschaft setzte Deutschland als eines der ersten Länder in Europa die von Art. 5 Abs. 3 Buchstabe a der europäischen Richtlinie (EU-Richtlinie 2001) gegebene Möglichkeit um.</a:t>
            </a:r>
            <a:endParaRPr lang="de-DE" sz="24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323528" y="116632"/>
            <a:ext cx="2520280" cy="461665"/>
          </a:xfrm>
          <a:prstGeom prst="rect">
            <a:avLst/>
          </a:prstGeom>
          <a:solidFill>
            <a:srgbClr val="002060"/>
          </a:solidFill>
        </p:spPr>
        <p:txBody>
          <a:bodyPr wrap="square" rtlCol="0">
            <a:spAutoFit/>
          </a:bodyPr>
          <a:lstStyle/>
          <a:p>
            <a:pPr algn="ctr"/>
            <a:r>
              <a:rPr lang="de-DE" sz="2400" dirty="0" smtClean="0">
                <a:solidFill>
                  <a:schemeClr val="bg1"/>
                </a:solidFill>
              </a:rPr>
              <a:t>§ 52a UrhG</a:t>
            </a:r>
            <a:endParaRPr lang="de-DE" sz="2400" dirty="0">
              <a:solidFill>
                <a:schemeClr val="bg1"/>
              </a:solidFill>
            </a:endParaRPr>
          </a:p>
        </p:txBody>
      </p:sp>
      <p:sp>
        <p:nvSpPr>
          <p:cNvPr id="7" name="Textfeld 6"/>
          <p:cNvSpPr txBox="1"/>
          <p:nvPr/>
        </p:nvSpPr>
        <p:spPr>
          <a:xfrm>
            <a:off x="2987824" y="188640"/>
            <a:ext cx="2808312" cy="523220"/>
          </a:xfrm>
          <a:prstGeom prst="rect">
            <a:avLst/>
          </a:prstGeom>
          <a:noFill/>
        </p:spPr>
        <p:txBody>
          <a:bodyPr wrap="square" rtlCol="0">
            <a:spAutoFit/>
          </a:bodyPr>
          <a:lstStyle/>
          <a:p>
            <a:r>
              <a:rPr lang="de-DE" sz="2000" dirty="0" smtClean="0"/>
              <a:t>vorher </a:t>
            </a:r>
            <a:r>
              <a:rPr lang="de-DE" sz="2800" dirty="0" smtClean="0"/>
              <a:t>- nachher</a:t>
            </a:r>
            <a:endParaRPr lang="de-DE" sz="2800" dirty="0"/>
          </a:p>
        </p:txBody>
      </p:sp>
      <p:sp>
        <p:nvSpPr>
          <p:cNvPr id="10" name="Textfeld 9"/>
          <p:cNvSpPr txBox="1"/>
          <p:nvPr/>
        </p:nvSpPr>
        <p:spPr>
          <a:xfrm>
            <a:off x="5292080" y="260648"/>
            <a:ext cx="1008112" cy="523220"/>
          </a:xfrm>
          <a:prstGeom prst="rect">
            <a:avLst/>
          </a:prstGeom>
          <a:noFill/>
        </p:spPr>
        <p:txBody>
          <a:bodyPr wrap="square" rtlCol="0">
            <a:spAutoFit/>
          </a:bodyPr>
          <a:lstStyle/>
          <a:p>
            <a:r>
              <a:rPr lang="de-DE" sz="2800" dirty="0" smtClean="0"/>
              <a:t>2003</a:t>
            </a:r>
            <a:endParaRPr lang="de-DE" sz="2800" dirty="0"/>
          </a:p>
        </p:txBody>
      </p:sp>
      <p:pic>
        <p:nvPicPr>
          <p:cNvPr id="8" name="Picture 3"/>
          <p:cNvPicPr>
            <a:picLocks noChangeAspect="1" noChangeArrowheads="1"/>
          </p:cNvPicPr>
          <p:nvPr/>
        </p:nvPicPr>
        <p:blipFill>
          <a:blip r:embed="rId3" cstate="print"/>
          <a:srcRect/>
          <a:stretch>
            <a:fillRect/>
          </a:stretch>
        </p:blipFill>
        <p:spPr bwMode="auto">
          <a:xfrm rot="10800000" flipH="1" flipV="1">
            <a:off x="131763" y="1524000"/>
            <a:ext cx="7862887" cy="4572000"/>
          </a:xfrm>
          <a:prstGeom prst="rect">
            <a:avLst/>
          </a:prstGeom>
          <a:noFill/>
          <a:ln w="9525">
            <a:noFill/>
            <a:miter lim="800000"/>
            <a:headEnd/>
            <a:tailEnd/>
          </a:ln>
        </p:spPr>
      </p:pic>
      <p:sp>
        <p:nvSpPr>
          <p:cNvPr id="9" name="AutoShape 4"/>
          <p:cNvSpPr>
            <a:spLocks noChangeArrowheads="1"/>
          </p:cNvSpPr>
          <p:nvPr/>
        </p:nvSpPr>
        <p:spPr bwMode="auto">
          <a:xfrm>
            <a:off x="115888" y="838200"/>
            <a:ext cx="2170112" cy="492125"/>
          </a:xfrm>
          <a:prstGeom prst="wedgeRectCallout">
            <a:avLst>
              <a:gd name="adj1" fmla="val 39440"/>
              <a:gd name="adj2" fmla="val 255815"/>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nur kleine Teile eines Werkes</a:t>
            </a:r>
          </a:p>
        </p:txBody>
      </p:sp>
      <p:sp>
        <p:nvSpPr>
          <p:cNvPr id="11" name="AutoShape 5"/>
          <p:cNvSpPr>
            <a:spLocks noChangeArrowheads="1"/>
          </p:cNvSpPr>
          <p:nvPr/>
        </p:nvSpPr>
        <p:spPr bwMode="auto">
          <a:xfrm>
            <a:off x="2782888" y="914400"/>
            <a:ext cx="2170112" cy="492125"/>
          </a:xfrm>
          <a:prstGeom prst="wedgeRectCallout">
            <a:avLst>
              <a:gd name="adj1" fmla="val -150380"/>
              <a:gd name="adj2" fmla="val 341773"/>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nur für die Nutzung IM Unterricht</a:t>
            </a:r>
          </a:p>
        </p:txBody>
      </p:sp>
      <p:sp>
        <p:nvSpPr>
          <p:cNvPr id="12" name="AutoShape 6"/>
          <p:cNvSpPr>
            <a:spLocks noChangeArrowheads="1"/>
          </p:cNvSpPr>
          <p:nvPr/>
        </p:nvSpPr>
        <p:spPr bwMode="auto">
          <a:xfrm>
            <a:off x="6973888" y="2514600"/>
            <a:ext cx="2170112" cy="738188"/>
          </a:xfrm>
          <a:prstGeom prst="wedgeRectCallout">
            <a:avLst>
              <a:gd name="adj1" fmla="val -222958"/>
              <a:gd name="adj2" fmla="val 59435"/>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nur für die bestimmt abgegrenzten Teilnehmer von Kursen</a:t>
            </a:r>
          </a:p>
        </p:txBody>
      </p:sp>
      <p:sp>
        <p:nvSpPr>
          <p:cNvPr id="13" name="AutoShape 7"/>
          <p:cNvSpPr>
            <a:spLocks noChangeArrowheads="1"/>
          </p:cNvSpPr>
          <p:nvPr/>
        </p:nvSpPr>
        <p:spPr bwMode="auto">
          <a:xfrm>
            <a:off x="7239000" y="1676400"/>
            <a:ext cx="1828800" cy="733425"/>
          </a:xfrm>
          <a:prstGeom prst="wedgeRectCallout">
            <a:avLst>
              <a:gd name="adj1" fmla="val -313588"/>
              <a:gd name="adj2" fmla="val 301977"/>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für die Nutzung genau definierter Forschungsgruppen</a:t>
            </a:r>
          </a:p>
        </p:txBody>
      </p:sp>
      <p:sp>
        <p:nvSpPr>
          <p:cNvPr id="14" name="AutoShape 8"/>
          <p:cNvSpPr>
            <a:spLocks noChangeArrowheads="1"/>
          </p:cNvSpPr>
          <p:nvPr/>
        </p:nvSpPr>
        <p:spPr bwMode="auto">
          <a:xfrm>
            <a:off x="5526088" y="990600"/>
            <a:ext cx="3294384" cy="492443"/>
          </a:xfrm>
          <a:prstGeom prst="wedgeRectCallout">
            <a:avLst>
              <a:gd name="adj1" fmla="val -24648"/>
              <a:gd name="adj2" fmla="val 154616"/>
            </a:avLst>
          </a:prstGeom>
          <a:solidFill>
            <a:srgbClr val="CBCBCB">
              <a:alpha val="50195"/>
            </a:srgbClr>
          </a:solidFill>
          <a:ln w="9525">
            <a:noFill/>
            <a:miter lim="800000"/>
            <a:headEnd/>
            <a:tailEnd/>
          </a:ln>
        </p:spPr>
        <p:txBody>
          <a:bodyPr wrap="square" lIns="0" tIns="0" rIns="0" bIns="0">
            <a:spAutoFit/>
          </a:bodyPr>
          <a:lstStyle/>
          <a:p>
            <a:pPr>
              <a:buFont typeface="Wingdings" pitchFamily="2" charset="2"/>
              <a:buNone/>
            </a:pPr>
            <a:r>
              <a:rPr lang="de-DE" sz="1600" b="1" dirty="0">
                <a:solidFill>
                  <a:srgbClr val="002060"/>
                </a:solidFill>
              </a:rPr>
              <a:t>befristet bis Ende 2006 </a:t>
            </a:r>
            <a:r>
              <a:rPr lang="de-DE" sz="1600" b="1" dirty="0" smtClean="0">
                <a:solidFill>
                  <a:srgbClr val="002060"/>
                </a:solidFill>
              </a:rPr>
              <a:t>– verlängert </a:t>
            </a:r>
            <a:r>
              <a:rPr lang="de-DE" sz="1600" b="1" dirty="0">
                <a:solidFill>
                  <a:srgbClr val="002060"/>
                </a:solidFill>
              </a:rPr>
              <a:t>bis </a:t>
            </a:r>
            <a:r>
              <a:rPr lang="de-DE" sz="1600" b="1" dirty="0" smtClean="0">
                <a:solidFill>
                  <a:srgbClr val="002060"/>
                </a:solidFill>
              </a:rPr>
              <a:t>2008, dann bis 2012, jetzt bis 2014</a:t>
            </a:r>
            <a:endParaRPr lang="de-DE" sz="1600" b="1" dirty="0">
              <a:solidFill>
                <a:srgbClr val="002060"/>
              </a:solidFill>
            </a:endParaRPr>
          </a:p>
        </p:txBody>
      </p:sp>
      <p:sp>
        <p:nvSpPr>
          <p:cNvPr id="16" name="AutoShape 9"/>
          <p:cNvSpPr>
            <a:spLocks noChangeArrowheads="1"/>
          </p:cNvSpPr>
          <p:nvPr/>
        </p:nvSpPr>
        <p:spPr bwMode="auto">
          <a:xfrm>
            <a:off x="5830888" y="3124200"/>
            <a:ext cx="2322512" cy="733425"/>
          </a:xfrm>
          <a:prstGeom prst="wedgeRectCallout">
            <a:avLst>
              <a:gd name="adj1" fmla="val -199009"/>
              <a:gd name="adj2" fmla="val 221269"/>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ohne direktes oder indirektes kommerzielles Interesse</a:t>
            </a:r>
          </a:p>
        </p:txBody>
      </p:sp>
      <p:sp>
        <p:nvSpPr>
          <p:cNvPr id="17" name="AutoShape 10"/>
          <p:cNvSpPr>
            <a:spLocks noChangeArrowheads="1"/>
          </p:cNvSpPr>
          <p:nvPr/>
        </p:nvSpPr>
        <p:spPr bwMode="auto">
          <a:xfrm>
            <a:off x="6973888" y="3886200"/>
            <a:ext cx="2170112" cy="984885"/>
          </a:xfrm>
          <a:prstGeom prst="wedgeRectCallout">
            <a:avLst>
              <a:gd name="adj1" fmla="val -201060"/>
              <a:gd name="adj2" fmla="val 96917"/>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Nutzung in Schulen nur mit expliziter Zustimmung der Rechtsinhaber</a:t>
            </a:r>
          </a:p>
        </p:txBody>
      </p:sp>
      <p:sp>
        <p:nvSpPr>
          <p:cNvPr id="18" name="AutoShape 11"/>
          <p:cNvSpPr>
            <a:spLocks noChangeArrowheads="1"/>
          </p:cNvSpPr>
          <p:nvPr/>
        </p:nvSpPr>
        <p:spPr bwMode="auto">
          <a:xfrm>
            <a:off x="6049963" y="5029200"/>
            <a:ext cx="2713037" cy="733425"/>
          </a:xfrm>
          <a:prstGeom prst="wedgeRectCallout">
            <a:avLst>
              <a:gd name="adj1" fmla="val -67722"/>
              <a:gd name="adj2" fmla="val 29032"/>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Nutzung von Filmen erst nach 2 Jahren der Verwertung in Filmtheatern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P spid="11" grpId="0" animBg="1" autoUpdateAnimBg="0"/>
      <p:bldP spid="12" grpId="0" animBg="1" autoUpdateAnimBg="0"/>
      <p:bldP spid="13" grpId="0" animBg="1" autoUpdateAnimBg="0"/>
      <p:bldP spid="14" grpId="0" animBg="1" autoUpdateAnimBg="0"/>
      <p:bldP spid="16" grpId="0" animBg="1" autoUpdateAnimBg="0"/>
      <p:bldP spid="17" grpId="0" animBg="1" autoUpdateAnimBg="0"/>
      <p:bldP spid="18"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323528" y="116632"/>
            <a:ext cx="2520280" cy="461665"/>
          </a:xfrm>
          <a:prstGeom prst="rect">
            <a:avLst/>
          </a:prstGeom>
          <a:solidFill>
            <a:srgbClr val="002060"/>
          </a:solidFill>
        </p:spPr>
        <p:txBody>
          <a:bodyPr wrap="square" rtlCol="0">
            <a:spAutoFit/>
          </a:bodyPr>
          <a:lstStyle/>
          <a:p>
            <a:pPr algn="ctr"/>
            <a:r>
              <a:rPr lang="de-DE" sz="2400" dirty="0" smtClean="0">
                <a:solidFill>
                  <a:schemeClr val="bg1"/>
                </a:solidFill>
              </a:rPr>
              <a:t>§ 52a UrhG</a:t>
            </a:r>
            <a:endParaRPr lang="de-DE" sz="2400" dirty="0">
              <a:solidFill>
                <a:schemeClr val="bg1"/>
              </a:solidFill>
            </a:endParaRPr>
          </a:p>
        </p:txBody>
      </p:sp>
      <p:sp>
        <p:nvSpPr>
          <p:cNvPr id="7" name="Textfeld 6"/>
          <p:cNvSpPr txBox="1"/>
          <p:nvPr/>
        </p:nvSpPr>
        <p:spPr>
          <a:xfrm>
            <a:off x="2987824" y="188640"/>
            <a:ext cx="2808312" cy="523220"/>
          </a:xfrm>
          <a:prstGeom prst="rect">
            <a:avLst/>
          </a:prstGeom>
          <a:noFill/>
        </p:spPr>
        <p:txBody>
          <a:bodyPr wrap="square" rtlCol="0">
            <a:spAutoFit/>
          </a:bodyPr>
          <a:lstStyle/>
          <a:p>
            <a:r>
              <a:rPr lang="de-DE" sz="2000" dirty="0" smtClean="0"/>
              <a:t>vorher </a:t>
            </a:r>
            <a:r>
              <a:rPr lang="de-DE" sz="2800" dirty="0" smtClean="0"/>
              <a:t>- nachher</a:t>
            </a:r>
            <a:endParaRPr lang="de-DE" sz="2800" dirty="0"/>
          </a:p>
        </p:txBody>
      </p:sp>
      <p:sp>
        <p:nvSpPr>
          <p:cNvPr id="10" name="Textfeld 9"/>
          <p:cNvSpPr txBox="1"/>
          <p:nvPr/>
        </p:nvSpPr>
        <p:spPr>
          <a:xfrm>
            <a:off x="5292080" y="260648"/>
            <a:ext cx="1008112" cy="523220"/>
          </a:xfrm>
          <a:prstGeom prst="rect">
            <a:avLst/>
          </a:prstGeom>
          <a:noFill/>
        </p:spPr>
        <p:txBody>
          <a:bodyPr wrap="square" rtlCol="0">
            <a:spAutoFit/>
          </a:bodyPr>
          <a:lstStyle/>
          <a:p>
            <a:r>
              <a:rPr lang="de-DE" sz="2800" dirty="0" smtClean="0"/>
              <a:t>2003</a:t>
            </a:r>
            <a:endParaRPr lang="de-DE" sz="2800" dirty="0"/>
          </a:p>
        </p:txBody>
      </p:sp>
      <p:pic>
        <p:nvPicPr>
          <p:cNvPr id="8" name="Picture 3"/>
          <p:cNvPicPr>
            <a:picLocks noChangeAspect="1" noChangeArrowheads="1"/>
          </p:cNvPicPr>
          <p:nvPr/>
        </p:nvPicPr>
        <p:blipFill>
          <a:blip r:embed="rId3" cstate="print"/>
          <a:srcRect/>
          <a:stretch>
            <a:fillRect/>
          </a:stretch>
        </p:blipFill>
        <p:spPr bwMode="auto">
          <a:xfrm rot="10800000" flipH="1" flipV="1">
            <a:off x="131763" y="1524000"/>
            <a:ext cx="7862887" cy="4572000"/>
          </a:xfrm>
          <a:prstGeom prst="rect">
            <a:avLst/>
          </a:prstGeom>
          <a:noFill/>
          <a:ln w="9525">
            <a:noFill/>
            <a:miter lim="800000"/>
            <a:headEnd/>
            <a:tailEnd/>
          </a:ln>
        </p:spPr>
      </p:pic>
      <p:sp>
        <p:nvSpPr>
          <p:cNvPr id="9" name="AutoShape 4"/>
          <p:cNvSpPr>
            <a:spLocks noChangeArrowheads="1"/>
          </p:cNvSpPr>
          <p:nvPr/>
        </p:nvSpPr>
        <p:spPr bwMode="auto">
          <a:xfrm>
            <a:off x="115888" y="838200"/>
            <a:ext cx="2170112" cy="492125"/>
          </a:xfrm>
          <a:prstGeom prst="wedgeRectCallout">
            <a:avLst>
              <a:gd name="adj1" fmla="val 39440"/>
              <a:gd name="adj2" fmla="val 255815"/>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nur kleine Teile eines Werkes</a:t>
            </a:r>
          </a:p>
        </p:txBody>
      </p:sp>
      <p:sp>
        <p:nvSpPr>
          <p:cNvPr id="11" name="AutoShape 5"/>
          <p:cNvSpPr>
            <a:spLocks noChangeArrowheads="1"/>
          </p:cNvSpPr>
          <p:nvPr/>
        </p:nvSpPr>
        <p:spPr bwMode="auto">
          <a:xfrm>
            <a:off x="2782888" y="914400"/>
            <a:ext cx="2170112" cy="492125"/>
          </a:xfrm>
          <a:prstGeom prst="wedgeRectCallout">
            <a:avLst>
              <a:gd name="adj1" fmla="val -148435"/>
              <a:gd name="adj2" fmla="val 353207"/>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nur für die Nutzung IM Unterricht</a:t>
            </a:r>
          </a:p>
        </p:txBody>
      </p:sp>
      <p:sp>
        <p:nvSpPr>
          <p:cNvPr id="12" name="AutoShape 6"/>
          <p:cNvSpPr>
            <a:spLocks noChangeArrowheads="1"/>
          </p:cNvSpPr>
          <p:nvPr/>
        </p:nvSpPr>
        <p:spPr bwMode="auto">
          <a:xfrm>
            <a:off x="6973888" y="2514600"/>
            <a:ext cx="2170112" cy="738188"/>
          </a:xfrm>
          <a:prstGeom prst="wedgeRectCallout">
            <a:avLst>
              <a:gd name="adj1" fmla="val -222958"/>
              <a:gd name="adj2" fmla="val 59435"/>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nur für die bestimmt abgegrenzten Teilnehmer von Kursen</a:t>
            </a:r>
          </a:p>
        </p:txBody>
      </p:sp>
      <p:sp>
        <p:nvSpPr>
          <p:cNvPr id="13" name="AutoShape 7"/>
          <p:cNvSpPr>
            <a:spLocks noChangeArrowheads="1"/>
          </p:cNvSpPr>
          <p:nvPr/>
        </p:nvSpPr>
        <p:spPr bwMode="auto">
          <a:xfrm>
            <a:off x="7239000" y="1676400"/>
            <a:ext cx="1828800" cy="733425"/>
          </a:xfrm>
          <a:prstGeom prst="wedgeRectCallout">
            <a:avLst>
              <a:gd name="adj1" fmla="val -313588"/>
              <a:gd name="adj2" fmla="val 301977"/>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für die Nutzung genau definierter Forschungsgruppen</a:t>
            </a:r>
          </a:p>
        </p:txBody>
      </p:sp>
      <p:sp>
        <p:nvSpPr>
          <p:cNvPr id="14" name="AutoShape 8"/>
          <p:cNvSpPr>
            <a:spLocks noChangeArrowheads="1"/>
          </p:cNvSpPr>
          <p:nvPr/>
        </p:nvSpPr>
        <p:spPr bwMode="auto">
          <a:xfrm>
            <a:off x="5526088" y="990600"/>
            <a:ext cx="2474912" cy="492125"/>
          </a:xfrm>
          <a:prstGeom prst="wedgeRectCallout">
            <a:avLst>
              <a:gd name="adj1" fmla="val -24648"/>
              <a:gd name="adj2" fmla="val 154616"/>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befristet bis Ende 2006 </a:t>
            </a:r>
            <a:r>
              <a:rPr lang="de-DE" sz="1600" b="1" dirty="0" smtClean="0">
                <a:solidFill>
                  <a:srgbClr val="002060"/>
                </a:solidFill>
              </a:rPr>
              <a:t>–verlängert </a:t>
            </a:r>
            <a:r>
              <a:rPr lang="de-DE" sz="1600" b="1" dirty="0">
                <a:solidFill>
                  <a:srgbClr val="002060"/>
                </a:solidFill>
              </a:rPr>
              <a:t>bis 2008</a:t>
            </a:r>
          </a:p>
        </p:txBody>
      </p:sp>
      <p:sp>
        <p:nvSpPr>
          <p:cNvPr id="16" name="AutoShape 9"/>
          <p:cNvSpPr>
            <a:spLocks noChangeArrowheads="1"/>
          </p:cNvSpPr>
          <p:nvPr/>
        </p:nvSpPr>
        <p:spPr bwMode="auto">
          <a:xfrm>
            <a:off x="5830888" y="3124200"/>
            <a:ext cx="2322512" cy="733425"/>
          </a:xfrm>
          <a:prstGeom prst="wedgeRectCallout">
            <a:avLst>
              <a:gd name="adj1" fmla="val -199009"/>
              <a:gd name="adj2" fmla="val 221269"/>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ohne direktes oder indirektes kommerzielles Interesse</a:t>
            </a:r>
          </a:p>
        </p:txBody>
      </p:sp>
      <p:sp>
        <p:nvSpPr>
          <p:cNvPr id="17" name="AutoShape 10"/>
          <p:cNvSpPr>
            <a:spLocks noChangeArrowheads="1"/>
          </p:cNvSpPr>
          <p:nvPr/>
        </p:nvSpPr>
        <p:spPr bwMode="auto">
          <a:xfrm>
            <a:off x="6973888" y="3886200"/>
            <a:ext cx="2170112" cy="984885"/>
          </a:xfrm>
          <a:prstGeom prst="wedgeRectCallout">
            <a:avLst>
              <a:gd name="adj1" fmla="val -201060"/>
              <a:gd name="adj2" fmla="val 96917"/>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Nutzung in Schulen nur mit expliziter Zustimmung der Rechtsinhaber</a:t>
            </a:r>
          </a:p>
        </p:txBody>
      </p:sp>
      <p:sp>
        <p:nvSpPr>
          <p:cNvPr id="18" name="AutoShape 11"/>
          <p:cNvSpPr>
            <a:spLocks noChangeArrowheads="1"/>
          </p:cNvSpPr>
          <p:nvPr/>
        </p:nvSpPr>
        <p:spPr bwMode="auto">
          <a:xfrm>
            <a:off x="6049963" y="5029200"/>
            <a:ext cx="2713037" cy="733425"/>
          </a:xfrm>
          <a:prstGeom prst="wedgeRectCallout">
            <a:avLst>
              <a:gd name="adj1" fmla="val -67722"/>
              <a:gd name="adj2" fmla="val 29032"/>
            </a:avLst>
          </a:prstGeom>
          <a:solidFill>
            <a:srgbClr val="CBCBCB">
              <a:alpha val="50195"/>
            </a:srgbClr>
          </a:solidFill>
          <a:ln w="9525">
            <a:noFill/>
            <a:miter lim="800000"/>
            <a:headEnd/>
            <a:tailEnd/>
          </a:ln>
        </p:spPr>
        <p:txBody>
          <a:bodyPr lIns="0" tIns="0" rIns="0" bIns="0">
            <a:spAutoFit/>
          </a:bodyPr>
          <a:lstStyle/>
          <a:p>
            <a:pPr>
              <a:buFont typeface="Wingdings" pitchFamily="2" charset="2"/>
              <a:buNone/>
            </a:pPr>
            <a:r>
              <a:rPr lang="de-DE" sz="1600" b="1" dirty="0">
                <a:solidFill>
                  <a:srgbClr val="002060"/>
                </a:solidFill>
              </a:rPr>
              <a:t>Nutzung von Filmen erst nach 2 Jahren der Verwertung in Filmtheatern</a:t>
            </a:r>
          </a:p>
        </p:txBody>
      </p:sp>
      <p:pic>
        <p:nvPicPr>
          <p:cNvPr id="6146" name="Picture 2"/>
          <p:cNvPicPr>
            <a:picLocks noChangeAspect="1" noChangeArrowheads="1"/>
          </p:cNvPicPr>
          <p:nvPr/>
        </p:nvPicPr>
        <p:blipFill>
          <a:blip r:embed="rId4" cstate="print"/>
          <a:srcRect/>
          <a:stretch>
            <a:fillRect/>
          </a:stretch>
        </p:blipFill>
        <p:spPr bwMode="auto">
          <a:xfrm>
            <a:off x="2411760" y="1268760"/>
            <a:ext cx="5747138" cy="2240335"/>
          </a:xfrm>
          <a:prstGeom prst="rect">
            <a:avLst/>
          </a:prstGeom>
          <a:noFill/>
          <a:ln w="9525">
            <a:noFill/>
            <a:miter lim="800000"/>
            <a:headEnd/>
            <a:tailEnd/>
          </a:ln>
        </p:spPr>
      </p:pic>
      <p:sp>
        <p:nvSpPr>
          <p:cNvPr id="19" name="AutoShape 11"/>
          <p:cNvSpPr>
            <a:spLocks noChangeArrowheads="1"/>
          </p:cNvSpPr>
          <p:nvPr/>
        </p:nvSpPr>
        <p:spPr bwMode="auto">
          <a:xfrm>
            <a:off x="611560" y="3573016"/>
            <a:ext cx="2713037" cy="492443"/>
          </a:xfrm>
          <a:prstGeom prst="wedgeRectCallout">
            <a:avLst>
              <a:gd name="adj1" fmla="val 126351"/>
              <a:gd name="adj2" fmla="val -222329"/>
            </a:avLst>
          </a:prstGeom>
          <a:solidFill>
            <a:srgbClr val="002060"/>
          </a:solidFill>
          <a:ln w="9525">
            <a:noFill/>
            <a:miter lim="800000"/>
            <a:headEnd/>
            <a:tailEnd/>
          </a:ln>
        </p:spPr>
        <p:txBody>
          <a:bodyPr lIns="0" tIns="0" rIns="0" bIns="0">
            <a:spAutoFit/>
          </a:bodyPr>
          <a:lstStyle/>
          <a:p>
            <a:pPr algn="ctr">
              <a:buFont typeface="Wingdings" pitchFamily="2" charset="2"/>
              <a:buNone/>
            </a:pPr>
            <a:r>
              <a:rPr lang="de-DE" sz="1600" b="1" dirty="0" smtClean="0">
                <a:solidFill>
                  <a:schemeClr val="bg1"/>
                </a:solidFill>
              </a:rPr>
              <a:t>Vergütungspflichtig: </a:t>
            </a:r>
          </a:p>
          <a:p>
            <a:pPr algn="ctr">
              <a:buFont typeface="Wingdings" pitchFamily="2" charset="2"/>
              <a:buNone/>
            </a:pPr>
            <a:r>
              <a:rPr lang="de-DE" sz="1600" b="1" dirty="0" smtClean="0">
                <a:solidFill>
                  <a:schemeClr val="bg1"/>
                </a:solidFill>
              </a:rPr>
              <a:t>Bildung und Wissenschaft</a:t>
            </a:r>
            <a:endParaRPr lang="de-DE" sz="1600" b="1"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27384"/>
            <a:ext cx="9144000" cy="73025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6512" y="908720"/>
            <a:ext cx="9180512" cy="2808312"/>
          </a:xfrm>
          <a:prstGeom prst="rect">
            <a:avLst/>
          </a:prstGeom>
          <a:noFill/>
          <a:ln w="9525">
            <a:noFill/>
            <a:miter lim="800000"/>
            <a:headEnd/>
            <a:tailEnd/>
          </a:ln>
        </p:spPr>
      </p:pic>
      <p:sp>
        <p:nvSpPr>
          <p:cNvPr id="8" name="Textfeld 7"/>
          <p:cNvSpPr txBox="1"/>
          <p:nvPr/>
        </p:nvSpPr>
        <p:spPr>
          <a:xfrm>
            <a:off x="683568" y="3718679"/>
            <a:ext cx="7848872" cy="2308324"/>
          </a:xfrm>
          <a:prstGeom prst="rect">
            <a:avLst/>
          </a:prstGeom>
          <a:noFill/>
        </p:spPr>
        <p:txBody>
          <a:bodyPr wrap="square" rtlCol="0">
            <a:spAutoFit/>
          </a:bodyPr>
          <a:lstStyle/>
          <a:p>
            <a:pPr algn="ctr"/>
            <a:r>
              <a:rPr lang="de-DE" sz="2400" dirty="0" smtClean="0"/>
              <a:t>Wir, die Unterzeichnerinnen und Unterzeichner, setzen uns dafür ein, dass diese Potenziale der digitalen Medien und Kommunikationssysteme für die Allgemeinheit und hier insbesondere für die Wissenschaft offen nutzbar bleiben und nicht vorrangig zur privatwirtschaftlichen Vermarktung von Information restriktiv reguliert werden</a:t>
            </a:r>
            <a:r>
              <a:rPr lang="de-DE" dirty="0" smtClean="0"/>
              <a:t>:</a:t>
            </a:r>
            <a:endParaRPr lang="de-DE" dirty="0"/>
          </a:p>
        </p:txBody>
      </p:sp>
      <p:sp>
        <p:nvSpPr>
          <p:cNvPr id="9" name="Textfeld 8"/>
          <p:cNvSpPr txBox="1"/>
          <p:nvPr/>
        </p:nvSpPr>
        <p:spPr>
          <a:xfrm>
            <a:off x="1835696" y="1628800"/>
            <a:ext cx="6624736" cy="2215991"/>
          </a:xfrm>
          <a:prstGeom prst="rect">
            <a:avLst/>
          </a:prstGeom>
          <a:solidFill>
            <a:srgbClr val="002060"/>
          </a:solidFill>
        </p:spPr>
        <p:txBody>
          <a:bodyPr wrap="square" rtlCol="0">
            <a:spAutoFit/>
          </a:bodyPr>
          <a:lstStyle/>
          <a:p>
            <a:pPr algn="ctr"/>
            <a:r>
              <a:rPr lang="de-DE" sz="2400" b="1" dirty="0" smtClean="0">
                <a:solidFill>
                  <a:schemeClr val="bg1"/>
                </a:solidFill>
              </a:rPr>
              <a:t>In einer digitalisierten und vernetzten Informationsgesellschaft muss der Zugang zur weltweiten Information für jedermann zu jeder Zeit von jedem Ort für Zwecke der Bildung und Wissenschaft sichergestellt werden!</a:t>
            </a:r>
          </a:p>
          <a:p>
            <a:endParaRPr lang="de-DE"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2843808" y="2420888"/>
            <a:ext cx="2952328" cy="707886"/>
          </a:xfrm>
          <a:prstGeom prst="rect">
            <a:avLst/>
          </a:prstGeom>
          <a:solidFill>
            <a:srgbClr val="002060"/>
          </a:solidFill>
        </p:spPr>
        <p:txBody>
          <a:bodyPr wrap="square" rtlCol="0">
            <a:spAutoFit/>
          </a:bodyPr>
          <a:lstStyle/>
          <a:p>
            <a:pPr algn="ctr"/>
            <a:r>
              <a:rPr lang="de-DE" sz="4000" dirty="0" smtClean="0">
                <a:solidFill>
                  <a:schemeClr val="bg1"/>
                </a:solidFill>
              </a:rPr>
              <a:t>Dritter Korb</a:t>
            </a:r>
            <a:endParaRPr lang="de-DE" sz="4000" dirty="0">
              <a:solidFill>
                <a:schemeClr val="bg1"/>
              </a:solidFill>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250" name="Picture 2"/>
          <p:cNvPicPr>
            <a:picLocks noChangeAspect="1" noChangeArrowheads="1"/>
          </p:cNvPicPr>
          <p:nvPr/>
        </p:nvPicPr>
        <p:blipFill>
          <a:blip r:embed="rId3" cstate="print"/>
          <a:srcRect/>
          <a:stretch>
            <a:fillRect/>
          </a:stretch>
        </p:blipFill>
        <p:spPr bwMode="auto">
          <a:xfrm>
            <a:off x="467544" y="404664"/>
            <a:ext cx="4358258" cy="590786"/>
          </a:xfrm>
          <a:prstGeom prst="rect">
            <a:avLst/>
          </a:prstGeom>
          <a:noFill/>
          <a:ln w="9525">
            <a:noFill/>
            <a:miter lim="800000"/>
            <a:headEnd/>
            <a:tailEnd/>
          </a:ln>
        </p:spPr>
      </p:pic>
      <p:sp>
        <p:nvSpPr>
          <p:cNvPr id="10" name="Textfeld 9"/>
          <p:cNvSpPr txBox="1"/>
          <p:nvPr/>
        </p:nvSpPr>
        <p:spPr>
          <a:xfrm>
            <a:off x="683568" y="1772816"/>
            <a:ext cx="7776864" cy="2308324"/>
          </a:xfrm>
          <a:prstGeom prst="rect">
            <a:avLst/>
          </a:prstGeom>
          <a:noFill/>
        </p:spPr>
        <p:txBody>
          <a:bodyPr wrap="square" rtlCol="0">
            <a:spAutoFit/>
          </a:bodyPr>
          <a:lstStyle/>
          <a:p>
            <a:pPr algn="ctr"/>
            <a:r>
              <a:rPr lang="de-DE" sz="2400" b="1" dirty="0" smtClean="0"/>
              <a:t>Das Dritte Gesetz</a:t>
            </a:r>
          </a:p>
          <a:p>
            <a:pPr algn="ctr"/>
            <a:r>
              <a:rPr lang="de-DE" sz="2400" b="1" dirty="0" smtClean="0"/>
              <a:t>zur Regelung des Urheberrechts in der Informationsgesellschaft</a:t>
            </a:r>
          </a:p>
          <a:p>
            <a:pPr algn="ctr"/>
            <a:endParaRPr lang="de-DE" sz="2400" b="1" dirty="0" smtClean="0"/>
          </a:p>
          <a:p>
            <a:pPr algn="ctr"/>
            <a:r>
              <a:rPr lang="de-DE" sz="2400" b="1" dirty="0" smtClean="0"/>
              <a:t>sollte (2007) nach dem Willen von Bundestag und Bundesrat ein Wissenschaftskorb werden</a:t>
            </a:r>
            <a:endParaRPr lang="de-DE" sz="2400" b="1" dirty="0"/>
          </a:p>
        </p:txBody>
      </p:sp>
      <p:sp>
        <p:nvSpPr>
          <p:cNvPr id="7" name="Textfeld 6"/>
          <p:cNvSpPr txBox="1"/>
          <p:nvPr/>
        </p:nvSpPr>
        <p:spPr>
          <a:xfrm>
            <a:off x="5148064" y="476672"/>
            <a:ext cx="1368152" cy="646331"/>
          </a:xfrm>
          <a:prstGeom prst="rect">
            <a:avLst/>
          </a:prstGeom>
          <a:noFill/>
        </p:spPr>
        <p:txBody>
          <a:bodyPr wrap="square" rtlCol="0">
            <a:spAutoFit/>
          </a:bodyPr>
          <a:lstStyle/>
          <a:p>
            <a:r>
              <a:rPr lang="de-DE" sz="3600" b="1" dirty="0" smtClean="0"/>
              <a:t>?????</a:t>
            </a:r>
            <a:endParaRPr lang="de-DE" sz="3600" b="1"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79512" y="980728"/>
            <a:ext cx="5112568" cy="646331"/>
          </a:xfrm>
          <a:prstGeom prst="rect">
            <a:avLst/>
          </a:prstGeom>
          <a:noFill/>
        </p:spPr>
        <p:txBody>
          <a:bodyPr wrap="square" rtlCol="0">
            <a:spAutoFit/>
          </a:bodyPr>
          <a:lstStyle/>
          <a:p>
            <a:r>
              <a:rPr lang="de-DE" b="1" dirty="0" smtClean="0"/>
              <a:t>"Es wird nicht einen 3. Korb geben, der alle Probleme umfassend regeln kann"</a:t>
            </a:r>
            <a:endParaRPr lang="de-DE" b="1" dirty="0"/>
          </a:p>
        </p:txBody>
      </p:sp>
      <p:grpSp>
        <p:nvGrpSpPr>
          <p:cNvPr id="21" name="Gruppieren 20"/>
          <p:cNvGrpSpPr/>
          <p:nvPr/>
        </p:nvGrpSpPr>
        <p:grpSpPr>
          <a:xfrm>
            <a:off x="4788024" y="1412776"/>
            <a:ext cx="4191000" cy="811833"/>
            <a:chOff x="4788024" y="1412776"/>
            <a:chExt cx="4191000" cy="811833"/>
          </a:xfrm>
        </p:grpSpPr>
        <p:pic>
          <p:nvPicPr>
            <p:cNvPr id="182274" name="Picture 2"/>
            <p:cNvPicPr>
              <a:picLocks noChangeAspect="1" noChangeArrowheads="1"/>
            </p:cNvPicPr>
            <p:nvPr/>
          </p:nvPicPr>
          <p:blipFill>
            <a:blip r:embed="rId3" cstate="print"/>
            <a:srcRect/>
            <a:stretch>
              <a:fillRect/>
            </a:stretch>
          </p:blipFill>
          <p:spPr bwMode="auto">
            <a:xfrm>
              <a:off x="4788024" y="1412776"/>
              <a:ext cx="4191000" cy="411163"/>
            </a:xfrm>
            <a:prstGeom prst="rect">
              <a:avLst/>
            </a:prstGeom>
            <a:noFill/>
            <a:ln w="9525">
              <a:noFill/>
              <a:miter lim="800000"/>
              <a:headEnd/>
              <a:tailEnd/>
            </a:ln>
          </p:spPr>
        </p:pic>
        <p:sp>
          <p:nvSpPr>
            <p:cNvPr id="12" name="Textfeld 11"/>
            <p:cNvSpPr txBox="1"/>
            <p:nvPr/>
          </p:nvSpPr>
          <p:spPr>
            <a:xfrm>
              <a:off x="4788024" y="1916832"/>
              <a:ext cx="2808312" cy="307777"/>
            </a:xfrm>
            <a:prstGeom prst="rect">
              <a:avLst/>
            </a:prstGeom>
            <a:noFill/>
          </p:spPr>
          <p:txBody>
            <a:bodyPr wrap="square" rtlCol="0">
              <a:spAutoFit/>
            </a:bodyPr>
            <a:lstStyle/>
            <a:p>
              <a:r>
                <a:rPr lang="de-DE" sz="1400" b="1" dirty="0" smtClean="0"/>
                <a:t>Heise online 20.09.2012</a:t>
              </a:r>
              <a:endParaRPr lang="de-DE" sz="1400" b="1" dirty="0"/>
            </a:p>
          </p:txBody>
        </p:sp>
      </p:grpSp>
      <p:grpSp>
        <p:nvGrpSpPr>
          <p:cNvPr id="20" name="Gruppieren 19"/>
          <p:cNvGrpSpPr/>
          <p:nvPr/>
        </p:nvGrpSpPr>
        <p:grpSpPr>
          <a:xfrm>
            <a:off x="395536" y="260648"/>
            <a:ext cx="6531811" cy="595809"/>
            <a:chOff x="395536" y="260648"/>
            <a:chExt cx="6531811" cy="595809"/>
          </a:xfrm>
        </p:grpSpPr>
        <p:sp>
          <p:nvSpPr>
            <p:cNvPr id="10" name="Textfeld 9"/>
            <p:cNvSpPr txBox="1"/>
            <p:nvPr/>
          </p:nvSpPr>
          <p:spPr>
            <a:xfrm>
              <a:off x="395536" y="332656"/>
              <a:ext cx="2808312" cy="461665"/>
            </a:xfrm>
            <a:prstGeom prst="rect">
              <a:avLst/>
            </a:prstGeom>
            <a:solidFill>
              <a:srgbClr val="002060"/>
            </a:solidFill>
          </p:spPr>
          <p:txBody>
            <a:bodyPr wrap="square" rtlCol="0">
              <a:spAutoFit/>
            </a:bodyPr>
            <a:lstStyle/>
            <a:p>
              <a:pPr algn="ctr"/>
              <a:r>
                <a:rPr lang="de-DE" sz="2400" b="1" dirty="0" smtClean="0">
                  <a:solidFill>
                    <a:schemeClr val="bg1"/>
                  </a:solidFill>
                </a:rPr>
                <a:t>Das dritte Körbchen</a:t>
              </a:r>
              <a:endParaRPr lang="de-DE" sz="2400" b="1" dirty="0">
                <a:solidFill>
                  <a:schemeClr val="bg1"/>
                </a:solidFill>
              </a:endParaRPr>
            </a:p>
          </p:txBody>
        </p:sp>
        <p:pic>
          <p:nvPicPr>
            <p:cNvPr id="182275" name="Picture 3"/>
            <p:cNvPicPr>
              <a:picLocks noChangeAspect="1" noChangeArrowheads="1"/>
            </p:cNvPicPr>
            <p:nvPr/>
          </p:nvPicPr>
          <p:blipFill>
            <a:blip r:embed="rId4" cstate="print"/>
            <a:srcRect/>
            <a:stretch>
              <a:fillRect/>
            </a:stretch>
          </p:blipFill>
          <p:spPr bwMode="auto">
            <a:xfrm>
              <a:off x="3491880" y="260648"/>
              <a:ext cx="3435467" cy="338708"/>
            </a:xfrm>
            <a:prstGeom prst="rect">
              <a:avLst/>
            </a:prstGeom>
            <a:noFill/>
            <a:ln w="9525">
              <a:noFill/>
              <a:miter lim="800000"/>
              <a:headEnd/>
              <a:tailEnd/>
            </a:ln>
          </p:spPr>
        </p:pic>
        <p:sp>
          <p:nvSpPr>
            <p:cNvPr id="14" name="Textfeld 13"/>
            <p:cNvSpPr txBox="1"/>
            <p:nvPr/>
          </p:nvSpPr>
          <p:spPr>
            <a:xfrm>
              <a:off x="3491880" y="548680"/>
              <a:ext cx="2808312" cy="307777"/>
            </a:xfrm>
            <a:prstGeom prst="rect">
              <a:avLst/>
            </a:prstGeom>
            <a:noFill/>
          </p:spPr>
          <p:txBody>
            <a:bodyPr wrap="square" rtlCol="0">
              <a:spAutoFit/>
            </a:bodyPr>
            <a:lstStyle/>
            <a:p>
              <a:r>
                <a:rPr lang="de-DE" sz="1400" b="1" dirty="0" smtClean="0"/>
                <a:t>Telemedicus 21.09.2012</a:t>
              </a:r>
              <a:endParaRPr lang="de-DE" sz="1400" b="1" dirty="0"/>
            </a:p>
          </p:txBody>
        </p:sp>
      </p:grpSp>
      <p:sp>
        <p:nvSpPr>
          <p:cNvPr id="18" name="Textfeld 17"/>
          <p:cNvSpPr txBox="1"/>
          <p:nvPr/>
        </p:nvSpPr>
        <p:spPr>
          <a:xfrm>
            <a:off x="179512" y="1988840"/>
            <a:ext cx="4464496" cy="1477328"/>
          </a:xfrm>
          <a:prstGeom prst="rect">
            <a:avLst/>
          </a:prstGeom>
          <a:noFill/>
        </p:spPr>
        <p:txBody>
          <a:bodyPr wrap="square" rtlCol="0">
            <a:spAutoFit/>
          </a:bodyPr>
          <a:lstStyle/>
          <a:p>
            <a:pPr algn="ctr"/>
            <a:r>
              <a:rPr lang="de-DE" b="1" dirty="0" smtClean="0"/>
              <a:t>„Die Verschränkung der Akteure erlaubt im Moment keinen großen Wurf und kein Superreformgesetz, das alle Interessenkonflikte der digitalen Welt auf einmal lösen könnte“</a:t>
            </a:r>
            <a:endParaRPr lang="de-DE" b="1" dirty="0"/>
          </a:p>
        </p:txBody>
      </p:sp>
      <p:sp>
        <p:nvSpPr>
          <p:cNvPr id="19" name="Textfeld 18"/>
          <p:cNvSpPr txBox="1"/>
          <p:nvPr/>
        </p:nvSpPr>
        <p:spPr>
          <a:xfrm>
            <a:off x="179512" y="3501008"/>
            <a:ext cx="4464496" cy="1292662"/>
          </a:xfrm>
          <a:prstGeom prst="rect">
            <a:avLst/>
          </a:prstGeom>
          <a:noFill/>
        </p:spPr>
        <p:txBody>
          <a:bodyPr wrap="square" rtlCol="0">
            <a:spAutoFit/>
          </a:bodyPr>
          <a:lstStyle/>
          <a:p>
            <a:r>
              <a:rPr lang="de-DE" b="1" dirty="0" smtClean="0"/>
              <a:t>Sabine Leutheusser-Schnarrenberger. Kein Grund zum Kulturpessimismus</a:t>
            </a:r>
          </a:p>
          <a:p>
            <a:r>
              <a:rPr lang="de-DE" b="1" dirty="0" smtClean="0"/>
              <a:t>FAZ 31.5.2012  - </a:t>
            </a:r>
            <a:r>
              <a:rPr lang="de-DE" sz="1200" b="1" dirty="0" smtClean="0"/>
              <a:t>http://www.bmj.de/SharedDocs/Namensartikel/20120531_Kein_Grund_zum_Kulturpessimismus.html</a:t>
            </a:r>
            <a:endParaRPr lang="de-DE" sz="1200" b="1" dirty="0"/>
          </a:p>
        </p:txBody>
      </p:sp>
      <p:sp>
        <p:nvSpPr>
          <p:cNvPr id="16" name="Textfeld 15"/>
          <p:cNvSpPr txBox="1"/>
          <p:nvPr/>
        </p:nvSpPr>
        <p:spPr>
          <a:xfrm>
            <a:off x="4932040" y="3284984"/>
            <a:ext cx="3960440" cy="1477328"/>
          </a:xfrm>
          <a:prstGeom prst="rect">
            <a:avLst/>
          </a:prstGeom>
          <a:noFill/>
        </p:spPr>
        <p:txBody>
          <a:bodyPr wrap="square" rtlCol="0">
            <a:spAutoFit/>
          </a:bodyPr>
          <a:lstStyle/>
          <a:p>
            <a:pPr>
              <a:buFont typeface="Wingdings" pitchFamily="2" charset="2"/>
              <a:buChar char="Ø"/>
            </a:pPr>
            <a:r>
              <a:rPr lang="de-DE" b="1" dirty="0" smtClean="0"/>
              <a:t> Verwaiste Werke</a:t>
            </a:r>
          </a:p>
          <a:p>
            <a:pPr>
              <a:buFont typeface="Wingdings" pitchFamily="2" charset="2"/>
              <a:buChar char="Ø"/>
            </a:pPr>
            <a:r>
              <a:rPr lang="de-DE" b="1" dirty="0" smtClean="0"/>
              <a:t> Verwertungsgesellschaften</a:t>
            </a:r>
          </a:p>
          <a:p>
            <a:pPr>
              <a:buFont typeface="Wingdings" pitchFamily="2" charset="2"/>
              <a:buChar char="Ø"/>
            </a:pPr>
            <a:r>
              <a:rPr lang="de-DE" b="1" dirty="0" smtClean="0"/>
              <a:t> Abmahnungen</a:t>
            </a:r>
          </a:p>
          <a:p>
            <a:pPr>
              <a:buFont typeface="Wingdings" pitchFamily="2" charset="2"/>
              <a:buChar char="Ø"/>
            </a:pPr>
            <a:r>
              <a:rPr lang="de-DE" b="1" dirty="0" smtClean="0"/>
              <a:t> Leistungsschutzrecht für   Presse-</a:t>
            </a:r>
            <a:br>
              <a:rPr lang="de-DE" b="1" dirty="0" smtClean="0"/>
            </a:br>
            <a:r>
              <a:rPr lang="de-DE" b="1" dirty="0" smtClean="0"/>
              <a:t>     verleger</a:t>
            </a:r>
            <a:endParaRPr lang="de-DE" b="1" dirty="0"/>
          </a:p>
        </p:txBody>
      </p:sp>
      <p:sp>
        <p:nvSpPr>
          <p:cNvPr id="17" name="Textfeld 16"/>
          <p:cNvSpPr txBox="1"/>
          <p:nvPr/>
        </p:nvSpPr>
        <p:spPr>
          <a:xfrm>
            <a:off x="467544" y="5157192"/>
            <a:ext cx="4896544" cy="1015663"/>
          </a:xfrm>
          <a:prstGeom prst="rect">
            <a:avLst/>
          </a:prstGeom>
          <a:noFill/>
        </p:spPr>
        <p:txBody>
          <a:bodyPr wrap="square" rtlCol="0">
            <a:spAutoFit/>
          </a:bodyPr>
          <a:lstStyle/>
          <a:p>
            <a:r>
              <a:rPr lang="de-DE" sz="2000" b="1" dirty="0" smtClean="0">
                <a:solidFill>
                  <a:srgbClr val="002060"/>
                </a:solidFill>
              </a:rPr>
              <a:t>Eine Bunderegierung unter Kanzlerin Merkel hatte 8 Jahre Zeit für ein wissen-schaftsfreundliches Urheberrecht  gehabt.</a:t>
            </a:r>
            <a:endParaRPr lang="de-DE" sz="2000" b="1" dirty="0">
              <a:solidFill>
                <a:srgbClr val="002060"/>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P spid="19" grpId="0"/>
      <p:bldP spid="16" grpId="0"/>
      <p:bldP spid="1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323528" y="980728"/>
            <a:ext cx="8496944" cy="1143070"/>
          </a:xfrm>
          <a:prstGeom prst="rect">
            <a:avLst/>
          </a:prstGeom>
          <a:noFill/>
        </p:spPr>
        <p:txBody>
          <a:bodyPr wrap="square" rtlCol="0">
            <a:spAutoFit/>
          </a:bodyPr>
          <a:lstStyle/>
          <a:p>
            <a:pPr>
              <a:lnSpc>
                <a:spcPct val="150000"/>
              </a:lnSpc>
            </a:pPr>
            <a:r>
              <a:rPr lang="de-DE" sz="2400" b="1" dirty="0" smtClean="0"/>
              <a:t>Das Aktionsbündnis hat viele Jahre eine Doppelstrategie betrieben</a:t>
            </a:r>
            <a:endParaRPr lang="de-DE" sz="2400" b="1" dirty="0"/>
          </a:p>
        </p:txBody>
      </p:sp>
      <p:pic>
        <p:nvPicPr>
          <p:cNvPr id="3074" name="Picture 2"/>
          <p:cNvPicPr>
            <a:picLocks noChangeAspect="1" noChangeArrowheads="1"/>
          </p:cNvPicPr>
          <p:nvPr/>
        </p:nvPicPr>
        <p:blipFill>
          <a:blip r:embed="rId3" cstate="print"/>
          <a:srcRect/>
          <a:stretch>
            <a:fillRect/>
          </a:stretch>
        </p:blipFill>
        <p:spPr bwMode="auto">
          <a:xfrm>
            <a:off x="0" y="0"/>
            <a:ext cx="9144000" cy="876300"/>
          </a:xfrm>
          <a:prstGeom prst="rect">
            <a:avLst/>
          </a:prstGeom>
          <a:noFill/>
          <a:ln w="9525">
            <a:noFill/>
            <a:miter lim="800000"/>
            <a:headEnd/>
            <a:tailEnd/>
          </a:ln>
        </p:spPr>
      </p:pic>
      <p:sp>
        <p:nvSpPr>
          <p:cNvPr id="7" name="Textfeld 6"/>
          <p:cNvSpPr txBox="1"/>
          <p:nvPr/>
        </p:nvSpPr>
        <p:spPr>
          <a:xfrm>
            <a:off x="251520" y="1772816"/>
            <a:ext cx="6408712" cy="707886"/>
          </a:xfrm>
          <a:prstGeom prst="rect">
            <a:avLst/>
          </a:prstGeom>
          <a:solidFill>
            <a:schemeClr val="bg1"/>
          </a:solidFill>
        </p:spPr>
        <p:txBody>
          <a:bodyPr wrap="square" rtlCol="0">
            <a:spAutoFit/>
          </a:bodyPr>
          <a:lstStyle/>
          <a:p>
            <a:r>
              <a:rPr lang="de-DE" sz="2000" b="1" dirty="0" smtClean="0">
                <a:solidFill>
                  <a:srgbClr val="002060"/>
                </a:solidFill>
              </a:rPr>
              <a:t>1. Sich um eine Verbesserung der bestehenden Schranken-regelungen für BuW bemühen</a:t>
            </a:r>
            <a:endParaRPr lang="de-DE" sz="2000" b="1" dirty="0">
              <a:solidFill>
                <a:srgbClr val="002060"/>
              </a:solidFill>
            </a:endParaRPr>
          </a:p>
        </p:txBody>
      </p:sp>
      <p:sp>
        <p:nvSpPr>
          <p:cNvPr id="8" name="Textfeld 7"/>
          <p:cNvSpPr txBox="1"/>
          <p:nvPr/>
        </p:nvSpPr>
        <p:spPr>
          <a:xfrm>
            <a:off x="6804248" y="1772816"/>
            <a:ext cx="2195736" cy="1631216"/>
          </a:xfrm>
          <a:prstGeom prst="rect">
            <a:avLst/>
          </a:prstGeom>
          <a:noFill/>
        </p:spPr>
        <p:txBody>
          <a:bodyPr wrap="square" rtlCol="0">
            <a:spAutoFit/>
          </a:bodyPr>
          <a:lstStyle/>
          <a:p>
            <a:r>
              <a:rPr lang="de-DE" sz="2000" b="1" dirty="0" smtClean="0"/>
              <a:t>z.B. das </a:t>
            </a:r>
            <a:r>
              <a:rPr lang="de-DE" sz="2000" b="1" i="1" dirty="0" smtClean="0"/>
              <a:t>„im Unterricht“</a:t>
            </a:r>
            <a:r>
              <a:rPr lang="de-DE" sz="2000" b="1" dirty="0" smtClean="0"/>
              <a:t> in § 52a durch „</a:t>
            </a:r>
            <a:r>
              <a:rPr lang="de-DE" sz="2000" b="1" i="1" dirty="0" smtClean="0"/>
              <a:t>für den Unterricht“ </a:t>
            </a:r>
            <a:r>
              <a:rPr lang="de-DE" sz="2000" b="1" dirty="0" smtClean="0"/>
              <a:t>zu ersetzen</a:t>
            </a:r>
            <a:endParaRPr lang="de-DE" sz="2000" b="1" dirty="0"/>
          </a:p>
        </p:txBody>
      </p:sp>
      <p:sp>
        <p:nvSpPr>
          <p:cNvPr id="11" name="Textfeld 10"/>
          <p:cNvSpPr txBox="1"/>
          <p:nvPr/>
        </p:nvSpPr>
        <p:spPr>
          <a:xfrm>
            <a:off x="251520" y="4365104"/>
            <a:ext cx="6408712" cy="1015663"/>
          </a:xfrm>
          <a:prstGeom prst="rect">
            <a:avLst/>
          </a:prstGeom>
          <a:solidFill>
            <a:schemeClr val="bg1"/>
          </a:solidFill>
        </p:spPr>
        <p:txBody>
          <a:bodyPr wrap="square" rtlCol="0">
            <a:spAutoFit/>
          </a:bodyPr>
          <a:lstStyle/>
          <a:p>
            <a:r>
              <a:rPr lang="de-DE" sz="2000" b="1" dirty="0" smtClean="0">
                <a:solidFill>
                  <a:srgbClr val="002060"/>
                </a:solidFill>
              </a:rPr>
              <a:t>2.2 Die weitergehende Perspektive einer umfassenden Bildungs- und Wissenschaftsschranke (BuW-Privileg) nie aus dem Auge verlieren</a:t>
            </a:r>
            <a:endParaRPr lang="de-DE" sz="2000" b="1" dirty="0">
              <a:solidFill>
                <a:srgbClr val="002060"/>
              </a:solidFill>
            </a:endParaRPr>
          </a:p>
        </p:txBody>
      </p:sp>
      <p:sp>
        <p:nvSpPr>
          <p:cNvPr id="12" name="Textfeld 11"/>
          <p:cNvSpPr txBox="1"/>
          <p:nvPr/>
        </p:nvSpPr>
        <p:spPr>
          <a:xfrm>
            <a:off x="7092280" y="4005064"/>
            <a:ext cx="1728192" cy="1200329"/>
          </a:xfrm>
          <a:prstGeom prst="rect">
            <a:avLst/>
          </a:prstGeom>
          <a:noFill/>
        </p:spPr>
        <p:txBody>
          <a:bodyPr wrap="square" rtlCol="0">
            <a:spAutoFit/>
          </a:bodyPr>
          <a:lstStyle/>
          <a:p>
            <a:r>
              <a:rPr lang="de-DE" sz="3600" b="1" dirty="0" smtClean="0"/>
              <a:t>Priorität</a:t>
            </a:r>
            <a:endParaRPr lang="de-DE" sz="3600" b="1" dirty="0"/>
          </a:p>
        </p:txBody>
      </p:sp>
      <p:sp>
        <p:nvSpPr>
          <p:cNvPr id="15" name="Textfeld 14"/>
          <p:cNvSpPr txBox="1"/>
          <p:nvPr/>
        </p:nvSpPr>
        <p:spPr>
          <a:xfrm>
            <a:off x="251520" y="2852936"/>
            <a:ext cx="6408712" cy="1015663"/>
          </a:xfrm>
          <a:prstGeom prst="rect">
            <a:avLst/>
          </a:prstGeom>
          <a:solidFill>
            <a:schemeClr val="bg1"/>
          </a:solidFill>
        </p:spPr>
        <p:txBody>
          <a:bodyPr wrap="square" rtlCol="0">
            <a:spAutoFit/>
          </a:bodyPr>
          <a:lstStyle/>
          <a:p>
            <a:r>
              <a:rPr lang="de-DE" sz="2000" b="1" dirty="0" smtClean="0">
                <a:solidFill>
                  <a:srgbClr val="002060"/>
                </a:solidFill>
              </a:rPr>
              <a:t>2.1  Ein Wissenschaftsurheberrecht  als speziellen Teil des Urheberrechts entwickeln – Besonderheiten des Umgangs mit Wissen und Information in  BuW</a:t>
            </a:r>
            <a:endParaRPr lang="de-DE" sz="2000"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1" grpId="0" animBg="1"/>
      <p:bldP spid="12" grpId="0"/>
      <p:bldP spid="1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260648"/>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b="1" dirty="0">
              <a:solidFill>
                <a:schemeClr val="bg1"/>
              </a:solidFill>
            </a:endParaRPr>
          </a:p>
        </p:txBody>
      </p:sp>
      <p:sp>
        <p:nvSpPr>
          <p:cNvPr id="4" name="Textfeld 3"/>
          <p:cNvSpPr txBox="1"/>
          <p:nvPr/>
        </p:nvSpPr>
        <p:spPr>
          <a:xfrm>
            <a:off x="323528" y="188640"/>
            <a:ext cx="4032448" cy="1107996"/>
          </a:xfrm>
          <a:prstGeom prst="rect">
            <a:avLst/>
          </a:prstGeom>
          <a:noFill/>
        </p:spPr>
        <p:txBody>
          <a:bodyPr wrap="square" rtlCol="0">
            <a:spAutoFit/>
          </a:bodyPr>
          <a:lstStyle/>
          <a:p>
            <a:endParaRPr lang="de-DE" b="1" dirty="0" smtClean="0"/>
          </a:p>
          <a:p>
            <a:r>
              <a:rPr lang="de-DE" sz="2400" b="1" dirty="0" smtClean="0"/>
              <a:t> Wie könnte sie derzeit aussehen?</a:t>
            </a:r>
          </a:p>
        </p:txBody>
      </p:sp>
      <p:sp>
        <p:nvSpPr>
          <p:cNvPr id="6" name="Textfeld 5"/>
          <p:cNvSpPr txBox="1"/>
          <p:nvPr/>
        </p:nvSpPr>
        <p:spPr>
          <a:xfrm>
            <a:off x="971600" y="1817529"/>
            <a:ext cx="7488832" cy="967957"/>
          </a:xfrm>
          <a:prstGeom prst="rect">
            <a:avLst/>
          </a:prstGeom>
          <a:noFill/>
        </p:spPr>
        <p:txBody>
          <a:bodyPr wrap="square" rtlCol="0">
            <a:spAutoFit/>
          </a:bodyPr>
          <a:lstStyle/>
          <a:p>
            <a:pPr algn="ctr">
              <a:lnSpc>
                <a:spcPct val="150000"/>
              </a:lnSpc>
            </a:pPr>
            <a:r>
              <a:rPr lang="de-DE" sz="2000" b="1" dirty="0" smtClean="0"/>
              <a:t>Angestoßen von einem Vorschlag des Aktionsbündnisses von 2010 für einen neuen Paragraphen 45b im UrhR</a:t>
            </a:r>
            <a:endParaRPr lang="de-DE" sz="2000" b="1" dirty="0"/>
          </a:p>
        </p:txBody>
      </p:sp>
      <p:sp>
        <p:nvSpPr>
          <p:cNvPr id="17" name="Textfeld 16"/>
          <p:cNvSpPr txBox="1"/>
          <p:nvPr/>
        </p:nvSpPr>
        <p:spPr>
          <a:xfrm>
            <a:off x="899592" y="3004769"/>
            <a:ext cx="7488832" cy="506292"/>
          </a:xfrm>
          <a:prstGeom prst="rect">
            <a:avLst/>
          </a:prstGeom>
          <a:noFill/>
        </p:spPr>
        <p:txBody>
          <a:bodyPr wrap="square" rtlCol="0">
            <a:spAutoFit/>
          </a:bodyPr>
          <a:lstStyle/>
          <a:p>
            <a:pPr algn="ctr">
              <a:lnSpc>
                <a:spcPct val="150000"/>
              </a:lnSpc>
            </a:pPr>
            <a:r>
              <a:rPr lang="de-DE" sz="2000" b="1" dirty="0" smtClean="0"/>
              <a:t>liegen auch vor</a:t>
            </a:r>
            <a:endParaRPr lang="de-DE" sz="2000" b="1" dirty="0"/>
          </a:p>
        </p:txBody>
      </p:sp>
      <p:sp>
        <p:nvSpPr>
          <p:cNvPr id="18" name="Textfeld 17"/>
          <p:cNvSpPr txBox="1"/>
          <p:nvPr/>
        </p:nvSpPr>
        <p:spPr>
          <a:xfrm>
            <a:off x="899592" y="3778050"/>
            <a:ext cx="7488832" cy="506292"/>
          </a:xfrm>
          <a:prstGeom prst="rect">
            <a:avLst/>
          </a:prstGeom>
          <a:noFill/>
        </p:spPr>
        <p:txBody>
          <a:bodyPr wrap="square" rtlCol="0">
            <a:spAutoFit/>
          </a:bodyPr>
          <a:lstStyle/>
          <a:p>
            <a:pPr algn="ctr">
              <a:lnSpc>
                <a:spcPct val="150000"/>
              </a:lnSpc>
            </a:pPr>
            <a:r>
              <a:rPr lang="de-DE" sz="2000" b="1" dirty="0" smtClean="0"/>
              <a:t>Eine Initiative der Allianz der Wissenschaftsorganisationen</a:t>
            </a:r>
            <a:endParaRPr lang="de-DE" sz="2000" b="1" dirty="0"/>
          </a:p>
        </p:txBody>
      </p:sp>
      <p:sp>
        <p:nvSpPr>
          <p:cNvPr id="19" name="Textfeld 18"/>
          <p:cNvSpPr txBox="1"/>
          <p:nvPr/>
        </p:nvSpPr>
        <p:spPr>
          <a:xfrm>
            <a:off x="827584" y="4503625"/>
            <a:ext cx="7488832" cy="506292"/>
          </a:xfrm>
          <a:prstGeom prst="rect">
            <a:avLst/>
          </a:prstGeom>
          <a:noFill/>
        </p:spPr>
        <p:txBody>
          <a:bodyPr wrap="square" rtlCol="0">
            <a:spAutoFit/>
          </a:bodyPr>
          <a:lstStyle/>
          <a:p>
            <a:pPr algn="ctr">
              <a:lnSpc>
                <a:spcPct val="150000"/>
              </a:lnSpc>
            </a:pPr>
            <a:r>
              <a:rPr lang="de-DE" sz="2000" b="1" dirty="0" smtClean="0"/>
              <a:t>Ein Vorschlag der Kulturministerkonferenz (KMK)</a:t>
            </a:r>
            <a:endParaRPr lang="de-DE" sz="2000" b="1" dirty="0"/>
          </a:p>
        </p:txBody>
      </p:sp>
      <p:grpSp>
        <p:nvGrpSpPr>
          <p:cNvPr id="31" name="Gruppieren 30"/>
          <p:cNvGrpSpPr/>
          <p:nvPr/>
        </p:nvGrpSpPr>
        <p:grpSpPr>
          <a:xfrm>
            <a:off x="2771800" y="5301208"/>
            <a:ext cx="4968552" cy="832158"/>
            <a:chOff x="2771800" y="5301208"/>
            <a:chExt cx="4968552" cy="832158"/>
          </a:xfrm>
        </p:grpSpPr>
        <p:sp>
          <p:nvSpPr>
            <p:cNvPr id="20" name="Textfeld 19"/>
            <p:cNvSpPr txBox="1"/>
            <p:nvPr/>
          </p:nvSpPr>
          <p:spPr>
            <a:xfrm>
              <a:off x="3131840" y="5301208"/>
              <a:ext cx="3600400" cy="400110"/>
            </a:xfrm>
            <a:prstGeom prst="rect">
              <a:avLst/>
            </a:prstGeom>
            <a:noFill/>
          </p:spPr>
          <p:txBody>
            <a:bodyPr wrap="square" rtlCol="0">
              <a:spAutoFit/>
            </a:bodyPr>
            <a:lstStyle/>
            <a:p>
              <a:r>
                <a:rPr lang="de-DE" sz="2000" b="1" dirty="0" smtClean="0"/>
                <a:t>unterstützt u.a. auch vom dbv</a:t>
              </a:r>
              <a:endParaRPr lang="de-DE" sz="2000" b="1" dirty="0"/>
            </a:p>
          </p:txBody>
        </p:sp>
        <p:sp>
          <p:nvSpPr>
            <p:cNvPr id="21" name="Textfeld 20"/>
            <p:cNvSpPr txBox="1"/>
            <p:nvPr/>
          </p:nvSpPr>
          <p:spPr>
            <a:xfrm>
              <a:off x="2771800" y="5733256"/>
              <a:ext cx="4968552" cy="400110"/>
            </a:xfrm>
            <a:prstGeom prst="rect">
              <a:avLst/>
            </a:prstGeom>
            <a:noFill/>
          </p:spPr>
          <p:txBody>
            <a:bodyPr wrap="square" rtlCol="0">
              <a:spAutoFit/>
            </a:bodyPr>
            <a:lstStyle/>
            <a:p>
              <a:r>
                <a:rPr lang="de-DE" sz="2000" b="1" dirty="0" smtClean="0"/>
                <a:t> 	</a:t>
              </a:r>
              <a:r>
                <a:rPr lang="de-DE" sz="2000" b="1" dirty="0" smtClean="0">
                  <a:hlinkClick r:id="rId3"/>
                </a:rPr>
                <a:t>http://bit.ly/RXnUG4</a:t>
              </a:r>
              <a:endParaRPr lang="de-DE" sz="2000" b="1"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260648"/>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b="1" dirty="0">
              <a:solidFill>
                <a:schemeClr val="bg1"/>
              </a:solidFill>
            </a:endParaRPr>
          </a:p>
        </p:txBody>
      </p:sp>
      <p:sp>
        <p:nvSpPr>
          <p:cNvPr id="4" name="Textfeld 3"/>
          <p:cNvSpPr txBox="1"/>
          <p:nvPr/>
        </p:nvSpPr>
        <p:spPr>
          <a:xfrm>
            <a:off x="323528" y="188640"/>
            <a:ext cx="4032448" cy="1107996"/>
          </a:xfrm>
          <a:prstGeom prst="rect">
            <a:avLst/>
          </a:prstGeom>
          <a:noFill/>
        </p:spPr>
        <p:txBody>
          <a:bodyPr wrap="square" rtlCol="0">
            <a:spAutoFit/>
          </a:bodyPr>
          <a:lstStyle/>
          <a:p>
            <a:endParaRPr lang="de-DE" b="1" dirty="0" smtClean="0"/>
          </a:p>
          <a:p>
            <a:r>
              <a:rPr lang="de-DE" sz="2400" b="1" dirty="0" smtClean="0"/>
              <a:t> Wie könnte sie derzeit aussehen?</a:t>
            </a:r>
          </a:p>
        </p:txBody>
      </p:sp>
      <p:sp>
        <p:nvSpPr>
          <p:cNvPr id="6" name="Textfeld 5"/>
          <p:cNvSpPr txBox="1"/>
          <p:nvPr/>
        </p:nvSpPr>
        <p:spPr>
          <a:xfrm>
            <a:off x="1043608" y="1340768"/>
            <a:ext cx="7488832" cy="1938992"/>
          </a:xfrm>
          <a:prstGeom prst="rect">
            <a:avLst/>
          </a:prstGeom>
          <a:noFill/>
        </p:spPr>
        <p:txBody>
          <a:bodyPr wrap="square" rtlCol="0">
            <a:spAutoFit/>
          </a:bodyPr>
          <a:lstStyle/>
          <a:p>
            <a:pPr algn="ctr">
              <a:lnSpc>
                <a:spcPct val="150000"/>
              </a:lnSpc>
            </a:pPr>
            <a:r>
              <a:rPr lang="de-DE" sz="2000" b="1" dirty="0" smtClean="0"/>
              <a:t>Der Vorschlag des Aktionsbündnis wurde von ENCES (European Network for Copyright in support of Education and Science) aufgegriffen und die aktuelle Beratung der WIPO (WIPO SCCR) eingebracht</a:t>
            </a:r>
            <a:endParaRPr lang="de-DE" sz="2000" b="1" dirty="0"/>
          </a:p>
        </p:txBody>
      </p:sp>
      <p:sp>
        <p:nvSpPr>
          <p:cNvPr id="8" name="Textfeld 7"/>
          <p:cNvSpPr txBox="1"/>
          <p:nvPr/>
        </p:nvSpPr>
        <p:spPr>
          <a:xfrm>
            <a:off x="899592" y="3356992"/>
            <a:ext cx="7488832" cy="967957"/>
          </a:xfrm>
          <a:prstGeom prst="rect">
            <a:avLst/>
          </a:prstGeom>
          <a:noFill/>
        </p:spPr>
        <p:txBody>
          <a:bodyPr wrap="square" rtlCol="0">
            <a:spAutoFit/>
          </a:bodyPr>
          <a:lstStyle/>
          <a:p>
            <a:pPr algn="ctr">
              <a:lnSpc>
                <a:spcPct val="150000"/>
              </a:lnSpc>
            </a:pPr>
            <a:r>
              <a:rPr lang="de-DE" sz="2000" b="1" dirty="0" smtClean="0"/>
              <a:t>und nach intensiver internationaler Beratung noch einmal überarbeitet</a:t>
            </a:r>
            <a:endParaRPr lang="de-DE" sz="2000" b="1"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116632"/>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dirty="0">
              <a:solidFill>
                <a:schemeClr val="bg1"/>
              </a:solidFill>
            </a:endParaRPr>
          </a:p>
        </p:txBody>
      </p:sp>
      <p:sp>
        <p:nvSpPr>
          <p:cNvPr id="4" name="Textfeld 3"/>
          <p:cNvSpPr txBox="1"/>
          <p:nvPr/>
        </p:nvSpPr>
        <p:spPr>
          <a:xfrm>
            <a:off x="323528" y="0"/>
            <a:ext cx="4032448" cy="830997"/>
          </a:xfrm>
          <a:prstGeom prst="rect">
            <a:avLst/>
          </a:prstGeom>
          <a:noFill/>
        </p:spPr>
        <p:txBody>
          <a:bodyPr wrap="square" rtlCol="0">
            <a:spAutoFit/>
          </a:bodyPr>
          <a:lstStyle/>
          <a:p>
            <a:r>
              <a:rPr lang="de-DE" sz="2400" dirty="0" smtClean="0"/>
              <a:t>Wie könnte sie derzeit aussehen?</a:t>
            </a:r>
          </a:p>
        </p:txBody>
      </p:sp>
      <p:pic>
        <p:nvPicPr>
          <p:cNvPr id="1026" name="Picture 2"/>
          <p:cNvPicPr>
            <a:picLocks noChangeAspect="1" noChangeArrowheads="1"/>
          </p:cNvPicPr>
          <p:nvPr/>
        </p:nvPicPr>
        <p:blipFill>
          <a:blip r:embed="rId3" cstate="print"/>
          <a:srcRect/>
          <a:stretch>
            <a:fillRect/>
          </a:stretch>
        </p:blipFill>
        <p:spPr bwMode="auto">
          <a:xfrm>
            <a:off x="127000" y="980728"/>
            <a:ext cx="8890000" cy="4464050"/>
          </a:xfrm>
          <a:prstGeom prst="rect">
            <a:avLst/>
          </a:prstGeom>
          <a:noFill/>
          <a:ln w="9525">
            <a:noFill/>
            <a:miter lim="800000"/>
            <a:headEnd/>
            <a:tailEnd/>
          </a:ln>
        </p:spPr>
      </p:pic>
      <p:sp>
        <p:nvSpPr>
          <p:cNvPr id="9" name="Textfeld 8"/>
          <p:cNvSpPr txBox="1"/>
          <p:nvPr/>
        </p:nvSpPr>
        <p:spPr>
          <a:xfrm>
            <a:off x="179512" y="5445224"/>
            <a:ext cx="8712968" cy="1354217"/>
          </a:xfrm>
          <a:prstGeom prst="rect">
            <a:avLst/>
          </a:prstGeom>
          <a:noFill/>
        </p:spPr>
        <p:txBody>
          <a:bodyPr wrap="square" rtlCol="0">
            <a:spAutoFit/>
          </a:bodyPr>
          <a:lstStyle/>
          <a:p>
            <a:r>
              <a:rPr lang="de-DE" sz="1400" dirty="0" smtClean="0"/>
              <a:t>Die Wissenschaftsklausel verfolgt auch das gleiche Ziel, wie es z.B. formuliert ist im </a:t>
            </a:r>
            <a:r>
              <a:rPr lang="de-DE" sz="2000" i="1" dirty="0" smtClean="0"/>
              <a:t>European Copyright Code</a:t>
            </a:r>
            <a:r>
              <a:rPr lang="de-DE" sz="1400" dirty="0" smtClean="0"/>
              <a:t> von 2010</a:t>
            </a:r>
            <a:r>
              <a:rPr lang="en-US" sz="1400" dirty="0" smtClean="0"/>
              <a:t> </a:t>
            </a:r>
            <a:r>
              <a:rPr lang="de-DE" sz="1400" dirty="0" smtClean="0"/>
              <a:t>unter  Art. 5.2 und Art. 5.3: Nutzung in Bildung und Wissenschaft jeweils „without authorisation“ (genehmigungsfrei), aber „only against payment of remuneration and to the extent justified by the purpose of the use“.</a:t>
            </a:r>
          </a:p>
          <a:p>
            <a:r>
              <a:rPr lang="de-DE" sz="1400" dirty="0" smtClean="0"/>
              <a:t>http://www.copyrightcode.eu/</a:t>
            </a:r>
            <a:endParaRPr lang="de-DE" sz="1400"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260648"/>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dirty="0">
              <a:solidFill>
                <a:schemeClr val="bg1"/>
              </a:solidFill>
            </a:endParaRPr>
          </a:p>
        </p:txBody>
      </p:sp>
      <p:sp>
        <p:nvSpPr>
          <p:cNvPr id="4" name="Textfeld 3"/>
          <p:cNvSpPr txBox="1"/>
          <p:nvPr/>
        </p:nvSpPr>
        <p:spPr>
          <a:xfrm>
            <a:off x="323528" y="188640"/>
            <a:ext cx="4032448" cy="1107996"/>
          </a:xfrm>
          <a:prstGeom prst="rect">
            <a:avLst/>
          </a:prstGeom>
          <a:noFill/>
        </p:spPr>
        <p:txBody>
          <a:bodyPr wrap="square" rtlCol="0">
            <a:spAutoFit/>
          </a:bodyPr>
          <a:lstStyle/>
          <a:p>
            <a:endParaRPr lang="de-DE" dirty="0" smtClean="0"/>
          </a:p>
          <a:p>
            <a:r>
              <a:rPr lang="de-DE" sz="2400" dirty="0" smtClean="0"/>
              <a:t> Wie könnte sie derzeit aussehen?</a:t>
            </a:r>
          </a:p>
        </p:txBody>
      </p:sp>
      <p:sp>
        <p:nvSpPr>
          <p:cNvPr id="5" name="Textfeld 4"/>
          <p:cNvSpPr txBox="1"/>
          <p:nvPr/>
        </p:nvSpPr>
        <p:spPr>
          <a:xfrm>
            <a:off x="683568" y="1484784"/>
            <a:ext cx="6264696" cy="1631216"/>
          </a:xfrm>
          <a:prstGeom prst="rect">
            <a:avLst/>
          </a:prstGeom>
          <a:noFill/>
        </p:spPr>
        <p:txBody>
          <a:bodyPr wrap="square" rtlCol="0">
            <a:spAutoFit/>
          </a:bodyPr>
          <a:lstStyle/>
          <a:p>
            <a:r>
              <a:rPr lang="de-DE" sz="2000" dirty="0" smtClean="0"/>
              <a:t>1. </a:t>
            </a:r>
            <a:r>
              <a:rPr lang="de-DE" sz="2000" b="1" dirty="0" smtClean="0"/>
              <a:t>Genehmigungsfreie Nutzung </a:t>
            </a:r>
            <a:r>
              <a:rPr lang="de-DE" sz="2000" dirty="0" smtClean="0"/>
              <a:t>publizierter Materialien für den </a:t>
            </a:r>
            <a:r>
              <a:rPr lang="de-DE" sz="2000" b="1" dirty="0" smtClean="0"/>
              <a:t>eigenen wissenschaftlichen Gebrauch  </a:t>
            </a:r>
            <a:r>
              <a:rPr lang="de-DE" sz="2000" dirty="0" smtClean="0"/>
              <a:t>und für nicht gewerbliche Bildungszwecke sowie für </a:t>
            </a:r>
            <a:r>
              <a:rPr lang="de-DE" sz="2000" b="1" dirty="0" smtClean="0"/>
              <a:t>Vermittlungsleistungen</a:t>
            </a:r>
            <a:r>
              <a:rPr lang="de-DE" sz="2000" dirty="0" smtClean="0"/>
              <a:t> der Kultureinrichtungen wie Bibliotheken</a:t>
            </a:r>
            <a:endParaRPr lang="de-DE" sz="2000" dirty="0"/>
          </a:p>
        </p:txBody>
      </p:sp>
      <p:sp>
        <p:nvSpPr>
          <p:cNvPr id="6" name="Textfeld 5"/>
          <p:cNvSpPr txBox="1"/>
          <p:nvPr/>
        </p:nvSpPr>
        <p:spPr>
          <a:xfrm>
            <a:off x="755576" y="3245884"/>
            <a:ext cx="6264696" cy="707886"/>
          </a:xfrm>
          <a:prstGeom prst="rect">
            <a:avLst/>
          </a:prstGeom>
          <a:noFill/>
        </p:spPr>
        <p:txBody>
          <a:bodyPr wrap="square" rtlCol="0">
            <a:spAutoFit/>
          </a:bodyPr>
          <a:lstStyle/>
          <a:p>
            <a:r>
              <a:rPr lang="de-DE" sz="2000" dirty="0" smtClean="0"/>
              <a:t>2. </a:t>
            </a:r>
            <a:r>
              <a:rPr lang="de-DE" sz="2000" b="1" dirty="0" smtClean="0"/>
              <a:t>Öffentliche Zugänglichmachung </a:t>
            </a:r>
            <a:r>
              <a:rPr lang="de-DE" sz="2000" dirty="0" smtClean="0"/>
              <a:t>nur für </a:t>
            </a:r>
            <a:r>
              <a:rPr lang="de-DE" sz="2000" b="1" dirty="0" smtClean="0"/>
              <a:t>geschlossene Benutzergruppen</a:t>
            </a:r>
            <a:endParaRPr lang="de-DE" sz="2000" b="1" dirty="0"/>
          </a:p>
        </p:txBody>
      </p:sp>
      <p:sp>
        <p:nvSpPr>
          <p:cNvPr id="7" name="Textfeld 6"/>
          <p:cNvSpPr txBox="1"/>
          <p:nvPr/>
        </p:nvSpPr>
        <p:spPr>
          <a:xfrm>
            <a:off x="755576" y="4083654"/>
            <a:ext cx="6264696" cy="1015663"/>
          </a:xfrm>
          <a:prstGeom prst="rect">
            <a:avLst/>
          </a:prstGeom>
          <a:noFill/>
        </p:spPr>
        <p:txBody>
          <a:bodyPr wrap="square" rtlCol="0">
            <a:spAutoFit/>
          </a:bodyPr>
          <a:lstStyle/>
          <a:p>
            <a:r>
              <a:rPr lang="de-DE" sz="2000" dirty="0" smtClean="0"/>
              <a:t>3. </a:t>
            </a:r>
            <a:r>
              <a:rPr lang="de-DE" sz="2000" b="1" dirty="0" smtClean="0"/>
              <a:t>Genehmigungs- und vergütungsfreie Nutzung </a:t>
            </a:r>
            <a:r>
              <a:rPr lang="de-DE" sz="2000" dirty="0" smtClean="0"/>
              <a:t>für </a:t>
            </a:r>
            <a:r>
              <a:rPr lang="de-DE" sz="2000" b="1" dirty="0" smtClean="0"/>
              <a:t>Dokumentation</a:t>
            </a:r>
            <a:r>
              <a:rPr lang="de-DE" sz="2000" dirty="0" smtClean="0"/>
              <a:t> und </a:t>
            </a:r>
            <a:r>
              <a:rPr lang="de-DE" sz="2000" b="1" dirty="0" smtClean="0"/>
              <a:t>Bestandssicherung</a:t>
            </a:r>
            <a:r>
              <a:rPr lang="de-DE" sz="2000" dirty="0" smtClean="0"/>
              <a:t> der </a:t>
            </a:r>
            <a:r>
              <a:rPr lang="de-DE" sz="2000" b="1" dirty="0" smtClean="0"/>
              <a:t>Kultureinrichtungen</a:t>
            </a:r>
            <a:endParaRPr lang="de-DE" sz="2000" b="1" dirty="0"/>
          </a:p>
        </p:txBody>
      </p:sp>
      <p:sp>
        <p:nvSpPr>
          <p:cNvPr id="8" name="Textfeld 7"/>
          <p:cNvSpPr txBox="1"/>
          <p:nvPr/>
        </p:nvSpPr>
        <p:spPr>
          <a:xfrm>
            <a:off x="755576" y="5229200"/>
            <a:ext cx="6264696" cy="707886"/>
          </a:xfrm>
          <a:prstGeom prst="rect">
            <a:avLst/>
          </a:prstGeom>
          <a:noFill/>
        </p:spPr>
        <p:txBody>
          <a:bodyPr wrap="square" rtlCol="0">
            <a:spAutoFit/>
          </a:bodyPr>
          <a:lstStyle/>
          <a:p>
            <a:r>
              <a:rPr lang="de-DE" sz="2000" dirty="0" smtClean="0"/>
              <a:t>4. </a:t>
            </a:r>
            <a:r>
              <a:rPr lang="de-DE" sz="2000" b="1" dirty="0" smtClean="0"/>
              <a:t>Vergütung über Pauschalierungen </a:t>
            </a:r>
            <a:r>
              <a:rPr lang="de-DE" sz="2000" dirty="0" smtClean="0"/>
              <a:t>durch die  </a:t>
            </a:r>
            <a:r>
              <a:rPr lang="de-DE" sz="2000" b="1" dirty="0" smtClean="0"/>
              <a:t>Träger</a:t>
            </a:r>
            <a:r>
              <a:rPr lang="de-DE" sz="2000" dirty="0" smtClean="0"/>
              <a:t> von Bildungs-, Wissenschafts- und Kultureinrichtungen</a:t>
            </a:r>
            <a:endParaRPr lang="de-DE"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260648"/>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dirty="0">
              <a:solidFill>
                <a:schemeClr val="bg1"/>
              </a:solidFill>
            </a:endParaRPr>
          </a:p>
        </p:txBody>
      </p:sp>
      <p:sp>
        <p:nvSpPr>
          <p:cNvPr id="4" name="Textfeld 3"/>
          <p:cNvSpPr txBox="1"/>
          <p:nvPr/>
        </p:nvSpPr>
        <p:spPr>
          <a:xfrm>
            <a:off x="323528" y="188640"/>
            <a:ext cx="4032448" cy="738664"/>
          </a:xfrm>
          <a:prstGeom prst="rect">
            <a:avLst/>
          </a:prstGeom>
          <a:noFill/>
        </p:spPr>
        <p:txBody>
          <a:bodyPr wrap="square" rtlCol="0">
            <a:spAutoFit/>
          </a:bodyPr>
          <a:lstStyle/>
          <a:p>
            <a:endParaRPr lang="de-DE" dirty="0" smtClean="0"/>
          </a:p>
          <a:p>
            <a:r>
              <a:rPr lang="de-DE" sz="2400" dirty="0" smtClean="0"/>
              <a:t> EU-konform?</a:t>
            </a:r>
          </a:p>
        </p:txBody>
      </p:sp>
      <p:sp>
        <p:nvSpPr>
          <p:cNvPr id="5" name="Textfeld 4"/>
          <p:cNvSpPr txBox="1"/>
          <p:nvPr/>
        </p:nvSpPr>
        <p:spPr>
          <a:xfrm>
            <a:off x="467544" y="1353542"/>
            <a:ext cx="7200800" cy="1292662"/>
          </a:xfrm>
          <a:prstGeom prst="rect">
            <a:avLst/>
          </a:prstGeom>
          <a:noFill/>
        </p:spPr>
        <p:txBody>
          <a:bodyPr wrap="square" rtlCol="0">
            <a:spAutoFit/>
          </a:bodyPr>
          <a:lstStyle/>
          <a:p>
            <a:r>
              <a:rPr lang="de-DE" dirty="0" smtClean="0"/>
              <a:t>Das </a:t>
            </a:r>
            <a:r>
              <a:rPr lang="de-DE" b="1" dirty="0" smtClean="0"/>
              <a:t>Aktionsbündnis</a:t>
            </a:r>
            <a:r>
              <a:rPr lang="de-DE" dirty="0" smtClean="0"/>
              <a:t> (wie auch </a:t>
            </a:r>
            <a:r>
              <a:rPr lang="de-DE" b="1" dirty="0" smtClean="0"/>
              <a:t>KMK</a:t>
            </a:r>
            <a:r>
              <a:rPr lang="de-DE" dirty="0" smtClean="0"/>
              <a:t>) sieht die hier vorgeschlagene umfassende Wissenschaftsschranke rechtlich </a:t>
            </a:r>
            <a:r>
              <a:rPr lang="de-DE" sz="2000" b="1" dirty="0" smtClean="0"/>
              <a:t>voll im Einklang mit einer zeitgemäßen Interpretation der Urheberrechtsrichtlinie der EU von 2001 </a:t>
            </a:r>
            <a:r>
              <a:rPr lang="de-DE" dirty="0" smtClean="0"/>
              <a:t>(Art. 5. Abschnitt 3, a der Richtlinie von 2001 ). </a:t>
            </a:r>
            <a:endParaRPr lang="de-DE" dirty="0"/>
          </a:p>
        </p:txBody>
      </p:sp>
      <p:sp>
        <p:nvSpPr>
          <p:cNvPr id="10" name="Textfeld 9"/>
          <p:cNvSpPr txBox="1"/>
          <p:nvPr/>
        </p:nvSpPr>
        <p:spPr>
          <a:xfrm>
            <a:off x="395536" y="3140968"/>
            <a:ext cx="8136904" cy="2246769"/>
          </a:xfrm>
          <a:prstGeom prst="rect">
            <a:avLst/>
          </a:prstGeom>
          <a:noFill/>
        </p:spPr>
        <p:txBody>
          <a:bodyPr wrap="square" rtlCol="0">
            <a:spAutoFit/>
          </a:bodyPr>
          <a:lstStyle/>
          <a:p>
            <a:r>
              <a:rPr lang="de-DE" sz="2000" dirty="0" smtClean="0"/>
              <a:t>„Die Mitgliedstaaten können in den folgenden Fällen Ausnahmen oder Beschränkungen in Bezug auf die in den Artikeln 2 und 3 vorgesehenen Rechte vorsehen:</a:t>
            </a:r>
          </a:p>
          <a:p>
            <a:r>
              <a:rPr lang="de-DE" sz="2000" dirty="0" smtClean="0"/>
              <a:t> </a:t>
            </a:r>
          </a:p>
          <a:p>
            <a:pPr lvl="0"/>
            <a:r>
              <a:rPr lang="de-DE" sz="2000" dirty="0" smtClean="0"/>
              <a:t>für die </a:t>
            </a:r>
            <a:r>
              <a:rPr lang="de-DE" sz="2000" b="1" dirty="0" smtClean="0"/>
              <a:t>Nutzung ausschließlich zur Veranschaulichung im Unterricht oder für Zwecke der wissenschaftlichen Forschung</a:t>
            </a:r>
            <a:r>
              <a:rPr lang="de-DE" sz="2000" dirty="0" smtClean="0"/>
              <a:t>, sofern - … dies zur Verfolgung </a:t>
            </a:r>
            <a:r>
              <a:rPr lang="de-DE" sz="2000" b="1" dirty="0" smtClean="0"/>
              <a:t>nicht kommerzieller Zwecke </a:t>
            </a:r>
            <a:r>
              <a:rPr lang="de-DE" sz="2000" dirty="0" smtClean="0"/>
              <a:t>gerechtfertigt ist“.</a:t>
            </a:r>
            <a:endParaRPr lang="de-DE" sz="2000" dirty="0"/>
          </a:p>
        </p:txBody>
      </p:sp>
      <p:sp>
        <p:nvSpPr>
          <p:cNvPr id="11" name="Textfeld 10"/>
          <p:cNvSpPr txBox="1"/>
          <p:nvPr/>
        </p:nvSpPr>
        <p:spPr>
          <a:xfrm>
            <a:off x="539552" y="2564904"/>
            <a:ext cx="7128792" cy="307777"/>
          </a:xfrm>
          <a:prstGeom prst="rect">
            <a:avLst/>
          </a:prstGeom>
          <a:noFill/>
        </p:spPr>
        <p:txBody>
          <a:bodyPr wrap="square" rtlCol="0">
            <a:spAutoFit/>
          </a:bodyPr>
          <a:lstStyle/>
          <a:p>
            <a:r>
              <a:rPr lang="de-DE" sz="1400" dirty="0" smtClean="0"/>
              <a:t>http://www.urheberrecht.org/topic/Info-RiLi/eu/l_16720010622de00100019.pdf</a:t>
            </a:r>
            <a:endParaRPr lang="de-D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5004048" y="188640"/>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dirty="0">
              <a:solidFill>
                <a:schemeClr val="bg1"/>
              </a:solidFill>
            </a:endParaRPr>
          </a:p>
        </p:txBody>
      </p:sp>
      <p:sp>
        <p:nvSpPr>
          <p:cNvPr id="4" name="Textfeld 3"/>
          <p:cNvSpPr txBox="1"/>
          <p:nvPr/>
        </p:nvSpPr>
        <p:spPr>
          <a:xfrm>
            <a:off x="467544" y="0"/>
            <a:ext cx="3024336" cy="461665"/>
          </a:xfrm>
          <a:prstGeom prst="rect">
            <a:avLst/>
          </a:prstGeom>
          <a:noFill/>
        </p:spPr>
        <p:txBody>
          <a:bodyPr wrap="square" rtlCol="0">
            <a:spAutoFit/>
          </a:bodyPr>
          <a:lstStyle/>
          <a:p>
            <a:r>
              <a:rPr lang="de-DE" sz="2400" dirty="0" smtClean="0"/>
              <a:t>Und die Politik</a:t>
            </a:r>
          </a:p>
        </p:txBody>
      </p:sp>
      <p:sp>
        <p:nvSpPr>
          <p:cNvPr id="27" name="Textfeld 26"/>
          <p:cNvSpPr txBox="1"/>
          <p:nvPr/>
        </p:nvSpPr>
        <p:spPr>
          <a:xfrm>
            <a:off x="539552" y="1268760"/>
            <a:ext cx="7056784" cy="646331"/>
          </a:xfrm>
          <a:prstGeom prst="rect">
            <a:avLst/>
          </a:prstGeom>
          <a:noFill/>
        </p:spPr>
        <p:txBody>
          <a:bodyPr wrap="square" rtlCol="0">
            <a:spAutoFit/>
          </a:bodyPr>
          <a:lstStyle/>
          <a:p>
            <a:r>
              <a:rPr lang="de-DE" b="1" dirty="0" smtClean="0"/>
              <a:t>SPD-Bundestagsfraktion "Zwölf Thesen für ein faires und zeitgemäßes Urheberrecht„:“</a:t>
            </a:r>
            <a:r>
              <a:rPr lang="de-DE" dirty="0" smtClean="0"/>
              <a:t>Überprüfung der Bildungs- und Wissenschaftsschranken“</a:t>
            </a:r>
            <a:endParaRPr lang="de-DE" dirty="0"/>
          </a:p>
        </p:txBody>
      </p:sp>
      <p:sp>
        <p:nvSpPr>
          <p:cNvPr id="28" name="Textfeld 27"/>
          <p:cNvSpPr txBox="1"/>
          <p:nvPr/>
        </p:nvSpPr>
        <p:spPr>
          <a:xfrm>
            <a:off x="467544" y="2060848"/>
            <a:ext cx="7056784" cy="1477328"/>
          </a:xfrm>
          <a:prstGeom prst="rect">
            <a:avLst/>
          </a:prstGeom>
          <a:noFill/>
        </p:spPr>
        <p:txBody>
          <a:bodyPr wrap="square" rtlCol="0">
            <a:spAutoFit/>
          </a:bodyPr>
          <a:lstStyle/>
          <a:p>
            <a:r>
              <a:rPr lang="de-DE" b="1" dirty="0" smtClean="0"/>
              <a:t>DIE LINKE </a:t>
            </a:r>
            <a:r>
              <a:rPr lang="de-DE" dirty="0" smtClean="0"/>
              <a:t> „</a:t>
            </a:r>
            <a:r>
              <a:rPr lang="de-DE" b="1" dirty="0" smtClean="0"/>
              <a:t>Die Chancen der Digitalisierung erschließen – Urheberrecht umfassend modernisieren "Zwölf Thesen für ein faires und zeitgemäßes Urheberrecht„ („</a:t>
            </a:r>
            <a:r>
              <a:rPr lang="de-DE" dirty="0" smtClean="0"/>
              <a:t>die bestehenden Schrankenprivilegierungen für Wissenschaft und Forschung in einer bereichsspezifischen Wissenschaftsschranke zusammenzufassen“ </a:t>
            </a:r>
            <a:endParaRPr lang="de-DE" dirty="0"/>
          </a:p>
        </p:txBody>
      </p:sp>
      <p:sp>
        <p:nvSpPr>
          <p:cNvPr id="30" name="Textfeld 29"/>
          <p:cNvSpPr txBox="1"/>
          <p:nvPr/>
        </p:nvSpPr>
        <p:spPr>
          <a:xfrm>
            <a:off x="539552" y="3645024"/>
            <a:ext cx="7056784" cy="2031325"/>
          </a:xfrm>
          <a:prstGeom prst="rect">
            <a:avLst/>
          </a:prstGeom>
          <a:noFill/>
        </p:spPr>
        <p:txBody>
          <a:bodyPr wrap="square" rtlCol="0">
            <a:spAutoFit/>
          </a:bodyPr>
          <a:lstStyle/>
          <a:p>
            <a:r>
              <a:rPr lang="de-DE" b="1" dirty="0" smtClean="0"/>
              <a:t>Grüne Bundestagfraktion, Krista Sager</a:t>
            </a:r>
          </a:p>
          <a:p>
            <a:endParaRPr lang="de-DE" b="1" dirty="0" smtClean="0"/>
          </a:p>
          <a:p>
            <a:r>
              <a:rPr lang="de-DE" b="1" dirty="0" smtClean="0"/>
              <a:t>Enquete-Kommission</a:t>
            </a:r>
            <a:r>
              <a:rPr lang="de-DE" dirty="0" smtClean="0"/>
              <a:t> „soll geprüft werden, ob im Urheberrecht eine allgemeine Bildungs- und Wissenschaftsschranke verankert werden soll, die die bestehenden Schrankenprivilegierungen für Wissenschaft und Forschung zusammenfasst, um eine breitere Nutzung und Verbreitung von wissenschaftlichen Erkenntnissen zu ermöglichen.“</a:t>
            </a:r>
            <a:endParaRPr lang="de-D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27384"/>
            <a:ext cx="9144000" cy="73025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110964" y="764704"/>
            <a:ext cx="8853523" cy="58326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5004048" y="188640"/>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dirty="0">
              <a:solidFill>
                <a:schemeClr val="bg1"/>
              </a:solidFill>
            </a:endParaRPr>
          </a:p>
        </p:txBody>
      </p:sp>
      <p:sp>
        <p:nvSpPr>
          <p:cNvPr id="4" name="Textfeld 3"/>
          <p:cNvSpPr txBox="1"/>
          <p:nvPr/>
        </p:nvSpPr>
        <p:spPr>
          <a:xfrm>
            <a:off x="467544" y="0"/>
            <a:ext cx="3024336" cy="461665"/>
          </a:xfrm>
          <a:prstGeom prst="rect">
            <a:avLst/>
          </a:prstGeom>
          <a:noFill/>
        </p:spPr>
        <p:txBody>
          <a:bodyPr wrap="square" rtlCol="0">
            <a:spAutoFit/>
          </a:bodyPr>
          <a:lstStyle/>
          <a:p>
            <a:r>
              <a:rPr lang="de-DE" sz="2400" dirty="0" smtClean="0"/>
              <a:t>Und die Politik</a:t>
            </a:r>
          </a:p>
        </p:txBody>
      </p:sp>
      <p:sp>
        <p:nvSpPr>
          <p:cNvPr id="24" name="Textfeld 23"/>
          <p:cNvSpPr txBox="1"/>
          <p:nvPr/>
        </p:nvSpPr>
        <p:spPr>
          <a:xfrm>
            <a:off x="323528" y="2492896"/>
            <a:ext cx="7704856" cy="1754326"/>
          </a:xfrm>
          <a:prstGeom prst="rect">
            <a:avLst/>
          </a:prstGeom>
          <a:noFill/>
        </p:spPr>
        <p:txBody>
          <a:bodyPr wrap="square" rtlCol="0">
            <a:spAutoFit/>
          </a:bodyPr>
          <a:lstStyle/>
          <a:p>
            <a:r>
              <a:rPr lang="de-DE" dirty="0" smtClean="0"/>
              <a:t>„Aufgrund der voranschreitenden Digitalisierung sind viele dieser Regelungen nicht mehr passgenau und teilweise technisch überholt. Außerdem könnten sich einige Regelungen vor Gericht als nicht praktikabel herausstellen. Auf der Grundlage einer umfassenden Evaluierung möchte die CDU/CSU-Bundestagsfraktion daher eine Überarbeitung dieser Regelungen und die </a:t>
            </a:r>
            <a:r>
              <a:rPr lang="de-DE" b="1" dirty="0" smtClean="0"/>
              <a:t>Zusammenführung zu einer einheitlichen Wissenschaftsschranke </a:t>
            </a:r>
            <a:r>
              <a:rPr lang="de-DE" dirty="0" smtClean="0"/>
              <a:t>erreichen.“</a:t>
            </a:r>
            <a:endParaRPr lang="de-DE" b="1" dirty="0"/>
          </a:p>
        </p:txBody>
      </p:sp>
      <p:sp>
        <p:nvSpPr>
          <p:cNvPr id="25" name="Textfeld 24"/>
          <p:cNvSpPr txBox="1"/>
          <p:nvPr/>
        </p:nvSpPr>
        <p:spPr>
          <a:xfrm>
            <a:off x="323528" y="4365104"/>
            <a:ext cx="7704856" cy="1477328"/>
          </a:xfrm>
          <a:prstGeom prst="rect">
            <a:avLst/>
          </a:prstGeom>
          <a:noFill/>
        </p:spPr>
        <p:txBody>
          <a:bodyPr wrap="square" rtlCol="0">
            <a:spAutoFit/>
          </a:bodyPr>
          <a:lstStyle/>
          <a:p>
            <a:r>
              <a:rPr lang="de-DE" dirty="0" smtClean="0"/>
              <a:t>„Zudem setzen wir uns für die Verankerung eines verbindlichen Zweitveröffentlichungsrechts in den Förderrichtlinien für Autoren wissenschaftlicher Beiträge im Internet ein. Ziel ist es, dass öffentlich geförderte Forschungsprojekte nicht ausschließlich in Verlagspublikationen veröffentlicht werden.“</a:t>
            </a:r>
            <a:endParaRPr lang="de-DE" b="1" dirty="0"/>
          </a:p>
        </p:txBody>
      </p:sp>
      <p:grpSp>
        <p:nvGrpSpPr>
          <p:cNvPr id="12" name="Gruppieren 11"/>
          <p:cNvGrpSpPr/>
          <p:nvPr/>
        </p:nvGrpSpPr>
        <p:grpSpPr>
          <a:xfrm>
            <a:off x="323528" y="1052736"/>
            <a:ext cx="7992888" cy="5276329"/>
            <a:chOff x="323528" y="1052736"/>
            <a:chExt cx="7992888" cy="5276329"/>
          </a:xfrm>
        </p:grpSpPr>
        <p:sp>
          <p:nvSpPr>
            <p:cNvPr id="22" name="Textfeld 21"/>
            <p:cNvSpPr txBox="1"/>
            <p:nvPr/>
          </p:nvSpPr>
          <p:spPr>
            <a:xfrm>
              <a:off x="323528" y="1052736"/>
              <a:ext cx="7704856" cy="923330"/>
            </a:xfrm>
            <a:prstGeom prst="rect">
              <a:avLst/>
            </a:prstGeom>
            <a:noFill/>
          </p:spPr>
          <p:txBody>
            <a:bodyPr wrap="square" rtlCol="0">
              <a:spAutoFit/>
            </a:bodyPr>
            <a:lstStyle/>
            <a:p>
              <a:endParaRPr lang="de-DE" dirty="0" smtClean="0"/>
            </a:p>
            <a:p>
              <a:r>
                <a:rPr lang="de-DE" b="1" dirty="0" smtClean="0"/>
                <a:t>Diskussionspapier der CDU/CSU-Bundestagsfraktion zum Urheberrecht in der digitalen Gesellschaft – 12.6.2012</a:t>
              </a:r>
              <a:endParaRPr lang="de-DE" b="1" dirty="0"/>
            </a:p>
          </p:txBody>
        </p:sp>
        <p:sp>
          <p:nvSpPr>
            <p:cNvPr id="23" name="Textfeld 22"/>
            <p:cNvSpPr txBox="1"/>
            <p:nvPr/>
          </p:nvSpPr>
          <p:spPr>
            <a:xfrm>
              <a:off x="323528" y="2060848"/>
              <a:ext cx="7704856" cy="369332"/>
            </a:xfrm>
            <a:prstGeom prst="rect">
              <a:avLst/>
            </a:prstGeom>
            <a:noFill/>
          </p:spPr>
          <p:txBody>
            <a:bodyPr wrap="square" rtlCol="0">
              <a:spAutoFit/>
            </a:bodyPr>
            <a:lstStyle/>
            <a:p>
              <a:r>
                <a:rPr lang="de-DE" b="1" dirty="0" smtClean="0"/>
                <a:t>6. Wissenschaftsfreundliches Urheberrecht</a:t>
              </a:r>
              <a:endParaRPr lang="de-DE" b="1" dirty="0"/>
            </a:p>
          </p:txBody>
        </p:sp>
        <p:sp>
          <p:nvSpPr>
            <p:cNvPr id="11" name="Textfeld 10"/>
            <p:cNvSpPr txBox="1"/>
            <p:nvPr/>
          </p:nvSpPr>
          <p:spPr>
            <a:xfrm>
              <a:off x="539552" y="6021288"/>
              <a:ext cx="7776864" cy="307777"/>
            </a:xfrm>
            <a:prstGeom prst="rect">
              <a:avLst/>
            </a:prstGeom>
            <a:noFill/>
          </p:spPr>
          <p:txBody>
            <a:bodyPr wrap="square" rtlCol="0">
              <a:spAutoFit/>
            </a:bodyPr>
            <a:lstStyle/>
            <a:p>
              <a:r>
                <a:rPr lang="de-DE" sz="1400" dirty="0" smtClean="0"/>
                <a:t>http://blogfraktion.de/2012/06/12/diskussionspapier-urheberrecht-in-der-digitalen-gesellschaft/</a:t>
              </a:r>
              <a:endParaRPr lang="de-DE" sz="1400"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5004048" y="188640"/>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b="1" dirty="0">
              <a:solidFill>
                <a:schemeClr val="bg1"/>
              </a:solidFill>
            </a:endParaRPr>
          </a:p>
        </p:txBody>
      </p:sp>
      <p:sp>
        <p:nvSpPr>
          <p:cNvPr id="4" name="Textfeld 3"/>
          <p:cNvSpPr txBox="1"/>
          <p:nvPr/>
        </p:nvSpPr>
        <p:spPr>
          <a:xfrm>
            <a:off x="179512" y="77723"/>
            <a:ext cx="5112568" cy="461665"/>
          </a:xfrm>
          <a:prstGeom prst="rect">
            <a:avLst/>
          </a:prstGeom>
          <a:noFill/>
        </p:spPr>
        <p:txBody>
          <a:bodyPr wrap="square" rtlCol="0">
            <a:spAutoFit/>
          </a:bodyPr>
          <a:lstStyle/>
          <a:p>
            <a:r>
              <a:rPr lang="de-DE" sz="2400" b="1" dirty="0" smtClean="0"/>
              <a:t>Und die Politik der Bundesregierung?</a:t>
            </a:r>
          </a:p>
        </p:txBody>
      </p:sp>
      <p:sp>
        <p:nvSpPr>
          <p:cNvPr id="5" name="Textfeld 4"/>
          <p:cNvSpPr txBox="1"/>
          <p:nvPr/>
        </p:nvSpPr>
        <p:spPr>
          <a:xfrm>
            <a:off x="179512" y="548680"/>
            <a:ext cx="4104456" cy="707886"/>
          </a:xfrm>
          <a:prstGeom prst="rect">
            <a:avLst/>
          </a:prstGeom>
          <a:noFill/>
        </p:spPr>
        <p:txBody>
          <a:bodyPr wrap="square" rtlCol="0">
            <a:spAutoFit/>
          </a:bodyPr>
          <a:lstStyle/>
          <a:p>
            <a:r>
              <a:rPr lang="de-DE" sz="2000" b="1" dirty="0" smtClean="0"/>
              <a:t>Das Bundesjustizministerium weigert sich bislang</a:t>
            </a:r>
          </a:p>
        </p:txBody>
      </p:sp>
      <p:sp>
        <p:nvSpPr>
          <p:cNvPr id="8" name="Textfeld 7"/>
          <p:cNvSpPr txBox="1"/>
          <p:nvPr/>
        </p:nvSpPr>
        <p:spPr>
          <a:xfrm>
            <a:off x="827584" y="2729824"/>
            <a:ext cx="7200800" cy="1015663"/>
          </a:xfrm>
          <a:prstGeom prst="rect">
            <a:avLst/>
          </a:prstGeom>
          <a:noFill/>
        </p:spPr>
        <p:txBody>
          <a:bodyPr wrap="square" rtlCol="0">
            <a:spAutoFit/>
          </a:bodyPr>
          <a:lstStyle/>
          <a:p>
            <a:pPr marL="358775" indent="-358775">
              <a:buFont typeface="Wingdings" pitchFamily="2" charset="2"/>
              <a:buChar char="Ø"/>
            </a:pPr>
            <a:r>
              <a:rPr lang="de-DE" sz="2000" b="1" dirty="0" smtClean="0"/>
              <a:t>eine öffentliche Debatte um eine Wissenschaftsurheberrecht und eine umfassende Wissenschaftsschranke zu eröffnen bzw. zu befördern</a:t>
            </a:r>
          </a:p>
        </p:txBody>
      </p:sp>
      <p:sp>
        <p:nvSpPr>
          <p:cNvPr id="12" name="Textfeld 11"/>
          <p:cNvSpPr txBox="1"/>
          <p:nvPr/>
        </p:nvSpPr>
        <p:spPr>
          <a:xfrm>
            <a:off x="827584" y="3660121"/>
            <a:ext cx="7200800" cy="1015663"/>
          </a:xfrm>
          <a:prstGeom prst="rect">
            <a:avLst/>
          </a:prstGeom>
          <a:noFill/>
        </p:spPr>
        <p:txBody>
          <a:bodyPr wrap="square" rtlCol="0">
            <a:spAutoFit/>
          </a:bodyPr>
          <a:lstStyle/>
          <a:p>
            <a:pPr marL="358775" indent="-358775">
              <a:buFont typeface="Wingdings" pitchFamily="2" charset="2"/>
              <a:buChar char="Ø"/>
            </a:pPr>
            <a:r>
              <a:rPr lang="de-DE" sz="2000" b="1" dirty="0" smtClean="0"/>
              <a:t>juristisch überprüfen zu lassen, ob eine umfassende Wissenschaftsschranke kompatibel mit EU-Vorhaben ist (oder nicht)</a:t>
            </a:r>
            <a:endParaRPr lang="de-DE" sz="2000" b="1" dirty="0"/>
          </a:p>
        </p:txBody>
      </p:sp>
      <p:sp>
        <p:nvSpPr>
          <p:cNvPr id="13" name="Textfeld 12"/>
          <p:cNvSpPr txBox="1"/>
          <p:nvPr/>
        </p:nvSpPr>
        <p:spPr>
          <a:xfrm>
            <a:off x="827584" y="4590418"/>
            <a:ext cx="7200800" cy="1015663"/>
          </a:xfrm>
          <a:prstGeom prst="rect">
            <a:avLst/>
          </a:prstGeom>
          <a:noFill/>
        </p:spPr>
        <p:txBody>
          <a:bodyPr wrap="square" rtlCol="0">
            <a:spAutoFit/>
          </a:bodyPr>
          <a:lstStyle/>
          <a:p>
            <a:pPr marL="358775" indent="-358775">
              <a:buFont typeface="Wingdings" pitchFamily="2" charset="2"/>
              <a:buChar char="Ø"/>
            </a:pPr>
            <a:r>
              <a:rPr lang="de-DE" sz="2000" b="1" dirty="0" smtClean="0"/>
              <a:t>Initiativen gegenüber der EU ergreifen, die Hindernisse der  obsolet gewordenen Urheberrechtsrichtlinie von 2001 (!!!!) zu beseitigen</a:t>
            </a:r>
            <a:endParaRPr lang="de-DE" sz="2000" b="1" dirty="0"/>
          </a:p>
        </p:txBody>
      </p:sp>
      <p:sp>
        <p:nvSpPr>
          <p:cNvPr id="14" name="Textfeld 13"/>
          <p:cNvSpPr txBox="1"/>
          <p:nvPr/>
        </p:nvSpPr>
        <p:spPr>
          <a:xfrm>
            <a:off x="827584" y="1484784"/>
            <a:ext cx="7200800" cy="707886"/>
          </a:xfrm>
          <a:prstGeom prst="rect">
            <a:avLst/>
          </a:prstGeom>
          <a:noFill/>
        </p:spPr>
        <p:txBody>
          <a:bodyPr wrap="square" rtlCol="0">
            <a:spAutoFit/>
          </a:bodyPr>
          <a:lstStyle/>
          <a:p>
            <a:pPr marL="358775" indent="-358775">
              <a:buFont typeface="Wingdings" pitchFamily="2" charset="2"/>
              <a:buChar char="Ø"/>
              <a:tabLst>
                <a:tab pos="0" algn="l"/>
              </a:tabLst>
            </a:pPr>
            <a:r>
              <a:rPr lang="de-DE" sz="2000" b="1" dirty="0" smtClean="0"/>
              <a:t>die Kritik an den unzulänglichen BuW betreffenden Schrankenregelungen des UrhGes konstruktiv aufzugreifen </a:t>
            </a:r>
            <a:endParaRPr lang="de-DE" sz="2000" b="1" dirty="0"/>
          </a:p>
        </p:txBody>
      </p:sp>
      <p:sp>
        <p:nvSpPr>
          <p:cNvPr id="16" name="Textfeld 15"/>
          <p:cNvSpPr txBox="1"/>
          <p:nvPr/>
        </p:nvSpPr>
        <p:spPr>
          <a:xfrm>
            <a:off x="827584" y="5520714"/>
            <a:ext cx="7632848" cy="1015663"/>
          </a:xfrm>
          <a:prstGeom prst="rect">
            <a:avLst/>
          </a:prstGeom>
          <a:noFill/>
        </p:spPr>
        <p:txBody>
          <a:bodyPr wrap="square" rtlCol="0">
            <a:spAutoFit/>
          </a:bodyPr>
          <a:lstStyle/>
          <a:p>
            <a:pPr marL="358775" indent="-358775">
              <a:buFont typeface="Wingdings" pitchFamily="2" charset="2"/>
              <a:buChar char="Ø"/>
            </a:pPr>
            <a:r>
              <a:rPr lang="de-DE" sz="2000" b="1" dirty="0" smtClean="0"/>
              <a:t>sich mit anderen Ländern zu koordinieren, um ein konzertiertes Vorgehen in Sachen einer umfassenden Wissenschaftsschranke  zu erreichen  </a:t>
            </a:r>
            <a:endParaRPr lang="de-DE" sz="2000" b="1" dirty="0"/>
          </a:p>
        </p:txBody>
      </p:sp>
      <p:sp>
        <p:nvSpPr>
          <p:cNvPr id="17" name="Textfeld 16"/>
          <p:cNvSpPr txBox="1"/>
          <p:nvPr/>
        </p:nvSpPr>
        <p:spPr>
          <a:xfrm>
            <a:off x="827584" y="2107304"/>
            <a:ext cx="7200800" cy="707886"/>
          </a:xfrm>
          <a:prstGeom prst="rect">
            <a:avLst/>
          </a:prstGeom>
          <a:noFill/>
        </p:spPr>
        <p:txBody>
          <a:bodyPr wrap="square" rtlCol="0">
            <a:spAutoFit/>
          </a:bodyPr>
          <a:lstStyle/>
          <a:p>
            <a:pPr marL="358775" indent="-358775">
              <a:buFont typeface="Wingdings" pitchFamily="2" charset="2"/>
              <a:buChar char="Ø"/>
              <a:tabLst>
                <a:tab pos="0" algn="l"/>
              </a:tabLst>
            </a:pPr>
            <a:r>
              <a:rPr lang="de-DE" sz="2000" b="1" dirty="0" smtClean="0"/>
              <a:t>Der Besonderheit eines Urheberrechts für BuW Rechnung zu tragen</a:t>
            </a:r>
            <a:endParaRPr lang="de-DE" sz="2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2" grpId="0"/>
      <p:bldP spid="13" grpId="0"/>
      <p:bldP spid="14" grpId="0"/>
      <p:bldP spid="16" grpId="0"/>
      <p:bldP spid="1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p:cNvSpPr txBox="1"/>
          <p:nvPr/>
        </p:nvSpPr>
        <p:spPr>
          <a:xfrm>
            <a:off x="2051720" y="2204864"/>
            <a:ext cx="4536504" cy="1015663"/>
          </a:xfrm>
          <a:prstGeom prst="rect">
            <a:avLst/>
          </a:prstGeom>
          <a:solidFill>
            <a:srgbClr val="002060"/>
          </a:solidFill>
        </p:spPr>
        <p:txBody>
          <a:bodyPr wrap="square" rtlCol="0">
            <a:spAutoFit/>
          </a:bodyPr>
          <a:lstStyle/>
          <a:p>
            <a:pPr algn="ctr"/>
            <a:r>
              <a:rPr lang="de-DE" sz="6000" dirty="0" smtClean="0">
                <a:solidFill>
                  <a:schemeClr val="bg1"/>
                </a:solidFill>
              </a:rPr>
              <a:t>FAZIT</a:t>
            </a:r>
            <a:endParaRPr lang="de-DE" sz="6000" dirty="0">
              <a:solidFill>
                <a:schemeClr val="bg1"/>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3923928" y="476672"/>
            <a:ext cx="4860032" cy="1015663"/>
          </a:xfrm>
          <a:prstGeom prst="rect">
            <a:avLst/>
          </a:prstGeom>
          <a:solidFill>
            <a:schemeClr val="tx2">
              <a:lumMod val="20000"/>
              <a:lumOff val="80000"/>
            </a:schemeClr>
          </a:solidFill>
        </p:spPr>
        <p:txBody>
          <a:bodyPr wrap="square" rtlCol="0">
            <a:spAutoFit/>
          </a:bodyPr>
          <a:lstStyle/>
          <a:p>
            <a:r>
              <a:rPr lang="de-DE" sz="2000" dirty="0" smtClean="0"/>
              <a:t>Je </a:t>
            </a:r>
            <a:r>
              <a:rPr lang="de-DE" sz="2000" b="1" dirty="0" smtClean="0"/>
              <a:t>restriktiver</a:t>
            </a:r>
            <a:r>
              <a:rPr lang="de-DE" sz="2000" dirty="0" smtClean="0"/>
              <a:t> das Urheberrecht, desto eher wird Open Access </a:t>
            </a:r>
            <a:r>
              <a:rPr lang="de-DE" sz="2000" b="1" dirty="0" smtClean="0"/>
              <a:t>der offene freie </a:t>
            </a:r>
            <a:r>
              <a:rPr lang="de-DE" sz="2000" dirty="0" smtClean="0"/>
              <a:t>Standard wissenschaftlicher Publikation.</a:t>
            </a:r>
            <a:endParaRPr lang="de-DE" sz="2000" dirty="0"/>
          </a:p>
        </p:txBody>
      </p:sp>
      <p:sp>
        <p:nvSpPr>
          <p:cNvPr id="8" name="Textfeld 7"/>
          <p:cNvSpPr txBox="1"/>
          <p:nvPr/>
        </p:nvSpPr>
        <p:spPr>
          <a:xfrm>
            <a:off x="251520" y="476672"/>
            <a:ext cx="3384376" cy="461665"/>
          </a:xfrm>
          <a:prstGeom prst="rect">
            <a:avLst/>
          </a:prstGeom>
          <a:solidFill>
            <a:srgbClr val="002060"/>
          </a:solidFill>
        </p:spPr>
        <p:txBody>
          <a:bodyPr wrap="square" rtlCol="0">
            <a:spAutoFit/>
          </a:bodyPr>
          <a:lstStyle/>
          <a:p>
            <a:pPr algn="ctr"/>
            <a:r>
              <a:rPr lang="de-DE" sz="2400" dirty="0" smtClean="0">
                <a:solidFill>
                  <a:schemeClr val="bg1"/>
                </a:solidFill>
              </a:rPr>
              <a:t>Perspektive 1</a:t>
            </a:r>
            <a:endParaRPr lang="de-DE" sz="2400" dirty="0">
              <a:solidFill>
                <a:schemeClr val="bg1"/>
              </a:solidFill>
            </a:endParaRPr>
          </a:p>
        </p:txBody>
      </p:sp>
      <p:sp>
        <p:nvSpPr>
          <p:cNvPr id="9" name="Textfeld 8"/>
          <p:cNvSpPr txBox="1"/>
          <p:nvPr/>
        </p:nvSpPr>
        <p:spPr>
          <a:xfrm>
            <a:off x="3923928" y="1844824"/>
            <a:ext cx="4860032" cy="2246769"/>
          </a:xfrm>
          <a:prstGeom prst="rect">
            <a:avLst/>
          </a:prstGeom>
          <a:solidFill>
            <a:schemeClr val="tx2">
              <a:lumMod val="20000"/>
              <a:lumOff val="80000"/>
            </a:schemeClr>
          </a:solidFill>
        </p:spPr>
        <p:txBody>
          <a:bodyPr wrap="square" rtlCol="0">
            <a:spAutoFit/>
          </a:bodyPr>
          <a:lstStyle/>
          <a:p>
            <a:r>
              <a:rPr lang="de-DE" sz="2000" dirty="0" smtClean="0"/>
              <a:t>Angesichts der offensichtlichen </a:t>
            </a:r>
            <a:r>
              <a:rPr lang="de-DE" sz="2000" b="1" dirty="0" smtClean="0"/>
              <a:t>Unzulänglichkeit der Schrankenregelungen </a:t>
            </a:r>
            <a:r>
              <a:rPr lang="de-DE" sz="2000" dirty="0" smtClean="0"/>
              <a:t>(für BuW) wächst die Bereitschaft, (1) sich auf eine </a:t>
            </a:r>
            <a:r>
              <a:rPr lang="de-DE" sz="2000" b="1" dirty="0" smtClean="0"/>
              <a:t>umfassende Bildungs- und Wissenschaftsschranke </a:t>
            </a:r>
            <a:r>
              <a:rPr lang="de-DE" sz="2000" dirty="0" smtClean="0"/>
              <a:t>zu verständigen, (2) und sich auf ein </a:t>
            </a:r>
            <a:r>
              <a:rPr lang="de-DE" sz="2000" b="1" dirty="0" smtClean="0"/>
              <a:t>Wissenschaftsurheberrecht</a:t>
            </a:r>
            <a:r>
              <a:rPr lang="de-DE" sz="2000" dirty="0" smtClean="0"/>
              <a:t> zu verständigen</a:t>
            </a:r>
            <a:endParaRPr lang="de-DE" sz="2000" dirty="0"/>
          </a:p>
        </p:txBody>
      </p:sp>
      <p:sp>
        <p:nvSpPr>
          <p:cNvPr id="10" name="Textfeld 9"/>
          <p:cNvSpPr txBox="1"/>
          <p:nvPr/>
        </p:nvSpPr>
        <p:spPr>
          <a:xfrm>
            <a:off x="251520" y="1844824"/>
            <a:ext cx="3384376" cy="461665"/>
          </a:xfrm>
          <a:prstGeom prst="rect">
            <a:avLst/>
          </a:prstGeom>
          <a:solidFill>
            <a:srgbClr val="002060"/>
          </a:solidFill>
        </p:spPr>
        <p:txBody>
          <a:bodyPr wrap="square" rtlCol="0">
            <a:spAutoFit/>
          </a:bodyPr>
          <a:lstStyle/>
          <a:p>
            <a:pPr algn="ctr"/>
            <a:r>
              <a:rPr lang="de-DE" sz="2400" dirty="0" smtClean="0">
                <a:solidFill>
                  <a:schemeClr val="bg1"/>
                </a:solidFill>
              </a:rPr>
              <a:t>Perspektive  2</a:t>
            </a:r>
            <a:endParaRPr lang="de-DE" sz="2400" dirty="0">
              <a:solidFill>
                <a:schemeClr val="bg1"/>
              </a:solidFill>
            </a:endParaRPr>
          </a:p>
        </p:txBody>
      </p:sp>
      <p:sp>
        <p:nvSpPr>
          <p:cNvPr id="11" name="Textfeld 10"/>
          <p:cNvSpPr txBox="1"/>
          <p:nvPr/>
        </p:nvSpPr>
        <p:spPr>
          <a:xfrm>
            <a:off x="3923928" y="4285545"/>
            <a:ext cx="5220072" cy="2246769"/>
          </a:xfrm>
          <a:prstGeom prst="rect">
            <a:avLst/>
          </a:prstGeom>
          <a:solidFill>
            <a:schemeClr val="tx2">
              <a:lumMod val="20000"/>
              <a:lumOff val="80000"/>
            </a:schemeClr>
          </a:solidFill>
        </p:spPr>
        <p:txBody>
          <a:bodyPr wrap="square" rtlCol="0">
            <a:spAutoFit/>
          </a:bodyPr>
          <a:lstStyle/>
          <a:p>
            <a:r>
              <a:rPr lang="de-DE" sz="2000" dirty="0" smtClean="0"/>
              <a:t>(1) Je mehr den </a:t>
            </a:r>
            <a:r>
              <a:rPr lang="de-DE" sz="2000" b="1" dirty="0" smtClean="0"/>
              <a:t>Verwertern</a:t>
            </a:r>
            <a:r>
              <a:rPr lang="de-DE" sz="2000" dirty="0" smtClean="0"/>
              <a:t> (Verlagen) die WissenschaftlerInnen als </a:t>
            </a:r>
            <a:r>
              <a:rPr lang="de-DE" sz="2000" b="1" dirty="0" smtClean="0"/>
              <a:t>AutorInnen abkommen</a:t>
            </a:r>
            <a:r>
              <a:rPr lang="de-DE" sz="2000" dirty="0" smtClean="0"/>
              <a:t>, (2) desto mehr werden sie </a:t>
            </a:r>
            <a:r>
              <a:rPr lang="de-DE" sz="2000" b="1" dirty="0" smtClean="0"/>
              <a:t>neue Geschäftsmodelle</a:t>
            </a:r>
            <a:r>
              <a:rPr lang="de-DE" sz="2000" dirty="0" smtClean="0"/>
              <a:t> unter Anerkennung von </a:t>
            </a:r>
            <a:r>
              <a:rPr lang="de-DE" sz="2000" b="1" dirty="0" smtClean="0"/>
              <a:t>Wissen und Information als Gemeingüter </a:t>
            </a:r>
            <a:r>
              <a:rPr lang="de-DE" sz="2000" dirty="0" smtClean="0"/>
              <a:t>(Commons) entwickeln, (3) so das sie auf den </a:t>
            </a:r>
            <a:r>
              <a:rPr lang="de-DE" sz="2000" b="1" dirty="0" smtClean="0"/>
              <a:t>Informationsmärkten für BuW </a:t>
            </a:r>
            <a:r>
              <a:rPr lang="de-DE" sz="2000" dirty="0" smtClean="0"/>
              <a:t>bleiben können.</a:t>
            </a:r>
            <a:endParaRPr lang="de-DE" sz="2000" dirty="0"/>
          </a:p>
        </p:txBody>
      </p:sp>
      <p:sp>
        <p:nvSpPr>
          <p:cNvPr id="12" name="Textfeld 11"/>
          <p:cNvSpPr txBox="1"/>
          <p:nvPr/>
        </p:nvSpPr>
        <p:spPr>
          <a:xfrm>
            <a:off x="251520" y="4285545"/>
            <a:ext cx="3384376" cy="461665"/>
          </a:xfrm>
          <a:prstGeom prst="rect">
            <a:avLst/>
          </a:prstGeom>
          <a:solidFill>
            <a:srgbClr val="002060"/>
          </a:solidFill>
        </p:spPr>
        <p:txBody>
          <a:bodyPr wrap="square" rtlCol="0">
            <a:spAutoFit/>
          </a:bodyPr>
          <a:lstStyle/>
          <a:p>
            <a:pPr algn="ctr"/>
            <a:r>
              <a:rPr lang="de-DE" sz="2400" dirty="0" smtClean="0">
                <a:solidFill>
                  <a:schemeClr val="bg1"/>
                </a:solidFill>
              </a:rPr>
              <a:t>Perspektive  3</a:t>
            </a:r>
            <a:endParaRPr lang="de-DE" sz="2400" dirty="0">
              <a:solidFill>
                <a:schemeClr val="bg1"/>
              </a:solidFill>
            </a:endParaRPr>
          </a:p>
        </p:txBody>
      </p:sp>
      <p:sp>
        <p:nvSpPr>
          <p:cNvPr id="13" name="Textfeld 12"/>
          <p:cNvSpPr txBox="1"/>
          <p:nvPr/>
        </p:nvSpPr>
        <p:spPr>
          <a:xfrm>
            <a:off x="755576" y="1052736"/>
            <a:ext cx="2088232" cy="646331"/>
          </a:xfrm>
          <a:prstGeom prst="rect">
            <a:avLst/>
          </a:prstGeom>
          <a:noFill/>
        </p:spPr>
        <p:txBody>
          <a:bodyPr wrap="square" rtlCol="0">
            <a:spAutoFit/>
          </a:bodyPr>
          <a:lstStyle/>
          <a:p>
            <a:r>
              <a:rPr lang="de-DE" dirty="0" smtClean="0"/>
              <a:t>realistisch – aber zu welchem Preis?</a:t>
            </a:r>
            <a:endParaRPr lang="de-DE" dirty="0"/>
          </a:p>
        </p:txBody>
      </p:sp>
      <p:sp>
        <p:nvSpPr>
          <p:cNvPr id="14" name="Textfeld 13"/>
          <p:cNvSpPr txBox="1"/>
          <p:nvPr/>
        </p:nvSpPr>
        <p:spPr>
          <a:xfrm>
            <a:off x="467544" y="2492896"/>
            <a:ext cx="2952328" cy="1200329"/>
          </a:xfrm>
          <a:prstGeom prst="rect">
            <a:avLst/>
          </a:prstGeom>
          <a:noFill/>
        </p:spPr>
        <p:txBody>
          <a:bodyPr wrap="square" rtlCol="0">
            <a:spAutoFit/>
          </a:bodyPr>
          <a:lstStyle/>
          <a:p>
            <a:r>
              <a:rPr lang="de-DE" dirty="0" smtClean="0"/>
              <a:t>politisch (1) ja – gesetzgeberisch mittelfristig</a:t>
            </a:r>
            <a:br>
              <a:rPr lang="de-DE" dirty="0" smtClean="0"/>
            </a:br>
            <a:endParaRPr lang="de-DE" dirty="0" smtClean="0"/>
          </a:p>
          <a:p>
            <a:r>
              <a:rPr lang="de-DE" dirty="0" smtClean="0"/>
              <a:t>(2) eher langfristig</a:t>
            </a:r>
            <a:endParaRPr lang="de-DE" dirty="0"/>
          </a:p>
        </p:txBody>
      </p:sp>
      <p:sp>
        <p:nvSpPr>
          <p:cNvPr id="15" name="Textfeld 14"/>
          <p:cNvSpPr txBox="1"/>
          <p:nvPr/>
        </p:nvSpPr>
        <p:spPr>
          <a:xfrm>
            <a:off x="467544" y="5013176"/>
            <a:ext cx="3168352" cy="1200329"/>
          </a:xfrm>
          <a:prstGeom prst="rect">
            <a:avLst/>
          </a:prstGeom>
          <a:noFill/>
        </p:spPr>
        <p:txBody>
          <a:bodyPr wrap="square" rtlCol="0">
            <a:spAutoFit/>
          </a:bodyPr>
          <a:lstStyle/>
          <a:p>
            <a:r>
              <a:rPr lang="de-DE" dirty="0" smtClean="0"/>
              <a:t>Teilsatz 1: realistisch</a:t>
            </a:r>
          </a:p>
          <a:p>
            <a:r>
              <a:rPr lang="de-DE" dirty="0" smtClean="0"/>
              <a:t>Teilsatz 2: sehr wahrscheinlich</a:t>
            </a:r>
            <a:br>
              <a:rPr lang="de-DE" dirty="0" smtClean="0"/>
            </a:br>
            <a:r>
              <a:rPr lang="de-DE" dirty="0" smtClean="0"/>
              <a:t>               aber zu welchem Preis?</a:t>
            </a:r>
          </a:p>
          <a:p>
            <a:r>
              <a:rPr lang="de-DE" dirty="0" smtClean="0"/>
              <a:t>Teilsatz 3: bei (1) nein; bei (2) ja</a:t>
            </a:r>
            <a:endParaRPr lang="de-D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p:bldP spid="14" grpId="0" build="p"/>
      <p:bldP spid="1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Wolkenförmige Legende 11"/>
          <p:cNvSpPr/>
          <p:nvPr/>
        </p:nvSpPr>
        <p:spPr>
          <a:xfrm>
            <a:off x="179512" y="2852936"/>
            <a:ext cx="2088232" cy="2016224"/>
          </a:xfrm>
          <a:prstGeom prst="cloudCallout">
            <a:avLst>
              <a:gd name="adj1" fmla="val 81933"/>
              <a:gd name="adj2" fmla="val -11439"/>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2000" b="1" dirty="0" smtClean="0">
                <a:solidFill>
                  <a:srgbClr val="002060"/>
                </a:solidFill>
              </a:rPr>
              <a:t>Wissens-ressourcen</a:t>
            </a:r>
            <a:endParaRPr lang="de-DE" sz="2000" b="1" dirty="0">
              <a:solidFill>
                <a:srgbClr val="002060"/>
              </a:solidFill>
            </a:endParaRPr>
          </a:p>
        </p:txBody>
      </p:sp>
      <p:sp>
        <p:nvSpPr>
          <p:cNvPr id="14" name="Textfeld 13"/>
          <p:cNvSpPr txBox="1"/>
          <p:nvPr/>
        </p:nvSpPr>
        <p:spPr>
          <a:xfrm>
            <a:off x="2987824" y="2339588"/>
            <a:ext cx="1872208" cy="369332"/>
          </a:xfrm>
          <a:prstGeom prst="rect">
            <a:avLst/>
          </a:prstGeom>
          <a:solidFill>
            <a:srgbClr val="002060"/>
          </a:solidFill>
        </p:spPr>
        <p:txBody>
          <a:bodyPr wrap="square" rtlCol="0">
            <a:spAutoFit/>
          </a:bodyPr>
          <a:lstStyle/>
          <a:p>
            <a:pPr algn="ctr"/>
            <a:r>
              <a:rPr lang="de-DE" dirty="0" smtClean="0">
                <a:solidFill>
                  <a:schemeClr val="bg1"/>
                </a:solidFill>
              </a:rPr>
              <a:t>Prinzipien/Werte</a:t>
            </a:r>
            <a:endParaRPr lang="de-DE" dirty="0">
              <a:solidFill>
                <a:schemeClr val="bg1"/>
              </a:solidFill>
            </a:endParaRPr>
          </a:p>
        </p:txBody>
      </p:sp>
      <p:sp>
        <p:nvSpPr>
          <p:cNvPr id="15" name="Textfeld 14"/>
          <p:cNvSpPr txBox="1"/>
          <p:nvPr/>
        </p:nvSpPr>
        <p:spPr>
          <a:xfrm>
            <a:off x="2987824" y="4221088"/>
            <a:ext cx="1944216" cy="369332"/>
          </a:xfrm>
          <a:prstGeom prst="rect">
            <a:avLst/>
          </a:prstGeom>
          <a:solidFill>
            <a:srgbClr val="002060"/>
          </a:solidFill>
        </p:spPr>
        <p:txBody>
          <a:bodyPr wrap="square" rtlCol="0">
            <a:spAutoFit/>
          </a:bodyPr>
          <a:lstStyle/>
          <a:p>
            <a:pPr algn="ctr"/>
            <a:r>
              <a:rPr lang="de-DE" dirty="0" smtClean="0">
                <a:solidFill>
                  <a:schemeClr val="bg1"/>
                </a:solidFill>
              </a:rPr>
              <a:t>Verfahren</a:t>
            </a:r>
            <a:endParaRPr lang="de-DE" dirty="0">
              <a:solidFill>
                <a:schemeClr val="bg1"/>
              </a:solidFill>
            </a:endParaRPr>
          </a:p>
        </p:txBody>
      </p:sp>
      <p:grpSp>
        <p:nvGrpSpPr>
          <p:cNvPr id="2" name="Gruppieren 33"/>
          <p:cNvGrpSpPr/>
          <p:nvPr/>
        </p:nvGrpSpPr>
        <p:grpSpPr>
          <a:xfrm>
            <a:off x="899592" y="936104"/>
            <a:ext cx="2664296" cy="2132856"/>
            <a:chOff x="899592" y="936104"/>
            <a:chExt cx="2664296" cy="2132856"/>
          </a:xfrm>
        </p:grpSpPr>
        <p:sp>
          <p:nvSpPr>
            <p:cNvPr id="16" name="Textfeld 15"/>
            <p:cNvSpPr txBox="1"/>
            <p:nvPr/>
          </p:nvSpPr>
          <p:spPr>
            <a:xfrm>
              <a:off x="899592" y="936104"/>
              <a:ext cx="2664296" cy="1200329"/>
            </a:xfrm>
            <a:prstGeom prst="rect">
              <a:avLst/>
            </a:prstGeom>
            <a:noFill/>
          </p:spPr>
          <p:txBody>
            <a:bodyPr wrap="square" rtlCol="0">
              <a:spAutoFit/>
            </a:bodyPr>
            <a:lstStyle/>
            <a:p>
              <a:pPr algn="ctr"/>
              <a:r>
                <a:rPr lang="de-DE" dirty="0" smtClean="0">
                  <a:solidFill>
                    <a:srgbClr val="002060"/>
                  </a:solidFill>
                </a:rPr>
                <a:t>Privatisierung</a:t>
              </a:r>
            </a:p>
            <a:p>
              <a:pPr algn="ctr"/>
              <a:r>
                <a:rPr lang="de-DE" dirty="0" smtClean="0">
                  <a:solidFill>
                    <a:srgbClr val="002060"/>
                  </a:solidFill>
                </a:rPr>
                <a:t>„enclosure of the mind“</a:t>
              </a:r>
            </a:p>
            <a:p>
              <a:pPr algn="ctr"/>
              <a:r>
                <a:rPr lang="de-DE" dirty="0" smtClean="0">
                  <a:solidFill>
                    <a:srgbClr val="002060"/>
                  </a:solidFill>
                </a:rPr>
                <a:t>Profitabilität</a:t>
              </a:r>
            </a:p>
            <a:p>
              <a:pPr algn="ctr"/>
              <a:r>
                <a:rPr lang="de-DE" dirty="0" smtClean="0">
                  <a:solidFill>
                    <a:srgbClr val="002060"/>
                  </a:solidFill>
                </a:rPr>
                <a:t>verknappte Ressource</a:t>
              </a:r>
            </a:p>
          </p:txBody>
        </p:sp>
        <p:cxnSp>
          <p:nvCxnSpPr>
            <p:cNvPr id="18" name="Gerade Verbindung mit Pfeil 17"/>
            <p:cNvCxnSpPr/>
            <p:nvPr/>
          </p:nvCxnSpPr>
          <p:spPr>
            <a:xfrm>
              <a:off x="2411760" y="2132856"/>
              <a:ext cx="504056" cy="936104"/>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grpSp>
        <p:nvGrpSpPr>
          <p:cNvPr id="3" name="Gruppieren 34"/>
          <p:cNvGrpSpPr/>
          <p:nvPr/>
        </p:nvGrpSpPr>
        <p:grpSpPr>
          <a:xfrm>
            <a:off x="5004048" y="936104"/>
            <a:ext cx="2592288" cy="2204864"/>
            <a:chOff x="5004048" y="936104"/>
            <a:chExt cx="2592288" cy="2204864"/>
          </a:xfrm>
        </p:grpSpPr>
        <p:cxnSp>
          <p:nvCxnSpPr>
            <p:cNvPr id="17" name="Gerade Verbindung mit Pfeil 16"/>
            <p:cNvCxnSpPr/>
            <p:nvPr/>
          </p:nvCxnSpPr>
          <p:spPr>
            <a:xfrm flipH="1">
              <a:off x="5004048" y="2060848"/>
              <a:ext cx="576064" cy="108012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9" name="Textfeld 18"/>
            <p:cNvSpPr txBox="1"/>
            <p:nvPr/>
          </p:nvSpPr>
          <p:spPr>
            <a:xfrm>
              <a:off x="5148064" y="936104"/>
              <a:ext cx="2448272" cy="1200329"/>
            </a:xfrm>
            <a:prstGeom prst="rect">
              <a:avLst/>
            </a:prstGeom>
            <a:noFill/>
          </p:spPr>
          <p:txBody>
            <a:bodyPr wrap="square" rtlCol="0">
              <a:spAutoFit/>
            </a:bodyPr>
            <a:lstStyle/>
            <a:p>
              <a:pPr algn="ctr"/>
              <a:r>
                <a:rPr lang="de-DE" dirty="0" smtClean="0">
                  <a:solidFill>
                    <a:srgbClr val="002060"/>
                  </a:solidFill>
                  <a:latin typeface="+mn-lt"/>
                </a:rPr>
                <a:t>Gerechtigkeit, Fairness</a:t>
              </a:r>
            </a:p>
            <a:p>
              <a:pPr algn="ctr"/>
              <a:r>
                <a:rPr lang="de-DE" dirty="0" smtClean="0">
                  <a:solidFill>
                    <a:srgbClr val="002060"/>
                  </a:solidFill>
                  <a:latin typeface="+mn-lt"/>
                </a:rPr>
                <a:t>Inklusion</a:t>
              </a:r>
            </a:p>
            <a:p>
              <a:pPr algn="ctr"/>
              <a:r>
                <a:rPr lang="de-DE" dirty="0" smtClean="0">
                  <a:solidFill>
                    <a:srgbClr val="002060"/>
                  </a:solidFill>
                  <a:latin typeface="+mn-lt"/>
                </a:rPr>
                <a:t>Nachhaltigkeit, Offenheit, Teilen</a:t>
              </a:r>
            </a:p>
          </p:txBody>
        </p:sp>
      </p:grpSp>
      <p:sp>
        <p:nvSpPr>
          <p:cNvPr id="20" name="Textfeld 19"/>
          <p:cNvSpPr txBox="1"/>
          <p:nvPr/>
        </p:nvSpPr>
        <p:spPr>
          <a:xfrm>
            <a:off x="2051720" y="4554994"/>
            <a:ext cx="4248472" cy="2031325"/>
          </a:xfrm>
          <a:prstGeom prst="rect">
            <a:avLst/>
          </a:prstGeom>
          <a:noFill/>
        </p:spPr>
        <p:txBody>
          <a:bodyPr wrap="square" rtlCol="0">
            <a:spAutoFit/>
          </a:bodyPr>
          <a:lstStyle/>
          <a:p>
            <a:pPr algn="ctr"/>
            <a:r>
              <a:rPr lang="de-DE" dirty="0" smtClean="0">
                <a:latin typeface="+mn-lt"/>
              </a:rPr>
              <a:t>Kommunikation </a:t>
            </a:r>
          </a:p>
          <a:p>
            <a:pPr algn="ctr"/>
            <a:r>
              <a:rPr lang="de-DE" dirty="0" smtClean="0">
                <a:latin typeface="+mn-lt"/>
              </a:rPr>
              <a:t>Konsens</a:t>
            </a:r>
          </a:p>
          <a:p>
            <a:pPr algn="ctr"/>
            <a:r>
              <a:rPr lang="de-DE" dirty="0" smtClean="0">
                <a:latin typeface="+mn-lt"/>
              </a:rPr>
              <a:t>Verpflichtungen</a:t>
            </a:r>
          </a:p>
          <a:p>
            <a:pPr algn="ctr"/>
            <a:r>
              <a:rPr lang="de-DE" dirty="0" smtClean="0">
                <a:latin typeface="+mn-lt"/>
              </a:rPr>
              <a:t>Verträge</a:t>
            </a:r>
          </a:p>
          <a:p>
            <a:pPr algn="ctr"/>
            <a:r>
              <a:rPr lang="de-DE" dirty="0" smtClean="0"/>
              <a:t>Regeln, Rechte, Gesetze, bindende Vorschriften</a:t>
            </a:r>
          </a:p>
          <a:p>
            <a:pPr algn="ctr"/>
            <a:r>
              <a:rPr lang="de-DE" dirty="0" smtClean="0">
                <a:latin typeface="+mn-lt"/>
              </a:rPr>
              <a:t>Kontrollmechanismen, Sanktionen</a:t>
            </a:r>
            <a:endParaRPr lang="de-DE" dirty="0">
              <a:latin typeface="+mn-lt"/>
            </a:endParaRPr>
          </a:p>
        </p:txBody>
      </p:sp>
      <p:sp>
        <p:nvSpPr>
          <p:cNvPr id="21" name="Legende mit Pfeil nach rechts 20"/>
          <p:cNvSpPr/>
          <p:nvPr/>
        </p:nvSpPr>
        <p:spPr>
          <a:xfrm>
            <a:off x="2984944" y="2780928"/>
            <a:ext cx="2955208" cy="1368152"/>
          </a:xfrm>
          <a:prstGeom prst="right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2400" dirty="0" smtClean="0"/>
              <a:t>Institutiona-</a:t>
            </a:r>
          </a:p>
          <a:p>
            <a:pPr algn="ctr">
              <a:lnSpc>
                <a:spcPct val="150000"/>
              </a:lnSpc>
            </a:pPr>
            <a:r>
              <a:rPr lang="de-DE" sz="2400" dirty="0" smtClean="0"/>
              <a:t>lisierung</a:t>
            </a:r>
            <a:endParaRPr lang="de-DE" sz="2400" dirty="0"/>
          </a:p>
        </p:txBody>
      </p:sp>
      <p:grpSp>
        <p:nvGrpSpPr>
          <p:cNvPr id="4" name="Gruppieren 29"/>
          <p:cNvGrpSpPr/>
          <p:nvPr/>
        </p:nvGrpSpPr>
        <p:grpSpPr>
          <a:xfrm>
            <a:off x="5076056" y="4293096"/>
            <a:ext cx="1403648" cy="1296144"/>
            <a:chOff x="5076056" y="4293096"/>
            <a:chExt cx="1403648" cy="1296144"/>
          </a:xfrm>
        </p:grpSpPr>
        <p:sp>
          <p:nvSpPr>
            <p:cNvPr id="24" name="Abgerundetes Rechteck 23"/>
            <p:cNvSpPr/>
            <p:nvPr/>
          </p:nvSpPr>
          <p:spPr>
            <a:xfrm>
              <a:off x="5076056" y="4941168"/>
              <a:ext cx="1403648" cy="648072"/>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rPr>
                <a:t>Private Güter</a:t>
              </a:r>
              <a:endParaRPr lang="de-DE" sz="2000" b="1" dirty="0">
                <a:solidFill>
                  <a:schemeClr val="tx1"/>
                </a:solidFill>
              </a:endParaRPr>
            </a:p>
          </p:txBody>
        </p:sp>
        <p:cxnSp>
          <p:nvCxnSpPr>
            <p:cNvPr id="26" name="Gerade Verbindung mit Pfeil 25"/>
            <p:cNvCxnSpPr/>
            <p:nvPr/>
          </p:nvCxnSpPr>
          <p:spPr>
            <a:xfrm flipH="1">
              <a:off x="5796136" y="4293096"/>
              <a:ext cx="432048" cy="64807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grpSp>
        <p:nvGrpSpPr>
          <p:cNvPr id="5" name="Gruppieren 30"/>
          <p:cNvGrpSpPr/>
          <p:nvPr/>
        </p:nvGrpSpPr>
        <p:grpSpPr>
          <a:xfrm>
            <a:off x="6948264" y="4221088"/>
            <a:ext cx="2016224" cy="1368152"/>
            <a:chOff x="6948264" y="4221088"/>
            <a:chExt cx="2016224" cy="1368152"/>
          </a:xfrm>
        </p:grpSpPr>
        <p:sp>
          <p:nvSpPr>
            <p:cNvPr id="25" name="Abgerundetes Rechteck 24"/>
            <p:cNvSpPr/>
            <p:nvPr/>
          </p:nvSpPr>
          <p:spPr>
            <a:xfrm>
              <a:off x="6948264" y="4941168"/>
              <a:ext cx="2016224" cy="648072"/>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rPr>
                <a:t>Gemeingüter</a:t>
              </a:r>
            </a:p>
            <a:p>
              <a:pPr algn="ctr"/>
              <a:r>
                <a:rPr lang="de-DE" sz="2000" b="1" dirty="0" smtClean="0">
                  <a:solidFill>
                    <a:schemeClr val="tx1"/>
                  </a:solidFill>
                </a:rPr>
                <a:t>Commons</a:t>
              </a:r>
              <a:endParaRPr lang="de-DE" sz="2000" b="1" dirty="0">
                <a:solidFill>
                  <a:schemeClr val="tx1"/>
                </a:solidFill>
              </a:endParaRPr>
            </a:p>
          </p:txBody>
        </p:sp>
        <p:cxnSp>
          <p:nvCxnSpPr>
            <p:cNvPr id="27" name="Gerade Verbindung mit Pfeil 26"/>
            <p:cNvCxnSpPr/>
            <p:nvPr/>
          </p:nvCxnSpPr>
          <p:spPr>
            <a:xfrm>
              <a:off x="7956376" y="4221088"/>
              <a:ext cx="360040" cy="64807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sp>
        <p:nvSpPr>
          <p:cNvPr id="28" name="Textfeld 27"/>
          <p:cNvSpPr txBox="1"/>
          <p:nvPr/>
        </p:nvSpPr>
        <p:spPr>
          <a:xfrm>
            <a:off x="3635896" y="980728"/>
            <a:ext cx="1224136" cy="830997"/>
          </a:xfrm>
          <a:prstGeom prst="rect">
            <a:avLst/>
          </a:prstGeom>
          <a:noFill/>
        </p:spPr>
        <p:txBody>
          <a:bodyPr wrap="square" rtlCol="0">
            <a:spAutoFit/>
          </a:bodyPr>
          <a:lstStyle/>
          <a:p>
            <a:pPr algn="ctr"/>
            <a:r>
              <a:rPr lang="de-DE" sz="2400" dirty="0" smtClean="0">
                <a:solidFill>
                  <a:srgbClr val="002060"/>
                </a:solidFill>
              </a:rPr>
              <a:t>unsere Wahl ?</a:t>
            </a:r>
          </a:p>
        </p:txBody>
      </p:sp>
      <p:sp>
        <p:nvSpPr>
          <p:cNvPr id="29" name="Abgerundetes Rechteck 28"/>
          <p:cNvSpPr/>
          <p:nvPr/>
        </p:nvSpPr>
        <p:spPr>
          <a:xfrm>
            <a:off x="6084168" y="2708920"/>
            <a:ext cx="2232248" cy="1584176"/>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Commons</a:t>
            </a:r>
            <a:endParaRPr lang="de-DE" sz="2400" b="1" dirty="0">
              <a:solidFill>
                <a:srgbClr val="002060"/>
              </a:solidFill>
            </a:endParaRPr>
          </a:p>
        </p:txBody>
      </p:sp>
      <p:sp>
        <p:nvSpPr>
          <p:cNvPr id="13" name="Abgerundetes Rechteck 12"/>
          <p:cNvSpPr/>
          <p:nvPr/>
        </p:nvSpPr>
        <p:spPr>
          <a:xfrm>
            <a:off x="6084168" y="2708920"/>
            <a:ext cx="2267744" cy="1512168"/>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rPr>
              <a:t>Zugriff (access) zu Informations-objekten (Produkten und </a:t>
            </a:r>
            <a:br>
              <a:rPr lang="de-DE" sz="2000" b="1" dirty="0" smtClean="0">
                <a:solidFill>
                  <a:schemeClr val="tx1"/>
                </a:solidFill>
              </a:rPr>
            </a:br>
            <a:r>
              <a:rPr lang="de-DE" sz="2000" b="1" dirty="0" smtClean="0">
                <a:solidFill>
                  <a:schemeClr val="tx1"/>
                </a:solidFill>
              </a:rPr>
              <a:t>Dienstleistungen)</a:t>
            </a:r>
            <a:endParaRPr lang="de-DE" sz="2000" b="1" dirty="0">
              <a:solidFill>
                <a:schemeClr val="tx1"/>
              </a:solidFill>
            </a:endParaRPr>
          </a:p>
        </p:txBody>
      </p:sp>
      <p:sp>
        <p:nvSpPr>
          <p:cNvPr id="33" name="Titel 3"/>
          <p:cNvSpPr txBox="1">
            <a:spLocks/>
          </p:cNvSpPr>
          <p:nvPr/>
        </p:nvSpPr>
        <p:spPr>
          <a:xfrm>
            <a:off x="539552" y="188640"/>
            <a:ext cx="7772400" cy="360040"/>
          </a:xfrm>
          <a:prstGeom prst="rect">
            <a:avLst/>
          </a:prstGeom>
          <a:solidFill>
            <a:srgbClr val="002060"/>
          </a:solidFill>
        </p:spPr>
        <p:txBody>
          <a:bodyPr vert="horz" lIns="91440" tIns="45720" rIns="91440" bIns="45720" rtlCol="0" anchor="ctr">
            <a:noAutofit/>
          </a:bodyPr>
          <a:lstStyle/>
          <a:p>
            <a:pPr algn="ctr"/>
            <a:r>
              <a:rPr lang="de-DE" sz="2000" dirty="0" smtClean="0">
                <a:solidFill>
                  <a:schemeClr val="bg1"/>
                </a:solidFill>
              </a:rPr>
              <a:t>Institutionenökonomik  - </a:t>
            </a:r>
            <a:r>
              <a:rPr lang="de-DE" sz="2000" dirty="0" smtClean="0">
                <a:solidFill>
                  <a:schemeClr val="bg1"/>
                </a:solidFill>
                <a:latin typeface="Calibri" pitchFamily="34"/>
              </a:rPr>
              <a:t>Common Pools Resources - </a:t>
            </a:r>
            <a:r>
              <a:rPr lang="de-DE" sz="2000" dirty="0" smtClean="0">
                <a:solidFill>
                  <a:schemeClr val="bg1"/>
                </a:solidFill>
              </a:rPr>
              <a:t>Commons?</a:t>
            </a:r>
            <a:endParaRPr lang="de-DE" sz="2000"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feld 27"/>
          <p:cNvSpPr txBox="1"/>
          <p:nvPr/>
        </p:nvSpPr>
        <p:spPr>
          <a:xfrm>
            <a:off x="0" y="-27384"/>
            <a:ext cx="9144000" cy="553998"/>
          </a:xfrm>
          <a:prstGeom prst="rect">
            <a:avLst/>
          </a:prstGeom>
          <a:solidFill>
            <a:srgbClr val="002060"/>
          </a:solidFill>
        </p:spPr>
        <p:txBody>
          <a:bodyPr wrap="square">
            <a:spAutoFit/>
          </a:bodyPr>
          <a:lstStyle/>
          <a:p>
            <a:pPr algn="ctr">
              <a:lnSpc>
                <a:spcPct val="150000"/>
              </a:lnSpc>
              <a:defRPr/>
            </a:pPr>
            <a:r>
              <a:rPr lang="de-DE" sz="2000" b="1" dirty="0" smtClean="0">
                <a:solidFill>
                  <a:schemeClr val="bg1"/>
                </a:solidFill>
              </a:rPr>
              <a:t>Modell  einer c</a:t>
            </a:r>
            <a:r>
              <a:rPr lang="de-DE" sz="2000" b="1" i="1" dirty="0" smtClean="0">
                <a:solidFill>
                  <a:schemeClr val="bg1"/>
                </a:solidFill>
              </a:rPr>
              <a:t>ommons-based information economy/society</a:t>
            </a:r>
            <a:endParaRPr lang="de-DE" sz="2000" b="1" i="1" dirty="0">
              <a:solidFill>
                <a:schemeClr val="bg1"/>
              </a:solidFill>
            </a:endParaRPr>
          </a:p>
        </p:txBody>
      </p:sp>
      <p:grpSp>
        <p:nvGrpSpPr>
          <p:cNvPr id="38" name="Gruppieren 37"/>
          <p:cNvGrpSpPr/>
          <p:nvPr/>
        </p:nvGrpSpPr>
        <p:grpSpPr>
          <a:xfrm>
            <a:off x="1258826" y="764704"/>
            <a:ext cx="7129598" cy="5616624"/>
            <a:chOff x="1258826" y="764704"/>
            <a:chExt cx="7129598" cy="5400600"/>
          </a:xfrm>
        </p:grpSpPr>
        <p:sp>
          <p:nvSpPr>
            <p:cNvPr id="37" name="Rechteck 36"/>
            <p:cNvSpPr/>
            <p:nvPr/>
          </p:nvSpPr>
          <p:spPr>
            <a:xfrm>
              <a:off x="1259632" y="764704"/>
              <a:ext cx="7128792" cy="54006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5396976" y="1777354"/>
              <a:ext cx="2614544" cy="126652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2060"/>
                </a:solidFill>
              </a:endParaRPr>
            </a:p>
          </p:txBody>
        </p:sp>
        <p:sp>
          <p:nvSpPr>
            <p:cNvPr id="16" name="Textfeld 22"/>
            <p:cNvSpPr txBox="1">
              <a:spLocks noChangeArrowheads="1"/>
            </p:cNvSpPr>
            <p:nvPr/>
          </p:nvSpPr>
          <p:spPr bwMode="auto">
            <a:xfrm>
              <a:off x="1475657" y="3296272"/>
              <a:ext cx="2376264" cy="575809"/>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smtClean="0">
                  <a:solidFill>
                    <a:srgbClr val="002060"/>
                  </a:solidFill>
                  <a:latin typeface="+mn-lt"/>
                  <a:cs typeface="Arial" pitchFamily="34" charset="0"/>
                </a:rPr>
                <a:t>Geschäftsmodell über Mehrwertprodukte</a:t>
              </a:r>
              <a:endParaRPr lang="de-DE" b="1" dirty="0">
                <a:solidFill>
                  <a:srgbClr val="002060"/>
                </a:solidFill>
                <a:latin typeface="+mn-lt"/>
                <a:cs typeface="Arial" pitchFamily="34" charset="0"/>
              </a:endParaRPr>
            </a:p>
          </p:txBody>
        </p:sp>
        <p:sp>
          <p:nvSpPr>
            <p:cNvPr id="18" name="Rectangle 3"/>
            <p:cNvSpPr>
              <a:spLocks noChangeArrowheads="1"/>
            </p:cNvSpPr>
            <p:nvPr/>
          </p:nvSpPr>
          <p:spPr bwMode="auto">
            <a:xfrm>
              <a:off x="5593659" y="1978643"/>
              <a:ext cx="2268253" cy="923330"/>
            </a:xfrm>
            <a:prstGeom prst="rect">
              <a:avLst/>
            </a:prstGeom>
            <a:solidFill>
              <a:schemeClr val="bg1"/>
            </a:solidFill>
            <a:ln w="12700">
              <a:noFill/>
              <a:miter lim="800000"/>
              <a:headEnd type="none" w="sm" len="sm"/>
              <a:tailEnd type="none" w="sm" len="sm"/>
            </a:ln>
          </p:spPr>
          <p:txBody>
            <a:bodyPr wrap="square">
              <a:spAutoFit/>
            </a:bodyPr>
            <a:lstStyle/>
            <a:p>
              <a:pPr algn="ctr" eaLnBrk="0" hangingPunct="0"/>
              <a:r>
                <a:rPr lang="de-DE" b="1" dirty="0" smtClean="0">
                  <a:solidFill>
                    <a:srgbClr val="002060"/>
                  </a:solidFill>
                  <a:latin typeface="+mn-lt"/>
                  <a:cs typeface="Arial" pitchFamily="34" charset="0"/>
                </a:rPr>
                <a:t>Freie offene Nutzung der Informationsobjekte</a:t>
              </a:r>
            </a:p>
          </p:txBody>
        </p:sp>
        <p:sp>
          <p:nvSpPr>
            <p:cNvPr id="19" name="Nach oben gebogener Pfeil 18"/>
            <p:cNvSpPr/>
            <p:nvPr/>
          </p:nvSpPr>
          <p:spPr bwMode="auto">
            <a:xfrm flipV="1">
              <a:off x="6704248" y="1299193"/>
              <a:ext cx="457200" cy="381000"/>
            </a:xfrm>
            <a:prstGeom prst="bentUpArrow">
              <a:avLst/>
            </a:prstGeom>
            <a:solidFill>
              <a:schemeClr val="tx1"/>
            </a:solidFill>
            <a:ln w="12700" cap="flat" cmpd="sng" algn="ctr">
              <a:noFill/>
              <a:prstDash val="solid"/>
              <a:round/>
              <a:headEnd type="none" w="med" len="med"/>
              <a:tailEnd type="none" w="med" len="med"/>
            </a:ln>
            <a:effectLst/>
          </p:spPr>
          <p:txBody>
            <a:bodyPr lIns="18000" tIns="10800" rIns="18000" bIns="10800" anchor="ctr">
              <a:spAutoFit/>
            </a:bodyPr>
            <a:lstStyle/>
            <a:p>
              <a:pPr algn="ctr" eaLnBrk="0" fontAlgn="auto" hangingPunct="0">
                <a:spcBef>
                  <a:spcPts val="0"/>
                </a:spcBef>
                <a:spcAft>
                  <a:spcPts val="0"/>
                </a:spcAft>
                <a:defRPr/>
              </a:pPr>
              <a:endParaRPr lang="de-DE" b="1" dirty="0">
                <a:solidFill>
                  <a:srgbClr val="002060"/>
                </a:solidFill>
                <a:latin typeface="+mn-lt"/>
                <a:cs typeface="Arial" pitchFamily="34" charset="0"/>
              </a:endParaRPr>
            </a:p>
          </p:txBody>
        </p:sp>
        <p:grpSp>
          <p:nvGrpSpPr>
            <p:cNvPr id="21" name="Gruppieren 20"/>
            <p:cNvGrpSpPr/>
            <p:nvPr/>
          </p:nvGrpSpPr>
          <p:grpSpPr>
            <a:xfrm>
              <a:off x="2027557" y="1807043"/>
              <a:ext cx="2614544" cy="1266527"/>
              <a:chOff x="481292" y="692696"/>
              <a:chExt cx="2614544" cy="1266527"/>
            </a:xfrm>
          </p:grpSpPr>
          <p:sp>
            <p:nvSpPr>
              <p:cNvPr id="22" name="Rechteck 21"/>
              <p:cNvSpPr/>
              <p:nvPr/>
            </p:nvSpPr>
            <p:spPr>
              <a:xfrm>
                <a:off x="481292" y="692696"/>
                <a:ext cx="2614544" cy="126652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2060"/>
                  </a:solidFill>
                </a:endParaRPr>
              </a:p>
            </p:txBody>
          </p:sp>
          <p:sp>
            <p:nvSpPr>
              <p:cNvPr id="24" name="Rectangle 3"/>
              <p:cNvSpPr>
                <a:spLocks noChangeArrowheads="1"/>
              </p:cNvSpPr>
              <p:nvPr/>
            </p:nvSpPr>
            <p:spPr bwMode="auto">
              <a:xfrm>
                <a:off x="639486" y="851770"/>
                <a:ext cx="2242565" cy="923330"/>
              </a:xfrm>
              <a:prstGeom prst="rect">
                <a:avLst/>
              </a:prstGeom>
              <a:solidFill>
                <a:schemeClr val="bg1"/>
              </a:solidFill>
              <a:ln w="12700">
                <a:noFill/>
                <a:miter lim="800000"/>
                <a:headEnd type="none" w="sm" len="sm"/>
                <a:tailEnd type="none" w="sm" len="sm"/>
              </a:ln>
            </p:spPr>
            <p:txBody>
              <a:bodyPr wrap="square" anchor="ctr">
                <a:spAutoFit/>
              </a:bodyPr>
              <a:lstStyle/>
              <a:p>
                <a:pPr algn="ctr" eaLnBrk="0" hangingPunct="0"/>
                <a:r>
                  <a:rPr lang="de-DE" b="1" dirty="0" smtClean="0">
                    <a:solidFill>
                      <a:srgbClr val="002060"/>
                    </a:solidFill>
                    <a:latin typeface="+mn-lt"/>
                    <a:cs typeface="Arial" pitchFamily="34" charset="0"/>
                  </a:rPr>
                  <a:t>Lizenzen für einfache </a:t>
                </a:r>
                <a:r>
                  <a:rPr lang="de-DE" b="1" dirty="0">
                    <a:solidFill>
                      <a:srgbClr val="002060"/>
                    </a:solidFill>
                    <a:latin typeface="+mn-lt"/>
                    <a:cs typeface="Arial" pitchFamily="34" charset="0"/>
                  </a:rPr>
                  <a:t>kommerzielle </a:t>
                </a:r>
                <a:r>
                  <a:rPr lang="de-DE" b="1" dirty="0" smtClean="0">
                    <a:solidFill>
                      <a:srgbClr val="002060"/>
                    </a:solidFill>
                    <a:latin typeface="+mn-lt"/>
                    <a:cs typeface="Arial" pitchFamily="34" charset="0"/>
                  </a:rPr>
                  <a:t>Nutzungsrechte</a:t>
                </a:r>
                <a:endParaRPr lang="de-DE" b="1" dirty="0">
                  <a:solidFill>
                    <a:srgbClr val="002060"/>
                  </a:solidFill>
                  <a:latin typeface="+mn-lt"/>
                  <a:cs typeface="Arial" pitchFamily="34" charset="0"/>
                </a:endParaRPr>
              </a:p>
            </p:txBody>
          </p:sp>
        </p:grpSp>
        <p:sp>
          <p:nvSpPr>
            <p:cNvPr id="25" name="Nach oben gebogener Pfeil 24"/>
            <p:cNvSpPr/>
            <p:nvPr/>
          </p:nvSpPr>
          <p:spPr bwMode="auto">
            <a:xfrm rot="10800000">
              <a:off x="3103848" y="1320154"/>
              <a:ext cx="609600" cy="457200"/>
            </a:xfrm>
            <a:prstGeom prst="bentUpArrow">
              <a:avLst/>
            </a:prstGeom>
            <a:solidFill>
              <a:schemeClr val="tx1"/>
            </a:solidFill>
            <a:ln w="12700" cap="flat" cmpd="sng" algn="ctr">
              <a:noFill/>
              <a:prstDash val="solid"/>
              <a:round/>
              <a:headEnd type="none" w="med" len="med"/>
              <a:tailEnd type="none" w="med" len="med"/>
            </a:ln>
            <a:effectLst/>
          </p:spPr>
          <p:txBody>
            <a:bodyPr lIns="18000" tIns="10800" rIns="18000" bIns="10800" anchor="ctr">
              <a:spAutoFit/>
            </a:bodyPr>
            <a:lstStyle/>
            <a:p>
              <a:pPr algn="ctr" eaLnBrk="0" fontAlgn="auto" hangingPunct="0">
                <a:spcBef>
                  <a:spcPts val="0"/>
                </a:spcBef>
                <a:spcAft>
                  <a:spcPts val="0"/>
                </a:spcAft>
                <a:defRPr/>
              </a:pPr>
              <a:endParaRPr lang="de-DE" b="1" dirty="0">
                <a:solidFill>
                  <a:srgbClr val="002060"/>
                </a:solidFill>
                <a:latin typeface="+mn-lt"/>
                <a:cs typeface="Arial" pitchFamily="34" charset="0"/>
              </a:endParaRPr>
            </a:p>
          </p:txBody>
        </p:sp>
        <p:sp>
          <p:nvSpPr>
            <p:cNvPr id="26" name="Rectangle 1067"/>
            <p:cNvSpPr>
              <a:spLocks noChangeArrowheads="1"/>
            </p:cNvSpPr>
            <p:nvPr/>
          </p:nvSpPr>
          <p:spPr bwMode="auto">
            <a:xfrm>
              <a:off x="1258826" y="4131798"/>
              <a:ext cx="3583204" cy="2033506"/>
            </a:xfrm>
            <a:prstGeom prst="rect">
              <a:avLst/>
            </a:prstGeom>
            <a:noFill/>
            <a:ln w="12700">
              <a:noFill/>
              <a:miter lim="800000"/>
              <a:headEnd/>
              <a:tailEnd/>
            </a:ln>
          </p:spPr>
          <p:txBody>
            <a:bodyPr wrap="square" lIns="90000" tIns="46800" rIns="90000" bIns="46800" anchor="ctr">
              <a:spAutoFit/>
            </a:bodyPr>
            <a:lstStyle/>
            <a:p>
              <a:pPr marL="363538" indent="-363538">
                <a:buFont typeface="Wingdings" pitchFamily="2" charset="2"/>
                <a:buChar char="Ø"/>
              </a:pPr>
              <a:r>
                <a:rPr lang="de-DE" b="1" dirty="0" smtClean="0">
                  <a:solidFill>
                    <a:srgbClr val="002060"/>
                  </a:solidFill>
                  <a:latin typeface="+mn-lt"/>
                </a:rPr>
                <a:t>Mediale </a:t>
              </a:r>
              <a:r>
                <a:rPr lang="de-DE" b="1" dirty="0" smtClean="0">
                  <a:solidFill>
                    <a:srgbClr val="002060"/>
                  </a:solidFill>
                  <a:latin typeface="+mn-lt"/>
                </a:rPr>
                <a:t>Aufbereitung</a:t>
              </a:r>
              <a:endParaRPr lang="de-DE" b="1" dirty="0" smtClean="0">
                <a:solidFill>
                  <a:srgbClr val="002060"/>
                </a:solidFill>
                <a:latin typeface="+mn-lt"/>
              </a:endParaRPr>
            </a:p>
            <a:p>
              <a:pPr marL="363538" indent="-363538">
                <a:buFont typeface="Wingdings" pitchFamily="2" charset="2"/>
                <a:buChar char="Ø"/>
              </a:pPr>
              <a:r>
                <a:rPr lang="de-DE" b="1" dirty="0" smtClean="0">
                  <a:solidFill>
                    <a:srgbClr val="002060"/>
                  </a:solidFill>
                  <a:latin typeface="+mn-lt"/>
                </a:rPr>
                <a:t>Hypertextifizierung</a:t>
              </a:r>
              <a:r>
                <a:rPr lang="de-DE" b="1" dirty="0" smtClean="0">
                  <a:solidFill>
                    <a:srgbClr val="002060"/>
                  </a:solidFill>
                </a:rPr>
                <a:t>, </a:t>
              </a:r>
              <a:r>
                <a:rPr lang="de-DE" b="1" dirty="0" smtClean="0">
                  <a:solidFill>
                    <a:srgbClr val="002060"/>
                  </a:solidFill>
                  <a:latin typeface="+mn-lt"/>
                </a:rPr>
                <a:t>Dossiers</a:t>
              </a:r>
            </a:p>
            <a:p>
              <a:pPr marL="363538" indent="-363538">
                <a:buFont typeface="Wingdings" pitchFamily="2" charset="2"/>
                <a:buChar char="Ø"/>
              </a:pPr>
              <a:r>
                <a:rPr lang="de-DE" b="1" dirty="0" smtClean="0">
                  <a:solidFill>
                    <a:srgbClr val="002060"/>
                  </a:solidFill>
                  <a:latin typeface="+mn-lt"/>
                </a:rPr>
                <a:t>Summaries, </a:t>
              </a:r>
              <a:r>
                <a:rPr lang="de-DE" b="1" dirty="0" smtClean="0">
                  <a:solidFill>
                    <a:srgbClr val="002060"/>
                  </a:solidFill>
                </a:rPr>
                <a:t>Übersetzungen</a:t>
              </a:r>
            </a:p>
            <a:p>
              <a:pPr marL="363538" indent="-363538">
                <a:buFont typeface="Wingdings" pitchFamily="2" charset="2"/>
                <a:buChar char="Ø"/>
              </a:pPr>
              <a:r>
                <a:rPr lang="de-DE" b="1" dirty="0" smtClean="0">
                  <a:solidFill>
                    <a:srgbClr val="002060"/>
                  </a:solidFill>
                </a:rPr>
                <a:t>Retrieval- und Mining-Angebote</a:t>
              </a:r>
            </a:p>
            <a:p>
              <a:pPr marL="363538" indent="-363538">
                <a:buFont typeface="Wingdings" pitchFamily="2" charset="2"/>
                <a:buChar char="Ø"/>
              </a:pPr>
              <a:r>
                <a:rPr lang="de-DE" b="1" dirty="0" smtClean="0">
                  <a:solidFill>
                    <a:srgbClr val="002060"/>
                  </a:solidFill>
                </a:rPr>
                <a:t>Innovative Reviewmodelle</a:t>
              </a:r>
              <a:endParaRPr lang="de-DE" b="1" dirty="0">
                <a:solidFill>
                  <a:srgbClr val="002060"/>
                </a:solidFill>
                <a:latin typeface="+mn-lt"/>
              </a:endParaRPr>
            </a:p>
            <a:p>
              <a:pPr marL="363538" indent="-363538">
                <a:buFont typeface="Wingdings" pitchFamily="2" charset="2"/>
                <a:buChar char="Ø"/>
              </a:pPr>
              <a:r>
                <a:rPr lang="de-DE" b="1" dirty="0" smtClean="0">
                  <a:solidFill>
                    <a:srgbClr val="002060"/>
                  </a:solidFill>
                  <a:latin typeface="+mn-lt"/>
                </a:rPr>
                <a:t>Personelle und institutionelle Hintergrundinformation</a:t>
              </a:r>
            </a:p>
          </p:txBody>
        </p:sp>
        <p:sp>
          <p:nvSpPr>
            <p:cNvPr id="27" name="Textfeld 22"/>
            <p:cNvSpPr txBox="1">
              <a:spLocks noChangeArrowheads="1"/>
            </p:cNvSpPr>
            <p:nvPr/>
          </p:nvSpPr>
          <p:spPr bwMode="auto">
            <a:xfrm>
              <a:off x="3671900" y="3424455"/>
              <a:ext cx="2340260" cy="852808"/>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smtClean="0">
                  <a:solidFill>
                    <a:srgbClr val="002060"/>
                  </a:solidFill>
                  <a:cs typeface="Arial" pitchFamily="34" charset="0"/>
                </a:rPr>
                <a:t>Kommerzielle Zweitverwertung der Informationsobjekte</a:t>
              </a:r>
              <a:endParaRPr lang="de-DE" b="1" dirty="0">
                <a:solidFill>
                  <a:srgbClr val="002060"/>
                </a:solidFill>
                <a:latin typeface="+mn-lt"/>
                <a:cs typeface="Arial" pitchFamily="34" charset="0"/>
              </a:endParaRPr>
            </a:p>
          </p:txBody>
        </p:sp>
        <p:sp>
          <p:nvSpPr>
            <p:cNvPr id="29" name="Pfeil nach unten 28"/>
            <p:cNvSpPr/>
            <p:nvPr/>
          </p:nvSpPr>
          <p:spPr>
            <a:xfrm>
              <a:off x="2614451" y="3111148"/>
              <a:ext cx="180020" cy="212386"/>
            </a:xfrm>
            <a:prstGeom prst="downArrow">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2060"/>
                </a:solidFill>
              </a:endParaRPr>
            </a:p>
          </p:txBody>
        </p:sp>
        <p:sp>
          <p:nvSpPr>
            <p:cNvPr id="30" name="Pfeil nach unten 29"/>
            <p:cNvSpPr/>
            <p:nvPr/>
          </p:nvSpPr>
          <p:spPr>
            <a:xfrm>
              <a:off x="4338306" y="3111148"/>
              <a:ext cx="180020" cy="212386"/>
            </a:xfrm>
            <a:prstGeom prst="downArrow">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2060"/>
                </a:solidFill>
              </a:endParaRPr>
            </a:p>
          </p:txBody>
        </p:sp>
        <p:sp>
          <p:nvSpPr>
            <p:cNvPr id="31" name="Textfeld 22"/>
            <p:cNvSpPr txBox="1">
              <a:spLocks noChangeArrowheads="1"/>
            </p:cNvSpPr>
            <p:nvPr/>
          </p:nvSpPr>
          <p:spPr bwMode="auto">
            <a:xfrm>
              <a:off x="5831334" y="5409765"/>
              <a:ext cx="2340260" cy="575809"/>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smtClean="0">
                  <a:solidFill>
                    <a:srgbClr val="002060"/>
                  </a:solidFill>
                  <a:cs typeface="Arial" pitchFamily="34" charset="0"/>
                </a:rPr>
                <a:t>rechtlich abgesichert durch freie Lizenzen</a:t>
              </a:r>
              <a:endParaRPr lang="de-DE" b="1" dirty="0">
                <a:solidFill>
                  <a:srgbClr val="002060"/>
                </a:solidFill>
                <a:latin typeface="+mn-lt"/>
                <a:cs typeface="Arial" pitchFamily="34" charset="0"/>
              </a:endParaRPr>
            </a:p>
          </p:txBody>
        </p:sp>
        <p:cxnSp>
          <p:nvCxnSpPr>
            <p:cNvPr id="32" name="Gerade Verbindung 31"/>
            <p:cNvCxnSpPr/>
            <p:nvPr/>
          </p:nvCxnSpPr>
          <p:spPr>
            <a:xfrm>
              <a:off x="7161448" y="3043881"/>
              <a:ext cx="0" cy="38057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a:off x="7161448" y="3912441"/>
              <a:ext cx="2840" cy="45266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p:nvCxnSpPr>
          <p:spPr>
            <a:xfrm>
              <a:off x="7161448" y="5066832"/>
              <a:ext cx="0" cy="38057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feld 22"/>
            <p:cNvSpPr txBox="1">
              <a:spLocks noChangeArrowheads="1"/>
            </p:cNvSpPr>
            <p:nvPr/>
          </p:nvSpPr>
          <p:spPr bwMode="auto">
            <a:xfrm>
              <a:off x="5838430" y="4316405"/>
              <a:ext cx="2340260" cy="852808"/>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smtClean="0">
                  <a:solidFill>
                    <a:srgbClr val="002060"/>
                  </a:solidFill>
                  <a:cs typeface="Arial" pitchFamily="34" charset="0"/>
                </a:rPr>
                <a:t>weiterentwickelt in </a:t>
              </a:r>
              <a:r>
                <a:rPr lang="de-DE" b="1" dirty="0" smtClean="0">
                  <a:solidFill>
                    <a:srgbClr val="002060"/>
                  </a:solidFill>
                </a:rPr>
                <a:t>kollaborativen Arbeitsumgebungen</a:t>
              </a:r>
              <a:r>
                <a:rPr lang="de-DE" b="1" dirty="0" smtClean="0">
                  <a:solidFill>
                    <a:srgbClr val="002060"/>
                  </a:solidFill>
                  <a:cs typeface="Arial" pitchFamily="34" charset="0"/>
                </a:rPr>
                <a:t>  </a:t>
              </a:r>
              <a:endParaRPr lang="de-DE" b="1" dirty="0">
                <a:solidFill>
                  <a:srgbClr val="002060"/>
                </a:solidFill>
                <a:latin typeface="+mn-lt"/>
                <a:cs typeface="Arial" pitchFamily="34" charset="0"/>
              </a:endParaRPr>
            </a:p>
          </p:txBody>
        </p:sp>
        <p:sp>
          <p:nvSpPr>
            <p:cNvPr id="36" name="Textfeld 22"/>
            <p:cNvSpPr txBox="1">
              <a:spLocks noChangeArrowheads="1"/>
            </p:cNvSpPr>
            <p:nvPr/>
          </p:nvSpPr>
          <p:spPr bwMode="auto">
            <a:xfrm>
              <a:off x="6012160" y="3296272"/>
              <a:ext cx="2340260" cy="852808"/>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smtClean="0">
                  <a:solidFill>
                    <a:srgbClr val="002060"/>
                  </a:solidFill>
                  <a:cs typeface="Arial" pitchFamily="34" charset="0"/>
                </a:rPr>
                <a:t>erstellt von den AutorInnen in Bildung und Wissenschaft</a:t>
              </a:r>
              <a:endParaRPr lang="de-DE" b="1" dirty="0">
                <a:solidFill>
                  <a:srgbClr val="002060"/>
                </a:solidFill>
                <a:latin typeface="+mn-lt"/>
                <a:cs typeface="Arial" pitchFamily="34" charset="0"/>
              </a:endParaRPr>
            </a:p>
          </p:txBody>
        </p:sp>
        <p:sp>
          <p:nvSpPr>
            <p:cNvPr id="17" name="Rectangle 3"/>
            <p:cNvSpPr>
              <a:spLocks noChangeArrowheads="1"/>
            </p:cNvSpPr>
            <p:nvPr/>
          </p:nvSpPr>
          <p:spPr bwMode="auto">
            <a:xfrm>
              <a:off x="3635896" y="924109"/>
              <a:ext cx="3048000" cy="646331"/>
            </a:xfrm>
            <a:prstGeom prst="rect">
              <a:avLst/>
            </a:prstGeom>
            <a:solidFill>
              <a:schemeClr val="bg1"/>
            </a:solidFill>
            <a:ln w="12700">
              <a:solidFill>
                <a:schemeClr val="tx1"/>
              </a:solidFill>
              <a:miter lim="800000"/>
              <a:headEnd type="none" w="sm" len="sm"/>
              <a:tailEnd type="none" w="sm" len="sm"/>
            </a:ln>
          </p:spPr>
          <p:txBody>
            <a:bodyPr>
              <a:spAutoFit/>
            </a:bodyPr>
            <a:lstStyle/>
            <a:p>
              <a:pPr algn="ctr"/>
              <a:r>
                <a:rPr lang="de-DE" b="1" dirty="0" smtClean="0">
                  <a:solidFill>
                    <a:srgbClr val="002060"/>
                  </a:solidFill>
                </a:rPr>
                <a:t>Commons-basierte Informationsmärkte</a:t>
              </a:r>
              <a:endParaRPr lang="de-DE" b="1" dirty="0">
                <a:solidFill>
                  <a:srgbClr val="002060"/>
                </a:solidFill>
              </a:endParaRPr>
            </a:p>
          </p:txBody>
        </p:sp>
      </p:gr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feld 27"/>
          <p:cNvSpPr txBox="1"/>
          <p:nvPr/>
        </p:nvSpPr>
        <p:spPr>
          <a:xfrm>
            <a:off x="0" y="-27384"/>
            <a:ext cx="9144000" cy="553998"/>
          </a:xfrm>
          <a:prstGeom prst="rect">
            <a:avLst/>
          </a:prstGeom>
          <a:solidFill>
            <a:srgbClr val="002060"/>
          </a:solidFill>
        </p:spPr>
        <p:txBody>
          <a:bodyPr wrap="square">
            <a:spAutoFit/>
          </a:bodyPr>
          <a:lstStyle/>
          <a:p>
            <a:pPr algn="ctr">
              <a:lnSpc>
                <a:spcPct val="150000"/>
              </a:lnSpc>
              <a:defRPr/>
            </a:pPr>
            <a:r>
              <a:rPr lang="de-DE" sz="2000" b="1" dirty="0" smtClean="0">
                <a:solidFill>
                  <a:schemeClr val="bg1"/>
                </a:solidFill>
              </a:rPr>
              <a:t>Models </a:t>
            </a:r>
            <a:r>
              <a:rPr lang="de-DE" sz="2000" b="1" dirty="0" err="1" smtClean="0">
                <a:solidFill>
                  <a:schemeClr val="bg1"/>
                </a:solidFill>
              </a:rPr>
              <a:t>of</a:t>
            </a:r>
            <a:r>
              <a:rPr lang="de-DE" sz="2000" b="1" dirty="0" smtClean="0">
                <a:solidFill>
                  <a:schemeClr val="bg1"/>
                </a:solidFill>
              </a:rPr>
              <a:t> a c</a:t>
            </a:r>
            <a:r>
              <a:rPr lang="de-DE" sz="2000" b="1" i="1" dirty="0" smtClean="0">
                <a:solidFill>
                  <a:schemeClr val="bg1"/>
                </a:solidFill>
              </a:rPr>
              <a:t>ommons-based information economy/society</a:t>
            </a:r>
            <a:endParaRPr lang="de-DE" sz="2000" b="1" i="1" dirty="0">
              <a:solidFill>
                <a:schemeClr val="bg1"/>
              </a:solidFill>
            </a:endParaRPr>
          </a:p>
        </p:txBody>
      </p:sp>
      <p:sp>
        <p:nvSpPr>
          <p:cNvPr id="15" name="Rechteck 14"/>
          <p:cNvSpPr/>
          <p:nvPr/>
        </p:nvSpPr>
        <p:spPr>
          <a:xfrm>
            <a:off x="4788024" y="1802433"/>
            <a:ext cx="3456384" cy="126652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2060"/>
              </a:solidFill>
            </a:endParaRPr>
          </a:p>
        </p:txBody>
      </p:sp>
      <p:sp>
        <p:nvSpPr>
          <p:cNvPr id="16" name="Textfeld 22"/>
          <p:cNvSpPr txBox="1">
            <a:spLocks noChangeArrowheads="1"/>
          </p:cNvSpPr>
          <p:nvPr/>
        </p:nvSpPr>
        <p:spPr bwMode="auto">
          <a:xfrm>
            <a:off x="971600" y="3285957"/>
            <a:ext cx="2800225" cy="575809"/>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smtClean="0">
                <a:solidFill>
                  <a:srgbClr val="002060"/>
                </a:solidFill>
                <a:latin typeface="+mn-lt"/>
                <a:cs typeface="Arial" pitchFamily="34" charset="0"/>
              </a:rPr>
              <a:t>Business </a:t>
            </a:r>
            <a:r>
              <a:rPr lang="de-DE" b="1" dirty="0" err="1" smtClean="0">
                <a:solidFill>
                  <a:srgbClr val="002060"/>
                </a:solidFill>
                <a:latin typeface="+mn-lt"/>
                <a:cs typeface="Arial" pitchFamily="34" charset="0"/>
              </a:rPr>
              <a:t>models</a:t>
            </a:r>
            <a:r>
              <a:rPr lang="de-DE" b="1" dirty="0" smtClean="0">
                <a:solidFill>
                  <a:srgbClr val="002060"/>
                </a:solidFill>
                <a:latin typeface="+mn-lt"/>
                <a:cs typeface="Arial" pitchFamily="34" charset="0"/>
              </a:rPr>
              <a:t> für </a:t>
            </a:r>
            <a:r>
              <a:rPr lang="de-DE" b="1" dirty="0" err="1" smtClean="0">
                <a:solidFill>
                  <a:srgbClr val="002060"/>
                </a:solidFill>
                <a:latin typeface="+mn-lt"/>
                <a:cs typeface="Arial" pitchFamily="34" charset="0"/>
              </a:rPr>
              <a:t>value-added</a:t>
            </a:r>
            <a:r>
              <a:rPr lang="de-DE" b="1" dirty="0" smtClean="0">
                <a:solidFill>
                  <a:srgbClr val="002060"/>
                </a:solidFill>
                <a:latin typeface="+mn-lt"/>
                <a:cs typeface="Arial" pitchFamily="34" charset="0"/>
              </a:rPr>
              <a:t> </a:t>
            </a:r>
            <a:r>
              <a:rPr lang="de-DE" b="1" dirty="0" err="1" smtClean="0">
                <a:solidFill>
                  <a:srgbClr val="002060"/>
                </a:solidFill>
                <a:latin typeface="+mn-lt"/>
                <a:cs typeface="Arial" pitchFamily="34" charset="0"/>
              </a:rPr>
              <a:t>products</a:t>
            </a:r>
            <a:endParaRPr lang="de-DE" b="1" dirty="0">
              <a:solidFill>
                <a:srgbClr val="002060"/>
              </a:solidFill>
              <a:latin typeface="+mn-lt"/>
              <a:cs typeface="Arial" pitchFamily="34" charset="0"/>
            </a:endParaRPr>
          </a:p>
        </p:txBody>
      </p:sp>
      <p:sp>
        <p:nvSpPr>
          <p:cNvPr id="17" name="Rectangle 3"/>
          <p:cNvSpPr>
            <a:spLocks noChangeArrowheads="1"/>
          </p:cNvSpPr>
          <p:nvPr/>
        </p:nvSpPr>
        <p:spPr bwMode="auto">
          <a:xfrm>
            <a:off x="3675348" y="924109"/>
            <a:ext cx="3048000" cy="646331"/>
          </a:xfrm>
          <a:prstGeom prst="rect">
            <a:avLst/>
          </a:prstGeom>
          <a:solidFill>
            <a:schemeClr val="bg1"/>
          </a:solidFill>
          <a:ln w="12700">
            <a:solidFill>
              <a:schemeClr val="tx1"/>
            </a:solidFill>
            <a:miter lim="800000"/>
            <a:headEnd type="none" w="sm" len="sm"/>
            <a:tailEnd type="none" w="sm" len="sm"/>
          </a:ln>
        </p:spPr>
        <p:txBody>
          <a:bodyPr>
            <a:spAutoFit/>
          </a:bodyPr>
          <a:lstStyle/>
          <a:p>
            <a:pPr algn="ctr"/>
            <a:r>
              <a:rPr lang="de-DE" b="1" dirty="0" err="1" smtClean="0">
                <a:solidFill>
                  <a:srgbClr val="002060"/>
                </a:solidFill>
              </a:rPr>
              <a:t>Commons-based</a:t>
            </a:r>
            <a:r>
              <a:rPr lang="de-DE" b="1" dirty="0" smtClean="0">
                <a:solidFill>
                  <a:srgbClr val="002060"/>
                </a:solidFill>
              </a:rPr>
              <a:t> </a:t>
            </a:r>
            <a:r>
              <a:rPr lang="de-DE" b="1" dirty="0" err="1" smtClean="0">
                <a:solidFill>
                  <a:srgbClr val="002060"/>
                </a:solidFill>
              </a:rPr>
              <a:t>information</a:t>
            </a:r>
            <a:r>
              <a:rPr lang="de-DE" b="1" dirty="0" smtClean="0">
                <a:solidFill>
                  <a:srgbClr val="002060"/>
                </a:solidFill>
              </a:rPr>
              <a:t> </a:t>
            </a:r>
            <a:r>
              <a:rPr lang="de-DE" b="1" dirty="0" err="1" smtClean="0">
                <a:solidFill>
                  <a:srgbClr val="002060"/>
                </a:solidFill>
              </a:rPr>
              <a:t>markets</a:t>
            </a:r>
            <a:endParaRPr lang="de-DE" b="1" dirty="0">
              <a:solidFill>
                <a:srgbClr val="002060"/>
              </a:solidFill>
            </a:endParaRPr>
          </a:p>
        </p:txBody>
      </p:sp>
      <p:sp>
        <p:nvSpPr>
          <p:cNvPr id="18" name="Rectangle 3"/>
          <p:cNvSpPr>
            <a:spLocks noChangeArrowheads="1"/>
          </p:cNvSpPr>
          <p:nvPr/>
        </p:nvSpPr>
        <p:spPr bwMode="auto">
          <a:xfrm>
            <a:off x="5364088" y="2062589"/>
            <a:ext cx="2434725" cy="646331"/>
          </a:xfrm>
          <a:prstGeom prst="rect">
            <a:avLst/>
          </a:prstGeom>
          <a:solidFill>
            <a:schemeClr val="bg1"/>
          </a:solidFill>
          <a:ln w="12700">
            <a:noFill/>
            <a:miter lim="800000"/>
            <a:headEnd type="none" w="sm" len="sm"/>
            <a:tailEnd type="none" w="sm" len="sm"/>
          </a:ln>
        </p:spPr>
        <p:txBody>
          <a:bodyPr wrap="square">
            <a:spAutoFit/>
          </a:bodyPr>
          <a:lstStyle/>
          <a:p>
            <a:pPr algn="ctr" eaLnBrk="0" hangingPunct="0"/>
            <a:r>
              <a:rPr lang="de-DE" b="1" dirty="0" smtClean="0">
                <a:solidFill>
                  <a:srgbClr val="002060"/>
                </a:solidFill>
                <a:latin typeface="+mn-lt"/>
                <a:cs typeface="Arial" pitchFamily="34" charset="0"/>
              </a:rPr>
              <a:t>Free </a:t>
            </a:r>
            <a:r>
              <a:rPr lang="de-DE" b="1" dirty="0" err="1" smtClean="0">
                <a:solidFill>
                  <a:srgbClr val="002060"/>
                </a:solidFill>
                <a:latin typeface="+mn-lt"/>
                <a:cs typeface="Arial" pitchFamily="34" charset="0"/>
              </a:rPr>
              <a:t>and</a:t>
            </a:r>
            <a:r>
              <a:rPr lang="de-DE" b="1" dirty="0" smtClean="0">
                <a:solidFill>
                  <a:srgbClr val="002060"/>
                </a:solidFill>
                <a:latin typeface="+mn-lt"/>
                <a:cs typeface="Arial" pitchFamily="34" charset="0"/>
              </a:rPr>
              <a:t> open </a:t>
            </a:r>
            <a:r>
              <a:rPr lang="de-DE" b="1" dirty="0" err="1" smtClean="0">
                <a:solidFill>
                  <a:srgbClr val="002060"/>
                </a:solidFill>
                <a:latin typeface="+mn-lt"/>
                <a:cs typeface="Arial" pitchFamily="34" charset="0"/>
              </a:rPr>
              <a:t>access</a:t>
            </a:r>
            <a:r>
              <a:rPr lang="de-DE" b="1" dirty="0" smtClean="0">
                <a:solidFill>
                  <a:srgbClr val="002060"/>
                </a:solidFill>
                <a:latin typeface="+mn-lt"/>
                <a:cs typeface="Arial" pitchFamily="34" charset="0"/>
              </a:rPr>
              <a:t> </a:t>
            </a:r>
            <a:r>
              <a:rPr lang="de-DE" b="1" dirty="0" err="1" smtClean="0">
                <a:solidFill>
                  <a:srgbClr val="002060"/>
                </a:solidFill>
                <a:latin typeface="+mn-lt"/>
                <a:cs typeface="Arial" pitchFamily="34" charset="0"/>
              </a:rPr>
              <a:t>to</a:t>
            </a:r>
            <a:r>
              <a:rPr lang="de-DE" b="1" dirty="0" smtClean="0">
                <a:solidFill>
                  <a:srgbClr val="002060"/>
                </a:solidFill>
                <a:latin typeface="+mn-lt"/>
                <a:cs typeface="Arial" pitchFamily="34" charset="0"/>
              </a:rPr>
              <a:t> </a:t>
            </a:r>
            <a:r>
              <a:rPr lang="de-DE" b="1" dirty="0" err="1" smtClean="0">
                <a:solidFill>
                  <a:srgbClr val="002060"/>
                </a:solidFill>
                <a:latin typeface="+mn-lt"/>
                <a:cs typeface="Arial" pitchFamily="34" charset="0"/>
              </a:rPr>
              <a:t>information</a:t>
            </a:r>
            <a:r>
              <a:rPr lang="de-DE" b="1" dirty="0" smtClean="0">
                <a:solidFill>
                  <a:srgbClr val="002060"/>
                </a:solidFill>
                <a:cs typeface="Arial" pitchFamily="34" charset="0"/>
              </a:rPr>
              <a:t> </a:t>
            </a:r>
            <a:r>
              <a:rPr lang="de-DE" b="1" dirty="0" err="1" smtClean="0">
                <a:solidFill>
                  <a:srgbClr val="002060"/>
                </a:solidFill>
                <a:latin typeface="+mn-lt"/>
                <a:cs typeface="Arial" pitchFamily="34" charset="0"/>
              </a:rPr>
              <a:t>objects</a:t>
            </a:r>
            <a:endParaRPr lang="de-DE" b="1" dirty="0" smtClean="0">
              <a:solidFill>
                <a:srgbClr val="002060"/>
              </a:solidFill>
              <a:latin typeface="+mn-lt"/>
              <a:cs typeface="Arial" pitchFamily="34" charset="0"/>
            </a:endParaRPr>
          </a:p>
        </p:txBody>
      </p:sp>
      <p:sp>
        <p:nvSpPr>
          <p:cNvPr id="19" name="Nach oben gebogener Pfeil 18"/>
          <p:cNvSpPr/>
          <p:nvPr/>
        </p:nvSpPr>
        <p:spPr bwMode="auto">
          <a:xfrm flipV="1">
            <a:off x="6704248" y="1299192"/>
            <a:ext cx="532048" cy="473623"/>
          </a:xfrm>
          <a:prstGeom prst="bentUpArrow">
            <a:avLst/>
          </a:prstGeom>
          <a:solidFill>
            <a:schemeClr val="tx1"/>
          </a:solidFill>
          <a:ln w="12700" cap="flat" cmpd="sng" algn="ctr">
            <a:noFill/>
            <a:prstDash val="solid"/>
            <a:round/>
            <a:headEnd type="none" w="med" len="med"/>
            <a:tailEnd type="none" w="med" len="med"/>
          </a:ln>
          <a:effectLst/>
        </p:spPr>
        <p:txBody>
          <a:bodyPr wrap="square" lIns="18000" tIns="10800" rIns="18000" bIns="10800" anchor="ctr">
            <a:spAutoFit/>
          </a:bodyPr>
          <a:lstStyle/>
          <a:p>
            <a:pPr algn="ctr" eaLnBrk="0" fontAlgn="auto" hangingPunct="0">
              <a:spcBef>
                <a:spcPts val="0"/>
              </a:spcBef>
              <a:spcAft>
                <a:spcPts val="0"/>
              </a:spcAft>
              <a:defRPr/>
            </a:pPr>
            <a:endParaRPr lang="de-DE" b="1" dirty="0">
              <a:solidFill>
                <a:srgbClr val="002060"/>
              </a:solidFill>
              <a:latin typeface="+mn-lt"/>
              <a:cs typeface="Arial" pitchFamily="34" charset="0"/>
            </a:endParaRPr>
          </a:p>
        </p:txBody>
      </p:sp>
      <p:grpSp>
        <p:nvGrpSpPr>
          <p:cNvPr id="2" name="Gruppieren 20"/>
          <p:cNvGrpSpPr/>
          <p:nvPr/>
        </p:nvGrpSpPr>
        <p:grpSpPr>
          <a:xfrm>
            <a:off x="899592" y="1807043"/>
            <a:ext cx="3598493" cy="1266527"/>
            <a:chOff x="481292" y="692696"/>
            <a:chExt cx="2614544" cy="1266527"/>
          </a:xfrm>
        </p:grpSpPr>
        <p:sp>
          <p:nvSpPr>
            <p:cNvPr id="22" name="Rechteck 21"/>
            <p:cNvSpPr/>
            <p:nvPr/>
          </p:nvSpPr>
          <p:spPr>
            <a:xfrm>
              <a:off x="481292" y="692696"/>
              <a:ext cx="2614544" cy="126652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2060"/>
                </a:solidFill>
              </a:endParaRPr>
            </a:p>
          </p:txBody>
        </p:sp>
        <p:sp>
          <p:nvSpPr>
            <p:cNvPr id="24" name="Rectangle 3"/>
            <p:cNvSpPr>
              <a:spLocks noChangeArrowheads="1"/>
            </p:cNvSpPr>
            <p:nvPr/>
          </p:nvSpPr>
          <p:spPr bwMode="auto">
            <a:xfrm>
              <a:off x="639486" y="851771"/>
              <a:ext cx="2242565" cy="923330"/>
            </a:xfrm>
            <a:prstGeom prst="rect">
              <a:avLst/>
            </a:prstGeom>
            <a:solidFill>
              <a:schemeClr val="bg1"/>
            </a:solidFill>
            <a:ln w="12700">
              <a:noFill/>
              <a:miter lim="800000"/>
              <a:headEnd type="none" w="sm" len="sm"/>
              <a:tailEnd type="none" w="sm" len="sm"/>
            </a:ln>
          </p:spPr>
          <p:txBody>
            <a:bodyPr wrap="square" anchor="ctr">
              <a:spAutoFit/>
            </a:bodyPr>
            <a:lstStyle/>
            <a:p>
              <a:pPr algn="ctr" eaLnBrk="0" hangingPunct="0"/>
              <a:r>
                <a:rPr lang="de-DE" b="1" dirty="0" err="1" smtClean="0">
                  <a:solidFill>
                    <a:srgbClr val="002060"/>
                  </a:solidFill>
                  <a:latin typeface="+mn-lt"/>
                  <a:cs typeface="Arial" pitchFamily="34" charset="0"/>
                </a:rPr>
                <a:t>Licence</a:t>
              </a:r>
              <a:r>
                <a:rPr lang="de-DE" b="1" dirty="0" smtClean="0">
                  <a:solidFill>
                    <a:srgbClr val="002060"/>
                  </a:solidFill>
                  <a:latin typeface="+mn-lt"/>
                  <a:cs typeface="Arial" pitchFamily="34" charset="0"/>
                </a:rPr>
                <a:t> </a:t>
              </a:r>
              <a:r>
                <a:rPr lang="de-DE" b="1" dirty="0" err="1" smtClean="0">
                  <a:solidFill>
                    <a:srgbClr val="002060"/>
                  </a:solidFill>
                  <a:latin typeface="+mn-lt"/>
                  <a:cs typeface="Arial" pitchFamily="34" charset="0"/>
                </a:rPr>
                <a:t>for</a:t>
              </a:r>
              <a:r>
                <a:rPr lang="de-DE" b="1" dirty="0" smtClean="0">
                  <a:solidFill>
                    <a:srgbClr val="002060"/>
                  </a:solidFill>
                  <a:latin typeface="+mn-lt"/>
                  <a:cs typeface="Arial" pitchFamily="34" charset="0"/>
                </a:rPr>
                <a:t> simple </a:t>
              </a:r>
              <a:r>
                <a:rPr lang="de-DE" b="1" dirty="0" err="1" smtClean="0">
                  <a:solidFill>
                    <a:srgbClr val="002060"/>
                  </a:solidFill>
                  <a:latin typeface="+mn-lt"/>
                  <a:cs typeface="Arial" pitchFamily="34" charset="0"/>
                </a:rPr>
                <a:t>commercial</a:t>
              </a:r>
              <a:r>
                <a:rPr lang="de-DE" b="1" dirty="0" smtClean="0">
                  <a:solidFill>
                    <a:srgbClr val="002060"/>
                  </a:solidFill>
                  <a:latin typeface="+mn-lt"/>
                  <a:cs typeface="Arial" pitchFamily="34" charset="0"/>
                </a:rPr>
                <a:t> </a:t>
              </a:r>
              <a:r>
                <a:rPr lang="de-DE" b="1" dirty="0" err="1" smtClean="0">
                  <a:solidFill>
                    <a:srgbClr val="002060"/>
                  </a:solidFill>
                  <a:latin typeface="+mn-lt"/>
                  <a:cs typeface="Arial" pitchFamily="34" charset="0"/>
                </a:rPr>
                <a:t>using</a:t>
              </a:r>
              <a:r>
                <a:rPr lang="de-DE" b="1" dirty="0" smtClean="0">
                  <a:solidFill>
                    <a:srgbClr val="002060"/>
                  </a:solidFill>
                  <a:latin typeface="+mn-lt"/>
                  <a:cs typeface="Arial" pitchFamily="34" charset="0"/>
                </a:rPr>
                <a:t> </a:t>
              </a:r>
              <a:r>
                <a:rPr lang="de-DE" b="1" dirty="0" err="1" smtClean="0">
                  <a:solidFill>
                    <a:srgbClr val="002060"/>
                  </a:solidFill>
                  <a:latin typeface="+mn-lt"/>
                  <a:cs typeface="Arial" pitchFamily="34" charset="0"/>
                </a:rPr>
                <a:t>rights</a:t>
              </a:r>
              <a:endParaRPr lang="de-DE" b="1" dirty="0">
                <a:solidFill>
                  <a:srgbClr val="002060"/>
                </a:solidFill>
                <a:latin typeface="+mn-lt"/>
                <a:cs typeface="Arial" pitchFamily="34" charset="0"/>
              </a:endParaRPr>
            </a:p>
          </p:txBody>
        </p:sp>
      </p:grpSp>
      <p:sp>
        <p:nvSpPr>
          <p:cNvPr id="25" name="Nach oben gebogener Pfeil 24"/>
          <p:cNvSpPr/>
          <p:nvPr/>
        </p:nvSpPr>
        <p:spPr bwMode="auto">
          <a:xfrm rot="10800000">
            <a:off x="3103848" y="1320154"/>
            <a:ext cx="609600" cy="457200"/>
          </a:xfrm>
          <a:prstGeom prst="bentUpArrow">
            <a:avLst/>
          </a:prstGeom>
          <a:solidFill>
            <a:schemeClr val="tx1"/>
          </a:solidFill>
          <a:ln w="12700" cap="flat" cmpd="sng" algn="ctr">
            <a:noFill/>
            <a:prstDash val="solid"/>
            <a:round/>
            <a:headEnd type="none" w="med" len="med"/>
            <a:tailEnd type="none" w="med" len="med"/>
          </a:ln>
          <a:effectLst/>
        </p:spPr>
        <p:txBody>
          <a:bodyPr lIns="18000" tIns="10800" rIns="18000" bIns="10800" anchor="ctr">
            <a:spAutoFit/>
          </a:bodyPr>
          <a:lstStyle/>
          <a:p>
            <a:pPr algn="ctr" eaLnBrk="0" fontAlgn="auto" hangingPunct="0">
              <a:spcBef>
                <a:spcPts val="0"/>
              </a:spcBef>
              <a:spcAft>
                <a:spcPts val="0"/>
              </a:spcAft>
              <a:defRPr/>
            </a:pPr>
            <a:endParaRPr lang="de-DE" b="1" dirty="0">
              <a:solidFill>
                <a:srgbClr val="002060"/>
              </a:solidFill>
              <a:latin typeface="+mn-lt"/>
              <a:cs typeface="Arial" pitchFamily="34" charset="0"/>
            </a:endParaRPr>
          </a:p>
        </p:txBody>
      </p:sp>
      <p:sp>
        <p:nvSpPr>
          <p:cNvPr id="26" name="Rectangle 1067"/>
          <p:cNvSpPr>
            <a:spLocks noChangeArrowheads="1"/>
          </p:cNvSpPr>
          <p:nvPr/>
        </p:nvSpPr>
        <p:spPr bwMode="auto">
          <a:xfrm>
            <a:off x="755576" y="4059790"/>
            <a:ext cx="3312368" cy="2033506"/>
          </a:xfrm>
          <a:prstGeom prst="rect">
            <a:avLst/>
          </a:prstGeom>
          <a:noFill/>
          <a:ln w="12700">
            <a:noFill/>
            <a:miter lim="800000"/>
            <a:headEnd/>
            <a:tailEnd/>
          </a:ln>
        </p:spPr>
        <p:txBody>
          <a:bodyPr wrap="square" lIns="90000" tIns="46800" rIns="90000" bIns="46800" anchor="ctr">
            <a:spAutoFit/>
          </a:bodyPr>
          <a:lstStyle/>
          <a:p>
            <a:pPr marL="363538" indent="-363538">
              <a:buFont typeface="Wingdings" pitchFamily="2" charset="2"/>
              <a:buChar char="Ø"/>
            </a:pPr>
            <a:r>
              <a:rPr lang="de-DE" b="1" dirty="0" err="1" smtClean="0">
                <a:solidFill>
                  <a:srgbClr val="002060"/>
                </a:solidFill>
              </a:rPr>
              <a:t>m</a:t>
            </a:r>
            <a:r>
              <a:rPr lang="de-DE" b="1" dirty="0" err="1" smtClean="0">
                <a:solidFill>
                  <a:srgbClr val="002060"/>
                </a:solidFill>
                <a:latin typeface="+mn-lt"/>
              </a:rPr>
              <a:t>ultimedia</a:t>
            </a:r>
            <a:r>
              <a:rPr lang="de-DE" b="1" dirty="0" smtClean="0">
                <a:solidFill>
                  <a:srgbClr val="002060"/>
                </a:solidFill>
                <a:latin typeface="+mn-lt"/>
              </a:rPr>
              <a:t> </a:t>
            </a:r>
            <a:r>
              <a:rPr lang="de-DE" b="1" dirty="0" err="1" smtClean="0">
                <a:solidFill>
                  <a:srgbClr val="002060"/>
                </a:solidFill>
                <a:latin typeface="+mn-lt"/>
              </a:rPr>
              <a:t>presentation</a:t>
            </a:r>
            <a:endParaRPr lang="de-DE" b="1" dirty="0" smtClean="0">
              <a:solidFill>
                <a:srgbClr val="002060"/>
              </a:solidFill>
              <a:latin typeface="+mn-lt"/>
            </a:endParaRPr>
          </a:p>
          <a:p>
            <a:pPr marL="363538" indent="-363538">
              <a:buFont typeface="Wingdings" pitchFamily="2" charset="2"/>
              <a:buChar char="Ø"/>
            </a:pPr>
            <a:r>
              <a:rPr lang="de-DE" b="1" dirty="0" err="1" smtClean="0">
                <a:solidFill>
                  <a:srgbClr val="002060"/>
                </a:solidFill>
              </a:rPr>
              <a:t>hyp</a:t>
            </a:r>
            <a:r>
              <a:rPr lang="de-DE" b="1" dirty="0" err="1" smtClean="0">
                <a:solidFill>
                  <a:srgbClr val="002060"/>
                </a:solidFill>
                <a:latin typeface="+mn-lt"/>
              </a:rPr>
              <a:t>ertextification</a:t>
            </a:r>
            <a:r>
              <a:rPr lang="de-DE" b="1" dirty="0" smtClean="0">
                <a:solidFill>
                  <a:srgbClr val="002060"/>
                </a:solidFill>
                <a:latin typeface="+mn-lt"/>
              </a:rPr>
              <a:t>, </a:t>
            </a:r>
            <a:r>
              <a:rPr lang="de-DE" b="1" dirty="0" err="1" smtClean="0">
                <a:solidFill>
                  <a:srgbClr val="002060"/>
                </a:solidFill>
                <a:latin typeface="+mn-lt"/>
              </a:rPr>
              <a:t>dossiers</a:t>
            </a:r>
            <a:endParaRPr lang="de-DE" b="1" dirty="0" smtClean="0">
              <a:solidFill>
                <a:srgbClr val="002060"/>
              </a:solidFill>
              <a:latin typeface="+mn-lt"/>
            </a:endParaRPr>
          </a:p>
          <a:p>
            <a:pPr marL="363538" indent="-363538">
              <a:buFont typeface="Wingdings" pitchFamily="2" charset="2"/>
              <a:buChar char="Ø"/>
            </a:pPr>
            <a:r>
              <a:rPr lang="de-DE" b="1" dirty="0" err="1" smtClean="0">
                <a:solidFill>
                  <a:srgbClr val="002060"/>
                </a:solidFill>
              </a:rPr>
              <a:t>s</a:t>
            </a:r>
            <a:r>
              <a:rPr lang="de-DE" b="1" dirty="0" err="1" smtClean="0">
                <a:solidFill>
                  <a:srgbClr val="002060"/>
                </a:solidFill>
                <a:latin typeface="+mn-lt"/>
              </a:rPr>
              <a:t>ummaries</a:t>
            </a:r>
            <a:r>
              <a:rPr lang="de-DE" b="1" dirty="0" smtClean="0">
                <a:solidFill>
                  <a:srgbClr val="002060"/>
                </a:solidFill>
                <a:latin typeface="+mn-lt"/>
              </a:rPr>
              <a:t>, </a:t>
            </a:r>
            <a:r>
              <a:rPr lang="de-DE" b="1" dirty="0" err="1" smtClean="0">
                <a:solidFill>
                  <a:srgbClr val="002060"/>
                </a:solidFill>
              </a:rPr>
              <a:t>translations</a:t>
            </a:r>
            <a:endParaRPr lang="de-DE" b="1" dirty="0" smtClean="0">
              <a:solidFill>
                <a:srgbClr val="002060"/>
              </a:solidFill>
            </a:endParaRPr>
          </a:p>
          <a:p>
            <a:pPr marL="363538" indent="-363538">
              <a:buFont typeface="Wingdings" pitchFamily="2" charset="2"/>
              <a:buChar char="Ø"/>
            </a:pPr>
            <a:r>
              <a:rPr lang="de-DE" b="1" dirty="0" err="1" smtClean="0">
                <a:solidFill>
                  <a:srgbClr val="002060"/>
                </a:solidFill>
              </a:rPr>
              <a:t>retrieval</a:t>
            </a:r>
            <a:r>
              <a:rPr lang="de-DE" b="1" dirty="0" smtClean="0">
                <a:solidFill>
                  <a:srgbClr val="002060"/>
                </a:solidFill>
              </a:rPr>
              <a:t> </a:t>
            </a:r>
            <a:r>
              <a:rPr lang="de-DE" b="1" dirty="0" err="1" smtClean="0">
                <a:solidFill>
                  <a:srgbClr val="002060"/>
                </a:solidFill>
              </a:rPr>
              <a:t>and</a:t>
            </a:r>
            <a:r>
              <a:rPr lang="de-DE" b="1" dirty="0" smtClean="0">
                <a:solidFill>
                  <a:srgbClr val="002060"/>
                </a:solidFill>
              </a:rPr>
              <a:t> </a:t>
            </a:r>
            <a:r>
              <a:rPr lang="de-DE" b="1" dirty="0" err="1" smtClean="0">
                <a:solidFill>
                  <a:srgbClr val="002060"/>
                </a:solidFill>
              </a:rPr>
              <a:t>mining</a:t>
            </a:r>
            <a:r>
              <a:rPr lang="de-DE" b="1" dirty="0" smtClean="0">
                <a:solidFill>
                  <a:srgbClr val="002060"/>
                </a:solidFill>
              </a:rPr>
              <a:t> </a:t>
            </a:r>
            <a:r>
              <a:rPr lang="de-DE" b="1" dirty="0" err="1" smtClean="0">
                <a:solidFill>
                  <a:srgbClr val="002060"/>
                </a:solidFill>
              </a:rPr>
              <a:t>services</a:t>
            </a:r>
            <a:endParaRPr lang="de-DE" b="1" dirty="0" smtClean="0">
              <a:solidFill>
                <a:srgbClr val="002060"/>
              </a:solidFill>
            </a:endParaRPr>
          </a:p>
          <a:p>
            <a:pPr marL="363538" indent="-363538">
              <a:buFont typeface="Wingdings" pitchFamily="2" charset="2"/>
              <a:buChar char="Ø"/>
            </a:pPr>
            <a:r>
              <a:rPr lang="de-DE" b="1" dirty="0" smtClean="0">
                <a:solidFill>
                  <a:srgbClr val="002060"/>
                </a:solidFill>
              </a:rPr>
              <a:t>innovative </a:t>
            </a:r>
            <a:r>
              <a:rPr lang="de-DE" b="1" dirty="0" err="1" smtClean="0">
                <a:solidFill>
                  <a:srgbClr val="002060"/>
                </a:solidFill>
              </a:rPr>
              <a:t>reviewing</a:t>
            </a:r>
            <a:r>
              <a:rPr lang="de-DE" b="1" dirty="0" smtClean="0">
                <a:solidFill>
                  <a:srgbClr val="002060"/>
                </a:solidFill>
              </a:rPr>
              <a:t> </a:t>
            </a:r>
            <a:r>
              <a:rPr lang="de-DE" b="1" dirty="0" err="1" smtClean="0">
                <a:solidFill>
                  <a:srgbClr val="002060"/>
                </a:solidFill>
              </a:rPr>
              <a:t>models</a:t>
            </a:r>
            <a:endParaRPr lang="de-DE" b="1" dirty="0">
              <a:solidFill>
                <a:srgbClr val="002060"/>
              </a:solidFill>
              <a:latin typeface="+mn-lt"/>
            </a:endParaRPr>
          </a:p>
          <a:p>
            <a:pPr marL="363538" indent="-363538">
              <a:buFont typeface="Wingdings" pitchFamily="2" charset="2"/>
              <a:buChar char="Ø"/>
            </a:pPr>
            <a:r>
              <a:rPr lang="de-DE" b="1" dirty="0" smtClean="0">
                <a:solidFill>
                  <a:srgbClr val="002060"/>
                </a:solidFill>
              </a:rPr>
              <a:t>p</a:t>
            </a:r>
            <a:r>
              <a:rPr lang="de-DE" b="1" dirty="0" smtClean="0">
                <a:solidFill>
                  <a:srgbClr val="002060"/>
                </a:solidFill>
                <a:latin typeface="+mn-lt"/>
              </a:rPr>
              <a:t>ersonal und </a:t>
            </a:r>
            <a:r>
              <a:rPr lang="de-DE" b="1" dirty="0" err="1" smtClean="0">
                <a:solidFill>
                  <a:srgbClr val="002060"/>
                </a:solidFill>
                <a:latin typeface="+mn-lt"/>
              </a:rPr>
              <a:t>institutional</a:t>
            </a:r>
            <a:r>
              <a:rPr lang="de-DE" b="1" dirty="0" smtClean="0">
                <a:solidFill>
                  <a:srgbClr val="002060"/>
                </a:solidFill>
                <a:latin typeface="+mn-lt"/>
              </a:rPr>
              <a:t> </a:t>
            </a:r>
            <a:r>
              <a:rPr lang="de-DE" b="1" dirty="0" err="1" smtClean="0">
                <a:solidFill>
                  <a:srgbClr val="002060"/>
                </a:solidFill>
                <a:latin typeface="+mn-lt"/>
              </a:rPr>
              <a:t>background</a:t>
            </a:r>
            <a:r>
              <a:rPr lang="de-DE" b="1" dirty="0" smtClean="0">
                <a:solidFill>
                  <a:srgbClr val="002060"/>
                </a:solidFill>
                <a:latin typeface="+mn-lt"/>
              </a:rPr>
              <a:t> </a:t>
            </a:r>
            <a:r>
              <a:rPr lang="de-DE" b="1" dirty="0" err="1" smtClean="0">
                <a:solidFill>
                  <a:srgbClr val="002060"/>
                </a:solidFill>
                <a:latin typeface="+mn-lt"/>
              </a:rPr>
              <a:t>information</a:t>
            </a:r>
            <a:endParaRPr lang="de-DE" b="1" dirty="0" smtClean="0">
              <a:solidFill>
                <a:srgbClr val="002060"/>
              </a:solidFill>
              <a:latin typeface="+mn-lt"/>
            </a:endParaRPr>
          </a:p>
        </p:txBody>
      </p:sp>
      <p:sp>
        <p:nvSpPr>
          <p:cNvPr id="27" name="Textfeld 22"/>
          <p:cNvSpPr txBox="1">
            <a:spLocks noChangeArrowheads="1"/>
          </p:cNvSpPr>
          <p:nvPr/>
        </p:nvSpPr>
        <p:spPr bwMode="auto">
          <a:xfrm>
            <a:off x="3887924" y="3390347"/>
            <a:ext cx="1764196" cy="1406805"/>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smtClean="0">
                <a:solidFill>
                  <a:srgbClr val="002060"/>
                </a:solidFill>
                <a:cs typeface="Arial" pitchFamily="34" charset="0"/>
              </a:rPr>
              <a:t>Commercial </a:t>
            </a:r>
            <a:r>
              <a:rPr lang="de-DE" b="1" dirty="0" err="1" smtClean="0">
                <a:solidFill>
                  <a:srgbClr val="002060"/>
                </a:solidFill>
                <a:cs typeface="Arial" pitchFamily="34" charset="0"/>
              </a:rPr>
              <a:t>right</a:t>
            </a:r>
            <a:r>
              <a:rPr lang="de-DE" b="1" dirty="0" smtClean="0">
                <a:solidFill>
                  <a:srgbClr val="002060"/>
                </a:solidFill>
                <a:cs typeface="Arial" pitchFamily="34" charset="0"/>
              </a:rPr>
              <a:t> </a:t>
            </a:r>
            <a:r>
              <a:rPr lang="de-DE" b="1" dirty="0" err="1" smtClean="0">
                <a:solidFill>
                  <a:srgbClr val="002060"/>
                </a:solidFill>
                <a:cs typeface="Arial" pitchFamily="34" charset="0"/>
              </a:rPr>
              <a:t>to</a:t>
            </a:r>
            <a:r>
              <a:rPr lang="de-DE" b="1" dirty="0" smtClean="0">
                <a:solidFill>
                  <a:srgbClr val="002060"/>
                </a:solidFill>
                <a:cs typeface="Arial" pitchFamily="34" charset="0"/>
              </a:rPr>
              <a:t> a </a:t>
            </a:r>
            <a:r>
              <a:rPr lang="de-DE" b="1" dirty="0" err="1" smtClean="0">
                <a:solidFill>
                  <a:srgbClr val="002060"/>
                </a:solidFill>
                <a:cs typeface="Arial" pitchFamily="34" charset="0"/>
              </a:rPr>
              <a:t>secondary</a:t>
            </a:r>
            <a:r>
              <a:rPr lang="de-DE" b="1" dirty="0" smtClean="0">
                <a:solidFill>
                  <a:srgbClr val="002060"/>
                </a:solidFill>
                <a:cs typeface="Arial" pitchFamily="34" charset="0"/>
              </a:rPr>
              <a:t> </a:t>
            </a:r>
            <a:r>
              <a:rPr lang="de-DE" b="1" dirty="0" err="1" smtClean="0">
                <a:solidFill>
                  <a:srgbClr val="002060"/>
                </a:solidFill>
                <a:cs typeface="Arial" pitchFamily="34" charset="0"/>
              </a:rPr>
              <a:t>exploitation</a:t>
            </a:r>
            <a:r>
              <a:rPr lang="de-DE" b="1" dirty="0" smtClean="0">
                <a:solidFill>
                  <a:srgbClr val="002060"/>
                </a:solidFill>
                <a:cs typeface="Arial" pitchFamily="34" charset="0"/>
              </a:rPr>
              <a:t> </a:t>
            </a:r>
            <a:r>
              <a:rPr lang="de-DE" b="1" dirty="0" err="1" smtClean="0">
                <a:solidFill>
                  <a:srgbClr val="002060"/>
                </a:solidFill>
                <a:cs typeface="Arial" pitchFamily="34" charset="0"/>
              </a:rPr>
              <a:t>of</a:t>
            </a:r>
            <a:r>
              <a:rPr lang="de-DE" b="1" dirty="0" smtClean="0">
                <a:solidFill>
                  <a:srgbClr val="002060"/>
                </a:solidFill>
                <a:cs typeface="Arial" pitchFamily="34" charset="0"/>
              </a:rPr>
              <a:t> </a:t>
            </a:r>
            <a:r>
              <a:rPr lang="de-DE" b="1" dirty="0" err="1" smtClean="0">
                <a:solidFill>
                  <a:srgbClr val="002060"/>
                </a:solidFill>
                <a:cs typeface="Arial" pitchFamily="34" charset="0"/>
              </a:rPr>
              <a:t>information</a:t>
            </a:r>
            <a:r>
              <a:rPr lang="de-DE" b="1" dirty="0" smtClean="0">
                <a:solidFill>
                  <a:srgbClr val="002060"/>
                </a:solidFill>
                <a:cs typeface="Arial" pitchFamily="34" charset="0"/>
              </a:rPr>
              <a:t> </a:t>
            </a:r>
            <a:r>
              <a:rPr lang="de-DE" b="1" dirty="0" err="1" smtClean="0">
                <a:solidFill>
                  <a:srgbClr val="002060"/>
                </a:solidFill>
                <a:cs typeface="Arial" pitchFamily="34" charset="0"/>
              </a:rPr>
              <a:t>objects</a:t>
            </a:r>
            <a:endParaRPr lang="de-DE" b="1" dirty="0">
              <a:solidFill>
                <a:srgbClr val="002060"/>
              </a:solidFill>
              <a:latin typeface="+mn-lt"/>
              <a:cs typeface="Arial" pitchFamily="34" charset="0"/>
            </a:endParaRPr>
          </a:p>
        </p:txBody>
      </p:sp>
      <p:sp>
        <p:nvSpPr>
          <p:cNvPr id="29" name="Pfeil nach unten 28"/>
          <p:cNvSpPr/>
          <p:nvPr/>
        </p:nvSpPr>
        <p:spPr>
          <a:xfrm>
            <a:off x="2470435" y="3111148"/>
            <a:ext cx="180020" cy="212386"/>
          </a:xfrm>
          <a:prstGeom prst="downArrow">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2060"/>
              </a:solidFill>
            </a:endParaRPr>
          </a:p>
        </p:txBody>
      </p:sp>
      <p:sp>
        <p:nvSpPr>
          <p:cNvPr id="30" name="Pfeil nach unten 29"/>
          <p:cNvSpPr/>
          <p:nvPr/>
        </p:nvSpPr>
        <p:spPr>
          <a:xfrm>
            <a:off x="4338306" y="3111148"/>
            <a:ext cx="180020" cy="212386"/>
          </a:xfrm>
          <a:prstGeom prst="downArrow">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2060"/>
              </a:solidFill>
            </a:endParaRPr>
          </a:p>
        </p:txBody>
      </p:sp>
      <p:sp>
        <p:nvSpPr>
          <p:cNvPr id="31" name="Textfeld 22"/>
          <p:cNvSpPr txBox="1">
            <a:spLocks noChangeArrowheads="1"/>
          </p:cNvSpPr>
          <p:nvPr/>
        </p:nvSpPr>
        <p:spPr bwMode="auto">
          <a:xfrm>
            <a:off x="5831334" y="5409766"/>
            <a:ext cx="2340260" cy="575809"/>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err="1" smtClean="0">
                <a:solidFill>
                  <a:srgbClr val="002060"/>
                </a:solidFill>
                <a:cs typeface="Arial" pitchFamily="34" charset="0"/>
              </a:rPr>
              <a:t>legally</a:t>
            </a:r>
            <a:r>
              <a:rPr lang="de-DE" b="1" dirty="0" smtClean="0">
                <a:solidFill>
                  <a:srgbClr val="002060"/>
                </a:solidFill>
                <a:cs typeface="Arial" pitchFamily="34" charset="0"/>
              </a:rPr>
              <a:t> </a:t>
            </a:r>
            <a:r>
              <a:rPr lang="de-DE" b="1" dirty="0" err="1" smtClean="0">
                <a:solidFill>
                  <a:srgbClr val="002060"/>
                </a:solidFill>
                <a:cs typeface="Arial" pitchFamily="34" charset="0"/>
              </a:rPr>
              <a:t>protected</a:t>
            </a:r>
            <a:r>
              <a:rPr lang="de-DE" b="1" dirty="0" smtClean="0">
                <a:solidFill>
                  <a:srgbClr val="002060"/>
                </a:solidFill>
                <a:cs typeface="Arial" pitchFamily="34" charset="0"/>
              </a:rPr>
              <a:t> </a:t>
            </a:r>
            <a:r>
              <a:rPr lang="de-DE" b="1" dirty="0" err="1" smtClean="0">
                <a:solidFill>
                  <a:srgbClr val="002060"/>
                </a:solidFill>
                <a:cs typeface="Arial" pitchFamily="34" charset="0"/>
              </a:rPr>
              <a:t>by</a:t>
            </a:r>
            <a:r>
              <a:rPr lang="de-DE" b="1" dirty="0" smtClean="0">
                <a:solidFill>
                  <a:srgbClr val="002060"/>
                </a:solidFill>
                <a:cs typeface="Arial" pitchFamily="34" charset="0"/>
              </a:rPr>
              <a:t> </a:t>
            </a:r>
            <a:r>
              <a:rPr lang="de-DE" b="1" dirty="0" err="1" smtClean="0">
                <a:solidFill>
                  <a:srgbClr val="002060"/>
                </a:solidFill>
                <a:cs typeface="Arial" pitchFamily="34" charset="0"/>
              </a:rPr>
              <a:t>free</a:t>
            </a:r>
            <a:r>
              <a:rPr lang="de-DE" b="1" dirty="0" smtClean="0">
                <a:solidFill>
                  <a:srgbClr val="002060"/>
                </a:solidFill>
                <a:cs typeface="Arial" pitchFamily="34" charset="0"/>
              </a:rPr>
              <a:t> </a:t>
            </a:r>
            <a:r>
              <a:rPr lang="de-DE" b="1" dirty="0" err="1" smtClean="0">
                <a:solidFill>
                  <a:srgbClr val="002060"/>
                </a:solidFill>
                <a:cs typeface="Arial" pitchFamily="34" charset="0"/>
              </a:rPr>
              <a:t>licences</a:t>
            </a:r>
            <a:r>
              <a:rPr lang="de-DE" b="1" dirty="0" smtClean="0">
                <a:solidFill>
                  <a:srgbClr val="002060"/>
                </a:solidFill>
                <a:cs typeface="Arial" pitchFamily="34" charset="0"/>
              </a:rPr>
              <a:t> (cf. CC)</a:t>
            </a:r>
            <a:endParaRPr lang="de-DE" b="1" dirty="0">
              <a:solidFill>
                <a:srgbClr val="002060"/>
              </a:solidFill>
              <a:latin typeface="+mn-lt"/>
              <a:cs typeface="Arial" pitchFamily="34" charset="0"/>
            </a:endParaRPr>
          </a:p>
        </p:txBody>
      </p:sp>
      <p:cxnSp>
        <p:nvCxnSpPr>
          <p:cNvPr id="32" name="Gerade Verbindung 31"/>
          <p:cNvCxnSpPr/>
          <p:nvPr/>
        </p:nvCxnSpPr>
        <p:spPr>
          <a:xfrm>
            <a:off x="7161448" y="3043881"/>
            <a:ext cx="0" cy="38057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a:off x="7161448" y="3912441"/>
            <a:ext cx="0" cy="38057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p:nvCxnSpPr>
        <p:spPr>
          <a:xfrm>
            <a:off x="7161448" y="5066832"/>
            <a:ext cx="0" cy="38057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feld 22"/>
          <p:cNvSpPr txBox="1">
            <a:spLocks noChangeArrowheads="1"/>
          </p:cNvSpPr>
          <p:nvPr/>
        </p:nvSpPr>
        <p:spPr bwMode="auto">
          <a:xfrm>
            <a:off x="5838430" y="4316405"/>
            <a:ext cx="2340260" cy="852808"/>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err="1" smtClean="0">
                <a:solidFill>
                  <a:srgbClr val="002060"/>
                </a:solidFill>
                <a:cs typeface="Arial" pitchFamily="34" charset="0"/>
              </a:rPr>
              <a:t>modified</a:t>
            </a:r>
            <a:r>
              <a:rPr lang="de-DE" b="1" dirty="0" smtClean="0">
                <a:solidFill>
                  <a:srgbClr val="002060"/>
                </a:solidFill>
                <a:cs typeface="Arial" pitchFamily="34" charset="0"/>
              </a:rPr>
              <a:t> </a:t>
            </a:r>
            <a:r>
              <a:rPr lang="de-DE" b="1" dirty="0" err="1" smtClean="0">
                <a:solidFill>
                  <a:srgbClr val="002060"/>
                </a:solidFill>
                <a:cs typeface="Arial" pitchFamily="34" charset="0"/>
              </a:rPr>
              <a:t>and</a:t>
            </a:r>
            <a:r>
              <a:rPr lang="de-DE" b="1" dirty="0" smtClean="0">
                <a:solidFill>
                  <a:srgbClr val="002060"/>
                </a:solidFill>
                <a:cs typeface="Arial" pitchFamily="34" charset="0"/>
              </a:rPr>
              <a:t> </a:t>
            </a:r>
            <a:r>
              <a:rPr lang="de-DE" b="1" dirty="0" err="1" smtClean="0">
                <a:solidFill>
                  <a:srgbClr val="002060"/>
                </a:solidFill>
                <a:cs typeface="Arial" pitchFamily="34" charset="0"/>
              </a:rPr>
              <a:t>eveloped</a:t>
            </a:r>
            <a:r>
              <a:rPr lang="de-DE" b="1" dirty="0" smtClean="0">
                <a:solidFill>
                  <a:srgbClr val="002060"/>
                </a:solidFill>
                <a:cs typeface="Arial" pitchFamily="34" charset="0"/>
              </a:rPr>
              <a:t>  in </a:t>
            </a:r>
            <a:r>
              <a:rPr lang="de-DE" b="1" dirty="0" err="1" smtClean="0">
                <a:solidFill>
                  <a:srgbClr val="002060"/>
                </a:solidFill>
                <a:cs typeface="Arial" pitchFamily="34" charset="0"/>
              </a:rPr>
              <a:t>collaborative</a:t>
            </a:r>
            <a:r>
              <a:rPr lang="de-DE" b="1" dirty="0" smtClean="0">
                <a:solidFill>
                  <a:srgbClr val="002060"/>
                </a:solidFill>
                <a:cs typeface="Arial" pitchFamily="34" charset="0"/>
              </a:rPr>
              <a:t> </a:t>
            </a:r>
            <a:r>
              <a:rPr lang="de-DE" b="1" dirty="0" err="1" smtClean="0">
                <a:solidFill>
                  <a:srgbClr val="002060"/>
                </a:solidFill>
                <a:cs typeface="Arial" pitchFamily="34" charset="0"/>
              </a:rPr>
              <a:t>working</a:t>
            </a:r>
            <a:r>
              <a:rPr lang="de-DE" b="1" dirty="0" smtClean="0">
                <a:solidFill>
                  <a:srgbClr val="002060"/>
                </a:solidFill>
                <a:cs typeface="Arial" pitchFamily="34" charset="0"/>
              </a:rPr>
              <a:t> </a:t>
            </a:r>
            <a:r>
              <a:rPr lang="de-DE" b="1" dirty="0" err="1" smtClean="0">
                <a:solidFill>
                  <a:srgbClr val="002060"/>
                </a:solidFill>
                <a:cs typeface="Arial" pitchFamily="34" charset="0"/>
              </a:rPr>
              <a:t>environment</a:t>
            </a:r>
            <a:endParaRPr lang="de-DE" b="1" dirty="0">
              <a:solidFill>
                <a:srgbClr val="002060"/>
              </a:solidFill>
              <a:latin typeface="+mn-lt"/>
              <a:cs typeface="Arial" pitchFamily="34" charset="0"/>
            </a:endParaRPr>
          </a:p>
        </p:txBody>
      </p:sp>
      <p:sp>
        <p:nvSpPr>
          <p:cNvPr id="36" name="Textfeld 22"/>
          <p:cNvSpPr txBox="1">
            <a:spLocks noChangeArrowheads="1"/>
          </p:cNvSpPr>
          <p:nvPr/>
        </p:nvSpPr>
        <p:spPr bwMode="auto">
          <a:xfrm>
            <a:off x="6012160" y="3366865"/>
            <a:ext cx="2340260" cy="575809"/>
          </a:xfrm>
          <a:prstGeom prst="rect">
            <a:avLst/>
          </a:prstGeom>
          <a:solidFill>
            <a:schemeClr val="bg1"/>
          </a:solidFill>
          <a:ln w="12700" algn="ctr">
            <a:noFill/>
            <a:round/>
            <a:headEnd/>
            <a:tailEnd/>
          </a:ln>
        </p:spPr>
        <p:txBody>
          <a:bodyPr wrap="square" lIns="18000" tIns="10800" rIns="18000" bIns="10800" anchor="ctr">
            <a:spAutoFit/>
          </a:bodyPr>
          <a:lstStyle/>
          <a:p>
            <a:pPr algn="ctr" eaLnBrk="0" hangingPunct="0">
              <a:defRPr/>
            </a:pPr>
            <a:r>
              <a:rPr lang="de-DE" b="1" dirty="0" err="1" smtClean="0">
                <a:solidFill>
                  <a:srgbClr val="002060"/>
                </a:solidFill>
                <a:cs typeface="Arial" pitchFamily="34" charset="0"/>
              </a:rPr>
              <a:t>realized</a:t>
            </a:r>
            <a:r>
              <a:rPr lang="de-DE" b="1" dirty="0" smtClean="0">
                <a:solidFill>
                  <a:srgbClr val="002060"/>
                </a:solidFill>
                <a:cs typeface="Arial" pitchFamily="34" charset="0"/>
              </a:rPr>
              <a:t> </a:t>
            </a:r>
            <a:r>
              <a:rPr lang="de-DE" b="1" dirty="0" err="1" smtClean="0">
                <a:solidFill>
                  <a:srgbClr val="002060"/>
                </a:solidFill>
                <a:cs typeface="Arial" pitchFamily="34" charset="0"/>
              </a:rPr>
              <a:t>by</a:t>
            </a:r>
            <a:r>
              <a:rPr lang="de-DE" b="1" dirty="0" smtClean="0">
                <a:solidFill>
                  <a:srgbClr val="002060"/>
                </a:solidFill>
                <a:cs typeface="Arial" pitchFamily="34" charset="0"/>
              </a:rPr>
              <a:t> </a:t>
            </a:r>
            <a:r>
              <a:rPr lang="de-DE" b="1" dirty="0" err="1" smtClean="0">
                <a:solidFill>
                  <a:srgbClr val="002060"/>
                </a:solidFill>
                <a:cs typeface="Arial" pitchFamily="34" charset="0"/>
              </a:rPr>
              <a:t>authors</a:t>
            </a:r>
            <a:r>
              <a:rPr lang="de-DE" b="1" dirty="0" smtClean="0">
                <a:solidFill>
                  <a:srgbClr val="002060"/>
                </a:solidFill>
                <a:cs typeface="Arial" pitchFamily="34" charset="0"/>
              </a:rPr>
              <a:t> in </a:t>
            </a:r>
            <a:r>
              <a:rPr lang="de-DE" b="1" dirty="0" err="1" smtClean="0">
                <a:solidFill>
                  <a:srgbClr val="002060"/>
                </a:solidFill>
                <a:cs typeface="Arial" pitchFamily="34" charset="0"/>
              </a:rPr>
              <a:t>education</a:t>
            </a:r>
            <a:r>
              <a:rPr lang="de-DE" b="1" dirty="0" smtClean="0">
                <a:solidFill>
                  <a:srgbClr val="002060"/>
                </a:solidFill>
                <a:cs typeface="Arial" pitchFamily="34" charset="0"/>
              </a:rPr>
              <a:t> </a:t>
            </a:r>
            <a:r>
              <a:rPr lang="de-DE" b="1" dirty="0" err="1" smtClean="0">
                <a:solidFill>
                  <a:srgbClr val="002060"/>
                </a:solidFill>
                <a:cs typeface="Arial" pitchFamily="34" charset="0"/>
              </a:rPr>
              <a:t>and</a:t>
            </a:r>
            <a:r>
              <a:rPr lang="de-DE" b="1" dirty="0" smtClean="0">
                <a:solidFill>
                  <a:srgbClr val="002060"/>
                </a:solidFill>
                <a:cs typeface="Arial" pitchFamily="34" charset="0"/>
              </a:rPr>
              <a:t> </a:t>
            </a:r>
            <a:r>
              <a:rPr lang="de-DE" b="1" dirty="0" err="1" smtClean="0">
                <a:solidFill>
                  <a:srgbClr val="002060"/>
                </a:solidFill>
                <a:cs typeface="Arial" pitchFamily="34" charset="0"/>
              </a:rPr>
              <a:t>science</a:t>
            </a:r>
            <a:endParaRPr lang="de-DE" b="1" dirty="0">
              <a:solidFill>
                <a:srgbClr val="002060"/>
              </a:solidFill>
              <a:latin typeface="+mn-lt"/>
              <a:cs typeface="Arial" pitchFamily="34"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260648"/>
            <a:ext cx="3960440" cy="830997"/>
          </a:xfrm>
          <a:prstGeom prst="rect">
            <a:avLst/>
          </a:prstGeom>
          <a:solidFill>
            <a:srgbClr val="002060"/>
          </a:solidFill>
        </p:spPr>
        <p:txBody>
          <a:bodyPr wrap="square" rtlCol="0">
            <a:spAutoFit/>
          </a:bodyPr>
          <a:lstStyle/>
          <a:p>
            <a:pPr algn="ctr"/>
            <a:r>
              <a:rPr lang="de-DE" sz="2400" b="1" dirty="0" smtClean="0">
                <a:solidFill>
                  <a:schemeClr val="bg1"/>
                </a:solidFill>
              </a:rPr>
              <a:t>allgemeine Wissenschaftsschranke</a:t>
            </a:r>
            <a:endParaRPr lang="de-DE" sz="2400" dirty="0">
              <a:solidFill>
                <a:schemeClr val="bg1"/>
              </a:solidFill>
            </a:endParaRPr>
          </a:p>
        </p:txBody>
      </p:sp>
      <p:sp>
        <p:nvSpPr>
          <p:cNvPr id="4" name="Textfeld 3"/>
          <p:cNvSpPr txBox="1"/>
          <p:nvPr/>
        </p:nvSpPr>
        <p:spPr>
          <a:xfrm>
            <a:off x="323528" y="188640"/>
            <a:ext cx="4032448" cy="738664"/>
          </a:xfrm>
          <a:prstGeom prst="rect">
            <a:avLst/>
          </a:prstGeom>
          <a:noFill/>
        </p:spPr>
        <p:txBody>
          <a:bodyPr wrap="square" rtlCol="0">
            <a:spAutoFit/>
          </a:bodyPr>
          <a:lstStyle/>
          <a:p>
            <a:endParaRPr lang="de-DE" dirty="0" smtClean="0"/>
          </a:p>
          <a:p>
            <a:r>
              <a:rPr lang="de-DE" sz="2400" dirty="0" smtClean="0"/>
              <a:t> Das Ziel bleibt</a:t>
            </a:r>
          </a:p>
        </p:txBody>
      </p:sp>
      <p:sp>
        <p:nvSpPr>
          <p:cNvPr id="5" name="Textfeld 4"/>
          <p:cNvSpPr txBox="1"/>
          <p:nvPr/>
        </p:nvSpPr>
        <p:spPr>
          <a:xfrm>
            <a:off x="539552" y="1353542"/>
            <a:ext cx="6408712" cy="707886"/>
          </a:xfrm>
          <a:prstGeom prst="rect">
            <a:avLst/>
          </a:prstGeom>
          <a:noFill/>
        </p:spPr>
        <p:txBody>
          <a:bodyPr wrap="square" rtlCol="0">
            <a:spAutoFit/>
          </a:bodyPr>
          <a:lstStyle/>
          <a:p>
            <a:r>
              <a:rPr lang="de-DE" sz="2000" dirty="0" smtClean="0"/>
              <a:t>Und die Politik muss und wird sich bewegen (und wenn es Gesetzgeber selber ist)</a:t>
            </a:r>
          </a:p>
        </p:txBody>
      </p:sp>
      <p:sp>
        <p:nvSpPr>
          <p:cNvPr id="10" name="Textfeld 9"/>
          <p:cNvSpPr txBox="1"/>
          <p:nvPr/>
        </p:nvSpPr>
        <p:spPr>
          <a:xfrm>
            <a:off x="539552" y="2067235"/>
            <a:ext cx="5472608" cy="707886"/>
          </a:xfrm>
          <a:prstGeom prst="rect">
            <a:avLst/>
          </a:prstGeom>
          <a:noFill/>
        </p:spPr>
        <p:txBody>
          <a:bodyPr wrap="square" rtlCol="0">
            <a:spAutoFit/>
          </a:bodyPr>
          <a:lstStyle/>
          <a:p>
            <a:r>
              <a:rPr lang="de-DE" sz="2000" dirty="0" smtClean="0"/>
              <a:t>Wenn etwas aus der Finanzkrise der letzten Jahre gelernt werden kann, dann :</a:t>
            </a:r>
          </a:p>
        </p:txBody>
      </p:sp>
      <p:sp>
        <p:nvSpPr>
          <p:cNvPr id="11" name="Textfeld 10"/>
          <p:cNvSpPr txBox="1"/>
          <p:nvPr/>
        </p:nvSpPr>
        <p:spPr>
          <a:xfrm>
            <a:off x="539552" y="2780928"/>
            <a:ext cx="5616624" cy="1015663"/>
          </a:xfrm>
          <a:prstGeom prst="rect">
            <a:avLst/>
          </a:prstGeom>
          <a:noFill/>
        </p:spPr>
        <p:txBody>
          <a:bodyPr wrap="square" rtlCol="0">
            <a:spAutoFit/>
          </a:bodyPr>
          <a:lstStyle/>
          <a:p>
            <a:r>
              <a:rPr lang="de-DE" sz="2000" dirty="0" smtClean="0"/>
              <a:t>Wenn etwas politisch gewollt wird, finden die politisch Verantwortlichen auch Wege der positiven Gesetzgebung, das möglich zu machen</a:t>
            </a:r>
          </a:p>
        </p:txBody>
      </p:sp>
      <p:sp>
        <p:nvSpPr>
          <p:cNvPr id="17" name="Textfeld 16"/>
          <p:cNvSpPr txBox="1"/>
          <p:nvPr/>
        </p:nvSpPr>
        <p:spPr>
          <a:xfrm>
            <a:off x="179512" y="4077072"/>
            <a:ext cx="7920880" cy="1631216"/>
          </a:xfrm>
          <a:prstGeom prst="rect">
            <a:avLst/>
          </a:prstGeom>
          <a:noFill/>
        </p:spPr>
        <p:txBody>
          <a:bodyPr wrap="square" rtlCol="0">
            <a:spAutoFit/>
          </a:bodyPr>
          <a:lstStyle/>
          <a:p>
            <a:r>
              <a:rPr lang="de-DE" sz="2000" dirty="0" smtClean="0"/>
              <a:t>Das gilt für</a:t>
            </a:r>
          </a:p>
          <a:p>
            <a:pPr>
              <a:buFont typeface="Wingdings" pitchFamily="2" charset="2"/>
              <a:buChar char="Ø"/>
            </a:pPr>
            <a:r>
              <a:rPr lang="de-DE" sz="2000" dirty="0" smtClean="0"/>
              <a:t>   Geistiges Eigentum (Grenzen im öffentlichen Interesse)</a:t>
            </a:r>
          </a:p>
          <a:p>
            <a:pPr>
              <a:buFont typeface="Wingdings" pitchFamily="2" charset="2"/>
              <a:buChar char="Ø"/>
            </a:pPr>
            <a:r>
              <a:rPr lang="de-DE" sz="2000" dirty="0" smtClean="0"/>
              <a:t>   Wissenschaftsfreiheit (Mandatierung der Zweitverwertung)</a:t>
            </a:r>
          </a:p>
          <a:p>
            <a:r>
              <a:rPr lang="de-DE" sz="2000" dirty="0" smtClean="0"/>
              <a:t>	und sicher auch für eine </a:t>
            </a:r>
          </a:p>
          <a:p>
            <a:pPr>
              <a:buFont typeface="Wingdings" pitchFamily="2" charset="2"/>
              <a:buChar char="Ø"/>
            </a:pPr>
            <a:r>
              <a:rPr lang="de-DE" sz="2000" dirty="0" smtClean="0"/>
              <a:t>   umfassende Bildungs-und Wissenschaftsschranke</a:t>
            </a:r>
          </a:p>
        </p:txBody>
      </p:sp>
      <p:sp>
        <p:nvSpPr>
          <p:cNvPr id="18" name="Textfeld 17"/>
          <p:cNvSpPr txBox="1"/>
          <p:nvPr/>
        </p:nvSpPr>
        <p:spPr>
          <a:xfrm>
            <a:off x="6516216" y="1772816"/>
            <a:ext cx="2232248" cy="2246769"/>
          </a:xfrm>
          <a:prstGeom prst="rect">
            <a:avLst/>
          </a:prstGeom>
          <a:noFill/>
        </p:spPr>
        <p:txBody>
          <a:bodyPr wrap="square" rtlCol="0">
            <a:spAutoFit/>
          </a:bodyPr>
          <a:lstStyle/>
          <a:p>
            <a:r>
              <a:rPr lang="de-DE" sz="2000" dirty="0" smtClean="0"/>
              <a:t>gewollt scheint es in Bundesrat und den politischen Parteien zu sein, in den Organisationen der Wissenschaft ohnehin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P spid="17" grpId="0"/>
      <p:bldP spid="1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44008" y="260648"/>
            <a:ext cx="3960440" cy="1200329"/>
          </a:xfrm>
          <a:prstGeom prst="rect">
            <a:avLst/>
          </a:prstGeom>
          <a:solidFill>
            <a:srgbClr val="002060"/>
          </a:solidFill>
        </p:spPr>
        <p:txBody>
          <a:bodyPr wrap="square" rtlCol="0">
            <a:spAutoFit/>
          </a:bodyPr>
          <a:lstStyle/>
          <a:p>
            <a:pPr algn="ctr"/>
            <a:r>
              <a:rPr lang="de-DE" sz="2400" b="1" dirty="0" smtClean="0">
                <a:solidFill>
                  <a:schemeClr val="bg1"/>
                </a:solidFill>
              </a:rPr>
              <a:t>Wissenschaftsurheberrecht und allgemeine Wissenschaftsschranke</a:t>
            </a:r>
            <a:endParaRPr lang="de-DE" sz="2400" dirty="0">
              <a:solidFill>
                <a:schemeClr val="bg1"/>
              </a:solidFill>
            </a:endParaRPr>
          </a:p>
        </p:txBody>
      </p:sp>
      <p:sp>
        <p:nvSpPr>
          <p:cNvPr id="4" name="Textfeld 3"/>
          <p:cNvSpPr txBox="1"/>
          <p:nvPr/>
        </p:nvSpPr>
        <p:spPr>
          <a:xfrm>
            <a:off x="323528" y="188640"/>
            <a:ext cx="4032448" cy="738664"/>
          </a:xfrm>
          <a:prstGeom prst="rect">
            <a:avLst/>
          </a:prstGeom>
          <a:noFill/>
        </p:spPr>
        <p:txBody>
          <a:bodyPr wrap="square" rtlCol="0">
            <a:spAutoFit/>
          </a:bodyPr>
          <a:lstStyle/>
          <a:p>
            <a:endParaRPr lang="de-DE" dirty="0" smtClean="0"/>
          </a:p>
          <a:p>
            <a:r>
              <a:rPr lang="de-DE" sz="2400" dirty="0" smtClean="0"/>
              <a:t> Das Ziel bleibt</a:t>
            </a:r>
          </a:p>
        </p:txBody>
      </p:sp>
      <p:sp>
        <p:nvSpPr>
          <p:cNvPr id="11" name="Textfeld 10"/>
          <p:cNvSpPr txBox="1"/>
          <p:nvPr/>
        </p:nvSpPr>
        <p:spPr>
          <a:xfrm>
            <a:off x="611560" y="1700808"/>
            <a:ext cx="5616624" cy="3600986"/>
          </a:xfrm>
          <a:prstGeom prst="rect">
            <a:avLst/>
          </a:prstGeom>
          <a:noFill/>
        </p:spPr>
        <p:txBody>
          <a:bodyPr wrap="square" rtlCol="0">
            <a:spAutoFit/>
          </a:bodyPr>
          <a:lstStyle/>
          <a:p>
            <a:r>
              <a:rPr lang="de-DE" sz="2000" dirty="0" smtClean="0"/>
              <a:t>Warum nicht ein runder Tisch mit</a:t>
            </a:r>
          </a:p>
          <a:p>
            <a:endParaRPr lang="de-DE" sz="2000" dirty="0" smtClean="0"/>
          </a:p>
          <a:p>
            <a:pPr indent="900113">
              <a:buFont typeface="Wingdings" pitchFamily="2" charset="2"/>
              <a:buChar char="Ø"/>
            </a:pPr>
            <a:r>
              <a:rPr lang="de-DE" sz="2400" dirty="0" smtClean="0"/>
              <a:t>BMJ</a:t>
            </a:r>
          </a:p>
          <a:p>
            <a:pPr indent="900113">
              <a:buFont typeface="Wingdings" pitchFamily="2" charset="2"/>
              <a:buChar char="Ø"/>
            </a:pPr>
            <a:r>
              <a:rPr lang="de-DE" sz="2400" dirty="0" smtClean="0"/>
              <a:t>BMBF</a:t>
            </a:r>
          </a:p>
          <a:p>
            <a:pPr indent="900113">
              <a:buFont typeface="Wingdings" pitchFamily="2" charset="2"/>
              <a:buChar char="Ø"/>
            </a:pPr>
            <a:r>
              <a:rPr lang="de-DE" sz="2400" dirty="0" smtClean="0"/>
              <a:t>Vertretern der Parteien</a:t>
            </a:r>
          </a:p>
          <a:p>
            <a:pPr indent="900113">
              <a:buFont typeface="Wingdings" pitchFamily="2" charset="2"/>
              <a:buChar char="Ø"/>
            </a:pPr>
            <a:r>
              <a:rPr lang="de-DE" sz="2400" dirty="0" smtClean="0"/>
              <a:t>Aktionsbündnis</a:t>
            </a:r>
          </a:p>
          <a:p>
            <a:pPr indent="900113">
              <a:buFont typeface="Wingdings" pitchFamily="2" charset="2"/>
              <a:buChar char="Ø"/>
            </a:pPr>
            <a:r>
              <a:rPr lang="de-DE" sz="2400" dirty="0" smtClean="0"/>
              <a:t>Allianz</a:t>
            </a:r>
          </a:p>
          <a:p>
            <a:pPr indent="900113">
              <a:buFont typeface="Wingdings" pitchFamily="2" charset="2"/>
              <a:buChar char="Ø"/>
            </a:pPr>
            <a:r>
              <a:rPr lang="de-DE" sz="2400" dirty="0" smtClean="0"/>
              <a:t>KMK</a:t>
            </a:r>
          </a:p>
          <a:p>
            <a:endParaRPr lang="de-DE" sz="2000" dirty="0" smtClean="0"/>
          </a:p>
          <a:p>
            <a:r>
              <a:rPr lang="de-DE" sz="2000" dirty="0" smtClean="0"/>
              <a:t>und als Moderation warum nicht der </a:t>
            </a:r>
            <a:r>
              <a:rPr lang="de-DE" sz="2400" dirty="0" smtClean="0"/>
              <a:t>dbv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3"/>
          <p:cNvSpPr txBox="1"/>
          <p:nvPr/>
        </p:nvSpPr>
        <p:spPr>
          <a:xfrm>
            <a:off x="1476375" y="908050"/>
            <a:ext cx="5727700" cy="2643188"/>
          </a:xfrm>
          <a:prstGeom prst="rect">
            <a:avLst/>
          </a:prstGeom>
          <a:solidFill>
            <a:schemeClr val="tx2">
              <a:lumMod val="20000"/>
              <a:lumOff val="80000"/>
            </a:schemeClr>
          </a:solidFill>
          <a:ln>
            <a:noFill/>
          </a:ln>
        </p:spPr>
        <p:txBody>
          <a:bodyPr lIns="0" tIns="0" rIns="0" bIns="0" anchor="ctr" anchorCtr="1" compatLnSpc="0"/>
          <a:lstStyle/>
          <a:p>
            <a:pPr algn="ctr" fontAlgn="auto">
              <a:lnSpc>
                <a:spcPct val="150000"/>
              </a:lnSpc>
              <a:spcBef>
                <a:spcPts val="0"/>
              </a:spcBef>
              <a:spcAft>
                <a:spcPts val="0"/>
              </a:spcAft>
              <a:defRPr sz="1800" b="0" i="0" u="none" strike="noStrike" kern="0" cap="none" spc="0" baseline="0">
                <a:solidFill>
                  <a:srgbClr val="000000"/>
                </a:solidFill>
                <a:uFillTx/>
              </a:defRPr>
            </a:pPr>
            <a:r>
              <a:rPr lang="de-DE" sz="5400" b="1" i="1" kern="0" dirty="0">
                <a:latin typeface="+mn-lt"/>
                <a:ea typeface="Arial Unicode MS" pitchFamily="2"/>
                <a:cs typeface="Tahoma" pitchFamily="2"/>
              </a:rPr>
              <a:t>Vielen Dank für Ihre Aufmerksamkeit</a:t>
            </a:r>
          </a:p>
        </p:txBody>
      </p:sp>
      <p:sp>
        <p:nvSpPr>
          <p:cNvPr id="10" name="Textfeld 9"/>
          <p:cNvSpPr txBox="1"/>
          <p:nvPr/>
        </p:nvSpPr>
        <p:spPr>
          <a:xfrm>
            <a:off x="1403350" y="3860800"/>
            <a:ext cx="5873750" cy="719138"/>
          </a:xfrm>
          <a:prstGeom prst="rect">
            <a:avLst/>
          </a:prstGeom>
          <a:noFill/>
          <a:ln>
            <a:noFill/>
          </a:ln>
        </p:spPr>
        <p:txBody>
          <a:bodyPr anchorCtr="1" compatLnSpc="0">
            <a:spAutoFit/>
          </a:bodyPr>
          <a:lstStyle/>
          <a:p>
            <a:pPr algn="ctr" fontAlgn="auto" hangingPunct="0">
              <a:spcBef>
                <a:spcPts val="0"/>
              </a:spcBef>
              <a:spcAft>
                <a:spcPts val="0"/>
              </a:spcAft>
              <a:defRPr sz="1800" b="0" i="0" u="none" strike="noStrike" kern="0" cap="none" spc="0" baseline="0">
                <a:solidFill>
                  <a:srgbClr val="000000"/>
                </a:solidFill>
                <a:uFillTx/>
              </a:defRPr>
            </a:pPr>
            <a:r>
              <a:rPr lang="de-DE" sz="2000" b="1" kern="0" dirty="0">
                <a:latin typeface="+mn-lt"/>
                <a:ea typeface="Arial Unicode MS" pitchFamily="2"/>
                <a:cs typeface="Tahoma" pitchFamily="2"/>
              </a:rPr>
              <a:t>Folien unter einer </a:t>
            </a:r>
            <a:r>
              <a:rPr lang="de-DE" sz="2000" b="1" kern="0" dirty="0" smtClean="0">
                <a:latin typeface="+mn-lt"/>
                <a:ea typeface="Arial Unicode MS" pitchFamily="2"/>
                <a:cs typeface="Tahoma" pitchFamily="2"/>
              </a:rPr>
              <a:t>CC-Lizenz</a:t>
            </a:r>
            <a:endParaRPr lang="de-DE" sz="2000" b="1" kern="0" dirty="0">
              <a:latin typeface="+mn-lt"/>
              <a:ea typeface="Arial Unicode MS" pitchFamily="2"/>
              <a:cs typeface="Tahoma" pitchFamily="2"/>
            </a:endParaRPr>
          </a:p>
          <a:p>
            <a:pPr algn="ctr" fontAlgn="auto" hangingPunct="0">
              <a:spcBef>
                <a:spcPts val="0"/>
              </a:spcBef>
              <a:spcAft>
                <a:spcPts val="0"/>
              </a:spcAft>
              <a:defRPr sz="1800" b="0" i="0" u="none" strike="noStrike" kern="0" cap="none" spc="0" baseline="0">
                <a:solidFill>
                  <a:srgbClr val="000000"/>
                </a:solidFill>
                <a:uFillTx/>
              </a:defRPr>
            </a:pPr>
            <a:r>
              <a:rPr lang="de-DE" sz="2000" b="1" kern="0" dirty="0">
                <a:latin typeface="+mn-lt"/>
                <a:ea typeface="Arial Unicode MS" pitchFamily="2"/>
                <a:cs typeface="Tahoma" pitchFamily="2"/>
                <a:hlinkClick r:id="rId3"/>
              </a:rPr>
              <a:t>www.kuhlen.name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491880" y="2223059"/>
            <a:ext cx="2304256" cy="584775"/>
          </a:xfrm>
          <a:prstGeom prst="rect">
            <a:avLst/>
          </a:prstGeom>
          <a:noFill/>
        </p:spPr>
        <p:txBody>
          <a:bodyPr wrap="square" rtlCol="0">
            <a:spAutoFit/>
          </a:bodyPr>
          <a:lstStyle/>
          <a:p>
            <a:pPr algn="ctr"/>
            <a:r>
              <a:rPr lang="de-DE" sz="3200" b="1" dirty="0" smtClean="0">
                <a:solidFill>
                  <a:srgbClr val="002060"/>
                </a:solidFill>
              </a:rPr>
              <a:t>wenig</a:t>
            </a:r>
            <a:endParaRPr lang="de-DE" sz="3200" b="1" dirty="0">
              <a:solidFill>
                <a:srgbClr val="002060"/>
              </a:solidFill>
            </a:endParaRPr>
          </a:p>
        </p:txBody>
      </p:sp>
      <p:sp>
        <p:nvSpPr>
          <p:cNvPr id="3" name="Textfeld 2"/>
          <p:cNvSpPr txBox="1"/>
          <p:nvPr/>
        </p:nvSpPr>
        <p:spPr>
          <a:xfrm>
            <a:off x="2915816" y="3474101"/>
            <a:ext cx="3744416" cy="584775"/>
          </a:xfrm>
          <a:prstGeom prst="rect">
            <a:avLst/>
          </a:prstGeom>
          <a:noFill/>
        </p:spPr>
        <p:txBody>
          <a:bodyPr wrap="square" rtlCol="0">
            <a:spAutoFit/>
          </a:bodyPr>
          <a:lstStyle/>
          <a:p>
            <a:pPr algn="ctr"/>
            <a:r>
              <a:rPr lang="de-DE" sz="3200" b="1" dirty="0" smtClean="0">
                <a:solidFill>
                  <a:srgbClr val="002060"/>
                </a:solidFill>
              </a:rPr>
              <a:t>Paradigmenwechsel</a:t>
            </a:r>
            <a:endParaRPr lang="de-DE" sz="3200" b="1" dirty="0">
              <a:solidFill>
                <a:srgbClr val="002060"/>
              </a:solidFill>
            </a:endParaRPr>
          </a:p>
        </p:txBody>
      </p:sp>
      <p:sp>
        <p:nvSpPr>
          <p:cNvPr id="4" name="Rectangle 2"/>
          <p:cNvSpPr txBox="1">
            <a:spLocks/>
          </p:cNvSpPr>
          <p:nvPr/>
        </p:nvSpPr>
        <p:spPr>
          <a:xfrm>
            <a:off x="1187624" y="548680"/>
            <a:ext cx="6840760" cy="1008112"/>
          </a:xfrm>
          <a:prstGeom prst="rect">
            <a:avLst/>
          </a:prstGeom>
          <a:solidFill>
            <a:schemeClr val="bg1"/>
          </a:solidFill>
        </p:spPr>
        <p:txBody>
          <a:bodyPr vert="horz" lIns="91440" tIns="45720" rIns="91440" bIns="45720" rtlCol="0" anchor="ctr" anchorCtr="1">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2060"/>
                </a:solidFill>
                <a:effectLst/>
                <a:uLnTx/>
                <a:uFillTx/>
                <a:latin typeface="+mj-lt"/>
                <a:ea typeface="+mj-ea"/>
                <a:cs typeface="+mj-cs"/>
              </a:rPr>
              <a:t>Was hat „Eigentum“ im Urheberrecht</a:t>
            </a:r>
            <a:br>
              <a:rPr kumimoji="0" lang="de-DE" sz="2400" b="1" i="0" u="none" strike="noStrike" kern="1200" cap="none" spc="0" normalizeH="0" baseline="0" noProof="0" dirty="0" smtClean="0">
                <a:ln>
                  <a:noFill/>
                </a:ln>
                <a:solidFill>
                  <a:srgbClr val="002060"/>
                </a:solidFill>
                <a:effectLst/>
                <a:uLnTx/>
                <a:uFillTx/>
                <a:latin typeface="+mj-lt"/>
                <a:ea typeface="+mj-ea"/>
                <a:cs typeface="+mj-cs"/>
              </a:rPr>
            </a:br>
            <a:r>
              <a:rPr kumimoji="0" lang="de-DE" sz="2400" b="1" i="0" u="none" strike="noStrike" kern="1200" cap="none" spc="0" normalizeH="0" baseline="0" noProof="0" dirty="0" smtClean="0">
                <a:ln>
                  <a:noFill/>
                </a:ln>
                <a:solidFill>
                  <a:srgbClr val="002060"/>
                </a:solidFill>
                <a:effectLst/>
                <a:uLnTx/>
                <a:uFillTx/>
                <a:latin typeface="+mj-lt"/>
                <a:ea typeface="+mj-ea"/>
                <a:cs typeface="+mj-cs"/>
              </a:rPr>
              <a:t>zu suchen?</a:t>
            </a:r>
            <a:endParaRPr kumimoji="0" lang="de-DE"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5" name="Rectangle 2"/>
          <p:cNvSpPr txBox="1">
            <a:spLocks/>
          </p:cNvSpPr>
          <p:nvPr/>
        </p:nvSpPr>
        <p:spPr>
          <a:xfrm>
            <a:off x="1979712" y="4725144"/>
            <a:ext cx="5328592" cy="1584176"/>
          </a:xfrm>
          <a:prstGeom prst="rect">
            <a:avLst/>
          </a:prstGeom>
          <a:solidFill>
            <a:schemeClr val="bg1"/>
          </a:solidFill>
        </p:spPr>
        <p:txBody>
          <a:bodyPr vert="horz" lIns="91440" tIns="45720" rIns="91440" bIns="45720" rtlCol="0" anchor="ctr" anchorCtr="1">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2060"/>
                </a:solidFill>
                <a:effectLst/>
                <a:uLnTx/>
                <a:uFillTx/>
                <a:latin typeface="+mj-lt"/>
                <a:ea typeface="+mj-ea"/>
                <a:cs typeface="+mj-cs"/>
              </a:rPr>
              <a:t>Mit Reförmchen ist es nicht</a:t>
            </a:r>
            <a:br>
              <a:rPr kumimoji="0" lang="de-DE" sz="2400" b="1" i="0" u="none" strike="noStrike" kern="1200" cap="none" spc="0" normalizeH="0" baseline="0" noProof="0" dirty="0" smtClean="0">
                <a:ln>
                  <a:noFill/>
                </a:ln>
                <a:solidFill>
                  <a:srgbClr val="002060"/>
                </a:solidFill>
                <a:effectLst/>
                <a:uLnTx/>
                <a:uFillTx/>
                <a:latin typeface="+mj-lt"/>
                <a:ea typeface="+mj-ea"/>
                <a:cs typeface="+mj-cs"/>
              </a:rPr>
            </a:br>
            <a:r>
              <a:rPr kumimoji="0" lang="de-DE" sz="2400" b="1" i="0" u="none" strike="noStrike" kern="1200" cap="none" spc="0" normalizeH="0" baseline="0" noProof="0" dirty="0" smtClean="0">
                <a:ln>
                  <a:noFill/>
                </a:ln>
                <a:solidFill>
                  <a:srgbClr val="002060"/>
                </a:solidFill>
                <a:effectLst/>
                <a:uLnTx/>
                <a:uFillTx/>
                <a:latin typeface="+mj-lt"/>
                <a:ea typeface="+mj-ea"/>
                <a:cs typeface="+mj-cs"/>
              </a:rPr>
              <a:t>länger getan</a:t>
            </a:r>
            <a:endParaRPr kumimoji="0" lang="de-DE" sz="2400" b="1" i="0" u="none" strike="noStrike" kern="120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cstate="print"/>
          <a:srcRect/>
          <a:stretch>
            <a:fillRect/>
          </a:stretch>
        </p:blipFill>
        <p:spPr bwMode="auto">
          <a:xfrm>
            <a:off x="0" y="1268760"/>
            <a:ext cx="6239917" cy="5256584"/>
          </a:xfrm>
          <a:prstGeom prst="rect">
            <a:avLst/>
          </a:prstGeom>
          <a:noFill/>
          <a:ln w="9525">
            <a:noFill/>
            <a:miter lim="800000"/>
            <a:headEnd/>
            <a:tailEnd/>
          </a:ln>
        </p:spPr>
      </p:pic>
      <p:sp>
        <p:nvSpPr>
          <p:cNvPr id="58370" name="AutoShape 6">
            <a:hlinkClick r:id="rId4" action="ppaction://hlinksldjump"/>
          </p:cNvPr>
          <p:cNvSpPr>
            <a:spLocks/>
          </p:cNvSpPr>
          <p:nvPr/>
        </p:nvSpPr>
        <p:spPr bwMode="auto">
          <a:xfrm>
            <a:off x="8100392" y="5733256"/>
            <a:ext cx="838200" cy="593725"/>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lIns="18004" tIns="10799" rIns="18004" bIns="10799" anchor="ctr" anchorCtr="1">
            <a:spAutoFit/>
          </a:bodyPr>
          <a:lstStyle/>
          <a:p>
            <a:endParaRPr lang="de-DE" dirty="0"/>
          </a:p>
        </p:txBody>
      </p:sp>
      <p:sp>
        <p:nvSpPr>
          <p:cNvPr id="6" name="Textfeld 5"/>
          <p:cNvSpPr txBox="1"/>
          <p:nvPr/>
        </p:nvSpPr>
        <p:spPr>
          <a:xfrm>
            <a:off x="107504" y="4005064"/>
            <a:ext cx="3960440" cy="307777"/>
          </a:xfrm>
          <a:prstGeom prst="rect">
            <a:avLst/>
          </a:prstGeom>
          <a:solidFill>
            <a:srgbClr val="002060"/>
          </a:solidFill>
        </p:spPr>
        <p:txBody>
          <a:bodyPr wrap="square" rtlCol="0">
            <a:spAutoFit/>
          </a:bodyPr>
          <a:lstStyle/>
          <a:p>
            <a:r>
              <a:rPr lang="de-DE" sz="1400" dirty="0" smtClean="0">
                <a:solidFill>
                  <a:schemeClr val="bg1"/>
                </a:solidFill>
              </a:rPr>
              <a:t>http://creativecommons.org/licenses/by-sa/3.0/</a:t>
            </a:r>
            <a:endParaRPr lang="de-DE" sz="1400" dirty="0">
              <a:solidFill>
                <a:schemeClr val="bg1"/>
              </a:solidFill>
            </a:endParaRPr>
          </a:p>
        </p:txBody>
      </p:sp>
      <p:pic>
        <p:nvPicPr>
          <p:cNvPr id="12290" name="Picture 2"/>
          <p:cNvPicPr>
            <a:picLocks noChangeAspect="1" noChangeArrowheads="1"/>
          </p:cNvPicPr>
          <p:nvPr/>
        </p:nvPicPr>
        <p:blipFill>
          <a:blip r:embed="rId5" cstate="print"/>
          <a:srcRect/>
          <a:stretch>
            <a:fillRect/>
          </a:stretch>
        </p:blipFill>
        <p:spPr bwMode="auto">
          <a:xfrm>
            <a:off x="0" y="0"/>
            <a:ext cx="9144000" cy="1340767"/>
          </a:xfrm>
          <a:prstGeom prst="rect">
            <a:avLst/>
          </a:prstGeom>
          <a:noFill/>
          <a:ln w="9525">
            <a:noFill/>
            <a:miter lim="800000"/>
            <a:headEnd/>
            <a:tailEnd/>
          </a:ln>
        </p:spPr>
      </p:pic>
      <p:sp>
        <p:nvSpPr>
          <p:cNvPr id="7" name="Rectangle 2"/>
          <p:cNvSpPr txBox="1">
            <a:spLocks/>
          </p:cNvSpPr>
          <p:nvPr/>
        </p:nvSpPr>
        <p:spPr>
          <a:xfrm>
            <a:off x="6444208" y="1556792"/>
            <a:ext cx="2376264" cy="3024336"/>
          </a:xfrm>
          <a:prstGeom prst="rect">
            <a:avLst/>
          </a:prstGeom>
          <a:solidFill>
            <a:schemeClr val="tx2">
              <a:lumMod val="20000"/>
              <a:lumOff val="80000"/>
            </a:schemeClr>
          </a:solidFill>
        </p:spPr>
        <p:txBody>
          <a:bodyPr anchor="ctr" anchorCtr="1">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mj-lt"/>
                <a:ea typeface="+mj-ea"/>
                <a:cs typeface="+mj-cs"/>
              </a:rPr>
              <a:t>Rainer Kuhlen: Regulierungsformen für immaterielle Commons – in Richtung einer Verträglichkeit von Wissensökonomie und Wissens-ökologie [</a:t>
            </a:r>
            <a:r>
              <a:rPr kumimoji="0" lang="de-DE" sz="1200" b="0" i="0" u="none" strike="noStrike" kern="1200" cap="none" spc="0" normalizeH="0" baseline="0" noProof="0" dirty="0" smtClean="0">
                <a:ln>
                  <a:noFill/>
                </a:ln>
                <a:solidFill>
                  <a:schemeClr val="tx1"/>
                </a:solidFill>
                <a:effectLst/>
                <a:uLnTx/>
                <a:uFillTx/>
                <a:latin typeface="+mj-lt"/>
                <a:ea typeface="+mj-ea"/>
                <a:cs typeface="+mj-cs"/>
                <a:hlinkClick r:id="rId6"/>
              </a:rPr>
              <a:t>PDF</a:t>
            </a:r>
            <a:r>
              <a:rPr kumimoji="0" lang="de-DE" sz="1200" b="0" i="0" u="none" strike="noStrike" kern="1200" cap="none" spc="0" normalizeH="0" baseline="0" noProof="0" dirty="0" smtClean="0">
                <a:ln>
                  <a:noFill/>
                </a:ln>
                <a:solidFill>
                  <a:schemeClr val="tx1"/>
                </a:solidFill>
                <a:effectLst/>
                <a:uLnTx/>
                <a:uFillTx/>
                <a:latin typeface="+mj-lt"/>
                <a:ea typeface="+mj-ea"/>
                <a:cs typeface="+mj-cs"/>
              </a:rPr>
              <a:t>].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de-DE" sz="1200" b="0" i="0" u="none" strike="noStrike" kern="1200" cap="none" spc="0" normalizeH="0" baseline="0" noProof="0" dirty="0" smtClean="0">
                <a:ln>
                  <a:noFill/>
                </a:ln>
                <a:solidFill>
                  <a:schemeClr val="tx1"/>
                </a:solidFill>
                <a:effectLst/>
                <a:uLnTx/>
                <a:uFillTx/>
                <a:latin typeface="+mj-lt"/>
                <a:ea typeface="+mj-ea"/>
                <a:cs typeface="+mj-cs"/>
              </a:rPr>
              <a:t>Erschienen gekürzt unter dem Titel „ Wissensökonomie und Wissens-ökologie zusammen denken“. In: Silke Helfrich, Heinrich-Böll-Stif-tung (Hg.): Commons. Für eine neue Politik jenseits von Markt und Staat. Transcript. Verlag für Kom-munikation, Kultur und soziale Praxis. Reihe Sozialtheorie. April 2012, S. 405-413</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539552" y="1052736"/>
            <a:ext cx="5400600" cy="461665"/>
          </a:xfrm>
          <a:prstGeom prst="rect">
            <a:avLst/>
          </a:prstGeom>
          <a:noFill/>
        </p:spPr>
        <p:txBody>
          <a:bodyPr wrap="square" rtlCol="0">
            <a:spAutoFit/>
          </a:bodyPr>
          <a:lstStyle/>
          <a:p>
            <a:pPr lvl="0"/>
            <a:r>
              <a:rPr lang="de-DE" sz="2400" b="1" dirty="0" smtClean="0">
                <a:solidFill>
                  <a:srgbClr val="002060"/>
                </a:solidFill>
              </a:rPr>
              <a:t>(Geistiges) Eigentum im Urheberrecht</a:t>
            </a:r>
            <a:endParaRPr lang="de-DE" dirty="0"/>
          </a:p>
        </p:txBody>
      </p:sp>
      <p:sp>
        <p:nvSpPr>
          <p:cNvPr id="7" name="Textfeld 6"/>
          <p:cNvSpPr txBox="1"/>
          <p:nvPr/>
        </p:nvSpPr>
        <p:spPr>
          <a:xfrm>
            <a:off x="539552" y="1682690"/>
            <a:ext cx="5400600" cy="461665"/>
          </a:xfrm>
          <a:prstGeom prst="rect">
            <a:avLst/>
          </a:prstGeom>
          <a:noFill/>
        </p:spPr>
        <p:txBody>
          <a:bodyPr wrap="square" rtlCol="0">
            <a:spAutoFit/>
          </a:bodyPr>
          <a:lstStyle/>
          <a:p>
            <a:pPr lvl="0"/>
            <a:r>
              <a:rPr lang="de-DE" sz="2400" b="1" dirty="0" smtClean="0">
                <a:solidFill>
                  <a:srgbClr val="002060"/>
                </a:solidFill>
              </a:rPr>
              <a:t>Wissenschaftsfreiheit</a:t>
            </a:r>
            <a:endParaRPr lang="de-DE" dirty="0"/>
          </a:p>
        </p:txBody>
      </p:sp>
      <p:sp>
        <p:nvSpPr>
          <p:cNvPr id="8" name="Textfeld 7"/>
          <p:cNvSpPr txBox="1"/>
          <p:nvPr/>
        </p:nvSpPr>
        <p:spPr>
          <a:xfrm>
            <a:off x="539552" y="2312644"/>
            <a:ext cx="6048672" cy="830997"/>
          </a:xfrm>
          <a:prstGeom prst="rect">
            <a:avLst/>
          </a:prstGeom>
          <a:noFill/>
        </p:spPr>
        <p:txBody>
          <a:bodyPr wrap="square" rtlCol="0">
            <a:spAutoFit/>
          </a:bodyPr>
          <a:lstStyle/>
          <a:p>
            <a:pPr lvl="0"/>
            <a:r>
              <a:rPr lang="de-DE" sz="2400" b="1" dirty="0" smtClean="0">
                <a:solidFill>
                  <a:srgbClr val="002060"/>
                </a:solidFill>
              </a:rPr>
              <a:t>Die deprimierende  Realität des Urheberrechts (für Bildung und Wissenschaft)</a:t>
            </a:r>
            <a:endParaRPr lang="de-DE" dirty="0"/>
          </a:p>
        </p:txBody>
      </p:sp>
      <p:sp>
        <p:nvSpPr>
          <p:cNvPr id="9" name="Textfeld 8"/>
          <p:cNvSpPr txBox="1"/>
          <p:nvPr/>
        </p:nvSpPr>
        <p:spPr>
          <a:xfrm>
            <a:off x="539552" y="3311930"/>
            <a:ext cx="7848872" cy="830997"/>
          </a:xfrm>
          <a:prstGeom prst="rect">
            <a:avLst/>
          </a:prstGeom>
          <a:noFill/>
        </p:spPr>
        <p:txBody>
          <a:bodyPr wrap="square" rtlCol="0">
            <a:spAutoFit/>
          </a:bodyPr>
          <a:lstStyle/>
          <a:p>
            <a:pPr lvl="0"/>
            <a:r>
              <a:rPr lang="de-DE" sz="2400" b="1" dirty="0" smtClean="0">
                <a:solidFill>
                  <a:srgbClr val="002060"/>
                </a:solidFill>
              </a:rPr>
              <a:t>Kein Verzetteln in einzelnen Schranken, sondern die eine umfassende Wissenschaftsklausel</a:t>
            </a:r>
            <a:endParaRPr lang="de-DE" dirty="0"/>
          </a:p>
        </p:txBody>
      </p:sp>
      <p:sp>
        <p:nvSpPr>
          <p:cNvPr id="10" name="Textfeld 9"/>
          <p:cNvSpPr txBox="1"/>
          <p:nvPr/>
        </p:nvSpPr>
        <p:spPr>
          <a:xfrm>
            <a:off x="539552" y="4311216"/>
            <a:ext cx="7848872" cy="461665"/>
          </a:xfrm>
          <a:prstGeom prst="rect">
            <a:avLst/>
          </a:prstGeom>
          <a:noFill/>
        </p:spPr>
        <p:txBody>
          <a:bodyPr wrap="square" rtlCol="0">
            <a:spAutoFit/>
          </a:bodyPr>
          <a:lstStyle/>
          <a:p>
            <a:pPr lvl="0"/>
            <a:r>
              <a:rPr lang="de-DE" sz="2400" b="1" dirty="0" smtClean="0">
                <a:solidFill>
                  <a:srgbClr val="002060"/>
                </a:solidFill>
              </a:rPr>
              <a:t>Perspektiven</a:t>
            </a:r>
            <a:endParaRPr lang="de-DE" dirty="0"/>
          </a:p>
        </p:txBody>
      </p:sp>
      <p:sp>
        <p:nvSpPr>
          <p:cNvPr id="11" name="Textfeld 10"/>
          <p:cNvSpPr txBox="1"/>
          <p:nvPr/>
        </p:nvSpPr>
        <p:spPr>
          <a:xfrm>
            <a:off x="539552" y="4941168"/>
            <a:ext cx="7848872" cy="830997"/>
          </a:xfrm>
          <a:prstGeom prst="rect">
            <a:avLst/>
          </a:prstGeom>
          <a:noFill/>
        </p:spPr>
        <p:txBody>
          <a:bodyPr wrap="square" rtlCol="0">
            <a:spAutoFit/>
          </a:bodyPr>
          <a:lstStyle/>
          <a:p>
            <a:pPr lvl="0"/>
            <a:r>
              <a:rPr lang="de-DE" sz="2400" b="1" dirty="0" smtClean="0">
                <a:solidFill>
                  <a:srgbClr val="002060"/>
                </a:solidFill>
              </a:rPr>
              <a:t>Wissen und Information in einer commons-based economy</a:t>
            </a:r>
          </a:p>
          <a:p>
            <a:pPr lvl="0"/>
            <a:r>
              <a:rPr lang="de-DE" sz="2400" b="1" dirty="0" smtClean="0">
                <a:solidFill>
                  <a:srgbClr val="002060"/>
                </a:solidFill>
              </a:rPr>
              <a:t>Verträglichkeit von Wissensökonomie und Wissensökologie</a:t>
            </a:r>
            <a:endParaRPr lang="de-DE" dirty="0"/>
          </a:p>
        </p:txBody>
      </p:sp>
      <p:sp>
        <p:nvSpPr>
          <p:cNvPr id="12" name="Textfeld 11"/>
          <p:cNvSpPr txBox="1"/>
          <p:nvPr/>
        </p:nvSpPr>
        <p:spPr>
          <a:xfrm>
            <a:off x="539552" y="404664"/>
            <a:ext cx="5400600" cy="523220"/>
          </a:xfrm>
          <a:prstGeom prst="rect">
            <a:avLst/>
          </a:prstGeom>
          <a:noFill/>
        </p:spPr>
        <p:txBody>
          <a:bodyPr wrap="square" rtlCol="0">
            <a:spAutoFit/>
          </a:bodyPr>
          <a:lstStyle/>
          <a:p>
            <a:pPr lvl="0"/>
            <a:r>
              <a:rPr lang="de-DE" sz="2800" b="1" dirty="0" smtClean="0">
                <a:solidFill>
                  <a:srgbClr val="002060"/>
                </a:solidFill>
              </a:rPr>
              <a:t>Topics</a:t>
            </a:r>
            <a:endParaRPr lang="de-DE"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836712"/>
            <a:ext cx="2304256" cy="584775"/>
          </a:xfrm>
          <a:prstGeom prst="rect">
            <a:avLst/>
          </a:prstGeom>
          <a:solidFill>
            <a:srgbClr val="002060"/>
          </a:solidFill>
        </p:spPr>
        <p:txBody>
          <a:bodyPr wrap="square" rtlCol="0">
            <a:spAutoFit/>
          </a:bodyPr>
          <a:lstStyle/>
          <a:p>
            <a:pPr algn="ctr"/>
            <a:r>
              <a:rPr lang="de-DE" sz="3200" dirty="0" smtClean="0">
                <a:solidFill>
                  <a:schemeClr val="bg1"/>
                </a:solidFill>
              </a:rPr>
              <a:t>Eigentum</a:t>
            </a:r>
            <a:endParaRPr lang="de-DE" sz="3200" dirty="0">
              <a:solidFill>
                <a:schemeClr val="bg1"/>
              </a:solidFill>
            </a:endParaRPr>
          </a:p>
        </p:txBody>
      </p:sp>
      <p:sp>
        <p:nvSpPr>
          <p:cNvPr id="3" name="Textfeld 2"/>
          <p:cNvSpPr txBox="1"/>
          <p:nvPr/>
        </p:nvSpPr>
        <p:spPr>
          <a:xfrm>
            <a:off x="611560" y="1700808"/>
            <a:ext cx="3744416" cy="461665"/>
          </a:xfrm>
          <a:prstGeom prst="rect">
            <a:avLst/>
          </a:prstGeom>
          <a:noFill/>
        </p:spPr>
        <p:txBody>
          <a:bodyPr wrap="square" rtlCol="0">
            <a:spAutoFit/>
          </a:bodyPr>
          <a:lstStyle/>
          <a:p>
            <a:pPr algn="ctr"/>
            <a:r>
              <a:rPr lang="de-DE" sz="2400" b="1" dirty="0" smtClean="0">
                <a:solidFill>
                  <a:srgbClr val="002060"/>
                </a:solidFill>
              </a:rPr>
              <a:t>dogmatisch</a:t>
            </a:r>
            <a:endParaRPr lang="de-DE" sz="2400" b="1" dirty="0">
              <a:solidFill>
                <a:srgbClr val="002060"/>
              </a:solidFill>
            </a:endParaRPr>
          </a:p>
        </p:txBody>
      </p:sp>
      <p:sp>
        <p:nvSpPr>
          <p:cNvPr id="4" name="Textfeld 3"/>
          <p:cNvSpPr txBox="1"/>
          <p:nvPr/>
        </p:nvSpPr>
        <p:spPr>
          <a:xfrm>
            <a:off x="4860032" y="1700808"/>
            <a:ext cx="3744416" cy="461665"/>
          </a:xfrm>
          <a:prstGeom prst="rect">
            <a:avLst/>
          </a:prstGeom>
          <a:noFill/>
        </p:spPr>
        <p:txBody>
          <a:bodyPr wrap="square" rtlCol="0">
            <a:spAutoFit/>
          </a:bodyPr>
          <a:lstStyle/>
          <a:p>
            <a:pPr algn="ctr"/>
            <a:r>
              <a:rPr lang="de-DE" sz="2400" b="1" dirty="0" smtClean="0">
                <a:solidFill>
                  <a:srgbClr val="002060"/>
                </a:solidFill>
              </a:rPr>
              <a:t>teleologisch</a:t>
            </a:r>
            <a:endParaRPr lang="de-DE" sz="2400" b="1" dirty="0">
              <a:solidFill>
                <a:srgbClr val="002060"/>
              </a:solidFill>
            </a:endParaRPr>
          </a:p>
        </p:txBody>
      </p:sp>
      <p:sp>
        <p:nvSpPr>
          <p:cNvPr id="5" name="Textfeld 4"/>
          <p:cNvSpPr txBox="1"/>
          <p:nvPr/>
        </p:nvSpPr>
        <p:spPr>
          <a:xfrm>
            <a:off x="4860032" y="2636912"/>
            <a:ext cx="3744416" cy="461665"/>
          </a:xfrm>
          <a:prstGeom prst="rect">
            <a:avLst/>
          </a:prstGeom>
          <a:noFill/>
        </p:spPr>
        <p:txBody>
          <a:bodyPr wrap="square" rtlCol="0">
            <a:spAutoFit/>
          </a:bodyPr>
          <a:lstStyle/>
          <a:p>
            <a:pPr algn="ctr"/>
            <a:r>
              <a:rPr lang="de-DE" sz="2400" b="1" dirty="0" smtClean="0">
                <a:solidFill>
                  <a:srgbClr val="002060"/>
                </a:solidFill>
              </a:rPr>
              <a:t>utilitaristisch</a:t>
            </a:r>
            <a:endParaRPr lang="de-DE" sz="2400" b="1" dirty="0">
              <a:solidFill>
                <a:srgbClr val="002060"/>
              </a:solidFill>
            </a:endParaRPr>
          </a:p>
        </p:txBody>
      </p:sp>
      <p:sp>
        <p:nvSpPr>
          <p:cNvPr id="6" name="Textfeld 5"/>
          <p:cNvSpPr txBox="1"/>
          <p:nvPr/>
        </p:nvSpPr>
        <p:spPr>
          <a:xfrm>
            <a:off x="827584" y="2636912"/>
            <a:ext cx="3744416" cy="461665"/>
          </a:xfrm>
          <a:prstGeom prst="rect">
            <a:avLst/>
          </a:prstGeom>
          <a:noFill/>
        </p:spPr>
        <p:txBody>
          <a:bodyPr wrap="square" rtlCol="0">
            <a:spAutoFit/>
          </a:bodyPr>
          <a:lstStyle/>
          <a:p>
            <a:pPr algn="ctr"/>
            <a:r>
              <a:rPr lang="de-DE" sz="2400" b="1" dirty="0" smtClean="0">
                <a:solidFill>
                  <a:srgbClr val="002060"/>
                </a:solidFill>
              </a:rPr>
              <a:t>naturrechtlich</a:t>
            </a:r>
            <a:endParaRPr lang="de-DE" sz="2400" b="1" dirty="0">
              <a:solidFill>
                <a:srgbClr val="002060"/>
              </a:solidFill>
            </a:endParaRPr>
          </a:p>
        </p:txBody>
      </p:sp>
      <p:sp>
        <p:nvSpPr>
          <p:cNvPr id="7" name="Textfeld 6"/>
          <p:cNvSpPr txBox="1"/>
          <p:nvPr/>
        </p:nvSpPr>
        <p:spPr>
          <a:xfrm>
            <a:off x="4860032" y="3645024"/>
            <a:ext cx="3744416" cy="707886"/>
          </a:xfrm>
          <a:prstGeom prst="rect">
            <a:avLst/>
          </a:prstGeom>
          <a:noFill/>
        </p:spPr>
        <p:txBody>
          <a:bodyPr wrap="square" rtlCol="0">
            <a:spAutoFit/>
          </a:bodyPr>
          <a:lstStyle/>
          <a:p>
            <a:pPr algn="ctr"/>
            <a:r>
              <a:rPr lang="de-DE" sz="2000" b="1" dirty="0" smtClean="0">
                <a:solidFill>
                  <a:srgbClr val="002060"/>
                </a:solidFill>
              </a:rPr>
              <a:t>„to promote the Progress of Science and Useful Arts“ </a:t>
            </a:r>
            <a:endParaRPr lang="de-DE" sz="2000" b="1" dirty="0">
              <a:solidFill>
                <a:srgbClr val="002060"/>
              </a:solidFill>
            </a:endParaRPr>
          </a:p>
        </p:txBody>
      </p:sp>
      <p:sp>
        <p:nvSpPr>
          <p:cNvPr id="8" name="Textfeld 7"/>
          <p:cNvSpPr txBox="1"/>
          <p:nvPr/>
        </p:nvSpPr>
        <p:spPr>
          <a:xfrm>
            <a:off x="755576" y="3645024"/>
            <a:ext cx="3744416" cy="707886"/>
          </a:xfrm>
          <a:prstGeom prst="rect">
            <a:avLst/>
          </a:prstGeom>
          <a:noFill/>
        </p:spPr>
        <p:txBody>
          <a:bodyPr wrap="square" rtlCol="0">
            <a:spAutoFit/>
          </a:bodyPr>
          <a:lstStyle/>
          <a:p>
            <a:pPr algn="ctr"/>
            <a:r>
              <a:rPr lang="de-DE" sz="2000" b="1" dirty="0" smtClean="0">
                <a:solidFill>
                  <a:srgbClr val="002060"/>
                </a:solidFill>
              </a:rPr>
              <a:t>„Das Eigentum und das Erbrecht werden gewährleistet.“</a:t>
            </a:r>
            <a:endParaRPr lang="de-DE" sz="2000" b="1" dirty="0">
              <a:solidFill>
                <a:srgbClr val="002060"/>
              </a:solidFill>
            </a:endParaRPr>
          </a:p>
        </p:txBody>
      </p:sp>
      <p:sp>
        <p:nvSpPr>
          <p:cNvPr id="9" name="Textfeld 8"/>
          <p:cNvSpPr txBox="1"/>
          <p:nvPr/>
        </p:nvSpPr>
        <p:spPr>
          <a:xfrm>
            <a:off x="3131840" y="4581128"/>
            <a:ext cx="3744416" cy="1323439"/>
          </a:xfrm>
          <a:prstGeom prst="rect">
            <a:avLst/>
          </a:prstGeom>
          <a:noFill/>
        </p:spPr>
        <p:txBody>
          <a:bodyPr wrap="square" rtlCol="0">
            <a:spAutoFit/>
          </a:bodyPr>
          <a:lstStyle/>
          <a:p>
            <a:pPr algn="ctr"/>
            <a:r>
              <a:rPr lang="de-DE" sz="2000" b="1" dirty="0" smtClean="0">
                <a:solidFill>
                  <a:srgbClr val="002060"/>
                </a:solidFill>
              </a:rPr>
              <a:t>„Eigentum verpflichtet. Sein Gebrauch soll zugleich dem Wohle der Allgemeinheit dienen.“</a:t>
            </a:r>
            <a:endParaRPr lang="de-DE" sz="2000" b="1" dirty="0">
              <a:solidFill>
                <a:srgbClr val="002060"/>
              </a:solidFill>
            </a:endParaRPr>
          </a:p>
        </p:txBody>
      </p:sp>
      <p:sp>
        <p:nvSpPr>
          <p:cNvPr id="10" name="Pfeil nach links und rechts 9"/>
          <p:cNvSpPr/>
          <p:nvPr/>
        </p:nvSpPr>
        <p:spPr>
          <a:xfrm>
            <a:off x="4067944" y="2708920"/>
            <a:ext cx="1224136" cy="360040"/>
          </a:xfrm>
          <a:prstGeom prst="lef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836712"/>
            <a:ext cx="2304256" cy="584775"/>
          </a:xfrm>
          <a:prstGeom prst="rect">
            <a:avLst/>
          </a:prstGeom>
          <a:solidFill>
            <a:srgbClr val="002060"/>
          </a:solidFill>
        </p:spPr>
        <p:txBody>
          <a:bodyPr wrap="square" rtlCol="0">
            <a:spAutoFit/>
          </a:bodyPr>
          <a:lstStyle/>
          <a:p>
            <a:pPr algn="ctr"/>
            <a:r>
              <a:rPr lang="de-DE" sz="3200" dirty="0" smtClean="0">
                <a:solidFill>
                  <a:schemeClr val="bg1"/>
                </a:solidFill>
              </a:rPr>
              <a:t>Eigentum</a:t>
            </a:r>
            <a:endParaRPr lang="de-DE" sz="3200" dirty="0">
              <a:solidFill>
                <a:schemeClr val="bg1"/>
              </a:solidFill>
            </a:endParaRPr>
          </a:p>
        </p:txBody>
      </p:sp>
      <p:sp>
        <p:nvSpPr>
          <p:cNvPr id="11" name="Textfeld 10"/>
          <p:cNvSpPr txBox="1"/>
          <p:nvPr/>
        </p:nvSpPr>
        <p:spPr>
          <a:xfrm>
            <a:off x="1187624" y="1988840"/>
            <a:ext cx="7000875" cy="2677656"/>
          </a:xfrm>
          <a:prstGeom prst="rect">
            <a:avLst/>
          </a:prstGeom>
          <a:noFill/>
        </p:spPr>
        <p:txBody>
          <a:bodyPr>
            <a:spAutoFit/>
          </a:bodyPr>
          <a:lstStyle/>
          <a:p>
            <a:pPr algn="ctr">
              <a:defRPr/>
            </a:pPr>
            <a:r>
              <a:rPr lang="de-DE" sz="2400" b="1" dirty="0">
                <a:solidFill>
                  <a:srgbClr val="002060"/>
                </a:solidFill>
                <a:latin typeface="+mn-lt"/>
              </a:rPr>
              <a:t>Der reale Eigentumsanspruch ist </a:t>
            </a:r>
            <a:r>
              <a:rPr lang="de-DE" sz="2400" b="1" dirty="0" smtClean="0">
                <a:solidFill>
                  <a:srgbClr val="002060"/>
                </a:solidFill>
                <a:latin typeface="+mn-lt"/>
              </a:rPr>
              <a:t>ein </a:t>
            </a:r>
            <a:r>
              <a:rPr lang="de-DE" sz="2400" b="1" dirty="0">
                <a:solidFill>
                  <a:srgbClr val="002060"/>
                </a:solidFill>
                <a:latin typeface="+mn-lt"/>
              </a:rPr>
              <a:t>soziales Konstrukt und kein Naturereignis. </a:t>
            </a:r>
            <a:r>
              <a:rPr lang="en-US" sz="2400" b="1" dirty="0">
                <a:solidFill>
                  <a:srgbClr val="002060"/>
                </a:solidFill>
                <a:latin typeface="+mn-lt"/>
              </a:rPr>
              <a:t> </a:t>
            </a:r>
            <a:endParaRPr lang="en-US" sz="2400" b="1" dirty="0" smtClean="0">
              <a:solidFill>
                <a:srgbClr val="002060"/>
              </a:solidFill>
              <a:latin typeface="+mn-lt"/>
            </a:endParaRPr>
          </a:p>
          <a:p>
            <a:pPr algn="ctr">
              <a:defRPr/>
            </a:pPr>
            <a:endParaRPr lang="en-US" sz="2400" b="1" dirty="0">
              <a:solidFill>
                <a:srgbClr val="002060"/>
              </a:solidFill>
              <a:latin typeface="+mn-lt"/>
            </a:endParaRPr>
          </a:p>
          <a:p>
            <a:pPr algn="ctr">
              <a:defRPr/>
            </a:pPr>
            <a:r>
              <a:rPr lang="en-US" sz="2400" b="1" dirty="0">
                <a:solidFill>
                  <a:srgbClr val="002060"/>
                </a:solidFill>
                <a:latin typeface="+mn-lt"/>
              </a:rPr>
              <a:t>Lockes „this may or may not be done, according to the will and convenience of the society”. </a:t>
            </a:r>
            <a:endParaRPr lang="en-US" sz="2400" b="1" dirty="0" smtClean="0">
              <a:solidFill>
                <a:srgbClr val="002060"/>
              </a:solidFill>
              <a:latin typeface="+mn-lt"/>
            </a:endParaRPr>
          </a:p>
          <a:p>
            <a:pPr algn="ctr">
              <a:defRPr/>
            </a:pPr>
            <a:endParaRPr lang="en-US" sz="2400" b="1" dirty="0">
              <a:solidFill>
                <a:srgbClr val="002060"/>
              </a:solidFill>
              <a:latin typeface="+mn-lt"/>
            </a:endParaRPr>
          </a:p>
          <a:p>
            <a:pPr algn="ctr">
              <a:defRPr/>
            </a:pPr>
            <a:r>
              <a:rPr lang="de-DE" sz="2400" b="1" dirty="0">
                <a:solidFill>
                  <a:srgbClr val="002060"/>
                </a:solidFill>
                <a:latin typeface="+mn-lt"/>
              </a:rPr>
              <a:t>So sieht es </a:t>
            </a:r>
            <a:r>
              <a:rPr lang="de-DE" sz="2400" b="1" dirty="0" smtClean="0">
                <a:solidFill>
                  <a:srgbClr val="002060"/>
                </a:solidFill>
                <a:latin typeface="+mn-lt"/>
              </a:rPr>
              <a:t>auch </a:t>
            </a:r>
            <a:r>
              <a:rPr lang="de-DE" sz="2400" b="1" dirty="0">
                <a:solidFill>
                  <a:srgbClr val="002060"/>
                </a:solidFill>
                <a:latin typeface="+mn-lt"/>
              </a:rPr>
              <a:t>unsere Rechtsordnung vor.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47864" y="836712"/>
            <a:ext cx="2304256" cy="584775"/>
          </a:xfrm>
          <a:prstGeom prst="rect">
            <a:avLst/>
          </a:prstGeom>
          <a:solidFill>
            <a:srgbClr val="002060"/>
          </a:solidFill>
        </p:spPr>
        <p:txBody>
          <a:bodyPr wrap="square" rtlCol="0">
            <a:spAutoFit/>
          </a:bodyPr>
          <a:lstStyle/>
          <a:p>
            <a:pPr algn="ctr"/>
            <a:r>
              <a:rPr lang="de-DE" sz="3200" dirty="0" smtClean="0">
                <a:solidFill>
                  <a:schemeClr val="bg1"/>
                </a:solidFill>
              </a:rPr>
              <a:t>Eigentum</a:t>
            </a:r>
            <a:endParaRPr lang="de-DE" sz="3200" dirty="0">
              <a:solidFill>
                <a:schemeClr val="bg1"/>
              </a:solidFill>
            </a:endParaRPr>
          </a:p>
        </p:txBody>
      </p:sp>
      <p:sp>
        <p:nvSpPr>
          <p:cNvPr id="4" name="Textfeld 3"/>
          <p:cNvSpPr txBox="1"/>
          <p:nvPr/>
        </p:nvSpPr>
        <p:spPr>
          <a:xfrm>
            <a:off x="857250" y="1714500"/>
            <a:ext cx="7000875" cy="3416320"/>
          </a:xfrm>
          <a:prstGeom prst="rect">
            <a:avLst/>
          </a:prstGeom>
          <a:noFill/>
        </p:spPr>
        <p:txBody>
          <a:bodyPr>
            <a:spAutoFit/>
          </a:bodyPr>
          <a:lstStyle/>
          <a:p>
            <a:pPr algn="ctr">
              <a:defRPr/>
            </a:pPr>
            <a:r>
              <a:rPr lang="de-DE" sz="2400" b="1" dirty="0">
                <a:solidFill>
                  <a:srgbClr val="002060"/>
                </a:solidFill>
                <a:latin typeface="+mn-lt"/>
              </a:rPr>
              <a:t>Der Eigentumsschutz in Art. 14, Abs. 1 GG ist unverrückbar, ebenso allerdings auch dessen Einschränkung in Abs.2 mit dem Gebot der Sozialpflichtigkeit von Eigentum. </a:t>
            </a:r>
          </a:p>
          <a:p>
            <a:pPr algn="ctr">
              <a:defRPr/>
            </a:pPr>
            <a:endParaRPr lang="de-DE" sz="2400" b="1" dirty="0">
              <a:solidFill>
                <a:srgbClr val="002060"/>
              </a:solidFill>
              <a:latin typeface="+mn-lt"/>
            </a:endParaRPr>
          </a:p>
          <a:p>
            <a:pPr algn="ctr">
              <a:defRPr/>
            </a:pPr>
            <a:r>
              <a:rPr lang="de-DE" sz="2400" b="1" dirty="0">
                <a:solidFill>
                  <a:srgbClr val="002060"/>
                </a:solidFill>
                <a:latin typeface="+mn-lt"/>
              </a:rPr>
              <a:t>Wie jeder Artikel im Grundgesetz bedarf es </a:t>
            </a:r>
            <a:r>
              <a:rPr lang="de-DE" sz="2400" b="1" dirty="0" smtClean="0">
                <a:solidFill>
                  <a:srgbClr val="002060"/>
                </a:solidFill>
                <a:latin typeface="+mn-lt"/>
              </a:rPr>
              <a:t>der </a:t>
            </a:r>
            <a:r>
              <a:rPr lang="de-DE" sz="2400" b="1" dirty="0">
                <a:solidFill>
                  <a:srgbClr val="002060"/>
                </a:solidFill>
                <a:latin typeface="+mn-lt"/>
              </a:rPr>
              <a:t>Ausführungsbestimmungen in positiven Gesetzen, in diesem Fall von Gesetzen wie dem </a:t>
            </a:r>
            <a:r>
              <a:rPr lang="de-DE" sz="2400" b="1" dirty="0" smtClean="0">
                <a:solidFill>
                  <a:srgbClr val="002060"/>
                </a:solidFill>
                <a:latin typeface="+mn-lt"/>
              </a:rPr>
              <a:t>Urheberrecht </a:t>
            </a:r>
            <a:r>
              <a:rPr lang="de-DE" sz="2400" b="1" dirty="0">
                <a:solidFill>
                  <a:srgbClr val="002060"/>
                </a:solidFill>
                <a:latin typeface="+mn-lt"/>
              </a:rPr>
              <a:t>oder dem </a:t>
            </a:r>
            <a:r>
              <a:rPr lang="de-DE" sz="2400" b="1" dirty="0" smtClean="0">
                <a:solidFill>
                  <a:srgbClr val="002060"/>
                </a:solidFill>
                <a:latin typeface="+mn-lt"/>
              </a:rPr>
              <a:t>Patentrecht.</a:t>
            </a:r>
            <a:endParaRPr lang="de-DE" sz="2400" b="1" dirty="0">
              <a:solidFill>
                <a:srgbClr val="00206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2811</Words>
  <Application>Microsoft Office PowerPoint</Application>
  <PresentationFormat>Bildschirmpräsentation (4:3)</PresentationFormat>
  <Paragraphs>386</Paragraphs>
  <Slides>50</Slides>
  <Notes>30</Notes>
  <HiddenSlides>0</HiddenSlides>
  <MMClips>0</MMClips>
  <ScaleCrop>false</ScaleCrop>
  <HeadingPairs>
    <vt:vector size="4" baseType="variant">
      <vt:variant>
        <vt:lpstr>Design</vt:lpstr>
      </vt:variant>
      <vt:variant>
        <vt:i4>1</vt:i4>
      </vt:variant>
      <vt:variant>
        <vt:lpstr>Folientitel</vt:lpstr>
      </vt:variant>
      <vt:variant>
        <vt:i4>50</vt:i4>
      </vt:variant>
    </vt:vector>
  </HeadingPairs>
  <TitlesOfParts>
    <vt:vector size="51" baseType="lpstr">
      <vt:lpstr>Larissa-Design</vt:lpstr>
      <vt:lpstr>Was hat „Eigentum“ im Urheberrecht zu suchen?  Mit Reförmchen ist es nicht länger getan</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Folie 21</vt:lpstr>
      <vt:lpstr>Folie 22</vt:lpstr>
      <vt:lpstr>Folie 23</vt:lpstr>
      <vt:lpstr>Folie 24</vt:lpstr>
      <vt:lpstr>Folie 25</vt:lpstr>
      <vt:lpstr>Folie 26</vt:lpstr>
      <vt:lpstr>Folie 27</vt:lpstr>
      <vt:lpstr>Folie 28</vt:lpstr>
      <vt:lpstr>Folie 29</vt:lpstr>
      <vt:lpstr>Folie 30</vt:lpstr>
      <vt:lpstr>Folie 31</vt:lpstr>
      <vt:lpstr>Folie 32</vt:lpstr>
      <vt:lpstr>Folie 33</vt:lpstr>
      <vt:lpstr>Folie 34</vt:lpstr>
      <vt:lpstr>Folie 35</vt:lpstr>
      <vt:lpstr>Folie 36</vt:lpstr>
      <vt:lpstr>Folie 37</vt:lpstr>
      <vt:lpstr>Folie 38</vt:lpstr>
      <vt:lpstr>Folie 39</vt:lpstr>
      <vt:lpstr>Folie 40</vt:lpstr>
      <vt:lpstr>Folie 41</vt:lpstr>
      <vt:lpstr>Folie 42</vt:lpstr>
      <vt:lpstr>Folie 43</vt:lpstr>
      <vt:lpstr>Folie 44</vt:lpstr>
      <vt:lpstr>Folie 45</vt:lpstr>
      <vt:lpstr>Folie 46</vt:lpstr>
      <vt:lpstr>Folie 47</vt:lpstr>
      <vt:lpstr>Folie 48</vt:lpstr>
      <vt:lpstr>Folie 49</vt:lpstr>
      <vt:lpstr>Folie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Rainer Kuhlen Department of Computer and Information Science University of Konstanz, Germany</dc:title>
  <dc:creator>rk</dc:creator>
  <cp:lastModifiedBy>rk</cp:lastModifiedBy>
  <cp:revision>66</cp:revision>
  <dcterms:created xsi:type="dcterms:W3CDTF">2012-09-07T12:58:59Z</dcterms:created>
  <dcterms:modified xsi:type="dcterms:W3CDTF">2013-01-21T09:01:17Z</dcterms:modified>
</cp:coreProperties>
</file>