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270" r:id="rId3"/>
    <p:sldId id="312" r:id="rId4"/>
    <p:sldId id="277" r:id="rId5"/>
    <p:sldId id="289" r:id="rId6"/>
    <p:sldId id="290" r:id="rId7"/>
    <p:sldId id="294" r:id="rId8"/>
    <p:sldId id="295" r:id="rId9"/>
    <p:sldId id="304" r:id="rId10"/>
    <p:sldId id="320" r:id="rId11"/>
    <p:sldId id="316" r:id="rId12"/>
    <p:sldId id="331" r:id="rId13"/>
    <p:sldId id="314" r:id="rId14"/>
    <p:sldId id="317" r:id="rId15"/>
    <p:sldId id="313" r:id="rId16"/>
    <p:sldId id="319" r:id="rId17"/>
    <p:sldId id="305" r:id="rId18"/>
    <p:sldId id="358" r:id="rId19"/>
    <p:sldId id="324" r:id="rId20"/>
    <p:sldId id="327" r:id="rId21"/>
    <p:sldId id="321" r:id="rId22"/>
    <p:sldId id="323" r:id="rId23"/>
    <p:sldId id="332" r:id="rId24"/>
    <p:sldId id="337" r:id="rId25"/>
    <p:sldId id="338" r:id="rId26"/>
    <p:sldId id="326" r:id="rId27"/>
    <p:sldId id="334" r:id="rId28"/>
    <p:sldId id="330" r:id="rId29"/>
    <p:sldId id="336" r:id="rId30"/>
    <p:sldId id="335" r:id="rId31"/>
    <p:sldId id="339" r:id="rId32"/>
    <p:sldId id="333" r:id="rId33"/>
    <p:sldId id="341" r:id="rId34"/>
    <p:sldId id="361" r:id="rId35"/>
    <p:sldId id="362" r:id="rId36"/>
    <p:sldId id="284" r:id="rId37"/>
    <p:sldId id="363" r:id="rId38"/>
    <p:sldId id="267" r:id="rId39"/>
    <p:sldId id="260" r:id="rId40"/>
    <p:sldId id="259" r:id="rId41"/>
    <p:sldId id="274" r:id="rId42"/>
    <p:sldId id="275" r:id="rId43"/>
    <p:sldId id="364" r:id="rId44"/>
    <p:sldId id="271" r:id="rId45"/>
    <p:sldId id="353" r:id="rId46"/>
    <p:sldId id="351" r:id="rId47"/>
    <p:sldId id="352" r:id="rId48"/>
    <p:sldId id="268" r:id="rId49"/>
    <p:sldId id="366" r:id="rId50"/>
    <p:sldId id="367" r:id="rId51"/>
    <p:sldId id="370" r:id="rId52"/>
    <p:sldId id="369" r:id="rId53"/>
    <p:sldId id="372" r:id="rId54"/>
    <p:sldId id="371" r:id="rId55"/>
    <p:sldId id="374" r:id="rId56"/>
    <p:sldId id="354" r:id="rId57"/>
  </p:sldIdLst>
  <p:sldSz cx="9144000" cy="6858000" type="screen4x3"/>
  <p:notesSz cx="6877050" cy="10001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7" autoAdjust="0"/>
    <p:restoredTop sz="94660"/>
  </p:normalViewPr>
  <p:slideViewPr>
    <p:cSldViewPr>
      <p:cViewPr varScale="1">
        <p:scale>
          <a:sx n="80" d="100"/>
          <a:sy n="80" d="100"/>
        </p:scale>
        <p:origin x="-140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3C54D388-D9B2-4CC9-AEEF-6356A36F095E}" type="datetimeFigureOut">
              <a:rPr lang="de-DE" smtClean="0"/>
              <a:pPr/>
              <a:t>13.09.2012</a:t>
            </a:fld>
            <a:endParaRPr lang="de-DE"/>
          </a:p>
        </p:txBody>
      </p:sp>
      <p:sp>
        <p:nvSpPr>
          <p:cNvPr id="4" name="Fußzeilenplatzhalter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fld id="{41DF449B-82E6-41D9-BB9D-AC3D75C20D44}"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de-DE"/>
          </a:p>
        </p:txBody>
      </p:sp>
      <p:sp>
        <p:nvSpPr>
          <p:cNvPr id="3" name="Datumsplatzhalter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40B9E0B2-6349-4318-BCA3-4C68B7753837}" type="datetimeFigureOut">
              <a:rPr lang="de-DE" smtClean="0"/>
              <a:pPr/>
              <a:t>13.09.2012</a:t>
            </a:fld>
            <a:endParaRPr lang="de-DE"/>
          </a:p>
        </p:txBody>
      </p:sp>
      <p:sp>
        <p:nvSpPr>
          <p:cNvPr id="4" name="Folienbildplatzhalt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de-DE"/>
          </a:p>
        </p:txBody>
      </p:sp>
      <p:sp>
        <p:nvSpPr>
          <p:cNvPr id="5" name="Notizenplatzhalter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de-DE"/>
          </a:p>
        </p:txBody>
      </p:sp>
      <p:sp>
        <p:nvSpPr>
          <p:cNvPr id="7" name="Foliennummernplatzhalt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A31BEFE6-EFEA-4A80-84D1-CAFB541CAC28}"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6995" y="10091540"/>
            <a:ext cx="2980055" cy="531316"/>
          </a:xfrm>
          <a:prstGeom prst="rect">
            <a:avLst/>
          </a:prstGeom>
          <a:noFill/>
          <a:ln>
            <a:noFill/>
          </a:ln>
        </p:spPr>
        <p:txBody>
          <a:bodyPr lIns="20127" tIns="0" rIns="20127" bIns="0" anchor="b" compatLnSpc="0"/>
          <a:lstStyle/>
          <a:p>
            <a:pPr algn="r" fontAlgn="auto" hangingPunct="0">
              <a:spcBef>
                <a:spcPts val="0"/>
              </a:spcBef>
              <a:spcAft>
                <a:spcPts val="0"/>
              </a:spcAft>
              <a:defRPr sz="1800" b="0" i="0" u="none" strike="noStrike" kern="0" cap="none" spc="0" baseline="0">
                <a:solidFill>
                  <a:srgbClr val="000000"/>
                </a:solidFill>
                <a:uFillTx/>
              </a:defRPr>
            </a:pPr>
            <a:fld id="{3D704DEF-D7CC-4E6F-A34A-CB673AF4B70E}" type="slidenum">
              <a:rPr lang="de-DE" sz="11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56</a:t>
            </a:fld>
            <a:endParaRPr lang="de-DE" sz="1100" i="1" kern="0" dirty="0">
              <a:solidFill>
                <a:srgbClr val="000000"/>
              </a:solidFill>
              <a:latin typeface="Arial" pitchFamily="34"/>
              <a:ea typeface="Arial Unicode MS" pitchFamily="2"/>
              <a:cs typeface="Tahoma" pitchFamily="2"/>
            </a:endParaRPr>
          </a:p>
        </p:txBody>
      </p:sp>
      <p:sp>
        <p:nvSpPr>
          <p:cNvPr id="106499" name="Rectangle 2"/>
          <p:cNvSpPr>
            <a:spLocks noGrp="1" noRot="1" noChangeAspect="1" noTextEdit="1"/>
          </p:cNvSpPr>
          <p:nvPr>
            <p:ph type="sldImg"/>
          </p:nvPr>
        </p:nvSpPr>
        <p:spPr>
          <a:xfrm>
            <a:off x="790575" y="803275"/>
            <a:ext cx="5295900" cy="3971925"/>
          </a:xfrm>
          <a:solidFill>
            <a:srgbClr val="4F81BD"/>
          </a:solidFill>
          <a:ln w="25557">
            <a:solidFill>
              <a:srgbClr val="385D8A"/>
            </a:solidFill>
          </a:ln>
        </p:spPr>
      </p:sp>
      <p:sp>
        <p:nvSpPr>
          <p:cNvPr id="106500" name="Rectangle 3"/>
          <p:cNvSpPr txBox="1">
            <a:spLocks noGrp="1"/>
          </p:cNvSpPr>
          <p:nvPr>
            <p:ph type="body" sz="quarter" idx="1"/>
          </p:nvPr>
        </p:nvSpPr>
        <p:spPr bwMode="auto">
          <a:xfrm>
            <a:off x="916940" y="5044034"/>
            <a:ext cx="5043170" cy="4783583"/>
          </a:xfrm>
          <a:noFill/>
        </p:spPr>
        <p:txBody>
          <a:bodyPr lIns="97955" tIns="48982" rIns="97955" bIns="48982" numCol="1">
            <a:prstTxWarp prst="textNoShape">
              <a:avLst/>
            </a:prstTxWarp>
          </a:bodyPr>
          <a:lstStyle/>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a:p>
            <a:pPr eaLnBrk="1"/>
            <a:endParaRPr lang="de-DE" dirty="0" smtClean="0">
              <a:latin typeface="Arial" pitchFamily="34" charset="0"/>
              <a:ea typeface="Arial Unicode MS" pitchFamily="34" charset="-128"/>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6" name="Textfeld 5"/>
          <p:cNvSpPr txBox="1"/>
          <p:nvPr/>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dirty="0" smtClean="0">
                <a:solidFill>
                  <a:schemeClr val="bg1"/>
                </a:solidFill>
                <a:latin typeface="+mn-lt"/>
                <a:ea typeface="+mn-ea"/>
                <a:cs typeface="+mn-cs"/>
              </a:rPr>
              <a:t>Wissensökologie und Wissensökonomie müssen kein Widerspruch sein - ODOK 2012 – FH Wels 12.9.2012</a:t>
            </a:r>
            <a:endParaRPr lang="de-DE" sz="1400" kern="1200" dirty="0">
              <a:solidFill>
                <a:schemeClr val="bg1"/>
              </a:solidFill>
              <a:latin typeface="+mn-lt"/>
              <a:ea typeface="+mn-ea"/>
              <a:cs typeface="+mn-cs"/>
            </a:endParaRPr>
          </a:p>
        </p:txBody>
      </p:sp>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Tree>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
        <p:nvSpPr>
          <p:cNvPr id="6" name="Textfeld 5"/>
          <p:cNvSpPr txBox="1"/>
          <p:nvPr userDrawn="1"/>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dirty="0" smtClean="0">
                <a:solidFill>
                  <a:schemeClr val="bg1"/>
                </a:solidFill>
                <a:latin typeface="+mn-lt"/>
                <a:ea typeface="+mn-ea"/>
                <a:cs typeface="+mn-cs"/>
              </a:rPr>
              <a:t>Wissensökologie und Wissensökonomie müssen kein Widerspruch sein - ODOK 2012 – FH Wels 12.9.2012</a:t>
            </a:r>
            <a:endParaRPr lang="de-DE" sz="14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4" name="Textfeld 3"/>
          <p:cNvSpPr txBox="1"/>
          <p:nvPr/>
        </p:nvSpPr>
        <p:spPr>
          <a:xfrm>
            <a:off x="215900" y="6264275"/>
            <a:ext cx="8099425" cy="503238"/>
          </a:xfrm>
          <a:prstGeom prst="rect">
            <a:avLst/>
          </a:prstGeom>
          <a:no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de-DE" sz="2200" b="1" kern="0" dirty="0" err="1">
                <a:solidFill>
                  <a:srgbClr val="FFFFFF"/>
                </a:solidFill>
                <a:latin typeface="Calibri" pitchFamily="34"/>
                <a:ea typeface="Arial Unicode MS" pitchFamily="2"/>
                <a:cs typeface="Tahoma" pitchFamily="2"/>
              </a:rPr>
              <a:t>Towards</a:t>
            </a:r>
            <a:r>
              <a:rPr lang="de-DE" sz="2200" b="1" kern="0" dirty="0">
                <a:solidFill>
                  <a:srgbClr val="FFFFFF"/>
                </a:solidFill>
                <a:latin typeface="Calibri" pitchFamily="34"/>
                <a:ea typeface="Arial Unicode MS" pitchFamily="2"/>
                <a:cs typeface="Tahoma" pitchFamily="2"/>
              </a:rPr>
              <a:t> a </a:t>
            </a:r>
            <a:r>
              <a:rPr lang="de-DE" sz="2200" b="1" kern="0" dirty="0" err="1">
                <a:solidFill>
                  <a:srgbClr val="FFFFFF"/>
                </a:solidFill>
                <a:latin typeface="Calibri" pitchFamily="34"/>
                <a:ea typeface="Arial Unicode MS" pitchFamily="2"/>
                <a:cs typeface="Tahoma" pitchFamily="2"/>
              </a:rPr>
              <a:t>commons-based</a:t>
            </a:r>
            <a:r>
              <a:rPr lang="de-DE" sz="2200" b="1" kern="0" dirty="0">
                <a:solidFill>
                  <a:srgbClr val="FFFFFF"/>
                </a:solidFill>
                <a:latin typeface="Calibri" pitchFamily="34"/>
                <a:ea typeface="Arial Unicode MS" pitchFamily="2"/>
                <a:cs typeface="Tahoma" pitchFamily="2"/>
              </a:rPr>
              <a:t> </a:t>
            </a:r>
            <a:r>
              <a:rPr lang="de-DE" sz="2200" b="1" kern="0" dirty="0" err="1">
                <a:solidFill>
                  <a:srgbClr val="FFFFFF"/>
                </a:solidFill>
                <a:latin typeface="Calibri" pitchFamily="34"/>
                <a:ea typeface="Arial Unicode MS" pitchFamily="2"/>
                <a:cs typeface="Tahoma" pitchFamily="2"/>
              </a:rPr>
              <a:t>copyright</a:t>
            </a:r>
            <a:r>
              <a:rPr lang="de-DE" sz="2200" b="1" kern="0" dirty="0">
                <a:solidFill>
                  <a:srgbClr val="FFFFFF"/>
                </a:solidFill>
                <a:latin typeface="Calibri" pitchFamily="34"/>
                <a:ea typeface="Arial Unicode MS" pitchFamily="2"/>
                <a:cs typeface="Arial" pitchFamily="2"/>
              </a:rPr>
              <a:t>– IFLA 08/2010</a:t>
            </a:r>
          </a:p>
        </p:txBody>
      </p:sp>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a:xfrm>
            <a:off x="457200" y="6248400"/>
            <a:ext cx="2133600" cy="457200"/>
          </a:xfrm>
          <a:prstGeom prst="rect">
            <a:avLst/>
          </a:prstGeom>
        </p:spPr>
        <p:txBody>
          <a:bodyPr/>
          <a:lstStyle>
            <a:lvl1pPr>
              <a:defRPr/>
            </a:lvl1pPr>
          </a:lstStyle>
          <a:p>
            <a:pPr>
              <a:defRPr/>
            </a:pPr>
            <a:endParaRPr/>
          </a:p>
        </p:txBody>
      </p:sp>
      <p:sp>
        <p:nvSpPr>
          <p:cNvPr id="8" name="Fußzeilenplatzhalter 3"/>
          <p:cNvSpPr txBox="1">
            <a:spLocks noGrp="1"/>
          </p:cNvSpPr>
          <p:nvPr>
            <p:ph type="ftr" sz="quarter" idx="11"/>
          </p:nvPr>
        </p:nvSpPr>
        <p:spPr>
          <a:xfrm>
            <a:off x="3124200" y="6248400"/>
            <a:ext cx="2895600" cy="457200"/>
          </a:xfrm>
          <a:prstGeom prst="rect">
            <a:avLst/>
          </a:prstGeom>
        </p:spPr>
        <p:txBody>
          <a:bodyPr/>
          <a:lstStyle>
            <a:lvl1pPr>
              <a:defRPr/>
            </a:lvl1pPr>
          </a:lstStyle>
          <a:p>
            <a:pPr>
              <a:defRPr/>
            </a:pPr>
            <a:endParaRPr/>
          </a:p>
        </p:txBody>
      </p:sp>
      <p:sp>
        <p:nvSpPr>
          <p:cNvPr id="9" name="Foliennummernplatzhalter 4"/>
          <p:cNvSpPr txBox="1">
            <a:spLocks noGrp="1"/>
          </p:cNvSpPr>
          <p:nvPr>
            <p:ph type="sldNum" sz="quarter" idx="12"/>
          </p:nvPr>
        </p:nvSpPr>
        <p:spPr>
          <a:xfrm>
            <a:off x="6553200" y="6248400"/>
            <a:ext cx="2133600" cy="457200"/>
          </a:xfrm>
          <a:prstGeom prst="rect">
            <a:avLst/>
          </a:prstGeom>
        </p:spPr>
        <p:txBody>
          <a:bodyPr/>
          <a:lstStyle>
            <a:lvl1pPr>
              <a:defRPr/>
            </a:lvl1pPr>
          </a:lstStyle>
          <a:p>
            <a:pPr>
              <a:defRPr/>
            </a:pPr>
            <a:fld id="{5781AFB8-79D7-4DF3-9527-D589F491934B}" type="slidenum">
              <a:rPr/>
              <a:pPr>
                <a:defRPr/>
              </a:pPr>
              <a:t>‹Nr.›</a:t>
            </a:fld>
            <a:endParaRPr/>
          </a:p>
        </p:txBody>
      </p:sp>
      <p:sp>
        <p:nvSpPr>
          <p:cNvPr id="11"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dirty="0">
              <a:ln>
                <a:noFill/>
              </a:ln>
              <a:solidFill>
                <a:schemeClr val="tx1"/>
              </a:solidFill>
              <a:effectLst/>
              <a:uLnTx/>
              <a:uFillTx/>
              <a:latin typeface="Times New Roman" pitchFamily="18"/>
              <a:ea typeface="+mn-ea"/>
              <a:cs typeface="Tahoma" pitchFamily="2"/>
            </a:endParaRPr>
          </a:p>
        </p:txBody>
      </p:sp>
      <p:sp>
        <p:nvSpPr>
          <p:cNvPr id="12" name="Textfeld 11"/>
          <p:cNvSpPr txBox="1"/>
          <p:nvPr userDrawn="1"/>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dirty="0" smtClean="0">
                <a:solidFill>
                  <a:schemeClr val="bg1"/>
                </a:solidFill>
                <a:latin typeface="+mn-lt"/>
                <a:ea typeface="+mn-ea"/>
                <a:cs typeface="+mn-cs"/>
              </a:rPr>
              <a:t>Wissensökologie und Wissensökonomie müssen kein Widerspruch sein - ODOK 2012 – FH Wels 12.9.2012</a:t>
            </a:r>
            <a:endParaRPr lang="de-DE" sz="1400" kern="1200" dirty="0">
              <a:solidFill>
                <a:schemeClr val="bg1"/>
              </a:solidFill>
              <a:latin typeface="+mn-lt"/>
              <a:ea typeface="+mn-ea"/>
              <a:cs typeface="+mn-cs"/>
            </a:endParaRPr>
          </a:p>
        </p:txBody>
      </p:sp>
    </p:spTree>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76760A-2AA9-43B6-8740-68A50030F216}" type="datetimeFigureOut">
              <a:rPr lang="de-DE" smtClean="0"/>
              <a:pPr/>
              <a:t>13.09.2012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760A-2AA9-43B6-8740-68A50030F216}" type="datetimeFigureOut">
              <a:rPr lang="de-DE" smtClean="0"/>
              <a:pPr/>
              <a:t>13.09.2012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645BC-8F41-49BC-81AF-B015B29A90EE}"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oa.mpg.de/files/2010/04/Berliner_Erklaerung_dt_Version_07-2006.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coap3.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coap3.org/share.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grants.nih.gov/grants/guide/notice-files/NOT-OD-08-033.html" TargetMode="External"/><Relationship Id="rId5" Type="http://schemas.openxmlformats.org/officeDocument/2006/relationships/hyperlink" Target="http://www.pubmedcentral.nih.gov/" TargetMode="External"/><Relationship Id="rId4" Type="http://schemas.openxmlformats.org/officeDocument/2006/relationships/hyperlink" Target="http://publicaccess.nih.gov/policy.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www.researchinfonet.org/publish/finch/"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www.stm-assoc.org/2007_02_13_Brussels_Declaration.pdf" TargetMode="External"/><Relationship Id="rId4" Type="http://schemas.openxmlformats.org/officeDocument/2006/relationships/hyperlink" Target="http://www.researchinfonet.org/publish/fin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hyperlink" Target="http://www.ecs.soton.ac.uk/people/harnad"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keionline.org/node/15"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hyperlink" Target="http://www.kuhlen.name/MATERIALIEN/Publikationen2012/RK-Regulierungsformen-fuer-immaterielle-Commons-16102011.pdf" TargetMode="External"/><Relationship Id="rId5" Type="http://schemas.openxmlformats.org/officeDocument/2006/relationships/image" Target="../media/image45.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p:cNvSpPr>
          <p:nvPr>
            <p:ph type="title"/>
          </p:nvPr>
        </p:nvSpPr>
        <p:spPr>
          <a:xfrm>
            <a:off x="791580" y="4581128"/>
            <a:ext cx="7560840" cy="1440160"/>
          </a:xfrm>
          <a:solidFill>
            <a:schemeClr val="tx2">
              <a:lumMod val="20000"/>
              <a:lumOff val="80000"/>
            </a:schemeClr>
          </a:solidFill>
        </p:spPr>
        <p:txBody>
          <a:bodyPr anchor="ctr" anchorCtr="1"/>
          <a:lstStyle/>
          <a:p>
            <a:pPr algn="ctr" eaLnBrk="1" hangingPunct="1">
              <a:spcBef>
                <a:spcPts val="500"/>
              </a:spcBef>
              <a:buFont typeface="StarSymbol"/>
              <a:buNone/>
            </a:pPr>
            <a:r>
              <a:rPr sz="2000" b="1" dirty="0" smtClean="0">
                <a:solidFill>
                  <a:srgbClr val="002060"/>
                </a:solidFill>
                <a:latin typeface="+mn-lt"/>
                <a:ea typeface="Arial Unicode MS" pitchFamily="34" charset="-128"/>
                <a:cs typeface="Arial" pitchFamily="34" charset="0"/>
              </a:rPr>
              <a:t>Rainer Kuhlen</a:t>
            </a:r>
            <a:br>
              <a:rPr sz="2000" b="1" dirty="0" smtClean="0">
                <a:solidFill>
                  <a:srgbClr val="002060"/>
                </a:solidFill>
                <a:latin typeface="+mn-lt"/>
                <a:ea typeface="Arial Unicode MS" pitchFamily="34" charset="-128"/>
                <a:cs typeface="Arial" pitchFamily="34" charset="0"/>
              </a:rPr>
            </a:br>
            <a:r>
              <a:rPr sz="2000" b="1" dirty="0" smtClean="0">
                <a:solidFill>
                  <a:srgbClr val="002060"/>
                </a:solidFill>
                <a:latin typeface="+mn-lt"/>
                <a:ea typeface="Arial Unicode MS" pitchFamily="34" charset="-128"/>
                <a:cs typeface="Arial" pitchFamily="34" charset="0"/>
              </a:rPr>
              <a:t>Department of Computer and Information Science</a:t>
            </a:r>
            <a:br>
              <a:rPr sz="2000" b="1" dirty="0" smtClean="0">
                <a:solidFill>
                  <a:srgbClr val="002060"/>
                </a:solidFill>
                <a:latin typeface="+mn-lt"/>
                <a:ea typeface="Arial Unicode MS" pitchFamily="34" charset="-128"/>
                <a:cs typeface="Arial" pitchFamily="34" charset="0"/>
              </a:rPr>
            </a:br>
            <a:r>
              <a:rPr sz="2000" b="1" dirty="0" smtClean="0">
                <a:solidFill>
                  <a:srgbClr val="002060"/>
                </a:solidFill>
                <a:latin typeface="+mn-lt"/>
                <a:ea typeface="Arial Unicode MS" pitchFamily="34" charset="-128"/>
                <a:cs typeface="Arial" pitchFamily="34" charset="0"/>
              </a:rPr>
              <a:t>University of Konstanz, Germany</a:t>
            </a:r>
          </a:p>
        </p:txBody>
      </p:sp>
      <p:sp>
        <p:nvSpPr>
          <p:cNvPr id="7" name="AutoShape 6">
            <a:hlinkClick r:id="rId3" action="ppaction://hlinksldjump"/>
          </p:cNvPr>
          <p:cNvSpPr>
            <a:spLocks/>
          </p:cNvSpPr>
          <p:nvPr/>
        </p:nvSpPr>
        <p:spPr bwMode="auto">
          <a:xfrm flipH="1">
            <a:off x="8198296" y="5733256"/>
            <a:ext cx="945704" cy="593570"/>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4F81BD"/>
          </a:solidFill>
          <a:ln w="12701">
            <a:noFill/>
            <a:prstDash val="solid"/>
            <a:miter lim="800000"/>
            <a:headEnd/>
            <a:tailEnd/>
          </a:ln>
        </p:spPr>
        <p:txBody>
          <a:bodyPr wrap="square" lIns="18004" tIns="10799" rIns="18004" bIns="10799" anchor="ctr" anchorCtr="1">
            <a:spAutoFit/>
          </a:bodyPr>
          <a:lstStyle/>
          <a:p>
            <a:endParaRPr lang="de-DE" dirty="0"/>
          </a:p>
        </p:txBody>
      </p:sp>
      <p:sp>
        <p:nvSpPr>
          <p:cNvPr id="10243" name="Rectangle 2"/>
          <p:cNvSpPr txBox="1">
            <a:spLocks noGrp="1"/>
          </p:cNvSpPr>
          <p:nvPr>
            <p:ph type="title" idx="4294967295"/>
          </p:nvPr>
        </p:nvSpPr>
        <p:spPr>
          <a:xfrm>
            <a:off x="1151620" y="2492896"/>
            <a:ext cx="6840760" cy="936104"/>
          </a:xfrm>
          <a:solidFill>
            <a:srgbClr val="333366"/>
          </a:solidFill>
        </p:spPr>
        <p:txBody>
          <a:bodyPr anchor="ctr" anchorCtr="1"/>
          <a:lstStyle/>
          <a:p>
            <a:r>
              <a:rPr lang="de-DE" sz="2400" dirty="0" smtClean="0">
                <a:solidFill>
                  <a:schemeClr val="bg1"/>
                </a:solidFill>
              </a:rPr>
              <a:t>Wissensökonomie  und Wissensökologie müssen kein Widerspruch sein </a:t>
            </a:r>
            <a:endParaRPr lang="de-DE" sz="2400" dirty="0" smtClean="0">
              <a:solidFill>
                <a:schemeClr val="bg1"/>
              </a:solidFill>
              <a:latin typeface="+mn-lt"/>
              <a:ea typeface="Arial Unicode MS" pitchFamily="34" charset="-128"/>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0" y="-27384"/>
            <a:ext cx="9144000" cy="1484784"/>
          </a:xfrm>
          <a:prstGeom prst="rect">
            <a:avLst/>
          </a:prstGeom>
          <a:noFill/>
          <a:ln w="9525">
            <a:noFill/>
            <a:miter lim="800000"/>
            <a:headEnd/>
            <a:tailEnd/>
          </a:ln>
        </p:spPr>
      </p:pic>
      <p:sp>
        <p:nvSpPr>
          <p:cNvPr id="8" name="Rectangle 2"/>
          <p:cNvSpPr txBox="1">
            <a:spLocks noGrp="1"/>
          </p:cNvSpPr>
          <p:nvPr>
            <p:ph type="title" idx="4294967295"/>
          </p:nvPr>
        </p:nvSpPr>
        <p:spPr>
          <a:xfrm>
            <a:off x="1151620" y="1556792"/>
            <a:ext cx="6840760" cy="864096"/>
          </a:xfrm>
          <a:solidFill>
            <a:srgbClr val="333366"/>
          </a:solidFill>
        </p:spPr>
        <p:txBody>
          <a:bodyPr anchor="ctr" anchorCtr="1"/>
          <a:lstStyle/>
          <a:p>
            <a:r>
              <a:rPr lang="de-DE" sz="2400" dirty="0" smtClean="0">
                <a:solidFill>
                  <a:schemeClr val="bg1"/>
                </a:solidFill>
              </a:rPr>
              <a:t>Wissensökologie und Wissensökonomie müssen kein Widerspruch sein </a:t>
            </a:r>
            <a:endParaRPr lang="de-DE" sz="2400" dirty="0" smtClean="0">
              <a:solidFill>
                <a:schemeClr val="bg1"/>
              </a:solidFill>
              <a:latin typeface="+mn-lt"/>
              <a:ea typeface="Arial Unicode MS" pitchFamily="34" charset="-128"/>
              <a:cs typeface="Arial" pitchFamily="34" charset="0"/>
            </a:endParaRPr>
          </a:p>
        </p:txBody>
      </p:sp>
      <p:sp>
        <p:nvSpPr>
          <p:cNvPr id="9" name="Rectangle 2"/>
          <p:cNvSpPr txBox="1">
            <a:spLocks noGrp="1"/>
          </p:cNvSpPr>
          <p:nvPr>
            <p:ph type="title" idx="4294967295"/>
          </p:nvPr>
        </p:nvSpPr>
        <p:spPr>
          <a:xfrm>
            <a:off x="1151620" y="3537012"/>
            <a:ext cx="6840760" cy="936104"/>
          </a:xfrm>
          <a:solidFill>
            <a:srgbClr val="333366"/>
          </a:solidFill>
        </p:spPr>
        <p:txBody>
          <a:bodyPr anchor="ctr" anchorCtr="1">
            <a:normAutofit/>
          </a:bodyPr>
          <a:lstStyle/>
          <a:p>
            <a:r>
              <a:rPr lang="de-DE" sz="2400" dirty="0" smtClean="0">
                <a:solidFill>
                  <a:schemeClr val="bg1"/>
                </a:solidFill>
              </a:rPr>
              <a:t>Was ist der Preis für eine Verträglichkeit von Wissensökonomie  und Wissensökologie?</a:t>
            </a:r>
            <a:endParaRPr lang="de-DE" sz="2400" dirty="0" smtClean="0">
              <a:solidFill>
                <a:schemeClr val="bg1"/>
              </a:solidFill>
              <a:latin typeface="+mn-lt"/>
              <a:ea typeface="Arial Unicode MS" pitchFamily="34" charset="-128"/>
              <a:cs typeface="Arial" pitchFamily="34" charset="0"/>
            </a:endParaRPr>
          </a:p>
        </p:txBody>
      </p:sp>
      <p:pic>
        <p:nvPicPr>
          <p:cNvPr id="1028" name="Picture 4"/>
          <p:cNvPicPr>
            <a:picLocks noChangeAspect="1" noChangeArrowheads="1"/>
          </p:cNvPicPr>
          <p:nvPr/>
        </p:nvPicPr>
        <p:blipFill>
          <a:blip r:embed="rId5" cstate="print"/>
          <a:srcRect/>
          <a:stretch>
            <a:fillRect/>
          </a:stretch>
        </p:blipFill>
        <p:spPr bwMode="auto">
          <a:xfrm>
            <a:off x="395536" y="4221088"/>
            <a:ext cx="876677" cy="113359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p:cNvSpPr>
          <p:nvPr/>
        </p:nvSpPr>
        <p:spPr>
          <a:xfrm>
            <a:off x="179512" y="116632"/>
            <a:ext cx="4572000" cy="504055"/>
          </a:xfrm>
          <a:prstGeom prst="rect">
            <a:avLst/>
          </a:prstGeom>
          <a:solidFill>
            <a:srgbClr val="333366"/>
          </a:solidFill>
        </p:spPr>
        <p:txBody>
          <a:bodyPr anchorCtr="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smtClean="0">
                <a:ln>
                  <a:noFill/>
                </a:ln>
                <a:solidFill>
                  <a:schemeClr val="bg1"/>
                </a:solidFill>
                <a:effectLst/>
                <a:uLnTx/>
                <a:uFillTx/>
                <a:latin typeface="Calibri" pitchFamily="34"/>
                <a:ea typeface="+mj-ea"/>
                <a:cs typeface="+mj-cs"/>
              </a:rPr>
              <a:t>Wissen - Commons</a:t>
            </a:r>
            <a:endParaRPr kumimoji="0" lang="de-DE" sz="2400" b="0" i="0" u="none" strike="noStrike" kern="1200" cap="none" spc="0" normalizeH="0" baseline="0" noProof="0" dirty="0" smtClean="0">
              <a:ln>
                <a:noFill/>
              </a:ln>
              <a:solidFill>
                <a:schemeClr val="bg1"/>
              </a:solidFill>
              <a:effectLst/>
              <a:uLnTx/>
              <a:uFillTx/>
              <a:latin typeface="Calibri" pitchFamily="34" charset="0"/>
              <a:ea typeface="Arial Unicode MS" pitchFamily="34" charset="-128"/>
              <a:cs typeface="Arial" pitchFamily="34" charset="0"/>
            </a:endParaRPr>
          </a:p>
        </p:txBody>
      </p:sp>
      <p:sp>
        <p:nvSpPr>
          <p:cNvPr id="14"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10</a:t>
            </a:fld>
            <a:endParaRPr lang="de-DE" sz="1400" kern="0" dirty="0">
              <a:solidFill>
                <a:srgbClr val="000000"/>
              </a:solidFill>
              <a:latin typeface="Times New Roman" pitchFamily="18"/>
              <a:ea typeface="Arial Unicode MS" pitchFamily="2"/>
              <a:cs typeface="Tahoma" pitchFamily="2"/>
            </a:endParaRPr>
          </a:p>
        </p:txBody>
      </p:sp>
      <p:pic>
        <p:nvPicPr>
          <p:cNvPr id="15" name="Grafik 1" descr="bollier003.jpg"/>
          <p:cNvPicPr>
            <a:picLocks noChangeAspect="1"/>
          </p:cNvPicPr>
          <p:nvPr/>
        </p:nvPicPr>
        <p:blipFill>
          <a:blip r:embed="rId3" cstate="print"/>
          <a:srcRect/>
          <a:stretch>
            <a:fillRect/>
          </a:stretch>
        </p:blipFill>
        <p:spPr bwMode="auto">
          <a:xfrm>
            <a:off x="539552" y="548680"/>
            <a:ext cx="2376264" cy="3269302"/>
          </a:xfrm>
          <a:prstGeom prst="rect">
            <a:avLst/>
          </a:prstGeom>
          <a:noFill/>
          <a:ln w="9525">
            <a:noFill/>
            <a:miter lim="800000"/>
            <a:headEnd/>
            <a:tailEnd/>
          </a:ln>
        </p:spPr>
      </p:pic>
      <p:pic>
        <p:nvPicPr>
          <p:cNvPr id="16" name="Grafik 1" descr="lessig005.jpg"/>
          <p:cNvPicPr>
            <a:picLocks noChangeAspect="1"/>
          </p:cNvPicPr>
          <p:nvPr/>
        </p:nvPicPr>
        <p:blipFill>
          <a:blip r:embed="rId4" cstate="print"/>
          <a:srcRect/>
          <a:stretch>
            <a:fillRect/>
          </a:stretch>
        </p:blipFill>
        <p:spPr bwMode="auto">
          <a:xfrm>
            <a:off x="179512" y="3429000"/>
            <a:ext cx="2359720" cy="3247490"/>
          </a:xfrm>
          <a:prstGeom prst="rect">
            <a:avLst/>
          </a:prstGeom>
          <a:noFill/>
          <a:ln w="9525">
            <a:noFill/>
            <a:miter lim="800000"/>
            <a:headEnd/>
            <a:tailEnd/>
          </a:ln>
        </p:spPr>
      </p:pic>
      <p:pic>
        <p:nvPicPr>
          <p:cNvPr id="17" name="Grafik 1" descr="helfrich004.jpg"/>
          <p:cNvPicPr>
            <a:picLocks noChangeAspect="1"/>
          </p:cNvPicPr>
          <p:nvPr/>
        </p:nvPicPr>
        <p:blipFill>
          <a:blip r:embed="rId5" cstate="print"/>
          <a:srcRect/>
          <a:stretch>
            <a:fillRect/>
          </a:stretch>
        </p:blipFill>
        <p:spPr bwMode="auto">
          <a:xfrm>
            <a:off x="2699792" y="908720"/>
            <a:ext cx="1991742" cy="2740270"/>
          </a:xfrm>
          <a:prstGeom prst="rect">
            <a:avLst/>
          </a:prstGeom>
          <a:noFill/>
          <a:ln w="9525">
            <a:noFill/>
            <a:miter lim="800000"/>
            <a:headEnd/>
            <a:tailEnd/>
          </a:ln>
        </p:spPr>
      </p:pic>
      <p:grpSp>
        <p:nvGrpSpPr>
          <p:cNvPr id="2" name="Gruppieren 18"/>
          <p:cNvGrpSpPr/>
          <p:nvPr/>
        </p:nvGrpSpPr>
        <p:grpSpPr>
          <a:xfrm>
            <a:off x="2987824" y="3356992"/>
            <a:ext cx="3528392" cy="2711649"/>
            <a:chOff x="714375" y="928688"/>
            <a:chExt cx="7962900" cy="5788025"/>
          </a:xfrm>
        </p:grpSpPr>
        <p:pic>
          <p:nvPicPr>
            <p:cNvPr id="19" name="Grafik 2" descr="benkler006.jpg"/>
            <p:cNvPicPr>
              <a:picLocks noChangeAspect="1"/>
            </p:cNvPicPr>
            <p:nvPr/>
          </p:nvPicPr>
          <p:blipFill>
            <a:blip r:embed="rId6" cstate="print"/>
            <a:srcRect/>
            <a:stretch>
              <a:fillRect/>
            </a:stretch>
          </p:blipFill>
          <p:spPr bwMode="auto">
            <a:xfrm>
              <a:off x="714375" y="928688"/>
              <a:ext cx="4206875" cy="5788025"/>
            </a:xfrm>
            <a:prstGeom prst="rect">
              <a:avLst/>
            </a:prstGeom>
            <a:noFill/>
            <a:ln w="9525">
              <a:noFill/>
              <a:miter lim="800000"/>
              <a:headEnd/>
              <a:tailEnd/>
            </a:ln>
          </p:spPr>
        </p:pic>
        <p:pic>
          <p:nvPicPr>
            <p:cNvPr id="20" name="Picture 2"/>
            <p:cNvPicPr>
              <a:picLocks noChangeAspect="1" noChangeArrowheads="1"/>
            </p:cNvPicPr>
            <p:nvPr/>
          </p:nvPicPr>
          <p:blipFill>
            <a:blip r:embed="rId7" cstate="print"/>
            <a:srcRect/>
            <a:stretch>
              <a:fillRect/>
            </a:stretch>
          </p:blipFill>
          <p:spPr bwMode="auto">
            <a:xfrm>
              <a:off x="5286375" y="1143000"/>
              <a:ext cx="3390900" cy="5334000"/>
            </a:xfrm>
            <a:prstGeom prst="rect">
              <a:avLst/>
            </a:prstGeom>
            <a:noFill/>
            <a:ln w="9525">
              <a:noFill/>
              <a:miter lim="800000"/>
              <a:headEnd/>
              <a:tailEnd/>
            </a:ln>
          </p:spPr>
        </p:pic>
      </p:grpSp>
      <p:pic>
        <p:nvPicPr>
          <p:cNvPr id="21" name="Picture 2"/>
          <p:cNvPicPr>
            <a:picLocks noChangeAspect="1" noChangeArrowheads="1"/>
          </p:cNvPicPr>
          <p:nvPr/>
        </p:nvPicPr>
        <p:blipFill>
          <a:blip r:embed="rId8" cstate="print"/>
          <a:srcRect/>
          <a:stretch>
            <a:fillRect/>
          </a:stretch>
        </p:blipFill>
        <p:spPr bwMode="auto">
          <a:xfrm>
            <a:off x="4860032" y="116632"/>
            <a:ext cx="1917948" cy="2710946"/>
          </a:xfrm>
          <a:prstGeom prst="rect">
            <a:avLst/>
          </a:prstGeom>
          <a:noFill/>
          <a:ln w="9525">
            <a:noFill/>
            <a:miter lim="800000"/>
            <a:headEnd/>
            <a:tailEnd/>
          </a:ln>
        </p:spPr>
      </p:pic>
      <p:pic>
        <p:nvPicPr>
          <p:cNvPr id="22" name="Picture 2"/>
          <p:cNvPicPr>
            <a:picLocks noChangeAspect="1" noChangeArrowheads="1"/>
          </p:cNvPicPr>
          <p:nvPr/>
        </p:nvPicPr>
        <p:blipFill>
          <a:blip r:embed="rId9" cstate="print"/>
          <a:srcRect/>
          <a:stretch>
            <a:fillRect/>
          </a:stretch>
        </p:blipFill>
        <p:spPr bwMode="auto">
          <a:xfrm>
            <a:off x="6660232" y="620688"/>
            <a:ext cx="1997075" cy="3025775"/>
          </a:xfrm>
          <a:prstGeom prst="rect">
            <a:avLst/>
          </a:prstGeom>
          <a:noFill/>
          <a:ln w="9525">
            <a:noFill/>
            <a:miter lim="800000"/>
            <a:headEnd/>
            <a:tailEnd/>
          </a:ln>
        </p:spPr>
      </p:pic>
      <p:pic>
        <p:nvPicPr>
          <p:cNvPr id="23" name="Picture 3"/>
          <p:cNvPicPr>
            <a:picLocks noChangeAspect="1" noChangeArrowheads="1"/>
          </p:cNvPicPr>
          <p:nvPr/>
        </p:nvPicPr>
        <p:blipFill>
          <a:blip r:embed="rId10" cstate="print"/>
          <a:srcRect/>
          <a:stretch>
            <a:fillRect/>
          </a:stretch>
        </p:blipFill>
        <p:spPr bwMode="auto">
          <a:xfrm rot="10800000">
            <a:off x="6372200" y="3573016"/>
            <a:ext cx="2060507" cy="2996952"/>
          </a:xfrm>
          <a:prstGeom prst="rect">
            <a:avLst/>
          </a:prstGeom>
          <a:noFill/>
          <a:ln w="9525">
            <a:noFill/>
            <a:miter lim="800000"/>
            <a:headEnd/>
            <a:tailEnd/>
          </a:ln>
        </p:spPr>
      </p:pic>
      <p:sp>
        <p:nvSpPr>
          <p:cNvPr id="18" name="Pfeil nach unten 17"/>
          <p:cNvSpPr/>
          <p:nvPr/>
        </p:nvSpPr>
        <p:spPr>
          <a:xfrm>
            <a:off x="7524328" y="72008"/>
            <a:ext cx="504056" cy="76470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5" name="Titel 3"/>
          <p:cNvSpPr txBox="1">
            <a:spLocks/>
          </p:cNvSpPr>
          <p:nvPr/>
        </p:nvSpPr>
        <p:spPr>
          <a:xfrm>
            <a:off x="539552" y="404664"/>
            <a:ext cx="7772400" cy="360040"/>
          </a:xfrm>
          <a:prstGeom prst="rect">
            <a:avLst/>
          </a:prstGeom>
          <a:solidFill>
            <a:srgbClr val="002060"/>
          </a:solidFill>
        </p:spPr>
        <p:txBody>
          <a:bodyPr vert="horz" lIns="91440" tIns="45720" rIns="91440" bIns="45720" rtlCol="0" anchor="ctr">
            <a:noAutofit/>
          </a:bodyPr>
          <a:lstStyle/>
          <a:p>
            <a:pPr algn="ctr"/>
            <a:r>
              <a:rPr lang="de-DE" sz="2000" dirty="0" smtClean="0">
                <a:solidFill>
                  <a:schemeClr val="bg1"/>
                </a:solidFill>
                <a:latin typeface="Calibri" pitchFamily="34"/>
              </a:rPr>
              <a:t>Wie entstehen </a:t>
            </a:r>
            <a:r>
              <a:rPr lang="de-DE" sz="2000" dirty="0" smtClean="0">
                <a:solidFill>
                  <a:schemeClr val="bg1"/>
                </a:solidFill>
              </a:rPr>
              <a:t>Commons?</a:t>
            </a:r>
            <a:endParaRPr lang="de-DE" sz="2000" dirty="0">
              <a:solidFill>
                <a:schemeClr val="bg1"/>
              </a:solidFill>
            </a:endParaRPr>
          </a:p>
        </p:txBody>
      </p:sp>
      <p:sp>
        <p:nvSpPr>
          <p:cNvPr id="12" name="Textfeld 2"/>
          <p:cNvSpPr txBox="1">
            <a:spLocks noChangeArrowheads="1"/>
          </p:cNvSpPr>
          <p:nvPr/>
        </p:nvSpPr>
        <p:spPr bwMode="auto">
          <a:xfrm>
            <a:off x="2993227" y="1773837"/>
            <a:ext cx="5214937" cy="3508653"/>
          </a:xfrm>
          <a:prstGeom prst="rect">
            <a:avLst/>
          </a:prstGeom>
          <a:noFill/>
          <a:ln w="9525">
            <a:noFill/>
            <a:miter lim="800000"/>
            <a:headEnd/>
            <a:tailEnd/>
          </a:ln>
        </p:spPr>
        <p:txBody>
          <a:bodyPr>
            <a:spAutoFit/>
          </a:bodyPr>
          <a:lstStyle/>
          <a:p>
            <a:r>
              <a:rPr lang="de-DE" sz="2400" b="1" dirty="0" smtClean="0">
                <a:latin typeface="+mn-lt"/>
              </a:rPr>
              <a:t>Elinor Oström</a:t>
            </a:r>
            <a:r>
              <a:rPr lang="de-DE" dirty="0">
                <a:latin typeface="+mn-lt"/>
              </a:rPr>
              <a:t>: </a:t>
            </a:r>
            <a:endParaRPr lang="de-DE" dirty="0" smtClean="0">
              <a:latin typeface="+mn-lt"/>
            </a:endParaRPr>
          </a:p>
          <a:p>
            <a:r>
              <a:rPr lang="de-DE" dirty="0" smtClean="0"/>
              <a:t/>
            </a:r>
            <a:br>
              <a:rPr lang="de-DE" dirty="0" smtClean="0"/>
            </a:br>
            <a:r>
              <a:rPr lang="de-DE" dirty="0" smtClean="0"/>
              <a:t/>
            </a:r>
            <a:br>
              <a:rPr lang="de-DE" dirty="0" smtClean="0"/>
            </a:br>
            <a:r>
              <a:rPr lang="de-DE" dirty="0" smtClean="0"/>
              <a:t/>
            </a:r>
            <a:br>
              <a:rPr lang="de-DE" dirty="0" smtClean="0"/>
            </a:br>
            <a:r>
              <a:rPr lang="de-DE" dirty="0" smtClean="0">
                <a:latin typeface="+mn-lt"/>
              </a:rPr>
              <a:t>Commons (Gemeingüter) gibt </a:t>
            </a:r>
            <a:r>
              <a:rPr lang="de-DE" dirty="0">
                <a:latin typeface="+mn-lt"/>
              </a:rPr>
              <a:t>es </a:t>
            </a:r>
            <a:r>
              <a:rPr lang="de-DE" dirty="0" smtClean="0">
                <a:latin typeface="+mn-lt"/>
              </a:rPr>
              <a:t>nicht</a:t>
            </a:r>
            <a:br>
              <a:rPr lang="de-DE" dirty="0" smtClean="0">
                <a:latin typeface="+mn-lt"/>
              </a:rPr>
            </a:br>
            <a:r>
              <a:rPr lang="de-DE" dirty="0" smtClean="0">
                <a:latin typeface="+mn-lt"/>
              </a:rPr>
              <a:t>als </a:t>
            </a:r>
            <a:r>
              <a:rPr lang="de-DE" dirty="0">
                <a:latin typeface="+mn-lt"/>
              </a:rPr>
              <a:t>solche. Sie werden aus </a:t>
            </a:r>
            <a:r>
              <a:rPr lang="de-DE" b="1" dirty="0">
                <a:latin typeface="+mn-lt"/>
              </a:rPr>
              <a:t>dem allgemeinen Pool der natürlichen, sozialen und immateriellen Ressourcen </a:t>
            </a:r>
            <a:r>
              <a:rPr lang="de-DE" dirty="0">
                <a:latin typeface="+mn-lt"/>
              </a:rPr>
              <a:t>gebildet, wenn sich Organisationsformen, auch Wertmuster für den Umgang mit diesem Pool entwickeln und verfestigt, eben </a:t>
            </a:r>
            <a:r>
              <a:rPr lang="de-DE" b="1" dirty="0">
                <a:latin typeface="+mn-lt"/>
              </a:rPr>
              <a:t>institutionalisiert</a:t>
            </a:r>
            <a:r>
              <a:rPr lang="de-DE" dirty="0">
                <a:latin typeface="+mn-lt"/>
              </a:rPr>
              <a:t> haben. </a:t>
            </a:r>
          </a:p>
          <a:p>
            <a:endParaRPr lang="de-DE" dirty="0">
              <a:solidFill>
                <a:srgbClr val="002060"/>
              </a:solidFill>
            </a:endParaRPr>
          </a:p>
        </p:txBody>
      </p:sp>
      <p:grpSp>
        <p:nvGrpSpPr>
          <p:cNvPr id="15" name="Gruppieren 14"/>
          <p:cNvGrpSpPr/>
          <p:nvPr/>
        </p:nvGrpSpPr>
        <p:grpSpPr>
          <a:xfrm>
            <a:off x="400939" y="1412776"/>
            <a:ext cx="8059493" cy="3584575"/>
            <a:chOff x="328931" y="568861"/>
            <a:chExt cx="8059493" cy="3584575"/>
          </a:xfrm>
        </p:grpSpPr>
        <p:pic>
          <p:nvPicPr>
            <p:cNvPr id="11" name="Picture 3"/>
            <p:cNvPicPr>
              <a:picLocks noChangeAspect="1" noChangeArrowheads="1"/>
            </p:cNvPicPr>
            <p:nvPr/>
          </p:nvPicPr>
          <p:blipFill>
            <a:blip r:embed="rId3" cstate="print"/>
            <a:srcRect/>
            <a:stretch>
              <a:fillRect/>
            </a:stretch>
          </p:blipFill>
          <p:spPr bwMode="auto">
            <a:xfrm rot="21312256">
              <a:off x="328931" y="568861"/>
              <a:ext cx="2357438" cy="3584575"/>
            </a:xfrm>
            <a:prstGeom prst="rect">
              <a:avLst/>
            </a:prstGeom>
            <a:noFill/>
            <a:ln w="9525">
              <a:noFill/>
              <a:miter lim="800000"/>
              <a:headEnd/>
              <a:tailEnd/>
            </a:ln>
          </p:spPr>
        </p:pic>
        <p:pic>
          <p:nvPicPr>
            <p:cNvPr id="77826" name="Picture 2" descr="https://encrypted-tbn0.google.com/images?q=tbn:ANd9GcQS9HelKY6AlJL7EA21RYNJHIuSE0oJI2p7ALpnv74lWoeVMTIW"/>
            <p:cNvPicPr>
              <a:picLocks noChangeAspect="1" noChangeArrowheads="1"/>
            </p:cNvPicPr>
            <p:nvPr/>
          </p:nvPicPr>
          <p:blipFill>
            <a:blip r:embed="rId4" cstate="print"/>
            <a:srcRect/>
            <a:stretch>
              <a:fillRect/>
            </a:stretch>
          </p:blipFill>
          <p:spPr bwMode="auto">
            <a:xfrm>
              <a:off x="6804248" y="620688"/>
              <a:ext cx="1584176" cy="1747036"/>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5" name="Titel 3"/>
          <p:cNvSpPr txBox="1">
            <a:spLocks/>
          </p:cNvSpPr>
          <p:nvPr/>
        </p:nvSpPr>
        <p:spPr>
          <a:xfrm>
            <a:off x="539552" y="404664"/>
            <a:ext cx="7772400" cy="360040"/>
          </a:xfrm>
          <a:prstGeom prst="rect">
            <a:avLst/>
          </a:prstGeom>
          <a:solidFill>
            <a:srgbClr val="002060"/>
          </a:solidFill>
        </p:spPr>
        <p:txBody>
          <a:bodyPr vert="horz" lIns="91440" tIns="45720" rIns="91440" bIns="45720" rtlCol="0" anchor="ctr">
            <a:noAutofit/>
          </a:bodyPr>
          <a:lstStyle/>
          <a:p>
            <a:pPr algn="ctr"/>
            <a:r>
              <a:rPr lang="de-DE" sz="2000" dirty="0" smtClean="0">
                <a:solidFill>
                  <a:schemeClr val="bg1"/>
                </a:solidFill>
                <a:latin typeface="Calibri" pitchFamily="34"/>
              </a:rPr>
              <a:t>Wie entstehen </a:t>
            </a:r>
            <a:r>
              <a:rPr lang="de-DE" sz="2000" dirty="0" smtClean="0">
                <a:solidFill>
                  <a:schemeClr val="bg1"/>
                </a:solidFill>
              </a:rPr>
              <a:t>Commons?</a:t>
            </a:r>
            <a:endParaRPr lang="de-DE" sz="2000" dirty="0">
              <a:solidFill>
                <a:schemeClr val="bg1"/>
              </a:solidFill>
            </a:endParaRPr>
          </a:p>
        </p:txBody>
      </p:sp>
      <p:sp>
        <p:nvSpPr>
          <p:cNvPr id="6" name="Textfeld 5"/>
          <p:cNvSpPr txBox="1"/>
          <p:nvPr/>
        </p:nvSpPr>
        <p:spPr>
          <a:xfrm>
            <a:off x="467544" y="1124744"/>
            <a:ext cx="8429684" cy="461665"/>
          </a:xfrm>
          <a:prstGeom prst="rect">
            <a:avLst/>
          </a:prstGeom>
          <a:noFill/>
        </p:spPr>
        <p:txBody>
          <a:bodyPr wrap="square" rtlCol="0">
            <a:spAutoFit/>
          </a:bodyPr>
          <a:lstStyle/>
          <a:p>
            <a:pPr algn="ctr"/>
            <a:r>
              <a:rPr lang="de-DE" sz="2400" b="1" dirty="0" smtClean="0"/>
              <a:t>Commons werden sozial konstruiert.</a:t>
            </a:r>
            <a:endParaRPr lang="de-DE" sz="2400" b="1" dirty="0"/>
          </a:p>
        </p:txBody>
      </p:sp>
      <p:sp>
        <p:nvSpPr>
          <p:cNvPr id="7" name="Textfeld 6"/>
          <p:cNvSpPr txBox="1"/>
          <p:nvPr/>
        </p:nvSpPr>
        <p:spPr>
          <a:xfrm>
            <a:off x="395536" y="1988840"/>
            <a:ext cx="3960440" cy="2862322"/>
          </a:xfrm>
          <a:prstGeom prst="rect">
            <a:avLst/>
          </a:prstGeom>
          <a:noFill/>
        </p:spPr>
        <p:txBody>
          <a:bodyPr wrap="square" rtlCol="0">
            <a:spAutoFit/>
          </a:bodyPr>
          <a:lstStyle/>
          <a:p>
            <a:pPr algn="ctr"/>
            <a:r>
              <a:rPr lang="de-DE" sz="2000" dirty="0" smtClean="0"/>
              <a:t>Was entweder natürlich da ist oder was im Verlauf der menschlichen Sozial- und Kulturgeschichte entstanden ist, sind</a:t>
            </a:r>
          </a:p>
          <a:p>
            <a:pPr algn="ctr"/>
            <a:r>
              <a:rPr lang="de-DE" sz="2000" b="1" dirty="0" smtClean="0"/>
              <a:t/>
            </a:r>
            <a:br>
              <a:rPr lang="de-DE" sz="2000" b="1" dirty="0" smtClean="0"/>
            </a:br>
            <a:r>
              <a:rPr lang="de-DE" sz="2000" b="1" dirty="0" smtClean="0"/>
              <a:t>Common pool resources</a:t>
            </a:r>
            <a:br>
              <a:rPr lang="de-DE" sz="2000" b="1" dirty="0" smtClean="0"/>
            </a:br>
            <a:r>
              <a:rPr lang="de-DE" sz="2000" b="1" dirty="0" smtClean="0"/>
              <a:t>(Gemeinressourcen)</a:t>
            </a:r>
          </a:p>
          <a:p>
            <a:pPr algn="ctr"/>
            <a:endParaRPr lang="de-DE" sz="2000" b="1" dirty="0" smtClean="0"/>
          </a:p>
          <a:p>
            <a:endParaRPr lang="de-DE" sz="2000" dirty="0"/>
          </a:p>
        </p:txBody>
      </p:sp>
      <p:grpSp>
        <p:nvGrpSpPr>
          <p:cNvPr id="16" name="Gruppieren 15"/>
          <p:cNvGrpSpPr/>
          <p:nvPr/>
        </p:nvGrpSpPr>
        <p:grpSpPr>
          <a:xfrm>
            <a:off x="5220072" y="1700808"/>
            <a:ext cx="2592288" cy="1152128"/>
            <a:chOff x="5220072" y="1700808"/>
            <a:chExt cx="2592288" cy="1152128"/>
          </a:xfrm>
        </p:grpSpPr>
        <p:sp>
          <p:nvSpPr>
            <p:cNvPr id="8" name="Untertitel 2"/>
            <p:cNvSpPr txBox="1">
              <a:spLocks/>
            </p:cNvSpPr>
            <p:nvPr/>
          </p:nvSpPr>
          <p:spPr bwMode="auto">
            <a:xfrm>
              <a:off x="5436096" y="1700808"/>
              <a:ext cx="2304255" cy="648072"/>
            </a:xfrm>
            <a:prstGeom prst="rect">
              <a:avLst/>
            </a:prstGeom>
            <a:noFill/>
            <a:ln w="9525">
              <a:noFill/>
              <a:miter lim="800000"/>
              <a:headEnd/>
              <a:tailEnd/>
            </a:ln>
          </p:spPr>
          <p:txBody>
            <a:bodyPr>
              <a:normAutofit fontScale="25000" lnSpcReduction="20000"/>
            </a:bodyPr>
            <a:lstStyle/>
            <a:p>
              <a:pPr marL="342900" indent="-342900" fontAlgn="auto">
                <a:lnSpc>
                  <a:spcPct val="120000"/>
                </a:lnSpc>
                <a:spcBef>
                  <a:spcPct val="20000"/>
                </a:spcBef>
                <a:spcAft>
                  <a:spcPts val="0"/>
                </a:spcAft>
                <a:buFont typeface="Arial" pitchFamily="34" charset="0"/>
                <a:buNone/>
                <a:defRPr/>
              </a:pPr>
              <a:r>
                <a:rPr lang="de-DE" sz="8000" dirty="0" smtClean="0">
                  <a:latin typeface="+mn-lt"/>
                </a:rPr>
                <a:t>Gemeinsames Erbe der Natur</a:t>
              </a:r>
              <a:endParaRPr lang="de-DE" sz="3200" dirty="0">
                <a:latin typeface="+mn-lt"/>
              </a:endParaRPr>
            </a:p>
          </p:txBody>
        </p:sp>
        <p:sp>
          <p:nvSpPr>
            <p:cNvPr id="11" name="Untertitel 2"/>
            <p:cNvSpPr txBox="1">
              <a:spLocks/>
            </p:cNvSpPr>
            <p:nvPr/>
          </p:nvSpPr>
          <p:spPr bwMode="auto">
            <a:xfrm>
              <a:off x="5220072" y="2420888"/>
              <a:ext cx="2592288" cy="432048"/>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de-DE" sz="2000" b="1" dirty="0" smtClean="0"/>
                <a:t>materiell natürlich</a:t>
              </a:r>
              <a:endParaRPr lang="de-DE" sz="2000" b="1" dirty="0"/>
            </a:p>
          </p:txBody>
        </p:sp>
      </p:grpSp>
      <p:grpSp>
        <p:nvGrpSpPr>
          <p:cNvPr id="18" name="Gruppieren 17"/>
          <p:cNvGrpSpPr/>
          <p:nvPr/>
        </p:nvGrpSpPr>
        <p:grpSpPr>
          <a:xfrm>
            <a:off x="5076056" y="4149080"/>
            <a:ext cx="3168352" cy="1224136"/>
            <a:chOff x="5076056" y="4149080"/>
            <a:chExt cx="3168352" cy="1224136"/>
          </a:xfrm>
        </p:grpSpPr>
        <p:sp>
          <p:nvSpPr>
            <p:cNvPr id="10" name="Untertitel 2"/>
            <p:cNvSpPr txBox="1">
              <a:spLocks/>
            </p:cNvSpPr>
            <p:nvPr/>
          </p:nvSpPr>
          <p:spPr bwMode="auto">
            <a:xfrm>
              <a:off x="5076056" y="4149080"/>
              <a:ext cx="2808312" cy="1224136"/>
            </a:xfrm>
            <a:prstGeom prst="rect">
              <a:avLst/>
            </a:prstGeom>
            <a:noFill/>
            <a:ln w="9525">
              <a:noFill/>
              <a:miter lim="800000"/>
              <a:headEnd/>
              <a:tailEnd/>
            </a:ln>
          </p:spPr>
          <p:txBody>
            <a:bodyPr>
              <a:normAutofit/>
            </a:bodyPr>
            <a:lstStyle/>
            <a:p>
              <a:pPr marL="342900" indent="-342900" algn="ctr" fontAlgn="auto">
                <a:spcBef>
                  <a:spcPct val="20000"/>
                </a:spcBef>
                <a:spcAft>
                  <a:spcPts val="0"/>
                </a:spcAft>
                <a:buFont typeface="Arial" pitchFamily="34" charset="0"/>
                <a:buNone/>
                <a:defRPr/>
              </a:pPr>
              <a:r>
                <a:rPr lang="de-DE" sz="2000" dirty="0" smtClean="0">
                  <a:latin typeface="+mn-lt"/>
                </a:rPr>
                <a:t>    Gemeinsames Erbe kultureller Kreativität</a:t>
              </a:r>
              <a:endParaRPr lang="de-DE" sz="2000" dirty="0">
                <a:latin typeface="+mn-lt"/>
              </a:endParaRPr>
            </a:p>
          </p:txBody>
        </p:sp>
        <p:sp>
          <p:nvSpPr>
            <p:cNvPr id="13" name="Untertitel 2"/>
            <p:cNvSpPr txBox="1">
              <a:spLocks/>
            </p:cNvSpPr>
            <p:nvPr/>
          </p:nvSpPr>
          <p:spPr bwMode="auto">
            <a:xfrm>
              <a:off x="5148064" y="4869160"/>
              <a:ext cx="3096344" cy="436115"/>
            </a:xfrm>
            <a:prstGeom prst="rect">
              <a:avLst/>
            </a:prstGeom>
            <a:noFill/>
            <a:ln w="9525">
              <a:noFill/>
              <a:miter lim="800000"/>
              <a:headEnd/>
              <a:tailEnd/>
            </a:ln>
          </p:spPr>
          <p:txBody>
            <a:bodyPr>
              <a:noAutofit/>
            </a:bodyPr>
            <a:lstStyle/>
            <a:p>
              <a:pPr marL="342900" indent="-342900" algn="ctr" fontAlgn="auto">
                <a:spcBef>
                  <a:spcPct val="20000"/>
                </a:spcBef>
                <a:spcAft>
                  <a:spcPts val="0"/>
                </a:spcAft>
                <a:buFont typeface="Arial" pitchFamily="34" charset="0"/>
                <a:buNone/>
                <a:defRPr/>
              </a:pPr>
              <a:r>
                <a:rPr lang="de-DE" sz="2000" b="1" dirty="0" smtClean="0"/>
                <a:t>i</a:t>
              </a:r>
              <a:r>
                <a:rPr lang="de-DE" sz="2000" b="1" dirty="0" smtClean="0">
                  <a:latin typeface="+mn-lt"/>
                  <a:cs typeface="+mn-cs"/>
                </a:rPr>
                <a:t>mmateriell, kulturell</a:t>
              </a:r>
              <a:endParaRPr lang="de-DE" sz="2000" b="1" dirty="0">
                <a:latin typeface="+mn-lt"/>
                <a:cs typeface="+mn-cs"/>
              </a:endParaRPr>
            </a:p>
          </p:txBody>
        </p:sp>
      </p:grpSp>
      <p:sp>
        <p:nvSpPr>
          <p:cNvPr id="14" name="Textfeld 4"/>
          <p:cNvSpPr/>
          <p:nvPr/>
        </p:nvSpPr>
        <p:spPr>
          <a:xfrm>
            <a:off x="5220072" y="5517232"/>
            <a:ext cx="3312368" cy="47019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2060"/>
          </a:solidFill>
          <a:ln>
            <a:noFill/>
            <a:prstDash val="solid"/>
          </a:ln>
        </p:spPr>
        <p:txBody>
          <a:bodyPr wrap="square" lIns="90004" tIns="46798" rIns="90004" bIns="46798" compatLnSpc="0">
            <a:spAutoFit/>
          </a:bodyPr>
          <a:lstStyle/>
          <a:p>
            <a:pPr marL="355600" indent="-355600" algn="ctr" fontAlgn="auto">
              <a:spcBef>
                <a:spcPts val="0"/>
              </a:spcBef>
              <a:spcAft>
                <a:spcPts val="0"/>
              </a:spcAft>
              <a:buClr>
                <a:srgbClr val="003366"/>
              </a:buClr>
              <a:buSzPct val="86000"/>
              <a:defRPr sz="1800" b="0" i="0" u="none" strike="noStrike" kern="0" cap="none" spc="0" baseline="0">
                <a:solidFill>
                  <a:srgbClr val="000000"/>
                </a:solidFill>
                <a:uFillTx/>
              </a:defRPr>
            </a:pPr>
            <a:r>
              <a:rPr lang="de-DE" sz="2400" kern="0" dirty="0" smtClean="0">
                <a:solidFill>
                  <a:schemeClr val="bg1"/>
                </a:solidFill>
                <a:latin typeface="+mn-lt"/>
                <a:ea typeface="Arial Unicode MS" pitchFamily="2"/>
                <a:cs typeface="Tahoma" pitchFamily="2"/>
              </a:rPr>
              <a:t>Wissen und Information</a:t>
            </a:r>
            <a:endParaRPr lang="de-DE" sz="2400" kern="0" dirty="0">
              <a:solidFill>
                <a:schemeClr val="bg1"/>
              </a:solidFill>
              <a:latin typeface="+mn-lt"/>
              <a:ea typeface="Arial Unicode MS" pitchFamily="2"/>
              <a:cs typeface="Tahoma" pitchFamily="2"/>
            </a:endParaRPr>
          </a:p>
        </p:txBody>
      </p:sp>
      <p:grpSp>
        <p:nvGrpSpPr>
          <p:cNvPr id="17" name="Gruppieren 16"/>
          <p:cNvGrpSpPr/>
          <p:nvPr/>
        </p:nvGrpSpPr>
        <p:grpSpPr>
          <a:xfrm>
            <a:off x="5436096" y="2960948"/>
            <a:ext cx="2736304" cy="1080120"/>
            <a:chOff x="5436096" y="2924944"/>
            <a:chExt cx="2736304" cy="1080120"/>
          </a:xfrm>
        </p:grpSpPr>
        <p:sp>
          <p:nvSpPr>
            <p:cNvPr id="9" name="Untertitel 2"/>
            <p:cNvSpPr txBox="1">
              <a:spLocks/>
            </p:cNvSpPr>
            <p:nvPr/>
          </p:nvSpPr>
          <p:spPr bwMode="auto">
            <a:xfrm>
              <a:off x="5436096" y="2924944"/>
              <a:ext cx="2736304" cy="936104"/>
            </a:xfrm>
            <a:prstGeom prst="rect">
              <a:avLst/>
            </a:prstGeom>
            <a:noFill/>
            <a:ln w="9525">
              <a:noFill/>
              <a:miter lim="800000"/>
              <a:headEnd/>
              <a:tailEnd/>
            </a:ln>
          </p:spPr>
          <p:txBody>
            <a:bodyPr>
              <a:normAutofit fontScale="25000" lnSpcReduction="20000"/>
            </a:bodyPr>
            <a:lstStyle/>
            <a:p>
              <a:pPr marL="342900" indent="-342900" fontAlgn="auto">
                <a:lnSpc>
                  <a:spcPct val="120000"/>
                </a:lnSpc>
                <a:spcBef>
                  <a:spcPct val="20000"/>
                </a:spcBef>
                <a:spcAft>
                  <a:spcPts val="0"/>
                </a:spcAft>
                <a:buFont typeface="Arial" pitchFamily="34" charset="0"/>
                <a:buNone/>
                <a:defRPr/>
              </a:pPr>
              <a:r>
                <a:rPr lang="de-DE" sz="8000" dirty="0" smtClean="0">
                  <a:latin typeface="+mn-lt"/>
                </a:rPr>
                <a:t>Gemeinsames Erbes des sozialen Lebens</a:t>
              </a:r>
              <a:endParaRPr lang="de-DE" sz="11200" dirty="0">
                <a:latin typeface="+mn-lt"/>
              </a:endParaRPr>
            </a:p>
            <a:p>
              <a:pPr marL="342900" indent="-342900" fontAlgn="auto">
                <a:lnSpc>
                  <a:spcPct val="170000"/>
                </a:lnSpc>
                <a:spcBef>
                  <a:spcPct val="20000"/>
                </a:spcBef>
                <a:spcAft>
                  <a:spcPts val="0"/>
                </a:spcAft>
                <a:buFont typeface="Arial" pitchFamily="34" charset="0"/>
                <a:buNone/>
                <a:defRPr/>
              </a:pPr>
              <a:endParaRPr lang="de-DE" sz="3200" dirty="0">
                <a:latin typeface="+mn-lt"/>
              </a:endParaRPr>
            </a:p>
          </p:txBody>
        </p:sp>
        <p:sp>
          <p:nvSpPr>
            <p:cNvPr id="15" name="Untertitel 2"/>
            <p:cNvSpPr txBox="1">
              <a:spLocks/>
            </p:cNvSpPr>
            <p:nvPr/>
          </p:nvSpPr>
          <p:spPr bwMode="auto">
            <a:xfrm>
              <a:off x="6156052" y="3645024"/>
              <a:ext cx="1152252" cy="360040"/>
            </a:xfrm>
            <a:prstGeom prst="rect">
              <a:avLst/>
            </a:prstGeom>
            <a:noFill/>
            <a:ln w="9525">
              <a:noFill/>
              <a:miter lim="800000"/>
              <a:headEnd/>
              <a:tailEnd/>
            </a:ln>
          </p:spPr>
          <p:txBody>
            <a:bodyPr>
              <a:normAutofit fontScale="92500" lnSpcReduction="10000"/>
            </a:bodyPr>
            <a:lstStyle/>
            <a:p>
              <a:pPr marL="342900" indent="-342900" algn="ctr" fontAlgn="auto">
                <a:spcBef>
                  <a:spcPct val="20000"/>
                </a:spcBef>
                <a:spcAft>
                  <a:spcPts val="0"/>
                </a:spcAft>
                <a:buFont typeface="Arial" pitchFamily="34" charset="0"/>
                <a:buNone/>
                <a:defRPr/>
              </a:pPr>
              <a:r>
                <a:rPr lang="de-DE" sz="2000" b="1" dirty="0">
                  <a:latin typeface="+mn-lt"/>
                  <a:cs typeface="+mn-cs"/>
                </a:rPr>
                <a:t>sozial</a:t>
              </a:r>
            </a:p>
            <a:p>
              <a:pPr marL="342900" indent="-342900" algn="ctr" fontAlgn="auto">
                <a:spcBef>
                  <a:spcPct val="20000"/>
                </a:spcBef>
                <a:spcAft>
                  <a:spcPts val="0"/>
                </a:spcAft>
                <a:buFont typeface="Arial" pitchFamily="34" charset="0"/>
                <a:buNone/>
                <a:defRPr/>
              </a:pPr>
              <a:endParaRPr lang="de-DE" sz="2000" dirty="0">
                <a:latin typeface="+mn-lt"/>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5" name="Titel 3"/>
          <p:cNvSpPr txBox="1">
            <a:spLocks/>
          </p:cNvSpPr>
          <p:nvPr/>
        </p:nvSpPr>
        <p:spPr>
          <a:xfrm>
            <a:off x="539552" y="404664"/>
            <a:ext cx="7772400" cy="360040"/>
          </a:xfrm>
          <a:prstGeom prst="rect">
            <a:avLst/>
          </a:prstGeom>
          <a:solidFill>
            <a:srgbClr val="002060"/>
          </a:solidFill>
        </p:spPr>
        <p:txBody>
          <a:bodyPr vert="horz" lIns="91440" tIns="45720" rIns="91440" bIns="45720" rtlCol="0" anchor="ctr">
            <a:noAutofit/>
          </a:bodyPr>
          <a:lstStyle/>
          <a:p>
            <a:pPr algn="ctr"/>
            <a:r>
              <a:rPr lang="de-DE" sz="2000" dirty="0" smtClean="0">
                <a:solidFill>
                  <a:schemeClr val="bg1"/>
                </a:solidFill>
                <a:latin typeface="Calibri" pitchFamily="34"/>
              </a:rPr>
              <a:t>Wie entstehen </a:t>
            </a:r>
            <a:r>
              <a:rPr lang="de-DE" sz="2000" dirty="0" smtClean="0">
                <a:solidFill>
                  <a:schemeClr val="bg1"/>
                </a:solidFill>
              </a:rPr>
              <a:t>Commons?</a:t>
            </a:r>
            <a:endParaRPr lang="de-DE" sz="2000" dirty="0">
              <a:solidFill>
                <a:schemeClr val="bg1"/>
              </a:solidFill>
            </a:endParaRPr>
          </a:p>
        </p:txBody>
      </p:sp>
      <p:sp>
        <p:nvSpPr>
          <p:cNvPr id="14" name="Titel 3"/>
          <p:cNvSpPr txBox="1">
            <a:spLocks/>
          </p:cNvSpPr>
          <p:nvPr/>
        </p:nvSpPr>
        <p:spPr>
          <a:xfrm>
            <a:off x="467544" y="1787636"/>
            <a:ext cx="8001056" cy="921284"/>
          </a:xfrm>
          <a:prstGeom prst="rect">
            <a:avLst/>
          </a:prstGeom>
        </p:spPr>
        <p:txBody>
          <a:bodyPr vert="horz" lIns="91440" tIns="45720" rIns="91440" bIns="45720" rtlCol="0" anchor="ctr">
            <a:noAutofit/>
          </a:bodyPr>
          <a:lstStyle/>
          <a:p>
            <a:pPr algn="ctr">
              <a:lnSpc>
                <a:spcPct val="150000"/>
              </a:lnSpc>
            </a:pPr>
            <a:r>
              <a:rPr lang="de-DE" sz="2000" dirty="0" smtClean="0">
                <a:solidFill>
                  <a:srgbClr val="002060"/>
                </a:solidFill>
              </a:rPr>
              <a:t>Commons sind eine von </a:t>
            </a:r>
            <a:r>
              <a:rPr lang="de-DE" sz="2000" dirty="0" smtClean="0"/>
              <a:t>möglichen</a:t>
            </a:r>
            <a:r>
              <a:rPr lang="de-DE" sz="2000" dirty="0" smtClean="0">
                <a:solidFill>
                  <a:srgbClr val="002060"/>
                </a:solidFill>
              </a:rPr>
              <a:t> </a:t>
            </a:r>
            <a:r>
              <a:rPr lang="de-DE" sz="2000" b="1" dirty="0" smtClean="0">
                <a:solidFill>
                  <a:srgbClr val="002060"/>
                </a:solidFill>
              </a:rPr>
              <a:t>Institutionalisierungsformen von Gemeinressourcen</a:t>
            </a:r>
            <a:r>
              <a:rPr lang="de-DE" sz="2000" dirty="0" smtClean="0">
                <a:solidFill>
                  <a:srgbClr val="002060"/>
                </a:solidFill>
              </a:rPr>
              <a:t>.</a:t>
            </a:r>
            <a:endParaRPr kumimoji="0" lang="de-DE" sz="2000"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16" name="Titel 3"/>
          <p:cNvSpPr txBox="1">
            <a:spLocks/>
          </p:cNvSpPr>
          <p:nvPr/>
        </p:nvSpPr>
        <p:spPr bwMode="auto">
          <a:xfrm>
            <a:off x="755576" y="3356964"/>
            <a:ext cx="7772400" cy="1008140"/>
          </a:xfrm>
          <a:prstGeom prst="rect">
            <a:avLst/>
          </a:prstGeom>
          <a:solidFill>
            <a:srgbClr val="002060"/>
          </a:solidFill>
          <a:ln w="9525">
            <a:noFill/>
            <a:miter lim="800000"/>
            <a:headEnd/>
            <a:tailEnd/>
          </a:ln>
        </p:spPr>
        <p:txBody>
          <a:bodyPr anchor="ctr"/>
          <a:lstStyle/>
          <a:p>
            <a:pPr algn="ctr">
              <a:lnSpc>
                <a:spcPct val="150000"/>
              </a:lnSpc>
            </a:pPr>
            <a:r>
              <a:rPr lang="de-DE" sz="2000" dirty="0">
                <a:solidFill>
                  <a:schemeClr val="bg1"/>
                </a:solidFill>
                <a:latin typeface="Calibri" pitchFamily="34" charset="0"/>
              </a:rPr>
              <a:t>Die Verfügung über Commons </a:t>
            </a:r>
            <a:r>
              <a:rPr lang="de-DE" sz="2000" dirty="0" smtClean="0">
                <a:solidFill>
                  <a:schemeClr val="bg1"/>
                </a:solidFill>
                <a:latin typeface="Calibri" pitchFamily="34" charset="0"/>
              </a:rPr>
              <a:t>wird </a:t>
            </a:r>
            <a:r>
              <a:rPr lang="de-DE" sz="2000" dirty="0">
                <a:solidFill>
                  <a:schemeClr val="bg1"/>
                </a:solidFill>
                <a:latin typeface="Calibri" pitchFamily="34" charset="0"/>
              </a:rPr>
              <a:t>über </a:t>
            </a:r>
            <a:r>
              <a:rPr lang="de-DE" sz="2000" b="1" dirty="0" smtClean="0">
                <a:solidFill>
                  <a:schemeClr val="bg1"/>
                </a:solidFill>
                <a:latin typeface="Calibri" pitchFamily="34" charset="0"/>
              </a:rPr>
              <a:t>institutionalisierte </a:t>
            </a:r>
            <a:r>
              <a:rPr lang="de-DE" sz="2000" b="1" dirty="0">
                <a:solidFill>
                  <a:schemeClr val="bg1"/>
                </a:solidFill>
                <a:latin typeface="Calibri" pitchFamily="34" charset="0"/>
              </a:rPr>
              <a:t>Eigentumsrechte </a:t>
            </a:r>
            <a:r>
              <a:rPr lang="de-DE" sz="2000" b="1" dirty="0" smtClean="0">
                <a:solidFill>
                  <a:schemeClr val="bg1"/>
                </a:solidFill>
                <a:latin typeface="Calibri" pitchFamily="34" charset="0"/>
              </a:rPr>
              <a:t>, also reale Zugangs- und Nutzungsrechte </a:t>
            </a:r>
            <a:r>
              <a:rPr lang="de-DE" sz="2000" dirty="0" smtClean="0">
                <a:solidFill>
                  <a:schemeClr val="bg1"/>
                </a:solidFill>
                <a:latin typeface="Calibri" pitchFamily="34" charset="0"/>
              </a:rPr>
              <a:t>geregelt.</a:t>
            </a:r>
            <a:endParaRPr lang="de-DE" sz="2000" dirty="0">
              <a:solidFill>
                <a:srgbClr val="002060"/>
              </a:solidFill>
              <a:latin typeface="Calibri" pitchFamily="34" charset="0"/>
            </a:endParaRPr>
          </a:p>
        </p:txBody>
      </p:sp>
      <p:sp>
        <p:nvSpPr>
          <p:cNvPr id="17" name="Textfeld 16"/>
          <p:cNvSpPr txBox="1"/>
          <p:nvPr/>
        </p:nvSpPr>
        <p:spPr>
          <a:xfrm>
            <a:off x="467544" y="1124744"/>
            <a:ext cx="8429684" cy="461665"/>
          </a:xfrm>
          <a:prstGeom prst="rect">
            <a:avLst/>
          </a:prstGeom>
          <a:noFill/>
        </p:spPr>
        <p:txBody>
          <a:bodyPr wrap="square" rtlCol="0">
            <a:spAutoFit/>
          </a:bodyPr>
          <a:lstStyle/>
          <a:p>
            <a:pPr algn="ctr"/>
            <a:r>
              <a:rPr lang="de-DE" sz="2400" b="1" dirty="0" smtClean="0">
                <a:solidFill>
                  <a:srgbClr val="002060"/>
                </a:solidFill>
              </a:rPr>
              <a:t>Commons werden sozial konstruiert.</a:t>
            </a:r>
            <a:endParaRPr lang="de-DE" sz="24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p:cNvSpPr txBox="1">
            <a:spLocks/>
          </p:cNvSpPr>
          <p:nvPr/>
        </p:nvSpPr>
        <p:spPr>
          <a:xfrm>
            <a:off x="539552" y="404664"/>
            <a:ext cx="7772400" cy="360040"/>
          </a:xfrm>
          <a:prstGeom prst="rect">
            <a:avLst/>
          </a:prstGeom>
          <a:solidFill>
            <a:srgbClr val="002060"/>
          </a:solidFill>
        </p:spPr>
        <p:txBody>
          <a:bodyPr vert="horz" lIns="91440" tIns="45720" rIns="91440" bIns="45720" rtlCol="0" anchor="ctr">
            <a:noAutofit/>
          </a:bodyPr>
          <a:lstStyle/>
          <a:p>
            <a:pPr algn="ctr"/>
            <a:r>
              <a:rPr lang="de-DE" sz="2000" dirty="0" smtClean="0">
                <a:solidFill>
                  <a:schemeClr val="bg1"/>
                </a:solidFill>
                <a:latin typeface="Calibri" pitchFamily="34"/>
              </a:rPr>
              <a:t>Wie entstehen </a:t>
            </a:r>
            <a:r>
              <a:rPr lang="de-DE" sz="2000" dirty="0" smtClean="0">
                <a:solidFill>
                  <a:schemeClr val="bg1"/>
                </a:solidFill>
              </a:rPr>
              <a:t>Commons?</a:t>
            </a:r>
            <a:endParaRPr lang="de-DE" sz="2000" dirty="0">
              <a:solidFill>
                <a:schemeClr val="bg1"/>
              </a:solidFill>
            </a:endParaRPr>
          </a:p>
        </p:txBody>
      </p:sp>
      <p:sp>
        <p:nvSpPr>
          <p:cNvPr id="7" name="Titel 3"/>
          <p:cNvSpPr txBox="1">
            <a:spLocks/>
          </p:cNvSpPr>
          <p:nvPr/>
        </p:nvSpPr>
        <p:spPr>
          <a:xfrm>
            <a:off x="539552" y="908720"/>
            <a:ext cx="7986714" cy="714380"/>
          </a:xfrm>
          <a:prstGeom prst="rect">
            <a:avLst/>
          </a:prstGeom>
        </p:spPr>
        <p:txBody>
          <a:bodyPr vert="horz" lIns="91440" tIns="45720" rIns="91440" bIns="45720" rtlCol="0" anchor="ctr">
            <a:noAutofit/>
          </a:bodyPr>
          <a:lstStyle/>
          <a:p>
            <a:pPr algn="ctr"/>
            <a:r>
              <a:rPr lang="de-DE" sz="2000" dirty="0" smtClean="0"/>
              <a:t>Institutionalisierungsformen von Gemeinressourcen</a:t>
            </a:r>
          </a:p>
          <a:p>
            <a:pPr algn="ctr"/>
            <a:r>
              <a:rPr lang="de-DE" sz="2000" dirty="0" smtClean="0"/>
              <a:t>Regelung von Rechten/Eigentumsverhältnissen</a:t>
            </a:r>
          </a:p>
        </p:txBody>
      </p:sp>
      <p:sp>
        <p:nvSpPr>
          <p:cNvPr id="8" name="Textfeld 7"/>
          <p:cNvSpPr txBox="1"/>
          <p:nvPr/>
        </p:nvSpPr>
        <p:spPr>
          <a:xfrm>
            <a:off x="571472" y="2762183"/>
            <a:ext cx="2286016" cy="707886"/>
          </a:xfrm>
          <a:prstGeom prst="rect">
            <a:avLst/>
          </a:prstGeom>
          <a:noFill/>
        </p:spPr>
        <p:txBody>
          <a:bodyPr wrap="square" rtlCol="0">
            <a:spAutoFit/>
          </a:bodyPr>
          <a:lstStyle/>
          <a:p>
            <a:pPr algn="ctr"/>
            <a:r>
              <a:rPr lang="de-DE" sz="2000" b="1" dirty="0" smtClean="0">
                <a:solidFill>
                  <a:srgbClr val="002060"/>
                </a:solidFill>
              </a:rPr>
              <a:t>private property rights</a:t>
            </a:r>
            <a:endParaRPr lang="de-DE" sz="2000" b="1" dirty="0">
              <a:solidFill>
                <a:srgbClr val="002060"/>
              </a:solidFill>
            </a:endParaRPr>
          </a:p>
        </p:txBody>
      </p:sp>
      <p:sp>
        <p:nvSpPr>
          <p:cNvPr id="9" name="Textfeld 8"/>
          <p:cNvSpPr txBox="1"/>
          <p:nvPr/>
        </p:nvSpPr>
        <p:spPr>
          <a:xfrm>
            <a:off x="214282" y="3690877"/>
            <a:ext cx="2714644" cy="1323439"/>
          </a:xfrm>
          <a:prstGeom prst="rect">
            <a:avLst/>
          </a:prstGeom>
          <a:noFill/>
        </p:spPr>
        <p:txBody>
          <a:bodyPr wrap="square" rtlCol="0">
            <a:spAutoFit/>
          </a:bodyPr>
          <a:lstStyle/>
          <a:p>
            <a:pPr algn="ctr"/>
            <a:r>
              <a:rPr lang="de-DE" sz="2000" dirty="0" smtClean="0">
                <a:solidFill>
                  <a:srgbClr val="002060"/>
                </a:solidFill>
              </a:rPr>
              <a:t>Gehandelt auf den kommerziellen Märken, in der Regel mit exklusi-ven Ansprüchen</a:t>
            </a:r>
            <a:endParaRPr lang="de-DE" sz="2000" dirty="0">
              <a:solidFill>
                <a:srgbClr val="002060"/>
              </a:solidFill>
            </a:endParaRPr>
          </a:p>
        </p:txBody>
      </p:sp>
      <p:sp>
        <p:nvSpPr>
          <p:cNvPr id="10" name="Textfeld 9"/>
          <p:cNvSpPr txBox="1"/>
          <p:nvPr/>
        </p:nvSpPr>
        <p:spPr>
          <a:xfrm>
            <a:off x="3286116" y="1928802"/>
            <a:ext cx="2428892" cy="707886"/>
          </a:xfrm>
          <a:prstGeom prst="rect">
            <a:avLst/>
          </a:prstGeom>
          <a:noFill/>
        </p:spPr>
        <p:txBody>
          <a:bodyPr wrap="square" rtlCol="0">
            <a:spAutoFit/>
          </a:bodyPr>
          <a:lstStyle/>
          <a:p>
            <a:pPr algn="ctr"/>
            <a:r>
              <a:rPr lang="de-DE" sz="2000" b="1" dirty="0" smtClean="0">
                <a:solidFill>
                  <a:srgbClr val="002060"/>
                </a:solidFill>
              </a:rPr>
              <a:t>common property rights</a:t>
            </a:r>
            <a:endParaRPr lang="de-DE" sz="2000" b="1" dirty="0">
              <a:solidFill>
                <a:srgbClr val="002060"/>
              </a:solidFill>
            </a:endParaRPr>
          </a:p>
        </p:txBody>
      </p:sp>
      <p:sp>
        <p:nvSpPr>
          <p:cNvPr id="13" name="Textfeld 12"/>
          <p:cNvSpPr txBox="1"/>
          <p:nvPr/>
        </p:nvSpPr>
        <p:spPr>
          <a:xfrm>
            <a:off x="3214678" y="2928934"/>
            <a:ext cx="2428892" cy="1631216"/>
          </a:xfrm>
          <a:prstGeom prst="rect">
            <a:avLst/>
          </a:prstGeom>
          <a:noFill/>
        </p:spPr>
        <p:txBody>
          <a:bodyPr wrap="square" rtlCol="0">
            <a:spAutoFit/>
          </a:bodyPr>
          <a:lstStyle/>
          <a:p>
            <a:pPr algn="ctr"/>
            <a:r>
              <a:rPr lang="de-DE" sz="2000" dirty="0" smtClean="0">
                <a:solidFill>
                  <a:srgbClr val="002060"/>
                </a:solidFill>
              </a:rPr>
              <a:t>Austausch ohne Anspruch auf exklusive Eigentums- bzw. Ver-wertungsrechte</a:t>
            </a:r>
            <a:endParaRPr lang="de-DE" sz="2000" dirty="0">
              <a:solidFill>
                <a:srgbClr val="002060"/>
              </a:solidFill>
            </a:endParaRPr>
          </a:p>
        </p:txBody>
      </p:sp>
      <p:sp>
        <p:nvSpPr>
          <p:cNvPr id="14" name="Textfeld 13"/>
          <p:cNvSpPr txBox="1"/>
          <p:nvPr/>
        </p:nvSpPr>
        <p:spPr>
          <a:xfrm>
            <a:off x="6072198" y="2762183"/>
            <a:ext cx="2286016" cy="707886"/>
          </a:xfrm>
          <a:prstGeom prst="rect">
            <a:avLst/>
          </a:prstGeom>
          <a:noFill/>
        </p:spPr>
        <p:txBody>
          <a:bodyPr wrap="square" rtlCol="0">
            <a:spAutoFit/>
          </a:bodyPr>
          <a:lstStyle/>
          <a:p>
            <a:pPr algn="ctr"/>
            <a:r>
              <a:rPr lang="de-DE" sz="2000" b="1" dirty="0" smtClean="0">
                <a:solidFill>
                  <a:srgbClr val="002060"/>
                </a:solidFill>
              </a:rPr>
              <a:t>public Property rights</a:t>
            </a:r>
            <a:endParaRPr lang="de-DE" sz="2000" b="1" dirty="0">
              <a:solidFill>
                <a:srgbClr val="002060"/>
              </a:solidFill>
            </a:endParaRPr>
          </a:p>
        </p:txBody>
      </p:sp>
      <p:sp>
        <p:nvSpPr>
          <p:cNvPr id="15" name="Textfeld 14"/>
          <p:cNvSpPr txBox="1"/>
          <p:nvPr/>
        </p:nvSpPr>
        <p:spPr>
          <a:xfrm>
            <a:off x="6000760" y="3690877"/>
            <a:ext cx="2714644" cy="1323439"/>
          </a:xfrm>
          <a:prstGeom prst="rect">
            <a:avLst/>
          </a:prstGeom>
          <a:noFill/>
        </p:spPr>
        <p:txBody>
          <a:bodyPr wrap="square" rtlCol="0">
            <a:spAutoFit/>
          </a:bodyPr>
          <a:lstStyle/>
          <a:p>
            <a:pPr algn="ctr"/>
            <a:r>
              <a:rPr lang="de-DE" sz="2000" dirty="0" smtClean="0"/>
              <a:t>Staatlich</a:t>
            </a:r>
            <a:r>
              <a:rPr lang="de-DE" sz="2000" dirty="0" smtClean="0">
                <a:solidFill>
                  <a:srgbClr val="002060"/>
                </a:solidFill>
              </a:rPr>
              <a:t> kontrollierte/r Zugang und Nutzung, in der Regel zugunsten der Märkte</a:t>
            </a:r>
            <a:endParaRPr lang="de-DE" sz="2000" dirty="0">
              <a:solidFill>
                <a:srgbClr val="002060"/>
              </a:solidFill>
            </a:endParaRPr>
          </a:p>
        </p:txBody>
      </p:sp>
      <p:sp>
        <p:nvSpPr>
          <p:cNvPr id="11" name="Textfeld 10"/>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3" name="Wolkenförmige Legende 2"/>
          <p:cNvSpPr/>
          <p:nvPr/>
        </p:nvSpPr>
        <p:spPr>
          <a:xfrm>
            <a:off x="323528" y="1700808"/>
            <a:ext cx="2376264" cy="244827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dirty="0" smtClean="0">
                <a:solidFill>
                  <a:srgbClr val="002060"/>
                </a:solidFill>
              </a:rPr>
              <a:t>Common Pool Resources</a:t>
            </a:r>
            <a:endParaRPr lang="de-DE" sz="2400" b="1" dirty="0">
              <a:solidFill>
                <a:srgbClr val="002060"/>
              </a:solidFill>
            </a:endParaRPr>
          </a:p>
        </p:txBody>
      </p:sp>
      <p:sp>
        <p:nvSpPr>
          <p:cNvPr id="4" name="Legende mit Pfeil nach rechts 3"/>
          <p:cNvSpPr/>
          <p:nvPr/>
        </p:nvSpPr>
        <p:spPr>
          <a:xfrm>
            <a:off x="3489000" y="2574196"/>
            <a:ext cx="2955208" cy="1368152"/>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sp>
        <p:nvSpPr>
          <p:cNvPr id="5" name="Abgerundetes Rechteck 4"/>
          <p:cNvSpPr/>
          <p:nvPr/>
        </p:nvSpPr>
        <p:spPr>
          <a:xfrm>
            <a:off x="6516216" y="2276872"/>
            <a:ext cx="2448272" cy="194421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rgbClr val="002060"/>
                </a:solidFill>
              </a:rPr>
              <a:t>Commons</a:t>
            </a:r>
            <a:endParaRPr lang="de-DE" sz="2400" b="1" dirty="0">
              <a:solidFill>
                <a:srgbClr val="002060"/>
              </a:solidFill>
            </a:endParaRPr>
          </a:p>
        </p:txBody>
      </p:sp>
      <p:sp>
        <p:nvSpPr>
          <p:cNvPr id="9"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15</a:t>
            </a:fld>
            <a:endParaRPr lang="de-DE" sz="1400" kern="0" dirty="0">
              <a:solidFill>
                <a:srgbClr val="000000"/>
              </a:solidFill>
              <a:latin typeface="Times New Roman" pitchFamily="18"/>
              <a:ea typeface="Arial Unicode MS" pitchFamily="2"/>
              <a:cs typeface="Tahoma" pitchFamily="2"/>
            </a:endParaRPr>
          </a:p>
        </p:txBody>
      </p:sp>
      <p:sp>
        <p:nvSpPr>
          <p:cNvPr id="11" name="Rectangle 2"/>
          <p:cNvSpPr txBox="1">
            <a:spLocks/>
          </p:cNvSpPr>
          <p:nvPr/>
        </p:nvSpPr>
        <p:spPr>
          <a:xfrm>
            <a:off x="0" y="476672"/>
            <a:ext cx="8964488" cy="773386"/>
          </a:xfrm>
          <a:prstGeom prst="rect">
            <a:avLst/>
          </a:prstGeom>
          <a:solidFill>
            <a:srgbClr val="333366"/>
          </a:solidFill>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000" b="0" i="0" u="none" strike="noStrike" kern="1200" cap="none" spc="0" normalizeH="0" baseline="0" noProof="0" dirty="0" smtClean="0">
                <a:ln>
                  <a:noFill/>
                </a:ln>
                <a:solidFill>
                  <a:schemeClr val="bg1"/>
                </a:solidFill>
                <a:effectLst/>
                <a:uLnTx/>
                <a:uFillTx/>
                <a:latin typeface="Calibri" pitchFamily="34"/>
                <a:ea typeface="+mj-ea"/>
                <a:cs typeface="+mj-cs"/>
              </a:rPr>
              <a:t>Commons entstehen durch Institutionalisierungsformen von “common-pool-resources”</a:t>
            </a:r>
            <a:endParaRPr kumimoji="0" lang="de-DE" sz="20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sp>
        <p:nvSpPr>
          <p:cNvPr id="12" name="Textfeld 11"/>
          <p:cNvSpPr txBox="1"/>
          <p:nvPr/>
        </p:nvSpPr>
        <p:spPr>
          <a:xfrm>
            <a:off x="251520" y="4293096"/>
            <a:ext cx="2196752" cy="2308324"/>
          </a:xfrm>
          <a:prstGeom prst="rect">
            <a:avLst/>
          </a:prstGeom>
          <a:noFill/>
        </p:spPr>
        <p:txBody>
          <a:bodyPr wrap="square" rtlCol="0">
            <a:spAutoFit/>
          </a:bodyPr>
          <a:lstStyle/>
          <a:p>
            <a:pPr algn="ctr"/>
            <a:r>
              <a:rPr lang="de-DE" dirty="0" smtClean="0">
                <a:solidFill>
                  <a:srgbClr val="002060"/>
                </a:solidFill>
                <a:latin typeface="+mn-lt"/>
              </a:rPr>
              <a:t>Saubere Luft und Wasser</a:t>
            </a:r>
          </a:p>
          <a:p>
            <a:pPr algn="ctr"/>
            <a:r>
              <a:rPr lang="de-DE" dirty="0" smtClean="0">
                <a:latin typeface="+mn-lt"/>
              </a:rPr>
              <a:t>Rohstoffe</a:t>
            </a:r>
          </a:p>
          <a:p>
            <a:pPr algn="ctr"/>
            <a:r>
              <a:rPr lang="de-DE" dirty="0" smtClean="0">
                <a:solidFill>
                  <a:srgbClr val="002060"/>
                </a:solidFill>
                <a:latin typeface="+mn-lt"/>
              </a:rPr>
              <a:t>der öffentliche Raum</a:t>
            </a:r>
          </a:p>
          <a:p>
            <a:pPr algn="ctr"/>
            <a:r>
              <a:rPr lang="de-DE" dirty="0" smtClean="0">
                <a:solidFill>
                  <a:srgbClr val="002060"/>
                </a:solidFill>
                <a:latin typeface="+mn-lt"/>
              </a:rPr>
              <a:t>Gesundheit</a:t>
            </a:r>
          </a:p>
          <a:p>
            <a:pPr algn="ctr"/>
            <a:r>
              <a:rPr lang="de-DE" dirty="0" smtClean="0">
                <a:solidFill>
                  <a:srgbClr val="002060"/>
                </a:solidFill>
                <a:latin typeface="+mn-lt"/>
              </a:rPr>
              <a:t>Finanzen</a:t>
            </a:r>
          </a:p>
          <a:p>
            <a:pPr algn="ctr"/>
            <a:r>
              <a:rPr lang="de-DE" dirty="0" smtClean="0">
                <a:solidFill>
                  <a:srgbClr val="002060"/>
                </a:solidFill>
                <a:latin typeface="+mn-lt"/>
              </a:rPr>
              <a:t>Wissen</a:t>
            </a:r>
          </a:p>
          <a:p>
            <a:pPr algn="ctr"/>
            <a:endParaRPr lang="de-DE" dirty="0" smtClean="0">
              <a:solidFill>
                <a:srgbClr val="002060"/>
              </a:solidFill>
            </a:endParaRPr>
          </a:p>
        </p:txBody>
      </p:sp>
      <p:sp>
        <p:nvSpPr>
          <p:cNvPr id="13" name="Textfeld 12"/>
          <p:cNvSpPr txBox="1"/>
          <p:nvPr/>
        </p:nvSpPr>
        <p:spPr>
          <a:xfrm>
            <a:off x="3491880" y="2132856"/>
            <a:ext cx="1944216" cy="369332"/>
          </a:xfrm>
          <a:prstGeom prst="rect">
            <a:avLst/>
          </a:prstGeom>
          <a:solidFill>
            <a:srgbClr val="002060"/>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14" name="Textfeld 13"/>
          <p:cNvSpPr txBox="1"/>
          <p:nvPr/>
        </p:nvSpPr>
        <p:spPr>
          <a:xfrm>
            <a:off x="3491880" y="4014356"/>
            <a:ext cx="1944216" cy="369332"/>
          </a:xfrm>
          <a:prstGeom prst="rect">
            <a:avLst/>
          </a:prstGeom>
          <a:solidFill>
            <a:srgbClr val="002060"/>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6" name="Textfeld 5"/>
          <p:cNvSpPr txBox="1"/>
          <p:nvPr/>
        </p:nvSpPr>
        <p:spPr>
          <a:xfrm>
            <a:off x="2555776" y="4437112"/>
            <a:ext cx="4248472" cy="2031325"/>
          </a:xfrm>
          <a:prstGeom prst="rect">
            <a:avLst/>
          </a:prstGeom>
          <a:noFill/>
        </p:spPr>
        <p:txBody>
          <a:bodyPr wrap="square" rtlCol="0">
            <a:spAutoFit/>
          </a:bodyPr>
          <a:lstStyle/>
          <a:p>
            <a:pPr algn="ctr"/>
            <a:r>
              <a:rPr lang="de-DE" dirty="0" smtClean="0">
                <a:solidFill>
                  <a:srgbClr val="002060"/>
                </a:solidFill>
                <a:latin typeface="+mn-lt"/>
              </a:rPr>
              <a:t>Kommunikation </a:t>
            </a:r>
          </a:p>
          <a:p>
            <a:pPr algn="ctr"/>
            <a:r>
              <a:rPr lang="de-DE" dirty="0" smtClean="0">
                <a:solidFill>
                  <a:srgbClr val="002060"/>
                </a:solidFill>
                <a:latin typeface="+mn-lt"/>
              </a:rPr>
              <a:t>Konsens</a:t>
            </a:r>
          </a:p>
          <a:p>
            <a:pPr algn="ctr"/>
            <a:r>
              <a:rPr lang="de-DE" dirty="0" smtClean="0">
                <a:solidFill>
                  <a:srgbClr val="002060"/>
                </a:solidFill>
                <a:latin typeface="+mn-lt"/>
              </a:rPr>
              <a:t>Verpflichtungen</a:t>
            </a:r>
          </a:p>
          <a:p>
            <a:pPr algn="ctr"/>
            <a:r>
              <a:rPr lang="de-DE" dirty="0" smtClean="0">
                <a:solidFill>
                  <a:srgbClr val="002060"/>
                </a:solidFill>
                <a:latin typeface="+mn-lt"/>
              </a:rPr>
              <a:t>Verträge</a:t>
            </a:r>
          </a:p>
          <a:p>
            <a:pPr algn="ctr"/>
            <a:r>
              <a:rPr lang="de-DE" dirty="0" smtClean="0">
                <a:solidFill>
                  <a:srgbClr val="002060"/>
                </a:solidFill>
              </a:rPr>
              <a:t>Regeln, Rechte, Gesetze, bindende Vorschriften</a:t>
            </a:r>
          </a:p>
          <a:p>
            <a:pPr algn="ctr"/>
            <a:r>
              <a:rPr lang="de-DE" dirty="0" smtClean="0">
                <a:solidFill>
                  <a:srgbClr val="002060"/>
                </a:solidFill>
                <a:latin typeface="+mn-lt"/>
              </a:rPr>
              <a:t>Kontrollmechanismen, Sanktionen</a:t>
            </a:r>
            <a:endParaRPr lang="de-DE" dirty="0">
              <a:solidFill>
                <a:srgbClr val="002060"/>
              </a:solidFill>
              <a:latin typeface="+mn-lt"/>
            </a:endParaRPr>
          </a:p>
        </p:txBody>
      </p:sp>
      <p:sp>
        <p:nvSpPr>
          <p:cNvPr id="9"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16</a:t>
            </a:fld>
            <a:endParaRPr lang="de-DE" sz="1400" kern="0" dirty="0">
              <a:solidFill>
                <a:srgbClr val="000000"/>
              </a:solidFill>
              <a:latin typeface="Times New Roman" pitchFamily="18"/>
              <a:ea typeface="Arial Unicode MS" pitchFamily="2"/>
              <a:cs typeface="Tahoma" pitchFamily="2"/>
            </a:endParaRPr>
          </a:p>
        </p:txBody>
      </p:sp>
      <p:sp>
        <p:nvSpPr>
          <p:cNvPr id="11" name="Rectangle 2"/>
          <p:cNvSpPr txBox="1">
            <a:spLocks/>
          </p:cNvSpPr>
          <p:nvPr/>
        </p:nvSpPr>
        <p:spPr>
          <a:xfrm>
            <a:off x="0" y="476672"/>
            <a:ext cx="8964488" cy="773386"/>
          </a:xfrm>
          <a:prstGeom prst="rect">
            <a:avLst/>
          </a:prstGeom>
          <a:solidFill>
            <a:srgbClr val="333366"/>
          </a:solidFill>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000" b="0" i="0" u="none" strike="noStrike" kern="1200" cap="none" spc="0" normalizeH="0" baseline="0" noProof="0" dirty="0" smtClean="0">
                <a:ln>
                  <a:noFill/>
                </a:ln>
                <a:solidFill>
                  <a:schemeClr val="bg1"/>
                </a:solidFill>
                <a:effectLst/>
                <a:uLnTx/>
                <a:uFillTx/>
                <a:latin typeface="Calibri" pitchFamily="34"/>
                <a:ea typeface="+mj-ea"/>
                <a:cs typeface="+mj-cs"/>
              </a:rPr>
              <a:t>Commons entstehen durch Institutionalisierungsformen von “common-pool-resources”</a:t>
            </a:r>
            <a:endParaRPr kumimoji="0" lang="de-DE" sz="20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sp>
        <p:nvSpPr>
          <p:cNvPr id="13" name="Wolkenförmige Legende 12"/>
          <p:cNvSpPr/>
          <p:nvPr/>
        </p:nvSpPr>
        <p:spPr>
          <a:xfrm>
            <a:off x="323528" y="1700808"/>
            <a:ext cx="2376264" cy="2448272"/>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dirty="0" smtClean="0">
                <a:solidFill>
                  <a:srgbClr val="002060"/>
                </a:solidFill>
              </a:rPr>
              <a:t>Common Pool Resources</a:t>
            </a:r>
            <a:endParaRPr lang="de-DE" sz="2400" b="1" dirty="0">
              <a:solidFill>
                <a:srgbClr val="002060"/>
              </a:solidFill>
            </a:endParaRPr>
          </a:p>
        </p:txBody>
      </p:sp>
      <p:sp>
        <p:nvSpPr>
          <p:cNvPr id="14" name="Legende mit Pfeil nach rechts 13"/>
          <p:cNvSpPr/>
          <p:nvPr/>
        </p:nvSpPr>
        <p:spPr>
          <a:xfrm>
            <a:off x="3489000" y="2574196"/>
            <a:ext cx="2955208" cy="1368152"/>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sp>
        <p:nvSpPr>
          <p:cNvPr id="15" name="Abgerundetes Rechteck 14"/>
          <p:cNvSpPr/>
          <p:nvPr/>
        </p:nvSpPr>
        <p:spPr>
          <a:xfrm>
            <a:off x="6516216" y="2276872"/>
            <a:ext cx="2448272" cy="194421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Commons</a:t>
            </a:r>
            <a:endParaRPr lang="de-DE" sz="2400" b="1" dirty="0">
              <a:solidFill>
                <a:schemeClr val="tx1"/>
              </a:solidFill>
            </a:endParaRPr>
          </a:p>
        </p:txBody>
      </p:sp>
      <p:sp>
        <p:nvSpPr>
          <p:cNvPr id="16" name="Textfeld 15"/>
          <p:cNvSpPr txBox="1"/>
          <p:nvPr/>
        </p:nvSpPr>
        <p:spPr>
          <a:xfrm>
            <a:off x="251520" y="4293096"/>
            <a:ext cx="2196752" cy="2308324"/>
          </a:xfrm>
          <a:prstGeom prst="rect">
            <a:avLst/>
          </a:prstGeom>
          <a:noFill/>
        </p:spPr>
        <p:txBody>
          <a:bodyPr wrap="square" rtlCol="0">
            <a:spAutoFit/>
          </a:bodyPr>
          <a:lstStyle/>
          <a:p>
            <a:pPr algn="ctr"/>
            <a:r>
              <a:rPr lang="de-DE" dirty="0" smtClean="0">
                <a:solidFill>
                  <a:srgbClr val="002060"/>
                </a:solidFill>
                <a:latin typeface="+mn-lt"/>
              </a:rPr>
              <a:t>Saubere Luft und Wasser</a:t>
            </a:r>
          </a:p>
          <a:p>
            <a:pPr algn="ctr"/>
            <a:r>
              <a:rPr lang="de-DE" dirty="0" smtClean="0">
                <a:solidFill>
                  <a:srgbClr val="002060"/>
                </a:solidFill>
                <a:latin typeface="+mn-lt"/>
              </a:rPr>
              <a:t>Rohstoffe</a:t>
            </a:r>
          </a:p>
          <a:p>
            <a:pPr algn="ctr"/>
            <a:r>
              <a:rPr lang="de-DE" dirty="0" smtClean="0">
                <a:solidFill>
                  <a:srgbClr val="002060"/>
                </a:solidFill>
                <a:latin typeface="+mn-lt"/>
              </a:rPr>
              <a:t>der öffentliche Raum</a:t>
            </a:r>
          </a:p>
          <a:p>
            <a:pPr algn="ctr"/>
            <a:r>
              <a:rPr lang="de-DE" dirty="0" smtClean="0">
                <a:solidFill>
                  <a:srgbClr val="002060"/>
                </a:solidFill>
                <a:latin typeface="+mn-lt"/>
              </a:rPr>
              <a:t>Gesundheit</a:t>
            </a:r>
          </a:p>
          <a:p>
            <a:pPr algn="ctr"/>
            <a:r>
              <a:rPr lang="de-DE" dirty="0" smtClean="0">
                <a:solidFill>
                  <a:srgbClr val="002060"/>
                </a:solidFill>
                <a:latin typeface="+mn-lt"/>
              </a:rPr>
              <a:t>Finanzen</a:t>
            </a:r>
          </a:p>
          <a:p>
            <a:pPr algn="ctr"/>
            <a:r>
              <a:rPr lang="de-DE" dirty="0" smtClean="0">
                <a:solidFill>
                  <a:srgbClr val="002060"/>
                </a:solidFill>
                <a:latin typeface="+mn-lt"/>
              </a:rPr>
              <a:t>Wissen</a:t>
            </a:r>
          </a:p>
          <a:p>
            <a:pPr algn="ctr"/>
            <a:endParaRPr lang="de-DE" dirty="0" smtClean="0">
              <a:solidFill>
                <a:srgbClr val="002060"/>
              </a:solidFill>
            </a:endParaRPr>
          </a:p>
        </p:txBody>
      </p:sp>
      <p:sp>
        <p:nvSpPr>
          <p:cNvPr id="17" name="Textfeld 16"/>
          <p:cNvSpPr txBox="1"/>
          <p:nvPr/>
        </p:nvSpPr>
        <p:spPr>
          <a:xfrm>
            <a:off x="3491880" y="2132856"/>
            <a:ext cx="1944216" cy="369332"/>
          </a:xfrm>
          <a:prstGeom prst="rect">
            <a:avLst/>
          </a:prstGeom>
          <a:solidFill>
            <a:srgbClr val="002060"/>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18" name="Textfeld 17"/>
          <p:cNvSpPr txBox="1"/>
          <p:nvPr/>
        </p:nvSpPr>
        <p:spPr>
          <a:xfrm>
            <a:off x="3491880" y="4014356"/>
            <a:ext cx="1944216" cy="369332"/>
          </a:xfrm>
          <a:prstGeom prst="rect">
            <a:avLst/>
          </a:prstGeom>
          <a:solidFill>
            <a:srgbClr val="002060"/>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olkenförmige Legende 11"/>
          <p:cNvSpPr/>
          <p:nvPr/>
        </p:nvSpPr>
        <p:spPr>
          <a:xfrm>
            <a:off x="179512" y="2348880"/>
            <a:ext cx="2088232" cy="2016224"/>
          </a:xfrm>
          <a:prstGeom prst="cloudCallout">
            <a:avLst>
              <a:gd name="adj1" fmla="val 74135"/>
              <a:gd name="adj2" fmla="val 7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000" b="1" dirty="0" smtClean="0">
                <a:solidFill>
                  <a:srgbClr val="002060"/>
                </a:solidFill>
              </a:rPr>
              <a:t>Wissens-ressourcen</a:t>
            </a:r>
            <a:endParaRPr lang="de-DE" sz="2000" b="1" dirty="0">
              <a:solidFill>
                <a:srgbClr val="002060"/>
              </a:solidFill>
            </a:endParaRPr>
          </a:p>
        </p:txBody>
      </p:sp>
      <p:sp>
        <p:nvSpPr>
          <p:cNvPr id="14" name="Textfeld 13"/>
          <p:cNvSpPr txBox="1"/>
          <p:nvPr/>
        </p:nvSpPr>
        <p:spPr>
          <a:xfrm>
            <a:off x="2987824" y="2339588"/>
            <a:ext cx="1872208" cy="369332"/>
          </a:xfrm>
          <a:prstGeom prst="rect">
            <a:avLst/>
          </a:prstGeom>
          <a:solidFill>
            <a:srgbClr val="002060"/>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15" name="Textfeld 14"/>
          <p:cNvSpPr txBox="1"/>
          <p:nvPr/>
        </p:nvSpPr>
        <p:spPr>
          <a:xfrm>
            <a:off x="2987824" y="4221088"/>
            <a:ext cx="1944216" cy="369332"/>
          </a:xfrm>
          <a:prstGeom prst="rect">
            <a:avLst/>
          </a:prstGeom>
          <a:solidFill>
            <a:srgbClr val="002060"/>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sp>
        <p:nvSpPr>
          <p:cNvPr id="16" name="Textfeld 15"/>
          <p:cNvSpPr txBox="1"/>
          <p:nvPr/>
        </p:nvSpPr>
        <p:spPr>
          <a:xfrm>
            <a:off x="899592" y="936104"/>
            <a:ext cx="2664296" cy="1200329"/>
          </a:xfrm>
          <a:prstGeom prst="rect">
            <a:avLst/>
          </a:prstGeom>
          <a:noFill/>
        </p:spPr>
        <p:txBody>
          <a:bodyPr wrap="square" rtlCol="0">
            <a:spAutoFit/>
          </a:bodyPr>
          <a:lstStyle/>
          <a:p>
            <a:pPr algn="ctr"/>
            <a:r>
              <a:rPr lang="de-DE" dirty="0" smtClean="0">
                <a:solidFill>
                  <a:srgbClr val="002060"/>
                </a:solidFill>
              </a:rPr>
              <a:t>Privatisierung</a:t>
            </a:r>
          </a:p>
          <a:p>
            <a:pPr algn="ctr"/>
            <a:r>
              <a:rPr lang="de-DE" dirty="0" smtClean="0">
                <a:solidFill>
                  <a:srgbClr val="002060"/>
                </a:solidFill>
              </a:rPr>
              <a:t>„enclosure of the mind“</a:t>
            </a:r>
          </a:p>
          <a:p>
            <a:pPr algn="ctr"/>
            <a:r>
              <a:rPr lang="de-DE" dirty="0" smtClean="0">
                <a:solidFill>
                  <a:srgbClr val="002060"/>
                </a:solidFill>
              </a:rPr>
              <a:t>Profitabilität</a:t>
            </a:r>
          </a:p>
          <a:p>
            <a:pPr algn="ctr"/>
            <a:r>
              <a:rPr lang="de-DE" dirty="0" smtClean="0">
                <a:solidFill>
                  <a:srgbClr val="002060"/>
                </a:solidFill>
              </a:rPr>
              <a:t>verknappte Ressource</a:t>
            </a:r>
          </a:p>
        </p:txBody>
      </p:sp>
      <p:cxnSp>
        <p:nvCxnSpPr>
          <p:cNvPr id="17" name="Gerade Verbindung mit Pfeil 16"/>
          <p:cNvCxnSpPr/>
          <p:nvPr/>
        </p:nvCxnSpPr>
        <p:spPr>
          <a:xfrm flipH="1">
            <a:off x="5004048" y="2060848"/>
            <a:ext cx="576064" cy="108012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411760" y="2132856"/>
            <a:ext cx="504056"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5148064" y="936104"/>
            <a:ext cx="2448272" cy="1200329"/>
          </a:xfrm>
          <a:prstGeom prst="rect">
            <a:avLst/>
          </a:prstGeom>
          <a:noFill/>
        </p:spPr>
        <p:txBody>
          <a:bodyPr wrap="square" rtlCol="0">
            <a:spAutoFit/>
          </a:bodyPr>
          <a:lstStyle/>
          <a:p>
            <a:pPr algn="ctr"/>
            <a:r>
              <a:rPr lang="de-DE" dirty="0" smtClean="0">
                <a:solidFill>
                  <a:srgbClr val="002060"/>
                </a:solidFill>
                <a:latin typeface="+mn-lt"/>
              </a:rPr>
              <a:t>Gerechtigkeit, Fairness</a:t>
            </a:r>
          </a:p>
          <a:p>
            <a:pPr algn="ctr"/>
            <a:r>
              <a:rPr lang="de-DE" dirty="0" smtClean="0">
                <a:solidFill>
                  <a:srgbClr val="002060"/>
                </a:solidFill>
                <a:latin typeface="+mn-lt"/>
              </a:rPr>
              <a:t>Inklusion</a:t>
            </a:r>
          </a:p>
          <a:p>
            <a:pPr algn="ctr"/>
            <a:r>
              <a:rPr lang="de-DE" dirty="0" smtClean="0">
                <a:solidFill>
                  <a:srgbClr val="002060"/>
                </a:solidFill>
                <a:latin typeface="+mn-lt"/>
              </a:rPr>
              <a:t>Nachhaltigkeit, Offenheit, Teilen</a:t>
            </a:r>
          </a:p>
        </p:txBody>
      </p:sp>
      <p:sp>
        <p:nvSpPr>
          <p:cNvPr id="20" name="Textfeld 19"/>
          <p:cNvSpPr txBox="1"/>
          <p:nvPr/>
        </p:nvSpPr>
        <p:spPr>
          <a:xfrm>
            <a:off x="2051720" y="4554994"/>
            <a:ext cx="4248472" cy="2031325"/>
          </a:xfrm>
          <a:prstGeom prst="rect">
            <a:avLst/>
          </a:prstGeom>
          <a:noFill/>
        </p:spPr>
        <p:txBody>
          <a:bodyPr wrap="square" rtlCol="0">
            <a:spAutoFit/>
          </a:bodyPr>
          <a:lstStyle/>
          <a:p>
            <a:pPr algn="ctr"/>
            <a:r>
              <a:rPr lang="de-DE" dirty="0" smtClean="0">
                <a:latin typeface="+mn-lt"/>
              </a:rPr>
              <a:t>Kommunikation </a:t>
            </a:r>
          </a:p>
          <a:p>
            <a:pPr algn="ctr"/>
            <a:r>
              <a:rPr lang="de-DE" dirty="0" smtClean="0">
                <a:latin typeface="+mn-lt"/>
              </a:rPr>
              <a:t>Konsens</a:t>
            </a:r>
          </a:p>
          <a:p>
            <a:pPr algn="ctr"/>
            <a:r>
              <a:rPr lang="de-DE" dirty="0" smtClean="0">
                <a:latin typeface="+mn-lt"/>
              </a:rPr>
              <a:t>Verpflichtungen</a:t>
            </a:r>
          </a:p>
          <a:p>
            <a:pPr algn="ctr"/>
            <a:r>
              <a:rPr lang="de-DE" dirty="0" smtClean="0">
                <a:latin typeface="+mn-lt"/>
              </a:rPr>
              <a:t>Verträge</a:t>
            </a:r>
          </a:p>
          <a:p>
            <a:pPr algn="ctr"/>
            <a:r>
              <a:rPr lang="de-DE" dirty="0" smtClean="0"/>
              <a:t>Regeln, Rechte, Gesetze, bindende Vorschriften</a:t>
            </a:r>
          </a:p>
          <a:p>
            <a:pPr algn="ctr"/>
            <a:r>
              <a:rPr lang="de-DE" dirty="0" smtClean="0">
                <a:latin typeface="+mn-lt"/>
              </a:rPr>
              <a:t>Kontrollmechanismen, Sanktionen</a:t>
            </a:r>
            <a:endParaRPr lang="de-DE" dirty="0">
              <a:latin typeface="+mn-lt"/>
            </a:endParaRPr>
          </a:p>
        </p:txBody>
      </p:sp>
      <p:sp>
        <p:nvSpPr>
          <p:cNvPr id="21" name="Legende mit Pfeil nach rechts 20"/>
          <p:cNvSpPr/>
          <p:nvPr/>
        </p:nvSpPr>
        <p:spPr>
          <a:xfrm>
            <a:off x="2984944" y="2780928"/>
            <a:ext cx="2955208" cy="1368152"/>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sp>
        <p:nvSpPr>
          <p:cNvPr id="22" name="Textfeld 21"/>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23" name="Rectangle 2"/>
          <p:cNvSpPr txBox="1">
            <a:spLocks/>
          </p:cNvSpPr>
          <p:nvPr/>
        </p:nvSpPr>
        <p:spPr>
          <a:xfrm>
            <a:off x="0" y="476672"/>
            <a:ext cx="8964488" cy="432048"/>
          </a:xfrm>
          <a:prstGeom prst="rect">
            <a:avLst/>
          </a:prstGeom>
          <a:solidFill>
            <a:srgbClr val="333366"/>
          </a:solidFill>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b="0" i="0" u="none" strike="noStrike" kern="1200" cap="none" spc="0" normalizeH="0" baseline="0" noProof="0" dirty="0" smtClean="0">
                <a:ln>
                  <a:noFill/>
                </a:ln>
                <a:solidFill>
                  <a:schemeClr val="bg1"/>
                </a:solidFill>
                <a:effectLst/>
                <a:uLnTx/>
                <a:uFillTx/>
                <a:latin typeface="Calibri" pitchFamily="34"/>
                <a:ea typeface="+mj-ea"/>
                <a:cs typeface="+mj-cs"/>
              </a:rPr>
              <a:t>Commons entstehen durch Institutionalisierungsformen von “common-pool-resources”</a:t>
            </a:r>
            <a:endParaRPr kumimoji="0" lang="de-DE"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grpSp>
        <p:nvGrpSpPr>
          <p:cNvPr id="30" name="Gruppieren 29"/>
          <p:cNvGrpSpPr/>
          <p:nvPr/>
        </p:nvGrpSpPr>
        <p:grpSpPr>
          <a:xfrm>
            <a:off x="5076056" y="4293096"/>
            <a:ext cx="1403648" cy="1296144"/>
            <a:chOff x="5076056" y="4293096"/>
            <a:chExt cx="1403648" cy="1296144"/>
          </a:xfrm>
        </p:grpSpPr>
        <p:sp>
          <p:nvSpPr>
            <p:cNvPr id="24" name="Abgerundetes Rechteck 23"/>
            <p:cNvSpPr/>
            <p:nvPr/>
          </p:nvSpPr>
          <p:spPr>
            <a:xfrm>
              <a:off x="5076056" y="4941168"/>
              <a:ext cx="1403648"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Private Güter</a:t>
              </a:r>
              <a:endParaRPr lang="de-DE" sz="2000" b="1" dirty="0">
                <a:solidFill>
                  <a:schemeClr val="tx1"/>
                </a:solidFill>
              </a:endParaRPr>
            </a:p>
          </p:txBody>
        </p:sp>
        <p:cxnSp>
          <p:nvCxnSpPr>
            <p:cNvPr id="26" name="Gerade Verbindung mit Pfeil 25"/>
            <p:cNvCxnSpPr/>
            <p:nvPr/>
          </p:nvCxnSpPr>
          <p:spPr>
            <a:xfrm flipH="1">
              <a:off x="5796136" y="4293096"/>
              <a:ext cx="432048"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6948264" y="4221088"/>
            <a:ext cx="2016224" cy="1368152"/>
            <a:chOff x="6948264" y="4221088"/>
            <a:chExt cx="2016224" cy="1368152"/>
          </a:xfrm>
        </p:grpSpPr>
        <p:sp>
          <p:nvSpPr>
            <p:cNvPr id="25" name="Abgerundetes Rechteck 24"/>
            <p:cNvSpPr/>
            <p:nvPr/>
          </p:nvSpPr>
          <p:spPr>
            <a:xfrm>
              <a:off x="6948264" y="4941168"/>
              <a:ext cx="2016224" cy="6480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Gemeingüter</a:t>
              </a:r>
            </a:p>
            <a:p>
              <a:pPr algn="ctr"/>
              <a:r>
                <a:rPr lang="de-DE" sz="2000" b="1" dirty="0" smtClean="0">
                  <a:solidFill>
                    <a:schemeClr val="tx1"/>
                  </a:solidFill>
                </a:rPr>
                <a:t>Commons</a:t>
              </a:r>
              <a:endParaRPr lang="de-DE" sz="2000" b="1" dirty="0">
                <a:solidFill>
                  <a:schemeClr val="tx1"/>
                </a:solidFill>
              </a:endParaRPr>
            </a:p>
          </p:txBody>
        </p:sp>
        <p:cxnSp>
          <p:nvCxnSpPr>
            <p:cNvPr id="27" name="Gerade Verbindung mit Pfeil 26"/>
            <p:cNvCxnSpPr/>
            <p:nvPr/>
          </p:nvCxnSpPr>
          <p:spPr>
            <a:xfrm>
              <a:off x="7956376" y="4221088"/>
              <a:ext cx="36004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28" name="Textfeld 27"/>
          <p:cNvSpPr txBox="1"/>
          <p:nvPr/>
        </p:nvSpPr>
        <p:spPr>
          <a:xfrm>
            <a:off x="3635896" y="980728"/>
            <a:ext cx="1224136" cy="830997"/>
          </a:xfrm>
          <a:prstGeom prst="rect">
            <a:avLst/>
          </a:prstGeom>
          <a:noFill/>
        </p:spPr>
        <p:txBody>
          <a:bodyPr wrap="square" rtlCol="0">
            <a:spAutoFit/>
          </a:bodyPr>
          <a:lstStyle/>
          <a:p>
            <a:pPr algn="ctr"/>
            <a:r>
              <a:rPr lang="de-DE" sz="2400" dirty="0" smtClean="0">
                <a:solidFill>
                  <a:srgbClr val="002060"/>
                </a:solidFill>
              </a:rPr>
              <a:t>unsere Wahl ?</a:t>
            </a:r>
          </a:p>
        </p:txBody>
      </p:sp>
      <p:sp>
        <p:nvSpPr>
          <p:cNvPr id="29" name="Abgerundetes Rechteck 28"/>
          <p:cNvSpPr/>
          <p:nvPr/>
        </p:nvSpPr>
        <p:spPr>
          <a:xfrm>
            <a:off x="6084168" y="2708920"/>
            <a:ext cx="2232248" cy="158417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rgbClr val="002060"/>
                </a:solidFill>
              </a:rPr>
              <a:t>Commons</a:t>
            </a:r>
            <a:endParaRPr lang="de-DE" sz="2400" b="1" dirty="0">
              <a:solidFill>
                <a:srgbClr val="002060"/>
              </a:solidFill>
            </a:endParaRPr>
          </a:p>
        </p:txBody>
      </p:sp>
      <p:sp>
        <p:nvSpPr>
          <p:cNvPr id="13" name="Abgerundetes Rechteck 12"/>
          <p:cNvSpPr/>
          <p:nvPr/>
        </p:nvSpPr>
        <p:spPr>
          <a:xfrm>
            <a:off x="6084168" y="2708920"/>
            <a:ext cx="2267744" cy="151216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Zugriff (access) zu Informations-objekten (Produkten und </a:t>
            </a:r>
            <a:br>
              <a:rPr lang="de-DE" sz="2000" b="1" dirty="0" smtClean="0">
                <a:solidFill>
                  <a:schemeClr val="tx1"/>
                </a:solidFill>
              </a:rPr>
            </a:br>
            <a:r>
              <a:rPr lang="de-DE" sz="2000" b="1" dirty="0" smtClean="0">
                <a:solidFill>
                  <a:schemeClr val="tx1"/>
                </a:solidFill>
              </a:rPr>
              <a:t>Dienstleistungen)</a:t>
            </a:r>
            <a:endParaRPr lang="de-DE" sz="2000" b="1" dirty="0">
              <a:solidFill>
                <a:schemeClr val="tx1"/>
              </a:solidFill>
            </a:endParaRPr>
          </a:p>
        </p:txBody>
      </p:sp>
      <p:sp>
        <p:nvSpPr>
          <p:cNvPr id="32" name="Textfeld 31"/>
          <p:cNvSpPr txBox="1"/>
          <p:nvPr/>
        </p:nvSpPr>
        <p:spPr>
          <a:xfrm>
            <a:off x="251520" y="4293096"/>
            <a:ext cx="2196752" cy="2308324"/>
          </a:xfrm>
          <a:prstGeom prst="rect">
            <a:avLst/>
          </a:prstGeom>
          <a:noFill/>
        </p:spPr>
        <p:txBody>
          <a:bodyPr wrap="square" rtlCol="0">
            <a:spAutoFit/>
          </a:bodyPr>
          <a:lstStyle/>
          <a:p>
            <a:pPr algn="ctr"/>
            <a:r>
              <a:rPr lang="de-DE" dirty="0" smtClean="0">
                <a:latin typeface="+mn-lt"/>
              </a:rPr>
              <a:t>Saubere Luft und Wasser</a:t>
            </a:r>
          </a:p>
          <a:p>
            <a:pPr algn="ctr"/>
            <a:r>
              <a:rPr lang="de-DE" dirty="0" smtClean="0">
                <a:latin typeface="+mn-lt"/>
              </a:rPr>
              <a:t>Rohstoffe</a:t>
            </a:r>
          </a:p>
          <a:p>
            <a:pPr algn="ctr"/>
            <a:r>
              <a:rPr lang="de-DE" dirty="0" smtClean="0">
                <a:latin typeface="+mn-lt"/>
              </a:rPr>
              <a:t>der öffentliche Raum</a:t>
            </a:r>
          </a:p>
          <a:p>
            <a:pPr algn="ctr"/>
            <a:r>
              <a:rPr lang="de-DE" dirty="0" smtClean="0">
                <a:latin typeface="+mn-lt"/>
              </a:rPr>
              <a:t>Gesundheit</a:t>
            </a:r>
          </a:p>
          <a:p>
            <a:pPr algn="ctr"/>
            <a:r>
              <a:rPr lang="de-DE" dirty="0" smtClean="0">
                <a:latin typeface="+mn-lt"/>
              </a:rPr>
              <a:t>Finanzen</a:t>
            </a:r>
          </a:p>
          <a:p>
            <a:pPr algn="ctr"/>
            <a:r>
              <a:rPr lang="de-DE" dirty="0" smtClean="0">
                <a:latin typeface="+mn-lt"/>
              </a:rPr>
              <a:t>Wissen</a:t>
            </a:r>
          </a:p>
          <a:p>
            <a:pPr algn="ctr"/>
            <a:endParaRPr 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18</a:t>
            </a:fld>
            <a:endParaRPr lang="de-DE" sz="1400" kern="0" dirty="0">
              <a:solidFill>
                <a:srgbClr val="000000"/>
              </a:solidFill>
              <a:latin typeface="Times New Roman" pitchFamily="18"/>
              <a:ea typeface="Arial Unicode MS" pitchFamily="2"/>
              <a:cs typeface="Tahoma" pitchFamily="2"/>
            </a:endParaRPr>
          </a:p>
        </p:txBody>
      </p:sp>
      <p:sp>
        <p:nvSpPr>
          <p:cNvPr id="8" name="Textfeld 4"/>
          <p:cNvSpPr txBox="1"/>
          <p:nvPr/>
        </p:nvSpPr>
        <p:spPr>
          <a:xfrm>
            <a:off x="647564" y="1268760"/>
            <a:ext cx="7743775" cy="1031629"/>
          </a:xfrm>
          <a:prstGeom prst="rect">
            <a:avLst/>
          </a:prstGeom>
          <a:solidFill>
            <a:schemeClr val="bg1"/>
          </a:solid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smtClean="0">
                <a:solidFill>
                  <a:srgbClr val="002060"/>
                </a:solidFill>
                <a:latin typeface="+mn-lt"/>
                <a:ea typeface="Arial Unicode MS" pitchFamily="2"/>
                <a:cs typeface="Tahoma" pitchFamily="2"/>
              </a:rPr>
              <a:t>Open Access </a:t>
            </a:r>
            <a:r>
              <a:rPr lang="de-DE" sz="2000" kern="0" dirty="0" smtClean="0">
                <a:solidFill>
                  <a:srgbClr val="002060"/>
                </a:solidFill>
                <a:latin typeface="+mn-lt"/>
                <a:ea typeface="Arial Unicode MS" pitchFamily="2"/>
                <a:cs typeface="Tahoma" pitchFamily="2"/>
              </a:rPr>
              <a:t>ist eine </a:t>
            </a:r>
            <a:r>
              <a:rPr lang="de-DE" sz="2000" b="1" kern="0" dirty="0" smtClean="0">
                <a:solidFill>
                  <a:srgbClr val="002060"/>
                </a:solidFill>
                <a:latin typeface="+mn-lt"/>
                <a:ea typeface="Arial Unicode MS" pitchFamily="2"/>
                <a:cs typeface="Tahoma" pitchFamily="2"/>
              </a:rPr>
              <a:t>Form der Institutionalisierung von Wissen, </a:t>
            </a:r>
            <a:r>
              <a:rPr lang="de-DE" sz="2000" kern="0" dirty="0" smtClean="0">
                <a:solidFill>
                  <a:srgbClr val="002060"/>
                </a:solidFill>
                <a:latin typeface="+mn-lt"/>
                <a:ea typeface="Arial Unicode MS" pitchFamily="2"/>
                <a:cs typeface="Tahoma" pitchFamily="2"/>
              </a:rPr>
              <a:t>durch die es zu einem </a:t>
            </a:r>
            <a:r>
              <a:rPr lang="de-DE" sz="2000" b="1" kern="0" dirty="0" smtClean="0">
                <a:solidFill>
                  <a:srgbClr val="002060"/>
                </a:solidFill>
                <a:latin typeface="+mn-lt"/>
                <a:ea typeface="Arial Unicode MS" pitchFamily="2"/>
                <a:cs typeface="Tahoma" pitchFamily="2"/>
              </a:rPr>
              <a:t>Commons</a:t>
            </a:r>
            <a:r>
              <a:rPr lang="de-DE" sz="2000" kern="0" dirty="0" smtClean="0">
                <a:solidFill>
                  <a:srgbClr val="002060"/>
                </a:solidFill>
                <a:latin typeface="+mn-lt"/>
                <a:ea typeface="Arial Unicode MS" pitchFamily="2"/>
                <a:cs typeface="Tahoma" pitchFamily="2"/>
              </a:rPr>
              <a:t> und zu einem </a:t>
            </a:r>
            <a:r>
              <a:rPr lang="de-DE" sz="2000" b="1" kern="0" dirty="0" smtClean="0">
                <a:solidFill>
                  <a:srgbClr val="002060"/>
                </a:solidFill>
                <a:latin typeface="+mn-lt"/>
                <a:ea typeface="Arial Unicode MS" pitchFamily="2"/>
                <a:cs typeface="Tahoma" pitchFamily="2"/>
              </a:rPr>
              <a:t>„common property</a:t>
            </a:r>
            <a:r>
              <a:rPr lang="de-DE" sz="2000" kern="0" dirty="0" smtClean="0">
                <a:solidFill>
                  <a:srgbClr val="002060"/>
                </a:solidFill>
                <a:latin typeface="+mn-lt"/>
                <a:ea typeface="Arial Unicode MS" pitchFamily="2"/>
                <a:cs typeface="Tahoma" pitchFamily="2"/>
              </a:rPr>
              <a:t>“ mit </a:t>
            </a:r>
            <a:r>
              <a:rPr lang="de-DE" sz="2000" b="1" kern="0" dirty="0" smtClean="0">
                <a:solidFill>
                  <a:srgbClr val="002060"/>
                </a:solidFill>
                <a:latin typeface="+mn-lt"/>
                <a:ea typeface="Arial Unicode MS" pitchFamily="2"/>
                <a:cs typeface="Tahoma" pitchFamily="2"/>
              </a:rPr>
              <a:t>freien Nutzungsregeln </a:t>
            </a:r>
            <a:r>
              <a:rPr lang="de-DE" sz="2000" kern="0" dirty="0" smtClean="0">
                <a:solidFill>
                  <a:srgbClr val="002060"/>
                </a:solidFill>
                <a:ea typeface="Arial Unicode MS" pitchFamily="2"/>
                <a:cs typeface="Tahoma" pitchFamily="2"/>
              </a:rPr>
              <a:t>und somit Teil der </a:t>
            </a:r>
            <a:r>
              <a:rPr lang="de-DE" sz="2000" b="1" kern="0" dirty="0" smtClean="0">
                <a:solidFill>
                  <a:srgbClr val="002060"/>
                </a:solidFill>
                <a:ea typeface="Arial Unicode MS" pitchFamily="2"/>
                <a:cs typeface="Tahoma" pitchFamily="2"/>
              </a:rPr>
              <a:t>Wissensökologie </a:t>
            </a:r>
            <a:r>
              <a:rPr lang="de-DE" sz="2000" kern="0" dirty="0" smtClean="0">
                <a:solidFill>
                  <a:srgbClr val="002060"/>
                </a:solidFill>
                <a:latin typeface="+mn-lt"/>
                <a:ea typeface="Arial Unicode MS" pitchFamily="2"/>
                <a:cs typeface="Tahoma" pitchFamily="2"/>
              </a:rPr>
              <a:t>werden kann.</a:t>
            </a:r>
            <a:endParaRPr lang="de-DE" sz="2000" kern="0" dirty="0">
              <a:solidFill>
                <a:srgbClr val="002060"/>
              </a:solidFill>
              <a:latin typeface="+mn-lt"/>
              <a:ea typeface="Arial Unicode MS" pitchFamily="2"/>
              <a:cs typeface="Tahoma" pitchFamily="2"/>
            </a:endParaRPr>
          </a:p>
        </p:txBody>
      </p:sp>
      <p:sp>
        <p:nvSpPr>
          <p:cNvPr id="6" name="Rectangle 2"/>
          <p:cNvSpPr txBox="1">
            <a:spLocks noGrp="1"/>
          </p:cNvSpPr>
          <p:nvPr>
            <p:ph type="title"/>
          </p:nvPr>
        </p:nvSpPr>
        <p:spPr>
          <a:xfrm>
            <a:off x="611560" y="188640"/>
            <a:ext cx="8064896" cy="792088"/>
          </a:xfrm>
          <a:solidFill>
            <a:srgbClr val="333366"/>
          </a:solidFill>
        </p:spPr>
        <p:txBody>
          <a:bodyPr anchor="ctr" anchorCtr="1"/>
          <a:lstStyle/>
          <a:p>
            <a:pPr algn="ctr" eaLnBrk="1" hangingPunct="1">
              <a:buFont typeface="StarSymbol"/>
              <a:buNone/>
            </a:pPr>
            <a:r>
              <a:rPr sz="2400" dirty="0" smtClean="0">
                <a:solidFill>
                  <a:srgbClr val="FFFFFF"/>
                </a:solidFill>
                <a:latin typeface="Calibri" pitchFamily="34" charset="0"/>
                <a:ea typeface="Arial Unicode MS" pitchFamily="34" charset="-128"/>
                <a:cs typeface="Arial" pitchFamily="34" charset="0"/>
              </a:rPr>
              <a:t>Open Access als Form der Institutionalisierung von Wissen</a:t>
            </a:r>
          </a:p>
        </p:txBody>
      </p:sp>
      <p:grpSp>
        <p:nvGrpSpPr>
          <p:cNvPr id="2" name="Gruppieren 10"/>
          <p:cNvGrpSpPr/>
          <p:nvPr/>
        </p:nvGrpSpPr>
        <p:grpSpPr>
          <a:xfrm>
            <a:off x="647564" y="2348880"/>
            <a:ext cx="7743775" cy="4159210"/>
            <a:chOff x="647564" y="2348880"/>
            <a:chExt cx="7743775" cy="4159210"/>
          </a:xfrm>
        </p:grpSpPr>
        <p:sp>
          <p:nvSpPr>
            <p:cNvPr id="5" name="Textfeld 4"/>
            <p:cNvSpPr txBox="1"/>
            <p:nvPr/>
          </p:nvSpPr>
          <p:spPr>
            <a:xfrm>
              <a:off x="647564" y="3010264"/>
              <a:ext cx="7743775" cy="2578976"/>
            </a:xfrm>
            <a:prstGeom prst="rect">
              <a:avLst/>
            </a:prstGeom>
            <a:solidFill>
              <a:schemeClr val="bg1"/>
            </a:solidFill>
            <a:ln>
              <a:noFill/>
            </a:ln>
          </p:spPr>
          <p:txBody>
            <a:bodyPr wrap="square" anchorCtr="1" compatLnSpc="0">
              <a:spAutoFit/>
            </a:bodyPr>
            <a:lstStyle/>
            <a:p>
              <a:pPr algn="ctr"/>
              <a:r>
                <a:rPr lang="de-DE" sz="2000" kern="0" dirty="0" smtClean="0">
                  <a:solidFill>
                    <a:srgbClr val="002060"/>
                  </a:solidFill>
                  <a:latin typeface="+mn-lt"/>
                  <a:ea typeface="Arial Unicode MS" pitchFamily="2"/>
                  <a:cs typeface="Tahoma" pitchFamily="2"/>
                </a:rPr>
                <a:t>„Die Urheber </a:t>
              </a:r>
              <a:r>
                <a:rPr lang="de-DE" sz="2000" kern="0" dirty="0" smtClean="0">
                  <a:latin typeface="+mn-lt"/>
                  <a:ea typeface="Arial Unicode MS" pitchFamily="2"/>
                  <a:cs typeface="Tahoma" pitchFamily="2"/>
                </a:rPr>
                <a:t>und</a:t>
              </a:r>
              <a:r>
                <a:rPr lang="de-DE" sz="2000" kern="0" dirty="0" smtClean="0">
                  <a:solidFill>
                    <a:srgbClr val="002060"/>
                  </a:solidFill>
                  <a:latin typeface="+mn-lt"/>
                  <a:ea typeface="Arial Unicode MS" pitchFamily="2"/>
                  <a:cs typeface="Tahoma" pitchFamily="2"/>
                </a:rPr>
                <a:t> die Rechteinhaber solcher Veröffentlichungen gewähren </a:t>
              </a:r>
              <a:r>
                <a:rPr lang="de-DE" sz="2000" b="1" kern="0" dirty="0" smtClean="0">
                  <a:solidFill>
                    <a:srgbClr val="002060"/>
                  </a:solidFill>
                  <a:latin typeface="+mn-lt"/>
                  <a:ea typeface="Arial Unicode MS" pitchFamily="2"/>
                  <a:cs typeface="Tahoma" pitchFamily="2"/>
                </a:rPr>
                <a:t>allen Nutzern </a:t>
              </a:r>
              <a:r>
                <a:rPr lang="de-DE" sz="2000" kern="0" dirty="0" smtClean="0">
                  <a:solidFill>
                    <a:srgbClr val="002060"/>
                  </a:solidFill>
                  <a:latin typeface="+mn-lt"/>
                  <a:ea typeface="Arial Unicode MS" pitchFamily="2"/>
                  <a:cs typeface="Tahoma" pitchFamily="2"/>
                </a:rPr>
                <a:t>unwiderruflich das freie, weltweite </a:t>
              </a:r>
              <a:r>
                <a:rPr lang="de-DE" sz="2000" b="1" kern="0" dirty="0" smtClean="0">
                  <a:solidFill>
                    <a:srgbClr val="002060"/>
                  </a:solidFill>
                  <a:latin typeface="+mn-lt"/>
                  <a:ea typeface="Arial Unicode MS" pitchFamily="2"/>
                  <a:cs typeface="Tahoma" pitchFamily="2"/>
                </a:rPr>
                <a:t>Zugangsrecht</a:t>
              </a:r>
              <a:r>
                <a:rPr lang="de-DE" sz="2000" kern="0" dirty="0" smtClean="0">
                  <a:solidFill>
                    <a:srgbClr val="002060"/>
                  </a:solidFill>
                  <a:latin typeface="+mn-lt"/>
                  <a:ea typeface="Arial Unicode MS" pitchFamily="2"/>
                  <a:cs typeface="Tahoma" pitchFamily="2"/>
                </a:rPr>
                <a:t> zu diesen Veröffentlichungen und erlauben ihnen, diese Veröffentlichungen – in jedem beliebigen digitalen Medium und für jeden verantwortbaren Zweck – </a:t>
              </a:r>
              <a:r>
                <a:rPr lang="de-DE" sz="2000" b="1" kern="0" dirty="0" smtClean="0">
                  <a:solidFill>
                    <a:srgbClr val="002060"/>
                  </a:solidFill>
                  <a:latin typeface="+mn-lt"/>
                  <a:ea typeface="Arial Unicode MS" pitchFamily="2"/>
                  <a:cs typeface="Tahoma" pitchFamily="2"/>
                </a:rPr>
                <a:t>zu kopieren, zu nutzen, zu verbreiten, zu übertragen und öffentlich wiederzugeben sowie Bearbeitungen davon zu erstellen und zu verbreiten</a:t>
              </a:r>
              <a:r>
                <a:rPr lang="de-DE" sz="2000" kern="0" dirty="0" smtClean="0">
                  <a:solidFill>
                    <a:srgbClr val="002060"/>
                  </a:solidFill>
                  <a:latin typeface="+mn-lt"/>
                  <a:ea typeface="Arial Unicode MS" pitchFamily="2"/>
                  <a:cs typeface="Tahoma" pitchFamily="2"/>
                </a:rPr>
                <a:t>, sofern die </a:t>
              </a:r>
              <a:r>
                <a:rPr lang="de-DE" sz="2000" b="1" kern="0" dirty="0" smtClean="0">
                  <a:solidFill>
                    <a:srgbClr val="002060"/>
                  </a:solidFill>
                  <a:latin typeface="+mn-lt"/>
                  <a:ea typeface="Arial Unicode MS" pitchFamily="2"/>
                  <a:cs typeface="Tahoma" pitchFamily="2"/>
                </a:rPr>
                <a:t>Urheberschaft korrekt angegeben</a:t>
              </a:r>
              <a:r>
                <a:rPr lang="de-DE" sz="2000" kern="0" dirty="0" smtClean="0">
                  <a:solidFill>
                    <a:srgbClr val="002060"/>
                  </a:solidFill>
                  <a:latin typeface="+mn-lt"/>
                  <a:ea typeface="Arial Unicode MS" pitchFamily="2"/>
                  <a:cs typeface="Tahoma" pitchFamily="2"/>
                </a:rPr>
                <a:t> wird.“</a:t>
              </a:r>
              <a:endParaRPr lang="de-DE" sz="2000" kern="0" dirty="0">
                <a:solidFill>
                  <a:srgbClr val="002060"/>
                </a:solidFill>
                <a:latin typeface="+mn-lt"/>
                <a:ea typeface="Arial Unicode MS" pitchFamily="2"/>
                <a:cs typeface="Tahoma" pitchFamily="2"/>
              </a:endParaRPr>
            </a:p>
          </p:txBody>
        </p:sp>
        <p:sp>
          <p:nvSpPr>
            <p:cNvPr id="7" name="Textfeld 4"/>
            <p:cNvSpPr txBox="1"/>
            <p:nvPr/>
          </p:nvSpPr>
          <p:spPr>
            <a:xfrm>
              <a:off x="647564" y="6165304"/>
              <a:ext cx="7743775" cy="342786"/>
            </a:xfrm>
            <a:prstGeom prst="rect">
              <a:avLst/>
            </a:prstGeom>
            <a:solidFill>
              <a:schemeClr val="bg1"/>
            </a:solidFill>
            <a:ln>
              <a:noFill/>
            </a:ln>
          </p:spPr>
          <p:txBody>
            <a:bodyPr wrap="square" anchorCtr="1" compatLnSpc="0">
              <a:spAutoFit/>
            </a:bodyPr>
            <a:lstStyle/>
            <a:p>
              <a:pPr algn="ctr"/>
              <a:r>
                <a:rPr lang="de-DE" sz="1600" dirty="0" smtClean="0">
                  <a:solidFill>
                    <a:srgbClr val="002060"/>
                  </a:solidFill>
                  <a:latin typeface="+mn-lt"/>
                  <a:hlinkClick r:id="rId3"/>
                </a:rPr>
                <a:t>Berliner Erklärung </a:t>
              </a:r>
              <a:r>
                <a:rPr lang="de-DE" sz="1600" dirty="0" smtClean="0">
                  <a:solidFill>
                    <a:srgbClr val="002060"/>
                  </a:solidFill>
                  <a:latin typeface="+mn-lt"/>
                </a:rPr>
                <a:t>über den offenen Zugang zu wissenschaftlichem Wissen</a:t>
              </a:r>
              <a:endParaRPr lang="de-DE" sz="1600" kern="0" dirty="0">
                <a:solidFill>
                  <a:srgbClr val="002060"/>
                </a:solidFill>
                <a:latin typeface="+mn-lt"/>
                <a:ea typeface="Arial Unicode MS" pitchFamily="2"/>
                <a:cs typeface="Tahoma" pitchFamily="2"/>
              </a:endParaRPr>
            </a:p>
          </p:txBody>
        </p:sp>
        <p:sp>
          <p:nvSpPr>
            <p:cNvPr id="10" name="Pfeil nach unten 9"/>
            <p:cNvSpPr/>
            <p:nvPr/>
          </p:nvSpPr>
          <p:spPr>
            <a:xfrm>
              <a:off x="1763688" y="2348880"/>
              <a:ext cx="288032" cy="7200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2178348"/>
            <a:ext cx="7743775" cy="1595052"/>
          </a:xfrm>
          <a:prstGeom prst="rect">
            <a:avLst/>
          </a:prstGeom>
          <a:solidFill>
            <a:schemeClr val="bg1"/>
          </a:solid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smtClean="0">
                <a:solidFill>
                  <a:srgbClr val="002060"/>
                </a:solidFill>
                <a:ea typeface="Arial Unicode MS" pitchFamily="2"/>
                <a:cs typeface="Tahoma" pitchFamily="2"/>
              </a:rPr>
              <a:t>mit ganz anderen Nutzungsrechten</a:t>
            </a:r>
            <a:br>
              <a:rPr lang="de-DE" sz="2400" b="1" kern="0" dirty="0" smtClean="0">
                <a:solidFill>
                  <a:srgbClr val="002060"/>
                </a:solidFill>
                <a:ea typeface="Arial Unicode MS" pitchFamily="2"/>
                <a:cs typeface="Tahoma" pitchFamily="2"/>
              </a:rPr>
            </a:br>
            <a:endParaRPr lang="de-DE" sz="2400" b="1" kern="0" dirty="0" smtClean="0">
              <a:solidFill>
                <a:srgbClr val="002060"/>
              </a:solidFill>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r>
              <a:rPr lang="de-DE" sz="2400" kern="0" dirty="0" smtClean="0">
                <a:solidFill>
                  <a:srgbClr val="002060"/>
                </a:solidFill>
                <a:latin typeface="+mn-lt"/>
                <a:ea typeface="Arial Unicode MS" pitchFamily="2"/>
                <a:cs typeface="Tahoma" pitchFamily="2"/>
              </a:rPr>
              <a:t>durch die es zu einer </a:t>
            </a:r>
            <a:r>
              <a:rPr lang="de-DE" sz="2400" b="1" kern="0" dirty="0" smtClean="0">
                <a:solidFill>
                  <a:srgbClr val="002060"/>
                </a:solidFill>
                <a:latin typeface="+mn-lt"/>
                <a:ea typeface="Arial Unicode MS" pitchFamily="2"/>
                <a:cs typeface="Tahoma" pitchFamily="2"/>
              </a:rPr>
              <a:t>Ware</a:t>
            </a:r>
            <a:r>
              <a:rPr lang="de-DE" sz="2400" kern="0" dirty="0" smtClean="0">
                <a:solidFill>
                  <a:srgbClr val="002060"/>
                </a:solidFill>
                <a:latin typeface="+mn-lt"/>
                <a:ea typeface="Arial Unicode MS" pitchFamily="2"/>
                <a:cs typeface="Tahoma" pitchFamily="2"/>
              </a:rPr>
              <a:t> mit </a:t>
            </a:r>
            <a:r>
              <a:rPr lang="de-DE" sz="2400" b="1" kern="0" dirty="0" smtClean="0">
                <a:solidFill>
                  <a:srgbClr val="002060"/>
                </a:solidFill>
                <a:latin typeface="+mn-lt"/>
                <a:ea typeface="Arial Unicode MS" pitchFamily="2"/>
                <a:cs typeface="Tahoma" pitchFamily="2"/>
              </a:rPr>
              <a:t>privaten Eigentums- und Ausschließungsrechten </a:t>
            </a:r>
            <a:r>
              <a:rPr lang="de-DE" sz="2400" kern="0" dirty="0" smtClean="0">
                <a:solidFill>
                  <a:srgbClr val="002060"/>
                </a:solidFill>
                <a:latin typeface="+mn-lt"/>
                <a:ea typeface="Arial Unicode MS" pitchFamily="2"/>
                <a:cs typeface="Tahoma" pitchFamily="2"/>
              </a:rPr>
              <a:t>werden kann.</a:t>
            </a:r>
            <a:endParaRPr lang="de-DE" sz="2400" kern="0" dirty="0">
              <a:solidFill>
                <a:srgbClr val="002060"/>
              </a:solidFill>
              <a:latin typeface="+mn-lt"/>
              <a:ea typeface="Arial Unicode MS" pitchFamily="2"/>
              <a:cs typeface="Tahoma" pitchFamily="2"/>
            </a:endParaRPr>
          </a:p>
        </p:txBody>
      </p:sp>
      <p:sp>
        <p:nvSpPr>
          <p:cNvPr id="6" name="Textfeld 5"/>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16" name="Textfeld 15"/>
          <p:cNvSpPr txBox="1"/>
          <p:nvPr/>
        </p:nvSpPr>
        <p:spPr>
          <a:xfrm>
            <a:off x="899592" y="692696"/>
            <a:ext cx="7743775" cy="1219373"/>
          </a:xfrm>
          <a:prstGeom prst="rect">
            <a:avLst/>
          </a:prstGeom>
          <a:solidFill>
            <a:schemeClr val="bg1"/>
          </a:solid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dirty="0" smtClean="0">
                <a:solidFill>
                  <a:srgbClr val="002060"/>
                </a:solidFill>
                <a:latin typeface="+mn-lt"/>
                <a:ea typeface="Arial Unicode MS" pitchFamily="2"/>
                <a:cs typeface="Tahoma" pitchFamily="2"/>
              </a:rPr>
              <a:t>Aber auch</a:t>
            </a:r>
            <a:r>
              <a:rPr lang="de-DE" sz="2400" b="1" kern="0" dirty="0" smtClean="0">
                <a:solidFill>
                  <a:srgbClr val="002060"/>
                </a:solidFill>
                <a:latin typeface="+mn-lt"/>
                <a:ea typeface="Arial Unicode MS" pitchFamily="2"/>
                <a:cs typeface="Tahoma" pitchFamily="2"/>
              </a:rPr>
              <a:t> die proprietären Modelle der kommerziellen Informationswirtschaft </a:t>
            </a:r>
            <a:r>
              <a:rPr lang="de-DE" sz="2400" kern="0" dirty="0" smtClean="0">
                <a:solidFill>
                  <a:srgbClr val="002060"/>
                </a:solidFill>
                <a:latin typeface="+mn-lt"/>
                <a:ea typeface="Arial Unicode MS" pitchFamily="2"/>
                <a:cs typeface="Tahoma" pitchFamily="2"/>
              </a:rPr>
              <a:t>sind</a:t>
            </a:r>
            <a:r>
              <a:rPr lang="de-DE" sz="2400" b="1" kern="0" dirty="0" smtClean="0">
                <a:solidFill>
                  <a:srgbClr val="002060"/>
                </a:solidFill>
                <a:latin typeface="+mn-lt"/>
                <a:ea typeface="Arial Unicode MS" pitchFamily="2"/>
                <a:cs typeface="Tahoma" pitchFamily="2"/>
              </a:rPr>
              <a:t> Formen der Institutionalisierung von Wissen</a:t>
            </a:r>
            <a:endParaRPr lang="de-DE" sz="2400" kern="0" dirty="0">
              <a:solidFill>
                <a:srgbClr val="002060"/>
              </a:solidFill>
              <a:latin typeface="+mn-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Grp="1"/>
          </p:cNvSpPr>
          <p:nvPr>
            <p:ph type="title" idx="4294967295"/>
          </p:nvPr>
        </p:nvSpPr>
        <p:spPr>
          <a:xfrm>
            <a:off x="1259632" y="2132856"/>
            <a:ext cx="6840760" cy="1440160"/>
          </a:xfrm>
          <a:solidFill>
            <a:srgbClr val="333366"/>
          </a:solidFill>
        </p:spPr>
        <p:txBody>
          <a:bodyPr anchor="ctr" anchorCtr="1">
            <a:normAutofit/>
          </a:bodyPr>
          <a:lstStyle/>
          <a:p>
            <a:pPr algn="ctr" eaLnBrk="1" hangingPunct="1">
              <a:buNone/>
            </a:pPr>
            <a:r>
              <a:rPr lang="de-DE" dirty="0" smtClean="0">
                <a:solidFill>
                  <a:schemeClr val="bg1"/>
                </a:solidFill>
              </a:rPr>
              <a:t>Bestimmungen – Thesen - Fragen</a:t>
            </a:r>
            <a:endParaRPr lang="de-DE" dirty="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1475656" y="1196752"/>
            <a:ext cx="6300787" cy="3600450"/>
          </a:xfrm>
          <a:prstGeom prst="rect">
            <a:avLst/>
          </a:prstGeom>
          <a:solidFill>
            <a:srgbClr val="333366"/>
          </a:solidFill>
        </p:spPr>
        <p:txBody>
          <a:bodyPr anchor="ctr" anchorCtr="1"/>
          <a:lstStyle/>
          <a:p>
            <a:pPr marL="0" marR="0" lvl="0" indent="0" algn="ctr" defTabSz="914400" rtl="0" eaLnBrk="1" fontAlgn="auto" latinLnBrk="0" hangingPunct="1">
              <a:lnSpc>
                <a:spcPct val="100000"/>
              </a:lnSpc>
              <a:spcBef>
                <a:spcPct val="0"/>
              </a:spcBef>
              <a:spcAft>
                <a:spcPts val="0"/>
              </a:spcAft>
              <a:buClrTx/>
              <a:buSzTx/>
              <a:buFont typeface="StarSymbol"/>
              <a:buNone/>
              <a:tabLst/>
              <a:defRPr/>
            </a:pPr>
            <a:r>
              <a:rPr kumimoji="0" lang="de-DE" sz="44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rPr>
              <a:t>Modelle für die Institutionalisierung von Wissen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 Access - nachhaltige Institutionalisierungsform für das Commons Wissen</a:t>
            </a:r>
            <a:endParaRPr lang="de-DE" sz="2000" dirty="0">
              <a:solidFill>
                <a:schemeClr val="bg1"/>
              </a:solidFill>
              <a:latin typeface="+mn-lt"/>
            </a:endParaRPr>
          </a:p>
        </p:txBody>
      </p:sp>
      <p:sp>
        <p:nvSpPr>
          <p:cNvPr id="6" name="Textfeld 5"/>
          <p:cNvSpPr txBox="1"/>
          <p:nvPr/>
        </p:nvSpPr>
        <p:spPr>
          <a:xfrm>
            <a:off x="0" y="-27384"/>
            <a:ext cx="9144000" cy="461665"/>
          </a:xfrm>
          <a:prstGeom prst="rect">
            <a:avLst/>
          </a:prstGeom>
          <a:solidFill>
            <a:srgbClr val="002060"/>
          </a:solidFill>
        </p:spPr>
        <p:txBody>
          <a:bodyPr wrap="square">
            <a:spAutoFit/>
          </a:bodyPr>
          <a:lstStyle/>
          <a:p>
            <a:pPr algn="ctr"/>
            <a:r>
              <a:rPr lang="de-DE" sz="2400" b="1" dirty="0" smtClean="0">
                <a:solidFill>
                  <a:schemeClr val="bg1"/>
                </a:solidFill>
              </a:rPr>
              <a:t>Wissenschaftliche Zeitschriftenmärkte der Wissensökonomie</a:t>
            </a:r>
            <a:endParaRPr lang="de-DE" sz="2400" dirty="0">
              <a:solidFill>
                <a:schemeClr val="bg1"/>
              </a:solidFill>
              <a:latin typeface="+mn-lt"/>
            </a:endParaRPr>
          </a:p>
        </p:txBody>
      </p:sp>
      <p:sp>
        <p:nvSpPr>
          <p:cNvPr id="8" name="Textfeld 7"/>
          <p:cNvSpPr txBox="1"/>
          <p:nvPr/>
        </p:nvSpPr>
        <p:spPr>
          <a:xfrm>
            <a:off x="323528" y="620688"/>
            <a:ext cx="2808312"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Publikationsmärkte</a:t>
            </a:r>
          </a:p>
          <a:p>
            <a:pPr algn="ctr"/>
            <a:r>
              <a:rPr lang="de-DE" sz="2000" b="1" dirty="0" smtClean="0">
                <a:solidFill>
                  <a:schemeClr val="bg1"/>
                </a:solidFill>
              </a:rPr>
              <a:t>der Wissensökonomie</a:t>
            </a:r>
            <a:endParaRPr lang="de-DE" sz="2000" b="1" dirty="0" smtClean="0">
              <a:solidFill>
                <a:schemeClr val="bg1"/>
              </a:solidFill>
              <a:latin typeface="+mn-lt"/>
            </a:endParaRPr>
          </a:p>
        </p:txBody>
      </p:sp>
      <p:sp>
        <p:nvSpPr>
          <p:cNvPr id="13" name="Textfeld 12"/>
          <p:cNvSpPr txBox="1"/>
          <p:nvPr/>
        </p:nvSpPr>
        <p:spPr>
          <a:xfrm>
            <a:off x="3491880" y="2240868"/>
            <a:ext cx="4896544" cy="369332"/>
          </a:xfrm>
          <a:prstGeom prst="rect">
            <a:avLst/>
          </a:prstGeom>
          <a:noFill/>
        </p:spPr>
        <p:txBody>
          <a:bodyPr wrap="square" rtlCol="0">
            <a:spAutoFit/>
          </a:bodyPr>
          <a:lstStyle/>
          <a:p>
            <a:pPr>
              <a:buFont typeface="Wingdings" pitchFamily="2" charset="2"/>
              <a:buChar char="Ø"/>
              <a:tabLst>
                <a:tab pos="0" algn="l"/>
              </a:tabLst>
            </a:pPr>
            <a:r>
              <a:rPr lang="de-DE" dirty="0" smtClean="0"/>
              <a:t>  geschützt durch starken  Urheberrecht</a:t>
            </a:r>
            <a:endParaRPr lang="de-DE" dirty="0"/>
          </a:p>
        </p:txBody>
      </p:sp>
      <p:sp>
        <p:nvSpPr>
          <p:cNvPr id="14" name="Textfeld 13"/>
          <p:cNvSpPr txBox="1"/>
          <p:nvPr/>
        </p:nvSpPr>
        <p:spPr>
          <a:xfrm>
            <a:off x="3491880" y="3753036"/>
            <a:ext cx="5256584" cy="369332"/>
          </a:xfrm>
          <a:prstGeom prst="rect">
            <a:avLst/>
          </a:prstGeom>
          <a:noFill/>
        </p:spPr>
        <p:txBody>
          <a:bodyPr wrap="square" rtlCol="0">
            <a:spAutoFit/>
          </a:bodyPr>
          <a:lstStyle/>
          <a:p>
            <a:pPr>
              <a:buFont typeface="Wingdings" pitchFamily="2" charset="2"/>
              <a:buChar char="Ø"/>
            </a:pPr>
            <a:r>
              <a:rPr lang="de-DE" dirty="0" smtClean="0"/>
              <a:t>  In hohem Maße profitabel durch Verknappung</a:t>
            </a:r>
            <a:endParaRPr lang="de-DE" dirty="0"/>
          </a:p>
        </p:txBody>
      </p:sp>
      <p:sp>
        <p:nvSpPr>
          <p:cNvPr id="15" name="Textfeld 14"/>
          <p:cNvSpPr txBox="1"/>
          <p:nvPr/>
        </p:nvSpPr>
        <p:spPr>
          <a:xfrm>
            <a:off x="3491880" y="4509120"/>
            <a:ext cx="3672408" cy="369332"/>
          </a:xfrm>
          <a:prstGeom prst="rect">
            <a:avLst/>
          </a:prstGeom>
          <a:noFill/>
        </p:spPr>
        <p:txBody>
          <a:bodyPr wrap="square" rtlCol="0">
            <a:spAutoFit/>
          </a:bodyPr>
          <a:lstStyle/>
          <a:p>
            <a:pPr>
              <a:buFont typeface="Wingdings" pitchFamily="2" charset="2"/>
              <a:buChar char="Ø"/>
            </a:pPr>
            <a:r>
              <a:rPr lang="de-DE" dirty="0" smtClean="0"/>
              <a:t>  stabilisiert „information rich“</a:t>
            </a:r>
            <a:endParaRPr lang="de-DE" dirty="0"/>
          </a:p>
        </p:txBody>
      </p:sp>
      <p:sp>
        <p:nvSpPr>
          <p:cNvPr id="16" name="Textfeld 15"/>
          <p:cNvSpPr txBox="1"/>
          <p:nvPr/>
        </p:nvSpPr>
        <p:spPr>
          <a:xfrm>
            <a:off x="3491880" y="2996952"/>
            <a:ext cx="5328592" cy="369332"/>
          </a:xfrm>
          <a:prstGeom prst="rect">
            <a:avLst/>
          </a:prstGeom>
          <a:noFill/>
        </p:spPr>
        <p:txBody>
          <a:bodyPr wrap="square" rtlCol="0">
            <a:spAutoFit/>
          </a:bodyPr>
          <a:lstStyle/>
          <a:p>
            <a:pPr>
              <a:buFont typeface="Wingdings" pitchFamily="2" charset="2"/>
              <a:buChar char="Ø"/>
            </a:pPr>
            <a:r>
              <a:rPr lang="de-DE" dirty="0" smtClean="0"/>
              <a:t>  geschützt durch technische Schutzmaßnahmen</a:t>
            </a:r>
            <a:endParaRPr lang="de-DE" dirty="0"/>
          </a:p>
        </p:txBody>
      </p:sp>
      <p:sp>
        <p:nvSpPr>
          <p:cNvPr id="17" name="Textfeld 16"/>
          <p:cNvSpPr txBox="1"/>
          <p:nvPr/>
        </p:nvSpPr>
        <p:spPr>
          <a:xfrm>
            <a:off x="3491880" y="1484784"/>
            <a:ext cx="4896544" cy="369332"/>
          </a:xfrm>
          <a:prstGeom prst="rect">
            <a:avLst/>
          </a:prstGeom>
          <a:noFill/>
        </p:spPr>
        <p:txBody>
          <a:bodyPr wrap="square" rtlCol="0">
            <a:spAutoFit/>
          </a:bodyPr>
          <a:lstStyle/>
          <a:p>
            <a:pPr>
              <a:buFont typeface="Wingdings" pitchFamily="2" charset="2"/>
              <a:buChar char="Ø"/>
              <a:tabLst>
                <a:tab pos="0" algn="l"/>
              </a:tabLst>
            </a:pPr>
            <a:r>
              <a:rPr lang="de-DE" dirty="0" smtClean="0"/>
              <a:t>  privat organisiert</a:t>
            </a:r>
            <a:endParaRPr lang="de-DE" dirty="0"/>
          </a:p>
        </p:txBody>
      </p:sp>
      <p:sp>
        <p:nvSpPr>
          <p:cNvPr id="18" name="Textfeld 17"/>
          <p:cNvSpPr txBox="1"/>
          <p:nvPr/>
        </p:nvSpPr>
        <p:spPr>
          <a:xfrm>
            <a:off x="323528" y="5661248"/>
            <a:ext cx="4752528" cy="461665"/>
          </a:xfrm>
          <a:prstGeom prst="rect">
            <a:avLst/>
          </a:prstGeom>
          <a:noFill/>
        </p:spPr>
        <p:txBody>
          <a:bodyPr wrap="square" rtlCol="0">
            <a:spAutoFit/>
          </a:bodyPr>
          <a:lstStyle/>
          <a:p>
            <a:pPr algn="ctr"/>
            <a:r>
              <a:rPr lang="en-US" sz="1200" dirty="0" smtClean="0">
                <a:latin typeface="+mn-lt"/>
              </a:rPr>
              <a:t>The stm report . September 2009 -http://www.iata.csic.es/~bibrem/NECOBELAC/STM-report.pdf</a:t>
            </a:r>
            <a:r>
              <a:rPr lang="de-DE" sz="1200" dirty="0" smtClean="0">
                <a:latin typeface="+mn-lt"/>
              </a:rPr>
              <a:t>/</a:t>
            </a:r>
            <a:endParaRPr lang="de-DE" sz="1200" dirty="0">
              <a:latin typeface="+mn-lt"/>
            </a:endParaRPr>
          </a:p>
        </p:txBody>
      </p:sp>
      <p:sp>
        <p:nvSpPr>
          <p:cNvPr id="19" name="Textfeld 18"/>
          <p:cNvSpPr txBox="1"/>
          <p:nvPr/>
        </p:nvSpPr>
        <p:spPr>
          <a:xfrm>
            <a:off x="107504" y="1556792"/>
            <a:ext cx="2273395" cy="584775"/>
          </a:xfrm>
          <a:prstGeom prst="rect">
            <a:avLst/>
          </a:prstGeom>
          <a:noFill/>
        </p:spPr>
        <p:txBody>
          <a:bodyPr wrap="square" rtlCol="0">
            <a:spAutoFit/>
          </a:bodyPr>
          <a:lstStyle/>
          <a:p>
            <a:r>
              <a:rPr lang="de-DE" sz="1600" dirty="0" smtClean="0">
                <a:latin typeface="+mn-lt"/>
              </a:rPr>
              <a:t>2.000 wissenschaftliche Zeitschriftenverlage</a:t>
            </a:r>
            <a:endParaRPr lang="de-DE" sz="1600" dirty="0">
              <a:latin typeface="+mn-lt"/>
            </a:endParaRPr>
          </a:p>
        </p:txBody>
      </p:sp>
      <p:sp>
        <p:nvSpPr>
          <p:cNvPr id="20" name="Textfeld 19"/>
          <p:cNvSpPr txBox="1"/>
          <p:nvPr/>
        </p:nvSpPr>
        <p:spPr>
          <a:xfrm>
            <a:off x="107504" y="4099835"/>
            <a:ext cx="2232248" cy="584775"/>
          </a:xfrm>
          <a:prstGeom prst="rect">
            <a:avLst/>
          </a:prstGeom>
          <a:noFill/>
        </p:spPr>
        <p:txBody>
          <a:bodyPr wrap="square" rtlCol="0">
            <a:spAutoFit/>
          </a:bodyPr>
          <a:lstStyle/>
          <a:p>
            <a:r>
              <a:rPr lang="de-DE" sz="1600" dirty="0" smtClean="0">
                <a:latin typeface="+mn-lt"/>
              </a:rPr>
              <a:t>mehr als 3 Millionen Artikel verarbeitet</a:t>
            </a:r>
            <a:endParaRPr lang="de-DE" sz="1600" dirty="0">
              <a:latin typeface="+mn-lt"/>
            </a:endParaRPr>
          </a:p>
        </p:txBody>
      </p:sp>
      <p:sp>
        <p:nvSpPr>
          <p:cNvPr id="21" name="Textfeld 20"/>
          <p:cNvSpPr txBox="1"/>
          <p:nvPr/>
        </p:nvSpPr>
        <p:spPr>
          <a:xfrm>
            <a:off x="107504" y="3402519"/>
            <a:ext cx="2448272" cy="584775"/>
          </a:xfrm>
          <a:prstGeom prst="rect">
            <a:avLst/>
          </a:prstGeom>
          <a:noFill/>
        </p:spPr>
        <p:txBody>
          <a:bodyPr wrap="square" rtlCol="0">
            <a:spAutoFit/>
          </a:bodyPr>
          <a:lstStyle/>
          <a:p>
            <a:r>
              <a:rPr lang="de-DE" sz="1600" dirty="0" smtClean="0">
                <a:latin typeface="+mn-lt"/>
              </a:rPr>
              <a:t>etwa 1,5 Millionen peer review validierte Beiträge</a:t>
            </a:r>
            <a:endParaRPr lang="de-DE" sz="1600" dirty="0">
              <a:latin typeface="+mn-lt"/>
            </a:endParaRPr>
          </a:p>
        </p:txBody>
      </p:sp>
      <p:sp>
        <p:nvSpPr>
          <p:cNvPr id="22" name="Textfeld 21"/>
          <p:cNvSpPr txBox="1"/>
          <p:nvPr/>
        </p:nvSpPr>
        <p:spPr>
          <a:xfrm>
            <a:off x="107504" y="4797152"/>
            <a:ext cx="2448272" cy="830997"/>
          </a:xfrm>
          <a:prstGeom prst="rect">
            <a:avLst/>
          </a:prstGeom>
          <a:noFill/>
        </p:spPr>
        <p:txBody>
          <a:bodyPr wrap="square" rtlCol="0">
            <a:spAutoFit/>
          </a:bodyPr>
          <a:lstStyle/>
          <a:p>
            <a:r>
              <a:rPr lang="de-DE" sz="1600" dirty="0" smtClean="0">
                <a:latin typeface="+mn-lt"/>
              </a:rPr>
              <a:t>über </a:t>
            </a:r>
            <a:r>
              <a:rPr lang="de-DE" sz="1600" b="1" dirty="0" smtClean="0">
                <a:latin typeface="+mn-lt"/>
              </a:rPr>
              <a:t>40 Millionen </a:t>
            </a:r>
            <a:r>
              <a:rPr lang="de-DE" sz="1600" dirty="0" smtClean="0">
                <a:latin typeface="+mn-lt"/>
              </a:rPr>
              <a:t>Artikel elektronisch recherchier- und downloadbar</a:t>
            </a:r>
            <a:endParaRPr lang="de-DE" sz="1600" dirty="0">
              <a:latin typeface="+mn-lt"/>
            </a:endParaRPr>
          </a:p>
        </p:txBody>
      </p:sp>
      <p:sp>
        <p:nvSpPr>
          <p:cNvPr id="23" name="Textfeld 22"/>
          <p:cNvSpPr txBox="1"/>
          <p:nvPr/>
        </p:nvSpPr>
        <p:spPr>
          <a:xfrm>
            <a:off x="107504" y="2254108"/>
            <a:ext cx="2736304" cy="584775"/>
          </a:xfrm>
          <a:prstGeom prst="rect">
            <a:avLst/>
          </a:prstGeom>
          <a:noFill/>
        </p:spPr>
        <p:txBody>
          <a:bodyPr wrap="square" rtlCol="0">
            <a:spAutoFit/>
          </a:bodyPr>
          <a:lstStyle/>
          <a:p>
            <a:r>
              <a:rPr lang="de-DE" sz="1600" dirty="0" smtClean="0">
                <a:latin typeface="+mn-lt"/>
              </a:rPr>
              <a:t>mehr als </a:t>
            </a:r>
            <a:r>
              <a:rPr lang="en-US" sz="1600" dirty="0" smtClean="0">
                <a:latin typeface="+mn-lt"/>
              </a:rPr>
              <a:t>25,400 scholarly peer-reviewed journals (2009)</a:t>
            </a:r>
            <a:endParaRPr lang="de-DE" sz="1600" dirty="0">
              <a:latin typeface="+mn-lt"/>
            </a:endParaRPr>
          </a:p>
        </p:txBody>
      </p:sp>
      <p:sp>
        <p:nvSpPr>
          <p:cNvPr id="24" name="Textfeld 23"/>
          <p:cNvSpPr txBox="1"/>
          <p:nvPr/>
        </p:nvSpPr>
        <p:spPr>
          <a:xfrm>
            <a:off x="107504" y="2951424"/>
            <a:ext cx="1923642" cy="338554"/>
          </a:xfrm>
          <a:prstGeom prst="rect">
            <a:avLst/>
          </a:prstGeom>
          <a:noFill/>
        </p:spPr>
        <p:txBody>
          <a:bodyPr wrap="square" rtlCol="0">
            <a:spAutoFit/>
          </a:bodyPr>
          <a:lstStyle/>
          <a:p>
            <a:r>
              <a:rPr lang="de-DE" sz="1600" dirty="0" smtClean="0">
                <a:latin typeface="+mn-lt"/>
              </a:rPr>
              <a:t>96%  of STM online</a:t>
            </a:r>
            <a:endParaRPr lang="de-DE" sz="16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61665"/>
          </a:xfrm>
          <a:prstGeom prst="rect">
            <a:avLst/>
          </a:prstGeom>
          <a:solidFill>
            <a:srgbClr val="002060"/>
          </a:solidFill>
        </p:spPr>
        <p:txBody>
          <a:bodyPr wrap="square">
            <a:spAutoFit/>
          </a:bodyPr>
          <a:lstStyle/>
          <a:p>
            <a:pPr algn="ctr"/>
            <a:r>
              <a:rPr lang="de-DE" sz="2400" dirty="0" smtClean="0">
                <a:solidFill>
                  <a:schemeClr val="bg1"/>
                </a:solidFill>
                <a:latin typeface="+mn-lt"/>
              </a:rPr>
              <a:t>Alternatives Modell der Wissensökonomie (freeconomics)</a:t>
            </a:r>
            <a:endParaRPr lang="de-DE" sz="2400" dirty="0">
              <a:solidFill>
                <a:schemeClr val="bg1"/>
              </a:solidFill>
              <a:latin typeface="+mn-lt"/>
            </a:endParaRPr>
          </a:p>
        </p:txBody>
      </p:sp>
      <p:sp>
        <p:nvSpPr>
          <p:cNvPr id="30" name="Rectangle 1030"/>
          <p:cNvSpPr>
            <a:spLocks noChangeArrowheads="1"/>
          </p:cNvSpPr>
          <p:nvPr/>
        </p:nvSpPr>
        <p:spPr bwMode="auto">
          <a:xfrm>
            <a:off x="179512" y="913831"/>
            <a:ext cx="2798762" cy="925511"/>
          </a:xfrm>
          <a:prstGeom prst="rect">
            <a:avLst/>
          </a:prstGeom>
          <a:solidFill>
            <a:srgbClr val="002060"/>
          </a:solidFill>
          <a:ln w="12700">
            <a:noFill/>
            <a:miter lim="800000"/>
            <a:headEnd/>
            <a:tailEnd/>
          </a:ln>
        </p:spPr>
        <p:txBody>
          <a:bodyPr lIns="90000" tIns="46800" rIns="90000" bIns="46800" anchor="ctr">
            <a:spAutoFit/>
          </a:bodyPr>
          <a:lstStyle/>
          <a:p>
            <a:pPr algn="ctr"/>
            <a:r>
              <a:rPr lang="de-DE" b="1" dirty="0" smtClean="0">
                <a:solidFill>
                  <a:schemeClr val="bg1"/>
                </a:solidFill>
                <a:latin typeface="+mn-lt"/>
              </a:rPr>
              <a:t>Wissensökonomie</a:t>
            </a:r>
          </a:p>
          <a:p>
            <a:pPr algn="ctr"/>
            <a:r>
              <a:rPr lang="de-DE" b="1" dirty="0" smtClean="0">
                <a:solidFill>
                  <a:schemeClr val="bg1"/>
                </a:solidFill>
              </a:rPr>
              <a:t>im Internet</a:t>
            </a:r>
          </a:p>
          <a:p>
            <a:pPr algn="ctr"/>
            <a:r>
              <a:rPr lang="de-DE" b="1" dirty="0" smtClean="0">
                <a:solidFill>
                  <a:schemeClr val="bg1"/>
                </a:solidFill>
                <a:latin typeface="+mn-lt"/>
              </a:rPr>
              <a:t>(Beispiel Google)</a:t>
            </a:r>
            <a:endParaRPr lang="de-DE" dirty="0">
              <a:solidFill>
                <a:schemeClr val="bg1"/>
              </a:solidFill>
              <a:latin typeface="+mn-lt"/>
            </a:endParaRPr>
          </a:p>
        </p:txBody>
      </p:sp>
      <p:sp>
        <p:nvSpPr>
          <p:cNvPr id="31" name="Rectangle 1030"/>
          <p:cNvSpPr>
            <a:spLocks noChangeArrowheads="1"/>
          </p:cNvSpPr>
          <p:nvPr/>
        </p:nvSpPr>
        <p:spPr bwMode="auto">
          <a:xfrm>
            <a:off x="683568" y="4797152"/>
            <a:ext cx="2798763" cy="371475"/>
          </a:xfrm>
          <a:prstGeom prst="rect">
            <a:avLst/>
          </a:prstGeom>
          <a:solidFill>
            <a:srgbClr val="002060"/>
          </a:solidFill>
          <a:ln w="12700">
            <a:noFill/>
            <a:miter lim="800000"/>
            <a:headEnd/>
            <a:tailEnd/>
          </a:ln>
        </p:spPr>
        <p:txBody>
          <a:bodyPr lIns="90000" tIns="46800" rIns="90000" bIns="46800" anchor="ctr">
            <a:spAutoFit/>
          </a:bodyPr>
          <a:lstStyle/>
          <a:p>
            <a:pPr algn="ctr"/>
            <a:r>
              <a:rPr lang="de-DE" dirty="0">
                <a:solidFill>
                  <a:schemeClr val="bg1"/>
                </a:solidFill>
                <a:latin typeface="+mn-lt"/>
              </a:rPr>
              <a:t>Freeconomics</a:t>
            </a:r>
          </a:p>
        </p:txBody>
      </p:sp>
      <p:grpSp>
        <p:nvGrpSpPr>
          <p:cNvPr id="73" name="Gruppieren 72"/>
          <p:cNvGrpSpPr/>
          <p:nvPr/>
        </p:nvGrpSpPr>
        <p:grpSpPr>
          <a:xfrm>
            <a:off x="1043608" y="1961056"/>
            <a:ext cx="2532061" cy="2647654"/>
            <a:chOff x="1043608" y="1961056"/>
            <a:chExt cx="2532061" cy="2647654"/>
          </a:xfrm>
        </p:grpSpPr>
        <p:sp>
          <p:nvSpPr>
            <p:cNvPr id="36" name="Line 1054"/>
            <p:cNvSpPr>
              <a:spLocks noChangeShapeType="1"/>
            </p:cNvSpPr>
            <p:nvPr/>
          </p:nvSpPr>
          <p:spPr bwMode="auto">
            <a:xfrm rot="15155565" flipH="1" flipV="1">
              <a:off x="2192295" y="2260010"/>
              <a:ext cx="870977" cy="273069"/>
            </a:xfrm>
            <a:prstGeom prst="line">
              <a:avLst/>
            </a:prstGeom>
            <a:noFill/>
            <a:ln w="88900">
              <a:solidFill>
                <a:srgbClr val="002060"/>
              </a:solidFill>
              <a:round/>
              <a:headEnd/>
              <a:tailEnd type="triangle" w="med" len="med"/>
            </a:ln>
          </p:spPr>
          <p:txBody>
            <a:bodyPr wrap="square" lIns="90000" tIns="46800" rIns="90000" bIns="46800">
              <a:spAutoFit/>
            </a:bodyPr>
            <a:lstStyle/>
            <a:p>
              <a:pPr>
                <a:defRPr/>
              </a:pPr>
              <a:endParaRPr lang="de-DE" dirty="0">
                <a:latin typeface="+mn-lt"/>
                <a:cs typeface="+mn-cs"/>
              </a:endParaRPr>
            </a:p>
          </p:txBody>
        </p:sp>
        <p:sp>
          <p:nvSpPr>
            <p:cNvPr id="37" name="Rectangle 1056"/>
            <p:cNvSpPr>
              <a:spLocks noChangeArrowheads="1"/>
            </p:cNvSpPr>
            <p:nvPr/>
          </p:nvSpPr>
          <p:spPr bwMode="auto">
            <a:xfrm>
              <a:off x="1043608" y="2852936"/>
              <a:ext cx="2532061" cy="1755774"/>
            </a:xfrm>
            <a:prstGeom prst="rect">
              <a:avLst/>
            </a:prstGeom>
            <a:solidFill>
              <a:schemeClr val="bg1"/>
            </a:solidFill>
            <a:ln w="12700">
              <a:noFill/>
              <a:miter lim="800000"/>
              <a:headEnd/>
              <a:tailEnd/>
            </a:ln>
          </p:spPr>
          <p:txBody>
            <a:bodyPr lIns="90000" tIns="46800" rIns="90000" bIns="46800" anchor="ctr">
              <a:spAutoFit/>
            </a:bodyPr>
            <a:lstStyle/>
            <a:p>
              <a:pPr algn="ctr">
                <a:defRPr/>
              </a:pPr>
              <a:r>
                <a:rPr lang="de-DE" b="1" dirty="0">
                  <a:solidFill>
                    <a:srgbClr val="002060"/>
                  </a:solidFill>
                  <a:latin typeface="+mn-lt"/>
                  <a:cs typeface="+mn-cs"/>
                </a:rPr>
                <a:t>Informationsobjekte frei </a:t>
              </a:r>
              <a:br>
                <a:rPr lang="de-DE" b="1" dirty="0">
                  <a:solidFill>
                    <a:srgbClr val="002060"/>
                  </a:solidFill>
                  <a:latin typeface="+mn-lt"/>
                  <a:cs typeface="+mn-cs"/>
                </a:rPr>
              </a:br>
              <a:r>
                <a:rPr lang="de-DE" b="1" dirty="0">
                  <a:solidFill>
                    <a:srgbClr val="002060"/>
                  </a:solidFill>
                  <a:latin typeface="+mn-lt"/>
                  <a:cs typeface="+mn-cs"/>
                </a:rPr>
                <a:t>Rendite über Mehr-werte, </a:t>
              </a:r>
              <a:r>
                <a:rPr lang="de-DE" dirty="0">
                  <a:solidFill>
                    <a:srgbClr val="002060"/>
                  </a:solidFill>
                  <a:latin typeface="+mn-lt"/>
                  <a:cs typeface="+mn-cs"/>
                </a:rPr>
                <a:t>Werbung, Zusatzleistungen oder assoziierte oder </a:t>
              </a:r>
              <a:br>
                <a:rPr lang="de-DE" dirty="0">
                  <a:solidFill>
                    <a:srgbClr val="002060"/>
                  </a:solidFill>
                  <a:latin typeface="+mn-lt"/>
                  <a:cs typeface="+mn-cs"/>
                </a:rPr>
              </a:br>
              <a:r>
                <a:rPr lang="de-DE" dirty="0">
                  <a:solidFill>
                    <a:srgbClr val="002060"/>
                  </a:solidFill>
                  <a:latin typeface="+mn-lt"/>
                  <a:cs typeface="+mn-cs"/>
                </a:rPr>
                <a:t>Nebenprodukte</a:t>
              </a:r>
            </a:p>
          </p:txBody>
        </p:sp>
      </p:grpSp>
      <p:sp>
        <p:nvSpPr>
          <p:cNvPr id="71" name="Rectangle 1067"/>
          <p:cNvSpPr>
            <a:spLocks noChangeArrowheads="1"/>
          </p:cNvSpPr>
          <p:nvPr/>
        </p:nvSpPr>
        <p:spPr bwMode="auto">
          <a:xfrm>
            <a:off x="4644008" y="2293424"/>
            <a:ext cx="3672408" cy="3141502"/>
          </a:xfrm>
          <a:prstGeom prst="rect">
            <a:avLst/>
          </a:prstGeom>
          <a:noFill/>
          <a:ln w="12700">
            <a:noFill/>
            <a:miter lim="800000"/>
            <a:headEnd/>
            <a:tailEnd/>
          </a:ln>
        </p:spPr>
        <p:txBody>
          <a:bodyPr wrap="square" lIns="90000" tIns="46800" rIns="90000" bIns="46800" anchor="ctr">
            <a:spAutoFit/>
          </a:bodyPr>
          <a:lstStyle/>
          <a:p>
            <a:pPr>
              <a:buFont typeface="Wingdings" pitchFamily="2" charset="2"/>
              <a:buChar char="Ø"/>
            </a:pPr>
            <a:r>
              <a:rPr lang="de-DE" dirty="0" smtClean="0">
                <a:solidFill>
                  <a:srgbClr val="002060"/>
                </a:solidFill>
                <a:latin typeface="+mn-lt"/>
              </a:rPr>
              <a:t>Mediale Aufbereitung,</a:t>
            </a:r>
          </a:p>
          <a:p>
            <a:pPr marL="180975" indent="-180975">
              <a:buFont typeface="Wingdings" pitchFamily="2" charset="2"/>
              <a:buChar char="Ø"/>
            </a:pPr>
            <a:r>
              <a:rPr lang="de-DE" dirty="0" smtClean="0">
                <a:latin typeface="+mn-lt"/>
              </a:rPr>
              <a:t>Hypertextifizierung</a:t>
            </a:r>
            <a:r>
              <a:rPr lang="de-DE" dirty="0" smtClean="0">
                <a:solidFill>
                  <a:srgbClr val="002060"/>
                </a:solidFill>
                <a:latin typeface="+mn-lt"/>
              </a:rPr>
              <a:t> (textuelle und intertextuelle</a:t>
            </a:r>
            <a:endParaRPr lang="de-DE" dirty="0">
              <a:solidFill>
                <a:srgbClr val="002060"/>
              </a:solidFill>
              <a:latin typeface="+mn-lt"/>
            </a:endParaRPr>
          </a:p>
          <a:p>
            <a:pPr>
              <a:buFont typeface="Wingdings" pitchFamily="2" charset="2"/>
              <a:buChar char="Ø"/>
            </a:pPr>
            <a:r>
              <a:rPr lang="de-DE" dirty="0" smtClean="0">
                <a:solidFill>
                  <a:srgbClr val="002060"/>
                </a:solidFill>
                <a:latin typeface="+mn-lt"/>
              </a:rPr>
              <a:t>Dossiers</a:t>
            </a:r>
          </a:p>
          <a:p>
            <a:pPr>
              <a:buFont typeface="Wingdings" pitchFamily="2" charset="2"/>
              <a:buChar char="Ø"/>
            </a:pPr>
            <a:r>
              <a:rPr lang="de-DE" dirty="0" smtClean="0">
                <a:solidFill>
                  <a:srgbClr val="002060"/>
                </a:solidFill>
                <a:latin typeface="+mn-lt"/>
              </a:rPr>
              <a:t>Summaries</a:t>
            </a:r>
          </a:p>
          <a:p>
            <a:pPr>
              <a:buFont typeface="Wingdings" pitchFamily="2" charset="2"/>
              <a:buChar char="Ø"/>
            </a:pPr>
            <a:r>
              <a:rPr lang="de-DE" dirty="0" smtClean="0">
                <a:solidFill>
                  <a:srgbClr val="002060"/>
                </a:solidFill>
              </a:rPr>
              <a:t>Übersetzungen</a:t>
            </a:r>
          </a:p>
          <a:p>
            <a:pPr>
              <a:buFont typeface="Wingdings" pitchFamily="2" charset="2"/>
              <a:buChar char="Ø"/>
            </a:pPr>
            <a:r>
              <a:rPr lang="de-DE" dirty="0" smtClean="0">
                <a:solidFill>
                  <a:srgbClr val="002060"/>
                </a:solidFill>
                <a:latin typeface="+mn-lt"/>
              </a:rPr>
              <a:t>Kollaborative Arbeitsmöglichkeiten</a:t>
            </a:r>
          </a:p>
          <a:p>
            <a:pPr>
              <a:buFont typeface="Wingdings" pitchFamily="2" charset="2"/>
              <a:buChar char="Ø"/>
            </a:pPr>
            <a:r>
              <a:rPr lang="de-DE" dirty="0" smtClean="0">
                <a:solidFill>
                  <a:srgbClr val="002060"/>
                </a:solidFill>
              </a:rPr>
              <a:t>Innovative Reviewmodelle</a:t>
            </a:r>
            <a:endParaRPr lang="de-DE" dirty="0">
              <a:solidFill>
                <a:srgbClr val="002060"/>
              </a:solidFill>
              <a:latin typeface="+mn-lt"/>
            </a:endParaRPr>
          </a:p>
          <a:p>
            <a:pPr marL="180975" indent="-180975">
              <a:buFont typeface="Wingdings" pitchFamily="2" charset="2"/>
              <a:buChar char="Ø"/>
            </a:pPr>
            <a:r>
              <a:rPr lang="de-DE" dirty="0" smtClean="0">
                <a:solidFill>
                  <a:srgbClr val="002060"/>
                </a:solidFill>
                <a:latin typeface="+mn-lt"/>
              </a:rPr>
              <a:t>Personelle und institutionelle Hintergrundinformation</a:t>
            </a:r>
          </a:p>
          <a:p>
            <a:pPr marL="180975" indent="-180975">
              <a:buFont typeface="Wingdings" pitchFamily="2" charset="2"/>
              <a:buChar char="Ø"/>
            </a:pPr>
            <a:r>
              <a:rPr lang="de-DE" dirty="0" smtClean="0">
                <a:solidFill>
                  <a:srgbClr val="002060"/>
                </a:solidFill>
              </a:rPr>
              <a:t>…</a:t>
            </a:r>
            <a:endParaRPr lang="de-DE" dirty="0">
              <a:solidFill>
                <a:srgbClr val="002060"/>
              </a:solidFill>
              <a:latin typeface="+mn-lt"/>
            </a:endParaRPr>
          </a:p>
        </p:txBody>
      </p:sp>
      <p:sp>
        <p:nvSpPr>
          <p:cNvPr id="72" name="Line 1054"/>
          <p:cNvSpPr>
            <a:spLocks noChangeShapeType="1"/>
          </p:cNvSpPr>
          <p:nvPr/>
        </p:nvSpPr>
        <p:spPr bwMode="auto">
          <a:xfrm rot="9755565" flipH="1" flipV="1">
            <a:off x="3464097" y="3192989"/>
            <a:ext cx="870977" cy="273069"/>
          </a:xfrm>
          <a:prstGeom prst="line">
            <a:avLst/>
          </a:prstGeom>
          <a:noFill/>
          <a:ln w="88900">
            <a:solidFill>
              <a:srgbClr val="002060"/>
            </a:solidFill>
            <a:round/>
            <a:headEnd/>
            <a:tailEnd type="triangle" w="med" len="med"/>
          </a:ln>
        </p:spPr>
        <p:txBody>
          <a:bodyPr wrap="square" lIns="90000" tIns="46800" rIns="90000" bIns="46800">
            <a:spAutoFit/>
          </a:bodyPr>
          <a:lstStyle/>
          <a:p>
            <a:pPr>
              <a:defRPr/>
            </a:pPr>
            <a:endParaRPr lang="de-DE" dirty="0">
              <a:latin typeface="+mn-lt"/>
              <a:cs typeface="+mn-cs"/>
            </a:endParaRPr>
          </a:p>
        </p:txBody>
      </p:sp>
      <p:sp>
        <p:nvSpPr>
          <p:cNvPr id="75" name="Textfeld 74"/>
          <p:cNvSpPr txBox="1"/>
          <p:nvPr/>
        </p:nvSpPr>
        <p:spPr>
          <a:xfrm>
            <a:off x="4499992" y="1052736"/>
            <a:ext cx="3816424" cy="646331"/>
          </a:xfrm>
          <a:prstGeom prst="rect">
            <a:avLst/>
          </a:prstGeom>
          <a:solidFill>
            <a:srgbClr val="002060"/>
          </a:solidFill>
        </p:spPr>
        <p:txBody>
          <a:bodyPr wrap="square" rtlCol="0">
            <a:spAutoFit/>
          </a:bodyPr>
          <a:lstStyle/>
          <a:p>
            <a:pPr algn="ctr"/>
            <a:r>
              <a:rPr lang="de-DE" dirty="0" smtClean="0">
                <a:solidFill>
                  <a:schemeClr val="bg1"/>
                </a:solidFill>
              </a:rPr>
              <a:t>Auch ein Modell für wissenschaftliche Publikationsmärkte?</a:t>
            </a:r>
            <a:endParaRPr lang="de-DE"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1" grpId="0" build="p"/>
      <p:bldP spid="72"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61665"/>
          </a:xfrm>
          <a:prstGeom prst="rect">
            <a:avLst/>
          </a:prstGeom>
          <a:solidFill>
            <a:srgbClr val="002060"/>
          </a:solidFill>
        </p:spPr>
        <p:txBody>
          <a:bodyPr wrap="square">
            <a:spAutoFit/>
          </a:bodyPr>
          <a:lstStyle/>
          <a:p>
            <a:pPr algn="ctr"/>
            <a:r>
              <a:rPr lang="de-DE" sz="2400" dirty="0" smtClean="0">
                <a:solidFill>
                  <a:schemeClr val="bg1"/>
                </a:solidFill>
                <a:latin typeface="+mn-lt"/>
              </a:rPr>
              <a:t>Publikationsmärkte der Wissensökonomie und der </a:t>
            </a:r>
            <a:r>
              <a:rPr lang="de-DE" sz="2400" dirty="0" smtClean="0">
                <a:solidFill>
                  <a:schemeClr val="bg1"/>
                </a:solidFill>
              </a:rPr>
              <a:t>Wissens</a:t>
            </a:r>
            <a:r>
              <a:rPr lang="de-DE" sz="2400" dirty="0" smtClean="0">
                <a:solidFill>
                  <a:schemeClr val="bg1"/>
                </a:solidFill>
                <a:latin typeface="+mn-lt"/>
              </a:rPr>
              <a:t>ökologie</a:t>
            </a:r>
            <a:endParaRPr lang="de-DE" sz="2400" dirty="0">
              <a:solidFill>
                <a:schemeClr val="bg1"/>
              </a:solidFill>
              <a:latin typeface="+mn-lt"/>
            </a:endParaRPr>
          </a:p>
        </p:txBody>
      </p:sp>
      <p:sp>
        <p:nvSpPr>
          <p:cNvPr id="12" name="Textfeld 11"/>
          <p:cNvSpPr txBox="1"/>
          <p:nvPr/>
        </p:nvSpPr>
        <p:spPr>
          <a:xfrm>
            <a:off x="179512" y="6021288"/>
            <a:ext cx="4752528" cy="461665"/>
          </a:xfrm>
          <a:prstGeom prst="rect">
            <a:avLst/>
          </a:prstGeom>
          <a:noFill/>
        </p:spPr>
        <p:txBody>
          <a:bodyPr wrap="square" rtlCol="0">
            <a:spAutoFit/>
          </a:bodyPr>
          <a:lstStyle/>
          <a:p>
            <a:pPr algn="ctr"/>
            <a:r>
              <a:rPr lang="en-US" sz="1200" dirty="0" smtClean="0">
                <a:latin typeface="+mn-lt"/>
              </a:rPr>
              <a:t>The stm report . September 2009 -http://www.iata.csic.es/~bibrem/NECOBELAC/STM-report.pdf</a:t>
            </a:r>
            <a:r>
              <a:rPr lang="de-DE" sz="1200" dirty="0" smtClean="0">
                <a:latin typeface="+mn-lt"/>
              </a:rPr>
              <a:t>/</a:t>
            </a:r>
            <a:endParaRPr lang="de-DE" sz="1200" dirty="0">
              <a:latin typeface="+mn-lt"/>
            </a:endParaRPr>
          </a:p>
        </p:txBody>
      </p:sp>
      <p:sp>
        <p:nvSpPr>
          <p:cNvPr id="14" name="Textfeld 13"/>
          <p:cNvSpPr txBox="1"/>
          <p:nvPr/>
        </p:nvSpPr>
        <p:spPr>
          <a:xfrm>
            <a:off x="107504" y="1556792"/>
            <a:ext cx="2273395" cy="584775"/>
          </a:xfrm>
          <a:prstGeom prst="rect">
            <a:avLst/>
          </a:prstGeom>
          <a:noFill/>
        </p:spPr>
        <p:txBody>
          <a:bodyPr wrap="square" rtlCol="0">
            <a:spAutoFit/>
          </a:bodyPr>
          <a:lstStyle/>
          <a:p>
            <a:r>
              <a:rPr lang="de-DE" sz="1600" dirty="0" smtClean="0">
                <a:latin typeface="+mn-lt"/>
              </a:rPr>
              <a:t>2.000 wissenschaftliche Zeitschriftenverlage</a:t>
            </a:r>
            <a:endParaRPr lang="de-DE" sz="1600" dirty="0">
              <a:latin typeface="+mn-lt"/>
            </a:endParaRPr>
          </a:p>
        </p:txBody>
      </p:sp>
      <p:sp>
        <p:nvSpPr>
          <p:cNvPr id="15" name="Textfeld 14"/>
          <p:cNvSpPr txBox="1"/>
          <p:nvPr/>
        </p:nvSpPr>
        <p:spPr>
          <a:xfrm>
            <a:off x="107504" y="4099835"/>
            <a:ext cx="2232248" cy="584775"/>
          </a:xfrm>
          <a:prstGeom prst="rect">
            <a:avLst/>
          </a:prstGeom>
          <a:noFill/>
        </p:spPr>
        <p:txBody>
          <a:bodyPr wrap="square" rtlCol="0">
            <a:spAutoFit/>
          </a:bodyPr>
          <a:lstStyle/>
          <a:p>
            <a:r>
              <a:rPr lang="de-DE" sz="1600" dirty="0" smtClean="0">
                <a:latin typeface="+mn-lt"/>
              </a:rPr>
              <a:t>mehr als 3 Millionen Artikel verarbeitet</a:t>
            </a:r>
            <a:endParaRPr lang="de-DE" sz="1600" dirty="0">
              <a:latin typeface="+mn-lt"/>
            </a:endParaRPr>
          </a:p>
        </p:txBody>
      </p:sp>
      <p:sp>
        <p:nvSpPr>
          <p:cNvPr id="16" name="Textfeld 15"/>
          <p:cNvSpPr txBox="1"/>
          <p:nvPr/>
        </p:nvSpPr>
        <p:spPr>
          <a:xfrm>
            <a:off x="107504" y="3402519"/>
            <a:ext cx="2448272" cy="584775"/>
          </a:xfrm>
          <a:prstGeom prst="rect">
            <a:avLst/>
          </a:prstGeom>
          <a:noFill/>
        </p:spPr>
        <p:txBody>
          <a:bodyPr wrap="square" rtlCol="0">
            <a:spAutoFit/>
          </a:bodyPr>
          <a:lstStyle/>
          <a:p>
            <a:r>
              <a:rPr lang="de-DE" sz="1600" dirty="0" smtClean="0">
                <a:latin typeface="+mn-lt"/>
              </a:rPr>
              <a:t>etwa 1,5 Millionen peer review validierte Beiträge</a:t>
            </a:r>
            <a:endParaRPr lang="de-DE" sz="1600" dirty="0">
              <a:latin typeface="+mn-lt"/>
            </a:endParaRPr>
          </a:p>
        </p:txBody>
      </p:sp>
      <p:sp>
        <p:nvSpPr>
          <p:cNvPr id="17" name="Textfeld 16"/>
          <p:cNvSpPr txBox="1"/>
          <p:nvPr/>
        </p:nvSpPr>
        <p:spPr>
          <a:xfrm>
            <a:off x="107504" y="4797152"/>
            <a:ext cx="2448272" cy="830997"/>
          </a:xfrm>
          <a:prstGeom prst="rect">
            <a:avLst/>
          </a:prstGeom>
          <a:noFill/>
        </p:spPr>
        <p:txBody>
          <a:bodyPr wrap="square" rtlCol="0">
            <a:spAutoFit/>
          </a:bodyPr>
          <a:lstStyle/>
          <a:p>
            <a:r>
              <a:rPr lang="de-DE" sz="1600" dirty="0" smtClean="0">
                <a:latin typeface="+mn-lt"/>
              </a:rPr>
              <a:t>über </a:t>
            </a:r>
            <a:r>
              <a:rPr lang="de-DE" sz="1600" b="1" dirty="0" smtClean="0">
                <a:latin typeface="+mn-lt"/>
              </a:rPr>
              <a:t>40 Millionen </a:t>
            </a:r>
            <a:r>
              <a:rPr lang="de-DE" sz="1600" dirty="0" smtClean="0">
                <a:latin typeface="+mn-lt"/>
              </a:rPr>
              <a:t>Artikel elektronisch recherchier- und downloadbar</a:t>
            </a:r>
            <a:endParaRPr lang="de-DE" sz="1600" dirty="0">
              <a:latin typeface="+mn-lt"/>
            </a:endParaRPr>
          </a:p>
        </p:txBody>
      </p:sp>
      <p:sp>
        <p:nvSpPr>
          <p:cNvPr id="18" name="Textfeld 17"/>
          <p:cNvSpPr txBox="1"/>
          <p:nvPr/>
        </p:nvSpPr>
        <p:spPr>
          <a:xfrm>
            <a:off x="5220072" y="620688"/>
            <a:ext cx="3240360" cy="1200329"/>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Publikationsmärkte der Wissensökologie</a:t>
            </a:r>
          </a:p>
          <a:p>
            <a:pPr algn="ctr"/>
            <a:r>
              <a:rPr lang="de-DE" sz="1600" dirty="0" smtClean="0">
                <a:solidFill>
                  <a:schemeClr val="bg1"/>
                </a:solidFill>
                <a:latin typeface="+mn-lt"/>
              </a:rPr>
              <a:t>ansteigend durch das Open-Access-Paradigma bestimmt</a:t>
            </a:r>
            <a:endParaRPr lang="de-DE" sz="1600" dirty="0">
              <a:solidFill>
                <a:schemeClr val="bg1"/>
              </a:solidFill>
              <a:latin typeface="+mn-lt"/>
            </a:endParaRPr>
          </a:p>
        </p:txBody>
      </p:sp>
      <p:sp>
        <p:nvSpPr>
          <p:cNvPr id="19" name="Textfeld 18"/>
          <p:cNvSpPr txBox="1"/>
          <p:nvPr/>
        </p:nvSpPr>
        <p:spPr>
          <a:xfrm>
            <a:off x="3059832" y="1916832"/>
            <a:ext cx="2016224" cy="923330"/>
          </a:xfrm>
          <a:prstGeom prst="rect">
            <a:avLst/>
          </a:prstGeom>
          <a:solidFill>
            <a:schemeClr val="bg1">
              <a:lumMod val="75000"/>
            </a:schemeClr>
          </a:solidFill>
        </p:spPr>
        <p:txBody>
          <a:bodyPr wrap="square" rtlCol="0">
            <a:spAutoFit/>
          </a:bodyPr>
          <a:lstStyle/>
          <a:p>
            <a:pPr algn="ctr"/>
            <a:r>
              <a:rPr lang="de-DE" dirty="0" smtClean="0"/>
              <a:t>OA-Zeitschriften</a:t>
            </a:r>
          </a:p>
          <a:p>
            <a:pPr algn="ctr"/>
            <a:r>
              <a:rPr lang="de-DE" dirty="0" smtClean="0"/>
              <a:t>Primärpublikation</a:t>
            </a:r>
          </a:p>
          <a:p>
            <a:pPr algn="ctr"/>
            <a:r>
              <a:rPr lang="de-DE" dirty="0" smtClean="0"/>
              <a:t>„</a:t>
            </a:r>
            <a:r>
              <a:rPr lang="de-DE" b="1" dirty="0" smtClean="0"/>
              <a:t>golden</a:t>
            </a:r>
            <a:r>
              <a:rPr lang="de-DE" dirty="0" smtClean="0"/>
              <a:t>“</a:t>
            </a:r>
            <a:endParaRPr lang="de-DE" dirty="0"/>
          </a:p>
        </p:txBody>
      </p:sp>
      <p:sp>
        <p:nvSpPr>
          <p:cNvPr id="20" name="Textfeld 19"/>
          <p:cNvSpPr txBox="1"/>
          <p:nvPr/>
        </p:nvSpPr>
        <p:spPr>
          <a:xfrm>
            <a:off x="6084168" y="1916832"/>
            <a:ext cx="2304256" cy="923330"/>
          </a:xfrm>
          <a:prstGeom prst="rect">
            <a:avLst/>
          </a:prstGeom>
          <a:solidFill>
            <a:schemeClr val="bg1">
              <a:lumMod val="75000"/>
            </a:schemeClr>
          </a:solidFill>
        </p:spPr>
        <p:txBody>
          <a:bodyPr wrap="square" rtlCol="0">
            <a:spAutoFit/>
          </a:bodyPr>
          <a:lstStyle/>
          <a:p>
            <a:pPr algn="ctr"/>
            <a:r>
              <a:rPr lang="de-DE" dirty="0" smtClean="0"/>
              <a:t>Sekundärpublikation</a:t>
            </a:r>
          </a:p>
          <a:p>
            <a:pPr algn="ctr"/>
            <a:r>
              <a:rPr lang="de-DE" dirty="0" smtClean="0"/>
              <a:t>In OA-Repositories</a:t>
            </a:r>
          </a:p>
          <a:p>
            <a:pPr algn="ctr"/>
            <a:r>
              <a:rPr lang="de-DE" dirty="0" smtClean="0"/>
              <a:t>„</a:t>
            </a:r>
            <a:r>
              <a:rPr lang="de-DE" b="1" dirty="0" smtClean="0"/>
              <a:t>green</a:t>
            </a:r>
            <a:r>
              <a:rPr lang="de-DE" dirty="0" smtClean="0"/>
              <a:t>“</a:t>
            </a:r>
            <a:endParaRPr lang="de-DE" dirty="0"/>
          </a:p>
        </p:txBody>
      </p:sp>
      <p:pic>
        <p:nvPicPr>
          <p:cNvPr id="14338" name="Picture 2"/>
          <p:cNvPicPr>
            <a:picLocks noChangeAspect="1" noChangeArrowheads="1"/>
          </p:cNvPicPr>
          <p:nvPr/>
        </p:nvPicPr>
        <p:blipFill>
          <a:blip r:embed="rId3" cstate="print"/>
          <a:srcRect/>
          <a:stretch>
            <a:fillRect/>
          </a:stretch>
        </p:blipFill>
        <p:spPr bwMode="auto">
          <a:xfrm>
            <a:off x="5292080" y="3573016"/>
            <a:ext cx="3816424" cy="3024336"/>
          </a:xfrm>
          <a:prstGeom prst="rect">
            <a:avLst/>
          </a:prstGeom>
          <a:noFill/>
          <a:ln w="9525">
            <a:noFill/>
            <a:miter lim="800000"/>
            <a:headEnd/>
            <a:tailEnd/>
          </a:ln>
        </p:spPr>
      </p:pic>
      <p:sp>
        <p:nvSpPr>
          <p:cNvPr id="22" name="Textfeld 21"/>
          <p:cNvSpPr txBox="1"/>
          <p:nvPr/>
        </p:nvSpPr>
        <p:spPr>
          <a:xfrm>
            <a:off x="2771800" y="2780928"/>
            <a:ext cx="2520280" cy="1200329"/>
          </a:xfrm>
          <a:prstGeom prst="rect">
            <a:avLst/>
          </a:prstGeom>
          <a:noFill/>
        </p:spPr>
        <p:txBody>
          <a:bodyPr wrap="square" rtlCol="0">
            <a:spAutoFit/>
          </a:bodyPr>
          <a:lstStyle/>
          <a:p>
            <a:pPr algn="ctr"/>
            <a:r>
              <a:rPr lang="de-DE" sz="1600" dirty="0" smtClean="0">
                <a:latin typeface="+mn-lt"/>
              </a:rPr>
              <a:t>Directory of OA Journals</a:t>
            </a:r>
          </a:p>
          <a:p>
            <a:pPr algn="ctr"/>
            <a:r>
              <a:rPr lang="de-DE" sz="1200" dirty="0" smtClean="0">
                <a:latin typeface="+mn-lt"/>
              </a:rPr>
              <a:t>7183 (8127) journals</a:t>
            </a:r>
          </a:p>
          <a:p>
            <a:pPr algn="ctr"/>
            <a:r>
              <a:rPr lang="de-DE" sz="1200" dirty="0" smtClean="0">
                <a:latin typeface="+mn-lt"/>
              </a:rPr>
              <a:t>650572 (890676) articles</a:t>
            </a:r>
          </a:p>
          <a:p>
            <a:pPr algn="ctr"/>
            <a:r>
              <a:rPr lang="de-DE" sz="1200" b="1" dirty="0" smtClean="0">
                <a:latin typeface="+mn-lt"/>
              </a:rPr>
              <a:t>(19.10.2011) (8.9.2012)</a:t>
            </a:r>
            <a:r>
              <a:rPr lang="de-DE" sz="1200" dirty="0" smtClean="0">
                <a:latin typeface="+mn-lt"/>
              </a:rPr>
              <a:t>	</a:t>
            </a:r>
          </a:p>
          <a:p>
            <a:pPr algn="ctr"/>
            <a:r>
              <a:rPr lang="de-DE" sz="1200" dirty="0" smtClean="0">
                <a:latin typeface="+mn-lt"/>
              </a:rPr>
              <a:t>1,62 % des komm. Marktes</a:t>
            </a:r>
          </a:p>
          <a:p>
            <a:pPr algn="ctr"/>
            <a:r>
              <a:rPr lang="de-DE" sz="800" dirty="0" smtClean="0">
                <a:latin typeface="+mn-lt"/>
              </a:rPr>
              <a:t>http://www.doaj.org/doaj?func=home&amp;uiLanguage=en</a:t>
            </a:r>
          </a:p>
        </p:txBody>
      </p:sp>
      <p:sp>
        <p:nvSpPr>
          <p:cNvPr id="24" name="Textfeld 23"/>
          <p:cNvSpPr txBox="1"/>
          <p:nvPr/>
        </p:nvSpPr>
        <p:spPr>
          <a:xfrm>
            <a:off x="5724128" y="2906360"/>
            <a:ext cx="3096344" cy="707886"/>
          </a:xfrm>
          <a:prstGeom prst="rect">
            <a:avLst/>
          </a:prstGeom>
          <a:noFill/>
        </p:spPr>
        <p:txBody>
          <a:bodyPr wrap="square" rtlCol="0">
            <a:spAutoFit/>
          </a:bodyPr>
          <a:lstStyle/>
          <a:p>
            <a:pPr algn="ctr"/>
            <a:r>
              <a:rPr lang="de-DE" sz="1600" dirty="0" smtClean="0">
                <a:latin typeface="+mn-lt"/>
              </a:rPr>
              <a:t>OpenDOAR Database Worldwide </a:t>
            </a:r>
            <a:r>
              <a:rPr lang="de-DE" sz="1400" dirty="0" smtClean="0">
                <a:latin typeface="+mn-lt"/>
              </a:rPr>
              <a:t>ca. 80% Institutional OAR</a:t>
            </a:r>
            <a:r>
              <a:rPr lang="de-DE" sz="1600" dirty="0" smtClean="0">
                <a:latin typeface="+mn-lt"/>
              </a:rPr>
              <a:t/>
            </a:r>
            <a:br>
              <a:rPr lang="de-DE" sz="1600" dirty="0" smtClean="0">
                <a:latin typeface="+mn-lt"/>
              </a:rPr>
            </a:br>
            <a:r>
              <a:rPr lang="de-DE" sz="1000" dirty="0" smtClean="0">
                <a:latin typeface="+mn-lt"/>
              </a:rPr>
              <a:t>http://www.opendoar.org/</a:t>
            </a:r>
            <a:endParaRPr lang="de-DE" sz="1000" dirty="0">
              <a:latin typeface="+mn-lt"/>
            </a:endParaRPr>
          </a:p>
        </p:txBody>
      </p:sp>
      <p:grpSp>
        <p:nvGrpSpPr>
          <p:cNvPr id="2" name="Gruppieren 27"/>
          <p:cNvGrpSpPr/>
          <p:nvPr/>
        </p:nvGrpSpPr>
        <p:grpSpPr>
          <a:xfrm>
            <a:off x="2843808" y="4149080"/>
            <a:ext cx="2376264" cy="1755487"/>
            <a:chOff x="2843808" y="3933056"/>
            <a:chExt cx="2376264" cy="1755487"/>
          </a:xfrm>
        </p:grpSpPr>
        <p:sp>
          <p:nvSpPr>
            <p:cNvPr id="25" name="Pfeil nach unten 24"/>
            <p:cNvSpPr/>
            <p:nvPr/>
          </p:nvSpPr>
          <p:spPr>
            <a:xfrm>
              <a:off x="3851920" y="3933056"/>
              <a:ext cx="288032" cy="3600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p:cNvSpPr txBox="1"/>
            <p:nvPr/>
          </p:nvSpPr>
          <p:spPr>
            <a:xfrm>
              <a:off x="2843808" y="4365104"/>
              <a:ext cx="2376264" cy="1323439"/>
            </a:xfrm>
            <a:prstGeom prst="rect">
              <a:avLst/>
            </a:prstGeom>
            <a:solidFill>
              <a:srgbClr val="002060"/>
            </a:solidFill>
          </p:spPr>
          <p:txBody>
            <a:bodyPr wrap="square" rtlCol="0">
              <a:spAutoFit/>
            </a:bodyPr>
            <a:lstStyle/>
            <a:p>
              <a:pPr algn="ctr"/>
              <a:r>
                <a:rPr lang="de-DE" sz="1600" b="1" dirty="0" smtClean="0">
                  <a:solidFill>
                    <a:schemeClr val="bg1"/>
                  </a:solidFill>
                </a:rPr>
                <a:t>Z</a:t>
              </a:r>
              <a:r>
                <a:rPr lang="de-DE" sz="1600" b="1" dirty="0" smtClean="0">
                  <a:solidFill>
                    <a:schemeClr val="bg1"/>
                  </a:solidFill>
                  <a:latin typeface="+mn-lt"/>
                </a:rPr>
                <a:t>unehmend von Interesse für kommerzielle Anbieter, z.B.</a:t>
              </a:r>
            </a:p>
            <a:p>
              <a:pPr algn="ctr"/>
              <a:r>
                <a:rPr lang="de-DE" sz="1600" b="1" dirty="0" smtClean="0">
                  <a:solidFill>
                    <a:schemeClr val="bg1"/>
                  </a:solidFill>
                  <a:latin typeface="+mn-lt"/>
                </a:rPr>
                <a:t>SpringerOpen</a:t>
              </a:r>
            </a:p>
            <a:p>
              <a:pPr algn="ctr"/>
              <a:r>
                <a:rPr lang="de-DE" sz="1600" b="1" dirty="0" smtClean="0">
                  <a:solidFill>
                    <a:schemeClr val="bg1"/>
                  </a:solidFill>
                  <a:latin typeface="+mn-lt"/>
                </a:rPr>
                <a:t>IEEE, STM</a:t>
              </a:r>
              <a:endParaRPr lang="de-DE" sz="1600" dirty="0">
                <a:solidFill>
                  <a:schemeClr val="bg1"/>
                </a:solidFill>
                <a:latin typeface="+mn-lt"/>
              </a:endParaRPr>
            </a:p>
          </p:txBody>
        </p:sp>
      </p:grpSp>
      <p:sp>
        <p:nvSpPr>
          <p:cNvPr id="27" name="Textfeld 26"/>
          <p:cNvSpPr txBox="1"/>
          <p:nvPr/>
        </p:nvSpPr>
        <p:spPr>
          <a:xfrm>
            <a:off x="5580112" y="4581128"/>
            <a:ext cx="2376264" cy="1323439"/>
          </a:xfrm>
          <a:prstGeom prst="rect">
            <a:avLst/>
          </a:prstGeom>
          <a:solidFill>
            <a:srgbClr val="002060"/>
          </a:solidFill>
        </p:spPr>
        <p:txBody>
          <a:bodyPr wrap="square" rtlCol="0">
            <a:spAutoFit/>
          </a:bodyPr>
          <a:lstStyle/>
          <a:p>
            <a:pPr algn="ctr"/>
            <a:r>
              <a:rPr lang="de-DE" sz="1600" b="1" dirty="0" smtClean="0">
                <a:solidFill>
                  <a:schemeClr val="bg1"/>
                </a:solidFill>
                <a:latin typeface="+mn-lt"/>
              </a:rPr>
              <a:t>Starker Widerstand der Verlagswirtschaft (STM) gegen „green“ und gegen Zweitveröffentlichungs-recht</a:t>
            </a:r>
            <a:endParaRPr lang="de-DE" sz="1600" dirty="0">
              <a:solidFill>
                <a:schemeClr val="bg1"/>
              </a:solidFill>
              <a:latin typeface="+mn-lt"/>
            </a:endParaRPr>
          </a:p>
        </p:txBody>
      </p:sp>
      <p:sp>
        <p:nvSpPr>
          <p:cNvPr id="21" name="Textfeld 20"/>
          <p:cNvSpPr txBox="1"/>
          <p:nvPr/>
        </p:nvSpPr>
        <p:spPr>
          <a:xfrm>
            <a:off x="107504" y="2254108"/>
            <a:ext cx="2736304" cy="584775"/>
          </a:xfrm>
          <a:prstGeom prst="rect">
            <a:avLst/>
          </a:prstGeom>
          <a:noFill/>
        </p:spPr>
        <p:txBody>
          <a:bodyPr wrap="square" rtlCol="0">
            <a:spAutoFit/>
          </a:bodyPr>
          <a:lstStyle/>
          <a:p>
            <a:r>
              <a:rPr lang="de-DE" sz="1600" dirty="0" smtClean="0">
                <a:latin typeface="+mn-lt"/>
              </a:rPr>
              <a:t>mehr als </a:t>
            </a:r>
            <a:r>
              <a:rPr lang="en-US" sz="1600" dirty="0" smtClean="0">
                <a:latin typeface="+mn-lt"/>
              </a:rPr>
              <a:t>25,400 scholarly peer-reviewed journals (2009)</a:t>
            </a:r>
            <a:endParaRPr lang="de-DE" sz="1600" dirty="0">
              <a:latin typeface="+mn-lt"/>
            </a:endParaRPr>
          </a:p>
        </p:txBody>
      </p:sp>
      <p:sp>
        <p:nvSpPr>
          <p:cNvPr id="23" name="Textfeld 22"/>
          <p:cNvSpPr txBox="1"/>
          <p:nvPr/>
        </p:nvSpPr>
        <p:spPr>
          <a:xfrm>
            <a:off x="107504" y="2951424"/>
            <a:ext cx="1923642" cy="338554"/>
          </a:xfrm>
          <a:prstGeom prst="rect">
            <a:avLst/>
          </a:prstGeom>
          <a:noFill/>
        </p:spPr>
        <p:txBody>
          <a:bodyPr wrap="square" rtlCol="0">
            <a:spAutoFit/>
          </a:bodyPr>
          <a:lstStyle/>
          <a:p>
            <a:r>
              <a:rPr lang="de-DE" sz="1600" dirty="0" smtClean="0">
                <a:latin typeface="+mn-lt"/>
              </a:rPr>
              <a:t>96%  of STM online</a:t>
            </a:r>
            <a:endParaRPr lang="de-DE" sz="1600" dirty="0">
              <a:latin typeface="+mn-lt"/>
            </a:endParaRPr>
          </a:p>
        </p:txBody>
      </p:sp>
      <p:sp>
        <p:nvSpPr>
          <p:cNvPr id="29" name="Textfeld 28"/>
          <p:cNvSpPr txBox="1"/>
          <p:nvPr/>
        </p:nvSpPr>
        <p:spPr>
          <a:xfrm>
            <a:off x="323528" y="620688"/>
            <a:ext cx="2808312"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Publikationsmärkte</a:t>
            </a:r>
          </a:p>
          <a:p>
            <a:pPr algn="ctr"/>
            <a:r>
              <a:rPr lang="de-DE" sz="2000" b="1" dirty="0" smtClean="0">
                <a:solidFill>
                  <a:schemeClr val="bg1"/>
                </a:solidFill>
              </a:rPr>
              <a:t>der Wissensökonomie</a:t>
            </a:r>
            <a:endParaRPr lang="de-DE" sz="2000" b="1" dirty="0" smtClean="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p:bldP spid="24"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Publikationsmärkte tendenziell vollständig durch das  OA-Paradigma bestimmt</a:t>
            </a:r>
            <a:endParaRPr lang="de-DE" sz="2000" dirty="0">
              <a:solidFill>
                <a:schemeClr val="bg1"/>
              </a:solidFill>
              <a:latin typeface="+mn-lt"/>
            </a:endParaRPr>
          </a:p>
        </p:txBody>
      </p:sp>
      <p:sp>
        <p:nvSpPr>
          <p:cNvPr id="4" name="Rechteck 3"/>
          <p:cNvSpPr/>
          <p:nvPr/>
        </p:nvSpPr>
        <p:spPr>
          <a:xfrm>
            <a:off x="1619672" y="2060848"/>
            <a:ext cx="5616624" cy="1477328"/>
          </a:xfrm>
          <a:prstGeom prst="rect">
            <a:avLst/>
          </a:prstGeom>
          <a:solidFill>
            <a:schemeClr val="tx2">
              <a:lumMod val="20000"/>
              <a:lumOff val="80000"/>
            </a:schemeClr>
          </a:solidFill>
        </p:spPr>
        <p:txBody>
          <a:bodyPr wrap="square">
            <a:spAutoFit/>
          </a:bodyPr>
          <a:lstStyle/>
          <a:p>
            <a:pPr algn="ctr">
              <a:lnSpc>
                <a:spcPct val="150000"/>
              </a:lnSpc>
            </a:pPr>
            <a:r>
              <a:rPr lang="de-DE" sz="2000" b="1" dirty="0" smtClean="0"/>
              <a:t>These1</a:t>
            </a:r>
            <a:r>
              <a:rPr lang="de-DE" sz="2000" dirty="0" smtClean="0"/>
              <a:t>: Publikationsmärkte werden in mittlerer Perspektive tendenziell vollständig durch das  Open-Access-Paradigma bestimmt</a:t>
            </a:r>
            <a:endParaRPr lang="de-DE"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Publikationsmärkte tendenziell vollständig durch das  OA-Paradigma bestimmt</a:t>
            </a:r>
            <a:endParaRPr lang="de-DE" sz="2000" dirty="0">
              <a:solidFill>
                <a:schemeClr val="bg1"/>
              </a:solidFill>
              <a:latin typeface="+mn-lt"/>
            </a:endParaRPr>
          </a:p>
        </p:txBody>
      </p:sp>
      <p:sp>
        <p:nvSpPr>
          <p:cNvPr id="5" name="Text Box 9"/>
          <p:cNvSpPr txBox="1">
            <a:spLocks noChangeArrowheads="1"/>
          </p:cNvSpPr>
          <p:nvPr/>
        </p:nvSpPr>
        <p:spPr bwMode="auto">
          <a:xfrm>
            <a:off x="323528" y="836712"/>
            <a:ext cx="6858000" cy="1570038"/>
          </a:xfrm>
          <a:prstGeom prst="rect">
            <a:avLst/>
          </a:prstGeom>
          <a:solidFill>
            <a:schemeClr val="bg1"/>
          </a:solidFill>
          <a:ln w="12700">
            <a:solidFill>
              <a:schemeClr val="bg1"/>
            </a:solidFill>
            <a:miter lim="800000"/>
            <a:headEnd/>
            <a:tailEnd/>
          </a:ln>
        </p:spPr>
        <p:txBody>
          <a:bodyPr>
            <a:spAutoFit/>
          </a:bodyPr>
          <a:lstStyle/>
          <a:p>
            <a:pPr algn="ctr" eaLnBrk="0" hangingPunct="0">
              <a:lnSpc>
                <a:spcPct val="120000"/>
              </a:lnSpc>
              <a:spcBef>
                <a:spcPct val="50000"/>
              </a:spcBef>
              <a:defRPr/>
            </a:pPr>
            <a:r>
              <a:rPr lang="de-DE" sz="2000" dirty="0">
                <a:latin typeface="+mn-lt"/>
                <a:cs typeface="Times New Roman" pitchFamily="18" charset="0"/>
              </a:rPr>
              <a:t>mehr  und mehr Wissenschaftlern wird bewusst,  dass weder die </a:t>
            </a:r>
            <a:r>
              <a:rPr lang="de-DE" sz="2000" b="1" dirty="0">
                <a:latin typeface="+mn-lt"/>
                <a:cs typeface="Times New Roman" pitchFamily="18" charset="0"/>
              </a:rPr>
              <a:t>kommerzielle Verwertung </a:t>
            </a:r>
            <a:r>
              <a:rPr lang="de-DE" sz="2000" dirty="0">
                <a:latin typeface="+mn-lt"/>
                <a:cs typeface="Times New Roman" pitchFamily="18" charset="0"/>
              </a:rPr>
              <a:t>noch ein </a:t>
            </a:r>
            <a:r>
              <a:rPr lang="de-DE" sz="2000" b="1" dirty="0">
                <a:latin typeface="+mn-lt"/>
                <a:cs typeface="Times New Roman" pitchFamily="18" charset="0"/>
              </a:rPr>
              <a:t>verwerterfreundliches Urheberrecht </a:t>
            </a:r>
            <a:r>
              <a:rPr lang="de-DE" sz="2000" dirty="0">
                <a:latin typeface="+mn-lt"/>
                <a:cs typeface="Times New Roman" pitchFamily="18" charset="0"/>
              </a:rPr>
              <a:t>die </a:t>
            </a:r>
            <a:r>
              <a:rPr lang="de-DE" sz="2000" b="1" dirty="0">
                <a:latin typeface="+mn-lt"/>
                <a:cs typeface="Times New Roman" pitchFamily="18" charset="0"/>
              </a:rPr>
              <a:t>Informationsversorgung</a:t>
            </a:r>
            <a:r>
              <a:rPr lang="de-DE" sz="2000" dirty="0">
                <a:latin typeface="+mn-lt"/>
                <a:cs typeface="Times New Roman" pitchFamily="18" charset="0"/>
              </a:rPr>
              <a:t> in Bildung und Wissenschaft </a:t>
            </a:r>
            <a:r>
              <a:rPr lang="de-DE" sz="2000" b="1" dirty="0">
                <a:latin typeface="+mn-lt"/>
                <a:cs typeface="Times New Roman" pitchFamily="18" charset="0"/>
              </a:rPr>
              <a:t>sichern</a:t>
            </a:r>
          </a:p>
        </p:txBody>
      </p:sp>
      <p:grpSp>
        <p:nvGrpSpPr>
          <p:cNvPr id="7" name="Gruppieren 6"/>
          <p:cNvGrpSpPr/>
          <p:nvPr/>
        </p:nvGrpSpPr>
        <p:grpSpPr>
          <a:xfrm>
            <a:off x="467544" y="2492896"/>
            <a:ext cx="3981450" cy="2895421"/>
            <a:chOff x="467544" y="2492896"/>
            <a:chExt cx="3981450" cy="2895421"/>
          </a:xfrm>
        </p:grpSpPr>
        <p:pic>
          <p:nvPicPr>
            <p:cNvPr id="8" name="Picture 3"/>
            <p:cNvPicPr>
              <a:picLocks noChangeAspect="1" noChangeArrowheads="1"/>
            </p:cNvPicPr>
            <p:nvPr/>
          </p:nvPicPr>
          <p:blipFill>
            <a:blip r:embed="rId3" cstate="print"/>
            <a:srcRect/>
            <a:stretch>
              <a:fillRect/>
            </a:stretch>
          </p:blipFill>
          <p:spPr bwMode="auto">
            <a:xfrm>
              <a:off x="467544" y="2492896"/>
              <a:ext cx="3981450" cy="628650"/>
            </a:xfrm>
            <a:prstGeom prst="rect">
              <a:avLst/>
            </a:prstGeom>
            <a:noFill/>
            <a:ln w="9525">
              <a:noFill/>
              <a:miter lim="800000"/>
              <a:headEnd/>
              <a:tailEnd/>
            </a:ln>
          </p:spPr>
        </p:pic>
        <p:sp>
          <p:nvSpPr>
            <p:cNvPr id="10" name="Textfeld 9"/>
            <p:cNvSpPr txBox="1"/>
            <p:nvPr/>
          </p:nvSpPr>
          <p:spPr>
            <a:xfrm>
              <a:off x="467544" y="3356992"/>
              <a:ext cx="3888432" cy="2031325"/>
            </a:xfrm>
            <a:prstGeom prst="rect">
              <a:avLst/>
            </a:prstGeom>
            <a:noFill/>
          </p:spPr>
          <p:txBody>
            <a:bodyPr wrap="square" rtlCol="0">
              <a:spAutoFit/>
            </a:bodyPr>
            <a:lstStyle/>
            <a:p>
              <a:r>
                <a:rPr lang="en-US" dirty="0" smtClean="0">
                  <a:latin typeface="+mn-lt"/>
                </a:rPr>
                <a:t>Academics (12.663 – Stand 10092012) have protested against Elsevier's business practices for years with little effect.  …</a:t>
              </a:r>
            </a:p>
            <a:p>
              <a:r>
                <a:rPr lang="en-US" dirty="0" smtClean="0">
                  <a:latin typeface="+mn-lt"/>
                </a:rPr>
                <a:t>The key to all these issues is the right of authors to achieve easily-accessible distribution of their work</a:t>
              </a:r>
              <a:r>
                <a:rPr lang="en-US" dirty="0" smtClean="0"/>
                <a:t>.</a:t>
              </a:r>
              <a:endParaRPr lang="de-DE" dirty="0"/>
            </a:p>
          </p:txBody>
        </p:sp>
      </p:grpSp>
      <p:sp>
        <p:nvSpPr>
          <p:cNvPr id="11" name="Textfeld 10"/>
          <p:cNvSpPr txBox="1"/>
          <p:nvPr/>
        </p:nvSpPr>
        <p:spPr>
          <a:xfrm>
            <a:off x="395536" y="5661248"/>
            <a:ext cx="6624736" cy="523220"/>
          </a:xfrm>
          <a:prstGeom prst="rect">
            <a:avLst/>
          </a:prstGeom>
          <a:noFill/>
        </p:spPr>
        <p:txBody>
          <a:bodyPr wrap="square" rtlCol="0">
            <a:spAutoFit/>
          </a:bodyPr>
          <a:lstStyle/>
          <a:p>
            <a:r>
              <a:rPr lang="en-US" sz="1400" dirty="0" smtClean="0"/>
              <a:t>I fully agree with this initiative - even more I hold the view that the commercial exploitation of knowledge should be the exception and free open access the default.</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Publikationsmärkte tendenziell vollständig durch das  OA-Paradigma bestimmt</a:t>
            </a:r>
            <a:endParaRPr lang="de-DE" sz="2000" dirty="0">
              <a:solidFill>
                <a:schemeClr val="bg1"/>
              </a:solidFill>
              <a:latin typeface="+mn-lt"/>
            </a:endParaRPr>
          </a:p>
        </p:txBody>
      </p:sp>
      <p:grpSp>
        <p:nvGrpSpPr>
          <p:cNvPr id="8" name="Gruppieren 7"/>
          <p:cNvGrpSpPr/>
          <p:nvPr/>
        </p:nvGrpSpPr>
        <p:grpSpPr>
          <a:xfrm>
            <a:off x="1520280" y="2452439"/>
            <a:ext cx="5616624" cy="533673"/>
            <a:chOff x="1547664" y="3284984"/>
            <a:chExt cx="5616624" cy="533673"/>
          </a:xfrm>
        </p:grpSpPr>
        <p:sp>
          <p:nvSpPr>
            <p:cNvPr id="5" name="Textfeld 4"/>
            <p:cNvSpPr txBox="1"/>
            <p:nvPr/>
          </p:nvSpPr>
          <p:spPr>
            <a:xfrm>
              <a:off x="1547664" y="3356992"/>
              <a:ext cx="1224136" cy="461665"/>
            </a:xfrm>
            <a:prstGeom prst="rect">
              <a:avLst/>
            </a:prstGeom>
            <a:solidFill>
              <a:srgbClr val="002060"/>
            </a:solidFill>
          </p:spPr>
          <p:txBody>
            <a:bodyPr wrap="square" rtlCol="0">
              <a:spAutoFit/>
            </a:bodyPr>
            <a:lstStyle/>
            <a:p>
              <a:pPr algn="ctr"/>
              <a:r>
                <a:rPr lang="de-DE" sz="2400" dirty="0" smtClean="0">
                  <a:solidFill>
                    <a:schemeClr val="bg1"/>
                  </a:solidFill>
                </a:rPr>
                <a:t>gold?</a:t>
              </a:r>
              <a:endParaRPr lang="de-DE" sz="2400" dirty="0">
                <a:solidFill>
                  <a:schemeClr val="bg1"/>
                </a:solidFill>
              </a:endParaRPr>
            </a:p>
          </p:txBody>
        </p:sp>
        <p:sp>
          <p:nvSpPr>
            <p:cNvPr id="6" name="Textfeld 5"/>
            <p:cNvSpPr txBox="1"/>
            <p:nvPr/>
          </p:nvSpPr>
          <p:spPr>
            <a:xfrm>
              <a:off x="5940152" y="3284984"/>
              <a:ext cx="1224136" cy="461665"/>
            </a:xfrm>
            <a:prstGeom prst="rect">
              <a:avLst/>
            </a:prstGeom>
            <a:solidFill>
              <a:srgbClr val="002060"/>
            </a:solidFill>
          </p:spPr>
          <p:txBody>
            <a:bodyPr wrap="square" rtlCol="0">
              <a:spAutoFit/>
            </a:bodyPr>
            <a:lstStyle/>
            <a:p>
              <a:pPr algn="ctr"/>
              <a:r>
                <a:rPr lang="de-DE" sz="2400" dirty="0" smtClean="0">
                  <a:solidFill>
                    <a:schemeClr val="bg1"/>
                  </a:solidFill>
                </a:rPr>
                <a:t>grün?</a:t>
              </a:r>
              <a:endParaRPr lang="de-DE" sz="2400" dirty="0">
                <a:solidFill>
                  <a:schemeClr val="bg1"/>
                </a:solidFill>
              </a:endParaRPr>
            </a:p>
          </p:txBody>
        </p:sp>
        <p:sp>
          <p:nvSpPr>
            <p:cNvPr id="7" name="Textfeld 6"/>
            <p:cNvSpPr txBox="1"/>
            <p:nvPr/>
          </p:nvSpPr>
          <p:spPr>
            <a:xfrm>
              <a:off x="3635896" y="3356992"/>
              <a:ext cx="1224136" cy="461665"/>
            </a:xfrm>
            <a:prstGeom prst="rect">
              <a:avLst/>
            </a:prstGeom>
            <a:solidFill>
              <a:schemeClr val="tx2">
                <a:lumMod val="20000"/>
                <a:lumOff val="80000"/>
              </a:schemeClr>
            </a:solidFill>
          </p:spPr>
          <p:txBody>
            <a:bodyPr wrap="square" rtlCol="0">
              <a:spAutoFit/>
            </a:bodyPr>
            <a:lstStyle/>
            <a:p>
              <a:pPr algn="ctr"/>
              <a:r>
                <a:rPr lang="de-DE" sz="2400" dirty="0" smtClean="0"/>
                <a:t>oder</a:t>
              </a:r>
              <a:endParaRPr lang="de-DE" sz="2400" dirty="0"/>
            </a:p>
          </p:txBody>
        </p:sp>
      </p:grpSp>
      <p:sp>
        <p:nvSpPr>
          <p:cNvPr id="10" name="Text Box 9"/>
          <p:cNvSpPr txBox="1">
            <a:spLocks noChangeArrowheads="1"/>
          </p:cNvSpPr>
          <p:nvPr/>
        </p:nvSpPr>
        <p:spPr bwMode="auto">
          <a:xfrm>
            <a:off x="1204392" y="1196752"/>
            <a:ext cx="6248400" cy="1015663"/>
          </a:xfrm>
          <a:prstGeom prst="rect">
            <a:avLst/>
          </a:prstGeom>
          <a:solidFill>
            <a:schemeClr val="bg1"/>
          </a:solidFill>
          <a:ln w="12700">
            <a:solidFill>
              <a:schemeClr val="bg1"/>
            </a:solidFill>
            <a:miter lim="800000"/>
            <a:headEnd/>
            <a:tailEnd/>
          </a:ln>
        </p:spPr>
        <p:txBody>
          <a:bodyPr>
            <a:spAutoFit/>
          </a:bodyPr>
          <a:lstStyle/>
          <a:p>
            <a:pPr algn="ctr" eaLnBrk="0" hangingPunct="0">
              <a:defRPr/>
            </a:pPr>
            <a:r>
              <a:rPr lang="de-DE" sz="2000" dirty="0" smtClean="0">
                <a:solidFill>
                  <a:schemeClr val="tx2">
                    <a:lumMod val="75000"/>
                  </a:schemeClr>
                </a:solidFill>
              </a:rPr>
              <a:t>Aber auch kommerzielle Publikationsformen der Informationswirtschaft adaptieren immer mehr das </a:t>
            </a:r>
            <a:r>
              <a:rPr lang="de-DE" sz="2000" b="1" dirty="0" smtClean="0">
                <a:solidFill>
                  <a:schemeClr val="tx2">
                    <a:lumMod val="75000"/>
                  </a:schemeClr>
                </a:solidFill>
              </a:rPr>
              <a:t>Open-Access-Paradigma.</a:t>
            </a:r>
            <a:endParaRPr lang="de-DE" sz="2000" b="1" dirty="0">
              <a:solidFill>
                <a:schemeClr val="tx2">
                  <a:lumMod val="75000"/>
                </a:schemeClr>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entwickeln sich zunehmend auch im kommerziellen Umfeld</a:t>
            </a:r>
            <a:endParaRPr lang="de-DE" sz="2000" dirty="0">
              <a:solidFill>
                <a:schemeClr val="bg1"/>
              </a:solidFill>
              <a:latin typeface="+mn-lt"/>
            </a:endParaRPr>
          </a:p>
        </p:txBody>
      </p:sp>
      <p:sp>
        <p:nvSpPr>
          <p:cNvPr id="3" name="Textfeld 2"/>
          <p:cNvSpPr txBox="1"/>
          <p:nvPr/>
        </p:nvSpPr>
        <p:spPr>
          <a:xfrm>
            <a:off x="395536" y="1124744"/>
            <a:ext cx="2232248" cy="707886"/>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Informations-wirtschaft</a:t>
            </a:r>
            <a:endParaRPr lang="de-DE" sz="2000" dirty="0">
              <a:solidFill>
                <a:schemeClr val="bg1"/>
              </a:solidFill>
              <a:latin typeface="+mn-lt"/>
            </a:endParaRPr>
          </a:p>
        </p:txBody>
      </p:sp>
      <p:sp>
        <p:nvSpPr>
          <p:cNvPr id="4" name="Rechteckige Legende 3"/>
          <p:cNvSpPr/>
          <p:nvPr/>
        </p:nvSpPr>
        <p:spPr>
          <a:xfrm>
            <a:off x="5292080" y="620688"/>
            <a:ext cx="3312368" cy="1080120"/>
          </a:xfrm>
          <a:prstGeom prst="wedgeRectCallout">
            <a:avLst>
              <a:gd name="adj1" fmla="val -50580"/>
              <a:gd name="adj2" fmla="val -1816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rgbClr val="002060"/>
                </a:solidFill>
              </a:rPr>
              <a:t>Verzicht auf exklusive Nutzungs-rechte, Öffnung in Richtung OA, Verantwortung für digital divide</a:t>
            </a:r>
            <a:endParaRPr lang="de-DE" dirty="0">
              <a:solidFill>
                <a:srgbClr val="002060"/>
              </a:solidFill>
            </a:endParaRPr>
          </a:p>
        </p:txBody>
      </p:sp>
      <p:grpSp>
        <p:nvGrpSpPr>
          <p:cNvPr id="5" name="Gruppieren 4"/>
          <p:cNvGrpSpPr/>
          <p:nvPr/>
        </p:nvGrpSpPr>
        <p:grpSpPr>
          <a:xfrm>
            <a:off x="4139952" y="1628800"/>
            <a:ext cx="4752528" cy="4680520"/>
            <a:chOff x="4139952" y="1628800"/>
            <a:chExt cx="4752528" cy="4680520"/>
          </a:xfrm>
        </p:grpSpPr>
        <p:pic>
          <p:nvPicPr>
            <p:cNvPr id="6" name="Picture 2"/>
            <p:cNvPicPr>
              <a:picLocks noChangeAspect="1" noChangeArrowheads="1"/>
            </p:cNvPicPr>
            <p:nvPr/>
          </p:nvPicPr>
          <p:blipFill>
            <a:blip r:embed="rId3" cstate="print"/>
            <a:srcRect/>
            <a:stretch>
              <a:fillRect/>
            </a:stretch>
          </p:blipFill>
          <p:spPr bwMode="auto">
            <a:xfrm>
              <a:off x="4355976" y="1628800"/>
              <a:ext cx="4536504" cy="4680520"/>
            </a:xfrm>
            <a:prstGeom prst="rect">
              <a:avLst/>
            </a:prstGeom>
            <a:noFill/>
            <a:ln w="9525">
              <a:noFill/>
              <a:miter lim="800000"/>
              <a:headEnd/>
              <a:tailEnd/>
            </a:ln>
          </p:spPr>
        </p:pic>
        <p:sp>
          <p:nvSpPr>
            <p:cNvPr id="7" name="Pfeil nach rechts 6"/>
            <p:cNvSpPr/>
            <p:nvPr/>
          </p:nvSpPr>
          <p:spPr>
            <a:xfrm>
              <a:off x="4139952" y="3356992"/>
              <a:ext cx="432048" cy="21602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&lt;&lt;&lt;&lt;&lt;&lt;&lt;&lt;&lt;&lt;&lt;&lt;</a:t>
              </a:r>
              <a:endParaRPr lang="de-DE" dirty="0"/>
            </a:p>
          </p:txBody>
        </p:sp>
      </p:grpSp>
      <p:grpSp>
        <p:nvGrpSpPr>
          <p:cNvPr id="8" name="Gruppieren 7"/>
          <p:cNvGrpSpPr/>
          <p:nvPr/>
        </p:nvGrpSpPr>
        <p:grpSpPr>
          <a:xfrm>
            <a:off x="251521" y="1916832"/>
            <a:ext cx="3888432" cy="3645371"/>
            <a:chOff x="251521" y="1916832"/>
            <a:chExt cx="3888432" cy="3645371"/>
          </a:xfrm>
        </p:grpSpPr>
        <p:pic>
          <p:nvPicPr>
            <p:cNvPr id="9" name="Picture 2"/>
            <p:cNvPicPr>
              <a:picLocks noChangeAspect="1" noChangeArrowheads="1"/>
            </p:cNvPicPr>
            <p:nvPr/>
          </p:nvPicPr>
          <p:blipFill>
            <a:blip r:embed="rId4" cstate="print"/>
            <a:srcRect/>
            <a:stretch>
              <a:fillRect/>
            </a:stretch>
          </p:blipFill>
          <p:spPr bwMode="auto">
            <a:xfrm>
              <a:off x="251521" y="2420888"/>
              <a:ext cx="3888432" cy="216024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899592" y="1916832"/>
              <a:ext cx="1524000" cy="447675"/>
            </a:xfrm>
            <a:prstGeom prst="rect">
              <a:avLst/>
            </a:prstGeom>
            <a:noFill/>
            <a:ln w="9525">
              <a:no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539552" y="4581128"/>
              <a:ext cx="2981325" cy="981075"/>
            </a:xfrm>
            <a:prstGeom prst="rect">
              <a:avLst/>
            </a:prstGeom>
            <a:noFill/>
            <a:ln w="9525">
              <a:noFill/>
              <a:miter lim="800000"/>
              <a:headEnd/>
              <a:tailEnd/>
            </a:ln>
          </p:spPr>
        </p:pic>
      </p:grpSp>
      <p:sp>
        <p:nvSpPr>
          <p:cNvPr id="13" name="Rechteckige Legende 12"/>
          <p:cNvSpPr/>
          <p:nvPr/>
        </p:nvSpPr>
        <p:spPr>
          <a:xfrm>
            <a:off x="3059832" y="548680"/>
            <a:ext cx="1728192" cy="1008112"/>
          </a:xfrm>
          <a:prstGeom prst="wedgeRectCallout">
            <a:avLst>
              <a:gd name="adj1" fmla="val 36487"/>
              <a:gd name="adj2" fmla="val 17399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2060"/>
                </a:solidFill>
              </a:rPr>
              <a:t>Für den persön-lichen Gebrauch in der Lehre</a:t>
            </a:r>
            <a:endParaRPr lang="de-DE" sz="1600" dirty="0">
              <a:solidFill>
                <a:srgbClr val="002060"/>
              </a:solidFill>
            </a:endParaRPr>
          </a:p>
        </p:txBody>
      </p:sp>
      <p:sp>
        <p:nvSpPr>
          <p:cNvPr id="14" name="Rechteckige Legende 13"/>
          <p:cNvSpPr/>
          <p:nvPr/>
        </p:nvSpPr>
        <p:spPr>
          <a:xfrm>
            <a:off x="1835696" y="2348880"/>
            <a:ext cx="2160240" cy="1008112"/>
          </a:xfrm>
          <a:prstGeom prst="wedgeRectCallout">
            <a:avLst>
              <a:gd name="adj1" fmla="val 75288"/>
              <a:gd name="adj2" fmla="val 124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2060"/>
                </a:solidFill>
              </a:rPr>
              <a:t>Für den persönlichen Gebrauch von Forschungskollegen</a:t>
            </a:r>
            <a:endParaRPr lang="de-DE" sz="1600" dirty="0">
              <a:solidFill>
                <a:srgbClr val="002060"/>
              </a:solidFill>
            </a:endParaRPr>
          </a:p>
        </p:txBody>
      </p:sp>
      <p:sp>
        <p:nvSpPr>
          <p:cNvPr id="12" name="Textfeld 11"/>
          <p:cNvSpPr txBox="1"/>
          <p:nvPr/>
        </p:nvSpPr>
        <p:spPr>
          <a:xfrm>
            <a:off x="395536" y="4725144"/>
            <a:ext cx="4032448" cy="646331"/>
          </a:xfrm>
          <a:prstGeom prst="rect">
            <a:avLst/>
          </a:prstGeom>
          <a:solidFill>
            <a:schemeClr val="bg1"/>
          </a:solidFill>
        </p:spPr>
        <p:txBody>
          <a:bodyPr wrap="square" rtlCol="0">
            <a:spAutoFit/>
          </a:bodyPr>
          <a:lstStyle/>
          <a:p>
            <a:pPr algn="ctr"/>
            <a:r>
              <a:rPr lang="de-DE" dirty="0" smtClean="0">
                <a:solidFill>
                  <a:srgbClr val="002060"/>
                </a:solidFill>
              </a:rPr>
              <a:t>Allerdings kein </a:t>
            </a:r>
            <a:r>
              <a:rPr lang="de-DE" dirty="0" smtClean="0"/>
              <a:t>Recht</a:t>
            </a:r>
            <a:r>
              <a:rPr lang="de-DE" dirty="0" smtClean="0">
                <a:solidFill>
                  <a:srgbClr val="002060"/>
                </a:solidFill>
              </a:rPr>
              <a:t>, sondern ein freiwilliges Zugeständnis</a:t>
            </a:r>
            <a:endParaRPr lang="de-DE" dirty="0">
              <a:solidFill>
                <a:srgbClr val="002060"/>
              </a:solidFill>
            </a:endParaRPr>
          </a:p>
        </p:txBody>
      </p:sp>
      <p:sp>
        <p:nvSpPr>
          <p:cNvPr id="15" name="Textfeld 14"/>
          <p:cNvSpPr txBox="1"/>
          <p:nvPr/>
        </p:nvSpPr>
        <p:spPr>
          <a:xfrm>
            <a:off x="395536" y="5373216"/>
            <a:ext cx="3600400" cy="1015663"/>
          </a:xfrm>
          <a:prstGeom prst="rect">
            <a:avLst/>
          </a:prstGeom>
          <a:solidFill>
            <a:srgbClr val="002060"/>
          </a:solidFill>
        </p:spPr>
        <p:txBody>
          <a:bodyPr wrap="square" rtlCol="0">
            <a:spAutoFit/>
          </a:bodyPr>
          <a:lstStyle/>
          <a:p>
            <a:pPr algn="ctr"/>
            <a:r>
              <a:rPr lang="de-DE" sz="2000" b="1" dirty="0" smtClean="0">
                <a:solidFill>
                  <a:schemeClr val="bg1"/>
                </a:solidFill>
              </a:rPr>
              <a:t>a</a:t>
            </a:r>
            <a:r>
              <a:rPr lang="de-DE" sz="2000" b="1" dirty="0" smtClean="0">
                <a:solidFill>
                  <a:schemeClr val="bg1"/>
                </a:solidFill>
                <a:latin typeface="+mn-lt"/>
              </a:rPr>
              <a:t>ber STM</a:t>
            </a:r>
          </a:p>
          <a:p>
            <a:pPr algn="ctr"/>
            <a:r>
              <a:rPr lang="de-DE" sz="2000" b="1" dirty="0" smtClean="0">
                <a:solidFill>
                  <a:schemeClr val="bg1"/>
                </a:solidFill>
              </a:rPr>
              <a:t>bis heute gegen Green-Lösungen</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entwickeln sich zunehmend auch im kommerziellen Umfeld</a:t>
            </a:r>
            <a:endParaRPr lang="de-DE" sz="2000" dirty="0">
              <a:solidFill>
                <a:schemeClr val="bg1"/>
              </a:solidFill>
              <a:latin typeface="+mn-lt"/>
            </a:endParaRPr>
          </a:p>
        </p:txBody>
      </p:sp>
      <p:sp>
        <p:nvSpPr>
          <p:cNvPr id="3" name="Textfeld 2"/>
          <p:cNvSpPr txBox="1">
            <a:spLocks noChangeArrowheads="1"/>
          </p:cNvSpPr>
          <p:nvPr/>
        </p:nvSpPr>
        <p:spPr bwMode="auto">
          <a:xfrm>
            <a:off x="467544" y="1124744"/>
            <a:ext cx="8175625" cy="1338828"/>
          </a:xfrm>
          <a:prstGeom prst="rect">
            <a:avLst/>
          </a:prstGeom>
          <a:noFill/>
          <a:ln w="9525">
            <a:noFill/>
            <a:miter lim="800000"/>
            <a:headEnd/>
            <a:tailEnd/>
          </a:ln>
        </p:spPr>
        <p:txBody>
          <a:bodyPr>
            <a:spAutoFit/>
          </a:bodyPr>
          <a:lstStyle/>
          <a:p>
            <a:pPr algn="ctr">
              <a:lnSpc>
                <a:spcPct val="150000"/>
              </a:lnSpc>
              <a:defRPr/>
            </a:pPr>
            <a:r>
              <a:rPr lang="de-DE" b="1" dirty="0" smtClean="0">
                <a:solidFill>
                  <a:srgbClr val="002060"/>
                </a:solidFill>
                <a:latin typeface="+mn-lt"/>
              </a:rPr>
              <a:t> </a:t>
            </a:r>
            <a:r>
              <a:rPr lang="de-DE" b="1" dirty="0">
                <a:latin typeface="+mn-lt"/>
              </a:rPr>
              <a:t>denen die Autoren angehören</a:t>
            </a:r>
            <a:r>
              <a:rPr lang="de-DE" dirty="0">
                <a:latin typeface="+mn-lt"/>
              </a:rPr>
              <a:t>. Dies kann in jedem Einzelfall geschehen, kann aber auch durch eine institutionelle Mitgliedschaft bei einem Open-Access-Verlag realisiert werden (z.B. so möglich bei BioMedCentral): </a:t>
            </a:r>
          </a:p>
        </p:txBody>
      </p:sp>
      <p:pic>
        <p:nvPicPr>
          <p:cNvPr id="4" name="Picture 5"/>
          <p:cNvPicPr>
            <a:picLocks noChangeAspect="1" noChangeArrowheads="1"/>
          </p:cNvPicPr>
          <p:nvPr/>
        </p:nvPicPr>
        <p:blipFill>
          <a:blip r:embed="rId3" cstate="print"/>
          <a:srcRect/>
          <a:stretch>
            <a:fillRect/>
          </a:stretch>
        </p:blipFill>
        <p:spPr bwMode="auto">
          <a:xfrm>
            <a:off x="704850" y="3048000"/>
            <a:ext cx="7559675" cy="2819400"/>
          </a:xfrm>
          <a:prstGeom prst="rect">
            <a:avLst/>
          </a:prstGeom>
          <a:solidFill>
            <a:schemeClr val="tx2">
              <a:lumMod val="20000"/>
              <a:lumOff val="80000"/>
            </a:schemeClr>
          </a:solidFill>
          <a:ln w="9525">
            <a:noFill/>
            <a:miter lim="800000"/>
            <a:headEnd/>
            <a:tailEnd/>
          </a:ln>
        </p:spPr>
      </p:pic>
      <p:sp>
        <p:nvSpPr>
          <p:cNvPr id="5" name="Textfeld 4"/>
          <p:cNvSpPr txBox="1">
            <a:spLocks noChangeArrowheads="1"/>
          </p:cNvSpPr>
          <p:nvPr/>
        </p:nvSpPr>
        <p:spPr bwMode="auto">
          <a:xfrm>
            <a:off x="611560" y="404664"/>
            <a:ext cx="8175625" cy="464871"/>
          </a:xfrm>
          <a:prstGeom prst="rect">
            <a:avLst/>
          </a:prstGeom>
          <a:solidFill>
            <a:srgbClr val="002060"/>
          </a:solidFill>
          <a:ln w="9525">
            <a:noFill/>
            <a:miter lim="800000"/>
            <a:headEnd/>
            <a:tailEnd/>
          </a:ln>
        </p:spPr>
        <p:txBody>
          <a:bodyPr>
            <a:spAutoFit/>
          </a:bodyPr>
          <a:lstStyle/>
          <a:p>
            <a:pPr algn="ctr">
              <a:lnSpc>
                <a:spcPct val="150000"/>
              </a:lnSpc>
              <a:defRPr/>
            </a:pPr>
            <a:r>
              <a:rPr lang="de-DE" b="1" dirty="0">
                <a:solidFill>
                  <a:schemeClr val="bg1"/>
                </a:solidFill>
                <a:latin typeface="+mn-lt"/>
              </a:rPr>
              <a:t>Die Kosten werden </a:t>
            </a:r>
            <a:r>
              <a:rPr lang="de-DE" b="1" dirty="0" smtClean="0">
                <a:solidFill>
                  <a:schemeClr val="bg1"/>
                </a:solidFill>
                <a:latin typeface="+mn-lt"/>
              </a:rPr>
              <a:t>i.d.R. von </a:t>
            </a:r>
            <a:r>
              <a:rPr lang="de-DE" b="1" dirty="0">
                <a:solidFill>
                  <a:schemeClr val="bg1"/>
                </a:solidFill>
                <a:latin typeface="+mn-lt"/>
              </a:rPr>
              <a:t>den Institutionen </a:t>
            </a:r>
            <a:r>
              <a:rPr lang="de-DE" b="1" dirty="0" smtClean="0">
                <a:solidFill>
                  <a:schemeClr val="bg1"/>
                </a:solidFill>
                <a:latin typeface="+mn-lt"/>
              </a:rPr>
              <a:t>übernommen,</a:t>
            </a:r>
            <a:endParaRPr lang="de-DE"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entwickeln sich zunehmend auch im kommerziellen Umfeld</a:t>
            </a:r>
            <a:endParaRPr lang="de-DE" sz="2000" dirty="0">
              <a:solidFill>
                <a:schemeClr val="bg1"/>
              </a:solidFill>
              <a:latin typeface="+mn-lt"/>
            </a:endParaRPr>
          </a:p>
        </p:txBody>
      </p:sp>
      <p:sp>
        <p:nvSpPr>
          <p:cNvPr id="3" name="Text Box 9"/>
          <p:cNvSpPr txBox="1">
            <a:spLocks noChangeArrowheads="1"/>
          </p:cNvSpPr>
          <p:nvPr/>
        </p:nvSpPr>
        <p:spPr bwMode="auto">
          <a:xfrm>
            <a:off x="323528" y="692696"/>
            <a:ext cx="1981200" cy="400050"/>
          </a:xfrm>
          <a:prstGeom prst="rect">
            <a:avLst/>
          </a:prstGeom>
          <a:solidFill>
            <a:schemeClr val="bg1"/>
          </a:solidFill>
          <a:ln w="12700">
            <a:solidFill>
              <a:schemeClr val="bg1"/>
            </a:solidFill>
            <a:miter lim="800000"/>
            <a:headEnd/>
            <a:tailEnd/>
          </a:ln>
        </p:spPr>
        <p:txBody>
          <a:bodyPr>
            <a:spAutoFit/>
          </a:bodyPr>
          <a:lstStyle/>
          <a:p>
            <a:pPr>
              <a:defRPr/>
            </a:pPr>
            <a:r>
              <a:rPr lang="de-DE" sz="2000" dirty="0">
                <a:latin typeface="+mn-lt"/>
              </a:rPr>
              <a:t>Springer Open</a:t>
            </a:r>
          </a:p>
        </p:txBody>
      </p:sp>
      <p:pic>
        <p:nvPicPr>
          <p:cNvPr id="4" name="Picture 2"/>
          <p:cNvPicPr>
            <a:picLocks noChangeAspect="1" noChangeArrowheads="1"/>
          </p:cNvPicPr>
          <p:nvPr/>
        </p:nvPicPr>
        <p:blipFill>
          <a:blip r:embed="rId3" cstate="print"/>
          <a:srcRect/>
          <a:stretch>
            <a:fillRect/>
          </a:stretch>
        </p:blipFill>
        <p:spPr bwMode="auto">
          <a:xfrm>
            <a:off x="251520" y="1730152"/>
            <a:ext cx="4314825" cy="8667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99145" y="2720752"/>
            <a:ext cx="4778375" cy="32004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5423595" y="587152"/>
            <a:ext cx="3333750" cy="5595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9" y="3190760"/>
            <a:ext cx="8352928" cy="3065470"/>
          </a:xfrm>
          <a:prstGeom prst="rect">
            <a:avLst/>
          </a:prstGeom>
          <a:noFill/>
          <a:ln>
            <a:noFill/>
          </a:ln>
        </p:spPr>
        <p:txBody>
          <a:bodyPr wrap="square" lIns="90004" tIns="44997" rIns="90004" bIns="44997" compatLnSpc="0">
            <a:spAutoFit/>
          </a:bodyPr>
          <a:lstStyle/>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000" dirty="0" smtClean="0"/>
              <a:t>Wissensökologie steht nicht im Widerspruch zur kommerziellen Verwertung/Nutzung von Wissen, </a:t>
            </a:r>
          </a:p>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000" dirty="0" err="1" smtClean="0"/>
              <a:t>unter</a:t>
            </a:r>
            <a:r>
              <a:rPr lang="en-US" sz="2000" dirty="0" smtClean="0"/>
              <a:t> der Annahme, dass Publikations- und Nutzungsmodelle nur dann akzeptabel sind</a:t>
            </a:r>
          </a:p>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000" b="1" dirty="0" smtClean="0"/>
              <a:t>wenn sie den Status von Wissen als Gemeingut (Commons) anerkennen</a:t>
            </a:r>
            <a:r>
              <a:rPr lang="en-US" sz="2000" dirty="0" smtClean="0"/>
              <a:t>: </a:t>
            </a:r>
          </a:p>
          <a:p>
            <a:pPr algn="ctr" fontAlgn="auto">
              <a:spcBef>
                <a:spcPts val="0"/>
              </a:spcBef>
              <a:spcAft>
                <a:spcPts val="0"/>
              </a:spcAft>
              <a:buSzPct val="80000"/>
              <a:defRPr sz="1800" b="0" i="0" u="none" strike="noStrike" kern="0" cap="none" spc="0" baseline="0">
                <a:solidFill>
                  <a:srgbClr val="000000"/>
                </a:solidFill>
                <a:uFillTx/>
              </a:defRPr>
            </a:pPr>
            <a:r>
              <a:rPr lang="en-US" sz="2000" dirty="0" smtClean="0"/>
              <a:t>“allowing </a:t>
            </a:r>
            <a:r>
              <a:rPr lang="en-US" sz="2000" dirty="0"/>
              <a:t>free and open access for </a:t>
            </a:r>
            <a:r>
              <a:rPr lang="en-US" sz="2000" dirty="0" smtClean="0"/>
              <a:t>everyone</a:t>
            </a:r>
          </a:p>
          <a:p>
            <a:pPr algn="ctr" fontAlgn="auto">
              <a:spcBef>
                <a:spcPts val="0"/>
              </a:spcBef>
              <a:spcAft>
                <a:spcPts val="0"/>
              </a:spcAft>
              <a:buSzPct val="80000"/>
              <a:defRPr sz="1800" b="0" i="0" u="none" strike="noStrike" kern="0" cap="none" spc="0" baseline="0">
                <a:solidFill>
                  <a:srgbClr val="000000"/>
                </a:solidFill>
                <a:uFillTx/>
              </a:defRPr>
            </a:pPr>
            <a:r>
              <a:rPr lang="en-US" sz="2000" dirty="0" smtClean="0"/>
              <a:t>not claiming exclusive property rights”</a:t>
            </a:r>
            <a:endParaRPr lang="de-DE" sz="2000" kern="0" dirty="0">
              <a:solidFill>
                <a:srgbClr val="000000"/>
              </a:solidFill>
            </a:endParaRPr>
          </a:p>
        </p:txBody>
      </p:sp>
      <p:sp>
        <p:nvSpPr>
          <p:cNvPr id="4" name="Foliennummernplatzhalter 4"/>
          <p:cNvSpPr txBox="1"/>
          <p:nvPr/>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a:t>
            </a:fld>
            <a:endParaRPr lang="de-DE" sz="1400" kern="0" dirty="0">
              <a:solidFill>
                <a:srgbClr val="000000"/>
              </a:solidFill>
              <a:ea typeface="Arial Unicode MS" pitchFamily="2"/>
              <a:cs typeface="Tahoma" pitchFamily="2"/>
            </a:endParaRPr>
          </a:p>
        </p:txBody>
      </p:sp>
      <p:sp>
        <p:nvSpPr>
          <p:cNvPr id="5" name="Rectangle 2"/>
          <p:cNvSpPr txBox="1">
            <a:spLocks noGrp="1"/>
          </p:cNvSpPr>
          <p:nvPr>
            <p:ph type="title"/>
          </p:nvPr>
        </p:nvSpPr>
        <p:spPr>
          <a:xfrm>
            <a:off x="0" y="0"/>
            <a:ext cx="9144000" cy="504055"/>
          </a:xfrm>
          <a:solidFill>
            <a:srgbClr val="333366"/>
          </a:solidFill>
        </p:spPr>
        <p:txBody>
          <a:bodyPr anchorCtr="1"/>
          <a:lstStyle/>
          <a:p>
            <a:pPr algn="ctr" eaLnBrk="1" hangingPunct="1">
              <a:buNone/>
            </a:pPr>
            <a:r>
              <a:rPr lang="de-DE" sz="2400" dirty="0" smtClean="0">
                <a:solidFill>
                  <a:schemeClr val="bg1"/>
                </a:solidFill>
                <a:latin typeface="+mn-lt"/>
              </a:rPr>
              <a:t>Wissenökologie/-ökonomie</a:t>
            </a:r>
            <a:endParaRPr sz="2400" dirty="0" smtClean="0">
              <a:solidFill>
                <a:schemeClr val="bg1"/>
              </a:solidFill>
              <a:latin typeface="+mn-lt"/>
              <a:ea typeface="Arial Unicode MS" pitchFamily="34" charset="-128"/>
              <a:cs typeface="Arial" pitchFamily="34" charset="0"/>
            </a:endParaRPr>
          </a:p>
        </p:txBody>
      </p:sp>
      <p:sp>
        <p:nvSpPr>
          <p:cNvPr id="6" name="Textfeld 5"/>
          <p:cNvSpPr txBox="1"/>
          <p:nvPr/>
        </p:nvSpPr>
        <p:spPr>
          <a:xfrm>
            <a:off x="1475656" y="1052736"/>
            <a:ext cx="1800200" cy="461665"/>
          </a:xfrm>
          <a:prstGeom prst="rect">
            <a:avLst/>
          </a:prstGeom>
          <a:solidFill>
            <a:schemeClr val="tx2">
              <a:lumMod val="20000"/>
              <a:lumOff val="80000"/>
            </a:schemeClr>
          </a:solidFill>
        </p:spPr>
        <p:txBody>
          <a:bodyPr wrap="square" rtlCol="0">
            <a:spAutoFit/>
          </a:bodyPr>
          <a:lstStyle/>
          <a:p>
            <a:pPr algn="ctr"/>
            <a:r>
              <a:rPr lang="de-DE" sz="2400" dirty="0" smtClean="0"/>
              <a:t>Ökonomie</a:t>
            </a:r>
            <a:endParaRPr lang="de-DE" sz="2400" dirty="0"/>
          </a:p>
        </p:txBody>
      </p:sp>
      <p:sp>
        <p:nvSpPr>
          <p:cNvPr id="7" name="Textfeld 6"/>
          <p:cNvSpPr txBox="1"/>
          <p:nvPr/>
        </p:nvSpPr>
        <p:spPr>
          <a:xfrm>
            <a:off x="5220072" y="980728"/>
            <a:ext cx="1800200" cy="461665"/>
          </a:xfrm>
          <a:prstGeom prst="rect">
            <a:avLst/>
          </a:prstGeom>
          <a:solidFill>
            <a:schemeClr val="tx2">
              <a:lumMod val="20000"/>
              <a:lumOff val="80000"/>
            </a:schemeClr>
          </a:solidFill>
        </p:spPr>
        <p:txBody>
          <a:bodyPr wrap="square" rtlCol="0">
            <a:spAutoFit/>
          </a:bodyPr>
          <a:lstStyle/>
          <a:p>
            <a:pPr algn="ctr"/>
            <a:r>
              <a:rPr lang="de-DE" sz="2400" dirty="0" smtClean="0"/>
              <a:t>Ökologie</a:t>
            </a:r>
            <a:endParaRPr lang="de-DE" sz="2400" dirty="0"/>
          </a:p>
        </p:txBody>
      </p:sp>
      <p:sp>
        <p:nvSpPr>
          <p:cNvPr id="8" name="Pfeil nach links und rechts 7"/>
          <p:cNvSpPr/>
          <p:nvPr/>
        </p:nvSpPr>
        <p:spPr>
          <a:xfrm>
            <a:off x="3563888" y="1052736"/>
            <a:ext cx="1224136" cy="36004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p:cNvSpPr txBox="1"/>
          <p:nvPr/>
        </p:nvSpPr>
        <p:spPr>
          <a:xfrm>
            <a:off x="971600" y="1916832"/>
            <a:ext cx="2160240" cy="830997"/>
          </a:xfrm>
          <a:prstGeom prst="rect">
            <a:avLst/>
          </a:prstGeom>
          <a:solidFill>
            <a:schemeClr val="tx2">
              <a:lumMod val="20000"/>
              <a:lumOff val="80000"/>
            </a:schemeClr>
          </a:solidFill>
        </p:spPr>
        <p:txBody>
          <a:bodyPr wrap="square" rtlCol="0">
            <a:spAutoFit/>
          </a:bodyPr>
          <a:lstStyle/>
          <a:p>
            <a:pPr algn="ctr"/>
            <a:r>
              <a:rPr lang="de-DE" sz="2400" dirty="0" smtClean="0"/>
              <a:t>Wissens-ökonomie</a:t>
            </a:r>
            <a:endParaRPr lang="de-DE" sz="2400" dirty="0"/>
          </a:p>
        </p:txBody>
      </p:sp>
      <p:sp>
        <p:nvSpPr>
          <p:cNvPr id="10" name="Textfeld 9"/>
          <p:cNvSpPr txBox="1"/>
          <p:nvPr/>
        </p:nvSpPr>
        <p:spPr>
          <a:xfrm>
            <a:off x="5436096" y="1916832"/>
            <a:ext cx="2088232" cy="830997"/>
          </a:xfrm>
          <a:prstGeom prst="rect">
            <a:avLst/>
          </a:prstGeom>
          <a:solidFill>
            <a:schemeClr val="tx2">
              <a:lumMod val="20000"/>
              <a:lumOff val="80000"/>
            </a:schemeClr>
          </a:solidFill>
        </p:spPr>
        <p:txBody>
          <a:bodyPr wrap="square" rtlCol="0">
            <a:spAutoFit/>
          </a:bodyPr>
          <a:lstStyle/>
          <a:p>
            <a:pPr algn="ctr"/>
            <a:r>
              <a:rPr lang="de-DE" sz="2400" dirty="0" smtClean="0"/>
              <a:t>Wissens-ökologie</a:t>
            </a:r>
            <a:endParaRPr lang="de-DE" sz="2400" dirty="0"/>
          </a:p>
        </p:txBody>
      </p:sp>
      <p:sp>
        <p:nvSpPr>
          <p:cNvPr id="11" name="Pfeil nach links und rechts 10"/>
          <p:cNvSpPr/>
          <p:nvPr/>
        </p:nvSpPr>
        <p:spPr>
          <a:xfrm>
            <a:off x="3382428" y="1988840"/>
            <a:ext cx="1909652" cy="36004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3923928" y="1700808"/>
            <a:ext cx="648072" cy="923330"/>
          </a:xfrm>
          <a:prstGeom prst="rect">
            <a:avLst/>
          </a:prstGeom>
          <a:solidFill>
            <a:schemeClr val="bg1">
              <a:lumMod val="85000"/>
            </a:schemeClr>
          </a:solidFill>
        </p:spPr>
        <p:txBody>
          <a:bodyPr wrap="square" rtlCol="0">
            <a:spAutoFit/>
          </a:bodyPr>
          <a:lstStyle/>
          <a:p>
            <a:r>
              <a:rPr lang="de-DE" sz="5400" dirty="0" smtClean="0">
                <a:solidFill>
                  <a:srgbClr val="002060"/>
                </a:solidFill>
              </a:rPr>
              <a:t>?</a:t>
            </a:r>
            <a:endParaRPr lang="de-DE" sz="5400" dirty="0">
              <a:solidFill>
                <a:srgbClr val="002060"/>
              </a:solidFill>
            </a:endParaRPr>
          </a:p>
        </p:txBody>
      </p:sp>
      <p:sp>
        <p:nvSpPr>
          <p:cNvPr id="13" name="Textfeld 12"/>
          <p:cNvSpPr txBox="1"/>
          <p:nvPr/>
        </p:nvSpPr>
        <p:spPr>
          <a:xfrm>
            <a:off x="3419872" y="2708920"/>
            <a:ext cx="1584176" cy="523220"/>
          </a:xfrm>
          <a:prstGeom prst="rect">
            <a:avLst/>
          </a:prstGeom>
          <a:solidFill>
            <a:srgbClr val="002060"/>
          </a:solidFill>
        </p:spPr>
        <p:txBody>
          <a:bodyPr wrap="square" rtlCol="0">
            <a:spAutoFit/>
          </a:bodyPr>
          <a:lstStyle/>
          <a:p>
            <a:pPr algn="ctr"/>
            <a:r>
              <a:rPr lang="de-DE" sz="2800" dirty="0" smtClean="0">
                <a:solidFill>
                  <a:schemeClr val="bg1"/>
                </a:solidFill>
              </a:rPr>
              <a:t>These</a:t>
            </a:r>
            <a:endParaRPr lang="de-DE"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entwickeln sich zunehmend auch im kommerziellen Umfeld</a:t>
            </a:r>
            <a:endParaRPr lang="de-DE" sz="2000" dirty="0">
              <a:solidFill>
                <a:schemeClr val="bg1"/>
              </a:solidFill>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7452320" y="476672"/>
            <a:ext cx="1417637" cy="6111875"/>
          </a:xfrm>
          <a:prstGeom prst="rect">
            <a:avLst/>
          </a:prstGeom>
          <a:noFill/>
          <a:ln w="9525">
            <a:noFill/>
            <a:miter lim="800000"/>
            <a:headEnd/>
            <a:tailEnd/>
          </a:ln>
        </p:spPr>
      </p:pic>
      <p:sp>
        <p:nvSpPr>
          <p:cNvPr id="4" name="Textfeld 3"/>
          <p:cNvSpPr txBox="1">
            <a:spLocks noChangeArrowheads="1"/>
          </p:cNvSpPr>
          <p:nvPr/>
        </p:nvSpPr>
        <p:spPr bwMode="auto">
          <a:xfrm>
            <a:off x="611560" y="404664"/>
            <a:ext cx="6624735" cy="553998"/>
          </a:xfrm>
          <a:prstGeom prst="rect">
            <a:avLst/>
          </a:prstGeom>
          <a:solidFill>
            <a:srgbClr val="002060"/>
          </a:solidFill>
          <a:ln w="9525">
            <a:noFill/>
            <a:miter lim="800000"/>
            <a:headEnd/>
            <a:tailEnd/>
          </a:ln>
        </p:spPr>
        <p:txBody>
          <a:bodyPr wrap="square">
            <a:spAutoFit/>
          </a:bodyPr>
          <a:lstStyle/>
          <a:p>
            <a:pPr algn="ctr">
              <a:lnSpc>
                <a:spcPct val="150000"/>
              </a:lnSpc>
              <a:defRPr/>
            </a:pPr>
            <a:r>
              <a:rPr lang="de-DE" sz="2000" dirty="0">
                <a:solidFill>
                  <a:schemeClr val="bg1"/>
                </a:solidFill>
              </a:rPr>
              <a:t>Die Kosten werden von den Institutionen übernommen </a:t>
            </a:r>
            <a:r>
              <a:rPr lang="de-DE" sz="2000" dirty="0" smtClean="0">
                <a:solidFill>
                  <a:schemeClr val="bg1"/>
                </a:solidFill>
              </a:rPr>
              <a:t>– Cern </a:t>
            </a:r>
            <a:endParaRPr lang="de-DE" sz="2000" dirty="0">
              <a:solidFill>
                <a:schemeClr val="bg1"/>
              </a:solidFill>
            </a:endParaRPr>
          </a:p>
        </p:txBody>
      </p:sp>
      <p:grpSp>
        <p:nvGrpSpPr>
          <p:cNvPr id="11" name="Gruppieren 10"/>
          <p:cNvGrpSpPr/>
          <p:nvPr/>
        </p:nvGrpSpPr>
        <p:grpSpPr>
          <a:xfrm>
            <a:off x="107504" y="1628800"/>
            <a:ext cx="7368401" cy="2736304"/>
            <a:chOff x="107504" y="1628800"/>
            <a:chExt cx="7368401" cy="2736304"/>
          </a:xfrm>
        </p:grpSpPr>
        <p:pic>
          <p:nvPicPr>
            <p:cNvPr id="1027" name="Picture 3"/>
            <p:cNvPicPr>
              <a:picLocks noChangeAspect="1" noChangeArrowheads="1"/>
            </p:cNvPicPr>
            <p:nvPr/>
          </p:nvPicPr>
          <p:blipFill>
            <a:blip r:embed="rId4" cstate="print"/>
            <a:srcRect/>
            <a:stretch>
              <a:fillRect/>
            </a:stretch>
          </p:blipFill>
          <p:spPr bwMode="auto">
            <a:xfrm>
              <a:off x="107504" y="1628800"/>
              <a:ext cx="7368401" cy="2736304"/>
            </a:xfrm>
            <a:prstGeom prst="rect">
              <a:avLst/>
            </a:prstGeom>
            <a:noFill/>
            <a:ln w="9525">
              <a:noFill/>
              <a:miter lim="800000"/>
              <a:headEnd/>
              <a:tailEnd/>
            </a:ln>
          </p:spPr>
        </p:pic>
        <p:cxnSp>
          <p:nvCxnSpPr>
            <p:cNvPr id="9" name="Gerade Verbindung 8"/>
            <p:cNvCxnSpPr/>
            <p:nvPr/>
          </p:nvCxnSpPr>
          <p:spPr>
            <a:xfrm>
              <a:off x="323528" y="4365104"/>
              <a:ext cx="6984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entwickeln sich zunehmend auch im kommerziellen Umfeld</a:t>
            </a:r>
            <a:endParaRPr lang="de-DE" sz="2000" dirty="0">
              <a:solidFill>
                <a:schemeClr val="bg1"/>
              </a:solidFill>
              <a:latin typeface="+mn-lt"/>
            </a:endParaRPr>
          </a:p>
        </p:txBody>
      </p:sp>
      <p:sp>
        <p:nvSpPr>
          <p:cNvPr id="4" name="Textfeld 3"/>
          <p:cNvSpPr txBox="1">
            <a:spLocks noChangeArrowheads="1"/>
          </p:cNvSpPr>
          <p:nvPr/>
        </p:nvSpPr>
        <p:spPr bwMode="auto">
          <a:xfrm>
            <a:off x="0" y="620688"/>
            <a:ext cx="8175625" cy="464871"/>
          </a:xfrm>
          <a:prstGeom prst="rect">
            <a:avLst/>
          </a:prstGeom>
          <a:noFill/>
          <a:ln w="9525">
            <a:noFill/>
            <a:miter lim="800000"/>
            <a:headEnd/>
            <a:tailEnd/>
          </a:ln>
        </p:spPr>
        <p:txBody>
          <a:bodyPr>
            <a:spAutoFit/>
          </a:bodyPr>
          <a:lstStyle/>
          <a:p>
            <a:pPr algn="ctr">
              <a:lnSpc>
                <a:spcPct val="150000"/>
              </a:lnSpc>
              <a:defRPr/>
            </a:pPr>
            <a:r>
              <a:rPr lang="de-DE" dirty="0">
                <a:latin typeface="+mn-lt"/>
              </a:rPr>
              <a:t>Die Kosten werden von den Institutionen übernommen </a:t>
            </a:r>
            <a:r>
              <a:rPr lang="de-DE" dirty="0" smtClean="0">
                <a:latin typeface="+mn-lt"/>
              </a:rPr>
              <a:t>– </a:t>
            </a:r>
            <a:r>
              <a:rPr lang="de-DE" dirty="0" smtClean="0"/>
              <a:t>C</a:t>
            </a:r>
            <a:r>
              <a:rPr lang="de-DE" dirty="0" smtClean="0">
                <a:latin typeface="+mn-lt"/>
              </a:rPr>
              <a:t>ern </a:t>
            </a:r>
            <a:endParaRPr lang="de-DE" dirty="0">
              <a:latin typeface="+mn-lt"/>
            </a:endParaRPr>
          </a:p>
        </p:txBody>
      </p:sp>
      <p:sp>
        <p:nvSpPr>
          <p:cNvPr id="5" name="Textfeld 4"/>
          <p:cNvSpPr txBox="1"/>
          <p:nvPr/>
        </p:nvSpPr>
        <p:spPr>
          <a:xfrm>
            <a:off x="179512" y="692696"/>
            <a:ext cx="1066800" cy="461665"/>
          </a:xfrm>
          <a:prstGeom prst="rect">
            <a:avLst/>
          </a:prstGeom>
          <a:noFill/>
        </p:spPr>
        <p:txBody>
          <a:bodyPr>
            <a:spAutoFit/>
          </a:bodyPr>
          <a:lstStyle/>
          <a:p>
            <a:pPr>
              <a:defRPr/>
            </a:pPr>
            <a:r>
              <a:rPr lang="de-DE" sz="2400" dirty="0">
                <a:latin typeface="+mn-lt"/>
                <a:hlinkClick r:id="rId3"/>
              </a:rPr>
              <a:t>SCOAP</a:t>
            </a:r>
            <a:endParaRPr lang="de-DE" sz="2400" dirty="0">
              <a:latin typeface="+mn-lt"/>
            </a:endParaRPr>
          </a:p>
        </p:txBody>
      </p:sp>
      <p:sp>
        <p:nvSpPr>
          <p:cNvPr id="7" name="Textfeld 6"/>
          <p:cNvSpPr txBox="1"/>
          <p:nvPr/>
        </p:nvSpPr>
        <p:spPr>
          <a:xfrm>
            <a:off x="467544" y="1340768"/>
            <a:ext cx="6624736" cy="1477328"/>
          </a:xfrm>
          <a:prstGeom prst="rect">
            <a:avLst/>
          </a:prstGeom>
          <a:noFill/>
        </p:spPr>
        <p:txBody>
          <a:bodyPr wrap="square" rtlCol="0">
            <a:spAutoFit/>
          </a:bodyPr>
          <a:lstStyle/>
          <a:p>
            <a:pPr algn="ctr"/>
            <a:r>
              <a:rPr lang="en-US" dirty="0" smtClean="0"/>
              <a:t>In this model, </a:t>
            </a:r>
            <a:r>
              <a:rPr lang="de-DE" dirty="0" smtClean="0"/>
              <a:t>High-Energy Physics (</a:t>
            </a:r>
            <a:r>
              <a:rPr lang="en-US" dirty="0" smtClean="0"/>
              <a:t>HEP </a:t>
            </a:r>
            <a:r>
              <a:rPr lang="de-DE" dirty="0" smtClean="0"/>
              <a:t>)</a:t>
            </a:r>
            <a:r>
              <a:rPr lang="en-US" dirty="0" smtClean="0"/>
              <a:t> funding agencies and libraries, which today purchase journal subscriptions to implicitly support the peer-review service, </a:t>
            </a:r>
            <a:r>
              <a:rPr lang="en-US" b="1" dirty="0" smtClean="0"/>
              <a:t>federate to explicitly cover its cost</a:t>
            </a:r>
            <a:r>
              <a:rPr lang="en-US" dirty="0" smtClean="0"/>
              <a:t>, while </a:t>
            </a:r>
            <a:r>
              <a:rPr lang="en-US" b="1" dirty="0" smtClean="0"/>
              <a:t>publishers make the electronic versions of their journals free to read</a:t>
            </a:r>
            <a:r>
              <a:rPr lang="en-US" dirty="0" smtClean="0"/>
              <a:t>. </a:t>
            </a:r>
            <a:r>
              <a:rPr lang="en-US" b="1" dirty="0" smtClean="0"/>
              <a:t>Authors are not directly charged </a:t>
            </a:r>
            <a:r>
              <a:rPr lang="en-US" dirty="0" smtClean="0"/>
              <a:t>to publish their articles OA. </a:t>
            </a:r>
            <a:endParaRPr lang="de-DE" dirty="0"/>
          </a:p>
        </p:txBody>
      </p:sp>
      <p:sp>
        <p:nvSpPr>
          <p:cNvPr id="8" name="Textfeld 7"/>
          <p:cNvSpPr txBox="1"/>
          <p:nvPr/>
        </p:nvSpPr>
        <p:spPr>
          <a:xfrm>
            <a:off x="2123728" y="2924944"/>
            <a:ext cx="6624736" cy="1477328"/>
          </a:xfrm>
          <a:prstGeom prst="rect">
            <a:avLst/>
          </a:prstGeom>
          <a:noFill/>
        </p:spPr>
        <p:txBody>
          <a:bodyPr wrap="square" rtlCol="0">
            <a:spAutoFit/>
          </a:bodyPr>
          <a:lstStyle/>
          <a:p>
            <a:pPr algn="ctr"/>
            <a:r>
              <a:rPr lang="en-US" dirty="0" smtClean="0"/>
              <a:t>Today, most publishers quote a price in the range of 1’000–2’000 Euros per published article. On this basis, we estimate that the annual budget for the transition of HEP publishing to OA </a:t>
            </a:r>
            <a:r>
              <a:rPr lang="en-US" b="1" dirty="0" smtClean="0"/>
              <a:t>would amount to a maximum of 10 Million Euros/year, sensibly lower than the estimated global expenditure in subscription to HEP journals</a:t>
            </a:r>
            <a:r>
              <a:rPr lang="en-US" dirty="0" smtClean="0"/>
              <a:t>. </a:t>
            </a:r>
            <a:endParaRPr lang="de-DE" dirty="0"/>
          </a:p>
        </p:txBody>
      </p:sp>
      <p:sp>
        <p:nvSpPr>
          <p:cNvPr id="9" name="Textfeld 8"/>
          <p:cNvSpPr txBox="1"/>
          <p:nvPr/>
        </p:nvSpPr>
        <p:spPr>
          <a:xfrm>
            <a:off x="467544" y="4797152"/>
            <a:ext cx="6624736" cy="923330"/>
          </a:xfrm>
          <a:prstGeom prst="rect">
            <a:avLst/>
          </a:prstGeom>
          <a:noFill/>
        </p:spPr>
        <p:txBody>
          <a:bodyPr wrap="square" rtlCol="0">
            <a:spAutoFit/>
          </a:bodyPr>
          <a:lstStyle/>
          <a:p>
            <a:pPr algn="ctr"/>
            <a:r>
              <a:rPr lang="en-US" dirty="0" smtClean="0"/>
              <a:t>Each SCOAP</a:t>
            </a:r>
            <a:r>
              <a:rPr lang="en-US" baseline="30000" dirty="0" smtClean="0"/>
              <a:t>3</a:t>
            </a:r>
            <a:r>
              <a:rPr lang="en-US" dirty="0" smtClean="0"/>
              <a:t> partner will </a:t>
            </a:r>
            <a:r>
              <a:rPr lang="en-US" b="1" dirty="0" smtClean="0"/>
              <a:t>finance its contribution by canceling journal subscriptions.</a:t>
            </a:r>
            <a:r>
              <a:rPr lang="en-US" dirty="0" smtClean="0"/>
              <a:t> Each country will contribute according to its </a:t>
            </a:r>
            <a:r>
              <a:rPr lang="en-US" dirty="0" smtClean="0">
                <a:hlinkClick r:id="rId4"/>
              </a:rPr>
              <a:t>share of HEP publishing</a:t>
            </a:r>
            <a:r>
              <a:rPr lang="en-US" dirty="0" smtClean="0"/>
              <a:t>.</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und –Finanzierung im informationspolitischen Umfeld</a:t>
            </a:r>
            <a:endParaRPr lang="de-DE" sz="2000" dirty="0">
              <a:solidFill>
                <a:schemeClr val="bg1"/>
              </a:solidFill>
              <a:latin typeface="+mn-lt"/>
            </a:endParaRPr>
          </a:p>
        </p:txBody>
      </p:sp>
      <p:sp>
        <p:nvSpPr>
          <p:cNvPr id="3" name="Rechteckige Legende 2"/>
          <p:cNvSpPr/>
          <p:nvPr/>
        </p:nvSpPr>
        <p:spPr>
          <a:xfrm>
            <a:off x="3491880" y="764704"/>
            <a:ext cx="5328592" cy="720080"/>
          </a:xfrm>
          <a:prstGeom prst="wedgeRectCallout">
            <a:avLst>
              <a:gd name="adj1" fmla="val -70928"/>
              <a:gd name="adj2" fmla="val -3302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Anreize und Regelungen zugunsten freier Verfügbarkeit</a:t>
            </a:r>
            <a:endParaRPr lang="de-DE" sz="2000" b="1" dirty="0">
              <a:solidFill>
                <a:schemeClr val="tx1"/>
              </a:solidFill>
            </a:endParaRPr>
          </a:p>
        </p:txBody>
      </p:sp>
      <p:sp>
        <p:nvSpPr>
          <p:cNvPr id="4" name="Textfeld 3"/>
          <p:cNvSpPr txBox="1"/>
          <p:nvPr/>
        </p:nvSpPr>
        <p:spPr>
          <a:xfrm>
            <a:off x="179512" y="692696"/>
            <a:ext cx="2448272" cy="400110"/>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Förderorganisationen</a:t>
            </a:r>
            <a:endParaRPr lang="de-DE" sz="2000" dirty="0">
              <a:solidFill>
                <a:schemeClr val="bg1"/>
              </a:solidFill>
              <a:latin typeface="+mn-lt"/>
            </a:endParaRPr>
          </a:p>
        </p:txBody>
      </p:sp>
      <p:pic>
        <p:nvPicPr>
          <p:cNvPr id="5" name="Picture 5"/>
          <p:cNvPicPr>
            <a:picLocks noChangeAspect="1" noChangeArrowheads="1"/>
          </p:cNvPicPr>
          <p:nvPr/>
        </p:nvPicPr>
        <p:blipFill>
          <a:blip r:embed="rId3" cstate="print"/>
          <a:srcRect/>
          <a:stretch>
            <a:fillRect/>
          </a:stretch>
        </p:blipFill>
        <p:spPr bwMode="auto">
          <a:xfrm>
            <a:off x="179512" y="2276872"/>
            <a:ext cx="4419600" cy="1209675"/>
          </a:xfrm>
          <a:prstGeom prst="rect">
            <a:avLst/>
          </a:prstGeom>
          <a:noFill/>
          <a:ln w="9525">
            <a:noFill/>
            <a:miter lim="800000"/>
            <a:headEnd/>
            <a:tailEnd/>
          </a:ln>
        </p:spPr>
      </p:pic>
      <p:grpSp>
        <p:nvGrpSpPr>
          <p:cNvPr id="6" name="Gruppieren 5"/>
          <p:cNvGrpSpPr/>
          <p:nvPr/>
        </p:nvGrpSpPr>
        <p:grpSpPr>
          <a:xfrm>
            <a:off x="5004048" y="1827486"/>
            <a:ext cx="3525565" cy="1313482"/>
            <a:chOff x="5004048" y="1827486"/>
            <a:chExt cx="3525565" cy="1313482"/>
          </a:xfrm>
        </p:grpSpPr>
        <p:pic>
          <p:nvPicPr>
            <p:cNvPr id="7" name="Picture 6"/>
            <p:cNvPicPr>
              <a:picLocks noChangeAspect="1" noChangeArrowheads="1"/>
            </p:cNvPicPr>
            <p:nvPr/>
          </p:nvPicPr>
          <p:blipFill>
            <a:blip r:embed="rId4" cstate="print"/>
            <a:srcRect/>
            <a:stretch>
              <a:fillRect/>
            </a:stretch>
          </p:blipFill>
          <p:spPr bwMode="auto">
            <a:xfrm>
              <a:off x="5724128" y="1827486"/>
              <a:ext cx="2305050" cy="381000"/>
            </a:xfrm>
            <a:prstGeom prst="rect">
              <a:avLst/>
            </a:prstGeom>
            <a:noFill/>
            <a:ln w="9525">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5004048" y="2403550"/>
              <a:ext cx="3525565" cy="737418"/>
            </a:xfrm>
            <a:prstGeom prst="rect">
              <a:avLst/>
            </a:prstGeom>
            <a:noFill/>
            <a:ln w="9525">
              <a:noFill/>
              <a:miter lim="800000"/>
              <a:headEnd/>
              <a:tailEnd/>
            </a:ln>
          </p:spPr>
        </p:pic>
      </p:grpSp>
      <p:grpSp>
        <p:nvGrpSpPr>
          <p:cNvPr id="9" name="Gruppieren 8"/>
          <p:cNvGrpSpPr/>
          <p:nvPr/>
        </p:nvGrpSpPr>
        <p:grpSpPr>
          <a:xfrm>
            <a:off x="683568" y="3717032"/>
            <a:ext cx="7422606" cy="2190437"/>
            <a:chOff x="683568" y="3717032"/>
            <a:chExt cx="7422606" cy="2190437"/>
          </a:xfrm>
        </p:grpSpPr>
        <p:pic>
          <p:nvPicPr>
            <p:cNvPr id="10" name="Picture 2"/>
            <p:cNvPicPr>
              <a:picLocks noChangeAspect="1" noChangeArrowheads="1"/>
            </p:cNvPicPr>
            <p:nvPr/>
          </p:nvPicPr>
          <p:blipFill>
            <a:blip r:embed="rId6" cstate="print"/>
            <a:srcRect/>
            <a:stretch>
              <a:fillRect/>
            </a:stretch>
          </p:blipFill>
          <p:spPr bwMode="auto">
            <a:xfrm>
              <a:off x="683568" y="3717032"/>
              <a:ext cx="7422606" cy="1944216"/>
            </a:xfrm>
            <a:prstGeom prst="rect">
              <a:avLst/>
            </a:prstGeom>
            <a:noFill/>
            <a:ln w="9525">
              <a:noFill/>
              <a:miter lim="800000"/>
              <a:headEnd/>
              <a:tailEnd/>
            </a:ln>
          </p:spPr>
        </p:pic>
        <p:sp>
          <p:nvSpPr>
            <p:cNvPr id="11" name="Textfeld 10"/>
            <p:cNvSpPr txBox="1"/>
            <p:nvPr/>
          </p:nvSpPr>
          <p:spPr>
            <a:xfrm>
              <a:off x="683568" y="5661248"/>
              <a:ext cx="2736304" cy="246221"/>
            </a:xfrm>
            <a:prstGeom prst="rect">
              <a:avLst/>
            </a:prstGeom>
            <a:noFill/>
          </p:spPr>
          <p:txBody>
            <a:bodyPr wrap="square" rtlCol="0">
              <a:spAutoFit/>
            </a:bodyPr>
            <a:lstStyle/>
            <a:p>
              <a:r>
                <a:rPr lang="de-DE" sz="1000" dirty="0" smtClean="0">
                  <a:solidFill>
                    <a:srgbClr val="002060"/>
                  </a:solidFill>
                  <a:latin typeface="+mn-lt"/>
                </a:rPr>
                <a:t>http://www.uni-due.de/ub/open_access.shtml</a:t>
              </a:r>
              <a:endParaRPr lang="de-DE" sz="1000" dirty="0">
                <a:solidFill>
                  <a:srgbClr val="002060"/>
                </a:solidFill>
                <a:latin typeface="+mn-lt"/>
              </a:endParaRPr>
            </a:p>
          </p:txBody>
        </p:sp>
      </p:grpSp>
      <p:sp>
        <p:nvSpPr>
          <p:cNvPr id="12" name="Textfeld 11"/>
          <p:cNvSpPr txBox="1"/>
          <p:nvPr/>
        </p:nvSpPr>
        <p:spPr>
          <a:xfrm>
            <a:off x="3707904" y="3212976"/>
            <a:ext cx="2880320" cy="830997"/>
          </a:xfrm>
          <a:prstGeom prst="rect">
            <a:avLst/>
          </a:prstGeom>
          <a:solidFill>
            <a:srgbClr val="002060"/>
          </a:solidFill>
        </p:spPr>
        <p:txBody>
          <a:bodyPr wrap="square" rtlCol="0">
            <a:spAutoFit/>
          </a:bodyPr>
          <a:lstStyle/>
          <a:p>
            <a:pPr algn="ctr"/>
            <a:r>
              <a:rPr lang="de-DE" sz="2400" dirty="0" smtClean="0">
                <a:solidFill>
                  <a:schemeClr val="bg1"/>
                </a:solidFill>
                <a:latin typeface="+mn-lt"/>
              </a:rPr>
              <a:t>encourage</a:t>
            </a:r>
          </a:p>
          <a:p>
            <a:pPr algn="ctr"/>
            <a:r>
              <a:rPr lang="de-DE" sz="2400" dirty="0" smtClean="0">
                <a:solidFill>
                  <a:schemeClr val="bg1"/>
                </a:solidFill>
                <a:latin typeface="+mn-lt"/>
              </a:rPr>
              <a:t>request, not require</a:t>
            </a:r>
            <a:endParaRPr lang="de-DE" sz="2400" dirty="0">
              <a:solidFill>
                <a:schemeClr val="bg1"/>
              </a:solidFill>
              <a:latin typeface="+mn-lt"/>
            </a:endParaRPr>
          </a:p>
        </p:txBody>
      </p:sp>
      <p:grpSp>
        <p:nvGrpSpPr>
          <p:cNvPr id="13" name="Gruppieren 12"/>
          <p:cNvGrpSpPr/>
          <p:nvPr/>
        </p:nvGrpSpPr>
        <p:grpSpPr>
          <a:xfrm>
            <a:off x="251520" y="1340768"/>
            <a:ext cx="4392488" cy="894293"/>
            <a:chOff x="251520" y="1340768"/>
            <a:chExt cx="4392488" cy="894293"/>
          </a:xfrm>
        </p:grpSpPr>
        <p:pic>
          <p:nvPicPr>
            <p:cNvPr id="14" name="Picture 4"/>
            <p:cNvPicPr>
              <a:picLocks noChangeAspect="1" noChangeArrowheads="1"/>
            </p:cNvPicPr>
            <p:nvPr/>
          </p:nvPicPr>
          <p:blipFill>
            <a:blip r:embed="rId7" cstate="print"/>
            <a:srcRect/>
            <a:stretch>
              <a:fillRect/>
            </a:stretch>
          </p:blipFill>
          <p:spPr bwMode="auto">
            <a:xfrm>
              <a:off x="323528" y="1340768"/>
              <a:ext cx="2209800" cy="733425"/>
            </a:xfrm>
            <a:prstGeom prst="rect">
              <a:avLst/>
            </a:prstGeom>
            <a:noFill/>
            <a:ln w="9525">
              <a:noFill/>
              <a:miter lim="800000"/>
              <a:headEnd/>
              <a:tailEnd/>
            </a:ln>
          </p:spPr>
        </p:pic>
        <p:sp>
          <p:nvSpPr>
            <p:cNvPr id="15" name="Textfeld 14"/>
            <p:cNvSpPr txBox="1"/>
            <p:nvPr/>
          </p:nvSpPr>
          <p:spPr>
            <a:xfrm>
              <a:off x="251520" y="1988840"/>
              <a:ext cx="4392488" cy="246221"/>
            </a:xfrm>
            <a:prstGeom prst="rect">
              <a:avLst/>
            </a:prstGeom>
            <a:noFill/>
          </p:spPr>
          <p:txBody>
            <a:bodyPr wrap="square" rtlCol="0">
              <a:spAutoFit/>
            </a:bodyPr>
            <a:lstStyle/>
            <a:p>
              <a:r>
                <a:rPr lang="de-DE" sz="1000" dirty="0" smtClean="0">
                  <a:latin typeface="+mn-lt"/>
                </a:rPr>
                <a:t>Nach: http://www.sherpa.ac.uk/juliet/index.php?fPersistentID=5#oapublishing</a:t>
              </a:r>
              <a:endParaRPr lang="de-DE" sz="1000" dirty="0">
                <a:latin typeface="+mn-lt"/>
              </a:endParaRPr>
            </a:p>
          </p:txBody>
        </p:sp>
        <p:pic>
          <p:nvPicPr>
            <p:cNvPr id="16" name="Picture 2"/>
            <p:cNvPicPr>
              <a:picLocks noChangeAspect="1" noChangeArrowheads="1"/>
            </p:cNvPicPr>
            <p:nvPr/>
          </p:nvPicPr>
          <p:blipFill>
            <a:blip r:embed="rId8" cstate="print"/>
            <a:srcRect/>
            <a:stretch>
              <a:fillRect/>
            </a:stretch>
          </p:blipFill>
          <p:spPr bwMode="auto">
            <a:xfrm>
              <a:off x="2699792" y="1628800"/>
              <a:ext cx="1676395" cy="32918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Open-Access-Modelle und –Finanzierung im informationspolitischen Umfeld</a:t>
            </a:r>
            <a:endParaRPr lang="de-DE" sz="2000" dirty="0">
              <a:solidFill>
                <a:schemeClr val="bg1"/>
              </a:solidFill>
              <a:latin typeface="+mn-lt"/>
            </a:endParaRPr>
          </a:p>
        </p:txBody>
      </p:sp>
      <p:sp>
        <p:nvSpPr>
          <p:cNvPr id="17" name="Rechteckige Legende 16"/>
          <p:cNvSpPr/>
          <p:nvPr/>
        </p:nvSpPr>
        <p:spPr>
          <a:xfrm>
            <a:off x="3491880" y="764704"/>
            <a:ext cx="5328592" cy="720080"/>
          </a:xfrm>
          <a:prstGeom prst="wedgeRectCallout">
            <a:avLst>
              <a:gd name="adj1" fmla="val -70928"/>
              <a:gd name="adj2" fmla="val -3302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rgbClr val="002060"/>
                </a:solidFill>
              </a:rPr>
              <a:t>Anreize und Regelungen zugunsten freier Verfügbarkeit</a:t>
            </a:r>
            <a:endParaRPr lang="de-DE" sz="2000" b="1" dirty="0">
              <a:solidFill>
                <a:srgbClr val="002060"/>
              </a:solidFill>
            </a:endParaRPr>
          </a:p>
        </p:txBody>
      </p:sp>
      <p:sp>
        <p:nvSpPr>
          <p:cNvPr id="18" name="Textfeld 17"/>
          <p:cNvSpPr txBox="1"/>
          <p:nvPr/>
        </p:nvSpPr>
        <p:spPr>
          <a:xfrm>
            <a:off x="179512" y="692696"/>
            <a:ext cx="2448272" cy="400110"/>
          </a:xfrm>
          <a:prstGeom prst="rect">
            <a:avLst/>
          </a:prstGeom>
          <a:solidFill>
            <a:srgbClr val="002060"/>
          </a:solidFill>
        </p:spPr>
        <p:txBody>
          <a:bodyPr wrap="square" rtlCol="0">
            <a:spAutoFit/>
          </a:bodyPr>
          <a:lstStyle/>
          <a:p>
            <a:pPr algn="ctr"/>
            <a:r>
              <a:rPr lang="de-DE" sz="2000" b="1" dirty="0" smtClean="0">
                <a:solidFill>
                  <a:schemeClr val="bg1"/>
                </a:solidFill>
                <a:latin typeface="+mn-lt"/>
              </a:rPr>
              <a:t>Förderorganisationen</a:t>
            </a:r>
            <a:endParaRPr lang="de-DE" sz="2000" dirty="0">
              <a:solidFill>
                <a:schemeClr val="bg1"/>
              </a:solidFill>
              <a:latin typeface="+mn-lt"/>
            </a:endParaRPr>
          </a:p>
        </p:txBody>
      </p:sp>
      <p:pic>
        <p:nvPicPr>
          <p:cNvPr id="19" name="Picture 3"/>
          <p:cNvPicPr>
            <a:picLocks noChangeAspect="1" noChangeArrowheads="1"/>
          </p:cNvPicPr>
          <p:nvPr/>
        </p:nvPicPr>
        <p:blipFill>
          <a:blip r:embed="rId3" cstate="print"/>
          <a:srcRect/>
          <a:stretch>
            <a:fillRect/>
          </a:stretch>
        </p:blipFill>
        <p:spPr bwMode="auto">
          <a:xfrm>
            <a:off x="1907704" y="1844824"/>
            <a:ext cx="5391150" cy="981075"/>
          </a:xfrm>
          <a:prstGeom prst="rect">
            <a:avLst/>
          </a:prstGeom>
          <a:noFill/>
          <a:ln w="9525">
            <a:noFill/>
            <a:miter lim="800000"/>
            <a:headEnd/>
            <a:tailEnd/>
          </a:ln>
        </p:spPr>
      </p:pic>
      <p:sp>
        <p:nvSpPr>
          <p:cNvPr id="20" name="Textfeld 19"/>
          <p:cNvSpPr txBox="1"/>
          <p:nvPr/>
        </p:nvSpPr>
        <p:spPr>
          <a:xfrm>
            <a:off x="899592" y="2996952"/>
            <a:ext cx="7344816" cy="3262432"/>
          </a:xfrm>
          <a:prstGeom prst="rect">
            <a:avLst/>
          </a:prstGeom>
          <a:noFill/>
        </p:spPr>
        <p:txBody>
          <a:bodyPr wrap="square" rtlCol="0">
            <a:spAutoFit/>
          </a:bodyPr>
          <a:lstStyle/>
          <a:p>
            <a:r>
              <a:rPr lang="en-US" b="1" dirty="0" smtClean="0">
                <a:latin typeface="+mn-lt"/>
              </a:rPr>
              <a:t>					</a:t>
            </a:r>
            <a:r>
              <a:rPr lang="de-DE" dirty="0" smtClean="0"/>
              <a:t>The law states:</a:t>
            </a:r>
            <a:endParaRPr lang="en-US" b="1" dirty="0" smtClean="0">
              <a:latin typeface="+mn-lt"/>
            </a:endParaRPr>
          </a:p>
          <a:p>
            <a:r>
              <a:rPr lang="en-US" sz="1600" dirty="0" smtClean="0">
                <a:latin typeface="+mn-lt"/>
              </a:rPr>
              <a:t>The </a:t>
            </a:r>
            <a:r>
              <a:rPr lang="en-US" sz="1600" u="sng" dirty="0" smtClean="0">
                <a:latin typeface="+mn-lt"/>
                <a:hlinkClick r:id="rId4"/>
              </a:rPr>
              <a:t>NIH Public Access Policy</a:t>
            </a:r>
            <a:r>
              <a:rPr lang="en-US" sz="1600" dirty="0" smtClean="0">
                <a:latin typeface="+mn-lt"/>
              </a:rPr>
              <a:t> ensures that the public has access to the published results of NIH funded research. It </a:t>
            </a:r>
            <a:r>
              <a:rPr lang="en-US" sz="1600" b="1" dirty="0" smtClean="0">
                <a:latin typeface="+mn-lt"/>
              </a:rPr>
              <a:t>requires</a:t>
            </a:r>
            <a:r>
              <a:rPr lang="en-US" sz="1600" dirty="0" smtClean="0">
                <a:latin typeface="+mn-lt"/>
              </a:rPr>
              <a:t> scientists to submit final peer-reviewed journal manuscripts that arise from NIH funds to the digital archive </a:t>
            </a:r>
            <a:r>
              <a:rPr lang="en-US" sz="1600" dirty="0" smtClean="0">
                <a:latin typeface="+mn-lt"/>
                <a:hlinkClick r:id="rId5"/>
              </a:rPr>
              <a:t>PubMed Central</a:t>
            </a:r>
            <a:r>
              <a:rPr lang="en-US" sz="1600" dirty="0" smtClean="0">
                <a:latin typeface="+mn-lt"/>
              </a:rPr>
              <a:t> </a:t>
            </a:r>
            <a:r>
              <a:rPr lang="en-US" sz="1600" i="1" dirty="0" smtClean="0">
                <a:latin typeface="+mn-lt"/>
              </a:rPr>
              <a:t>upon acceptance for publication</a:t>
            </a:r>
            <a:r>
              <a:rPr lang="en-US" sz="1600" dirty="0" smtClean="0">
                <a:latin typeface="+mn-lt"/>
              </a:rPr>
              <a:t>.  To help advance science and improve human health, the Policy requires that these papers are accessible to the public on PubMed Central no later than 12 months after publication.</a:t>
            </a:r>
          </a:p>
          <a:p>
            <a:endParaRPr lang="en-US" dirty="0" smtClean="0">
              <a:latin typeface="+mn-lt"/>
            </a:endParaRPr>
          </a:p>
          <a:p>
            <a:endParaRPr lang="en-US" sz="1400" dirty="0" smtClean="0">
              <a:latin typeface="+mn-lt"/>
            </a:endParaRPr>
          </a:p>
          <a:p>
            <a:r>
              <a:rPr lang="en-US" sz="1400" dirty="0" smtClean="0">
                <a:latin typeface="+mn-lt"/>
              </a:rPr>
              <a:t>The NIH Public Access Policy applies to all peer-reviewed articles that arise, in whole or in part, from direct costs </a:t>
            </a:r>
            <a:r>
              <a:rPr lang="en-US" sz="1400" baseline="30000" dirty="0" smtClean="0">
                <a:latin typeface="+mn-lt"/>
                <a:hlinkClick r:id="rId6"/>
              </a:rPr>
              <a:t>1</a:t>
            </a:r>
            <a:r>
              <a:rPr lang="en-US" sz="1400" dirty="0" smtClean="0">
                <a:latin typeface="+mn-lt"/>
              </a:rPr>
              <a:t> funded by NIH, or from NIH staff, that are accepted for publication on or after April 7, 2008.  			http://publicaccess.nih.gov/policy.htm</a:t>
            </a:r>
          </a:p>
          <a:p>
            <a:endParaRPr lang="de-DE" dirty="0">
              <a:latin typeface="+mn-lt"/>
            </a:endParaRPr>
          </a:p>
        </p:txBody>
      </p:sp>
      <p:sp>
        <p:nvSpPr>
          <p:cNvPr id="21" name="Textfeld 20"/>
          <p:cNvSpPr txBox="1"/>
          <p:nvPr/>
        </p:nvSpPr>
        <p:spPr>
          <a:xfrm>
            <a:off x="4427984" y="4581128"/>
            <a:ext cx="4392488" cy="523220"/>
          </a:xfrm>
          <a:prstGeom prst="rect">
            <a:avLst/>
          </a:prstGeom>
          <a:noFill/>
        </p:spPr>
        <p:txBody>
          <a:bodyPr wrap="square" rtlCol="0">
            <a:spAutoFit/>
          </a:bodyPr>
          <a:lstStyle/>
          <a:p>
            <a:r>
              <a:rPr lang="en-US" sz="1400" b="1" dirty="0" smtClean="0">
                <a:solidFill>
                  <a:srgbClr val="002060"/>
                </a:solidFill>
                <a:latin typeface="+mn-lt"/>
              </a:rPr>
              <a:t>Provided</a:t>
            </a:r>
            <a:r>
              <a:rPr lang="en-US" sz="1400" b="1" i="1" dirty="0" smtClean="0">
                <a:solidFill>
                  <a:srgbClr val="002060"/>
                </a:solidFill>
                <a:latin typeface="+mn-lt"/>
              </a:rPr>
              <a:t>, That the NIH shall implement the public access policy in a manner consistent with copyright law.</a:t>
            </a:r>
            <a:endParaRPr lang="de-DE" sz="14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Aktuelle Open-Access-Politik in Österreich</a:t>
            </a:r>
            <a:endParaRPr lang="de-DE" sz="2000" dirty="0">
              <a:solidFill>
                <a:schemeClr val="bg1"/>
              </a:solidFill>
              <a:latin typeface="+mn-lt"/>
            </a:endParaRPr>
          </a:p>
        </p:txBody>
      </p:sp>
      <p:sp>
        <p:nvSpPr>
          <p:cNvPr id="6" name="Textfeld 5"/>
          <p:cNvSpPr txBox="1"/>
          <p:nvPr/>
        </p:nvSpPr>
        <p:spPr>
          <a:xfrm>
            <a:off x="323528" y="1700808"/>
            <a:ext cx="6048672" cy="369332"/>
          </a:xfrm>
          <a:prstGeom prst="rect">
            <a:avLst/>
          </a:prstGeom>
          <a:solidFill>
            <a:srgbClr val="002060"/>
          </a:solidFill>
        </p:spPr>
        <p:txBody>
          <a:bodyPr wrap="square" rtlCol="0">
            <a:spAutoFit/>
          </a:bodyPr>
          <a:lstStyle/>
          <a:p>
            <a:pPr algn="ctr"/>
            <a:r>
              <a:rPr lang="de-DE" dirty="0" smtClean="0">
                <a:solidFill>
                  <a:schemeClr val="bg1"/>
                </a:solidFill>
              </a:rPr>
              <a:t>Fonds zur Förderung der wissenschaftlichen Forschung (FWF)</a:t>
            </a:r>
            <a:endParaRPr lang="de-DE" dirty="0">
              <a:solidFill>
                <a:schemeClr val="bg1"/>
              </a:solidFill>
            </a:endParaRPr>
          </a:p>
        </p:txBody>
      </p:sp>
      <p:sp>
        <p:nvSpPr>
          <p:cNvPr id="7" name="Textfeld 6"/>
          <p:cNvSpPr txBox="1"/>
          <p:nvPr/>
        </p:nvSpPr>
        <p:spPr>
          <a:xfrm>
            <a:off x="539552" y="692696"/>
            <a:ext cx="6912768" cy="1200329"/>
          </a:xfrm>
          <a:prstGeom prst="rect">
            <a:avLst/>
          </a:prstGeom>
          <a:noFill/>
        </p:spPr>
        <p:txBody>
          <a:bodyPr wrap="square" rtlCol="0">
            <a:spAutoFit/>
          </a:bodyPr>
          <a:lstStyle/>
          <a:p>
            <a:r>
              <a:rPr lang="de-DE" dirty="0" smtClean="0"/>
              <a:t>In: </a:t>
            </a:r>
            <a:r>
              <a:rPr lang="en-US" b="1" dirty="0" smtClean="0"/>
              <a:t>ROARMAP: Registry of Open Access Repositories Mandatory Archiving Policies </a:t>
            </a:r>
          </a:p>
          <a:p>
            <a:r>
              <a:rPr lang="en-US" b="1" dirty="0" smtClean="0"/>
              <a:t>ein Eintrag für Österreich</a:t>
            </a:r>
          </a:p>
          <a:p>
            <a:endParaRPr lang="de-DE" dirty="0"/>
          </a:p>
        </p:txBody>
      </p:sp>
      <p:sp>
        <p:nvSpPr>
          <p:cNvPr id="8" name="Textfeld 7"/>
          <p:cNvSpPr txBox="1"/>
          <p:nvPr/>
        </p:nvSpPr>
        <p:spPr>
          <a:xfrm>
            <a:off x="5796136" y="1124744"/>
            <a:ext cx="3024336" cy="369332"/>
          </a:xfrm>
          <a:prstGeom prst="rect">
            <a:avLst/>
          </a:prstGeom>
          <a:noFill/>
        </p:spPr>
        <p:txBody>
          <a:bodyPr wrap="square" rtlCol="0">
            <a:spAutoFit/>
          </a:bodyPr>
          <a:lstStyle/>
          <a:p>
            <a:r>
              <a:rPr lang="de-DE" dirty="0" smtClean="0"/>
              <a:t>http://roarmap.eprints.org/</a:t>
            </a:r>
            <a:endParaRPr lang="de-DE" dirty="0"/>
          </a:p>
        </p:txBody>
      </p:sp>
      <p:sp>
        <p:nvSpPr>
          <p:cNvPr id="10" name="Textfeld 9"/>
          <p:cNvSpPr txBox="1"/>
          <p:nvPr/>
        </p:nvSpPr>
        <p:spPr>
          <a:xfrm>
            <a:off x="395536" y="2132856"/>
            <a:ext cx="4536504" cy="4247317"/>
          </a:xfrm>
          <a:prstGeom prst="rect">
            <a:avLst/>
          </a:prstGeom>
          <a:noFill/>
        </p:spPr>
        <p:txBody>
          <a:bodyPr wrap="square" rtlCol="0">
            <a:spAutoFit/>
          </a:bodyPr>
          <a:lstStyle/>
          <a:p>
            <a:r>
              <a:rPr lang="en-US" dirty="0" smtClean="0"/>
              <a:t>"FWF </a:t>
            </a:r>
            <a:r>
              <a:rPr lang="en-US" b="1" dirty="0" smtClean="0"/>
              <a:t>requires</a:t>
            </a:r>
            <a:r>
              <a:rPr lang="en-US" dirty="0" smtClean="0"/>
              <a:t> all project leaders and workers to make their publications freely available through open access media on the Internet. </a:t>
            </a:r>
          </a:p>
          <a:p>
            <a:r>
              <a:rPr lang="en-US" b="1" dirty="0" smtClean="0"/>
              <a:t>Exceptions to the open access requirement </a:t>
            </a:r>
            <a:r>
              <a:rPr lang="en-US" dirty="0" smtClean="0"/>
              <a:t>can only be made in cases where it is </a:t>
            </a:r>
            <a:r>
              <a:rPr lang="en-US" b="1" dirty="0" smtClean="0"/>
              <a:t>not possible for legal reasons</a:t>
            </a:r>
            <a:r>
              <a:rPr lang="en-US" dirty="0" smtClean="0"/>
              <a:t>. In such cases, the FWF requires grant recipients to provide justification to this effect in their final project reports… </a:t>
            </a:r>
          </a:p>
          <a:p>
            <a:r>
              <a:rPr lang="en-US" dirty="0" smtClean="0"/>
              <a:t>Free access to publications can either be ensured through </a:t>
            </a:r>
            <a:r>
              <a:rPr lang="en-US" b="1" dirty="0" smtClean="0"/>
              <a:t>direct publication in open access journals or by archiving electronic copies</a:t>
            </a:r>
            <a:r>
              <a:rPr lang="en-US" dirty="0" smtClean="0"/>
              <a:t> of previously published original articles in subject-specific or institutional repositories..."</a:t>
            </a:r>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5023790" y="2132856"/>
            <a:ext cx="4011874" cy="14401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117300" y="3645024"/>
            <a:ext cx="3847188" cy="180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8" grpId="0"/>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Aktuelle Open-Access-Politik in Deutschland</a:t>
            </a:r>
            <a:endParaRPr lang="de-DE" sz="2000" dirty="0">
              <a:solidFill>
                <a:schemeClr val="bg1"/>
              </a:solidFill>
              <a:latin typeface="+mn-lt"/>
            </a:endParaRPr>
          </a:p>
        </p:txBody>
      </p:sp>
      <p:sp>
        <p:nvSpPr>
          <p:cNvPr id="6" name="Textfeld 5"/>
          <p:cNvSpPr txBox="1"/>
          <p:nvPr/>
        </p:nvSpPr>
        <p:spPr>
          <a:xfrm>
            <a:off x="539552" y="1916832"/>
            <a:ext cx="4032448" cy="369332"/>
          </a:xfrm>
          <a:prstGeom prst="rect">
            <a:avLst/>
          </a:prstGeom>
          <a:solidFill>
            <a:srgbClr val="002060"/>
          </a:solidFill>
        </p:spPr>
        <p:txBody>
          <a:bodyPr wrap="square" rtlCol="0">
            <a:spAutoFit/>
          </a:bodyPr>
          <a:lstStyle/>
          <a:p>
            <a:pPr algn="ctr"/>
            <a:r>
              <a:rPr lang="de-DE" dirty="0" smtClean="0">
                <a:solidFill>
                  <a:schemeClr val="bg1"/>
                </a:solidFill>
              </a:rPr>
              <a:t>Fraunhofer-Gesellschaft </a:t>
            </a:r>
            <a:endParaRPr lang="de-DE" dirty="0">
              <a:solidFill>
                <a:schemeClr val="bg1"/>
              </a:solidFill>
            </a:endParaRPr>
          </a:p>
        </p:txBody>
      </p:sp>
      <p:sp>
        <p:nvSpPr>
          <p:cNvPr id="7" name="Textfeld 6"/>
          <p:cNvSpPr txBox="1"/>
          <p:nvPr/>
        </p:nvSpPr>
        <p:spPr>
          <a:xfrm>
            <a:off x="539552" y="692696"/>
            <a:ext cx="6912768" cy="923330"/>
          </a:xfrm>
          <a:prstGeom prst="rect">
            <a:avLst/>
          </a:prstGeom>
          <a:noFill/>
        </p:spPr>
        <p:txBody>
          <a:bodyPr wrap="square" rtlCol="0">
            <a:spAutoFit/>
          </a:bodyPr>
          <a:lstStyle/>
          <a:p>
            <a:r>
              <a:rPr lang="de-DE" dirty="0" smtClean="0"/>
              <a:t>In: </a:t>
            </a:r>
            <a:r>
              <a:rPr lang="en-US" b="1" dirty="0" smtClean="0"/>
              <a:t>ROARMAP: Registry of Open Access Repositories Mandatory Archiving Policies </a:t>
            </a:r>
          </a:p>
          <a:p>
            <a:endParaRPr lang="de-DE" dirty="0"/>
          </a:p>
        </p:txBody>
      </p:sp>
      <p:sp>
        <p:nvSpPr>
          <p:cNvPr id="8" name="Textfeld 7"/>
          <p:cNvSpPr txBox="1"/>
          <p:nvPr/>
        </p:nvSpPr>
        <p:spPr>
          <a:xfrm>
            <a:off x="5796136" y="1124744"/>
            <a:ext cx="3024336" cy="369332"/>
          </a:xfrm>
          <a:prstGeom prst="rect">
            <a:avLst/>
          </a:prstGeom>
          <a:noFill/>
        </p:spPr>
        <p:txBody>
          <a:bodyPr wrap="square" rtlCol="0">
            <a:spAutoFit/>
          </a:bodyPr>
          <a:lstStyle/>
          <a:p>
            <a:r>
              <a:rPr lang="de-DE" dirty="0" smtClean="0"/>
              <a:t>http://roarmap.eprints.org/</a:t>
            </a:r>
            <a:endParaRPr lang="de-DE" dirty="0"/>
          </a:p>
        </p:txBody>
      </p:sp>
      <p:sp>
        <p:nvSpPr>
          <p:cNvPr id="9" name="Textfeld 8"/>
          <p:cNvSpPr txBox="1"/>
          <p:nvPr/>
        </p:nvSpPr>
        <p:spPr>
          <a:xfrm>
            <a:off x="539552" y="2420888"/>
            <a:ext cx="4032448" cy="369332"/>
          </a:xfrm>
          <a:prstGeom prst="rect">
            <a:avLst/>
          </a:prstGeom>
          <a:solidFill>
            <a:srgbClr val="002060"/>
          </a:solidFill>
        </p:spPr>
        <p:txBody>
          <a:bodyPr wrap="square" rtlCol="0">
            <a:spAutoFit/>
          </a:bodyPr>
          <a:lstStyle/>
          <a:p>
            <a:pPr algn="ctr"/>
            <a:r>
              <a:rPr lang="en-US" dirty="0" smtClean="0">
                <a:solidFill>
                  <a:schemeClr val="bg1"/>
                </a:solidFill>
              </a:rPr>
              <a:t>Karlsruhe Institute of Technology (KIT</a:t>
            </a:r>
            <a:r>
              <a:rPr lang="en-US" dirty="0" smtClean="0"/>
              <a:t>)</a:t>
            </a:r>
            <a:endParaRPr lang="de-DE" dirty="0">
              <a:solidFill>
                <a:schemeClr val="bg1"/>
              </a:solidFill>
            </a:endParaRPr>
          </a:p>
        </p:txBody>
      </p:sp>
      <p:sp>
        <p:nvSpPr>
          <p:cNvPr id="11" name="Textfeld 10"/>
          <p:cNvSpPr txBox="1"/>
          <p:nvPr/>
        </p:nvSpPr>
        <p:spPr>
          <a:xfrm>
            <a:off x="539552" y="1331476"/>
            <a:ext cx="3960440" cy="369332"/>
          </a:xfrm>
          <a:prstGeom prst="rect">
            <a:avLst/>
          </a:prstGeom>
          <a:noFill/>
        </p:spPr>
        <p:txBody>
          <a:bodyPr wrap="square" rtlCol="0">
            <a:spAutoFit/>
          </a:bodyPr>
          <a:lstStyle/>
          <a:p>
            <a:r>
              <a:rPr lang="en-US" dirty="0" smtClean="0"/>
              <a:t>zwar zwei Einträge für Deutschland</a:t>
            </a:r>
            <a:endParaRPr lang="de-DE" dirty="0"/>
          </a:p>
        </p:txBody>
      </p:sp>
      <p:sp>
        <p:nvSpPr>
          <p:cNvPr id="12" name="Textfeld 11"/>
          <p:cNvSpPr txBox="1"/>
          <p:nvPr/>
        </p:nvSpPr>
        <p:spPr>
          <a:xfrm>
            <a:off x="539552" y="3140968"/>
            <a:ext cx="5688632" cy="1711366"/>
          </a:xfrm>
          <a:prstGeom prst="rect">
            <a:avLst/>
          </a:prstGeom>
          <a:noFill/>
        </p:spPr>
        <p:txBody>
          <a:bodyPr wrap="square" rtlCol="0">
            <a:spAutoFit/>
          </a:bodyPr>
          <a:lstStyle/>
          <a:p>
            <a:pPr algn="ctr">
              <a:lnSpc>
                <a:spcPct val="150000"/>
              </a:lnSpc>
            </a:pPr>
            <a:r>
              <a:rPr lang="en-US" dirty="0" smtClean="0"/>
              <a:t>Aber die </a:t>
            </a:r>
            <a:r>
              <a:rPr lang="en-US" b="1" dirty="0" smtClean="0"/>
              <a:t>offizielle Politik in Deutschland, auch der DFG</a:t>
            </a:r>
            <a:r>
              <a:rPr lang="en-US" dirty="0" smtClean="0"/>
              <a:t>, ist, dass jede Form von “mandate” zugunsten Open Access mit dem </a:t>
            </a:r>
            <a:r>
              <a:rPr lang="en-US" b="1" dirty="0" smtClean="0"/>
              <a:t>Prinzip von Wissenschaftsfreiheit nicht vereinbar </a:t>
            </a:r>
            <a:r>
              <a:rPr lang="en-US" dirty="0" smtClean="0"/>
              <a:t>ist.</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1835696" y="2060848"/>
            <a:ext cx="5400600" cy="646331"/>
          </a:xfrm>
          <a:prstGeom prst="rect">
            <a:avLst/>
          </a:prstGeom>
          <a:solidFill>
            <a:srgbClr val="002060"/>
          </a:solidFill>
        </p:spPr>
        <p:txBody>
          <a:bodyPr wrap="square">
            <a:spAutoFit/>
          </a:bodyPr>
          <a:lstStyle/>
          <a:p>
            <a:pPr algn="ctr"/>
            <a:r>
              <a:rPr lang="de-DE" sz="3600" dirty="0" smtClean="0">
                <a:solidFill>
                  <a:schemeClr val="bg1"/>
                </a:solidFill>
              </a:rPr>
              <a:t>OA-Politik im UK</a:t>
            </a:r>
            <a:endParaRPr lang="de-DE" sz="3600" dirty="0">
              <a:solidFill>
                <a:schemeClr val="bg1"/>
              </a:solidFill>
              <a:latin typeface="+mn-lt"/>
            </a:endParaRPr>
          </a:p>
        </p:txBody>
      </p:sp>
      <p:sp>
        <p:nvSpPr>
          <p:cNvPr id="6" name="Textfeld 5"/>
          <p:cNvSpPr txBox="1"/>
          <p:nvPr/>
        </p:nvSpPr>
        <p:spPr>
          <a:xfrm>
            <a:off x="2699792" y="2604968"/>
            <a:ext cx="184731" cy="369332"/>
          </a:xfrm>
          <a:prstGeom prst="rect">
            <a:avLst/>
          </a:prstGeom>
          <a:noFill/>
        </p:spPr>
        <p:txBody>
          <a:bodyPr wrap="none" rtlCol="0">
            <a:spAutoFit/>
          </a:bodyPr>
          <a:lstStyle/>
          <a:p>
            <a:endParaRPr lang="de-DE" dirty="0"/>
          </a:p>
        </p:txBody>
      </p:sp>
      <p:sp>
        <p:nvSpPr>
          <p:cNvPr id="13" name="Textfeld 12"/>
          <p:cNvSpPr txBox="1"/>
          <p:nvPr/>
        </p:nvSpPr>
        <p:spPr>
          <a:xfrm>
            <a:off x="1763688" y="2924944"/>
            <a:ext cx="5616624" cy="646331"/>
          </a:xfrm>
          <a:prstGeom prst="rect">
            <a:avLst/>
          </a:prstGeom>
          <a:solidFill>
            <a:srgbClr val="002060"/>
          </a:solidFill>
        </p:spPr>
        <p:txBody>
          <a:bodyPr wrap="square">
            <a:spAutoFit/>
          </a:bodyPr>
          <a:lstStyle/>
          <a:p>
            <a:pPr algn="ctr"/>
            <a:r>
              <a:rPr lang="de-DE" sz="3600" dirty="0" smtClean="0">
                <a:solidFill>
                  <a:schemeClr val="bg1"/>
                </a:solidFill>
              </a:rPr>
              <a:t>Aktuelle OA-Politik in der EU</a:t>
            </a:r>
            <a:endParaRPr lang="de-DE" sz="36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a:t>
            </a:r>
            <a:endParaRPr lang="de-DE" sz="2000" dirty="0">
              <a:solidFill>
                <a:schemeClr val="bg1"/>
              </a:solidFill>
              <a:latin typeface="+mn-lt"/>
            </a:endParaRPr>
          </a:p>
        </p:txBody>
      </p:sp>
      <p:sp>
        <p:nvSpPr>
          <p:cNvPr id="6" name="Textfeld 5"/>
          <p:cNvSpPr txBox="1"/>
          <p:nvPr/>
        </p:nvSpPr>
        <p:spPr>
          <a:xfrm>
            <a:off x="2699792" y="2604968"/>
            <a:ext cx="184731" cy="369332"/>
          </a:xfrm>
          <a:prstGeom prst="rect">
            <a:avLst/>
          </a:prstGeom>
          <a:noFill/>
        </p:spPr>
        <p:txBody>
          <a:bodyPr wrap="none" rtlCol="0">
            <a:spAutoFit/>
          </a:bodyPr>
          <a:lstStyle/>
          <a:p>
            <a:endParaRPr lang="de-DE" dirty="0"/>
          </a:p>
        </p:txBody>
      </p:sp>
      <p:pic>
        <p:nvPicPr>
          <p:cNvPr id="7" name="Picture 2"/>
          <p:cNvPicPr>
            <a:picLocks noChangeAspect="1" noChangeArrowheads="1"/>
          </p:cNvPicPr>
          <p:nvPr/>
        </p:nvPicPr>
        <p:blipFill>
          <a:blip r:embed="rId3" cstate="print"/>
          <a:srcRect/>
          <a:stretch>
            <a:fillRect/>
          </a:stretch>
        </p:blipFill>
        <p:spPr bwMode="auto">
          <a:xfrm>
            <a:off x="0" y="876776"/>
            <a:ext cx="4788024" cy="1512168"/>
          </a:xfrm>
          <a:prstGeom prst="rect">
            <a:avLst/>
          </a:prstGeom>
          <a:noFill/>
          <a:ln w="9525">
            <a:noFill/>
            <a:miter lim="800000"/>
            <a:headEnd/>
            <a:tailEnd/>
          </a:ln>
        </p:spPr>
      </p:pic>
      <p:grpSp>
        <p:nvGrpSpPr>
          <p:cNvPr id="2" name="Gruppieren 7"/>
          <p:cNvGrpSpPr/>
          <p:nvPr/>
        </p:nvGrpSpPr>
        <p:grpSpPr>
          <a:xfrm>
            <a:off x="4716016" y="732760"/>
            <a:ext cx="4296147" cy="4413744"/>
            <a:chOff x="4716016" y="548680"/>
            <a:chExt cx="4296147" cy="4413744"/>
          </a:xfrm>
        </p:grpSpPr>
        <p:sp>
          <p:nvSpPr>
            <p:cNvPr id="9" name="Rechteck 8"/>
            <p:cNvSpPr/>
            <p:nvPr/>
          </p:nvSpPr>
          <p:spPr>
            <a:xfrm>
              <a:off x="4716016" y="548680"/>
              <a:ext cx="4248472" cy="2885405"/>
            </a:xfrm>
            <a:prstGeom prst="rect">
              <a:avLst/>
            </a:prstGeom>
          </p:spPr>
          <p:txBody>
            <a:bodyPr wrap="square">
              <a:spAutoFit/>
            </a:bodyPr>
            <a:lstStyle/>
            <a:p>
              <a:pPr algn="ctr"/>
              <a:r>
                <a:rPr lang="en-US" dirty="0"/>
                <a:t>b</a:t>
              </a:r>
              <a:r>
                <a:rPr lang="en-US" dirty="0" smtClean="0"/>
                <a:t>eruht auf dem</a:t>
              </a:r>
            </a:p>
            <a:p>
              <a:pPr algn="ctr"/>
              <a:r>
                <a:rPr lang="en-US" dirty="0" smtClean="0"/>
                <a:t> </a:t>
              </a:r>
              <a:r>
                <a:rPr lang="en-US" b="1" dirty="0" smtClean="0"/>
                <a:t>Finch Report of the Working Group on Expanding Access to Published Research Findings – the Finch Group</a:t>
              </a:r>
              <a:br>
                <a:rPr lang="en-US" b="1" dirty="0" smtClean="0"/>
              </a:br>
              <a:r>
                <a:rPr lang="en-US" sz="1050" b="1" dirty="0" smtClean="0">
                  <a:hlinkClick r:id="rId4"/>
                </a:rPr>
                <a:t>http://www.researchinfonet.org/publish/finch/</a:t>
              </a:r>
              <a:endParaRPr lang="en-US" sz="1050" b="1" dirty="0" smtClean="0"/>
            </a:p>
            <a:p>
              <a:endParaRPr lang="de-DE" sz="1050" dirty="0"/>
            </a:p>
            <a:p>
              <a:pPr algn="ctr"/>
              <a:r>
                <a:rPr lang="en-US" sz="1050" dirty="0"/>
                <a:t> </a:t>
              </a:r>
              <a:r>
                <a:rPr lang="en-US" sz="1050" b="1" dirty="0"/>
                <a:t>“</a:t>
              </a:r>
              <a:r>
                <a:rPr lang="en-US" sz="2000" b="1" dirty="0"/>
                <a:t>Accessibility, sustainability, excellence: how to expand access to research publications” </a:t>
              </a:r>
              <a:endParaRPr lang="en-US" sz="2000" b="1" dirty="0" smtClean="0"/>
            </a:p>
            <a:p>
              <a:pPr algn="ctr"/>
              <a:endParaRPr lang="en-US" sz="1050" b="1" dirty="0" smtClean="0"/>
            </a:p>
            <a:p>
              <a:endParaRPr lang="en-US" dirty="0"/>
            </a:p>
          </p:txBody>
        </p:sp>
        <p:pic>
          <p:nvPicPr>
            <p:cNvPr id="10" name="Picture 2"/>
            <p:cNvPicPr>
              <a:picLocks noChangeAspect="1" noChangeArrowheads="1"/>
            </p:cNvPicPr>
            <p:nvPr/>
          </p:nvPicPr>
          <p:blipFill>
            <a:blip r:embed="rId5" cstate="print"/>
            <a:srcRect/>
            <a:stretch>
              <a:fillRect/>
            </a:stretch>
          </p:blipFill>
          <p:spPr bwMode="auto">
            <a:xfrm>
              <a:off x="6156176" y="2924944"/>
              <a:ext cx="2855987" cy="2037480"/>
            </a:xfrm>
            <a:prstGeom prst="rect">
              <a:avLst/>
            </a:prstGeom>
            <a:noFill/>
            <a:ln w="9525">
              <a:noFill/>
              <a:miter lim="800000"/>
              <a:headEnd/>
              <a:tailEnd/>
            </a:ln>
          </p:spPr>
        </p:pic>
      </p:grpSp>
      <p:sp>
        <p:nvSpPr>
          <p:cNvPr id="11" name="Rechteck 10"/>
          <p:cNvSpPr/>
          <p:nvPr/>
        </p:nvSpPr>
        <p:spPr>
          <a:xfrm>
            <a:off x="0" y="2604968"/>
            <a:ext cx="4644008" cy="3416320"/>
          </a:xfrm>
          <a:prstGeom prst="rect">
            <a:avLst/>
          </a:prstGeom>
        </p:spPr>
        <p:txBody>
          <a:bodyPr wrap="square">
            <a:spAutoFit/>
          </a:bodyPr>
          <a:lstStyle/>
          <a:p>
            <a:pPr marL="400050" indent="-400050">
              <a:buAutoNum type="romanLcPeriod"/>
            </a:pPr>
            <a:r>
              <a:rPr lang="en-US" b="1" dirty="0" smtClean="0"/>
              <a:t>a </a:t>
            </a:r>
            <a:r>
              <a:rPr lang="en-US" b="1" dirty="0"/>
              <a:t>clear policy direction should be set towards support for publication in open access or hybrid journals, funded by APCs, as the main vehicle for the publication of research, especially when it is publicly funded; </a:t>
            </a:r>
            <a:endParaRPr lang="en-US" b="1" dirty="0" smtClean="0"/>
          </a:p>
          <a:p>
            <a:pPr marL="400050" indent="-400050">
              <a:buAutoNum type="romanLcPeriod"/>
            </a:pPr>
            <a:r>
              <a:rPr lang="en-US" b="1" dirty="0" smtClean="0"/>
              <a:t>the </a:t>
            </a:r>
            <a:r>
              <a:rPr lang="en-US" b="1" dirty="0"/>
              <a:t>Research Councils and other public sector bodies funding research in the UK should establish more effective and flexible arrangements to meet the costs of publishing in open access and hybrid journals; </a:t>
            </a:r>
            <a:endParaRPr lang="en-US" dirty="0"/>
          </a:p>
        </p:txBody>
      </p:sp>
      <p:sp>
        <p:nvSpPr>
          <p:cNvPr id="12" name="Textfeld 11"/>
          <p:cNvSpPr txBox="1"/>
          <p:nvPr/>
        </p:nvSpPr>
        <p:spPr>
          <a:xfrm>
            <a:off x="1475656" y="4045128"/>
            <a:ext cx="2880320" cy="307777"/>
          </a:xfrm>
          <a:prstGeom prst="rect">
            <a:avLst/>
          </a:prstGeom>
          <a:noFill/>
        </p:spPr>
        <p:txBody>
          <a:bodyPr wrap="square" rtlCol="0">
            <a:spAutoFit/>
          </a:bodyPr>
          <a:lstStyle/>
          <a:p>
            <a:pPr algn="ctr"/>
            <a:r>
              <a:rPr lang="de-DE" sz="1400" dirty="0" smtClean="0"/>
              <a:t>'article processing charge' (APC)</a:t>
            </a:r>
            <a:endParaRPr lang="de-DE"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0" y="692696"/>
            <a:ext cx="4438578" cy="1100261"/>
          </a:xfrm>
          <a:prstGeom prst="rect">
            <a:avLst/>
          </a:prstGeom>
          <a:noFill/>
          <a:ln w="9525">
            <a:noFill/>
            <a:miter lim="800000"/>
            <a:headEnd/>
            <a:tailEnd/>
          </a:ln>
        </p:spPr>
      </p:pic>
      <p:sp>
        <p:nvSpPr>
          <p:cNvPr id="14" name="Textfeld 13"/>
          <p:cNvSpPr txBox="1"/>
          <p:nvPr/>
        </p:nvSpPr>
        <p:spPr>
          <a:xfrm>
            <a:off x="179512" y="1916832"/>
            <a:ext cx="4680520" cy="646331"/>
          </a:xfrm>
          <a:prstGeom prst="rect">
            <a:avLst/>
          </a:prstGeom>
          <a:noFill/>
        </p:spPr>
        <p:txBody>
          <a:bodyPr wrap="square" rtlCol="0">
            <a:spAutoFit/>
          </a:bodyPr>
          <a:lstStyle/>
          <a:p>
            <a:r>
              <a:rPr lang="de-DE" dirty="0" smtClean="0"/>
              <a:t>Präferenz von gold gegenüber grün, vor allem bei öffentlich geförderten Publikationen</a:t>
            </a:r>
            <a:endParaRPr lang="de-DE" dirty="0"/>
          </a:p>
        </p:txBody>
      </p:sp>
      <p:sp>
        <p:nvSpPr>
          <p:cNvPr id="12" name="Textfeld 11"/>
          <p:cNvSpPr txBox="1"/>
          <p:nvPr/>
        </p:nvSpPr>
        <p:spPr>
          <a:xfrm>
            <a:off x="179512" y="2564904"/>
            <a:ext cx="4320480" cy="646331"/>
          </a:xfrm>
          <a:prstGeom prst="rect">
            <a:avLst/>
          </a:prstGeom>
          <a:noFill/>
        </p:spPr>
        <p:txBody>
          <a:bodyPr wrap="square" rtlCol="0">
            <a:spAutoFit/>
          </a:bodyPr>
          <a:lstStyle/>
          <a:p>
            <a:r>
              <a:rPr lang="de-DE" dirty="0" smtClean="0"/>
              <a:t>Embargozeiten sind erlaubt, wenn Verlage keine APC in Anspruch nehmen.</a:t>
            </a:r>
            <a:endParaRPr lang="de-DE" dirty="0"/>
          </a:p>
        </p:txBody>
      </p:sp>
      <p:sp>
        <p:nvSpPr>
          <p:cNvPr id="13" name="Textfeld 12"/>
          <p:cNvSpPr txBox="1"/>
          <p:nvPr/>
        </p:nvSpPr>
        <p:spPr>
          <a:xfrm>
            <a:off x="179512" y="3284984"/>
            <a:ext cx="4320480" cy="646331"/>
          </a:xfrm>
          <a:prstGeom prst="rect">
            <a:avLst/>
          </a:prstGeom>
          <a:noFill/>
        </p:spPr>
        <p:txBody>
          <a:bodyPr wrap="square" rtlCol="0">
            <a:spAutoFit/>
          </a:bodyPr>
          <a:lstStyle/>
          <a:p>
            <a:r>
              <a:rPr lang="de-DE" dirty="0" smtClean="0"/>
              <a:t>Embargozeiten, bis auf Ausnahmefälle, nicht länger als 12 Monate</a:t>
            </a:r>
            <a:endParaRPr lang="de-DE" dirty="0"/>
          </a:p>
        </p:txBody>
      </p:sp>
      <p:sp>
        <p:nvSpPr>
          <p:cNvPr id="17" name="Textfeld 16"/>
          <p:cNvSpPr txBox="1"/>
          <p:nvPr/>
        </p:nvSpPr>
        <p:spPr>
          <a:xfrm>
            <a:off x="179512" y="4077072"/>
            <a:ext cx="4320480" cy="646331"/>
          </a:xfrm>
          <a:prstGeom prst="rect">
            <a:avLst/>
          </a:prstGeom>
          <a:noFill/>
        </p:spPr>
        <p:txBody>
          <a:bodyPr wrap="square" rtlCol="0">
            <a:spAutoFit/>
          </a:bodyPr>
          <a:lstStyle/>
          <a:p>
            <a:r>
              <a:rPr lang="de-DE" dirty="0" smtClean="0"/>
              <a:t>Längere Embargozeiten seien nicht im öffentlichen Interesse</a:t>
            </a:r>
            <a:endParaRPr lang="de-DE" dirty="0"/>
          </a:p>
        </p:txBody>
      </p:sp>
      <p:grpSp>
        <p:nvGrpSpPr>
          <p:cNvPr id="15" name="Gruppieren 14"/>
          <p:cNvGrpSpPr/>
          <p:nvPr/>
        </p:nvGrpSpPr>
        <p:grpSpPr>
          <a:xfrm>
            <a:off x="3851920" y="1916832"/>
            <a:ext cx="5184576" cy="3515618"/>
            <a:chOff x="3851920" y="1916832"/>
            <a:chExt cx="5184576" cy="3515618"/>
          </a:xfrm>
        </p:grpSpPr>
        <p:pic>
          <p:nvPicPr>
            <p:cNvPr id="3074" name="Picture 2"/>
            <p:cNvPicPr>
              <a:picLocks noChangeAspect="1" noChangeArrowheads="1"/>
            </p:cNvPicPr>
            <p:nvPr/>
          </p:nvPicPr>
          <p:blipFill>
            <a:blip r:embed="rId4" cstate="print"/>
            <a:srcRect/>
            <a:stretch>
              <a:fillRect/>
            </a:stretch>
          </p:blipFill>
          <p:spPr bwMode="auto">
            <a:xfrm>
              <a:off x="5220072" y="1916832"/>
              <a:ext cx="1440160" cy="1900583"/>
            </a:xfrm>
            <a:prstGeom prst="rect">
              <a:avLst/>
            </a:prstGeom>
            <a:noFill/>
            <a:ln w="9525">
              <a:noFill/>
              <a:miter lim="800000"/>
              <a:headEnd/>
              <a:tailEnd/>
            </a:ln>
          </p:spPr>
        </p:pic>
        <p:sp>
          <p:nvSpPr>
            <p:cNvPr id="16" name="Textfeld 15"/>
            <p:cNvSpPr txBox="1"/>
            <p:nvPr/>
          </p:nvSpPr>
          <p:spPr>
            <a:xfrm>
              <a:off x="5148064" y="3745407"/>
              <a:ext cx="1548680" cy="738664"/>
            </a:xfrm>
            <a:prstGeom prst="rect">
              <a:avLst/>
            </a:prstGeom>
            <a:noFill/>
          </p:spPr>
          <p:txBody>
            <a:bodyPr wrap="square" rtlCol="0">
              <a:spAutoFit/>
            </a:bodyPr>
            <a:lstStyle/>
            <a:p>
              <a:pPr algn="ctr"/>
              <a:r>
                <a:rPr lang="en-US" sz="1400" dirty="0" smtClean="0"/>
                <a:t>Minister of State for Universities and Science</a:t>
              </a:r>
              <a:endParaRPr lang="de-DE" sz="1400" dirty="0"/>
            </a:p>
          </p:txBody>
        </p:sp>
        <p:sp>
          <p:nvSpPr>
            <p:cNvPr id="18" name="Textfeld 17"/>
            <p:cNvSpPr txBox="1"/>
            <p:nvPr/>
          </p:nvSpPr>
          <p:spPr>
            <a:xfrm>
              <a:off x="3851920" y="4509120"/>
              <a:ext cx="5184576" cy="923330"/>
            </a:xfrm>
            <a:prstGeom prst="rect">
              <a:avLst/>
            </a:prstGeom>
            <a:noFill/>
          </p:spPr>
          <p:txBody>
            <a:bodyPr wrap="square" rtlCol="0">
              <a:spAutoFit/>
            </a:bodyPr>
            <a:lstStyle/>
            <a:p>
              <a:pPr algn="ctr"/>
              <a:r>
                <a:rPr lang="en-US" b="1" dirty="0"/>
                <a:t>Government Response to the Finch Group Report: “Accessibility, sustainability, excellence: how to expand access to research publications” </a:t>
              </a:r>
              <a:endParaRPr lang="de-DE" dirty="0"/>
            </a:p>
          </p:txBody>
        </p:sp>
      </p:grpSp>
      <p:sp>
        <p:nvSpPr>
          <p:cNvPr id="20" name="Textfeld 19"/>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0" y="692696"/>
            <a:ext cx="4438578" cy="1100261"/>
          </a:xfrm>
          <a:prstGeom prst="rect">
            <a:avLst/>
          </a:prstGeom>
          <a:noFill/>
          <a:ln w="9525">
            <a:noFill/>
            <a:miter lim="800000"/>
            <a:headEnd/>
            <a:tailEnd/>
          </a:ln>
        </p:spPr>
      </p:pic>
      <p:sp>
        <p:nvSpPr>
          <p:cNvPr id="15" name="Rechteck 14"/>
          <p:cNvSpPr/>
          <p:nvPr/>
        </p:nvSpPr>
        <p:spPr>
          <a:xfrm>
            <a:off x="323528" y="4293096"/>
            <a:ext cx="6552728" cy="1477328"/>
          </a:xfrm>
          <a:prstGeom prst="rect">
            <a:avLst/>
          </a:prstGeom>
        </p:spPr>
        <p:txBody>
          <a:bodyPr wrap="square">
            <a:spAutoFit/>
          </a:bodyPr>
          <a:lstStyle/>
          <a:p>
            <a:r>
              <a:rPr lang="en-US" dirty="0" smtClean="0"/>
              <a:t>"In all cases universities upon receipt of funding should transfer these charges to their institutional publication fund" … </a:t>
            </a:r>
          </a:p>
          <a:p>
            <a:endParaRPr lang="en-US" dirty="0" smtClean="0"/>
          </a:p>
          <a:p>
            <a:r>
              <a:rPr lang="en-US" dirty="0" smtClean="0"/>
              <a:t>"A university can then use these funds to pay for APCs for any article resulting from research council funding."</a:t>
            </a:r>
            <a:endParaRPr lang="en-US" dirty="0"/>
          </a:p>
        </p:txBody>
      </p:sp>
      <p:sp>
        <p:nvSpPr>
          <p:cNvPr id="12" name="Rechteck 11"/>
          <p:cNvSpPr/>
          <p:nvPr/>
        </p:nvSpPr>
        <p:spPr>
          <a:xfrm>
            <a:off x="323528" y="2492896"/>
            <a:ext cx="7488832" cy="1477328"/>
          </a:xfrm>
          <a:prstGeom prst="rect">
            <a:avLst/>
          </a:prstGeom>
        </p:spPr>
        <p:txBody>
          <a:bodyPr wrap="square">
            <a:spAutoFit/>
          </a:bodyPr>
          <a:lstStyle/>
          <a:p>
            <a:r>
              <a:rPr lang="en-US" dirty="0" smtClean="0"/>
              <a:t>“British universities now pay around £200m a year </a:t>
            </a:r>
            <a:r>
              <a:rPr lang="en-US" b="1" dirty="0" smtClean="0"/>
              <a:t>in subscription fees </a:t>
            </a:r>
            <a:r>
              <a:rPr lang="en-US" dirty="0" smtClean="0"/>
              <a:t>to journal publishers, </a:t>
            </a:r>
            <a:endParaRPr lang="en-US" dirty="0"/>
          </a:p>
          <a:p>
            <a:r>
              <a:rPr lang="en-US" dirty="0" smtClean="0"/>
              <a:t>but under the new scheme, authors will pay "</a:t>
            </a:r>
            <a:r>
              <a:rPr lang="en-US" b="1" dirty="0" smtClean="0"/>
              <a:t>article processing charges</a:t>
            </a:r>
            <a:r>
              <a:rPr lang="en-US" dirty="0" smtClean="0"/>
              <a:t>" (APCs) to have their papers peer reviewed, edited and made freely available online. The typical APC is around £2,000 per article.”</a:t>
            </a:r>
            <a:endParaRPr lang="en-US" dirty="0"/>
          </a:p>
        </p:txBody>
      </p:sp>
      <p:grpSp>
        <p:nvGrpSpPr>
          <p:cNvPr id="14" name="Gruppieren 13"/>
          <p:cNvGrpSpPr/>
          <p:nvPr/>
        </p:nvGrpSpPr>
        <p:grpSpPr>
          <a:xfrm>
            <a:off x="6876256" y="3616649"/>
            <a:ext cx="1548680" cy="2567239"/>
            <a:chOff x="6876256" y="3616649"/>
            <a:chExt cx="1548680" cy="2567239"/>
          </a:xfrm>
        </p:grpSpPr>
        <p:pic>
          <p:nvPicPr>
            <p:cNvPr id="3074" name="Picture 2"/>
            <p:cNvPicPr>
              <a:picLocks noChangeAspect="1" noChangeArrowheads="1"/>
            </p:cNvPicPr>
            <p:nvPr/>
          </p:nvPicPr>
          <p:blipFill>
            <a:blip r:embed="rId4" cstate="print"/>
            <a:srcRect/>
            <a:stretch>
              <a:fillRect/>
            </a:stretch>
          </p:blipFill>
          <p:spPr bwMode="auto">
            <a:xfrm>
              <a:off x="6948264" y="3616649"/>
              <a:ext cx="1440160" cy="1900583"/>
            </a:xfrm>
            <a:prstGeom prst="rect">
              <a:avLst/>
            </a:prstGeom>
            <a:noFill/>
            <a:ln w="9525">
              <a:noFill/>
              <a:miter lim="800000"/>
              <a:headEnd/>
              <a:tailEnd/>
            </a:ln>
          </p:spPr>
        </p:pic>
        <p:sp>
          <p:nvSpPr>
            <p:cNvPr id="16" name="Textfeld 15"/>
            <p:cNvSpPr txBox="1"/>
            <p:nvPr/>
          </p:nvSpPr>
          <p:spPr>
            <a:xfrm>
              <a:off x="6876256" y="5445224"/>
              <a:ext cx="1548680" cy="738664"/>
            </a:xfrm>
            <a:prstGeom prst="rect">
              <a:avLst/>
            </a:prstGeom>
            <a:noFill/>
          </p:spPr>
          <p:txBody>
            <a:bodyPr wrap="square" rtlCol="0">
              <a:spAutoFit/>
            </a:bodyPr>
            <a:lstStyle/>
            <a:p>
              <a:pPr algn="ctr"/>
              <a:r>
                <a:rPr lang="en-US" sz="1400" dirty="0" smtClean="0"/>
                <a:t>Minister of State for Universities and Science</a:t>
              </a:r>
              <a:endParaRPr lang="de-DE" sz="1400" dirty="0"/>
            </a:p>
          </p:txBody>
        </p:sp>
      </p:grpSp>
      <p:sp>
        <p:nvSpPr>
          <p:cNvPr id="18" name="Textfeld 17"/>
          <p:cNvSpPr txBox="1"/>
          <p:nvPr/>
        </p:nvSpPr>
        <p:spPr>
          <a:xfrm>
            <a:off x="5796136" y="692696"/>
            <a:ext cx="2736304" cy="1631216"/>
          </a:xfrm>
          <a:prstGeom prst="rect">
            <a:avLst/>
          </a:prstGeom>
          <a:noFill/>
        </p:spPr>
        <p:txBody>
          <a:bodyPr wrap="square" rtlCol="0">
            <a:spAutoFit/>
          </a:bodyPr>
          <a:lstStyle/>
          <a:p>
            <a:pPr algn="ctr"/>
            <a:r>
              <a:rPr lang="de-DE" sz="2000" dirty="0" smtClean="0"/>
              <a:t>Umschichtung der Finanzierung und damit Umschichtung</a:t>
            </a:r>
          </a:p>
          <a:p>
            <a:pPr algn="ctr"/>
            <a:r>
              <a:rPr lang="de-DE" sz="2000" dirty="0"/>
              <a:t>v</a:t>
            </a:r>
            <a:r>
              <a:rPr lang="de-DE" sz="2000" dirty="0" smtClean="0"/>
              <a:t>on den Bibliotheken zu den Verlagen</a:t>
            </a:r>
            <a:endParaRPr lang="de-DE" sz="2000" dirty="0"/>
          </a:p>
        </p:txBody>
      </p:sp>
      <p:sp>
        <p:nvSpPr>
          <p:cNvPr id="17" name="Textfeld 16"/>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8"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61665"/>
          </a:xfrm>
          <a:prstGeom prst="rect">
            <a:avLst/>
          </a:prstGeom>
          <a:solidFill>
            <a:srgbClr val="002060"/>
          </a:solidFill>
        </p:spPr>
        <p:txBody>
          <a:bodyPr wrap="square">
            <a:spAutoFit/>
          </a:bodyPr>
          <a:lstStyle/>
          <a:p>
            <a:pPr algn="ctr"/>
            <a:r>
              <a:rPr lang="de-DE" sz="2400" dirty="0" smtClean="0">
                <a:solidFill>
                  <a:schemeClr val="bg1"/>
                </a:solidFill>
                <a:latin typeface="+mn-lt"/>
              </a:rPr>
              <a:t>Definitionen– Thesen - Fragen</a:t>
            </a:r>
            <a:endParaRPr lang="de-DE" sz="2400" dirty="0">
              <a:solidFill>
                <a:schemeClr val="bg1"/>
              </a:solidFill>
              <a:latin typeface="+mn-lt"/>
            </a:endParaRPr>
          </a:p>
        </p:txBody>
      </p:sp>
      <p:sp>
        <p:nvSpPr>
          <p:cNvPr id="27" name="Textfeld 26"/>
          <p:cNvSpPr txBox="1"/>
          <p:nvPr/>
        </p:nvSpPr>
        <p:spPr>
          <a:xfrm>
            <a:off x="323528" y="476672"/>
            <a:ext cx="7920880" cy="646331"/>
          </a:xfrm>
          <a:prstGeom prst="rect">
            <a:avLst/>
          </a:prstGeom>
          <a:noFill/>
        </p:spPr>
        <p:txBody>
          <a:bodyPr wrap="square" rtlCol="0">
            <a:spAutoFit/>
          </a:bodyPr>
          <a:lstStyle/>
          <a:p>
            <a:r>
              <a:rPr lang="de-DE" b="1" dirty="0" smtClean="0"/>
              <a:t>Definition1</a:t>
            </a:r>
            <a:r>
              <a:rPr lang="de-DE" dirty="0" smtClean="0"/>
              <a:t>: Wissensökologie  - der nachhaltige Umgang mit den Ressourcen Wissen und Information</a:t>
            </a:r>
            <a:endParaRPr lang="de-DE" dirty="0"/>
          </a:p>
        </p:txBody>
      </p:sp>
      <p:sp>
        <p:nvSpPr>
          <p:cNvPr id="28" name="Textfeld 27"/>
          <p:cNvSpPr txBox="1"/>
          <p:nvPr/>
        </p:nvSpPr>
        <p:spPr>
          <a:xfrm>
            <a:off x="323528" y="1217326"/>
            <a:ext cx="7920880" cy="646331"/>
          </a:xfrm>
          <a:prstGeom prst="rect">
            <a:avLst/>
          </a:prstGeom>
          <a:noFill/>
        </p:spPr>
        <p:txBody>
          <a:bodyPr wrap="square" rtlCol="0">
            <a:spAutoFit/>
          </a:bodyPr>
          <a:lstStyle/>
          <a:p>
            <a:r>
              <a:rPr lang="de-DE" b="1" dirty="0" smtClean="0"/>
              <a:t>Definition2</a:t>
            </a:r>
            <a:r>
              <a:rPr lang="de-DE" dirty="0" smtClean="0"/>
              <a:t>: Institutionenökonomik - die theoretische Grundlage für Wissensökonomie und Wissensökologie</a:t>
            </a:r>
            <a:endParaRPr lang="de-DE" dirty="0"/>
          </a:p>
        </p:txBody>
      </p:sp>
      <p:sp>
        <p:nvSpPr>
          <p:cNvPr id="29" name="Textfeld 28"/>
          <p:cNvSpPr txBox="1"/>
          <p:nvPr/>
        </p:nvSpPr>
        <p:spPr>
          <a:xfrm>
            <a:off x="323528" y="1957980"/>
            <a:ext cx="7920880" cy="646331"/>
          </a:xfrm>
          <a:prstGeom prst="rect">
            <a:avLst/>
          </a:prstGeom>
          <a:noFill/>
        </p:spPr>
        <p:txBody>
          <a:bodyPr wrap="square" rtlCol="0">
            <a:spAutoFit/>
          </a:bodyPr>
          <a:lstStyle/>
          <a:p>
            <a:r>
              <a:rPr lang="de-DE" b="1" dirty="0" smtClean="0"/>
              <a:t>Definition3</a:t>
            </a:r>
            <a:r>
              <a:rPr lang="de-DE" dirty="0" smtClean="0"/>
              <a:t>: Open Access - eine nachhaltige Institutionalisierungsform für das Commons Wissen und Information</a:t>
            </a:r>
            <a:endParaRPr lang="de-DE" dirty="0"/>
          </a:p>
        </p:txBody>
      </p:sp>
      <p:sp>
        <p:nvSpPr>
          <p:cNvPr id="30" name="Textfeld 29"/>
          <p:cNvSpPr txBox="1"/>
          <p:nvPr/>
        </p:nvSpPr>
        <p:spPr>
          <a:xfrm>
            <a:off x="323528" y="2698634"/>
            <a:ext cx="7920880" cy="646331"/>
          </a:xfrm>
          <a:prstGeom prst="rect">
            <a:avLst/>
          </a:prstGeom>
          <a:noFill/>
        </p:spPr>
        <p:txBody>
          <a:bodyPr wrap="square" rtlCol="0">
            <a:spAutoFit/>
          </a:bodyPr>
          <a:lstStyle/>
          <a:p>
            <a:r>
              <a:rPr lang="de-DE" b="1" dirty="0" smtClean="0"/>
              <a:t>These1</a:t>
            </a:r>
            <a:r>
              <a:rPr lang="de-DE" dirty="0" smtClean="0"/>
              <a:t>: Publikationsmärkte werden in mittlerer Perspektive tendenziell vollständig durch das  Open-Access-Paradigma bestimmt</a:t>
            </a:r>
            <a:endParaRPr lang="de-DE" dirty="0"/>
          </a:p>
        </p:txBody>
      </p:sp>
      <p:sp>
        <p:nvSpPr>
          <p:cNvPr id="31" name="Textfeld 30"/>
          <p:cNvSpPr txBox="1"/>
          <p:nvPr/>
        </p:nvSpPr>
        <p:spPr>
          <a:xfrm>
            <a:off x="323528" y="3439288"/>
            <a:ext cx="7920880" cy="646331"/>
          </a:xfrm>
          <a:prstGeom prst="rect">
            <a:avLst/>
          </a:prstGeom>
          <a:noFill/>
        </p:spPr>
        <p:txBody>
          <a:bodyPr wrap="square" rtlCol="0">
            <a:spAutoFit/>
          </a:bodyPr>
          <a:lstStyle/>
          <a:p>
            <a:r>
              <a:rPr lang="de-DE" b="1" dirty="0" smtClean="0"/>
              <a:t>These2</a:t>
            </a:r>
            <a:r>
              <a:rPr lang="de-DE" dirty="0" smtClean="0"/>
              <a:t>: Open-Access-Modelle entwickeln sich zunehmend auch im kommerziellen Umfeld</a:t>
            </a:r>
            <a:endParaRPr lang="de-DE" dirty="0"/>
          </a:p>
        </p:txBody>
      </p:sp>
      <p:sp>
        <p:nvSpPr>
          <p:cNvPr id="32" name="Textfeld 31"/>
          <p:cNvSpPr txBox="1"/>
          <p:nvPr/>
        </p:nvSpPr>
        <p:spPr>
          <a:xfrm>
            <a:off x="323528" y="4179942"/>
            <a:ext cx="7920880" cy="646331"/>
          </a:xfrm>
          <a:prstGeom prst="rect">
            <a:avLst/>
          </a:prstGeom>
          <a:noFill/>
        </p:spPr>
        <p:txBody>
          <a:bodyPr wrap="square" rtlCol="0">
            <a:spAutoFit/>
          </a:bodyPr>
          <a:lstStyle/>
          <a:p>
            <a:r>
              <a:rPr lang="de-DE" b="1" dirty="0" smtClean="0"/>
              <a:t>Frage1</a:t>
            </a:r>
            <a:r>
              <a:rPr lang="de-DE" dirty="0" smtClean="0"/>
              <a:t>: Haben OA-Grün-Modelle eine wissensökonomische Perspektive und sind sie wissensökologisch nachhaltig?</a:t>
            </a:r>
            <a:endParaRPr lang="de-DE" dirty="0"/>
          </a:p>
        </p:txBody>
      </p:sp>
      <p:sp>
        <p:nvSpPr>
          <p:cNvPr id="33" name="Textfeld 32"/>
          <p:cNvSpPr txBox="1"/>
          <p:nvPr/>
        </p:nvSpPr>
        <p:spPr>
          <a:xfrm>
            <a:off x="323528" y="5661248"/>
            <a:ext cx="7920880" cy="646331"/>
          </a:xfrm>
          <a:prstGeom prst="rect">
            <a:avLst/>
          </a:prstGeom>
          <a:noFill/>
        </p:spPr>
        <p:txBody>
          <a:bodyPr wrap="square" rtlCol="0">
            <a:spAutoFit/>
          </a:bodyPr>
          <a:lstStyle/>
          <a:p>
            <a:r>
              <a:rPr lang="de-DE" b="1" dirty="0" smtClean="0"/>
              <a:t>Frage3</a:t>
            </a:r>
            <a:r>
              <a:rPr lang="de-DE" dirty="0" smtClean="0"/>
              <a:t>: Was ist der Preis für eine Kompatibilität von Wissensökonomie und Wissensökologie?</a:t>
            </a:r>
            <a:endParaRPr lang="de-DE" dirty="0"/>
          </a:p>
        </p:txBody>
      </p:sp>
      <p:sp>
        <p:nvSpPr>
          <p:cNvPr id="35" name="Textfeld 34"/>
          <p:cNvSpPr txBox="1"/>
          <p:nvPr/>
        </p:nvSpPr>
        <p:spPr>
          <a:xfrm>
            <a:off x="323528" y="4920596"/>
            <a:ext cx="7920880" cy="646331"/>
          </a:xfrm>
          <a:prstGeom prst="rect">
            <a:avLst/>
          </a:prstGeom>
          <a:noFill/>
        </p:spPr>
        <p:txBody>
          <a:bodyPr wrap="square" rtlCol="0">
            <a:spAutoFit/>
          </a:bodyPr>
          <a:lstStyle/>
          <a:p>
            <a:r>
              <a:rPr lang="de-DE" b="1" dirty="0" smtClean="0"/>
              <a:t>Frage2</a:t>
            </a:r>
            <a:r>
              <a:rPr lang="de-DE" dirty="0" smtClean="0"/>
              <a:t>: Soll die Öffentlichkeit die OA-Gold-Modelle auch für die Informationswirtschaft finanzieren?</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0" y="692696"/>
            <a:ext cx="4788024" cy="1512168"/>
          </a:xfrm>
          <a:prstGeom prst="rect">
            <a:avLst/>
          </a:prstGeom>
          <a:noFill/>
          <a:ln w="9525">
            <a:noFill/>
            <a:miter lim="800000"/>
            <a:headEnd/>
            <a:tailEnd/>
          </a:ln>
        </p:spPr>
      </p:pic>
      <p:sp>
        <p:nvSpPr>
          <p:cNvPr id="8" name="Rechteck 7"/>
          <p:cNvSpPr/>
          <p:nvPr/>
        </p:nvSpPr>
        <p:spPr>
          <a:xfrm>
            <a:off x="4716016" y="548680"/>
            <a:ext cx="4248472" cy="1638910"/>
          </a:xfrm>
          <a:prstGeom prst="rect">
            <a:avLst/>
          </a:prstGeom>
        </p:spPr>
        <p:txBody>
          <a:bodyPr wrap="square">
            <a:spAutoFit/>
          </a:bodyPr>
          <a:lstStyle/>
          <a:p>
            <a:pPr algn="ctr"/>
            <a:r>
              <a:rPr lang="en-US" dirty="0"/>
              <a:t>b</a:t>
            </a:r>
            <a:r>
              <a:rPr lang="en-US" dirty="0" smtClean="0"/>
              <a:t>eruht auf dem</a:t>
            </a:r>
          </a:p>
          <a:p>
            <a:pPr algn="ctr"/>
            <a:r>
              <a:rPr lang="en-US" dirty="0" smtClean="0"/>
              <a:t> </a:t>
            </a:r>
            <a:r>
              <a:rPr lang="en-US" b="1" dirty="0" smtClean="0"/>
              <a:t>Finch Report of the Working Group on Expanding Access to Published Research Findings – the Finch Group</a:t>
            </a:r>
            <a:br>
              <a:rPr lang="en-US" b="1" dirty="0" smtClean="0"/>
            </a:br>
            <a:r>
              <a:rPr lang="en-US" sz="1050" b="1" dirty="0" smtClean="0">
                <a:hlinkClick r:id="rId4"/>
              </a:rPr>
              <a:t>http://www.researchinfonet.org/publish/finch/</a:t>
            </a:r>
            <a:endParaRPr lang="en-US" sz="1050" b="1" dirty="0" smtClean="0"/>
          </a:p>
          <a:p>
            <a:endParaRPr lang="en-US" dirty="0"/>
          </a:p>
        </p:txBody>
      </p:sp>
      <p:sp>
        <p:nvSpPr>
          <p:cNvPr id="16" name="Textfeld 15"/>
          <p:cNvSpPr txBox="1"/>
          <p:nvPr/>
        </p:nvSpPr>
        <p:spPr>
          <a:xfrm>
            <a:off x="467544" y="2204864"/>
            <a:ext cx="4320480" cy="1015663"/>
          </a:xfrm>
          <a:prstGeom prst="rect">
            <a:avLst/>
          </a:prstGeom>
          <a:solidFill>
            <a:srgbClr val="002060"/>
          </a:solidFill>
        </p:spPr>
        <p:txBody>
          <a:bodyPr wrap="square" rtlCol="0">
            <a:spAutoFit/>
          </a:bodyPr>
          <a:lstStyle/>
          <a:p>
            <a:pPr algn="ctr"/>
            <a:r>
              <a:rPr lang="de-DE" sz="2400" b="1" dirty="0" smtClean="0">
                <a:solidFill>
                  <a:schemeClr val="bg1"/>
                </a:solidFill>
              </a:rPr>
              <a:t>Ziel </a:t>
            </a:r>
            <a:r>
              <a:rPr lang="de-DE" b="1" dirty="0" smtClean="0">
                <a:solidFill>
                  <a:schemeClr val="bg1"/>
                </a:solidFill>
              </a:rPr>
              <a:t>Goldener OA-Ansatz</a:t>
            </a:r>
            <a:r>
              <a:rPr lang="de-DE" dirty="0" smtClean="0">
                <a:solidFill>
                  <a:schemeClr val="bg1"/>
                </a:solidFill>
              </a:rPr>
              <a:t>, um den Zeit-schriftenverlegern und den Fachgesell-schaften finanzielle Sicherheit  zu geben.</a:t>
            </a:r>
            <a:endParaRPr lang="de-DE" dirty="0">
              <a:solidFill>
                <a:schemeClr val="bg1"/>
              </a:solidFill>
            </a:endParaRPr>
          </a:p>
        </p:txBody>
      </p:sp>
      <p:sp>
        <p:nvSpPr>
          <p:cNvPr id="18" name="Textfeld 17"/>
          <p:cNvSpPr txBox="1"/>
          <p:nvPr/>
        </p:nvSpPr>
        <p:spPr>
          <a:xfrm>
            <a:off x="539552" y="6211669"/>
            <a:ext cx="7920880" cy="307777"/>
          </a:xfrm>
          <a:prstGeom prst="rect">
            <a:avLst/>
          </a:prstGeom>
          <a:noFill/>
        </p:spPr>
        <p:txBody>
          <a:bodyPr wrap="square" rtlCol="0">
            <a:spAutoFit/>
          </a:bodyPr>
          <a:lstStyle/>
          <a:p>
            <a:r>
              <a:rPr lang="de-DE" sz="1400" dirty="0" smtClean="0"/>
              <a:t>http://www.guardian.co.uk/science/2012/jul/15/free-access-british-scientific-research?intcmp=239</a:t>
            </a:r>
            <a:endParaRPr lang="de-DE" sz="1400" dirty="0"/>
          </a:p>
        </p:txBody>
      </p:sp>
      <p:sp>
        <p:nvSpPr>
          <p:cNvPr id="19" name="Textfeld 18"/>
          <p:cNvSpPr txBox="1"/>
          <p:nvPr/>
        </p:nvSpPr>
        <p:spPr>
          <a:xfrm>
            <a:off x="5940152" y="4653136"/>
            <a:ext cx="2952328" cy="1015663"/>
          </a:xfrm>
          <a:prstGeom prst="rect">
            <a:avLst/>
          </a:prstGeom>
          <a:noFill/>
        </p:spPr>
        <p:txBody>
          <a:bodyPr wrap="square" rtlCol="0">
            <a:spAutoFit/>
          </a:bodyPr>
          <a:lstStyle/>
          <a:p>
            <a:pPr algn="ctr"/>
            <a:r>
              <a:rPr lang="en-US" sz="2000" b="1" dirty="0" smtClean="0"/>
              <a:t>The UK Publishers' Association welcomed the plans.</a:t>
            </a:r>
            <a:endParaRPr lang="de-DE" sz="2000" b="1" dirty="0"/>
          </a:p>
        </p:txBody>
      </p:sp>
      <p:sp>
        <p:nvSpPr>
          <p:cNvPr id="20" name="Textfeld 19"/>
          <p:cNvSpPr txBox="1"/>
          <p:nvPr/>
        </p:nvSpPr>
        <p:spPr>
          <a:xfrm>
            <a:off x="323528" y="3573016"/>
            <a:ext cx="5256584" cy="2031325"/>
          </a:xfrm>
          <a:prstGeom prst="rect">
            <a:avLst/>
          </a:prstGeom>
          <a:noFill/>
        </p:spPr>
        <p:txBody>
          <a:bodyPr wrap="square" rtlCol="0">
            <a:spAutoFit/>
          </a:bodyPr>
          <a:lstStyle/>
          <a:p>
            <a:r>
              <a:rPr lang="de-DE" dirty="0" smtClean="0"/>
              <a:t>Der </a:t>
            </a:r>
            <a:r>
              <a:rPr lang="de-DE" b="1" dirty="0" smtClean="0"/>
              <a:t>grüne OA-Ansatz</a:t>
            </a:r>
            <a:r>
              <a:rPr lang="de-DE" dirty="0" smtClean="0"/>
              <a:t> habe für Zeitschriftenverleger und den Fachgesellschaften  fatale Konsequenzen</a:t>
            </a:r>
          </a:p>
          <a:p>
            <a:r>
              <a:rPr lang="en-US" b="1" dirty="0" smtClean="0"/>
              <a:t>“Free availability </a:t>
            </a:r>
            <a:r>
              <a:rPr lang="en-US" dirty="0" smtClean="0"/>
              <a:t>of significant proportions of a journal’s content may result in its </a:t>
            </a:r>
            <a:r>
              <a:rPr lang="en-US" b="1" dirty="0" smtClean="0"/>
              <a:t>cancellation</a:t>
            </a:r>
            <a:r>
              <a:rPr lang="en-US" dirty="0" smtClean="0"/>
              <a:t> and therefore </a:t>
            </a:r>
            <a:r>
              <a:rPr lang="en-US" b="1" dirty="0" smtClean="0"/>
              <a:t>destroy the peer review </a:t>
            </a:r>
            <a:r>
              <a:rPr lang="en-US" dirty="0" smtClean="0"/>
              <a:t>system upon which researchers and society depend</a:t>
            </a:r>
            <a:r>
              <a:rPr lang="de-DE" sz="1400" dirty="0" smtClean="0"/>
              <a:t>“ </a:t>
            </a:r>
            <a:r>
              <a:rPr lang="de-DE" sz="1400" b="1" dirty="0" smtClean="0">
                <a:hlinkClick r:id="rId5"/>
              </a:rPr>
              <a:t>BRUSSELS DECLARATION </a:t>
            </a:r>
            <a:endParaRPr lang="de-DE" sz="1400" dirty="0" smtClean="0"/>
          </a:p>
          <a:p>
            <a:r>
              <a:rPr lang="de-DE" dirty="0" smtClean="0"/>
              <a:t> </a:t>
            </a:r>
            <a:endParaRPr lang="de-DE" dirty="0"/>
          </a:p>
        </p:txBody>
      </p:sp>
      <p:sp>
        <p:nvSpPr>
          <p:cNvPr id="12" name="Textfeld 11"/>
          <p:cNvSpPr txBox="1"/>
          <p:nvPr/>
        </p:nvSpPr>
        <p:spPr>
          <a:xfrm>
            <a:off x="467544" y="5406315"/>
            <a:ext cx="5472608" cy="830997"/>
          </a:xfrm>
          <a:prstGeom prst="rect">
            <a:avLst/>
          </a:prstGeom>
          <a:noFill/>
        </p:spPr>
        <p:txBody>
          <a:bodyPr wrap="square" rtlCol="0">
            <a:spAutoFit/>
          </a:bodyPr>
          <a:lstStyle/>
          <a:p>
            <a:r>
              <a:rPr lang="en-US" sz="2000" b="1" dirty="0" smtClean="0"/>
              <a:t>STM, International Association of STM Publishers </a:t>
            </a:r>
          </a:p>
          <a:p>
            <a:r>
              <a:rPr lang="en-US" sz="2000" b="1" dirty="0" smtClean="0"/>
              <a:t>welcomed the plans -</a:t>
            </a:r>
            <a:r>
              <a:rPr lang="en-US" sz="800" b="1" dirty="0" smtClean="0"/>
              <a:t>http://www.stm-assoc.org/2012_07_17_STM_Press_Release_on_UK_Gov_Support_for_Finch.pdf.</a:t>
            </a:r>
            <a:endParaRPr lang="de-DE" sz="800" b="1" dirty="0"/>
          </a:p>
        </p:txBody>
      </p:sp>
      <p:sp>
        <p:nvSpPr>
          <p:cNvPr id="13" name="Textfeld 12"/>
          <p:cNvSpPr txBox="1"/>
          <p:nvPr/>
        </p:nvSpPr>
        <p:spPr>
          <a:xfrm>
            <a:off x="5148064" y="2204864"/>
            <a:ext cx="3744416" cy="2308324"/>
          </a:xfrm>
          <a:prstGeom prst="rect">
            <a:avLst/>
          </a:prstGeom>
          <a:noFill/>
        </p:spPr>
        <p:txBody>
          <a:bodyPr wrap="square" rtlCol="0">
            <a:spAutoFit/>
          </a:bodyPr>
          <a:lstStyle/>
          <a:p>
            <a:pPr algn="ctr"/>
            <a:r>
              <a:rPr lang="en-US" dirty="0" smtClean="0"/>
              <a:t>“We particularly welcome the UK Government’s adoption of Finch’s conclusions about Green Open Access embargo periods and the recognition that Green Open Access has no business model to support the publications on which it crucially depends.”</a:t>
            </a:r>
            <a:endParaRPr lang="de-DE" b="1" dirty="0"/>
          </a:p>
        </p:txBody>
      </p:sp>
      <p:sp>
        <p:nvSpPr>
          <p:cNvPr id="15" name="Textfeld 14"/>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 – Support von I-Wirtschaft</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build="p"/>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0" y="692696"/>
            <a:ext cx="4438578" cy="1100261"/>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876256" y="3136814"/>
            <a:ext cx="1224136" cy="1481223"/>
          </a:xfrm>
          <a:prstGeom prst="rect">
            <a:avLst/>
          </a:prstGeom>
          <a:noFill/>
          <a:ln w="9525">
            <a:noFill/>
            <a:miter lim="800000"/>
            <a:headEnd/>
            <a:tailEnd/>
          </a:ln>
        </p:spPr>
      </p:pic>
      <p:sp>
        <p:nvSpPr>
          <p:cNvPr id="13" name="Textfeld 12"/>
          <p:cNvSpPr txBox="1"/>
          <p:nvPr/>
        </p:nvSpPr>
        <p:spPr>
          <a:xfrm>
            <a:off x="6588224" y="4797152"/>
            <a:ext cx="2304256" cy="954107"/>
          </a:xfrm>
          <a:prstGeom prst="rect">
            <a:avLst/>
          </a:prstGeom>
          <a:noFill/>
        </p:spPr>
        <p:txBody>
          <a:bodyPr wrap="square" rtlCol="0">
            <a:spAutoFit/>
          </a:bodyPr>
          <a:lstStyle/>
          <a:p>
            <a:pPr algn="ctr"/>
            <a:r>
              <a:rPr lang="en-US" sz="1400" dirty="0" smtClean="0"/>
              <a:t>Professor Adam Tickell </a:t>
            </a:r>
          </a:p>
          <a:p>
            <a:pPr algn="ctr"/>
            <a:r>
              <a:rPr lang="en-US" sz="1400" dirty="0" smtClean="0"/>
              <a:t>  Pro-Vice-Chancellor (Research and Knowledge Transfer)</a:t>
            </a:r>
            <a:endParaRPr lang="de-DE" dirty="0"/>
          </a:p>
        </p:txBody>
      </p:sp>
      <p:sp>
        <p:nvSpPr>
          <p:cNvPr id="18" name="Rechteck 17"/>
          <p:cNvSpPr/>
          <p:nvPr/>
        </p:nvSpPr>
        <p:spPr>
          <a:xfrm>
            <a:off x="395536" y="3284984"/>
            <a:ext cx="6408712" cy="1754326"/>
          </a:xfrm>
          <a:prstGeom prst="rect">
            <a:avLst/>
          </a:prstGeom>
        </p:spPr>
        <p:txBody>
          <a:bodyPr wrap="square">
            <a:spAutoFit/>
          </a:bodyPr>
          <a:lstStyle/>
          <a:p>
            <a:pPr algn="ctr"/>
            <a:r>
              <a:rPr lang="en-US" dirty="0" smtClean="0"/>
              <a:t>"If the EU and the US go in for open access in a big way, then we'll move into this open access world with no doubt at all, and I strongly believe that in a decade that's where we'll be. But it's the period of transition that's the worry. The UK publishes only 6% of global research, and the rest will remain behind a paywall, so we'll still have to pay for a subscription," Tickell said.</a:t>
            </a:r>
            <a:endParaRPr lang="en-US" dirty="0"/>
          </a:p>
        </p:txBody>
      </p:sp>
      <p:sp>
        <p:nvSpPr>
          <p:cNvPr id="19" name="Textfeld 18"/>
          <p:cNvSpPr txBox="1"/>
          <p:nvPr/>
        </p:nvSpPr>
        <p:spPr>
          <a:xfrm>
            <a:off x="5796136" y="692696"/>
            <a:ext cx="2736304" cy="1631216"/>
          </a:xfrm>
          <a:prstGeom prst="rect">
            <a:avLst/>
          </a:prstGeom>
          <a:noFill/>
        </p:spPr>
        <p:txBody>
          <a:bodyPr wrap="square" rtlCol="0">
            <a:spAutoFit/>
          </a:bodyPr>
          <a:lstStyle/>
          <a:p>
            <a:pPr algn="ctr"/>
            <a:r>
              <a:rPr lang="de-DE" sz="2000" dirty="0" smtClean="0"/>
              <a:t>Umschichtung der Finanzierung und damit Umschichtung</a:t>
            </a:r>
          </a:p>
          <a:p>
            <a:pPr algn="ctr"/>
            <a:r>
              <a:rPr lang="de-DE" sz="2000" dirty="0"/>
              <a:t>v</a:t>
            </a:r>
            <a:r>
              <a:rPr lang="de-DE" sz="2000" dirty="0" smtClean="0"/>
              <a:t>on den Bibliotheken zu den Verlagen</a:t>
            </a:r>
            <a:endParaRPr lang="de-DE" sz="2000" dirty="0"/>
          </a:p>
        </p:txBody>
      </p:sp>
      <p:sp>
        <p:nvSpPr>
          <p:cNvPr id="12" name="Textfeld 11"/>
          <p:cNvSpPr txBox="1"/>
          <p:nvPr/>
        </p:nvSpPr>
        <p:spPr>
          <a:xfrm>
            <a:off x="6588224" y="2348880"/>
            <a:ext cx="2160240" cy="461665"/>
          </a:xfrm>
          <a:prstGeom prst="rect">
            <a:avLst/>
          </a:prstGeom>
          <a:solidFill>
            <a:srgbClr val="002060"/>
          </a:solidFill>
        </p:spPr>
        <p:txBody>
          <a:bodyPr wrap="square" rtlCol="0">
            <a:spAutoFit/>
          </a:bodyPr>
          <a:lstStyle/>
          <a:p>
            <a:pPr algn="ctr"/>
            <a:r>
              <a:rPr lang="de-DE" sz="2400" dirty="0" smtClean="0">
                <a:solidFill>
                  <a:schemeClr val="bg1"/>
                </a:solidFill>
              </a:rPr>
              <a:t>Kritik</a:t>
            </a:r>
            <a:endParaRPr lang="de-DE" sz="2400" dirty="0">
              <a:solidFill>
                <a:schemeClr val="bg1"/>
              </a:solidFill>
            </a:endParaRPr>
          </a:p>
        </p:txBody>
      </p:sp>
      <p:sp>
        <p:nvSpPr>
          <p:cNvPr id="15" name="Rechteck 14"/>
          <p:cNvSpPr/>
          <p:nvPr/>
        </p:nvSpPr>
        <p:spPr>
          <a:xfrm>
            <a:off x="0" y="2132856"/>
            <a:ext cx="6552728" cy="923330"/>
          </a:xfrm>
          <a:prstGeom prst="rect">
            <a:avLst/>
          </a:prstGeom>
        </p:spPr>
        <p:txBody>
          <a:bodyPr wrap="square">
            <a:spAutoFit/>
          </a:bodyPr>
          <a:lstStyle/>
          <a:p>
            <a:pPr algn="ctr"/>
            <a:r>
              <a:rPr lang="en-US" dirty="0" smtClean="0"/>
              <a:t>“cost of the transition, which could reach £50m a year, must be covered by the existing science budget and that no new money would be found to fund the process.”</a:t>
            </a:r>
            <a:endParaRPr lang="en-US" dirty="0"/>
          </a:p>
        </p:txBody>
      </p:sp>
      <p:sp>
        <p:nvSpPr>
          <p:cNvPr id="16" name="Textfeld 15"/>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 –  Kritik</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699792" y="2420888"/>
            <a:ext cx="184731" cy="369332"/>
          </a:xfrm>
          <a:prstGeom prst="rect">
            <a:avLst/>
          </a:prstGeom>
          <a:noFill/>
        </p:spPr>
        <p:txBody>
          <a:bodyPr wrap="none" rtlCol="0">
            <a:spAutoFit/>
          </a:bodyPr>
          <a:lstStyle/>
          <a:p>
            <a:endParaRPr lang="de-DE" dirty="0"/>
          </a:p>
        </p:txBody>
      </p:sp>
      <p:pic>
        <p:nvPicPr>
          <p:cNvPr id="2" name="Picture 2"/>
          <p:cNvPicPr>
            <a:picLocks noChangeAspect="1" noChangeArrowheads="1"/>
          </p:cNvPicPr>
          <p:nvPr/>
        </p:nvPicPr>
        <p:blipFill>
          <a:blip r:embed="rId3" cstate="print"/>
          <a:srcRect/>
          <a:stretch>
            <a:fillRect/>
          </a:stretch>
        </p:blipFill>
        <p:spPr bwMode="auto">
          <a:xfrm>
            <a:off x="0" y="692696"/>
            <a:ext cx="4438578" cy="1100261"/>
          </a:xfrm>
          <a:prstGeom prst="rect">
            <a:avLst/>
          </a:prstGeom>
          <a:noFill/>
          <a:ln w="9525">
            <a:noFill/>
            <a:miter lim="800000"/>
            <a:headEnd/>
            <a:tailEnd/>
          </a:ln>
        </p:spPr>
      </p:pic>
      <p:sp>
        <p:nvSpPr>
          <p:cNvPr id="17" name="Rechteck 16"/>
          <p:cNvSpPr/>
          <p:nvPr/>
        </p:nvSpPr>
        <p:spPr>
          <a:xfrm>
            <a:off x="107504" y="2492896"/>
            <a:ext cx="6552728" cy="1200329"/>
          </a:xfrm>
          <a:prstGeom prst="rect">
            <a:avLst/>
          </a:prstGeom>
        </p:spPr>
        <p:txBody>
          <a:bodyPr wrap="square">
            <a:spAutoFit/>
          </a:bodyPr>
          <a:lstStyle/>
          <a:p>
            <a:pPr algn="ctr"/>
            <a:r>
              <a:rPr lang="en-US" dirty="0" smtClean="0">
                <a:hlinkClick r:id="rId4" tooltip="Stevan Harnad"/>
              </a:rPr>
              <a:t>Stevan Harnad</a:t>
            </a:r>
            <a:r>
              <a:rPr lang="en-US" dirty="0" smtClean="0"/>
              <a:t>, professor of electronics and computer science at Southampton University, said the government was facing an expensive bill in supporting gold open access over the green open access model.</a:t>
            </a:r>
            <a:endParaRPr lang="en-US" dirty="0"/>
          </a:p>
        </p:txBody>
      </p:sp>
      <p:sp>
        <p:nvSpPr>
          <p:cNvPr id="18" name="Rechteck 17"/>
          <p:cNvSpPr/>
          <p:nvPr/>
        </p:nvSpPr>
        <p:spPr>
          <a:xfrm>
            <a:off x="107504" y="4221088"/>
            <a:ext cx="6408712" cy="1200329"/>
          </a:xfrm>
          <a:prstGeom prst="rect">
            <a:avLst/>
          </a:prstGeom>
        </p:spPr>
        <p:txBody>
          <a:bodyPr wrap="square">
            <a:spAutoFit/>
          </a:bodyPr>
          <a:lstStyle/>
          <a:p>
            <a:pPr algn="ctr"/>
            <a:r>
              <a:rPr lang="en-US" dirty="0" smtClean="0"/>
              <a:t>"The Finch committee's recommendations look superficially as if they are supporting open access, but in reality they are strongly biased in favour of the interests of the publishing industry over the interests of UK research," </a:t>
            </a:r>
            <a:endParaRPr lang="en-US" dirty="0"/>
          </a:p>
        </p:txBody>
      </p:sp>
      <p:sp>
        <p:nvSpPr>
          <p:cNvPr id="19" name="Textfeld 18"/>
          <p:cNvSpPr txBox="1"/>
          <p:nvPr/>
        </p:nvSpPr>
        <p:spPr>
          <a:xfrm>
            <a:off x="5796136" y="692696"/>
            <a:ext cx="2736304" cy="1631216"/>
          </a:xfrm>
          <a:prstGeom prst="rect">
            <a:avLst/>
          </a:prstGeom>
          <a:noFill/>
        </p:spPr>
        <p:txBody>
          <a:bodyPr wrap="square" rtlCol="0">
            <a:spAutoFit/>
          </a:bodyPr>
          <a:lstStyle/>
          <a:p>
            <a:pPr algn="ctr"/>
            <a:r>
              <a:rPr lang="de-DE" sz="2000" dirty="0" smtClean="0"/>
              <a:t>Umschichtung der Finanzierung und damit Umschichtung</a:t>
            </a:r>
          </a:p>
          <a:p>
            <a:pPr algn="ctr"/>
            <a:r>
              <a:rPr lang="de-DE" sz="2000" dirty="0"/>
              <a:t>v</a:t>
            </a:r>
            <a:r>
              <a:rPr lang="de-DE" sz="2000" dirty="0" smtClean="0"/>
              <a:t>on den Bibliotheken zu den Verlagen</a:t>
            </a:r>
            <a:endParaRPr lang="de-DE" sz="2000" dirty="0"/>
          </a:p>
        </p:txBody>
      </p:sp>
      <p:pic>
        <p:nvPicPr>
          <p:cNvPr id="5122" name="Picture 2"/>
          <p:cNvPicPr>
            <a:picLocks noChangeAspect="1" noChangeArrowheads="1"/>
          </p:cNvPicPr>
          <p:nvPr/>
        </p:nvPicPr>
        <p:blipFill>
          <a:blip r:embed="rId5" cstate="print"/>
          <a:srcRect/>
          <a:stretch>
            <a:fillRect/>
          </a:stretch>
        </p:blipFill>
        <p:spPr bwMode="auto">
          <a:xfrm>
            <a:off x="6876256" y="3429000"/>
            <a:ext cx="1368152" cy="2030220"/>
          </a:xfrm>
          <a:prstGeom prst="rect">
            <a:avLst/>
          </a:prstGeom>
          <a:noFill/>
          <a:ln w="9525">
            <a:noFill/>
            <a:miter lim="800000"/>
            <a:headEnd/>
            <a:tailEnd/>
          </a:ln>
        </p:spPr>
      </p:pic>
      <p:sp>
        <p:nvSpPr>
          <p:cNvPr id="13" name="Textfeld 12"/>
          <p:cNvSpPr txBox="1"/>
          <p:nvPr/>
        </p:nvSpPr>
        <p:spPr>
          <a:xfrm>
            <a:off x="6588224" y="2348880"/>
            <a:ext cx="2160240" cy="461665"/>
          </a:xfrm>
          <a:prstGeom prst="rect">
            <a:avLst/>
          </a:prstGeom>
          <a:solidFill>
            <a:srgbClr val="002060"/>
          </a:solidFill>
        </p:spPr>
        <p:txBody>
          <a:bodyPr wrap="square" rtlCol="0">
            <a:spAutoFit/>
          </a:bodyPr>
          <a:lstStyle/>
          <a:p>
            <a:pPr algn="ctr"/>
            <a:r>
              <a:rPr lang="de-DE" sz="2400" dirty="0" smtClean="0">
                <a:solidFill>
                  <a:schemeClr val="bg1"/>
                </a:solidFill>
              </a:rPr>
              <a:t>Kritik</a:t>
            </a:r>
            <a:endParaRPr lang="de-DE" sz="2400" dirty="0">
              <a:solidFill>
                <a:schemeClr val="bg1"/>
              </a:solidFill>
            </a:endParaRPr>
          </a:p>
        </p:txBody>
      </p:sp>
      <p:sp>
        <p:nvSpPr>
          <p:cNvPr id="14" name="Textfeld 1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Priorität des OA-Gold-Modells - OA-Politik im UK –  Kritik</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99792" y="2604968"/>
            <a:ext cx="184731" cy="369332"/>
          </a:xfrm>
          <a:prstGeom prst="rect">
            <a:avLst/>
          </a:prstGeom>
          <a:noFill/>
        </p:spPr>
        <p:txBody>
          <a:bodyPr wrap="none" rtlCol="0">
            <a:spAutoFit/>
          </a:bodyPr>
          <a:lstStyle/>
          <a:p>
            <a:endParaRPr lang="de-DE" dirty="0"/>
          </a:p>
        </p:txBody>
      </p:sp>
      <p:sp>
        <p:nvSpPr>
          <p:cNvPr id="13" name="Textfeld 12"/>
          <p:cNvSpPr txBox="1"/>
          <p:nvPr/>
        </p:nvSpPr>
        <p:spPr>
          <a:xfrm>
            <a:off x="1763688" y="2204864"/>
            <a:ext cx="5616624" cy="646331"/>
          </a:xfrm>
          <a:prstGeom prst="rect">
            <a:avLst/>
          </a:prstGeom>
          <a:solidFill>
            <a:srgbClr val="002060"/>
          </a:solidFill>
        </p:spPr>
        <p:txBody>
          <a:bodyPr wrap="square">
            <a:spAutoFit/>
          </a:bodyPr>
          <a:lstStyle/>
          <a:p>
            <a:pPr algn="ctr"/>
            <a:r>
              <a:rPr lang="de-DE" sz="3600" dirty="0" smtClean="0">
                <a:solidFill>
                  <a:schemeClr val="bg1"/>
                </a:solidFill>
              </a:rPr>
              <a:t>Aktuelle OA-Politik in der EU</a:t>
            </a:r>
            <a:endParaRPr lang="de-DE" sz="36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Aktuelle Open-Access-Politik in der EU</a:t>
            </a:r>
            <a:endParaRPr lang="de-DE" sz="2000" dirty="0">
              <a:solidFill>
                <a:schemeClr val="bg1"/>
              </a:solidFill>
              <a:latin typeface="+mn-lt"/>
            </a:endParaRPr>
          </a:p>
        </p:txBody>
      </p:sp>
      <p:pic>
        <p:nvPicPr>
          <p:cNvPr id="2051" name="Picture 3"/>
          <p:cNvPicPr>
            <a:picLocks noChangeAspect="1" noChangeArrowheads="1"/>
          </p:cNvPicPr>
          <p:nvPr/>
        </p:nvPicPr>
        <p:blipFill>
          <a:blip r:embed="rId3" cstate="print"/>
          <a:srcRect/>
          <a:stretch>
            <a:fillRect/>
          </a:stretch>
        </p:blipFill>
        <p:spPr bwMode="auto">
          <a:xfrm>
            <a:off x="755576" y="2924944"/>
            <a:ext cx="5832648" cy="2640657"/>
          </a:xfrm>
          <a:prstGeom prst="rect">
            <a:avLst/>
          </a:prstGeom>
          <a:noFill/>
          <a:ln w="9525">
            <a:noFill/>
            <a:miter lim="800000"/>
            <a:headEnd/>
            <a:tailEnd/>
          </a:ln>
        </p:spPr>
      </p:pic>
      <p:grpSp>
        <p:nvGrpSpPr>
          <p:cNvPr id="9" name="Gruppieren 8"/>
          <p:cNvGrpSpPr/>
          <p:nvPr/>
        </p:nvGrpSpPr>
        <p:grpSpPr>
          <a:xfrm>
            <a:off x="683568" y="692696"/>
            <a:ext cx="8345909" cy="1968500"/>
            <a:chOff x="683568" y="692696"/>
            <a:chExt cx="8345909" cy="1968500"/>
          </a:xfrm>
        </p:grpSpPr>
        <p:pic>
          <p:nvPicPr>
            <p:cNvPr id="2052" name="Picture 4"/>
            <p:cNvPicPr>
              <a:picLocks noChangeAspect="1" noChangeArrowheads="1"/>
            </p:cNvPicPr>
            <p:nvPr/>
          </p:nvPicPr>
          <p:blipFill>
            <a:blip r:embed="rId4" cstate="print"/>
            <a:srcRect/>
            <a:stretch>
              <a:fillRect/>
            </a:stretch>
          </p:blipFill>
          <p:spPr bwMode="auto">
            <a:xfrm>
              <a:off x="683568" y="692696"/>
              <a:ext cx="7658100" cy="19685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948264" y="1772816"/>
              <a:ext cx="2081213" cy="62547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Aktuelle Open-Access-Politik in der EU</a:t>
            </a:r>
            <a:endParaRPr lang="de-DE" sz="2000" dirty="0">
              <a:solidFill>
                <a:schemeClr val="bg1"/>
              </a:solidFill>
              <a:latin typeface="+mn-lt"/>
            </a:endParaRPr>
          </a:p>
        </p:txBody>
      </p:sp>
      <p:sp>
        <p:nvSpPr>
          <p:cNvPr id="6" name="Textfeld 5"/>
          <p:cNvSpPr txBox="1"/>
          <p:nvPr/>
        </p:nvSpPr>
        <p:spPr>
          <a:xfrm>
            <a:off x="1799766" y="1610449"/>
            <a:ext cx="5688632" cy="830997"/>
          </a:xfrm>
          <a:prstGeom prst="rect">
            <a:avLst/>
          </a:prstGeom>
          <a:solidFill>
            <a:srgbClr val="002060"/>
          </a:solidFill>
        </p:spPr>
        <p:txBody>
          <a:bodyPr wrap="square" rtlCol="0">
            <a:spAutoFit/>
          </a:bodyPr>
          <a:lstStyle/>
          <a:p>
            <a:pPr algn="ctr"/>
            <a:r>
              <a:rPr lang="de-DE" sz="2400" dirty="0" smtClean="0">
                <a:solidFill>
                  <a:schemeClr val="bg1"/>
                </a:solidFill>
              </a:rPr>
              <a:t>Erweiterte OA-Politik im </a:t>
            </a:r>
            <a:r>
              <a:rPr lang="de-DE" sz="2400" b="1" dirty="0" smtClean="0">
                <a:solidFill>
                  <a:schemeClr val="bg1"/>
                </a:solidFill>
              </a:rPr>
              <a:t>Rahmen von </a:t>
            </a:r>
            <a:r>
              <a:rPr lang="en-US" sz="2400" b="1" i="1" dirty="0" smtClean="0">
                <a:solidFill>
                  <a:schemeClr val="bg1"/>
                </a:solidFill>
              </a:rPr>
              <a:t>Horizon 2020</a:t>
            </a:r>
            <a:endParaRPr lang="de-DE" sz="2400" b="1" dirty="0">
              <a:solidFill>
                <a:schemeClr val="bg1"/>
              </a:solidFill>
            </a:endParaRPr>
          </a:p>
        </p:txBody>
      </p:sp>
      <p:sp>
        <p:nvSpPr>
          <p:cNvPr id="8" name="Rechteck 7"/>
          <p:cNvSpPr/>
          <p:nvPr/>
        </p:nvSpPr>
        <p:spPr>
          <a:xfrm>
            <a:off x="971674" y="2610023"/>
            <a:ext cx="7200800" cy="1754326"/>
          </a:xfrm>
          <a:prstGeom prst="rect">
            <a:avLst/>
          </a:prstGeom>
        </p:spPr>
        <p:txBody>
          <a:bodyPr wrap="square">
            <a:spAutoFit/>
          </a:bodyPr>
          <a:lstStyle/>
          <a:p>
            <a:pPr>
              <a:buFont typeface="Wingdings" pitchFamily="2" charset="2"/>
              <a:buChar char="Ø"/>
            </a:pPr>
            <a:r>
              <a:rPr lang="en-US" dirty="0" smtClean="0"/>
              <a:t>By 2016, the share of publicly-funded scientific articles available under open access EU-wide will have increased from </a:t>
            </a:r>
            <a:r>
              <a:rPr lang="en-US" b="1" dirty="0" smtClean="0"/>
              <a:t>20% [des FP7 budget </a:t>
            </a:r>
            <a:r>
              <a:rPr lang="en-US" dirty="0" smtClean="0"/>
              <a:t>(2007)] to 60% [</a:t>
            </a:r>
            <a:r>
              <a:rPr lang="de-DE" b="1" dirty="0" smtClean="0"/>
              <a:t>aller Wissenschaftsgebiete]</a:t>
            </a:r>
            <a:r>
              <a:rPr lang="en-US" dirty="0" smtClean="0"/>
              <a:t>. </a:t>
            </a:r>
            <a:br>
              <a:rPr lang="en-US" dirty="0" smtClean="0"/>
            </a:br>
            <a:endParaRPr lang="en-US" dirty="0" smtClean="0"/>
          </a:p>
          <a:p>
            <a:pPr>
              <a:buFont typeface="Wingdings" pitchFamily="2" charset="2"/>
              <a:buChar char="Ø"/>
            </a:pPr>
            <a:r>
              <a:rPr lang="en-US" dirty="0" smtClean="0"/>
              <a:t>100% of scientific publications resulting from Horizon 2020 will be available under open access.</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827732" y="476672"/>
            <a:ext cx="7632700" cy="965200"/>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srcRect/>
          <a:stretch>
            <a:fillRect/>
          </a:stretch>
        </p:blipFill>
        <p:spPr bwMode="auto">
          <a:xfrm>
            <a:off x="8028384" y="45815"/>
            <a:ext cx="968833" cy="718889"/>
          </a:xfrm>
          <a:prstGeom prst="rect">
            <a:avLst/>
          </a:prstGeom>
          <a:noFill/>
          <a:ln w="9525">
            <a:noFill/>
            <a:miter lim="800000"/>
            <a:headEnd/>
            <a:tailEnd/>
          </a:ln>
        </p:spPr>
      </p:pic>
      <p:sp>
        <p:nvSpPr>
          <p:cNvPr id="12" name="Textfeld 11"/>
          <p:cNvSpPr txBox="1"/>
          <p:nvPr/>
        </p:nvSpPr>
        <p:spPr>
          <a:xfrm>
            <a:off x="971674" y="4532927"/>
            <a:ext cx="7344816" cy="1200329"/>
          </a:xfrm>
          <a:prstGeom prst="rect">
            <a:avLst/>
          </a:prstGeom>
          <a:noFill/>
        </p:spPr>
        <p:txBody>
          <a:bodyPr wrap="square" rtlCol="0">
            <a:spAutoFit/>
          </a:bodyPr>
          <a:lstStyle/>
          <a:p>
            <a:r>
              <a:rPr lang="de-DE" dirty="0" smtClean="0"/>
              <a:t>„</a:t>
            </a:r>
            <a:r>
              <a:rPr lang="en-US" dirty="0" smtClean="0"/>
              <a:t> Grant recipients are </a:t>
            </a:r>
            <a:r>
              <a:rPr lang="en-US" b="1" dirty="0" smtClean="0"/>
              <a:t>required </a:t>
            </a:r>
            <a:r>
              <a:rPr lang="en-US" dirty="0" smtClean="0"/>
              <a:t>to self-archive and to make their best effort to ensure open access to articles within six or twelve months after publication, depending on the research area. This requirement relates to articles, but not to underlying data.</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Aktuelle Open-Access-Politik in der EU im Rahmen von Horizon 2010</a:t>
            </a:r>
            <a:endParaRPr lang="de-DE" sz="2000" dirty="0">
              <a:solidFill>
                <a:schemeClr val="bg1"/>
              </a:solidFill>
              <a:latin typeface="+mn-lt"/>
            </a:endParaRPr>
          </a:p>
        </p:txBody>
      </p:sp>
      <p:sp>
        <p:nvSpPr>
          <p:cNvPr id="9" name="Textfeld 8"/>
          <p:cNvSpPr txBox="1"/>
          <p:nvPr/>
        </p:nvSpPr>
        <p:spPr>
          <a:xfrm>
            <a:off x="611560" y="692696"/>
            <a:ext cx="7344816" cy="646331"/>
          </a:xfrm>
          <a:prstGeom prst="rect">
            <a:avLst/>
          </a:prstGeom>
          <a:solidFill>
            <a:srgbClr val="002060"/>
          </a:solidFill>
        </p:spPr>
        <p:txBody>
          <a:bodyPr wrap="square" rtlCol="0">
            <a:spAutoFit/>
          </a:bodyPr>
          <a:lstStyle/>
          <a:p>
            <a:pPr algn="ctr"/>
            <a:r>
              <a:rPr lang="en-US" dirty="0" smtClean="0">
                <a:solidFill>
                  <a:schemeClr val="bg1"/>
                </a:solidFill>
              </a:rPr>
              <a:t>In Horizon 2020, both the ‘Green’ and ‘Gold’ models are considered valid approaches to </a:t>
            </a:r>
            <a:r>
              <a:rPr lang="de-DE" dirty="0" smtClean="0">
                <a:solidFill>
                  <a:schemeClr val="bg1"/>
                </a:solidFill>
              </a:rPr>
              <a:t>achieve open access.</a:t>
            </a:r>
            <a:endParaRPr lang="de-DE" dirty="0">
              <a:solidFill>
                <a:schemeClr val="bg1"/>
              </a:solidFill>
            </a:endParaRPr>
          </a:p>
        </p:txBody>
      </p:sp>
      <p:sp>
        <p:nvSpPr>
          <p:cNvPr id="7" name="Textfeld 6"/>
          <p:cNvSpPr txBox="1"/>
          <p:nvPr/>
        </p:nvSpPr>
        <p:spPr>
          <a:xfrm>
            <a:off x="611560" y="1556792"/>
            <a:ext cx="4968552" cy="3970318"/>
          </a:xfrm>
          <a:prstGeom prst="rect">
            <a:avLst/>
          </a:prstGeom>
          <a:noFill/>
        </p:spPr>
        <p:txBody>
          <a:bodyPr wrap="square" rtlCol="0">
            <a:spAutoFit/>
          </a:bodyPr>
          <a:lstStyle/>
          <a:p>
            <a:r>
              <a:rPr lang="en-US" dirty="0" smtClean="0"/>
              <a:t>All projects will be </a:t>
            </a:r>
            <a:r>
              <a:rPr lang="en-US" b="1" dirty="0" smtClean="0"/>
              <a:t>requested</a:t>
            </a:r>
            <a:r>
              <a:rPr lang="en-US" dirty="0" smtClean="0"/>
              <a:t> to immediately deposit an electronic version of their publications (final version or peer-reviewed manuscript) into an archive in a machine-readable format. </a:t>
            </a:r>
          </a:p>
          <a:p>
            <a:endParaRPr lang="en-US" dirty="0" smtClean="0"/>
          </a:p>
          <a:p>
            <a:r>
              <a:rPr lang="en-US" dirty="0" smtClean="0"/>
              <a:t>This can be done using the </a:t>
            </a:r>
            <a:r>
              <a:rPr lang="en-US" b="1" dirty="0" smtClean="0"/>
              <a:t>‘Gold’ model </a:t>
            </a:r>
            <a:r>
              <a:rPr lang="en-US" dirty="0" smtClean="0"/>
              <a:t>(open access to published version is immediate), or the ‘</a:t>
            </a:r>
            <a:r>
              <a:rPr lang="en-US" b="1" dirty="0" smtClean="0"/>
              <a:t>Green’ model. </a:t>
            </a:r>
          </a:p>
          <a:p>
            <a:endParaRPr lang="en-US" dirty="0" smtClean="0"/>
          </a:p>
          <a:p>
            <a:r>
              <a:rPr lang="en-US" dirty="0" smtClean="0"/>
              <a:t>In this case, the Commission will allow an </a:t>
            </a:r>
            <a:r>
              <a:rPr lang="en-US" b="1" dirty="0" smtClean="0"/>
              <a:t>embargo period of a maximum of six months</a:t>
            </a:r>
            <a:r>
              <a:rPr lang="en-US" dirty="0" smtClean="0"/>
              <a:t>, except for the </a:t>
            </a:r>
            <a:r>
              <a:rPr lang="en-US" b="1" dirty="0" smtClean="0"/>
              <a:t>social sciences and humanities </a:t>
            </a:r>
            <a:r>
              <a:rPr lang="en-US" dirty="0" smtClean="0"/>
              <a:t>where the maximum will be </a:t>
            </a:r>
            <a:r>
              <a:rPr lang="en-US" b="1" dirty="0" smtClean="0"/>
              <a:t>twelve months </a:t>
            </a:r>
            <a:r>
              <a:rPr lang="en-US" dirty="0" smtClean="0"/>
              <a:t>(due to publications’ longer ‘half-life’)</a:t>
            </a:r>
            <a:endParaRPr lang="de-DE" dirty="0"/>
          </a:p>
        </p:txBody>
      </p:sp>
      <p:sp>
        <p:nvSpPr>
          <p:cNvPr id="8" name="Textfeld 7"/>
          <p:cNvSpPr txBox="1"/>
          <p:nvPr/>
        </p:nvSpPr>
        <p:spPr>
          <a:xfrm>
            <a:off x="6084168" y="1844824"/>
            <a:ext cx="2736304" cy="3139321"/>
          </a:xfrm>
          <a:prstGeom prst="rect">
            <a:avLst/>
          </a:prstGeom>
          <a:noFill/>
        </p:spPr>
        <p:txBody>
          <a:bodyPr wrap="square" rtlCol="0">
            <a:spAutoFit/>
          </a:bodyPr>
          <a:lstStyle/>
          <a:p>
            <a:pPr algn="ctr"/>
            <a:r>
              <a:rPr lang="en-US" dirty="0" smtClean="0"/>
              <a:t>The European Commission will continue to fund projects related to open access. In 2012- 2013, the Commission will spend €45 million on data infrastructures and research on digital preservation. Funding will continue under the Horizon 2020 programme.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512"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Aktuelle Open-Access-Politik in der EU im Rahmen von Horizon 2010</a:t>
            </a:r>
            <a:endParaRPr lang="de-DE" sz="2000" dirty="0">
              <a:solidFill>
                <a:schemeClr val="bg1"/>
              </a:solidFill>
              <a:latin typeface="+mn-lt"/>
            </a:endParaRPr>
          </a:p>
        </p:txBody>
      </p:sp>
      <p:sp>
        <p:nvSpPr>
          <p:cNvPr id="9" name="Textfeld 8"/>
          <p:cNvSpPr txBox="1"/>
          <p:nvPr/>
        </p:nvSpPr>
        <p:spPr>
          <a:xfrm>
            <a:off x="611560" y="692696"/>
            <a:ext cx="7344816" cy="646331"/>
          </a:xfrm>
          <a:prstGeom prst="rect">
            <a:avLst/>
          </a:prstGeom>
          <a:solidFill>
            <a:srgbClr val="002060"/>
          </a:solidFill>
        </p:spPr>
        <p:txBody>
          <a:bodyPr wrap="square" rtlCol="0">
            <a:spAutoFit/>
          </a:bodyPr>
          <a:lstStyle/>
          <a:p>
            <a:pPr algn="ctr"/>
            <a:r>
              <a:rPr lang="en-US" dirty="0" smtClean="0">
                <a:solidFill>
                  <a:schemeClr val="bg1"/>
                </a:solidFill>
              </a:rPr>
              <a:t>In Horizon 2020, both the ‘Green’ and ‘Gold’ models are considered valid approaches  to </a:t>
            </a:r>
            <a:r>
              <a:rPr lang="de-DE" dirty="0" smtClean="0">
                <a:solidFill>
                  <a:schemeClr val="bg1"/>
                </a:solidFill>
              </a:rPr>
              <a:t>achieve open access.</a:t>
            </a:r>
            <a:endParaRPr lang="de-DE" dirty="0">
              <a:solidFill>
                <a:schemeClr val="bg1"/>
              </a:solidFill>
            </a:endParaRPr>
          </a:p>
        </p:txBody>
      </p:sp>
      <p:sp>
        <p:nvSpPr>
          <p:cNvPr id="7" name="Textfeld 6"/>
          <p:cNvSpPr txBox="1"/>
          <p:nvPr/>
        </p:nvSpPr>
        <p:spPr>
          <a:xfrm>
            <a:off x="395536" y="2348880"/>
            <a:ext cx="4968552" cy="1754326"/>
          </a:xfrm>
          <a:prstGeom prst="rect">
            <a:avLst/>
          </a:prstGeom>
          <a:noFill/>
        </p:spPr>
        <p:txBody>
          <a:bodyPr wrap="square" rtlCol="0">
            <a:spAutoFit/>
          </a:bodyPr>
          <a:lstStyle/>
          <a:p>
            <a:r>
              <a:rPr lang="en-US" b="1" dirty="0" smtClean="0"/>
              <a:t>STM is pleased </a:t>
            </a:r>
            <a:r>
              <a:rPr lang="en-US" dirty="0" smtClean="0"/>
              <a:t>to see that the Commission maintains </a:t>
            </a:r>
            <a:r>
              <a:rPr lang="en-US" b="1" dirty="0" smtClean="0"/>
              <a:t>eligibility for Gold open access </a:t>
            </a:r>
            <a:r>
              <a:rPr lang="en-US" dirty="0" smtClean="0"/>
              <a:t>publishing costs in Horizon2020 and even considers providing reimbursement after end of the grant agreement, previously a major practical stumbling block.</a:t>
            </a:r>
            <a:endParaRPr lang="de-DE" dirty="0"/>
          </a:p>
        </p:txBody>
      </p:sp>
      <p:sp>
        <p:nvSpPr>
          <p:cNvPr id="6" name="Textfeld 5"/>
          <p:cNvSpPr txBox="1"/>
          <p:nvPr/>
        </p:nvSpPr>
        <p:spPr>
          <a:xfrm>
            <a:off x="611560" y="1700808"/>
            <a:ext cx="1584176" cy="369332"/>
          </a:xfrm>
          <a:prstGeom prst="rect">
            <a:avLst/>
          </a:prstGeom>
          <a:solidFill>
            <a:srgbClr val="002060"/>
          </a:solidFill>
        </p:spPr>
        <p:txBody>
          <a:bodyPr wrap="square" rtlCol="0">
            <a:spAutoFit/>
          </a:bodyPr>
          <a:lstStyle/>
          <a:p>
            <a:pPr algn="ctr"/>
            <a:r>
              <a:rPr lang="en-US" dirty="0" smtClean="0">
                <a:solidFill>
                  <a:schemeClr val="bg1"/>
                </a:solidFill>
              </a:rPr>
              <a:t>STM - Reaktion</a:t>
            </a:r>
            <a:endParaRPr lang="de-DE" dirty="0">
              <a:solidFill>
                <a:schemeClr val="bg1"/>
              </a:solidFill>
            </a:endParaRPr>
          </a:p>
        </p:txBody>
      </p:sp>
      <p:grpSp>
        <p:nvGrpSpPr>
          <p:cNvPr id="11" name="Gruppieren 10"/>
          <p:cNvGrpSpPr/>
          <p:nvPr/>
        </p:nvGrpSpPr>
        <p:grpSpPr>
          <a:xfrm>
            <a:off x="5436096" y="1988840"/>
            <a:ext cx="2880320" cy="3188097"/>
            <a:chOff x="5436096" y="1988840"/>
            <a:chExt cx="2880320" cy="3188097"/>
          </a:xfrm>
        </p:grpSpPr>
        <p:sp>
          <p:nvSpPr>
            <p:cNvPr id="8" name="Textfeld 7"/>
            <p:cNvSpPr txBox="1"/>
            <p:nvPr/>
          </p:nvSpPr>
          <p:spPr>
            <a:xfrm>
              <a:off x="5580112" y="1988840"/>
              <a:ext cx="2736304" cy="2862322"/>
            </a:xfrm>
            <a:prstGeom prst="rect">
              <a:avLst/>
            </a:prstGeom>
            <a:noFill/>
          </p:spPr>
          <p:txBody>
            <a:bodyPr wrap="square" rtlCol="0">
              <a:spAutoFit/>
            </a:bodyPr>
            <a:lstStyle/>
            <a:p>
              <a:r>
                <a:rPr lang="en-US" b="1" dirty="0" smtClean="0"/>
                <a:t>STM is disappointed </a:t>
              </a:r>
              <a:r>
                <a:rPr lang="en-US" dirty="0" smtClean="0"/>
                <a:t>that the Commission decided not to follow the pragmatic lead of the UK Finch</a:t>
              </a:r>
            </a:p>
            <a:p>
              <a:r>
                <a:rPr lang="en-US" dirty="0" smtClean="0"/>
                <a:t>Access Group in preferring Gold to Green Open Access and in </a:t>
              </a:r>
              <a:r>
                <a:rPr lang="en-US" b="1" dirty="0" smtClean="0"/>
                <a:t>opting for minimum Green embargo periods of not less than 12 months </a:t>
              </a:r>
              <a:r>
                <a:rPr lang="en-US" dirty="0" smtClean="0"/>
                <a:t>when APCs cannot be paid.</a:t>
              </a:r>
              <a:endParaRPr lang="de-DE" dirty="0"/>
            </a:p>
          </p:txBody>
        </p:sp>
        <p:sp>
          <p:nvSpPr>
            <p:cNvPr id="10" name="Textfeld 9"/>
            <p:cNvSpPr txBox="1"/>
            <p:nvPr/>
          </p:nvSpPr>
          <p:spPr>
            <a:xfrm>
              <a:off x="5436096" y="4869160"/>
              <a:ext cx="2880320" cy="307777"/>
            </a:xfrm>
            <a:prstGeom prst="rect">
              <a:avLst/>
            </a:prstGeom>
            <a:noFill/>
          </p:spPr>
          <p:txBody>
            <a:bodyPr wrap="square" rtlCol="0">
              <a:spAutoFit/>
            </a:bodyPr>
            <a:lstStyle/>
            <a:p>
              <a:pPr algn="ctr"/>
              <a:r>
                <a:rPr lang="de-DE" sz="1400" dirty="0" smtClean="0"/>
                <a:t>'article processing charge' (APC)</a:t>
              </a:r>
              <a:endParaRPr lang="de-DE" sz="14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2051720" y="2204864"/>
            <a:ext cx="4536504" cy="1015663"/>
          </a:xfrm>
          <a:prstGeom prst="rect">
            <a:avLst/>
          </a:prstGeom>
          <a:solidFill>
            <a:srgbClr val="002060"/>
          </a:solidFill>
        </p:spPr>
        <p:txBody>
          <a:bodyPr wrap="square" rtlCol="0">
            <a:spAutoFit/>
          </a:bodyPr>
          <a:lstStyle/>
          <a:p>
            <a:pPr algn="ctr"/>
            <a:r>
              <a:rPr lang="de-DE" sz="6000" dirty="0" smtClean="0">
                <a:solidFill>
                  <a:schemeClr val="bg1"/>
                </a:solidFill>
              </a:rPr>
              <a:t>FAZIT</a:t>
            </a:r>
            <a:endParaRPr lang="de-DE" sz="6000" dirty="0">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0" y="0"/>
            <a:ext cx="9144000" cy="400110"/>
          </a:xfrm>
          <a:prstGeom prst="rect">
            <a:avLst/>
          </a:prstGeom>
          <a:solidFill>
            <a:srgbClr val="002060"/>
          </a:solidFill>
        </p:spPr>
        <p:txBody>
          <a:bodyPr wrap="square" rtlCol="0">
            <a:spAutoFit/>
          </a:bodyPr>
          <a:lstStyle/>
          <a:p>
            <a:pPr algn="ctr"/>
            <a:r>
              <a:rPr lang="de-DE" sz="2000" dirty="0" smtClean="0">
                <a:solidFill>
                  <a:schemeClr val="bg1"/>
                </a:solidFill>
              </a:rPr>
              <a:t>FAZIT</a:t>
            </a:r>
            <a:endParaRPr lang="de-DE" sz="2000" dirty="0">
              <a:solidFill>
                <a:schemeClr val="bg1"/>
              </a:solidFill>
            </a:endParaRPr>
          </a:p>
        </p:txBody>
      </p:sp>
      <p:sp>
        <p:nvSpPr>
          <p:cNvPr id="3" name="Textfeld 2"/>
          <p:cNvSpPr txBox="1"/>
          <p:nvPr/>
        </p:nvSpPr>
        <p:spPr>
          <a:xfrm>
            <a:off x="179512" y="548680"/>
            <a:ext cx="7920880" cy="646331"/>
          </a:xfrm>
          <a:prstGeom prst="rect">
            <a:avLst/>
          </a:prstGeom>
          <a:solidFill>
            <a:schemeClr val="tx2">
              <a:lumMod val="20000"/>
              <a:lumOff val="80000"/>
            </a:schemeClr>
          </a:solidFill>
        </p:spPr>
        <p:txBody>
          <a:bodyPr wrap="square" rtlCol="0">
            <a:spAutoFit/>
          </a:bodyPr>
          <a:lstStyle/>
          <a:p>
            <a:r>
              <a:rPr lang="de-DE" b="1" dirty="0" smtClean="0"/>
              <a:t>These1</a:t>
            </a:r>
            <a:r>
              <a:rPr lang="de-DE" dirty="0" smtClean="0"/>
              <a:t>: Publikationsmärkte werden in mittlerer Perspektive tendenziell vollständig durch das  Open-Access-Paradigma bestimmt</a:t>
            </a:r>
            <a:endParaRPr lang="de-DE" dirty="0"/>
          </a:p>
        </p:txBody>
      </p:sp>
      <p:sp>
        <p:nvSpPr>
          <p:cNvPr id="4" name="Textfeld 3"/>
          <p:cNvSpPr txBox="1"/>
          <p:nvPr/>
        </p:nvSpPr>
        <p:spPr>
          <a:xfrm>
            <a:off x="683568" y="1628800"/>
            <a:ext cx="7344816" cy="3416320"/>
          </a:xfrm>
          <a:prstGeom prst="rect">
            <a:avLst/>
          </a:prstGeom>
          <a:noFill/>
        </p:spPr>
        <p:txBody>
          <a:bodyPr wrap="square" rtlCol="0">
            <a:spAutoFit/>
          </a:bodyPr>
          <a:lstStyle/>
          <a:p>
            <a:pPr>
              <a:lnSpc>
                <a:spcPct val="150000"/>
              </a:lnSpc>
            </a:pPr>
            <a:r>
              <a:rPr lang="de-DE" dirty="0" smtClean="0"/>
              <a:t>Alle Zeichen deuten darauf hin, dass </a:t>
            </a:r>
            <a:r>
              <a:rPr lang="de-DE" b="1" dirty="0" smtClean="0"/>
              <a:t>Open Access </a:t>
            </a:r>
            <a:r>
              <a:rPr lang="de-DE" dirty="0" smtClean="0"/>
              <a:t>(auch im weiten Verständnis der Berliner Erklärung) der </a:t>
            </a:r>
            <a:r>
              <a:rPr lang="de-DE" b="1" dirty="0" smtClean="0"/>
              <a:t>Default-Wert</a:t>
            </a:r>
            <a:r>
              <a:rPr lang="de-DE" dirty="0" smtClean="0"/>
              <a:t> für wissenschaftliches Publizierens werden wird.</a:t>
            </a:r>
            <a:br>
              <a:rPr lang="de-DE" dirty="0" smtClean="0"/>
            </a:br>
            <a:endParaRPr lang="de-DE" dirty="0" smtClean="0"/>
          </a:p>
          <a:p>
            <a:pPr>
              <a:lnSpc>
                <a:spcPct val="150000"/>
              </a:lnSpc>
            </a:pPr>
            <a:r>
              <a:rPr lang="de-DE" dirty="0" smtClean="0"/>
              <a:t>Falls es noch Restbestände rein kommerzieller Publikation mit proprietären Rechten geben sollte, werden diese durch gesetzliche Regelungen zu </a:t>
            </a:r>
            <a:r>
              <a:rPr lang="de-DE" b="1" dirty="0" smtClean="0"/>
              <a:t>Zweitpublikationsrechten mit Green-OA-Folgen (mit geringer Embargozeit) </a:t>
            </a:r>
            <a:r>
              <a:rPr lang="de-DE" dirty="0" smtClean="0"/>
              <a:t>veranlasst werden.</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Wissensökologie  - der nachhaltige Umgang mit  Wissen und Information</a:t>
            </a:r>
            <a:endParaRPr lang="de-DE" sz="2000" dirty="0">
              <a:solidFill>
                <a:schemeClr val="bg1"/>
              </a:solidFill>
              <a:latin typeface="+mn-lt"/>
            </a:endParaRPr>
          </a:p>
        </p:txBody>
      </p:sp>
      <p:sp>
        <p:nvSpPr>
          <p:cNvPr id="11" name="Textfeld 2"/>
          <p:cNvSpPr txBox="1"/>
          <p:nvPr/>
        </p:nvSpPr>
        <p:spPr>
          <a:xfrm>
            <a:off x="467544" y="692696"/>
            <a:ext cx="7920037" cy="1687720"/>
          </a:xfrm>
          <a:prstGeom prst="rect">
            <a:avLst/>
          </a:prstGeom>
          <a:noFill/>
          <a:ln>
            <a:noFill/>
          </a:ln>
        </p:spPr>
        <p:txBody>
          <a:bodyPr lIns="90004" tIns="44997" rIns="90004" bIns="44997" compatLnSpc="0">
            <a:spAutoFit/>
          </a:bodyPr>
          <a:lstStyle/>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800" b="1" kern="0" dirty="0" smtClean="0">
                <a:latin typeface="+mn-lt"/>
              </a:rPr>
              <a:t>Ökologie </a:t>
            </a:r>
          </a:p>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000" b="1" kern="0" dirty="0" smtClean="0">
                <a:latin typeface="+mn-lt"/>
              </a:rPr>
              <a:t>Nachhaltigkeit natürlicher Ressourcen (Wasser, Luft, Klima, Wälder,…)</a:t>
            </a:r>
          </a:p>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000" b="1" kern="0" dirty="0" smtClean="0">
                <a:latin typeface="+mn-lt"/>
              </a:rPr>
              <a:t>Verknappung zum Schutz der Übernutzung</a:t>
            </a:r>
            <a:endParaRPr lang="de-DE" sz="2000" kern="0" dirty="0">
              <a:latin typeface="+mn-lt"/>
            </a:endParaRPr>
          </a:p>
        </p:txBody>
      </p:sp>
      <p:sp>
        <p:nvSpPr>
          <p:cNvPr id="12" name="Textfeld 2"/>
          <p:cNvSpPr txBox="1"/>
          <p:nvPr/>
        </p:nvSpPr>
        <p:spPr>
          <a:xfrm>
            <a:off x="683568" y="2636912"/>
            <a:ext cx="7920037" cy="1687720"/>
          </a:xfrm>
          <a:prstGeom prst="rect">
            <a:avLst/>
          </a:prstGeom>
          <a:noFill/>
          <a:ln>
            <a:noFill/>
          </a:ln>
        </p:spPr>
        <p:txBody>
          <a:bodyPr lIns="90004" tIns="44997" rIns="90004" bIns="44997" compatLnSpc="0">
            <a:spAutoFit/>
          </a:bodyPr>
          <a:lstStyle/>
          <a:p>
            <a:pPr algn="ctr">
              <a:lnSpc>
                <a:spcPct val="150000"/>
              </a:lnSpc>
            </a:pPr>
            <a:r>
              <a:rPr lang="en-US" sz="2800" b="1" kern="0" dirty="0" smtClean="0">
                <a:latin typeface="+mn-lt"/>
              </a:rPr>
              <a:t>Wissensökologie</a:t>
            </a:r>
            <a:endParaRPr lang="en-US" sz="2000" kern="0" dirty="0" smtClean="0">
              <a:latin typeface="+mn-lt"/>
            </a:endParaRPr>
          </a:p>
          <a:p>
            <a:pPr algn="ctr">
              <a:lnSpc>
                <a:spcPct val="150000"/>
              </a:lnSpc>
            </a:pPr>
            <a:r>
              <a:rPr lang="en-US" sz="2000" kern="0" dirty="0" smtClean="0">
                <a:latin typeface="+mn-lt"/>
              </a:rPr>
              <a:t>Nachhaltigkeit immaterieller Güter</a:t>
            </a:r>
          </a:p>
          <a:p>
            <a:pPr algn="ctr">
              <a:lnSpc>
                <a:spcPct val="150000"/>
              </a:lnSpc>
            </a:pPr>
            <a:r>
              <a:rPr lang="en-US" sz="2000" kern="0" dirty="0" smtClean="0">
                <a:latin typeface="+mn-lt"/>
              </a:rPr>
              <a:t>Nutzen(mehrung) durch offenen, freien Zugriff und freie Nutzung</a:t>
            </a:r>
            <a:endParaRPr lang="de-DE" sz="2000" kern="0" dirty="0">
              <a:latin typeface="+mn-lt"/>
            </a:endParaRPr>
          </a:p>
        </p:txBody>
      </p:sp>
      <p:sp>
        <p:nvSpPr>
          <p:cNvPr id="5" name="Textfeld 2"/>
          <p:cNvSpPr txBox="1"/>
          <p:nvPr/>
        </p:nvSpPr>
        <p:spPr>
          <a:xfrm>
            <a:off x="539552" y="4797152"/>
            <a:ext cx="7920037" cy="1499913"/>
          </a:xfrm>
          <a:prstGeom prst="rect">
            <a:avLst/>
          </a:prstGeom>
          <a:noFill/>
          <a:ln>
            <a:noFill/>
          </a:ln>
        </p:spPr>
        <p:txBody>
          <a:bodyPr lIns="90004" tIns="44997" rIns="90004" bIns="44997" compatLnSpc="0">
            <a:spAutoFit/>
          </a:bodyPr>
          <a:lstStyle/>
          <a:p>
            <a:pPr algn="ctr"/>
            <a:r>
              <a:rPr lang="de-DE" dirty="0" smtClean="0"/>
              <a:t>Nach “Knowledge Ecology International” [</a:t>
            </a:r>
            <a:r>
              <a:rPr lang="de-DE" dirty="0" smtClean="0">
                <a:hlinkClick r:id="rId3"/>
              </a:rPr>
              <a:t>Link</a:t>
            </a:r>
            <a:r>
              <a:rPr lang="de-DE" dirty="0" smtClean="0"/>
              <a:t>] soll sich Wissensökologie mit den </a:t>
            </a:r>
            <a:r>
              <a:rPr lang="de-DE" b="1" dirty="0" smtClean="0"/>
              <a:t>sozialen Aspekten der Regeln für geistiges Eigentum </a:t>
            </a:r>
            <a:r>
              <a:rPr lang="de-DE" dirty="0" smtClean="0"/>
              <a:t>beschäftigen, aber auch mit der Sicherung des </a:t>
            </a:r>
            <a:r>
              <a:rPr lang="de-DE" b="1" dirty="0" smtClean="0"/>
              <a:t>Zugriffs auf Wissen</a:t>
            </a:r>
            <a:r>
              <a:rPr lang="de-DE" dirty="0" smtClean="0"/>
              <a:t>, mit </a:t>
            </a:r>
            <a:r>
              <a:rPr lang="de-DE" b="1" dirty="0" smtClean="0"/>
              <a:t>Informations-</a:t>
            </a:r>
            <a:r>
              <a:rPr lang="de-DE" dirty="0" smtClean="0"/>
              <a:t> und </a:t>
            </a:r>
            <a:r>
              <a:rPr lang="de-DE" b="1" dirty="0" smtClean="0"/>
              <a:t>Barrierefreiheit</a:t>
            </a:r>
            <a:r>
              <a:rPr lang="de-DE" dirty="0" smtClean="0"/>
              <a:t>, mit neuen, auf Teilen von Wissen abzielenden </a:t>
            </a:r>
            <a:r>
              <a:rPr lang="de-DE" b="1" dirty="0" smtClean="0"/>
              <a:t>Publikationsmodellen</a:t>
            </a:r>
            <a:r>
              <a:rPr lang="de-DE" dirty="0" smtClean="0"/>
              <a:t> bis zur </a:t>
            </a:r>
            <a:r>
              <a:rPr lang="de-DE" b="1" dirty="0" smtClean="0"/>
              <a:t>Regulierung der Telekommunikationsmärkte </a:t>
            </a:r>
            <a:r>
              <a:rPr lang="de-DE" dirty="0" smtClean="0"/>
              <a:t>und zum </a:t>
            </a:r>
            <a:r>
              <a:rPr lang="de-DE" b="1" dirty="0" smtClean="0"/>
              <a:t>Verbraucherschutz</a:t>
            </a:r>
            <a:r>
              <a:rPr lang="de-DE" dirty="0" smtClean="0"/>
              <a:t>. </a:t>
            </a:r>
            <a:endParaRPr lang="de-DE"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0"/>
      <p:bldP spid="12" grpId="0" build="p" autoUpdateAnimBg="0" advAuto="0"/>
      <p:bldP spid="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0" y="0"/>
            <a:ext cx="9144000" cy="400110"/>
          </a:xfrm>
          <a:prstGeom prst="rect">
            <a:avLst/>
          </a:prstGeom>
          <a:solidFill>
            <a:srgbClr val="002060"/>
          </a:solidFill>
        </p:spPr>
        <p:txBody>
          <a:bodyPr wrap="square" rtlCol="0">
            <a:spAutoFit/>
          </a:bodyPr>
          <a:lstStyle/>
          <a:p>
            <a:pPr algn="ctr"/>
            <a:r>
              <a:rPr lang="de-DE" sz="2000" dirty="0" smtClean="0">
                <a:solidFill>
                  <a:schemeClr val="bg1"/>
                </a:solidFill>
              </a:rPr>
              <a:t>FAZIT</a:t>
            </a:r>
            <a:endParaRPr lang="de-DE" sz="2000" dirty="0">
              <a:solidFill>
                <a:schemeClr val="bg1"/>
              </a:solidFill>
            </a:endParaRPr>
          </a:p>
        </p:txBody>
      </p:sp>
      <p:sp>
        <p:nvSpPr>
          <p:cNvPr id="4" name="Textfeld 3"/>
          <p:cNvSpPr txBox="1"/>
          <p:nvPr/>
        </p:nvSpPr>
        <p:spPr>
          <a:xfrm>
            <a:off x="323528" y="548680"/>
            <a:ext cx="7920880" cy="646331"/>
          </a:xfrm>
          <a:prstGeom prst="rect">
            <a:avLst/>
          </a:prstGeom>
          <a:noFill/>
        </p:spPr>
        <p:txBody>
          <a:bodyPr wrap="square" rtlCol="0">
            <a:spAutoFit/>
          </a:bodyPr>
          <a:lstStyle/>
          <a:p>
            <a:r>
              <a:rPr lang="de-DE" b="1" dirty="0" smtClean="0"/>
              <a:t>These2</a:t>
            </a:r>
            <a:r>
              <a:rPr lang="de-DE" dirty="0" smtClean="0"/>
              <a:t>: Open-Access-Modelle entwickeln sich zunehmend auch im kommerziellen Umfeld</a:t>
            </a:r>
            <a:endParaRPr lang="de-DE" dirty="0"/>
          </a:p>
        </p:txBody>
      </p:sp>
      <p:sp>
        <p:nvSpPr>
          <p:cNvPr id="8" name="Textfeld 7"/>
          <p:cNvSpPr txBox="1"/>
          <p:nvPr/>
        </p:nvSpPr>
        <p:spPr>
          <a:xfrm>
            <a:off x="683568" y="1628800"/>
            <a:ext cx="7344816" cy="3831818"/>
          </a:xfrm>
          <a:prstGeom prst="rect">
            <a:avLst/>
          </a:prstGeom>
          <a:noFill/>
        </p:spPr>
        <p:txBody>
          <a:bodyPr wrap="square" rtlCol="0">
            <a:spAutoFit/>
          </a:bodyPr>
          <a:lstStyle/>
          <a:p>
            <a:pPr>
              <a:lnSpc>
                <a:spcPct val="150000"/>
              </a:lnSpc>
            </a:pPr>
            <a:r>
              <a:rPr lang="de-DE" dirty="0" smtClean="0"/>
              <a:t>Alle Zeichen deuten darauf hin, dass </a:t>
            </a:r>
            <a:r>
              <a:rPr lang="de-DE" b="1" dirty="0" smtClean="0"/>
              <a:t>Open Access </a:t>
            </a:r>
            <a:r>
              <a:rPr lang="de-DE" dirty="0" smtClean="0"/>
              <a:t>Gold  von den </a:t>
            </a:r>
            <a:r>
              <a:rPr lang="de-DE" b="1" dirty="0" smtClean="0"/>
              <a:t>wissenschaftlichen Publikationsverlagen </a:t>
            </a:r>
            <a:r>
              <a:rPr lang="de-DE" dirty="0" smtClean="0"/>
              <a:t>übernommen wird</a:t>
            </a:r>
          </a:p>
          <a:p>
            <a:pPr>
              <a:lnSpc>
                <a:spcPct val="150000"/>
              </a:lnSpc>
            </a:pPr>
            <a:r>
              <a:rPr lang="de-DE" dirty="0" smtClean="0"/>
              <a:t/>
            </a:r>
            <a:br>
              <a:rPr lang="de-DE" dirty="0" smtClean="0"/>
            </a:br>
            <a:r>
              <a:rPr lang="de-DE" dirty="0" smtClean="0"/>
              <a:t>Für Restbestände rein kommerzieller Publikation vgl. These 1</a:t>
            </a:r>
          </a:p>
          <a:p>
            <a:pPr>
              <a:lnSpc>
                <a:spcPct val="150000"/>
              </a:lnSpc>
            </a:pPr>
            <a:endParaRPr lang="de-DE" dirty="0" smtClean="0"/>
          </a:p>
          <a:p>
            <a:pPr>
              <a:lnSpc>
                <a:spcPct val="150000"/>
              </a:lnSpc>
            </a:pPr>
            <a:r>
              <a:rPr lang="de-DE" dirty="0" smtClean="0"/>
              <a:t>Für </a:t>
            </a:r>
            <a:r>
              <a:rPr lang="de-DE" b="1" dirty="0" smtClean="0"/>
              <a:t>Open Access Gold nach dem Freeconomics-Prinzip </a:t>
            </a:r>
            <a:r>
              <a:rPr lang="de-DE" dirty="0" smtClean="0"/>
              <a:t>(Zugriff und Nutzung frei, Einnahmen z.B. über </a:t>
            </a:r>
            <a:r>
              <a:rPr lang="de-DE" b="1" dirty="0" smtClean="0"/>
              <a:t>Mehrwerte oder Anderes</a:t>
            </a:r>
            <a:r>
              <a:rPr lang="de-DE" dirty="0" smtClean="0"/>
              <a:t>) zeichnen sich derzeit noch </a:t>
            </a:r>
            <a:r>
              <a:rPr lang="de-DE" b="1" dirty="0" smtClean="0"/>
              <a:t>keine Geschäftsmodelle </a:t>
            </a:r>
            <a:r>
              <a:rPr lang="de-DE" dirty="0" smtClean="0"/>
              <a:t>ab (warum auch, wenn die Öffentlichkeit offenbar zu zahlen bereit ist?)</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0" y="0"/>
            <a:ext cx="9144000" cy="400110"/>
          </a:xfrm>
          <a:prstGeom prst="rect">
            <a:avLst/>
          </a:prstGeom>
          <a:solidFill>
            <a:srgbClr val="002060"/>
          </a:solidFill>
        </p:spPr>
        <p:txBody>
          <a:bodyPr wrap="square" rtlCol="0">
            <a:spAutoFit/>
          </a:bodyPr>
          <a:lstStyle/>
          <a:p>
            <a:pPr algn="ctr"/>
            <a:r>
              <a:rPr lang="de-DE" sz="2000" dirty="0" smtClean="0">
                <a:solidFill>
                  <a:schemeClr val="bg1"/>
                </a:solidFill>
              </a:rPr>
              <a:t>FAZIT</a:t>
            </a:r>
            <a:endParaRPr lang="de-DE" sz="2000" dirty="0">
              <a:solidFill>
                <a:schemeClr val="bg1"/>
              </a:solidFill>
            </a:endParaRPr>
          </a:p>
        </p:txBody>
      </p:sp>
      <p:sp>
        <p:nvSpPr>
          <p:cNvPr id="5" name="Textfeld 4"/>
          <p:cNvSpPr txBox="1"/>
          <p:nvPr/>
        </p:nvSpPr>
        <p:spPr>
          <a:xfrm>
            <a:off x="323528" y="620688"/>
            <a:ext cx="7920880" cy="646331"/>
          </a:xfrm>
          <a:prstGeom prst="rect">
            <a:avLst/>
          </a:prstGeom>
          <a:noFill/>
        </p:spPr>
        <p:txBody>
          <a:bodyPr wrap="square" rtlCol="0">
            <a:spAutoFit/>
          </a:bodyPr>
          <a:lstStyle/>
          <a:p>
            <a:r>
              <a:rPr lang="de-DE" b="1" dirty="0" smtClean="0"/>
              <a:t>Frage1</a:t>
            </a:r>
            <a:r>
              <a:rPr lang="de-DE" dirty="0" smtClean="0"/>
              <a:t>: Haben OA-Grün-Modelle eine wissensökonomische Perspektive und sind sie wissensökologisch nachhaltig?</a:t>
            </a:r>
            <a:endParaRPr lang="de-DE" dirty="0"/>
          </a:p>
        </p:txBody>
      </p:sp>
      <p:sp>
        <p:nvSpPr>
          <p:cNvPr id="8" name="Textfeld 7"/>
          <p:cNvSpPr txBox="1"/>
          <p:nvPr/>
        </p:nvSpPr>
        <p:spPr>
          <a:xfrm>
            <a:off x="683568" y="1628800"/>
            <a:ext cx="7344816" cy="3416320"/>
          </a:xfrm>
          <a:prstGeom prst="rect">
            <a:avLst/>
          </a:prstGeom>
          <a:noFill/>
        </p:spPr>
        <p:txBody>
          <a:bodyPr wrap="square" rtlCol="0">
            <a:spAutoFit/>
          </a:bodyPr>
          <a:lstStyle/>
          <a:p>
            <a:pPr>
              <a:lnSpc>
                <a:spcPct val="150000"/>
              </a:lnSpc>
            </a:pPr>
            <a:endParaRPr lang="de-DE" dirty="0" smtClean="0"/>
          </a:p>
          <a:p>
            <a:pPr>
              <a:lnSpc>
                <a:spcPct val="150000"/>
              </a:lnSpc>
            </a:pPr>
            <a:r>
              <a:rPr lang="de-DE" b="1" dirty="0" smtClean="0"/>
              <a:t>Mittelfristig</a:t>
            </a:r>
            <a:r>
              <a:rPr lang="de-DE" dirty="0" smtClean="0"/>
              <a:t> für kommerzielle Verlage vermutlich; </a:t>
            </a:r>
            <a:r>
              <a:rPr lang="de-DE" b="1" dirty="0" smtClean="0"/>
              <a:t>langfristig</a:t>
            </a:r>
            <a:r>
              <a:rPr lang="de-DE" dirty="0" smtClean="0"/>
              <a:t> kaum – der Trend geht in Richtung Open Access Gold bzw. in andere Publikationsformen als über Zeitschriften</a:t>
            </a:r>
          </a:p>
          <a:p>
            <a:pPr>
              <a:lnSpc>
                <a:spcPct val="150000"/>
              </a:lnSpc>
            </a:pPr>
            <a:endParaRPr lang="de-DE" dirty="0" smtClean="0"/>
          </a:p>
          <a:p>
            <a:pPr>
              <a:lnSpc>
                <a:spcPct val="150000"/>
              </a:lnSpc>
            </a:pPr>
            <a:r>
              <a:rPr lang="de-DE" b="1" dirty="0" smtClean="0"/>
              <a:t>Wissensökologisch kaum sinnvoll</a:t>
            </a:r>
            <a:r>
              <a:rPr lang="de-DE" dirty="0" smtClean="0"/>
              <a:t>, da „green“ als Zweitveröffentlichungsrecht die Nutzungsrechte nicht vollständig freigeben dürfte. </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0" y="0"/>
            <a:ext cx="9144000" cy="400110"/>
          </a:xfrm>
          <a:prstGeom prst="rect">
            <a:avLst/>
          </a:prstGeom>
          <a:solidFill>
            <a:srgbClr val="002060"/>
          </a:solidFill>
        </p:spPr>
        <p:txBody>
          <a:bodyPr wrap="square" rtlCol="0">
            <a:spAutoFit/>
          </a:bodyPr>
          <a:lstStyle/>
          <a:p>
            <a:pPr algn="ctr"/>
            <a:r>
              <a:rPr lang="de-DE" sz="2000" dirty="0" smtClean="0">
                <a:solidFill>
                  <a:schemeClr val="bg1"/>
                </a:solidFill>
              </a:rPr>
              <a:t>FAZIT</a:t>
            </a:r>
            <a:endParaRPr lang="de-DE" sz="2000" dirty="0">
              <a:solidFill>
                <a:schemeClr val="bg1"/>
              </a:solidFill>
            </a:endParaRPr>
          </a:p>
        </p:txBody>
      </p:sp>
      <p:sp>
        <p:nvSpPr>
          <p:cNvPr id="7" name="Textfeld 6"/>
          <p:cNvSpPr txBox="1"/>
          <p:nvPr/>
        </p:nvSpPr>
        <p:spPr>
          <a:xfrm>
            <a:off x="395536" y="692696"/>
            <a:ext cx="7920880" cy="646331"/>
          </a:xfrm>
          <a:prstGeom prst="rect">
            <a:avLst/>
          </a:prstGeom>
          <a:noFill/>
        </p:spPr>
        <p:txBody>
          <a:bodyPr wrap="square" rtlCol="0">
            <a:spAutoFit/>
          </a:bodyPr>
          <a:lstStyle/>
          <a:p>
            <a:r>
              <a:rPr lang="de-DE" b="1" dirty="0" smtClean="0"/>
              <a:t>Frage2-1</a:t>
            </a:r>
            <a:r>
              <a:rPr lang="de-DE" dirty="0" smtClean="0"/>
              <a:t>: Soll die Öffentlichkeit die OA-Gold-Modelle auch für die Informationswirtschaft finanzieren?</a:t>
            </a:r>
            <a:endParaRPr lang="de-DE" dirty="0"/>
          </a:p>
        </p:txBody>
      </p:sp>
      <p:sp>
        <p:nvSpPr>
          <p:cNvPr id="8" name="Textfeld 7"/>
          <p:cNvSpPr txBox="1"/>
          <p:nvPr/>
        </p:nvSpPr>
        <p:spPr>
          <a:xfrm>
            <a:off x="683568" y="1628800"/>
            <a:ext cx="7344816" cy="4524315"/>
          </a:xfrm>
          <a:prstGeom prst="rect">
            <a:avLst/>
          </a:prstGeom>
          <a:noFill/>
        </p:spPr>
        <p:txBody>
          <a:bodyPr wrap="square" rtlCol="0">
            <a:spAutoFit/>
          </a:bodyPr>
          <a:lstStyle/>
          <a:p>
            <a:r>
              <a:rPr lang="de-DE" dirty="0" smtClean="0"/>
              <a:t>Im Prinzip nein - Sinnvoll wäre es, die Informationswirtschaft aufzufordern bzw. Anreize dafür zu geben, </a:t>
            </a:r>
            <a:r>
              <a:rPr lang="de-DE" b="1" dirty="0" smtClean="0"/>
              <a:t>auch im wissenschaftlichen Publikationsbereich Freeconomics-Modelle </a:t>
            </a:r>
            <a:r>
              <a:rPr lang="de-DE" dirty="0" smtClean="0"/>
              <a:t>zu entwickeln: Zugang und Nutzung frei – verdient wird mit Anderem.</a:t>
            </a:r>
          </a:p>
          <a:p>
            <a:endParaRPr lang="de-DE" dirty="0" smtClean="0"/>
          </a:p>
          <a:p>
            <a:r>
              <a:rPr lang="de-DE" dirty="0" smtClean="0"/>
              <a:t>Aber: Verschiedene Praktiken (von Bibliotheken, Wissenschaftsverbänden, -konsortien) und Informationspolitiken deuten darauf hin, dass eine </a:t>
            </a:r>
            <a:r>
              <a:rPr lang="de-DE" b="1" dirty="0" smtClean="0"/>
              <a:t>Bereitschaft zur Finanzierung  von kommerziellen OA-Verlagen </a:t>
            </a:r>
            <a:r>
              <a:rPr lang="de-DE" dirty="0" smtClean="0"/>
              <a:t>besteht – in der Erwartung, dass sich dadurch dauerhaft schrittweise Subskriptionskosten vermeiden und damit die Gesamtkosten sich senken lassen.</a:t>
            </a:r>
          </a:p>
          <a:p>
            <a:endParaRPr lang="de-DE" dirty="0" smtClean="0"/>
          </a:p>
          <a:p>
            <a:r>
              <a:rPr lang="de-DE" dirty="0" smtClean="0"/>
              <a:t>Es macht wenig Sinn, das </a:t>
            </a:r>
            <a:r>
              <a:rPr lang="de-DE" b="1" dirty="0" smtClean="0"/>
              <a:t>Know-how und die Innovationsfähigkeit der kommerziellen Informationswirtschaft </a:t>
            </a:r>
            <a:r>
              <a:rPr lang="de-DE" dirty="0" smtClean="0"/>
              <a:t>nicht in Anspruch zu nehmen.</a:t>
            </a:r>
          </a:p>
          <a:p>
            <a:endParaRPr lang="de-DE" dirty="0" smtClean="0"/>
          </a:p>
          <a:p>
            <a:r>
              <a:rPr lang="de-DE" dirty="0" smtClean="0"/>
              <a:t>Auch in anderen Commons-Bereichen gibt es </a:t>
            </a:r>
            <a:r>
              <a:rPr lang="de-DE" b="1" dirty="0" smtClean="0"/>
              <a:t>nicht zwangsläufig Organisationsmodelle unabhängig von Staat und Wirtschaft</a:t>
            </a:r>
            <a:r>
              <a:rPr lang="de-DE"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0" y="0"/>
            <a:ext cx="9144000" cy="400110"/>
          </a:xfrm>
          <a:prstGeom prst="rect">
            <a:avLst/>
          </a:prstGeom>
          <a:solidFill>
            <a:srgbClr val="002060"/>
          </a:solidFill>
        </p:spPr>
        <p:txBody>
          <a:bodyPr wrap="square" rtlCol="0">
            <a:spAutoFit/>
          </a:bodyPr>
          <a:lstStyle/>
          <a:p>
            <a:pPr algn="ctr"/>
            <a:r>
              <a:rPr lang="de-DE" sz="2000" dirty="0" smtClean="0">
                <a:solidFill>
                  <a:schemeClr val="bg1"/>
                </a:solidFill>
              </a:rPr>
              <a:t>FAZIT</a:t>
            </a:r>
            <a:endParaRPr lang="de-DE" sz="2000" dirty="0">
              <a:solidFill>
                <a:schemeClr val="bg1"/>
              </a:solidFill>
            </a:endParaRPr>
          </a:p>
        </p:txBody>
      </p:sp>
      <p:sp>
        <p:nvSpPr>
          <p:cNvPr id="7" name="Textfeld 6"/>
          <p:cNvSpPr txBox="1"/>
          <p:nvPr/>
        </p:nvSpPr>
        <p:spPr>
          <a:xfrm>
            <a:off x="395536" y="692696"/>
            <a:ext cx="7920880" cy="646331"/>
          </a:xfrm>
          <a:prstGeom prst="rect">
            <a:avLst/>
          </a:prstGeom>
          <a:noFill/>
        </p:spPr>
        <p:txBody>
          <a:bodyPr wrap="square" rtlCol="0">
            <a:spAutoFit/>
          </a:bodyPr>
          <a:lstStyle/>
          <a:p>
            <a:r>
              <a:rPr lang="de-DE" b="1" dirty="0" smtClean="0"/>
              <a:t>Frage2-2</a:t>
            </a:r>
            <a:r>
              <a:rPr lang="de-DE" dirty="0" smtClean="0"/>
              <a:t>: Soll die Öffentlichkeit die OA-Gold-Modelle auch für die Informationswirtschaft finanzieren?</a:t>
            </a:r>
            <a:endParaRPr lang="de-DE" dirty="0"/>
          </a:p>
        </p:txBody>
      </p:sp>
      <p:sp>
        <p:nvSpPr>
          <p:cNvPr id="8" name="Textfeld 7"/>
          <p:cNvSpPr txBox="1"/>
          <p:nvPr/>
        </p:nvSpPr>
        <p:spPr>
          <a:xfrm>
            <a:off x="683568" y="1628800"/>
            <a:ext cx="7344816" cy="2585323"/>
          </a:xfrm>
          <a:prstGeom prst="rect">
            <a:avLst/>
          </a:prstGeom>
          <a:noFill/>
        </p:spPr>
        <p:txBody>
          <a:bodyPr wrap="square" rtlCol="0">
            <a:spAutoFit/>
          </a:bodyPr>
          <a:lstStyle/>
          <a:p>
            <a:r>
              <a:rPr lang="de-DE" dirty="0" smtClean="0"/>
              <a:t>Möglichweise wird aber die Bereitschaft zur Finanzierung kommerzieller OA-Betreiber sinken, wenn sich herausstellt, dass der </a:t>
            </a:r>
            <a:r>
              <a:rPr lang="de-DE" b="1" dirty="0" smtClean="0"/>
              <a:t>Finanzbedarf nicht kommerzieller OA-Betreiber niedriger </a:t>
            </a:r>
            <a:r>
              <a:rPr lang="de-DE" dirty="0" smtClean="0"/>
              <a:t>als der der kommerziellen ist.</a:t>
            </a:r>
          </a:p>
          <a:p>
            <a:endParaRPr lang="de-DE" dirty="0" smtClean="0"/>
          </a:p>
          <a:p>
            <a:r>
              <a:rPr lang="de-DE" dirty="0" smtClean="0"/>
              <a:t>Zudem könnten sich Widerstände dagegen regen, dass die </a:t>
            </a:r>
            <a:r>
              <a:rPr lang="de-DE" b="1" dirty="0" smtClean="0"/>
              <a:t>Öffentlichkeit</a:t>
            </a:r>
            <a:r>
              <a:rPr lang="de-DE" dirty="0" smtClean="0"/>
              <a:t> nicht nur die </a:t>
            </a:r>
            <a:r>
              <a:rPr lang="de-DE" b="1" dirty="0" smtClean="0"/>
              <a:t>reinen Herstellungskosten </a:t>
            </a:r>
            <a:r>
              <a:rPr lang="de-DE" dirty="0" smtClean="0"/>
              <a:t>tragen soll, sondern auch den </a:t>
            </a:r>
            <a:r>
              <a:rPr lang="de-DE" b="1" dirty="0" smtClean="0"/>
              <a:t>Gewinnerwartungen</a:t>
            </a:r>
            <a:r>
              <a:rPr lang="de-DE" dirty="0" smtClean="0"/>
              <a:t> der kommerziellen Anbieter zu entsprechen bereit ist.</a:t>
            </a:r>
          </a:p>
          <a:p>
            <a:r>
              <a:rPr lang="de-DE" dirty="0" smtClean="0"/>
              <a:t> (s. zudem Frage3)</a:t>
            </a:r>
          </a:p>
          <a:p>
            <a:endParaRPr 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0" y="0"/>
            <a:ext cx="9144000" cy="400110"/>
          </a:xfrm>
          <a:prstGeom prst="rect">
            <a:avLst/>
          </a:prstGeom>
          <a:solidFill>
            <a:srgbClr val="002060"/>
          </a:solidFill>
        </p:spPr>
        <p:txBody>
          <a:bodyPr wrap="square" rtlCol="0">
            <a:spAutoFit/>
          </a:bodyPr>
          <a:lstStyle/>
          <a:p>
            <a:pPr algn="ctr"/>
            <a:r>
              <a:rPr lang="de-DE" sz="2000" dirty="0" smtClean="0">
                <a:solidFill>
                  <a:schemeClr val="bg1"/>
                </a:solidFill>
              </a:rPr>
              <a:t>FAZIT</a:t>
            </a:r>
            <a:endParaRPr lang="de-DE" sz="2000" dirty="0">
              <a:solidFill>
                <a:schemeClr val="bg1"/>
              </a:solidFill>
            </a:endParaRPr>
          </a:p>
        </p:txBody>
      </p:sp>
      <p:sp>
        <p:nvSpPr>
          <p:cNvPr id="6" name="Textfeld 5"/>
          <p:cNvSpPr txBox="1"/>
          <p:nvPr/>
        </p:nvSpPr>
        <p:spPr>
          <a:xfrm>
            <a:off x="539552" y="548680"/>
            <a:ext cx="7920880" cy="646331"/>
          </a:xfrm>
          <a:prstGeom prst="rect">
            <a:avLst/>
          </a:prstGeom>
          <a:noFill/>
        </p:spPr>
        <p:txBody>
          <a:bodyPr wrap="square" rtlCol="0">
            <a:spAutoFit/>
          </a:bodyPr>
          <a:lstStyle/>
          <a:p>
            <a:r>
              <a:rPr lang="de-DE" b="1" dirty="0" smtClean="0"/>
              <a:t>Frage3</a:t>
            </a:r>
            <a:r>
              <a:rPr lang="de-DE" dirty="0" smtClean="0"/>
              <a:t>: Was ist der Preis für eine Kompatibilität von Wissensökonomie und Wissensökologie?</a:t>
            </a:r>
            <a:endParaRPr lang="de-DE" dirty="0"/>
          </a:p>
        </p:txBody>
      </p:sp>
      <p:sp>
        <p:nvSpPr>
          <p:cNvPr id="5" name="Textfeld 4"/>
          <p:cNvSpPr txBox="1"/>
          <p:nvPr/>
        </p:nvSpPr>
        <p:spPr>
          <a:xfrm>
            <a:off x="683568" y="1628800"/>
            <a:ext cx="7344816" cy="4247317"/>
          </a:xfrm>
          <a:prstGeom prst="rect">
            <a:avLst/>
          </a:prstGeom>
          <a:noFill/>
        </p:spPr>
        <p:txBody>
          <a:bodyPr wrap="square" rtlCol="0">
            <a:spAutoFit/>
          </a:bodyPr>
          <a:lstStyle/>
          <a:p>
            <a:r>
              <a:rPr lang="de-DE" dirty="0" smtClean="0"/>
              <a:t>Wenn das Ziel der wissensökologisch erwünschten gänzlich freien Nutzung publizierter Materialien nur  im großen Stil über eine Finanzierung der kommerziellen OA-Anbieter erreicht werden soll (so wie im derzeitigen UK-Modell angedacht),  ist eine erhebliche </a:t>
            </a:r>
            <a:r>
              <a:rPr lang="de-DE" b="1" dirty="0" smtClean="0"/>
              <a:t>Umschichtung der Gelder von den Bibliotheken zu den Verlagen </a:t>
            </a:r>
            <a:r>
              <a:rPr lang="de-DE" dirty="0" smtClean="0"/>
              <a:t>zu erwarten.</a:t>
            </a:r>
          </a:p>
          <a:p>
            <a:endParaRPr lang="de-DE" dirty="0" smtClean="0"/>
          </a:p>
          <a:p>
            <a:r>
              <a:rPr lang="de-DE" dirty="0" smtClean="0"/>
              <a:t>Es ist nicht zu erwarten, dass die Budgets für OA-Finanzierung zusätzlich zu den jetzigen Bibliothekshaushalten bereitgestellt werden. Die Folge dürfte eine </a:t>
            </a:r>
            <a:r>
              <a:rPr lang="de-DE" b="1" dirty="0" smtClean="0"/>
              <a:t>erhebliche Reduktion des wissenschaftlichen Bibliothekswesens  </a:t>
            </a:r>
            <a:r>
              <a:rPr lang="de-DE" dirty="0" smtClean="0"/>
              <a:t>auch mit Verlusten zumindest für die Ausbildungskulturen zu erwarten sein – zumal ähnliche Entwicklungen auf den Buchmärkten zu erwarten sind.</a:t>
            </a:r>
          </a:p>
          <a:p>
            <a:endParaRPr lang="de-DE" dirty="0" smtClean="0"/>
          </a:p>
          <a:p>
            <a:r>
              <a:rPr lang="de-DE" dirty="0" smtClean="0"/>
              <a:t>Der </a:t>
            </a:r>
            <a:r>
              <a:rPr lang="de-DE" b="1" dirty="0" smtClean="0"/>
              <a:t>Zugriff</a:t>
            </a:r>
            <a:r>
              <a:rPr lang="de-DE" dirty="0" smtClean="0"/>
              <a:t> auf die Publikationen und die erforderliche nachhaltige </a:t>
            </a:r>
            <a:r>
              <a:rPr lang="de-DE" b="1" dirty="0" smtClean="0"/>
              <a:t>Langzeitsicherung</a:t>
            </a:r>
            <a:r>
              <a:rPr lang="de-DE" dirty="0" smtClean="0"/>
              <a:t> könnten über </a:t>
            </a:r>
            <a:r>
              <a:rPr lang="de-DE" b="1" dirty="0" smtClean="0"/>
              <a:t>einige wenige zentrale Server-Dienste </a:t>
            </a:r>
            <a:r>
              <a:rPr lang="de-DE" dirty="0" smtClean="0"/>
              <a:t>gesichert werden.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p:cNvSpPr txBox="1"/>
          <p:nvPr/>
        </p:nvSpPr>
        <p:spPr>
          <a:xfrm>
            <a:off x="1476375" y="908050"/>
            <a:ext cx="5727700" cy="2643188"/>
          </a:xfrm>
          <a:prstGeom prst="rect">
            <a:avLst/>
          </a:prstGeom>
          <a:solidFill>
            <a:schemeClr val="tx2">
              <a:lumMod val="20000"/>
              <a:lumOff val="80000"/>
            </a:schemeClr>
          </a:solidFill>
          <a:ln>
            <a:noFill/>
          </a:ln>
        </p:spPr>
        <p:txBody>
          <a:bodyPr lIns="0" tIns="0" rIns="0" bIns="0" anchor="ctr"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5400" b="1" i="1" kern="0" dirty="0">
                <a:latin typeface="+mn-lt"/>
                <a:ea typeface="Arial Unicode MS" pitchFamily="2"/>
                <a:cs typeface="Tahoma" pitchFamily="2"/>
              </a:rPr>
              <a:t>Vielen Dank für Ihre Aufmerksamkeit</a:t>
            </a:r>
          </a:p>
        </p:txBody>
      </p:sp>
      <p:sp>
        <p:nvSpPr>
          <p:cNvPr id="10" name="Textfeld 9"/>
          <p:cNvSpPr txBox="1"/>
          <p:nvPr/>
        </p:nvSpPr>
        <p:spPr>
          <a:xfrm>
            <a:off x="1403350" y="3860800"/>
            <a:ext cx="5873750" cy="719138"/>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a:latin typeface="+mn-lt"/>
                <a:ea typeface="Arial Unicode MS" pitchFamily="2"/>
                <a:cs typeface="Tahoma" pitchFamily="2"/>
              </a:rPr>
              <a:t>Folien unter einer </a:t>
            </a:r>
            <a:r>
              <a:rPr lang="de-DE" sz="2000" b="1" kern="0" dirty="0" smtClean="0">
                <a:latin typeface="+mn-lt"/>
                <a:ea typeface="Arial Unicode MS" pitchFamily="2"/>
                <a:cs typeface="Tahoma" pitchFamily="2"/>
              </a:rPr>
              <a:t>CC-</a:t>
            </a:r>
            <a:r>
              <a:rPr lang="de-DE" sz="2000" b="1" kern="0" dirty="0" err="1" smtClean="0">
                <a:latin typeface="+mn-lt"/>
                <a:ea typeface="Arial Unicode MS" pitchFamily="2"/>
                <a:cs typeface="Tahoma" pitchFamily="2"/>
              </a:rPr>
              <a:t>Licenz</a:t>
            </a:r>
            <a:endParaRPr lang="de-DE" sz="2000" b="1" kern="0" dirty="0">
              <a:latin typeface="+mn-lt"/>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r>
              <a:rPr lang="de-DE" sz="2000" b="1" kern="0" dirty="0">
                <a:latin typeface="+mn-lt"/>
                <a:ea typeface="Arial Unicode MS" pitchFamily="2"/>
                <a:cs typeface="Tahoma" pitchFamily="2"/>
                <a:hlinkClick r:id="rId3"/>
              </a:rPr>
              <a:t>www.kuhlen.name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0" y="1268760"/>
            <a:ext cx="6239917" cy="5256584"/>
          </a:xfrm>
          <a:prstGeom prst="rect">
            <a:avLst/>
          </a:prstGeom>
          <a:noFill/>
          <a:ln w="9525">
            <a:noFill/>
            <a:miter lim="800000"/>
            <a:headEnd/>
            <a:tailEnd/>
          </a:ln>
        </p:spPr>
      </p:pic>
      <p:sp>
        <p:nvSpPr>
          <p:cNvPr id="58370" name="AutoShape 6">
            <a:hlinkClick r:id="rId4" action="ppaction://hlinksldjump"/>
          </p:cNvPr>
          <p:cNvSpPr>
            <a:spLocks/>
          </p:cNvSpPr>
          <p:nvPr/>
        </p:nvSpPr>
        <p:spPr bwMode="auto">
          <a:xfrm>
            <a:off x="8100392" y="5733256"/>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002060"/>
          </a:solidFill>
          <a:ln w="12701">
            <a:noFill/>
            <a:prstDash val="solid"/>
            <a:miter lim="800000"/>
            <a:headEnd/>
            <a:tailEnd/>
          </a:ln>
        </p:spPr>
        <p:txBody>
          <a:bodyPr lIns="18004" tIns="10799" rIns="18004" bIns="10799" anchor="ctr" anchorCtr="1">
            <a:spAutoFit/>
          </a:bodyPr>
          <a:lstStyle/>
          <a:p>
            <a:endParaRPr lang="de-DE" dirty="0"/>
          </a:p>
        </p:txBody>
      </p:sp>
      <p:sp>
        <p:nvSpPr>
          <p:cNvPr id="6" name="Textfeld 5"/>
          <p:cNvSpPr txBox="1"/>
          <p:nvPr/>
        </p:nvSpPr>
        <p:spPr>
          <a:xfrm>
            <a:off x="107504" y="4005064"/>
            <a:ext cx="3960440" cy="307777"/>
          </a:xfrm>
          <a:prstGeom prst="rect">
            <a:avLst/>
          </a:prstGeom>
          <a:solidFill>
            <a:srgbClr val="002060"/>
          </a:solidFill>
        </p:spPr>
        <p:txBody>
          <a:bodyPr wrap="square" rtlCol="0">
            <a:spAutoFit/>
          </a:bodyPr>
          <a:lstStyle/>
          <a:p>
            <a:r>
              <a:rPr lang="de-DE" sz="1400" dirty="0" smtClean="0">
                <a:solidFill>
                  <a:schemeClr val="bg1"/>
                </a:solidFill>
              </a:rPr>
              <a:t>http://creativecommons.org/licenses/by-sa/3.0/</a:t>
            </a:r>
            <a:endParaRPr lang="de-DE" sz="1400" dirty="0">
              <a:solidFill>
                <a:schemeClr val="bg1"/>
              </a:solidFill>
            </a:endParaRPr>
          </a:p>
        </p:txBody>
      </p:sp>
      <p:pic>
        <p:nvPicPr>
          <p:cNvPr id="12290" name="Picture 2"/>
          <p:cNvPicPr>
            <a:picLocks noChangeAspect="1" noChangeArrowheads="1"/>
          </p:cNvPicPr>
          <p:nvPr/>
        </p:nvPicPr>
        <p:blipFill>
          <a:blip r:embed="rId5" cstate="print"/>
          <a:srcRect/>
          <a:stretch>
            <a:fillRect/>
          </a:stretch>
        </p:blipFill>
        <p:spPr bwMode="auto">
          <a:xfrm>
            <a:off x="0" y="0"/>
            <a:ext cx="9144000" cy="1340767"/>
          </a:xfrm>
          <a:prstGeom prst="rect">
            <a:avLst/>
          </a:prstGeom>
          <a:noFill/>
          <a:ln w="9525">
            <a:noFill/>
            <a:miter lim="800000"/>
            <a:headEnd/>
            <a:tailEnd/>
          </a:ln>
        </p:spPr>
      </p:pic>
      <p:sp>
        <p:nvSpPr>
          <p:cNvPr id="7" name="Rectangle 2"/>
          <p:cNvSpPr txBox="1">
            <a:spLocks/>
          </p:cNvSpPr>
          <p:nvPr/>
        </p:nvSpPr>
        <p:spPr>
          <a:xfrm>
            <a:off x="6444208" y="1556792"/>
            <a:ext cx="2376264" cy="3024336"/>
          </a:xfrm>
          <a:prstGeom prst="rect">
            <a:avLst/>
          </a:prstGeom>
          <a:solidFill>
            <a:schemeClr val="tx2">
              <a:lumMod val="20000"/>
              <a:lumOff val="80000"/>
            </a:schemeClr>
          </a:solidFill>
        </p:spPr>
        <p:txBody>
          <a:bodyPr anchor="ctr" anchorCtr="1">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smtClean="0">
                <a:ln>
                  <a:noFill/>
                </a:ln>
                <a:solidFill>
                  <a:schemeClr val="tx1"/>
                </a:solidFill>
                <a:effectLst/>
                <a:uLnTx/>
                <a:uFillTx/>
                <a:latin typeface="+mj-lt"/>
                <a:ea typeface="+mj-ea"/>
                <a:cs typeface="+mj-cs"/>
              </a:rPr>
              <a:t>Rainer Kuhlen: Regulierungsformen für immaterielle Commons – in Richtung einer Verträglichkeit von Wissensökonomie und Wissens-ökologie [</a:t>
            </a:r>
            <a:r>
              <a:rPr kumimoji="0" lang="de-DE" sz="1200" b="0" i="0" u="none" strike="noStrike" kern="1200" cap="none" spc="0" normalizeH="0" baseline="0" noProof="0" dirty="0" smtClean="0">
                <a:ln>
                  <a:noFill/>
                </a:ln>
                <a:solidFill>
                  <a:schemeClr val="tx1"/>
                </a:solidFill>
                <a:effectLst/>
                <a:uLnTx/>
                <a:uFillTx/>
                <a:latin typeface="+mj-lt"/>
                <a:ea typeface="+mj-ea"/>
                <a:cs typeface="+mj-cs"/>
                <a:hlinkClick r:id="rId6"/>
              </a:rPr>
              <a:t>PDF</a:t>
            </a:r>
            <a:r>
              <a:rPr kumimoji="0" lang="de-DE" sz="1200" b="0" i="0" u="none" strike="noStrike" kern="1200" cap="none" spc="0" normalizeH="0" baseline="0" noProof="0" dirty="0" smtClean="0">
                <a:ln>
                  <a:noFill/>
                </a:ln>
                <a:solidFill>
                  <a:schemeClr val="tx1"/>
                </a:solidFill>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smtClean="0">
                <a:ln>
                  <a:noFill/>
                </a:ln>
                <a:solidFill>
                  <a:schemeClr val="tx1"/>
                </a:solidFill>
                <a:effectLst/>
                <a:uLnTx/>
                <a:uFillTx/>
                <a:latin typeface="+mj-lt"/>
                <a:ea typeface="+mj-ea"/>
                <a:cs typeface="+mj-cs"/>
              </a:rPr>
              <a:t>Erschienen gekürzt unter dem Titel „ Wissensökonomie und Wissens-ökologie zusammen denken“. In: Silke Helfrich, Heinrich-Böll-Stif-tung (Hg.): Commons. Für eine neue Politik jenseits von Markt und Staat. Transcript. Verlag für Kom-munikation, Kultur und soziale Praxis. Reihe Sozialtheorie. April 2012, S. 405-413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Wissensökologie  - der nachhaltige Umgang mit  Wissen und Information</a:t>
            </a:r>
            <a:endParaRPr lang="de-DE" sz="2000" dirty="0">
              <a:solidFill>
                <a:schemeClr val="bg1"/>
              </a:solidFill>
              <a:latin typeface="+mn-lt"/>
            </a:endParaRPr>
          </a:p>
        </p:txBody>
      </p:sp>
      <p:sp>
        <p:nvSpPr>
          <p:cNvPr id="5" name="Textfeld 4"/>
          <p:cNvSpPr txBox="1"/>
          <p:nvPr/>
        </p:nvSpPr>
        <p:spPr>
          <a:xfrm>
            <a:off x="1763688" y="548680"/>
            <a:ext cx="5544616" cy="523220"/>
          </a:xfrm>
          <a:prstGeom prst="rect">
            <a:avLst/>
          </a:prstGeom>
          <a:solidFill>
            <a:srgbClr val="002060"/>
          </a:solidFill>
        </p:spPr>
        <p:txBody>
          <a:bodyPr wrap="square" rtlCol="0" anchor="ctr">
            <a:spAutoFit/>
          </a:bodyPr>
          <a:lstStyle/>
          <a:p>
            <a:pPr marL="0" lvl="1"/>
            <a:r>
              <a:rPr lang="de-DE" sz="2800" b="1" dirty="0" smtClean="0">
                <a:solidFill>
                  <a:schemeClr val="bg1"/>
                </a:solidFill>
                <a:latin typeface="+mn-lt"/>
              </a:rPr>
              <a:t>Dimensionen der Nachhaltigkeit</a:t>
            </a:r>
            <a:endParaRPr lang="de-DE" dirty="0">
              <a:latin typeface="+mn-lt"/>
            </a:endParaRPr>
          </a:p>
        </p:txBody>
      </p:sp>
      <p:sp>
        <p:nvSpPr>
          <p:cNvPr id="6" name="Textfeld 5"/>
          <p:cNvSpPr txBox="1"/>
          <p:nvPr/>
        </p:nvSpPr>
        <p:spPr>
          <a:xfrm>
            <a:off x="755576" y="1124744"/>
            <a:ext cx="7560840" cy="2031325"/>
          </a:xfrm>
          <a:prstGeom prst="rect">
            <a:avLst/>
          </a:prstGeom>
          <a:noFill/>
        </p:spPr>
        <p:txBody>
          <a:bodyPr wrap="square" rtlCol="0">
            <a:spAutoFit/>
          </a:bodyPr>
          <a:lstStyle/>
          <a:p>
            <a:pPr algn="ctr"/>
            <a:r>
              <a:rPr lang="en-GB" dirty="0" smtClean="0">
                <a:latin typeface="+mn-lt"/>
              </a:rPr>
              <a:t>Seit dem Brundtland-Report  </a:t>
            </a:r>
            <a:r>
              <a:rPr lang="de-DE" dirty="0" smtClean="0">
                <a:latin typeface="+mn-lt"/>
              </a:rPr>
              <a:t>unterscheidet man unter dem Prinzip der Nachhaltigkeit systematisch zwischen den </a:t>
            </a:r>
            <a:r>
              <a:rPr lang="de-DE" b="1" dirty="0" smtClean="0">
                <a:latin typeface="+mn-lt"/>
              </a:rPr>
              <a:t>ökonomischen, ökologischen und sozialen Aspekten gesellschaftlicher Entwicklung</a:t>
            </a:r>
            <a:r>
              <a:rPr lang="de-DE" dirty="0" smtClean="0">
                <a:latin typeface="+mn-lt"/>
              </a:rPr>
              <a:t>. </a:t>
            </a:r>
          </a:p>
          <a:p>
            <a:pPr algn="ctr"/>
            <a:endParaRPr lang="de-DE" dirty="0" smtClean="0">
              <a:latin typeface="+mn-lt"/>
            </a:endParaRPr>
          </a:p>
          <a:p>
            <a:pPr algn="ctr"/>
            <a:r>
              <a:rPr lang="de-DE" dirty="0" smtClean="0">
                <a:latin typeface="+mn-lt"/>
              </a:rPr>
              <a:t>Entsprechend wird auch von </a:t>
            </a:r>
            <a:r>
              <a:rPr lang="de-DE" b="1" dirty="0" smtClean="0">
                <a:latin typeface="+mn-lt"/>
              </a:rPr>
              <a:t>ökologisch</a:t>
            </a:r>
            <a:r>
              <a:rPr lang="de-DE" dirty="0" smtClean="0">
                <a:latin typeface="+mn-lt"/>
              </a:rPr>
              <a:t> nachhaltiger, </a:t>
            </a:r>
            <a:r>
              <a:rPr lang="de-DE" b="1" dirty="0" smtClean="0">
                <a:latin typeface="+mn-lt"/>
              </a:rPr>
              <a:t>sozial</a:t>
            </a:r>
            <a:r>
              <a:rPr lang="de-DE" dirty="0" smtClean="0">
                <a:latin typeface="+mn-lt"/>
              </a:rPr>
              <a:t> nachhaltiger, ökonomisch nachhaltiger und immer mehr auch von </a:t>
            </a:r>
            <a:r>
              <a:rPr lang="de-DE" b="1" dirty="0" smtClean="0">
                <a:latin typeface="+mn-lt"/>
              </a:rPr>
              <a:t>kulturell</a:t>
            </a:r>
            <a:r>
              <a:rPr lang="de-DE" dirty="0" smtClean="0">
                <a:latin typeface="+mn-lt"/>
              </a:rPr>
              <a:t> nachhaltigen </a:t>
            </a:r>
            <a:r>
              <a:rPr lang="de-DE" b="1" dirty="0" smtClean="0">
                <a:latin typeface="+mn-lt"/>
              </a:rPr>
              <a:t>Gesellschaften</a:t>
            </a:r>
            <a:r>
              <a:rPr lang="de-DE" dirty="0" smtClean="0">
                <a:latin typeface="+mn-lt"/>
              </a:rPr>
              <a:t> gesprochen.</a:t>
            </a:r>
            <a:endParaRPr lang="en-GB" dirty="0" smtClean="0">
              <a:latin typeface="+mn-lt"/>
            </a:endParaRPr>
          </a:p>
        </p:txBody>
      </p:sp>
      <p:sp>
        <p:nvSpPr>
          <p:cNvPr id="7" name="Textfeld 6"/>
          <p:cNvSpPr txBox="1"/>
          <p:nvPr/>
        </p:nvSpPr>
        <p:spPr>
          <a:xfrm>
            <a:off x="755576" y="3365413"/>
            <a:ext cx="7560840" cy="1200329"/>
          </a:xfrm>
          <a:prstGeom prst="rect">
            <a:avLst/>
          </a:prstGeom>
          <a:solidFill>
            <a:schemeClr val="tx2">
              <a:lumMod val="20000"/>
              <a:lumOff val="80000"/>
            </a:schemeClr>
          </a:solidFill>
        </p:spPr>
        <p:txBody>
          <a:bodyPr wrap="square" rtlCol="0">
            <a:spAutoFit/>
          </a:bodyPr>
          <a:lstStyle/>
          <a:p>
            <a:pPr algn="ctr"/>
            <a:r>
              <a:rPr lang="en-GB" b="1" dirty="0" smtClean="0">
                <a:latin typeface="+mn-lt"/>
              </a:rPr>
              <a:t>Wissensökologie</a:t>
            </a:r>
            <a:r>
              <a:rPr lang="en-GB" dirty="0" smtClean="0">
                <a:latin typeface="+mn-lt"/>
              </a:rPr>
              <a:t> (als Theorie der Nachhaltigkeit von Wissen und Information) eröffnet  eine fünfte Dimension im Nachhaltigkeitsbegriff:</a:t>
            </a:r>
          </a:p>
          <a:p>
            <a:pPr algn="ctr"/>
            <a:endParaRPr lang="en-GB" dirty="0" smtClean="0">
              <a:latin typeface="+mn-lt"/>
            </a:endParaRPr>
          </a:p>
          <a:p>
            <a:pPr algn="ctr"/>
            <a:r>
              <a:rPr lang="en-GB" b="1" dirty="0" smtClean="0">
                <a:latin typeface="+mn-lt"/>
              </a:rPr>
              <a:t>ökologisch, ökonomisch, sozial, kulturell, informationell</a:t>
            </a:r>
            <a:endParaRPr lang="de-DE" b="1" dirty="0">
              <a:latin typeface="+mn-lt"/>
            </a:endParaRPr>
          </a:p>
        </p:txBody>
      </p:sp>
      <p:sp>
        <p:nvSpPr>
          <p:cNvPr id="8" name="Textfeld 7"/>
          <p:cNvSpPr txBox="1"/>
          <p:nvPr/>
        </p:nvSpPr>
        <p:spPr>
          <a:xfrm>
            <a:off x="755576" y="5949280"/>
            <a:ext cx="7560840" cy="584775"/>
          </a:xfrm>
          <a:prstGeom prst="rect">
            <a:avLst/>
          </a:prstGeom>
          <a:noFill/>
        </p:spPr>
        <p:txBody>
          <a:bodyPr wrap="square" rtlCol="0">
            <a:spAutoFit/>
          </a:bodyPr>
          <a:lstStyle/>
          <a:p>
            <a:pPr algn="ctr"/>
            <a:r>
              <a:rPr lang="en-GB" sz="1600" dirty="0" smtClean="0">
                <a:solidFill>
                  <a:srgbClr val="002060"/>
                </a:solidFill>
                <a:latin typeface="+mn-lt"/>
              </a:rPr>
              <a:t>Brundtland-Report. World Commission on Environment and Development WCED, Oxford (Oxford University Press) 1987, S. 46</a:t>
            </a:r>
            <a:endParaRPr lang="de-DE" sz="1600"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Wissensökologie  - der nachhaltige Umgang mit  Wissen und Information</a:t>
            </a:r>
            <a:endParaRPr lang="de-DE" sz="2000" dirty="0">
              <a:solidFill>
                <a:schemeClr val="bg1"/>
              </a:solidFill>
              <a:latin typeface="+mn-lt"/>
            </a:endParaRPr>
          </a:p>
        </p:txBody>
      </p:sp>
      <p:sp>
        <p:nvSpPr>
          <p:cNvPr id="9" name="Textfeld 8"/>
          <p:cNvSpPr txBox="1"/>
          <p:nvPr/>
        </p:nvSpPr>
        <p:spPr>
          <a:xfrm>
            <a:off x="1151620" y="764704"/>
            <a:ext cx="6912768" cy="523220"/>
          </a:xfrm>
          <a:prstGeom prst="rect">
            <a:avLst/>
          </a:prstGeom>
          <a:solidFill>
            <a:srgbClr val="002060"/>
          </a:solidFill>
        </p:spPr>
        <p:txBody>
          <a:bodyPr wrap="square" rtlCol="0" anchor="ctr">
            <a:spAutoFit/>
          </a:bodyPr>
          <a:lstStyle/>
          <a:p>
            <a:pPr marL="0" lvl="1"/>
            <a:r>
              <a:rPr lang="de-DE" sz="2800" b="1" dirty="0" smtClean="0">
                <a:solidFill>
                  <a:schemeClr val="bg1"/>
                </a:solidFill>
                <a:latin typeface="+mn-lt"/>
              </a:rPr>
              <a:t>Nachhaltigkeit in elektronischen Räumen</a:t>
            </a:r>
            <a:endParaRPr lang="de-DE" dirty="0">
              <a:latin typeface="+mn-lt"/>
            </a:endParaRPr>
          </a:p>
        </p:txBody>
      </p:sp>
      <p:sp>
        <p:nvSpPr>
          <p:cNvPr id="6" name="Textfeld 5"/>
          <p:cNvSpPr txBox="1"/>
          <p:nvPr/>
        </p:nvSpPr>
        <p:spPr>
          <a:xfrm>
            <a:off x="827584" y="2244928"/>
            <a:ext cx="7560840" cy="2169825"/>
          </a:xfrm>
          <a:prstGeom prst="rect">
            <a:avLst/>
          </a:prstGeom>
          <a:noFill/>
        </p:spPr>
        <p:txBody>
          <a:bodyPr wrap="square" rtlCol="0">
            <a:spAutoFit/>
          </a:bodyPr>
          <a:lstStyle/>
          <a:p>
            <a:pPr algn="ctr">
              <a:lnSpc>
                <a:spcPct val="150000"/>
              </a:lnSpc>
            </a:pPr>
            <a:r>
              <a:rPr lang="de-DE" dirty="0" smtClean="0">
                <a:latin typeface="+mn-lt"/>
              </a:rPr>
              <a:t>Die Art und Weise, wie der Umgang mit Wissen und Information organisiert wird, entscheidet über unsere gegenwärtigen Chancen, uns kreativ weiterzuentwickeln, </a:t>
            </a:r>
          </a:p>
          <a:p>
            <a:pPr algn="ctr"/>
            <a:endParaRPr lang="de-DE" dirty="0" smtClean="0">
              <a:latin typeface="+mn-lt"/>
            </a:endParaRPr>
          </a:p>
          <a:p>
            <a:pPr algn="ctr"/>
            <a:r>
              <a:rPr lang="de-DE" dirty="0" smtClean="0">
                <a:latin typeface="+mn-lt"/>
              </a:rPr>
              <a:t>erst recht über die Chancen zukünftiger Generationen, das Wissen der Vergangenheit zur Kenntnis nehmen und daraus Nutzen ziehen zu können. </a:t>
            </a:r>
          </a:p>
        </p:txBody>
      </p:sp>
      <p:sp>
        <p:nvSpPr>
          <p:cNvPr id="7" name="Textfeld 6"/>
          <p:cNvSpPr txBox="1"/>
          <p:nvPr/>
        </p:nvSpPr>
        <p:spPr>
          <a:xfrm>
            <a:off x="827584" y="1452840"/>
            <a:ext cx="7560840" cy="646331"/>
          </a:xfrm>
          <a:prstGeom prst="rect">
            <a:avLst/>
          </a:prstGeom>
          <a:solidFill>
            <a:schemeClr val="tx2">
              <a:lumMod val="20000"/>
              <a:lumOff val="80000"/>
            </a:schemeClr>
          </a:solidFill>
        </p:spPr>
        <p:txBody>
          <a:bodyPr wrap="square" rtlCol="0">
            <a:spAutoFit/>
          </a:bodyPr>
          <a:lstStyle/>
          <a:p>
            <a:pPr algn="ctr"/>
            <a:r>
              <a:rPr lang="de-DE" dirty="0" smtClean="0">
                <a:latin typeface="+mn-lt"/>
              </a:rPr>
              <a:t>Eine Gesellschaft, die mit die Ressource „Wissen und Information“ nicht nachhaltig umgeht, verbaut sich die Entwicklung in die Zukunft.</a:t>
            </a:r>
            <a:endParaRPr lang="de-DE"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Wissensökologie  - der nachhaltige Umgang mit  Wissen und Information</a:t>
            </a:r>
            <a:endParaRPr lang="de-DE" sz="2000" dirty="0">
              <a:solidFill>
                <a:schemeClr val="bg1"/>
              </a:solidFill>
              <a:latin typeface="+mn-lt"/>
            </a:endParaRPr>
          </a:p>
        </p:txBody>
      </p:sp>
      <p:sp>
        <p:nvSpPr>
          <p:cNvPr id="9" name="Textfeld 8"/>
          <p:cNvSpPr txBox="1"/>
          <p:nvPr/>
        </p:nvSpPr>
        <p:spPr>
          <a:xfrm>
            <a:off x="1043608" y="764704"/>
            <a:ext cx="6912768" cy="523220"/>
          </a:xfrm>
          <a:prstGeom prst="rect">
            <a:avLst/>
          </a:prstGeom>
          <a:solidFill>
            <a:srgbClr val="002060"/>
          </a:solidFill>
        </p:spPr>
        <p:txBody>
          <a:bodyPr wrap="square" rtlCol="0" anchor="ctr">
            <a:spAutoFit/>
          </a:bodyPr>
          <a:lstStyle/>
          <a:p>
            <a:pPr marL="0" lvl="1" algn="ctr"/>
            <a:r>
              <a:rPr lang="de-DE" sz="2800" b="1" dirty="0" smtClean="0">
                <a:solidFill>
                  <a:schemeClr val="bg1"/>
                </a:solidFill>
                <a:latin typeface="+mn-lt"/>
              </a:rPr>
              <a:t>Nachhaltigkeit in elektronischen Räumen</a:t>
            </a:r>
            <a:endParaRPr lang="de-DE" dirty="0">
              <a:latin typeface="+mn-lt"/>
            </a:endParaRPr>
          </a:p>
        </p:txBody>
      </p:sp>
      <p:sp>
        <p:nvSpPr>
          <p:cNvPr id="8" name="Textfeld 7"/>
          <p:cNvSpPr txBox="1"/>
          <p:nvPr/>
        </p:nvSpPr>
        <p:spPr>
          <a:xfrm>
            <a:off x="755576" y="1772816"/>
            <a:ext cx="7560840" cy="3323987"/>
          </a:xfrm>
          <a:prstGeom prst="rect">
            <a:avLst/>
          </a:prstGeom>
          <a:solidFill>
            <a:schemeClr val="bg1"/>
          </a:solidFill>
        </p:spPr>
        <p:txBody>
          <a:bodyPr wrap="square" rtlCol="0">
            <a:spAutoFit/>
          </a:bodyPr>
          <a:lstStyle/>
          <a:p>
            <a:pPr algn="ctr">
              <a:lnSpc>
                <a:spcPct val="150000"/>
              </a:lnSpc>
            </a:pPr>
            <a:r>
              <a:rPr lang="de-DE" sz="2000" dirty="0" smtClean="0">
                <a:latin typeface="+mn-lt"/>
              </a:rPr>
              <a:t>Nachhaltigkeit setzt damit einen </a:t>
            </a:r>
            <a:r>
              <a:rPr lang="de-DE" sz="2000" b="1" dirty="0" smtClean="0">
                <a:latin typeface="+mn-lt"/>
              </a:rPr>
              <a:t>Akzent gegen </a:t>
            </a:r>
            <a:r>
              <a:rPr lang="de-DE" sz="2000" dirty="0" smtClean="0">
                <a:latin typeface="+mn-lt"/>
              </a:rPr>
              <a:t>die derzeit dominierende </a:t>
            </a:r>
            <a:r>
              <a:rPr lang="de-DE" sz="2000" b="1" dirty="0" smtClean="0">
                <a:latin typeface="+mn-lt"/>
              </a:rPr>
              <a:t>Kommodifizierung von Wissen und Information</a:t>
            </a:r>
            <a:r>
              <a:rPr lang="de-DE" sz="2000" dirty="0" smtClean="0">
                <a:latin typeface="+mn-lt"/>
              </a:rPr>
              <a:t>, </a:t>
            </a:r>
          </a:p>
          <a:p>
            <a:pPr algn="ctr">
              <a:lnSpc>
                <a:spcPct val="150000"/>
              </a:lnSpc>
            </a:pPr>
            <a:endParaRPr lang="de-DE" sz="2000" dirty="0" smtClean="0">
              <a:latin typeface="+mn-lt"/>
            </a:endParaRPr>
          </a:p>
          <a:p>
            <a:pPr algn="ctr">
              <a:lnSpc>
                <a:spcPct val="150000"/>
              </a:lnSpc>
            </a:pPr>
            <a:r>
              <a:rPr lang="de-DE" sz="2000" dirty="0" smtClean="0">
                <a:latin typeface="+mn-lt"/>
              </a:rPr>
              <a:t>die eher auf kurzfristige Verwertung und künstliche Verknappung</a:t>
            </a:r>
          </a:p>
          <a:p>
            <a:pPr algn="ctr">
              <a:lnSpc>
                <a:spcPct val="150000"/>
              </a:lnSpc>
            </a:pPr>
            <a:endParaRPr lang="de-DE" sz="2000" dirty="0" smtClean="0">
              <a:latin typeface="+mn-lt"/>
            </a:endParaRPr>
          </a:p>
          <a:p>
            <a:pPr algn="ctr">
              <a:lnSpc>
                <a:spcPct val="150000"/>
              </a:lnSpc>
            </a:pPr>
            <a:r>
              <a:rPr lang="de-DE" sz="2000" dirty="0" smtClean="0">
                <a:latin typeface="+mn-lt"/>
              </a:rPr>
              <a:t>als auf langfristige Absicherung der Freizügigkeit beim Umgang mit Wissen und </a:t>
            </a:r>
            <a:r>
              <a:rPr lang="de-DE" sz="2000" dirty="0" smtClean="0"/>
              <a:t>Information abhebt . </a:t>
            </a:r>
            <a:endParaRPr lang="de-DE" sz="2000" dirty="0" smtClean="0">
              <a:latin typeface="+mn-lt"/>
            </a:endParaRPr>
          </a:p>
        </p:txBody>
      </p:sp>
      <p:sp>
        <p:nvSpPr>
          <p:cNvPr id="10" name="Textfeld 9"/>
          <p:cNvSpPr txBox="1"/>
          <p:nvPr/>
        </p:nvSpPr>
        <p:spPr>
          <a:xfrm>
            <a:off x="1043608" y="5229781"/>
            <a:ext cx="6912768" cy="954107"/>
          </a:xfrm>
          <a:prstGeom prst="rect">
            <a:avLst/>
          </a:prstGeom>
          <a:solidFill>
            <a:srgbClr val="002060"/>
          </a:solidFill>
        </p:spPr>
        <p:txBody>
          <a:bodyPr wrap="square" rtlCol="0" anchor="ctr">
            <a:spAutoFit/>
          </a:bodyPr>
          <a:lstStyle/>
          <a:p>
            <a:pPr marL="0" lvl="1" algn="ctr"/>
            <a:r>
              <a:rPr lang="de-DE" sz="2800" b="1" dirty="0" smtClean="0">
                <a:solidFill>
                  <a:schemeClr val="bg1"/>
                </a:solidFill>
                <a:latin typeface="+mn-lt"/>
              </a:rPr>
              <a:t>Ziel: Erneuerung der Sicht auf Wissen und Information als Commons</a:t>
            </a:r>
            <a:endParaRPr lang="de-DE"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chemeClr val="bg1"/>
                </a:solidFill>
              </a:rPr>
              <a:t>Institutionenökonomik - theoretische Grundlage für Wissensökonomie und -ökologie</a:t>
            </a:r>
            <a:endParaRPr lang="de-DE" sz="2000" dirty="0">
              <a:solidFill>
                <a:schemeClr val="bg1"/>
              </a:solidFill>
              <a:latin typeface="+mn-lt"/>
            </a:endParaRPr>
          </a:p>
        </p:txBody>
      </p:sp>
      <p:sp>
        <p:nvSpPr>
          <p:cNvPr id="12" name="Rectangle 2"/>
          <p:cNvSpPr txBox="1">
            <a:spLocks/>
          </p:cNvSpPr>
          <p:nvPr/>
        </p:nvSpPr>
        <p:spPr>
          <a:xfrm>
            <a:off x="2123728" y="1628800"/>
            <a:ext cx="4536504" cy="2592288"/>
          </a:xfrm>
          <a:prstGeom prst="rect">
            <a:avLst/>
          </a:prstGeom>
          <a:solidFill>
            <a:srgbClr val="333366"/>
          </a:solidFill>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600" b="0" i="0" u="none" strike="noStrike" kern="1200" cap="none" spc="0" normalizeH="0" baseline="0" noProof="0" dirty="0" smtClean="0">
                <a:ln>
                  <a:noFill/>
                </a:ln>
                <a:solidFill>
                  <a:schemeClr val="bg1"/>
                </a:solidFill>
                <a:effectLst/>
                <a:uLnTx/>
                <a:uFillTx/>
                <a:ea typeface="+mj-ea"/>
                <a:cs typeface="+mj-cs"/>
              </a:rPr>
              <a:t>Gemeingüter</a:t>
            </a:r>
            <a:br>
              <a:rPr kumimoji="0" lang="de-DE" sz="3600" b="0" i="0" u="none" strike="noStrike" kern="1200" cap="none" spc="0" normalizeH="0" baseline="0" noProof="0" dirty="0" smtClean="0">
                <a:ln>
                  <a:noFill/>
                </a:ln>
                <a:solidFill>
                  <a:schemeClr val="bg1"/>
                </a:solidFill>
                <a:effectLst/>
                <a:uLnTx/>
                <a:uFillTx/>
                <a:ea typeface="+mj-ea"/>
                <a:cs typeface="+mj-cs"/>
              </a:rPr>
            </a:br>
            <a:r>
              <a:rPr kumimoji="0" lang="de-DE" sz="3600" b="0" i="0" u="none" strike="noStrike" kern="1200" cap="none" spc="0" normalizeH="0" baseline="0" noProof="0" dirty="0" smtClean="0">
                <a:ln>
                  <a:noFill/>
                </a:ln>
                <a:solidFill>
                  <a:schemeClr val="bg1"/>
                </a:solidFill>
                <a:effectLst/>
                <a:uLnTx/>
                <a:uFillTx/>
                <a:ea typeface="+mj-ea"/>
                <a:cs typeface="+mj-cs"/>
              </a:rPr>
              <a:t>Commons</a:t>
            </a:r>
            <a:endParaRPr kumimoji="0" lang="de-DE" sz="3600" b="0" i="0" u="none" strike="noStrike" kern="1200" cap="none" spc="0" normalizeH="0" baseline="0" noProof="0" dirty="0" smtClean="0">
              <a:ln>
                <a:noFill/>
              </a:ln>
              <a:solidFill>
                <a:schemeClr val="bg1"/>
              </a:solidFill>
              <a:effectLst/>
              <a:uLnTx/>
              <a:uFillTx/>
              <a:ea typeface="Arial Unicode MS" pitchFamily="34" charset="-128"/>
              <a:cs typeface="Arial" pitchFamily="34" charset="0"/>
            </a:endParaRPr>
          </a:p>
        </p:txBody>
      </p:sp>
      <p:sp>
        <p:nvSpPr>
          <p:cNvPr id="13" name="Textfeld 2"/>
          <p:cNvSpPr txBox="1"/>
          <p:nvPr/>
        </p:nvSpPr>
        <p:spPr>
          <a:xfrm>
            <a:off x="4572001" y="3861048"/>
            <a:ext cx="3816424" cy="1211629"/>
          </a:xfrm>
          <a:prstGeom prst="rect">
            <a:avLst/>
          </a:prstGeom>
          <a:solidFill>
            <a:schemeClr val="bg2"/>
          </a:solidFill>
          <a:ln>
            <a:noFill/>
          </a:ln>
        </p:spPr>
        <p:txBody>
          <a:bodyPr wrap="square" lIns="90004" tIns="44997" rIns="90004" bIns="44997" compatLnSpc="0">
            <a:spAutoFit/>
          </a:bodyPr>
          <a:lstStyle/>
          <a:p>
            <a:pPr algn="ctr" fontAlgn="auto">
              <a:lnSpc>
                <a:spcPct val="150000"/>
              </a:lnSpc>
              <a:spcBef>
                <a:spcPts val="0"/>
              </a:spcBef>
              <a:spcAft>
                <a:spcPts val="0"/>
              </a:spcAft>
              <a:buSzPct val="80000"/>
              <a:defRPr sz="1800" b="0" i="0" u="none" strike="noStrike" kern="0" cap="none" spc="0" baseline="0">
                <a:solidFill>
                  <a:srgbClr val="000000"/>
                </a:solidFill>
                <a:uFillTx/>
              </a:defRPr>
            </a:pPr>
            <a:r>
              <a:rPr lang="en-US" sz="2800" b="1" kern="0" dirty="0"/>
              <a:t>Commons</a:t>
            </a:r>
            <a:r>
              <a:rPr lang="en-US" sz="2200" b="1" kern="0" dirty="0"/>
              <a:t> </a:t>
            </a:r>
            <a:r>
              <a:rPr lang="en-US" sz="2200" b="1" kern="0" dirty="0" smtClean="0"/>
              <a:t>ist das zentrale Konzept einer Wissensökologie</a:t>
            </a:r>
            <a:endParaRPr lang="de-DE" sz="2200" b="1"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3667</Words>
  <Application>Microsoft Office PowerPoint</Application>
  <PresentationFormat>Bildschirmpräsentation (4:3)</PresentationFormat>
  <Paragraphs>475</Paragraphs>
  <Slides>56</Slides>
  <Notes>56</Notes>
  <HiddenSlides>0</HiddenSlides>
  <MMClips>0</MMClips>
  <ScaleCrop>false</ScaleCrop>
  <HeadingPairs>
    <vt:vector size="4" baseType="variant">
      <vt:variant>
        <vt:lpstr>Design</vt:lpstr>
      </vt:variant>
      <vt:variant>
        <vt:i4>1</vt:i4>
      </vt:variant>
      <vt:variant>
        <vt:lpstr>Folientitel</vt:lpstr>
      </vt:variant>
      <vt:variant>
        <vt:i4>56</vt:i4>
      </vt:variant>
    </vt:vector>
  </HeadingPairs>
  <TitlesOfParts>
    <vt:vector size="57" baseType="lpstr">
      <vt:lpstr>Larissa-Design</vt:lpstr>
      <vt:lpstr>Rainer Kuhlen Department of Computer and Information Science University of Konstanz, Germany</vt:lpstr>
      <vt:lpstr>Bestimmungen – Thesen - Fragen</vt:lpstr>
      <vt:lpstr>Wissenökologie/-ökonomie</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Open Access als Form der Institutionalisierung von Wissen</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Rainer Kuhlen Department of Computer and Information Science University of Konstanz, Germany</dc:title>
  <dc:creator>rk</dc:creator>
  <cp:lastModifiedBy>rk</cp:lastModifiedBy>
  <cp:revision>33</cp:revision>
  <dcterms:created xsi:type="dcterms:W3CDTF">2012-09-07T12:58:59Z</dcterms:created>
  <dcterms:modified xsi:type="dcterms:W3CDTF">2012-09-13T05:54:03Z</dcterms:modified>
</cp:coreProperties>
</file>