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handoutMasterIdLst>
    <p:handoutMasterId r:id="rId48"/>
  </p:handoutMasterIdLst>
  <p:sldIdLst>
    <p:sldId id="257" r:id="rId2"/>
    <p:sldId id="404" r:id="rId3"/>
    <p:sldId id="429" r:id="rId4"/>
    <p:sldId id="405" r:id="rId5"/>
    <p:sldId id="431" r:id="rId6"/>
    <p:sldId id="458" r:id="rId7"/>
    <p:sldId id="416" r:id="rId8"/>
    <p:sldId id="412" r:id="rId9"/>
    <p:sldId id="419" r:id="rId10"/>
    <p:sldId id="427" r:id="rId11"/>
    <p:sldId id="421" r:id="rId12"/>
    <p:sldId id="422" r:id="rId13"/>
    <p:sldId id="423" r:id="rId14"/>
    <p:sldId id="410" r:id="rId15"/>
    <p:sldId id="464" r:id="rId16"/>
    <p:sldId id="463" r:id="rId17"/>
    <p:sldId id="415" r:id="rId18"/>
    <p:sldId id="406" r:id="rId19"/>
    <p:sldId id="408" r:id="rId20"/>
    <p:sldId id="448" r:id="rId21"/>
    <p:sldId id="459" r:id="rId22"/>
    <p:sldId id="451" r:id="rId23"/>
    <p:sldId id="452" r:id="rId24"/>
    <p:sldId id="453" r:id="rId25"/>
    <p:sldId id="454" r:id="rId26"/>
    <p:sldId id="455" r:id="rId27"/>
    <p:sldId id="466" r:id="rId28"/>
    <p:sldId id="465" r:id="rId29"/>
    <p:sldId id="498" r:id="rId30"/>
    <p:sldId id="460" r:id="rId31"/>
    <p:sldId id="461" r:id="rId32"/>
    <p:sldId id="397" r:id="rId33"/>
    <p:sldId id="331" r:id="rId34"/>
    <p:sldId id="436" r:id="rId35"/>
    <p:sldId id="305" r:id="rId36"/>
    <p:sldId id="358" r:id="rId37"/>
    <p:sldId id="326" r:id="rId38"/>
    <p:sldId id="467" r:id="rId39"/>
    <p:sldId id="469" r:id="rId40"/>
    <p:sldId id="490" r:id="rId41"/>
    <p:sldId id="489" r:id="rId42"/>
    <p:sldId id="491" r:id="rId43"/>
    <p:sldId id="492" r:id="rId44"/>
    <p:sldId id="374" r:id="rId45"/>
    <p:sldId id="354" r:id="rId46"/>
  </p:sldIdLst>
  <p:sldSz cx="9144000" cy="6858000" type="screen4x3"/>
  <p:notesSz cx="6877050" cy="10001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86" autoAdjust="0"/>
  </p:normalViewPr>
  <p:slideViewPr>
    <p:cSldViewPr>
      <p:cViewPr varScale="1">
        <p:scale>
          <a:sx n="66" d="100"/>
          <a:sy n="66" d="100"/>
        </p:scale>
        <p:origin x="-57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3C54D388-D9B2-4CC9-AEEF-6356A36F095E}" type="datetimeFigureOut">
              <a:rPr lang="de-DE" smtClean="0"/>
              <a:pPr/>
              <a:t>27.10.2012</a:t>
            </a:fld>
            <a:endParaRPr lang="de-DE"/>
          </a:p>
        </p:txBody>
      </p:sp>
      <p:sp>
        <p:nvSpPr>
          <p:cNvPr id="4" name="Fußzeilenplatzhalter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fld id="{41DF449B-82E6-41D9-BB9D-AC3D75C20D44}"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de-DE"/>
          </a:p>
        </p:txBody>
      </p:sp>
      <p:sp>
        <p:nvSpPr>
          <p:cNvPr id="3" name="Datumsplatzhalter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40B9E0B2-6349-4318-BCA3-4C68B7753837}" type="datetimeFigureOut">
              <a:rPr lang="de-DE" smtClean="0"/>
              <a:pPr/>
              <a:t>27.10.2012</a:t>
            </a:fld>
            <a:endParaRPr lang="de-DE"/>
          </a:p>
        </p:txBody>
      </p:sp>
      <p:sp>
        <p:nvSpPr>
          <p:cNvPr id="4" name="Folienbildplatzhalt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de-DE"/>
          </a:p>
        </p:txBody>
      </p:sp>
      <p:sp>
        <p:nvSpPr>
          <p:cNvPr id="5" name="Notizenplatzhalter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de-DE"/>
          </a:p>
        </p:txBody>
      </p:sp>
      <p:sp>
        <p:nvSpPr>
          <p:cNvPr id="7" name="Foliennummernplatzhalt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A31BEFE6-EFEA-4A80-84D1-CAFB541CAC28}"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6995" y="10091540"/>
            <a:ext cx="2980055" cy="531316"/>
          </a:xfrm>
          <a:prstGeom prst="rect">
            <a:avLst/>
          </a:prstGeom>
          <a:noFill/>
          <a:ln>
            <a:noFill/>
          </a:ln>
        </p:spPr>
        <p:txBody>
          <a:bodyPr lIns="20127" tIns="0" rIns="20127" bIns="0" anchor="b" compatLnSpc="0"/>
          <a:lstStyle/>
          <a:p>
            <a:pPr algn="r" fontAlgn="auto" hangingPunct="0">
              <a:spcBef>
                <a:spcPts val="0"/>
              </a:spcBef>
              <a:spcAft>
                <a:spcPts val="0"/>
              </a:spcAft>
              <a:defRPr sz="1800" b="0" i="0" u="none" strike="noStrike" kern="0" cap="none" spc="0" baseline="0">
                <a:solidFill>
                  <a:srgbClr val="000000"/>
                </a:solidFill>
                <a:uFillTx/>
              </a:defRPr>
            </a:pPr>
            <a:fld id="{3D704DEF-D7CC-4E6F-A34A-CB673AF4B70E}" type="slidenum">
              <a:rPr lang="de-DE" sz="11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45</a:t>
            </a:fld>
            <a:endParaRPr lang="de-DE" sz="1100" i="1" kern="0" dirty="0">
              <a:solidFill>
                <a:srgbClr val="000000"/>
              </a:solidFill>
              <a:latin typeface="Arial" pitchFamily="34"/>
              <a:ea typeface="Arial Unicode MS" pitchFamily="2"/>
              <a:cs typeface="Tahoma" pitchFamily="2"/>
            </a:endParaRPr>
          </a:p>
        </p:txBody>
      </p:sp>
      <p:sp>
        <p:nvSpPr>
          <p:cNvPr id="106499" name="Rectangle 2"/>
          <p:cNvSpPr>
            <a:spLocks noGrp="1" noRot="1" noChangeAspect="1" noTextEdit="1"/>
          </p:cNvSpPr>
          <p:nvPr>
            <p:ph type="sldImg"/>
          </p:nvPr>
        </p:nvSpPr>
        <p:spPr>
          <a:xfrm>
            <a:off x="790575" y="803275"/>
            <a:ext cx="5295900" cy="3971925"/>
          </a:xfrm>
          <a:solidFill>
            <a:srgbClr val="4F81BD"/>
          </a:solidFill>
          <a:ln w="25557">
            <a:solidFill>
              <a:srgbClr val="385D8A"/>
            </a:solidFill>
          </a:ln>
        </p:spPr>
      </p:sp>
      <p:sp>
        <p:nvSpPr>
          <p:cNvPr id="106500" name="Rectangle 3"/>
          <p:cNvSpPr txBox="1">
            <a:spLocks noGrp="1"/>
          </p:cNvSpPr>
          <p:nvPr>
            <p:ph type="body" sz="quarter" idx="1"/>
          </p:nvPr>
        </p:nvSpPr>
        <p:spPr bwMode="auto">
          <a:xfrm>
            <a:off x="916940" y="5044034"/>
            <a:ext cx="5043170" cy="4783583"/>
          </a:xfrm>
          <a:noFill/>
        </p:spPr>
        <p:txBody>
          <a:bodyPr lIns="97955" tIns="48982" rIns="97955" bIns="48982" numCol="1">
            <a:prstTxWarp prst="textNoShape">
              <a:avLst/>
            </a:prstTxWarp>
          </a:bodyPr>
          <a:lstStyle/>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6" name="Textfeld 5"/>
          <p:cNvSpPr txBox="1"/>
          <p:nvPr/>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dirty="0" smtClean="0">
                <a:solidFill>
                  <a:schemeClr val="bg1"/>
                </a:solidFill>
                <a:latin typeface="+mn-lt"/>
                <a:ea typeface="+mn-ea"/>
                <a:cs typeface="+mn-cs"/>
              </a:rPr>
              <a:t>Fachsymposium </a:t>
            </a:r>
            <a:r>
              <a:rPr lang="de-DE" sz="1400" kern="1200" baseline="0" dirty="0" smtClean="0">
                <a:solidFill>
                  <a:schemeClr val="bg1"/>
                </a:solidFill>
                <a:latin typeface="+mn-lt"/>
                <a:ea typeface="+mn-ea"/>
                <a:cs typeface="+mn-cs"/>
              </a:rPr>
              <a:t> - </a:t>
            </a:r>
            <a:r>
              <a:rPr lang="de-DE" sz="1400" kern="1200" dirty="0" smtClean="0">
                <a:solidFill>
                  <a:schemeClr val="bg1"/>
                </a:solidFill>
                <a:latin typeface="+mn-lt"/>
                <a:ea typeface="+mn-ea"/>
                <a:cs typeface="+mn-cs"/>
              </a:rPr>
              <a:t>Urheberrecht für die Wissensgesellschaft  - Berlin 25.10.2012 </a:t>
            </a:r>
            <a:endParaRPr lang="de-DE" sz="1400" kern="1200" dirty="0">
              <a:solidFill>
                <a:schemeClr val="bg1"/>
              </a:solidFill>
              <a:latin typeface="+mn-lt"/>
              <a:ea typeface="+mn-ea"/>
              <a:cs typeface="+mn-cs"/>
            </a:endParaRPr>
          </a:p>
        </p:txBody>
      </p:sp>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Tree>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
        <p:nvSpPr>
          <p:cNvPr id="4" name="Textfeld 3"/>
          <p:cNvSpPr txBox="1"/>
          <p:nvPr userDrawn="1"/>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dirty="0" smtClean="0">
                <a:solidFill>
                  <a:schemeClr val="bg1"/>
                </a:solidFill>
                <a:latin typeface="+mn-lt"/>
                <a:ea typeface="+mn-ea"/>
                <a:cs typeface="+mn-cs"/>
              </a:rPr>
              <a:t>Fachsymposium </a:t>
            </a:r>
            <a:r>
              <a:rPr lang="de-DE" sz="1400" kern="1200" baseline="0" dirty="0" smtClean="0">
                <a:solidFill>
                  <a:schemeClr val="bg1"/>
                </a:solidFill>
                <a:latin typeface="+mn-lt"/>
                <a:ea typeface="+mn-ea"/>
                <a:cs typeface="+mn-cs"/>
              </a:rPr>
              <a:t> - </a:t>
            </a:r>
            <a:r>
              <a:rPr lang="de-DE" sz="1400" kern="1200" dirty="0" smtClean="0">
                <a:solidFill>
                  <a:schemeClr val="bg1"/>
                </a:solidFill>
                <a:latin typeface="+mn-lt"/>
                <a:ea typeface="+mn-ea"/>
                <a:cs typeface="+mn-cs"/>
              </a:rPr>
              <a:t>Urheberrecht für die Wissensgesellschaft  - Berlin 25.10.2012 </a:t>
            </a:r>
            <a:endParaRPr lang="de-DE" sz="14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4" name="Textfeld 3"/>
          <p:cNvSpPr txBox="1"/>
          <p:nvPr/>
        </p:nvSpPr>
        <p:spPr>
          <a:xfrm>
            <a:off x="215900" y="6264275"/>
            <a:ext cx="8099425" cy="503238"/>
          </a:xfrm>
          <a:prstGeom prst="rect">
            <a:avLst/>
          </a:prstGeom>
          <a:no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de-DE" sz="2200" b="1" kern="0" dirty="0" err="1">
                <a:solidFill>
                  <a:srgbClr val="FFFFFF"/>
                </a:solidFill>
                <a:latin typeface="Calibri" pitchFamily="34"/>
                <a:ea typeface="Arial Unicode MS" pitchFamily="2"/>
                <a:cs typeface="Tahoma" pitchFamily="2"/>
              </a:rPr>
              <a:t>Towards</a:t>
            </a:r>
            <a:r>
              <a:rPr lang="de-DE" sz="2200" b="1" kern="0" dirty="0">
                <a:solidFill>
                  <a:srgbClr val="FFFFFF"/>
                </a:solidFill>
                <a:latin typeface="Calibri" pitchFamily="34"/>
                <a:ea typeface="Arial Unicode MS" pitchFamily="2"/>
                <a:cs typeface="Tahoma" pitchFamily="2"/>
              </a:rPr>
              <a:t> a </a:t>
            </a:r>
            <a:r>
              <a:rPr lang="de-DE" sz="2200" b="1" kern="0" dirty="0" err="1">
                <a:solidFill>
                  <a:srgbClr val="FFFFFF"/>
                </a:solidFill>
                <a:latin typeface="Calibri" pitchFamily="34"/>
                <a:ea typeface="Arial Unicode MS" pitchFamily="2"/>
                <a:cs typeface="Tahoma" pitchFamily="2"/>
              </a:rPr>
              <a:t>commons-based</a:t>
            </a:r>
            <a:r>
              <a:rPr lang="de-DE" sz="2200" b="1" kern="0" dirty="0">
                <a:solidFill>
                  <a:srgbClr val="FFFFFF"/>
                </a:solidFill>
                <a:latin typeface="Calibri" pitchFamily="34"/>
                <a:ea typeface="Arial Unicode MS" pitchFamily="2"/>
                <a:cs typeface="Tahoma" pitchFamily="2"/>
              </a:rPr>
              <a:t> </a:t>
            </a:r>
            <a:r>
              <a:rPr lang="de-DE" sz="2200" b="1" kern="0" dirty="0" err="1">
                <a:solidFill>
                  <a:srgbClr val="FFFFFF"/>
                </a:solidFill>
                <a:latin typeface="Calibri" pitchFamily="34"/>
                <a:ea typeface="Arial Unicode MS" pitchFamily="2"/>
                <a:cs typeface="Tahoma" pitchFamily="2"/>
              </a:rPr>
              <a:t>copyright</a:t>
            </a:r>
            <a:r>
              <a:rPr lang="de-DE" sz="2200" b="1" kern="0" dirty="0">
                <a:solidFill>
                  <a:srgbClr val="FFFFFF"/>
                </a:solidFill>
                <a:latin typeface="Calibri" pitchFamily="34"/>
                <a:ea typeface="Arial Unicode MS" pitchFamily="2"/>
                <a:cs typeface="Arial" pitchFamily="2"/>
              </a:rPr>
              <a:t>– IFLA 08/2010</a:t>
            </a:r>
          </a:p>
        </p:txBody>
      </p:sp>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a:xfrm>
            <a:off x="457200" y="6248400"/>
            <a:ext cx="2133600" cy="457200"/>
          </a:xfrm>
          <a:prstGeom prst="rect">
            <a:avLst/>
          </a:prstGeom>
        </p:spPr>
        <p:txBody>
          <a:bodyPr/>
          <a:lstStyle>
            <a:lvl1pPr>
              <a:defRPr/>
            </a:lvl1pPr>
          </a:lstStyle>
          <a:p>
            <a:pPr>
              <a:defRPr/>
            </a:pPr>
            <a:endParaRPr/>
          </a:p>
        </p:txBody>
      </p:sp>
      <p:sp>
        <p:nvSpPr>
          <p:cNvPr id="8" name="Fußzeilenplatzhalter 3"/>
          <p:cNvSpPr txBox="1">
            <a:spLocks noGrp="1"/>
          </p:cNvSpPr>
          <p:nvPr>
            <p:ph type="ftr" sz="quarter" idx="11"/>
          </p:nvPr>
        </p:nvSpPr>
        <p:spPr>
          <a:xfrm>
            <a:off x="3124200" y="6248400"/>
            <a:ext cx="2895600" cy="457200"/>
          </a:xfrm>
          <a:prstGeom prst="rect">
            <a:avLst/>
          </a:prstGeom>
        </p:spPr>
        <p:txBody>
          <a:bodyPr/>
          <a:lstStyle>
            <a:lvl1pPr>
              <a:defRPr/>
            </a:lvl1pPr>
          </a:lstStyle>
          <a:p>
            <a:pPr>
              <a:defRPr/>
            </a:pPr>
            <a:endParaRPr/>
          </a:p>
        </p:txBody>
      </p:sp>
      <p:sp>
        <p:nvSpPr>
          <p:cNvPr id="9" name="Foliennummernplatzhalter 4"/>
          <p:cNvSpPr txBox="1">
            <a:spLocks noGrp="1"/>
          </p:cNvSpPr>
          <p:nvPr>
            <p:ph type="sldNum" sz="quarter" idx="12"/>
          </p:nvPr>
        </p:nvSpPr>
        <p:spPr>
          <a:xfrm>
            <a:off x="6553200" y="6248400"/>
            <a:ext cx="2133600" cy="457200"/>
          </a:xfrm>
          <a:prstGeom prst="rect">
            <a:avLst/>
          </a:prstGeom>
        </p:spPr>
        <p:txBody>
          <a:bodyPr/>
          <a:lstStyle>
            <a:lvl1pPr>
              <a:defRPr/>
            </a:lvl1pPr>
          </a:lstStyle>
          <a:p>
            <a:pPr>
              <a:defRPr/>
            </a:pPr>
            <a:fld id="{5781AFB8-79D7-4DF3-9527-D589F491934B}" type="slidenum">
              <a:rPr/>
              <a:pPr>
                <a:defRPr/>
              </a:pPr>
              <a:t>‹Nr.›</a:t>
            </a:fld>
            <a:endParaRPr/>
          </a:p>
        </p:txBody>
      </p:sp>
      <p:sp>
        <p:nvSpPr>
          <p:cNvPr id="11"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
        <p:nvSpPr>
          <p:cNvPr id="10" name="Textfeld 9"/>
          <p:cNvSpPr txBox="1"/>
          <p:nvPr userDrawn="1"/>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dirty="0" smtClean="0">
                <a:solidFill>
                  <a:schemeClr val="bg1"/>
                </a:solidFill>
                <a:latin typeface="+mn-lt"/>
                <a:ea typeface="+mn-ea"/>
                <a:cs typeface="+mn-cs"/>
              </a:rPr>
              <a:t>Fachsymposium </a:t>
            </a:r>
            <a:r>
              <a:rPr lang="de-DE" sz="1400" kern="1200" baseline="0" dirty="0" smtClean="0">
                <a:solidFill>
                  <a:schemeClr val="bg1"/>
                </a:solidFill>
                <a:latin typeface="+mn-lt"/>
                <a:ea typeface="+mn-ea"/>
                <a:cs typeface="+mn-cs"/>
              </a:rPr>
              <a:t> - </a:t>
            </a:r>
            <a:r>
              <a:rPr lang="de-DE" sz="1400" kern="1200" dirty="0" smtClean="0">
                <a:solidFill>
                  <a:schemeClr val="bg1"/>
                </a:solidFill>
                <a:latin typeface="+mn-lt"/>
                <a:ea typeface="+mn-ea"/>
                <a:cs typeface="+mn-cs"/>
              </a:rPr>
              <a:t>Urheberrecht für die Wissensgesellschaft  - Berlin 25.10.2012 </a:t>
            </a:r>
            <a:endParaRPr lang="de-DE" sz="14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76760A-2AA9-43B6-8740-68A50030F216}" type="datetimeFigureOut">
              <a:rPr lang="de-DE" smtClean="0"/>
              <a:pPr/>
              <a:t>27.10.2012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760A-2AA9-43B6-8740-68A50030F216}" type="datetimeFigureOut">
              <a:rPr lang="de-DE" smtClean="0"/>
              <a:pPr/>
              <a:t>27.10.2012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645BC-8F41-49BC-81AF-B015B29A90EE}"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bit.ly/RXnUG4"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blogfraktion.de/2012/06/12/diskussionspapier-urheberrecht-in-der-digitalen-gesellschaf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blogfraktion.de/2012/06/12/diskussionspapier-urheberrecht-in-der-digitalen-gesellschaft/"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oa.mpg.de/files/2010/04/Berliner_Erklaerung_dt_Version_07-2006.pdf"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www.researchinfonet.org/publish/finch/"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hyperlink" Target="http://www.kuhlen.name/MATERIALIEN/Publikationen2012/RK-Regulierungsformen-fuer-immaterielle-Commons-16102011.pdf" TargetMode="External"/><Relationship Id="rId5" Type="http://schemas.openxmlformats.org/officeDocument/2006/relationships/image" Target="../media/image2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p:cNvSpPr>
          <p:nvPr>
            <p:ph type="title" idx="4294967295"/>
          </p:nvPr>
        </p:nvSpPr>
        <p:spPr>
          <a:xfrm>
            <a:off x="1115616" y="2132856"/>
            <a:ext cx="6840760" cy="2088232"/>
          </a:xfrm>
          <a:solidFill>
            <a:srgbClr val="333366"/>
          </a:solidFill>
        </p:spPr>
        <p:txBody>
          <a:bodyPr anchor="ctr" anchorCtr="1">
            <a:normAutofit/>
          </a:bodyPr>
          <a:lstStyle/>
          <a:p>
            <a:r>
              <a:rPr lang="de-DE" sz="2400" dirty="0" smtClean="0">
                <a:solidFill>
                  <a:schemeClr val="bg1"/>
                </a:solidFill>
              </a:rPr>
              <a:t>Erfolgreiches Scheitern </a:t>
            </a:r>
            <a:r>
              <a:rPr lang="de-DE" sz="2400" dirty="0" err="1" smtClean="0">
                <a:solidFill>
                  <a:schemeClr val="bg1"/>
                </a:solidFill>
              </a:rPr>
              <a:t>revisited</a:t>
            </a:r>
            <a:r>
              <a:rPr lang="de-DE" sz="2400" dirty="0" smtClean="0">
                <a:solidFill>
                  <a:schemeClr val="bg1"/>
                </a:solidFill>
              </a:rPr>
              <a:t> </a:t>
            </a:r>
            <a:br>
              <a:rPr lang="de-DE" sz="2400" dirty="0" smtClean="0">
                <a:solidFill>
                  <a:schemeClr val="bg1"/>
                </a:solidFill>
              </a:rPr>
            </a:br>
            <a:r>
              <a:rPr lang="de-DE" sz="2400" dirty="0" smtClean="0">
                <a:solidFill>
                  <a:schemeClr val="bg1"/>
                </a:solidFill>
              </a:rPr>
              <a:t/>
            </a:r>
            <a:br>
              <a:rPr lang="de-DE" sz="2400" dirty="0" smtClean="0">
                <a:solidFill>
                  <a:schemeClr val="bg1"/>
                </a:solidFill>
              </a:rPr>
            </a:br>
            <a:r>
              <a:rPr lang="de-DE" sz="2400" dirty="0" smtClean="0">
                <a:solidFill>
                  <a:schemeClr val="bg1"/>
                </a:solidFill>
              </a:rPr>
              <a:t>Institutionalisierungsformen für das </a:t>
            </a:r>
            <a:r>
              <a:rPr lang="de-DE" sz="2400" dirty="0" err="1" smtClean="0">
                <a:solidFill>
                  <a:schemeClr val="bg1"/>
                </a:solidFill>
              </a:rPr>
              <a:t>Commons</a:t>
            </a:r>
            <a:r>
              <a:rPr lang="de-DE" sz="2400" dirty="0" smtClean="0">
                <a:solidFill>
                  <a:schemeClr val="bg1"/>
                </a:solidFill>
              </a:rPr>
              <a:t> Wissen</a:t>
            </a:r>
            <a:br>
              <a:rPr lang="de-DE" sz="2400" dirty="0" smtClean="0">
                <a:solidFill>
                  <a:schemeClr val="bg1"/>
                </a:solidFill>
              </a:rPr>
            </a:br>
            <a:r>
              <a:rPr lang="de-DE" sz="2400" dirty="0" smtClean="0">
                <a:solidFill>
                  <a:schemeClr val="bg1"/>
                </a:solidFill>
              </a:rPr>
              <a:t>und Information</a:t>
            </a:r>
            <a:endParaRPr lang="de-DE" sz="2400" dirty="0" smtClean="0">
              <a:solidFill>
                <a:schemeClr val="bg1"/>
              </a:solidFill>
              <a:latin typeface="+mn-lt"/>
              <a:ea typeface="Arial Unicode MS" pitchFamily="34" charset="-128"/>
              <a:cs typeface="Arial" pitchFamily="34" charset="0"/>
            </a:endParaRPr>
          </a:p>
        </p:txBody>
      </p:sp>
      <p:sp>
        <p:nvSpPr>
          <p:cNvPr id="10242" name="Rectangle 2"/>
          <p:cNvSpPr txBox="1">
            <a:spLocks noGrp="1"/>
          </p:cNvSpPr>
          <p:nvPr>
            <p:ph type="title"/>
          </p:nvPr>
        </p:nvSpPr>
        <p:spPr>
          <a:xfrm>
            <a:off x="791580" y="4797152"/>
            <a:ext cx="7560840" cy="1440160"/>
          </a:xfrm>
          <a:solidFill>
            <a:schemeClr val="tx2">
              <a:lumMod val="20000"/>
              <a:lumOff val="80000"/>
            </a:schemeClr>
          </a:solidFill>
        </p:spPr>
        <p:txBody>
          <a:bodyPr anchor="ctr" anchorCtr="1"/>
          <a:lstStyle/>
          <a:p>
            <a:pPr algn="ctr" eaLnBrk="1" hangingPunct="1">
              <a:spcBef>
                <a:spcPts val="500"/>
              </a:spcBef>
              <a:buFont typeface="StarSymbol"/>
              <a:buNone/>
            </a:pPr>
            <a:r>
              <a:rPr sz="2000" b="1" dirty="0" smtClean="0">
                <a:solidFill>
                  <a:srgbClr val="002060"/>
                </a:solidFill>
                <a:latin typeface="+mn-lt"/>
                <a:ea typeface="Arial Unicode MS" pitchFamily="34" charset="-128"/>
                <a:cs typeface="Arial" pitchFamily="34" charset="0"/>
              </a:rPr>
              <a:t>Rainer Kuhlen</a:t>
            </a:r>
            <a:br>
              <a:rPr sz="2000" b="1" dirty="0" smtClean="0">
                <a:solidFill>
                  <a:srgbClr val="002060"/>
                </a:solidFill>
                <a:latin typeface="+mn-lt"/>
                <a:ea typeface="Arial Unicode MS" pitchFamily="34" charset="-128"/>
                <a:cs typeface="Arial" pitchFamily="34" charset="0"/>
              </a:rPr>
            </a:br>
            <a:r>
              <a:rPr sz="2000" b="1" dirty="0" smtClean="0">
                <a:solidFill>
                  <a:srgbClr val="002060"/>
                </a:solidFill>
                <a:latin typeface="+mn-lt"/>
                <a:ea typeface="Arial Unicode MS" pitchFamily="34" charset="-128"/>
                <a:cs typeface="Arial" pitchFamily="34" charset="0"/>
              </a:rPr>
              <a:t>Department of Computer and Information Science</a:t>
            </a:r>
            <a:br>
              <a:rPr sz="2000" b="1" dirty="0" smtClean="0">
                <a:solidFill>
                  <a:srgbClr val="002060"/>
                </a:solidFill>
                <a:latin typeface="+mn-lt"/>
                <a:ea typeface="Arial Unicode MS" pitchFamily="34" charset="-128"/>
                <a:cs typeface="Arial" pitchFamily="34" charset="0"/>
              </a:rPr>
            </a:br>
            <a:r>
              <a:rPr sz="2000" b="1" dirty="0" smtClean="0">
                <a:solidFill>
                  <a:srgbClr val="002060"/>
                </a:solidFill>
                <a:latin typeface="+mn-lt"/>
                <a:ea typeface="Arial Unicode MS" pitchFamily="34" charset="-128"/>
                <a:cs typeface="Arial" pitchFamily="34" charset="0"/>
              </a:rPr>
              <a:t>University of Konstanz, Germany</a:t>
            </a:r>
          </a:p>
        </p:txBody>
      </p:sp>
      <p:sp>
        <p:nvSpPr>
          <p:cNvPr id="7" name="AutoShape 6">
            <a:hlinkClick r:id="rId3" action="ppaction://hlinksldjump"/>
          </p:cNvPr>
          <p:cNvSpPr>
            <a:spLocks/>
          </p:cNvSpPr>
          <p:nvPr/>
        </p:nvSpPr>
        <p:spPr bwMode="auto">
          <a:xfrm flipH="1">
            <a:off x="8198296" y="5733256"/>
            <a:ext cx="945704" cy="593570"/>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4F81BD"/>
          </a:solidFill>
          <a:ln w="12701">
            <a:noFill/>
            <a:prstDash val="solid"/>
            <a:miter lim="800000"/>
            <a:headEnd/>
            <a:tailEnd/>
          </a:ln>
        </p:spPr>
        <p:txBody>
          <a:bodyPr wrap="square" lIns="18004" tIns="10799" rIns="18004" bIns="10799" anchor="ctr" anchorCtr="1">
            <a:spAutoFit/>
          </a:bodyPr>
          <a:lstStyle/>
          <a:p>
            <a:endParaRPr lang="de-DE" dirty="0"/>
          </a:p>
        </p:txBody>
      </p:sp>
      <p:pic>
        <p:nvPicPr>
          <p:cNvPr id="1028" name="Picture 4"/>
          <p:cNvPicPr>
            <a:picLocks noChangeAspect="1" noChangeArrowheads="1"/>
          </p:cNvPicPr>
          <p:nvPr/>
        </p:nvPicPr>
        <p:blipFill>
          <a:blip r:embed="rId4" cstate="print"/>
          <a:srcRect/>
          <a:stretch>
            <a:fillRect/>
          </a:stretch>
        </p:blipFill>
        <p:spPr bwMode="auto">
          <a:xfrm>
            <a:off x="372488" y="4005064"/>
            <a:ext cx="1043741" cy="1349623"/>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0" y="116632"/>
            <a:ext cx="4236892" cy="1656184"/>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635896" y="0"/>
            <a:ext cx="5318924" cy="1872208"/>
          </a:xfrm>
          <a:prstGeom prst="rect">
            <a:avLst/>
          </a:prstGeom>
          <a:noFill/>
          <a:ln w="9525">
            <a:noFill/>
            <a:miter lim="800000"/>
            <a:headEnd/>
            <a:tailEnd/>
          </a:ln>
        </p:spPr>
      </p:pic>
      <p:pic>
        <p:nvPicPr>
          <p:cNvPr id="3" name="Picture 4"/>
          <p:cNvPicPr>
            <a:picLocks noChangeAspect="1" noChangeArrowheads="1"/>
          </p:cNvPicPr>
          <p:nvPr/>
        </p:nvPicPr>
        <p:blipFill>
          <a:blip r:embed="rId7" cstate="print"/>
          <a:srcRect/>
          <a:stretch>
            <a:fillRect/>
          </a:stretch>
        </p:blipFill>
        <p:spPr bwMode="auto">
          <a:xfrm>
            <a:off x="7740352" y="980728"/>
            <a:ext cx="593725" cy="739775"/>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rot="2626282">
            <a:off x="8316416" y="1484784"/>
            <a:ext cx="593725" cy="739775"/>
          </a:xfrm>
          <a:prstGeom prst="rect">
            <a:avLst/>
          </a:prstGeom>
          <a:noFill/>
          <a:ln w="9525">
            <a:noFill/>
            <a:miter lim="800000"/>
            <a:headEnd/>
            <a:tailEnd/>
          </a:ln>
        </p:spPr>
      </p:pic>
      <p:pic>
        <p:nvPicPr>
          <p:cNvPr id="13" name="Picture 4"/>
          <p:cNvPicPr>
            <a:picLocks noChangeAspect="1" noChangeArrowheads="1"/>
          </p:cNvPicPr>
          <p:nvPr/>
        </p:nvPicPr>
        <p:blipFill>
          <a:blip r:embed="rId7" cstate="print"/>
          <a:srcRect/>
          <a:stretch>
            <a:fillRect/>
          </a:stretch>
        </p:blipFill>
        <p:spPr bwMode="auto">
          <a:xfrm rot="2626282">
            <a:off x="5835329" y="758483"/>
            <a:ext cx="380787" cy="4744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323528" y="116632"/>
            <a:ext cx="2520280" cy="523220"/>
          </a:xfrm>
          <a:prstGeom prst="rect">
            <a:avLst/>
          </a:prstGeom>
          <a:solidFill>
            <a:srgbClr val="002060"/>
          </a:solidFill>
        </p:spPr>
        <p:txBody>
          <a:bodyPr wrap="square" rtlCol="0">
            <a:spAutoFit/>
          </a:bodyPr>
          <a:lstStyle/>
          <a:p>
            <a:pPr algn="ctr"/>
            <a:r>
              <a:rPr lang="de-DE" sz="2800" dirty="0" smtClean="0">
                <a:solidFill>
                  <a:schemeClr val="bg1"/>
                </a:solidFill>
              </a:rPr>
              <a:t>obgleich</a:t>
            </a:r>
            <a:endParaRPr lang="de-DE" sz="2800" dirty="0">
              <a:solidFill>
                <a:schemeClr val="bg1"/>
              </a:solidFill>
            </a:endParaRPr>
          </a:p>
        </p:txBody>
      </p:sp>
      <p:sp>
        <p:nvSpPr>
          <p:cNvPr id="7" name="Textfeld 6"/>
          <p:cNvSpPr txBox="1"/>
          <p:nvPr/>
        </p:nvSpPr>
        <p:spPr>
          <a:xfrm>
            <a:off x="2051720" y="1556792"/>
            <a:ext cx="6552728" cy="1200329"/>
          </a:xfrm>
          <a:prstGeom prst="rect">
            <a:avLst/>
          </a:prstGeom>
          <a:noFill/>
        </p:spPr>
        <p:txBody>
          <a:bodyPr wrap="square" rtlCol="0">
            <a:spAutoFit/>
          </a:bodyPr>
          <a:lstStyle/>
          <a:p>
            <a:pPr algn="ctr">
              <a:lnSpc>
                <a:spcPct val="150000"/>
              </a:lnSpc>
            </a:pPr>
            <a:r>
              <a:rPr lang="de-DE" sz="2400" dirty="0" smtClean="0"/>
              <a:t>Das damalige Justizministerium hatte es in seinem </a:t>
            </a:r>
            <a:r>
              <a:rPr lang="de-DE" sz="2400" b="1" dirty="0" smtClean="0"/>
              <a:t>Referentenentwurf</a:t>
            </a:r>
            <a:r>
              <a:rPr lang="de-DE" sz="2400" dirty="0" smtClean="0"/>
              <a:t> (11/2002) ganz anders geplant</a:t>
            </a:r>
          </a:p>
        </p:txBody>
      </p:sp>
      <p:sp>
        <p:nvSpPr>
          <p:cNvPr id="13" name="Textfeld 12"/>
          <p:cNvSpPr txBox="1"/>
          <p:nvPr/>
        </p:nvSpPr>
        <p:spPr>
          <a:xfrm>
            <a:off x="2123728" y="2924944"/>
            <a:ext cx="6552728" cy="1477328"/>
          </a:xfrm>
          <a:prstGeom prst="rect">
            <a:avLst/>
          </a:prstGeom>
          <a:noFill/>
        </p:spPr>
        <p:txBody>
          <a:bodyPr wrap="square" rtlCol="0">
            <a:spAutoFit/>
          </a:bodyPr>
          <a:lstStyle/>
          <a:p>
            <a:pPr algn="ctr">
              <a:lnSpc>
                <a:spcPct val="150000"/>
              </a:lnSpc>
            </a:pPr>
            <a:r>
              <a:rPr lang="de-DE" dirty="0" smtClean="0"/>
              <a:t>bis 22.10.2002 Herta Däubler-Gmelin</a:t>
            </a:r>
          </a:p>
          <a:p>
            <a:pPr algn="ctr">
              <a:lnSpc>
                <a:spcPct val="150000"/>
              </a:lnSpc>
            </a:pPr>
            <a:r>
              <a:rPr lang="de-DE" dirty="0" smtClean="0"/>
              <a:t>ab 22.10 Brigitte Zypries</a:t>
            </a:r>
          </a:p>
          <a:p>
            <a:pPr algn="ctr">
              <a:lnSpc>
                <a:spcPct val="150000"/>
              </a:lnSpc>
            </a:pPr>
            <a:endParaRPr lang="de-D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179512" y="116632"/>
            <a:ext cx="2520280" cy="461665"/>
          </a:xfrm>
          <a:prstGeom prst="rect">
            <a:avLst/>
          </a:prstGeom>
          <a:solidFill>
            <a:srgbClr val="002060"/>
          </a:solidFill>
        </p:spPr>
        <p:txBody>
          <a:bodyPr wrap="square" rtlCol="0">
            <a:spAutoFit/>
          </a:bodyPr>
          <a:lstStyle/>
          <a:p>
            <a:pPr algn="ctr"/>
            <a:r>
              <a:rPr lang="de-DE" sz="2400" dirty="0" smtClean="0">
                <a:solidFill>
                  <a:schemeClr val="bg1"/>
                </a:solidFill>
              </a:rPr>
              <a:t>§ 52a UrhG</a:t>
            </a:r>
            <a:endParaRPr lang="de-DE" sz="2400" dirty="0">
              <a:solidFill>
                <a:schemeClr val="bg1"/>
              </a:solidFill>
            </a:endParaRPr>
          </a:p>
        </p:txBody>
      </p:sp>
      <p:pic>
        <p:nvPicPr>
          <p:cNvPr id="5122" name="Picture 2"/>
          <p:cNvPicPr>
            <a:picLocks noChangeAspect="1" noChangeArrowheads="1"/>
          </p:cNvPicPr>
          <p:nvPr/>
        </p:nvPicPr>
        <p:blipFill>
          <a:blip r:embed="rId3" cstate="print"/>
          <a:srcRect/>
          <a:stretch>
            <a:fillRect/>
          </a:stretch>
        </p:blipFill>
        <p:spPr bwMode="auto">
          <a:xfrm>
            <a:off x="35496" y="908720"/>
            <a:ext cx="9010433" cy="309634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331640" y="4149080"/>
            <a:ext cx="4752528" cy="13716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580112" y="692696"/>
            <a:ext cx="2217737" cy="922337"/>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3059832" y="116632"/>
            <a:ext cx="6013450" cy="617537"/>
          </a:xfrm>
          <a:prstGeom prst="rect">
            <a:avLst/>
          </a:prstGeom>
          <a:noFill/>
          <a:ln w="9525">
            <a:noFill/>
            <a:miter lim="800000"/>
            <a:headEnd/>
            <a:tailEnd/>
          </a:ln>
        </p:spPr>
      </p:pic>
      <p:sp>
        <p:nvSpPr>
          <p:cNvPr id="7" name="Textfeld 6"/>
          <p:cNvSpPr txBox="1"/>
          <p:nvPr/>
        </p:nvSpPr>
        <p:spPr>
          <a:xfrm>
            <a:off x="2123728" y="404664"/>
            <a:ext cx="936104" cy="400110"/>
          </a:xfrm>
          <a:prstGeom prst="rect">
            <a:avLst/>
          </a:prstGeom>
          <a:solidFill>
            <a:schemeClr val="bg1"/>
          </a:solidFill>
        </p:spPr>
        <p:txBody>
          <a:bodyPr wrap="square" rtlCol="0">
            <a:spAutoFit/>
          </a:bodyPr>
          <a:lstStyle/>
          <a:p>
            <a:r>
              <a:rPr lang="de-DE" sz="2000" dirty="0" smtClean="0"/>
              <a:t>vorher</a:t>
            </a:r>
            <a:endParaRPr lang="de-DE" sz="2000" dirty="0"/>
          </a:p>
        </p:txBody>
      </p:sp>
      <p:cxnSp>
        <p:nvCxnSpPr>
          <p:cNvPr id="16" name="Gerade Verbindung mit Pfeil 15"/>
          <p:cNvCxnSpPr/>
          <p:nvPr/>
        </p:nvCxnSpPr>
        <p:spPr>
          <a:xfrm flipH="1">
            <a:off x="3491880" y="1196752"/>
            <a:ext cx="648072" cy="36004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2555776" y="4005064"/>
            <a:ext cx="648072" cy="36004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588224" y="4077072"/>
            <a:ext cx="2376264" cy="1015663"/>
          </a:xfrm>
          <a:prstGeom prst="rect">
            <a:avLst/>
          </a:prstGeom>
          <a:solidFill>
            <a:srgbClr val="002060"/>
          </a:solidFill>
        </p:spPr>
        <p:txBody>
          <a:bodyPr wrap="square" rtlCol="0">
            <a:spAutoFit/>
          </a:bodyPr>
          <a:lstStyle/>
          <a:p>
            <a:pPr algn="ctr"/>
            <a:r>
              <a:rPr lang="de-DE" sz="2000" dirty="0" smtClean="0">
                <a:solidFill>
                  <a:schemeClr val="bg1"/>
                </a:solidFill>
              </a:rPr>
              <a:t>Vergütung nicht für Bildung, nur für Wissenschaft</a:t>
            </a:r>
            <a:endParaRPr lang="de-DE"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323528" y="116632"/>
            <a:ext cx="2520280" cy="461665"/>
          </a:xfrm>
          <a:prstGeom prst="rect">
            <a:avLst/>
          </a:prstGeom>
          <a:solidFill>
            <a:srgbClr val="002060"/>
          </a:solidFill>
        </p:spPr>
        <p:txBody>
          <a:bodyPr wrap="square" rtlCol="0">
            <a:spAutoFit/>
          </a:bodyPr>
          <a:lstStyle/>
          <a:p>
            <a:pPr algn="ctr"/>
            <a:r>
              <a:rPr lang="de-DE" sz="2400" dirty="0" smtClean="0">
                <a:solidFill>
                  <a:schemeClr val="bg1"/>
                </a:solidFill>
              </a:rPr>
              <a:t>§ 52a UrhG</a:t>
            </a:r>
            <a:endParaRPr lang="de-DE" sz="2400" dirty="0">
              <a:solidFill>
                <a:schemeClr val="bg1"/>
              </a:solidFill>
            </a:endParaRPr>
          </a:p>
        </p:txBody>
      </p:sp>
      <p:sp>
        <p:nvSpPr>
          <p:cNvPr id="7" name="Textfeld 6"/>
          <p:cNvSpPr txBox="1"/>
          <p:nvPr/>
        </p:nvSpPr>
        <p:spPr>
          <a:xfrm>
            <a:off x="2987824" y="188640"/>
            <a:ext cx="2808312" cy="523220"/>
          </a:xfrm>
          <a:prstGeom prst="rect">
            <a:avLst/>
          </a:prstGeom>
          <a:noFill/>
        </p:spPr>
        <p:txBody>
          <a:bodyPr wrap="square" rtlCol="0">
            <a:spAutoFit/>
          </a:bodyPr>
          <a:lstStyle/>
          <a:p>
            <a:r>
              <a:rPr lang="de-DE" sz="2000" dirty="0" smtClean="0"/>
              <a:t>vorher </a:t>
            </a:r>
            <a:r>
              <a:rPr lang="de-DE" sz="2800" dirty="0" smtClean="0"/>
              <a:t>- nachher</a:t>
            </a:r>
            <a:endParaRPr lang="de-DE" sz="2800" dirty="0"/>
          </a:p>
        </p:txBody>
      </p:sp>
      <p:sp>
        <p:nvSpPr>
          <p:cNvPr id="10" name="Textfeld 9"/>
          <p:cNvSpPr txBox="1"/>
          <p:nvPr/>
        </p:nvSpPr>
        <p:spPr>
          <a:xfrm>
            <a:off x="5292080" y="260648"/>
            <a:ext cx="1008112" cy="523220"/>
          </a:xfrm>
          <a:prstGeom prst="rect">
            <a:avLst/>
          </a:prstGeom>
          <a:noFill/>
        </p:spPr>
        <p:txBody>
          <a:bodyPr wrap="square" rtlCol="0">
            <a:spAutoFit/>
          </a:bodyPr>
          <a:lstStyle/>
          <a:p>
            <a:r>
              <a:rPr lang="de-DE" sz="2800" dirty="0" smtClean="0"/>
              <a:t>2003</a:t>
            </a:r>
            <a:endParaRPr lang="de-DE" sz="2800" dirty="0"/>
          </a:p>
        </p:txBody>
      </p:sp>
      <p:pic>
        <p:nvPicPr>
          <p:cNvPr id="8"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9"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dirty="0">
                <a:solidFill>
                  <a:srgbClr val="002060"/>
                </a:solidFill>
              </a:rPr>
              <a:t>nur kleine Teile eines Werkes</a:t>
            </a:r>
          </a:p>
        </p:txBody>
      </p:sp>
      <p:sp>
        <p:nvSpPr>
          <p:cNvPr id="11" name="AutoShape 5"/>
          <p:cNvSpPr>
            <a:spLocks noChangeArrowheads="1"/>
          </p:cNvSpPr>
          <p:nvPr/>
        </p:nvSpPr>
        <p:spPr bwMode="auto">
          <a:xfrm>
            <a:off x="2782888" y="914400"/>
            <a:ext cx="2170112" cy="492125"/>
          </a:xfrm>
          <a:prstGeom prst="wedgeRectCallout">
            <a:avLst>
              <a:gd name="adj1" fmla="val -150380"/>
              <a:gd name="adj2" fmla="val 341773"/>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nur für die Nutzung IM Unterricht</a:t>
            </a:r>
          </a:p>
        </p:txBody>
      </p:sp>
      <p:sp>
        <p:nvSpPr>
          <p:cNvPr id="12"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nur für die bestimmt abgegrenzten Teilnehmer von Kursen</a:t>
            </a:r>
          </a:p>
        </p:txBody>
      </p:sp>
      <p:sp>
        <p:nvSpPr>
          <p:cNvPr id="13"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für die Nutzung genau definierter Forschungsgruppen</a:t>
            </a:r>
          </a:p>
        </p:txBody>
      </p:sp>
      <p:sp>
        <p:nvSpPr>
          <p:cNvPr id="14" name="AutoShape 8"/>
          <p:cNvSpPr>
            <a:spLocks noChangeArrowheads="1"/>
          </p:cNvSpPr>
          <p:nvPr/>
        </p:nvSpPr>
        <p:spPr bwMode="auto">
          <a:xfrm>
            <a:off x="5526088" y="990600"/>
            <a:ext cx="3078360" cy="492443"/>
          </a:xfrm>
          <a:prstGeom prst="wedgeRectCallout">
            <a:avLst>
              <a:gd name="adj1" fmla="val -24648"/>
              <a:gd name="adj2" fmla="val 154616"/>
            </a:avLst>
          </a:prstGeom>
          <a:solidFill>
            <a:srgbClr val="CBCBCB">
              <a:alpha val="50195"/>
            </a:srgbClr>
          </a:solidFill>
          <a:ln w="9525">
            <a:noFill/>
            <a:miter lim="800000"/>
            <a:headEnd/>
            <a:tailEnd/>
          </a:ln>
        </p:spPr>
        <p:txBody>
          <a:bodyPr wrap="square" lIns="0" tIns="0" rIns="0" bIns="0">
            <a:spAutoFit/>
          </a:bodyPr>
          <a:lstStyle/>
          <a:p>
            <a:pPr>
              <a:buFont typeface="Wingdings" pitchFamily="2" charset="2"/>
              <a:buNone/>
            </a:pPr>
            <a:r>
              <a:rPr lang="de-DE" sz="1600" b="1" dirty="0">
                <a:solidFill>
                  <a:srgbClr val="002060"/>
                </a:solidFill>
              </a:rPr>
              <a:t>befristet bis Ende 2006 </a:t>
            </a:r>
            <a:r>
              <a:rPr lang="de-DE" sz="1600" b="1" dirty="0" smtClean="0">
                <a:solidFill>
                  <a:srgbClr val="002060"/>
                </a:solidFill>
              </a:rPr>
              <a:t>– verlängert </a:t>
            </a:r>
            <a:r>
              <a:rPr lang="de-DE" sz="1600" b="1" dirty="0">
                <a:solidFill>
                  <a:srgbClr val="002060"/>
                </a:solidFill>
              </a:rPr>
              <a:t>bis </a:t>
            </a:r>
            <a:r>
              <a:rPr lang="de-DE" sz="1600" b="1" dirty="0" smtClean="0">
                <a:solidFill>
                  <a:srgbClr val="002060"/>
                </a:solidFill>
              </a:rPr>
              <a:t>2008, dann bis 2012, dann ???</a:t>
            </a:r>
            <a:endParaRPr lang="de-DE" sz="1600" b="1" dirty="0">
              <a:solidFill>
                <a:srgbClr val="002060"/>
              </a:solidFill>
            </a:endParaRPr>
          </a:p>
        </p:txBody>
      </p:sp>
      <p:sp>
        <p:nvSpPr>
          <p:cNvPr id="16"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ohne direktes oder indirektes kommerzielles Interesse</a:t>
            </a:r>
          </a:p>
        </p:txBody>
      </p:sp>
      <p:sp>
        <p:nvSpPr>
          <p:cNvPr id="17" name="AutoShape 10"/>
          <p:cNvSpPr>
            <a:spLocks noChangeArrowheads="1"/>
          </p:cNvSpPr>
          <p:nvPr/>
        </p:nvSpPr>
        <p:spPr bwMode="auto">
          <a:xfrm>
            <a:off x="6973888" y="3886200"/>
            <a:ext cx="2170112" cy="984885"/>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in Schulen nur mit expliziter Zustimmung der Rechtsinhaber</a:t>
            </a:r>
          </a:p>
        </p:txBody>
      </p:sp>
      <p:sp>
        <p:nvSpPr>
          <p:cNvPr id="18"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von Filmen erst nach 2 Jahren der Verwertung in Filmtheatern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animBg="1" autoUpdateAnimBg="0"/>
      <p:bldP spid="12" grpId="0" animBg="1" autoUpdateAnimBg="0"/>
      <p:bldP spid="13" grpId="0" animBg="1" autoUpdateAnimBg="0"/>
      <p:bldP spid="14" grpId="0" animBg="1" autoUpdateAnimBg="0"/>
      <p:bldP spid="16" grpId="0" animBg="1" autoUpdateAnimBg="0"/>
      <p:bldP spid="17" grpId="0" animBg="1" autoUpdateAnimBg="0"/>
      <p:bldP spid="1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323528" y="116632"/>
            <a:ext cx="2520280" cy="461665"/>
          </a:xfrm>
          <a:prstGeom prst="rect">
            <a:avLst/>
          </a:prstGeom>
          <a:solidFill>
            <a:srgbClr val="002060"/>
          </a:solidFill>
        </p:spPr>
        <p:txBody>
          <a:bodyPr wrap="square" rtlCol="0">
            <a:spAutoFit/>
          </a:bodyPr>
          <a:lstStyle/>
          <a:p>
            <a:pPr algn="ctr"/>
            <a:r>
              <a:rPr lang="de-DE" sz="2400" dirty="0" smtClean="0">
                <a:solidFill>
                  <a:schemeClr val="bg1"/>
                </a:solidFill>
              </a:rPr>
              <a:t>§ 52a UrhG</a:t>
            </a:r>
            <a:endParaRPr lang="de-DE" sz="2400" dirty="0">
              <a:solidFill>
                <a:schemeClr val="bg1"/>
              </a:solidFill>
            </a:endParaRPr>
          </a:p>
        </p:txBody>
      </p:sp>
      <p:sp>
        <p:nvSpPr>
          <p:cNvPr id="7" name="Textfeld 6"/>
          <p:cNvSpPr txBox="1"/>
          <p:nvPr/>
        </p:nvSpPr>
        <p:spPr>
          <a:xfrm>
            <a:off x="2987824" y="188640"/>
            <a:ext cx="2808312" cy="523220"/>
          </a:xfrm>
          <a:prstGeom prst="rect">
            <a:avLst/>
          </a:prstGeom>
          <a:noFill/>
        </p:spPr>
        <p:txBody>
          <a:bodyPr wrap="square" rtlCol="0">
            <a:spAutoFit/>
          </a:bodyPr>
          <a:lstStyle/>
          <a:p>
            <a:r>
              <a:rPr lang="de-DE" sz="2000" dirty="0" smtClean="0"/>
              <a:t>vorher </a:t>
            </a:r>
            <a:r>
              <a:rPr lang="de-DE" sz="2800" dirty="0" smtClean="0"/>
              <a:t>- nachher</a:t>
            </a:r>
            <a:endParaRPr lang="de-DE" sz="2800" dirty="0"/>
          </a:p>
        </p:txBody>
      </p:sp>
      <p:sp>
        <p:nvSpPr>
          <p:cNvPr id="10" name="Textfeld 9"/>
          <p:cNvSpPr txBox="1"/>
          <p:nvPr/>
        </p:nvSpPr>
        <p:spPr>
          <a:xfrm>
            <a:off x="5292080" y="260648"/>
            <a:ext cx="1008112" cy="523220"/>
          </a:xfrm>
          <a:prstGeom prst="rect">
            <a:avLst/>
          </a:prstGeom>
          <a:noFill/>
        </p:spPr>
        <p:txBody>
          <a:bodyPr wrap="square" rtlCol="0">
            <a:spAutoFit/>
          </a:bodyPr>
          <a:lstStyle/>
          <a:p>
            <a:r>
              <a:rPr lang="de-DE" sz="2800" dirty="0" smtClean="0"/>
              <a:t>2003</a:t>
            </a:r>
            <a:endParaRPr lang="de-DE" sz="2800" dirty="0"/>
          </a:p>
        </p:txBody>
      </p:sp>
      <p:pic>
        <p:nvPicPr>
          <p:cNvPr id="8"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9"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dirty="0">
                <a:solidFill>
                  <a:srgbClr val="002060"/>
                </a:solidFill>
              </a:rPr>
              <a:t>nur kleine Teile eines Werkes</a:t>
            </a:r>
          </a:p>
        </p:txBody>
      </p:sp>
      <p:sp>
        <p:nvSpPr>
          <p:cNvPr id="11" name="AutoShape 5"/>
          <p:cNvSpPr>
            <a:spLocks noChangeArrowheads="1"/>
          </p:cNvSpPr>
          <p:nvPr/>
        </p:nvSpPr>
        <p:spPr bwMode="auto">
          <a:xfrm>
            <a:off x="2782888" y="914400"/>
            <a:ext cx="2170112" cy="492125"/>
          </a:xfrm>
          <a:prstGeom prst="wedgeRectCallout">
            <a:avLst>
              <a:gd name="adj1" fmla="val -148435"/>
              <a:gd name="adj2" fmla="val 35320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dirty="0">
                <a:solidFill>
                  <a:srgbClr val="002060"/>
                </a:solidFill>
              </a:rPr>
              <a:t>nur für die Nutzung IM Unterricht</a:t>
            </a:r>
          </a:p>
        </p:txBody>
      </p:sp>
      <p:sp>
        <p:nvSpPr>
          <p:cNvPr id="12"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nur für die bestimmt abgegrenzten Teilnehmer von Kursen</a:t>
            </a:r>
          </a:p>
        </p:txBody>
      </p:sp>
      <p:sp>
        <p:nvSpPr>
          <p:cNvPr id="13"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für die Nutzung genau definierter Forschungsgruppen</a:t>
            </a:r>
          </a:p>
        </p:txBody>
      </p:sp>
      <p:sp>
        <p:nvSpPr>
          <p:cNvPr id="14" name="AutoShape 8"/>
          <p:cNvSpPr>
            <a:spLocks noChangeArrowheads="1"/>
          </p:cNvSpPr>
          <p:nvPr/>
        </p:nvSpPr>
        <p:spPr bwMode="auto">
          <a:xfrm>
            <a:off x="5526088" y="990600"/>
            <a:ext cx="2474912" cy="492125"/>
          </a:xfrm>
          <a:prstGeom prst="wedgeRectCallout">
            <a:avLst>
              <a:gd name="adj1" fmla="val -24648"/>
              <a:gd name="adj2" fmla="val 154616"/>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befristet bis Ende 2006 </a:t>
            </a:r>
            <a:r>
              <a:rPr lang="de-DE" sz="1600" b="1" smtClean="0">
                <a:solidFill>
                  <a:srgbClr val="002060"/>
                </a:solidFill>
              </a:rPr>
              <a:t>–verlängert </a:t>
            </a:r>
            <a:r>
              <a:rPr lang="de-DE" sz="1600" b="1">
                <a:solidFill>
                  <a:srgbClr val="002060"/>
                </a:solidFill>
              </a:rPr>
              <a:t>bis 2008</a:t>
            </a:r>
          </a:p>
        </p:txBody>
      </p:sp>
      <p:sp>
        <p:nvSpPr>
          <p:cNvPr id="16"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ohne direktes oder indirektes kommerzielles Interesse</a:t>
            </a:r>
          </a:p>
        </p:txBody>
      </p:sp>
      <p:sp>
        <p:nvSpPr>
          <p:cNvPr id="17" name="AutoShape 10"/>
          <p:cNvSpPr>
            <a:spLocks noChangeArrowheads="1"/>
          </p:cNvSpPr>
          <p:nvPr/>
        </p:nvSpPr>
        <p:spPr bwMode="auto">
          <a:xfrm>
            <a:off x="6973888" y="3886200"/>
            <a:ext cx="2170112" cy="984885"/>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in Schulen nur mit expliziter Zustimmung der Rechtsinhaber</a:t>
            </a:r>
          </a:p>
        </p:txBody>
      </p:sp>
      <p:sp>
        <p:nvSpPr>
          <p:cNvPr id="18"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von Filmen erst nach 2 Jahren der Verwertung in Filmtheatern</a:t>
            </a:r>
          </a:p>
        </p:txBody>
      </p:sp>
      <p:pic>
        <p:nvPicPr>
          <p:cNvPr id="6146" name="Picture 2"/>
          <p:cNvPicPr>
            <a:picLocks noChangeAspect="1" noChangeArrowheads="1"/>
          </p:cNvPicPr>
          <p:nvPr/>
        </p:nvPicPr>
        <p:blipFill>
          <a:blip r:embed="rId4" cstate="print"/>
          <a:srcRect/>
          <a:stretch>
            <a:fillRect/>
          </a:stretch>
        </p:blipFill>
        <p:spPr bwMode="auto">
          <a:xfrm>
            <a:off x="2411760" y="1268760"/>
            <a:ext cx="5747138" cy="2240335"/>
          </a:xfrm>
          <a:prstGeom prst="rect">
            <a:avLst/>
          </a:prstGeom>
          <a:noFill/>
          <a:ln w="9525">
            <a:noFill/>
            <a:miter lim="800000"/>
            <a:headEnd/>
            <a:tailEnd/>
          </a:ln>
        </p:spPr>
      </p:pic>
      <p:sp>
        <p:nvSpPr>
          <p:cNvPr id="19" name="AutoShape 11"/>
          <p:cNvSpPr>
            <a:spLocks noChangeArrowheads="1"/>
          </p:cNvSpPr>
          <p:nvPr/>
        </p:nvSpPr>
        <p:spPr bwMode="auto">
          <a:xfrm>
            <a:off x="611560" y="3573016"/>
            <a:ext cx="2713037" cy="492443"/>
          </a:xfrm>
          <a:prstGeom prst="wedgeRectCallout">
            <a:avLst>
              <a:gd name="adj1" fmla="val 126351"/>
              <a:gd name="adj2" fmla="val -222329"/>
            </a:avLst>
          </a:prstGeom>
          <a:solidFill>
            <a:srgbClr val="002060"/>
          </a:solidFill>
          <a:ln w="9525">
            <a:noFill/>
            <a:miter lim="800000"/>
            <a:headEnd/>
            <a:tailEnd/>
          </a:ln>
        </p:spPr>
        <p:txBody>
          <a:bodyPr lIns="0" tIns="0" rIns="0" bIns="0">
            <a:spAutoFit/>
          </a:bodyPr>
          <a:lstStyle/>
          <a:p>
            <a:pPr algn="ctr">
              <a:buFont typeface="Wingdings" pitchFamily="2" charset="2"/>
              <a:buNone/>
            </a:pPr>
            <a:r>
              <a:rPr lang="de-DE" sz="1600" b="1" dirty="0" smtClean="0">
                <a:solidFill>
                  <a:schemeClr val="bg1"/>
                </a:solidFill>
              </a:rPr>
              <a:t>Vergütungspflichtig: </a:t>
            </a:r>
          </a:p>
          <a:p>
            <a:pPr algn="ctr">
              <a:buFont typeface="Wingdings" pitchFamily="2" charset="2"/>
              <a:buNone/>
            </a:pPr>
            <a:r>
              <a:rPr lang="de-DE" sz="1600" b="1" dirty="0" smtClean="0">
                <a:solidFill>
                  <a:schemeClr val="bg1"/>
                </a:solidFill>
              </a:rPr>
              <a:t>Bildung und Wissenschaft</a:t>
            </a:r>
            <a:endParaRPr lang="de-DE"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79512" y="260648"/>
            <a:ext cx="7992888" cy="461665"/>
          </a:xfrm>
          <a:prstGeom prst="rect">
            <a:avLst/>
          </a:prstGeom>
          <a:solidFill>
            <a:srgbClr val="002060"/>
          </a:solidFill>
        </p:spPr>
        <p:txBody>
          <a:bodyPr wrap="square" rtlCol="0">
            <a:spAutoFit/>
          </a:bodyPr>
          <a:lstStyle/>
          <a:p>
            <a:pPr algn="ctr"/>
            <a:r>
              <a:rPr lang="de-DE" sz="2400" dirty="0" smtClean="0">
                <a:solidFill>
                  <a:schemeClr val="bg1"/>
                </a:solidFill>
              </a:rPr>
              <a:t>Gänzlich entgegen den Zielen des Aktionsbündnisses</a:t>
            </a:r>
            <a:endParaRPr lang="de-DE" sz="2400" dirty="0">
              <a:solidFill>
                <a:schemeClr val="bg1"/>
              </a:solidFill>
            </a:endParaRPr>
          </a:p>
        </p:txBody>
      </p:sp>
      <p:sp>
        <p:nvSpPr>
          <p:cNvPr id="3" name="Textfeld 2"/>
          <p:cNvSpPr txBox="1"/>
          <p:nvPr/>
        </p:nvSpPr>
        <p:spPr>
          <a:xfrm>
            <a:off x="1043608" y="2708920"/>
            <a:ext cx="6840760" cy="2862322"/>
          </a:xfrm>
          <a:prstGeom prst="rect">
            <a:avLst/>
          </a:prstGeom>
          <a:noFill/>
        </p:spPr>
        <p:txBody>
          <a:bodyPr wrap="square" rtlCol="0">
            <a:spAutoFit/>
          </a:bodyPr>
          <a:lstStyle/>
          <a:p>
            <a:pPr algn="ctr">
              <a:lnSpc>
                <a:spcPct val="150000"/>
              </a:lnSpc>
            </a:pPr>
            <a:r>
              <a:rPr lang="de-DE" sz="2400" dirty="0" smtClean="0"/>
              <a:t>In einer digitalisierten und vernetzten Informationsgesellschaft muss der </a:t>
            </a:r>
            <a:r>
              <a:rPr lang="de-DE" sz="2400" b="1" dirty="0" smtClean="0"/>
              <a:t>Zugang zur weltweiten Information für jedermann zu jeder Zeit von jedem Ort für Zwecke der Bildung und Wissenschaft</a:t>
            </a:r>
            <a:r>
              <a:rPr lang="de-DE" sz="2400" dirty="0" smtClean="0"/>
              <a:t> sichergestellt werden! </a:t>
            </a:r>
            <a:endParaRPr lang="de-DE" sz="2400" dirty="0"/>
          </a:p>
        </p:txBody>
      </p:sp>
      <p:sp>
        <p:nvSpPr>
          <p:cNvPr id="4" name="Textfeld 3"/>
          <p:cNvSpPr txBox="1"/>
          <p:nvPr/>
        </p:nvSpPr>
        <p:spPr>
          <a:xfrm>
            <a:off x="1763688" y="6073551"/>
            <a:ext cx="5688632" cy="307777"/>
          </a:xfrm>
          <a:prstGeom prst="rect">
            <a:avLst/>
          </a:prstGeom>
          <a:noFill/>
        </p:spPr>
        <p:txBody>
          <a:bodyPr wrap="square" rtlCol="0">
            <a:spAutoFit/>
          </a:bodyPr>
          <a:lstStyle/>
          <a:p>
            <a:pPr algn="ctr"/>
            <a:r>
              <a:rPr lang="de-DE" sz="1400" dirty="0" smtClean="0"/>
              <a:t>http://www.urheberrechtsbuendnis.de/</a:t>
            </a:r>
            <a:endParaRPr lang="de-DE" sz="1400" dirty="0"/>
          </a:p>
        </p:txBody>
      </p:sp>
      <p:grpSp>
        <p:nvGrpSpPr>
          <p:cNvPr id="8" name="Gruppieren 7"/>
          <p:cNvGrpSpPr/>
          <p:nvPr/>
        </p:nvGrpSpPr>
        <p:grpSpPr>
          <a:xfrm>
            <a:off x="1315739" y="1196752"/>
            <a:ext cx="7828261" cy="1366411"/>
            <a:chOff x="1315739" y="1196752"/>
            <a:chExt cx="7828261" cy="1366411"/>
          </a:xfrm>
        </p:grpSpPr>
        <p:pic>
          <p:nvPicPr>
            <p:cNvPr id="5" name="Picture 3"/>
            <p:cNvPicPr>
              <a:picLocks noChangeAspect="1" noChangeArrowheads="1"/>
            </p:cNvPicPr>
            <p:nvPr/>
          </p:nvPicPr>
          <p:blipFill>
            <a:blip r:embed="rId3" cstate="print"/>
            <a:srcRect/>
            <a:stretch>
              <a:fillRect/>
            </a:stretch>
          </p:blipFill>
          <p:spPr bwMode="auto">
            <a:xfrm>
              <a:off x="1315739" y="1196752"/>
              <a:ext cx="6424613" cy="1303337"/>
            </a:xfrm>
            <a:prstGeom prst="rect">
              <a:avLst/>
            </a:prstGeom>
            <a:noFill/>
            <a:ln w="9525">
              <a:noFill/>
              <a:miter lim="800000"/>
              <a:headEnd/>
              <a:tailEnd/>
            </a:ln>
          </p:spPr>
        </p:pic>
        <p:sp>
          <p:nvSpPr>
            <p:cNvPr id="6" name="Textfeld 5"/>
            <p:cNvSpPr txBox="1"/>
            <p:nvPr/>
          </p:nvSpPr>
          <p:spPr>
            <a:xfrm>
              <a:off x="7956376" y="1484784"/>
              <a:ext cx="1187624" cy="369332"/>
            </a:xfrm>
            <a:prstGeom prst="rect">
              <a:avLst/>
            </a:prstGeom>
            <a:noFill/>
          </p:spPr>
          <p:txBody>
            <a:bodyPr wrap="square" rtlCol="0">
              <a:spAutoFit/>
            </a:bodyPr>
            <a:lstStyle/>
            <a:p>
              <a:r>
                <a:rPr lang="de-DE" dirty="0" smtClean="0"/>
                <a:t>7734</a:t>
              </a:r>
              <a:endParaRPr lang="de-DE" dirty="0"/>
            </a:p>
          </p:txBody>
        </p:sp>
        <p:sp>
          <p:nvSpPr>
            <p:cNvPr id="7" name="Textfeld 6"/>
            <p:cNvSpPr txBox="1"/>
            <p:nvPr/>
          </p:nvSpPr>
          <p:spPr>
            <a:xfrm>
              <a:off x="7668344" y="1916832"/>
              <a:ext cx="1475656" cy="646331"/>
            </a:xfrm>
            <a:prstGeom prst="rect">
              <a:avLst/>
            </a:prstGeom>
            <a:noFill/>
          </p:spPr>
          <p:txBody>
            <a:bodyPr wrap="square" rtlCol="0">
              <a:spAutoFit/>
            </a:bodyPr>
            <a:lstStyle/>
            <a:p>
              <a:r>
                <a:rPr lang="de-DE" dirty="0" smtClean="0"/>
                <a:t>davon 372 Institutionen</a:t>
              </a:r>
              <a:endParaRPr lang="de-D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Grp="1"/>
          </p:cNvSpPr>
          <p:nvPr>
            <p:ph type="title" idx="4294967295"/>
          </p:nvPr>
        </p:nvSpPr>
        <p:spPr>
          <a:xfrm>
            <a:off x="611560" y="260648"/>
            <a:ext cx="7704856" cy="1944216"/>
          </a:xfrm>
          <a:solidFill>
            <a:srgbClr val="333366"/>
          </a:solidFill>
        </p:spPr>
        <p:txBody>
          <a:bodyPr anchor="ctr" anchorCtr="1">
            <a:normAutofit/>
          </a:bodyPr>
          <a:lstStyle/>
          <a:p>
            <a:r>
              <a:rPr lang="de-DE" sz="2400" dirty="0" smtClean="0">
                <a:solidFill>
                  <a:schemeClr val="bg1"/>
                </a:solidFill>
                <a:latin typeface="+mn-lt"/>
              </a:rPr>
              <a:t>Pressemitteilung der damaligen Bundesregierung (BMFT)</a:t>
            </a:r>
            <a:br>
              <a:rPr lang="de-DE" sz="2400" dirty="0" smtClean="0">
                <a:solidFill>
                  <a:schemeClr val="bg1"/>
                </a:solidFill>
                <a:latin typeface="+mn-lt"/>
              </a:rPr>
            </a:br>
            <a:r>
              <a:rPr lang="de-DE" sz="2400" dirty="0" smtClean="0">
                <a:solidFill>
                  <a:schemeClr val="bg1"/>
                </a:solidFill>
                <a:latin typeface="+mn-lt"/>
              </a:rPr>
              <a:t>	03.12.</a:t>
            </a:r>
            <a:r>
              <a:rPr lang="de-DE" sz="3600" b="1" dirty="0" smtClean="0">
                <a:solidFill>
                  <a:schemeClr val="bg1"/>
                </a:solidFill>
                <a:latin typeface="+mn-lt"/>
              </a:rPr>
              <a:t>2003 </a:t>
            </a:r>
            <a:r>
              <a:rPr lang="de-DE" sz="2400" dirty="0" smtClean="0">
                <a:solidFill>
                  <a:schemeClr val="bg1"/>
                </a:solidFill>
                <a:latin typeface="+mn-lt"/>
              </a:rPr>
              <a:t>zum „Masterplan zur Informationsgesellschaft Deutschland 2006“</a:t>
            </a:r>
            <a:endParaRPr lang="de-DE" sz="2400" dirty="0" smtClean="0">
              <a:solidFill>
                <a:schemeClr val="bg1"/>
              </a:solidFill>
              <a:latin typeface="+mn-lt"/>
              <a:ea typeface="Arial Unicode MS" pitchFamily="34" charset="-128"/>
              <a:cs typeface="Arial" pitchFamily="34" charset="0"/>
            </a:endParaRPr>
          </a:p>
        </p:txBody>
      </p:sp>
      <p:grpSp>
        <p:nvGrpSpPr>
          <p:cNvPr id="15" name="Gruppieren 14"/>
          <p:cNvGrpSpPr/>
          <p:nvPr/>
        </p:nvGrpSpPr>
        <p:grpSpPr>
          <a:xfrm>
            <a:off x="1331640" y="4377298"/>
            <a:ext cx="6336704" cy="1651541"/>
            <a:chOff x="1331640" y="4377298"/>
            <a:chExt cx="6336704" cy="1651541"/>
          </a:xfrm>
        </p:grpSpPr>
        <p:sp>
          <p:nvSpPr>
            <p:cNvPr id="11" name="Textfeld 10"/>
            <p:cNvSpPr txBox="1"/>
            <p:nvPr/>
          </p:nvSpPr>
          <p:spPr>
            <a:xfrm>
              <a:off x="1619672" y="4377298"/>
              <a:ext cx="5688632" cy="400110"/>
            </a:xfrm>
            <a:prstGeom prst="rect">
              <a:avLst/>
            </a:prstGeom>
            <a:noFill/>
          </p:spPr>
          <p:txBody>
            <a:bodyPr wrap="square" rtlCol="0">
              <a:spAutoFit/>
            </a:bodyPr>
            <a:lstStyle/>
            <a:p>
              <a:pPr algn="ctr"/>
              <a:r>
                <a:rPr lang="de-DE" sz="2000" i="1" dirty="0" smtClean="0"/>
                <a:t>Zu den übergeordneten strategischen Ziele gehörte</a:t>
              </a:r>
              <a:endParaRPr lang="de-DE" sz="2000" dirty="0"/>
            </a:p>
          </p:txBody>
        </p:sp>
        <p:sp>
          <p:nvSpPr>
            <p:cNvPr id="12" name="Textfeld 11"/>
            <p:cNvSpPr txBox="1"/>
            <p:nvPr/>
          </p:nvSpPr>
          <p:spPr>
            <a:xfrm>
              <a:off x="1331640" y="5013176"/>
              <a:ext cx="6336704" cy="1015663"/>
            </a:xfrm>
            <a:prstGeom prst="rect">
              <a:avLst/>
            </a:prstGeom>
            <a:noFill/>
          </p:spPr>
          <p:txBody>
            <a:bodyPr wrap="square" rtlCol="0">
              <a:spAutoFit/>
            </a:bodyPr>
            <a:lstStyle/>
            <a:p>
              <a:pPr algn="ctr"/>
              <a:r>
                <a:rPr lang="de-DE" sz="2000" dirty="0" smtClean="0"/>
                <a:t>Den </a:t>
              </a:r>
              <a:r>
                <a:rPr lang="de-DE" sz="2000" b="1" dirty="0" smtClean="0"/>
                <a:t>Zugang zur weltweiten wissenschaftlichen Information für jedermann zu </a:t>
              </a:r>
              <a:r>
                <a:rPr lang="de-DE" sz="2000" dirty="0" smtClean="0"/>
                <a:t>jeder Zeit und von jedem Ort zu fairen Bedingungen </a:t>
              </a:r>
              <a:r>
                <a:rPr lang="de-DE" sz="2000" b="1" dirty="0" smtClean="0"/>
                <a:t>sicherstellen.</a:t>
              </a:r>
              <a:endParaRPr lang="de-DE" sz="2000" dirty="0"/>
            </a:p>
          </p:txBody>
        </p:sp>
      </p:grpSp>
      <p:sp>
        <p:nvSpPr>
          <p:cNvPr id="13" name="Textfeld 12"/>
          <p:cNvSpPr txBox="1"/>
          <p:nvPr/>
        </p:nvSpPr>
        <p:spPr>
          <a:xfrm>
            <a:off x="1619672" y="2492896"/>
            <a:ext cx="5688632" cy="1692771"/>
          </a:xfrm>
          <a:prstGeom prst="rect">
            <a:avLst/>
          </a:prstGeom>
          <a:noFill/>
        </p:spPr>
        <p:txBody>
          <a:bodyPr wrap="square" rtlCol="0">
            <a:spAutoFit/>
          </a:bodyPr>
          <a:lstStyle/>
          <a:p>
            <a:pPr algn="ctr"/>
            <a:r>
              <a:rPr lang="de-DE" sz="2400" b="1" dirty="0" smtClean="0"/>
              <a:t>Information vernetzen - Wissen aktivieren</a:t>
            </a:r>
            <a:r>
              <a:rPr lang="de-DE" sz="2000" dirty="0" smtClean="0"/>
              <a:t>. </a:t>
            </a:r>
            <a:br>
              <a:rPr lang="de-DE" sz="2000" dirty="0" smtClean="0"/>
            </a:br>
            <a:r>
              <a:rPr lang="de-DE" sz="2000" dirty="0" smtClean="0"/>
              <a:t>Strategisches Positionspapier des Bundesministeriums für Bildung und Forschung zur Zukunft der wissenschaftlichen Information in Deutschland. </a:t>
            </a:r>
            <a:endParaRPr lang="de-DE" sz="2000" dirty="0"/>
          </a:p>
        </p:txBody>
      </p:sp>
      <p:sp>
        <p:nvSpPr>
          <p:cNvPr id="14" name="Textfeld 13"/>
          <p:cNvSpPr txBox="1"/>
          <p:nvPr/>
        </p:nvSpPr>
        <p:spPr>
          <a:xfrm>
            <a:off x="107504" y="6320353"/>
            <a:ext cx="9036496" cy="276999"/>
          </a:xfrm>
          <a:prstGeom prst="rect">
            <a:avLst/>
          </a:prstGeom>
          <a:noFill/>
        </p:spPr>
        <p:txBody>
          <a:bodyPr wrap="square" rtlCol="0">
            <a:spAutoFit/>
          </a:bodyPr>
          <a:lstStyle/>
          <a:p>
            <a:r>
              <a:rPr lang="de-DE" sz="1200" dirty="0" smtClean="0"/>
              <a:t>http://www.bibliotheksportal.de/fileadmin/user_upload/content/bibliotheken/strategie/dateien/BMBF_Information_vernetzen.pdf</a:t>
            </a:r>
            <a:endParaRPr lang="de-D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2843808" y="2420888"/>
            <a:ext cx="2952328" cy="707886"/>
          </a:xfrm>
          <a:prstGeom prst="rect">
            <a:avLst/>
          </a:prstGeom>
          <a:solidFill>
            <a:srgbClr val="002060"/>
          </a:solidFill>
        </p:spPr>
        <p:txBody>
          <a:bodyPr wrap="square" rtlCol="0">
            <a:spAutoFit/>
          </a:bodyPr>
          <a:lstStyle/>
          <a:p>
            <a:pPr algn="ctr"/>
            <a:r>
              <a:rPr lang="de-DE" sz="4000" dirty="0" smtClean="0">
                <a:solidFill>
                  <a:schemeClr val="bg1"/>
                </a:solidFill>
              </a:rPr>
              <a:t>Dritter Korb</a:t>
            </a:r>
            <a:endParaRPr lang="de-DE" sz="40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cstate="print"/>
          <a:srcRect/>
          <a:stretch>
            <a:fillRect/>
          </a:stretch>
        </p:blipFill>
        <p:spPr bwMode="auto">
          <a:xfrm>
            <a:off x="467544" y="404664"/>
            <a:ext cx="4358258" cy="590786"/>
          </a:xfrm>
          <a:prstGeom prst="rect">
            <a:avLst/>
          </a:prstGeom>
          <a:noFill/>
          <a:ln w="9525">
            <a:noFill/>
            <a:miter lim="800000"/>
            <a:headEnd/>
            <a:tailEnd/>
          </a:ln>
        </p:spPr>
      </p:pic>
      <p:sp>
        <p:nvSpPr>
          <p:cNvPr id="10" name="Textfeld 9"/>
          <p:cNvSpPr txBox="1"/>
          <p:nvPr/>
        </p:nvSpPr>
        <p:spPr>
          <a:xfrm>
            <a:off x="683568" y="1772816"/>
            <a:ext cx="7776864" cy="2308324"/>
          </a:xfrm>
          <a:prstGeom prst="rect">
            <a:avLst/>
          </a:prstGeom>
          <a:noFill/>
        </p:spPr>
        <p:txBody>
          <a:bodyPr wrap="square" rtlCol="0">
            <a:spAutoFit/>
          </a:bodyPr>
          <a:lstStyle/>
          <a:p>
            <a:pPr algn="ctr"/>
            <a:r>
              <a:rPr lang="de-DE" sz="2400" dirty="0" smtClean="0"/>
              <a:t>Das Dritte Gesetz</a:t>
            </a:r>
          </a:p>
          <a:p>
            <a:pPr algn="ctr"/>
            <a:r>
              <a:rPr lang="de-DE" sz="2400" dirty="0" smtClean="0"/>
              <a:t>zur Regelung des Urheberrechts in der Informationsgesellschaft</a:t>
            </a:r>
          </a:p>
          <a:p>
            <a:pPr algn="ctr"/>
            <a:endParaRPr lang="de-DE" sz="2400" dirty="0" smtClean="0"/>
          </a:p>
          <a:p>
            <a:pPr algn="ctr"/>
            <a:r>
              <a:rPr lang="de-DE" sz="2400" dirty="0" smtClean="0"/>
              <a:t>sollte (2007) nach dem Willen von Bundestag und Bundesrat ein </a:t>
            </a:r>
            <a:r>
              <a:rPr lang="de-DE" sz="2400" b="1" dirty="0" smtClean="0"/>
              <a:t>Wissenschaftskorb </a:t>
            </a:r>
            <a:r>
              <a:rPr lang="de-DE" sz="2400" dirty="0" smtClean="0"/>
              <a:t>werden</a:t>
            </a:r>
            <a:endParaRPr lang="de-DE" sz="2400" dirty="0"/>
          </a:p>
        </p:txBody>
      </p:sp>
      <p:sp>
        <p:nvSpPr>
          <p:cNvPr id="7" name="Textfeld 6"/>
          <p:cNvSpPr txBox="1"/>
          <p:nvPr/>
        </p:nvSpPr>
        <p:spPr>
          <a:xfrm>
            <a:off x="5148064" y="476672"/>
            <a:ext cx="1368152" cy="646331"/>
          </a:xfrm>
          <a:prstGeom prst="rect">
            <a:avLst/>
          </a:prstGeom>
          <a:noFill/>
        </p:spPr>
        <p:txBody>
          <a:bodyPr wrap="square" rtlCol="0">
            <a:spAutoFit/>
          </a:bodyPr>
          <a:lstStyle/>
          <a:p>
            <a:r>
              <a:rPr lang="de-DE" sz="3600" b="1" dirty="0" smtClean="0"/>
              <a:t>?????</a:t>
            </a:r>
            <a:endParaRPr lang="de-DE" sz="36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79512" y="980728"/>
            <a:ext cx="5112568" cy="646331"/>
          </a:xfrm>
          <a:prstGeom prst="rect">
            <a:avLst/>
          </a:prstGeom>
          <a:noFill/>
        </p:spPr>
        <p:txBody>
          <a:bodyPr wrap="square" rtlCol="0">
            <a:spAutoFit/>
          </a:bodyPr>
          <a:lstStyle/>
          <a:p>
            <a:r>
              <a:rPr lang="de-DE" dirty="0" smtClean="0"/>
              <a:t>"Es wird nicht einen 3. Korb geben, der alle Probleme umfassend regeln kann"</a:t>
            </a:r>
            <a:endParaRPr lang="de-DE" dirty="0"/>
          </a:p>
        </p:txBody>
      </p:sp>
      <p:grpSp>
        <p:nvGrpSpPr>
          <p:cNvPr id="21" name="Gruppieren 20"/>
          <p:cNvGrpSpPr/>
          <p:nvPr/>
        </p:nvGrpSpPr>
        <p:grpSpPr>
          <a:xfrm>
            <a:off x="4788024" y="1412776"/>
            <a:ext cx="4191000" cy="811833"/>
            <a:chOff x="4788024" y="1412776"/>
            <a:chExt cx="4191000" cy="811833"/>
          </a:xfrm>
        </p:grpSpPr>
        <p:pic>
          <p:nvPicPr>
            <p:cNvPr id="182274" name="Picture 2"/>
            <p:cNvPicPr>
              <a:picLocks noChangeAspect="1" noChangeArrowheads="1"/>
            </p:cNvPicPr>
            <p:nvPr/>
          </p:nvPicPr>
          <p:blipFill>
            <a:blip r:embed="rId3" cstate="print"/>
            <a:srcRect/>
            <a:stretch>
              <a:fillRect/>
            </a:stretch>
          </p:blipFill>
          <p:spPr bwMode="auto">
            <a:xfrm>
              <a:off x="4788024" y="1412776"/>
              <a:ext cx="4191000" cy="411163"/>
            </a:xfrm>
            <a:prstGeom prst="rect">
              <a:avLst/>
            </a:prstGeom>
            <a:noFill/>
            <a:ln w="9525">
              <a:noFill/>
              <a:miter lim="800000"/>
              <a:headEnd/>
              <a:tailEnd/>
            </a:ln>
          </p:spPr>
        </p:pic>
        <p:sp>
          <p:nvSpPr>
            <p:cNvPr id="12" name="Textfeld 11"/>
            <p:cNvSpPr txBox="1"/>
            <p:nvPr/>
          </p:nvSpPr>
          <p:spPr>
            <a:xfrm>
              <a:off x="4788024" y="1916832"/>
              <a:ext cx="2808312" cy="307777"/>
            </a:xfrm>
            <a:prstGeom prst="rect">
              <a:avLst/>
            </a:prstGeom>
            <a:noFill/>
          </p:spPr>
          <p:txBody>
            <a:bodyPr wrap="square" rtlCol="0">
              <a:spAutoFit/>
            </a:bodyPr>
            <a:lstStyle/>
            <a:p>
              <a:r>
                <a:rPr lang="de-DE" sz="1400" dirty="0" smtClean="0"/>
                <a:t>Heise online 20.09.2012</a:t>
              </a:r>
              <a:endParaRPr lang="de-DE" sz="1400" dirty="0"/>
            </a:p>
          </p:txBody>
        </p:sp>
      </p:grpSp>
      <p:grpSp>
        <p:nvGrpSpPr>
          <p:cNvPr id="20" name="Gruppieren 19"/>
          <p:cNvGrpSpPr/>
          <p:nvPr/>
        </p:nvGrpSpPr>
        <p:grpSpPr>
          <a:xfrm>
            <a:off x="395536" y="260648"/>
            <a:ext cx="6531811" cy="595809"/>
            <a:chOff x="395536" y="260648"/>
            <a:chExt cx="6531811" cy="595809"/>
          </a:xfrm>
        </p:grpSpPr>
        <p:sp>
          <p:nvSpPr>
            <p:cNvPr id="10" name="Textfeld 9"/>
            <p:cNvSpPr txBox="1"/>
            <p:nvPr/>
          </p:nvSpPr>
          <p:spPr>
            <a:xfrm>
              <a:off x="395536" y="332656"/>
              <a:ext cx="2808312" cy="461665"/>
            </a:xfrm>
            <a:prstGeom prst="rect">
              <a:avLst/>
            </a:prstGeom>
            <a:solidFill>
              <a:srgbClr val="002060"/>
            </a:solidFill>
          </p:spPr>
          <p:txBody>
            <a:bodyPr wrap="square" rtlCol="0">
              <a:spAutoFit/>
            </a:bodyPr>
            <a:lstStyle/>
            <a:p>
              <a:pPr algn="ctr"/>
              <a:r>
                <a:rPr lang="de-DE" sz="2400" b="1" dirty="0" smtClean="0">
                  <a:solidFill>
                    <a:schemeClr val="bg1"/>
                  </a:solidFill>
                </a:rPr>
                <a:t>Das dritte Körbchen</a:t>
              </a:r>
              <a:endParaRPr lang="de-DE" sz="2400" b="1" dirty="0">
                <a:solidFill>
                  <a:schemeClr val="bg1"/>
                </a:solidFill>
              </a:endParaRPr>
            </a:p>
          </p:txBody>
        </p:sp>
        <p:pic>
          <p:nvPicPr>
            <p:cNvPr id="182275" name="Picture 3"/>
            <p:cNvPicPr>
              <a:picLocks noChangeAspect="1" noChangeArrowheads="1"/>
            </p:cNvPicPr>
            <p:nvPr/>
          </p:nvPicPr>
          <p:blipFill>
            <a:blip r:embed="rId4" cstate="print"/>
            <a:srcRect/>
            <a:stretch>
              <a:fillRect/>
            </a:stretch>
          </p:blipFill>
          <p:spPr bwMode="auto">
            <a:xfrm>
              <a:off x="3491880" y="260648"/>
              <a:ext cx="3435467" cy="338708"/>
            </a:xfrm>
            <a:prstGeom prst="rect">
              <a:avLst/>
            </a:prstGeom>
            <a:noFill/>
            <a:ln w="9525">
              <a:noFill/>
              <a:miter lim="800000"/>
              <a:headEnd/>
              <a:tailEnd/>
            </a:ln>
          </p:spPr>
        </p:pic>
        <p:sp>
          <p:nvSpPr>
            <p:cNvPr id="14" name="Textfeld 13"/>
            <p:cNvSpPr txBox="1"/>
            <p:nvPr/>
          </p:nvSpPr>
          <p:spPr>
            <a:xfrm>
              <a:off x="3491880" y="548680"/>
              <a:ext cx="2808312" cy="307777"/>
            </a:xfrm>
            <a:prstGeom prst="rect">
              <a:avLst/>
            </a:prstGeom>
            <a:noFill/>
          </p:spPr>
          <p:txBody>
            <a:bodyPr wrap="square" rtlCol="0">
              <a:spAutoFit/>
            </a:bodyPr>
            <a:lstStyle/>
            <a:p>
              <a:r>
                <a:rPr lang="de-DE" sz="1400" dirty="0" err="1" smtClean="0"/>
                <a:t>Telemedicus</a:t>
              </a:r>
              <a:r>
                <a:rPr lang="de-DE" sz="1400" dirty="0" smtClean="0"/>
                <a:t> 21.09.2012</a:t>
              </a:r>
              <a:endParaRPr lang="de-DE" sz="1400" dirty="0"/>
            </a:p>
          </p:txBody>
        </p:sp>
      </p:grpSp>
      <p:sp>
        <p:nvSpPr>
          <p:cNvPr id="18" name="Textfeld 17"/>
          <p:cNvSpPr txBox="1"/>
          <p:nvPr/>
        </p:nvSpPr>
        <p:spPr>
          <a:xfrm>
            <a:off x="179512" y="1988840"/>
            <a:ext cx="4464496" cy="1477328"/>
          </a:xfrm>
          <a:prstGeom prst="rect">
            <a:avLst/>
          </a:prstGeom>
          <a:noFill/>
        </p:spPr>
        <p:txBody>
          <a:bodyPr wrap="square" rtlCol="0">
            <a:spAutoFit/>
          </a:bodyPr>
          <a:lstStyle/>
          <a:p>
            <a:pPr algn="ctr"/>
            <a:r>
              <a:rPr lang="de-DE" dirty="0" smtClean="0"/>
              <a:t>„Die Verschränkung der Akteure erlaubt im Moment keinen großen Wurf und kein Superreformgesetz, das alle Interessenkonflikte der digitalen Welt auf einmal lösen könnte“</a:t>
            </a:r>
            <a:endParaRPr lang="de-DE" dirty="0"/>
          </a:p>
        </p:txBody>
      </p:sp>
      <p:sp>
        <p:nvSpPr>
          <p:cNvPr id="19" name="Textfeld 18"/>
          <p:cNvSpPr txBox="1"/>
          <p:nvPr/>
        </p:nvSpPr>
        <p:spPr>
          <a:xfrm>
            <a:off x="179512" y="3501008"/>
            <a:ext cx="4464496" cy="1292662"/>
          </a:xfrm>
          <a:prstGeom prst="rect">
            <a:avLst/>
          </a:prstGeom>
          <a:noFill/>
        </p:spPr>
        <p:txBody>
          <a:bodyPr wrap="square" rtlCol="0">
            <a:spAutoFit/>
          </a:bodyPr>
          <a:lstStyle/>
          <a:p>
            <a:r>
              <a:rPr lang="de-DE" dirty="0" smtClean="0"/>
              <a:t>Sabine Leutheusser-Schnarrenberger. Kein Grund zum Kulturpessimismus</a:t>
            </a:r>
          </a:p>
          <a:p>
            <a:r>
              <a:rPr lang="de-DE" dirty="0" smtClean="0"/>
              <a:t>FAZ 31.5.2012  - </a:t>
            </a:r>
            <a:r>
              <a:rPr lang="de-DE" sz="1200" dirty="0" smtClean="0"/>
              <a:t>http://www.bmj.de/SharedDocs/Namensartikel/20120531_Kein_Grund_zum_Kulturpessimismus.html</a:t>
            </a:r>
            <a:endParaRPr lang="de-DE" sz="1200" dirty="0"/>
          </a:p>
        </p:txBody>
      </p:sp>
      <p:sp>
        <p:nvSpPr>
          <p:cNvPr id="16" name="Textfeld 15"/>
          <p:cNvSpPr txBox="1"/>
          <p:nvPr/>
        </p:nvSpPr>
        <p:spPr>
          <a:xfrm>
            <a:off x="4932040" y="3284984"/>
            <a:ext cx="3960440" cy="1477328"/>
          </a:xfrm>
          <a:prstGeom prst="rect">
            <a:avLst/>
          </a:prstGeom>
          <a:noFill/>
        </p:spPr>
        <p:txBody>
          <a:bodyPr wrap="square" rtlCol="0">
            <a:spAutoFit/>
          </a:bodyPr>
          <a:lstStyle/>
          <a:p>
            <a:pPr>
              <a:buFont typeface="Wingdings" pitchFamily="2" charset="2"/>
              <a:buChar char="Ø"/>
            </a:pPr>
            <a:r>
              <a:rPr lang="de-DE" dirty="0" smtClean="0"/>
              <a:t> Verwaiste Werke</a:t>
            </a:r>
          </a:p>
          <a:p>
            <a:pPr>
              <a:buFont typeface="Wingdings" pitchFamily="2" charset="2"/>
              <a:buChar char="Ø"/>
            </a:pPr>
            <a:r>
              <a:rPr lang="de-DE" dirty="0" smtClean="0"/>
              <a:t> Verwertungsgesellschaften</a:t>
            </a:r>
          </a:p>
          <a:p>
            <a:pPr>
              <a:buFont typeface="Wingdings" pitchFamily="2" charset="2"/>
              <a:buChar char="Ø"/>
            </a:pPr>
            <a:r>
              <a:rPr lang="de-DE" dirty="0" smtClean="0"/>
              <a:t> Abmahnungen</a:t>
            </a:r>
          </a:p>
          <a:p>
            <a:pPr>
              <a:buFont typeface="Wingdings" pitchFamily="2" charset="2"/>
              <a:buChar char="Ø"/>
            </a:pPr>
            <a:r>
              <a:rPr lang="de-DE" dirty="0" smtClean="0"/>
              <a:t> Leistungsschutzrecht für Presseverleger</a:t>
            </a:r>
            <a:endParaRPr lang="de-DE" dirty="0"/>
          </a:p>
        </p:txBody>
      </p:sp>
      <p:sp>
        <p:nvSpPr>
          <p:cNvPr id="17" name="Textfeld 16"/>
          <p:cNvSpPr txBox="1"/>
          <p:nvPr/>
        </p:nvSpPr>
        <p:spPr>
          <a:xfrm>
            <a:off x="467544" y="5157192"/>
            <a:ext cx="4896544" cy="1015663"/>
          </a:xfrm>
          <a:prstGeom prst="rect">
            <a:avLst/>
          </a:prstGeom>
          <a:noFill/>
        </p:spPr>
        <p:txBody>
          <a:bodyPr wrap="square" rtlCol="0">
            <a:spAutoFit/>
          </a:bodyPr>
          <a:lstStyle/>
          <a:p>
            <a:r>
              <a:rPr lang="de-DE" sz="2000" dirty="0" smtClean="0">
                <a:solidFill>
                  <a:srgbClr val="002060"/>
                </a:solidFill>
              </a:rPr>
              <a:t>Eine Bunderegierung unter Kanzlerin Merkel hatte </a:t>
            </a:r>
            <a:r>
              <a:rPr lang="de-DE" sz="2000" b="1" dirty="0" smtClean="0">
                <a:solidFill>
                  <a:srgbClr val="002060"/>
                </a:solidFill>
              </a:rPr>
              <a:t>8 Jahre Zeit für ein wissen-</a:t>
            </a:r>
            <a:r>
              <a:rPr lang="de-DE" sz="2000" b="1" dirty="0" err="1" smtClean="0">
                <a:solidFill>
                  <a:srgbClr val="002060"/>
                </a:solidFill>
              </a:rPr>
              <a:t>schaftsfreundliches</a:t>
            </a:r>
            <a:r>
              <a:rPr lang="de-DE" sz="2000" b="1" dirty="0" smtClean="0">
                <a:solidFill>
                  <a:srgbClr val="002060"/>
                </a:solidFill>
              </a:rPr>
              <a:t> Urheberrecht</a:t>
            </a:r>
            <a:r>
              <a:rPr lang="de-DE" sz="2000" dirty="0" smtClean="0">
                <a:solidFill>
                  <a:srgbClr val="002060"/>
                </a:solidFill>
              </a:rPr>
              <a:t>  gehabt.</a:t>
            </a:r>
            <a:endParaRPr lang="de-DE" sz="20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39552" y="332656"/>
            <a:ext cx="2880320" cy="461665"/>
          </a:xfrm>
          <a:prstGeom prst="rect">
            <a:avLst/>
          </a:prstGeom>
          <a:solidFill>
            <a:srgbClr val="002060"/>
          </a:solidFill>
        </p:spPr>
        <p:txBody>
          <a:bodyPr wrap="square" rtlCol="0">
            <a:spAutoFit/>
          </a:bodyPr>
          <a:lstStyle/>
          <a:p>
            <a:r>
              <a:rPr lang="de-DE" sz="2400" dirty="0" smtClean="0">
                <a:solidFill>
                  <a:schemeClr val="bg1"/>
                </a:solidFill>
              </a:rPr>
              <a:t>Wer ist gescheitert?</a:t>
            </a:r>
            <a:endParaRPr lang="de-DE" sz="2400" dirty="0">
              <a:solidFill>
                <a:schemeClr val="bg1"/>
              </a:solidFill>
            </a:endParaRPr>
          </a:p>
        </p:txBody>
      </p:sp>
      <p:sp>
        <p:nvSpPr>
          <p:cNvPr id="12" name="Textfeld 11"/>
          <p:cNvSpPr txBox="1"/>
          <p:nvPr/>
        </p:nvSpPr>
        <p:spPr>
          <a:xfrm>
            <a:off x="2339752" y="1340768"/>
            <a:ext cx="5760640" cy="2277547"/>
          </a:xfrm>
          <a:prstGeom prst="rect">
            <a:avLst/>
          </a:prstGeom>
          <a:noFill/>
        </p:spPr>
        <p:txBody>
          <a:bodyPr wrap="square" rtlCol="0">
            <a:spAutoFit/>
          </a:bodyPr>
          <a:lstStyle/>
          <a:p>
            <a:r>
              <a:rPr lang="de-DE" sz="2400" b="1" dirty="0" smtClean="0"/>
              <a:t>Die Politik?</a:t>
            </a:r>
          </a:p>
          <a:p>
            <a:endParaRPr lang="de-DE" dirty="0" smtClean="0"/>
          </a:p>
          <a:p>
            <a:r>
              <a:rPr lang="de-DE" sz="2000" dirty="0" smtClean="0"/>
              <a:t>weil sie nicht in der Lage ist, das Urheberrecht als </a:t>
            </a:r>
            <a:r>
              <a:rPr lang="de-DE" sz="2000" b="1" dirty="0" smtClean="0"/>
              <a:t>Recht der Informationsgesellschaft </a:t>
            </a:r>
            <a:r>
              <a:rPr lang="de-DE" sz="2000" dirty="0" smtClean="0"/>
              <a:t>und als Anreiz für die Informationswirtschaft zu formulieren und schon gar nicht Bildung und Wissenschaft freies Arbeiten in elektronischen Räumen zu garantieren?</a:t>
            </a:r>
            <a:endParaRPr lang="de-DE" sz="2000" dirty="0"/>
          </a:p>
        </p:txBody>
      </p:sp>
      <p:sp>
        <p:nvSpPr>
          <p:cNvPr id="13" name="Textfeld 12"/>
          <p:cNvSpPr txBox="1"/>
          <p:nvPr/>
        </p:nvSpPr>
        <p:spPr>
          <a:xfrm>
            <a:off x="2339752" y="3691478"/>
            <a:ext cx="6336704" cy="1969770"/>
          </a:xfrm>
          <a:prstGeom prst="rect">
            <a:avLst/>
          </a:prstGeom>
          <a:noFill/>
        </p:spPr>
        <p:txBody>
          <a:bodyPr wrap="square" rtlCol="0">
            <a:spAutoFit/>
          </a:bodyPr>
          <a:lstStyle/>
          <a:p>
            <a:r>
              <a:rPr lang="de-DE" sz="2400" b="1" dirty="0" smtClean="0"/>
              <a:t>Bildung und Wissenschaft? Aktionsbündnis?</a:t>
            </a:r>
          </a:p>
          <a:p>
            <a:endParaRPr lang="de-DE" dirty="0" smtClean="0"/>
          </a:p>
          <a:p>
            <a:r>
              <a:rPr lang="de-DE" sz="2000" dirty="0" smtClean="0"/>
              <a:t>Weil es nach 10 Jahren nicht geschafft wurde, die Politik von der </a:t>
            </a:r>
            <a:r>
              <a:rPr lang="de-DE" sz="2000" b="1" dirty="0" smtClean="0"/>
              <a:t>Notwendigkeit und Machbarkeit </a:t>
            </a:r>
            <a:r>
              <a:rPr lang="de-DE" sz="2000" dirty="0" smtClean="0"/>
              <a:t>eines Wissenschaftsurheberrechts bzw. eines bildungs- und </a:t>
            </a:r>
            <a:r>
              <a:rPr lang="de-DE" sz="2000" dirty="0" err="1" smtClean="0"/>
              <a:t>wissenschaftlichsfreundlichen</a:t>
            </a:r>
            <a:r>
              <a:rPr lang="de-DE" sz="2000" dirty="0" smtClean="0"/>
              <a:t> Urheberrechts abzuringen?</a:t>
            </a:r>
            <a:endParaRPr lang="de-DE"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3" cstate="print"/>
          <a:srcRect/>
          <a:stretch>
            <a:fillRect/>
          </a:stretch>
        </p:blipFill>
        <p:spPr bwMode="auto">
          <a:xfrm>
            <a:off x="323528" y="692696"/>
            <a:ext cx="3584516" cy="4320480"/>
          </a:xfrm>
          <a:prstGeom prst="rect">
            <a:avLst/>
          </a:prstGeom>
          <a:noFill/>
          <a:ln w="9525">
            <a:noFill/>
            <a:miter lim="800000"/>
            <a:headEnd/>
            <a:tailEnd/>
          </a:ln>
        </p:spPr>
      </p:pic>
      <p:sp>
        <p:nvSpPr>
          <p:cNvPr id="6" name="Textfeld 5"/>
          <p:cNvSpPr txBox="1"/>
          <p:nvPr/>
        </p:nvSpPr>
        <p:spPr>
          <a:xfrm>
            <a:off x="4139952" y="764704"/>
            <a:ext cx="1728192" cy="307777"/>
          </a:xfrm>
          <a:prstGeom prst="rect">
            <a:avLst/>
          </a:prstGeom>
          <a:solidFill>
            <a:schemeClr val="tx2">
              <a:lumMod val="20000"/>
              <a:lumOff val="80000"/>
            </a:schemeClr>
          </a:solidFill>
        </p:spPr>
        <p:txBody>
          <a:bodyPr wrap="square" rtlCol="0">
            <a:spAutoFit/>
          </a:bodyPr>
          <a:lstStyle/>
          <a:p>
            <a:r>
              <a:rPr lang="de-DE" sz="1400" dirty="0" smtClean="0"/>
              <a:t>Kurzbeschreibung</a:t>
            </a:r>
            <a:endParaRPr lang="de-DE" sz="1400" dirty="0"/>
          </a:p>
        </p:txBody>
      </p:sp>
      <p:sp>
        <p:nvSpPr>
          <p:cNvPr id="7" name="Textfeld 6"/>
          <p:cNvSpPr txBox="1"/>
          <p:nvPr/>
        </p:nvSpPr>
        <p:spPr>
          <a:xfrm>
            <a:off x="4139952" y="1412776"/>
            <a:ext cx="4860032" cy="3754874"/>
          </a:xfrm>
          <a:prstGeom prst="rect">
            <a:avLst/>
          </a:prstGeom>
          <a:solidFill>
            <a:schemeClr val="tx2">
              <a:lumMod val="20000"/>
              <a:lumOff val="80000"/>
            </a:schemeClr>
          </a:solidFill>
        </p:spPr>
        <p:txBody>
          <a:bodyPr wrap="square" rtlCol="0">
            <a:spAutoFit/>
          </a:bodyPr>
          <a:lstStyle/>
          <a:p>
            <a:r>
              <a:rPr lang="de-DE" sz="1400" dirty="0" smtClean="0"/>
              <a:t>Ein </a:t>
            </a:r>
            <a:r>
              <a:rPr lang="de-DE" sz="1400" b="1" dirty="0" smtClean="0"/>
              <a:t>bildungs- und wissenschaftsfreundliches Urheberrecht- </a:t>
            </a:r>
            <a:r>
              <a:rPr lang="de-DE" sz="1400" dirty="0" smtClean="0"/>
              <a:t>so hatte es die (damalige) Bundesregierung in ihrer Koalitionsvereinbarung CDU/CSU- SPD 2006 gewollt.</a:t>
            </a:r>
          </a:p>
          <a:p>
            <a:endParaRPr lang="de-DE" sz="1400" dirty="0" smtClean="0"/>
          </a:p>
          <a:p>
            <a:r>
              <a:rPr lang="de-DE" sz="1400" dirty="0" smtClean="0"/>
              <a:t>Drastischer ist wohl kaum je ein politisches Ziel verfehlt worden. Durch das mit Wirkung Anfang 2008 gültige Gesetz ist für jedermann erkennbar, dass das </a:t>
            </a:r>
            <a:r>
              <a:rPr lang="de-DE" sz="1400" b="1" dirty="0" smtClean="0"/>
              <a:t>Urheberrecht zum Handelsrecht </a:t>
            </a:r>
            <a:r>
              <a:rPr lang="de-DE" sz="1400" dirty="0" smtClean="0"/>
              <a:t>wird. Alle Bemühungen der Wissenschaft, diese fatale Entwicklung zu verhindern, sind erst einmal als gescheitert anzusehen.</a:t>
            </a:r>
          </a:p>
          <a:p>
            <a:endParaRPr lang="de-DE" sz="1400" dirty="0" smtClean="0"/>
          </a:p>
          <a:p>
            <a:r>
              <a:rPr lang="de-DE" sz="1400" dirty="0" smtClean="0"/>
              <a:t>Letztlich wird es aber doch eher ein erfolgreiches Scheitern sein. Immer mehr Personen in Bildung und Wissenschaft wird bewusst werden, dass sich nicht gegen, aber doch unabhängig vom Urheberrecht </a:t>
            </a:r>
            <a:r>
              <a:rPr lang="de-DE" sz="1400" b="1" dirty="0" smtClean="0"/>
              <a:t>neue freie, selbstbestimmte Formen des Umgangs mit Wissen und Information (Open Access</a:t>
            </a:r>
            <a:r>
              <a:rPr lang="de-DE" sz="1400" dirty="0" smtClean="0"/>
              <a:t>) entwickeln müssen. </a:t>
            </a:r>
            <a:endParaRPr lang="de-DE" sz="1400" dirty="0"/>
          </a:p>
        </p:txBody>
      </p:sp>
      <p:sp>
        <p:nvSpPr>
          <p:cNvPr id="8" name="Textfeld 7"/>
          <p:cNvSpPr txBox="1"/>
          <p:nvPr/>
        </p:nvSpPr>
        <p:spPr>
          <a:xfrm>
            <a:off x="1259632" y="3717032"/>
            <a:ext cx="720080" cy="307777"/>
          </a:xfrm>
          <a:prstGeom prst="rect">
            <a:avLst/>
          </a:prstGeom>
          <a:noFill/>
        </p:spPr>
        <p:txBody>
          <a:bodyPr wrap="square" rtlCol="0">
            <a:spAutoFit/>
          </a:bodyPr>
          <a:lstStyle/>
          <a:p>
            <a:r>
              <a:rPr lang="de-DE" sz="1400" b="1" dirty="0" smtClean="0"/>
              <a:t>2008</a:t>
            </a:r>
            <a:endParaRPr lang="de-DE" sz="1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23528" y="980728"/>
            <a:ext cx="8496944" cy="646331"/>
          </a:xfrm>
          <a:prstGeom prst="rect">
            <a:avLst/>
          </a:prstGeom>
          <a:noFill/>
        </p:spPr>
        <p:txBody>
          <a:bodyPr wrap="square" rtlCol="0">
            <a:spAutoFit/>
          </a:bodyPr>
          <a:lstStyle/>
          <a:p>
            <a:pPr>
              <a:lnSpc>
                <a:spcPct val="150000"/>
              </a:lnSpc>
            </a:pPr>
            <a:r>
              <a:rPr lang="de-DE" sz="2400" dirty="0" smtClean="0"/>
              <a:t>Das Aktionsbündnis hat viele Jahre eine </a:t>
            </a:r>
            <a:r>
              <a:rPr lang="de-DE" sz="2400" b="1" dirty="0" smtClean="0"/>
              <a:t>Doppelstrategie</a:t>
            </a:r>
            <a:r>
              <a:rPr lang="de-DE" sz="2400" dirty="0" smtClean="0"/>
              <a:t> betrieben</a:t>
            </a:r>
            <a:endParaRPr lang="de-DE" sz="2400" dirty="0"/>
          </a:p>
        </p:txBody>
      </p:sp>
      <p:pic>
        <p:nvPicPr>
          <p:cNvPr id="3074" name="Picture 2"/>
          <p:cNvPicPr>
            <a:picLocks noChangeAspect="1" noChangeArrowheads="1"/>
          </p:cNvPicPr>
          <p:nvPr/>
        </p:nvPicPr>
        <p:blipFill>
          <a:blip r:embed="rId3" cstate="print"/>
          <a:srcRect/>
          <a:stretch>
            <a:fillRect/>
          </a:stretch>
        </p:blipFill>
        <p:spPr bwMode="auto">
          <a:xfrm>
            <a:off x="0" y="0"/>
            <a:ext cx="9144000" cy="876300"/>
          </a:xfrm>
          <a:prstGeom prst="rect">
            <a:avLst/>
          </a:prstGeom>
          <a:noFill/>
          <a:ln w="9525">
            <a:noFill/>
            <a:miter lim="800000"/>
            <a:headEnd/>
            <a:tailEnd/>
          </a:ln>
        </p:spPr>
      </p:pic>
      <p:sp>
        <p:nvSpPr>
          <p:cNvPr id="7" name="Textfeld 6"/>
          <p:cNvSpPr txBox="1"/>
          <p:nvPr/>
        </p:nvSpPr>
        <p:spPr>
          <a:xfrm>
            <a:off x="251520" y="1772816"/>
            <a:ext cx="6408712" cy="1015663"/>
          </a:xfrm>
          <a:prstGeom prst="rect">
            <a:avLst/>
          </a:prstGeom>
          <a:solidFill>
            <a:srgbClr val="002060"/>
          </a:solidFill>
        </p:spPr>
        <p:txBody>
          <a:bodyPr wrap="square" rtlCol="0">
            <a:spAutoFit/>
          </a:bodyPr>
          <a:lstStyle/>
          <a:p>
            <a:pPr>
              <a:lnSpc>
                <a:spcPct val="150000"/>
              </a:lnSpc>
            </a:pPr>
            <a:r>
              <a:rPr lang="de-DE" sz="2000" dirty="0" smtClean="0">
                <a:solidFill>
                  <a:schemeClr val="bg1"/>
                </a:solidFill>
              </a:rPr>
              <a:t>1. Sich um eine Verbesserung der bestehenden Schranken-</a:t>
            </a:r>
            <a:r>
              <a:rPr lang="de-DE" sz="2000" dirty="0" err="1" smtClean="0">
                <a:solidFill>
                  <a:schemeClr val="bg1"/>
                </a:solidFill>
              </a:rPr>
              <a:t>regelungen</a:t>
            </a:r>
            <a:r>
              <a:rPr lang="de-DE" sz="2000" dirty="0" smtClean="0">
                <a:solidFill>
                  <a:schemeClr val="bg1"/>
                </a:solidFill>
              </a:rPr>
              <a:t> für </a:t>
            </a:r>
            <a:r>
              <a:rPr lang="de-DE" sz="2000" dirty="0" err="1" smtClean="0">
                <a:solidFill>
                  <a:schemeClr val="bg1"/>
                </a:solidFill>
              </a:rPr>
              <a:t>BuW</a:t>
            </a:r>
            <a:r>
              <a:rPr lang="de-DE" sz="2000" dirty="0" smtClean="0">
                <a:solidFill>
                  <a:schemeClr val="bg1"/>
                </a:solidFill>
              </a:rPr>
              <a:t> bemühen</a:t>
            </a:r>
            <a:endParaRPr lang="de-DE" sz="2000" dirty="0">
              <a:solidFill>
                <a:schemeClr val="bg1"/>
              </a:solidFill>
            </a:endParaRPr>
          </a:p>
        </p:txBody>
      </p:sp>
      <p:sp>
        <p:nvSpPr>
          <p:cNvPr id="8" name="Textfeld 7"/>
          <p:cNvSpPr txBox="1"/>
          <p:nvPr/>
        </p:nvSpPr>
        <p:spPr>
          <a:xfrm>
            <a:off x="6804248" y="1772816"/>
            <a:ext cx="2195736" cy="1631216"/>
          </a:xfrm>
          <a:prstGeom prst="rect">
            <a:avLst/>
          </a:prstGeom>
          <a:noFill/>
        </p:spPr>
        <p:txBody>
          <a:bodyPr wrap="square" rtlCol="0">
            <a:spAutoFit/>
          </a:bodyPr>
          <a:lstStyle/>
          <a:p>
            <a:r>
              <a:rPr lang="de-DE" sz="2000" dirty="0" smtClean="0"/>
              <a:t>z.B. das </a:t>
            </a:r>
            <a:r>
              <a:rPr lang="de-DE" sz="2000" i="1" dirty="0" smtClean="0"/>
              <a:t>„im </a:t>
            </a:r>
            <a:r>
              <a:rPr lang="de-DE" sz="2000" i="1" dirty="0" err="1" smtClean="0"/>
              <a:t>Untericht</a:t>
            </a:r>
            <a:r>
              <a:rPr lang="de-DE" sz="2000" i="1" dirty="0" smtClean="0"/>
              <a:t>“</a:t>
            </a:r>
            <a:r>
              <a:rPr lang="de-DE" sz="2000" dirty="0" smtClean="0"/>
              <a:t> in § 52a durch „</a:t>
            </a:r>
            <a:r>
              <a:rPr lang="de-DE" sz="2000" i="1" dirty="0" smtClean="0"/>
              <a:t>für den </a:t>
            </a:r>
            <a:r>
              <a:rPr lang="de-DE" sz="2000" i="1" dirty="0" err="1" smtClean="0"/>
              <a:t>Un-terricht</a:t>
            </a:r>
            <a:r>
              <a:rPr lang="de-DE" sz="2000" i="1" dirty="0" smtClean="0"/>
              <a:t>“ </a:t>
            </a:r>
            <a:r>
              <a:rPr lang="de-DE" sz="2000" dirty="0" smtClean="0"/>
              <a:t>zu ersetzen</a:t>
            </a:r>
            <a:endParaRPr lang="de-DE" sz="2000" dirty="0"/>
          </a:p>
        </p:txBody>
      </p:sp>
      <p:sp>
        <p:nvSpPr>
          <p:cNvPr id="11" name="Textfeld 10"/>
          <p:cNvSpPr txBox="1"/>
          <p:nvPr/>
        </p:nvSpPr>
        <p:spPr>
          <a:xfrm>
            <a:off x="251520" y="4365104"/>
            <a:ext cx="6408712" cy="1477328"/>
          </a:xfrm>
          <a:prstGeom prst="rect">
            <a:avLst/>
          </a:prstGeom>
          <a:solidFill>
            <a:srgbClr val="002060"/>
          </a:solidFill>
        </p:spPr>
        <p:txBody>
          <a:bodyPr wrap="square" rtlCol="0">
            <a:spAutoFit/>
          </a:bodyPr>
          <a:lstStyle/>
          <a:p>
            <a:pPr>
              <a:lnSpc>
                <a:spcPct val="150000"/>
              </a:lnSpc>
            </a:pPr>
            <a:r>
              <a:rPr lang="de-DE" sz="2000" dirty="0" smtClean="0">
                <a:solidFill>
                  <a:schemeClr val="bg1"/>
                </a:solidFill>
              </a:rPr>
              <a:t>2.2 Die weitergehende Perspektive einer umfassenden Bildungs- und Wissenschaftsschranke (</a:t>
            </a:r>
            <a:r>
              <a:rPr lang="de-DE" sz="2000" dirty="0" err="1" smtClean="0">
                <a:solidFill>
                  <a:schemeClr val="bg1"/>
                </a:solidFill>
              </a:rPr>
              <a:t>BuW</a:t>
            </a:r>
            <a:r>
              <a:rPr lang="de-DE" sz="2000" dirty="0" smtClean="0">
                <a:solidFill>
                  <a:schemeClr val="bg1"/>
                </a:solidFill>
              </a:rPr>
              <a:t>-Privileg) nie aus dem Auge verlieren</a:t>
            </a:r>
            <a:endParaRPr lang="de-DE" sz="2000" dirty="0">
              <a:solidFill>
                <a:schemeClr val="bg1"/>
              </a:solidFill>
            </a:endParaRPr>
          </a:p>
        </p:txBody>
      </p:sp>
      <p:sp>
        <p:nvSpPr>
          <p:cNvPr id="12" name="Textfeld 11"/>
          <p:cNvSpPr txBox="1"/>
          <p:nvPr/>
        </p:nvSpPr>
        <p:spPr>
          <a:xfrm>
            <a:off x="7092280" y="4005064"/>
            <a:ext cx="1728192" cy="646331"/>
          </a:xfrm>
          <a:prstGeom prst="rect">
            <a:avLst/>
          </a:prstGeom>
          <a:noFill/>
        </p:spPr>
        <p:txBody>
          <a:bodyPr wrap="square" rtlCol="0">
            <a:spAutoFit/>
          </a:bodyPr>
          <a:lstStyle/>
          <a:p>
            <a:r>
              <a:rPr lang="de-DE" sz="3600" dirty="0" smtClean="0"/>
              <a:t>Priorität</a:t>
            </a:r>
            <a:endParaRPr lang="de-DE" sz="3600" dirty="0"/>
          </a:p>
        </p:txBody>
      </p:sp>
      <p:sp>
        <p:nvSpPr>
          <p:cNvPr id="14" name="Rechteckige Legende 13"/>
          <p:cNvSpPr/>
          <p:nvPr/>
        </p:nvSpPr>
        <p:spPr>
          <a:xfrm>
            <a:off x="611560" y="5949280"/>
            <a:ext cx="7200800" cy="576064"/>
          </a:xfrm>
          <a:prstGeom prst="wedgeRectCallout">
            <a:avLst>
              <a:gd name="adj1" fmla="val 50332"/>
              <a:gd name="adj2" fmla="val -18717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rgbClr val="002060"/>
                </a:solidFill>
              </a:rPr>
              <a:t>Aber natürlich weiter den Erhalt von § 52a UrhG fordern, solange das Ziel der umfassenden Wissenschaftsschranke nicht erreicht ist</a:t>
            </a:r>
            <a:endParaRPr lang="de-DE" sz="2000" dirty="0">
              <a:solidFill>
                <a:srgbClr val="002060"/>
              </a:solidFill>
            </a:endParaRPr>
          </a:p>
        </p:txBody>
      </p:sp>
      <p:sp>
        <p:nvSpPr>
          <p:cNvPr id="15" name="Textfeld 14"/>
          <p:cNvSpPr txBox="1"/>
          <p:nvPr/>
        </p:nvSpPr>
        <p:spPr>
          <a:xfrm>
            <a:off x="251520" y="2852936"/>
            <a:ext cx="6408712" cy="1477328"/>
          </a:xfrm>
          <a:prstGeom prst="rect">
            <a:avLst/>
          </a:prstGeom>
          <a:solidFill>
            <a:srgbClr val="002060"/>
          </a:solidFill>
        </p:spPr>
        <p:txBody>
          <a:bodyPr wrap="square" rtlCol="0">
            <a:spAutoFit/>
          </a:bodyPr>
          <a:lstStyle/>
          <a:p>
            <a:pPr>
              <a:lnSpc>
                <a:spcPct val="150000"/>
              </a:lnSpc>
            </a:pPr>
            <a:r>
              <a:rPr lang="de-DE" sz="2000" dirty="0" smtClean="0">
                <a:solidFill>
                  <a:schemeClr val="bg1"/>
                </a:solidFill>
              </a:rPr>
              <a:t>2.1  Ein Wissenschaftsurheberrecht  als speziellen Teil des Urheberrechts entwickeln – Besonderheiten des Umgangs mit Wissen und Information in  </a:t>
            </a:r>
            <a:r>
              <a:rPr lang="de-DE" sz="2000" dirty="0" err="1" smtClean="0">
                <a:solidFill>
                  <a:schemeClr val="bg1"/>
                </a:solidFill>
              </a:rPr>
              <a:t>BuW</a:t>
            </a:r>
            <a:endParaRPr lang="de-DE"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188640"/>
            <a:ext cx="3960440" cy="461665"/>
          </a:xfrm>
          <a:prstGeom prst="rect">
            <a:avLst/>
          </a:prstGeom>
          <a:solidFill>
            <a:srgbClr val="002060"/>
          </a:solidFill>
        </p:spPr>
        <p:txBody>
          <a:bodyPr wrap="square" rtlCol="0">
            <a:spAutoFit/>
          </a:bodyPr>
          <a:lstStyle/>
          <a:p>
            <a:pPr algn="ctr"/>
            <a:r>
              <a:rPr lang="de-DE" sz="2400" b="1" dirty="0" smtClean="0">
                <a:solidFill>
                  <a:schemeClr val="bg1"/>
                </a:solidFill>
              </a:rPr>
              <a:t>Wissenschaftsurheberrecht</a:t>
            </a:r>
            <a:endParaRPr lang="de-DE" sz="2400" dirty="0">
              <a:solidFill>
                <a:schemeClr val="bg1"/>
              </a:solidFill>
            </a:endParaRPr>
          </a:p>
        </p:txBody>
      </p:sp>
      <p:sp>
        <p:nvSpPr>
          <p:cNvPr id="6" name="Textfeld 5"/>
          <p:cNvSpPr txBox="1"/>
          <p:nvPr/>
        </p:nvSpPr>
        <p:spPr>
          <a:xfrm>
            <a:off x="323528" y="764704"/>
            <a:ext cx="7488832" cy="2123658"/>
          </a:xfrm>
          <a:prstGeom prst="rect">
            <a:avLst/>
          </a:prstGeom>
          <a:noFill/>
        </p:spPr>
        <p:txBody>
          <a:bodyPr wrap="square" rtlCol="0">
            <a:spAutoFit/>
          </a:bodyPr>
          <a:lstStyle/>
          <a:p>
            <a:pPr>
              <a:lnSpc>
                <a:spcPct val="150000"/>
              </a:lnSpc>
            </a:pPr>
            <a:r>
              <a:rPr lang="de-DE" sz="2000" dirty="0" smtClean="0"/>
              <a:t>Die regierende Politik (des Bundesjustizministeriums) verkennt in ihrem berechtigten Einsatz für die Rechte der </a:t>
            </a:r>
            <a:r>
              <a:rPr lang="de-DE" sz="2000" dirty="0" err="1" smtClean="0"/>
              <a:t>UrhebererInnen</a:t>
            </a:r>
            <a:r>
              <a:rPr lang="de-DE" sz="2000" dirty="0" smtClean="0"/>
              <a:t>, dass die </a:t>
            </a:r>
            <a:r>
              <a:rPr lang="de-DE" sz="2400" dirty="0" smtClean="0"/>
              <a:t>Interessen in </a:t>
            </a:r>
            <a:r>
              <a:rPr lang="de-DE" sz="2400" dirty="0" err="1" smtClean="0"/>
              <a:t>BuW</a:t>
            </a:r>
            <a:r>
              <a:rPr lang="de-DE" sz="2400" dirty="0" smtClean="0"/>
              <a:t> ganz andere sind als auf den Publikumsmärkten</a:t>
            </a:r>
            <a:endParaRPr lang="de-DE" sz="2400" dirty="0"/>
          </a:p>
        </p:txBody>
      </p:sp>
      <p:sp>
        <p:nvSpPr>
          <p:cNvPr id="8" name="Textfeld 7"/>
          <p:cNvSpPr txBox="1"/>
          <p:nvPr/>
        </p:nvSpPr>
        <p:spPr>
          <a:xfrm>
            <a:off x="899592" y="3429000"/>
            <a:ext cx="7488832" cy="2862322"/>
          </a:xfrm>
          <a:prstGeom prst="rect">
            <a:avLst/>
          </a:prstGeom>
          <a:noFill/>
        </p:spPr>
        <p:txBody>
          <a:bodyPr wrap="square" rtlCol="0">
            <a:spAutoFit/>
          </a:bodyPr>
          <a:lstStyle/>
          <a:p>
            <a:pPr indent="801688">
              <a:lnSpc>
                <a:spcPct val="150000"/>
              </a:lnSpc>
              <a:buFont typeface="Wingdings" pitchFamily="2" charset="2"/>
              <a:buChar char="Ø"/>
            </a:pPr>
            <a:r>
              <a:rPr lang="de-DE" sz="2000" dirty="0" smtClean="0"/>
              <a:t>Sicherung der </a:t>
            </a:r>
            <a:r>
              <a:rPr lang="de-DE" sz="2000" b="1" dirty="0" smtClean="0"/>
              <a:t>Persönlichkeitsrechte</a:t>
            </a:r>
          </a:p>
          <a:p>
            <a:pPr indent="801688">
              <a:lnSpc>
                <a:spcPct val="150000"/>
              </a:lnSpc>
              <a:buFont typeface="Wingdings" pitchFamily="2" charset="2"/>
              <a:buChar char="Ø"/>
            </a:pPr>
            <a:r>
              <a:rPr lang="de-DE" sz="2000" dirty="0" smtClean="0"/>
              <a:t>Wahrgenommen werden durch </a:t>
            </a:r>
            <a:r>
              <a:rPr lang="de-DE" sz="2000" b="1" dirty="0" smtClean="0"/>
              <a:t>größtmögliche Freizügigkeit</a:t>
            </a:r>
          </a:p>
          <a:p>
            <a:pPr indent="801688">
              <a:lnSpc>
                <a:spcPct val="150000"/>
              </a:lnSpc>
              <a:buFont typeface="Wingdings" pitchFamily="2" charset="2"/>
              <a:buChar char="Ø"/>
            </a:pPr>
            <a:r>
              <a:rPr lang="de-DE" sz="2000" b="1" dirty="0" err="1" smtClean="0"/>
              <a:t>Reputative</a:t>
            </a:r>
            <a:r>
              <a:rPr lang="de-DE" sz="2000" b="1" dirty="0" smtClean="0"/>
              <a:t> Anerkennung</a:t>
            </a:r>
            <a:r>
              <a:rPr lang="de-DE" sz="2000" dirty="0" smtClean="0"/>
              <a:t>, keine monetäre Anerkennung</a:t>
            </a:r>
          </a:p>
          <a:p>
            <a:pPr indent="801688">
              <a:lnSpc>
                <a:spcPct val="150000"/>
              </a:lnSpc>
              <a:buFont typeface="Wingdings" pitchFamily="2" charset="2"/>
              <a:buChar char="Ø"/>
            </a:pPr>
            <a:r>
              <a:rPr lang="de-DE" sz="2000" dirty="0" smtClean="0"/>
              <a:t>Forschen und Publizieren sind i.d.R.  </a:t>
            </a:r>
            <a:r>
              <a:rPr lang="de-DE" sz="2000" b="1" dirty="0" smtClean="0"/>
              <a:t>durch öffentliche 	Alimentierung finanziert</a:t>
            </a:r>
          </a:p>
          <a:p>
            <a:pPr>
              <a:lnSpc>
                <a:spcPct val="150000"/>
              </a:lnSpc>
            </a:pPr>
            <a:endParaRPr lang="de-DE" sz="2000" dirty="0"/>
          </a:p>
        </p:txBody>
      </p:sp>
      <p:sp>
        <p:nvSpPr>
          <p:cNvPr id="10" name="Textfeld 9"/>
          <p:cNvSpPr txBox="1"/>
          <p:nvPr/>
        </p:nvSpPr>
        <p:spPr>
          <a:xfrm>
            <a:off x="3995936" y="2276872"/>
            <a:ext cx="4824536" cy="1015663"/>
          </a:xfrm>
          <a:prstGeom prst="rect">
            <a:avLst/>
          </a:prstGeom>
          <a:noFill/>
        </p:spPr>
        <p:txBody>
          <a:bodyPr wrap="square" rtlCol="0">
            <a:spAutoFit/>
          </a:bodyPr>
          <a:lstStyle/>
          <a:p>
            <a:r>
              <a:rPr lang="de-DE" dirty="0" smtClean="0"/>
              <a:t>Das </a:t>
            </a:r>
            <a:r>
              <a:rPr lang="de-DE" sz="2400" b="1" dirty="0" smtClean="0"/>
              <a:t>BMBF</a:t>
            </a:r>
            <a:r>
              <a:rPr lang="de-DE" dirty="0" smtClean="0"/>
              <a:t> hat dagegen keinen Einspruch er-hoben und (soweit bekannt) </a:t>
            </a:r>
            <a:r>
              <a:rPr lang="de-DE" b="1" dirty="0" smtClean="0"/>
              <a:t>sich nie  für ein eigenes Wissenschaftsurheberrecht </a:t>
            </a:r>
            <a:r>
              <a:rPr lang="de-DE" dirty="0" smtClean="0"/>
              <a:t>eingesetzt</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323528" y="188640"/>
            <a:ext cx="4032448" cy="1107996"/>
          </a:xfrm>
          <a:prstGeom prst="rect">
            <a:avLst/>
          </a:prstGeom>
          <a:noFill/>
        </p:spPr>
        <p:txBody>
          <a:bodyPr wrap="square" rtlCol="0">
            <a:spAutoFit/>
          </a:bodyPr>
          <a:lstStyle/>
          <a:p>
            <a:endParaRPr lang="de-DE" dirty="0" smtClean="0"/>
          </a:p>
          <a:p>
            <a:r>
              <a:rPr lang="de-DE" sz="2400" dirty="0" smtClean="0"/>
              <a:t> Wie könnte sie derzeit aussehen?</a:t>
            </a:r>
          </a:p>
        </p:txBody>
      </p:sp>
      <p:sp>
        <p:nvSpPr>
          <p:cNvPr id="6" name="Textfeld 5"/>
          <p:cNvSpPr txBox="1"/>
          <p:nvPr/>
        </p:nvSpPr>
        <p:spPr>
          <a:xfrm>
            <a:off x="971600" y="1817529"/>
            <a:ext cx="7488832" cy="967957"/>
          </a:xfrm>
          <a:prstGeom prst="rect">
            <a:avLst/>
          </a:prstGeom>
          <a:noFill/>
        </p:spPr>
        <p:txBody>
          <a:bodyPr wrap="square" rtlCol="0">
            <a:spAutoFit/>
          </a:bodyPr>
          <a:lstStyle/>
          <a:p>
            <a:pPr algn="ctr">
              <a:lnSpc>
                <a:spcPct val="150000"/>
              </a:lnSpc>
            </a:pPr>
            <a:r>
              <a:rPr lang="de-DE" sz="2000" dirty="0" smtClean="0"/>
              <a:t>Angestoßen von einem </a:t>
            </a:r>
            <a:r>
              <a:rPr lang="de-DE" sz="2000" b="1" dirty="0" smtClean="0"/>
              <a:t>Vorschlag des Aktionsbündnisses von 2010 </a:t>
            </a:r>
            <a:r>
              <a:rPr lang="de-DE" sz="2000" dirty="0" smtClean="0"/>
              <a:t>für einen </a:t>
            </a:r>
            <a:r>
              <a:rPr lang="de-DE" sz="2000" b="1" dirty="0" smtClean="0"/>
              <a:t>neuen Paragraphen 45b </a:t>
            </a:r>
            <a:r>
              <a:rPr lang="de-DE" sz="2000" dirty="0" smtClean="0"/>
              <a:t>im </a:t>
            </a:r>
            <a:r>
              <a:rPr lang="de-DE" sz="2000" dirty="0" err="1" smtClean="0"/>
              <a:t>UrhR</a:t>
            </a:r>
            <a:endParaRPr lang="de-DE" sz="2000" dirty="0"/>
          </a:p>
        </p:txBody>
      </p:sp>
      <p:sp>
        <p:nvSpPr>
          <p:cNvPr id="17" name="Textfeld 16"/>
          <p:cNvSpPr txBox="1"/>
          <p:nvPr/>
        </p:nvSpPr>
        <p:spPr>
          <a:xfrm>
            <a:off x="899592" y="3004769"/>
            <a:ext cx="7488832" cy="553998"/>
          </a:xfrm>
          <a:prstGeom prst="rect">
            <a:avLst/>
          </a:prstGeom>
          <a:noFill/>
        </p:spPr>
        <p:txBody>
          <a:bodyPr wrap="square" rtlCol="0">
            <a:spAutoFit/>
          </a:bodyPr>
          <a:lstStyle/>
          <a:p>
            <a:pPr algn="ctr">
              <a:lnSpc>
                <a:spcPct val="150000"/>
              </a:lnSpc>
            </a:pPr>
            <a:r>
              <a:rPr lang="de-DE" sz="2000" dirty="0" smtClean="0"/>
              <a:t>liegen auch vor</a:t>
            </a:r>
            <a:endParaRPr lang="de-DE" sz="2000" dirty="0"/>
          </a:p>
        </p:txBody>
      </p:sp>
      <p:sp>
        <p:nvSpPr>
          <p:cNvPr id="18" name="Textfeld 17"/>
          <p:cNvSpPr txBox="1"/>
          <p:nvPr/>
        </p:nvSpPr>
        <p:spPr>
          <a:xfrm>
            <a:off x="899592" y="3778050"/>
            <a:ext cx="7488832" cy="506292"/>
          </a:xfrm>
          <a:prstGeom prst="rect">
            <a:avLst/>
          </a:prstGeom>
          <a:noFill/>
        </p:spPr>
        <p:txBody>
          <a:bodyPr wrap="square" rtlCol="0">
            <a:spAutoFit/>
          </a:bodyPr>
          <a:lstStyle/>
          <a:p>
            <a:pPr algn="ctr">
              <a:lnSpc>
                <a:spcPct val="150000"/>
              </a:lnSpc>
            </a:pPr>
            <a:r>
              <a:rPr lang="de-DE" sz="2000" dirty="0" smtClean="0"/>
              <a:t>Eine Initiative der </a:t>
            </a:r>
            <a:r>
              <a:rPr lang="de-DE" sz="2000" b="1" dirty="0" smtClean="0"/>
              <a:t>Allianz der Wissenschaftsorganisationen</a:t>
            </a:r>
            <a:endParaRPr lang="de-DE" sz="2000" b="1" dirty="0"/>
          </a:p>
        </p:txBody>
      </p:sp>
      <p:sp>
        <p:nvSpPr>
          <p:cNvPr id="19" name="Textfeld 18"/>
          <p:cNvSpPr txBox="1"/>
          <p:nvPr/>
        </p:nvSpPr>
        <p:spPr>
          <a:xfrm>
            <a:off x="827584" y="4503625"/>
            <a:ext cx="7488832" cy="506292"/>
          </a:xfrm>
          <a:prstGeom prst="rect">
            <a:avLst/>
          </a:prstGeom>
          <a:noFill/>
        </p:spPr>
        <p:txBody>
          <a:bodyPr wrap="square" rtlCol="0">
            <a:spAutoFit/>
          </a:bodyPr>
          <a:lstStyle/>
          <a:p>
            <a:pPr algn="ctr">
              <a:lnSpc>
                <a:spcPct val="150000"/>
              </a:lnSpc>
            </a:pPr>
            <a:r>
              <a:rPr lang="de-DE" sz="2000" dirty="0" smtClean="0"/>
              <a:t>Ein Vorschlag der </a:t>
            </a:r>
            <a:r>
              <a:rPr lang="de-DE" sz="2000" b="1" dirty="0" smtClean="0"/>
              <a:t>Kulturministerkonferenz (KMK)</a:t>
            </a:r>
            <a:endParaRPr lang="de-DE" sz="2000" b="1" dirty="0"/>
          </a:p>
        </p:txBody>
      </p:sp>
      <p:grpSp>
        <p:nvGrpSpPr>
          <p:cNvPr id="31" name="Gruppieren 30"/>
          <p:cNvGrpSpPr/>
          <p:nvPr/>
        </p:nvGrpSpPr>
        <p:grpSpPr>
          <a:xfrm>
            <a:off x="2771800" y="5301208"/>
            <a:ext cx="4968552" cy="832158"/>
            <a:chOff x="2771800" y="5301208"/>
            <a:chExt cx="4968552" cy="832158"/>
          </a:xfrm>
        </p:grpSpPr>
        <p:sp>
          <p:nvSpPr>
            <p:cNvPr id="20" name="Textfeld 19"/>
            <p:cNvSpPr txBox="1"/>
            <p:nvPr/>
          </p:nvSpPr>
          <p:spPr>
            <a:xfrm>
              <a:off x="3131840" y="5301208"/>
              <a:ext cx="3600400" cy="400110"/>
            </a:xfrm>
            <a:prstGeom prst="rect">
              <a:avLst/>
            </a:prstGeom>
            <a:noFill/>
          </p:spPr>
          <p:txBody>
            <a:bodyPr wrap="square" rtlCol="0">
              <a:spAutoFit/>
            </a:bodyPr>
            <a:lstStyle/>
            <a:p>
              <a:r>
                <a:rPr lang="de-DE" sz="2000" dirty="0" smtClean="0"/>
                <a:t>unterstützt u.a. auch vom </a:t>
              </a:r>
              <a:r>
                <a:rPr lang="de-DE" sz="2000" b="1" dirty="0" err="1" smtClean="0"/>
                <a:t>dbv</a:t>
              </a:r>
              <a:endParaRPr lang="de-DE" sz="2000" b="1" dirty="0"/>
            </a:p>
          </p:txBody>
        </p:sp>
        <p:sp>
          <p:nvSpPr>
            <p:cNvPr id="21" name="Textfeld 20"/>
            <p:cNvSpPr txBox="1"/>
            <p:nvPr/>
          </p:nvSpPr>
          <p:spPr>
            <a:xfrm>
              <a:off x="2771800" y="5733256"/>
              <a:ext cx="4968552" cy="400110"/>
            </a:xfrm>
            <a:prstGeom prst="rect">
              <a:avLst/>
            </a:prstGeom>
            <a:noFill/>
          </p:spPr>
          <p:txBody>
            <a:bodyPr wrap="square" rtlCol="0">
              <a:spAutoFit/>
            </a:bodyPr>
            <a:lstStyle/>
            <a:p>
              <a:r>
                <a:rPr lang="de-DE" sz="2000" dirty="0" smtClean="0"/>
                <a:t> 	</a:t>
              </a:r>
              <a:r>
                <a:rPr lang="de-DE" sz="2000" dirty="0" smtClean="0">
                  <a:hlinkClick r:id="rId3"/>
                </a:rPr>
                <a:t>http://bit.ly/RXnUG4</a:t>
              </a:r>
              <a:endParaRPr lang="de-DE" sz="20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323528" y="188640"/>
            <a:ext cx="4032448" cy="1107996"/>
          </a:xfrm>
          <a:prstGeom prst="rect">
            <a:avLst/>
          </a:prstGeom>
          <a:noFill/>
        </p:spPr>
        <p:txBody>
          <a:bodyPr wrap="square" rtlCol="0">
            <a:spAutoFit/>
          </a:bodyPr>
          <a:lstStyle/>
          <a:p>
            <a:endParaRPr lang="de-DE" dirty="0" smtClean="0"/>
          </a:p>
          <a:p>
            <a:r>
              <a:rPr lang="de-DE" sz="2400" dirty="0" smtClean="0"/>
              <a:t> Wie könnte sie derzeit aussehen?</a:t>
            </a:r>
          </a:p>
        </p:txBody>
      </p:sp>
      <p:sp>
        <p:nvSpPr>
          <p:cNvPr id="6" name="Textfeld 5"/>
          <p:cNvSpPr txBox="1"/>
          <p:nvPr/>
        </p:nvSpPr>
        <p:spPr>
          <a:xfrm>
            <a:off x="1043608" y="1340768"/>
            <a:ext cx="7488832" cy="1938992"/>
          </a:xfrm>
          <a:prstGeom prst="rect">
            <a:avLst/>
          </a:prstGeom>
          <a:noFill/>
        </p:spPr>
        <p:txBody>
          <a:bodyPr wrap="square" rtlCol="0">
            <a:spAutoFit/>
          </a:bodyPr>
          <a:lstStyle/>
          <a:p>
            <a:pPr algn="ctr">
              <a:lnSpc>
                <a:spcPct val="150000"/>
              </a:lnSpc>
            </a:pPr>
            <a:r>
              <a:rPr lang="de-DE" sz="2000" dirty="0" smtClean="0"/>
              <a:t>Der Vorschlag des Aktionsbündnis wurde von </a:t>
            </a:r>
            <a:r>
              <a:rPr lang="de-DE" sz="2000" b="1" dirty="0" smtClean="0"/>
              <a:t>ENCES (European Network </a:t>
            </a:r>
            <a:r>
              <a:rPr lang="de-DE" sz="2000" b="1" dirty="0" err="1" smtClean="0"/>
              <a:t>for</a:t>
            </a:r>
            <a:r>
              <a:rPr lang="de-DE" sz="2000" b="1" dirty="0" smtClean="0"/>
              <a:t> Copyright in </a:t>
            </a:r>
            <a:r>
              <a:rPr lang="de-DE" sz="2000" b="1" dirty="0" err="1" smtClean="0"/>
              <a:t>support</a:t>
            </a:r>
            <a:r>
              <a:rPr lang="de-DE" sz="2000" b="1" dirty="0" smtClean="0"/>
              <a:t> </a:t>
            </a:r>
            <a:r>
              <a:rPr lang="de-DE" sz="2000" b="1" dirty="0" err="1" smtClean="0"/>
              <a:t>of</a:t>
            </a:r>
            <a:r>
              <a:rPr lang="de-DE" sz="2000" b="1" dirty="0" smtClean="0"/>
              <a:t> Education </a:t>
            </a:r>
            <a:r>
              <a:rPr lang="de-DE" sz="2000" b="1" dirty="0" err="1" smtClean="0"/>
              <a:t>and</a:t>
            </a:r>
            <a:r>
              <a:rPr lang="de-DE" sz="2000" b="1" dirty="0" smtClean="0"/>
              <a:t> Science) </a:t>
            </a:r>
            <a:r>
              <a:rPr lang="de-DE" sz="2000" dirty="0" smtClean="0"/>
              <a:t>aufgegriffen und die aktuelle Beratung der WIPO (</a:t>
            </a:r>
            <a:r>
              <a:rPr lang="de-DE" sz="2000" b="1" dirty="0" smtClean="0"/>
              <a:t>WIPO SCCR</a:t>
            </a:r>
            <a:r>
              <a:rPr lang="de-DE" sz="2000" dirty="0" smtClean="0"/>
              <a:t>) eingebracht</a:t>
            </a:r>
            <a:endParaRPr lang="de-DE" sz="2000" dirty="0"/>
          </a:p>
        </p:txBody>
      </p:sp>
      <p:sp>
        <p:nvSpPr>
          <p:cNvPr id="8" name="Textfeld 7"/>
          <p:cNvSpPr txBox="1"/>
          <p:nvPr/>
        </p:nvSpPr>
        <p:spPr>
          <a:xfrm>
            <a:off x="899592" y="3356992"/>
            <a:ext cx="7488832" cy="967957"/>
          </a:xfrm>
          <a:prstGeom prst="rect">
            <a:avLst/>
          </a:prstGeom>
          <a:noFill/>
        </p:spPr>
        <p:txBody>
          <a:bodyPr wrap="square" rtlCol="0">
            <a:spAutoFit/>
          </a:bodyPr>
          <a:lstStyle/>
          <a:p>
            <a:pPr algn="ctr">
              <a:lnSpc>
                <a:spcPct val="150000"/>
              </a:lnSpc>
            </a:pPr>
            <a:r>
              <a:rPr lang="de-DE" sz="2000" dirty="0" smtClean="0"/>
              <a:t>und nach intensiver internationaler Beratung noch einmal überarbeitet</a:t>
            </a:r>
            <a:endParaRPr lang="de-DE" sz="2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116632"/>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323528" y="0"/>
            <a:ext cx="4032448" cy="830997"/>
          </a:xfrm>
          <a:prstGeom prst="rect">
            <a:avLst/>
          </a:prstGeom>
          <a:noFill/>
        </p:spPr>
        <p:txBody>
          <a:bodyPr wrap="square" rtlCol="0">
            <a:spAutoFit/>
          </a:bodyPr>
          <a:lstStyle/>
          <a:p>
            <a:r>
              <a:rPr lang="de-DE" sz="2400" dirty="0" smtClean="0"/>
              <a:t>Wie könnte sie derzeit aussehen?</a:t>
            </a:r>
          </a:p>
        </p:txBody>
      </p:sp>
      <p:pic>
        <p:nvPicPr>
          <p:cNvPr id="1026" name="Picture 2"/>
          <p:cNvPicPr>
            <a:picLocks noChangeAspect="1" noChangeArrowheads="1"/>
          </p:cNvPicPr>
          <p:nvPr/>
        </p:nvPicPr>
        <p:blipFill>
          <a:blip r:embed="rId3" cstate="print"/>
          <a:srcRect/>
          <a:stretch>
            <a:fillRect/>
          </a:stretch>
        </p:blipFill>
        <p:spPr bwMode="auto">
          <a:xfrm>
            <a:off x="127000" y="980728"/>
            <a:ext cx="8890000" cy="4464050"/>
          </a:xfrm>
          <a:prstGeom prst="rect">
            <a:avLst/>
          </a:prstGeom>
          <a:noFill/>
          <a:ln w="9525">
            <a:noFill/>
            <a:miter lim="800000"/>
            <a:headEnd/>
            <a:tailEnd/>
          </a:ln>
        </p:spPr>
      </p:pic>
      <p:sp>
        <p:nvSpPr>
          <p:cNvPr id="9" name="Textfeld 8"/>
          <p:cNvSpPr txBox="1"/>
          <p:nvPr/>
        </p:nvSpPr>
        <p:spPr>
          <a:xfrm>
            <a:off x="179512" y="5445224"/>
            <a:ext cx="8712968" cy="1354217"/>
          </a:xfrm>
          <a:prstGeom prst="rect">
            <a:avLst/>
          </a:prstGeom>
          <a:noFill/>
        </p:spPr>
        <p:txBody>
          <a:bodyPr wrap="square" rtlCol="0">
            <a:spAutoFit/>
          </a:bodyPr>
          <a:lstStyle/>
          <a:p>
            <a:r>
              <a:rPr lang="de-DE" sz="1400" dirty="0" smtClean="0"/>
              <a:t>Die Wissenschaftsklausel verfolgt auch das gleiche Ziel, wie es z.B. formuliert ist im </a:t>
            </a:r>
            <a:r>
              <a:rPr lang="de-DE" sz="2000" i="1" dirty="0" smtClean="0"/>
              <a:t>European Copyright Code</a:t>
            </a:r>
            <a:r>
              <a:rPr lang="de-DE" sz="1400" dirty="0" smtClean="0"/>
              <a:t> von 2010</a:t>
            </a:r>
            <a:r>
              <a:rPr lang="en-US" sz="1400" dirty="0" smtClean="0"/>
              <a:t> </a:t>
            </a:r>
            <a:r>
              <a:rPr lang="de-DE" sz="1400" dirty="0" smtClean="0"/>
              <a:t>unter  Art. 5.2 und Art. 5.3: Nutzung in Bildung und Wissenschaft jeweils „</a:t>
            </a:r>
            <a:r>
              <a:rPr lang="de-DE" sz="1400" dirty="0" err="1" smtClean="0"/>
              <a:t>without</a:t>
            </a:r>
            <a:r>
              <a:rPr lang="de-DE" sz="1400" dirty="0" smtClean="0"/>
              <a:t> </a:t>
            </a:r>
            <a:r>
              <a:rPr lang="de-DE" sz="1400" dirty="0" err="1" smtClean="0"/>
              <a:t>authorisation</a:t>
            </a:r>
            <a:r>
              <a:rPr lang="de-DE" sz="1400" dirty="0" smtClean="0"/>
              <a:t>“ (genehmigungsfrei), aber „</a:t>
            </a:r>
            <a:r>
              <a:rPr lang="de-DE" sz="1400" dirty="0" err="1" smtClean="0"/>
              <a:t>only</a:t>
            </a:r>
            <a:r>
              <a:rPr lang="de-DE" sz="1400" dirty="0" smtClean="0"/>
              <a:t> </a:t>
            </a:r>
            <a:r>
              <a:rPr lang="de-DE" sz="1400" dirty="0" err="1" smtClean="0"/>
              <a:t>against</a:t>
            </a:r>
            <a:r>
              <a:rPr lang="de-DE" sz="1400" dirty="0" smtClean="0"/>
              <a:t> </a:t>
            </a:r>
            <a:r>
              <a:rPr lang="de-DE" sz="1400" dirty="0" err="1" smtClean="0"/>
              <a:t>payment</a:t>
            </a:r>
            <a:r>
              <a:rPr lang="de-DE" sz="1400" dirty="0" smtClean="0"/>
              <a:t> </a:t>
            </a:r>
            <a:r>
              <a:rPr lang="de-DE" sz="1400" dirty="0" err="1" smtClean="0"/>
              <a:t>of</a:t>
            </a:r>
            <a:r>
              <a:rPr lang="de-DE" sz="1400" dirty="0" smtClean="0"/>
              <a:t> </a:t>
            </a:r>
            <a:r>
              <a:rPr lang="de-DE" sz="1400" dirty="0" err="1" smtClean="0"/>
              <a:t>remuneration</a:t>
            </a:r>
            <a:r>
              <a:rPr lang="de-DE" sz="1400" dirty="0" smtClean="0"/>
              <a:t> </a:t>
            </a:r>
            <a:r>
              <a:rPr lang="de-DE" sz="1400" dirty="0" err="1" smtClean="0"/>
              <a:t>and</a:t>
            </a:r>
            <a:r>
              <a:rPr lang="de-DE" sz="1400" dirty="0" smtClean="0"/>
              <a:t> </a:t>
            </a:r>
            <a:r>
              <a:rPr lang="de-DE" sz="1400" dirty="0" err="1" smtClean="0"/>
              <a:t>to</a:t>
            </a:r>
            <a:r>
              <a:rPr lang="de-DE" sz="1400" dirty="0" smtClean="0"/>
              <a:t> </a:t>
            </a:r>
            <a:r>
              <a:rPr lang="de-DE" sz="1400" dirty="0" err="1" smtClean="0"/>
              <a:t>the</a:t>
            </a:r>
            <a:r>
              <a:rPr lang="de-DE" sz="1400" dirty="0" smtClean="0"/>
              <a:t> </a:t>
            </a:r>
            <a:r>
              <a:rPr lang="de-DE" sz="1400" dirty="0" err="1" smtClean="0"/>
              <a:t>extent</a:t>
            </a:r>
            <a:r>
              <a:rPr lang="de-DE" sz="1400" dirty="0" smtClean="0"/>
              <a:t> </a:t>
            </a:r>
            <a:r>
              <a:rPr lang="de-DE" sz="1400" dirty="0" err="1" smtClean="0"/>
              <a:t>justified</a:t>
            </a:r>
            <a:r>
              <a:rPr lang="de-DE" sz="1400" dirty="0" smtClean="0"/>
              <a:t> </a:t>
            </a:r>
            <a:r>
              <a:rPr lang="de-DE" sz="1400" dirty="0" err="1" smtClean="0"/>
              <a:t>by</a:t>
            </a:r>
            <a:r>
              <a:rPr lang="de-DE" sz="1400" dirty="0" smtClean="0"/>
              <a:t> </a:t>
            </a:r>
            <a:r>
              <a:rPr lang="de-DE" sz="1400" dirty="0" err="1" smtClean="0"/>
              <a:t>the</a:t>
            </a:r>
            <a:r>
              <a:rPr lang="de-DE" sz="1400" dirty="0" smtClean="0"/>
              <a:t> </a:t>
            </a:r>
            <a:r>
              <a:rPr lang="de-DE" sz="1400" dirty="0" err="1" smtClean="0"/>
              <a:t>purpose</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use</a:t>
            </a:r>
            <a:r>
              <a:rPr lang="de-DE" sz="1400" dirty="0" smtClean="0"/>
              <a:t>“.</a:t>
            </a:r>
          </a:p>
          <a:p>
            <a:r>
              <a:rPr lang="de-DE" sz="1400" dirty="0" smtClean="0"/>
              <a:t>http://www.copyrightcode.eu/</a:t>
            </a:r>
            <a:endParaRPr lang="de-DE" sz="1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323528" y="188640"/>
            <a:ext cx="4032448" cy="1107996"/>
          </a:xfrm>
          <a:prstGeom prst="rect">
            <a:avLst/>
          </a:prstGeom>
          <a:noFill/>
        </p:spPr>
        <p:txBody>
          <a:bodyPr wrap="square" rtlCol="0">
            <a:spAutoFit/>
          </a:bodyPr>
          <a:lstStyle/>
          <a:p>
            <a:endParaRPr lang="de-DE" dirty="0" smtClean="0"/>
          </a:p>
          <a:p>
            <a:r>
              <a:rPr lang="de-DE" sz="2400" dirty="0" smtClean="0"/>
              <a:t> Wie könnte sie derzeit aussehen?</a:t>
            </a:r>
          </a:p>
        </p:txBody>
      </p:sp>
      <p:sp>
        <p:nvSpPr>
          <p:cNvPr id="5" name="Textfeld 4"/>
          <p:cNvSpPr txBox="1"/>
          <p:nvPr/>
        </p:nvSpPr>
        <p:spPr>
          <a:xfrm>
            <a:off x="683568" y="1484784"/>
            <a:ext cx="6264696" cy="1631216"/>
          </a:xfrm>
          <a:prstGeom prst="rect">
            <a:avLst/>
          </a:prstGeom>
          <a:noFill/>
        </p:spPr>
        <p:txBody>
          <a:bodyPr wrap="square" rtlCol="0">
            <a:spAutoFit/>
          </a:bodyPr>
          <a:lstStyle/>
          <a:p>
            <a:r>
              <a:rPr lang="de-DE" sz="2000" dirty="0" smtClean="0"/>
              <a:t>1. </a:t>
            </a:r>
            <a:r>
              <a:rPr lang="de-DE" sz="2000" b="1" dirty="0" smtClean="0"/>
              <a:t>Genehmigungsfreie Nutzung </a:t>
            </a:r>
            <a:r>
              <a:rPr lang="de-DE" sz="2000" dirty="0" smtClean="0"/>
              <a:t>publizierter Materialien für den </a:t>
            </a:r>
            <a:r>
              <a:rPr lang="de-DE" sz="2000" b="1" dirty="0" smtClean="0"/>
              <a:t>eigenen wissenschaftlichen Gebrauch  </a:t>
            </a:r>
            <a:r>
              <a:rPr lang="de-DE" sz="2000" dirty="0" smtClean="0"/>
              <a:t>und für nicht gewerbliche Bildungszwecke sowie für </a:t>
            </a:r>
            <a:r>
              <a:rPr lang="de-DE" sz="2000" b="1" dirty="0" smtClean="0"/>
              <a:t>Vermittlungsleistungen</a:t>
            </a:r>
            <a:r>
              <a:rPr lang="de-DE" sz="2000" dirty="0" smtClean="0"/>
              <a:t> der Kultureinrichtungen wie Bibliotheken</a:t>
            </a:r>
            <a:endParaRPr lang="de-DE" sz="2000" dirty="0"/>
          </a:p>
        </p:txBody>
      </p:sp>
      <p:sp>
        <p:nvSpPr>
          <p:cNvPr id="6" name="Textfeld 5"/>
          <p:cNvSpPr txBox="1"/>
          <p:nvPr/>
        </p:nvSpPr>
        <p:spPr>
          <a:xfrm>
            <a:off x="755576" y="3245884"/>
            <a:ext cx="6264696" cy="707886"/>
          </a:xfrm>
          <a:prstGeom prst="rect">
            <a:avLst/>
          </a:prstGeom>
          <a:noFill/>
        </p:spPr>
        <p:txBody>
          <a:bodyPr wrap="square" rtlCol="0">
            <a:spAutoFit/>
          </a:bodyPr>
          <a:lstStyle/>
          <a:p>
            <a:r>
              <a:rPr lang="de-DE" sz="2000" dirty="0" smtClean="0"/>
              <a:t>2. </a:t>
            </a:r>
            <a:r>
              <a:rPr lang="de-DE" sz="2000" b="1" dirty="0" smtClean="0"/>
              <a:t>Öffentliche Zugänglichmachung </a:t>
            </a:r>
            <a:r>
              <a:rPr lang="de-DE" sz="2000" dirty="0" smtClean="0"/>
              <a:t>nur für </a:t>
            </a:r>
            <a:r>
              <a:rPr lang="de-DE" sz="2000" b="1" dirty="0" smtClean="0"/>
              <a:t>geschlossene Benutzergruppen</a:t>
            </a:r>
            <a:endParaRPr lang="de-DE" sz="2000" b="1" dirty="0"/>
          </a:p>
        </p:txBody>
      </p:sp>
      <p:sp>
        <p:nvSpPr>
          <p:cNvPr id="7" name="Textfeld 6"/>
          <p:cNvSpPr txBox="1"/>
          <p:nvPr/>
        </p:nvSpPr>
        <p:spPr>
          <a:xfrm>
            <a:off x="755576" y="4083654"/>
            <a:ext cx="6264696" cy="1015663"/>
          </a:xfrm>
          <a:prstGeom prst="rect">
            <a:avLst/>
          </a:prstGeom>
          <a:noFill/>
        </p:spPr>
        <p:txBody>
          <a:bodyPr wrap="square" rtlCol="0">
            <a:spAutoFit/>
          </a:bodyPr>
          <a:lstStyle/>
          <a:p>
            <a:r>
              <a:rPr lang="de-DE" sz="2000" dirty="0" smtClean="0"/>
              <a:t>3. </a:t>
            </a:r>
            <a:r>
              <a:rPr lang="de-DE" sz="2000" b="1" dirty="0" smtClean="0"/>
              <a:t>Genehmigungs- und vergütungsfreie Nutzung </a:t>
            </a:r>
            <a:r>
              <a:rPr lang="de-DE" sz="2000" dirty="0" smtClean="0"/>
              <a:t>für </a:t>
            </a:r>
            <a:r>
              <a:rPr lang="de-DE" sz="2000" b="1" dirty="0" smtClean="0"/>
              <a:t>Dokumentation</a:t>
            </a:r>
            <a:r>
              <a:rPr lang="de-DE" sz="2000" dirty="0" smtClean="0"/>
              <a:t> und </a:t>
            </a:r>
            <a:r>
              <a:rPr lang="de-DE" sz="2000" b="1" dirty="0" smtClean="0"/>
              <a:t>Bestandssicherung</a:t>
            </a:r>
            <a:r>
              <a:rPr lang="de-DE" sz="2000" dirty="0" smtClean="0"/>
              <a:t> der </a:t>
            </a:r>
            <a:r>
              <a:rPr lang="de-DE" sz="2000" b="1" dirty="0" smtClean="0"/>
              <a:t>Kultureinrichtungen</a:t>
            </a:r>
            <a:endParaRPr lang="de-DE" sz="2000" b="1" dirty="0"/>
          </a:p>
        </p:txBody>
      </p:sp>
      <p:sp>
        <p:nvSpPr>
          <p:cNvPr id="8" name="Textfeld 7"/>
          <p:cNvSpPr txBox="1"/>
          <p:nvPr/>
        </p:nvSpPr>
        <p:spPr>
          <a:xfrm>
            <a:off x="755576" y="5229200"/>
            <a:ext cx="6264696" cy="707886"/>
          </a:xfrm>
          <a:prstGeom prst="rect">
            <a:avLst/>
          </a:prstGeom>
          <a:noFill/>
        </p:spPr>
        <p:txBody>
          <a:bodyPr wrap="square" rtlCol="0">
            <a:spAutoFit/>
          </a:bodyPr>
          <a:lstStyle/>
          <a:p>
            <a:r>
              <a:rPr lang="de-DE" sz="2000" dirty="0" smtClean="0"/>
              <a:t>4. </a:t>
            </a:r>
            <a:r>
              <a:rPr lang="de-DE" sz="2000" b="1" dirty="0" smtClean="0"/>
              <a:t>Vergütung über Pauschalierungen </a:t>
            </a:r>
            <a:r>
              <a:rPr lang="de-DE" sz="2000" dirty="0" smtClean="0"/>
              <a:t>durch die  </a:t>
            </a:r>
            <a:r>
              <a:rPr lang="de-DE" sz="2000" b="1" dirty="0" smtClean="0"/>
              <a:t>Träger</a:t>
            </a:r>
            <a:r>
              <a:rPr lang="de-DE" sz="2000" dirty="0" smtClean="0"/>
              <a:t> von Bildungs-, Wissenschafts- und Kultureinrichtungen</a:t>
            </a:r>
            <a:endParaRPr 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323528" y="188640"/>
            <a:ext cx="4032448" cy="738664"/>
          </a:xfrm>
          <a:prstGeom prst="rect">
            <a:avLst/>
          </a:prstGeom>
          <a:noFill/>
        </p:spPr>
        <p:txBody>
          <a:bodyPr wrap="square" rtlCol="0">
            <a:spAutoFit/>
          </a:bodyPr>
          <a:lstStyle/>
          <a:p>
            <a:endParaRPr lang="de-DE" dirty="0" smtClean="0"/>
          </a:p>
          <a:p>
            <a:r>
              <a:rPr lang="de-DE" sz="2400" dirty="0" smtClean="0"/>
              <a:t> EU-konform?</a:t>
            </a:r>
          </a:p>
        </p:txBody>
      </p:sp>
      <p:sp>
        <p:nvSpPr>
          <p:cNvPr id="5" name="Textfeld 4"/>
          <p:cNvSpPr txBox="1"/>
          <p:nvPr/>
        </p:nvSpPr>
        <p:spPr>
          <a:xfrm>
            <a:off x="467544" y="1353542"/>
            <a:ext cx="7200800" cy="1292662"/>
          </a:xfrm>
          <a:prstGeom prst="rect">
            <a:avLst/>
          </a:prstGeom>
          <a:noFill/>
        </p:spPr>
        <p:txBody>
          <a:bodyPr wrap="square" rtlCol="0">
            <a:spAutoFit/>
          </a:bodyPr>
          <a:lstStyle/>
          <a:p>
            <a:r>
              <a:rPr lang="de-DE" dirty="0" smtClean="0"/>
              <a:t>Das </a:t>
            </a:r>
            <a:r>
              <a:rPr lang="de-DE" b="1" dirty="0" smtClean="0"/>
              <a:t>Aktionsbündnis</a:t>
            </a:r>
            <a:r>
              <a:rPr lang="de-DE" dirty="0" smtClean="0"/>
              <a:t> (wie auch </a:t>
            </a:r>
            <a:r>
              <a:rPr lang="de-DE" b="1" dirty="0" smtClean="0"/>
              <a:t>KMK</a:t>
            </a:r>
            <a:r>
              <a:rPr lang="de-DE" dirty="0" smtClean="0"/>
              <a:t>) sieht die hier vorgeschlagene umfassende Wissenschaftsschranke rechtlich </a:t>
            </a:r>
            <a:r>
              <a:rPr lang="de-DE" sz="2000" b="1" dirty="0" smtClean="0"/>
              <a:t>voll im Einklang mit einer zeitgemäßen Interpretation der Urheberrechtsrichtlinie der EU von 2001 </a:t>
            </a:r>
            <a:r>
              <a:rPr lang="de-DE" dirty="0" smtClean="0"/>
              <a:t>(Art. 5. Abschnitt 3, a der Richtlinie von 2001 ). </a:t>
            </a:r>
            <a:endParaRPr lang="de-DE" dirty="0"/>
          </a:p>
        </p:txBody>
      </p:sp>
      <p:sp>
        <p:nvSpPr>
          <p:cNvPr id="10" name="Textfeld 9"/>
          <p:cNvSpPr txBox="1"/>
          <p:nvPr/>
        </p:nvSpPr>
        <p:spPr>
          <a:xfrm>
            <a:off x="395536" y="3140968"/>
            <a:ext cx="8136904" cy="2246769"/>
          </a:xfrm>
          <a:prstGeom prst="rect">
            <a:avLst/>
          </a:prstGeom>
          <a:noFill/>
        </p:spPr>
        <p:txBody>
          <a:bodyPr wrap="square" rtlCol="0">
            <a:spAutoFit/>
          </a:bodyPr>
          <a:lstStyle/>
          <a:p>
            <a:r>
              <a:rPr lang="de-DE" sz="2000" dirty="0" smtClean="0"/>
              <a:t>„Die Mitgliedstaaten können in den folgenden Fällen Ausnahmen oder Beschränkungen in Bezug auf die in den Artikeln 2 und 3 vorgesehenen Rechte vorsehen:</a:t>
            </a:r>
          </a:p>
          <a:p>
            <a:r>
              <a:rPr lang="de-DE" sz="2000" dirty="0" smtClean="0"/>
              <a:t> </a:t>
            </a:r>
          </a:p>
          <a:p>
            <a:pPr lvl="0"/>
            <a:r>
              <a:rPr lang="de-DE" sz="2000" dirty="0" smtClean="0"/>
              <a:t>für die </a:t>
            </a:r>
            <a:r>
              <a:rPr lang="de-DE" sz="2000" b="1" dirty="0" smtClean="0"/>
              <a:t>Nutzung ausschließlich zur Veranschaulichung im Unterricht oder für Zwecke der wissenschaftlichen Forschung</a:t>
            </a:r>
            <a:r>
              <a:rPr lang="de-DE" sz="2000" dirty="0" smtClean="0"/>
              <a:t>, sofern - … dies zur Verfolgung </a:t>
            </a:r>
            <a:r>
              <a:rPr lang="de-DE" sz="2000" b="1" dirty="0" smtClean="0"/>
              <a:t>nicht kommerzieller Zwecke </a:t>
            </a:r>
            <a:r>
              <a:rPr lang="de-DE" sz="2000" dirty="0" smtClean="0"/>
              <a:t>gerechtfertigt ist“.</a:t>
            </a:r>
            <a:endParaRPr lang="de-DE" sz="2000" dirty="0"/>
          </a:p>
        </p:txBody>
      </p:sp>
      <p:sp>
        <p:nvSpPr>
          <p:cNvPr id="11" name="Textfeld 10"/>
          <p:cNvSpPr txBox="1"/>
          <p:nvPr/>
        </p:nvSpPr>
        <p:spPr>
          <a:xfrm>
            <a:off x="539552" y="2564904"/>
            <a:ext cx="7128792" cy="307777"/>
          </a:xfrm>
          <a:prstGeom prst="rect">
            <a:avLst/>
          </a:prstGeom>
          <a:noFill/>
        </p:spPr>
        <p:txBody>
          <a:bodyPr wrap="square" rtlCol="0">
            <a:spAutoFit/>
          </a:bodyPr>
          <a:lstStyle/>
          <a:p>
            <a:r>
              <a:rPr lang="de-DE" sz="1400" dirty="0" smtClean="0"/>
              <a:t>http://www.urheberrecht.org/topic/Info-RiLi/eu/l_16720010622de00100019.pdf</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5004048" y="188640"/>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467544" y="0"/>
            <a:ext cx="3024336" cy="461665"/>
          </a:xfrm>
          <a:prstGeom prst="rect">
            <a:avLst/>
          </a:prstGeom>
          <a:noFill/>
        </p:spPr>
        <p:txBody>
          <a:bodyPr wrap="square" rtlCol="0">
            <a:spAutoFit/>
          </a:bodyPr>
          <a:lstStyle/>
          <a:p>
            <a:r>
              <a:rPr lang="de-DE" sz="2400" dirty="0" smtClean="0"/>
              <a:t>Und die Politik</a:t>
            </a:r>
          </a:p>
        </p:txBody>
      </p:sp>
      <p:sp>
        <p:nvSpPr>
          <p:cNvPr id="19" name="Textfeld 18"/>
          <p:cNvSpPr txBox="1"/>
          <p:nvPr/>
        </p:nvSpPr>
        <p:spPr>
          <a:xfrm>
            <a:off x="323528" y="188640"/>
            <a:ext cx="4032448" cy="1107996"/>
          </a:xfrm>
          <a:prstGeom prst="rect">
            <a:avLst/>
          </a:prstGeom>
          <a:noFill/>
        </p:spPr>
        <p:txBody>
          <a:bodyPr wrap="square" rtlCol="0">
            <a:spAutoFit/>
          </a:bodyPr>
          <a:lstStyle/>
          <a:p>
            <a:endParaRPr lang="de-DE" dirty="0" smtClean="0"/>
          </a:p>
          <a:p>
            <a:r>
              <a:rPr lang="de-DE" sz="2400" dirty="0" smtClean="0"/>
              <a:t> </a:t>
            </a:r>
            <a:r>
              <a:rPr lang="de-DE" sz="2400" b="1" dirty="0" smtClean="0"/>
              <a:t>wird das ein erfolgreiches Scheitern über die Parteien?</a:t>
            </a:r>
            <a:endParaRPr lang="de-DE" sz="2400" dirty="0" smtClean="0"/>
          </a:p>
        </p:txBody>
      </p:sp>
      <p:sp>
        <p:nvSpPr>
          <p:cNvPr id="27" name="Textfeld 26"/>
          <p:cNvSpPr txBox="1"/>
          <p:nvPr/>
        </p:nvSpPr>
        <p:spPr>
          <a:xfrm>
            <a:off x="539552" y="1772816"/>
            <a:ext cx="7056784" cy="646331"/>
          </a:xfrm>
          <a:prstGeom prst="rect">
            <a:avLst/>
          </a:prstGeom>
          <a:noFill/>
        </p:spPr>
        <p:txBody>
          <a:bodyPr wrap="square" rtlCol="0">
            <a:spAutoFit/>
          </a:bodyPr>
          <a:lstStyle/>
          <a:p>
            <a:r>
              <a:rPr lang="de-DE" b="1" dirty="0" smtClean="0"/>
              <a:t>SPD-Bundestagsfraktion "Zwölf Thesen für ein faires und zeitgemäßes Urheberrecht„:“</a:t>
            </a:r>
            <a:r>
              <a:rPr lang="de-DE" dirty="0" smtClean="0"/>
              <a:t>Überprüfung der Bildungs- und Wissenschaftsschranken“</a:t>
            </a:r>
            <a:endParaRPr lang="de-DE" dirty="0"/>
          </a:p>
        </p:txBody>
      </p:sp>
      <p:sp>
        <p:nvSpPr>
          <p:cNvPr id="28" name="Textfeld 27"/>
          <p:cNvSpPr txBox="1"/>
          <p:nvPr/>
        </p:nvSpPr>
        <p:spPr>
          <a:xfrm>
            <a:off x="467544" y="2564904"/>
            <a:ext cx="7056784" cy="1477328"/>
          </a:xfrm>
          <a:prstGeom prst="rect">
            <a:avLst/>
          </a:prstGeom>
          <a:noFill/>
        </p:spPr>
        <p:txBody>
          <a:bodyPr wrap="square" rtlCol="0">
            <a:spAutoFit/>
          </a:bodyPr>
          <a:lstStyle/>
          <a:p>
            <a:r>
              <a:rPr lang="de-DE" b="1" dirty="0" smtClean="0"/>
              <a:t>DIE LINKE </a:t>
            </a:r>
            <a:r>
              <a:rPr lang="de-DE" dirty="0" smtClean="0"/>
              <a:t> „</a:t>
            </a:r>
            <a:r>
              <a:rPr lang="de-DE" b="1" dirty="0" smtClean="0"/>
              <a:t>Die Chancen der Digitalisierung erschließen – Urheberrecht umfassend </a:t>
            </a:r>
            <a:r>
              <a:rPr lang="de-DE" b="1" dirty="0" err="1" smtClean="0"/>
              <a:t>mo-dernisieren</a:t>
            </a:r>
            <a:r>
              <a:rPr lang="de-DE" b="1" dirty="0" smtClean="0"/>
              <a:t> "Zwölf Thesen für ein faires und zeitgemäßes Urheberrecht„ („</a:t>
            </a:r>
            <a:r>
              <a:rPr lang="de-DE" dirty="0" smtClean="0"/>
              <a:t>die bestehenden Schrankenprivilegierungen für Wissenschaft und Forschung in einer bereichsspezifischen Wissenschaftsschranke zusammenzufassen“ </a:t>
            </a:r>
            <a:endParaRPr lang="de-DE" dirty="0"/>
          </a:p>
        </p:txBody>
      </p:sp>
      <p:sp>
        <p:nvSpPr>
          <p:cNvPr id="30" name="Textfeld 29"/>
          <p:cNvSpPr txBox="1"/>
          <p:nvPr/>
        </p:nvSpPr>
        <p:spPr>
          <a:xfrm>
            <a:off x="539552" y="4149080"/>
            <a:ext cx="7056784" cy="2031325"/>
          </a:xfrm>
          <a:prstGeom prst="rect">
            <a:avLst/>
          </a:prstGeom>
          <a:noFill/>
        </p:spPr>
        <p:txBody>
          <a:bodyPr wrap="square" rtlCol="0">
            <a:spAutoFit/>
          </a:bodyPr>
          <a:lstStyle/>
          <a:p>
            <a:r>
              <a:rPr lang="de-DE" b="1" dirty="0" smtClean="0"/>
              <a:t>Grüne Bundestagfraktion, Krista Sager</a:t>
            </a:r>
          </a:p>
          <a:p>
            <a:endParaRPr lang="de-DE" b="1" dirty="0" smtClean="0"/>
          </a:p>
          <a:p>
            <a:r>
              <a:rPr lang="de-DE" b="1" dirty="0" smtClean="0"/>
              <a:t>Enquete-Kommission</a:t>
            </a:r>
            <a:r>
              <a:rPr lang="de-DE" dirty="0" smtClean="0"/>
              <a:t> „soll geprüft werden, ob im Urheberrecht eine allgemeine Bildungs- und Wissenschaftsschranke verankert werden soll, die die bestehenden Schrankenprivilegierungen für Wissenschaft und Forschung zusammenfasst, um eine breitere Nutzung und Verbreitung von wissenschaftlichen Erkenntnissen zu ermöglichen.“</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5004048" y="188640"/>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467544" y="0"/>
            <a:ext cx="3024336" cy="461665"/>
          </a:xfrm>
          <a:prstGeom prst="rect">
            <a:avLst/>
          </a:prstGeom>
          <a:noFill/>
        </p:spPr>
        <p:txBody>
          <a:bodyPr wrap="square" rtlCol="0">
            <a:spAutoFit/>
          </a:bodyPr>
          <a:lstStyle/>
          <a:p>
            <a:r>
              <a:rPr lang="de-DE" sz="2400" dirty="0" smtClean="0"/>
              <a:t>Und die Politik</a:t>
            </a:r>
          </a:p>
        </p:txBody>
      </p:sp>
      <p:sp>
        <p:nvSpPr>
          <p:cNvPr id="19" name="Textfeld 18"/>
          <p:cNvSpPr txBox="1"/>
          <p:nvPr/>
        </p:nvSpPr>
        <p:spPr>
          <a:xfrm>
            <a:off x="323528" y="188640"/>
            <a:ext cx="4032448" cy="1107996"/>
          </a:xfrm>
          <a:prstGeom prst="rect">
            <a:avLst/>
          </a:prstGeom>
          <a:noFill/>
        </p:spPr>
        <p:txBody>
          <a:bodyPr wrap="square" rtlCol="0">
            <a:spAutoFit/>
          </a:bodyPr>
          <a:lstStyle/>
          <a:p>
            <a:endParaRPr lang="de-DE" dirty="0" smtClean="0"/>
          </a:p>
          <a:p>
            <a:r>
              <a:rPr lang="de-DE" sz="2400" dirty="0" smtClean="0"/>
              <a:t> </a:t>
            </a:r>
            <a:r>
              <a:rPr lang="de-DE" sz="2400" b="1" dirty="0" smtClean="0"/>
              <a:t>wird das ein erfolgreiches Scheitern?</a:t>
            </a:r>
            <a:endParaRPr lang="de-DE" sz="2400" dirty="0" smtClean="0"/>
          </a:p>
        </p:txBody>
      </p:sp>
      <p:sp>
        <p:nvSpPr>
          <p:cNvPr id="20" name="Textfeld 19"/>
          <p:cNvSpPr txBox="1"/>
          <p:nvPr/>
        </p:nvSpPr>
        <p:spPr>
          <a:xfrm>
            <a:off x="4932040" y="1124744"/>
            <a:ext cx="3528392" cy="707886"/>
          </a:xfrm>
          <a:prstGeom prst="rect">
            <a:avLst/>
          </a:prstGeom>
          <a:noFill/>
        </p:spPr>
        <p:txBody>
          <a:bodyPr wrap="square" rtlCol="0">
            <a:spAutoFit/>
          </a:bodyPr>
          <a:lstStyle/>
          <a:p>
            <a:r>
              <a:rPr lang="de-DE" sz="2000" dirty="0" smtClean="0"/>
              <a:t>nicht nur sämtliche </a:t>
            </a:r>
            <a:r>
              <a:rPr lang="de-DE" sz="2000" dirty="0" err="1" smtClean="0"/>
              <a:t>Oppositionspartein</a:t>
            </a:r>
            <a:r>
              <a:rPr lang="de-DE" sz="2000" dirty="0" smtClean="0"/>
              <a:t> und Piraten</a:t>
            </a:r>
            <a:endParaRPr lang="de-DE" sz="2000" dirty="0"/>
          </a:p>
        </p:txBody>
      </p:sp>
      <p:grpSp>
        <p:nvGrpSpPr>
          <p:cNvPr id="2" name="Gruppieren 20"/>
          <p:cNvGrpSpPr/>
          <p:nvPr/>
        </p:nvGrpSpPr>
        <p:grpSpPr>
          <a:xfrm>
            <a:off x="323528" y="1412776"/>
            <a:ext cx="7704856" cy="1377444"/>
            <a:chOff x="323528" y="1412776"/>
            <a:chExt cx="7704856" cy="1377444"/>
          </a:xfrm>
        </p:grpSpPr>
        <p:sp>
          <p:nvSpPr>
            <p:cNvPr id="22" name="Textfeld 21"/>
            <p:cNvSpPr txBox="1"/>
            <p:nvPr/>
          </p:nvSpPr>
          <p:spPr>
            <a:xfrm>
              <a:off x="323528" y="1412776"/>
              <a:ext cx="7704856" cy="923330"/>
            </a:xfrm>
            <a:prstGeom prst="rect">
              <a:avLst/>
            </a:prstGeom>
            <a:noFill/>
          </p:spPr>
          <p:txBody>
            <a:bodyPr wrap="square" rtlCol="0">
              <a:spAutoFit/>
            </a:bodyPr>
            <a:lstStyle/>
            <a:p>
              <a:endParaRPr lang="de-DE" dirty="0" smtClean="0"/>
            </a:p>
            <a:p>
              <a:r>
                <a:rPr lang="de-DE" b="1" dirty="0" smtClean="0">
                  <a:hlinkClick r:id="rId3"/>
                </a:rPr>
                <a:t>Diskussionspapier der CDU/CSU-Bundestagsfraktion zum Urheberrecht in der digitalen Gesellschaft</a:t>
              </a:r>
              <a:r>
                <a:rPr lang="de-DE" b="1" dirty="0" smtClean="0"/>
                <a:t> – 12.6.2012</a:t>
              </a:r>
              <a:endParaRPr lang="de-DE" b="1" dirty="0"/>
            </a:p>
          </p:txBody>
        </p:sp>
        <p:sp>
          <p:nvSpPr>
            <p:cNvPr id="23" name="Textfeld 22"/>
            <p:cNvSpPr txBox="1"/>
            <p:nvPr/>
          </p:nvSpPr>
          <p:spPr>
            <a:xfrm>
              <a:off x="323528" y="2420888"/>
              <a:ext cx="7704856" cy="369332"/>
            </a:xfrm>
            <a:prstGeom prst="rect">
              <a:avLst/>
            </a:prstGeom>
            <a:noFill/>
          </p:spPr>
          <p:txBody>
            <a:bodyPr wrap="square" rtlCol="0">
              <a:spAutoFit/>
            </a:bodyPr>
            <a:lstStyle/>
            <a:p>
              <a:r>
                <a:rPr lang="de-DE" b="1" dirty="0" smtClean="0"/>
                <a:t>6. Wissenschaftsfreundliches Urheberrecht</a:t>
              </a:r>
              <a:endParaRPr lang="de-DE" b="1" dirty="0"/>
            </a:p>
          </p:txBody>
        </p:sp>
      </p:grpSp>
      <p:sp>
        <p:nvSpPr>
          <p:cNvPr id="24" name="Textfeld 23"/>
          <p:cNvSpPr txBox="1"/>
          <p:nvPr/>
        </p:nvSpPr>
        <p:spPr>
          <a:xfrm>
            <a:off x="323528" y="3068960"/>
            <a:ext cx="7704856" cy="1754326"/>
          </a:xfrm>
          <a:prstGeom prst="rect">
            <a:avLst/>
          </a:prstGeom>
          <a:noFill/>
        </p:spPr>
        <p:txBody>
          <a:bodyPr wrap="square" rtlCol="0">
            <a:spAutoFit/>
          </a:bodyPr>
          <a:lstStyle/>
          <a:p>
            <a:r>
              <a:rPr lang="de-DE" dirty="0" smtClean="0"/>
              <a:t>„Aufgrund der voranschreitenden Digitalisierung </a:t>
            </a:r>
            <a:r>
              <a:rPr lang="de-DE" dirty="0" smtClean="0"/>
              <a:t>sind viele dieser Regelungen nicht mehr passgenau und teilweise technisch überholt. Außerdem könnten sich einige Regelungen vor Gericht als nicht praktikabel herausstellen. Auf der Grundlage einer umfassenden Evaluierung möchte die CDU/CSU-Bundestagsfraktion daher eine Überarbeitung dieser Regelungen und die </a:t>
            </a:r>
            <a:r>
              <a:rPr lang="de-DE" b="1" dirty="0" smtClean="0"/>
              <a:t>Zusammenführung zu einer einheitlichen Wissenschaftsschranke </a:t>
            </a:r>
            <a:r>
              <a:rPr lang="de-DE" dirty="0" smtClean="0"/>
              <a:t>erreichen.“</a:t>
            </a:r>
            <a:endParaRPr lang="de-DE" b="1" dirty="0"/>
          </a:p>
        </p:txBody>
      </p:sp>
      <p:sp>
        <p:nvSpPr>
          <p:cNvPr id="25" name="Textfeld 24"/>
          <p:cNvSpPr txBox="1"/>
          <p:nvPr/>
        </p:nvSpPr>
        <p:spPr>
          <a:xfrm>
            <a:off x="323528" y="4941168"/>
            <a:ext cx="7704856" cy="1477328"/>
          </a:xfrm>
          <a:prstGeom prst="rect">
            <a:avLst/>
          </a:prstGeom>
          <a:noFill/>
        </p:spPr>
        <p:txBody>
          <a:bodyPr wrap="square" rtlCol="0">
            <a:spAutoFit/>
          </a:bodyPr>
          <a:lstStyle/>
          <a:p>
            <a:r>
              <a:rPr lang="de-DE" dirty="0" smtClean="0"/>
              <a:t>„Zudem setzen wir uns für die Verankerung eines verbindlichen Zweitveröffentlichungsrechts in den Förderrichtlinien für Autoren wissenschaftlicher Beiträge im Internet ein. Ziel ist es, dass öffentlich geförderte Forschungsprojekte nicht ausschließlich in Verlagspublikationen veröffentlicht werden.“</a:t>
            </a:r>
            <a:endParaRPr lang="de-DE"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5004048" y="188640"/>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467544" y="0"/>
            <a:ext cx="3024336" cy="461665"/>
          </a:xfrm>
          <a:prstGeom prst="rect">
            <a:avLst/>
          </a:prstGeom>
          <a:noFill/>
        </p:spPr>
        <p:txBody>
          <a:bodyPr wrap="square" rtlCol="0">
            <a:spAutoFit/>
          </a:bodyPr>
          <a:lstStyle/>
          <a:p>
            <a:r>
              <a:rPr lang="de-DE" sz="2400" dirty="0" smtClean="0"/>
              <a:t>Und die Politik</a:t>
            </a:r>
          </a:p>
        </p:txBody>
      </p:sp>
      <p:sp>
        <p:nvSpPr>
          <p:cNvPr id="19" name="Textfeld 18"/>
          <p:cNvSpPr txBox="1"/>
          <p:nvPr/>
        </p:nvSpPr>
        <p:spPr>
          <a:xfrm>
            <a:off x="323528" y="188640"/>
            <a:ext cx="4032448" cy="1107996"/>
          </a:xfrm>
          <a:prstGeom prst="rect">
            <a:avLst/>
          </a:prstGeom>
          <a:noFill/>
        </p:spPr>
        <p:txBody>
          <a:bodyPr wrap="square" rtlCol="0">
            <a:spAutoFit/>
          </a:bodyPr>
          <a:lstStyle/>
          <a:p>
            <a:endParaRPr lang="de-DE" dirty="0" smtClean="0"/>
          </a:p>
          <a:p>
            <a:r>
              <a:rPr lang="de-DE" sz="2400" dirty="0" smtClean="0"/>
              <a:t> </a:t>
            </a:r>
            <a:r>
              <a:rPr lang="de-DE" sz="2400" b="1" dirty="0" smtClean="0"/>
              <a:t>wird das ein erfolgreiches Scheitern?</a:t>
            </a:r>
            <a:endParaRPr lang="de-DE" sz="2400" dirty="0" smtClean="0"/>
          </a:p>
        </p:txBody>
      </p:sp>
      <p:sp>
        <p:nvSpPr>
          <p:cNvPr id="20" name="Textfeld 19"/>
          <p:cNvSpPr txBox="1"/>
          <p:nvPr/>
        </p:nvSpPr>
        <p:spPr>
          <a:xfrm>
            <a:off x="4932040" y="1124744"/>
            <a:ext cx="3528392" cy="707886"/>
          </a:xfrm>
          <a:prstGeom prst="rect">
            <a:avLst/>
          </a:prstGeom>
          <a:noFill/>
        </p:spPr>
        <p:txBody>
          <a:bodyPr wrap="square" rtlCol="0">
            <a:spAutoFit/>
          </a:bodyPr>
          <a:lstStyle/>
          <a:p>
            <a:r>
              <a:rPr lang="de-DE" sz="2000" dirty="0" smtClean="0"/>
              <a:t>nicht nur sämtliche </a:t>
            </a:r>
            <a:r>
              <a:rPr lang="de-DE" sz="2000" dirty="0" err="1" smtClean="0"/>
              <a:t>Oppositionspartein</a:t>
            </a:r>
            <a:r>
              <a:rPr lang="de-DE" sz="2000" dirty="0" smtClean="0"/>
              <a:t> und Piraten</a:t>
            </a:r>
            <a:endParaRPr lang="de-DE" sz="2000" dirty="0"/>
          </a:p>
        </p:txBody>
      </p:sp>
      <p:grpSp>
        <p:nvGrpSpPr>
          <p:cNvPr id="2" name="Gruppieren 20"/>
          <p:cNvGrpSpPr/>
          <p:nvPr/>
        </p:nvGrpSpPr>
        <p:grpSpPr>
          <a:xfrm>
            <a:off x="323528" y="1412776"/>
            <a:ext cx="7704856" cy="1377444"/>
            <a:chOff x="323528" y="1412776"/>
            <a:chExt cx="7704856" cy="1377444"/>
          </a:xfrm>
        </p:grpSpPr>
        <p:sp>
          <p:nvSpPr>
            <p:cNvPr id="22" name="Textfeld 21"/>
            <p:cNvSpPr txBox="1"/>
            <p:nvPr/>
          </p:nvSpPr>
          <p:spPr>
            <a:xfrm>
              <a:off x="323528" y="1412776"/>
              <a:ext cx="7704856" cy="923330"/>
            </a:xfrm>
            <a:prstGeom prst="rect">
              <a:avLst/>
            </a:prstGeom>
            <a:noFill/>
          </p:spPr>
          <p:txBody>
            <a:bodyPr wrap="square" rtlCol="0">
              <a:spAutoFit/>
            </a:bodyPr>
            <a:lstStyle/>
            <a:p>
              <a:endParaRPr lang="de-DE" dirty="0" smtClean="0"/>
            </a:p>
            <a:p>
              <a:r>
                <a:rPr lang="de-DE" b="1" dirty="0" smtClean="0">
                  <a:hlinkClick r:id="rId3"/>
                </a:rPr>
                <a:t>Diskussionspapier der CDU/CSU-Bundestagsfraktion zum Urheberrecht in der digitalen Gesellschaft</a:t>
              </a:r>
              <a:r>
                <a:rPr lang="de-DE" b="1" dirty="0" smtClean="0"/>
                <a:t> – 12.6.2012</a:t>
              </a:r>
              <a:endParaRPr lang="de-DE" b="1" dirty="0"/>
            </a:p>
          </p:txBody>
        </p:sp>
        <p:sp>
          <p:nvSpPr>
            <p:cNvPr id="23" name="Textfeld 22"/>
            <p:cNvSpPr txBox="1"/>
            <p:nvPr/>
          </p:nvSpPr>
          <p:spPr>
            <a:xfrm>
              <a:off x="323528" y="2420888"/>
              <a:ext cx="7704856" cy="369332"/>
            </a:xfrm>
            <a:prstGeom prst="rect">
              <a:avLst/>
            </a:prstGeom>
            <a:noFill/>
          </p:spPr>
          <p:txBody>
            <a:bodyPr wrap="square" rtlCol="0">
              <a:spAutoFit/>
            </a:bodyPr>
            <a:lstStyle/>
            <a:p>
              <a:r>
                <a:rPr lang="de-DE" b="1" dirty="0" smtClean="0"/>
                <a:t>6. Wissenschaftsfreundliches Urheberrecht</a:t>
              </a:r>
              <a:endParaRPr lang="de-DE" b="1" dirty="0"/>
            </a:p>
          </p:txBody>
        </p:sp>
      </p:grpSp>
      <p:sp>
        <p:nvSpPr>
          <p:cNvPr id="24" name="Textfeld 23"/>
          <p:cNvSpPr txBox="1"/>
          <p:nvPr/>
        </p:nvSpPr>
        <p:spPr>
          <a:xfrm>
            <a:off x="323528" y="2924944"/>
            <a:ext cx="4176464" cy="1200329"/>
          </a:xfrm>
          <a:prstGeom prst="rect">
            <a:avLst/>
          </a:prstGeom>
          <a:noFill/>
        </p:spPr>
        <p:txBody>
          <a:bodyPr wrap="square" rtlCol="0">
            <a:spAutoFit/>
          </a:bodyPr>
          <a:lstStyle/>
          <a:p>
            <a:r>
              <a:rPr lang="de-DE" dirty="0" smtClean="0"/>
              <a:t>„Aufgrund der voranschreitenden Digitalisierung </a:t>
            </a:r>
            <a:r>
              <a:rPr lang="de-DE" dirty="0" smtClean="0"/>
              <a:t>…die </a:t>
            </a:r>
            <a:r>
              <a:rPr lang="de-DE" b="1" dirty="0" smtClean="0"/>
              <a:t>Zusammenführung zu einer einheitlichen Wissenschaftsschranke </a:t>
            </a:r>
            <a:r>
              <a:rPr lang="de-DE" dirty="0" smtClean="0"/>
              <a:t>erreichen.“</a:t>
            </a:r>
            <a:endParaRPr lang="de-DE" b="1" dirty="0"/>
          </a:p>
        </p:txBody>
      </p:sp>
      <p:sp>
        <p:nvSpPr>
          <p:cNvPr id="26" name="Textfeld 25"/>
          <p:cNvSpPr txBox="1"/>
          <p:nvPr/>
        </p:nvSpPr>
        <p:spPr>
          <a:xfrm>
            <a:off x="4716016" y="2204864"/>
            <a:ext cx="4032448" cy="1938992"/>
          </a:xfrm>
          <a:prstGeom prst="rect">
            <a:avLst/>
          </a:prstGeom>
          <a:solidFill>
            <a:srgbClr val="002060"/>
          </a:solidFill>
        </p:spPr>
        <p:txBody>
          <a:bodyPr wrap="square" rtlCol="0">
            <a:spAutoFit/>
          </a:bodyPr>
          <a:lstStyle/>
          <a:p>
            <a:pPr algn="ctr"/>
            <a:r>
              <a:rPr lang="de-DE" sz="2400" dirty="0" smtClean="0">
                <a:solidFill>
                  <a:schemeClr val="bg1"/>
                </a:solidFill>
              </a:rPr>
              <a:t>Salto rückwärts vom „</a:t>
            </a:r>
            <a:r>
              <a:rPr lang="de-DE" sz="2400" i="1" dirty="0" smtClean="0">
                <a:solidFill>
                  <a:schemeClr val="bg1"/>
                </a:solidFill>
              </a:rPr>
              <a:t>wissenschaftsverlagsfreund-</a:t>
            </a:r>
            <a:r>
              <a:rPr lang="de-DE" sz="2400" i="1" dirty="0" err="1" smtClean="0">
                <a:solidFill>
                  <a:schemeClr val="bg1"/>
                </a:solidFill>
              </a:rPr>
              <a:t>lichen</a:t>
            </a:r>
            <a:r>
              <a:rPr lang="de-DE" sz="2400" i="1" dirty="0" smtClean="0">
                <a:solidFill>
                  <a:schemeClr val="bg1"/>
                </a:solidFill>
              </a:rPr>
              <a:t> Urheberrecht“ zum „wissenschaftsfreundlichen Urheberrecht“</a:t>
            </a:r>
            <a:endParaRPr lang="de-DE" sz="2400" dirty="0">
              <a:solidFill>
                <a:schemeClr val="bg1"/>
              </a:solidFill>
            </a:endParaRPr>
          </a:p>
        </p:txBody>
      </p:sp>
      <p:sp>
        <p:nvSpPr>
          <p:cNvPr id="12" name="Textfeld 11"/>
          <p:cNvSpPr txBox="1"/>
          <p:nvPr/>
        </p:nvSpPr>
        <p:spPr>
          <a:xfrm>
            <a:off x="35496" y="4318064"/>
            <a:ext cx="7992888" cy="1631216"/>
          </a:xfrm>
          <a:prstGeom prst="rect">
            <a:avLst/>
          </a:prstGeom>
          <a:solidFill>
            <a:schemeClr val="bg1">
              <a:lumMod val="85000"/>
            </a:schemeClr>
          </a:solidFill>
        </p:spPr>
        <p:txBody>
          <a:bodyPr wrap="square" rtlCol="0">
            <a:spAutoFit/>
          </a:bodyPr>
          <a:lstStyle/>
          <a:p>
            <a:r>
              <a:rPr lang="de-DE" sz="2000" dirty="0" smtClean="0"/>
              <a:t>„Ich finde es sehr beeindruckend", so </a:t>
            </a:r>
            <a:r>
              <a:rPr lang="de-DE" sz="2000" dirty="0" err="1" smtClean="0"/>
              <a:t>dbv</a:t>
            </a:r>
            <a:r>
              <a:rPr lang="de-DE" sz="2000" dirty="0" smtClean="0"/>
              <a:t>-Vorstandsmitglied Dr. Frank Simon-Ritz (Universitätsbibliothek Weimar), „dass es nun offensichtlich einen breiten politischen Konsens gibt, der die Möglichkeit eröffnet, hier einen wichtigen Schritt für Bildung und Wissenschaft in Deutschland zu gehen“.</a:t>
            </a:r>
            <a:endParaRPr 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923928" y="476672"/>
            <a:ext cx="4860032" cy="1015663"/>
          </a:xfrm>
          <a:prstGeom prst="rect">
            <a:avLst/>
          </a:prstGeom>
          <a:solidFill>
            <a:schemeClr val="tx2">
              <a:lumMod val="20000"/>
              <a:lumOff val="80000"/>
            </a:schemeClr>
          </a:solidFill>
        </p:spPr>
        <p:txBody>
          <a:bodyPr wrap="square" rtlCol="0">
            <a:spAutoFit/>
          </a:bodyPr>
          <a:lstStyle/>
          <a:p>
            <a:r>
              <a:rPr lang="de-DE" sz="2000" dirty="0" smtClean="0"/>
              <a:t>Je </a:t>
            </a:r>
            <a:r>
              <a:rPr lang="de-DE" sz="2000" b="1" dirty="0" smtClean="0"/>
              <a:t>restriktiver</a:t>
            </a:r>
            <a:r>
              <a:rPr lang="de-DE" sz="2000" dirty="0" smtClean="0"/>
              <a:t> das Urheberrecht, desto eher wird Open Access </a:t>
            </a:r>
            <a:r>
              <a:rPr lang="de-DE" sz="2000" b="1" dirty="0" smtClean="0"/>
              <a:t>der offene freie </a:t>
            </a:r>
            <a:r>
              <a:rPr lang="de-DE" sz="2000" dirty="0" smtClean="0"/>
              <a:t>Standard wissenschaftlicher Publikation.</a:t>
            </a:r>
            <a:endParaRPr lang="de-DE" sz="2000" dirty="0"/>
          </a:p>
        </p:txBody>
      </p:sp>
      <p:sp>
        <p:nvSpPr>
          <p:cNvPr id="8" name="Textfeld 7"/>
          <p:cNvSpPr txBox="1"/>
          <p:nvPr/>
        </p:nvSpPr>
        <p:spPr>
          <a:xfrm>
            <a:off x="251520" y="476672"/>
            <a:ext cx="3384376" cy="461665"/>
          </a:xfrm>
          <a:prstGeom prst="rect">
            <a:avLst/>
          </a:prstGeom>
          <a:solidFill>
            <a:srgbClr val="002060"/>
          </a:solidFill>
        </p:spPr>
        <p:txBody>
          <a:bodyPr wrap="square" rtlCol="0">
            <a:spAutoFit/>
          </a:bodyPr>
          <a:lstStyle/>
          <a:p>
            <a:pPr algn="ctr"/>
            <a:r>
              <a:rPr lang="de-DE" sz="2400" dirty="0" smtClean="0">
                <a:solidFill>
                  <a:schemeClr val="bg1"/>
                </a:solidFill>
              </a:rPr>
              <a:t>Erfolgreiches Scheitern 1</a:t>
            </a:r>
            <a:endParaRPr lang="de-DE" sz="2400" dirty="0">
              <a:solidFill>
                <a:schemeClr val="bg1"/>
              </a:solidFill>
            </a:endParaRPr>
          </a:p>
        </p:txBody>
      </p:sp>
      <p:sp>
        <p:nvSpPr>
          <p:cNvPr id="9" name="Textfeld 8"/>
          <p:cNvSpPr txBox="1"/>
          <p:nvPr/>
        </p:nvSpPr>
        <p:spPr>
          <a:xfrm>
            <a:off x="3923928" y="1844824"/>
            <a:ext cx="4860032" cy="2246769"/>
          </a:xfrm>
          <a:prstGeom prst="rect">
            <a:avLst/>
          </a:prstGeom>
          <a:solidFill>
            <a:schemeClr val="tx2">
              <a:lumMod val="20000"/>
              <a:lumOff val="80000"/>
            </a:schemeClr>
          </a:solidFill>
        </p:spPr>
        <p:txBody>
          <a:bodyPr wrap="square" rtlCol="0">
            <a:spAutoFit/>
          </a:bodyPr>
          <a:lstStyle/>
          <a:p>
            <a:r>
              <a:rPr lang="de-DE" sz="2000" dirty="0" smtClean="0"/>
              <a:t>Angesichts der offensichtlichen </a:t>
            </a:r>
            <a:r>
              <a:rPr lang="de-DE" sz="2000" b="1" dirty="0" smtClean="0"/>
              <a:t>Unzulänglichkeit der Schrankenregelungen </a:t>
            </a:r>
            <a:r>
              <a:rPr lang="de-DE" sz="2000" dirty="0" smtClean="0"/>
              <a:t>(für </a:t>
            </a:r>
            <a:r>
              <a:rPr lang="de-DE" sz="2000" dirty="0" err="1" smtClean="0"/>
              <a:t>BuW</a:t>
            </a:r>
            <a:r>
              <a:rPr lang="de-DE" sz="2000" dirty="0" smtClean="0"/>
              <a:t>) wächst die Bereitschaft, (1) sich auf eine </a:t>
            </a:r>
            <a:r>
              <a:rPr lang="de-DE" sz="2000" b="1" dirty="0" smtClean="0"/>
              <a:t>umfassende Bildungs- und Wissenschaftsschranke </a:t>
            </a:r>
            <a:r>
              <a:rPr lang="de-DE" sz="2000" dirty="0" smtClean="0"/>
              <a:t>zu verständigen, (2) und sich auf ein </a:t>
            </a:r>
            <a:r>
              <a:rPr lang="de-DE" sz="2000" b="1" dirty="0" smtClean="0"/>
              <a:t>Wissenschaftsurheberrecht</a:t>
            </a:r>
            <a:r>
              <a:rPr lang="de-DE" sz="2000" dirty="0" smtClean="0"/>
              <a:t> zu verständigen</a:t>
            </a:r>
            <a:endParaRPr lang="de-DE" sz="2000" dirty="0"/>
          </a:p>
        </p:txBody>
      </p:sp>
      <p:sp>
        <p:nvSpPr>
          <p:cNvPr id="10" name="Textfeld 9"/>
          <p:cNvSpPr txBox="1"/>
          <p:nvPr/>
        </p:nvSpPr>
        <p:spPr>
          <a:xfrm>
            <a:off x="251520" y="1844824"/>
            <a:ext cx="3384376" cy="461665"/>
          </a:xfrm>
          <a:prstGeom prst="rect">
            <a:avLst/>
          </a:prstGeom>
          <a:solidFill>
            <a:srgbClr val="002060"/>
          </a:solidFill>
        </p:spPr>
        <p:txBody>
          <a:bodyPr wrap="square" rtlCol="0">
            <a:spAutoFit/>
          </a:bodyPr>
          <a:lstStyle/>
          <a:p>
            <a:pPr algn="ctr"/>
            <a:r>
              <a:rPr lang="de-DE" sz="2400" dirty="0" smtClean="0">
                <a:solidFill>
                  <a:schemeClr val="bg1"/>
                </a:solidFill>
              </a:rPr>
              <a:t>Erfolgreiches Scheitern 2</a:t>
            </a:r>
            <a:endParaRPr lang="de-DE" sz="2400" dirty="0">
              <a:solidFill>
                <a:schemeClr val="bg1"/>
              </a:solidFill>
            </a:endParaRPr>
          </a:p>
        </p:txBody>
      </p:sp>
      <p:sp>
        <p:nvSpPr>
          <p:cNvPr id="11" name="Textfeld 10"/>
          <p:cNvSpPr txBox="1"/>
          <p:nvPr/>
        </p:nvSpPr>
        <p:spPr>
          <a:xfrm>
            <a:off x="3923928" y="4285545"/>
            <a:ext cx="5220072" cy="2246769"/>
          </a:xfrm>
          <a:prstGeom prst="rect">
            <a:avLst/>
          </a:prstGeom>
          <a:solidFill>
            <a:schemeClr val="tx2">
              <a:lumMod val="20000"/>
              <a:lumOff val="80000"/>
            </a:schemeClr>
          </a:solidFill>
        </p:spPr>
        <p:txBody>
          <a:bodyPr wrap="square" rtlCol="0">
            <a:spAutoFit/>
          </a:bodyPr>
          <a:lstStyle/>
          <a:p>
            <a:r>
              <a:rPr lang="de-DE" sz="2000" dirty="0" smtClean="0"/>
              <a:t>(1) Je mehr den </a:t>
            </a:r>
            <a:r>
              <a:rPr lang="de-DE" sz="2000" b="1" dirty="0" smtClean="0"/>
              <a:t>Verwertern</a:t>
            </a:r>
            <a:r>
              <a:rPr lang="de-DE" sz="2000" dirty="0" smtClean="0"/>
              <a:t> (Verlagen) die </a:t>
            </a:r>
            <a:r>
              <a:rPr lang="de-DE" sz="2000" dirty="0" err="1" smtClean="0"/>
              <a:t>WissenschaftlerInnen</a:t>
            </a:r>
            <a:r>
              <a:rPr lang="de-DE" sz="2000" dirty="0" smtClean="0"/>
              <a:t> als </a:t>
            </a:r>
            <a:r>
              <a:rPr lang="de-DE" sz="2000" b="1" dirty="0" err="1" smtClean="0"/>
              <a:t>AutorInnen</a:t>
            </a:r>
            <a:r>
              <a:rPr lang="de-DE" sz="2000" b="1" dirty="0" smtClean="0"/>
              <a:t> abkommen</a:t>
            </a:r>
            <a:r>
              <a:rPr lang="de-DE" sz="2000" dirty="0" smtClean="0"/>
              <a:t>, (2) desto mehr werden sie </a:t>
            </a:r>
            <a:r>
              <a:rPr lang="de-DE" sz="2000" b="1" dirty="0" smtClean="0"/>
              <a:t>neue Geschäftsmodelle</a:t>
            </a:r>
            <a:r>
              <a:rPr lang="de-DE" sz="2000" dirty="0" smtClean="0"/>
              <a:t> unter Anerkennung von </a:t>
            </a:r>
            <a:r>
              <a:rPr lang="de-DE" sz="2000" b="1" dirty="0" smtClean="0"/>
              <a:t>Wissen und Information als Gemeingüter </a:t>
            </a:r>
            <a:r>
              <a:rPr lang="de-DE" sz="2000" dirty="0" smtClean="0"/>
              <a:t>(</a:t>
            </a:r>
            <a:r>
              <a:rPr lang="de-DE" sz="2000" dirty="0" err="1" smtClean="0"/>
              <a:t>Commons</a:t>
            </a:r>
            <a:r>
              <a:rPr lang="de-DE" sz="2000" dirty="0" smtClean="0"/>
              <a:t>) entwickeln, (3) so das sie auf den </a:t>
            </a:r>
            <a:r>
              <a:rPr lang="de-DE" sz="2000" b="1" dirty="0" smtClean="0"/>
              <a:t>Informationsmärkten für </a:t>
            </a:r>
            <a:r>
              <a:rPr lang="de-DE" sz="2000" b="1" dirty="0" err="1" smtClean="0"/>
              <a:t>BuW</a:t>
            </a:r>
            <a:r>
              <a:rPr lang="de-DE" sz="2000" b="1" dirty="0" smtClean="0"/>
              <a:t> </a:t>
            </a:r>
            <a:r>
              <a:rPr lang="de-DE" sz="2000" dirty="0" smtClean="0"/>
              <a:t>bleiben können.</a:t>
            </a:r>
            <a:endParaRPr lang="de-DE" sz="2000" dirty="0"/>
          </a:p>
        </p:txBody>
      </p:sp>
      <p:sp>
        <p:nvSpPr>
          <p:cNvPr id="12" name="Textfeld 11"/>
          <p:cNvSpPr txBox="1"/>
          <p:nvPr/>
        </p:nvSpPr>
        <p:spPr>
          <a:xfrm>
            <a:off x="251520" y="4285545"/>
            <a:ext cx="3384376" cy="461665"/>
          </a:xfrm>
          <a:prstGeom prst="rect">
            <a:avLst/>
          </a:prstGeom>
          <a:solidFill>
            <a:srgbClr val="002060"/>
          </a:solidFill>
        </p:spPr>
        <p:txBody>
          <a:bodyPr wrap="square" rtlCol="0">
            <a:spAutoFit/>
          </a:bodyPr>
          <a:lstStyle/>
          <a:p>
            <a:pPr algn="ctr"/>
            <a:r>
              <a:rPr lang="de-DE" sz="2400" dirty="0" smtClean="0">
                <a:solidFill>
                  <a:schemeClr val="bg1"/>
                </a:solidFill>
              </a:rPr>
              <a:t>Erfolgreiches Scheitern 3</a:t>
            </a:r>
            <a:endParaRPr lang="de-DE" sz="2400" dirty="0">
              <a:solidFill>
                <a:schemeClr val="bg1"/>
              </a:solidFill>
            </a:endParaRPr>
          </a:p>
        </p:txBody>
      </p:sp>
      <p:sp>
        <p:nvSpPr>
          <p:cNvPr id="13" name="Textfeld 12"/>
          <p:cNvSpPr txBox="1"/>
          <p:nvPr/>
        </p:nvSpPr>
        <p:spPr>
          <a:xfrm>
            <a:off x="755576" y="1052736"/>
            <a:ext cx="2088232" cy="646331"/>
          </a:xfrm>
          <a:prstGeom prst="rect">
            <a:avLst/>
          </a:prstGeom>
          <a:noFill/>
        </p:spPr>
        <p:txBody>
          <a:bodyPr wrap="square" rtlCol="0">
            <a:spAutoFit/>
          </a:bodyPr>
          <a:lstStyle/>
          <a:p>
            <a:r>
              <a:rPr lang="de-DE" dirty="0" smtClean="0"/>
              <a:t>realistisch – aber zu welchem Preis?</a:t>
            </a:r>
            <a:endParaRPr lang="de-DE" dirty="0"/>
          </a:p>
        </p:txBody>
      </p:sp>
      <p:sp>
        <p:nvSpPr>
          <p:cNvPr id="14" name="Textfeld 13"/>
          <p:cNvSpPr txBox="1"/>
          <p:nvPr/>
        </p:nvSpPr>
        <p:spPr>
          <a:xfrm>
            <a:off x="467544" y="2492896"/>
            <a:ext cx="2952328" cy="1200329"/>
          </a:xfrm>
          <a:prstGeom prst="rect">
            <a:avLst/>
          </a:prstGeom>
          <a:noFill/>
        </p:spPr>
        <p:txBody>
          <a:bodyPr wrap="square" rtlCol="0">
            <a:spAutoFit/>
          </a:bodyPr>
          <a:lstStyle/>
          <a:p>
            <a:r>
              <a:rPr lang="de-DE" dirty="0" smtClean="0"/>
              <a:t>politisch (1) ja – gesetzgeberisch mittelfristig</a:t>
            </a:r>
            <a:br>
              <a:rPr lang="de-DE" dirty="0" smtClean="0"/>
            </a:br>
            <a:endParaRPr lang="de-DE" dirty="0" smtClean="0"/>
          </a:p>
          <a:p>
            <a:r>
              <a:rPr lang="de-DE" dirty="0" smtClean="0"/>
              <a:t>(2) eher langfristig</a:t>
            </a:r>
            <a:endParaRPr lang="de-DE" dirty="0"/>
          </a:p>
        </p:txBody>
      </p:sp>
      <p:sp>
        <p:nvSpPr>
          <p:cNvPr id="15" name="Textfeld 14"/>
          <p:cNvSpPr txBox="1"/>
          <p:nvPr/>
        </p:nvSpPr>
        <p:spPr>
          <a:xfrm>
            <a:off x="467544" y="5013176"/>
            <a:ext cx="3168352" cy="1200329"/>
          </a:xfrm>
          <a:prstGeom prst="rect">
            <a:avLst/>
          </a:prstGeom>
          <a:noFill/>
        </p:spPr>
        <p:txBody>
          <a:bodyPr wrap="square" rtlCol="0">
            <a:spAutoFit/>
          </a:bodyPr>
          <a:lstStyle/>
          <a:p>
            <a:r>
              <a:rPr lang="de-DE" dirty="0" err="1" smtClean="0"/>
              <a:t>Teilsatz</a:t>
            </a:r>
            <a:r>
              <a:rPr lang="de-DE" dirty="0" smtClean="0"/>
              <a:t> 1: realistisch</a:t>
            </a:r>
          </a:p>
          <a:p>
            <a:r>
              <a:rPr lang="de-DE" dirty="0" err="1" smtClean="0"/>
              <a:t>Teilsatz</a:t>
            </a:r>
            <a:r>
              <a:rPr lang="de-DE" dirty="0" smtClean="0"/>
              <a:t> 2: sehr wahrscheinlich</a:t>
            </a:r>
            <a:br>
              <a:rPr lang="de-DE" dirty="0" smtClean="0"/>
            </a:br>
            <a:r>
              <a:rPr lang="de-DE" dirty="0" smtClean="0"/>
              <a:t>               aber zu welchem Preis?</a:t>
            </a:r>
          </a:p>
          <a:p>
            <a:r>
              <a:rPr lang="de-DE" dirty="0" err="1" smtClean="0"/>
              <a:t>Teilsatz</a:t>
            </a:r>
            <a:r>
              <a:rPr lang="de-DE" dirty="0" smtClean="0"/>
              <a:t> 3: bei (1) nein; bei (2) ja</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uiExpand="1" build="p"/>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5004048" y="188640"/>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179512" y="77723"/>
            <a:ext cx="5112568" cy="461665"/>
          </a:xfrm>
          <a:prstGeom prst="rect">
            <a:avLst/>
          </a:prstGeom>
          <a:noFill/>
        </p:spPr>
        <p:txBody>
          <a:bodyPr wrap="square" rtlCol="0">
            <a:spAutoFit/>
          </a:bodyPr>
          <a:lstStyle/>
          <a:p>
            <a:r>
              <a:rPr lang="de-DE" sz="2400" dirty="0" smtClean="0"/>
              <a:t>Und die Politik der Bundesregierung?</a:t>
            </a:r>
          </a:p>
        </p:txBody>
      </p:sp>
      <p:sp>
        <p:nvSpPr>
          <p:cNvPr id="5" name="Textfeld 4"/>
          <p:cNvSpPr txBox="1"/>
          <p:nvPr/>
        </p:nvSpPr>
        <p:spPr>
          <a:xfrm>
            <a:off x="179512" y="548680"/>
            <a:ext cx="4104456" cy="707886"/>
          </a:xfrm>
          <a:prstGeom prst="rect">
            <a:avLst/>
          </a:prstGeom>
          <a:noFill/>
        </p:spPr>
        <p:txBody>
          <a:bodyPr wrap="square" rtlCol="0">
            <a:spAutoFit/>
          </a:bodyPr>
          <a:lstStyle/>
          <a:p>
            <a:r>
              <a:rPr lang="de-DE" sz="2000" dirty="0" smtClean="0"/>
              <a:t>Das Bundesjustizministerium weigert sich bislang</a:t>
            </a:r>
          </a:p>
        </p:txBody>
      </p:sp>
      <p:sp>
        <p:nvSpPr>
          <p:cNvPr id="8" name="Textfeld 7"/>
          <p:cNvSpPr txBox="1"/>
          <p:nvPr/>
        </p:nvSpPr>
        <p:spPr>
          <a:xfrm>
            <a:off x="827584" y="2729824"/>
            <a:ext cx="7200800" cy="1015663"/>
          </a:xfrm>
          <a:prstGeom prst="rect">
            <a:avLst/>
          </a:prstGeom>
          <a:noFill/>
        </p:spPr>
        <p:txBody>
          <a:bodyPr wrap="square" rtlCol="0">
            <a:spAutoFit/>
          </a:bodyPr>
          <a:lstStyle/>
          <a:p>
            <a:pPr marL="358775" indent="-358775">
              <a:buFont typeface="Wingdings" pitchFamily="2" charset="2"/>
              <a:buChar char="Ø"/>
            </a:pPr>
            <a:r>
              <a:rPr lang="de-DE" sz="2000" dirty="0" smtClean="0"/>
              <a:t>eine öffentliche Debatte um eine Wissenschaftsurheberrecht und eine umfassende Wissenschaftsschranke zu eröffnen bzw. zu befördern</a:t>
            </a:r>
          </a:p>
        </p:txBody>
      </p:sp>
      <p:sp>
        <p:nvSpPr>
          <p:cNvPr id="12" name="Textfeld 11"/>
          <p:cNvSpPr txBox="1"/>
          <p:nvPr/>
        </p:nvSpPr>
        <p:spPr>
          <a:xfrm>
            <a:off x="827584" y="3660121"/>
            <a:ext cx="7200800" cy="1015663"/>
          </a:xfrm>
          <a:prstGeom prst="rect">
            <a:avLst/>
          </a:prstGeom>
          <a:noFill/>
        </p:spPr>
        <p:txBody>
          <a:bodyPr wrap="square" rtlCol="0">
            <a:spAutoFit/>
          </a:bodyPr>
          <a:lstStyle/>
          <a:p>
            <a:pPr marL="358775" indent="-358775">
              <a:buFont typeface="Wingdings" pitchFamily="2" charset="2"/>
              <a:buChar char="Ø"/>
            </a:pPr>
            <a:r>
              <a:rPr lang="de-DE" sz="2000" dirty="0" smtClean="0"/>
              <a:t>juristisch überprüfen zu lassen, ob eine umfassende Wissenschaftsschranke kompatibel mit EU-Vorhaben ist (oder nicht)</a:t>
            </a:r>
            <a:endParaRPr lang="de-DE" sz="2000" dirty="0"/>
          </a:p>
        </p:txBody>
      </p:sp>
      <p:sp>
        <p:nvSpPr>
          <p:cNvPr id="13" name="Textfeld 12"/>
          <p:cNvSpPr txBox="1"/>
          <p:nvPr/>
        </p:nvSpPr>
        <p:spPr>
          <a:xfrm>
            <a:off x="827584" y="4590418"/>
            <a:ext cx="7200800" cy="1015663"/>
          </a:xfrm>
          <a:prstGeom prst="rect">
            <a:avLst/>
          </a:prstGeom>
          <a:noFill/>
        </p:spPr>
        <p:txBody>
          <a:bodyPr wrap="square" rtlCol="0">
            <a:spAutoFit/>
          </a:bodyPr>
          <a:lstStyle/>
          <a:p>
            <a:pPr marL="358775" indent="-358775">
              <a:buFont typeface="Wingdings" pitchFamily="2" charset="2"/>
              <a:buChar char="Ø"/>
            </a:pPr>
            <a:r>
              <a:rPr lang="de-DE" sz="2000" dirty="0" smtClean="0"/>
              <a:t>Initiativen gegenüber der EU ergreifen, die Hindernisse der  obsolet gewordenen Urheberrechtsrichtlinie von 2001 (!!!!) zu beseitigen</a:t>
            </a:r>
            <a:endParaRPr lang="de-DE" sz="2000" dirty="0"/>
          </a:p>
        </p:txBody>
      </p:sp>
      <p:sp>
        <p:nvSpPr>
          <p:cNvPr id="14" name="Textfeld 13"/>
          <p:cNvSpPr txBox="1"/>
          <p:nvPr/>
        </p:nvSpPr>
        <p:spPr>
          <a:xfrm>
            <a:off x="827584" y="1484784"/>
            <a:ext cx="7200800" cy="707886"/>
          </a:xfrm>
          <a:prstGeom prst="rect">
            <a:avLst/>
          </a:prstGeom>
          <a:noFill/>
        </p:spPr>
        <p:txBody>
          <a:bodyPr wrap="square" rtlCol="0">
            <a:spAutoFit/>
          </a:bodyPr>
          <a:lstStyle/>
          <a:p>
            <a:pPr marL="358775" indent="-358775">
              <a:buFont typeface="Wingdings" pitchFamily="2" charset="2"/>
              <a:buChar char="Ø"/>
              <a:tabLst>
                <a:tab pos="0" algn="l"/>
              </a:tabLst>
            </a:pPr>
            <a:r>
              <a:rPr lang="de-DE" sz="2000" dirty="0" smtClean="0"/>
              <a:t>die Kritik an den unzulänglichen </a:t>
            </a:r>
            <a:r>
              <a:rPr lang="de-DE" sz="2000" dirty="0" err="1" smtClean="0"/>
              <a:t>BuW</a:t>
            </a:r>
            <a:r>
              <a:rPr lang="de-DE" sz="2000" dirty="0" smtClean="0"/>
              <a:t> betreffenden Schrankenregelungen des </a:t>
            </a:r>
            <a:r>
              <a:rPr lang="de-DE" sz="2000" dirty="0" err="1" smtClean="0"/>
              <a:t>UrhGes</a:t>
            </a:r>
            <a:r>
              <a:rPr lang="de-DE" sz="2000" dirty="0" smtClean="0"/>
              <a:t> konstruktiv aufzugreifen </a:t>
            </a:r>
            <a:endParaRPr lang="de-DE" sz="2000" dirty="0"/>
          </a:p>
        </p:txBody>
      </p:sp>
      <p:sp>
        <p:nvSpPr>
          <p:cNvPr id="16" name="Textfeld 15"/>
          <p:cNvSpPr txBox="1"/>
          <p:nvPr/>
        </p:nvSpPr>
        <p:spPr>
          <a:xfrm>
            <a:off x="827584" y="5520714"/>
            <a:ext cx="7632848" cy="1015663"/>
          </a:xfrm>
          <a:prstGeom prst="rect">
            <a:avLst/>
          </a:prstGeom>
          <a:noFill/>
        </p:spPr>
        <p:txBody>
          <a:bodyPr wrap="square" rtlCol="0">
            <a:spAutoFit/>
          </a:bodyPr>
          <a:lstStyle/>
          <a:p>
            <a:pPr marL="358775" indent="-358775">
              <a:buFont typeface="Wingdings" pitchFamily="2" charset="2"/>
              <a:buChar char="Ø"/>
            </a:pPr>
            <a:r>
              <a:rPr lang="de-DE" sz="2000" dirty="0" smtClean="0"/>
              <a:t>sich mit anderen Ländern zu koordinieren, um ein konzertiertes Vorgehen in Sachen einer umfassenden Wissenschaftsschranke  zu erreichen  </a:t>
            </a:r>
            <a:endParaRPr lang="de-DE" sz="2000" dirty="0"/>
          </a:p>
        </p:txBody>
      </p:sp>
      <p:sp>
        <p:nvSpPr>
          <p:cNvPr id="17" name="Textfeld 16"/>
          <p:cNvSpPr txBox="1"/>
          <p:nvPr/>
        </p:nvSpPr>
        <p:spPr>
          <a:xfrm>
            <a:off x="827584" y="2107304"/>
            <a:ext cx="7200800" cy="707886"/>
          </a:xfrm>
          <a:prstGeom prst="rect">
            <a:avLst/>
          </a:prstGeom>
          <a:noFill/>
        </p:spPr>
        <p:txBody>
          <a:bodyPr wrap="square" rtlCol="0">
            <a:spAutoFit/>
          </a:bodyPr>
          <a:lstStyle/>
          <a:p>
            <a:pPr marL="358775" indent="-358775">
              <a:buFont typeface="Wingdings" pitchFamily="2" charset="2"/>
              <a:buChar char="Ø"/>
              <a:tabLst>
                <a:tab pos="0" algn="l"/>
              </a:tabLst>
            </a:pPr>
            <a:r>
              <a:rPr lang="de-DE" sz="2000" dirty="0" smtClean="0"/>
              <a:t>Der Besonderheit eines Urheberrechts für </a:t>
            </a:r>
            <a:r>
              <a:rPr lang="de-DE" sz="2000" dirty="0" err="1" smtClean="0"/>
              <a:t>BuW</a:t>
            </a:r>
            <a:r>
              <a:rPr lang="de-DE" sz="2000" dirty="0" smtClean="0"/>
              <a:t> Rechnung zu tragen</a:t>
            </a:r>
            <a:endParaRPr 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3" grpId="0"/>
      <p:bldP spid="14"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39552" y="332656"/>
            <a:ext cx="2880320" cy="461665"/>
          </a:xfrm>
          <a:prstGeom prst="rect">
            <a:avLst/>
          </a:prstGeom>
          <a:solidFill>
            <a:srgbClr val="002060"/>
          </a:solidFill>
        </p:spPr>
        <p:txBody>
          <a:bodyPr wrap="square" rtlCol="0">
            <a:spAutoFit/>
          </a:bodyPr>
          <a:lstStyle/>
          <a:p>
            <a:r>
              <a:rPr lang="de-DE" sz="2400" dirty="0" smtClean="0">
                <a:solidFill>
                  <a:schemeClr val="bg1"/>
                </a:solidFill>
              </a:rPr>
              <a:t>Wer ist gescheitert?</a:t>
            </a:r>
            <a:endParaRPr lang="de-DE" sz="2400" dirty="0">
              <a:solidFill>
                <a:schemeClr val="bg1"/>
              </a:solidFill>
            </a:endParaRPr>
          </a:p>
        </p:txBody>
      </p:sp>
      <p:sp>
        <p:nvSpPr>
          <p:cNvPr id="18" name="Textfeld 17"/>
          <p:cNvSpPr txBox="1"/>
          <p:nvPr/>
        </p:nvSpPr>
        <p:spPr>
          <a:xfrm>
            <a:off x="2339752" y="1340768"/>
            <a:ext cx="5760640" cy="2277547"/>
          </a:xfrm>
          <a:prstGeom prst="rect">
            <a:avLst/>
          </a:prstGeom>
          <a:noFill/>
        </p:spPr>
        <p:txBody>
          <a:bodyPr wrap="square" rtlCol="0">
            <a:spAutoFit/>
          </a:bodyPr>
          <a:lstStyle/>
          <a:p>
            <a:r>
              <a:rPr lang="de-DE" sz="2400" b="1" dirty="0" smtClean="0"/>
              <a:t>Die Politik?</a:t>
            </a:r>
          </a:p>
          <a:p>
            <a:endParaRPr lang="de-DE" dirty="0" smtClean="0"/>
          </a:p>
          <a:p>
            <a:r>
              <a:rPr lang="de-DE" sz="2000" dirty="0" smtClean="0"/>
              <a:t>weil sie nicht in der Lage ist, das Urheberrecht als </a:t>
            </a:r>
            <a:r>
              <a:rPr lang="de-DE" sz="2000" b="1" dirty="0" smtClean="0"/>
              <a:t>Recht der Informationsgesellschaft </a:t>
            </a:r>
            <a:r>
              <a:rPr lang="de-DE" sz="2000" dirty="0" smtClean="0"/>
              <a:t>und als Anreiz für die Informationswirtschaft zu formulieren und schon gar nicht Bildung und Wissenschaft freies Arbeiten in elektronischen Räumen zu garantieren?</a:t>
            </a:r>
            <a:endParaRPr lang="de-DE" sz="2000" dirty="0"/>
          </a:p>
        </p:txBody>
      </p:sp>
      <p:sp>
        <p:nvSpPr>
          <p:cNvPr id="19" name="Textfeld 18"/>
          <p:cNvSpPr txBox="1"/>
          <p:nvPr/>
        </p:nvSpPr>
        <p:spPr>
          <a:xfrm>
            <a:off x="2339752" y="3691478"/>
            <a:ext cx="5760640" cy="1969770"/>
          </a:xfrm>
          <a:prstGeom prst="rect">
            <a:avLst/>
          </a:prstGeom>
          <a:noFill/>
        </p:spPr>
        <p:txBody>
          <a:bodyPr wrap="square" rtlCol="0">
            <a:spAutoFit/>
          </a:bodyPr>
          <a:lstStyle/>
          <a:p>
            <a:r>
              <a:rPr lang="de-DE" sz="2400" b="1" dirty="0" smtClean="0"/>
              <a:t>Bildung und Wissenschaft?</a:t>
            </a:r>
          </a:p>
          <a:p>
            <a:endParaRPr lang="de-DE" dirty="0" smtClean="0"/>
          </a:p>
          <a:p>
            <a:r>
              <a:rPr lang="de-DE" sz="2000" dirty="0" smtClean="0"/>
              <a:t>weil sie es nach 10 Jahren nicht geschafft haben, die Politik von der </a:t>
            </a:r>
            <a:r>
              <a:rPr lang="de-DE" sz="2000" b="1" dirty="0" smtClean="0"/>
              <a:t>Notwendigkeit und Machbarkeit </a:t>
            </a:r>
            <a:r>
              <a:rPr lang="de-DE" sz="2000" dirty="0" smtClean="0"/>
              <a:t>eines bildungs- und </a:t>
            </a:r>
            <a:r>
              <a:rPr lang="de-DE" sz="2000" dirty="0" err="1" smtClean="0"/>
              <a:t>wissenschaftlichsfreundliches</a:t>
            </a:r>
            <a:r>
              <a:rPr lang="de-DE" sz="2000" dirty="0" smtClean="0"/>
              <a:t> Urheberrecht abzuringen?</a:t>
            </a:r>
            <a:endParaRPr lang="de-DE" sz="2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12" name="Rectangle 2"/>
          <p:cNvSpPr txBox="1">
            <a:spLocks/>
          </p:cNvSpPr>
          <p:nvPr/>
        </p:nvSpPr>
        <p:spPr>
          <a:xfrm>
            <a:off x="2123728" y="1628800"/>
            <a:ext cx="4536504" cy="2592288"/>
          </a:xfrm>
          <a:prstGeom prst="rect">
            <a:avLst/>
          </a:prstGeom>
          <a:solidFill>
            <a:srgbClr val="333366"/>
          </a:solidFill>
        </p:spPr>
        <p:txBody>
          <a:bodyPr vert="horz" lIns="91440" tIns="45720" rIns="91440" bIns="45720" rtlCol="0" anchor="ctr" anchorCtr="1">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600" b="0" i="0" u="none" strike="noStrike" kern="1200" cap="none" spc="0" normalizeH="0" baseline="0" noProof="0" dirty="0" smtClean="0">
                <a:ln>
                  <a:noFill/>
                </a:ln>
                <a:solidFill>
                  <a:schemeClr val="bg1"/>
                </a:solidFill>
                <a:effectLst/>
                <a:uLnTx/>
                <a:uFillTx/>
                <a:ea typeface="+mj-ea"/>
                <a:cs typeface="+mj-cs"/>
              </a:rPr>
              <a:t>Geschäftsmodelle für das wissenschaftliche Publizieren unter Anerkennung von Wissen und Information als Gemeingüter (</a:t>
            </a:r>
            <a:r>
              <a:rPr kumimoji="0" lang="de-DE" sz="3600" b="0" i="0" u="none" strike="noStrike" kern="1200" cap="none" spc="0" normalizeH="0" baseline="0" noProof="0" dirty="0" err="1" smtClean="0">
                <a:ln>
                  <a:noFill/>
                </a:ln>
                <a:solidFill>
                  <a:schemeClr val="bg1"/>
                </a:solidFill>
                <a:effectLst/>
                <a:uLnTx/>
                <a:uFillTx/>
                <a:ea typeface="+mj-ea"/>
                <a:cs typeface="+mj-cs"/>
              </a:rPr>
              <a:t>Commons</a:t>
            </a:r>
            <a:r>
              <a:rPr kumimoji="0" lang="de-DE" sz="3600" b="0" i="0" u="none" strike="noStrike" kern="1200" cap="none" spc="0" normalizeH="0" baseline="0" noProof="0" dirty="0" smtClean="0">
                <a:ln>
                  <a:noFill/>
                </a:ln>
                <a:solidFill>
                  <a:schemeClr val="bg1"/>
                </a:solidFill>
                <a:effectLst/>
                <a:uLnTx/>
                <a:uFillTx/>
                <a:ea typeface="+mj-ea"/>
                <a:cs typeface="+mj-cs"/>
              </a:rPr>
              <a:t>)</a:t>
            </a:r>
            <a:endParaRPr kumimoji="0" lang="de-DE" sz="3600" b="0" i="0" u="none" strike="noStrike" kern="1200" cap="none" spc="0" normalizeH="0" baseline="0" noProof="0" dirty="0" smtClean="0">
              <a:ln>
                <a:noFill/>
              </a:ln>
              <a:solidFill>
                <a:schemeClr val="bg1"/>
              </a:solidFill>
              <a:effectLst/>
              <a:uLnTx/>
              <a:uFillTx/>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764704"/>
            <a:ext cx="6120680" cy="461665"/>
          </a:xfrm>
          <a:prstGeom prst="rect">
            <a:avLst/>
          </a:prstGeom>
          <a:noFill/>
        </p:spPr>
        <p:txBody>
          <a:bodyPr wrap="square" rtlCol="0">
            <a:spAutoFit/>
          </a:bodyPr>
          <a:lstStyle/>
          <a:p>
            <a:pPr algn="ctr"/>
            <a:r>
              <a:rPr lang="de-DE" sz="2400" b="1" dirty="0" smtClean="0"/>
              <a:t>Commons werden sozial konstruiert</a:t>
            </a:r>
            <a:endParaRPr lang="de-DE" sz="2400" b="1" dirty="0"/>
          </a:p>
        </p:txBody>
      </p:sp>
      <p:sp>
        <p:nvSpPr>
          <p:cNvPr id="7" name="Textfeld 6"/>
          <p:cNvSpPr txBox="1"/>
          <p:nvPr/>
        </p:nvSpPr>
        <p:spPr>
          <a:xfrm>
            <a:off x="395536" y="1340768"/>
            <a:ext cx="3960440" cy="2862322"/>
          </a:xfrm>
          <a:prstGeom prst="rect">
            <a:avLst/>
          </a:prstGeom>
          <a:noFill/>
        </p:spPr>
        <p:txBody>
          <a:bodyPr wrap="square" rtlCol="0">
            <a:spAutoFit/>
          </a:bodyPr>
          <a:lstStyle/>
          <a:p>
            <a:pPr algn="ctr"/>
            <a:r>
              <a:rPr lang="de-DE" sz="2000" dirty="0" smtClean="0"/>
              <a:t>Was entweder natürlich da ist oder was im Verlauf der menschlichen Sozial- und Kulturgeschichte entstanden ist, sind</a:t>
            </a:r>
          </a:p>
          <a:p>
            <a:pPr algn="ctr"/>
            <a:endParaRPr lang="de-DE" sz="2000" b="1" dirty="0" smtClean="0"/>
          </a:p>
          <a:p>
            <a:pPr algn="ctr"/>
            <a:r>
              <a:rPr lang="de-DE" sz="2000" b="1" dirty="0" smtClean="0"/>
              <a:t>Common pool resources</a:t>
            </a:r>
            <a:br>
              <a:rPr lang="de-DE" sz="2000" b="1" dirty="0" smtClean="0"/>
            </a:br>
            <a:r>
              <a:rPr lang="de-DE" sz="2000" b="1" dirty="0" smtClean="0"/>
              <a:t>(Gemeinressourcen)</a:t>
            </a:r>
          </a:p>
          <a:p>
            <a:pPr algn="ctr"/>
            <a:endParaRPr lang="de-DE" sz="2000" b="1" dirty="0" smtClean="0"/>
          </a:p>
          <a:p>
            <a:endParaRPr lang="de-DE" sz="2000" dirty="0"/>
          </a:p>
        </p:txBody>
      </p:sp>
      <p:grpSp>
        <p:nvGrpSpPr>
          <p:cNvPr id="16" name="Gruppieren 15"/>
          <p:cNvGrpSpPr/>
          <p:nvPr/>
        </p:nvGrpSpPr>
        <p:grpSpPr>
          <a:xfrm>
            <a:off x="4788024" y="1700808"/>
            <a:ext cx="2592288" cy="1152128"/>
            <a:chOff x="5220072" y="1700808"/>
            <a:chExt cx="2592288" cy="1152128"/>
          </a:xfrm>
        </p:grpSpPr>
        <p:sp>
          <p:nvSpPr>
            <p:cNvPr id="8" name="Untertitel 2"/>
            <p:cNvSpPr txBox="1">
              <a:spLocks/>
            </p:cNvSpPr>
            <p:nvPr/>
          </p:nvSpPr>
          <p:spPr bwMode="auto">
            <a:xfrm>
              <a:off x="5436096" y="1700808"/>
              <a:ext cx="2304255" cy="648072"/>
            </a:xfrm>
            <a:prstGeom prst="rect">
              <a:avLst/>
            </a:prstGeom>
            <a:noFill/>
            <a:ln w="9525">
              <a:noFill/>
              <a:miter lim="800000"/>
              <a:headEnd/>
              <a:tailEnd/>
            </a:ln>
          </p:spPr>
          <p:txBody>
            <a:bodyPr>
              <a:normAutofit fontScale="25000" lnSpcReduction="20000"/>
            </a:bodyPr>
            <a:lstStyle/>
            <a:p>
              <a:pPr marL="342900" indent="-342900" fontAlgn="auto">
                <a:lnSpc>
                  <a:spcPct val="120000"/>
                </a:lnSpc>
                <a:spcBef>
                  <a:spcPct val="20000"/>
                </a:spcBef>
                <a:spcAft>
                  <a:spcPts val="0"/>
                </a:spcAft>
                <a:buFont typeface="Arial" pitchFamily="34" charset="0"/>
                <a:buNone/>
                <a:defRPr/>
              </a:pPr>
              <a:r>
                <a:rPr lang="de-DE" sz="8000" dirty="0" smtClean="0">
                  <a:latin typeface="+mn-lt"/>
                </a:rPr>
                <a:t>Gemeinsames Erbe der Natur</a:t>
              </a:r>
              <a:endParaRPr lang="de-DE" sz="3200" dirty="0">
                <a:latin typeface="+mn-lt"/>
              </a:endParaRPr>
            </a:p>
          </p:txBody>
        </p:sp>
        <p:sp>
          <p:nvSpPr>
            <p:cNvPr id="11" name="Untertitel 2"/>
            <p:cNvSpPr txBox="1">
              <a:spLocks/>
            </p:cNvSpPr>
            <p:nvPr/>
          </p:nvSpPr>
          <p:spPr bwMode="auto">
            <a:xfrm>
              <a:off x="5220072" y="2420888"/>
              <a:ext cx="2592288" cy="432048"/>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de-DE" sz="2000" b="1" dirty="0" smtClean="0"/>
                <a:t>materiell natürlich</a:t>
              </a:r>
              <a:endParaRPr lang="de-DE" sz="2000" b="1" dirty="0"/>
            </a:p>
          </p:txBody>
        </p:sp>
      </p:grpSp>
      <p:grpSp>
        <p:nvGrpSpPr>
          <p:cNvPr id="18" name="Gruppieren 17"/>
          <p:cNvGrpSpPr/>
          <p:nvPr/>
        </p:nvGrpSpPr>
        <p:grpSpPr>
          <a:xfrm>
            <a:off x="5292080" y="4149080"/>
            <a:ext cx="3168352" cy="1224136"/>
            <a:chOff x="5076056" y="4149080"/>
            <a:chExt cx="3168352" cy="1224136"/>
          </a:xfrm>
        </p:grpSpPr>
        <p:sp>
          <p:nvSpPr>
            <p:cNvPr id="10" name="Untertitel 2"/>
            <p:cNvSpPr txBox="1">
              <a:spLocks/>
            </p:cNvSpPr>
            <p:nvPr/>
          </p:nvSpPr>
          <p:spPr bwMode="auto">
            <a:xfrm>
              <a:off x="5076056" y="4149080"/>
              <a:ext cx="2808312" cy="1224136"/>
            </a:xfrm>
            <a:prstGeom prst="rect">
              <a:avLst/>
            </a:prstGeom>
            <a:noFill/>
            <a:ln w="9525">
              <a:noFill/>
              <a:miter lim="800000"/>
              <a:headEnd/>
              <a:tailEnd/>
            </a:ln>
          </p:spPr>
          <p:txBody>
            <a:bodyPr>
              <a:normAutofit/>
            </a:bodyPr>
            <a:lstStyle/>
            <a:p>
              <a:pPr marL="342900" indent="-342900" algn="ctr" fontAlgn="auto">
                <a:spcBef>
                  <a:spcPct val="20000"/>
                </a:spcBef>
                <a:spcAft>
                  <a:spcPts val="0"/>
                </a:spcAft>
                <a:buFont typeface="Arial" pitchFamily="34" charset="0"/>
                <a:buNone/>
                <a:defRPr/>
              </a:pPr>
              <a:r>
                <a:rPr lang="de-DE" sz="2000" dirty="0" smtClean="0">
                  <a:latin typeface="+mn-lt"/>
                </a:rPr>
                <a:t>    Gemeinsames Erbe kultureller Kreativität</a:t>
              </a:r>
              <a:endParaRPr lang="de-DE" sz="2000" dirty="0">
                <a:latin typeface="+mn-lt"/>
              </a:endParaRPr>
            </a:p>
          </p:txBody>
        </p:sp>
        <p:sp>
          <p:nvSpPr>
            <p:cNvPr id="13" name="Untertitel 2"/>
            <p:cNvSpPr txBox="1">
              <a:spLocks/>
            </p:cNvSpPr>
            <p:nvPr/>
          </p:nvSpPr>
          <p:spPr bwMode="auto">
            <a:xfrm>
              <a:off x="5148064" y="4869160"/>
              <a:ext cx="3096344" cy="436115"/>
            </a:xfrm>
            <a:prstGeom prst="rect">
              <a:avLst/>
            </a:prstGeom>
            <a:noFill/>
            <a:ln w="9525">
              <a:noFill/>
              <a:miter lim="800000"/>
              <a:headEnd/>
              <a:tailEnd/>
            </a:ln>
          </p:spPr>
          <p:txBody>
            <a:bodyPr>
              <a:noAutofit/>
            </a:bodyPr>
            <a:lstStyle/>
            <a:p>
              <a:pPr marL="342900" indent="-342900" algn="ctr" fontAlgn="auto">
                <a:spcBef>
                  <a:spcPct val="20000"/>
                </a:spcBef>
                <a:spcAft>
                  <a:spcPts val="0"/>
                </a:spcAft>
                <a:buFont typeface="Arial" pitchFamily="34" charset="0"/>
                <a:buNone/>
                <a:defRPr/>
              </a:pPr>
              <a:r>
                <a:rPr lang="de-DE" sz="2000" b="1" dirty="0" smtClean="0"/>
                <a:t>i</a:t>
              </a:r>
              <a:r>
                <a:rPr lang="de-DE" sz="2000" b="1" dirty="0" smtClean="0">
                  <a:latin typeface="+mn-lt"/>
                  <a:cs typeface="+mn-cs"/>
                </a:rPr>
                <a:t>mmateriell, kulturell</a:t>
              </a:r>
              <a:endParaRPr lang="de-DE" sz="2000" b="1" dirty="0">
                <a:latin typeface="+mn-lt"/>
                <a:cs typeface="+mn-cs"/>
              </a:endParaRPr>
            </a:p>
          </p:txBody>
        </p:sp>
      </p:grpSp>
      <p:sp>
        <p:nvSpPr>
          <p:cNvPr id="14" name="Textfeld 4"/>
          <p:cNvSpPr/>
          <p:nvPr/>
        </p:nvSpPr>
        <p:spPr>
          <a:xfrm>
            <a:off x="5220072" y="5517232"/>
            <a:ext cx="3312368" cy="47019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2060"/>
          </a:solidFill>
          <a:ln>
            <a:noFill/>
            <a:prstDash val="solid"/>
          </a:ln>
        </p:spPr>
        <p:txBody>
          <a:bodyPr wrap="square" lIns="90004" tIns="46798" rIns="90004" bIns="46798" compatLnSpc="0">
            <a:spAutoFit/>
          </a:bodyPr>
          <a:lstStyle/>
          <a:p>
            <a:pPr marL="355600" indent="-355600" algn="ctr" fontAlgn="auto">
              <a:spcBef>
                <a:spcPts val="0"/>
              </a:spcBef>
              <a:spcAft>
                <a:spcPts val="0"/>
              </a:spcAft>
              <a:buClr>
                <a:srgbClr val="003366"/>
              </a:buClr>
              <a:buSzPct val="86000"/>
              <a:defRPr sz="1800" b="0" i="0" u="none" strike="noStrike" kern="0" cap="none" spc="0" baseline="0">
                <a:solidFill>
                  <a:srgbClr val="000000"/>
                </a:solidFill>
                <a:uFillTx/>
              </a:defRPr>
            </a:pPr>
            <a:r>
              <a:rPr lang="de-DE" sz="2400" kern="0" dirty="0" smtClean="0">
                <a:solidFill>
                  <a:schemeClr val="bg1"/>
                </a:solidFill>
                <a:latin typeface="+mn-lt"/>
                <a:ea typeface="Arial Unicode MS" pitchFamily="2"/>
                <a:cs typeface="Tahoma" pitchFamily="2"/>
              </a:rPr>
              <a:t>Wissen und Information</a:t>
            </a:r>
            <a:endParaRPr lang="de-DE" sz="2400" kern="0" dirty="0">
              <a:solidFill>
                <a:schemeClr val="bg1"/>
              </a:solidFill>
              <a:latin typeface="+mn-lt"/>
              <a:ea typeface="Arial Unicode MS" pitchFamily="2"/>
              <a:cs typeface="Tahoma" pitchFamily="2"/>
            </a:endParaRPr>
          </a:p>
        </p:txBody>
      </p:sp>
      <p:grpSp>
        <p:nvGrpSpPr>
          <p:cNvPr id="17" name="Gruppieren 16"/>
          <p:cNvGrpSpPr/>
          <p:nvPr/>
        </p:nvGrpSpPr>
        <p:grpSpPr>
          <a:xfrm>
            <a:off x="5220072" y="2960948"/>
            <a:ext cx="2736304" cy="1080120"/>
            <a:chOff x="5436096" y="2924944"/>
            <a:chExt cx="2736304" cy="1080120"/>
          </a:xfrm>
        </p:grpSpPr>
        <p:sp>
          <p:nvSpPr>
            <p:cNvPr id="9" name="Untertitel 2"/>
            <p:cNvSpPr txBox="1">
              <a:spLocks/>
            </p:cNvSpPr>
            <p:nvPr/>
          </p:nvSpPr>
          <p:spPr bwMode="auto">
            <a:xfrm>
              <a:off x="5436096" y="2924944"/>
              <a:ext cx="2736304" cy="936104"/>
            </a:xfrm>
            <a:prstGeom prst="rect">
              <a:avLst/>
            </a:prstGeom>
            <a:noFill/>
            <a:ln w="9525">
              <a:noFill/>
              <a:miter lim="800000"/>
              <a:headEnd/>
              <a:tailEnd/>
            </a:ln>
          </p:spPr>
          <p:txBody>
            <a:bodyPr>
              <a:normAutofit fontScale="25000" lnSpcReduction="20000"/>
            </a:bodyPr>
            <a:lstStyle/>
            <a:p>
              <a:pPr marL="342900" indent="-342900" fontAlgn="auto">
                <a:lnSpc>
                  <a:spcPct val="120000"/>
                </a:lnSpc>
                <a:spcBef>
                  <a:spcPct val="20000"/>
                </a:spcBef>
                <a:spcAft>
                  <a:spcPts val="0"/>
                </a:spcAft>
                <a:buFont typeface="Arial" pitchFamily="34" charset="0"/>
                <a:buNone/>
                <a:defRPr/>
              </a:pPr>
              <a:r>
                <a:rPr lang="de-DE" sz="8000" dirty="0" smtClean="0">
                  <a:latin typeface="+mn-lt"/>
                </a:rPr>
                <a:t>Gemeinsames Erbes des sozialen Lebens</a:t>
              </a:r>
              <a:endParaRPr lang="de-DE" sz="11200" dirty="0">
                <a:latin typeface="+mn-lt"/>
              </a:endParaRPr>
            </a:p>
            <a:p>
              <a:pPr marL="342900" indent="-342900" fontAlgn="auto">
                <a:lnSpc>
                  <a:spcPct val="170000"/>
                </a:lnSpc>
                <a:spcBef>
                  <a:spcPct val="20000"/>
                </a:spcBef>
                <a:spcAft>
                  <a:spcPts val="0"/>
                </a:spcAft>
                <a:buFont typeface="Arial" pitchFamily="34" charset="0"/>
                <a:buNone/>
                <a:defRPr/>
              </a:pPr>
              <a:endParaRPr lang="de-DE" sz="3200" dirty="0">
                <a:latin typeface="+mn-lt"/>
              </a:endParaRPr>
            </a:p>
          </p:txBody>
        </p:sp>
        <p:sp>
          <p:nvSpPr>
            <p:cNvPr id="15" name="Untertitel 2"/>
            <p:cNvSpPr txBox="1">
              <a:spLocks/>
            </p:cNvSpPr>
            <p:nvPr/>
          </p:nvSpPr>
          <p:spPr bwMode="auto">
            <a:xfrm>
              <a:off x="6156052" y="3645024"/>
              <a:ext cx="1152252" cy="360040"/>
            </a:xfrm>
            <a:prstGeom prst="rect">
              <a:avLst/>
            </a:prstGeom>
            <a:noFill/>
            <a:ln w="9525">
              <a:noFill/>
              <a:miter lim="800000"/>
              <a:headEnd/>
              <a:tailEnd/>
            </a:ln>
          </p:spPr>
          <p:txBody>
            <a:bodyPr>
              <a:normAutofit fontScale="92500" lnSpcReduction="10000"/>
            </a:bodyPr>
            <a:lstStyle/>
            <a:p>
              <a:pPr marL="342900" indent="-342900" algn="ctr" fontAlgn="auto">
                <a:spcBef>
                  <a:spcPct val="20000"/>
                </a:spcBef>
                <a:spcAft>
                  <a:spcPts val="0"/>
                </a:spcAft>
                <a:buFont typeface="Arial" pitchFamily="34" charset="0"/>
                <a:buNone/>
                <a:defRPr/>
              </a:pPr>
              <a:r>
                <a:rPr lang="de-DE" sz="2000" b="1" dirty="0">
                  <a:latin typeface="+mn-lt"/>
                  <a:cs typeface="+mn-cs"/>
                </a:rPr>
                <a:t>sozial</a:t>
              </a:r>
            </a:p>
            <a:p>
              <a:pPr marL="342900" indent="-342900" algn="ctr" fontAlgn="auto">
                <a:spcBef>
                  <a:spcPct val="20000"/>
                </a:spcBef>
                <a:spcAft>
                  <a:spcPts val="0"/>
                </a:spcAft>
                <a:buFont typeface="Arial" pitchFamily="34" charset="0"/>
                <a:buNone/>
                <a:defRPr/>
              </a:pPr>
              <a:endParaRPr lang="de-DE" sz="2000" dirty="0">
                <a:latin typeface="+mn-lt"/>
                <a:cs typeface="+mn-cs"/>
              </a:endParaRPr>
            </a:p>
          </p:txBody>
        </p:sp>
      </p:grpSp>
      <p:sp>
        <p:nvSpPr>
          <p:cNvPr id="19" name="Titel 3"/>
          <p:cNvSpPr txBox="1">
            <a:spLocks/>
          </p:cNvSpPr>
          <p:nvPr/>
        </p:nvSpPr>
        <p:spPr>
          <a:xfrm>
            <a:off x="539552" y="188640"/>
            <a:ext cx="7772400" cy="360040"/>
          </a:xfrm>
          <a:prstGeom prst="rect">
            <a:avLst/>
          </a:prstGeom>
          <a:solidFill>
            <a:srgbClr val="002060"/>
          </a:solidFill>
        </p:spPr>
        <p:txBody>
          <a:bodyPr vert="horz" lIns="91440" tIns="45720" rIns="91440" bIns="45720" rtlCol="0" anchor="ctr">
            <a:noAutofit/>
          </a:bodyPr>
          <a:lstStyle/>
          <a:p>
            <a:pPr algn="ctr"/>
            <a:r>
              <a:rPr lang="de-DE" sz="2000" dirty="0" err="1" smtClean="0">
                <a:solidFill>
                  <a:schemeClr val="bg1"/>
                </a:solidFill>
              </a:rPr>
              <a:t>Institutionenökonomik</a:t>
            </a:r>
            <a:r>
              <a:rPr lang="de-DE" sz="2000" dirty="0" smtClean="0">
                <a:solidFill>
                  <a:schemeClr val="bg1"/>
                </a:solidFill>
              </a:rPr>
              <a:t>  - </a:t>
            </a:r>
            <a:r>
              <a:rPr lang="de-DE" sz="2000" dirty="0" smtClean="0">
                <a:solidFill>
                  <a:schemeClr val="bg1"/>
                </a:solidFill>
                <a:latin typeface="Calibri" pitchFamily="34"/>
              </a:rPr>
              <a:t>Wie entstehen </a:t>
            </a:r>
            <a:r>
              <a:rPr lang="de-DE" sz="2000" dirty="0" smtClean="0">
                <a:solidFill>
                  <a:schemeClr val="bg1"/>
                </a:solidFill>
              </a:rPr>
              <a:t>Commons?</a:t>
            </a:r>
            <a:endParaRPr lang="de-DE" sz="2000" dirty="0">
              <a:solidFill>
                <a:schemeClr val="bg1"/>
              </a:solidFill>
            </a:endParaRPr>
          </a:p>
        </p:txBody>
      </p:sp>
      <p:pic>
        <p:nvPicPr>
          <p:cNvPr id="20" name="Picture 3"/>
          <p:cNvPicPr>
            <a:picLocks noChangeAspect="1" noChangeArrowheads="1"/>
          </p:cNvPicPr>
          <p:nvPr/>
        </p:nvPicPr>
        <p:blipFill>
          <a:blip r:embed="rId3" cstate="print"/>
          <a:srcRect/>
          <a:stretch>
            <a:fillRect/>
          </a:stretch>
        </p:blipFill>
        <p:spPr bwMode="auto">
          <a:xfrm rot="21312256">
            <a:off x="2674244" y="3648033"/>
            <a:ext cx="1916634" cy="2914316"/>
          </a:xfrm>
          <a:prstGeom prst="rect">
            <a:avLst/>
          </a:prstGeom>
          <a:noFill/>
          <a:ln w="9525">
            <a:noFill/>
            <a:miter lim="800000"/>
            <a:headEnd/>
            <a:tailEnd/>
          </a:ln>
        </p:spPr>
      </p:pic>
      <p:pic>
        <p:nvPicPr>
          <p:cNvPr id="21" name="Picture 2" descr="https://encrypted-tbn0.google.com/images?q=tbn:ANd9GcQS9HelKY6AlJL7EA21RYNJHIuSE0oJI2p7ALpnv74lWoeVMTIW"/>
          <p:cNvPicPr>
            <a:picLocks noChangeAspect="1" noChangeArrowheads="1"/>
          </p:cNvPicPr>
          <p:nvPr/>
        </p:nvPicPr>
        <p:blipFill>
          <a:blip r:embed="rId4" cstate="print"/>
          <a:srcRect/>
          <a:stretch>
            <a:fillRect/>
          </a:stretch>
        </p:blipFill>
        <p:spPr bwMode="auto">
          <a:xfrm>
            <a:off x="7308304" y="836712"/>
            <a:ext cx="1584176" cy="16561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34</a:t>
            </a:fld>
            <a:endParaRPr lang="de-DE" sz="1400" kern="0" dirty="0">
              <a:solidFill>
                <a:srgbClr val="000000"/>
              </a:solidFill>
              <a:latin typeface="Times New Roman" pitchFamily="18"/>
              <a:ea typeface="Arial Unicode MS" pitchFamily="2"/>
              <a:cs typeface="Tahoma" pitchFamily="2"/>
            </a:endParaRPr>
          </a:p>
        </p:txBody>
      </p:sp>
      <p:sp>
        <p:nvSpPr>
          <p:cNvPr id="13" name="Wolkenförmige Legende 12"/>
          <p:cNvSpPr/>
          <p:nvPr/>
        </p:nvSpPr>
        <p:spPr>
          <a:xfrm>
            <a:off x="323528" y="1700808"/>
            <a:ext cx="2376264" cy="244827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dirty="0" smtClean="0">
                <a:solidFill>
                  <a:srgbClr val="002060"/>
                </a:solidFill>
              </a:rPr>
              <a:t>Common Pool Resources</a:t>
            </a:r>
            <a:endParaRPr lang="de-DE" sz="2400" b="1" dirty="0">
              <a:solidFill>
                <a:srgbClr val="002060"/>
              </a:solidFill>
            </a:endParaRPr>
          </a:p>
        </p:txBody>
      </p:sp>
      <p:sp>
        <p:nvSpPr>
          <p:cNvPr id="14" name="Legende mit Pfeil nach rechts 13"/>
          <p:cNvSpPr/>
          <p:nvPr/>
        </p:nvSpPr>
        <p:spPr>
          <a:xfrm>
            <a:off x="3489000" y="2574196"/>
            <a:ext cx="2955208" cy="1368152"/>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sp>
        <p:nvSpPr>
          <p:cNvPr id="15" name="Abgerundetes Rechteck 14"/>
          <p:cNvSpPr/>
          <p:nvPr/>
        </p:nvSpPr>
        <p:spPr>
          <a:xfrm>
            <a:off x="6516216" y="2276872"/>
            <a:ext cx="2448272" cy="194421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Commons</a:t>
            </a:r>
            <a:endParaRPr lang="de-DE" sz="2400" b="1" dirty="0">
              <a:solidFill>
                <a:schemeClr val="tx1"/>
              </a:solidFill>
            </a:endParaRPr>
          </a:p>
        </p:txBody>
      </p:sp>
      <p:sp>
        <p:nvSpPr>
          <p:cNvPr id="17" name="Textfeld 16"/>
          <p:cNvSpPr txBox="1"/>
          <p:nvPr/>
        </p:nvSpPr>
        <p:spPr>
          <a:xfrm>
            <a:off x="3491880" y="2132856"/>
            <a:ext cx="1944216" cy="369332"/>
          </a:xfrm>
          <a:prstGeom prst="rect">
            <a:avLst/>
          </a:prstGeom>
          <a:solidFill>
            <a:srgbClr val="002060"/>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18" name="Textfeld 17"/>
          <p:cNvSpPr txBox="1"/>
          <p:nvPr/>
        </p:nvSpPr>
        <p:spPr>
          <a:xfrm>
            <a:off x="3491880" y="4014356"/>
            <a:ext cx="1944216" cy="369332"/>
          </a:xfrm>
          <a:prstGeom prst="rect">
            <a:avLst/>
          </a:prstGeom>
          <a:solidFill>
            <a:srgbClr val="002060"/>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sp>
        <p:nvSpPr>
          <p:cNvPr id="12" name="Titel 3"/>
          <p:cNvSpPr txBox="1">
            <a:spLocks/>
          </p:cNvSpPr>
          <p:nvPr/>
        </p:nvSpPr>
        <p:spPr>
          <a:xfrm>
            <a:off x="539552" y="188640"/>
            <a:ext cx="7772400" cy="360040"/>
          </a:xfrm>
          <a:prstGeom prst="rect">
            <a:avLst/>
          </a:prstGeom>
          <a:solidFill>
            <a:srgbClr val="002060"/>
          </a:solidFill>
        </p:spPr>
        <p:txBody>
          <a:bodyPr vert="horz" lIns="91440" tIns="45720" rIns="91440" bIns="45720" rtlCol="0" anchor="ctr">
            <a:noAutofit/>
          </a:bodyPr>
          <a:lstStyle/>
          <a:p>
            <a:pPr algn="ctr"/>
            <a:r>
              <a:rPr lang="de-DE" sz="2000" dirty="0" err="1" smtClean="0">
                <a:solidFill>
                  <a:schemeClr val="bg1"/>
                </a:solidFill>
              </a:rPr>
              <a:t>Institutionenökonomik</a:t>
            </a:r>
            <a:r>
              <a:rPr lang="de-DE" sz="2000" dirty="0" smtClean="0">
                <a:solidFill>
                  <a:schemeClr val="bg1"/>
                </a:solidFill>
              </a:rPr>
              <a:t>  - </a:t>
            </a:r>
            <a:r>
              <a:rPr lang="de-DE" sz="2000" dirty="0" smtClean="0">
                <a:solidFill>
                  <a:schemeClr val="bg1"/>
                </a:solidFill>
                <a:latin typeface="Calibri" pitchFamily="34"/>
              </a:rPr>
              <a:t>Common Pools Resources - </a:t>
            </a:r>
            <a:r>
              <a:rPr lang="de-DE" sz="2000" dirty="0" err="1" smtClean="0">
                <a:solidFill>
                  <a:schemeClr val="bg1"/>
                </a:solidFill>
              </a:rPr>
              <a:t>Commons</a:t>
            </a:r>
            <a:r>
              <a:rPr lang="de-DE" sz="2000" dirty="0" smtClean="0">
                <a:solidFill>
                  <a:schemeClr val="bg1"/>
                </a:solidFill>
              </a:rPr>
              <a:t>?</a:t>
            </a:r>
            <a:endParaRPr lang="de-DE"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olkenförmige Legende 11"/>
          <p:cNvSpPr/>
          <p:nvPr/>
        </p:nvSpPr>
        <p:spPr>
          <a:xfrm>
            <a:off x="179512" y="2852936"/>
            <a:ext cx="2088232" cy="2016224"/>
          </a:xfrm>
          <a:prstGeom prst="cloudCallout">
            <a:avLst>
              <a:gd name="adj1" fmla="val 81933"/>
              <a:gd name="adj2" fmla="val -1143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000" b="1" dirty="0" smtClean="0">
                <a:solidFill>
                  <a:srgbClr val="002060"/>
                </a:solidFill>
              </a:rPr>
              <a:t>Wissens-ressourcen</a:t>
            </a:r>
            <a:endParaRPr lang="de-DE" sz="2000" b="1" dirty="0">
              <a:solidFill>
                <a:srgbClr val="002060"/>
              </a:solidFill>
            </a:endParaRPr>
          </a:p>
        </p:txBody>
      </p:sp>
      <p:sp>
        <p:nvSpPr>
          <p:cNvPr id="14" name="Textfeld 13"/>
          <p:cNvSpPr txBox="1"/>
          <p:nvPr/>
        </p:nvSpPr>
        <p:spPr>
          <a:xfrm>
            <a:off x="2987824" y="2339588"/>
            <a:ext cx="1872208" cy="369332"/>
          </a:xfrm>
          <a:prstGeom prst="rect">
            <a:avLst/>
          </a:prstGeom>
          <a:solidFill>
            <a:srgbClr val="002060"/>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15" name="Textfeld 14"/>
          <p:cNvSpPr txBox="1"/>
          <p:nvPr/>
        </p:nvSpPr>
        <p:spPr>
          <a:xfrm>
            <a:off x="2987824" y="4221088"/>
            <a:ext cx="1944216" cy="369332"/>
          </a:xfrm>
          <a:prstGeom prst="rect">
            <a:avLst/>
          </a:prstGeom>
          <a:solidFill>
            <a:srgbClr val="002060"/>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grpSp>
        <p:nvGrpSpPr>
          <p:cNvPr id="34" name="Gruppieren 33"/>
          <p:cNvGrpSpPr/>
          <p:nvPr/>
        </p:nvGrpSpPr>
        <p:grpSpPr>
          <a:xfrm>
            <a:off x="899592" y="936104"/>
            <a:ext cx="2664296" cy="2132856"/>
            <a:chOff x="899592" y="936104"/>
            <a:chExt cx="2664296" cy="2132856"/>
          </a:xfrm>
        </p:grpSpPr>
        <p:sp>
          <p:nvSpPr>
            <p:cNvPr id="16" name="Textfeld 15"/>
            <p:cNvSpPr txBox="1"/>
            <p:nvPr/>
          </p:nvSpPr>
          <p:spPr>
            <a:xfrm>
              <a:off x="899592" y="936104"/>
              <a:ext cx="2664296" cy="1200329"/>
            </a:xfrm>
            <a:prstGeom prst="rect">
              <a:avLst/>
            </a:prstGeom>
            <a:noFill/>
          </p:spPr>
          <p:txBody>
            <a:bodyPr wrap="square" rtlCol="0">
              <a:spAutoFit/>
            </a:bodyPr>
            <a:lstStyle/>
            <a:p>
              <a:pPr algn="ctr"/>
              <a:r>
                <a:rPr lang="de-DE" dirty="0" smtClean="0">
                  <a:solidFill>
                    <a:srgbClr val="002060"/>
                  </a:solidFill>
                </a:rPr>
                <a:t>Privatisierung</a:t>
              </a:r>
            </a:p>
            <a:p>
              <a:pPr algn="ctr"/>
              <a:r>
                <a:rPr lang="de-DE" dirty="0" smtClean="0">
                  <a:solidFill>
                    <a:srgbClr val="002060"/>
                  </a:solidFill>
                </a:rPr>
                <a:t>„enclosure of the mind“</a:t>
              </a:r>
            </a:p>
            <a:p>
              <a:pPr algn="ctr"/>
              <a:r>
                <a:rPr lang="de-DE" dirty="0" smtClean="0">
                  <a:solidFill>
                    <a:srgbClr val="002060"/>
                  </a:solidFill>
                </a:rPr>
                <a:t>Profitabilität</a:t>
              </a:r>
            </a:p>
            <a:p>
              <a:pPr algn="ctr"/>
              <a:r>
                <a:rPr lang="de-DE" dirty="0" smtClean="0">
                  <a:solidFill>
                    <a:srgbClr val="002060"/>
                  </a:solidFill>
                </a:rPr>
                <a:t>verknappte Ressource</a:t>
              </a:r>
            </a:p>
          </p:txBody>
        </p:sp>
        <p:cxnSp>
          <p:nvCxnSpPr>
            <p:cNvPr id="18" name="Gerade Verbindung mit Pfeil 17"/>
            <p:cNvCxnSpPr/>
            <p:nvPr/>
          </p:nvCxnSpPr>
          <p:spPr>
            <a:xfrm>
              <a:off x="2411760" y="2132856"/>
              <a:ext cx="504056"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35" name="Gruppieren 34"/>
          <p:cNvGrpSpPr/>
          <p:nvPr/>
        </p:nvGrpSpPr>
        <p:grpSpPr>
          <a:xfrm>
            <a:off x="5004048" y="936104"/>
            <a:ext cx="2592288" cy="2204864"/>
            <a:chOff x="5004048" y="936104"/>
            <a:chExt cx="2592288" cy="2204864"/>
          </a:xfrm>
        </p:grpSpPr>
        <p:cxnSp>
          <p:nvCxnSpPr>
            <p:cNvPr id="17" name="Gerade Verbindung mit Pfeil 16"/>
            <p:cNvCxnSpPr/>
            <p:nvPr/>
          </p:nvCxnSpPr>
          <p:spPr>
            <a:xfrm flipH="1">
              <a:off x="5004048" y="2060848"/>
              <a:ext cx="576064" cy="108012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5148064" y="936104"/>
              <a:ext cx="2448272" cy="1200329"/>
            </a:xfrm>
            <a:prstGeom prst="rect">
              <a:avLst/>
            </a:prstGeom>
            <a:noFill/>
          </p:spPr>
          <p:txBody>
            <a:bodyPr wrap="square" rtlCol="0">
              <a:spAutoFit/>
            </a:bodyPr>
            <a:lstStyle/>
            <a:p>
              <a:pPr algn="ctr"/>
              <a:r>
                <a:rPr lang="de-DE" dirty="0" smtClean="0">
                  <a:solidFill>
                    <a:srgbClr val="002060"/>
                  </a:solidFill>
                  <a:latin typeface="+mn-lt"/>
                </a:rPr>
                <a:t>Gerechtigkeit, Fairness</a:t>
              </a:r>
            </a:p>
            <a:p>
              <a:pPr algn="ctr"/>
              <a:r>
                <a:rPr lang="de-DE" dirty="0" smtClean="0">
                  <a:solidFill>
                    <a:srgbClr val="002060"/>
                  </a:solidFill>
                  <a:latin typeface="+mn-lt"/>
                </a:rPr>
                <a:t>Inklusion</a:t>
              </a:r>
            </a:p>
            <a:p>
              <a:pPr algn="ctr"/>
              <a:r>
                <a:rPr lang="de-DE" dirty="0" smtClean="0">
                  <a:solidFill>
                    <a:srgbClr val="002060"/>
                  </a:solidFill>
                  <a:latin typeface="+mn-lt"/>
                </a:rPr>
                <a:t>Nachhaltigkeit, Offenheit, Teilen</a:t>
              </a:r>
            </a:p>
          </p:txBody>
        </p:sp>
      </p:grpSp>
      <p:sp>
        <p:nvSpPr>
          <p:cNvPr id="20" name="Textfeld 19"/>
          <p:cNvSpPr txBox="1"/>
          <p:nvPr/>
        </p:nvSpPr>
        <p:spPr>
          <a:xfrm>
            <a:off x="2051720" y="4554994"/>
            <a:ext cx="4248472" cy="2031325"/>
          </a:xfrm>
          <a:prstGeom prst="rect">
            <a:avLst/>
          </a:prstGeom>
          <a:noFill/>
        </p:spPr>
        <p:txBody>
          <a:bodyPr wrap="square" rtlCol="0">
            <a:spAutoFit/>
          </a:bodyPr>
          <a:lstStyle/>
          <a:p>
            <a:pPr algn="ctr"/>
            <a:r>
              <a:rPr lang="de-DE" dirty="0" smtClean="0">
                <a:latin typeface="+mn-lt"/>
              </a:rPr>
              <a:t>Kommunikation </a:t>
            </a:r>
          </a:p>
          <a:p>
            <a:pPr algn="ctr"/>
            <a:r>
              <a:rPr lang="de-DE" dirty="0" smtClean="0">
                <a:latin typeface="+mn-lt"/>
              </a:rPr>
              <a:t>Konsens</a:t>
            </a:r>
          </a:p>
          <a:p>
            <a:pPr algn="ctr"/>
            <a:r>
              <a:rPr lang="de-DE" dirty="0" smtClean="0">
                <a:latin typeface="+mn-lt"/>
              </a:rPr>
              <a:t>Verpflichtungen</a:t>
            </a:r>
          </a:p>
          <a:p>
            <a:pPr algn="ctr"/>
            <a:r>
              <a:rPr lang="de-DE" dirty="0" smtClean="0">
                <a:latin typeface="+mn-lt"/>
              </a:rPr>
              <a:t>Verträge</a:t>
            </a:r>
          </a:p>
          <a:p>
            <a:pPr algn="ctr"/>
            <a:r>
              <a:rPr lang="de-DE" dirty="0" smtClean="0"/>
              <a:t>Regeln, Rechte, Gesetze, bindende Vorschriften</a:t>
            </a:r>
          </a:p>
          <a:p>
            <a:pPr algn="ctr"/>
            <a:r>
              <a:rPr lang="de-DE" dirty="0" smtClean="0">
                <a:latin typeface="+mn-lt"/>
              </a:rPr>
              <a:t>Kontrollmechanismen, Sanktionen</a:t>
            </a:r>
            <a:endParaRPr lang="de-DE" dirty="0">
              <a:latin typeface="+mn-lt"/>
            </a:endParaRPr>
          </a:p>
        </p:txBody>
      </p:sp>
      <p:sp>
        <p:nvSpPr>
          <p:cNvPr id="21" name="Legende mit Pfeil nach rechts 20"/>
          <p:cNvSpPr/>
          <p:nvPr/>
        </p:nvSpPr>
        <p:spPr>
          <a:xfrm>
            <a:off x="2984944" y="2780928"/>
            <a:ext cx="2955208" cy="1368152"/>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grpSp>
        <p:nvGrpSpPr>
          <p:cNvPr id="30" name="Gruppieren 29"/>
          <p:cNvGrpSpPr/>
          <p:nvPr/>
        </p:nvGrpSpPr>
        <p:grpSpPr>
          <a:xfrm>
            <a:off x="5076056" y="4293096"/>
            <a:ext cx="1403648" cy="1296144"/>
            <a:chOff x="5076056" y="4293096"/>
            <a:chExt cx="1403648" cy="1296144"/>
          </a:xfrm>
        </p:grpSpPr>
        <p:sp>
          <p:nvSpPr>
            <p:cNvPr id="24" name="Abgerundetes Rechteck 23"/>
            <p:cNvSpPr/>
            <p:nvPr/>
          </p:nvSpPr>
          <p:spPr>
            <a:xfrm>
              <a:off x="5076056" y="4941168"/>
              <a:ext cx="1403648"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Private Güter</a:t>
              </a:r>
              <a:endParaRPr lang="de-DE" sz="2000" b="1" dirty="0">
                <a:solidFill>
                  <a:schemeClr val="tx1"/>
                </a:solidFill>
              </a:endParaRPr>
            </a:p>
          </p:txBody>
        </p:sp>
        <p:cxnSp>
          <p:nvCxnSpPr>
            <p:cNvPr id="26" name="Gerade Verbindung mit Pfeil 25"/>
            <p:cNvCxnSpPr/>
            <p:nvPr/>
          </p:nvCxnSpPr>
          <p:spPr>
            <a:xfrm flipH="1">
              <a:off x="5796136" y="4293096"/>
              <a:ext cx="432048"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6948264" y="4221088"/>
            <a:ext cx="2016224" cy="1368152"/>
            <a:chOff x="6948264" y="4221088"/>
            <a:chExt cx="2016224" cy="1368152"/>
          </a:xfrm>
        </p:grpSpPr>
        <p:sp>
          <p:nvSpPr>
            <p:cNvPr id="25" name="Abgerundetes Rechteck 24"/>
            <p:cNvSpPr/>
            <p:nvPr/>
          </p:nvSpPr>
          <p:spPr>
            <a:xfrm>
              <a:off x="6948264" y="4941168"/>
              <a:ext cx="2016224"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Gemeingüter</a:t>
              </a:r>
            </a:p>
            <a:p>
              <a:pPr algn="ctr"/>
              <a:r>
                <a:rPr lang="de-DE" sz="2000" b="1" dirty="0" smtClean="0">
                  <a:solidFill>
                    <a:schemeClr val="tx1"/>
                  </a:solidFill>
                </a:rPr>
                <a:t>Commons</a:t>
              </a:r>
              <a:endParaRPr lang="de-DE" sz="2000" b="1" dirty="0">
                <a:solidFill>
                  <a:schemeClr val="tx1"/>
                </a:solidFill>
              </a:endParaRPr>
            </a:p>
          </p:txBody>
        </p:sp>
        <p:cxnSp>
          <p:nvCxnSpPr>
            <p:cNvPr id="27" name="Gerade Verbindung mit Pfeil 26"/>
            <p:cNvCxnSpPr/>
            <p:nvPr/>
          </p:nvCxnSpPr>
          <p:spPr>
            <a:xfrm>
              <a:off x="7956376" y="4221088"/>
              <a:ext cx="36004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28" name="Textfeld 27"/>
          <p:cNvSpPr txBox="1"/>
          <p:nvPr/>
        </p:nvSpPr>
        <p:spPr>
          <a:xfrm>
            <a:off x="3635896" y="980728"/>
            <a:ext cx="1224136" cy="830997"/>
          </a:xfrm>
          <a:prstGeom prst="rect">
            <a:avLst/>
          </a:prstGeom>
          <a:noFill/>
        </p:spPr>
        <p:txBody>
          <a:bodyPr wrap="square" rtlCol="0">
            <a:spAutoFit/>
          </a:bodyPr>
          <a:lstStyle/>
          <a:p>
            <a:pPr algn="ctr"/>
            <a:r>
              <a:rPr lang="de-DE" sz="2400" dirty="0" smtClean="0">
                <a:solidFill>
                  <a:srgbClr val="002060"/>
                </a:solidFill>
              </a:rPr>
              <a:t>unsere Wahl ?</a:t>
            </a:r>
          </a:p>
        </p:txBody>
      </p:sp>
      <p:sp>
        <p:nvSpPr>
          <p:cNvPr id="29" name="Abgerundetes Rechteck 28"/>
          <p:cNvSpPr/>
          <p:nvPr/>
        </p:nvSpPr>
        <p:spPr>
          <a:xfrm>
            <a:off x="6084168" y="2708920"/>
            <a:ext cx="2232248" cy="15841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rgbClr val="002060"/>
                </a:solidFill>
              </a:rPr>
              <a:t>Commons</a:t>
            </a:r>
            <a:endParaRPr lang="de-DE" sz="2400" b="1" dirty="0">
              <a:solidFill>
                <a:srgbClr val="002060"/>
              </a:solidFill>
            </a:endParaRPr>
          </a:p>
        </p:txBody>
      </p:sp>
      <p:sp>
        <p:nvSpPr>
          <p:cNvPr id="13" name="Abgerundetes Rechteck 12"/>
          <p:cNvSpPr/>
          <p:nvPr/>
        </p:nvSpPr>
        <p:spPr>
          <a:xfrm>
            <a:off x="6084168" y="2708920"/>
            <a:ext cx="2267744" cy="151216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Zugriff (access) zu Informations-objekten (Produkten und </a:t>
            </a:r>
            <a:br>
              <a:rPr lang="de-DE" sz="2000" b="1" dirty="0" smtClean="0">
                <a:solidFill>
                  <a:schemeClr val="tx1"/>
                </a:solidFill>
              </a:rPr>
            </a:br>
            <a:r>
              <a:rPr lang="de-DE" sz="2000" b="1" dirty="0" smtClean="0">
                <a:solidFill>
                  <a:schemeClr val="tx1"/>
                </a:solidFill>
              </a:rPr>
              <a:t>Dienstleistungen)</a:t>
            </a:r>
            <a:endParaRPr lang="de-DE" sz="2000" b="1" dirty="0">
              <a:solidFill>
                <a:schemeClr val="tx1"/>
              </a:solidFill>
            </a:endParaRPr>
          </a:p>
        </p:txBody>
      </p:sp>
      <p:sp>
        <p:nvSpPr>
          <p:cNvPr id="33" name="Titel 3"/>
          <p:cNvSpPr txBox="1">
            <a:spLocks/>
          </p:cNvSpPr>
          <p:nvPr/>
        </p:nvSpPr>
        <p:spPr>
          <a:xfrm>
            <a:off x="539552" y="188640"/>
            <a:ext cx="7772400" cy="360040"/>
          </a:xfrm>
          <a:prstGeom prst="rect">
            <a:avLst/>
          </a:prstGeom>
          <a:solidFill>
            <a:srgbClr val="002060"/>
          </a:solidFill>
        </p:spPr>
        <p:txBody>
          <a:bodyPr vert="horz" lIns="91440" tIns="45720" rIns="91440" bIns="45720" rtlCol="0" anchor="ctr">
            <a:noAutofit/>
          </a:bodyPr>
          <a:lstStyle/>
          <a:p>
            <a:pPr algn="ctr"/>
            <a:r>
              <a:rPr lang="de-DE" sz="2000" dirty="0" err="1" smtClean="0">
                <a:solidFill>
                  <a:schemeClr val="bg1"/>
                </a:solidFill>
              </a:rPr>
              <a:t>Institutionenökonomik</a:t>
            </a:r>
            <a:r>
              <a:rPr lang="de-DE" sz="2000" dirty="0" smtClean="0">
                <a:solidFill>
                  <a:schemeClr val="bg1"/>
                </a:solidFill>
              </a:rPr>
              <a:t>  - </a:t>
            </a:r>
            <a:r>
              <a:rPr lang="de-DE" sz="2000" dirty="0" smtClean="0">
                <a:solidFill>
                  <a:schemeClr val="bg1"/>
                </a:solidFill>
                <a:latin typeface="Calibri" pitchFamily="34"/>
              </a:rPr>
              <a:t>Common Pools Resources - </a:t>
            </a:r>
            <a:r>
              <a:rPr lang="de-DE" sz="2000" dirty="0" err="1" smtClean="0">
                <a:solidFill>
                  <a:schemeClr val="bg1"/>
                </a:solidFill>
              </a:rPr>
              <a:t>Commons</a:t>
            </a:r>
            <a:r>
              <a:rPr lang="de-DE" sz="2000" dirty="0" smtClean="0">
                <a:solidFill>
                  <a:schemeClr val="bg1"/>
                </a:solidFill>
              </a:rPr>
              <a:t>?</a:t>
            </a:r>
            <a:endParaRPr lang="de-DE"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36</a:t>
            </a:fld>
            <a:endParaRPr lang="de-DE" sz="1400" kern="0" dirty="0">
              <a:solidFill>
                <a:srgbClr val="000000"/>
              </a:solidFill>
              <a:latin typeface="Times New Roman" pitchFamily="18"/>
              <a:ea typeface="Arial Unicode MS" pitchFamily="2"/>
              <a:cs typeface="Tahoma" pitchFamily="2"/>
            </a:endParaRPr>
          </a:p>
        </p:txBody>
      </p:sp>
      <p:sp>
        <p:nvSpPr>
          <p:cNvPr id="8" name="Textfeld 4"/>
          <p:cNvSpPr txBox="1"/>
          <p:nvPr/>
        </p:nvSpPr>
        <p:spPr>
          <a:xfrm>
            <a:off x="647564" y="1268760"/>
            <a:ext cx="7743775" cy="1031629"/>
          </a:xfrm>
          <a:prstGeom prst="rect">
            <a:avLst/>
          </a:prstGeom>
          <a:solidFill>
            <a:schemeClr val="bg1"/>
          </a:solid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smtClean="0">
                <a:solidFill>
                  <a:srgbClr val="002060"/>
                </a:solidFill>
                <a:latin typeface="+mn-lt"/>
                <a:ea typeface="Arial Unicode MS" pitchFamily="2"/>
                <a:cs typeface="Tahoma" pitchFamily="2"/>
              </a:rPr>
              <a:t>Open Access </a:t>
            </a:r>
            <a:r>
              <a:rPr lang="de-DE" sz="2000" kern="0" dirty="0" smtClean="0">
                <a:solidFill>
                  <a:srgbClr val="002060"/>
                </a:solidFill>
                <a:latin typeface="+mn-lt"/>
                <a:ea typeface="Arial Unicode MS" pitchFamily="2"/>
                <a:cs typeface="Tahoma" pitchFamily="2"/>
              </a:rPr>
              <a:t>ist eine </a:t>
            </a:r>
            <a:r>
              <a:rPr lang="de-DE" sz="2000" b="1" kern="0" dirty="0" smtClean="0">
                <a:solidFill>
                  <a:srgbClr val="002060"/>
                </a:solidFill>
                <a:latin typeface="+mn-lt"/>
                <a:ea typeface="Arial Unicode MS" pitchFamily="2"/>
                <a:cs typeface="Tahoma" pitchFamily="2"/>
              </a:rPr>
              <a:t>Form der Institutionalisierung von Wissen, </a:t>
            </a:r>
            <a:r>
              <a:rPr lang="de-DE" sz="2000" kern="0" dirty="0" smtClean="0">
                <a:solidFill>
                  <a:srgbClr val="002060"/>
                </a:solidFill>
                <a:latin typeface="+mn-lt"/>
                <a:ea typeface="Arial Unicode MS" pitchFamily="2"/>
                <a:cs typeface="Tahoma" pitchFamily="2"/>
              </a:rPr>
              <a:t>durch die es zu einem </a:t>
            </a:r>
            <a:r>
              <a:rPr lang="de-DE" sz="2000" b="1" kern="0" dirty="0" smtClean="0">
                <a:solidFill>
                  <a:srgbClr val="002060"/>
                </a:solidFill>
                <a:latin typeface="+mn-lt"/>
                <a:ea typeface="Arial Unicode MS" pitchFamily="2"/>
                <a:cs typeface="Tahoma" pitchFamily="2"/>
              </a:rPr>
              <a:t>Commons</a:t>
            </a:r>
            <a:r>
              <a:rPr lang="de-DE" sz="2000" kern="0" dirty="0" smtClean="0">
                <a:solidFill>
                  <a:srgbClr val="002060"/>
                </a:solidFill>
                <a:latin typeface="+mn-lt"/>
                <a:ea typeface="Arial Unicode MS" pitchFamily="2"/>
                <a:cs typeface="Tahoma" pitchFamily="2"/>
              </a:rPr>
              <a:t> und zu einem </a:t>
            </a:r>
            <a:r>
              <a:rPr lang="de-DE" sz="2000" b="1" kern="0" dirty="0" smtClean="0">
                <a:solidFill>
                  <a:srgbClr val="002060"/>
                </a:solidFill>
                <a:latin typeface="+mn-lt"/>
                <a:ea typeface="Arial Unicode MS" pitchFamily="2"/>
                <a:cs typeface="Tahoma" pitchFamily="2"/>
              </a:rPr>
              <a:t>„common property</a:t>
            </a:r>
            <a:r>
              <a:rPr lang="de-DE" sz="2000" kern="0" dirty="0" smtClean="0">
                <a:solidFill>
                  <a:srgbClr val="002060"/>
                </a:solidFill>
                <a:latin typeface="+mn-lt"/>
                <a:ea typeface="Arial Unicode MS" pitchFamily="2"/>
                <a:cs typeface="Tahoma" pitchFamily="2"/>
              </a:rPr>
              <a:t>“ mit </a:t>
            </a:r>
            <a:r>
              <a:rPr lang="de-DE" sz="2000" b="1" kern="0" dirty="0" smtClean="0">
                <a:solidFill>
                  <a:srgbClr val="002060"/>
                </a:solidFill>
                <a:latin typeface="+mn-lt"/>
                <a:ea typeface="Arial Unicode MS" pitchFamily="2"/>
                <a:cs typeface="Tahoma" pitchFamily="2"/>
              </a:rPr>
              <a:t>freien Nutzungsregeln </a:t>
            </a:r>
            <a:r>
              <a:rPr lang="de-DE" sz="2000" kern="0" dirty="0" smtClean="0">
                <a:solidFill>
                  <a:srgbClr val="002060"/>
                </a:solidFill>
                <a:latin typeface="+mn-lt"/>
                <a:ea typeface="Arial Unicode MS" pitchFamily="2"/>
                <a:cs typeface="Tahoma" pitchFamily="2"/>
              </a:rPr>
              <a:t>werden kann.</a:t>
            </a:r>
            <a:endParaRPr lang="de-DE" sz="2000" kern="0" dirty="0">
              <a:solidFill>
                <a:srgbClr val="002060"/>
              </a:solidFill>
              <a:latin typeface="+mn-lt"/>
              <a:ea typeface="Arial Unicode MS" pitchFamily="2"/>
              <a:cs typeface="Tahoma" pitchFamily="2"/>
            </a:endParaRPr>
          </a:p>
        </p:txBody>
      </p:sp>
      <p:sp>
        <p:nvSpPr>
          <p:cNvPr id="6" name="Rectangle 2"/>
          <p:cNvSpPr txBox="1">
            <a:spLocks noGrp="1"/>
          </p:cNvSpPr>
          <p:nvPr>
            <p:ph type="title"/>
          </p:nvPr>
        </p:nvSpPr>
        <p:spPr>
          <a:xfrm>
            <a:off x="611560" y="188640"/>
            <a:ext cx="8064896" cy="792088"/>
          </a:xfrm>
          <a:solidFill>
            <a:srgbClr val="333366"/>
          </a:solidFill>
        </p:spPr>
        <p:txBody>
          <a:bodyPr anchor="ctr" anchorCtr="1"/>
          <a:lstStyle/>
          <a:p>
            <a:pPr algn="ctr" eaLnBrk="1" hangingPunct="1">
              <a:buFont typeface="StarSymbol"/>
              <a:buNone/>
            </a:pPr>
            <a:r>
              <a:rPr sz="2400" dirty="0" smtClean="0">
                <a:solidFill>
                  <a:srgbClr val="FFFFFF"/>
                </a:solidFill>
                <a:latin typeface="Calibri" pitchFamily="34" charset="0"/>
                <a:ea typeface="Arial Unicode MS" pitchFamily="34" charset="-128"/>
                <a:cs typeface="Arial" pitchFamily="34" charset="0"/>
              </a:rPr>
              <a:t>Open Access als Form der Institutionalisierung von Wissen</a:t>
            </a:r>
          </a:p>
        </p:txBody>
      </p:sp>
      <p:grpSp>
        <p:nvGrpSpPr>
          <p:cNvPr id="2" name="Gruppieren 10"/>
          <p:cNvGrpSpPr/>
          <p:nvPr/>
        </p:nvGrpSpPr>
        <p:grpSpPr>
          <a:xfrm>
            <a:off x="647564" y="2348880"/>
            <a:ext cx="7743775" cy="4159210"/>
            <a:chOff x="647564" y="2348880"/>
            <a:chExt cx="7743775" cy="4159210"/>
          </a:xfrm>
        </p:grpSpPr>
        <p:sp>
          <p:nvSpPr>
            <p:cNvPr id="5" name="Textfeld 4"/>
            <p:cNvSpPr txBox="1"/>
            <p:nvPr/>
          </p:nvSpPr>
          <p:spPr>
            <a:xfrm>
              <a:off x="647564" y="3010264"/>
              <a:ext cx="7743775" cy="2578976"/>
            </a:xfrm>
            <a:prstGeom prst="rect">
              <a:avLst/>
            </a:prstGeom>
            <a:solidFill>
              <a:schemeClr val="bg1"/>
            </a:solidFill>
            <a:ln>
              <a:noFill/>
            </a:ln>
          </p:spPr>
          <p:txBody>
            <a:bodyPr wrap="square" anchorCtr="1" compatLnSpc="0">
              <a:spAutoFit/>
            </a:bodyPr>
            <a:lstStyle/>
            <a:p>
              <a:pPr algn="ctr"/>
              <a:r>
                <a:rPr lang="de-DE" sz="2000" kern="0" dirty="0" smtClean="0">
                  <a:solidFill>
                    <a:srgbClr val="002060"/>
                  </a:solidFill>
                  <a:latin typeface="+mn-lt"/>
                  <a:ea typeface="Arial Unicode MS" pitchFamily="2"/>
                  <a:cs typeface="Tahoma" pitchFamily="2"/>
                </a:rPr>
                <a:t>„Die Urheber </a:t>
              </a:r>
              <a:r>
                <a:rPr lang="de-DE" sz="2000" kern="0" dirty="0" smtClean="0">
                  <a:latin typeface="+mn-lt"/>
                  <a:ea typeface="Arial Unicode MS" pitchFamily="2"/>
                  <a:cs typeface="Tahoma" pitchFamily="2"/>
                </a:rPr>
                <a:t>und</a:t>
              </a:r>
              <a:r>
                <a:rPr lang="de-DE" sz="2000" kern="0" dirty="0" smtClean="0">
                  <a:solidFill>
                    <a:srgbClr val="002060"/>
                  </a:solidFill>
                  <a:latin typeface="+mn-lt"/>
                  <a:ea typeface="Arial Unicode MS" pitchFamily="2"/>
                  <a:cs typeface="Tahoma" pitchFamily="2"/>
                </a:rPr>
                <a:t> die Rechteinhaber solcher Veröffentlichungen gewähren </a:t>
              </a:r>
              <a:r>
                <a:rPr lang="de-DE" sz="2000" b="1" kern="0" dirty="0" smtClean="0">
                  <a:solidFill>
                    <a:srgbClr val="002060"/>
                  </a:solidFill>
                  <a:latin typeface="+mn-lt"/>
                  <a:ea typeface="Arial Unicode MS" pitchFamily="2"/>
                  <a:cs typeface="Tahoma" pitchFamily="2"/>
                </a:rPr>
                <a:t>allen Nutzern </a:t>
              </a:r>
              <a:r>
                <a:rPr lang="de-DE" sz="2000" kern="0" dirty="0" smtClean="0">
                  <a:solidFill>
                    <a:srgbClr val="002060"/>
                  </a:solidFill>
                  <a:latin typeface="+mn-lt"/>
                  <a:ea typeface="Arial Unicode MS" pitchFamily="2"/>
                  <a:cs typeface="Tahoma" pitchFamily="2"/>
                </a:rPr>
                <a:t>unwiderruflich das freie, weltweite </a:t>
              </a:r>
              <a:r>
                <a:rPr lang="de-DE" sz="2000" b="1" kern="0" dirty="0" smtClean="0">
                  <a:solidFill>
                    <a:srgbClr val="002060"/>
                  </a:solidFill>
                  <a:latin typeface="+mn-lt"/>
                  <a:ea typeface="Arial Unicode MS" pitchFamily="2"/>
                  <a:cs typeface="Tahoma" pitchFamily="2"/>
                </a:rPr>
                <a:t>Zugangsrecht</a:t>
              </a:r>
              <a:r>
                <a:rPr lang="de-DE" sz="2000" kern="0" dirty="0" smtClean="0">
                  <a:solidFill>
                    <a:srgbClr val="002060"/>
                  </a:solidFill>
                  <a:latin typeface="+mn-lt"/>
                  <a:ea typeface="Arial Unicode MS" pitchFamily="2"/>
                  <a:cs typeface="Tahoma" pitchFamily="2"/>
                </a:rPr>
                <a:t> zu diesen Veröffentlichungen und erlauben ihnen, diese Veröffentlichungen – in jedem beliebigen digitalen Medium und für jeden verantwortbaren Zweck – </a:t>
              </a:r>
              <a:r>
                <a:rPr lang="de-DE" sz="2000" b="1" kern="0" dirty="0" smtClean="0">
                  <a:solidFill>
                    <a:srgbClr val="002060"/>
                  </a:solidFill>
                  <a:latin typeface="+mn-lt"/>
                  <a:ea typeface="Arial Unicode MS" pitchFamily="2"/>
                  <a:cs typeface="Tahoma" pitchFamily="2"/>
                </a:rPr>
                <a:t>zu kopieren, zu nutzen, zu verbreiten, zu übertragen und öffentlich wiederzugeben sowie Bearbeitungen davon zu erstellen und zu verbreiten</a:t>
              </a:r>
              <a:r>
                <a:rPr lang="de-DE" sz="2000" kern="0" dirty="0" smtClean="0">
                  <a:solidFill>
                    <a:srgbClr val="002060"/>
                  </a:solidFill>
                  <a:latin typeface="+mn-lt"/>
                  <a:ea typeface="Arial Unicode MS" pitchFamily="2"/>
                  <a:cs typeface="Tahoma" pitchFamily="2"/>
                </a:rPr>
                <a:t>, sofern die </a:t>
              </a:r>
              <a:r>
                <a:rPr lang="de-DE" sz="2000" b="1" kern="0" dirty="0" smtClean="0">
                  <a:solidFill>
                    <a:srgbClr val="002060"/>
                  </a:solidFill>
                  <a:latin typeface="+mn-lt"/>
                  <a:ea typeface="Arial Unicode MS" pitchFamily="2"/>
                  <a:cs typeface="Tahoma" pitchFamily="2"/>
                </a:rPr>
                <a:t>Urheberschaft korrekt angegeben</a:t>
              </a:r>
              <a:r>
                <a:rPr lang="de-DE" sz="2000" kern="0" dirty="0" smtClean="0">
                  <a:solidFill>
                    <a:srgbClr val="002060"/>
                  </a:solidFill>
                  <a:latin typeface="+mn-lt"/>
                  <a:ea typeface="Arial Unicode MS" pitchFamily="2"/>
                  <a:cs typeface="Tahoma" pitchFamily="2"/>
                </a:rPr>
                <a:t> wird.“</a:t>
              </a:r>
              <a:endParaRPr lang="de-DE" sz="2000" kern="0" dirty="0">
                <a:solidFill>
                  <a:srgbClr val="002060"/>
                </a:solidFill>
                <a:latin typeface="+mn-lt"/>
                <a:ea typeface="Arial Unicode MS" pitchFamily="2"/>
                <a:cs typeface="Tahoma" pitchFamily="2"/>
              </a:endParaRPr>
            </a:p>
          </p:txBody>
        </p:sp>
        <p:sp>
          <p:nvSpPr>
            <p:cNvPr id="7" name="Textfeld 4"/>
            <p:cNvSpPr txBox="1"/>
            <p:nvPr/>
          </p:nvSpPr>
          <p:spPr>
            <a:xfrm>
              <a:off x="647564" y="6165304"/>
              <a:ext cx="7743775" cy="342786"/>
            </a:xfrm>
            <a:prstGeom prst="rect">
              <a:avLst/>
            </a:prstGeom>
            <a:solidFill>
              <a:schemeClr val="bg1"/>
            </a:solidFill>
            <a:ln>
              <a:noFill/>
            </a:ln>
          </p:spPr>
          <p:txBody>
            <a:bodyPr wrap="square" anchorCtr="1" compatLnSpc="0">
              <a:spAutoFit/>
            </a:bodyPr>
            <a:lstStyle/>
            <a:p>
              <a:pPr algn="ctr"/>
              <a:r>
                <a:rPr lang="de-DE" sz="1600" dirty="0" smtClean="0">
                  <a:solidFill>
                    <a:srgbClr val="002060"/>
                  </a:solidFill>
                  <a:latin typeface="+mn-lt"/>
                  <a:hlinkClick r:id="rId3"/>
                </a:rPr>
                <a:t>Berliner Erklärung </a:t>
              </a:r>
              <a:r>
                <a:rPr lang="de-DE" sz="1600" dirty="0" smtClean="0">
                  <a:solidFill>
                    <a:srgbClr val="002060"/>
                  </a:solidFill>
                  <a:latin typeface="+mn-lt"/>
                </a:rPr>
                <a:t>über den offenen Zugang zu wissenschaftlichem Wissen</a:t>
              </a:r>
              <a:endParaRPr lang="de-DE" sz="1600" kern="0" dirty="0">
                <a:solidFill>
                  <a:srgbClr val="002060"/>
                </a:solidFill>
                <a:latin typeface="+mn-lt"/>
                <a:ea typeface="Arial Unicode MS" pitchFamily="2"/>
                <a:cs typeface="Tahoma" pitchFamily="2"/>
              </a:endParaRPr>
            </a:p>
          </p:txBody>
        </p:sp>
        <p:sp>
          <p:nvSpPr>
            <p:cNvPr id="10" name="Pfeil nach unten 9"/>
            <p:cNvSpPr/>
            <p:nvPr/>
          </p:nvSpPr>
          <p:spPr>
            <a:xfrm>
              <a:off x="1763688" y="2348880"/>
              <a:ext cx="288032" cy="7200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Publikationsmärkte tendenziell vollständig durch das  OA-Paradigma bestimmt</a:t>
            </a:r>
            <a:endParaRPr lang="de-DE" sz="2000" dirty="0">
              <a:solidFill>
                <a:schemeClr val="bg1"/>
              </a:solidFill>
              <a:latin typeface="+mn-lt"/>
            </a:endParaRPr>
          </a:p>
        </p:txBody>
      </p:sp>
      <p:grpSp>
        <p:nvGrpSpPr>
          <p:cNvPr id="8" name="Gruppieren 7"/>
          <p:cNvGrpSpPr/>
          <p:nvPr/>
        </p:nvGrpSpPr>
        <p:grpSpPr>
          <a:xfrm>
            <a:off x="1520280" y="2452439"/>
            <a:ext cx="5616624" cy="533673"/>
            <a:chOff x="1547664" y="3284984"/>
            <a:chExt cx="5616624" cy="533673"/>
          </a:xfrm>
        </p:grpSpPr>
        <p:sp>
          <p:nvSpPr>
            <p:cNvPr id="5" name="Textfeld 4"/>
            <p:cNvSpPr txBox="1"/>
            <p:nvPr/>
          </p:nvSpPr>
          <p:spPr>
            <a:xfrm>
              <a:off x="1547664" y="3356992"/>
              <a:ext cx="1224136" cy="461665"/>
            </a:xfrm>
            <a:prstGeom prst="rect">
              <a:avLst/>
            </a:prstGeom>
            <a:solidFill>
              <a:srgbClr val="FFC000"/>
            </a:solidFill>
          </p:spPr>
          <p:txBody>
            <a:bodyPr wrap="square" rtlCol="0">
              <a:spAutoFit/>
            </a:bodyPr>
            <a:lstStyle/>
            <a:p>
              <a:pPr algn="ctr"/>
              <a:r>
                <a:rPr lang="de-DE" sz="2400" dirty="0" smtClean="0">
                  <a:solidFill>
                    <a:srgbClr val="002060"/>
                  </a:solidFill>
                </a:rPr>
                <a:t>gold?</a:t>
              </a:r>
              <a:endParaRPr lang="de-DE" sz="2400" dirty="0">
                <a:solidFill>
                  <a:srgbClr val="002060"/>
                </a:solidFill>
              </a:endParaRPr>
            </a:p>
          </p:txBody>
        </p:sp>
        <p:sp>
          <p:nvSpPr>
            <p:cNvPr id="6" name="Textfeld 5"/>
            <p:cNvSpPr txBox="1"/>
            <p:nvPr/>
          </p:nvSpPr>
          <p:spPr>
            <a:xfrm>
              <a:off x="5940152" y="3284984"/>
              <a:ext cx="1224136" cy="461665"/>
            </a:xfrm>
            <a:prstGeom prst="rect">
              <a:avLst/>
            </a:prstGeom>
            <a:solidFill>
              <a:schemeClr val="accent3">
                <a:lumMod val="75000"/>
              </a:schemeClr>
            </a:solidFill>
          </p:spPr>
          <p:txBody>
            <a:bodyPr wrap="square" rtlCol="0">
              <a:spAutoFit/>
            </a:bodyPr>
            <a:lstStyle/>
            <a:p>
              <a:pPr algn="ctr"/>
              <a:r>
                <a:rPr lang="de-DE" sz="2400" dirty="0" smtClean="0">
                  <a:solidFill>
                    <a:schemeClr val="bg1"/>
                  </a:solidFill>
                </a:rPr>
                <a:t>grün?</a:t>
              </a:r>
              <a:endParaRPr lang="de-DE" sz="2400" dirty="0">
                <a:solidFill>
                  <a:schemeClr val="bg1"/>
                </a:solidFill>
              </a:endParaRPr>
            </a:p>
          </p:txBody>
        </p:sp>
        <p:sp>
          <p:nvSpPr>
            <p:cNvPr id="7" name="Textfeld 6"/>
            <p:cNvSpPr txBox="1"/>
            <p:nvPr/>
          </p:nvSpPr>
          <p:spPr>
            <a:xfrm>
              <a:off x="3635896" y="3356992"/>
              <a:ext cx="1224136" cy="461665"/>
            </a:xfrm>
            <a:prstGeom prst="rect">
              <a:avLst/>
            </a:prstGeom>
            <a:solidFill>
              <a:schemeClr val="tx2">
                <a:lumMod val="20000"/>
                <a:lumOff val="80000"/>
              </a:schemeClr>
            </a:solidFill>
          </p:spPr>
          <p:txBody>
            <a:bodyPr wrap="square" rtlCol="0">
              <a:spAutoFit/>
            </a:bodyPr>
            <a:lstStyle/>
            <a:p>
              <a:pPr algn="ctr"/>
              <a:r>
                <a:rPr lang="de-DE" sz="2400" dirty="0" smtClean="0"/>
                <a:t>oder</a:t>
              </a:r>
              <a:endParaRPr lang="de-DE" sz="2400" dirty="0"/>
            </a:p>
          </p:txBody>
        </p:sp>
      </p:grpSp>
      <p:sp>
        <p:nvSpPr>
          <p:cNvPr id="10" name="Text Box 9"/>
          <p:cNvSpPr txBox="1">
            <a:spLocks noChangeArrowheads="1"/>
          </p:cNvSpPr>
          <p:nvPr/>
        </p:nvSpPr>
        <p:spPr bwMode="auto">
          <a:xfrm>
            <a:off x="1187624" y="980728"/>
            <a:ext cx="6248400" cy="1200329"/>
          </a:xfrm>
          <a:prstGeom prst="rect">
            <a:avLst/>
          </a:prstGeom>
          <a:solidFill>
            <a:schemeClr val="bg1"/>
          </a:solidFill>
          <a:ln w="12700">
            <a:solidFill>
              <a:schemeClr val="bg1"/>
            </a:solidFill>
            <a:miter lim="800000"/>
            <a:headEnd/>
            <a:tailEnd/>
          </a:ln>
        </p:spPr>
        <p:txBody>
          <a:bodyPr>
            <a:spAutoFit/>
          </a:bodyPr>
          <a:lstStyle/>
          <a:p>
            <a:pPr algn="ctr" eaLnBrk="0" hangingPunct="0">
              <a:defRPr/>
            </a:pPr>
            <a:r>
              <a:rPr lang="de-DE" sz="2400" dirty="0" smtClean="0">
                <a:solidFill>
                  <a:schemeClr val="tx2">
                    <a:lumMod val="75000"/>
                  </a:schemeClr>
                </a:solidFill>
              </a:rPr>
              <a:t>Auch kommerzielle Publikationsformen der Informationswirtschaft adaptieren immer mehr das </a:t>
            </a:r>
            <a:r>
              <a:rPr lang="de-DE" sz="2400" b="1" dirty="0" smtClean="0">
                <a:solidFill>
                  <a:schemeClr val="tx2">
                    <a:lumMod val="75000"/>
                  </a:schemeClr>
                </a:solidFill>
              </a:rPr>
              <a:t>Open-Access-Paradigma.</a:t>
            </a:r>
            <a:endParaRPr lang="de-DE" sz="2400" b="1" dirty="0">
              <a:solidFill>
                <a:schemeClr val="tx2">
                  <a:lumMod val="75000"/>
                </a:schemeClr>
              </a:solidFill>
              <a:cs typeface="Times New Roman" pitchFamily="18" charset="0"/>
            </a:endParaRPr>
          </a:p>
        </p:txBody>
      </p:sp>
      <p:sp>
        <p:nvSpPr>
          <p:cNvPr id="9" name="Textfeld 8"/>
          <p:cNvSpPr txBox="1"/>
          <p:nvPr/>
        </p:nvSpPr>
        <p:spPr>
          <a:xfrm>
            <a:off x="5940152" y="3284984"/>
            <a:ext cx="2160240" cy="461665"/>
          </a:xfrm>
          <a:prstGeom prst="rect">
            <a:avLst/>
          </a:prstGeom>
          <a:noFill/>
        </p:spPr>
        <p:txBody>
          <a:bodyPr wrap="square" rtlCol="0">
            <a:spAutoFit/>
          </a:bodyPr>
          <a:lstStyle/>
          <a:p>
            <a:r>
              <a:rPr lang="de-DE" sz="2400" dirty="0" err="1" smtClean="0"/>
              <a:t>Elsevier</a:t>
            </a:r>
            <a:endParaRPr lang="de-DE" sz="2400" dirty="0"/>
          </a:p>
        </p:txBody>
      </p:sp>
      <p:sp>
        <p:nvSpPr>
          <p:cNvPr id="11" name="Textfeld 10"/>
          <p:cNvSpPr txBox="1"/>
          <p:nvPr/>
        </p:nvSpPr>
        <p:spPr>
          <a:xfrm>
            <a:off x="1043608" y="3284984"/>
            <a:ext cx="2160240" cy="461665"/>
          </a:xfrm>
          <a:prstGeom prst="rect">
            <a:avLst/>
          </a:prstGeom>
          <a:noFill/>
        </p:spPr>
        <p:txBody>
          <a:bodyPr wrap="square" rtlCol="0">
            <a:spAutoFit/>
          </a:bodyPr>
          <a:lstStyle/>
          <a:p>
            <a:r>
              <a:rPr lang="de-DE" sz="2400" dirty="0" smtClean="0"/>
              <a:t>SpringerOpen</a:t>
            </a:r>
            <a:endParaRPr lang="de-DE" sz="2400" dirty="0"/>
          </a:p>
        </p:txBody>
      </p:sp>
      <p:grpSp>
        <p:nvGrpSpPr>
          <p:cNvPr id="15" name="Gruppieren 14"/>
          <p:cNvGrpSpPr/>
          <p:nvPr/>
        </p:nvGrpSpPr>
        <p:grpSpPr>
          <a:xfrm>
            <a:off x="1187624" y="3933056"/>
            <a:ext cx="5976664" cy="1869306"/>
            <a:chOff x="1187624" y="3933056"/>
            <a:chExt cx="5976664" cy="1869306"/>
          </a:xfrm>
        </p:grpSpPr>
        <p:sp>
          <p:nvSpPr>
            <p:cNvPr id="13" name="Textfeld 12"/>
            <p:cNvSpPr txBox="1"/>
            <p:nvPr/>
          </p:nvSpPr>
          <p:spPr>
            <a:xfrm>
              <a:off x="1187624" y="4725144"/>
              <a:ext cx="5976664" cy="1077218"/>
            </a:xfrm>
            <a:prstGeom prst="rect">
              <a:avLst/>
            </a:prstGeom>
            <a:solidFill>
              <a:srgbClr val="FFC000"/>
            </a:solidFill>
          </p:spPr>
          <p:txBody>
            <a:bodyPr wrap="square" rtlCol="0">
              <a:spAutoFit/>
            </a:bodyPr>
            <a:lstStyle/>
            <a:p>
              <a:r>
                <a:rPr lang="de-DE" sz="2400" dirty="0" smtClean="0">
                  <a:solidFill>
                    <a:srgbClr val="002060"/>
                  </a:solidFill>
                </a:rPr>
                <a:t>Geschäftsmodell</a:t>
              </a:r>
              <a:r>
                <a:rPr lang="de-DE" sz="2000" dirty="0" smtClean="0">
                  <a:solidFill>
                    <a:srgbClr val="002060"/>
                  </a:solidFill>
                </a:rPr>
                <a:t>:</a:t>
              </a:r>
            </a:p>
            <a:p>
              <a:r>
                <a:rPr lang="de-DE" sz="2000" dirty="0" smtClean="0">
                  <a:solidFill>
                    <a:srgbClr val="002060"/>
                  </a:solidFill>
                </a:rPr>
                <a:t>Öffentliche Einrichtungen finanzieren privates kommerzielles OA-Modell</a:t>
              </a:r>
              <a:endParaRPr lang="de-DE" sz="2000" dirty="0">
                <a:solidFill>
                  <a:srgbClr val="002060"/>
                </a:solidFill>
              </a:endParaRPr>
            </a:p>
          </p:txBody>
        </p:sp>
        <p:sp>
          <p:nvSpPr>
            <p:cNvPr id="14" name="Pfeil nach oben 13"/>
            <p:cNvSpPr/>
            <p:nvPr/>
          </p:nvSpPr>
          <p:spPr>
            <a:xfrm>
              <a:off x="1835696" y="3933056"/>
              <a:ext cx="504056" cy="792088"/>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Publikationsmärkte tendenziell vollständig durch das  OA-Paradigma bestimmt</a:t>
            </a:r>
            <a:endParaRPr lang="de-DE" sz="2000" dirty="0">
              <a:solidFill>
                <a:schemeClr val="bg1"/>
              </a:solidFill>
            </a:endParaRPr>
          </a:p>
        </p:txBody>
      </p:sp>
      <p:sp>
        <p:nvSpPr>
          <p:cNvPr id="10" name="Text Box 9"/>
          <p:cNvSpPr txBox="1">
            <a:spLocks noChangeArrowheads="1"/>
          </p:cNvSpPr>
          <p:nvPr/>
        </p:nvSpPr>
        <p:spPr bwMode="auto">
          <a:xfrm>
            <a:off x="539552" y="620688"/>
            <a:ext cx="5256584" cy="1077218"/>
          </a:xfrm>
          <a:prstGeom prst="rect">
            <a:avLst/>
          </a:prstGeom>
          <a:solidFill>
            <a:schemeClr val="bg1"/>
          </a:solidFill>
          <a:ln w="12700">
            <a:solidFill>
              <a:schemeClr val="bg1"/>
            </a:solidFill>
            <a:miter lim="800000"/>
            <a:headEnd/>
            <a:tailEnd/>
          </a:ln>
        </p:spPr>
        <p:txBody>
          <a:bodyPr wrap="square">
            <a:spAutoFit/>
          </a:bodyPr>
          <a:lstStyle/>
          <a:p>
            <a:pPr eaLnBrk="0" hangingPunct="0">
              <a:defRPr/>
            </a:pPr>
            <a:r>
              <a:rPr lang="de-DE" sz="2000" dirty="0" smtClean="0">
                <a:solidFill>
                  <a:schemeClr val="tx2">
                    <a:lumMod val="75000"/>
                  </a:schemeClr>
                </a:solidFill>
              </a:rPr>
              <a:t>Auch kommerzielle Publikationsformen der Informationswirtschaft  unter </a:t>
            </a:r>
            <a:r>
              <a:rPr lang="de-DE" sz="2000" b="1" dirty="0" smtClean="0">
                <a:solidFill>
                  <a:schemeClr val="tx2">
                    <a:lumMod val="75000"/>
                  </a:schemeClr>
                </a:solidFill>
              </a:rPr>
              <a:t> dem Open-Access-Paradigma</a:t>
            </a:r>
            <a:r>
              <a:rPr lang="de-DE" sz="2400" b="1" dirty="0" smtClean="0">
                <a:solidFill>
                  <a:schemeClr val="tx2">
                    <a:lumMod val="75000"/>
                  </a:schemeClr>
                </a:solidFill>
              </a:rPr>
              <a:t>.</a:t>
            </a:r>
            <a:endParaRPr lang="de-DE" sz="2400" b="1" dirty="0">
              <a:solidFill>
                <a:schemeClr val="tx2">
                  <a:lumMod val="75000"/>
                </a:schemeClr>
              </a:solidFill>
              <a:cs typeface="Times New Roman" pitchFamily="18" charset="0"/>
            </a:endParaRPr>
          </a:p>
        </p:txBody>
      </p:sp>
      <p:sp>
        <p:nvSpPr>
          <p:cNvPr id="9" name="Textfeld 8"/>
          <p:cNvSpPr txBox="1"/>
          <p:nvPr/>
        </p:nvSpPr>
        <p:spPr>
          <a:xfrm>
            <a:off x="6732240" y="692696"/>
            <a:ext cx="2160240" cy="1015663"/>
          </a:xfrm>
          <a:prstGeom prst="rect">
            <a:avLst/>
          </a:prstGeom>
          <a:noFill/>
        </p:spPr>
        <p:txBody>
          <a:bodyPr wrap="square" rtlCol="0">
            <a:spAutoFit/>
          </a:bodyPr>
          <a:lstStyle/>
          <a:p>
            <a:pPr algn="ctr"/>
            <a:r>
              <a:rPr lang="de-DE" sz="2000" dirty="0" smtClean="0"/>
              <a:t>unterstützt von Politik - </a:t>
            </a:r>
            <a:r>
              <a:rPr lang="de-DE" sz="2000" b="1" dirty="0" smtClean="0"/>
              <a:t>Beispiel UK</a:t>
            </a:r>
            <a:endParaRPr lang="de-DE" sz="2000" b="1" dirty="0"/>
          </a:p>
        </p:txBody>
      </p:sp>
      <p:sp>
        <p:nvSpPr>
          <p:cNvPr id="15" name="Textfeld 14"/>
          <p:cNvSpPr txBox="1"/>
          <p:nvPr/>
        </p:nvSpPr>
        <p:spPr>
          <a:xfrm>
            <a:off x="3779912" y="1412776"/>
            <a:ext cx="1224136" cy="461665"/>
          </a:xfrm>
          <a:prstGeom prst="rect">
            <a:avLst/>
          </a:prstGeom>
          <a:solidFill>
            <a:srgbClr val="FFC000"/>
          </a:solidFill>
        </p:spPr>
        <p:txBody>
          <a:bodyPr wrap="square" rtlCol="0">
            <a:spAutoFit/>
          </a:bodyPr>
          <a:lstStyle/>
          <a:p>
            <a:pPr algn="ctr"/>
            <a:r>
              <a:rPr lang="de-DE" sz="2400" dirty="0" smtClean="0">
                <a:solidFill>
                  <a:srgbClr val="002060"/>
                </a:solidFill>
              </a:rPr>
              <a:t>gold?</a:t>
            </a:r>
            <a:endParaRPr lang="de-DE" sz="2400" dirty="0">
              <a:solidFill>
                <a:srgbClr val="002060"/>
              </a:solidFill>
            </a:endParaRPr>
          </a:p>
        </p:txBody>
      </p:sp>
      <p:pic>
        <p:nvPicPr>
          <p:cNvPr id="16" name="Picture 2"/>
          <p:cNvPicPr>
            <a:picLocks noChangeAspect="1" noChangeArrowheads="1"/>
          </p:cNvPicPr>
          <p:nvPr/>
        </p:nvPicPr>
        <p:blipFill>
          <a:blip r:embed="rId3" cstate="print"/>
          <a:srcRect/>
          <a:stretch>
            <a:fillRect/>
          </a:stretch>
        </p:blipFill>
        <p:spPr bwMode="auto">
          <a:xfrm>
            <a:off x="0" y="2276872"/>
            <a:ext cx="4788024" cy="1512168"/>
          </a:xfrm>
          <a:prstGeom prst="rect">
            <a:avLst/>
          </a:prstGeom>
          <a:noFill/>
          <a:ln w="9525">
            <a:noFill/>
            <a:miter lim="800000"/>
            <a:headEnd/>
            <a:tailEnd/>
          </a:ln>
        </p:spPr>
      </p:pic>
      <p:grpSp>
        <p:nvGrpSpPr>
          <p:cNvPr id="17" name="Gruppieren 7"/>
          <p:cNvGrpSpPr/>
          <p:nvPr/>
        </p:nvGrpSpPr>
        <p:grpSpPr>
          <a:xfrm>
            <a:off x="1907704" y="2132856"/>
            <a:ext cx="7056784" cy="4269728"/>
            <a:chOff x="1907704" y="548680"/>
            <a:chExt cx="7056784" cy="4269728"/>
          </a:xfrm>
        </p:grpSpPr>
        <p:sp>
          <p:nvSpPr>
            <p:cNvPr id="18" name="Rechteck 17"/>
            <p:cNvSpPr/>
            <p:nvPr/>
          </p:nvSpPr>
          <p:spPr>
            <a:xfrm>
              <a:off x="4716016" y="548680"/>
              <a:ext cx="4248472" cy="2885405"/>
            </a:xfrm>
            <a:prstGeom prst="rect">
              <a:avLst/>
            </a:prstGeom>
          </p:spPr>
          <p:txBody>
            <a:bodyPr wrap="square">
              <a:spAutoFit/>
            </a:bodyPr>
            <a:lstStyle/>
            <a:p>
              <a:pPr algn="ctr"/>
              <a:r>
                <a:rPr lang="en-US" dirty="0"/>
                <a:t>b</a:t>
              </a:r>
              <a:r>
                <a:rPr lang="en-US" dirty="0" smtClean="0"/>
                <a:t>eruht auf dem</a:t>
              </a:r>
            </a:p>
            <a:p>
              <a:pPr algn="ctr"/>
              <a:r>
                <a:rPr lang="en-US" dirty="0" smtClean="0"/>
                <a:t> </a:t>
              </a:r>
              <a:r>
                <a:rPr lang="en-US" b="1" dirty="0" smtClean="0"/>
                <a:t>Finch Report of the Working Group on Expanding Access to Published Research Findings – the Finch Group</a:t>
              </a:r>
              <a:br>
                <a:rPr lang="en-US" b="1" dirty="0" smtClean="0"/>
              </a:br>
              <a:r>
                <a:rPr lang="en-US" sz="1050" b="1" dirty="0" smtClean="0">
                  <a:hlinkClick r:id="rId4"/>
                </a:rPr>
                <a:t>http://www.researchinfonet.org/publish/finch/</a:t>
              </a:r>
              <a:endParaRPr lang="en-US" sz="1050" b="1" dirty="0" smtClean="0"/>
            </a:p>
            <a:p>
              <a:endParaRPr lang="de-DE" sz="1050" dirty="0"/>
            </a:p>
            <a:p>
              <a:pPr algn="ctr"/>
              <a:r>
                <a:rPr lang="en-US" sz="1050" dirty="0"/>
                <a:t> </a:t>
              </a:r>
              <a:r>
                <a:rPr lang="en-US" sz="1050" b="1" dirty="0"/>
                <a:t>“</a:t>
              </a:r>
              <a:r>
                <a:rPr lang="en-US" sz="2000" b="1" dirty="0"/>
                <a:t>Accessibility, sustainability, excellence: how to expand access to research publications” </a:t>
              </a:r>
              <a:endParaRPr lang="en-US" sz="2000" b="1" dirty="0" smtClean="0"/>
            </a:p>
            <a:p>
              <a:pPr algn="ctr"/>
              <a:endParaRPr lang="en-US" sz="1050" b="1" dirty="0" smtClean="0"/>
            </a:p>
            <a:p>
              <a:endParaRPr lang="en-US" dirty="0"/>
            </a:p>
          </p:txBody>
        </p:sp>
        <p:pic>
          <p:nvPicPr>
            <p:cNvPr id="19" name="Picture 2"/>
            <p:cNvPicPr>
              <a:picLocks noChangeAspect="1" noChangeArrowheads="1"/>
            </p:cNvPicPr>
            <p:nvPr/>
          </p:nvPicPr>
          <p:blipFill>
            <a:blip r:embed="rId5" cstate="print"/>
            <a:srcRect/>
            <a:stretch>
              <a:fillRect/>
            </a:stretch>
          </p:blipFill>
          <p:spPr bwMode="auto">
            <a:xfrm>
              <a:off x="1907704" y="2780928"/>
              <a:ext cx="2855987" cy="203748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0" y="692696"/>
            <a:ext cx="4438578" cy="1100261"/>
          </a:xfrm>
          <a:prstGeom prst="rect">
            <a:avLst/>
          </a:prstGeom>
          <a:noFill/>
          <a:ln w="9525">
            <a:noFill/>
            <a:miter lim="800000"/>
            <a:headEnd/>
            <a:tailEnd/>
          </a:ln>
        </p:spPr>
      </p:pic>
      <p:sp>
        <p:nvSpPr>
          <p:cNvPr id="15" name="Rechteck 14"/>
          <p:cNvSpPr/>
          <p:nvPr/>
        </p:nvSpPr>
        <p:spPr>
          <a:xfrm>
            <a:off x="323528" y="3573016"/>
            <a:ext cx="6552728" cy="1477328"/>
          </a:xfrm>
          <a:prstGeom prst="rect">
            <a:avLst/>
          </a:prstGeom>
        </p:spPr>
        <p:txBody>
          <a:bodyPr wrap="square">
            <a:spAutoFit/>
          </a:bodyPr>
          <a:lstStyle/>
          <a:p>
            <a:r>
              <a:rPr lang="en-US" dirty="0" smtClean="0"/>
              <a:t>"In all cases universities upon receipt of funding should </a:t>
            </a:r>
            <a:r>
              <a:rPr lang="en-US" b="1" dirty="0" smtClean="0"/>
              <a:t>transfer these charges to their institutional publication fund</a:t>
            </a:r>
            <a:r>
              <a:rPr lang="en-US" dirty="0" smtClean="0"/>
              <a:t>" … </a:t>
            </a:r>
          </a:p>
          <a:p>
            <a:endParaRPr lang="en-US" dirty="0" smtClean="0"/>
          </a:p>
          <a:p>
            <a:r>
              <a:rPr lang="en-US" dirty="0" smtClean="0"/>
              <a:t>"A university can then </a:t>
            </a:r>
            <a:r>
              <a:rPr lang="en-US" b="1" dirty="0" smtClean="0"/>
              <a:t>use these funds to pay for APCs </a:t>
            </a:r>
            <a:r>
              <a:rPr lang="en-US" dirty="0" smtClean="0"/>
              <a:t>for any article resulting from research council funding."</a:t>
            </a:r>
            <a:endParaRPr lang="en-US" dirty="0"/>
          </a:p>
        </p:txBody>
      </p:sp>
      <p:sp>
        <p:nvSpPr>
          <p:cNvPr id="12" name="Rechteck 11"/>
          <p:cNvSpPr/>
          <p:nvPr/>
        </p:nvSpPr>
        <p:spPr>
          <a:xfrm>
            <a:off x="251520" y="1988840"/>
            <a:ext cx="7488832" cy="1200329"/>
          </a:xfrm>
          <a:prstGeom prst="rect">
            <a:avLst/>
          </a:prstGeom>
        </p:spPr>
        <p:txBody>
          <a:bodyPr wrap="square">
            <a:spAutoFit/>
          </a:bodyPr>
          <a:lstStyle/>
          <a:p>
            <a:r>
              <a:rPr lang="en-US" dirty="0" smtClean="0"/>
              <a:t>“British universities now pay around £200m a year </a:t>
            </a:r>
            <a:r>
              <a:rPr lang="en-US" b="1" dirty="0" smtClean="0"/>
              <a:t>in subscription fees </a:t>
            </a:r>
            <a:r>
              <a:rPr lang="en-US" dirty="0" smtClean="0"/>
              <a:t>to journal publishers, but under the new scheme, authors will pay "</a:t>
            </a:r>
            <a:r>
              <a:rPr lang="en-US" b="1" dirty="0" smtClean="0"/>
              <a:t>article processing charges</a:t>
            </a:r>
            <a:r>
              <a:rPr lang="en-US" dirty="0" smtClean="0"/>
              <a:t>" (APCs) to have their papers peer reviewed, edited and made freely available online. The typical APC is around £2,000 per article.”</a:t>
            </a:r>
            <a:endParaRPr lang="en-US" dirty="0"/>
          </a:p>
        </p:txBody>
      </p:sp>
      <p:grpSp>
        <p:nvGrpSpPr>
          <p:cNvPr id="3" name="Gruppieren 13"/>
          <p:cNvGrpSpPr/>
          <p:nvPr/>
        </p:nvGrpSpPr>
        <p:grpSpPr>
          <a:xfrm>
            <a:off x="6876256" y="3616649"/>
            <a:ext cx="1548680" cy="2567239"/>
            <a:chOff x="6876256" y="3616649"/>
            <a:chExt cx="1548680" cy="2567239"/>
          </a:xfrm>
        </p:grpSpPr>
        <p:pic>
          <p:nvPicPr>
            <p:cNvPr id="3074" name="Picture 2"/>
            <p:cNvPicPr>
              <a:picLocks noChangeAspect="1" noChangeArrowheads="1"/>
            </p:cNvPicPr>
            <p:nvPr/>
          </p:nvPicPr>
          <p:blipFill>
            <a:blip r:embed="rId4" cstate="print"/>
            <a:srcRect/>
            <a:stretch>
              <a:fillRect/>
            </a:stretch>
          </p:blipFill>
          <p:spPr bwMode="auto">
            <a:xfrm>
              <a:off x="6948264" y="3616649"/>
              <a:ext cx="1440160" cy="1900583"/>
            </a:xfrm>
            <a:prstGeom prst="rect">
              <a:avLst/>
            </a:prstGeom>
            <a:noFill/>
            <a:ln w="9525">
              <a:noFill/>
              <a:miter lim="800000"/>
              <a:headEnd/>
              <a:tailEnd/>
            </a:ln>
          </p:spPr>
        </p:pic>
        <p:sp>
          <p:nvSpPr>
            <p:cNvPr id="16" name="Textfeld 15"/>
            <p:cNvSpPr txBox="1"/>
            <p:nvPr/>
          </p:nvSpPr>
          <p:spPr>
            <a:xfrm>
              <a:off x="6876256" y="5445224"/>
              <a:ext cx="1548680" cy="738664"/>
            </a:xfrm>
            <a:prstGeom prst="rect">
              <a:avLst/>
            </a:prstGeom>
            <a:noFill/>
          </p:spPr>
          <p:txBody>
            <a:bodyPr wrap="square" rtlCol="0">
              <a:spAutoFit/>
            </a:bodyPr>
            <a:lstStyle/>
            <a:p>
              <a:pPr algn="ctr"/>
              <a:r>
                <a:rPr lang="en-US" sz="1400" dirty="0" smtClean="0"/>
                <a:t>Minister of State for Universities and Science</a:t>
              </a:r>
              <a:endParaRPr lang="de-DE" sz="1400" dirty="0"/>
            </a:p>
          </p:txBody>
        </p:sp>
      </p:grpSp>
      <p:sp>
        <p:nvSpPr>
          <p:cNvPr id="18" name="Textfeld 17"/>
          <p:cNvSpPr txBox="1"/>
          <p:nvPr/>
        </p:nvSpPr>
        <p:spPr>
          <a:xfrm>
            <a:off x="5220072" y="476672"/>
            <a:ext cx="3528392" cy="1323439"/>
          </a:xfrm>
          <a:prstGeom prst="rect">
            <a:avLst/>
          </a:prstGeom>
          <a:noFill/>
        </p:spPr>
        <p:txBody>
          <a:bodyPr wrap="square" rtlCol="0">
            <a:spAutoFit/>
          </a:bodyPr>
          <a:lstStyle/>
          <a:p>
            <a:pPr algn="ctr"/>
            <a:r>
              <a:rPr lang="de-DE" sz="2000" dirty="0" smtClean="0"/>
              <a:t>Umschichtung der Finanzierung und damit Umschichtung</a:t>
            </a:r>
          </a:p>
          <a:p>
            <a:pPr algn="ctr"/>
            <a:r>
              <a:rPr lang="de-DE" sz="2000" dirty="0"/>
              <a:t>v</a:t>
            </a:r>
            <a:r>
              <a:rPr lang="de-DE" sz="2000" dirty="0" smtClean="0"/>
              <a:t>on den Bibliotheken zu den Verlagen</a:t>
            </a:r>
            <a:endParaRPr lang="de-DE" sz="2000" dirty="0"/>
          </a:p>
        </p:txBody>
      </p:sp>
      <p:sp>
        <p:nvSpPr>
          <p:cNvPr id="17" name="Textfeld 16"/>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a:t>
            </a:r>
            <a:endParaRPr lang="de-DE" sz="2000" dirty="0">
              <a:solidFill>
                <a:schemeClr val="bg1"/>
              </a:solidFill>
              <a:latin typeface="+mn-lt"/>
            </a:endParaRPr>
          </a:p>
        </p:txBody>
      </p:sp>
      <p:sp>
        <p:nvSpPr>
          <p:cNvPr id="11" name="Rechteck 10"/>
          <p:cNvSpPr/>
          <p:nvPr/>
        </p:nvSpPr>
        <p:spPr>
          <a:xfrm>
            <a:off x="179512" y="5301208"/>
            <a:ext cx="6552728" cy="923330"/>
          </a:xfrm>
          <a:prstGeom prst="rect">
            <a:avLst/>
          </a:prstGeom>
        </p:spPr>
        <p:txBody>
          <a:bodyPr wrap="square">
            <a:spAutoFit/>
          </a:bodyPr>
          <a:lstStyle/>
          <a:p>
            <a:pPr algn="ctr"/>
            <a:r>
              <a:rPr lang="en-US" dirty="0" smtClean="0"/>
              <a:t>“cost of the transition, which could reach £50m a year, </a:t>
            </a:r>
            <a:r>
              <a:rPr lang="en-US" b="1" dirty="0" smtClean="0"/>
              <a:t>must be covered by the existing science budget and that no new money </a:t>
            </a:r>
            <a:r>
              <a:rPr lang="en-US" dirty="0" smtClean="0"/>
              <a:t>would be found to fund the process.”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cstate="print"/>
          <a:srcRect/>
          <a:stretch>
            <a:fillRect/>
          </a:stretch>
        </p:blipFill>
        <p:spPr bwMode="auto">
          <a:xfrm>
            <a:off x="467544" y="0"/>
            <a:ext cx="4358258" cy="590786"/>
          </a:xfrm>
          <a:prstGeom prst="rect">
            <a:avLst/>
          </a:prstGeom>
          <a:noFill/>
          <a:ln w="9525">
            <a:noFill/>
            <a:miter lim="800000"/>
            <a:headEnd/>
            <a:tailEnd/>
          </a:ln>
        </p:spPr>
      </p:pic>
      <p:pic>
        <p:nvPicPr>
          <p:cNvPr id="181251" name="Picture 3"/>
          <p:cNvPicPr>
            <a:picLocks noChangeAspect="1" noChangeArrowheads="1"/>
          </p:cNvPicPr>
          <p:nvPr/>
        </p:nvPicPr>
        <p:blipFill>
          <a:blip r:embed="rId4" cstate="print"/>
          <a:srcRect/>
          <a:stretch>
            <a:fillRect/>
          </a:stretch>
        </p:blipFill>
        <p:spPr bwMode="auto">
          <a:xfrm>
            <a:off x="222173" y="548680"/>
            <a:ext cx="8921827" cy="1080120"/>
          </a:xfrm>
          <a:prstGeom prst="rect">
            <a:avLst/>
          </a:prstGeom>
          <a:noFill/>
          <a:ln w="9525">
            <a:noFill/>
            <a:miter lim="800000"/>
            <a:headEnd/>
            <a:tailEnd/>
          </a:ln>
        </p:spPr>
      </p:pic>
      <p:pic>
        <p:nvPicPr>
          <p:cNvPr id="181252" name="Picture 4"/>
          <p:cNvPicPr>
            <a:picLocks noChangeAspect="1" noChangeArrowheads="1"/>
          </p:cNvPicPr>
          <p:nvPr/>
        </p:nvPicPr>
        <p:blipFill>
          <a:blip r:embed="rId5" cstate="print"/>
          <a:srcRect/>
          <a:stretch>
            <a:fillRect/>
          </a:stretch>
        </p:blipFill>
        <p:spPr bwMode="auto">
          <a:xfrm>
            <a:off x="467544" y="4365104"/>
            <a:ext cx="7791450" cy="1390650"/>
          </a:xfrm>
          <a:prstGeom prst="rect">
            <a:avLst/>
          </a:prstGeom>
          <a:noFill/>
          <a:ln w="9525">
            <a:noFill/>
            <a:miter lim="800000"/>
            <a:headEnd/>
            <a:tailEnd/>
          </a:ln>
        </p:spPr>
      </p:pic>
      <p:grpSp>
        <p:nvGrpSpPr>
          <p:cNvPr id="9" name="Gruppieren 8"/>
          <p:cNvGrpSpPr/>
          <p:nvPr/>
        </p:nvGrpSpPr>
        <p:grpSpPr>
          <a:xfrm>
            <a:off x="3059832" y="1340768"/>
            <a:ext cx="3600400" cy="3240360"/>
            <a:chOff x="3059832" y="1340768"/>
            <a:chExt cx="3600400" cy="3240360"/>
          </a:xfrm>
        </p:grpSpPr>
        <p:sp>
          <p:nvSpPr>
            <p:cNvPr id="12" name="Textfeld 11"/>
            <p:cNvSpPr txBox="1"/>
            <p:nvPr/>
          </p:nvSpPr>
          <p:spPr>
            <a:xfrm>
              <a:off x="3059832" y="2348880"/>
              <a:ext cx="3600400" cy="1224136"/>
            </a:xfrm>
            <a:prstGeom prst="rect">
              <a:avLst/>
            </a:prstGeom>
            <a:solidFill>
              <a:srgbClr val="002060"/>
            </a:solidFill>
            <a:ln>
              <a:noFill/>
            </a:ln>
          </p:spPr>
          <p:txBody>
            <a:bodyPr wrap="square" rtlCol="0">
              <a:spAutoFit/>
            </a:bodyPr>
            <a:lstStyle/>
            <a:p>
              <a:pPr algn="ctr"/>
              <a:r>
                <a:rPr lang="de-DE" sz="2400" dirty="0" smtClean="0">
                  <a:solidFill>
                    <a:schemeClr val="bg1"/>
                  </a:solidFill>
                </a:rPr>
                <a:t>ein ziemlich vollständiges Scheitern von/für  Bildung und Wissenschaft</a:t>
              </a:r>
              <a:endParaRPr lang="de-DE" sz="2400" dirty="0">
                <a:solidFill>
                  <a:schemeClr val="bg1"/>
                </a:solidFill>
              </a:endParaRPr>
            </a:p>
          </p:txBody>
        </p:sp>
        <p:sp>
          <p:nvSpPr>
            <p:cNvPr id="13" name="Pfeil nach oben 12"/>
            <p:cNvSpPr/>
            <p:nvPr/>
          </p:nvSpPr>
          <p:spPr>
            <a:xfrm>
              <a:off x="4572000" y="1340768"/>
              <a:ext cx="720080" cy="1008112"/>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oben 13"/>
            <p:cNvSpPr/>
            <p:nvPr/>
          </p:nvSpPr>
          <p:spPr>
            <a:xfrm flipV="1">
              <a:off x="4572000" y="3573016"/>
              <a:ext cx="720080" cy="1008112"/>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Textfeld 7"/>
          <p:cNvSpPr txBox="1"/>
          <p:nvPr/>
        </p:nvSpPr>
        <p:spPr>
          <a:xfrm>
            <a:off x="3851920" y="5805264"/>
            <a:ext cx="4752528" cy="646331"/>
          </a:xfrm>
          <a:prstGeom prst="rect">
            <a:avLst/>
          </a:prstGeom>
          <a:noFill/>
        </p:spPr>
        <p:txBody>
          <a:bodyPr wrap="square" rtlCol="0">
            <a:spAutoFit/>
          </a:bodyPr>
          <a:lstStyle/>
          <a:p>
            <a:r>
              <a:rPr lang="de-DE" dirty="0" smtClean="0"/>
              <a:t>vom Bundesrat 2007 als „</a:t>
            </a:r>
            <a:r>
              <a:rPr lang="de-DE" b="1" dirty="0" smtClean="0"/>
              <a:t>wenig bildungs- und wissenschaftsfreundlich</a:t>
            </a:r>
            <a:r>
              <a:rPr lang="de-DE" dirty="0" smtClean="0"/>
              <a:t>“ abgelehnt</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29"/>
          <p:cNvGrpSpPr/>
          <p:nvPr/>
        </p:nvGrpSpPr>
        <p:grpSpPr>
          <a:xfrm>
            <a:off x="2904406" y="764134"/>
            <a:ext cx="3748981" cy="2476137"/>
            <a:chOff x="5044306" y="764134"/>
            <a:chExt cx="3748981" cy="2476137"/>
          </a:xfrm>
        </p:grpSpPr>
        <p:sp>
          <p:nvSpPr>
            <p:cNvPr id="5" name="Rectangle 3"/>
            <p:cNvSpPr>
              <a:spLocks noChangeArrowheads="1"/>
            </p:cNvSpPr>
            <p:nvPr/>
          </p:nvSpPr>
          <p:spPr bwMode="auto">
            <a:xfrm>
              <a:off x="5044306" y="764134"/>
              <a:ext cx="3048000" cy="830997"/>
            </a:xfrm>
            <a:prstGeom prst="rect">
              <a:avLst/>
            </a:prstGeom>
            <a:solidFill>
              <a:srgbClr val="002060"/>
            </a:solidFill>
            <a:ln w="12700">
              <a:noFill/>
              <a:miter lim="800000"/>
              <a:headEnd type="none" w="sm" len="sm"/>
              <a:tailEnd type="none" w="sm" len="sm"/>
            </a:ln>
          </p:spPr>
          <p:txBody>
            <a:bodyPr>
              <a:spAutoFit/>
            </a:bodyPr>
            <a:lstStyle/>
            <a:p>
              <a:pPr algn="ctr"/>
              <a:r>
                <a:rPr lang="de-DE" sz="2400" b="1" dirty="0" err="1" smtClean="0">
                  <a:solidFill>
                    <a:schemeClr val="bg1"/>
                  </a:solidFill>
                </a:rPr>
                <a:t>commons-based</a:t>
              </a:r>
              <a:r>
                <a:rPr lang="de-DE" sz="2400" b="1" dirty="0" smtClean="0">
                  <a:solidFill>
                    <a:schemeClr val="bg1"/>
                  </a:solidFill>
                </a:rPr>
                <a:t> </a:t>
              </a:r>
              <a:r>
                <a:rPr lang="de-DE" sz="2400" b="1" dirty="0" err="1" smtClean="0">
                  <a:solidFill>
                    <a:schemeClr val="bg1"/>
                  </a:solidFill>
                </a:rPr>
                <a:t>information</a:t>
              </a:r>
              <a:r>
                <a:rPr lang="de-DE" sz="2400" b="1" dirty="0" smtClean="0">
                  <a:solidFill>
                    <a:schemeClr val="bg1"/>
                  </a:solidFill>
                </a:rPr>
                <a:t> </a:t>
              </a:r>
              <a:r>
                <a:rPr lang="de-DE" sz="2400" b="1" dirty="0" err="1" smtClean="0">
                  <a:solidFill>
                    <a:schemeClr val="bg1"/>
                  </a:solidFill>
                </a:rPr>
                <a:t>markets</a:t>
              </a:r>
              <a:endParaRPr lang="de-DE" sz="2400" b="1" dirty="0">
                <a:solidFill>
                  <a:schemeClr val="bg1"/>
                </a:solidFill>
              </a:endParaRPr>
            </a:p>
          </p:txBody>
        </p:sp>
        <p:sp>
          <p:nvSpPr>
            <p:cNvPr id="10" name="Rectangle 3"/>
            <p:cNvSpPr>
              <a:spLocks noChangeArrowheads="1"/>
            </p:cNvSpPr>
            <p:nvPr/>
          </p:nvSpPr>
          <p:spPr bwMode="auto">
            <a:xfrm>
              <a:off x="6588224" y="1916832"/>
              <a:ext cx="2205063" cy="1323439"/>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sz="2000" dirty="0">
                  <a:solidFill>
                    <a:srgbClr val="002060"/>
                  </a:solidFill>
                  <a:latin typeface="+mn-lt"/>
                  <a:cs typeface="Arial" pitchFamily="34" charset="0"/>
                </a:rPr>
                <a:t>freie </a:t>
              </a:r>
              <a:r>
                <a:rPr lang="de-DE" sz="2000" dirty="0" smtClean="0">
                  <a:solidFill>
                    <a:srgbClr val="002060"/>
                  </a:solidFill>
                  <a:latin typeface="+mn-lt"/>
                  <a:cs typeface="Arial" pitchFamily="34" charset="0"/>
                </a:rPr>
                <a:t>Nutzung</a:t>
              </a:r>
            </a:p>
            <a:p>
              <a:pPr algn="ctr" eaLnBrk="0" hangingPunct="0"/>
              <a:r>
                <a:rPr lang="de-DE" sz="2000" dirty="0" smtClean="0">
                  <a:solidFill>
                    <a:srgbClr val="002060"/>
                  </a:solidFill>
                  <a:cs typeface="Arial" pitchFamily="34" charset="0"/>
                </a:rPr>
                <a:t>der Informations-</a:t>
              </a:r>
              <a:r>
                <a:rPr lang="de-DE" sz="2000" dirty="0" err="1" smtClean="0">
                  <a:solidFill>
                    <a:srgbClr val="002060"/>
                  </a:solidFill>
                  <a:cs typeface="Arial" pitchFamily="34" charset="0"/>
                </a:rPr>
                <a:t>objekte</a:t>
              </a:r>
              <a:endParaRPr lang="de-DE" sz="2000" dirty="0" smtClean="0">
                <a:solidFill>
                  <a:srgbClr val="002060"/>
                </a:solidFill>
                <a:latin typeface="+mn-lt"/>
                <a:cs typeface="Arial" pitchFamily="34" charset="0"/>
              </a:endParaRPr>
            </a:p>
            <a:p>
              <a:pPr algn="ctr" eaLnBrk="0" hangingPunct="0"/>
              <a:endParaRPr lang="de-DE" sz="2000" dirty="0">
                <a:solidFill>
                  <a:srgbClr val="002060"/>
                </a:solidFill>
                <a:latin typeface="+mn-lt"/>
                <a:cs typeface="Arial" pitchFamily="34" charset="0"/>
              </a:endParaRPr>
            </a:p>
          </p:txBody>
        </p:sp>
        <p:sp>
          <p:nvSpPr>
            <p:cNvPr id="11" name="Nach oben gebogener Pfeil 10"/>
            <p:cNvSpPr/>
            <p:nvPr/>
          </p:nvSpPr>
          <p:spPr bwMode="auto">
            <a:xfrm flipV="1">
              <a:off x="8073206" y="992858"/>
              <a:ext cx="387226" cy="779958"/>
            </a:xfrm>
            <a:prstGeom prst="bentUpArrow">
              <a:avLst>
                <a:gd name="adj1" fmla="val 25000"/>
                <a:gd name="adj2" fmla="val 25000"/>
                <a:gd name="adj3" fmla="val 25000"/>
              </a:avLst>
            </a:prstGeom>
            <a:solidFill>
              <a:srgbClr val="002060"/>
            </a:solidFill>
            <a:ln w="12700" cap="flat" cmpd="sng" algn="ctr">
              <a:noFill/>
              <a:prstDash val="solid"/>
              <a:round/>
              <a:headEnd type="none" w="med" len="med"/>
              <a:tailEnd type="none" w="med" len="med"/>
            </a:ln>
            <a:effectLst/>
          </p:spPr>
          <p:txBody>
            <a:bodyPr wrap="square" lIns="18000" tIns="10800" rIns="18000" bIns="10800" anchor="ctr">
              <a:spAutoFit/>
            </a:bodyPr>
            <a:lstStyle/>
            <a:p>
              <a:pPr algn="ctr" eaLnBrk="0" fontAlgn="auto" hangingPunct="0">
                <a:spcBef>
                  <a:spcPts val="0"/>
                </a:spcBef>
                <a:spcAft>
                  <a:spcPts val="0"/>
                </a:spcAft>
                <a:defRPr/>
              </a:pPr>
              <a:endParaRPr lang="de-DE" sz="2000" dirty="0">
                <a:latin typeface="+mn-lt"/>
                <a:cs typeface="Arial" pitchFamily="34" charset="0"/>
              </a:endParaRPr>
            </a:p>
          </p:txBody>
        </p:sp>
      </p:grpSp>
      <p:grpSp>
        <p:nvGrpSpPr>
          <p:cNvPr id="13" name="Gruppieren 30"/>
          <p:cNvGrpSpPr/>
          <p:nvPr/>
        </p:nvGrpSpPr>
        <p:grpSpPr>
          <a:xfrm>
            <a:off x="1475656" y="1129259"/>
            <a:ext cx="2857500" cy="1279525"/>
            <a:chOff x="3615556" y="1129259"/>
            <a:chExt cx="2857500" cy="1279525"/>
          </a:xfrm>
        </p:grpSpPr>
        <p:sp>
          <p:nvSpPr>
            <p:cNvPr id="12" name="Rectangle 3"/>
            <p:cNvSpPr>
              <a:spLocks noChangeArrowheads="1"/>
            </p:cNvSpPr>
            <p:nvPr/>
          </p:nvSpPr>
          <p:spPr bwMode="auto">
            <a:xfrm>
              <a:off x="3615556" y="1700759"/>
              <a:ext cx="28575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dirty="0">
                  <a:solidFill>
                    <a:srgbClr val="002060"/>
                  </a:solidFill>
                  <a:latin typeface="+mn-lt"/>
                  <a:cs typeface="Arial" pitchFamily="34" charset="0"/>
                </a:rPr>
                <a:t>einfache kommerzielle Nutzungsrechte</a:t>
              </a:r>
            </a:p>
          </p:txBody>
        </p:sp>
        <p:sp>
          <p:nvSpPr>
            <p:cNvPr id="14" name="Nach oben gebogener Pfeil 13"/>
            <p:cNvSpPr/>
            <p:nvPr/>
          </p:nvSpPr>
          <p:spPr bwMode="auto">
            <a:xfrm rot="10800000">
              <a:off x="4472806" y="1129259"/>
              <a:ext cx="609600" cy="457200"/>
            </a:xfrm>
            <a:prstGeom prst="bentUpArrow">
              <a:avLst/>
            </a:prstGeom>
            <a:solidFill>
              <a:srgbClr val="002060"/>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sz="2000" dirty="0">
                <a:latin typeface="+mn-lt"/>
                <a:cs typeface="Arial" pitchFamily="34" charset="0"/>
              </a:endParaRPr>
            </a:p>
          </p:txBody>
        </p:sp>
      </p:grpSp>
      <p:sp>
        <p:nvSpPr>
          <p:cNvPr id="20" name="Legende mit Pfeil nach unten 23"/>
          <p:cNvSpPr>
            <a:spLocks noChangeArrowheads="1"/>
          </p:cNvSpPr>
          <p:nvPr/>
        </p:nvSpPr>
        <p:spPr bwMode="auto">
          <a:xfrm>
            <a:off x="1568004" y="2685070"/>
            <a:ext cx="2362200" cy="504900"/>
          </a:xfrm>
          <a:prstGeom prst="downArrowCallout">
            <a:avLst>
              <a:gd name="adj1" fmla="val 25020"/>
              <a:gd name="adj2" fmla="val 25044"/>
              <a:gd name="adj3" fmla="val 25000"/>
              <a:gd name="adj4" fmla="val 64977"/>
            </a:avLst>
          </a:prstGeom>
          <a:solidFill>
            <a:schemeClr val="bg1">
              <a:lumMod val="85000"/>
            </a:schemeClr>
          </a:solidFill>
          <a:ln w="12700" algn="ctr">
            <a:noFill/>
            <a:round/>
            <a:headEnd/>
            <a:tailEnd/>
          </a:ln>
        </p:spPr>
        <p:txBody>
          <a:bodyPr lIns="18000" tIns="10800" rIns="18000" bIns="10800" anchor="ctr">
            <a:spAutoFit/>
          </a:bodyPr>
          <a:lstStyle/>
          <a:p>
            <a:pPr algn="ctr" eaLnBrk="0" hangingPunct="0">
              <a:defRPr/>
            </a:pPr>
            <a:r>
              <a:rPr lang="de-DE" sz="2000" dirty="0" smtClean="0">
                <a:solidFill>
                  <a:srgbClr val="002060"/>
                </a:solidFill>
                <a:latin typeface="+mn-lt"/>
                <a:cs typeface="Arial" pitchFamily="34" charset="0"/>
              </a:rPr>
              <a:t>Ertrag z.B. durch</a:t>
            </a:r>
            <a:endParaRPr lang="de-DE" sz="2000" dirty="0">
              <a:solidFill>
                <a:srgbClr val="002060"/>
              </a:solidFill>
              <a:latin typeface="+mn-lt"/>
              <a:cs typeface="Arial" pitchFamily="34" charset="0"/>
            </a:endParaRPr>
          </a:p>
        </p:txBody>
      </p:sp>
      <p:sp>
        <p:nvSpPr>
          <p:cNvPr id="23" name="Rectangle 3"/>
          <p:cNvSpPr>
            <a:spLocks noChangeArrowheads="1"/>
          </p:cNvSpPr>
          <p:nvPr/>
        </p:nvSpPr>
        <p:spPr bwMode="auto">
          <a:xfrm>
            <a:off x="1331640" y="3356992"/>
            <a:ext cx="2664296" cy="1323439"/>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sz="2000" dirty="0" smtClean="0">
                <a:solidFill>
                  <a:srgbClr val="002060"/>
                </a:solidFill>
                <a:latin typeface="+mn-lt"/>
                <a:cs typeface="Arial" pitchFamily="34" charset="0"/>
              </a:rPr>
              <a:t>Mehrwertleistungen</a:t>
            </a:r>
          </a:p>
          <a:p>
            <a:pPr algn="ctr" eaLnBrk="0" hangingPunct="0"/>
            <a:r>
              <a:rPr lang="de-DE" sz="2000" dirty="0" smtClean="0">
                <a:solidFill>
                  <a:srgbClr val="002060"/>
                </a:solidFill>
                <a:cs typeface="Arial" pitchFamily="34" charset="0"/>
              </a:rPr>
              <a:t>gegenüber den frei nutzbaren Informationsobjekten</a:t>
            </a:r>
            <a:endParaRPr lang="de-DE" sz="2000" dirty="0">
              <a:solidFill>
                <a:srgbClr val="002060"/>
              </a:solidFill>
              <a:latin typeface="+mn-lt"/>
              <a:cs typeface="Arial" pitchFamily="34" charset="0"/>
            </a:endParaRPr>
          </a:p>
        </p:txBody>
      </p:sp>
      <p:sp>
        <p:nvSpPr>
          <p:cNvPr id="28" name="Textfeld 27"/>
          <p:cNvSpPr txBox="1"/>
          <p:nvPr/>
        </p:nvSpPr>
        <p:spPr>
          <a:xfrm>
            <a:off x="0" y="-27384"/>
            <a:ext cx="9144000" cy="553998"/>
          </a:xfrm>
          <a:prstGeom prst="rect">
            <a:avLst/>
          </a:prstGeom>
          <a:solidFill>
            <a:srgbClr val="002060"/>
          </a:solidFill>
        </p:spPr>
        <p:txBody>
          <a:bodyPr wrap="square">
            <a:spAutoFit/>
          </a:bodyPr>
          <a:lstStyle/>
          <a:p>
            <a:pPr algn="ctr">
              <a:lnSpc>
                <a:spcPct val="150000"/>
              </a:lnSpc>
              <a:defRPr/>
            </a:pPr>
            <a:r>
              <a:rPr lang="de-DE" sz="2000" b="1" dirty="0" smtClean="0">
                <a:solidFill>
                  <a:schemeClr val="bg1"/>
                </a:solidFill>
              </a:rPr>
              <a:t>Modell  einer </a:t>
            </a:r>
            <a:r>
              <a:rPr lang="de-DE" sz="2000" b="1" i="1" dirty="0" err="1" smtClean="0">
                <a:solidFill>
                  <a:schemeClr val="bg1"/>
                </a:solidFill>
              </a:rPr>
              <a:t>ommons-based</a:t>
            </a:r>
            <a:r>
              <a:rPr lang="de-DE" sz="2000" b="1" i="1" dirty="0" smtClean="0">
                <a:solidFill>
                  <a:schemeClr val="bg1"/>
                </a:solidFill>
              </a:rPr>
              <a:t> information economy/society</a:t>
            </a:r>
            <a:endParaRPr lang="de-DE" sz="20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2051720" y="2204864"/>
            <a:ext cx="4536504" cy="1015663"/>
          </a:xfrm>
          <a:prstGeom prst="rect">
            <a:avLst/>
          </a:prstGeom>
          <a:solidFill>
            <a:srgbClr val="002060"/>
          </a:solidFill>
        </p:spPr>
        <p:txBody>
          <a:bodyPr wrap="square" rtlCol="0">
            <a:spAutoFit/>
          </a:bodyPr>
          <a:lstStyle/>
          <a:p>
            <a:pPr algn="ctr"/>
            <a:r>
              <a:rPr lang="de-DE" sz="6000" dirty="0" smtClean="0">
                <a:solidFill>
                  <a:schemeClr val="bg1"/>
                </a:solidFill>
              </a:rPr>
              <a:t>FAZIT</a:t>
            </a:r>
            <a:endParaRPr lang="de-DE" sz="6000" dirty="0">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830997"/>
          </a:xfrm>
          <a:prstGeom prst="rect">
            <a:avLst/>
          </a:prstGeom>
          <a:solidFill>
            <a:srgbClr val="002060"/>
          </a:solidFill>
        </p:spPr>
        <p:txBody>
          <a:bodyPr wrap="square" rtlCol="0">
            <a:spAutoFit/>
          </a:bodyPr>
          <a:lstStyle/>
          <a:p>
            <a:pPr algn="ctr"/>
            <a:r>
              <a:rPr lang="de-DE" sz="2400" b="1" dirty="0" smtClean="0">
                <a:solidFill>
                  <a:schemeClr val="bg1"/>
                </a:solidFill>
              </a:rPr>
              <a:t>allgemeine Wissenschaftsschranke</a:t>
            </a:r>
            <a:endParaRPr lang="de-DE" sz="2400" dirty="0">
              <a:solidFill>
                <a:schemeClr val="bg1"/>
              </a:solidFill>
            </a:endParaRPr>
          </a:p>
        </p:txBody>
      </p:sp>
      <p:sp>
        <p:nvSpPr>
          <p:cNvPr id="4" name="Textfeld 3"/>
          <p:cNvSpPr txBox="1"/>
          <p:nvPr/>
        </p:nvSpPr>
        <p:spPr>
          <a:xfrm>
            <a:off x="323528" y="188640"/>
            <a:ext cx="4032448" cy="738664"/>
          </a:xfrm>
          <a:prstGeom prst="rect">
            <a:avLst/>
          </a:prstGeom>
          <a:noFill/>
        </p:spPr>
        <p:txBody>
          <a:bodyPr wrap="square" rtlCol="0">
            <a:spAutoFit/>
          </a:bodyPr>
          <a:lstStyle/>
          <a:p>
            <a:endParaRPr lang="de-DE" dirty="0" smtClean="0"/>
          </a:p>
          <a:p>
            <a:r>
              <a:rPr lang="de-DE" sz="2400" dirty="0" smtClean="0"/>
              <a:t> Das Ziel bleibt</a:t>
            </a:r>
          </a:p>
        </p:txBody>
      </p:sp>
      <p:sp>
        <p:nvSpPr>
          <p:cNvPr id="5" name="Textfeld 4"/>
          <p:cNvSpPr txBox="1"/>
          <p:nvPr/>
        </p:nvSpPr>
        <p:spPr>
          <a:xfrm>
            <a:off x="539552" y="1353542"/>
            <a:ext cx="6408712" cy="707886"/>
          </a:xfrm>
          <a:prstGeom prst="rect">
            <a:avLst/>
          </a:prstGeom>
          <a:noFill/>
        </p:spPr>
        <p:txBody>
          <a:bodyPr wrap="square" rtlCol="0">
            <a:spAutoFit/>
          </a:bodyPr>
          <a:lstStyle/>
          <a:p>
            <a:r>
              <a:rPr lang="de-DE" sz="2000" dirty="0" smtClean="0"/>
              <a:t>Und die Politik muss und wird sich bewegen (und wenn es Gesetzgeber selber ist)</a:t>
            </a:r>
          </a:p>
        </p:txBody>
      </p:sp>
      <p:sp>
        <p:nvSpPr>
          <p:cNvPr id="10" name="Textfeld 9"/>
          <p:cNvSpPr txBox="1"/>
          <p:nvPr/>
        </p:nvSpPr>
        <p:spPr>
          <a:xfrm>
            <a:off x="539552" y="2067235"/>
            <a:ext cx="5472608" cy="707886"/>
          </a:xfrm>
          <a:prstGeom prst="rect">
            <a:avLst/>
          </a:prstGeom>
          <a:noFill/>
        </p:spPr>
        <p:txBody>
          <a:bodyPr wrap="square" rtlCol="0">
            <a:spAutoFit/>
          </a:bodyPr>
          <a:lstStyle/>
          <a:p>
            <a:r>
              <a:rPr lang="de-DE" sz="2000" dirty="0" smtClean="0"/>
              <a:t>Wenn etwas aus der Finanzkrise der letzten Jahre gelernt werden kann, dann :</a:t>
            </a:r>
          </a:p>
        </p:txBody>
      </p:sp>
      <p:sp>
        <p:nvSpPr>
          <p:cNvPr id="11" name="Textfeld 10"/>
          <p:cNvSpPr txBox="1"/>
          <p:nvPr/>
        </p:nvSpPr>
        <p:spPr>
          <a:xfrm>
            <a:off x="539552" y="2780928"/>
            <a:ext cx="5616624" cy="1015663"/>
          </a:xfrm>
          <a:prstGeom prst="rect">
            <a:avLst/>
          </a:prstGeom>
          <a:noFill/>
        </p:spPr>
        <p:txBody>
          <a:bodyPr wrap="square" rtlCol="0">
            <a:spAutoFit/>
          </a:bodyPr>
          <a:lstStyle/>
          <a:p>
            <a:r>
              <a:rPr lang="de-DE" sz="2000" dirty="0" smtClean="0"/>
              <a:t>Wenn etwas politisch gewollt wird, finden die politisch Verantwortlichen auch Wege der positiven Gesetzgebung, das möglich zu machen</a:t>
            </a:r>
          </a:p>
        </p:txBody>
      </p:sp>
      <p:sp>
        <p:nvSpPr>
          <p:cNvPr id="17" name="Textfeld 16"/>
          <p:cNvSpPr txBox="1"/>
          <p:nvPr/>
        </p:nvSpPr>
        <p:spPr>
          <a:xfrm>
            <a:off x="179512" y="4077072"/>
            <a:ext cx="7920880" cy="1631216"/>
          </a:xfrm>
          <a:prstGeom prst="rect">
            <a:avLst/>
          </a:prstGeom>
          <a:noFill/>
        </p:spPr>
        <p:txBody>
          <a:bodyPr wrap="square" rtlCol="0">
            <a:spAutoFit/>
          </a:bodyPr>
          <a:lstStyle/>
          <a:p>
            <a:r>
              <a:rPr lang="de-DE" sz="2000" dirty="0" smtClean="0"/>
              <a:t>Das gilt für</a:t>
            </a:r>
          </a:p>
          <a:p>
            <a:pPr>
              <a:buFont typeface="Wingdings" pitchFamily="2" charset="2"/>
              <a:buChar char="Ø"/>
            </a:pPr>
            <a:r>
              <a:rPr lang="de-DE" sz="2000" dirty="0" smtClean="0"/>
              <a:t>   Geistiges Eigentum (Grenzen im öffentlichen Interesse)</a:t>
            </a:r>
          </a:p>
          <a:p>
            <a:pPr>
              <a:buFont typeface="Wingdings" pitchFamily="2" charset="2"/>
              <a:buChar char="Ø"/>
            </a:pPr>
            <a:r>
              <a:rPr lang="de-DE" sz="2000" dirty="0" smtClean="0"/>
              <a:t>   Wissenschaftsfreiheit (Mandatierung der Zweitverwertung)</a:t>
            </a:r>
          </a:p>
          <a:p>
            <a:r>
              <a:rPr lang="de-DE" sz="2000" dirty="0" smtClean="0"/>
              <a:t>	und sicher auch für eine </a:t>
            </a:r>
          </a:p>
          <a:p>
            <a:pPr>
              <a:buFont typeface="Wingdings" pitchFamily="2" charset="2"/>
              <a:buChar char="Ø"/>
            </a:pPr>
            <a:r>
              <a:rPr lang="de-DE" sz="2000" dirty="0" smtClean="0"/>
              <a:t>   umfassende Bildungs-und Wissenschaftsschranke</a:t>
            </a:r>
          </a:p>
        </p:txBody>
      </p:sp>
      <p:sp>
        <p:nvSpPr>
          <p:cNvPr id="18" name="Textfeld 17"/>
          <p:cNvSpPr txBox="1"/>
          <p:nvPr/>
        </p:nvSpPr>
        <p:spPr>
          <a:xfrm>
            <a:off x="6516216" y="1772816"/>
            <a:ext cx="2232248" cy="2246769"/>
          </a:xfrm>
          <a:prstGeom prst="rect">
            <a:avLst/>
          </a:prstGeom>
          <a:noFill/>
        </p:spPr>
        <p:txBody>
          <a:bodyPr wrap="square" rtlCol="0">
            <a:spAutoFit/>
          </a:bodyPr>
          <a:lstStyle/>
          <a:p>
            <a:r>
              <a:rPr lang="de-DE" sz="2000" dirty="0" smtClean="0"/>
              <a:t>gewollt scheint es in Bundesrat und den politischen Parteien zu sein, in den Organisationen der Wissenschaft </a:t>
            </a:r>
            <a:r>
              <a:rPr lang="de-DE" sz="2000" dirty="0" err="1" smtClean="0"/>
              <a:t>ohnhin</a:t>
            </a:r>
            <a:endParaRPr lang="de-DE"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1200329"/>
          </a:xfrm>
          <a:prstGeom prst="rect">
            <a:avLst/>
          </a:prstGeom>
          <a:solidFill>
            <a:srgbClr val="002060"/>
          </a:solidFill>
        </p:spPr>
        <p:txBody>
          <a:bodyPr wrap="square" rtlCol="0">
            <a:spAutoFit/>
          </a:bodyPr>
          <a:lstStyle/>
          <a:p>
            <a:pPr algn="ctr"/>
            <a:r>
              <a:rPr lang="de-DE" sz="2400" b="1" dirty="0" smtClean="0">
                <a:solidFill>
                  <a:schemeClr val="bg1"/>
                </a:solidFill>
              </a:rPr>
              <a:t>Wissenschaftsurheberrecht und allgemeine Wissenschaftsschranke</a:t>
            </a:r>
            <a:endParaRPr lang="de-DE" sz="2400" dirty="0">
              <a:solidFill>
                <a:schemeClr val="bg1"/>
              </a:solidFill>
            </a:endParaRPr>
          </a:p>
        </p:txBody>
      </p:sp>
      <p:sp>
        <p:nvSpPr>
          <p:cNvPr id="4" name="Textfeld 3"/>
          <p:cNvSpPr txBox="1"/>
          <p:nvPr/>
        </p:nvSpPr>
        <p:spPr>
          <a:xfrm>
            <a:off x="323528" y="188640"/>
            <a:ext cx="4032448" cy="738664"/>
          </a:xfrm>
          <a:prstGeom prst="rect">
            <a:avLst/>
          </a:prstGeom>
          <a:noFill/>
        </p:spPr>
        <p:txBody>
          <a:bodyPr wrap="square" rtlCol="0">
            <a:spAutoFit/>
          </a:bodyPr>
          <a:lstStyle/>
          <a:p>
            <a:endParaRPr lang="de-DE" dirty="0" smtClean="0"/>
          </a:p>
          <a:p>
            <a:r>
              <a:rPr lang="de-DE" sz="2400" dirty="0" smtClean="0"/>
              <a:t> Das Ziel bleibt</a:t>
            </a:r>
          </a:p>
        </p:txBody>
      </p:sp>
      <p:sp>
        <p:nvSpPr>
          <p:cNvPr id="11" name="Textfeld 10"/>
          <p:cNvSpPr txBox="1"/>
          <p:nvPr/>
        </p:nvSpPr>
        <p:spPr>
          <a:xfrm>
            <a:off x="611560" y="1700808"/>
            <a:ext cx="5616624" cy="3600986"/>
          </a:xfrm>
          <a:prstGeom prst="rect">
            <a:avLst/>
          </a:prstGeom>
          <a:noFill/>
        </p:spPr>
        <p:txBody>
          <a:bodyPr wrap="square" rtlCol="0">
            <a:spAutoFit/>
          </a:bodyPr>
          <a:lstStyle/>
          <a:p>
            <a:r>
              <a:rPr lang="de-DE" sz="2000" dirty="0" smtClean="0"/>
              <a:t>Warum nicht ein runder Tisch mit</a:t>
            </a:r>
          </a:p>
          <a:p>
            <a:endParaRPr lang="de-DE" sz="2000" dirty="0" smtClean="0"/>
          </a:p>
          <a:p>
            <a:pPr indent="900113">
              <a:buFont typeface="Wingdings" pitchFamily="2" charset="2"/>
              <a:buChar char="Ø"/>
            </a:pPr>
            <a:r>
              <a:rPr lang="de-DE" sz="2400" dirty="0" smtClean="0"/>
              <a:t>BMJ</a:t>
            </a:r>
          </a:p>
          <a:p>
            <a:pPr indent="900113">
              <a:buFont typeface="Wingdings" pitchFamily="2" charset="2"/>
              <a:buChar char="Ø"/>
            </a:pPr>
            <a:r>
              <a:rPr lang="de-DE" sz="2400" dirty="0" smtClean="0"/>
              <a:t>BMBF</a:t>
            </a:r>
          </a:p>
          <a:p>
            <a:pPr indent="900113">
              <a:buFont typeface="Wingdings" pitchFamily="2" charset="2"/>
              <a:buChar char="Ø"/>
            </a:pPr>
            <a:r>
              <a:rPr lang="de-DE" sz="2400" dirty="0" smtClean="0"/>
              <a:t>Vertretern der Parteien</a:t>
            </a:r>
          </a:p>
          <a:p>
            <a:pPr indent="900113">
              <a:buFont typeface="Wingdings" pitchFamily="2" charset="2"/>
              <a:buChar char="Ø"/>
            </a:pPr>
            <a:r>
              <a:rPr lang="de-DE" sz="2400" dirty="0" smtClean="0"/>
              <a:t>Aktionsbündnis</a:t>
            </a:r>
          </a:p>
          <a:p>
            <a:pPr indent="900113">
              <a:buFont typeface="Wingdings" pitchFamily="2" charset="2"/>
              <a:buChar char="Ø"/>
            </a:pPr>
            <a:r>
              <a:rPr lang="de-DE" sz="2400" dirty="0" smtClean="0"/>
              <a:t>Allianz</a:t>
            </a:r>
          </a:p>
          <a:p>
            <a:pPr indent="900113">
              <a:buFont typeface="Wingdings" pitchFamily="2" charset="2"/>
              <a:buChar char="Ø"/>
            </a:pPr>
            <a:r>
              <a:rPr lang="de-DE" sz="2400" dirty="0" smtClean="0"/>
              <a:t>KMK</a:t>
            </a:r>
          </a:p>
          <a:p>
            <a:endParaRPr lang="de-DE" sz="2000" dirty="0" smtClean="0"/>
          </a:p>
          <a:p>
            <a:r>
              <a:rPr lang="de-DE" sz="2000" dirty="0" smtClean="0"/>
              <a:t>und als Moderation warum nicht der </a:t>
            </a:r>
            <a:r>
              <a:rPr lang="de-DE" sz="2400" dirty="0" err="1" smtClean="0"/>
              <a:t>dbv</a:t>
            </a:r>
            <a:endParaRPr lang="de-DE"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p:cNvSpPr txBox="1"/>
          <p:nvPr/>
        </p:nvSpPr>
        <p:spPr>
          <a:xfrm>
            <a:off x="1476375" y="908050"/>
            <a:ext cx="5727700" cy="2643188"/>
          </a:xfrm>
          <a:prstGeom prst="rect">
            <a:avLst/>
          </a:prstGeom>
          <a:solidFill>
            <a:schemeClr val="tx2">
              <a:lumMod val="20000"/>
              <a:lumOff val="80000"/>
            </a:schemeClr>
          </a:solidFill>
          <a:ln>
            <a:noFill/>
          </a:ln>
        </p:spPr>
        <p:txBody>
          <a:bodyPr lIns="0" tIns="0" rIns="0" bIns="0" anchor="ctr"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5400" b="1" i="1" kern="0" dirty="0">
                <a:latin typeface="+mn-lt"/>
                <a:ea typeface="Arial Unicode MS" pitchFamily="2"/>
                <a:cs typeface="Tahoma" pitchFamily="2"/>
              </a:rPr>
              <a:t>Vielen Dank für Ihre Aufmerksamkeit</a:t>
            </a:r>
          </a:p>
        </p:txBody>
      </p:sp>
      <p:sp>
        <p:nvSpPr>
          <p:cNvPr id="10" name="Textfeld 9"/>
          <p:cNvSpPr txBox="1"/>
          <p:nvPr/>
        </p:nvSpPr>
        <p:spPr>
          <a:xfrm>
            <a:off x="1403350" y="3860800"/>
            <a:ext cx="5873750" cy="719138"/>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a:latin typeface="+mn-lt"/>
                <a:ea typeface="Arial Unicode MS" pitchFamily="2"/>
                <a:cs typeface="Tahoma" pitchFamily="2"/>
              </a:rPr>
              <a:t>Folien unter einer </a:t>
            </a:r>
            <a:r>
              <a:rPr lang="de-DE" sz="2000" b="1" kern="0" dirty="0" smtClean="0">
                <a:latin typeface="+mn-lt"/>
                <a:ea typeface="Arial Unicode MS" pitchFamily="2"/>
                <a:cs typeface="Tahoma" pitchFamily="2"/>
              </a:rPr>
              <a:t>CC-</a:t>
            </a:r>
            <a:r>
              <a:rPr lang="de-DE" sz="2000" b="1" kern="0" dirty="0" err="1" smtClean="0">
                <a:latin typeface="+mn-lt"/>
                <a:ea typeface="Arial Unicode MS" pitchFamily="2"/>
                <a:cs typeface="Tahoma" pitchFamily="2"/>
              </a:rPr>
              <a:t>Licenz</a:t>
            </a:r>
            <a:endParaRPr lang="de-DE" sz="2000" b="1" kern="0" dirty="0">
              <a:latin typeface="+mn-lt"/>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r>
              <a:rPr lang="de-DE" sz="2000" b="1" kern="0" dirty="0">
                <a:latin typeface="+mn-lt"/>
                <a:ea typeface="Arial Unicode MS" pitchFamily="2"/>
                <a:cs typeface="Tahoma" pitchFamily="2"/>
                <a:hlinkClick r:id="rId3"/>
              </a:rPr>
              <a:t>www.kuhlen.name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0" y="1268760"/>
            <a:ext cx="6239917" cy="5256584"/>
          </a:xfrm>
          <a:prstGeom prst="rect">
            <a:avLst/>
          </a:prstGeom>
          <a:noFill/>
          <a:ln w="9525">
            <a:noFill/>
            <a:miter lim="800000"/>
            <a:headEnd/>
            <a:tailEnd/>
          </a:ln>
        </p:spPr>
      </p:pic>
      <p:sp>
        <p:nvSpPr>
          <p:cNvPr id="58370" name="AutoShape 6">
            <a:hlinkClick r:id="rId4" action="ppaction://hlinksldjump"/>
          </p:cNvPr>
          <p:cNvSpPr>
            <a:spLocks/>
          </p:cNvSpPr>
          <p:nvPr/>
        </p:nvSpPr>
        <p:spPr bwMode="auto">
          <a:xfrm>
            <a:off x="8100392" y="5733256"/>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002060"/>
          </a:solidFill>
          <a:ln w="12701">
            <a:noFill/>
            <a:prstDash val="solid"/>
            <a:miter lim="800000"/>
            <a:headEnd/>
            <a:tailEnd/>
          </a:ln>
        </p:spPr>
        <p:txBody>
          <a:bodyPr lIns="18004" tIns="10799" rIns="18004" bIns="10799" anchor="ctr" anchorCtr="1">
            <a:spAutoFit/>
          </a:bodyPr>
          <a:lstStyle/>
          <a:p>
            <a:endParaRPr lang="de-DE" dirty="0"/>
          </a:p>
        </p:txBody>
      </p:sp>
      <p:sp>
        <p:nvSpPr>
          <p:cNvPr id="6" name="Textfeld 5"/>
          <p:cNvSpPr txBox="1"/>
          <p:nvPr/>
        </p:nvSpPr>
        <p:spPr>
          <a:xfrm>
            <a:off x="107504" y="4005064"/>
            <a:ext cx="3960440" cy="307777"/>
          </a:xfrm>
          <a:prstGeom prst="rect">
            <a:avLst/>
          </a:prstGeom>
          <a:solidFill>
            <a:srgbClr val="002060"/>
          </a:solidFill>
        </p:spPr>
        <p:txBody>
          <a:bodyPr wrap="square" rtlCol="0">
            <a:spAutoFit/>
          </a:bodyPr>
          <a:lstStyle/>
          <a:p>
            <a:r>
              <a:rPr lang="de-DE" sz="1400" dirty="0" smtClean="0">
                <a:solidFill>
                  <a:schemeClr val="bg1"/>
                </a:solidFill>
              </a:rPr>
              <a:t>http://creativecommons.org/licenses/by-sa/3.0/</a:t>
            </a:r>
            <a:endParaRPr lang="de-DE" sz="1400" dirty="0">
              <a:solidFill>
                <a:schemeClr val="bg1"/>
              </a:solidFill>
            </a:endParaRPr>
          </a:p>
        </p:txBody>
      </p:sp>
      <p:pic>
        <p:nvPicPr>
          <p:cNvPr id="12290" name="Picture 2"/>
          <p:cNvPicPr>
            <a:picLocks noChangeAspect="1" noChangeArrowheads="1"/>
          </p:cNvPicPr>
          <p:nvPr/>
        </p:nvPicPr>
        <p:blipFill>
          <a:blip r:embed="rId5" cstate="print"/>
          <a:srcRect/>
          <a:stretch>
            <a:fillRect/>
          </a:stretch>
        </p:blipFill>
        <p:spPr bwMode="auto">
          <a:xfrm>
            <a:off x="0" y="0"/>
            <a:ext cx="9144000" cy="1340767"/>
          </a:xfrm>
          <a:prstGeom prst="rect">
            <a:avLst/>
          </a:prstGeom>
          <a:noFill/>
          <a:ln w="9525">
            <a:noFill/>
            <a:miter lim="800000"/>
            <a:headEnd/>
            <a:tailEnd/>
          </a:ln>
        </p:spPr>
      </p:pic>
      <p:sp>
        <p:nvSpPr>
          <p:cNvPr id="7" name="Rectangle 2"/>
          <p:cNvSpPr txBox="1">
            <a:spLocks/>
          </p:cNvSpPr>
          <p:nvPr/>
        </p:nvSpPr>
        <p:spPr>
          <a:xfrm>
            <a:off x="6444208" y="1556792"/>
            <a:ext cx="2376264" cy="3024336"/>
          </a:xfrm>
          <a:prstGeom prst="rect">
            <a:avLst/>
          </a:prstGeom>
          <a:solidFill>
            <a:schemeClr val="tx2">
              <a:lumMod val="20000"/>
              <a:lumOff val="80000"/>
            </a:schemeClr>
          </a:solidFill>
        </p:spPr>
        <p:txBody>
          <a:bodyPr anchor="ctr" anchorCtr="1">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smtClean="0">
                <a:ln>
                  <a:noFill/>
                </a:ln>
                <a:solidFill>
                  <a:schemeClr val="tx1"/>
                </a:solidFill>
                <a:effectLst/>
                <a:uLnTx/>
                <a:uFillTx/>
                <a:latin typeface="+mj-lt"/>
                <a:ea typeface="+mj-ea"/>
                <a:cs typeface="+mj-cs"/>
              </a:rPr>
              <a:t>Rainer Kuhlen: Regulierungsformen für immaterielle Commons – in Richtung einer Verträglichkeit von Wissensökonomie und Wissens-ökologie [</a:t>
            </a:r>
            <a:r>
              <a:rPr kumimoji="0" lang="de-DE" sz="1200" b="0" i="0" u="none" strike="noStrike" kern="1200" cap="none" spc="0" normalizeH="0" baseline="0" noProof="0" dirty="0" smtClean="0">
                <a:ln>
                  <a:noFill/>
                </a:ln>
                <a:solidFill>
                  <a:schemeClr val="tx1"/>
                </a:solidFill>
                <a:effectLst/>
                <a:uLnTx/>
                <a:uFillTx/>
                <a:latin typeface="+mj-lt"/>
                <a:ea typeface="+mj-ea"/>
                <a:cs typeface="+mj-cs"/>
                <a:hlinkClick r:id="rId6"/>
              </a:rPr>
              <a:t>PDF</a:t>
            </a:r>
            <a:r>
              <a:rPr kumimoji="0" lang="de-DE" sz="12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smtClean="0">
                <a:ln>
                  <a:noFill/>
                </a:ln>
                <a:solidFill>
                  <a:schemeClr val="tx1"/>
                </a:solidFill>
                <a:effectLst/>
                <a:uLnTx/>
                <a:uFillTx/>
                <a:latin typeface="+mj-lt"/>
                <a:ea typeface="+mj-ea"/>
                <a:cs typeface="+mj-cs"/>
              </a:rPr>
              <a:t>Erschienen gekürzt unter dem Titel „ Wissensökonomie und Wissens-ökologie zusammen denken“. In: Silke Helfrich, Heinrich-Böll-Stif-tung (Hg.): Commons. Für eine neue Politik jenseits von Markt und Staat. Transcript. Verlag für Kom-munikation, Kultur und soziale Praxis. Reihe Sozialtheorie. April 2012, S. 405-413</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260648"/>
            <a:ext cx="3960440" cy="830997"/>
          </a:xfrm>
          <a:prstGeom prst="rect">
            <a:avLst/>
          </a:prstGeom>
          <a:solidFill>
            <a:srgbClr val="002060"/>
          </a:solidFill>
        </p:spPr>
        <p:txBody>
          <a:bodyPr wrap="square" rtlCol="0">
            <a:spAutoFit/>
          </a:bodyPr>
          <a:lstStyle/>
          <a:p>
            <a:pPr algn="ctr"/>
            <a:r>
              <a:rPr lang="de-DE" sz="2400" dirty="0" smtClean="0">
                <a:solidFill>
                  <a:schemeClr val="bg1"/>
                </a:solidFill>
              </a:rPr>
              <a:t>Wissenschaftsfreundliches Urheberrecht</a:t>
            </a:r>
            <a:endParaRPr lang="de-DE" sz="2400" dirty="0">
              <a:solidFill>
                <a:schemeClr val="bg1"/>
              </a:solidFill>
            </a:endParaRPr>
          </a:p>
        </p:txBody>
      </p:sp>
      <p:sp>
        <p:nvSpPr>
          <p:cNvPr id="4" name="Textfeld 3"/>
          <p:cNvSpPr txBox="1"/>
          <p:nvPr/>
        </p:nvSpPr>
        <p:spPr>
          <a:xfrm>
            <a:off x="755576" y="1890698"/>
            <a:ext cx="7704856" cy="1754326"/>
          </a:xfrm>
          <a:prstGeom prst="rect">
            <a:avLst/>
          </a:prstGeom>
          <a:noFill/>
        </p:spPr>
        <p:txBody>
          <a:bodyPr wrap="square" rtlCol="0">
            <a:spAutoFit/>
          </a:bodyPr>
          <a:lstStyle/>
          <a:p>
            <a:pPr algn="ctr"/>
            <a:r>
              <a:rPr lang="de-DE" sz="2000" dirty="0" smtClean="0"/>
              <a:t>Im Koalitionsvertrag der Regierungsparteien vom 11.11.2005 findet sich der Satz: </a:t>
            </a:r>
          </a:p>
          <a:p>
            <a:pPr algn="ctr"/>
            <a:r>
              <a:rPr lang="de-DE" sz="2000" b="1" dirty="0" smtClean="0"/>
              <a:t/>
            </a:r>
            <a:br>
              <a:rPr lang="de-DE" sz="2000" b="1" dirty="0" smtClean="0"/>
            </a:br>
            <a:r>
              <a:rPr lang="de-DE" sz="2400" b="1" dirty="0" smtClean="0"/>
              <a:t>"Wir wollen ein bildungs- und wissenschaftsfreundliches Urheberrecht.„ </a:t>
            </a:r>
            <a:endParaRPr lang="de-DE" sz="2400" b="1" dirty="0"/>
          </a:p>
        </p:txBody>
      </p:sp>
      <p:sp>
        <p:nvSpPr>
          <p:cNvPr id="17" name="Textfeld 16"/>
          <p:cNvSpPr txBox="1"/>
          <p:nvPr/>
        </p:nvSpPr>
        <p:spPr>
          <a:xfrm>
            <a:off x="1259632" y="6165304"/>
            <a:ext cx="6120680" cy="307777"/>
          </a:xfrm>
          <a:prstGeom prst="rect">
            <a:avLst/>
          </a:prstGeom>
          <a:noFill/>
        </p:spPr>
        <p:txBody>
          <a:bodyPr wrap="square" rtlCol="0">
            <a:spAutoFit/>
          </a:bodyPr>
          <a:lstStyle/>
          <a:p>
            <a:r>
              <a:rPr lang="en-US" sz="1400" dirty="0" smtClean="0"/>
              <a:t>http://www.boersenblatt.net/media/747/rede%20g%FCnter%20krings.pdf</a:t>
            </a:r>
            <a:endParaRPr lang="de-DE" sz="1400" dirty="0"/>
          </a:p>
        </p:txBody>
      </p:sp>
      <p:sp>
        <p:nvSpPr>
          <p:cNvPr id="6" name="Textfeld 5"/>
          <p:cNvSpPr txBox="1"/>
          <p:nvPr/>
        </p:nvSpPr>
        <p:spPr>
          <a:xfrm>
            <a:off x="395536" y="260648"/>
            <a:ext cx="1872208" cy="523220"/>
          </a:xfrm>
          <a:prstGeom prst="rect">
            <a:avLst/>
          </a:prstGeom>
          <a:solidFill>
            <a:srgbClr val="002060"/>
          </a:solidFill>
        </p:spPr>
        <p:txBody>
          <a:bodyPr wrap="square" rtlCol="0">
            <a:spAutoFit/>
          </a:bodyPr>
          <a:lstStyle/>
          <a:p>
            <a:pPr algn="ctr"/>
            <a:r>
              <a:rPr lang="de-DE" sz="2800" dirty="0" smtClean="0">
                <a:solidFill>
                  <a:schemeClr val="bg1"/>
                </a:solidFill>
              </a:rPr>
              <a:t>obschon</a:t>
            </a:r>
            <a:endParaRPr lang="de-DE"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44624"/>
            <a:ext cx="3960440" cy="830997"/>
          </a:xfrm>
          <a:prstGeom prst="rect">
            <a:avLst/>
          </a:prstGeom>
          <a:solidFill>
            <a:srgbClr val="002060"/>
          </a:solidFill>
        </p:spPr>
        <p:txBody>
          <a:bodyPr wrap="square" rtlCol="0">
            <a:spAutoFit/>
          </a:bodyPr>
          <a:lstStyle/>
          <a:p>
            <a:pPr algn="ctr"/>
            <a:r>
              <a:rPr lang="de-DE" sz="2400" dirty="0" smtClean="0">
                <a:solidFill>
                  <a:schemeClr val="bg1"/>
                </a:solidFill>
              </a:rPr>
              <a:t>Wissenschaftsfreundliches Urheberrecht</a:t>
            </a:r>
            <a:endParaRPr lang="de-DE" sz="2400" dirty="0">
              <a:solidFill>
                <a:schemeClr val="bg1"/>
              </a:solidFill>
            </a:endParaRPr>
          </a:p>
        </p:txBody>
      </p:sp>
      <p:pic>
        <p:nvPicPr>
          <p:cNvPr id="200706" name="Picture 2"/>
          <p:cNvPicPr>
            <a:picLocks noChangeAspect="1" noChangeArrowheads="1"/>
          </p:cNvPicPr>
          <p:nvPr/>
        </p:nvPicPr>
        <p:blipFill>
          <a:blip r:embed="rId3" cstate="print"/>
          <a:srcRect/>
          <a:stretch>
            <a:fillRect/>
          </a:stretch>
        </p:blipFill>
        <p:spPr bwMode="auto">
          <a:xfrm>
            <a:off x="395536" y="1052736"/>
            <a:ext cx="8356798" cy="5393264"/>
          </a:xfrm>
          <a:prstGeom prst="rect">
            <a:avLst/>
          </a:prstGeom>
          <a:noFill/>
          <a:ln w="9525">
            <a:noFill/>
            <a:miter lim="800000"/>
            <a:headEnd/>
            <a:tailEnd/>
          </a:ln>
        </p:spPr>
      </p:pic>
      <p:sp>
        <p:nvSpPr>
          <p:cNvPr id="8" name="Rechteck 7"/>
          <p:cNvSpPr/>
          <p:nvPr/>
        </p:nvSpPr>
        <p:spPr>
          <a:xfrm>
            <a:off x="251520" y="4005064"/>
            <a:ext cx="8892480" cy="2520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932040" y="188640"/>
            <a:ext cx="3960440" cy="830997"/>
          </a:xfrm>
          <a:prstGeom prst="rect">
            <a:avLst/>
          </a:prstGeom>
          <a:solidFill>
            <a:srgbClr val="002060"/>
          </a:solidFill>
        </p:spPr>
        <p:txBody>
          <a:bodyPr wrap="square" rtlCol="0">
            <a:spAutoFit/>
          </a:bodyPr>
          <a:lstStyle/>
          <a:p>
            <a:pPr algn="ctr"/>
            <a:r>
              <a:rPr lang="de-DE" sz="2400" dirty="0" smtClean="0">
                <a:solidFill>
                  <a:schemeClr val="bg1"/>
                </a:solidFill>
              </a:rPr>
              <a:t>Wissenschaftsfreundliches Urheberrecht?</a:t>
            </a:r>
            <a:endParaRPr lang="de-DE" sz="2400" dirty="0">
              <a:solidFill>
                <a:schemeClr val="bg1"/>
              </a:solidFill>
            </a:endParaRPr>
          </a:p>
        </p:txBody>
      </p:sp>
      <p:sp>
        <p:nvSpPr>
          <p:cNvPr id="4" name="Textfeld 3"/>
          <p:cNvSpPr txBox="1"/>
          <p:nvPr/>
        </p:nvSpPr>
        <p:spPr>
          <a:xfrm>
            <a:off x="611560" y="1052736"/>
            <a:ext cx="7992888" cy="1477328"/>
          </a:xfrm>
          <a:prstGeom prst="rect">
            <a:avLst/>
          </a:prstGeom>
          <a:noFill/>
        </p:spPr>
        <p:txBody>
          <a:bodyPr wrap="square" rtlCol="0">
            <a:spAutoFit/>
          </a:bodyPr>
          <a:lstStyle/>
          <a:p>
            <a:r>
              <a:rPr lang="de-DE" sz="2400" b="1" dirty="0" smtClean="0"/>
              <a:t>Unzulänglich, verwirrend und nicht fair sind, neben § 52a, vor allem die §§ 52b, 53, 53a, 31a, 38 </a:t>
            </a:r>
          </a:p>
          <a:p>
            <a:r>
              <a:rPr lang="de-DE" sz="2400" b="1" dirty="0" smtClean="0"/>
              <a:t>sowie 95a und b.</a:t>
            </a:r>
          </a:p>
          <a:p>
            <a:endParaRPr lang="de-DE" dirty="0" smtClean="0"/>
          </a:p>
        </p:txBody>
      </p:sp>
      <p:sp>
        <p:nvSpPr>
          <p:cNvPr id="10" name="Rechteckige Legende 9"/>
          <p:cNvSpPr/>
          <p:nvPr/>
        </p:nvSpPr>
        <p:spPr>
          <a:xfrm>
            <a:off x="7271792" y="2708920"/>
            <a:ext cx="1872208" cy="1080120"/>
          </a:xfrm>
          <a:prstGeom prst="wedgeRectCallout">
            <a:avLst>
              <a:gd name="adj1" fmla="val -28878"/>
              <a:gd name="adj2" fmla="val -17802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2060"/>
                </a:solidFill>
              </a:rPr>
              <a:t>Bildungs- und Wissenschafts-</a:t>
            </a:r>
            <a:r>
              <a:rPr lang="de-DE" dirty="0" err="1" smtClean="0">
                <a:solidFill>
                  <a:srgbClr val="002060"/>
                </a:solidFill>
              </a:rPr>
              <a:t>schranke</a:t>
            </a:r>
            <a:endParaRPr lang="de-DE" dirty="0">
              <a:solidFill>
                <a:srgbClr val="002060"/>
              </a:solidFill>
            </a:endParaRPr>
          </a:p>
        </p:txBody>
      </p:sp>
      <p:sp>
        <p:nvSpPr>
          <p:cNvPr id="11" name="Rechteckige Legende 10"/>
          <p:cNvSpPr/>
          <p:nvPr/>
        </p:nvSpPr>
        <p:spPr>
          <a:xfrm>
            <a:off x="4572000" y="2780928"/>
            <a:ext cx="1728192" cy="1080120"/>
          </a:xfrm>
          <a:prstGeom prst="wedgeRectCallout">
            <a:avLst>
              <a:gd name="adj1" fmla="val -67599"/>
              <a:gd name="adj2" fmla="val -14097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2060"/>
                </a:solidFill>
              </a:rPr>
              <a:t>Unbekannte Nutzungsarten</a:t>
            </a:r>
            <a:endParaRPr lang="de-DE" dirty="0">
              <a:solidFill>
                <a:srgbClr val="002060"/>
              </a:solidFill>
            </a:endParaRPr>
          </a:p>
        </p:txBody>
      </p:sp>
      <p:sp>
        <p:nvSpPr>
          <p:cNvPr id="13" name="Rechteckige Legende 12"/>
          <p:cNvSpPr/>
          <p:nvPr/>
        </p:nvSpPr>
        <p:spPr>
          <a:xfrm>
            <a:off x="4499992" y="4293096"/>
            <a:ext cx="1728192" cy="1080120"/>
          </a:xfrm>
          <a:prstGeom prst="wedgeRectCallout">
            <a:avLst>
              <a:gd name="adj1" fmla="val -100904"/>
              <a:gd name="adj2" fmla="val -27312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rgbClr val="002060"/>
                </a:solidFill>
              </a:rPr>
              <a:t>Kopienversand</a:t>
            </a:r>
            <a:r>
              <a:rPr lang="de-DE" dirty="0" smtClean="0">
                <a:solidFill>
                  <a:srgbClr val="002060"/>
                </a:solidFill>
              </a:rPr>
              <a:t> auf Bestellung</a:t>
            </a:r>
            <a:endParaRPr lang="de-DE" dirty="0">
              <a:solidFill>
                <a:srgbClr val="002060"/>
              </a:solidFill>
            </a:endParaRPr>
          </a:p>
        </p:txBody>
      </p:sp>
      <p:sp>
        <p:nvSpPr>
          <p:cNvPr id="14" name="Rechteckige Legende 13"/>
          <p:cNvSpPr/>
          <p:nvPr/>
        </p:nvSpPr>
        <p:spPr>
          <a:xfrm>
            <a:off x="1979712" y="2564904"/>
            <a:ext cx="1728192" cy="1080120"/>
          </a:xfrm>
          <a:prstGeom prst="wedgeRectCallout">
            <a:avLst>
              <a:gd name="adj1" fmla="val 18458"/>
              <a:gd name="adj2" fmla="val -1160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2060"/>
                </a:solidFill>
              </a:rPr>
              <a:t>Nutzung zum eigenen Gebrauch</a:t>
            </a:r>
            <a:endParaRPr lang="de-DE" dirty="0">
              <a:solidFill>
                <a:srgbClr val="002060"/>
              </a:solidFill>
            </a:endParaRPr>
          </a:p>
        </p:txBody>
      </p:sp>
      <p:sp>
        <p:nvSpPr>
          <p:cNvPr id="16" name="Rechteckige Legende 15"/>
          <p:cNvSpPr/>
          <p:nvPr/>
        </p:nvSpPr>
        <p:spPr>
          <a:xfrm>
            <a:off x="0" y="4293096"/>
            <a:ext cx="1872208" cy="1080120"/>
          </a:xfrm>
          <a:prstGeom prst="wedgeRectCallout">
            <a:avLst>
              <a:gd name="adj1" fmla="val 57014"/>
              <a:gd name="adj2" fmla="val -2642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2060"/>
                </a:solidFill>
              </a:rPr>
              <a:t>Einsatz technischer Schutzmaß-nahmen (DRM)</a:t>
            </a:r>
            <a:endParaRPr lang="de-DE" dirty="0">
              <a:solidFill>
                <a:srgbClr val="002060"/>
              </a:solidFill>
            </a:endParaRPr>
          </a:p>
        </p:txBody>
      </p:sp>
      <p:sp>
        <p:nvSpPr>
          <p:cNvPr id="17" name="Rechteckige Legende 16"/>
          <p:cNvSpPr/>
          <p:nvPr/>
        </p:nvSpPr>
        <p:spPr>
          <a:xfrm>
            <a:off x="5868144" y="1844824"/>
            <a:ext cx="1224136" cy="1080120"/>
          </a:xfrm>
          <a:prstGeom prst="wedgeRectCallout">
            <a:avLst>
              <a:gd name="adj1" fmla="val -125497"/>
              <a:gd name="adj2" fmla="val -6767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rgbClr val="002060"/>
                </a:solidFill>
              </a:rPr>
              <a:t>Zweitver</a:t>
            </a:r>
            <a:r>
              <a:rPr lang="de-DE" dirty="0" smtClean="0">
                <a:solidFill>
                  <a:srgbClr val="002060"/>
                </a:solidFill>
              </a:rPr>
              <a:t>-wertungs-recht</a:t>
            </a:r>
            <a:endParaRPr lang="de-DE" dirty="0">
              <a:solidFill>
                <a:srgbClr val="002060"/>
              </a:solidFill>
            </a:endParaRPr>
          </a:p>
        </p:txBody>
      </p:sp>
      <p:sp>
        <p:nvSpPr>
          <p:cNvPr id="12" name="Rechteckige Legende 11"/>
          <p:cNvSpPr/>
          <p:nvPr/>
        </p:nvSpPr>
        <p:spPr>
          <a:xfrm>
            <a:off x="0" y="2348880"/>
            <a:ext cx="1728192" cy="1080120"/>
          </a:xfrm>
          <a:prstGeom prst="wedgeRectCallout">
            <a:avLst>
              <a:gd name="adj1" fmla="val 95157"/>
              <a:gd name="adj2" fmla="val -10892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rgbClr val="002060"/>
                </a:solidFill>
              </a:rPr>
              <a:t>eLeseplätze</a:t>
            </a:r>
            <a:r>
              <a:rPr lang="de-DE" dirty="0" smtClean="0">
                <a:solidFill>
                  <a:srgbClr val="002060"/>
                </a:solidFill>
              </a:rPr>
              <a:t> in Bibliotheken</a:t>
            </a:r>
            <a:endParaRPr lang="de-DE"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4644008" y="116632"/>
            <a:ext cx="3960440" cy="830997"/>
          </a:xfrm>
          <a:prstGeom prst="rect">
            <a:avLst/>
          </a:prstGeom>
          <a:solidFill>
            <a:srgbClr val="002060"/>
          </a:solidFill>
        </p:spPr>
        <p:txBody>
          <a:bodyPr wrap="square" rtlCol="0">
            <a:spAutoFit/>
          </a:bodyPr>
          <a:lstStyle/>
          <a:p>
            <a:pPr algn="ctr"/>
            <a:r>
              <a:rPr lang="de-DE" sz="2400" dirty="0" smtClean="0">
                <a:solidFill>
                  <a:schemeClr val="bg1"/>
                </a:solidFill>
              </a:rPr>
              <a:t>Wissenschaftsfreundliches Urheberrecht?</a:t>
            </a:r>
            <a:endParaRPr lang="de-DE" sz="2400" dirty="0">
              <a:solidFill>
                <a:schemeClr val="bg1"/>
              </a:solidFill>
            </a:endParaRPr>
          </a:p>
        </p:txBody>
      </p:sp>
      <p:sp>
        <p:nvSpPr>
          <p:cNvPr id="8" name="Textfeld 7"/>
          <p:cNvSpPr txBox="1"/>
          <p:nvPr/>
        </p:nvSpPr>
        <p:spPr>
          <a:xfrm>
            <a:off x="683568" y="2276872"/>
            <a:ext cx="7920880" cy="1015663"/>
          </a:xfrm>
          <a:prstGeom prst="rect">
            <a:avLst/>
          </a:prstGeom>
          <a:noFill/>
        </p:spPr>
        <p:txBody>
          <a:bodyPr wrap="square" rtlCol="0">
            <a:spAutoFit/>
          </a:bodyPr>
          <a:lstStyle/>
          <a:p>
            <a:r>
              <a:rPr lang="de-DE" sz="2000" dirty="0" smtClean="0"/>
              <a:t>„So haben die letzten gesetzlichen Änderungen zwischen 1998 und 2009 zu erheblichen Verkomplizierungen am Text des Urheberrechtsgesetzes und deutlichen Akzeptanzproblemen geführt.“</a:t>
            </a:r>
            <a:endParaRPr lang="de-DE" sz="2000" dirty="0"/>
          </a:p>
        </p:txBody>
      </p:sp>
      <p:sp>
        <p:nvSpPr>
          <p:cNvPr id="9" name="Textfeld 8"/>
          <p:cNvSpPr txBox="1"/>
          <p:nvPr/>
        </p:nvSpPr>
        <p:spPr>
          <a:xfrm>
            <a:off x="683568" y="3356992"/>
            <a:ext cx="7272808" cy="861774"/>
          </a:xfrm>
          <a:prstGeom prst="rect">
            <a:avLst/>
          </a:prstGeom>
          <a:noFill/>
        </p:spPr>
        <p:txBody>
          <a:bodyPr wrap="square" rtlCol="0">
            <a:spAutoFit/>
          </a:bodyPr>
          <a:lstStyle/>
          <a:p>
            <a:r>
              <a:rPr lang="de-DE" sz="2000" b="1" dirty="0" smtClean="0"/>
              <a:t>Leutheusser-Schnarrenberger.  Kein Grund zum Kulturpessimismus</a:t>
            </a:r>
          </a:p>
          <a:p>
            <a:r>
              <a:rPr lang="de-DE" dirty="0" smtClean="0"/>
              <a:t>FAZ 31.5.2012  - </a:t>
            </a:r>
            <a:r>
              <a:rPr lang="de-DE" sz="1200" dirty="0" smtClean="0"/>
              <a:t>http://www.bmj.de/SharedDocs/Namensartikel/20120531_Kein_Grund_zum_Kulturpessimismus.html</a:t>
            </a:r>
            <a:endParaRPr lang="de-DE" sz="1200" dirty="0"/>
          </a:p>
        </p:txBody>
      </p:sp>
      <p:sp>
        <p:nvSpPr>
          <p:cNvPr id="10" name="Textfeld 9"/>
          <p:cNvSpPr txBox="1"/>
          <p:nvPr/>
        </p:nvSpPr>
        <p:spPr>
          <a:xfrm>
            <a:off x="611560" y="1052736"/>
            <a:ext cx="7992888" cy="1477328"/>
          </a:xfrm>
          <a:prstGeom prst="rect">
            <a:avLst/>
          </a:prstGeom>
          <a:noFill/>
        </p:spPr>
        <p:txBody>
          <a:bodyPr wrap="square" rtlCol="0">
            <a:spAutoFit/>
          </a:bodyPr>
          <a:lstStyle/>
          <a:p>
            <a:r>
              <a:rPr lang="de-DE" sz="2400" b="1" dirty="0" smtClean="0"/>
              <a:t>Unzulänglich, verwirrend und nicht fair sind, neben § 52a, vor allem die §§ 52b, 53, 53a, 31a, 38 </a:t>
            </a:r>
          </a:p>
          <a:p>
            <a:r>
              <a:rPr lang="de-DE" sz="2400" b="1" dirty="0" smtClean="0"/>
              <a:t>sowie 95a und b.</a:t>
            </a:r>
          </a:p>
          <a:p>
            <a:endParaRPr 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2267744" y="692696"/>
            <a:ext cx="3744416" cy="830997"/>
          </a:xfrm>
          <a:prstGeom prst="rect">
            <a:avLst/>
          </a:prstGeom>
          <a:solidFill>
            <a:srgbClr val="002060"/>
          </a:solidFill>
        </p:spPr>
        <p:txBody>
          <a:bodyPr wrap="square" rtlCol="0">
            <a:spAutoFit/>
          </a:bodyPr>
          <a:lstStyle/>
          <a:p>
            <a:pPr algn="ctr"/>
            <a:r>
              <a:rPr lang="de-DE" sz="4800" dirty="0" smtClean="0">
                <a:solidFill>
                  <a:schemeClr val="bg1"/>
                </a:solidFill>
              </a:rPr>
              <a:t>§ 52a UrhG</a:t>
            </a:r>
            <a:endParaRPr lang="de-DE" sz="4800" dirty="0">
              <a:solidFill>
                <a:schemeClr val="bg1"/>
              </a:solidFill>
            </a:endParaRPr>
          </a:p>
        </p:txBody>
      </p:sp>
      <p:sp>
        <p:nvSpPr>
          <p:cNvPr id="16" name="Textfeld 15"/>
          <p:cNvSpPr txBox="1"/>
          <p:nvPr/>
        </p:nvSpPr>
        <p:spPr>
          <a:xfrm>
            <a:off x="1259632" y="1916832"/>
            <a:ext cx="5832648" cy="738664"/>
          </a:xfrm>
          <a:prstGeom prst="rect">
            <a:avLst/>
          </a:prstGeom>
          <a:noFill/>
        </p:spPr>
        <p:txBody>
          <a:bodyPr wrap="square" rtlCol="0">
            <a:spAutoFit/>
          </a:bodyPr>
          <a:lstStyle/>
          <a:p>
            <a:pPr marL="0" lvl="1" algn="ctr"/>
            <a:r>
              <a:rPr lang="de-DE" sz="2400" b="1" dirty="0" smtClean="0"/>
              <a:t>Wissenschafts- und Bildungsschranke</a:t>
            </a:r>
          </a:p>
          <a:p>
            <a:pPr algn="ctr"/>
            <a:endParaRPr lang="de-DE" dirty="0"/>
          </a:p>
        </p:txBody>
      </p:sp>
      <p:sp>
        <p:nvSpPr>
          <p:cNvPr id="18" name="Textfeld 17"/>
          <p:cNvSpPr txBox="1"/>
          <p:nvPr/>
        </p:nvSpPr>
        <p:spPr>
          <a:xfrm>
            <a:off x="467544" y="2564904"/>
            <a:ext cx="7704856" cy="1200329"/>
          </a:xfrm>
          <a:prstGeom prst="rect">
            <a:avLst/>
          </a:prstGeom>
          <a:noFill/>
        </p:spPr>
        <p:txBody>
          <a:bodyPr wrap="square" rtlCol="0">
            <a:spAutoFit/>
          </a:bodyPr>
          <a:lstStyle/>
          <a:p>
            <a:pPr algn="ctr"/>
            <a:r>
              <a:rPr lang="de-DE" dirty="0" smtClean="0"/>
              <a:t>Mit der Einrichtung einer neuen Schranke zu Gunsten von Bildung und Wissenschaft setzte Deutschland als eines der ersten Länder in Europa die von Art. 5 Abs. 3 Buchstabe a der europäischen Richtlinie (EU-Richtlinie 2001) gegebene Möglichkeit um.</a:t>
            </a:r>
            <a:endParaRPr lang="de-DE" dirty="0"/>
          </a:p>
        </p:txBody>
      </p:sp>
      <p:sp>
        <p:nvSpPr>
          <p:cNvPr id="19" name="Textfeld 18"/>
          <p:cNvSpPr txBox="1"/>
          <p:nvPr/>
        </p:nvSpPr>
        <p:spPr>
          <a:xfrm>
            <a:off x="2987824" y="4149080"/>
            <a:ext cx="2520280" cy="523220"/>
          </a:xfrm>
          <a:prstGeom prst="rect">
            <a:avLst/>
          </a:prstGeom>
          <a:solidFill>
            <a:srgbClr val="002060"/>
          </a:solidFill>
        </p:spPr>
        <p:txBody>
          <a:bodyPr wrap="square" rtlCol="0">
            <a:spAutoFit/>
          </a:bodyPr>
          <a:lstStyle/>
          <a:p>
            <a:pPr algn="ctr"/>
            <a:r>
              <a:rPr lang="de-DE" sz="2800" dirty="0" smtClean="0">
                <a:solidFill>
                  <a:schemeClr val="bg1"/>
                </a:solidFill>
              </a:rPr>
              <a:t>Erfolg?</a:t>
            </a:r>
            <a:endParaRPr lang="de-DE" sz="2800" dirty="0">
              <a:solidFill>
                <a:schemeClr val="bg1"/>
              </a:solidFill>
            </a:endParaRPr>
          </a:p>
        </p:txBody>
      </p:sp>
      <p:sp>
        <p:nvSpPr>
          <p:cNvPr id="20" name="Textfeld 19"/>
          <p:cNvSpPr txBox="1"/>
          <p:nvPr/>
        </p:nvSpPr>
        <p:spPr>
          <a:xfrm>
            <a:off x="2987824" y="4869160"/>
            <a:ext cx="2520280" cy="523220"/>
          </a:xfrm>
          <a:prstGeom prst="rect">
            <a:avLst/>
          </a:prstGeom>
          <a:solidFill>
            <a:srgbClr val="002060"/>
          </a:solidFill>
        </p:spPr>
        <p:txBody>
          <a:bodyPr wrap="square" rtlCol="0">
            <a:spAutoFit/>
          </a:bodyPr>
          <a:lstStyle/>
          <a:p>
            <a:pPr algn="ctr"/>
            <a:r>
              <a:rPr lang="de-DE" sz="2800" dirty="0" smtClean="0">
                <a:solidFill>
                  <a:schemeClr val="bg1"/>
                </a:solidFill>
              </a:rPr>
              <a:t>Scheitern?</a:t>
            </a:r>
            <a:endParaRPr lang="de-DE"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2674</Words>
  <Application>Microsoft Office PowerPoint</Application>
  <PresentationFormat>Bildschirmpräsentation (4:3)</PresentationFormat>
  <Paragraphs>382</Paragraphs>
  <Slides>45</Slides>
  <Notes>45</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Larissa-Design</vt:lpstr>
      <vt:lpstr>Erfolgreiches Scheitern revisited   Institutionalisierungsformen für das Commons Wissen und Information</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Pressemitteilung der damaligen Bundesregierung (BMFT)  03.12.2003 zum „Masterplan zur Informationsgesellschaft Deutschland 2006“</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Open Access als Form der Institutionalisierung von Wissen</vt:lpstr>
      <vt:lpstr>Folie 37</vt:lpstr>
      <vt:lpstr>Folie 38</vt:lpstr>
      <vt:lpstr>Folie 39</vt:lpstr>
      <vt:lpstr>Folie 40</vt:lpstr>
      <vt:lpstr>Folie 41</vt:lpstr>
      <vt:lpstr>Folie 42</vt:lpstr>
      <vt:lpstr>Folie 43</vt:lpstr>
      <vt:lpstr>Folie 44</vt:lpstr>
      <vt:lpstr>Folie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Rainer Kuhlen Department of Computer and Information Science University of Konstanz, Germany</dc:title>
  <dc:creator>rk</dc:creator>
  <cp:lastModifiedBy>rk</cp:lastModifiedBy>
  <cp:revision>55</cp:revision>
  <dcterms:created xsi:type="dcterms:W3CDTF">2012-09-07T12:58:59Z</dcterms:created>
  <dcterms:modified xsi:type="dcterms:W3CDTF">2012-10-27T14:27:46Z</dcterms:modified>
</cp:coreProperties>
</file>