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8" r:id="rId1"/>
  </p:sldMasterIdLst>
  <p:notesMasterIdLst>
    <p:notesMasterId r:id="rId37"/>
  </p:notesMasterIdLst>
  <p:sldIdLst>
    <p:sldId id="256" r:id="rId2"/>
    <p:sldId id="291" r:id="rId3"/>
    <p:sldId id="257" r:id="rId4"/>
    <p:sldId id="284" r:id="rId5"/>
    <p:sldId id="259" r:id="rId6"/>
    <p:sldId id="260" r:id="rId7"/>
    <p:sldId id="290" r:id="rId8"/>
    <p:sldId id="262" r:id="rId9"/>
    <p:sldId id="263" r:id="rId10"/>
    <p:sldId id="264" r:id="rId11"/>
    <p:sldId id="265" r:id="rId12"/>
    <p:sldId id="268" r:id="rId13"/>
    <p:sldId id="270" r:id="rId14"/>
    <p:sldId id="271" r:id="rId15"/>
    <p:sldId id="274" r:id="rId16"/>
    <p:sldId id="275" r:id="rId17"/>
    <p:sldId id="276" r:id="rId18"/>
    <p:sldId id="272" r:id="rId19"/>
    <p:sldId id="273" r:id="rId20"/>
    <p:sldId id="266" r:id="rId21"/>
    <p:sldId id="279" r:id="rId22"/>
    <p:sldId id="278" r:id="rId23"/>
    <p:sldId id="280" r:id="rId24"/>
    <p:sldId id="281" r:id="rId25"/>
    <p:sldId id="282" r:id="rId26"/>
    <p:sldId id="283" r:id="rId27"/>
    <p:sldId id="267" r:id="rId28"/>
    <p:sldId id="285" r:id="rId29"/>
    <p:sldId id="287" r:id="rId30"/>
    <p:sldId id="288" r:id="rId31"/>
    <p:sldId id="286" r:id="rId32"/>
    <p:sldId id="294" r:id="rId33"/>
    <p:sldId id="289" r:id="rId34"/>
    <p:sldId id="292" r:id="rId35"/>
    <p:sldId id="293" r:id="rId3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CC"/>
    <a:srgbClr val="FF0000"/>
    <a:srgbClr val="2CB800"/>
    <a:srgbClr val="B1FF63"/>
    <a:srgbClr val="FBFBEB"/>
    <a:srgbClr val="F7F7D1"/>
    <a:srgbClr val="E5F9A5"/>
    <a:srgbClr val="66FF33"/>
    <a:srgbClr val="FFFF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320" autoAdjust="0"/>
    <p:restoredTop sz="94660"/>
  </p:normalViewPr>
  <p:slideViewPr>
    <p:cSldViewPr>
      <p:cViewPr varScale="1">
        <p:scale>
          <a:sx n="69" d="100"/>
          <a:sy n="69" d="100"/>
        </p:scale>
        <p:origin x="-772" y="-8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516"/>
    </p:cViewPr>
  </p:sorterViewPr>
  <p:notesViewPr>
    <p:cSldViewPr>
      <p:cViewPr varScale="1">
        <p:scale>
          <a:sx n="50" d="100"/>
          <a:sy n="50" d="100"/>
        </p:scale>
        <p:origin x="-2672" y="-64"/>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70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n-US" altLang="de-DE"/>
          </a:p>
        </p:txBody>
      </p:sp>
      <p:sp>
        <p:nvSpPr>
          <p:cNvPr id="7270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ltLang="de-DE"/>
          </a:p>
        </p:txBody>
      </p:sp>
      <p:sp>
        <p:nvSpPr>
          <p:cNvPr id="337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7270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de-DE" noProof="0" smtClean="0"/>
              <a:t>Textmasterformate durch Klicken bearbeiten</a:t>
            </a:r>
          </a:p>
          <a:p>
            <a:pPr lvl="1"/>
            <a:r>
              <a:rPr lang="en-US" altLang="de-DE" noProof="0" smtClean="0"/>
              <a:t>Zweite Ebene</a:t>
            </a:r>
          </a:p>
          <a:p>
            <a:pPr lvl="2"/>
            <a:r>
              <a:rPr lang="en-US" altLang="de-DE" noProof="0" smtClean="0"/>
              <a:t>Dritte Ebene</a:t>
            </a:r>
          </a:p>
          <a:p>
            <a:pPr lvl="3"/>
            <a:r>
              <a:rPr lang="en-US" altLang="de-DE" noProof="0" smtClean="0"/>
              <a:t>Vierte Ebene</a:t>
            </a:r>
          </a:p>
          <a:p>
            <a:pPr lvl="4"/>
            <a:r>
              <a:rPr lang="en-US" altLang="de-DE" noProof="0" smtClean="0"/>
              <a:t>Fünfte Ebene</a:t>
            </a:r>
          </a:p>
        </p:txBody>
      </p:sp>
      <p:sp>
        <p:nvSpPr>
          <p:cNvPr id="7271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n-US" altLang="de-DE"/>
          </a:p>
        </p:txBody>
      </p:sp>
      <p:sp>
        <p:nvSpPr>
          <p:cNvPr id="7271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A2C137FB-A95F-4B05-8021-B3634C4061EC}" type="slidenum">
              <a:rPr lang="en-US" altLang="de-DE"/>
              <a:pPr>
                <a:defRPr/>
              </a:pPr>
              <a:t>‹Nr.›</a:t>
            </a:fld>
            <a:endParaRPr lang="en-US" alt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miter lim="800000"/>
            <a:headEnd/>
            <a:tailEnd/>
          </a:ln>
        </p:spPr>
        <p:txBody>
          <a:bodyPr/>
          <a:lstStyle/>
          <a:p>
            <a:fld id="{65AC27C6-9AE9-4449-A3D0-4991F8C7FB10}" type="slidenum">
              <a:rPr lang="en-US" altLang="de-DE" smtClean="0"/>
              <a:pPr/>
              <a:t>1</a:t>
            </a:fld>
            <a:endParaRPr lang="en-US" altLang="de-DE" smtClean="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p:spPr>
        <p:txBody>
          <a:bodyPr/>
          <a:lstStyle/>
          <a:p>
            <a:pPr eaLnBrk="1" hangingPunct="1"/>
            <a:endParaRPr lang="de-DE" altLang="de-DE"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miter lim="800000"/>
            <a:headEnd/>
            <a:tailEnd/>
          </a:ln>
        </p:spPr>
        <p:txBody>
          <a:bodyPr/>
          <a:lstStyle/>
          <a:p>
            <a:fld id="{65AC27C6-9AE9-4449-A3D0-4991F8C7FB10}" type="slidenum">
              <a:rPr lang="en-US" altLang="de-DE" smtClean="0"/>
              <a:pPr/>
              <a:t>2</a:t>
            </a:fld>
            <a:endParaRPr lang="en-US" altLang="de-DE" smtClean="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p:spPr>
        <p:txBody>
          <a:bodyPr/>
          <a:lstStyle/>
          <a:p>
            <a:pPr eaLnBrk="1" hangingPunct="1"/>
            <a:endParaRPr lang="de-DE" altLang="de-DE"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5800" y="4343400"/>
            <a:ext cx="548640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txBox="1"/>
          <p:nvPr/>
        </p:nvSpPr>
        <p:spPr>
          <a:xfrm>
            <a:off x="3886200" y="9226551"/>
            <a:ext cx="2971800" cy="485775"/>
          </a:xfrm>
          <a:prstGeom prst="rect">
            <a:avLst/>
          </a:prstGeom>
          <a:noFill/>
          <a:ln>
            <a:noFill/>
          </a:ln>
        </p:spPr>
        <p:txBody>
          <a:bodyPr lIns="19080" tIns="0" rIns="19080" bIns="0" anchor="b" compatLnSpc="0"/>
          <a:lstStyle/>
          <a:p>
            <a:pPr algn="r" fontAlgn="auto" hangingPunct="0">
              <a:spcBef>
                <a:spcPts val="0"/>
              </a:spcBef>
              <a:spcAft>
                <a:spcPts val="0"/>
              </a:spcAft>
              <a:defRPr sz="1800" b="0" i="0" u="none" strike="noStrike" kern="0" cap="none" spc="0" baseline="0">
                <a:solidFill>
                  <a:srgbClr val="000000"/>
                </a:solidFill>
                <a:uFillTx/>
              </a:defRPr>
            </a:pPr>
            <a:fld id="{3D704DEF-D7CC-4E6F-A34A-CB673AF4B70E}" type="slidenum">
              <a:rPr lang="de-DE" sz="1000" i="1" kern="0">
                <a:solidFill>
                  <a:srgbClr val="000000"/>
                </a:solidFill>
                <a:latin typeface="Arial" pitchFamily="34"/>
                <a:ea typeface="Arial Unicode MS" pitchFamily="2"/>
                <a:cs typeface="Tahoma" pitchFamily="2"/>
              </a:rPr>
              <a:pPr algn="r" fontAlgn="auto" hangingPunct="0">
                <a:spcBef>
                  <a:spcPts val="0"/>
                </a:spcBef>
                <a:spcAft>
                  <a:spcPts val="0"/>
                </a:spcAft>
                <a:defRPr sz="1800" b="0" i="0" u="none" strike="noStrike" kern="0" cap="none" spc="0" baseline="0">
                  <a:solidFill>
                    <a:srgbClr val="000000"/>
                  </a:solidFill>
                  <a:uFillTx/>
                </a:defRPr>
              </a:pPr>
              <a:t>30</a:t>
            </a:fld>
            <a:endParaRPr lang="de-DE" sz="1000" i="1" kern="0" dirty="0">
              <a:solidFill>
                <a:srgbClr val="000000"/>
              </a:solidFill>
              <a:latin typeface="Arial" pitchFamily="34"/>
              <a:ea typeface="Arial Unicode MS" pitchFamily="2"/>
              <a:cs typeface="Tahoma" pitchFamily="2"/>
            </a:endParaRPr>
          </a:p>
        </p:txBody>
      </p:sp>
      <p:sp>
        <p:nvSpPr>
          <p:cNvPr id="106499" name="Rectangle 2"/>
          <p:cNvSpPr>
            <a:spLocks noGrp="1" noRot="1" noChangeAspect="1" noTextEdit="1"/>
          </p:cNvSpPr>
          <p:nvPr>
            <p:ph type="sldImg"/>
          </p:nvPr>
        </p:nvSpPr>
        <p:spPr>
          <a:xfrm>
            <a:off x="788385" y="734423"/>
            <a:ext cx="5281230" cy="3631474"/>
          </a:xfrm>
          <a:solidFill>
            <a:srgbClr val="4F81BD"/>
          </a:solidFill>
          <a:ln w="25557">
            <a:solidFill>
              <a:srgbClr val="385D8A"/>
            </a:solidFill>
          </a:ln>
        </p:spPr>
      </p:sp>
      <p:sp>
        <p:nvSpPr>
          <p:cNvPr id="106500" name="Rectangle 3"/>
          <p:cNvSpPr txBox="1">
            <a:spLocks noGrp="1"/>
          </p:cNvSpPr>
          <p:nvPr>
            <p:ph type="body" sz="quarter" idx="1"/>
          </p:nvPr>
        </p:nvSpPr>
        <p:spPr bwMode="auto">
          <a:xfrm>
            <a:off x="914400" y="4611688"/>
            <a:ext cx="5029200" cy="4373562"/>
          </a:xfrm>
          <a:noFill/>
        </p:spPr>
        <p:txBody>
          <a:bodyPr lIns="92861" tIns="46435" rIns="92861" bIns="46435" numCol="1">
            <a:prstTxWarp prst="textNoShape">
              <a:avLst/>
            </a:prstTxWarp>
          </a:bodyPr>
          <a:lstStyle/>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19459" name="Rectangle 3"/>
          <p:cNvSpPr>
            <a:spLocks noGrp="1" noChangeArrowheads="1"/>
          </p:cNvSpPr>
          <p:nvPr>
            <p:ph type="ctrTitle"/>
          </p:nvPr>
        </p:nvSpPr>
        <p:spPr>
          <a:xfrm>
            <a:off x="315913" y="466725"/>
            <a:ext cx="6781800" cy="2133600"/>
          </a:xfrm>
        </p:spPr>
        <p:txBody>
          <a:bodyPr/>
          <a:lstStyle>
            <a:lvl1pPr algn="r">
              <a:defRPr sz="4800"/>
            </a:lvl1pPr>
          </a:lstStyle>
          <a:p>
            <a:pPr lvl="0"/>
            <a:r>
              <a:rPr lang="en-US" altLang="en-US" noProof="0" smtClean="0"/>
              <a:t>Titelmasterformat durch Klicken bearbeiten</a:t>
            </a:r>
          </a:p>
        </p:txBody>
      </p:sp>
      <p:sp>
        <p:nvSpPr>
          <p:cNvPr id="19460"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pPr lvl="0"/>
            <a:r>
              <a:rPr lang="en-US" altLang="en-US" noProof="0" smtClean="0"/>
              <a:t>Formatvorlage des Untertitelmasters durch Klicken bearbeiten</a:t>
            </a:r>
          </a:p>
        </p:txBody>
      </p:sp>
      <p:sp>
        <p:nvSpPr>
          <p:cNvPr id="38" name="Rectangle 5"/>
          <p:cNvSpPr>
            <a:spLocks noGrp="1" noChangeArrowheads="1"/>
          </p:cNvSpPr>
          <p:nvPr>
            <p:ph type="dt" sz="half" idx="10"/>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lvl1pPr>
          </a:lstStyle>
          <a:p>
            <a:pPr>
              <a:defRPr/>
            </a:pPr>
            <a:r>
              <a:rPr lang="en-US" altLang="en-US" dirty="0" smtClean="0"/>
              <a:t>10.Oktober 2013 </a:t>
            </a:r>
            <a:endParaRPr lang="en-US" altLang="en-US" dirty="0"/>
          </a:p>
        </p:txBody>
      </p:sp>
      <p:sp>
        <p:nvSpPr>
          <p:cNvPr id="39" name="Rectangle 6"/>
          <p:cNvSpPr>
            <a:spLocks noGrp="1" noChangeArrowheads="1"/>
          </p:cNvSpPr>
          <p:nvPr>
            <p:ph type="ftr" sz="quarter" idx="1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lvl1pPr>
          </a:lstStyle>
          <a:p>
            <a:pPr>
              <a:defRPr/>
            </a:pPr>
            <a:r>
              <a:rPr lang="en-US" altLang="en-US" dirty="0" smtClean="0"/>
              <a:t>Workshop 2013 des </a:t>
            </a:r>
            <a:r>
              <a:rPr lang="en-US" altLang="en-US" dirty="0" err="1" smtClean="0"/>
              <a:t>Aktionsbündnisses</a:t>
            </a:r>
            <a:r>
              <a:rPr lang="en-US" altLang="en-US" dirty="0" smtClean="0"/>
              <a:t> Berlin</a:t>
            </a:r>
            <a:endParaRPr lang="en-US" altLang="en-US" dirty="0"/>
          </a:p>
        </p:txBody>
      </p:sp>
      <p:sp>
        <p:nvSpPr>
          <p:cNvPr id="40" name="Rectangle 7"/>
          <p:cNvSpPr>
            <a:spLocks noGrp="1" noChangeArrowheads="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lvl1pPr>
          </a:lstStyle>
          <a:p>
            <a:pPr>
              <a:defRPr/>
            </a:pPr>
            <a:fld id="{52446B5D-4924-49E0-8BBB-B7DF0E1ACEA0}" type="slidenum">
              <a:rPr lang="en-US" altLang="en-US" smtClean="0"/>
              <a:pPr>
                <a:defRPr/>
              </a:pPr>
              <a:t>‹Nr.›</a:t>
            </a:fld>
            <a:fld id="{3966ED43-26D7-44C6-8AD6-0DACFCB16496}" type="slidenum">
              <a:rPr lang="en-US" altLang="en-US" smtClean="0"/>
              <a:pPr>
                <a:defRPr/>
              </a:pPr>
              <a:t>‹Nr.›</a:t>
            </a:fld>
            <a:endParaRPr lang="en-US" alt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262FF44F-5AC4-42B4-98A6-823D739FB67B}" type="slidenum">
              <a:rPr lang="en-US" altLang="en-US"/>
              <a:pPr>
                <a:defRPr/>
              </a:pPr>
              <a:t>‹Nr.›</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122238"/>
            <a:ext cx="2057400" cy="6008687"/>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122238"/>
            <a:ext cx="6019800" cy="6008687"/>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2B5798AC-3AC2-4042-9587-BDA24F97506F}" type="slidenum">
              <a:rPr lang="en-US" altLang="en-US"/>
              <a:pPr>
                <a:defRPr/>
              </a:pPr>
              <a:t>‹Nr.›</a:t>
            </a:fld>
            <a:endParaRPr lang="en-US"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el, Text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122238"/>
            <a:ext cx="7543800" cy="1295400"/>
          </a:xfrm>
        </p:spPr>
        <p:txBody>
          <a:bodyPr/>
          <a:lstStyle/>
          <a:p>
            <a:r>
              <a:rPr lang="de-DE" smtClean="0"/>
              <a:t>Titelmasterformat durch Klicken bearbeiten</a:t>
            </a:r>
            <a:endParaRPr lang="de-DE"/>
          </a:p>
        </p:txBody>
      </p:sp>
      <p:sp>
        <p:nvSpPr>
          <p:cNvPr id="3" name="Textplatzhalter 2"/>
          <p:cNvSpPr>
            <a:spLocks noGrp="1"/>
          </p:cNvSpPr>
          <p:nvPr>
            <p:ph type="body" sz="half" idx="1"/>
          </p:nvPr>
        </p:nvSpPr>
        <p:spPr>
          <a:xfrm>
            <a:off x="457200" y="1719263"/>
            <a:ext cx="4038600" cy="4411662"/>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719263"/>
            <a:ext cx="4038600" cy="4411662"/>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pPr>
              <a:defRPr/>
            </a:pPr>
            <a:fld id="{51E54389-8BCB-4C87-BD9B-95DBF603129A}" type="slidenum">
              <a:rPr lang="en-US" altLang="en-US"/>
              <a:pPr>
                <a:defRPr/>
              </a:pPr>
              <a:t>‹Nr.›</a:t>
            </a:fld>
            <a:endParaRPr lang="en-US"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1_Titel und Inhalt">
    <p:spTree>
      <p:nvGrpSpPr>
        <p:cNvPr id="1" name=""/>
        <p:cNvGrpSpPr/>
        <p:nvPr/>
      </p:nvGrpSpPr>
      <p:grpSpPr>
        <a:xfrm>
          <a:off x="0" y="0"/>
          <a:ext cx="0" cy="0"/>
          <a:chOff x="0" y="0"/>
          <a:chExt cx="0" cy="0"/>
        </a:xfrm>
      </p:grpSpPr>
      <p:sp>
        <p:nvSpPr>
          <p:cNvPr id="2" name="Titel 1"/>
          <p:cNvSpPr txBox="1">
            <a:spLocks noGrp="1"/>
          </p:cNvSpPr>
          <p:nvPr>
            <p:ph type="title"/>
          </p:nvPr>
        </p:nvSpPr>
        <p:spPr>
          <a:xfrm>
            <a:off x="-179999" y="144722"/>
            <a:ext cx="7543800" cy="1295284"/>
          </a:xfrm>
        </p:spPr>
        <p:txBody>
          <a:bodyPr/>
          <a:lstStyle>
            <a:lvl1pPr>
              <a:defRPr lang="de-DE"/>
            </a:lvl1pPr>
          </a:lstStyle>
          <a:p>
            <a:pPr lvl="0"/>
            <a:r>
              <a:rPr lang="de-DE"/>
              <a:t>Titelmasterformat durch Klicken bearbeiten</a:t>
            </a:r>
          </a:p>
        </p:txBody>
      </p:sp>
      <p:sp>
        <p:nvSpPr>
          <p:cNvPr id="3" name="Inhaltsplatzhalter 2"/>
          <p:cNvSpPr txBox="1">
            <a:spLocks noGrp="1"/>
          </p:cNvSpPr>
          <p:nvPr>
            <p:ph type="title" idx="4294967295"/>
          </p:nvPr>
        </p:nvSpPr>
        <p:spPr>
          <a:xfrm>
            <a:off x="539998" y="1439997"/>
            <a:ext cx="8229600" cy="719998"/>
          </a:xfrm>
        </p:spPr>
        <p:txBody>
          <a:bodyPr anchor="t"/>
          <a:lstStyle>
            <a:lvl1pPr marL="343082" indent="-343082">
              <a:spcBef>
                <a:spcPts val="700"/>
              </a:spcBef>
              <a:buClr>
                <a:srgbClr val="330066"/>
              </a:buClr>
              <a:buSzPct val="70000"/>
              <a:buFont typeface="Wingdings" pitchFamily="2"/>
              <a:buChar char="l"/>
              <a:defRPr lang="de-DE" sz="3000" b="0">
                <a:solidFill>
                  <a:srgbClr val="000000"/>
                </a:solidFill>
              </a:defRPr>
            </a:lvl1pPr>
          </a:lstStyle>
          <a:p>
            <a:pPr lvl="0"/>
            <a:r>
              <a:rPr lang="de-DE"/>
              <a:t>Textmasterformate durch Klicken bearbeiten</a:t>
            </a:r>
            <a:br>
              <a:rPr lang="de-DE"/>
            </a:br>
            <a:r>
              <a:rPr lang="de-DE"/>
              <a:t>Zweite Ebene</a:t>
            </a:r>
            <a:br>
              <a:rPr lang="de-DE"/>
            </a:br>
            <a:r>
              <a:rPr lang="de-DE"/>
              <a:t>Dritte Ebene</a:t>
            </a:r>
            <a:br>
              <a:rPr lang="de-DE"/>
            </a:br>
            <a:r>
              <a:rPr lang="de-DE"/>
              <a:t>Vierte Ebene</a:t>
            </a:r>
            <a:br>
              <a:rPr lang="de-DE"/>
            </a:br>
            <a:r>
              <a:rPr lang="de-DE"/>
              <a:t>Fünfte Ebene</a:t>
            </a:r>
          </a:p>
        </p:txBody>
      </p:sp>
      <p:sp>
        <p:nvSpPr>
          <p:cNvPr id="4" name="Inhaltsplatzhalter 3"/>
          <p:cNvSpPr txBox="1">
            <a:spLocks noGrp="1"/>
          </p:cNvSpPr>
          <p:nvPr>
            <p:ph type="title" idx="4294967295"/>
          </p:nvPr>
        </p:nvSpPr>
        <p:spPr>
          <a:xfrm>
            <a:off x="539998" y="1439997"/>
            <a:ext cx="6479996" cy="3805915"/>
          </a:xfrm>
        </p:spPr>
        <p:txBody>
          <a:bodyPr lIns="0" tIns="0" rIns="0" bIns="0" anchor="t" anchorCtr="1"/>
          <a:lstStyle>
            <a:lvl1pPr algn="ctr" hangingPunct="0">
              <a:buNone/>
              <a:defRPr lang="de-DE" sz="4400" b="0" kern="1200">
                <a:cs typeface="Tahoma" pitchFamily="2"/>
              </a:defRPr>
            </a:lvl1pPr>
          </a:lstStyle>
          <a:p>
            <a:pPr lvl="0"/>
            <a:endParaRPr lang="de-DE"/>
          </a:p>
        </p:txBody>
      </p:sp>
      <p:sp>
        <p:nvSpPr>
          <p:cNvPr id="9" name="Inhaltsplatzhalter 8"/>
          <p:cNvSpPr txBox="1">
            <a:spLocks noGrp="1"/>
          </p:cNvSpPr>
          <p:nvPr>
            <p:ph idx="1"/>
          </p:nvPr>
        </p:nvSpPr>
        <p:spPr>
          <a:xfrm>
            <a:off x="457200" y="1604515"/>
            <a:ext cx="8229243" cy="4525923"/>
          </a:xfrm>
        </p:spPr>
        <p:txBody>
          <a:bodyPr lIns="0" tIns="0" rIns="0" bIns="0"/>
          <a:lstStyle>
            <a:lvl1pPr hangingPunct="0">
              <a:defRPr lang="de-DE"/>
            </a:lvl1pPr>
          </a:lstStyle>
          <a:p>
            <a:pPr lvl="0"/>
            <a:endParaRPr lang="de-DE"/>
          </a:p>
        </p:txBody>
      </p:sp>
      <p:sp>
        <p:nvSpPr>
          <p:cNvPr id="8" name="Foliennummernplatzhalter 4"/>
          <p:cNvSpPr txBox="1"/>
          <p:nvPr userDrawn="1"/>
        </p:nvSpPr>
        <p:spPr>
          <a:xfrm>
            <a:off x="8460432" y="6384925"/>
            <a:ext cx="622300" cy="473075"/>
          </a:xfrm>
          <a:prstGeom prst="rect">
            <a:avLst/>
          </a:prstGeom>
          <a:noFill/>
          <a:ln>
            <a:noFill/>
          </a:ln>
        </p:spPr>
        <p:txBody>
          <a:bodyPr lIns="0" tIns="0" rIns="0" bIns="0" compatLnSpc="0"/>
          <a:lstStyle/>
          <a:p>
            <a:pPr algn="r" fontAlgn="auto" hangingPunct="0">
              <a:spcBef>
                <a:spcPts val="0"/>
              </a:spcBef>
              <a:spcAft>
                <a:spcPts val="0"/>
              </a:spcAft>
              <a:defRPr sz="1800" b="0" i="0" u="none" strike="noStrike" kern="0" cap="none" spc="0" baseline="0">
                <a:solidFill>
                  <a:srgbClr val="000000"/>
                </a:solidFill>
                <a:uFillTx/>
              </a:defRPr>
            </a:pPr>
            <a:endParaRPr lang="de-DE" sz="1400" kern="0">
              <a:solidFill>
                <a:srgbClr val="000000"/>
              </a:solidFill>
              <a:latin typeface="Times New Roman" pitchFamily="18"/>
              <a:ea typeface="Arial Unicode MS" pitchFamily="2"/>
              <a:cs typeface="Tahoma" pitchFamily="2"/>
            </a:endParaRPr>
          </a:p>
          <a:p>
            <a:pPr algn="r" fontAlgn="auto" hangingPunct="0">
              <a:spcBef>
                <a:spcPts val="0"/>
              </a:spcBef>
              <a:spcAft>
                <a:spcPts val="0"/>
              </a:spcAft>
              <a:defRPr sz="1800" b="0" i="0" u="none" strike="noStrike" kern="0" cap="none" spc="0" baseline="0">
                <a:solidFill>
                  <a:srgbClr val="000000"/>
                </a:solidFill>
                <a:uFillTx/>
              </a:defRPr>
            </a:pPr>
            <a:fld id="{FB7B90B2-DC34-4E68-8936-D808C3A47442}" type="slidenum">
              <a:rPr lang="de-DE" sz="1400" kern="0">
                <a:solidFill>
                  <a:srgbClr val="000000"/>
                </a:solidFill>
                <a:latin typeface="Times New Roman" pitchFamily="18"/>
                <a:ea typeface="Arial Unicode MS" pitchFamily="2"/>
                <a:cs typeface="Tahoma" pitchFamily="2"/>
              </a:rPr>
              <a:pPr algn="r" fontAlgn="auto" hangingPunct="0">
                <a:spcBef>
                  <a:spcPts val="0"/>
                </a:spcBef>
                <a:spcAft>
                  <a:spcPts val="0"/>
                </a:spcAft>
                <a:defRPr sz="1800" b="0" i="0" u="none" strike="noStrike" kern="0" cap="none" spc="0" baseline="0">
                  <a:solidFill>
                    <a:srgbClr val="000000"/>
                  </a:solidFill>
                  <a:uFillTx/>
                </a:defRPr>
              </a:pPr>
              <a:t>‹Nr.›</a:t>
            </a:fld>
            <a:endParaRPr lang="de-DE" sz="1400" kern="0">
              <a:solidFill>
                <a:srgbClr val="000000"/>
              </a:solidFill>
              <a:latin typeface="Times New Roman" pitchFamily="18"/>
              <a:ea typeface="Arial Unicode MS" pitchFamily="2"/>
              <a:cs typeface="Tahoma" pitchFamily="2"/>
            </a:endParaRPr>
          </a:p>
        </p:txBody>
      </p:sp>
    </p:spTree>
  </p:cSld>
  <p:clrMapOvr>
    <a:masterClrMapping/>
  </p:clrMapOvr>
  <p:transition/>
  <p:timing>
    <p:tnLst>
      <p:par>
        <p:cTn id="1" dur="indefinite" restart="never" nodeType="tmRoot"/>
      </p:par>
    </p:tnLst>
  </p:timing>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cSld name="1_Nur Titel">
    <p:spTree>
      <p:nvGrpSpPr>
        <p:cNvPr id="1" name=""/>
        <p:cNvGrpSpPr/>
        <p:nvPr/>
      </p:nvGrpSpPr>
      <p:grpSpPr>
        <a:xfrm>
          <a:off x="0" y="0"/>
          <a:ext cx="0" cy="0"/>
          <a:chOff x="0" y="0"/>
          <a:chExt cx="0" cy="0"/>
        </a:xfrm>
      </p:grpSpPr>
      <p:sp>
        <p:nvSpPr>
          <p:cNvPr id="4" name="Textfeld 3"/>
          <p:cNvSpPr txBox="1"/>
          <p:nvPr/>
        </p:nvSpPr>
        <p:spPr>
          <a:xfrm>
            <a:off x="215900" y="6264275"/>
            <a:ext cx="8099425" cy="503238"/>
          </a:xfrm>
          <a:prstGeom prst="rect">
            <a:avLst/>
          </a:prstGeom>
          <a:noFill/>
          <a:ln>
            <a:noFill/>
          </a:ln>
        </p:spPr>
        <p:txBody>
          <a:bodyPr lIns="0" tIns="0" rIns="0" bIns="0" anchorCtr="1" compatLnSpc="0"/>
          <a:lstStyle/>
          <a:p>
            <a:pPr algn="ctr" fontAlgn="auto" hangingPunct="0">
              <a:spcBef>
                <a:spcPts val="0"/>
              </a:spcBef>
              <a:spcAft>
                <a:spcPts val="0"/>
              </a:spcAft>
              <a:defRPr sz="1800" b="0" i="0" u="none" strike="noStrike" kern="0" cap="none" spc="0" baseline="0">
                <a:solidFill>
                  <a:srgbClr val="000000"/>
                </a:solidFill>
                <a:uFillTx/>
              </a:defRPr>
            </a:pPr>
            <a:r>
              <a:rPr lang="de-DE" sz="2200" b="1" kern="0" dirty="0" err="1">
                <a:solidFill>
                  <a:srgbClr val="FFFFFF"/>
                </a:solidFill>
                <a:latin typeface="Calibri" pitchFamily="34"/>
                <a:ea typeface="Arial Unicode MS" pitchFamily="2"/>
                <a:cs typeface="Tahoma" pitchFamily="2"/>
              </a:rPr>
              <a:t>Towards</a:t>
            </a:r>
            <a:r>
              <a:rPr lang="de-DE" sz="2200" b="1" kern="0" dirty="0">
                <a:solidFill>
                  <a:srgbClr val="FFFFFF"/>
                </a:solidFill>
                <a:latin typeface="Calibri" pitchFamily="34"/>
                <a:ea typeface="Arial Unicode MS" pitchFamily="2"/>
                <a:cs typeface="Tahoma" pitchFamily="2"/>
              </a:rPr>
              <a:t> a </a:t>
            </a:r>
            <a:r>
              <a:rPr lang="de-DE" sz="2200" b="1" kern="0" dirty="0" err="1">
                <a:solidFill>
                  <a:srgbClr val="FFFFFF"/>
                </a:solidFill>
                <a:latin typeface="Calibri" pitchFamily="34"/>
                <a:ea typeface="Arial Unicode MS" pitchFamily="2"/>
                <a:cs typeface="Tahoma" pitchFamily="2"/>
              </a:rPr>
              <a:t>commons-based</a:t>
            </a:r>
            <a:r>
              <a:rPr lang="de-DE" sz="2200" b="1" kern="0" dirty="0">
                <a:solidFill>
                  <a:srgbClr val="FFFFFF"/>
                </a:solidFill>
                <a:latin typeface="Calibri" pitchFamily="34"/>
                <a:ea typeface="Arial Unicode MS" pitchFamily="2"/>
                <a:cs typeface="Tahoma" pitchFamily="2"/>
              </a:rPr>
              <a:t> copyright</a:t>
            </a:r>
            <a:r>
              <a:rPr lang="de-DE" sz="2200" b="1" kern="0" dirty="0">
                <a:solidFill>
                  <a:srgbClr val="FFFFFF"/>
                </a:solidFill>
                <a:latin typeface="Calibri" pitchFamily="34"/>
                <a:ea typeface="Arial Unicode MS" pitchFamily="2"/>
                <a:cs typeface="Arial" pitchFamily="2"/>
              </a:rPr>
              <a:t>– </a:t>
            </a:r>
            <a:r>
              <a:rPr lang="de-DE" sz="2200" b="1" kern="0" dirty="0" err="1">
                <a:solidFill>
                  <a:srgbClr val="FFFFFF"/>
                </a:solidFill>
                <a:latin typeface="Calibri" pitchFamily="34"/>
                <a:ea typeface="Arial Unicode MS" pitchFamily="2"/>
                <a:cs typeface="Arial" pitchFamily="2"/>
              </a:rPr>
              <a:t>IFLA</a:t>
            </a:r>
            <a:r>
              <a:rPr lang="de-DE" sz="2200" b="1" kern="0" dirty="0">
                <a:solidFill>
                  <a:srgbClr val="FFFFFF"/>
                </a:solidFill>
                <a:latin typeface="Calibri" pitchFamily="34"/>
                <a:ea typeface="Arial Unicode MS" pitchFamily="2"/>
                <a:cs typeface="Arial" pitchFamily="2"/>
              </a:rPr>
              <a:t> 08/2010</a:t>
            </a:r>
          </a:p>
        </p:txBody>
      </p:sp>
      <p:sp>
        <p:nvSpPr>
          <p:cNvPr id="2" name="Titel 1"/>
          <p:cNvSpPr txBox="1">
            <a:spLocks noGrp="1"/>
          </p:cNvSpPr>
          <p:nvPr>
            <p:ph type="title"/>
          </p:nvPr>
        </p:nvSpPr>
        <p:spPr>
          <a:xfrm>
            <a:off x="313200" y="122401"/>
            <a:ext cx="7543800" cy="1295284"/>
          </a:xfrm>
        </p:spPr>
        <p:txBody>
          <a:bodyPr/>
          <a:lstStyle>
            <a:lvl1pPr>
              <a:defRPr lang="de-DE"/>
            </a:lvl1pPr>
          </a:lstStyle>
          <a:p>
            <a:pPr lvl="0"/>
            <a:r>
              <a:rPr lang="de-DE"/>
              <a:t>Titelmasterformat durch Klicken bearbeiten</a:t>
            </a:r>
          </a:p>
        </p:txBody>
      </p:sp>
      <p:sp>
        <p:nvSpPr>
          <p:cNvPr id="7" name="Textplatzhalter 6"/>
          <p:cNvSpPr txBox="1">
            <a:spLocks noGrp="1"/>
          </p:cNvSpPr>
          <p:nvPr>
            <p:ph type="body" idx="4294967295"/>
          </p:nvPr>
        </p:nvSpPr>
        <p:spPr>
          <a:xfrm>
            <a:off x="457200" y="1604515"/>
            <a:ext cx="8229243" cy="4525923"/>
          </a:xfrm>
        </p:spPr>
        <p:txBody>
          <a:bodyPr lIns="0" tIns="0" rIns="0" bIns="0"/>
          <a:lstStyle>
            <a:lvl1pPr hangingPunct="0">
              <a:buNone/>
              <a:defRPr lang="de-DE"/>
            </a:lvl1pPr>
          </a:lstStyle>
          <a:p>
            <a:pPr lvl="0"/>
            <a:endParaRPr lang="de-DE"/>
          </a:p>
        </p:txBody>
      </p:sp>
      <p:sp>
        <p:nvSpPr>
          <p:cNvPr id="6" name="Datumsplatzhalter 2"/>
          <p:cNvSpPr txBox="1">
            <a:spLocks noGrp="1"/>
          </p:cNvSpPr>
          <p:nvPr>
            <p:ph type="dt" sz="half" idx="10"/>
          </p:nvPr>
        </p:nvSpPr>
        <p:spPr>
          <a:xfrm>
            <a:off x="457200" y="6248400"/>
            <a:ext cx="2133600" cy="457200"/>
          </a:xfrm>
          <a:prstGeom prst="rect">
            <a:avLst/>
          </a:prstGeom>
        </p:spPr>
        <p:txBody>
          <a:bodyPr/>
          <a:lstStyle>
            <a:lvl1pPr>
              <a:defRPr/>
            </a:lvl1pPr>
          </a:lstStyle>
          <a:p>
            <a:pPr>
              <a:defRPr/>
            </a:pPr>
            <a:endParaRPr/>
          </a:p>
        </p:txBody>
      </p:sp>
      <p:sp>
        <p:nvSpPr>
          <p:cNvPr id="8" name="Fußzeilenplatzhalter 3"/>
          <p:cNvSpPr txBox="1">
            <a:spLocks noGrp="1"/>
          </p:cNvSpPr>
          <p:nvPr>
            <p:ph type="ftr" sz="quarter" idx="11"/>
          </p:nvPr>
        </p:nvSpPr>
        <p:spPr>
          <a:xfrm>
            <a:off x="3124200" y="6248400"/>
            <a:ext cx="2895600" cy="457200"/>
          </a:xfrm>
          <a:prstGeom prst="rect">
            <a:avLst/>
          </a:prstGeom>
        </p:spPr>
        <p:txBody>
          <a:bodyPr/>
          <a:lstStyle>
            <a:lvl1pPr>
              <a:defRPr/>
            </a:lvl1pPr>
          </a:lstStyle>
          <a:p>
            <a:pPr>
              <a:defRPr/>
            </a:pPr>
            <a:endParaRPr/>
          </a:p>
        </p:txBody>
      </p:sp>
      <p:sp>
        <p:nvSpPr>
          <p:cNvPr id="9" name="Foliennummernplatzhalter 4"/>
          <p:cNvSpPr txBox="1">
            <a:spLocks noGrp="1"/>
          </p:cNvSpPr>
          <p:nvPr>
            <p:ph type="sldNum" sz="quarter" idx="12"/>
          </p:nvPr>
        </p:nvSpPr>
        <p:spPr>
          <a:xfrm>
            <a:off x="6553200" y="6248400"/>
            <a:ext cx="2133600" cy="457200"/>
          </a:xfrm>
          <a:prstGeom prst="rect">
            <a:avLst/>
          </a:prstGeom>
        </p:spPr>
        <p:txBody>
          <a:bodyPr/>
          <a:lstStyle>
            <a:lvl1pPr>
              <a:defRPr/>
            </a:lvl1pPr>
          </a:lstStyle>
          <a:p>
            <a:pPr>
              <a:defRPr/>
            </a:pPr>
            <a:fld id="{5781AFB8-79D7-4DF3-9527-D589F491934B}" type="slidenum">
              <a:rPr/>
              <a:pPr>
                <a:defRPr/>
              </a:pPr>
              <a:t>‹Nr.›</a:t>
            </a:fld>
            <a:endParaRPr/>
          </a:p>
        </p:txBody>
      </p:sp>
      <p:sp>
        <p:nvSpPr>
          <p:cNvPr id="11" name="Foliennummernplatzhalter 4"/>
          <p:cNvSpPr txBox="1">
            <a:spLocks/>
          </p:cNvSpPr>
          <p:nvPr userDrawn="1"/>
        </p:nvSpPr>
        <p:spPr>
          <a:xfrm>
            <a:off x="8748464" y="6506740"/>
            <a:ext cx="395536" cy="351260"/>
          </a:xfrm>
          <a:prstGeom prst="rect">
            <a:avLst/>
          </a:prstGeom>
        </p:spPr>
        <p:txBody>
          <a:bodyPr lIns="0" tIns="0" rIns="0" bIns="0"/>
          <a:lstStyle>
            <a:lvl1pPr hangingPunct="0">
              <a:defRPr lang="de-DE" sz="1400">
                <a:latin typeface="Times New Roman" pitchFamily="18"/>
                <a:cs typeface="Tahoma" pitchFamily="2"/>
              </a:defRPr>
            </a:lvl1pPr>
            <a:lvl2pPr marL="0" marR="0" lvl="0" indent="0" algn="r" defTabSz="914400" rtl="0" fontAlgn="auto" hangingPunct="0">
              <a:lnSpc>
                <a:spcPct val="100000"/>
              </a:lnSpc>
              <a:spcBef>
                <a:spcPts val="0"/>
              </a:spcBef>
              <a:spcAft>
                <a:spcPts val="0"/>
              </a:spcAft>
              <a:buNone/>
              <a:tabLst/>
              <a:defRPr lang="de-DE" sz="1400" b="0" i="0" u="none" strike="noStrike" kern="1200" cap="none" spc="0" baseline="0">
                <a:solidFill>
                  <a:srgbClr val="000000"/>
                </a:solidFill>
                <a:uFillTx/>
                <a:latin typeface="Times New Roman" pitchFamily="18"/>
                <a:ea typeface="Arial Unicode MS" pitchFamily="2"/>
                <a:cs typeface="Tahoma" pitchFamily="2"/>
              </a:defRPr>
            </a:lvl2pPr>
          </a:lstStyle>
          <a:p>
            <a:pPr marL="0" marR="0" lvl="0" indent="0" algn="l" defTabSz="914400" rtl="0" eaLnBrk="1" fontAlgn="base" latinLnBrk="0" hangingPunct="0">
              <a:lnSpc>
                <a:spcPct val="100000"/>
              </a:lnSpc>
              <a:spcBef>
                <a:spcPct val="0"/>
              </a:spcBef>
              <a:spcAft>
                <a:spcPct val="0"/>
              </a:spcAft>
              <a:buClrTx/>
              <a:buSzTx/>
              <a:buFontTx/>
              <a:buNone/>
              <a:tabLst/>
              <a:defRPr/>
            </a:pPr>
            <a:fld id="{C66621D2-31D1-4367-B584-32C6DB17A6B9}" type="slidenum">
              <a:rPr kumimoji="0" lang="de-DE" sz="1400" b="0" i="0" u="none" strike="noStrike" kern="1200" cap="none" spc="0" normalizeH="0" baseline="0" noProof="0" smtClean="0">
                <a:ln>
                  <a:noFill/>
                </a:ln>
                <a:solidFill>
                  <a:schemeClr val="tx1"/>
                </a:solidFill>
                <a:effectLst/>
                <a:uLnTx/>
                <a:uFillTx/>
                <a:latin typeface="Times New Roman" pitchFamily="18"/>
                <a:ea typeface="+mn-ea"/>
                <a:cs typeface="Tahoma" pitchFamily="2"/>
              </a:rPr>
              <a:pPr marL="0" marR="0" lvl="0" indent="0" algn="l" defTabSz="914400" rtl="0" eaLnBrk="1" fontAlgn="base" latinLnBrk="0" hangingPunct="0">
                <a:lnSpc>
                  <a:spcPct val="100000"/>
                </a:lnSpc>
                <a:spcBef>
                  <a:spcPct val="0"/>
                </a:spcBef>
                <a:spcAft>
                  <a:spcPct val="0"/>
                </a:spcAft>
                <a:buClrTx/>
                <a:buSzTx/>
                <a:buFontTx/>
                <a:buNone/>
                <a:tabLst/>
                <a:defRPr/>
              </a:pPr>
              <a:t>‹Nr.›</a:t>
            </a:fld>
            <a:endParaRPr kumimoji="0" lang="de-DE" sz="1400" b="0" i="0" u="none" strike="noStrike" kern="1200" cap="none" spc="0" normalizeH="0" baseline="0" noProof="0">
              <a:ln>
                <a:noFill/>
              </a:ln>
              <a:solidFill>
                <a:schemeClr val="tx1"/>
              </a:solidFill>
              <a:effectLst/>
              <a:uLnTx/>
              <a:uFillTx/>
              <a:latin typeface="Times New Roman" pitchFamily="18"/>
              <a:ea typeface="+mn-ea"/>
              <a:cs typeface="Tahoma" pitchFamily="2"/>
            </a:endParaRPr>
          </a:p>
        </p:txBody>
      </p:sp>
      <p:sp>
        <p:nvSpPr>
          <p:cNvPr id="12" name="Textfeld 11"/>
          <p:cNvSpPr txBox="1"/>
          <p:nvPr userDrawn="1"/>
        </p:nvSpPr>
        <p:spPr>
          <a:xfrm>
            <a:off x="0" y="6641976"/>
            <a:ext cx="8748464" cy="216024"/>
          </a:xfrm>
          <a:prstGeom prst="rect">
            <a:avLst/>
          </a:prstGeom>
          <a:solidFill>
            <a:srgbClr val="333366"/>
          </a:solidFill>
          <a:ln>
            <a:noFill/>
          </a:ln>
        </p:spPr>
        <p:txBody>
          <a:bodyPr lIns="0" tIns="0" rIns="0" bIns="0" anchorCtr="1" compatLnSpc="0"/>
          <a:lstStyle/>
          <a:p>
            <a:pPr algn="ctr" eaLnBrk="1" hangingPunct="1">
              <a:buNone/>
            </a:pPr>
            <a:r>
              <a:rPr lang="de-DE" sz="1400" kern="1200" smtClean="0">
                <a:solidFill>
                  <a:schemeClr val="bg1"/>
                </a:solidFill>
                <a:latin typeface="+mn-lt"/>
                <a:ea typeface="+mn-ea"/>
                <a:cs typeface="+mn-cs"/>
              </a:rPr>
              <a:t>Wissensökologie und Wissensökonomie müssen kein Widerspruch sein - ODOK 2012 – FH Wels 12.9.2012</a:t>
            </a:r>
            <a:endParaRPr lang="de-DE" sz="1400" kern="1200">
              <a:solidFill>
                <a:schemeClr val="bg1"/>
              </a:solidFill>
              <a:latin typeface="+mn-lt"/>
              <a:ea typeface="+mn-ea"/>
              <a:cs typeface="+mn-cs"/>
            </a:endParaRPr>
          </a:p>
        </p:txBody>
      </p:sp>
    </p:spTree>
  </p:cSld>
  <p:clrMapOvr>
    <a:masterClrMapping/>
  </p:clrMapOvr>
  <p:transition/>
  <p:timing>
    <p:tnLst>
      <p:par>
        <p:cTn id="1" dur="indefinite" restart="never" nodeType="tmRoot"/>
      </p:par>
    </p:tnLst>
  </p:timing>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86DBC630-A2E8-4068-BF39-0B9677811039}" type="slidenum">
              <a:rPr lang="en-US" altLang="en-US" smtClean="0"/>
              <a:pPr>
                <a:defRPr/>
              </a:pPr>
              <a:t>‹Nr.›</a:t>
            </a:fld>
            <a:endParaRPr lang="en-US"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ADAB9C52-F115-40CC-946E-A57B6C1B3477}" type="slidenum">
              <a:rPr lang="en-US" altLang="en-US"/>
              <a:pPr>
                <a:defRPr/>
              </a:pPr>
              <a:t>‹Nr.›</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pPr>
              <a:defRPr/>
            </a:pPr>
            <a:fld id="{46794625-4771-4AA9-808C-A94817272E94}" type="slidenum">
              <a:rPr lang="en-US" altLang="en-US"/>
              <a:pPr>
                <a:defRPr/>
              </a:pPr>
              <a:t>‹Nr.›</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7"/>
          <p:cNvSpPr>
            <a:spLocks noGrp="1" noChangeArrowheads="1"/>
          </p:cNvSpPr>
          <p:nvPr>
            <p:ph type="sldNum" sz="quarter" idx="12"/>
          </p:nvPr>
        </p:nvSpPr>
        <p:spPr>
          <a:ln/>
        </p:spPr>
        <p:txBody>
          <a:bodyPr/>
          <a:lstStyle>
            <a:lvl1pPr>
              <a:defRPr/>
            </a:lvl1pPr>
          </a:lstStyle>
          <a:p>
            <a:pPr>
              <a:defRPr/>
            </a:pPr>
            <a:fld id="{F429D1D4-E920-486C-BF04-933B4D0CC89F}" type="slidenum">
              <a:rPr lang="en-US" altLang="en-US"/>
              <a:pPr>
                <a:defRPr/>
              </a:pPr>
              <a:t>‹Nr.›</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7"/>
          <p:cNvSpPr>
            <a:spLocks noGrp="1" noChangeArrowheads="1"/>
          </p:cNvSpPr>
          <p:nvPr>
            <p:ph type="sldNum" sz="quarter" idx="12"/>
          </p:nvPr>
        </p:nvSpPr>
        <p:spPr>
          <a:ln/>
        </p:spPr>
        <p:txBody>
          <a:bodyPr/>
          <a:lstStyle>
            <a:lvl1pPr>
              <a:defRPr/>
            </a:lvl1pPr>
          </a:lstStyle>
          <a:p>
            <a:pPr>
              <a:defRPr/>
            </a:pPr>
            <a:fld id="{A284D1A6-D185-4E64-84CD-D4F84DBC6A03}" type="slidenum">
              <a:rPr lang="en-US" altLang="en-US"/>
              <a:pPr>
                <a:defRPr/>
              </a:pPr>
              <a:t>‹Nr.›</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7"/>
          <p:cNvSpPr>
            <a:spLocks noGrp="1" noChangeArrowheads="1"/>
          </p:cNvSpPr>
          <p:nvPr>
            <p:ph type="sldNum" sz="quarter" idx="12"/>
          </p:nvPr>
        </p:nvSpPr>
        <p:spPr>
          <a:ln/>
        </p:spPr>
        <p:txBody>
          <a:bodyPr/>
          <a:lstStyle>
            <a:lvl1pPr>
              <a:defRPr/>
            </a:lvl1pPr>
          </a:lstStyle>
          <a:p>
            <a:pPr>
              <a:defRPr/>
            </a:pPr>
            <a:fld id="{E05A43EF-BD63-4E58-9D4D-8908A3006DFD}" type="slidenum">
              <a:rPr lang="en-US" altLang="en-US"/>
              <a:pPr>
                <a:defRPr/>
              </a:pPr>
              <a:t>‹Nr.›</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pPr>
              <a:defRPr/>
            </a:pPr>
            <a:fld id="{167D3C2D-357B-4017-B1D5-E238D5B2F823}" type="slidenum">
              <a:rPr lang="en-US" altLang="en-US"/>
              <a:pPr>
                <a:defRPr/>
              </a:pPr>
              <a:t>‹Nr.›</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pPr>
              <a:defRPr/>
            </a:pPr>
            <a:fld id="{3771CC0D-2C8D-4854-97BF-01ECEF4A76AD}" type="slidenum">
              <a:rPr lang="en-US" altLang="en-US"/>
              <a:pPr>
                <a:defRPr/>
              </a:pPr>
              <a:t>‹Nr.›</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title"/>
          </p:nvPr>
        </p:nvSpPr>
        <p:spPr bwMode="auto">
          <a:xfrm>
            <a:off x="457200" y="122238"/>
            <a:ext cx="7543800" cy="12954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altLang="en-US" smtClean="0"/>
              <a:t>Titelmasterformat durch Klicken bearbeiten</a:t>
            </a:r>
          </a:p>
        </p:txBody>
      </p:sp>
      <p:sp>
        <p:nvSpPr>
          <p:cNvPr id="1028" name="Rectangle 4"/>
          <p:cNvSpPr>
            <a:spLocks noGrp="1" noChangeArrowheads="1"/>
          </p:cNvSpPr>
          <p:nvPr>
            <p:ph type="body" idx="1"/>
          </p:nvPr>
        </p:nvSpPr>
        <p:spPr bwMode="auto">
          <a:xfrm>
            <a:off x="457200" y="1719263"/>
            <a:ext cx="8229600" cy="44116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en-US" smtClean="0"/>
              <a:t>Textmasterformate durch Klicken bearbeiten</a:t>
            </a:r>
          </a:p>
          <a:p>
            <a:pPr lvl="1"/>
            <a:r>
              <a:rPr lang="en-US" altLang="en-US" smtClean="0"/>
              <a:t>Zweite Ebene</a:t>
            </a:r>
          </a:p>
          <a:p>
            <a:pPr lvl="2"/>
            <a:r>
              <a:rPr lang="en-US" altLang="en-US" smtClean="0"/>
              <a:t>Dritte Ebene</a:t>
            </a:r>
          </a:p>
          <a:p>
            <a:pPr lvl="3"/>
            <a:r>
              <a:rPr lang="en-US" altLang="en-US" smtClean="0"/>
              <a:t>Vierte Ebene</a:t>
            </a:r>
          </a:p>
          <a:p>
            <a:pPr lvl="4"/>
            <a:r>
              <a:rPr lang="en-US" altLang="en-US" smtClean="0"/>
              <a:t>Fünfte Ebene</a:t>
            </a:r>
          </a:p>
        </p:txBody>
      </p:sp>
      <p:sp>
        <p:nvSpPr>
          <p:cNvPr id="18437" name="Rectangle 5"/>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lvl1pPr>
          </a:lstStyle>
          <a:p>
            <a:pPr>
              <a:defRPr/>
            </a:pPr>
            <a:endParaRPr lang="en-US" altLang="en-US"/>
          </a:p>
        </p:txBody>
      </p:sp>
      <p:sp>
        <p:nvSpPr>
          <p:cNvPr id="18438" name="Rectangle 6"/>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US" altLang="en-US"/>
          </a:p>
        </p:txBody>
      </p:sp>
      <p:sp>
        <p:nvSpPr>
          <p:cNvPr id="18439" name="Rectangle 7"/>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lvl1pPr>
          </a:lstStyle>
          <a:p>
            <a:pPr>
              <a:defRPr/>
            </a:pPr>
            <a:fld id="{13BA2927-468D-4101-8997-CFA42E028E4E}" type="slidenum">
              <a:rPr lang="en-US" altLang="en-US"/>
              <a:pPr>
                <a:defRPr/>
              </a:pPr>
              <a:t>‹Nr.›</a:t>
            </a:fld>
            <a:endParaRPr lang="en-US" altLang="en-US"/>
          </a:p>
        </p:txBody>
      </p:sp>
    </p:spTree>
  </p:cSld>
  <p:clrMap bg1="lt1" tx1="dk1" bg2="lt2" tx2="dk2" accent1="accent1" accent2="accent2" accent3="accent3" accent4="accent4" accent5="accent5" accent6="accent6" hlink="hlink" folHlink="folHlink"/>
  <p:sldLayoutIdLst>
    <p:sldLayoutId id="2147483709"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10" r:id="rId13"/>
    <p:sldLayoutId id="2147483711" r:id="rId14"/>
  </p:sldLayoutIdLst>
  <p:timing>
    <p:tnLst>
      <p:par>
        <p:cTn id="1" dur="indefinite" restart="never" nodeType="tmRoot"/>
      </p:par>
    </p:tnLst>
  </p:timing>
  <p:hf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cs typeface="Arial" charset="0"/>
        </a:defRPr>
      </a:lvl2pPr>
      <a:lvl3pPr algn="l" rtl="0" eaLnBrk="0" fontAlgn="base" hangingPunct="0">
        <a:spcBef>
          <a:spcPct val="0"/>
        </a:spcBef>
        <a:spcAft>
          <a:spcPct val="0"/>
        </a:spcAft>
        <a:defRPr sz="3900" b="1">
          <a:solidFill>
            <a:schemeClr val="tx2"/>
          </a:solidFill>
          <a:latin typeface="Arial" charset="0"/>
          <a:cs typeface="Arial" charset="0"/>
        </a:defRPr>
      </a:lvl3pPr>
      <a:lvl4pPr algn="l" rtl="0" eaLnBrk="0" fontAlgn="base" hangingPunct="0">
        <a:spcBef>
          <a:spcPct val="0"/>
        </a:spcBef>
        <a:spcAft>
          <a:spcPct val="0"/>
        </a:spcAft>
        <a:defRPr sz="3900" b="1">
          <a:solidFill>
            <a:schemeClr val="tx2"/>
          </a:solidFill>
          <a:latin typeface="Arial" charset="0"/>
          <a:cs typeface="Arial" charset="0"/>
        </a:defRPr>
      </a:lvl4pPr>
      <a:lvl5pPr algn="l" rtl="0" eaLnBrk="0" fontAlgn="base" hangingPunct="0">
        <a:spcBef>
          <a:spcPct val="0"/>
        </a:spcBef>
        <a:spcAft>
          <a:spcPct val="0"/>
        </a:spcAft>
        <a:defRPr sz="3900" b="1">
          <a:solidFill>
            <a:schemeClr val="tx2"/>
          </a:solidFill>
          <a:latin typeface="Arial" charset="0"/>
          <a:cs typeface="Arial" charset="0"/>
        </a:defRPr>
      </a:lvl5pPr>
      <a:lvl6pPr marL="457200" algn="l" rtl="0" fontAlgn="base">
        <a:spcBef>
          <a:spcPct val="0"/>
        </a:spcBef>
        <a:spcAft>
          <a:spcPct val="0"/>
        </a:spcAft>
        <a:defRPr sz="3900" b="1">
          <a:solidFill>
            <a:schemeClr val="tx2"/>
          </a:solidFill>
          <a:latin typeface="Arial" charset="0"/>
          <a:cs typeface="Arial" charset="0"/>
        </a:defRPr>
      </a:lvl6pPr>
      <a:lvl7pPr marL="914400" algn="l" rtl="0" fontAlgn="base">
        <a:spcBef>
          <a:spcPct val="0"/>
        </a:spcBef>
        <a:spcAft>
          <a:spcPct val="0"/>
        </a:spcAft>
        <a:defRPr sz="3900" b="1">
          <a:solidFill>
            <a:schemeClr val="tx2"/>
          </a:solidFill>
          <a:latin typeface="Arial" charset="0"/>
          <a:cs typeface="Arial" charset="0"/>
        </a:defRPr>
      </a:lvl7pPr>
      <a:lvl8pPr marL="1371600" algn="l" rtl="0" fontAlgn="base">
        <a:spcBef>
          <a:spcPct val="0"/>
        </a:spcBef>
        <a:spcAft>
          <a:spcPct val="0"/>
        </a:spcAft>
        <a:defRPr sz="3900" b="1">
          <a:solidFill>
            <a:schemeClr val="tx2"/>
          </a:solidFill>
          <a:latin typeface="Arial" charset="0"/>
          <a:cs typeface="Arial" charset="0"/>
        </a:defRPr>
      </a:lvl8pPr>
      <a:lvl9pPr marL="1828800" algn="l" rtl="0" fontAlgn="base">
        <a:spcBef>
          <a:spcPct val="0"/>
        </a:spcBef>
        <a:spcAft>
          <a:spcPct val="0"/>
        </a:spcAft>
        <a:defRPr sz="3900" b="1">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itchFamily="2" charset="2"/>
        <a:buChar char="l"/>
        <a:defRPr sz="2600">
          <a:solidFill>
            <a:schemeClr val="tx1"/>
          </a:solidFill>
          <a:latin typeface="+mn-lt"/>
          <a:cs typeface="+mn-cs"/>
        </a:defRPr>
      </a:lvl2pPr>
      <a:lvl3pPr marL="987425" indent="-293688" algn="l" rtl="0" eaLnBrk="0" fontAlgn="base" hangingPunct="0">
        <a:spcBef>
          <a:spcPct val="20000"/>
        </a:spcBef>
        <a:spcAft>
          <a:spcPct val="0"/>
        </a:spcAft>
        <a:buClr>
          <a:schemeClr val="accent1"/>
        </a:buClr>
        <a:buSzPct val="70000"/>
        <a:buFont typeface="Wingdings" pitchFamily="2" charset="2"/>
        <a:buChar char="l"/>
        <a:defRPr sz="2300">
          <a:solidFill>
            <a:schemeClr val="tx1"/>
          </a:solidFill>
          <a:latin typeface="+mn-lt"/>
          <a:cs typeface="+mn-cs"/>
        </a:defRPr>
      </a:lvl3pPr>
      <a:lvl4pPr marL="1281113" indent="-292100" algn="l" rtl="0" eaLnBrk="0" fontAlgn="base" hangingPunct="0">
        <a:spcBef>
          <a:spcPct val="20000"/>
        </a:spcBef>
        <a:spcAft>
          <a:spcPct val="0"/>
        </a:spcAft>
        <a:buClr>
          <a:schemeClr val="tx2"/>
        </a:buClr>
        <a:buSzPct val="75000"/>
        <a:buFont typeface="Wingdings" pitchFamily="2" charset="2"/>
        <a:buChar char="§"/>
        <a:defRPr sz="2000">
          <a:solidFill>
            <a:schemeClr val="tx1"/>
          </a:solidFill>
          <a:latin typeface="+mn-lt"/>
          <a:cs typeface="+mn-cs"/>
        </a:defRPr>
      </a:lvl4pPr>
      <a:lvl5pPr marL="1598613" indent="-315913" algn="l" rtl="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mn-lt"/>
          <a:cs typeface="+mn-cs"/>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cs typeface="+mn-cs"/>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cs typeface="+mn-cs"/>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cs typeface="+mn-cs"/>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slide" Target="slide30.xml"/><Relationship Id="rId5" Type="http://schemas.openxmlformats.org/officeDocument/2006/relationships/image" Target="../media/image2.png"/><Relationship Id="rId4" Type="http://schemas.openxmlformats.org/officeDocument/2006/relationships/hyperlink" Target="http://www.urheberrechtsbuendnis.de/index.html.de"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slide" Target="slide30.xml"/><Relationship Id="rId5" Type="http://schemas.openxmlformats.org/officeDocument/2006/relationships/image" Target="../media/image2.png"/><Relationship Id="rId4" Type="http://schemas.openxmlformats.org/officeDocument/2006/relationships/hyperlink" Target="http://www.urheberrechtsbuendnis.de/index.html.de"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4.xml"/><Relationship Id="rId5" Type="http://schemas.openxmlformats.org/officeDocument/2006/relationships/image" Target="../media/image7.png"/><Relationship Id="rId4" Type="http://schemas.openxmlformats.org/officeDocument/2006/relationships/slide" Target="slide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79388" y="466725"/>
            <a:ext cx="6985000" cy="2025650"/>
          </a:xfrm>
          <a:solidFill>
            <a:srgbClr val="002060"/>
          </a:solidFill>
        </p:spPr>
        <p:txBody>
          <a:bodyPr/>
          <a:lstStyle/>
          <a:p>
            <a:pPr algn="ctr" eaLnBrk="1" hangingPunct="1"/>
            <a:r>
              <a:rPr lang="de-DE" sz="3200" dirty="0" smtClean="0">
                <a:solidFill>
                  <a:schemeClr val="bg1"/>
                </a:solidFill>
                <a:latin typeface="Calibri" pitchFamily="34" charset="0"/>
              </a:rPr>
              <a:t>Zweitverwertungsrecht: Das nicht sehr rühmliche Ende einer quälend langen Geschichte. Oder geht es doch weiter?</a:t>
            </a:r>
            <a:endParaRPr lang="en-US" altLang="de-DE" sz="3200" dirty="0" smtClean="0">
              <a:solidFill>
                <a:schemeClr val="bg1"/>
              </a:solidFill>
              <a:latin typeface="Calibri" pitchFamily="34" charset="0"/>
            </a:endParaRPr>
          </a:p>
        </p:txBody>
      </p:sp>
      <p:sp>
        <p:nvSpPr>
          <p:cNvPr id="3075" name="Rectangle 3"/>
          <p:cNvSpPr>
            <a:spLocks noGrp="1" noChangeArrowheads="1"/>
          </p:cNvSpPr>
          <p:nvPr>
            <p:ph type="subTitle" idx="1"/>
          </p:nvPr>
        </p:nvSpPr>
        <p:spPr>
          <a:xfrm>
            <a:off x="323528" y="3429000"/>
            <a:ext cx="6896100" cy="2376710"/>
          </a:xfrm>
          <a:solidFill>
            <a:schemeClr val="bg2">
              <a:lumMod val="60000"/>
              <a:lumOff val="40000"/>
            </a:schemeClr>
          </a:solidFill>
        </p:spPr>
        <p:txBody>
          <a:bodyPr/>
          <a:lstStyle/>
          <a:p>
            <a:pPr algn="ctr" eaLnBrk="1" hangingPunct="1"/>
            <a:r>
              <a:rPr lang="de-DE" altLang="de-DE" sz="2400" b="1" dirty="0" smtClean="0">
                <a:solidFill>
                  <a:srgbClr val="002060"/>
                </a:solidFill>
                <a:latin typeface="Calibri" pitchFamily="34" charset="0"/>
              </a:rPr>
              <a:t>„Information als Vitamin für Innovation:</a:t>
            </a:r>
            <a:br>
              <a:rPr lang="de-DE" altLang="de-DE" sz="2400" b="1" dirty="0" smtClean="0">
                <a:solidFill>
                  <a:srgbClr val="002060"/>
                </a:solidFill>
                <a:latin typeface="Calibri" pitchFamily="34" charset="0"/>
              </a:rPr>
            </a:br>
            <a:r>
              <a:rPr lang="de-DE" altLang="de-DE" sz="2400" b="1" dirty="0" smtClean="0">
                <a:solidFill>
                  <a:srgbClr val="002060"/>
                </a:solidFill>
                <a:latin typeface="Calibri" pitchFamily="34" charset="0"/>
              </a:rPr>
              <a:t>Schranken oder Lizenzen für Forschung und Lehre?”</a:t>
            </a:r>
          </a:p>
          <a:p>
            <a:pPr algn="ctr" eaLnBrk="1" hangingPunct="1"/>
            <a:r>
              <a:rPr lang="de-DE" altLang="de-DE" sz="2400" b="1" dirty="0" smtClean="0">
                <a:solidFill>
                  <a:srgbClr val="002060"/>
                </a:solidFill>
                <a:latin typeface="Calibri" pitchFamily="34" charset="0"/>
              </a:rPr>
              <a:t>Berlin 10. Okt. 2013</a:t>
            </a:r>
          </a:p>
          <a:p>
            <a:pPr algn="ctr" eaLnBrk="1" hangingPunct="1"/>
            <a:r>
              <a:rPr lang="de-DE" altLang="de-DE" sz="2400" b="1" dirty="0" smtClean="0">
                <a:solidFill>
                  <a:srgbClr val="002060"/>
                </a:solidFill>
                <a:latin typeface="Calibri" pitchFamily="34" charset="0"/>
              </a:rPr>
              <a:t>Rainer Kuhlen</a:t>
            </a:r>
            <a:endParaRPr lang="en-US" altLang="de-DE" sz="2400" b="1" dirty="0" smtClean="0">
              <a:solidFill>
                <a:srgbClr val="002060"/>
              </a:solidFill>
              <a:latin typeface="Calibri" pitchFamily="34" charset="0"/>
            </a:endParaRPr>
          </a:p>
        </p:txBody>
      </p:sp>
      <p:pic>
        <p:nvPicPr>
          <p:cNvPr id="3076" name="Picture 6" descr="88x31"/>
          <p:cNvPicPr>
            <a:picLocks noChangeAspect="1" noChangeArrowheads="1"/>
          </p:cNvPicPr>
          <p:nvPr/>
        </p:nvPicPr>
        <p:blipFill>
          <a:blip r:embed="rId3" cstate="print"/>
          <a:srcRect/>
          <a:stretch>
            <a:fillRect/>
          </a:stretch>
        </p:blipFill>
        <p:spPr bwMode="auto">
          <a:xfrm>
            <a:off x="7740650" y="6021388"/>
            <a:ext cx="838200" cy="295275"/>
          </a:xfrm>
          <a:prstGeom prst="rect">
            <a:avLst/>
          </a:prstGeom>
          <a:noFill/>
          <a:ln w="9525">
            <a:noFill/>
            <a:miter lim="800000"/>
            <a:headEnd/>
            <a:tailEnd/>
          </a:ln>
        </p:spPr>
      </p:pic>
      <p:pic>
        <p:nvPicPr>
          <p:cNvPr id="3077" name="Picture 12" descr="UrhG">
            <a:hlinkClick r:id="rId4"/>
          </p:cNvPr>
          <p:cNvPicPr>
            <a:picLocks noChangeAspect="1" noChangeArrowheads="1"/>
          </p:cNvPicPr>
          <p:nvPr/>
        </p:nvPicPr>
        <p:blipFill>
          <a:blip r:embed="rId5" cstate="print"/>
          <a:srcRect/>
          <a:stretch>
            <a:fillRect/>
          </a:stretch>
        </p:blipFill>
        <p:spPr bwMode="auto">
          <a:xfrm>
            <a:off x="7308304" y="2348880"/>
            <a:ext cx="1685925" cy="1028700"/>
          </a:xfrm>
          <a:prstGeom prst="rect">
            <a:avLst/>
          </a:prstGeom>
          <a:noFill/>
          <a:ln w="9525">
            <a:noFill/>
            <a:miter lim="800000"/>
            <a:headEnd/>
            <a:tailEnd/>
          </a:ln>
        </p:spPr>
      </p:pic>
      <p:sp>
        <p:nvSpPr>
          <p:cNvPr id="6" name="Foliennummernplatzhalter 5"/>
          <p:cNvSpPr>
            <a:spLocks noGrp="1"/>
          </p:cNvSpPr>
          <p:nvPr>
            <p:ph type="sldNum" sz="quarter" idx="12"/>
          </p:nvPr>
        </p:nvSpPr>
        <p:spPr/>
        <p:txBody>
          <a:bodyPr/>
          <a:lstStyle/>
          <a:p>
            <a:pPr>
              <a:defRPr/>
            </a:pPr>
            <a:fld id="{3966ED43-26D7-44C6-8AD6-0DACFCB16496}" type="slidenum">
              <a:rPr lang="en-US" altLang="en-US" smtClean="0">
                <a:latin typeface="Calibri" pitchFamily="34" charset="0"/>
              </a:rPr>
              <a:pPr>
                <a:defRPr/>
              </a:pPr>
              <a:t>1</a:t>
            </a:fld>
            <a:endParaRPr lang="en-US" altLang="en-US">
              <a:latin typeface="Calibri" pitchFamily="34" charset="0"/>
            </a:endParaRPr>
          </a:p>
        </p:txBody>
      </p:sp>
      <p:sp>
        <p:nvSpPr>
          <p:cNvPr id="7" name="AutoShape 6">
            <a:hlinkClick r:id="rId6" action="ppaction://hlinksldjump"/>
          </p:cNvPr>
          <p:cNvSpPr>
            <a:spLocks/>
          </p:cNvSpPr>
          <p:nvPr/>
        </p:nvSpPr>
        <p:spPr bwMode="auto">
          <a:xfrm flipH="1">
            <a:off x="7740352" y="5229200"/>
            <a:ext cx="945704" cy="593570"/>
          </a:xfrm>
          <a:custGeom>
            <a:avLst/>
            <a:gdLst>
              <a:gd name="T0" fmla="*/ 631113304 w 21600"/>
              <a:gd name="T1" fmla="*/ 0 h 21600"/>
              <a:gd name="T2" fmla="*/ 1262225365 w 21600"/>
              <a:gd name="T3" fmla="*/ 224296305 h 21600"/>
              <a:gd name="T4" fmla="*/ 631113304 w 21600"/>
              <a:gd name="T5" fmla="*/ 448591730 h 21600"/>
              <a:gd name="T6" fmla="*/ 0 w 21600"/>
              <a:gd name="T7" fmla="*/ 224296305 h 21600"/>
              <a:gd name="T8" fmla="*/ 558534834 w 21600"/>
              <a:gd name="T9" fmla="*/ 0 h 21600"/>
              <a:gd name="T10" fmla="*/ 558534834 w 21600"/>
              <a:gd name="T11" fmla="*/ 448591730 h 21600"/>
              <a:gd name="T12" fmla="*/ 17694720 60000 65536"/>
              <a:gd name="T13" fmla="*/ 0 60000 65536"/>
              <a:gd name="T14" fmla="*/ 5898240 60000 65536"/>
              <a:gd name="T15" fmla="*/ 11796480 60000 65536"/>
              <a:gd name="T16" fmla="*/ 17694720 60000 65536"/>
              <a:gd name="T17" fmla="*/ 5898240 60000 65536"/>
              <a:gd name="T18" fmla="*/ 4779 w 21600"/>
              <a:gd name="T19" fmla="*/ 5400 h 21600"/>
              <a:gd name="T20" fmla="*/ 21600 w 21600"/>
              <a:gd name="T21" fmla="*/ 162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21600" y="5400"/>
                </a:moveTo>
                <a:lnTo>
                  <a:pt x="9558" y="5400"/>
                </a:lnTo>
                <a:lnTo>
                  <a:pt x="9558" y="0"/>
                </a:lnTo>
                <a:lnTo>
                  <a:pt x="0" y="10800"/>
                </a:lnTo>
                <a:lnTo>
                  <a:pt x="9558" y="21600"/>
                </a:lnTo>
                <a:lnTo>
                  <a:pt x="9558" y="16200"/>
                </a:lnTo>
                <a:lnTo>
                  <a:pt x="21600" y="16200"/>
                </a:lnTo>
                <a:close/>
              </a:path>
            </a:pathLst>
          </a:custGeom>
          <a:solidFill>
            <a:srgbClr val="002060"/>
          </a:solidFill>
          <a:ln w="12701">
            <a:noFill/>
            <a:prstDash val="solid"/>
            <a:miter lim="800000"/>
            <a:headEnd/>
            <a:tailEnd/>
          </a:ln>
        </p:spPr>
        <p:txBody>
          <a:bodyPr wrap="square" lIns="18004" tIns="10799" rIns="18004" bIns="10799" anchor="ctr" anchorCtr="1">
            <a:spAutoFit/>
          </a:bodyPr>
          <a:lstStyle/>
          <a:p>
            <a:endParaRPr lang="de-DE" dirty="0">
              <a:latin typeface="Calibri" pitchFamily="34" charset="0"/>
            </a:endParaRPr>
          </a:p>
        </p:txBody>
      </p:sp>
      <p:pic>
        <p:nvPicPr>
          <p:cNvPr id="8" name="Picture 4"/>
          <p:cNvPicPr>
            <a:picLocks noChangeAspect="1" noChangeArrowheads="1"/>
          </p:cNvPicPr>
          <p:nvPr/>
        </p:nvPicPr>
        <p:blipFill>
          <a:blip r:embed="rId7" cstate="print"/>
          <a:srcRect/>
          <a:stretch>
            <a:fillRect/>
          </a:stretch>
        </p:blipFill>
        <p:spPr bwMode="auto">
          <a:xfrm>
            <a:off x="179512" y="4509120"/>
            <a:ext cx="1368152" cy="176910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22238"/>
            <a:ext cx="7543800" cy="858490"/>
          </a:xfrm>
        </p:spPr>
        <p:txBody>
          <a:bodyPr anchor="ctr"/>
          <a:lstStyle/>
          <a:p>
            <a:pPr algn="ctr"/>
            <a:r>
              <a:rPr lang="en-US" sz="2800" dirty="0" err="1" smtClean="0">
                <a:latin typeface="Calibri" pitchFamily="34" charset="0"/>
              </a:rPr>
              <a:t>Ist</a:t>
            </a:r>
            <a:r>
              <a:rPr lang="en-US" sz="2800" dirty="0" smtClean="0">
                <a:latin typeface="Calibri" pitchFamily="34" charset="0"/>
              </a:rPr>
              <a:t> </a:t>
            </a:r>
            <a:r>
              <a:rPr lang="en-US" sz="2800" dirty="0" err="1" smtClean="0">
                <a:latin typeface="Calibri" pitchFamily="34" charset="0"/>
              </a:rPr>
              <a:t>es</a:t>
            </a:r>
            <a:r>
              <a:rPr lang="en-US" sz="2800" dirty="0" smtClean="0">
                <a:latin typeface="Calibri" pitchFamily="34" charset="0"/>
              </a:rPr>
              <a:t> die </a:t>
            </a:r>
            <a:r>
              <a:rPr lang="en-US" sz="2800" dirty="0" err="1" smtClean="0">
                <a:latin typeface="Calibri" pitchFamily="34" charset="0"/>
              </a:rPr>
              <a:t>Bundesregierung</a:t>
            </a:r>
            <a:r>
              <a:rPr lang="en-US" sz="2800" dirty="0" smtClean="0">
                <a:latin typeface="Calibri" pitchFamily="34" charset="0"/>
              </a:rPr>
              <a:t> </a:t>
            </a:r>
            <a:r>
              <a:rPr lang="en-US" sz="2800" dirty="0" err="1" smtClean="0">
                <a:latin typeface="Calibri" pitchFamily="34" charset="0"/>
              </a:rPr>
              <a:t>oder</a:t>
            </a:r>
            <a:r>
              <a:rPr lang="en-US" sz="2800" dirty="0" smtClean="0">
                <a:latin typeface="Calibri" pitchFamily="34" charset="0"/>
              </a:rPr>
              <a:t> </a:t>
            </a:r>
            <a:r>
              <a:rPr lang="en-US" sz="2800" dirty="0" err="1" smtClean="0">
                <a:latin typeface="Calibri" pitchFamily="34" charset="0"/>
              </a:rPr>
              <a:t>wer</a:t>
            </a:r>
            <a:r>
              <a:rPr lang="en-US" sz="2800" dirty="0" smtClean="0">
                <a:latin typeface="Calibri" pitchFamily="34" charset="0"/>
              </a:rPr>
              <a:t> </a:t>
            </a:r>
            <a:r>
              <a:rPr lang="en-US" sz="2800" dirty="0" err="1" smtClean="0">
                <a:latin typeface="Calibri" pitchFamily="34" charset="0"/>
              </a:rPr>
              <a:t>sonst</a:t>
            </a:r>
            <a:r>
              <a:rPr lang="en-US" sz="2800" dirty="0" smtClean="0">
                <a:latin typeface="Calibri" pitchFamily="34" charset="0"/>
              </a:rPr>
              <a:t>?</a:t>
            </a:r>
            <a:endParaRPr lang="en-US" sz="2800" dirty="0">
              <a:latin typeface="Calibri" pitchFamily="34" charset="0"/>
            </a:endParaRPr>
          </a:p>
        </p:txBody>
      </p:sp>
      <p:sp>
        <p:nvSpPr>
          <p:cNvPr id="4" name="Foliennummernplatzhalter 3"/>
          <p:cNvSpPr>
            <a:spLocks noGrp="1"/>
          </p:cNvSpPr>
          <p:nvPr>
            <p:ph type="sldNum" sz="quarter" idx="12"/>
          </p:nvPr>
        </p:nvSpPr>
        <p:spPr/>
        <p:txBody>
          <a:bodyPr/>
          <a:lstStyle/>
          <a:p>
            <a:pPr>
              <a:defRPr/>
            </a:pPr>
            <a:fld id="{86DBC630-A2E8-4068-BF39-0B9677811039}" type="slidenum">
              <a:rPr lang="en-US" altLang="en-US" smtClean="0">
                <a:latin typeface="Calibri" pitchFamily="34" charset="0"/>
              </a:rPr>
              <a:pPr>
                <a:defRPr/>
              </a:pPr>
              <a:t>10</a:t>
            </a:fld>
            <a:endParaRPr lang="en-US" altLang="en-US" dirty="0">
              <a:latin typeface="Calibri" pitchFamily="34" charset="0"/>
            </a:endParaRPr>
          </a:p>
        </p:txBody>
      </p:sp>
      <p:sp>
        <p:nvSpPr>
          <p:cNvPr id="8" name="Textfeld 7"/>
          <p:cNvSpPr txBox="1"/>
          <p:nvPr/>
        </p:nvSpPr>
        <p:spPr>
          <a:xfrm>
            <a:off x="7668344" y="980728"/>
            <a:ext cx="1368152" cy="646331"/>
          </a:xfrm>
          <a:prstGeom prst="rect">
            <a:avLst/>
          </a:prstGeom>
          <a:solidFill>
            <a:srgbClr val="002060"/>
          </a:solidFill>
        </p:spPr>
        <p:txBody>
          <a:bodyPr wrap="square" rtlCol="0">
            <a:spAutoFit/>
          </a:bodyPr>
          <a:lstStyle/>
          <a:p>
            <a:pPr algn="ctr"/>
            <a:r>
              <a:rPr lang="en-US" dirty="0" smtClean="0">
                <a:solidFill>
                  <a:schemeClr val="bg1"/>
                </a:solidFill>
              </a:rPr>
              <a:t>Stand 5.4.2013</a:t>
            </a:r>
            <a:endParaRPr lang="en-US" dirty="0">
              <a:solidFill>
                <a:schemeClr val="bg1"/>
              </a:solidFill>
            </a:endParaRPr>
          </a:p>
        </p:txBody>
      </p:sp>
      <p:sp>
        <p:nvSpPr>
          <p:cNvPr id="9" name="Textfeld 8"/>
          <p:cNvSpPr txBox="1"/>
          <p:nvPr/>
        </p:nvSpPr>
        <p:spPr>
          <a:xfrm>
            <a:off x="7596336" y="116632"/>
            <a:ext cx="1440160" cy="646331"/>
          </a:xfrm>
          <a:prstGeom prst="rect">
            <a:avLst/>
          </a:prstGeom>
          <a:solidFill>
            <a:srgbClr val="002060"/>
          </a:solidFill>
        </p:spPr>
        <p:txBody>
          <a:bodyPr wrap="square" rtlCol="0">
            <a:spAutoFit/>
          </a:bodyPr>
          <a:lstStyle/>
          <a:p>
            <a:pPr algn="ctr"/>
            <a:r>
              <a:rPr lang="en-US" dirty="0" err="1" smtClean="0">
                <a:solidFill>
                  <a:schemeClr val="bg1"/>
                </a:solidFill>
              </a:rPr>
              <a:t>aus</a:t>
            </a:r>
            <a:r>
              <a:rPr lang="en-US" dirty="0" smtClean="0">
                <a:solidFill>
                  <a:schemeClr val="bg1"/>
                </a:solidFill>
              </a:rPr>
              <a:t> </a:t>
            </a:r>
            <a:r>
              <a:rPr lang="en-US" dirty="0" err="1" smtClean="0">
                <a:solidFill>
                  <a:schemeClr val="bg1"/>
                </a:solidFill>
              </a:rPr>
              <a:t>der</a:t>
            </a:r>
            <a:r>
              <a:rPr lang="en-US" dirty="0" smtClean="0">
                <a:solidFill>
                  <a:schemeClr val="bg1"/>
                </a:solidFill>
              </a:rPr>
              <a:t> </a:t>
            </a:r>
            <a:r>
              <a:rPr lang="en-US" dirty="0" err="1" smtClean="0">
                <a:solidFill>
                  <a:schemeClr val="bg1"/>
                </a:solidFill>
              </a:rPr>
              <a:t>Begründung</a:t>
            </a:r>
            <a:endParaRPr lang="en-US" dirty="0">
              <a:solidFill>
                <a:schemeClr val="bg1"/>
              </a:solidFill>
            </a:endParaRPr>
          </a:p>
        </p:txBody>
      </p:sp>
      <p:sp>
        <p:nvSpPr>
          <p:cNvPr id="11" name="Pfeil nach unten 10"/>
          <p:cNvSpPr/>
          <p:nvPr/>
        </p:nvSpPr>
        <p:spPr>
          <a:xfrm rot="2604473">
            <a:off x="7341045" y="1330432"/>
            <a:ext cx="288032" cy="648072"/>
          </a:xfrm>
          <a:prstGeom prst="downArrow">
            <a:avLst>
              <a:gd name="adj1" fmla="val 50000"/>
              <a:gd name="adj2" fmla="val 86759"/>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pitchFamily="34" charset="0"/>
            </a:endParaRPr>
          </a:p>
        </p:txBody>
      </p:sp>
      <p:sp>
        <p:nvSpPr>
          <p:cNvPr id="10" name="Textfeld 9"/>
          <p:cNvSpPr txBox="1"/>
          <p:nvPr/>
        </p:nvSpPr>
        <p:spPr>
          <a:xfrm>
            <a:off x="323528" y="1772816"/>
            <a:ext cx="8568952" cy="3970318"/>
          </a:xfrm>
          <a:prstGeom prst="rect">
            <a:avLst/>
          </a:prstGeom>
          <a:noFill/>
        </p:spPr>
        <p:txBody>
          <a:bodyPr wrap="square" rtlCol="0">
            <a:spAutoFit/>
          </a:bodyPr>
          <a:lstStyle/>
          <a:p>
            <a:r>
              <a:rPr lang="de-DE" dirty="0" smtClean="0">
                <a:latin typeface="Calibri" pitchFamily="34" charset="0"/>
              </a:rPr>
              <a:t>"Der Anwendungsbereich ist auf diese Bereiche beschränkt, </a:t>
            </a:r>
            <a:r>
              <a:rPr lang="de-DE" b="1" dirty="0" smtClean="0">
                <a:latin typeface="Calibri" pitchFamily="34" charset="0"/>
              </a:rPr>
              <a:t>da hier das staatliche Interesse an einer Verbreitung der Forschungsergebnisse besonders hoch ist</a:t>
            </a:r>
            <a:r>
              <a:rPr lang="de-DE" dirty="0" smtClean="0">
                <a:latin typeface="Calibri" pitchFamily="34" charset="0"/>
              </a:rPr>
              <a:t>. Anders als bspw. bei der rein universitären Forschung ist es üblich, </a:t>
            </a:r>
            <a:r>
              <a:rPr lang="de-DE" dirty="0" err="1" smtClean="0">
                <a:latin typeface="Calibri" pitchFamily="34" charset="0"/>
              </a:rPr>
              <a:t>dass</a:t>
            </a:r>
            <a:r>
              <a:rPr lang="de-DE" dirty="0" smtClean="0">
                <a:latin typeface="Calibri" pitchFamily="34" charset="0"/>
              </a:rPr>
              <a:t> der Staat bei der staatlichen Förderung Vorgaben hinsichtlich der Ziele und der Verwertung der Forschung macht. Diese Differenzierung </a:t>
            </a:r>
            <a:r>
              <a:rPr lang="de-DE" dirty="0" err="1" smtClean="0">
                <a:latin typeface="Calibri" pitchFamily="34" charset="0"/>
              </a:rPr>
              <a:t>lässt</a:t>
            </a:r>
            <a:r>
              <a:rPr lang="de-DE" dirty="0" smtClean="0">
                <a:latin typeface="Calibri" pitchFamily="34" charset="0"/>
              </a:rPr>
              <a:t> sich mit dem unterschiedlichen Gewicht des staatlichen Interesses an der Verbreitung und Verwertung der Forschungsergebnisse begründen. [Sowohl] Die Projektförderung als auch die Tätigkeit an außeruniversitären Forschungseinrichtungen beruht auf programmatischen Vorgaben und Förderrichtlinien der Zuwendungsgeber, die damit den Erkenntnisgewinn in zuvor festgelegten Themenbereichen fördern wollen. Zu den Rahmenbedingungen dieser Förderbereiche gehören seit jeher Förderbestimmungen, die z.B. auch die Verwertung und Verbreitung der Ergebnisse regeln. Die erweiterten urheberrechtlichen Verwertungsmöglichkeiten sollen daher diesen Forschungsbereichen ermöglicht werden."</a:t>
            </a:r>
            <a:br>
              <a:rPr lang="de-DE" dirty="0" smtClean="0">
                <a:latin typeface="Calibri" pitchFamily="34" charset="0"/>
              </a:rPr>
            </a:br>
            <a:endParaRPr lang="en-US" dirty="0">
              <a:latin typeface="Calibri" pitchFamily="34" charset="0"/>
            </a:endParaRPr>
          </a:p>
        </p:txBody>
      </p:sp>
      <p:sp>
        <p:nvSpPr>
          <p:cNvPr id="17" name="Textfeld 16"/>
          <p:cNvSpPr txBox="1"/>
          <p:nvPr/>
        </p:nvSpPr>
        <p:spPr>
          <a:xfrm>
            <a:off x="323528" y="764704"/>
            <a:ext cx="6840760" cy="923330"/>
          </a:xfrm>
          <a:prstGeom prst="rect">
            <a:avLst/>
          </a:prstGeom>
          <a:noFill/>
        </p:spPr>
        <p:txBody>
          <a:bodyPr wrap="square" rtlCol="0">
            <a:spAutoFit/>
          </a:bodyPr>
          <a:lstStyle/>
          <a:p>
            <a:r>
              <a:rPr lang="de-DE" dirty="0" smtClean="0">
                <a:latin typeface="Calibri" pitchFamily="34" charset="0"/>
              </a:rPr>
              <a:t>Forschungstätigkeit, die im Rahmen der </a:t>
            </a:r>
            <a:r>
              <a:rPr lang="de-DE" b="1" dirty="0" smtClean="0">
                <a:latin typeface="Calibri" pitchFamily="34" charset="0"/>
              </a:rPr>
              <a:t>öffentlichen Projektförderung </a:t>
            </a:r>
            <a:r>
              <a:rPr lang="de-DE" dirty="0" smtClean="0">
                <a:latin typeface="Calibri" pitchFamily="34" charset="0"/>
              </a:rPr>
              <a:t>oder an einer </a:t>
            </a:r>
            <a:r>
              <a:rPr lang="de-DE" b="1" dirty="0" smtClean="0">
                <a:latin typeface="Calibri" pitchFamily="34" charset="0"/>
              </a:rPr>
              <a:t>institutionell geförderten außeruniversitären Forschungseinrichtung </a:t>
            </a:r>
            <a:r>
              <a:rPr lang="de-DE" dirty="0" smtClean="0">
                <a:latin typeface="Calibri" pitchFamily="34" charset="0"/>
              </a:rPr>
              <a:t>durchgeführt wird.</a:t>
            </a:r>
            <a:endParaRPr lang="en-US" dirty="0">
              <a:latin typeface="Calibri" pitchFamily="34" charset="0"/>
            </a:endParaRPr>
          </a:p>
        </p:txBody>
      </p:sp>
      <p:sp>
        <p:nvSpPr>
          <p:cNvPr id="18" name="Pfeil nach unten 17"/>
          <p:cNvSpPr/>
          <p:nvPr/>
        </p:nvSpPr>
        <p:spPr>
          <a:xfrm rot="2604473">
            <a:off x="6267450" y="2575240"/>
            <a:ext cx="288032" cy="648072"/>
          </a:xfrm>
          <a:prstGeom prst="downArrow">
            <a:avLst>
              <a:gd name="adj1" fmla="val 50000"/>
              <a:gd name="adj2" fmla="val 86759"/>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pitchFamily="34" charset="0"/>
            </a:endParaRPr>
          </a:p>
        </p:txBody>
      </p:sp>
      <p:sp>
        <p:nvSpPr>
          <p:cNvPr id="19" name="Pfeil nach unten 18"/>
          <p:cNvSpPr/>
          <p:nvPr/>
        </p:nvSpPr>
        <p:spPr>
          <a:xfrm rot="2604473">
            <a:off x="4899299" y="3295320"/>
            <a:ext cx="288032" cy="648072"/>
          </a:xfrm>
          <a:prstGeom prst="downArrow">
            <a:avLst>
              <a:gd name="adj1" fmla="val 50000"/>
              <a:gd name="adj2" fmla="val 86759"/>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pitchFamily="34" charset="0"/>
            </a:endParaRPr>
          </a:p>
        </p:txBody>
      </p:sp>
      <p:sp>
        <p:nvSpPr>
          <p:cNvPr id="20" name="Pfeil nach unten 19"/>
          <p:cNvSpPr/>
          <p:nvPr/>
        </p:nvSpPr>
        <p:spPr>
          <a:xfrm rot="2604473">
            <a:off x="7707610" y="3295319"/>
            <a:ext cx="288032" cy="648072"/>
          </a:xfrm>
          <a:prstGeom prst="downArrow">
            <a:avLst>
              <a:gd name="adj1" fmla="val 50000"/>
              <a:gd name="adj2" fmla="val 86759"/>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pitchFamily="34" charset="0"/>
            </a:endParaRPr>
          </a:p>
        </p:txBody>
      </p:sp>
      <p:sp>
        <p:nvSpPr>
          <p:cNvPr id="21" name="Pfeil nach unten 20"/>
          <p:cNvSpPr/>
          <p:nvPr/>
        </p:nvSpPr>
        <p:spPr>
          <a:xfrm rot="2604473">
            <a:off x="5907410" y="4447447"/>
            <a:ext cx="288032" cy="648072"/>
          </a:xfrm>
          <a:prstGeom prst="downArrow">
            <a:avLst>
              <a:gd name="adj1" fmla="val 50000"/>
              <a:gd name="adj2" fmla="val 86759"/>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0" grpId="0"/>
      <p:bldP spid="18" grpId="0" animBg="1"/>
      <p:bldP spid="19" grpId="0" animBg="1"/>
      <p:bldP spid="20" grpId="0" animBg="1"/>
      <p:bldP spid="21"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39552" y="1124744"/>
            <a:ext cx="7776864" cy="858490"/>
          </a:xfrm>
        </p:spPr>
        <p:txBody>
          <a:bodyPr anchor="ctr"/>
          <a:lstStyle/>
          <a:p>
            <a:pPr algn="ctr"/>
            <a:r>
              <a:rPr lang="en-US" sz="2800" dirty="0" smtClean="0">
                <a:latin typeface="Calibri" pitchFamily="34" charset="0"/>
              </a:rPr>
              <a:t>Was </a:t>
            </a:r>
            <a:r>
              <a:rPr lang="en-US" sz="2800" dirty="0" err="1" smtClean="0">
                <a:latin typeface="Calibri" pitchFamily="34" charset="0"/>
              </a:rPr>
              <a:t>ist</a:t>
            </a:r>
            <a:r>
              <a:rPr lang="en-US" sz="2800" dirty="0" smtClean="0">
                <a:latin typeface="Calibri" pitchFamily="34" charset="0"/>
              </a:rPr>
              <a:t> </a:t>
            </a:r>
            <a:r>
              <a:rPr lang="en-US" sz="2800" dirty="0" err="1" smtClean="0">
                <a:latin typeface="Calibri" pitchFamily="34" charset="0"/>
              </a:rPr>
              <a:t>zwischen</a:t>
            </a:r>
            <a:r>
              <a:rPr lang="en-US" sz="2800" dirty="0" smtClean="0">
                <a:latin typeface="Calibri" pitchFamily="34" charset="0"/>
              </a:rPr>
              <a:t> </a:t>
            </a:r>
            <a:r>
              <a:rPr lang="en-US" sz="2800" dirty="0" err="1" smtClean="0">
                <a:latin typeface="Calibri" pitchFamily="34" charset="0"/>
              </a:rPr>
              <a:t>dem</a:t>
            </a:r>
            <a:r>
              <a:rPr lang="en-US" sz="2800" dirty="0" smtClean="0">
                <a:latin typeface="Calibri" pitchFamily="34" charset="0"/>
              </a:rPr>
              <a:t> 20.2.13 und 5.4.13 </a:t>
            </a:r>
            <a:r>
              <a:rPr lang="en-US" sz="2800" dirty="0" err="1" smtClean="0">
                <a:latin typeface="Calibri" pitchFamily="34" charset="0"/>
              </a:rPr>
              <a:t>passiert</a:t>
            </a:r>
            <a:r>
              <a:rPr lang="en-US" sz="2800" dirty="0" smtClean="0">
                <a:latin typeface="Calibri" pitchFamily="34" charset="0"/>
              </a:rPr>
              <a:t>?</a:t>
            </a:r>
            <a:br>
              <a:rPr lang="en-US" sz="2800" dirty="0" smtClean="0">
                <a:latin typeface="Calibri" pitchFamily="34" charset="0"/>
              </a:rPr>
            </a:br>
            <a:r>
              <a:rPr lang="en-US" sz="2800" dirty="0" err="1" smtClean="0">
                <a:latin typeface="Calibri" pitchFamily="34" charset="0"/>
              </a:rPr>
              <a:t>Wer</a:t>
            </a:r>
            <a:r>
              <a:rPr lang="en-US" sz="2800" dirty="0" smtClean="0">
                <a:latin typeface="Calibri" pitchFamily="34" charset="0"/>
              </a:rPr>
              <a:t> hat was </a:t>
            </a:r>
            <a:r>
              <a:rPr lang="en-US" sz="2800" dirty="0" err="1" smtClean="0">
                <a:latin typeface="Calibri" pitchFamily="34" charset="0"/>
              </a:rPr>
              <a:t>wann</a:t>
            </a:r>
            <a:r>
              <a:rPr lang="en-US" sz="2800" dirty="0" smtClean="0">
                <a:latin typeface="Calibri" pitchFamily="34" charset="0"/>
              </a:rPr>
              <a:t> </a:t>
            </a:r>
            <a:r>
              <a:rPr lang="en-US" sz="2800" dirty="0" err="1" smtClean="0">
                <a:latin typeface="Calibri" pitchFamily="34" charset="0"/>
              </a:rPr>
              <a:t>gewusst</a:t>
            </a:r>
            <a:r>
              <a:rPr lang="en-US" sz="2800" dirty="0" smtClean="0">
                <a:latin typeface="Calibri" pitchFamily="34" charset="0"/>
              </a:rPr>
              <a:t> </a:t>
            </a:r>
            <a:r>
              <a:rPr lang="en-US" sz="2800" dirty="0" err="1" smtClean="0">
                <a:latin typeface="Calibri" pitchFamily="34" charset="0"/>
              </a:rPr>
              <a:t>oder</a:t>
            </a:r>
            <a:r>
              <a:rPr lang="en-US" sz="2800" dirty="0" smtClean="0">
                <a:latin typeface="Calibri" pitchFamily="34" charset="0"/>
              </a:rPr>
              <a:t> </a:t>
            </a:r>
            <a:r>
              <a:rPr lang="en-US" sz="2800" dirty="0" err="1" smtClean="0">
                <a:latin typeface="Calibri" pitchFamily="34" charset="0"/>
              </a:rPr>
              <a:t>wissen</a:t>
            </a:r>
            <a:r>
              <a:rPr lang="en-US" sz="2800" dirty="0" smtClean="0">
                <a:latin typeface="Calibri" pitchFamily="34" charset="0"/>
              </a:rPr>
              <a:t> </a:t>
            </a:r>
            <a:r>
              <a:rPr lang="en-US" sz="2800" dirty="0" err="1" smtClean="0">
                <a:latin typeface="Calibri" pitchFamily="34" charset="0"/>
              </a:rPr>
              <a:t>können</a:t>
            </a:r>
            <a:r>
              <a:rPr lang="en-US" sz="2800" dirty="0" smtClean="0">
                <a:latin typeface="Calibri" pitchFamily="34" charset="0"/>
              </a:rPr>
              <a:t>?</a:t>
            </a:r>
            <a:endParaRPr lang="en-US" sz="2800" dirty="0">
              <a:latin typeface="Calibri" pitchFamily="34" charset="0"/>
            </a:endParaRPr>
          </a:p>
        </p:txBody>
      </p:sp>
      <p:sp>
        <p:nvSpPr>
          <p:cNvPr id="4" name="Foliennummernplatzhalter 3"/>
          <p:cNvSpPr>
            <a:spLocks noGrp="1"/>
          </p:cNvSpPr>
          <p:nvPr>
            <p:ph type="sldNum" sz="quarter" idx="12"/>
          </p:nvPr>
        </p:nvSpPr>
        <p:spPr/>
        <p:txBody>
          <a:bodyPr/>
          <a:lstStyle/>
          <a:p>
            <a:pPr>
              <a:defRPr/>
            </a:pPr>
            <a:fld id="{86DBC630-A2E8-4068-BF39-0B9677811039}" type="slidenum">
              <a:rPr lang="en-US" altLang="en-US" smtClean="0">
                <a:latin typeface="Calibri" pitchFamily="34" charset="0"/>
              </a:rPr>
              <a:pPr>
                <a:defRPr/>
              </a:pPr>
              <a:t>11</a:t>
            </a:fld>
            <a:endParaRPr lang="en-US" altLang="en-US" dirty="0">
              <a:latin typeface="Calibri" pitchFamily="34" charset="0"/>
            </a:endParaRPr>
          </a:p>
        </p:txBody>
      </p:sp>
      <p:sp>
        <p:nvSpPr>
          <p:cNvPr id="13" name="Textfeld 12"/>
          <p:cNvSpPr txBox="1"/>
          <p:nvPr/>
        </p:nvSpPr>
        <p:spPr>
          <a:xfrm>
            <a:off x="251520" y="1988840"/>
            <a:ext cx="8496944" cy="369332"/>
          </a:xfrm>
          <a:prstGeom prst="rect">
            <a:avLst/>
          </a:prstGeom>
          <a:noFill/>
        </p:spPr>
        <p:txBody>
          <a:bodyPr wrap="square" rtlCol="0">
            <a:spAutoFit/>
          </a:bodyPr>
          <a:lstStyle/>
          <a:p>
            <a:pPr algn="ctr"/>
            <a:r>
              <a:rPr lang="en-US" dirty="0" err="1" smtClean="0">
                <a:latin typeface="Calibri" pitchFamily="34" charset="0"/>
              </a:rPr>
              <a:t>Stellungnahmen</a:t>
            </a:r>
            <a:r>
              <a:rPr lang="en-US" dirty="0" smtClean="0">
                <a:latin typeface="Calibri" pitchFamily="34" charset="0"/>
              </a:rPr>
              <a:t> </a:t>
            </a:r>
            <a:r>
              <a:rPr lang="en-US" dirty="0" err="1" smtClean="0">
                <a:latin typeface="Calibri" pitchFamily="34" charset="0"/>
              </a:rPr>
              <a:t>zur</a:t>
            </a:r>
            <a:r>
              <a:rPr lang="en-US" dirty="0" smtClean="0">
                <a:latin typeface="Calibri" pitchFamily="34" charset="0"/>
              </a:rPr>
              <a:t> </a:t>
            </a:r>
            <a:r>
              <a:rPr lang="en-US" dirty="0" err="1" smtClean="0">
                <a:latin typeface="Calibri" pitchFamily="34" charset="0"/>
              </a:rPr>
              <a:t>RefE</a:t>
            </a:r>
            <a:r>
              <a:rPr lang="en-US" dirty="0" smtClean="0">
                <a:latin typeface="Calibri" pitchFamily="34" charset="0"/>
              </a:rPr>
              <a:t> des </a:t>
            </a:r>
            <a:r>
              <a:rPr lang="en-US" dirty="0" err="1" smtClean="0">
                <a:latin typeface="Calibri" pitchFamily="34" charset="0"/>
              </a:rPr>
              <a:t>BMJ</a:t>
            </a:r>
            <a:r>
              <a:rPr lang="en-US" dirty="0" smtClean="0">
                <a:latin typeface="Calibri" pitchFamily="34" charset="0"/>
              </a:rPr>
              <a:t> </a:t>
            </a:r>
            <a:r>
              <a:rPr lang="en-US" dirty="0" err="1" smtClean="0">
                <a:latin typeface="Calibri" pitchFamily="34" charset="0"/>
              </a:rPr>
              <a:t>sollten</a:t>
            </a:r>
            <a:r>
              <a:rPr lang="en-US" dirty="0" smtClean="0">
                <a:latin typeface="Calibri" pitchFamily="34" charset="0"/>
              </a:rPr>
              <a:t> </a:t>
            </a:r>
            <a:r>
              <a:rPr lang="en-US" dirty="0" err="1" smtClean="0">
                <a:latin typeface="Calibri" pitchFamily="34" charset="0"/>
              </a:rPr>
              <a:t>bis</a:t>
            </a:r>
            <a:r>
              <a:rPr lang="en-US" dirty="0" smtClean="0">
                <a:latin typeface="Calibri" pitchFamily="34" charset="0"/>
              </a:rPr>
              <a:t> 6.3.2103 </a:t>
            </a:r>
            <a:r>
              <a:rPr lang="en-US" dirty="0" err="1" smtClean="0">
                <a:latin typeface="Calibri" pitchFamily="34" charset="0"/>
              </a:rPr>
              <a:t>eingegangen</a:t>
            </a:r>
            <a:r>
              <a:rPr lang="en-US" dirty="0" smtClean="0">
                <a:latin typeface="Calibri" pitchFamily="34" charset="0"/>
              </a:rPr>
              <a:t> </a:t>
            </a:r>
            <a:r>
              <a:rPr lang="en-US" dirty="0" err="1" smtClean="0">
                <a:latin typeface="Calibri" pitchFamily="34" charset="0"/>
              </a:rPr>
              <a:t>sein</a:t>
            </a:r>
            <a:endParaRPr lang="en-US" dirty="0">
              <a:latin typeface="Calibri" pitchFamily="34" charset="0"/>
            </a:endParaRPr>
          </a:p>
        </p:txBody>
      </p:sp>
      <p:sp>
        <p:nvSpPr>
          <p:cNvPr id="14" name="Textfeld 13"/>
          <p:cNvSpPr txBox="1"/>
          <p:nvPr/>
        </p:nvSpPr>
        <p:spPr>
          <a:xfrm>
            <a:off x="179512" y="260648"/>
            <a:ext cx="7920880" cy="646331"/>
          </a:xfrm>
          <a:prstGeom prst="rect">
            <a:avLst/>
          </a:prstGeom>
          <a:noFill/>
        </p:spPr>
        <p:txBody>
          <a:bodyPr wrap="square" rtlCol="0">
            <a:spAutoFit/>
          </a:bodyPr>
          <a:lstStyle/>
          <a:p>
            <a:pPr algn="ctr"/>
            <a:r>
              <a:rPr lang="en-US" dirty="0" err="1" smtClean="0">
                <a:latin typeface="Calibri" pitchFamily="34" charset="0"/>
              </a:rPr>
              <a:t>Im</a:t>
            </a:r>
            <a:r>
              <a:rPr lang="en-US" dirty="0" smtClean="0">
                <a:latin typeface="Calibri" pitchFamily="34" charset="0"/>
              </a:rPr>
              <a:t> </a:t>
            </a:r>
            <a:r>
              <a:rPr lang="en-US" dirty="0" err="1" smtClean="0">
                <a:latin typeface="Calibri" pitchFamily="34" charset="0"/>
              </a:rPr>
              <a:t>folgenden</a:t>
            </a:r>
            <a:r>
              <a:rPr lang="en-US" dirty="0" smtClean="0">
                <a:latin typeface="Calibri" pitchFamily="34" charset="0"/>
              </a:rPr>
              <a:t> </a:t>
            </a:r>
            <a:r>
              <a:rPr lang="en-US" dirty="0" err="1" smtClean="0">
                <a:latin typeface="Calibri" pitchFamily="34" charset="0"/>
              </a:rPr>
              <a:t>gehe</a:t>
            </a:r>
            <a:r>
              <a:rPr lang="en-US" dirty="0" smtClean="0">
                <a:latin typeface="Calibri" pitchFamily="34" charset="0"/>
              </a:rPr>
              <a:t> </a:t>
            </a:r>
            <a:r>
              <a:rPr lang="en-US" dirty="0" err="1" smtClean="0">
                <a:latin typeface="Calibri" pitchFamily="34" charset="0"/>
              </a:rPr>
              <a:t>ich</a:t>
            </a:r>
            <a:r>
              <a:rPr lang="en-US" dirty="0" smtClean="0">
                <a:latin typeface="Calibri" pitchFamily="34" charset="0"/>
              </a:rPr>
              <a:t> </a:t>
            </a:r>
            <a:r>
              <a:rPr lang="en-US" dirty="0" err="1" smtClean="0">
                <a:latin typeface="Calibri" pitchFamily="34" charset="0"/>
              </a:rPr>
              <a:t>nur</a:t>
            </a:r>
            <a:r>
              <a:rPr lang="en-US" dirty="0" smtClean="0">
                <a:latin typeface="Calibri" pitchFamily="34" charset="0"/>
              </a:rPr>
              <a:t> auf </a:t>
            </a:r>
            <a:r>
              <a:rPr lang="en-US" dirty="0">
                <a:latin typeface="Calibri" pitchFamily="34" charset="0"/>
              </a:rPr>
              <a:t>d</a:t>
            </a:r>
            <a:r>
              <a:rPr lang="en-US" dirty="0" smtClean="0">
                <a:latin typeface="Calibri" pitchFamily="34" charset="0"/>
              </a:rPr>
              <a:t>as Problem </a:t>
            </a:r>
            <a:r>
              <a:rPr lang="en-US" dirty="0" err="1" smtClean="0">
                <a:latin typeface="Calibri" pitchFamily="34" charset="0"/>
              </a:rPr>
              <a:t>der</a:t>
            </a:r>
            <a:r>
              <a:rPr lang="en-US" dirty="0" smtClean="0">
                <a:latin typeface="Calibri" pitchFamily="34" charset="0"/>
              </a:rPr>
              <a:t> </a:t>
            </a:r>
            <a:r>
              <a:rPr lang="en-US" dirty="0" err="1" smtClean="0">
                <a:latin typeface="Calibri" pitchFamily="34" charset="0"/>
              </a:rPr>
              <a:t>Ausklammerung</a:t>
            </a:r>
            <a:r>
              <a:rPr lang="en-US" dirty="0" smtClean="0">
                <a:latin typeface="Calibri" pitchFamily="34" charset="0"/>
              </a:rPr>
              <a:t> </a:t>
            </a:r>
            <a:r>
              <a:rPr lang="en-US" dirty="0" err="1" smtClean="0">
                <a:latin typeface="Calibri" pitchFamily="34" charset="0"/>
              </a:rPr>
              <a:t>der</a:t>
            </a:r>
            <a:r>
              <a:rPr lang="en-US" dirty="0" smtClean="0">
                <a:latin typeface="Calibri" pitchFamily="34" charset="0"/>
              </a:rPr>
              <a:t> “</a:t>
            </a:r>
            <a:r>
              <a:rPr lang="en-US" dirty="0" err="1" smtClean="0">
                <a:latin typeface="Calibri" pitchFamily="34" charset="0"/>
              </a:rPr>
              <a:t>normalen</a:t>
            </a:r>
            <a:r>
              <a:rPr lang="en-US" dirty="0" smtClean="0">
                <a:latin typeface="Calibri" pitchFamily="34" charset="0"/>
              </a:rPr>
              <a:t>” </a:t>
            </a:r>
            <a:r>
              <a:rPr lang="en-US" dirty="0" err="1" smtClean="0">
                <a:latin typeface="Calibri" pitchFamily="34" charset="0"/>
              </a:rPr>
              <a:t>Hochschulforschung</a:t>
            </a:r>
            <a:r>
              <a:rPr lang="en-US" dirty="0" smtClean="0">
                <a:latin typeface="Calibri" pitchFamily="34" charset="0"/>
              </a:rPr>
              <a:t> </a:t>
            </a:r>
            <a:r>
              <a:rPr lang="en-US" dirty="0" err="1" smtClean="0">
                <a:latin typeface="Calibri" pitchFamily="34" charset="0"/>
              </a:rPr>
              <a:t>ein</a:t>
            </a:r>
            <a:endParaRPr lang="en-US" dirty="0">
              <a:latin typeface="Calibri" pitchFamily="34" charset="0"/>
            </a:endParaRPr>
          </a:p>
        </p:txBody>
      </p:sp>
      <p:sp>
        <p:nvSpPr>
          <p:cNvPr id="22" name="Textfeld 21"/>
          <p:cNvSpPr txBox="1"/>
          <p:nvPr/>
        </p:nvSpPr>
        <p:spPr>
          <a:xfrm>
            <a:off x="0" y="5013176"/>
            <a:ext cx="8496944" cy="1200329"/>
          </a:xfrm>
          <a:prstGeom prst="rect">
            <a:avLst/>
          </a:prstGeom>
          <a:noFill/>
        </p:spPr>
        <p:txBody>
          <a:bodyPr wrap="square" rtlCol="0">
            <a:spAutoFit/>
          </a:bodyPr>
          <a:lstStyle/>
          <a:p>
            <a:pPr algn="ctr"/>
            <a:r>
              <a:rPr lang="de-DE" b="1" dirty="0" smtClean="0">
                <a:latin typeface="Calibri" pitchFamily="34" charset="0"/>
              </a:rPr>
              <a:t>Völlig inakzeptabel wäre es, wenn die Begünstigungsbedingungen so interpretiert würden, </a:t>
            </a:r>
            <a:r>
              <a:rPr lang="de-DE" b="1" dirty="0" err="1" smtClean="0">
                <a:latin typeface="Calibri" pitchFamily="34" charset="0"/>
              </a:rPr>
              <a:t>dass</a:t>
            </a:r>
            <a:r>
              <a:rPr lang="de-DE" b="1" dirty="0" smtClean="0">
                <a:latin typeface="Calibri" pitchFamily="34" charset="0"/>
              </a:rPr>
              <a:t> sie nur die Ergebnisse öffentlich geförderter Forschungs</a:t>
            </a:r>
            <a:r>
              <a:rPr lang="de-DE" b="1" i="1" dirty="0" smtClean="0">
                <a:latin typeface="Calibri" pitchFamily="34" charset="0"/>
              </a:rPr>
              <a:t>projekte</a:t>
            </a:r>
            <a:r>
              <a:rPr lang="de-DE" b="1" dirty="0" smtClean="0">
                <a:latin typeface="Calibri" pitchFamily="34" charset="0"/>
              </a:rPr>
              <a:t> beträfen. </a:t>
            </a:r>
          </a:p>
          <a:p>
            <a:pPr algn="ctr"/>
            <a:r>
              <a:rPr lang="de-DE" dirty="0" smtClean="0">
                <a:latin typeface="Calibri" pitchFamily="34" charset="0"/>
              </a:rPr>
              <a:t>Das Aktionsbündnis bittet ausdrücklich um Klärung, </a:t>
            </a:r>
            <a:r>
              <a:rPr lang="de-DE" dirty="0" err="1" smtClean="0">
                <a:latin typeface="Calibri" pitchFamily="34" charset="0"/>
              </a:rPr>
              <a:t>dass</a:t>
            </a:r>
            <a:r>
              <a:rPr lang="de-DE" dirty="0" smtClean="0">
                <a:latin typeface="Calibri" pitchFamily="34" charset="0"/>
              </a:rPr>
              <a:t> der Regelungsvorschlag nicht auf Arbeiten aus Projektforschung beschränkt ist.</a:t>
            </a:r>
            <a:endParaRPr lang="en-US" dirty="0">
              <a:latin typeface="Calibri" pitchFamily="34" charset="0"/>
            </a:endParaRPr>
          </a:p>
        </p:txBody>
      </p:sp>
      <p:sp>
        <p:nvSpPr>
          <p:cNvPr id="23" name="Pfeil nach unten 22"/>
          <p:cNvSpPr/>
          <p:nvPr/>
        </p:nvSpPr>
        <p:spPr>
          <a:xfrm rot="2604473">
            <a:off x="2235002" y="4303431"/>
            <a:ext cx="288032" cy="648072"/>
          </a:xfrm>
          <a:prstGeom prst="downArrow">
            <a:avLst>
              <a:gd name="adj1" fmla="val 50000"/>
              <a:gd name="adj2" fmla="val 86759"/>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pitchFamily="34" charset="0"/>
            </a:endParaRPr>
          </a:p>
        </p:txBody>
      </p:sp>
      <p:grpSp>
        <p:nvGrpSpPr>
          <p:cNvPr id="26" name="Gruppieren 25"/>
          <p:cNvGrpSpPr/>
          <p:nvPr/>
        </p:nvGrpSpPr>
        <p:grpSpPr>
          <a:xfrm>
            <a:off x="251520" y="1927167"/>
            <a:ext cx="8496944" cy="2403097"/>
            <a:chOff x="251520" y="1927167"/>
            <a:chExt cx="8496944" cy="2403097"/>
          </a:xfrm>
        </p:grpSpPr>
        <p:grpSp>
          <p:nvGrpSpPr>
            <p:cNvPr id="25" name="Gruppieren 24"/>
            <p:cNvGrpSpPr/>
            <p:nvPr/>
          </p:nvGrpSpPr>
          <p:grpSpPr>
            <a:xfrm>
              <a:off x="251520" y="2420888"/>
              <a:ext cx="8496944" cy="1909376"/>
              <a:chOff x="251520" y="2420888"/>
              <a:chExt cx="8496944" cy="1909376"/>
            </a:xfrm>
          </p:grpSpPr>
          <p:sp>
            <p:nvSpPr>
              <p:cNvPr id="15" name="Textfeld 14"/>
              <p:cNvSpPr txBox="1"/>
              <p:nvPr/>
            </p:nvSpPr>
            <p:spPr>
              <a:xfrm>
                <a:off x="251520" y="2420888"/>
                <a:ext cx="8496944" cy="461665"/>
              </a:xfrm>
              <a:prstGeom prst="rect">
                <a:avLst/>
              </a:prstGeom>
              <a:noFill/>
            </p:spPr>
            <p:txBody>
              <a:bodyPr wrap="square" rtlCol="0">
                <a:spAutoFit/>
              </a:bodyPr>
              <a:lstStyle/>
              <a:p>
                <a:pPr algn="ctr"/>
                <a:r>
                  <a:rPr lang="en-US" sz="2400" dirty="0" err="1">
                    <a:latin typeface="Calibri" pitchFamily="34" charset="0"/>
                  </a:rPr>
                  <a:t>a</a:t>
                </a:r>
                <a:r>
                  <a:rPr lang="en-US" sz="2400" dirty="0" err="1" smtClean="0">
                    <a:latin typeface="Calibri" pitchFamily="34" charset="0"/>
                  </a:rPr>
                  <a:t>us</a:t>
                </a:r>
                <a:r>
                  <a:rPr lang="en-US" sz="2400" dirty="0" smtClean="0">
                    <a:latin typeface="Calibri" pitchFamily="34" charset="0"/>
                  </a:rPr>
                  <a:t> </a:t>
                </a:r>
                <a:r>
                  <a:rPr lang="en-US" sz="2400" dirty="0" err="1" smtClean="0">
                    <a:latin typeface="Calibri" pitchFamily="34" charset="0"/>
                  </a:rPr>
                  <a:t>der</a:t>
                </a:r>
                <a:r>
                  <a:rPr lang="en-US" sz="2400" dirty="0" smtClean="0">
                    <a:latin typeface="Calibri" pitchFamily="34" charset="0"/>
                  </a:rPr>
                  <a:t> </a:t>
                </a:r>
                <a:r>
                  <a:rPr lang="en-US" sz="2400" dirty="0" err="1" smtClean="0">
                    <a:latin typeface="Calibri" pitchFamily="34" charset="0"/>
                  </a:rPr>
                  <a:t>Stellungnahme</a:t>
                </a:r>
                <a:r>
                  <a:rPr lang="en-US" sz="2400" dirty="0" smtClean="0">
                    <a:latin typeface="Calibri" pitchFamily="34" charset="0"/>
                  </a:rPr>
                  <a:t> des </a:t>
                </a:r>
                <a:r>
                  <a:rPr lang="en-US" sz="2400" dirty="0" err="1" smtClean="0">
                    <a:latin typeface="Calibri" pitchFamily="34" charset="0"/>
                  </a:rPr>
                  <a:t>Aktionsbündnisses</a:t>
                </a:r>
                <a:r>
                  <a:rPr lang="en-US" sz="2400" dirty="0" smtClean="0">
                    <a:latin typeface="Calibri" pitchFamily="34" charset="0"/>
                  </a:rPr>
                  <a:t> </a:t>
                </a:r>
                <a:r>
                  <a:rPr lang="en-US" sz="2400" dirty="0" err="1" smtClean="0">
                    <a:latin typeface="Calibri" pitchFamily="34" charset="0"/>
                  </a:rPr>
                  <a:t>vom</a:t>
                </a:r>
                <a:r>
                  <a:rPr lang="en-US" sz="2400" dirty="0" smtClean="0">
                    <a:latin typeface="Calibri" pitchFamily="34" charset="0"/>
                  </a:rPr>
                  <a:t> </a:t>
                </a:r>
                <a:r>
                  <a:rPr lang="en-US" sz="2400" b="1" dirty="0" smtClean="0">
                    <a:latin typeface="Calibri" pitchFamily="34" charset="0"/>
                  </a:rPr>
                  <a:t>4.3.2013</a:t>
                </a:r>
                <a:endParaRPr lang="en-US" sz="2400" b="1" dirty="0">
                  <a:latin typeface="Calibri" pitchFamily="34" charset="0"/>
                </a:endParaRPr>
              </a:p>
            </p:txBody>
          </p:sp>
          <p:sp>
            <p:nvSpPr>
              <p:cNvPr id="16" name="Textfeld 15"/>
              <p:cNvSpPr txBox="1"/>
              <p:nvPr/>
            </p:nvSpPr>
            <p:spPr>
              <a:xfrm>
                <a:off x="251520" y="2852936"/>
                <a:ext cx="8496944" cy="1477328"/>
              </a:xfrm>
              <a:prstGeom prst="rect">
                <a:avLst/>
              </a:prstGeom>
              <a:noFill/>
            </p:spPr>
            <p:txBody>
              <a:bodyPr wrap="square" rtlCol="0">
                <a:spAutoFit/>
              </a:bodyPr>
              <a:lstStyle/>
              <a:p>
                <a:pPr algn="ctr"/>
                <a:r>
                  <a:rPr lang="de-DE" dirty="0" smtClean="0">
                    <a:latin typeface="Calibri" pitchFamily="34" charset="0"/>
                  </a:rPr>
                  <a:t>…. hält das Aktionsbündnis die Beschränkung auf die „im Rahmen einer mindestens zur Hälfte mit öffentlichen Mitteln finanzierten Lehr- und Forschungstätigkeit” entstandenen Werke nicht für zielführend. </a:t>
                </a:r>
                <a:r>
                  <a:rPr lang="de-DE" b="1" dirty="0" smtClean="0">
                    <a:latin typeface="Calibri" pitchFamily="34" charset="0"/>
                  </a:rPr>
                  <a:t>Das Zweitverwertungsrecht sollte </a:t>
                </a:r>
                <a:r>
                  <a:rPr lang="de-DE" b="1" i="1" dirty="0" smtClean="0">
                    <a:latin typeface="Calibri" pitchFamily="34" charset="0"/>
                  </a:rPr>
                  <a:t>allen</a:t>
                </a:r>
                <a:r>
                  <a:rPr lang="de-DE" b="1" dirty="0" smtClean="0">
                    <a:latin typeface="Calibri" pitchFamily="34" charset="0"/>
                  </a:rPr>
                  <a:t> </a:t>
                </a:r>
                <a:r>
                  <a:rPr lang="de-DE" b="1" dirty="0" err="1" smtClean="0">
                    <a:latin typeface="Calibri" pitchFamily="34" charset="0"/>
                  </a:rPr>
                  <a:t>AutorInnen</a:t>
                </a:r>
                <a:r>
                  <a:rPr lang="de-DE" b="1" dirty="0" smtClean="0">
                    <a:latin typeface="Calibri" pitchFamily="34" charset="0"/>
                  </a:rPr>
                  <a:t> zugebilligt werden, unabhängig von der Art ihrer Beschäftigung und unabhängig von der Form </a:t>
                </a:r>
                <a:r>
                  <a:rPr lang="de-DE" dirty="0" smtClean="0">
                    <a:latin typeface="Calibri" pitchFamily="34" charset="0"/>
                  </a:rPr>
                  <a:t>der Finanzierung ihrer Arbeit.</a:t>
                </a:r>
                <a:endParaRPr lang="en-US" dirty="0">
                  <a:latin typeface="Calibri" pitchFamily="34" charset="0"/>
                </a:endParaRPr>
              </a:p>
            </p:txBody>
          </p:sp>
        </p:grpSp>
        <p:sp>
          <p:nvSpPr>
            <p:cNvPr id="24" name="Pfeil nach unten 23"/>
            <p:cNvSpPr/>
            <p:nvPr/>
          </p:nvSpPr>
          <p:spPr>
            <a:xfrm rot="2604473">
              <a:off x="5115323" y="1927167"/>
              <a:ext cx="288032" cy="648072"/>
            </a:xfrm>
            <a:prstGeom prst="downArrow">
              <a:avLst>
                <a:gd name="adj1" fmla="val 50000"/>
                <a:gd name="adj2" fmla="val 86759"/>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pitchFamily="34" charset="0"/>
              </a:endParaRPr>
            </a:p>
          </p:txBody>
        </p:sp>
      </p:grpSp>
      <p:sp>
        <p:nvSpPr>
          <p:cNvPr id="17" name="Pfeil nach unten 16"/>
          <p:cNvSpPr/>
          <p:nvPr/>
        </p:nvSpPr>
        <p:spPr>
          <a:xfrm rot="2604473">
            <a:off x="7707610" y="2935279"/>
            <a:ext cx="288032" cy="648072"/>
          </a:xfrm>
          <a:prstGeom prst="downArrow">
            <a:avLst>
              <a:gd name="adj1" fmla="val 50000"/>
              <a:gd name="adj2" fmla="val 86759"/>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3" grpId="0" animBg="1"/>
      <p:bldP spid="1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39552" y="260648"/>
            <a:ext cx="7776864" cy="858490"/>
          </a:xfrm>
        </p:spPr>
        <p:txBody>
          <a:bodyPr anchor="ctr"/>
          <a:lstStyle/>
          <a:p>
            <a:pPr algn="ctr"/>
            <a:r>
              <a:rPr lang="en-US" sz="2800" dirty="0" smtClean="0">
                <a:latin typeface="Calibri" pitchFamily="34" charset="0"/>
              </a:rPr>
              <a:t>Was </a:t>
            </a:r>
            <a:r>
              <a:rPr lang="en-US" sz="2800" dirty="0" err="1" smtClean="0">
                <a:latin typeface="Calibri" pitchFamily="34" charset="0"/>
              </a:rPr>
              <a:t>ist</a:t>
            </a:r>
            <a:r>
              <a:rPr lang="en-US" sz="2800" dirty="0" smtClean="0">
                <a:latin typeface="Calibri" pitchFamily="34" charset="0"/>
              </a:rPr>
              <a:t> </a:t>
            </a:r>
            <a:r>
              <a:rPr lang="en-US" sz="2800" dirty="0" err="1" smtClean="0">
                <a:latin typeface="Calibri" pitchFamily="34" charset="0"/>
              </a:rPr>
              <a:t>zwischen</a:t>
            </a:r>
            <a:r>
              <a:rPr lang="en-US" sz="2800" dirty="0" smtClean="0">
                <a:latin typeface="Calibri" pitchFamily="34" charset="0"/>
              </a:rPr>
              <a:t> </a:t>
            </a:r>
            <a:r>
              <a:rPr lang="en-US" sz="2800" dirty="0" err="1" smtClean="0">
                <a:latin typeface="Calibri" pitchFamily="34" charset="0"/>
              </a:rPr>
              <a:t>dem</a:t>
            </a:r>
            <a:r>
              <a:rPr lang="en-US" sz="2800" dirty="0" smtClean="0">
                <a:latin typeface="Calibri" pitchFamily="34" charset="0"/>
              </a:rPr>
              <a:t> 20.2.13 und 5.4.13 </a:t>
            </a:r>
            <a:r>
              <a:rPr lang="en-US" sz="2800" dirty="0" err="1" smtClean="0">
                <a:latin typeface="Calibri" pitchFamily="34" charset="0"/>
              </a:rPr>
              <a:t>passiert</a:t>
            </a:r>
            <a:r>
              <a:rPr lang="en-US" sz="2800" dirty="0" smtClean="0">
                <a:latin typeface="Calibri" pitchFamily="34" charset="0"/>
              </a:rPr>
              <a:t>?</a:t>
            </a:r>
            <a:br>
              <a:rPr lang="en-US" sz="2800" dirty="0" smtClean="0">
                <a:latin typeface="Calibri" pitchFamily="34" charset="0"/>
              </a:rPr>
            </a:br>
            <a:r>
              <a:rPr lang="en-US" sz="2800" dirty="0" err="1" smtClean="0">
                <a:latin typeface="Calibri" pitchFamily="34" charset="0"/>
              </a:rPr>
              <a:t>Wer</a:t>
            </a:r>
            <a:r>
              <a:rPr lang="en-US" sz="2800" dirty="0" smtClean="0">
                <a:latin typeface="Calibri" pitchFamily="34" charset="0"/>
              </a:rPr>
              <a:t> hat was </a:t>
            </a:r>
            <a:r>
              <a:rPr lang="en-US" sz="2800" dirty="0" err="1" smtClean="0">
                <a:latin typeface="Calibri" pitchFamily="34" charset="0"/>
              </a:rPr>
              <a:t>wann</a:t>
            </a:r>
            <a:r>
              <a:rPr lang="en-US" sz="2800" dirty="0" smtClean="0">
                <a:latin typeface="Calibri" pitchFamily="34" charset="0"/>
              </a:rPr>
              <a:t> </a:t>
            </a:r>
            <a:r>
              <a:rPr lang="en-US" sz="2800" dirty="0" err="1" smtClean="0">
                <a:latin typeface="Calibri" pitchFamily="34" charset="0"/>
              </a:rPr>
              <a:t>gewusst</a:t>
            </a:r>
            <a:r>
              <a:rPr lang="en-US" sz="2800" dirty="0" smtClean="0">
                <a:latin typeface="Calibri" pitchFamily="34" charset="0"/>
              </a:rPr>
              <a:t> </a:t>
            </a:r>
            <a:r>
              <a:rPr lang="en-US" sz="2800" dirty="0" err="1" smtClean="0">
                <a:latin typeface="Calibri" pitchFamily="34" charset="0"/>
              </a:rPr>
              <a:t>oder</a:t>
            </a:r>
            <a:r>
              <a:rPr lang="en-US" sz="2800" dirty="0" smtClean="0">
                <a:latin typeface="Calibri" pitchFamily="34" charset="0"/>
              </a:rPr>
              <a:t> </a:t>
            </a:r>
            <a:r>
              <a:rPr lang="en-US" sz="2800" dirty="0" err="1" smtClean="0">
                <a:latin typeface="Calibri" pitchFamily="34" charset="0"/>
              </a:rPr>
              <a:t>wissen</a:t>
            </a:r>
            <a:r>
              <a:rPr lang="en-US" sz="2800" dirty="0" smtClean="0">
                <a:latin typeface="Calibri" pitchFamily="34" charset="0"/>
              </a:rPr>
              <a:t> </a:t>
            </a:r>
            <a:r>
              <a:rPr lang="en-US" sz="2800" dirty="0" err="1" smtClean="0">
                <a:latin typeface="Calibri" pitchFamily="34" charset="0"/>
              </a:rPr>
              <a:t>können</a:t>
            </a:r>
            <a:r>
              <a:rPr lang="en-US" sz="2800" dirty="0" smtClean="0">
                <a:latin typeface="Calibri" pitchFamily="34" charset="0"/>
              </a:rPr>
              <a:t>?</a:t>
            </a:r>
            <a:endParaRPr lang="en-US" sz="2800" dirty="0">
              <a:latin typeface="Calibri" pitchFamily="34" charset="0"/>
            </a:endParaRPr>
          </a:p>
        </p:txBody>
      </p:sp>
      <p:sp>
        <p:nvSpPr>
          <p:cNvPr id="4" name="Foliennummernplatzhalter 3"/>
          <p:cNvSpPr>
            <a:spLocks noGrp="1"/>
          </p:cNvSpPr>
          <p:nvPr>
            <p:ph type="sldNum" sz="quarter" idx="12"/>
          </p:nvPr>
        </p:nvSpPr>
        <p:spPr/>
        <p:txBody>
          <a:bodyPr/>
          <a:lstStyle/>
          <a:p>
            <a:pPr>
              <a:defRPr/>
            </a:pPr>
            <a:fld id="{86DBC630-A2E8-4068-BF39-0B9677811039}" type="slidenum">
              <a:rPr lang="en-US" altLang="en-US" smtClean="0">
                <a:latin typeface="Calibri" pitchFamily="34" charset="0"/>
              </a:rPr>
              <a:pPr>
                <a:defRPr/>
              </a:pPr>
              <a:t>12</a:t>
            </a:fld>
            <a:endParaRPr lang="en-US" altLang="en-US" dirty="0">
              <a:latin typeface="Calibri" pitchFamily="34" charset="0"/>
            </a:endParaRPr>
          </a:p>
        </p:txBody>
      </p:sp>
      <p:sp>
        <p:nvSpPr>
          <p:cNvPr id="11" name="Pfeil nach unten 10"/>
          <p:cNvSpPr/>
          <p:nvPr/>
        </p:nvSpPr>
        <p:spPr>
          <a:xfrm rot="2604473">
            <a:off x="8672686" y="126968"/>
            <a:ext cx="288032" cy="648072"/>
          </a:xfrm>
          <a:prstGeom prst="downArrow">
            <a:avLst>
              <a:gd name="adj1" fmla="val 50000"/>
              <a:gd name="adj2" fmla="val 86759"/>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pitchFamily="34" charset="0"/>
            </a:endParaRPr>
          </a:p>
        </p:txBody>
      </p:sp>
      <p:sp>
        <p:nvSpPr>
          <p:cNvPr id="15" name="Textfeld 14"/>
          <p:cNvSpPr txBox="1"/>
          <p:nvPr/>
        </p:nvSpPr>
        <p:spPr>
          <a:xfrm>
            <a:off x="323528" y="1484784"/>
            <a:ext cx="8496944" cy="461665"/>
          </a:xfrm>
          <a:prstGeom prst="rect">
            <a:avLst/>
          </a:prstGeom>
          <a:noFill/>
        </p:spPr>
        <p:txBody>
          <a:bodyPr wrap="square" rtlCol="0">
            <a:spAutoFit/>
          </a:bodyPr>
          <a:lstStyle/>
          <a:p>
            <a:pPr algn="ctr"/>
            <a:r>
              <a:rPr lang="en-US" sz="2400" dirty="0" err="1"/>
              <a:t>a</a:t>
            </a:r>
            <a:r>
              <a:rPr lang="en-US" sz="2400" dirty="0" err="1" smtClean="0"/>
              <a:t>us</a:t>
            </a:r>
            <a:r>
              <a:rPr lang="en-US" sz="2400" dirty="0" smtClean="0"/>
              <a:t> </a:t>
            </a:r>
            <a:r>
              <a:rPr lang="en-US" sz="2400" dirty="0" err="1" smtClean="0"/>
              <a:t>der</a:t>
            </a:r>
            <a:r>
              <a:rPr lang="en-US" sz="2400" dirty="0" smtClean="0"/>
              <a:t> </a:t>
            </a:r>
            <a:r>
              <a:rPr lang="en-US" sz="2400" dirty="0" err="1" smtClean="0"/>
              <a:t>Stellungnahme</a:t>
            </a:r>
            <a:r>
              <a:rPr lang="en-US" sz="2400" dirty="0" smtClean="0"/>
              <a:t> des </a:t>
            </a:r>
            <a:r>
              <a:rPr lang="en-US" sz="2400" dirty="0" err="1" smtClean="0"/>
              <a:t>dbv</a:t>
            </a:r>
            <a:r>
              <a:rPr lang="en-US" sz="2400" dirty="0" smtClean="0"/>
              <a:t> </a:t>
            </a:r>
            <a:r>
              <a:rPr lang="en-US" sz="2400" dirty="0" err="1" smtClean="0"/>
              <a:t>vom</a:t>
            </a:r>
            <a:r>
              <a:rPr lang="en-US" sz="2400" dirty="0" smtClean="0"/>
              <a:t> 6.3.2013</a:t>
            </a:r>
            <a:endParaRPr lang="en-US" sz="2400" dirty="0"/>
          </a:p>
        </p:txBody>
      </p:sp>
      <p:sp>
        <p:nvSpPr>
          <p:cNvPr id="16" name="Textfeld 15"/>
          <p:cNvSpPr txBox="1"/>
          <p:nvPr/>
        </p:nvSpPr>
        <p:spPr>
          <a:xfrm>
            <a:off x="467544" y="2420888"/>
            <a:ext cx="8496944" cy="2534027"/>
          </a:xfrm>
          <a:prstGeom prst="rect">
            <a:avLst/>
          </a:prstGeom>
          <a:noFill/>
        </p:spPr>
        <p:txBody>
          <a:bodyPr wrap="square" rtlCol="0">
            <a:spAutoFit/>
          </a:bodyPr>
          <a:lstStyle/>
          <a:p>
            <a:pPr algn="ctr">
              <a:lnSpc>
                <a:spcPct val="150000"/>
              </a:lnSpc>
            </a:pPr>
            <a:r>
              <a:rPr lang="de-DE" dirty="0"/>
              <a:t>„Die Begrenzung auf Beiträge, die mit mindestens 50 % durch öffentliche Mittel finanziert worden sind, stellt eine zu enge Begrenzung des Anwendungsbereichs der Vorschrift dar. Wissenschaftliche Ergebnisse sollen </a:t>
            </a:r>
            <a:r>
              <a:rPr lang="de-DE" b="1" dirty="0"/>
              <a:t>unabhängig von ihrer Finanzierung</a:t>
            </a:r>
            <a:r>
              <a:rPr lang="de-DE" dirty="0"/>
              <a:t> besser sichtbar werden, da der </a:t>
            </a:r>
            <a:r>
              <a:rPr lang="de-DE" b="1" dirty="0"/>
              <a:t>Urheber und nicht die Institution </a:t>
            </a:r>
            <a:r>
              <a:rPr lang="de-DE" dirty="0"/>
              <a:t>im Vordergrund stehen sollte. </a:t>
            </a:r>
            <a:r>
              <a:rPr lang="de-DE" b="1" dirty="0"/>
              <a:t>Das Quorum der Finanzierung aus öffentlichen Mitteln sollte daher gestrichen werden.“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39552" y="188640"/>
            <a:ext cx="7776864" cy="858490"/>
          </a:xfrm>
        </p:spPr>
        <p:txBody>
          <a:bodyPr anchor="ctr"/>
          <a:lstStyle/>
          <a:p>
            <a:pPr algn="ctr"/>
            <a:r>
              <a:rPr lang="en-US" sz="2800" dirty="0" smtClean="0">
                <a:latin typeface="Calibri" pitchFamily="34" charset="0"/>
              </a:rPr>
              <a:t>Was </a:t>
            </a:r>
            <a:r>
              <a:rPr lang="en-US" sz="2800" dirty="0" err="1" smtClean="0">
                <a:latin typeface="Calibri" pitchFamily="34" charset="0"/>
              </a:rPr>
              <a:t>ist</a:t>
            </a:r>
            <a:r>
              <a:rPr lang="en-US" sz="2800" dirty="0" smtClean="0">
                <a:latin typeface="Calibri" pitchFamily="34" charset="0"/>
              </a:rPr>
              <a:t> </a:t>
            </a:r>
            <a:r>
              <a:rPr lang="en-US" sz="2800" dirty="0" err="1" smtClean="0">
                <a:latin typeface="Calibri" pitchFamily="34" charset="0"/>
              </a:rPr>
              <a:t>zwischen</a:t>
            </a:r>
            <a:r>
              <a:rPr lang="en-US" sz="2800" dirty="0" smtClean="0">
                <a:latin typeface="Calibri" pitchFamily="34" charset="0"/>
              </a:rPr>
              <a:t> </a:t>
            </a:r>
            <a:r>
              <a:rPr lang="en-US" sz="2800" dirty="0" err="1" smtClean="0">
                <a:latin typeface="Calibri" pitchFamily="34" charset="0"/>
              </a:rPr>
              <a:t>dem</a:t>
            </a:r>
            <a:r>
              <a:rPr lang="en-US" sz="2800" dirty="0" smtClean="0">
                <a:latin typeface="Calibri" pitchFamily="34" charset="0"/>
              </a:rPr>
              <a:t> 20.2.13 und 5.4.13 </a:t>
            </a:r>
            <a:r>
              <a:rPr lang="en-US" sz="2800" dirty="0" err="1" smtClean="0">
                <a:latin typeface="Calibri" pitchFamily="34" charset="0"/>
              </a:rPr>
              <a:t>passiert</a:t>
            </a:r>
            <a:r>
              <a:rPr lang="en-US" sz="2800" dirty="0" smtClean="0">
                <a:latin typeface="Calibri" pitchFamily="34" charset="0"/>
              </a:rPr>
              <a:t>?</a:t>
            </a:r>
            <a:br>
              <a:rPr lang="en-US" sz="2800" dirty="0" smtClean="0">
                <a:latin typeface="Calibri" pitchFamily="34" charset="0"/>
              </a:rPr>
            </a:br>
            <a:r>
              <a:rPr lang="en-US" sz="2800" dirty="0" err="1" smtClean="0">
                <a:latin typeface="Calibri" pitchFamily="34" charset="0"/>
              </a:rPr>
              <a:t>Wer</a:t>
            </a:r>
            <a:r>
              <a:rPr lang="en-US" sz="2800" dirty="0" smtClean="0">
                <a:latin typeface="Calibri" pitchFamily="34" charset="0"/>
              </a:rPr>
              <a:t> hat was </a:t>
            </a:r>
            <a:r>
              <a:rPr lang="en-US" sz="2800" dirty="0" err="1" smtClean="0">
                <a:latin typeface="Calibri" pitchFamily="34" charset="0"/>
              </a:rPr>
              <a:t>wann</a:t>
            </a:r>
            <a:r>
              <a:rPr lang="en-US" sz="2800" dirty="0" smtClean="0">
                <a:latin typeface="Calibri" pitchFamily="34" charset="0"/>
              </a:rPr>
              <a:t> </a:t>
            </a:r>
            <a:r>
              <a:rPr lang="en-US" sz="2800" dirty="0" err="1" smtClean="0">
                <a:latin typeface="Calibri" pitchFamily="34" charset="0"/>
              </a:rPr>
              <a:t>gewusst</a:t>
            </a:r>
            <a:r>
              <a:rPr lang="en-US" sz="2800" dirty="0" smtClean="0">
                <a:latin typeface="Calibri" pitchFamily="34" charset="0"/>
              </a:rPr>
              <a:t> </a:t>
            </a:r>
            <a:r>
              <a:rPr lang="en-US" sz="2800" dirty="0" err="1" smtClean="0">
                <a:latin typeface="Calibri" pitchFamily="34" charset="0"/>
              </a:rPr>
              <a:t>oder</a:t>
            </a:r>
            <a:r>
              <a:rPr lang="en-US" sz="2800" dirty="0" smtClean="0">
                <a:latin typeface="Calibri" pitchFamily="34" charset="0"/>
              </a:rPr>
              <a:t> </a:t>
            </a:r>
            <a:r>
              <a:rPr lang="en-US" sz="2800" dirty="0" err="1" smtClean="0">
                <a:latin typeface="Calibri" pitchFamily="34" charset="0"/>
              </a:rPr>
              <a:t>wissen</a:t>
            </a:r>
            <a:r>
              <a:rPr lang="en-US" sz="2800" dirty="0" smtClean="0">
                <a:latin typeface="Calibri" pitchFamily="34" charset="0"/>
              </a:rPr>
              <a:t> </a:t>
            </a:r>
            <a:r>
              <a:rPr lang="en-US" sz="2800" dirty="0" err="1" smtClean="0">
                <a:latin typeface="Calibri" pitchFamily="34" charset="0"/>
              </a:rPr>
              <a:t>können</a:t>
            </a:r>
            <a:r>
              <a:rPr lang="en-US" sz="2800" dirty="0" smtClean="0">
                <a:latin typeface="Calibri" pitchFamily="34" charset="0"/>
              </a:rPr>
              <a:t>?</a:t>
            </a:r>
            <a:endParaRPr lang="en-US" sz="2800" dirty="0">
              <a:latin typeface="Calibri" pitchFamily="34" charset="0"/>
            </a:endParaRPr>
          </a:p>
        </p:txBody>
      </p:sp>
      <p:sp>
        <p:nvSpPr>
          <p:cNvPr id="4" name="Foliennummernplatzhalter 3"/>
          <p:cNvSpPr>
            <a:spLocks noGrp="1"/>
          </p:cNvSpPr>
          <p:nvPr>
            <p:ph type="sldNum" sz="quarter" idx="12"/>
          </p:nvPr>
        </p:nvSpPr>
        <p:spPr/>
        <p:txBody>
          <a:bodyPr/>
          <a:lstStyle/>
          <a:p>
            <a:pPr>
              <a:defRPr/>
            </a:pPr>
            <a:fld id="{86DBC630-A2E8-4068-BF39-0B9677811039}" type="slidenum">
              <a:rPr lang="en-US" altLang="en-US" smtClean="0">
                <a:latin typeface="Calibri" pitchFamily="34" charset="0"/>
              </a:rPr>
              <a:pPr>
                <a:defRPr/>
              </a:pPr>
              <a:t>13</a:t>
            </a:fld>
            <a:endParaRPr lang="en-US" altLang="en-US" dirty="0">
              <a:latin typeface="Calibri" pitchFamily="34" charset="0"/>
            </a:endParaRPr>
          </a:p>
        </p:txBody>
      </p:sp>
      <p:sp>
        <p:nvSpPr>
          <p:cNvPr id="11" name="Pfeil nach unten 10"/>
          <p:cNvSpPr/>
          <p:nvPr/>
        </p:nvSpPr>
        <p:spPr>
          <a:xfrm rot="2604473">
            <a:off x="8672686" y="126968"/>
            <a:ext cx="288032" cy="648072"/>
          </a:xfrm>
          <a:prstGeom prst="downArrow">
            <a:avLst>
              <a:gd name="adj1" fmla="val 50000"/>
              <a:gd name="adj2" fmla="val 86759"/>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pitchFamily="34" charset="0"/>
            </a:endParaRPr>
          </a:p>
        </p:txBody>
      </p:sp>
      <p:sp>
        <p:nvSpPr>
          <p:cNvPr id="15" name="Textfeld 14"/>
          <p:cNvSpPr txBox="1"/>
          <p:nvPr/>
        </p:nvSpPr>
        <p:spPr>
          <a:xfrm>
            <a:off x="395536" y="1268760"/>
            <a:ext cx="8496944" cy="1200329"/>
          </a:xfrm>
          <a:prstGeom prst="rect">
            <a:avLst/>
          </a:prstGeom>
          <a:noFill/>
        </p:spPr>
        <p:txBody>
          <a:bodyPr wrap="square" rtlCol="0">
            <a:spAutoFit/>
          </a:bodyPr>
          <a:lstStyle/>
          <a:p>
            <a:pPr algn="ctr"/>
            <a:r>
              <a:rPr lang="de-DE" sz="2400" dirty="0">
                <a:latin typeface="Calibri" pitchFamily="34" charset="0"/>
              </a:rPr>
              <a:t>Gemeinsame Stellungnahme der </a:t>
            </a:r>
            <a:r>
              <a:rPr lang="de-DE" sz="2400" b="1" dirty="0">
                <a:latin typeface="Calibri" pitchFamily="34" charset="0"/>
              </a:rPr>
              <a:t>Kultusministerkonferenz </a:t>
            </a:r>
            <a:r>
              <a:rPr lang="de-DE" sz="2400" b="1" dirty="0" smtClean="0">
                <a:latin typeface="Calibri" pitchFamily="34" charset="0"/>
              </a:rPr>
              <a:t>und der </a:t>
            </a:r>
            <a:r>
              <a:rPr lang="de-DE" sz="2400" b="1" dirty="0">
                <a:latin typeface="Calibri" pitchFamily="34" charset="0"/>
              </a:rPr>
              <a:t>Allianz der </a:t>
            </a:r>
          </a:p>
          <a:p>
            <a:pPr algn="ctr"/>
            <a:r>
              <a:rPr lang="de-DE" sz="2400" b="1" dirty="0" smtClean="0">
                <a:latin typeface="Calibri" pitchFamily="34" charset="0"/>
              </a:rPr>
              <a:t>Deutschen Wissenschaftsorganisationen </a:t>
            </a:r>
            <a:r>
              <a:rPr lang="de-DE" sz="2400" dirty="0" smtClean="0">
                <a:latin typeface="Calibri" pitchFamily="34" charset="0"/>
              </a:rPr>
              <a:t>(</a:t>
            </a:r>
            <a:r>
              <a:rPr lang="de-DE" sz="2400" dirty="0">
                <a:latin typeface="Calibri" pitchFamily="34" charset="0"/>
              </a:rPr>
              <a:t>Stand: 08.03.2013)</a:t>
            </a:r>
          </a:p>
        </p:txBody>
      </p:sp>
      <p:sp>
        <p:nvSpPr>
          <p:cNvPr id="16" name="Textfeld 15"/>
          <p:cNvSpPr txBox="1"/>
          <p:nvPr/>
        </p:nvSpPr>
        <p:spPr>
          <a:xfrm>
            <a:off x="323528" y="2636912"/>
            <a:ext cx="8496944" cy="1015663"/>
          </a:xfrm>
          <a:prstGeom prst="rect">
            <a:avLst/>
          </a:prstGeom>
          <a:noFill/>
        </p:spPr>
        <p:txBody>
          <a:bodyPr wrap="square" rtlCol="0">
            <a:spAutoFit/>
          </a:bodyPr>
          <a:lstStyle/>
          <a:p>
            <a:pPr algn="ctr"/>
            <a:r>
              <a:rPr lang="de-DE" sz="2000" dirty="0" smtClean="0">
                <a:latin typeface="Calibri" pitchFamily="34" charset="0"/>
              </a:rPr>
              <a:t>Der </a:t>
            </a:r>
            <a:r>
              <a:rPr lang="de-DE" sz="2000" dirty="0" err="1" smtClean="0">
                <a:latin typeface="Calibri" pitchFamily="34" charset="0"/>
              </a:rPr>
              <a:t>RefE</a:t>
            </a:r>
            <a:r>
              <a:rPr lang="de-DE" sz="2000" dirty="0" smtClean="0">
                <a:latin typeface="Calibri" pitchFamily="34" charset="0"/>
              </a:rPr>
              <a:t> wird grundsätzlich begrüßt, aber an verschiedenen Stellen kritisiert: sollte </a:t>
            </a:r>
            <a:r>
              <a:rPr lang="de-DE" sz="2000" b="1" dirty="0" smtClean="0">
                <a:latin typeface="Calibri" pitchFamily="34" charset="0"/>
              </a:rPr>
              <a:t>Zweitveröffentlichungsrecht heißen, </a:t>
            </a:r>
            <a:r>
              <a:rPr lang="de-DE" sz="2000" b="1" dirty="0" err="1" smtClean="0">
                <a:latin typeface="Calibri" pitchFamily="34" charset="0"/>
              </a:rPr>
              <a:t>Embargofrist</a:t>
            </a:r>
            <a:r>
              <a:rPr lang="de-DE" sz="2000" b="1" dirty="0" smtClean="0">
                <a:latin typeface="Calibri" pitchFamily="34" charset="0"/>
              </a:rPr>
              <a:t> zu lange, nur Zeitschriften nicht akzeptabel</a:t>
            </a:r>
            <a:endParaRPr lang="de-DE" sz="2000" b="1" dirty="0">
              <a:latin typeface="Calibri" pitchFamily="34" charset="0"/>
            </a:endParaRPr>
          </a:p>
        </p:txBody>
      </p:sp>
      <p:sp>
        <p:nvSpPr>
          <p:cNvPr id="9" name="Textfeld 8"/>
          <p:cNvSpPr txBox="1"/>
          <p:nvPr/>
        </p:nvSpPr>
        <p:spPr>
          <a:xfrm>
            <a:off x="323528" y="5949280"/>
            <a:ext cx="8496944" cy="646331"/>
          </a:xfrm>
          <a:prstGeom prst="rect">
            <a:avLst/>
          </a:prstGeom>
          <a:noFill/>
        </p:spPr>
        <p:txBody>
          <a:bodyPr wrap="square" rtlCol="0">
            <a:spAutoFit/>
          </a:bodyPr>
          <a:lstStyle/>
          <a:p>
            <a:pPr algn="ctr"/>
            <a:r>
              <a:rPr lang="de-DE" dirty="0" smtClean="0">
                <a:latin typeface="Calibri" pitchFamily="34" charset="0"/>
              </a:rPr>
              <a:t>http://www.allianz-initiative.de/fileadmin/user_upload/Stellungnahme_UrhR_KMK_Allianz_2013.pdf</a:t>
            </a:r>
            <a:endParaRPr lang="de-DE" dirty="0">
              <a:latin typeface="Calibri" pitchFamily="34" charset="0"/>
            </a:endParaRPr>
          </a:p>
        </p:txBody>
      </p:sp>
      <p:sp>
        <p:nvSpPr>
          <p:cNvPr id="10" name="Textfeld 9"/>
          <p:cNvSpPr txBox="1"/>
          <p:nvPr/>
        </p:nvSpPr>
        <p:spPr>
          <a:xfrm>
            <a:off x="251520" y="4437112"/>
            <a:ext cx="8496944" cy="707886"/>
          </a:xfrm>
          <a:prstGeom prst="rect">
            <a:avLst/>
          </a:prstGeom>
          <a:noFill/>
        </p:spPr>
        <p:txBody>
          <a:bodyPr wrap="square" rtlCol="0">
            <a:spAutoFit/>
          </a:bodyPr>
          <a:lstStyle/>
          <a:p>
            <a:pPr algn="ctr"/>
            <a:r>
              <a:rPr lang="de-DE" sz="2000" dirty="0" smtClean="0">
                <a:latin typeface="Calibri" pitchFamily="34" charset="0"/>
              </a:rPr>
              <a:t>Die Gefahr einer Ausgrenzung der normalen Hochschulforschung wurde nicht  gesehen</a:t>
            </a:r>
            <a:endParaRPr lang="de-DE" sz="2000" b="1" dirty="0">
              <a:latin typeface="Calibri" pitchFamily="34" charset="0"/>
            </a:endParaRPr>
          </a:p>
        </p:txBody>
      </p:sp>
      <p:sp>
        <p:nvSpPr>
          <p:cNvPr id="12" name="Textfeld 11"/>
          <p:cNvSpPr txBox="1"/>
          <p:nvPr/>
        </p:nvSpPr>
        <p:spPr>
          <a:xfrm>
            <a:off x="3635896" y="3933056"/>
            <a:ext cx="936104" cy="461665"/>
          </a:xfrm>
          <a:prstGeom prst="rect">
            <a:avLst/>
          </a:prstGeom>
          <a:solidFill>
            <a:srgbClr val="002060"/>
          </a:solidFill>
        </p:spPr>
        <p:txBody>
          <a:bodyPr wrap="square" rtlCol="0">
            <a:spAutoFit/>
          </a:bodyPr>
          <a:lstStyle/>
          <a:p>
            <a:pPr algn="ctr"/>
            <a:r>
              <a:rPr lang="en-US" sz="2400" dirty="0" err="1" smtClean="0">
                <a:solidFill>
                  <a:schemeClr val="bg1"/>
                </a:solidFill>
                <a:latin typeface="Calibri" pitchFamily="34" charset="0"/>
              </a:rPr>
              <a:t>aber</a:t>
            </a:r>
            <a:endParaRPr lang="en-US" sz="2400" dirty="0">
              <a:solidFill>
                <a:schemeClr val="bg1"/>
              </a:solidFill>
              <a:latin typeface="Calibri" pitchFamily="34" charset="0"/>
            </a:endParaRPr>
          </a:p>
        </p:txBody>
      </p:sp>
      <p:sp>
        <p:nvSpPr>
          <p:cNvPr id="17" name="Textfeld 16"/>
          <p:cNvSpPr txBox="1"/>
          <p:nvPr/>
        </p:nvSpPr>
        <p:spPr>
          <a:xfrm>
            <a:off x="755576" y="5157192"/>
            <a:ext cx="2952328" cy="830997"/>
          </a:xfrm>
          <a:prstGeom prst="rect">
            <a:avLst/>
          </a:prstGeom>
          <a:solidFill>
            <a:srgbClr val="002060"/>
          </a:solidFill>
        </p:spPr>
        <p:txBody>
          <a:bodyPr wrap="square" rtlCol="0">
            <a:spAutoFit/>
          </a:bodyPr>
          <a:lstStyle/>
          <a:p>
            <a:pPr algn="ctr"/>
            <a:r>
              <a:rPr lang="en-US" sz="2400" dirty="0" err="1">
                <a:solidFill>
                  <a:schemeClr val="bg1"/>
                </a:solidFill>
                <a:latin typeface="Calibri" pitchFamily="34" charset="0"/>
              </a:rPr>
              <a:t>w</a:t>
            </a:r>
            <a:r>
              <a:rPr lang="en-US" sz="2400" dirty="0" err="1" smtClean="0">
                <a:solidFill>
                  <a:schemeClr val="bg1"/>
                </a:solidFill>
                <a:latin typeface="Calibri" pitchFamily="34" charset="0"/>
              </a:rPr>
              <a:t>er</a:t>
            </a:r>
            <a:r>
              <a:rPr lang="en-US" sz="2400" dirty="0" smtClean="0">
                <a:solidFill>
                  <a:schemeClr val="bg1"/>
                </a:solidFill>
                <a:latin typeface="Calibri" pitchFamily="34" charset="0"/>
              </a:rPr>
              <a:t> hat </a:t>
            </a:r>
            <a:r>
              <a:rPr lang="en-US" sz="2400" dirty="0" err="1" smtClean="0">
                <a:solidFill>
                  <a:schemeClr val="bg1"/>
                </a:solidFill>
                <a:latin typeface="Calibri" pitchFamily="34" charset="0"/>
              </a:rPr>
              <a:t>da</a:t>
            </a:r>
            <a:r>
              <a:rPr lang="en-US" sz="2400" dirty="0" smtClean="0">
                <a:solidFill>
                  <a:schemeClr val="bg1"/>
                </a:solidFill>
                <a:latin typeface="Calibri" pitchFamily="34" charset="0"/>
              </a:rPr>
              <a:t> </a:t>
            </a:r>
            <a:r>
              <a:rPr lang="en-US" sz="2400" dirty="0" err="1" smtClean="0">
                <a:solidFill>
                  <a:schemeClr val="bg1"/>
                </a:solidFill>
                <a:latin typeface="Calibri" pitchFamily="34" charset="0"/>
              </a:rPr>
              <a:t>erfolgreich</a:t>
            </a:r>
            <a:r>
              <a:rPr lang="en-US" sz="2400" dirty="0" smtClean="0">
                <a:solidFill>
                  <a:schemeClr val="bg1"/>
                </a:solidFill>
                <a:latin typeface="Calibri" pitchFamily="34" charset="0"/>
              </a:rPr>
              <a:t> </a:t>
            </a:r>
            <a:r>
              <a:rPr lang="en-US" sz="2400" dirty="0" err="1" smtClean="0">
                <a:solidFill>
                  <a:schemeClr val="bg1"/>
                </a:solidFill>
                <a:latin typeface="Calibri" pitchFamily="34" charset="0"/>
              </a:rPr>
              <a:t>Wirkung</a:t>
            </a:r>
            <a:r>
              <a:rPr lang="en-US" sz="2400" dirty="0" smtClean="0">
                <a:solidFill>
                  <a:schemeClr val="bg1"/>
                </a:solidFill>
                <a:latin typeface="Calibri" pitchFamily="34" charset="0"/>
              </a:rPr>
              <a:t> </a:t>
            </a:r>
            <a:r>
              <a:rPr lang="en-US" sz="2400" dirty="0" err="1" smtClean="0">
                <a:solidFill>
                  <a:schemeClr val="bg1"/>
                </a:solidFill>
                <a:latin typeface="Calibri" pitchFamily="34" charset="0"/>
              </a:rPr>
              <a:t>erzielt</a:t>
            </a:r>
            <a:r>
              <a:rPr lang="en-US" sz="2400" dirty="0" smtClean="0">
                <a:solidFill>
                  <a:schemeClr val="bg1"/>
                </a:solidFill>
                <a:latin typeface="Calibri" pitchFamily="34" charset="0"/>
              </a:rPr>
              <a:t>?</a:t>
            </a:r>
            <a:endParaRPr lang="en-US" sz="2400" dirty="0">
              <a:solidFill>
                <a:schemeClr val="bg1"/>
              </a:solidFill>
              <a:latin typeface="Calibri" pitchFamily="34" charset="0"/>
            </a:endParaRPr>
          </a:p>
        </p:txBody>
      </p:sp>
      <p:sp>
        <p:nvSpPr>
          <p:cNvPr id="18" name="Textfeld 17"/>
          <p:cNvSpPr txBox="1"/>
          <p:nvPr/>
        </p:nvSpPr>
        <p:spPr>
          <a:xfrm>
            <a:off x="5220072" y="5157192"/>
            <a:ext cx="2952328" cy="830997"/>
          </a:xfrm>
          <a:prstGeom prst="rect">
            <a:avLst/>
          </a:prstGeom>
          <a:solidFill>
            <a:srgbClr val="002060"/>
          </a:solidFill>
        </p:spPr>
        <p:txBody>
          <a:bodyPr wrap="square" rtlCol="0">
            <a:spAutoFit/>
          </a:bodyPr>
          <a:lstStyle/>
          <a:p>
            <a:pPr algn="ctr"/>
            <a:r>
              <a:rPr lang="en-US" sz="2400" dirty="0" err="1">
                <a:solidFill>
                  <a:schemeClr val="bg1"/>
                </a:solidFill>
                <a:latin typeface="Calibri" pitchFamily="34" charset="0"/>
              </a:rPr>
              <a:t>h</a:t>
            </a:r>
            <a:r>
              <a:rPr lang="en-US" sz="2400" dirty="0" err="1" smtClean="0">
                <a:solidFill>
                  <a:schemeClr val="bg1"/>
                </a:solidFill>
                <a:latin typeface="Calibri" pitchFamily="34" charset="0"/>
              </a:rPr>
              <a:t>ätte</a:t>
            </a:r>
            <a:r>
              <a:rPr lang="en-US" sz="2400" dirty="0" smtClean="0">
                <a:solidFill>
                  <a:schemeClr val="bg1"/>
                </a:solidFill>
                <a:latin typeface="Calibri" pitchFamily="34" charset="0"/>
              </a:rPr>
              <a:t> man </a:t>
            </a:r>
            <a:r>
              <a:rPr lang="en-US" sz="2400" dirty="0" err="1" smtClean="0">
                <a:solidFill>
                  <a:schemeClr val="bg1"/>
                </a:solidFill>
                <a:latin typeface="Calibri" pitchFamily="34" charset="0"/>
              </a:rPr>
              <a:t>es</a:t>
            </a:r>
            <a:r>
              <a:rPr lang="en-US" sz="2400" dirty="0" smtClean="0">
                <a:solidFill>
                  <a:schemeClr val="bg1"/>
                </a:solidFill>
                <a:latin typeface="Calibri" pitchFamily="34" charset="0"/>
              </a:rPr>
              <a:t> </a:t>
            </a:r>
            <a:r>
              <a:rPr lang="en-US" sz="2400" dirty="0" err="1" smtClean="0">
                <a:solidFill>
                  <a:schemeClr val="bg1"/>
                </a:solidFill>
                <a:latin typeface="Calibri" pitchFamily="34" charset="0"/>
              </a:rPr>
              <a:t>wissen</a:t>
            </a:r>
            <a:r>
              <a:rPr lang="en-US" sz="2400" dirty="0" smtClean="0">
                <a:solidFill>
                  <a:schemeClr val="bg1"/>
                </a:solidFill>
                <a:latin typeface="Calibri" pitchFamily="34" charset="0"/>
              </a:rPr>
              <a:t> </a:t>
            </a:r>
            <a:r>
              <a:rPr lang="en-US" sz="2400" dirty="0" err="1" smtClean="0">
                <a:solidFill>
                  <a:schemeClr val="bg1"/>
                </a:solidFill>
                <a:latin typeface="Calibri" pitchFamily="34" charset="0"/>
              </a:rPr>
              <a:t>können</a:t>
            </a:r>
            <a:r>
              <a:rPr lang="en-US" sz="2400" dirty="0" smtClean="0">
                <a:solidFill>
                  <a:schemeClr val="bg1"/>
                </a:solidFill>
                <a:latin typeface="Calibri" pitchFamily="34" charset="0"/>
              </a:rPr>
              <a:t>?</a:t>
            </a:r>
            <a:endParaRPr lang="en-US" sz="2400" dirty="0">
              <a:solidFill>
                <a:schemeClr val="bg1"/>
              </a:solidFill>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5" grpId="0"/>
      <p:bldP spid="16" grpId="0"/>
      <p:bldP spid="9" grpId="0"/>
      <p:bldP spid="10" grpId="0"/>
      <p:bldP spid="12" grpId="0" animBg="1"/>
      <p:bldP spid="17" grpId="0" animBg="1"/>
      <p:bldP spid="1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39552" y="1124744"/>
            <a:ext cx="7776864" cy="858490"/>
          </a:xfrm>
        </p:spPr>
        <p:txBody>
          <a:bodyPr anchor="ctr"/>
          <a:lstStyle/>
          <a:p>
            <a:pPr algn="ctr"/>
            <a:r>
              <a:rPr lang="en-US" sz="2800" dirty="0" smtClean="0">
                <a:latin typeface="Calibri" pitchFamily="34" charset="0"/>
              </a:rPr>
              <a:t>Was </a:t>
            </a:r>
            <a:r>
              <a:rPr lang="en-US" sz="2800" dirty="0" err="1" smtClean="0">
                <a:latin typeface="Calibri" pitchFamily="34" charset="0"/>
              </a:rPr>
              <a:t>ist</a:t>
            </a:r>
            <a:r>
              <a:rPr lang="en-US" sz="2800" dirty="0" smtClean="0">
                <a:latin typeface="Calibri" pitchFamily="34" charset="0"/>
              </a:rPr>
              <a:t> </a:t>
            </a:r>
            <a:r>
              <a:rPr lang="en-US" sz="2800" dirty="0" err="1" smtClean="0">
                <a:latin typeface="Calibri" pitchFamily="34" charset="0"/>
              </a:rPr>
              <a:t>zwischen</a:t>
            </a:r>
            <a:r>
              <a:rPr lang="en-US" sz="2800" dirty="0" smtClean="0">
                <a:latin typeface="Calibri" pitchFamily="34" charset="0"/>
              </a:rPr>
              <a:t> </a:t>
            </a:r>
            <a:r>
              <a:rPr lang="en-US" sz="2800" dirty="0" err="1" smtClean="0">
                <a:latin typeface="Calibri" pitchFamily="34" charset="0"/>
              </a:rPr>
              <a:t>dem</a:t>
            </a:r>
            <a:r>
              <a:rPr lang="en-US" sz="2800" dirty="0" smtClean="0">
                <a:latin typeface="Calibri" pitchFamily="34" charset="0"/>
              </a:rPr>
              <a:t> 20.2.13 und 5.4.13 </a:t>
            </a:r>
            <a:r>
              <a:rPr lang="en-US" sz="2800" dirty="0" err="1" smtClean="0">
                <a:latin typeface="Calibri" pitchFamily="34" charset="0"/>
              </a:rPr>
              <a:t>passiert</a:t>
            </a:r>
            <a:r>
              <a:rPr lang="en-US" sz="2800" dirty="0" smtClean="0">
                <a:latin typeface="Calibri" pitchFamily="34" charset="0"/>
              </a:rPr>
              <a:t>?</a:t>
            </a:r>
            <a:br>
              <a:rPr lang="en-US" sz="2800" dirty="0" smtClean="0">
                <a:latin typeface="Calibri" pitchFamily="34" charset="0"/>
              </a:rPr>
            </a:br>
            <a:r>
              <a:rPr lang="en-US" sz="2800" dirty="0" err="1" smtClean="0">
                <a:latin typeface="Calibri" pitchFamily="34" charset="0"/>
              </a:rPr>
              <a:t>Wer</a:t>
            </a:r>
            <a:r>
              <a:rPr lang="en-US" sz="2800" dirty="0" smtClean="0">
                <a:latin typeface="Calibri" pitchFamily="34" charset="0"/>
              </a:rPr>
              <a:t> hat was </a:t>
            </a:r>
            <a:r>
              <a:rPr lang="en-US" sz="2800" dirty="0" err="1" smtClean="0">
                <a:latin typeface="Calibri" pitchFamily="34" charset="0"/>
              </a:rPr>
              <a:t>wann</a:t>
            </a:r>
            <a:r>
              <a:rPr lang="en-US" sz="2800" dirty="0" smtClean="0">
                <a:latin typeface="Calibri" pitchFamily="34" charset="0"/>
              </a:rPr>
              <a:t> </a:t>
            </a:r>
            <a:r>
              <a:rPr lang="en-US" sz="2800" dirty="0" err="1" smtClean="0">
                <a:latin typeface="Calibri" pitchFamily="34" charset="0"/>
              </a:rPr>
              <a:t>gewusst</a:t>
            </a:r>
            <a:r>
              <a:rPr lang="en-US" sz="2800" dirty="0" smtClean="0">
                <a:latin typeface="Calibri" pitchFamily="34" charset="0"/>
              </a:rPr>
              <a:t> </a:t>
            </a:r>
            <a:r>
              <a:rPr lang="en-US" sz="2800" dirty="0" err="1" smtClean="0">
                <a:latin typeface="Calibri" pitchFamily="34" charset="0"/>
              </a:rPr>
              <a:t>oder</a:t>
            </a:r>
            <a:r>
              <a:rPr lang="en-US" sz="2800" dirty="0" smtClean="0">
                <a:latin typeface="Calibri" pitchFamily="34" charset="0"/>
              </a:rPr>
              <a:t> </a:t>
            </a:r>
            <a:r>
              <a:rPr lang="en-US" sz="2800" dirty="0" err="1" smtClean="0">
                <a:latin typeface="Calibri" pitchFamily="34" charset="0"/>
              </a:rPr>
              <a:t>wissen</a:t>
            </a:r>
            <a:r>
              <a:rPr lang="en-US" sz="2800" dirty="0" smtClean="0">
                <a:latin typeface="Calibri" pitchFamily="34" charset="0"/>
              </a:rPr>
              <a:t> </a:t>
            </a:r>
            <a:r>
              <a:rPr lang="en-US" sz="2800" dirty="0" err="1" smtClean="0">
                <a:latin typeface="Calibri" pitchFamily="34" charset="0"/>
              </a:rPr>
              <a:t>können</a:t>
            </a:r>
            <a:r>
              <a:rPr lang="en-US" sz="2800" dirty="0" smtClean="0">
                <a:latin typeface="Calibri" pitchFamily="34" charset="0"/>
              </a:rPr>
              <a:t>?</a:t>
            </a:r>
            <a:endParaRPr lang="en-US" sz="2800" dirty="0">
              <a:latin typeface="Calibri" pitchFamily="34" charset="0"/>
            </a:endParaRPr>
          </a:p>
        </p:txBody>
      </p:sp>
      <p:sp>
        <p:nvSpPr>
          <p:cNvPr id="4" name="Foliennummernplatzhalter 3"/>
          <p:cNvSpPr>
            <a:spLocks noGrp="1"/>
          </p:cNvSpPr>
          <p:nvPr>
            <p:ph type="sldNum" sz="quarter" idx="12"/>
          </p:nvPr>
        </p:nvSpPr>
        <p:spPr/>
        <p:txBody>
          <a:bodyPr/>
          <a:lstStyle/>
          <a:p>
            <a:pPr>
              <a:defRPr/>
            </a:pPr>
            <a:fld id="{86DBC630-A2E8-4068-BF39-0B9677811039}" type="slidenum">
              <a:rPr lang="en-US" altLang="en-US" smtClean="0">
                <a:latin typeface="Calibri" pitchFamily="34" charset="0"/>
              </a:rPr>
              <a:pPr>
                <a:defRPr/>
              </a:pPr>
              <a:t>14</a:t>
            </a:fld>
            <a:endParaRPr lang="en-US" altLang="en-US" dirty="0">
              <a:latin typeface="Calibri" pitchFamily="34" charset="0"/>
            </a:endParaRPr>
          </a:p>
        </p:txBody>
      </p:sp>
      <p:sp>
        <p:nvSpPr>
          <p:cNvPr id="11" name="Pfeil nach unten 10"/>
          <p:cNvSpPr/>
          <p:nvPr/>
        </p:nvSpPr>
        <p:spPr>
          <a:xfrm rot="2604473">
            <a:off x="8672686" y="126968"/>
            <a:ext cx="288032" cy="648072"/>
          </a:xfrm>
          <a:prstGeom prst="downArrow">
            <a:avLst>
              <a:gd name="adj1" fmla="val 50000"/>
              <a:gd name="adj2" fmla="val 86759"/>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pitchFamily="34" charset="0"/>
            </a:endParaRPr>
          </a:p>
        </p:txBody>
      </p:sp>
      <p:sp>
        <p:nvSpPr>
          <p:cNvPr id="14" name="Textfeld 13"/>
          <p:cNvSpPr txBox="1"/>
          <p:nvPr/>
        </p:nvSpPr>
        <p:spPr>
          <a:xfrm>
            <a:off x="179512" y="260648"/>
            <a:ext cx="7920880" cy="646331"/>
          </a:xfrm>
          <a:prstGeom prst="rect">
            <a:avLst/>
          </a:prstGeom>
          <a:noFill/>
        </p:spPr>
        <p:txBody>
          <a:bodyPr wrap="square" rtlCol="0">
            <a:spAutoFit/>
          </a:bodyPr>
          <a:lstStyle/>
          <a:p>
            <a:pPr algn="ctr"/>
            <a:r>
              <a:rPr lang="en-US" dirty="0" err="1" smtClean="0">
                <a:latin typeface="Calibri" pitchFamily="34" charset="0"/>
              </a:rPr>
              <a:t>Im</a:t>
            </a:r>
            <a:r>
              <a:rPr lang="en-US" dirty="0" smtClean="0">
                <a:latin typeface="Calibri" pitchFamily="34" charset="0"/>
              </a:rPr>
              <a:t> </a:t>
            </a:r>
            <a:r>
              <a:rPr lang="en-US" dirty="0" err="1" smtClean="0">
                <a:latin typeface="Calibri" pitchFamily="34" charset="0"/>
              </a:rPr>
              <a:t>folgenden</a:t>
            </a:r>
            <a:r>
              <a:rPr lang="en-US" dirty="0" smtClean="0">
                <a:latin typeface="Calibri" pitchFamily="34" charset="0"/>
              </a:rPr>
              <a:t> </a:t>
            </a:r>
            <a:r>
              <a:rPr lang="en-US" dirty="0" err="1" smtClean="0">
                <a:latin typeface="Calibri" pitchFamily="34" charset="0"/>
              </a:rPr>
              <a:t>gehe</a:t>
            </a:r>
            <a:r>
              <a:rPr lang="en-US" dirty="0" smtClean="0">
                <a:latin typeface="Calibri" pitchFamily="34" charset="0"/>
              </a:rPr>
              <a:t> </a:t>
            </a:r>
            <a:r>
              <a:rPr lang="en-US" dirty="0" err="1" smtClean="0">
                <a:latin typeface="Calibri" pitchFamily="34" charset="0"/>
              </a:rPr>
              <a:t>ich</a:t>
            </a:r>
            <a:r>
              <a:rPr lang="en-US" dirty="0" smtClean="0">
                <a:latin typeface="Calibri" pitchFamily="34" charset="0"/>
              </a:rPr>
              <a:t> </a:t>
            </a:r>
            <a:r>
              <a:rPr lang="en-US" dirty="0" err="1" smtClean="0">
                <a:latin typeface="Calibri" pitchFamily="34" charset="0"/>
              </a:rPr>
              <a:t>nur</a:t>
            </a:r>
            <a:r>
              <a:rPr lang="en-US" dirty="0" smtClean="0">
                <a:latin typeface="Calibri" pitchFamily="34" charset="0"/>
              </a:rPr>
              <a:t> auf </a:t>
            </a:r>
            <a:r>
              <a:rPr lang="en-US" dirty="0">
                <a:latin typeface="Calibri" pitchFamily="34" charset="0"/>
              </a:rPr>
              <a:t>d</a:t>
            </a:r>
            <a:r>
              <a:rPr lang="en-US" dirty="0" smtClean="0">
                <a:latin typeface="Calibri" pitchFamily="34" charset="0"/>
              </a:rPr>
              <a:t>as Problem </a:t>
            </a:r>
            <a:r>
              <a:rPr lang="en-US" dirty="0" err="1" smtClean="0">
                <a:latin typeface="Calibri" pitchFamily="34" charset="0"/>
              </a:rPr>
              <a:t>der</a:t>
            </a:r>
            <a:r>
              <a:rPr lang="en-US" dirty="0" smtClean="0">
                <a:latin typeface="Calibri" pitchFamily="34" charset="0"/>
              </a:rPr>
              <a:t> </a:t>
            </a:r>
            <a:r>
              <a:rPr lang="en-US" dirty="0" err="1" smtClean="0">
                <a:latin typeface="Calibri" pitchFamily="34" charset="0"/>
              </a:rPr>
              <a:t>Ausklammerung</a:t>
            </a:r>
            <a:r>
              <a:rPr lang="en-US" dirty="0" smtClean="0">
                <a:latin typeface="Calibri" pitchFamily="34" charset="0"/>
              </a:rPr>
              <a:t> </a:t>
            </a:r>
            <a:r>
              <a:rPr lang="en-US" dirty="0" err="1" smtClean="0">
                <a:latin typeface="Calibri" pitchFamily="34" charset="0"/>
              </a:rPr>
              <a:t>der</a:t>
            </a:r>
            <a:r>
              <a:rPr lang="en-US" dirty="0" smtClean="0">
                <a:latin typeface="Calibri" pitchFamily="34" charset="0"/>
              </a:rPr>
              <a:t> “</a:t>
            </a:r>
            <a:r>
              <a:rPr lang="en-US" dirty="0" err="1" smtClean="0">
                <a:latin typeface="Calibri" pitchFamily="34" charset="0"/>
              </a:rPr>
              <a:t>normalen</a:t>
            </a:r>
            <a:r>
              <a:rPr lang="en-US" dirty="0" smtClean="0">
                <a:latin typeface="Calibri" pitchFamily="34" charset="0"/>
              </a:rPr>
              <a:t>” </a:t>
            </a:r>
            <a:r>
              <a:rPr lang="en-US" dirty="0" err="1" smtClean="0">
                <a:latin typeface="Calibri" pitchFamily="34" charset="0"/>
              </a:rPr>
              <a:t>Hochschulforschung</a:t>
            </a:r>
            <a:r>
              <a:rPr lang="en-US" dirty="0" smtClean="0">
                <a:latin typeface="Calibri" pitchFamily="34" charset="0"/>
              </a:rPr>
              <a:t> </a:t>
            </a:r>
            <a:r>
              <a:rPr lang="en-US" dirty="0" err="1" smtClean="0">
                <a:latin typeface="Calibri" pitchFamily="34" charset="0"/>
              </a:rPr>
              <a:t>ein</a:t>
            </a:r>
            <a:endParaRPr lang="en-US" dirty="0">
              <a:latin typeface="Calibri" pitchFamily="34" charset="0"/>
            </a:endParaRPr>
          </a:p>
        </p:txBody>
      </p:sp>
      <p:sp>
        <p:nvSpPr>
          <p:cNvPr id="15" name="Textfeld 14"/>
          <p:cNvSpPr txBox="1"/>
          <p:nvPr/>
        </p:nvSpPr>
        <p:spPr>
          <a:xfrm>
            <a:off x="323528" y="2060848"/>
            <a:ext cx="8496944" cy="646331"/>
          </a:xfrm>
          <a:prstGeom prst="rect">
            <a:avLst/>
          </a:prstGeom>
          <a:noFill/>
        </p:spPr>
        <p:txBody>
          <a:bodyPr wrap="square" rtlCol="0">
            <a:spAutoFit/>
          </a:bodyPr>
          <a:lstStyle/>
          <a:p>
            <a:pPr algn="ctr"/>
            <a:r>
              <a:rPr lang="de-DE" dirty="0" smtClean="0">
                <a:latin typeface="Calibri" pitchFamily="34" charset="0"/>
              </a:rPr>
              <a:t>Ausgrenzung der normalen Hochschulforschung und Beschränkung auf öffentlich geförderte Projektforschung und außeruniversitäre institutionelle Forschung</a:t>
            </a:r>
            <a:endParaRPr lang="de-DE" dirty="0">
              <a:latin typeface="Calibri" pitchFamily="34" charset="0"/>
            </a:endParaRPr>
          </a:p>
        </p:txBody>
      </p:sp>
      <p:sp>
        <p:nvSpPr>
          <p:cNvPr id="13" name="Textfeld 12"/>
          <p:cNvSpPr txBox="1"/>
          <p:nvPr/>
        </p:nvSpPr>
        <p:spPr>
          <a:xfrm>
            <a:off x="2483768" y="2852936"/>
            <a:ext cx="3600400" cy="461665"/>
          </a:xfrm>
          <a:prstGeom prst="rect">
            <a:avLst/>
          </a:prstGeom>
          <a:solidFill>
            <a:srgbClr val="002060"/>
          </a:solidFill>
        </p:spPr>
        <p:txBody>
          <a:bodyPr wrap="square" rtlCol="0">
            <a:spAutoFit/>
          </a:bodyPr>
          <a:lstStyle/>
          <a:p>
            <a:pPr algn="ctr"/>
            <a:r>
              <a:rPr lang="en-US" sz="2400" dirty="0" err="1" smtClean="0">
                <a:solidFill>
                  <a:schemeClr val="bg1"/>
                </a:solidFill>
                <a:latin typeface="Calibri" pitchFamily="34" charset="0"/>
              </a:rPr>
              <a:t>wer</a:t>
            </a:r>
            <a:r>
              <a:rPr lang="en-US" sz="2400" dirty="0" smtClean="0">
                <a:solidFill>
                  <a:schemeClr val="bg1"/>
                </a:solidFill>
                <a:latin typeface="Calibri" pitchFamily="34" charset="0"/>
              </a:rPr>
              <a:t> war </a:t>
            </a:r>
            <a:r>
              <a:rPr lang="en-US" sz="2400" dirty="0" err="1" smtClean="0">
                <a:solidFill>
                  <a:schemeClr val="bg1"/>
                </a:solidFill>
                <a:latin typeface="Calibri" pitchFamily="34" charset="0"/>
              </a:rPr>
              <a:t>erfolgreich</a:t>
            </a:r>
            <a:r>
              <a:rPr lang="en-US" sz="2400" dirty="0" smtClean="0">
                <a:solidFill>
                  <a:schemeClr val="bg1"/>
                </a:solidFill>
                <a:latin typeface="Calibri" pitchFamily="34" charset="0"/>
              </a:rPr>
              <a:t>?</a:t>
            </a:r>
            <a:endParaRPr lang="en-US" sz="2400" dirty="0">
              <a:solidFill>
                <a:schemeClr val="bg1"/>
              </a:solidFill>
              <a:latin typeface="Calibri" pitchFamily="34" charset="0"/>
            </a:endParaRPr>
          </a:p>
        </p:txBody>
      </p:sp>
      <p:sp>
        <p:nvSpPr>
          <p:cNvPr id="19" name="Textfeld 18"/>
          <p:cNvSpPr txBox="1"/>
          <p:nvPr/>
        </p:nvSpPr>
        <p:spPr>
          <a:xfrm>
            <a:off x="323528" y="3645024"/>
            <a:ext cx="2520280" cy="646331"/>
          </a:xfrm>
          <a:prstGeom prst="rect">
            <a:avLst/>
          </a:prstGeom>
          <a:noFill/>
        </p:spPr>
        <p:txBody>
          <a:bodyPr wrap="square" rtlCol="0">
            <a:spAutoFit/>
          </a:bodyPr>
          <a:lstStyle/>
          <a:p>
            <a:pPr algn="ctr"/>
            <a:r>
              <a:rPr lang="de-DE" dirty="0" smtClean="0">
                <a:latin typeface="Calibri" pitchFamily="34" charset="0"/>
              </a:rPr>
              <a:t>Börsenverein des deutschen Buchhandels</a:t>
            </a:r>
            <a:endParaRPr lang="de-DE" dirty="0">
              <a:latin typeface="Calibri" pitchFamily="34" charset="0"/>
            </a:endParaRPr>
          </a:p>
        </p:txBody>
      </p:sp>
      <p:sp>
        <p:nvSpPr>
          <p:cNvPr id="20" name="Textfeld 19"/>
          <p:cNvSpPr txBox="1"/>
          <p:nvPr/>
        </p:nvSpPr>
        <p:spPr>
          <a:xfrm>
            <a:off x="2987824" y="3645024"/>
            <a:ext cx="2520280" cy="1754326"/>
          </a:xfrm>
          <a:prstGeom prst="rect">
            <a:avLst/>
          </a:prstGeom>
          <a:noFill/>
        </p:spPr>
        <p:txBody>
          <a:bodyPr wrap="square" rtlCol="0">
            <a:spAutoFit/>
          </a:bodyPr>
          <a:lstStyle/>
          <a:p>
            <a:pPr algn="ctr"/>
            <a:r>
              <a:rPr lang="de-DE" dirty="0" smtClean="0">
                <a:latin typeface="Calibri" pitchFamily="34" charset="0"/>
              </a:rPr>
              <a:t>Lobbying der deutschen Verlage mit Schwerpunkt Geistes- und </a:t>
            </a:r>
            <a:r>
              <a:rPr lang="de-DE" dirty="0" smtClean="0">
                <a:latin typeface="Calibri" pitchFamily="34" charset="0"/>
              </a:rPr>
              <a:t>Sozialwissenschaft</a:t>
            </a:r>
          </a:p>
          <a:p>
            <a:pPr algn="ctr"/>
            <a:r>
              <a:rPr lang="de-DE" dirty="0" smtClean="0">
                <a:latin typeface="Calibri" pitchFamily="34" charset="0"/>
              </a:rPr>
              <a:t>u</a:t>
            </a:r>
            <a:r>
              <a:rPr lang="de-DE" dirty="0" smtClean="0">
                <a:latin typeface="Calibri" pitchFamily="34" charset="0"/>
              </a:rPr>
              <a:t>nd</a:t>
            </a:r>
          </a:p>
          <a:p>
            <a:pPr algn="ctr"/>
            <a:r>
              <a:rPr lang="de-DE" dirty="0" smtClean="0">
                <a:latin typeface="Calibri" pitchFamily="34" charset="0"/>
              </a:rPr>
              <a:t>Schulbuchverlage</a:t>
            </a:r>
            <a:endParaRPr lang="de-DE" dirty="0">
              <a:latin typeface="Calibri" pitchFamily="34" charset="0"/>
            </a:endParaRPr>
          </a:p>
        </p:txBody>
      </p:sp>
      <p:sp>
        <p:nvSpPr>
          <p:cNvPr id="21" name="Textfeld 20"/>
          <p:cNvSpPr txBox="1"/>
          <p:nvPr/>
        </p:nvSpPr>
        <p:spPr>
          <a:xfrm>
            <a:off x="6156176" y="3645024"/>
            <a:ext cx="2520280" cy="646331"/>
          </a:xfrm>
          <a:prstGeom prst="rect">
            <a:avLst/>
          </a:prstGeom>
          <a:noFill/>
        </p:spPr>
        <p:txBody>
          <a:bodyPr wrap="square" rtlCol="0">
            <a:spAutoFit/>
          </a:bodyPr>
          <a:lstStyle/>
          <a:p>
            <a:pPr algn="ctr"/>
            <a:r>
              <a:rPr lang="de-DE" dirty="0" smtClean="0">
                <a:latin typeface="Calibri" pitchFamily="34" charset="0"/>
              </a:rPr>
              <a:t>Die Bundestagsfraktion der CDU/CSU</a:t>
            </a:r>
            <a:endParaRPr lang="de-DE" dirty="0">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3" grpId="0" animBg="1"/>
      <p:bldP spid="19" grpId="0"/>
      <p:bldP spid="20" grpId="0"/>
      <p:bldP spid="21"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39552" y="116632"/>
            <a:ext cx="7776864" cy="858490"/>
          </a:xfrm>
        </p:spPr>
        <p:txBody>
          <a:bodyPr anchor="ctr"/>
          <a:lstStyle/>
          <a:p>
            <a:pPr algn="ctr"/>
            <a:r>
              <a:rPr lang="en-US" sz="2400" dirty="0" smtClean="0">
                <a:latin typeface="Calibri" pitchFamily="34" charset="0"/>
              </a:rPr>
              <a:t>Was </a:t>
            </a:r>
            <a:r>
              <a:rPr lang="en-US" sz="2400" dirty="0" err="1" smtClean="0">
                <a:latin typeface="Calibri" pitchFamily="34" charset="0"/>
              </a:rPr>
              <a:t>ist</a:t>
            </a:r>
            <a:r>
              <a:rPr lang="en-US" sz="2400" dirty="0" smtClean="0">
                <a:latin typeface="Calibri" pitchFamily="34" charset="0"/>
              </a:rPr>
              <a:t> </a:t>
            </a:r>
            <a:r>
              <a:rPr lang="en-US" sz="2400" dirty="0" err="1" smtClean="0">
                <a:latin typeface="Calibri" pitchFamily="34" charset="0"/>
              </a:rPr>
              <a:t>zwischen</a:t>
            </a:r>
            <a:r>
              <a:rPr lang="en-US" sz="2400" dirty="0" smtClean="0">
                <a:latin typeface="Calibri" pitchFamily="34" charset="0"/>
              </a:rPr>
              <a:t> </a:t>
            </a:r>
            <a:r>
              <a:rPr lang="en-US" sz="2400" dirty="0" err="1" smtClean="0">
                <a:latin typeface="Calibri" pitchFamily="34" charset="0"/>
              </a:rPr>
              <a:t>dem</a:t>
            </a:r>
            <a:r>
              <a:rPr lang="en-US" sz="2400" dirty="0" smtClean="0">
                <a:latin typeface="Calibri" pitchFamily="34" charset="0"/>
              </a:rPr>
              <a:t> 20.2.13 und 5.4.13 und </a:t>
            </a:r>
            <a:r>
              <a:rPr lang="en-US" sz="2400" dirty="0" err="1" smtClean="0">
                <a:latin typeface="Calibri" pitchFamily="34" charset="0"/>
              </a:rPr>
              <a:t>dann</a:t>
            </a:r>
            <a:r>
              <a:rPr lang="en-US" sz="2400" dirty="0" smtClean="0">
                <a:latin typeface="Calibri" pitchFamily="34" charset="0"/>
              </a:rPr>
              <a:t> 28.6.2013 </a:t>
            </a:r>
            <a:r>
              <a:rPr lang="en-US" sz="2400" dirty="0" err="1" smtClean="0">
                <a:latin typeface="Calibri" pitchFamily="34" charset="0"/>
              </a:rPr>
              <a:t>passiert</a:t>
            </a:r>
            <a:r>
              <a:rPr lang="en-US" sz="2400" dirty="0" smtClean="0">
                <a:latin typeface="Calibri" pitchFamily="34" charset="0"/>
              </a:rPr>
              <a:t>?</a:t>
            </a:r>
            <a:r>
              <a:rPr lang="en-US" sz="2800" dirty="0" smtClean="0">
                <a:latin typeface="Calibri" pitchFamily="34" charset="0"/>
              </a:rPr>
              <a:t/>
            </a:r>
            <a:br>
              <a:rPr lang="en-US" sz="2800" dirty="0" smtClean="0">
                <a:latin typeface="Calibri" pitchFamily="34" charset="0"/>
              </a:rPr>
            </a:br>
            <a:r>
              <a:rPr lang="en-US" sz="2800" dirty="0" err="1" smtClean="0">
                <a:latin typeface="Calibri" pitchFamily="34" charset="0"/>
              </a:rPr>
              <a:t>Wer</a:t>
            </a:r>
            <a:r>
              <a:rPr lang="en-US" sz="2800" dirty="0" smtClean="0">
                <a:latin typeface="Calibri" pitchFamily="34" charset="0"/>
              </a:rPr>
              <a:t> hat was </a:t>
            </a:r>
            <a:r>
              <a:rPr lang="en-US" sz="2800" dirty="0" err="1" smtClean="0">
                <a:latin typeface="Calibri" pitchFamily="34" charset="0"/>
              </a:rPr>
              <a:t>wann</a:t>
            </a:r>
            <a:r>
              <a:rPr lang="en-US" sz="2800" dirty="0" smtClean="0">
                <a:latin typeface="Calibri" pitchFamily="34" charset="0"/>
              </a:rPr>
              <a:t> </a:t>
            </a:r>
            <a:r>
              <a:rPr lang="en-US" sz="2800" dirty="0" err="1" smtClean="0">
                <a:latin typeface="Calibri" pitchFamily="34" charset="0"/>
              </a:rPr>
              <a:t>gewusst</a:t>
            </a:r>
            <a:r>
              <a:rPr lang="en-US" sz="2800" dirty="0" smtClean="0">
                <a:latin typeface="Calibri" pitchFamily="34" charset="0"/>
              </a:rPr>
              <a:t> </a:t>
            </a:r>
            <a:r>
              <a:rPr lang="en-US" sz="2800" dirty="0" err="1" smtClean="0">
                <a:latin typeface="Calibri" pitchFamily="34" charset="0"/>
              </a:rPr>
              <a:t>oder</a:t>
            </a:r>
            <a:r>
              <a:rPr lang="en-US" sz="2800" dirty="0" smtClean="0">
                <a:latin typeface="Calibri" pitchFamily="34" charset="0"/>
              </a:rPr>
              <a:t> </a:t>
            </a:r>
            <a:r>
              <a:rPr lang="en-US" sz="2800" dirty="0" err="1" smtClean="0">
                <a:latin typeface="Calibri" pitchFamily="34" charset="0"/>
              </a:rPr>
              <a:t>wissen</a:t>
            </a:r>
            <a:r>
              <a:rPr lang="en-US" sz="2800" dirty="0" smtClean="0">
                <a:latin typeface="Calibri" pitchFamily="34" charset="0"/>
              </a:rPr>
              <a:t> </a:t>
            </a:r>
            <a:r>
              <a:rPr lang="en-US" sz="2800" dirty="0" err="1" smtClean="0">
                <a:latin typeface="Calibri" pitchFamily="34" charset="0"/>
              </a:rPr>
              <a:t>können</a:t>
            </a:r>
            <a:r>
              <a:rPr lang="en-US" sz="2800" dirty="0" smtClean="0">
                <a:latin typeface="Calibri" pitchFamily="34" charset="0"/>
              </a:rPr>
              <a:t>?</a:t>
            </a:r>
            <a:endParaRPr lang="en-US" sz="2800" dirty="0">
              <a:latin typeface="Calibri" pitchFamily="34" charset="0"/>
            </a:endParaRPr>
          </a:p>
        </p:txBody>
      </p:sp>
      <p:sp>
        <p:nvSpPr>
          <p:cNvPr id="4" name="Foliennummernplatzhalter 3"/>
          <p:cNvSpPr>
            <a:spLocks noGrp="1"/>
          </p:cNvSpPr>
          <p:nvPr>
            <p:ph type="sldNum" sz="quarter" idx="12"/>
          </p:nvPr>
        </p:nvSpPr>
        <p:spPr/>
        <p:txBody>
          <a:bodyPr/>
          <a:lstStyle/>
          <a:p>
            <a:pPr>
              <a:defRPr/>
            </a:pPr>
            <a:fld id="{86DBC630-A2E8-4068-BF39-0B9677811039}" type="slidenum">
              <a:rPr lang="en-US" altLang="en-US" smtClean="0">
                <a:latin typeface="Calibri" pitchFamily="34" charset="0"/>
              </a:rPr>
              <a:pPr>
                <a:defRPr/>
              </a:pPr>
              <a:t>15</a:t>
            </a:fld>
            <a:endParaRPr lang="en-US" altLang="en-US" dirty="0">
              <a:latin typeface="Calibri" pitchFamily="34" charset="0"/>
            </a:endParaRPr>
          </a:p>
        </p:txBody>
      </p:sp>
      <p:sp>
        <p:nvSpPr>
          <p:cNvPr id="15" name="Textfeld 14"/>
          <p:cNvSpPr txBox="1"/>
          <p:nvPr/>
        </p:nvSpPr>
        <p:spPr>
          <a:xfrm>
            <a:off x="323528" y="1270501"/>
            <a:ext cx="8496944" cy="646331"/>
          </a:xfrm>
          <a:prstGeom prst="rect">
            <a:avLst/>
          </a:prstGeom>
          <a:noFill/>
        </p:spPr>
        <p:txBody>
          <a:bodyPr wrap="square" rtlCol="0">
            <a:spAutoFit/>
          </a:bodyPr>
          <a:lstStyle/>
          <a:p>
            <a:pPr algn="ctr"/>
            <a:r>
              <a:rPr lang="de-DE" dirty="0" smtClean="0">
                <a:latin typeface="Calibri" pitchFamily="34" charset="0"/>
              </a:rPr>
              <a:t>Ausgrenzung der normalen Hochschulforschung und Beschränkung auf öffentlich geförderte Projektforschung und außeruniversitäre institutionelle Forschung</a:t>
            </a:r>
            <a:endParaRPr lang="de-DE" dirty="0">
              <a:latin typeface="Calibri" pitchFamily="34" charset="0"/>
            </a:endParaRPr>
          </a:p>
        </p:txBody>
      </p:sp>
      <p:sp>
        <p:nvSpPr>
          <p:cNvPr id="13" name="Textfeld 12"/>
          <p:cNvSpPr txBox="1"/>
          <p:nvPr/>
        </p:nvSpPr>
        <p:spPr>
          <a:xfrm>
            <a:off x="395536" y="2060848"/>
            <a:ext cx="3600400" cy="461665"/>
          </a:xfrm>
          <a:prstGeom prst="rect">
            <a:avLst/>
          </a:prstGeom>
          <a:solidFill>
            <a:srgbClr val="002060"/>
          </a:solidFill>
        </p:spPr>
        <p:txBody>
          <a:bodyPr wrap="square" rtlCol="0">
            <a:spAutoFit/>
          </a:bodyPr>
          <a:lstStyle/>
          <a:p>
            <a:pPr algn="ctr"/>
            <a:r>
              <a:rPr lang="en-US" sz="2400" dirty="0" err="1" smtClean="0">
                <a:solidFill>
                  <a:schemeClr val="bg1"/>
                </a:solidFill>
                <a:latin typeface="Calibri" pitchFamily="34" charset="0"/>
              </a:rPr>
              <a:t>wer</a:t>
            </a:r>
            <a:r>
              <a:rPr lang="en-US" sz="2400" dirty="0" smtClean="0">
                <a:solidFill>
                  <a:schemeClr val="bg1"/>
                </a:solidFill>
                <a:latin typeface="Calibri" pitchFamily="34" charset="0"/>
              </a:rPr>
              <a:t> war </a:t>
            </a:r>
            <a:r>
              <a:rPr lang="en-US" sz="2400" dirty="0" err="1" smtClean="0">
                <a:solidFill>
                  <a:schemeClr val="bg1"/>
                </a:solidFill>
                <a:latin typeface="Calibri" pitchFamily="34" charset="0"/>
              </a:rPr>
              <a:t>erfolgreich</a:t>
            </a:r>
            <a:r>
              <a:rPr lang="en-US" sz="2400" dirty="0" smtClean="0">
                <a:solidFill>
                  <a:schemeClr val="bg1"/>
                </a:solidFill>
                <a:latin typeface="Calibri" pitchFamily="34" charset="0"/>
              </a:rPr>
              <a:t>?</a:t>
            </a:r>
            <a:endParaRPr lang="en-US" sz="2400" dirty="0">
              <a:solidFill>
                <a:schemeClr val="bg1"/>
              </a:solidFill>
              <a:latin typeface="Calibri" pitchFamily="34" charset="0"/>
            </a:endParaRPr>
          </a:p>
        </p:txBody>
      </p:sp>
      <p:sp>
        <p:nvSpPr>
          <p:cNvPr id="9" name="Textfeld 8"/>
          <p:cNvSpPr txBox="1"/>
          <p:nvPr/>
        </p:nvSpPr>
        <p:spPr>
          <a:xfrm>
            <a:off x="323528" y="2780928"/>
            <a:ext cx="8496944" cy="1200329"/>
          </a:xfrm>
          <a:prstGeom prst="rect">
            <a:avLst/>
          </a:prstGeom>
          <a:noFill/>
        </p:spPr>
        <p:txBody>
          <a:bodyPr wrap="square" rtlCol="0">
            <a:spAutoFit/>
          </a:bodyPr>
          <a:lstStyle/>
          <a:p>
            <a:pPr algn="ctr"/>
            <a:r>
              <a:rPr lang="de-DE" dirty="0" smtClean="0">
                <a:latin typeface="Calibri" pitchFamily="34" charset="0"/>
              </a:rPr>
              <a:t>Das Zweitveröffentlichungsrecht gilt nach Einschätzung von Börsenvereins-</a:t>
            </a:r>
            <a:r>
              <a:rPr lang="de-DE" dirty="0" err="1" smtClean="0">
                <a:latin typeface="Calibri" pitchFamily="34" charset="0"/>
              </a:rPr>
              <a:t>Justiziar</a:t>
            </a:r>
            <a:r>
              <a:rPr lang="de-DE" dirty="0" smtClean="0">
                <a:latin typeface="Calibri" pitchFamily="34" charset="0"/>
              </a:rPr>
              <a:t> </a:t>
            </a:r>
            <a:r>
              <a:rPr lang="de-DE" b="1" dirty="0" smtClean="0">
                <a:latin typeface="Calibri" pitchFamily="34" charset="0"/>
              </a:rPr>
              <a:t>Christian Sprang </a:t>
            </a:r>
            <a:r>
              <a:rPr lang="de-DE" dirty="0" smtClean="0">
                <a:latin typeface="Calibri" pitchFamily="34" charset="0"/>
              </a:rPr>
              <a:t>allerdings nicht für Veröffentlichungen von Hochschullehrern und anderen öffentlich finanzierten Autoren, deren Publikationsvorhaben nicht auf einer gesonderten Forschungsförderung basieren.</a:t>
            </a:r>
            <a:endParaRPr lang="de-DE" dirty="0">
              <a:latin typeface="Calibri" pitchFamily="34" charset="0"/>
            </a:endParaRPr>
          </a:p>
        </p:txBody>
      </p:sp>
      <p:sp>
        <p:nvSpPr>
          <p:cNvPr id="12" name="Textfeld 11"/>
          <p:cNvSpPr txBox="1"/>
          <p:nvPr/>
        </p:nvSpPr>
        <p:spPr>
          <a:xfrm>
            <a:off x="3779912" y="3933056"/>
            <a:ext cx="936104" cy="461665"/>
          </a:xfrm>
          <a:prstGeom prst="rect">
            <a:avLst/>
          </a:prstGeom>
          <a:solidFill>
            <a:srgbClr val="002060"/>
          </a:solidFill>
        </p:spPr>
        <p:txBody>
          <a:bodyPr wrap="square" rtlCol="0">
            <a:spAutoFit/>
          </a:bodyPr>
          <a:lstStyle/>
          <a:p>
            <a:pPr algn="ctr"/>
            <a:r>
              <a:rPr lang="en-US" sz="2400" dirty="0" err="1" smtClean="0">
                <a:solidFill>
                  <a:schemeClr val="bg1"/>
                </a:solidFill>
                <a:latin typeface="Calibri" pitchFamily="34" charset="0"/>
              </a:rPr>
              <a:t>daher</a:t>
            </a:r>
            <a:endParaRPr lang="en-US" sz="2400" dirty="0">
              <a:solidFill>
                <a:schemeClr val="bg1"/>
              </a:solidFill>
              <a:latin typeface="Calibri" pitchFamily="34" charset="0"/>
            </a:endParaRPr>
          </a:p>
        </p:txBody>
      </p:sp>
      <p:sp>
        <p:nvSpPr>
          <p:cNvPr id="16" name="Textfeld 15"/>
          <p:cNvSpPr txBox="1"/>
          <p:nvPr/>
        </p:nvSpPr>
        <p:spPr>
          <a:xfrm>
            <a:off x="323528" y="4509120"/>
            <a:ext cx="8496944" cy="1200329"/>
          </a:xfrm>
          <a:prstGeom prst="rect">
            <a:avLst/>
          </a:prstGeom>
          <a:noFill/>
        </p:spPr>
        <p:txBody>
          <a:bodyPr wrap="square" rtlCol="0">
            <a:spAutoFit/>
          </a:bodyPr>
          <a:lstStyle/>
          <a:p>
            <a:pPr algn="ctr"/>
            <a:r>
              <a:rPr lang="de-DE" dirty="0" smtClean="0">
                <a:latin typeface="Calibri" pitchFamily="34" charset="0"/>
              </a:rPr>
              <a:t>Kommentar von Sprang: „Mit diesem Ausgang werden die Interessen der Wissenschaftsverlage aller Voraussicht nach zumindest ansatzweise gewahrt. Es ist nicht davon auszugehen, </a:t>
            </a:r>
            <a:r>
              <a:rPr lang="de-DE" dirty="0" err="1" smtClean="0">
                <a:latin typeface="Calibri" pitchFamily="34" charset="0"/>
              </a:rPr>
              <a:t>dass</a:t>
            </a:r>
            <a:r>
              <a:rPr lang="de-DE" dirty="0" smtClean="0">
                <a:latin typeface="Calibri" pitchFamily="34" charset="0"/>
              </a:rPr>
              <a:t> Repositorien entstehen, deren Inhalte die Subskription von wissenschaftlichen Zeitschriften gefährden werden.“.</a:t>
            </a:r>
            <a:endParaRPr lang="de-DE" dirty="0">
              <a:latin typeface="Calibri" pitchFamily="34" charset="0"/>
            </a:endParaRPr>
          </a:p>
        </p:txBody>
      </p:sp>
      <p:grpSp>
        <p:nvGrpSpPr>
          <p:cNvPr id="18" name="Gruppieren 17"/>
          <p:cNvGrpSpPr/>
          <p:nvPr/>
        </p:nvGrpSpPr>
        <p:grpSpPr>
          <a:xfrm>
            <a:off x="0" y="1988840"/>
            <a:ext cx="8964488" cy="4987716"/>
            <a:chOff x="0" y="1988840"/>
            <a:chExt cx="8964488" cy="4987716"/>
          </a:xfrm>
        </p:grpSpPr>
        <p:sp>
          <p:nvSpPr>
            <p:cNvPr id="19" name="Textfeld 18"/>
            <p:cNvSpPr txBox="1"/>
            <p:nvPr/>
          </p:nvSpPr>
          <p:spPr>
            <a:xfrm>
              <a:off x="4788024" y="1988840"/>
              <a:ext cx="3096344" cy="707886"/>
            </a:xfrm>
            <a:prstGeom prst="rect">
              <a:avLst/>
            </a:prstGeom>
            <a:noFill/>
          </p:spPr>
          <p:txBody>
            <a:bodyPr wrap="square" rtlCol="0">
              <a:spAutoFit/>
            </a:bodyPr>
            <a:lstStyle/>
            <a:p>
              <a:pPr algn="ctr"/>
              <a:r>
                <a:rPr lang="de-DE" sz="2000" b="1" dirty="0" smtClean="0">
                  <a:latin typeface="Calibri" pitchFamily="34" charset="0"/>
                </a:rPr>
                <a:t>Börsenverein des deutschen Buchhandels</a:t>
              </a:r>
              <a:endParaRPr lang="de-DE" sz="2000" b="1" dirty="0">
                <a:latin typeface="Calibri" pitchFamily="34" charset="0"/>
              </a:endParaRPr>
            </a:p>
          </p:txBody>
        </p:sp>
        <p:sp>
          <p:nvSpPr>
            <p:cNvPr id="17" name="Textfeld 16"/>
            <p:cNvSpPr txBox="1"/>
            <p:nvPr/>
          </p:nvSpPr>
          <p:spPr>
            <a:xfrm>
              <a:off x="0" y="6453336"/>
              <a:ext cx="8964488" cy="523220"/>
            </a:xfrm>
            <a:prstGeom prst="rect">
              <a:avLst/>
            </a:prstGeom>
            <a:noFill/>
          </p:spPr>
          <p:txBody>
            <a:bodyPr wrap="square" rtlCol="0">
              <a:spAutoFit/>
            </a:bodyPr>
            <a:lstStyle/>
            <a:p>
              <a:r>
                <a:rPr lang="en-US" sz="1400" dirty="0" smtClean="0">
                  <a:latin typeface="Calibri" pitchFamily="34" charset="0"/>
                </a:rPr>
                <a:t>http://www.buchreport.de/nachrichten/verlage/verlage_nachricht/datum/2013/06/28/gruenes-licht-fuer-gruenen-weg.htm</a:t>
              </a:r>
              <a:endParaRPr lang="en-US" sz="1400" dirty="0">
                <a:latin typeface="Calibri" pitchFamily="34"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9" grpId="0"/>
      <p:bldP spid="12" grpId="0" animBg="1"/>
      <p:bldP spid="1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39552" y="404664"/>
            <a:ext cx="7776864" cy="858490"/>
          </a:xfrm>
        </p:spPr>
        <p:txBody>
          <a:bodyPr anchor="ctr"/>
          <a:lstStyle/>
          <a:p>
            <a:pPr algn="ctr"/>
            <a:r>
              <a:rPr lang="en-US" sz="2400" dirty="0" smtClean="0">
                <a:latin typeface="Calibri" pitchFamily="34" charset="0"/>
              </a:rPr>
              <a:t>Was </a:t>
            </a:r>
            <a:r>
              <a:rPr lang="en-US" sz="2400" dirty="0" err="1" smtClean="0">
                <a:latin typeface="Calibri" pitchFamily="34" charset="0"/>
              </a:rPr>
              <a:t>ist</a:t>
            </a:r>
            <a:r>
              <a:rPr lang="en-US" sz="2400" dirty="0" smtClean="0">
                <a:latin typeface="Calibri" pitchFamily="34" charset="0"/>
              </a:rPr>
              <a:t> </a:t>
            </a:r>
            <a:r>
              <a:rPr lang="en-US" sz="2400" dirty="0" err="1" smtClean="0">
                <a:latin typeface="Calibri" pitchFamily="34" charset="0"/>
              </a:rPr>
              <a:t>zwischen</a:t>
            </a:r>
            <a:r>
              <a:rPr lang="en-US" sz="2400" dirty="0" smtClean="0">
                <a:latin typeface="Calibri" pitchFamily="34" charset="0"/>
              </a:rPr>
              <a:t> </a:t>
            </a:r>
            <a:r>
              <a:rPr lang="en-US" sz="2400" dirty="0" err="1" smtClean="0">
                <a:latin typeface="Calibri" pitchFamily="34" charset="0"/>
              </a:rPr>
              <a:t>dem</a:t>
            </a:r>
            <a:r>
              <a:rPr lang="en-US" sz="2400" dirty="0" smtClean="0">
                <a:latin typeface="Calibri" pitchFamily="34" charset="0"/>
              </a:rPr>
              <a:t> 20.2.13 und 5.4.13 und </a:t>
            </a:r>
            <a:r>
              <a:rPr lang="en-US" sz="2400" dirty="0" err="1" smtClean="0">
                <a:latin typeface="Calibri" pitchFamily="34" charset="0"/>
              </a:rPr>
              <a:t>dann</a:t>
            </a:r>
            <a:r>
              <a:rPr lang="en-US" sz="2400" dirty="0" smtClean="0">
                <a:latin typeface="Calibri" pitchFamily="34" charset="0"/>
              </a:rPr>
              <a:t> 28.6.2013 </a:t>
            </a:r>
            <a:r>
              <a:rPr lang="en-US" sz="2400" dirty="0" err="1" smtClean="0">
                <a:latin typeface="Calibri" pitchFamily="34" charset="0"/>
              </a:rPr>
              <a:t>passiert</a:t>
            </a:r>
            <a:r>
              <a:rPr lang="en-US" sz="2400" dirty="0" smtClean="0">
                <a:latin typeface="Calibri" pitchFamily="34" charset="0"/>
              </a:rPr>
              <a:t>?</a:t>
            </a:r>
            <a:r>
              <a:rPr lang="en-US" sz="2800" dirty="0" smtClean="0">
                <a:latin typeface="Calibri" pitchFamily="34" charset="0"/>
              </a:rPr>
              <a:t/>
            </a:r>
            <a:br>
              <a:rPr lang="en-US" sz="2800" dirty="0" smtClean="0">
                <a:latin typeface="Calibri" pitchFamily="34" charset="0"/>
              </a:rPr>
            </a:br>
            <a:endParaRPr lang="en-US" sz="2800" dirty="0">
              <a:latin typeface="Calibri" pitchFamily="34" charset="0"/>
            </a:endParaRPr>
          </a:p>
        </p:txBody>
      </p:sp>
      <p:sp>
        <p:nvSpPr>
          <p:cNvPr id="4" name="Foliennummernplatzhalter 3"/>
          <p:cNvSpPr>
            <a:spLocks noGrp="1"/>
          </p:cNvSpPr>
          <p:nvPr>
            <p:ph type="sldNum" sz="quarter" idx="12"/>
          </p:nvPr>
        </p:nvSpPr>
        <p:spPr/>
        <p:txBody>
          <a:bodyPr/>
          <a:lstStyle/>
          <a:p>
            <a:pPr>
              <a:defRPr/>
            </a:pPr>
            <a:fld id="{86DBC630-A2E8-4068-BF39-0B9677811039}" type="slidenum">
              <a:rPr lang="en-US" altLang="en-US" smtClean="0">
                <a:latin typeface="Calibri" pitchFamily="34" charset="0"/>
              </a:rPr>
              <a:pPr>
                <a:defRPr/>
              </a:pPr>
              <a:t>16</a:t>
            </a:fld>
            <a:endParaRPr lang="en-US" altLang="en-US" dirty="0">
              <a:latin typeface="Calibri" pitchFamily="34" charset="0"/>
            </a:endParaRPr>
          </a:p>
        </p:txBody>
      </p:sp>
      <p:sp>
        <p:nvSpPr>
          <p:cNvPr id="15" name="Textfeld 14"/>
          <p:cNvSpPr txBox="1"/>
          <p:nvPr/>
        </p:nvSpPr>
        <p:spPr>
          <a:xfrm>
            <a:off x="395536" y="1268760"/>
            <a:ext cx="8496944" cy="646331"/>
          </a:xfrm>
          <a:prstGeom prst="rect">
            <a:avLst/>
          </a:prstGeom>
          <a:noFill/>
        </p:spPr>
        <p:txBody>
          <a:bodyPr wrap="square" rtlCol="0">
            <a:spAutoFit/>
          </a:bodyPr>
          <a:lstStyle/>
          <a:p>
            <a:pPr algn="ctr"/>
            <a:r>
              <a:rPr lang="de-DE" dirty="0" smtClean="0">
                <a:latin typeface="Calibri" pitchFamily="34" charset="0"/>
              </a:rPr>
              <a:t>Ausgrenzung der normalen Hochschulforschung und Beschränkung auf öffentlich geförderte Projektforschung und außeruniversitäre institutionelle Forschung</a:t>
            </a:r>
            <a:endParaRPr lang="de-DE" dirty="0">
              <a:latin typeface="Calibri" pitchFamily="34" charset="0"/>
            </a:endParaRPr>
          </a:p>
        </p:txBody>
      </p:sp>
      <p:grpSp>
        <p:nvGrpSpPr>
          <p:cNvPr id="16" name="Gruppieren 15"/>
          <p:cNvGrpSpPr/>
          <p:nvPr/>
        </p:nvGrpSpPr>
        <p:grpSpPr>
          <a:xfrm>
            <a:off x="395536" y="2276872"/>
            <a:ext cx="7560840" cy="707886"/>
            <a:chOff x="395536" y="2708920"/>
            <a:chExt cx="7560840" cy="707886"/>
          </a:xfrm>
        </p:grpSpPr>
        <p:sp>
          <p:nvSpPr>
            <p:cNvPr id="13" name="Textfeld 12"/>
            <p:cNvSpPr txBox="1"/>
            <p:nvPr/>
          </p:nvSpPr>
          <p:spPr>
            <a:xfrm>
              <a:off x="395536" y="2780928"/>
              <a:ext cx="3600400" cy="461665"/>
            </a:xfrm>
            <a:prstGeom prst="rect">
              <a:avLst/>
            </a:prstGeom>
            <a:solidFill>
              <a:srgbClr val="002060"/>
            </a:solidFill>
          </p:spPr>
          <p:txBody>
            <a:bodyPr wrap="square" rtlCol="0">
              <a:spAutoFit/>
            </a:bodyPr>
            <a:lstStyle/>
            <a:p>
              <a:pPr algn="ctr"/>
              <a:r>
                <a:rPr lang="en-US" sz="2400" dirty="0" err="1" smtClean="0">
                  <a:solidFill>
                    <a:schemeClr val="bg1"/>
                  </a:solidFill>
                  <a:latin typeface="Calibri" pitchFamily="34" charset="0"/>
                </a:rPr>
                <a:t>wer</a:t>
              </a:r>
              <a:r>
                <a:rPr lang="en-US" sz="2400" dirty="0" smtClean="0">
                  <a:solidFill>
                    <a:schemeClr val="bg1"/>
                  </a:solidFill>
                  <a:latin typeface="Calibri" pitchFamily="34" charset="0"/>
                </a:rPr>
                <a:t> war </a:t>
              </a:r>
              <a:r>
                <a:rPr lang="en-US" sz="2400" dirty="0" err="1" smtClean="0">
                  <a:solidFill>
                    <a:schemeClr val="bg1"/>
                  </a:solidFill>
                  <a:latin typeface="Calibri" pitchFamily="34" charset="0"/>
                </a:rPr>
                <a:t>erfolgreich</a:t>
              </a:r>
              <a:r>
                <a:rPr lang="en-US" sz="2400" dirty="0" smtClean="0">
                  <a:solidFill>
                    <a:schemeClr val="bg1"/>
                  </a:solidFill>
                  <a:latin typeface="Calibri" pitchFamily="34" charset="0"/>
                </a:rPr>
                <a:t>?</a:t>
              </a:r>
              <a:endParaRPr lang="en-US" sz="2400" dirty="0">
                <a:solidFill>
                  <a:schemeClr val="bg1"/>
                </a:solidFill>
                <a:latin typeface="Calibri" pitchFamily="34" charset="0"/>
              </a:endParaRPr>
            </a:p>
          </p:txBody>
        </p:sp>
        <p:sp>
          <p:nvSpPr>
            <p:cNvPr id="19" name="Textfeld 18"/>
            <p:cNvSpPr txBox="1"/>
            <p:nvPr/>
          </p:nvSpPr>
          <p:spPr>
            <a:xfrm>
              <a:off x="4788024" y="2708920"/>
              <a:ext cx="3168352" cy="707886"/>
            </a:xfrm>
            <a:prstGeom prst="rect">
              <a:avLst/>
            </a:prstGeom>
            <a:noFill/>
          </p:spPr>
          <p:txBody>
            <a:bodyPr wrap="square" rtlCol="0">
              <a:spAutoFit/>
            </a:bodyPr>
            <a:lstStyle/>
            <a:p>
              <a:pPr algn="ctr"/>
              <a:r>
                <a:rPr lang="de-DE" sz="2000" b="1" dirty="0" smtClean="0">
                  <a:latin typeface="Calibri" pitchFamily="34" charset="0"/>
                </a:rPr>
                <a:t>Börsenverein des deutschen Buchhandels</a:t>
              </a:r>
              <a:endParaRPr lang="de-DE" sz="2000" b="1" dirty="0">
                <a:latin typeface="Calibri" pitchFamily="34" charset="0"/>
              </a:endParaRPr>
            </a:p>
          </p:txBody>
        </p:sp>
      </p:grpSp>
      <p:sp>
        <p:nvSpPr>
          <p:cNvPr id="9" name="Textfeld 8"/>
          <p:cNvSpPr txBox="1"/>
          <p:nvPr/>
        </p:nvSpPr>
        <p:spPr>
          <a:xfrm>
            <a:off x="251520" y="4078813"/>
            <a:ext cx="8496944" cy="646331"/>
          </a:xfrm>
          <a:prstGeom prst="rect">
            <a:avLst/>
          </a:prstGeom>
          <a:noFill/>
        </p:spPr>
        <p:txBody>
          <a:bodyPr wrap="square" rtlCol="0">
            <a:spAutoFit/>
          </a:bodyPr>
          <a:lstStyle/>
          <a:p>
            <a:pPr algn="ctr"/>
            <a:r>
              <a:rPr lang="de-DE" dirty="0"/>
              <a:t>Gesprächs zwischen Vertretern der Allianz der Wissenschaftsorganisationen und dem </a:t>
            </a:r>
            <a:r>
              <a:rPr lang="de-DE" dirty="0" smtClean="0"/>
              <a:t>Börsenverein am 29</a:t>
            </a:r>
            <a:r>
              <a:rPr lang="de-DE" dirty="0"/>
              <a:t>. Oktober 2012 im </a:t>
            </a:r>
            <a:r>
              <a:rPr lang="de-DE" dirty="0" err="1" smtClean="0"/>
              <a:t>BMBF</a:t>
            </a:r>
            <a:endParaRPr lang="de-DE" dirty="0"/>
          </a:p>
        </p:txBody>
      </p:sp>
      <p:sp>
        <p:nvSpPr>
          <p:cNvPr id="18" name="Textfeld 17"/>
          <p:cNvSpPr txBox="1"/>
          <p:nvPr/>
        </p:nvSpPr>
        <p:spPr>
          <a:xfrm>
            <a:off x="251520" y="4941168"/>
            <a:ext cx="8496944" cy="646331"/>
          </a:xfrm>
          <a:prstGeom prst="rect">
            <a:avLst/>
          </a:prstGeom>
          <a:noFill/>
        </p:spPr>
        <p:txBody>
          <a:bodyPr wrap="square" rtlCol="0">
            <a:spAutoFit/>
          </a:bodyPr>
          <a:lstStyle/>
          <a:p>
            <a:pPr algn="ctr"/>
            <a:r>
              <a:rPr lang="de-DE" dirty="0"/>
              <a:t>Vereinbarung zwischen Allianz und Börsenverein </a:t>
            </a:r>
            <a:r>
              <a:rPr lang="de-DE" dirty="0" smtClean="0"/>
              <a:t>– nur bei </a:t>
            </a:r>
            <a:r>
              <a:rPr lang="de-DE" dirty="0" err="1" smtClean="0"/>
              <a:t>Embargofrist</a:t>
            </a:r>
            <a:r>
              <a:rPr lang="de-DE" dirty="0" smtClean="0"/>
              <a:t> </a:t>
            </a:r>
            <a:r>
              <a:rPr lang="de-DE" dirty="0" err="1" smtClean="0"/>
              <a:t>Differerenzen</a:t>
            </a:r>
            <a:endParaRPr lang="de-DE" dirty="0"/>
          </a:p>
        </p:txBody>
      </p:sp>
      <p:sp>
        <p:nvSpPr>
          <p:cNvPr id="12" name="Textfeld 11"/>
          <p:cNvSpPr txBox="1"/>
          <p:nvPr/>
        </p:nvSpPr>
        <p:spPr>
          <a:xfrm>
            <a:off x="395536" y="2924944"/>
            <a:ext cx="4896544" cy="461665"/>
          </a:xfrm>
          <a:prstGeom prst="rect">
            <a:avLst/>
          </a:prstGeom>
          <a:solidFill>
            <a:srgbClr val="002060"/>
          </a:solidFill>
        </p:spPr>
        <p:txBody>
          <a:bodyPr wrap="square" rtlCol="0">
            <a:spAutoFit/>
          </a:bodyPr>
          <a:lstStyle/>
          <a:p>
            <a:pPr algn="ctr"/>
            <a:r>
              <a:rPr lang="en-US" sz="2400" dirty="0" err="1" smtClean="0">
                <a:solidFill>
                  <a:schemeClr val="bg1"/>
                </a:solidFill>
                <a:latin typeface="Calibri" pitchFamily="34" charset="0"/>
              </a:rPr>
              <a:t>h</a:t>
            </a:r>
            <a:r>
              <a:rPr lang="en-US" sz="2400" dirty="0" err="1" smtClean="0">
                <a:solidFill>
                  <a:schemeClr val="bg1"/>
                </a:solidFill>
                <a:latin typeface="Calibri" pitchFamily="34" charset="0"/>
              </a:rPr>
              <a:t>ätte</a:t>
            </a:r>
            <a:r>
              <a:rPr lang="en-US" sz="2400" dirty="0" smtClean="0">
                <a:solidFill>
                  <a:schemeClr val="bg1"/>
                </a:solidFill>
                <a:latin typeface="Calibri" pitchFamily="34" charset="0"/>
              </a:rPr>
              <a:t> man </a:t>
            </a:r>
            <a:r>
              <a:rPr lang="en-US" sz="2400" dirty="0" err="1" smtClean="0">
                <a:solidFill>
                  <a:schemeClr val="bg1"/>
                </a:solidFill>
                <a:latin typeface="Calibri" pitchFamily="34" charset="0"/>
              </a:rPr>
              <a:t>es</a:t>
            </a:r>
            <a:r>
              <a:rPr lang="en-US" sz="2400" dirty="0" smtClean="0">
                <a:solidFill>
                  <a:schemeClr val="bg1"/>
                </a:solidFill>
                <a:latin typeface="Calibri" pitchFamily="34" charset="0"/>
              </a:rPr>
              <a:t> </a:t>
            </a:r>
            <a:r>
              <a:rPr lang="en-US" sz="2400" dirty="0" err="1" smtClean="0">
                <a:solidFill>
                  <a:schemeClr val="bg1"/>
                </a:solidFill>
                <a:latin typeface="Calibri" pitchFamily="34" charset="0"/>
              </a:rPr>
              <a:t>vorher</a:t>
            </a:r>
            <a:r>
              <a:rPr lang="en-US" sz="2400" dirty="0" smtClean="0">
                <a:solidFill>
                  <a:schemeClr val="bg1"/>
                </a:solidFill>
                <a:latin typeface="Calibri" pitchFamily="34" charset="0"/>
              </a:rPr>
              <a:t> </a:t>
            </a:r>
            <a:r>
              <a:rPr lang="en-US" sz="2400" dirty="0" err="1" smtClean="0">
                <a:solidFill>
                  <a:schemeClr val="bg1"/>
                </a:solidFill>
                <a:latin typeface="Calibri" pitchFamily="34" charset="0"/>
              </a:rPr>
              <a:t>wissen</a:t>
            </a:r>
            <a:r>
              <a:rPr lang="en-US" sz="2400" dirty="0" smtClean="0">
                <a:solidFill>
                  <a:schemeClr val="bg1"/>
                </a:solidFill>
                <a:latin typeface="Calibri" pitchFamily="34" charset="0"/>
              </a:rPr>
              <a:t> </a:t>
            </a:r>
            <a:r>
              <a:rPr lang="en-US" sz="2400" dirty="0" err="1" smtClean="0">
                <a:solidFill>
                  <a:schemeClr val="bg1"/>
                </a:solidFill>
                <a:latin typeface="Calibri" pitchFamily="34" charset="0"/>
              </a:rPr>
              <a:t>können</a:t>
            </a:r>
            <a:r>
              <a:rPr lang="en-US" sz="2400" dirty="0" smtClean="0">
                <a:solidFill>
                  <a:schemeClr val="bg1"/>
                </a:solidFill>
                <a:latin typeface="Calibri" pitchFamily="34" charset="0"/>
              </a:rPr>
              <a:t>?</a:t>
            </a:r>
            <a:endParaRPr lang="en-US" sz="2400" dirty="0">
              <a:solidFill>
                <a:schemeClr val="bg1"/>
              </a:solidFill>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8" grpId="0"/>
      <p:bldP spid="1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39552" y="332656"/>
            <a:ext cx="7776864" cy="858490"/>
          </a:xfrm>
        </p:spPr>
        <p:txBody>
          <a:bodyPr anchor="ctr"/>
          <a:lstStyle/>
          <a:p>
            <a:pPr algn="ctr"/>
            <a:r>
              <a:rPr lang="en-US" sz="2800" dirty="0" err="1" smtClean="0">
                <a:latin typeface="Calibri" pitchFamily="34" charset="0"/>
              </a:rPr>
              <a:t>Wer</a:t>
            </a:r>
            <a:r>
              <a:rPr lang="en-US" sz="2800" dirty="0" smtClean="0">
                <a:latin typeface="Calibri" pitchFamily="34" charset="0"/>
              </a:rPr>
              <a:t> hat was </a:t>
            </a:r>
            <a:r>
              <a:rPr lang="en-US" sz="2800" dirty="0" err="1" smtClean="0">
                <a:latin typeface="Calibri" pitchFamily="34" charset="0"/>
              </a:rPr>
              <a:t>wann</a:t>
            </a:r>
            <a:r>
              <a:rPr lang="en-US" sz="2800" dirty="0" smtClean="0">
                <a:latin typeface="Calibri" pitchFamily="34" charset="0"/>
              </a:rPr>
              <a:t> </a:t>
            </a:r>
            <a:r>
              <a:rPr lang="en-US" sz="2800" dirty="0" err="1" smtClean="0">
                <a:latin typeface="Calibri" pitchFamily="34" charset="0"/>
              </a:rPr>
              <a:t>gewusst</a:t>
            </a:r>
            <a:r>
              <a:rPr lang="en-US" sz="2800" dirty="0" smtClean="0">
                <a:latin typeface="Calibri" pitchFamily="34" charset="0"/>
              </a:rPr>
              <a:t> </a:t>
            </a:r>
            <a:r>
              <a:rPr lang="en-US" sz="2800" dirty="0" err="1" smtClean="0">
                <a:latin typeface="Calibri" pitchFamily="34" charset="0"/>
              </a:rPr>
              <a:t>oder</a:t>
            </a:r>
            <a:r>
              <a:rPr lang="en-US" sz="2800" dirty="0" smtClean="0">
                <a:latin typeface="Calibri" pitchFamily="34" charset="0"/>
              </a:rPr>
              <a:t> </a:t>
            </a:r>
            <a:r>
              <a:rPr lang="en-US" sz="2800" dirty="0" err="1" smtClean="0">
                <a:latin typeface="Calibri" pitchFamily="34" charset="0"/>
              </a:rPr>
              <a:t>wissen</a:t>
            </a:r>
            <a:r>
              <a:rPr lang="en-US" sz="2800" dirty="0" smtClean="0">
                <a:latin typeface="Calibri" pitchFamily="34" charset="0"/>
              </a:rPr>
              <a:t> </a:t>
            </a:r>
            <a:r>
              <a:rPr lang="en-US" sz="2800" dirty="0" err="1" smtClean="0">
                <a:latin typeface="Calibri" pitchFamily="34" charset="0"/>
              </a:rPr>
              <a:t>können</a:t>
            </a:r>
            <a:r>
              <a:rPr lang="en-US" sz="2800" dirty="0" smtClean="0">
                <a:latin typeface="Calibri" pitchFamily="34" charset="0"/>
              </a:rPr>
              <a:t>?</a:t>
            </a:r>
            <a:endParaRPr lang="en-US" sz="2800" dirty="0">
              <a:latin typeface="Calibri" pitchFamily="34" charset="0"/>
            </a:endParaRPr>
          </a:p>
        </p:txBody>
      </p:sp>
      <p:sp>
        <p:nvSpPr>
          <p:cNvPr id="4" name="Foliennummernplatzhalter 3"/>
          <p:cNvSpPr>
            <a:spLocks noGrp="1"/>
          </p:cNvSpPr>
          <p:nvPr>
            <p:ph type="sldNum" sz="quarter" idx="12"/>
          </p:nvPr>
        </p:nvSpPr>
        <p:spPr/>
        <p:txBody>
          <a:bodyPr/>
          <a:lstStyle/>
          <a:p>
            <a:pPr>
              <a:defRPr/>
            </a:pPr>
            <a:fld id="{86DBC630-A2E8-4068-BF39-0B9677811039}" type="slidenum">
              <a:rPr lang="en-US" altLang="en-US" smtClean="0">
                <a:latin typeface="Calibri" pitchFamily="34" charset="0"/>
              </a:rPr>
              <a:pPr>
                <a:defRPr/>
              </a:pPr>
              <a:t>17</a:t>
            </a:fld>
            <a:endParaRPr lang="en-US" altLang="en-US" dirty="0">
              <a:latin typeface="Calibri" pitchFamily="34" charset="0"/>
            </a:endParaRPr>
          </a:p>
        </p:txBody>
      </p:sp>
      <p:sp>
        <p:nvSpPr>
          <p:cNvPr id="18" name="Textfeld 17"/>
          <p:cNvSpPr txBox="1"/>
          <p:nvPr/>
        </p:nvSpPr>
        <p:spPr>
          <a:xfrm>
            <a:off x="251520" y="1196752"/>
            <a:ext cx="8496944" cy="707886"/>
          </a:xfrm>
          <a:prstGeom prst="rect">
            <a:avLst/>
          </a:prstGeom>
          <a:noFill/>
        </p:spPr>
        <p:txBody>
          <a:bodyPr wrap="square" rtlCol="0">
            <a:spAutoFit/>
          </a:bodyPr>
          <a:lstStyle/>
          <a:p>
            <a:pPr algn="ctr"/>
            <a:r>
              <a:rPr lang="de-DE" sz="2000" dirty="0">
                <a:latin typeface="Calibri" pitchFamily="34" charset="0"/>
              </a:rPr>
              <a:t>Vereinbarung zwischen Allianz und Börsenverein </a:t>
            </a:r>
            <a:r>
              <a:rPr lang="de-DE" sz="2000" dirty="0" smtClean="0">
                <a:latin typeface="Calibri" pitchFamily="34" charset="0"/>
              </a:rPr>
              <a:t>– nur bei </a:t>
            </a:r>
            <a:r>
              <a:rPr lang="de-DE" sz="2000" dirty="0" err="1" smtClean="0">
                <a:latin typeface="Calibri" pitchFamily="34" charset="0"/>
              </a:rPr>
              <a:t>Embargofrist</a:t>
            </a:r>
            <a:r>
              <a:rPr lang="de-DE" sz="2000" dirty="0" smtClean="0">
                <a:latin typeface="Calibri" pitchFamily="34" charset="0"/>
              </a:rPr>
              <a:t> </a:t>
            </a:r>
            <a:r>
              <a:rPr lang="de-DE" sz="2000" dirty="0" err="1" smtClean="0">
                <a:latin typeface="Calibri" pitchFamily="34" charset="0"/>
              </a:rPr>
              <a:t>Differerenzen</a:t>
            </a:r>
            <a:endParaRPr lang="de-DE" sz="2000" dirty="0">
              <a:latin typeface="Calibri" pitchFamily="34" charset="0"/>
            </a:endParaRPr>
          </a:p>
        </p:txBody>
      </p:sp>
      <p:sp>
        <p:nvSpPr>
          <p:cNvPr id="12" name="Textfeld 11"/>
          <p:cNvSpPr txBox="1"/>
          <p:nvPr/>
        </p:nvSpPr>
        <p:spPr>
          <a:xfrm>
            <a:off x="251520" y="2204864"/>
            <a:ext cx="8496944" cy="1015663"/>
          </a:xfrm>
          <a:prstGeom prst="rect">
            <a:avLst/>
          </a:prstGeom>
          <a:noFill/>
        </p:spPr>
        <p:txBody>
          <a:bodyPr wrap="square" rtlCol="0">
            <a:spAutoFit/>
          </a:bodyPr>
          <a:lstStyle/>
          <a:p>
            <a:pPr algn="ctr"/>
            <a:r>
              <a:rPr lang="de-DE" sz="2000" dirty="0" smtClean="0">
                <a:latin typeface="Calibri" pitchFamily="34" charset="0"/>
              </a:rPr>
              <a:t>Top 3 Das </a:t>
            </a:r>
            <a:r>
              <a:rPr lang="de-DE" sz="2000" dirty="0">
                <a:latin typeface="Calibri" pitchFamily="34" charset="0"/>
              </a:rPr>
              <a:t>Zweitveröffentlichungsrecht wird auf </a:t>
            </a:r>
            <a:r>
              <a:rPr lang="de-DE" sz="2000" b="1" dirty="0">
                <a:latin typeface="Calibri" pitchFamily="34" charset="0"/>
              </a:rPr>
              <a:t>Beiträge zu wissenschaftlichen Zeitschriften </a:t>
            </a:r>
            <a:r>
              <a:rPr lang="de-DE" sz="2000" dirty="0">
                <a:latin typeface="Calibri" pitchFamily="34" charset="0"/>
              </a:rPr>
              <a:t>beschränkt, die im Rahmen eines überwiegend steuerfinanzierten Forschungsprojekts entstanden sind. </a:t>
            </a:r>
          </a:p>
        </p:txBody>
      </p:sp>
      <p:sp>
        <p:nvSpPr>
          <p:cNvPr id="16" name="Textfeld 15"/>
          <p:cNvSpPr txBox="1"/>
          <p:nvPr/>
        </p:nvSpPr>
        <p:spPr>
          <a:xfrm>
            <a:off x="1907704" y="3212976"/>
            <a:ext cx="5256584" cy="707886"/>
          </a:xfrm>
          <a:prstGeom prst="rect">
            <a:avLst/>
          </a:prstGeom>
          <a:solidFill>
            <a:srgbClr val="002060"/>
          </a:solidFill>
        </p:spPr>
        <p:txBody>
          <a:bodyPr wrap="square" rtlCol="0">
            <a:spAutoFit/>
          </a:bodyPr>
          <a:lstStyle/>
          <a:p>
            <a:pPr algn="ctr"/>
            <a:r>
              <a:rPr lang="en-US" sz="2000" dirty="0" err="1" smtClean="0">
                <a:solidFill>
                  <a:schemeClr val="bg1"/>
                </a:solidFill>
                <a:latin typeface="Calibri" pitchFamily="34" charset="0"/>
              </a:rPr>
              <a:t>Zu</a:t>
            </a:r>
            <a:r>
              <a:rPr lang="en-US" sz="2000" dirty="0" smtClean="0">
                <a:solidFill>
                  <a:schemeClr val="bg1"/>
                </a:solidFill>
                <a:latin typeface="Calibri" pitchFamily="34" charset="0"/>
              </a:rPr>
              <a:t> </a:t>
            </a:r>
            <a:r>
              <a:rPr lang="en-US" sz="2000" dirty="0" err="1" smtClean="0">
                <a:solidFill>
                  <a:schemeClr val="bg1"/>
                </a:solidFill>
                <a:latin typeface="Calibri" pitchFamily="34" charset="0"/>
              </a:rPr>
              <a:t>dieser</a:t>
            </a:r>
            <a:r>
              <a:rPr lang="en-US" sz="2000" dirty="0" smtClean="0">
                <a:solidFill>
                  <a:schemeClr val="bg1"/>
                </a:solidFill>
                <a:latin typeface="Calibri" pitchFamily="34" charset="0"/>
              </a:rPr>
              <a:t> </a:t>
            </a:r>
            <a:r>
              <a:rPr lang="en-US" sz="2000" dirty="0" err="1" smtClean="0">
                <a:solidFill>
                  <a:schemeClr val="bg1"/>
                </a:solidFill>
                <a:latin typeface="Calibri" pitchFamily="34" charset="0"/>
              </a:rPr>
              <a:t>Formulierung</a:t>
            </a:r>
            <a:r>
              <a:rPr lang="en-US" sz="2000" dirty="0" smtClean="0">
                <a:solidFill>
                  <a:schemeClr val="bg1"/>
                </a:solidFill>
                <a:latin typeface="Calibri" pitchFamily="34" charset="0"/>
              </a:rPr>
              <a:t> gab </a:t>
            </a:r>
            <a:r>
              <a:rPr lang="en-US" sz="2000" dirty="0" err="1" smtClean="0">
                <a:solidFill>
                  <a:schemeClr val="bg1"/>
                </a:solidFill>
                <a:latin typeface="Calibri" pitchFamily="34" charset="0"/>
              </a:rPr>
              <a:t>es</a:t>
            </a:r>
            <a:r>
              <a:rPr lang="en-US" sz="2000" dirty="0" smtClean="0">
                <a:solidFill>
                  <a:schemeClr val="bg1"/>
                </a:solidFill>
                <a:latin typeface="Calibri" pitchFamily="34" charset="0"/>
              </a:rPr>
              <a:t> </a:t>
            </a:r>
            <a:r>
              <a:rPr lang="en-US" sz="2000" dirty="0" err="1" smtClean="0">
                <a:solidFill>
                  <a:schemeClr val="bg1"/>
                </a:solidFill>
                <a:latin typeface="Calibri" pitchFamily="34" charset="0"/>
              </a:rPr>
              <a:t>einen</a:t>
            </a:r>
            <a:r>
              <a:rPr lang="en-US" sz="2000" dirty="0" smtClean="0">
                <a:solidFill>
                  <a:schemeClr val="bg1"/>
                </a:solidFill>
                <a:latin typeface="Calibri" pitchFamily="34" charset="0"/>
              </a:rPr>
              <a:t> </a:t>
            </a:r>
            <a:r>
              <a:rPr lang="en-US" sz="2000" dirty="0" err="1" smtClean="0">
                <a:solidFill>
                  <a:schemeClr val="bg1"/>
                </a:solidFill>
                <a:latin typeface="Calibri" pitchFamily="34" charset="0"/>
              </a:rPr>
              <a:t>Kommentar</a:t>
            </a:r>
            <a:r>
              <a:rPr lang="en-US" sz="2000" dirty="0" smtClean="0">
                <a:solidFill>
                  <a:schemeClr val="bg1"/>
                </a:solidFill>
                <a:latin typeface="Calibri" pitchFamily="34" charset="0"/>
              </a:rPr>
              <a:t> – </a:t>
            </a:r>
            <a:r>
              <a:rPr lang="en-US" sz="2000" dirty="0" err="1" smtClean="0">
                <a:solidFill>
                  <a:schemeClr val="bg1"/>
                </a:solidFill>
                <a:latin typeface="Calibri" pitchFamily="34" charset="0"/>
              </a:rPr>
              <a:t>sicher</a:t>
            </a:r>
            <a:r>
              <a:rPr lang="en-US" sz="2000" dirty="0" smtClean="0">
                <a:solidFill>
                  <a:schemeClr val="bg1"/>
                </a:solidFill>
                <a:latin typeface="Calibri" pitchFamily="34" charset="0"/>
              </a:rPr>
              <a:t> von </a:t>
            </a:r>
            <a:r>
              <a:rPr lang="en-US" sz="2000" dirty="0" err="1" smtClean="0">
                <a:solidFill>
                  <a:schemeClr val="bg1"/>
                </a:solidFill>
                <a:latin typeface="Calibri" pitchFamily="34" charset="0"/>
              </a:rPr>
              <a:t>Seiten</a:t>
            </a:r>
            <a:r>
              <a:rPr lang="en-US" sz="2000" dirty="0" smtClean="0">
                <a:solidFill>
                  <a:schemeClr val="bg1"/>
                </a:solidFill>
                <a:latin typeface="Calibri" pitchFamily="34" charset="0"/>
              </a:rPr>
              <a:t> des </a:t>
            </a:r>
            <a:r>
              <a:rPr lang="en-US" sz="2000" dirty="0" err="1" smtClean="0">
                <a:solidFill>
                  <a:schemeClr val="bg1"/>
                </a:solidFill>
                <a:latin typeface="Calibri" pitchFamily="34" charset="0"/>
              </a:rPr>
              <a:t>Börsenvereins</a:t>
            </a:r>
            <a:endParaRPr lang="en-US" sz="2000" dirty="0">
              <a:solidFill>
                <a:schemeClr val="bg1"/>
              </a:solidFill>
              <a:latin typeface="Calibri" pitchFamily="34" charset="0"/>
            </a:endParaRPr>
          </a:p>
        </p:txBody>
      </p:sp>
      <p:sp>
        <p:nvSpPr>
          <p:cNvPr id="20" name="Textfeld 19"/>
          <p:cNvSpPr txBox="1"/>
          <p:nvPr/>
        </p:nvSpPr>
        <p:spPr>
          <a:xfrm>
            <a:off x="323528" y="4077072"/>
            <a:ext cx="8496944" cy="2352952"/>
          </a:xfrm>
          <a:prstGeom prst="rect">
            <a:avLst/>
          </a:prstGeom>
          <a:noFill/>
        </p:spPr>
        <p:txBody>
          <a:bodyPr wrap="square" rtlCol="0">
            <a:spAutoFit/>
          </a:bodyPr>
          <a:lstStyle/>
          <a:p>
            <a:pPr algn="ctr">
              <a:lnSpc>
                <a:spcPct val="150000"/>
              </a:lnSpc>
            </a:pPr>
            <a:r>
              <a:rPr lang="de-DE" sz="2000" b="1" dirty="0" smtClean="0">
                <a:latin typeface="Calibri" pitchFamily="34" charset="0"/>
              </a:rPr>
              <a:t>Das Zweitveröffentlichungsrecht greift nicht aufgrund der Tatsache, </a:t>
            </a:r>
            <a:r>
              <a:rPr lang="de-DE" sz="2000" b="1" dirty="0" err="1" smtClean="0">
                <a:latin typeface="Calibri" pitchFamily="34" charset="0"/>
              </a:rPr>
              <a:t>dass</a:t>
            </a:r>
            <a:r>
              <a:rPr lang="de-DE" sz="2000" b="1" dirty="0" smtClean="0">
                <a:latin typeface="Calibri" pitchFamily="34" charset="0"/>
              </a:rPr>
              <a:t> ein Autor sein Geld hauptsächlich in  einem steuerfinanzierten Anstellungsverhältnis verdient, sondern bezieht sich ausschließlich auf Ergebnisse von Forschungsprojekten, die einer gesonderten, überwiegenden Steuerfinanzierung unterliegen.</a:t>
            </a:r>
            <a:endParaRPr lang="de-DE" sz="2000" b="1" dirty="0">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6" grpId="0" animBg="1"/>
      <p:bldP spid="20"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39552" y="260648"/>
            <a:ext cx="7776864" cy="858490"/>
          </a:xfrm>
        </p:spPr>
        <p:txBody>
          <a:bodyPr anchor="ctr"/>
          <a:lstStyle/>
          <a:p>
            <a:pPr algn="ctr"/>
            <a:r>
              <a:rPr lang="en-US" sz="2800" dirty="0" smtClean="0">
                <a:latin typeface="Calibri" pitchFamily="34" charset="0"/>
              </a:rPr>
              <a:t>Was </a:t>
            </a:r>
            <a:r>
              <a:rPr lang="en-US" sz="2800" dirty="0" err="1" smtClean="0">
                <a:latin typeface="Calibri" pitchFamily="34" charset="0"/>
              </a:rPr>
              <a:t>ist</a:t>
            </a:r>
            <a:r>
              <a:rPr lang="en-US" sz="2800" dirty="0" smtClean="0">
                <a:latin typeface="Calibri" pitchFamily="34" charset="0"/>
              </a:rPr>
              <a:t> </a:t>
            </a:r>
            <a:r>
              <a:rPr lang="en-US" sz="2800" dirty="0" err="1" smtClean="0">
                <a:latin typeface="Calibri" pitchFamily="34" charset="0"/>
              </a:rPr>
              <a:t>zwischen</a:t>
            </a:r>
            <a:r>
              <a:rPr lang="en-US" sz="2800" dirty="0" smtClean="0">
                <a:latin typeface="Calibri" pitchFamily="34" charset="0"/>
              </a:rPr>
              <a:t> </a:t>
            </a:r>
            <a:r>
              <a:rPr lang="en-US" sz="2800" dirty="0" err="1" smtClean="0">
                <a:latin typeface="Calibri" pitchFamily="34" charset="0"/>
              </a:rPr>
              <a:t>dem</a:t>
            </a:r>
            <a:r>
              <a:rPr lang="en-US" sz="2800" dirty="0" smtClean="0">
                <a:latin typeface="Calibri" pitchFamily="34" charset="0"/>
              </a:rPr>
              <a:t> 20.2.13 und 5.4.13 </a:t>
            </a:r>
            <a:r>
              <a:rPr lang="en-US" sz="2800" dirty="0" err="1" smtClean="0">
                <a:latin typeface="Calibri" pitchFamily="34" charset="0"/>
              </a:rPr>
              <a:t>passiert</a:t>
            </a:r>
            <a:r>
              <a:rPr lang="en-US" sz="2800" dirty="0" smtClean="0">
                <a:latin typeface="Calibri" pitchFamily="34" charset="0"/>
              </a:rPr>
              <a:t>?</a:t>
            </a:r>
            <a:br>
              <a:rPr lang="en-US" sz="2800" dirty="0" smtClean="0">
                <a:latin typeface="Calibri" pitchFamily="34" charset="0"/>
              </a:rPr>
            </a:br>
            <a:r>
              <a:rPr lang="en-US" sz="2800" dirty="0" err="1" smtClean="0">
                <a:latin typeface="Calibri" pitchFamily="34" charset="0"/>
              </a:rPr>
              <a:t>Wer</a:t>
            </a:r>
            <a:r>
              <a:rPr lang="en-US" sz="2800" dirty="0" smtClean="0">
                <a:latin typeface="Calibri" pitchFamily="34" charset="0"/>
              </a:rPr>
              <a:t> hat was </a:t>
            </a:r>
            <a:r>
              <a:rPr lang="en-US" sz="2800" dirty="0" err="1" smtClean="0">
                <a:latin typeface="Calibri" pitchFamily="34" charset="0"/>
              </a:rPr>
              <a:t>wann</a:t>
            </a:r>
            <a:r>
              <a:rPr lang="en-US" sz="2800" dirty="0" smtClean="0">
                <a:latin typeface="Calibri" pitchFamily="34" charset="0"/>
              </a:rPr>
              <a:t> </a:t>
            </a:r>
            <a:r>
              <a:rPr lang="en-US" sz="2800" dirty="0" err="1" smtClean="0">
                <a:latin typeface="Calibri" pitchFamily="34" charset="0"/>
              </a:rPr>
              <a:t>gewusst</a:t>
            </a:r>
            <a:r>
              <a:rPr lang="en-US" sz="2800" dirty="0" smtClean="0">
                <a:latin typeface="Calibri" pitchFamily="34" charset="0"/>
              </a:rPr>
              <a:t> </a:t>
            </a:r>
            <a:r>
              <a:rPr lang="en-US" sz="2800" dirty="0" err="1" smtClean="0">
                <a:latin typeface="Calibri" pitchFamily="34" charset="0"/>
              </a:rPr>
              <a:t>oder</a:t>
            </a:r>
            <a:r>
              <a:rPr lang="en-US" sz="2800" dirty="0" smtClean="0">
                <a:latin typeface="Calibri" pitchFamily="34" charset="0"/>
              </a:rPr>
              <a:t> </a:t>
            </a:r>
            <a:r>
              <a:rPr lang="en-US" sz="2800" dirty="0" err="1" smtClean="0">
                <a:latin typeface="Calibri" pitchFamily="34" charset="0"/>
              </a:rPr>
              <a:t>wissen</a:t>
            </a:r>
            <a:r>
              <a:rPr lang="en-US" sz="2800" dirty="0" smtClean="0">
                <a:latin typeface="Calibri" pitchFamily="34" charset="0"/>
              </a:rPr>
              <a:t> </a:t>
            </a:r>
            <a:r>
              <a:rPr lang="en-US" sz="2800" dirty="0" err="1" smtClean="0">
                <a:latin typeface="Calibri" pitchFamily="34" charset="0"/>
              </a:rPr>
              <a:t>können</a:t>
            </a:r>
            <a:r>
              <a:rPr lang="en-US" sz="2800" dirty="0" smtClean="0">
                <a:latin typeface="Calibri" pitchFamily="34" charset="0"/>
              </a:rPr>
              <a:t>?</a:t>
            </a:r>
            <a:endParaRPr lang="en-US" sz="2800" dirty="0">
              <a:latin typeface="Calibri" pitchFamily="34" charset="0"/>
            </a:endParaRPr>
          </a:p>
        </p:txBody>
      </p:sp>
      <p:sp>
        <p:nvSpPr>
          <p:cNvPr id="4" name="Foliennummernplatzhalter 3"/>
          <p:cNvSpPr>
            <a:spLocks noGrp="1"/>
          </p:cNvSpPr>
          <p:nvPr>
            <p:ph type="sldNum" sz="quarter" idx="12"/>
          </p:nvPr>
        </p:nvSpPr>
        <p:spPr/>
        <p:txBody>
          <a:bodyPr/>
          <a:lstStyle/>
          <a:p>
            <a:pPr>
              <a:defRPr/>
            </a:pPr>
            <a:fld id="{86DBC630-A2E8-4068-BF39-0B9677811039}" type="slidenum">
              <a:rPr lang="en-US" altLang="en-US" smtClean="0">
                <a:latin typeface="Calibri" pitchFamily="34" charset="0"/>
              </a:rPr>
              <a:pPr>
                <a:defRPr/>
              </a:pPr>
              <a:t>18</a:t>
            </a:fld>
            <a:endParaRPr lang="en-US" altLang="en-US" dirty="0">
              <a:latin typeface="Calibri" pitchFamily="34" charset="0"/>
            </a:endParaRPr>
          </a:p>
        </p:txBody>
      </p:sp>
      <p:sp>
        <p:nvSpPr>
          <p:cNvPr id="13" name="Textfeld 12"/>
          <p:cNvSpPr txBox="1"/>
          <p:nvPr/>
        </p:nvSpPr>
        <p:spPr>
          <a:xfrm>
            <a:off x="395536" y="1628800"/>
            <a:ext cx="3600400" cy="461665"/>
          </a:xfrm>
          <a:prstGeom prst="rect">
            <a:avLst/>
          </a:prstGeom>
          <a:solidFill>
            <a:srgbClr val="002060"/>
          </a:solidFill>
        </p:spPr>
        <p:txBody>
          <a:bodyPr wrap="square" rtlCol="0">
            <a:spAutoFit/>
          </a:bodyPr>
          <a:lstStyle/>
          <a:p>
            <a:pPr algn="ctr"/>
            <a:r>
              <a:rPr lang="en-US" sz="2400" dirty="0" err="1" smtClean="0">
                <a:solidFill>
                  <a:schemeClr val="bg1"/>
                </a:solidFill>
                <a:latin typeface="Calibri" pitchFamily="34" charset="0"/>
              </a:rPr>
              <a:t>wer</a:t>
            </a:r>
            <a:r>
              <a:rPr lang="en-US" sz="2400" dirty="0" smtClean="0">
                <a:solidFill>
                  <a:schemeClr val="bg1"/>
                </a:solidFill>
                <a:latin typeface="Calibri" pitchFamily="34" charset="0"/>
              </a:rPr>
              <a:t> war </a:t>
            </a:r>
            <a:r>
              <a:rPr lang="en-US" sz="2400" dirty="0" err="1" smtClean="0">
                <a:solidFill>
                  <a:schemeClr val="bg1"/>
                </a:solidFill>
                <a:latin typeface="Calibri" pitchFamily="34" charset="0"/>
              </a:rPr>
              <a:t>erfolgreich</a:t>
            </a:r>
            <a:r>
              <a:rPr lang="en-US" sz="2400" dirty="0" smtClean="0">
                <a:solidFill>
                  <a:schemeClr val="bg1"/>
                </a:solidFill>
                <a:latin typeface="Calibri" pitchFamily="34" charset="0"/>
              </a:rPr>
              <a:t>?</a:t>
            </a:r>
            <a:endParaRPr lang="en-US" sz="2400" dirty="0">
              <a:solidFill>
                <a:schemeClr val="bg1"/>
              </a:solidFill>
              <a:latin typeface="Calibri" pitchFamily="34" charset="0"/>
            </a:endParaRPr>
          </a:p>
        </p:txBody>
      </p:sp>
      <p:sp>
        <p:nvSpPr>
          <p:cNvPr id="20" name="Textfeld 19"/>
          <p:cNvSpPr txBox="1"/>
          <p:nvPr/>
        </p:nvSpPr>
        <p:spPr>
          <a:xfrm>
            <a:off x="4355976" y="1556792"/>
            <a:ext cx="3888432" cy="923330"/>
          </a:xfrm>
          <a:prstGeom prst="rect">
            <a:avLst/>
          </a:prstGeom>
          <a:noFill/>
        </p:spPr>
        <p:txBody>
          <a:bodyPr wrap="square" rtlCol="0">
            <a:spAutoFit/>
          </a:bodyPr>
          <a:lstStyle/>
          <a:p>
            <a:pPr algn="ctr"/>
            <a:r>
              <a:rPr lang="de-DE" b="1" dirty="0" smtClean="0">
                <a:latin typeface="Calibri" pitchFamily="34" charset="0"/>
              </a:rPr>
              <a:t>Lobbying der deutschen Verlage mit Schwerpunkt Geistes- und Sozialwissenschaft</a:t>
            </a:r>
            <a:endParaRPr lang="de-DE" b="1" dirty="0">
              <a:latin typeface="Calibri" pitchFamily="34" charset="0"/>
            </a:endParaRPr>
          </a:p>
        </p:txBody>
      </p:sp>
      <p:grpSp>
        <p:nvGrpSpPr>
          <p:cNvPr id="18" name="Gruppieren 17"/>
          <p:cNvGrpSpPr/>
          <p:nvPr/>
        </p:nvGrpSpPr>
        <p:grpSpPr>
          <a:xfrm>
            <a:off x="251520" y="4221088"/>
            <a:ext cx="8712968" cy="1438419"/>
            <a:chOff x="251520" y="4221088"/>
            <a:chExt cx="8712968" cy="1438419"/>
          </a:xfrm>
        </p:grpSpPr>
        <p:sp>
          <p:nvSpPr>
            <p:cNvPr id="12" name="Textfeld 11"/>
            <p:cNvSpPr txBox="1"/>
            <p:nvPr/>
          </p:nvSpPr>
          <p:spPr>
            <a:xfrm>
              <a:off x="251520" y="4221088"/>
              <a:ext cx="8712968" cy="646331"/>
            </a:xfrm>
            <a:prstGeom prst="rect">
              <a:avLst/>
            </a:prstGeom>
            <a:noFill/>
          </p:spPr>
          <p:txBody>
            <a:bodyPr wrap="square" rtlCol="0">
              <a:spAutoFit/>
            </a:bodyPr>
            <a:lstStyle/>
            <a:p>
              <a:pPr algn="ctr"/>
              <a:r>
                <a:rPr lang="de-DE" dirty="0" smtClean="0">
                  <a:latin typeface="Calibri" pitchFamily="34" charset="0"/>
                </a:rPr>
                <a:t>Projektforschung und institutionelle  Forschung ist in den Geistes- und Sozialwissenschaften weitaus wenig Praxis als in den MINT-Fächern + Medizin</a:t>
              </a:r>
              <a:endParaRPr lang="de-DE" dirty="0">
                <a:latin typeface="Calibri" pitchFamily="34" charset="0"/>
              </a:endParaRPr>
            </a:p>
          </p:txBody>
        </p:sp>
        <p:sp>
          <p:nvSpPr>
            <p:cNvPr id="16" name="Textfeld 15"/>
            <p:cNvSpPr txBox="1"/>
            <p:nvPr/>
          </p:nvSpPr>
          <p:spPr>
            <a:xfrm>
              <a:off x="251520" y="5013176"/>
              <a:ext cx="8712968" cy="646331"/>
            </a:xfrm>
            <a:prstGeom prst="rect">
              <a:avLst/>
            </a:prstGeom>
            <a:noFill/>
          </p:spPr>
          <p:txBody>
            <a:bodyPr wrap="square" rtlCol="0">
              <a:spAutoFit/>
            </a:bodyPr>
            <a:lstStyle/>
            <a:p>
              <a:pPr algn="ctr"/>
              <a:r>
                <a:rPr lang="de-DE" dirty="0" smtClean="0">
                  <a:latin typeface="Calibri" pitchFamily="34" charset="0"/>
                </a:rPr>
                <a:t>Zeitschriften in den MINT-Fächern + Medizin sind überwiegend (über 90%) in den Händen ausländischer Verlage</a:t>
              </a:r>
              <a:endParaRPr lang="de-DE" dirty="0">
                <a:latin typeface="Calibri" pitchFamily="34" charset="0"/>
              </a:endParaRPr>
            </a:p>
          </p:txBody>
        </p:sp>
      </p:grpSp>
      <p:grpSp>
        <p:nvGrpSpPr>
          <p:cNvPr id="19" name="Gruppieren 18"/>
          <p:cNvGrpSpPr/>
          <p:nvPr/>
        </p:nvGrpSpPr>
        <p:grpSpPr>
          <a:xfrm>
            <a:off x="431032" y="2215200"/>
            <a:ext cx="8712968" cy="1899040"/>
            <a:chOff x="431032" y="2215200"/>
            <a:chExt cx="8712968" cy="1899040"/>
          </a:xfrm>
        </p:grpSpPr>
        <p:sp>
          <p:nvSpPr>
            <p:cNvPr id="11" name="Pfeil nach unten 10"/>
            <p:cNvSpPr/>
            <p:nvPr/>
          </p:nvSpPr>
          <p:spPr>
            <a:xfrm rot="2604473">
              <a:off x="4611266" y="2215200"/>
              <a:ext cx="288032" cy="648072"/>
            </a:xfrm>
            <a:prstGeom prst="downArrow">
              <a:avLst>
                <a:gd name="adj1" fmla="val 50000"/>
                <a:gd name="adj2" fmla="val 86759"/>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pitchFamily="34" charset="0"/>
              </a:endParaRPr>
            </a:p>
          </p:txBody>
        </p:sp>
        <p:sp>
          <p:nvSpPr>
            <p:cNvPr id="17" name="Textfeld 16"/>
            <p:cNvSpPr txBox="1"/>
            <p:nvPr/>
          </p:nvSpPr>
          <p:spPr>
            <a:xfrm>
              <a:off x="431032" y="2636912"/>
              <a:ext cx="8712968" cy="1477328"/>
            </a:xfrm>
            <a:prstGeom prst="rect">
              <a:avLst/>
            </a:prstGeom>
            <a:noFill/>
          </p:spPr>
          <p:txBody>
            <a:bodyPr wrap="square" rtlCol="0">
              <a:spAutoFit/>
            </a:bodyPr>
            <a:lstStyle/>
            <a:p>
              <a:pPr algn="ctr"/>
              <a:r>
                <a:rPr lang="de-DE" dirty="0" smtClean="0">
                  <a:latin typeface="Calibri" pitchFamily="34" charset="0"/>
                </a:rPr>
                <a:t>Jürgen </a:t>
              </a:r>
              <a:r>
                <a:rPr lang="de-DE" dirty="0" err="1" smtClean="0">
                  <a:latin typeface="Calibri" pitchFamily="34" charset="0"/>
                </a:rPr>
                <a:t>Hogrefe</a:t>
              </a:r>
              <a:r>
                <a:rPr lang="de-DE" dirty="0" smtClean="0">
                  <a:latin typeface="Calibri" pitchFamily="34" charset="0"/>
                </a:rPr>
                <a:t>: Gefahr, „</a:t>
              </a:r>
              <a:r>
                <a:rPr lang="de-DE" dirty="0" err="1" smtClean="0">
                  <a:latin typeface="Calibri" pitchFamily="34" charset="0"/>
                </a:rPr>
                <a:t>dass</a:t>
              </a:r>
              <a:r>
                <a:rPr lang="de-DE" dirty="0" smtClean="0">
                  <a:latin typeface="Calibri" pitchFamily="34" charset="0"/>
                </a:rPr>
                <a:t> </a:t>
              </a:r>
              <a:r>
                <a:rPr lang="de-DE" dirty="0" err="1" smtClean="0">
                  <a:latin typeface="Calibri" pitchFamily="34" charset="0"/>
                </a:rPr>
                <a:t>geistes</a:t>
              </a:r>
              <a:r>
                <a:rPr lang="de-DE" dirty="0" smtClean="0">
                  <a:latin typeface="Calibri" pitchFamily="34" charset="0"/>
                </a:rPr>
                <a:t>- und sozialwissenschaftliche Datenbanken und Zeitschriften in deutscher Sprache allmählich verschwinden bzw. nur noch in ineffizienten staatlichen Publikationsstrukturen hervorgebracht werden können“ - http://www.boersenblatt.net/598325/</a:t>
              </a:r>
            </a:p>
            <a:p>
              <a:pPr algn="ctr"/>
              <a:endParaRPr lang="de-DE" dirty="0">
                <a:latin typeface="Calibri" pitchFamily="34"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116632"/>
            <a:ext cx="7776864" cy="858490"/>
          </a:xfrm>
        </p:spPr>
        <p:txBody>
          <a:bodyPr anchor="ctr"/>
          <a:lstStyle/>
          <a:p>
            <a:pPr algn="ctr"/>
            <a:r>
              <a:rPr lang="en-US" sz="1800" dirty="0" smtClean="0">
                <a:latin typeface="Calibri" pitchFamily="34" charset="0"/>
              </a:rPr>
              <a:t>Was </a:t>
            </a:r>
            <a:r>
              <a:rPr lang="en-US" sz="1800" dirty="0" err="1" smtClean="0">
                <a:latin typeface="Calibri" pitchFamily="34" charset="0"/>
              </a:rPr>
              <a:t>ist</a:t>
            </a:r>
            <a:r>
              <a:rPr lang="en-US" sz="1800" dirty="0" smtClean="0">
                <a:latin typeface="Calibri" pitchFamily="34" charset="0"/>
              </a:rPr>
              <a:t> </a:t>
            </a:r>
            <a:r>
              <a:rPr lang="en-US" sz="1800" dirty="0" err="1" smtClean="0">
                <a:latin typeface="Calibri" pitchFamily="34" charset="0"/>
              </a:rPr>
              <a:t>zwischen</a:t>
            </a:r>
            <a:r>
              <a:rPr lang="en-US" sz="1800" dirty="0" smtClean="0">
                <a:latin typeface="Calibri" pitchFamily="34" charset="0"/>
              </a:rPr>
              <a:t> </a:t>
            </a:r>
            <a:r>
              <a:rPr lang="en-US" sz="1800" dirty="0" err="1" smtClean="0">
                <a:latin typeface="Calibri" pitchFamily="34" charset="0"/>
              </a:rPr>
              <a:t>dem</a:t>
            </a:r>
            <a:r>
              <a:rPr lang="en-US" sz="1800" dirty="0" smtClean="0">
                <a:latin typeface="Calibri" pitchFamily="34" charset="0"/>
              </a:rPr>
              <a:t> 20.2.13 und 5.4.13 </a:t>
            </a:r>
            <a:r>
              <a:rPr lang="en-US" sz="1800" dirty="0" err="1" smtClean="0">
                <a:latin typeface="Calibri" pitchFamily="34" charset="0"/>
              </a:rPr>
              <a:t>passiert</a:t>
            </a:r>
            <a:r>
              <a:rPr lang="en-US" sz="1800" dirty="0" smtClean="0">
                <a:latin typeface="Calibri" pitchFamily="34" charset="0"/>
              </a:rPr>
              <a:t>?</a:t>
            </a:r>
            <a:br>
              <a:rPr lang="en-US" sz="1800" dirty="0" smtClean="0">
                <a:latin typeface="Calibri" pitchFamily="34" charset="0"/>
              </a:rPr>
            </a:br>
            <a:r>
              <a:rPr lang="en-US" sz="1800" dirty="0" err="1" smtClean="0">
                <a:latin typeface="Calibri" pitchFamily="34" charset="0"/>
              </a:rPr>
              <a:t>Wer</a:t>
            </a:r>
            <a:r>
              <a:rPr lang="en-US" sz="1800" dirty="0" smtClean="0">
                <a:latin typeface="Calibri" pitchFamily="34" charset="0"/>
              </a:rPr>
              <a:t> hat was </a:t>
            </a:r>
            <a:r>
              <a:rPr lang="en-US" sz="1800" dirty="0" err="1" smtClean="0">
                <a:latin typeface="Calibri" pitchFamily="34" charset="0"/>
              </a:rPr>
              <a:t>wann</a:t>
            </a:r>
            <a:r>
              <a:rPr lang="en-US" sz="1800" dirty="0" smtClean="0">
                <a:latin typeface="Calibri" pitchFamily="34" charset="0"/>
              </a:rPr>
              <a:t> </a:t>
            </a:r>
            <a:r>
              <a:rPr lang="en-US" sz="1800" dirty="0" err="1" smtClean="0">
                <a:latin typeface="Calibri" pitchFamily="34" charset="0"/>
              </a:rPr>
              <a:t>gewusst</a:t>
            </a:r>
            <a:r>
              <a:rPr lang="en-US" sz="1800" dirty="0" smtClean="0">
                <a:latin typeface="Calibri" pitchFamily="34" charset="0"/>
              </a:rPr>
              <a:t> </a:t>
            </a:r>
            <a:r>
              <a:rPr lang="en-US" sz="1800" dirty="0" err="1" smtClean="0">
                <a:latin typeface="Calibri" pitchFamily="34" charset="0"/>
              </a:rPr>
              <a:t>oder</a:t>
            </a:r>
            <a:r>
              <a:rPr lang="en-US" sz="1800" dirty="0" smtClean="0">
                <a:latin typeface="Calibri" pitchFamily="34" charset="0"/>
              </a:rPr>
              <a:t> </a:t>
            </a:r>
            <a:r>
              <a:rPr lang="en-US" sz="1800" dirty="0" err="1" smtClean="0">
                <a:latin typeface="Calibri" pitchFamily="34" charset="0"/>
              </a:rPr>
              <a:t>wissen</a:t>
            </a:r>
            <a:r>
              <a:rPr lang="en-US" sz="1800" dirty="0" smtClean="0">
                <a:latin typeface="Calibri" pitchFamily="34" charset="0"/>
              </a:rPr>
              <a:t> </a:t>
            </a:r>
            <a:r>
              <a:rPr lang="en-US" sz="1800" dirty="0" err="1" smtClean="0">
                <a:latin typeface="Calibri" pitchFamily="34" charset="0"/>
              </a:rPr>
              <a:t>können</a:t>
            </a:r>
            <a:r>
              <a:rPr lang="en-US" sz="1800" dirty="0" smtClean="0">
                <a:latin typeface="Calibri" pitchFamily="34" charset="0"/>
              </a:rPr>
              <a:t>?</a:t>
            </a:r>
            <a:endParaRPr lang="en-US" sz="1800" dirty="0">
              <a:latin typeface="Calibri" pitchFamily="34" charset="0"/>
            </a:endParaRPr>
          </a:p>
        </p:txBody>
      </p:sp>
      <p:sp>
        <p:nvSpPr>
          <p:cNvPr id="4" name="Foliennummernplatzhalter 3"/>
          <p:cNvSpPr>
            <a:spLocks noGrp="1"/>
          </p:cNvSpPr>
          <p:nvPr>
            <p:ph type="sldNum" sz="quarter" idx="12"/>
          </p:nvPr>
        </p:nvSpPr>
        <p:spPr/>
        <p:txBody>
          <a:bodyPr/>
          <a:lstStyle/>
          <a:p>
            <a:pPr>
              <a:defRPr/>
            </a:pPr>
            <a:fld id="{86DBC630-A2E8-4068-BF39-0B9677811039}" type="slidenum">
              <a:rPr lang="en-US" altLang="en-US" smtClean="0">
                <a:latin typeface="Calibri" pitchFamily="34" charset="0"/>
              </a:rPr>
              <a:pPr>
                <a:defRPr/>
              </a:pPr>
              <a:t>19</a:t>
            </a:fld>
            <a:endParaRPr lang="en-US" altLang="en-US" dirty="0">
              <a:latin typeface="Calibri" pitchFamily="34" charset="0"/>
            </a:endParaRPr>
          </a:p>
        </p:txBody>
      </p:sp>
      <p:sp>
        <p:nvSpPr>
          <p:cNvPr id="15" name="Textfeld 14"/>
          <p:cNvSpPr txBox="1"/>
          <p:nvPr/>
        </p:nvSpPr>
        <p:spPr>
          <a:xfrm>
            <a:off x="323528" y="836712"/>
            <a:ext cx="8496944" cy="646331"/>
          </a:xfrm>
          <a:prstGeom prst="rect">
            <a:avLst/>
          </a:prstGeom>
          <a:noFill/>
        </p:spPr>
        <p:txBody>
          <a:bodyPr wrap="square" rtlCol="0">
            <a:spAutoFit/>
          </a:bodyPr>
          <a:lstStyle/>
          <a:p>
            <a:pPr algn="ctr"/>
            <a:r>
              <a:rPr lang="de-DE" b="1" dirty="0" smtClean="0">
                <a:latin typeface="Calibri" pitchFamily="34" charset="0"/>
              </a:rPr>
              <a:t>Ausgrenzung der normalen Hochschulforschung und Beschränkung auf öffentlich geförderte Projektforschung und außeruniversitäre institutionelle Forschung</a:t>
            </a:r>
            <a:endParaRPr lang="de-DE" b="1" dirty="0">
              <a:latin typeface="Calibri" pitchFamily="34" charset="0"/>
            </a:endParaRPr>
          </a:p>
        </p:txBody>
      </p:sp>
      <p:sp>
        <p:nvSpPr>
          <p:cNvPr id="13" name="Textfeld 12"/>
          <p:cNvSpPr txBox="1"/>
          <p:nvPr/>
        </p:nvSpPr>
        <p:spPr>
          <a:xfrm>
            <a:off x="395536" y="1628800"/>
            <a:ext cx="3600400" cy="461665"/>
          </a:xfrm>
          <a:prstGeom prst="rect">
            <a:avLst/>
          </a:prstGeom>
          <a:solidFill>
            <a:srgbClr val="002060"/>
          </a:solidFill>
        </p:spPr>
        <p:txBody>
          <a:bodyPr wrap="square" rtlCol="0">
            <a:spAutoFit/>
          </a:bodyPr>
          <a:lstStyle/>
          <a:p>
            <a:pPr algn="ctr"/>
            <a:r>
              <a:rPr lang="en-US" sz="2400" dirty="0" err="1" smtClean="0">
                <a:solidFill>
                  <a:schemeClr val="bg1"/>
                </a:solidFill>
                <a:latin typeface="Calibri" pitchFamily="34" charset="0"/>
              </a:rPr>
              <a:t>wer</a:t>
            </a:r>
            <a:r>
              <a:rPr lang="en-US" sz="2400" dirty="0" smtClean="0">
                <a:solidFill>
                  <a:schemeClr val="bg1"/>
                </a:solidFill>
                <a:latin typeface="Calibri" pitchFamily="34" charset="0"/>
              </a:rPr>
              <a:t> war </a:t>
            </a:r>
            <a:r>
              <a:rPr lang="en-US" sz="2400" dirty="0" err="1" smtClean="0">
                <a:solidFill>
                  <a:schemeClr val="bg1"/>
                </a:solidFill>
                <a:latin typeface="Calibri" pitchFamily="34" charset="0"/>
              </a:rPr>
              <a:t>erfolgreich</a:t>
            </a:r>
            <a:r>
              <a:rPr lang="en-US" sz="2400" dirty="0" smtClean="0">
                <a:solidFill>
                  <a:schemeClr val="bg1"/>
                </a:solidFill>
                <a:latin typeface="Calibri" pitchFamily="34" charset="0"/>
              </a:rPr>
              <a:t>?</a:t>
            </a:r>
            <a:endParaRPr lang="en-US" sz="2400" dirty="0">
              <a:solidFill>
                <a:schemeClr val="bg1"/>
              </a:solidFill>
              <a:latin typeface="Calibri" pitchFamily="34" charset="0"/>
            </a:endParaRPr>
          </a:p>
        </p:txBody>
      </p:sp>
      <p:sp>
        <p:nvSpPr>
          <p:cNvPr id="21" name="Textfeld 20"/>
          <p:cNvSpPr txBox="1"/>
          <p:nvPr/>
        </p:nvSpPr>
        <p:spPr>
          <a:xfrm>
            <a:off x="4932040" y="1556792"/>
            <a:ext cx="2736304" cy="830997"/>
          </a:xfrm>
          <a:prstGeom prst="rect">
            <a:avLst/>
          </a:prstGeom>
          <a:noFill/>
        </p:spPr>
        <p:txBody>
          <a:bodyPr wrap="square" rtlCol="0">
            <a:spAutoFit/>
          </a:bodyPr>
          <a:lstStyle/>
          <a:p>
            <a:pPr algn="ctr"/>
            <a:r>
              <a:rPr lang="de-DE" sz="2400" dirty="0" smtClean="0">
                <a:latin typeface="Calibri" pitchFamily="34" charset="0"/>
              </a:rPr>
              <a:t>Bundestagsfraktion </a:t>
            </a:r>
            <a:r>
              <a:rPr lang="de-DE" sz="2400" dirty="0" smtClean="0">
                <a:latin typeface="Calibri" pitchFamily="34" charset="0"/>
              </a:rPr>
              <a:t>der CDU/CSU</a:t>
            </a:r>
            <a:endParaRPr lang="de-DE" sz="2400" dirty="0">
              <a:latin typeface="Calibri" pitchFamily="34" charset="0"/>
            </a:endParaRPr>
          </a:p>
        </p:txBody>
      </p:sp>
      <p:grpSp>
        <p:nvGrpSpPr>
          <p:cNvPr id="19" name="Gruppieren 18"/>
          <p:cNvGrpSpPr/>
          <p:nvPr/>
        </p:nvGrpSpPr>
        <p:grpSpPr>
          <a:xfrm>
            <a:off x="107504" y="2348880"/>
            <a:ext cx="8712968" cy="1058634"/>
            <a:chOff x="107504" y="2348880"/>
            <a:chExt cx="8712968" cy="1058634"/>
          </a:xfrm>
        </p:grpSpPr>
        <p:sp>
          <p:nvSpPr>
            <p:cNvPr id="12" name="Textfeld 11"/>
            <p:cNvSpPr txBox="1"/>
            <p:nvPr/>
          </p:nvSpPr>
          <p:spPr>
            <a:xfrm>
              <a:off x="107504" y="2348880"/>
              <a:ext cx="8712968" cy="707886"/>
            </a:xfrm>
            <a:prstGeom prst="rect">
              <a:avLst/>
            </a:prstGeom>
            <a:noFill/>
          </p:spPr>
          <p:txBody>
            <a:bodyPr wrap="square" rtlCol="0">
              <a:spAutoFit/>
            </a:bodyPr>
            <a:lstStyle/>
            <a:p>
              <a:r>
                <a:rPr lang="de-DE" sz="1600" dirty="0" smtClean="0">
                  <a:latin typeface="Calibri" pitchFamily="34" charset="0"/>
                </a:rPr>
                <a:t> </a:t>
              </a:r>
              <a:r>
                <a:rPr lang="de-DE" sz="2000" dirty="0">
                  <a:latin typeface="Calibri" pitchFamily="34" charset="0"/>
                </a:rPr>
                <a:t>Urheberrecht in der digitalen Gesellschaft </a:t>
              </a:r>
              <a:r>
                <a:rPr lang="de-DE" sz="2000" dirty="0" smtClean="0">
                  <a:latin typeface="Calibri" pitchFamily="34" charset="0"/>
                </a:rPr>
                <a:t>- </a:t>
              </a:r>
              <a:r>
                <a:rPr lang="en-US" sz="2000" b="1" dirty="0" err="1" smtClean="0">
                  <a:latin typeface="Calibri" pitchFamily="34" charset="0"/>
                </a:rPr>
                <a:t>Positionspapier</a:t>
              </a:r>
              <a:r>
                <a:rPr lang="en-US" sz="2000" b="1" dirty="0" smtClean="0">
                  <a:latin typeface="Calibri" pitchFamily="34" charset="0"/>
                </a:rPr>
                <a:t> </a:t>
              </a:r>
              <a:r>
                <a:rPr lang="en-US" sz="2000" b="1" dirty="0" err="1">
                  <a:latin typeface="Calibri" pitchFamily="34" charset="0"/>
                </a:rPr>
                <a:t>der</a:t>
              </a:r>
              <a:r>
                <a:rPr lang="en-US" sz="2000" b="1" dirty="0">
                  <a:latin typeface="Calibri" pitchFamily="34" charset="0"/>
                </a:rPr>
                <a:t> </a:t>
              </a:r>
              <a:r>
                <a:rPr lang="en-US" sz="2000" b="1" dirty="0" err="1">
                  <a:latin typeface="Calibri" pitchFamily="34" charset="0"/>
                </a:rPr>
                <a:t>CDU</a:t>
              </a:r>
              <a:r>
                <a:rPr lang="en-US" sz="2000" b="1" dirty="0">
                  <a:latin typeface="Calibri" pitchFamily="34" charset="0"/>
                </a:rPr>
                <a:t>/CSU-</a:t>
              </a:r>
              <a:r>
                <a:rPr lang="en-US" sz="2000" b="1" dirty="0" err="1">
                  <a:latin typeface="Calibri" pitchFamily="34" charset="0"/>
                </a:rPr>
                <a:t>Bundestagsfraktion</a:t>
              </a:r>
              <a:r>
                <a:rPr lang="en-US" sz="2000" b="1" dirty="0">
                  <a:latin typeface="Calibri" pitchFamily="34" charset="0"/>
                </a:rPr>
                <a:t> </a:t>
              </a:r>
              <a:r>
                <a:rPr lang="en-US" sz="2000" dirty="0" smtClean="0">
                  <a:latin typeface="Calibri" pitchFamily="34" charset="0"/>
                </a:rPr>
                <a:t>	(</a:t>
              </a:r>
              <a:r>
                <a:rPr lang="en-US" sz="2000" dirty="0">
                  <a:latin typeface="Calibri" pitchFamily="34" charset="0"/>
                </a:rPr>
                <a:t>Stand: 25. </a:t>
              </a:r>
              <a:r>
                <a:rPr lang="en-US" sz="2000" dirty="0" err="1">
                  <a:latin typeface="Calibri" pitchFamily="34" charset="0"/>
                </a:rPr>
                <a:t>Juni</a:t>
              </a:r>
              <a:r>
                <a:rPr lang="en-US" sz="2000" dirty="0">
                  <a:latin typeface="Calibri" pitchFamily="34" charset="0"/>
                </a:rPr>
                <a:t> 2012) </a:t>
              </a:r>
              <a:endParaRPr lang="de-DE" sz="2000" dirty="0">
                <a:latin typeface="Calibri" pitchFamily="34" charset="0"/>
              </a:endParaRPr>
            </a:p>
          </p:txBody>
        </p:sp>
        <p:sp>
          <p:nvSpPr>
            <p:cNvPr id="16" name="Textfeld 15"/>
            <p:cNvSpPr txBox="1"/>
            <p:nvPr/>
          </p:nvSpPr>
          <p:spPr>
            <a:xfrm>
              <a:off x="323528" y="3068960"/>
              <a:ext cx="8496944" cy="338554"/>
            </a:xfrm>
            <a:prstGeom prst="rect">
              <a:avLst/>
            </a:prstGeom>
            <a:noFill/>
          </p:spPr>
          <p:txBody>
            <a:bodyPr wrap="square" rtlCol="0">
              <a:spAutoFit/>
            </a:bodyPr>
            <a:lstStyle/>
            <a:p>
              <a:r>
                <a:rPr lang="de-DE" sz="1600" dirty="0" smtClean="0">
                  <a:latin typeface="Calibri" pitchFamily="34" charset="0"/>
                </a:rPr>
                <a:t> </a:t>
              </a:r>
              <a:r>
                <a:rPr lang="en-US" sz="1600" dirty="0" err="1" smtClean="0">
                  <a:latin typeface="Calibri" pitchFamily="34" charset="0"/>
                </a:rPr>
                <a:t>Stellvertretende</a:t>
              </a:r>
              <a:r>
                <a:rPr lang="en-US" sz="1600" dirty="0" smtClean="0">
                  <a:latin typeface="Calibri" pitchFamily="34" charset="0"/>
                </a:rPr>
                <a:t>  </a:t>
              </a:r>
              <a:r>
                <a:rPr lang="en-US" sz="1600" dirty="0" err="1">
                  <a:latin typeface="Calibri" pitchFamily="34" charset="0"/>
                </a:rPr>
                <a:t>Vorsitzende</a:t>
              </a:r>
              <a:r>
                <a:rPr lang="en-US" sz="1600" dirty="0">
                  <a:latin typeface="Calibri" pitchFamily="34" charset="0"/>
                </a:rPr>
                <a:t> </a:t>
              </a:r>
              <a:r>
                <a:rPr lang="en-US" sz="1600" dirty="0" err="1">
                  <a:latin typeface="Calibri" pitchFamily="34" charset="0"/>
                </a:rPr>
                <a:t>der</a:t>
              </a:r>
              <a:r>
                <a:rPr lang="en-US" sz="1600" dirty="0">
                  <a:latin typeface="Calibri" pitchFamily="34" charset="0"/>
                </a:rPr>
                <a:t> </a:t>
              </a:r>
              <a:r>
                <a:rPr lang="en-US" sz="1600" dirty="0" err="1">
                  <a:latin typeface="Calibri" pitchFamily="34" charset="0"/>
                </a:rPr>
                <a:t>CDU</a:t>
              </a:r>
              <a:r>
                <a:rPr lang="en-US" sz="1600" dirty="0">
                  <a:latin typeface="Calibri" pitchFamily="34" charset="0"/>
                </a:rPr>
                <a:t>/CSU-</a:t>
              </a:r>
              <a:r>
                <a:rPr lang="en-US" sz="1600" dirty="0" err="1">
                  <a:latin typeface="Calibri" pitchFamily="34" charset="0"/>
                </a:rPr>
                <a:t>Fraktion</a:t>
              </a:r>
              <a:r>
                <a:rPr lang="en-US" sz="1600" dirty="0">
                  <a:latin typeface="Calibri" pitchFamily="34" charset="0"/>
                </a:rPr>
                <a:t> Michael </a:t>
              </a:r>
              <a:r>
                <a:rPr lang="en-US" sz="1600" dirty="0" err="1" smtClean="0">
                  <a:latin typeface="Calibri" pitchFamily="34" charset="0"/>
                </a:rPr>
                <a:t>Kretschmer</a:t>
              </a:r>
              <a:r>
                <a:rPr lang="en-US" sz="1600" dirty="0" smtClean="0">
                  <a:latin typeface="Calibri" pitchFamily="34" charset="0"/>
                </a:rPr>
                <a:t> und Dr</a:t>
              </a:r>
              <a:r>
                <a:rPr lang="en-US" sz="1600" dirty="0">
                  <a:latin typeface="Calibri" pitchFamily="34" charset="0"/>
                </a:rPr>
                <a:t>. Günter </a:t>
              </a:r>
              <a:r>
                <a:rPr lang="en-US" sz="1600" dirty="0" err="1">
                  <a:latin typeface="Calibri" pitchFamily="34" charset="0"/>
                </a:rPr>
                <a:t>Krings</a:t>
              </a:r>
              <a:r>
                <a:rPr lang="en-US" sz="1600" dirty="0">
                  <a:latin typeface="Calibri" pitchFamily="34" charset="0"/>
                </a:rPr>
                <a:t> </a:t>
              </a:r>
              <a:r>
                <a:rPr lang="en-US" sz="1600" dirty="0" smtClean="0">
                  <a:latin typeface="Calibri" pitchFamily="34" charset="0"/>
                </a:rPr>
                <a:t>) </a:t>
              </a:r>
              <a:endParaRPr lang="de-DE" sz="1600" dirty="0">
                <a:latin typeface="Calibri" pitchFamily="34" charset="0"/>
              </a:endParaRPr>
            </a:p>
          </p:txBody>
        </p:sp>
      </p:grpSp>
      <p:sp>
        <p:nvSpPr>
          <p:cNvPr id="17" name="Textfeld 16"/>
          <p:cNvSpPr txBox="1"/>
          <p:nvPr/>
        </p:nvSpPr>
        <p:spPr>
          <a:xfrm>
            <a:off x="323528" y="3429000"/>
            <a:ext cx="8496944" cy="1200329"/>
          </a:xfrm>
          <a:prstGeom prst="rect">
            <a:avLst/>
          </a:prstGeom>
          <a:noFill/>
        </p:spPr>
        <p:txBody>
          <a:bodyPr wrap="square" rtlCol="0">
            <a:spAutoFit/>
          </a:bodyPr>
          <a:lstStyle/>
          <a:p>
            <a:pPr algn="ctr"/>
            <a:r>
              <a:rPr lang="de-DE" dirty="0" smtClean="0">
                <a:latin typeface="Calibri" pitchFamily="34" charset="0"/>
              </a:rPr>
              <a:t>„Zudem </a:t>
            </a:r>
            <a:r>
              <a:rPr lang="de-DE" dirty="0">
                <a:latin typeface="Calibri" pitchFamily="34" charset="0"/>
              </a:rPr>
              <a:t>setzen wir uns für die </a:t>
            </a:r>
            <a:r>
              <a:rPr lang="de-DE" b="1" dirty="0">
                <a:latin typeface="Calibri" pitchFamily="34" charset="0"/>
              </a:rPr>
              <a:t>Verankerung eines verbindlichen Zweitveröffentlichungsrechts in den Förderrichtlinien für Autoren wissenschaftlicher Beiträge</a:t>
            </a:r>
            <a:r>
              <a:rPr lang="de-DE" dirty="0">
                <a:latin typeface="Calibri" pitchFamily="34" charset="0"/>
              </a:rPr>
              <a:t> im Internet ein.“ </a:t>
            </a:r>
            <a:endParaRPr lang="de-DE" dirty="0" smtClean="0">
              <a:latin typeface="Calibri" pitchFamily="34" charset="0"/>
            </a:endParaRPr>
          </a:p>
          <a:p>
            <a:r>
              <a:rPr lang="de-DE" dirty="0" smtClean="0">
                <a:latin typeface="Calibri" pitchFamily="34" charset="0"/>
              </a:rPr>
              <a:t>Der </a:t>
            </a:r>
            <a:r>
              <a:rPr lang="de-DE" dirty="0">
                <a:latin typeface="Calibri" pitchFamily="34" charset="0"/>
              </a:rPr>
              <a:t>Text geht dann aber </a:t>
            </a:r>
            <a:r>
              <a:rPr lang="de-DE" dirty="0" smtClean="0">
                <a:latin typeface="Calibri" pitchFamily="34" charset="0"/>
              </a:rPr>
              <a:t>weiter</a:t>
            </a:r>
            <a:endParaRPr lang="de-DE" dirty="0">
              <a:latin typeface="Calibri" pitchFamily="34" charset="0"/>
            </a:endParaRPr>
          </a:p>
        </p:txBody>
      </p:sp>
      <p:sp>
        <p:nvSpPr>
          <p:cNvPr id="18" name="Textfeld 17"/>
          <p:cNvSpPr txBox="1"/>
          <p:nvPr/>
        </p:nvSpPr>
        <p:spPr>
          <a:xfrm>
            <a:off x="395536" y="4725144"/>
            <a:ext cx="8496944" cy="1600438"/>
          </a:xfrm>
          <a:prstGeom prst="rect">
            <a:avLst/>
          </a:prstGeom>
          <a:noFill/>
        </p:spPr>
        <p:txBody>
          <a:bodyPr wrap="square" rtlCol="0">
            <a:spAutoFit/>
          </a:bodyPr>
          <a:lstStyle/>
          <a:p>
            <a:pPr algn="ctr"/>
            <a:r>
              <a:rPr lang="de-DE" sz="2000" b="1" dirty="0" smtClean="0">
                <a:latin typeface="Calibri" pitchFamily="34" charset="0"/>
              </a:rPr>
              <a:t>„</a:t>
            </a:r>
            <a:r>
              <a:rPr lang="de-DE" sz="2000" b="1" dirty="0">
                <a:latin typeface="Calibri" pitchFamily="34" charset="0"/>
              </a:rPr>
              <a:t>Ziel ist es, </a:t>
            </a:r>
            <a:r>
              <a:rPr lang="de-DE" sz="2000" b="1" dirty="0" err="1">
                <a:latin typeface="Calibri" pitchFamily="34" charset="0"/>
              </a:rPr>
              <a:t>dass</a:t>
            </a:r>
            <a:r>
              <a:rPr lang="de-DE" sz="2000" b="1" dirty="0">
                <a:latin typeface="Calibri" pitchFamily="34" charset="0"/>
              </a:rPr>
              <a:t> </a:t>
            </a:r>
            <a:r>
              <a:rPr lang="de-DE" sz="2400" b="1" dirty="0">
                <a:latin typeface="Calibri" pitchFamily="34" charset="0"/>
              </a:rPr>
              <a:t>öffentlich geförderte Forschungsprojekte </a:t>
            </a:r>
            <a:r>
              <a:rPr lang="de-DE" sz="2000" b="1" dirty="0">
                <a:latin typeface="Calibri" pitchFamily="34" charset="0"/>
              </a:rPr>
              <a:t>nicht ausschließlich in Verlagspublikationen veröffentlicht werden.“ </a:t>
            </a:r>
            <a:endParaRPr lang="de-DE" sz="2000" b="1" dirty="0" smtClean="0">
              <a:latin typeface="Calibri" pitchFamily="34" charset="0"/>
            </a:endParaRPr>
          </a:p>
          <a:p>
            <a:endParaRPr lang="de-DE" dirty="0" smtClean="0">
              <a:latin typeface="Calibri" pitchFamily="34" charset="0"/>
            </a:endParaRPr>
          </a:p>
          <a:p>
            <a:pPr algn="ctr"/>
            <a:r>
              <a:rPr lang="de-DE" dirty="0" smtClean="0">
                <a:latin typeface="Calibri" pitchFamily="34" charset="0"/>
              </a:rPr>
              <a:t>Gelesen und begrüßt wurde in der Öffentlichkeit damals in erster Linie die Formulierung  „</a:t>
            </a:r>
            <a:r>
              <a:rPr lang="de-DE" b="1" dirty="0" smtClean="0">
                <a:latin typeface="Calibri" pitchFamily="34" charset="0"/>
              </a:rPr>
              <a:t>Verankerung eines verbindlichen Zweitveröffentlichungsrechts“</a:t>
            </a:r>
            <a:endParaRPr lang="de-DE" dirty="0">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17" grpId="0"/>
      <p:bldP spid="18"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79388" y="466725"/>
            <a:ext cx="6985000" cy="2025650"/>
          </a:xfrm>
          <a:solidFill>
            <a:srgbClr val="002060"/>
          </a:solidFill>
        </p:spPr>
        <p:txBody>
          <a:bodyPr/>
          <a:lstStyle/>
          <a:p>
            <a:pPr algn="ctr" eaLnBrk="1" hangingPunct="1"/>
            <a:r>
              <a:rPr lang="de-DE" sz="3200" dirty="0" smtClean="0">
                <a:solidFill>
                  <a:schemeClr val="bg1"/>
                </a:solidFill>
                <a:latin typeface="Calibri" pitchFamily="34" charset="0"/>
              </a:rPr>
              <a:t>Zweitverwertungsrecht: Das nicht sehr rühmliche Ende einer quälend langen Geschichte. </a:t>
            </a:r>
            <a:br>
              <a:rPr lang="de-DE" sz="3200" dirty="0" smtClean="0">
                <a:solidFill>
                  <a:schemeClr val="bg1"/>
                </a:solidFill>
                <a:latin typeface="Calibri" pitchFamily="34" charset="0"/>
              </a:rPr>
            </a:br>
            <a:r>
              <a:rPr lang="de-DE" sz="3200" dirty="0" smtClean="0">
                <a:solidFill>
                  <a:schemeClr val="bg1"/>
                </a:solidFill>
                <a:latin typeface="Calibri" pitchFamily="34" charset="0"/>
              </a:rPr>
              <a:t>Wie soll es weitergehen?</a:t>
            </a:r>
            <a:endParaRPr lang="en-US" altLang="de-DE" sz="3200" dirty="0" smtClean="0">
              <a:solidFill>
                <a:schemeClr val="bg1"/>
              </a:solidFill>
              <a:latin typeface="Calibri" pitchFamily="34" charset="0"/>
            </a:endParaRPr>
          </a:p>
        </p:txBody>
      </p:sp>
      <p:sp>
        <p:nvSpPr>
          <p:cNvPr id="3075" name="Rectangle 3"/>
          <p:cNvSpPr>
            <a:spLocks noGrp="1" noChangeArrowheads="1"/>
          </p:cNvSpPr>
          <p:nvPr>
            <p:ph type="subTitle" idx="1"/>
          </p:nvPr>
        </p:nvSpPr>
        <p:spPr>
          <a:xfrm>
            <a:off x="323528" y="3429000"/>
            <a:ext cx="6896100" cy="2376710"/>
          </a:xfrm>
          <a:solidFill>
            <a:schemeClr val="bg2">
              <a:lumMod val="60000"/>
              <a:lumOff val="40000"/>
            </a:schemeClr>
          </a:solidFill>
        </p:spPr>
        <p:txBody>
          <a:bodyPr/>
          <a:lstStyle/>
          <a:p>
            <a:pPr algn="ctr" eaLnBrk="1" hangingPunct="1"/>
            <a:r>
              <a:rPr lang="de-DE" altLang="de-DE" sz="2400" b="1" dirty="0" smtClean="0">
                <a:solidFill>
                  <a:srgbClr val="002060"/>
                </a:solidFill>
                <a:latin typeface="Calibri" pitchFamily="34" charset="0"/>
              </a:rPr>
              <a:t>„Information als Vitamin für Innovation:</a:t>
            </a:r>
            <a:br>
              <a:rPr lang="de-DE" altLang="de-DE" sz="2400" b="1" dirty="0" smtClean="0">
                <a:solidFill>
                  <a:srgbClr val="002060"/>
                </a:solidFill>
                <a:latin typeface="Calibri" pitchFamily="34" charset="0"/>
              </a:rPr>
            </a:br>
            <a:r>
              <a:rPr lang="de-DE" altLang="de-DE" sz="2400" b="1" dirty="0" smtClean="0">
                <a:solidFill>
                  <a:srgbClr val="002060"/>
                </a:solidFill>
                <a:latin typeface="Calibri" pitchFamily="34" charset="0"/>
              </a:rPr>
              <a:t>Schranken oder Lizenzen für Forschung und Lehre?”</a:t>
            </a:r>
          </a:p>
          <a:p>
            <a:pPr algn="ctr" eaLnBrk="1" hangingPunct="1"/>
            <a:r>
              <a:rPr lang="de-DE" altLang="de-DE" sz="2400" b="1" dirty="0" smtClean="0">
                <a:solidFill>
                  <a:srgbClr val="002060"/>
                </a:solidFill>
                <a:latin typeface="Calibri" pitchFamily="34" charset="0"/>
              </a:rPr>
              <a:t>Berlin 10. Okt. 2013</a:t>
            </a:r>
          </a:p>
          <a:p>
            <a:pPr algn="ctr" eaLnBrk="1" hangingPunct="1"/>
            <a:r>
              <a:rPr lang="de-DE" altLang="de-DE" sz="2400" b="1" dirty="0" smtClean="0">
                <a:solidFill>
                  <a:srgbClr val="002060"/>
                </a:solidFill>
                <a:latin typeface="Calibri" pitchFamily="34" charset="0"/>
              </a:rPr>
              <a:t>Rainer Kuhlen</a:t>
            </a:r>
            <a:endParaRPr lang="en-US" altLang="de-DE" sz="2400" b="1" dirty="0" smtClean="0">
              <a:solidFill>
                <a:srgbClr val="002060"/>
              </a:solidFill>
              <a:latin typeface="Calibri" pitchFamily="34" charset="0"/>
            </a:endParaRPr>
          </a:p>
        </p:txBody>
      </p:sp>
      <p:pic>
        <p:nvPicPr>
          <p:cNvPr id="3076" name="Picture 6" descr="88x31"/>
          <p:cNvPicPr>
            <a:picLocks noChangeAspect="1" noChangeArrowheads="1"/>
          </p:cNvPicPr>
          <p:nvPr/>
        </p:nvPicPr>
        <p:blipFill>
          <a:blip r:embed="rId3" cstate="print"/>
          <a:srcRect/>
          <a:stretch>
            <a:fillRect/>
          </a:stretch>
        </p:blipFill>
        <p:spPr bwMode="auto">
          <a:xfrm>
            <a:off x="7740650" y="6021388"/>
            <a:ext cx="838200" cy="295275"/>
          </a:xfrm>
          <a:prstGeom prst="rect">
            <a:avLst/>
          </a:prstGeom>
          <a:noFill/>
          <a:ln w="9525">
            <a:noFill/>
            <a:miter lim="800000"/>
            <a:headEnd/>
            <a:tailEnd/>
          </a:ln>
        </p:spPr>
      </p:pic>
      <p:pic>
        <p:nvPicPr>
          <p:cNvPr id="3077" name="Picture 12" descr="UrhG">
            <a:hlinkClick r:id="rId4"/>
          </p:cNvPr>
          <p:cNvPicPr>
            <a:picLocks noChangeAspect="1" noChangeArrowheads="1"/>
          </p:cNvPicPr>
          <p:nvPr/>
        </p:nvPicPr>
        <p:blipFill>
          <a:blip r:embed="rId5" cstate="print"/>
          <a:srcRect/>
          <a:stretch>
            <a:fillRect/>
          </a:stretch>
        </p:blipFill>
        <p:spPr bwMode="auto">
          <a:xfrm>
            <a:off x="7308304" y="2348880"/>
            <a:ext cx="1685925" cy="1028700"/>
          </a:xfrm>
          <a:prstGeom prst="rect">
            <a:avLst/>
          </a:prstGeom>
          <a:noFill/>
          <a:ln w="9525">
            <a:noFill/>
            <a:miter lim="800000"/>
            <a:headEnd/>
            <a:tailEnd/>
          </a:ln>
        </p:spPr>
      </p:pic>
      <p:sp>
        <p:nvSpPr>
          <p:cNvPr id="6" name="Foliennummernplatzhalter 5"/>
          <p:cNvSpPr>
            <a:spLocks noGrp="1"/>
          </p:cNvSpPr>
          <p:nvPr>
            <p:ph type="sldNum" sz="quarter" idx="12"/>
          </p:nvPr>
        </p:nvSpPr>
        <p:spPr/>
        <p:txBody>
          <a:bodyPr/>
          <a:lstStyle/>
          <a:p>
            <a:pPr>
              <a:defRPr/>
            </a:pPr>
            <a:fld id="{3966ED43-26D7-44C6-8AD6-0DACFCB16496}" type="slidenum">
              <a:rPr lang="en-US" altLang="en-US" smtClean="0">
                <a:latin typeface="Calibri" pitchFamily="34" charset="0"/>
              </a:rPr>
              <a:pPr>
                <a:defRPr/>
              </a:pPr>
              <a:t>2</a:t>
            </a:fld>
            <a:endParaRPr lang="en-US" altLang="en-US">
              <a:latin typeface="Calibri" pitchFamily="34" charset="0"/>
            </a:endParaRPr>
          </a:p>
        </p:txBody>
      </p:sp>
      <p:sp>
        <p:nvSpPr>
          <p:cNvPr id="7" name="AutoShape 6">
            <a:hlinkClick r:id="rId6" action="ppaction://hlinksldjump"/>
          </p:cNvPr>
          <p:cNvSpPr>
            <a:spLocks/>
          </p:cNvSpPr>
          <p:nvPr/>
        </p:nvSpPr>
        <p:spPr bwMode="auto">
          <a:xfrm flipH="1">
            <a:off x="7740352" y="5229200"/>
            <a:ext cx="945704" cy="593570"/>
          </a:xfrm>
          <a:custGeom>
            <a:avLst/>
            <a:gdLst>
              <a:gd name="T0" fmla="*/ 631113304 w 21600"/>
              <a:gd name="T1" fmla="*/ 0 h 21600"/>
              <a:gd name="T2" fmla="*/ 1262225365 w 21600"/>
              <a:gd name="T3" fmla="*/ 224296305 h 21600"/>
              <a:gd name="T4" fmla="*/ 631113304 w 21600"/>
              <a:gd name="T5" fmla="*/ 448591730 h 21600"/>
              <a:gd name="T6" fmla="*/ 0 w 21600"/>
              <a:gd name="T7" fmla="*/ 224296305 h 21600"/>
              <a:gd name="T8" fmla="*/ 558534834 w 21600"/>
              <a:gd name="T9" fmla="*/ 0 h 21600"/>
              <a:gd name="T10" fmla="*/ 558534834 w 21600"/>
              <a:gd name="T11" fmla="*/ 448591730 h 21600"/>
              <a:gd name="T12" fmla="*/ 17694720 60000 65536"/>
              <a:gd name="T13" fmla="*/ 0 60000 65536"/>
              <a:gd name="T14" fmla="*/ 5898240 60000 65536"/>
              <a:gd name="T15" fmla="*/ 11796480 60000 65536"/>
              <a:gd name="T16" fmla="*/ 17694720 60000 65536"/>
              <a:gd name="T17" fmla="*/ 5898240 60000 65536"/>
              <a:gd name="T18" fmla="*/ 4779 w 21600"/>
              <a:gd name="T19" fmla="*/ 5400 h 21600"/>
              <a:gd name="T20" fmla="*/ 21600 w 21600"/>
              <a:gd name="T21" fmla="*/ 162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21600" y="5400"/>
                </a:moveTo>
                <a:lnTo>
                  <a:pt x="9558" y="5400"/>
                </a:lnTo>
                <a:lnTo>
                  <a:pt x="9558" y="0"/>
                </a:lnTo>
                <a:lnTo>
                  <a:pt x="0" y="10800"/>
                </a:lnTo>
                <a:lnTo>
                  <a:pt x="9558" y="21600"/>
                </a:lnTo>
                <a:lnTo>
                  <a:pt x="9558" y="16200"/>
                </a:lnTo>
                <a:lnTo>
                  <a:pt x="21600" y="16200"/>
                </a:lnTo>
                <a:close/>
              </a:path>
            </a:pathLst>
          </a:custGeom>
          <a:solidFill>
            <a:srgbClr val="002060"/>
          </a:solidFill>
          <a:ln w="12701">
            <a:noFill/>
            <a:prstDash val="solid"/>
            <a:miter lim="800000"/>
            <a:headEnd/>
            <a:tailEnd/>
          </a:ln>
        </p:spPr>
        <p:txBody>
          <a:bodyPr wrap="square" lIns="18004" tIns="10799" rIns="18004" bIns="10799" anchor="ctr" anchorCtr="1">
            <a:spAutoFit/>
          </a:bodyPr>
          <a:lstStyle/>
          <a:p>
            <a:endParaRPr lang="de-DE" dirty="0">
              <a:latin typeface="Calibri" pitchFamily="34" charset="0"/>
            </a:endParaRPr>
          </a:p>
        </p:txBody>
      </p:sp>
      <p:pic>
        <p:nvPicPr>
          <p:cNvPr id="8" name="Picture 4"/>
          <p:cNvPicPr>
            <a:picLocks noChangeAspect="1" noChangeArrowheads="1"/>
          </p:cNvPicPr>
          <p:nvPr/>
        </p:nvPicPr>
        <p:blipFill>
          <a:blip r:embed="rId7" cstate="print"/>
          <a:srcRect/>
          <a:stretch>
            <a:fillRect/>
          </a:stretch>
        </p:blipFill>
        <p:spPr bwMode="auto">
          <a:xfrm>
            <a:off x="179512" y="4509120"/>
            <a:ext cx="1368152" cy="176910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22238"/>
            <a:ext cx="7543800" cy="858490"/>
          </a:xfrm>
        </p:spPr>
        <p:txBody>
          <a:bodyPr anchor="ctr"/>
          <a:lstStyle/>
          <a:p>
            <a:pPr algn="ctr"/>
            <a:r>
              <a:rPr lang="en-US" sz="2800" dirty="0" smtClean="0">
                <a:latin typeface="Calibri" pitchFamily="34" charset="0"/>
              </a:rPr>
              <a:t>Was </a:t>
            </a:r>
            <a:r>
              <a:rPr lang="en-US" sz="2800" dirty="0" err="1" smtClean="0">
                <a:latin typeface="Calibri" pitchFamily="34" charset="0"/>
              </a:rPr>
              <a:t>ist</a:t>
            </a:r>
            <a:r>
              <a:rPr lang="en-US" sz="2800" dirty="0" smtClean="0">
                <a:latin typeface="Calibri" pitchFamily="34" charset="0"/>
              </a:rPr>
              <a:t> </a:t>
            </a:r>
            <a:r>
              <a:rPr lang="en-US" sz="2800" dirty="0" err="1" smtClean="0">
                <a:latin typeface="Calibri" pitchFamily="34" charset="0"/>
              </a:rPr>
              <a:t>zwischen</a:t>
            </a:r>
            <a:r>
              <a:rPr lang="en-US" sz="2800" dirty="0" smtClean="0">
                <a:latin typeface="Calibri" pitchFamily="34" charset="0"/>
              </a:rPr>
              <a:t> </a:t>
            </a:r>
            <a:r>
              <a:rPr lang="en-US" sz="2800" dirty="0" err="1" smtClean="0">
                <a:latin typeface="Calibri" pitchFamily="34" charset="0"/>
              </a:rPr>
              <a:t>dem</a:t>
            </a:r>
            <a:r>
              <a:rPr lang="en-US" sz="2800" dirty="0" smtClean="0">
                <a:latin typeface="Calibri" pitchFamily="34" charset="0"/>
              </a:rPr>
              <a:t> 5.4. und 27.6.2013 </a:t>
            </a:r>
            <a:r>
              <a:rPr lang="en-US" sz="2800" dirty="0" err="1" smtClean="0">
                <a:latin typeface="Calibri" pitchFamily="34" charset="0"/>
              </a:rPr>
              <a:t>passiert</a:t>
            </a:r>
            <a:r>
              <a:rPr lang="en-US" sz="2800" dirty="0" smtClean="0">
                <a:latin typeface="Calibri" pitchFamily="34" charset="0"/>
              </a:rPr>
              <a:t>?</a:t>
            </a:r>
            <a:endParaRPr lang="en-US" sz="2800" dirty="0">
              <a:latin typeface="Calibri" pitchFamily="34" charset="0"/>
            </a:endParaRPr>
          </a:p>
        </p:txBody>
      </p:sp>
      <p:sp>
        <p:nvSpPr>
          <p:cNvPr id="4" name="Foliennummernplatzhalter 3"/>
          <p:cNvSpPr>
            <a:spLocks noGrp="1"/>
          </p:cNvSpPr>
          <p:nvPr>
            <p:ph type="sldNum" sz="quarter" idx="12"/>
          </p:nvPr>
        </p:nvSpPr>
        <p:spPr/>
        <p:txBody>
          <a:bodyPr/>
          <a:lstStyle/>
          <a:p>
            <a:pPr>
              <a:defRPr/>
            </a:pPr>
            <a:fld id="{86DBC630-A2E8-4068-BF39-0B9677811039}" type="slidenum">
              <a:rPr lang="en-US" altLang="en-US" smtClean="0">
                <a:latin typeface="Calibri" pitchFamily="34" charset="0"/>
              </a:rPr>
              <a:pPr>
                <a:defRPr/>
              </a:pPr>
              <a:t>20</a:t>
            </a:fld>
            <a:endParaRPr lang="en-US" altLang="en-US" dirty="0">
              <a:latin typeface="Calibri" pitchFamily="34" charset="0"/>
            </a:endParaRPr>
          </a:p>
        </p:txBody>
      </p:sp>
      <p:sp>
        <p:nvSpPr>
          <p:cNvPr id="5" name="Textfeld 4"/>
          <p:cNvSpPr txBox="1"/>
          <p:nvPr/>
        </p:nvSpPr>
        <p:spPr>
          <a:xfrm>
            <a:off x="755576" y="991761"/>
            <a:ext cx="7920880" cy="1200329"/>
          </a:xfrm>
          <a:prstGeom prst="rect">
            <a:avLst/>
          </a:prstGeom>
          <a:noFill/>
        </p:spPr>
        <p:txBody>
          <a:bodyPr wrap="square" rtlCol="0" anchor="ctr">
            <a:spAutoFit/>
          </a:bodyPr>
          <a:lstStyle/>
          <a:p>
            <a:r>
              <a:rPr lang="en-US" b="1" dirty="0"/>
              <a:t>30.4.2013</a:t>
            </a:r>
          </a:p>
          <a:p>
            <a:r>
              <a:rPr lang="de-DE" b="1" dirty="0"/>
              <a:t>Wissenschaftsorganisationen warnen </a:t>
            </a:r>
            <a:r>
              <a:rPr lang="de-DE" b="1" dirty="0" err="1"/>
              <a:t>anlässlich</a:t>
            </a:r>
            <a:r>
              <a:rPr lang="de-DE" b="1" dirty="0"/>
              <a:t> der Bundesratssitzung</a:t>
            </a:r>
            <a:r>
              <a:rPr lang="de-DE" b="1" dirty="0" smtClean="0"/>
              <a:t>: Geplantes </a:t>
            </a:r>
            <a:r>
              <a:rPr lang="de-DE" b="1" dirty="0"/>
              <a:t>Zweitveröffentlichungsrecht diskriminiert Forscherinnen und Forscher </a:t>
            </a:r>
            <a:r>
              <a:rPr lang="de-DE" b="1" dirty="0" smtClean="0"/>
              <a:t>an </a:t>
            </a:r>
            <a:r>
              <a:rPr lang="en-US" b="1" dirty="0" err="1" smtClean="0"/>
              <a:t>Hochschulen</a:t>
            </a:r>
            <a:endParaRPr lang="en-US" dirty="0">
              <a:latin typeface="Calibri" pitchFamily="34" charset="0"/>
            </a:endParaRPr>
          </a:p>
        </p:txBody>
      </p:sp>
      <p:sp>
        <p:nvSpPr>
          <p:cNvPr id="6" name="Textfeld 5"/>
          <p:cNvSpPr txBox="1"/>
          <p:nvPr/>
        </p:nvSpPr>
        <p:spPr>
          <a:xfrm>
            <a:off x="755576" y="2708920"/>
            <a:ext cx="7920880" cy="3139321"/>
          </a:xfrm>
          <a:prstGeom prst="rect">
            <a:avLst/>
          </a:prstGeom>
          <a:noFill/>
        </p:spPr>
        <p:txBody>
          <a:bodyPr wrap="square" rtlCol="0" anchor="ctr">
            <a:spAutoFit/>
          </a:bodyPr>
          <a:lstStyle/>
          <a:p>
            <a:r>
              <a:rPr lang="de-DE" dirty="0" smtClean="0">
                <a:latin typeface="Calibri" pitchFamily="34" charset="0"/>
              </a:rPr>
              <a:t> Sie kritisieren „die </a:t>
            </a:r>
            <a:r>
              <a:rPr lang="de-DE" dirty="0">
                <a:latin typeface="Calibri" pitchFamily="34" charset="0"/>
              </a:rPr>
              <a:t>geplante Einschränkung auf „Forschungstätigkeiten, die im </a:t>
            </a:r>
            <a:r>
              <a:rPr lang="de-DE" dirty="0" smtClean="0">
                <a:latin typeface="Calibri" pitchFamily="34" charset="0"/>
              </a:rPr>
              <a:t>Rahmen der </a:t>
            </a:r>
            <a:r>
              <a:rPr lang="de-DE" dirty="0">
                <a:latin typeface="Calibri" pitchFamily="34" charset="0"/>
              </a:rPr>
              <a:t>öffentlichen Projektförderung oder an einer institutionell geförderten </a:t>
            </a:r>
            <a:r>
              <a:rPr lang="de-DE" dirty="0" smtClean="0">
                <a:latin typeface="Calibri" pitchFamily="34" charset="0"/>
              </a:rPr>
              <a:t>außeruniversitären Forschungseinrichtung </a:t>
            </a:r>
            <a:r>
              <a:rPr lang="de-DE" dirty="0">
                <a:latin typeface="Calibri" pitchFamily="34" charset="0"/>
              </a:rPr>
              <a:t>durchgeführt werden“. </a:t>
            </a:r>
            <a:endParaRPr lang="de-DE" dirty="0" smtClean="0">
              <a:latin typeface="Calibri" pitchFamily="34" charset="0"/>
            </a:endParaRPr>
          </a:p>
          <a:p>
            <a:endParaRPr lang="de-DE" dirty="0" smtClean="0">
              <a:latin typeface="Calibri" pitchFamily="34" charset="0"/>
            </a:endParaRPr>
          </a:p>
          <a:p>
            <a:r>
              <a:rPr lang="de-DE" dirty="0" smtClean="0">
                <a:latin typeface="Calibri" pitchFamily="34" charset="0"/>
              </a:rPr>
              <a:t>„</a:t>
            </a:r>
            <a:r>
              <a:rPr lang="de-DE" dirty="0">
                <a:latin typeface="Calibri" pitchFamily="34" charset="0"/>
              </a:rPr>
              <a:t>Diese Benachteiligung ist unverständlich und widerspricht dem in den </a:t>
            </a:r>
            <a:r>
              <a:rPr lang="de-DE" dirty="0" smtClean="0">
                <a:latin typeface="Calibri" pitchFamily="34" charset="0"/>
              </a:rPr>
              <a:t>Hochschulgesetzen verankerten </a:t>
            </a:r>
            <a:r>
              <a:rPr lang="de-DE" dirty="0">
                <a:latin typeface="Calibri" pitchFamily="34" charset="0"/>
              </a:rPr>
              <a:t>Auftrag zur Forschung an Hochschulen unter Nutzung der Grundmittel und </a:t>
            </a:r>
            <a:r>
              <a:rPr lang="de-DE" dirty="0" smtClean="0">
                <a:latin typeface="Calibri" pitchFamily="34" charset="0"/>
              </a:rPr>
              <a:t>zur Verbreitung </a:t>
            </a:r>
            <a:r>
              <a:rPr lang="de-DE" dirty="0">
                <a:latin typeface="Calibri" pitchFamily="34" charset="0"/>
              </a:rPr>
              <a:t>von Wissen", kritisiert Professor Dr. Horst </a:t>
            </a:r>
            <a:r>
              <a:rPr lang="de-DE" dirty="0" err="1">
                <a:latin typeface="Calibri" pitchFamily="34" charset="0"/>
              </a:rPr>
              <a:t>Hippler</a:t>
            </a:r>
            <a:r>
              <a:rPr lang="de-DE" dirty="0">
                <a:latin typeface="Calibri" pitchFamily="34" charset="0"/>
              </a:rPr>
              <a:t>, Präsident </a:t>
            </a:r>
            <a:r>
              <a:rPr lang="de-DE" dirty="0" smtClean="0">
                <a:latin typeface="Calibri" pitchFamily="34" charset="0"/>
              </a:rPr>
              <a:t>der Hochschulrektorenkonferenz </a:t>
            </a:r>
            <a:r>
              <a:rPr lang="de-DE" dirty="0">
                <a:latin typeface="Calibri" pitchFamily="34" charset="0"/>
              </a:rPr>
              <a:t>und derzeitiger Sprecher der Allianz der </a:t>
            </a:r>
            <a:r>
              <a:rPr lang="de-DE" dirty="0" smtClean="0">
                <a:latin typeface="Calibri" pitchFamily="34" charset="0"/>
              </a:rPr>
              <a:t>deutschen Wissenschaftsorganisationen</a:t>
            </a:r>
            <a:r>
              <a:rPr lang="de-DE" dirty="0">
                <a:latin typeface="Calibri" pitchFamily="34" charset="0"/>
              </a:rPr>
              <a:t>. </a:t>
            </a:r>
            <a:r>
              <a:rPr lang="de-DE" b="1" dirty="0">
                <a:latin typeface="Calibri" pitchFamily="34" charset="0"/>
              </a:rPr>
              <a:t>"Es entsteht der Eindruck, die Bundesregierung halte </a:t>
            </a:r>
            <a:r>
              <a:rPr lang="de-DE" b="1" dirty="0" smtClean="0">
                <a:latin typeface="Calibri" pitchFamily="34" charset="0"/>
              </a:rPr>
              <a:t>Forschung an </a:t>
            </a:r>
            <a:r>
              <a:rPr lang="de-DE" b="1" dirty="0">
                <a:latin typeface="Calibri" pitchFamily="34" charset="0"/>
              </a:rPr>
              <a:t>den deutschen Hochschulen für zweitklassig."</a:t>
            </a:r>
            <a:endParaRPr lang="en-US" b="1" dirty="0">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22238"/>
            <a:ext cx="7543800" cy="858490"/>
          </a:xfrm>
        </p:spPr>
        <p:txBody>
          <a:bodyPr anchor="ctr"/>
          <a:lstStyle/>
          <a:p>
            <a:pPr algn="ctr"/>
            <a:r>
              <a:rPr lang="en-US" sz="2800" dirty="0" smtClean="0">
                <a:latin typeface="Calibri" pitchFamily="34" charset="0"/>
              </a:rPr>
              <a:t>Was </a:t>
            </a:r>
            <a:r>
              <a:rPr lang="en-US" sz="2800" dirty="0" err="1" smtClean="0">
                <a:latin typeface="Calibri" pitchFamily="34" charset="0"/>
              </a:rPr>
              <a:t>ist</a:t>
            </a:r>
            <a:r>
              <a:rPr lang="en-US" sz="2800" dirty="0" smtClean="0">
                <a:latin typeface="Calibri" pitchFamily="34" charset="0"/>
              </a:rPr>
              <a:t> </a:t>
            </a:r>
            <a:r>
              <a:rPr lang="en-US" sz="2800" dirty="0" err="1" smtClean="0">
                <a:latin typeface="Calibri" pitchFamily="34" charset="0"/>
              </a:rPr>
              <a:t>zwischen</a:t>
            </a:r>
            <a:r>
              <a:rPr lang="en-US" sz="2800" dirty="0" smtClean="0">
                <a:latin typeface="Calibri" pitchFamily="34" charset="0"/>
              </a:rPr>
              <a:t> </a:t>
            </a:r>
            <a:r>
              <a:rPr lang="en-US" sz="2800" dirty="0" err="1" smtClean="0">
                <a:latin typeface="Calibri" pitchFamily="34" charset="0"/>
              </a:rPr>
              <a:t>dem</a:t>
            </a:r>
            <a:r>
              <a:rPr lang="en-US" sz="2800" dirty="0" smtClean="0">
                <a:latin typeface="Calibri" pitchFamily="34" charset="0"/>
              </a:rPr>
              <a:t> 5.4. und 27.6.2013 </a:t>
            </a:r>
            <a:r>
              <a:rPr lang="en-US" sz="2800" dirty="0" err="1" smtClean="0">
                <a:latin typeface="Calibri" pitchFamily="34" charset="0"/>
              </a:rPr>
              <a:t>passiert</a:t>
            </a:r>
            <a:r>
              <a:rPr lang="en-US" sz="2800" dirty="0" smtClean="0">
                <a:latin typeface="Calibri" pitchFamily="34" charset="0"/>
              </a:rPr>
              <a:t>?</a:t>
            </a:r>
            <a:endParaRPr lang="en-US" sz="2800" dirty="0">
              <a:latin typeface="Calibri" pitchFamily="34" charset="0"/>
            </a:endParaRPr>
          </a:p>
        </p:txBody>
      </p:sp>
      <p:sp>
        <p:nvSpPr>
          <p:cNvPr id="4" name="Foliennummernplatzhalter 3"/>
          <p:cNvSpPr>
            <a:spLocks noGrp="1"/>
          </p:cNvSpPr>
          <p:nvPr>
            <p:ph type="sldNum" sz="quarter" idx="12"/>
          </p:nvPr>
        </p:nvSpPr>
        <p:spPr/>
        <p:txBody>
          <a:bodyPr/>
          <a:lstStyle/>
          <a:p>
            <a:pPr>
              <a:defRPr/>
            </a:pPr>
            <a:fld id="{86DBC630-A2E8-4068-BF39-0B9677811039}" type="slidenum">
              <a:rPr lang="en-US" altLang="en-US" smtClean="0">
                <a:latin typeface="Calibri" pitchFamily="34" charset="0"/>
              </a:rPr>
              <a:pPr>
                <a:defRPr/>
              </a:pPr>
              <a:t>21</a:t>
            </a:fld>
            <a:endParaRPr lang="en-US" altLang="en-US" dirty="0">
              <a:latin typeface="Calibri" pitchFamily="34" charset="0"/>
            </a:endParaRPr>
          </a:p>
        </p:txBody>
      </p:sp>
      <p:sp>
        <p:nvSpPr>
          <p:cNvPr id="11" name="Pfeil nach unten 10"/>
          <p:cNvSpPr/>
          <p:nvPr/>
        </p:nvSpPr>
        <p:spPr>
          <a:xfrm rot="2604473">
            <a:off x="8672686" y="126968"/>
            <a:ext cx="288032" cy="648072"/>
          </a:xfrm>
          <a:prstGeom prst="downArrow">
            <a:avLst>
              <a:gd name="adj1" fmla="val 50000"/>
              <a:gd name="adj2" fmla="val 86759"/>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pitchFamily="34" charset="0"/>
            </a:endParaRPr>
          </a:p>
        </p:txBody>
      </p:sp>
      <p:sp>
        <p:nvSpPr>
          <p:cNvPr id="5" name="Textfeld 4"/>
          <p:cNvSpPr txBox="1"/>
          <p:nvPr/>
        </p:nvSpPr>
        <p:spPr>
          <a:xfrm>
            <a:off x="755576" y="991761"/>
            <a:ext cx="8208912" cy="1200329"/>
          </a:xfrm>
          <a:prstGeom prst="rect">
            <a:avLst/>
          </a:prstGeom>
          <a:noFill/>
        </p:spPr>
        <p:txBody>
          <a:bodyPr wrap="square" rtlCol="0" anchor="ctr">
            <a:spAutoFit/>
          </a:bodyPr>
          <a:lstStyle/>
          <a:p>
            <a:r>
              <a:rPr lang="en-US" b="1" dirty="0" smtClean="0"/>
              <a:t>5.6.2013</a:t>
            </a:r>
            <a:endParaRPr lang="en-US" b="1" dirty="0"/>
          </a:p>
          <a:p>
            <a:endParaRPr lang="en-US" dirty="0"/>
          </a:p>
          <a:p>
            <a:r>
              <a:rPr lang="en-US" dirty="0"/>
              <a:t> </a:t>
            </a:r>
            <a:r>
              <a:rPr lang="en-US" b="1" dirty="0" err="1"/>
              <a:t>Stellungnahme</a:t>
            </a:r>
            <a:r>
              <a:rPr lang="en-US" b="1" dirty="0"/>
              <a:t> </a:t>
            </a:r>
            <a:r>
              <a:rPr lang="en-US" b="1" dirty="0" err="1"/>
              <a:t>der</a:t>
            </a:r>
            <a:r>
              <a:rPr lang="en-US" b="1" dirty="0"/>
              <a:t> Allianz </a:t>
            </a:r>
            <a:r>
              <a:rPr lang="en-US" b="1" dirty="0" err="1" smtClean="0"/>
              <a:t>zum</a:t>
            </a:r>
            <a:endParaRPr lang="en-US" b="1" dirty="0"/>
          </a:p>
          <a:p>
            <a:r>
              <a:rPr lang="en-US" b="1" dirty="0" err="1"/>
              <a:t>Zweitveröffentlichungsrecht</a:t>
            </a:r>
            <a:r>
              <a:rPr lang="en-US" b="1" dirty="0"/>
              <a:t> </a:t>
            </a:r>
            <a:r>
              <a:rPr lang="en-US" b="1" dirty="0" smtClean="0"/>
              <a:t> - </a:t>
            </a:r>
            <a:r>
              <a:rPr lang="en-US" b="1" dirty="0" err="1" smtClean="0"/>
              <a:t>für</a:t>
            </a:r>
            <a:r>
              <a:rPr lang="en-US" b="1" dirty="0" smtClean="0"/>
              <a:t> den </a:t>
            </a:r>
            <a:r>
              <a:rPr lang="en-US" b="1" dirty="0" err="1" smtClean="0"/>
              <a:t>Rechtsausschuss</a:t>
            </a:r>
            <a:r>
              <a:rPr lang="en-US" b="1" dirty="0" smtClean="0"/>
              <a:t> des </a:t>
            </a:r>
            <a:r>
              <a:rPr lang="en-US" b="1" dirty="0" err="1" smtClean="0"/>
              <a:t>Bundestags</a:t>
            </a:r>
            <a:endParaRPr lang="en-US" dirty="0">
              <a:latin typeface="Calibri" pitchFamily="34" charset="0"/>
            </a:endParaRPr>
          </a:p>
        </p:txBody>
      </p:sp>
      <p:sp>
        <p:nvSpPr>
          <p:cNvPr id="6" name="Textfeld 5"/>
          <p:cNvSpPr txBox="1"/>
          <p:nvPr/>
        </p:nvSpPr>
        <p:spPr>
          <a:xfrm>
            <a:off x="755576" y="2431922"/>
            <a:ext cx="7920880" cy="3693319"/>
          </a:xfrm>
          <a:prstGeom prst="rect">
            <a:avLst/>
          </a:prstGeom>
          <a:noFill/>
        </p:spPr>
        <p:txBody>
          <a:bodyPr wrap="square" rtlCol="0" anchor="ctr">
            <a:spAutoFit/>
          </a:bodyPr>
          <a:lstStyle/>
          <a:p>
            <a:r>
              <a:rPr lang="de-DE" dirty="0" smtClean="0">
                <a:latin typeface="Calibri" pitchFamily="34" charset="0"/>
              </a:rPr>
              <a:t> </a:t>
            </a:r>
            <a:r>
              <a:rPr lang="de-DE" dirty="0">
                <a:latin typeface="Calibri" pitchFamily="34" charset="0"/>
              </a:rPr>
              <a:t>Die Allianz kritisiert </a:t>
            </a:r>
            <a:r>
              <a:rPr lang="de-DE" dirty="0" smtClean="0">
                <a:latin typeface="Calibri" pitchFamily="34" charset="0"/>
              </a:rPr>
              <a:t>… die </a:t>
            </a:r>
            <a:r>
              <a:rPr lang="de-DE" dirty="0">
                <a:latin typeface="Calibri" pitchFamily="34" charset="0"/>
              </a:rPr>
              <a:t>vorgesehene Einschränkung des neuen Rechts auf „Forschungstätigkeiten, die im Rahmen der öffentlichen Projektförderung oder an einer institutionell geförderten außeruniversitären Forschungseinrichtung durchgeführt werden“. </a:t>
            </a:r>
            <a:endParaRPr lang="de-DE" dirty="0" smtClean="0">
              <a:latin typeface="Calibri" pitchFamily="34" charset="0"/>
            </a:endParaRPr>
          </a:p>
          <a:p>
            <a:endParaRPr lang="de-DE" dirty="0">
              <a:latin typeface="Calibri" pitchFamily="34" charset="0"/>
            </a:endParaRPr>
          </a:p>
          <a:p>
            <a:r>
              <a:rPr lang="de-DE" dirty="0" smtClean="0">
                <a:latin typeface="Calibri" pitchFamily="34" charset="0"/>
              </a:rPr>
              <a:t>Damit </a:t>
            </a:r>
            <a:r>
              <a:rPr lang="de-DE" dirty="0">
                <a:latin typeface="Calibri" pitchFamily="34" charset="0"/>
              </a:rPr>
              <a:t>würde Wissenschaftlerinnen und Wissenschaftlern an Hochschulen das Zweitveröffentlichungsrecht verweigert, soweit ihre Forschung nicht überwiegend mit öffentlichen Drittmitteln finanziert wird. </a:t>
            </a:r>
            <a:endParaRPr lang="de-DE" dirty="0" smtClean="0">
              <a:latin typeface="Calibri" pitchFamily="34" charset="0"/>
            </a:endParaRPr>
          </a:p>
          <a:p>
            <a:r>
              <a:rPr lang="de-DE" dirty="0">
                <a:latin typeface="Calibri" pitchFamily="34" charset="0"/>
              </a:rPr>
              <a:t/>
            </a:r>
            <a:br>
              <a:rPr lang="de-DE" dirty="0">
                <a:latin typeface="Calibri" pitchFamily="34" charset="0"/>
              </a:rPr>
            </a:br>
            <a:r>
              <a:rPr lang="de-DE" dirty="0" smtClean="0">
                <a:latin typeface="Calibri" pitchFamily="34" charset="0"/>
              </a:rPr>
              <a:t>Der </a:t>
            </a:r>
            <a:r>
              <a:rPr lang="de-DE" dirty="0" err="1">
                <a:latin typeface="Calibri" pitchFamily="34" charset="0"/>
              </a:rPr>
              <a:t>Ausschluss</a:t>
            </a:r>
            <a:r>
              <a:rPr lang="de-DE" dirty="0">
                <a:latin typeface="Calibri" pitchFamily="34" charset="0"/>
              </a:rPr>
              <a:t> weiter Teile der Hochschulforschung widerspricht dem Geist des Gesetzes. Das Zweitveröffentlichungsrecht </a:t>
            </a:r>
            <a:r>
              <a:rPr lang="de-DE" dirty="0" err="1">
                <a:latin typeface="Calibri" pitchFamily="34" charset="0"/>
              </a:rPr>
              <a:t>muss</a:t>
            </a:r>
            <a:r>
              <a:rPr lang="de-DE" dirty="0">
                <a:latin typeface="Calibri" pitchFamily="34" charset="0"/>
              </a:rPr>
              <a:t> dazu dienen, alle wissenschaftlichen Er-</a:t>
            </a:r>
            <a:r>
              <a:rPr lang="de-DE" dirty="0" err="1">
                <a:latin typeface="Calibri" pitchFamily="34" charset="0"/>
              </a:rPr>
              <a:t>kenntnisse</a:t>
            </a:r>
            <a:r>
              <a:rPr lang="de-DE" dirty="0">
                <a:latin typeface="Calibri" pitchFamily="34" charset="0"/>
              </a:rPr>
              <a:t>, die aus öffentlich geförderter Forschung hervorgehen, frei zugänglich zu machen. </a:t>
            </a:r>
            <a:endParaRPr lang="en-US" b="1" dirty="0">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6"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22238"/>
            <a:ext cx="7543800" cy="858490"/>
          </a:xfrm>
        </p:spPr>
        <p:txBody>
          <a:bodyPr anchor="ctr"/>
          <a:lstStyle/>
          <a:p>
            <a:pPr algn="ctr"/>
            <a:r>
              <a:rPr lang="en-US" sz="2800" dirty="0" smtClean="0">
                <a:latin typeface="Calibri" pitchFamily="34" charset="0"/>
              </a:rPr>
              <a:t>Was </a:t>
            </a:r>
            <a:r>
              <a:rPr lang="en-US" sz="2800" dirty="0" err="1" smtClean="0">
                <a:latin typeface="Calibri" pitchFamily="34" charset="0"/>
              </a:rPr>
              <a:t>ist</a:t>
            </a:r>
            <a:r>
              <a:rPr lang="en-US" sz="2800" dirty="0" smtClean="0">
                <a:latin typeface="Calibri" pitchFamily="34" charset="0"/>
              </a:rPr>
              <a:t> </a:t>
            </a:r>
            <a:r>
              <a:rPr lang="en-US" sz="2800" dirty="0" err="1" smtClean="0">
                <a:latin typeface="Calibri" pitchFamily="34" charset="0"/>
              </a:rPr>
              <a:t>zwischen</a:t>
            </a:r>
            <a:r>
              <a:rPr lang="en-US" sz="2800" dirty="0" smtClean="0">
                <a:latin typeface="Calibri" pitchFamily="34" charset="0"/>
              </a:rPr>
              <a:t> </a:t>
            </a:r>
            <a:r>
              <a:rPr lang="en-US" sz="2800" dirty="0" err="1" smtClean="0">
                <a:latin typeface="Calibri" pitchFamily="34" charset="0"/>
              </a:rPr>
              <a:t>dem</a:t>
            </a:r>
            <a:r>
              <a:rPr lang="en-US" sz="2800" dirty="0" smtClean="0">
                <a:latin typeface="Calibri" pitchFamily="34" charset="0"/>
              </a:rPr>
              <a:t> 5.4. und 27.6.2013 </a:t>
            </a:r>
            <a:r>
              <a:rPr lang="en-US" sz="2800" dirty="0" err="1" smtClean="0">
                <a:latin typeface="Calibri" pitchFamily="34" charset="0"/>
              </a:rPr>
              <a:t>passiert</a:t>
            </a:r>
            <a:r>
              <a:rPr lang="en-US" sz="2800" dirty="0" smtClean="0">
                <a:latin typeface="Calibri" pitchFamily="34" charset="0"/>
              </a:rPr>
              <a:t>?</a:t>
            </a:r>
            <a:endParaRPr lang="en-US" sz="2800" dirty="0">
              <a:latin typeface="Calibri" pitchFamily="34" charset="0"/>
            </a:endParaRPr>
          </a:p>
        </p:txBody>
      </p:sp>
      <p:sp>
        <p:nvSpPr>
          <p:cNvPr id="4" name="Foliennummernplatzhalter 3"/>
          <p:cNvSpPr>
            <a:spLocks noGrp="1"/>
          </p:cNvSpPr>
          <p:nvPr>
            <p:ph type="sldNum" sz="quarter" idx="12"/>
          </p:nvPr>
        </p:nvSpPr>
        <p:spPr/>
        <p:txBody>
          <a:bodyPr/>
          <a:lstStyle/>
          <a:p>
            <a:pPr>
              <a:defRPr/>
            </a:pPr>
            <a:fld id="{86DBC630-A2E8-4068-BF39-0B9677811039}" type="slidenum">
              <a:rPr lang="en-US" altLang="en-US" smtClean="0">
                <a:latin typeface="Calibri" pitchFamily="34" charset="0"/>
              </a:rPr>
              <a:pPr>
                <a:defRPr/>
              </a:pPr>
              <a:t>22</a:t>
            </a:fld>
            <a:endParaRPr lang="en-US" altLang="en-US" dirty="0">
              <a:latin typeface="Calibri" pitchFamily="34" charset="0"/>
            </a:endParaRPr>
          </a:p>
        </p:txBody>
      </p:sp>
      <p:grpSp>
        <p:nvGrpSpPr>
          <p:cNvPr id="13" name="Gruppieren 12"/>
          <p:cNvGrpSpPr/>
          <p:nvPr/>
        </p:nvGrpSpPr>
        <p:grpSpPr>
          <a:xfrm>
            <a:off x="683568" y="4077072"/>
            <a:ext cx="7920880" cy="1678543"/>
            <a:chOff x="683568" y="4077072"/>
            <a:chExt cx="7920880" cy="1678543"/>
          </a:xfrm>
        </p:grpSpPr>
        <p:sp>
          <p:nvSpPr>
            <p:cNvPr id="5" name="Textfeld 4"/>
            <p:cNvSpPr txBox="1"/>
            <p:nvPr/>
          </p:nvSpPr>
          <p:spPr>
            <a:xfrm>
              <a:off x="683568" y="4077072"/>
              <a:ext cx="7920880" cy="461665"/>
            </a:xfrm>
            <a:prstGeom prst="rect">
              <a:avLst/>
            </a:prstGeom>
            <a:noFill/>
          </p:spPr>
          <p:txBody>
            <a:bodyPr wrap="square" rtlCol="0" anchor="ctr">
              <a:spAutoFit/>
            </a:bodyPr>
            <a:lstStyle/>
            <a:p>
              <a:r>
                <a:rPr lang="de-DE" dirty="0" smtClean="0">
                  <a:latin typeface="Calibri" pitchFamily="34" charset="0"/>
                </a:rPr>
                <a:t>Brief des  Aktionsbündnisse </a:t>
              </a:r>
              <a:r>
                <a:rPr lang="de-DE" dirty="0">
                  <a:latin typeface="Calibri" pitchFamily="34" charset="0"/>
                </a:rPr>
                <a:t>an </a:t>
              </a:r>
              <a:r>
                <a:rPr lang="de-DE" dirty="0" smtClean="0">
                  <a:latin typeface="Calibri" pitchFamily="34" charset="0"/>
                </a:rPr>
                <a:t>die </a:t>
              </a:r>
              <a:r>
                <a:rPr lang="de-DE" sz="2400" b="1" dirty="0" smtClean="0">
                  <a:latin typeface="Calibri" pitchFamily="34" charset="0"/>
                </a:rPr>
                <a:t>Bundestagsausschüsse</a:t>
              </a:r>
              <a:r>
                <a:rPr lang="de-DE" sz="2400" dirty="0" smtClean="0">
                  <a:latin typeface="Calibri" pitchFamily="34" charset="0"/>
                </a:rPr>
                <a:t> </a:t>
              </a:r>
              <a:r>
                <a:rPr lang="de-DE" dirty="0">
                  <a:latin typeface="Calibri" pitchFamily="34" charset="0"/>
                </a:rPr>
                <a:t>– </a:t>
              </a:r>
              <a:r>
                <a:rPr lang="de-DE" dirty="0" smtClean="0">
                  <a:latin typeface="Calibri" pitchFamily="34" charset="0"/>
                </a:rPr>
                <a:t>31052013</a:t>
              </a:r>
              <a:endParaRPr lang="en-US" dirty="0">
                <a:latin typeface="Calibri" pitchFamily="34" charset="0"/>
              </a:endParaRPr>
            </a:p>
          </p:txBody>
        </p:sp>
        <p:sp>
          <p:nvSpPr>
            <p:cNvPr id="6" name="Textfeld 5"/>
            <p:cNvSpPr txBox="1"/>
            <p:nvPr/>
          </p:nvSpPr>
          <p:spPr>
            <a:xfrm>
              <a:off x="683568" y="4555286"/>
              <a:ext cx="7920880" cy="1200329"/>
            </a:xfrm>
            <a:prstGeom prst="rect">
              <a:avLst/>
            </a:prstGeom>
            <a:noFill/>
          </p:spPr>
          <p:txBody>
            <a:bodyPr wrap="square" rtlCol="0" anchor="ctr">
              <a:spAutoFit/>
            </a:bodyPr>
            <a:lstStyle/>
            <a:p>
              <a:pPr lvl="0" algn="ctr"/>
              <a:r>
                <a:rPr lang="de-DE" sz="2400" b="1" dirty="0" err="1" smtClean="0">
                  <a:latin typeface="Calibri" pitchFamily="34" charset="0"/>
                </a:rPr>
                <a:t>Ausschluss</a:t>
              </a:r>
              <a:r>
                <a:rPr lang="de-DE" sz="2400" b="1" dirty="0" smtClean="0">
                  <a:latin typeface="Calibri" pitchFamily="34" charset="0"/>
                </a:rPr>
                <a:t> </a:t>
              </a:r>
              <a:r>
                <a:rPr lang="de-DE" sz="2400" b="1" dirty="0">
                  <a:latin typeface="Calibri" pitchFamily="34" charset="0"/>
                </a:rPr>
                <a:t>der universitären Forschung vom Zweitverwertungsrecht sollte auf jeden Fall zurückgenommen </a:t>
              </a:r>
              <a:r>
                <a:rPr lang="de-DE" sz="2400" b="1" dirty="0" smtClean="0">
                  <a:latin typeface="Calibri" pitchFamily="34" charset="0"/>
                </a:rPr>
                <a:t>werden.</a:t>
              </a:r>
              <a:endParaRPr lang="en-US" sz="2400" dirty="0">
                <a:latin typeface="Calibri" pitchFamily="34" charset="0"/>
              </a:endParaRPr>
            </a:p>
          </p:txBody>
        </p:sp>
      </p:grpSp>
      <p:grpSp>
        <p:nvGrpSpPr>
          <p:cNvPr id="10" name="Gruppieren 9"/>
          <p:cNvGrpSpPr/>
          <p:nvPr/>
        </p:nvGrpSpPr>
        <p:grpSpPr>
          <a:xfrm>
            <a:off x="683568" y="559016"/>
            <a:ext cx="7920880" cy="1053235"/>
            <a:chOff x="683568" y="559016"/>
            <a:chExt cx="7920880" cy="1053235"/>
          </a:xfrm>
        </p:grpSpPr>
        <p:sp>
          <p:nvSpPr>
            <p:cNvPr id="11" name="Pfeil nach unten 10"/>
            <p:cNvSpPr/>
            <p:nvPr/>
          </p:nvSpPr>
          <p:spPr>
            <a:xfrm rot="2604473">
              <a:off x="5331346" y="559016"/>
              <a:ext cx="288032" cy="648072"/>
            </a:xfrm>
            <a:prstGeom prst="downArrow">
              <a:avLst>
                <a:gd name="adj1" fmla="val 50000"/>
                <a:gd name="adj2" fmla="val 86759"/>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pitchFamily="34" charset="0"/>
              </a:endParaRPr>
            </a:p>
          </p:txBody>
        </p:sp>
        <p:sp>
          <p:nvSpPr>
            <p:cNvPr id="7" name="Textfeld 6"/>
            <p:cNvSpPr txBox="1"/>
            <p:nvPr/>
          </p:nvSpPr>
          <p:spPr>
            <a:xfrm>
              <a:off x="683568" y="1150586"/>
              <a:ext cx="7920880" cy="461665"/>
            </a:xfrm>
            <a:prstGeom prst="rect">
              <a:avLst/>
            </a:prstGeom>
            <a:noFill/>
          </p:spPr>
          <p:txBody>
            <a:bodyPr wrap="square" rtlCol="0" anchor="ctr">
              <a:spAutoFit/>
            </a:bodyPr>
            <a:lstStyle/>
            <a:p>
              <a:r>
                <a:rPr lang="de-DE" dirty="0" smtClean="0">
                  <a:latin typeface="Calibri" pitchFamily="34" charset="0"/>
                </a:rPr>
                <a:t>Brief des  Aktionsbündnisse </a:t>
              </a:r>
              <a:r>
                <a:rPr lang="de-DE" dirty="0">
                  <a:latin typeface="Calibri" pitchFamily="34" charset="0"/>
                </a:rPr>
                <a:t>an </a:t>
              </a:r>
              <a:r>
                <a:rPr lang="de-DE" dirty="0" smtClean="0">
                  <a:latin typeface="Calibri" pitchFamily="34" charset="0"/>
                </a:rPr>
                <a:t>die </a:t>
              </a:r>
              <a:r>
                <a:rPr lang="de-DE" sz="2400" b="1" dirty="0" smtClean="0">
                  <a:latin typeface="Calibri" pitchFamily="34" charset="0"/>
                </a:rPr>
                <a:t>Bundeskanzlerin</a:t>
              </a:r>
              <a:r>
                <a:rPr lang="de-DE" dirty="0" smtClean="0">
                  <a:latin typeface="Calibri" pitchFamily="34" charset="0"/>
                </a:rPr>
                <a:t> – 18042013</a:t>
              </a:r>
              <a:endParaRPr lang="en-US" dirty="0">
                <a:latin typeface="Calibri" pitchFamily="34" charset="0"/>
              </a:endParaRPr>
            </a:p>
          </p:txBody>
        </p:sp>
      </p:grpSp>
      <p:sp>
        <p:nvSpPr>
          <p:cNvPr id="8" name="Textfeld 7"/>
          <p:cNvSpPr txBox="1"/>
          <p:nvPr/>
        </p:nvSpPr>
        <p:spPr>
          <a:xfrm>
            <a:off x="683568" y="1772816"/>
            <a:ext cx="7920880" cy="2031325"/>
          </a:xfrm>
          <a:prstGeom prst="rect">
            <a:avLst/>
          </a:prstGeom>
          <a:noFill/>
        </p:spPr>
        <p:txBody>
          <a:bodyPr wrap="square" rtlCol="0" anchor="ctr">
            <a:spAutoFit/>
          </a:bodyPr>
          <a:lstStyle/>
          <a:p>
            <a:pPr lvl="0" algn="ctr"/>
            <a:r>
              <a:rPr lang="de-DE" dirty="0">
                <a:latin typeface="Calibri" pitchFamily="34" charset="0"/>
              </a:rPr>
              <a:t>Vor allem sollte die </a:t>
            </a:r>
            <a:r>
              <a:rPr lang="de-DE" b="1" dirty="0">
                <a:latin typeface="Calibri" pitchFamily="34" charset="0"/>
              </a:rPr>
              <a:t>Ausklammerung der Hochschulforschung zurückgenommen werden</a:t>
            </a:r>
            <a:r>
              <a:rPr lang="de-DE" dirty="0">
                <a:latin typeface="Calibri" pitchFamily="34" charset="0"/>
              </a:rPr>
              <a:t>, bevor der Entwurf in die </a:t>
            </a:r>
            <a:r>
              <a:rPr lang="de-DE" dirty="0" smtClean="0">
                <a:latin typeface="Calibri" pitchFamily="34" charset="0"/>
              </a:rPr>
              <a:t>parlamentarische </a:t>
            </a:r>
            <a:r>
              <a:rPr lang="de-DE" dirty="0">
                <a:latin typeface="Calibri" pitchFamily="34" charset="0"/>
              </a:rPr>
              <a:t>Beratung geht. Eine derart weitreichende Ausgrenzung eines erheblichen Teils der Wissenschaft ist sicher auch nicht in Ihrem Interesse als ehemalige </a:t>
            </a:r>
            <a:r>
              <a:rPr lang="de-DE" dirty="0" smtClean="0">
                <a:latin typeface="Calibri" pitchFamily="34" charset="0"/>
              </a:rPr>
              <a:t>Wissenschaftlerin</a:t>
            </a:r>
            <a:r>
              <a:rPr lang="de-DE" dirty="0">
                <a:latin typeface="Calibri" pitchFamily="34" charset="0"/>
              </a:rPr>
              <a:t>. Das Ziel sollte es doch sein, </a:t>
            </a:r>
            <a:r>
              <a:rPr lang="de-DE" b="1" dirty="0">
                <a:latin typeface="Calibri" pitchFamily="34" charset="0"/>
              </a:rPr>
              <a:t>jede mit öffentlichen Mitteln geförderte Forschung </a:t>
            </a:r>
            <a:r>
              <a:rPr lang="de-DE" dirty="0">
                <a:latin typeface="Calibri" pitchFamily="34" charset="0"/>
              </a:rPr>
              <a:t>so rasch wie möglich und auf vielfältigen Wegen der Öffentlichkeit frei nutzbar </a:t>
            </a:r>
            <a:r>
              <a:rPr lang="de-DE" dirty="0" smtClean="0">
                <a:latin typeface="Calibri" pitchFamily="34" charset="0"/>
              </a:rPr>
              <a:t>zugänglich </a:t>
            </a:r>
            <a:r>
              <a:rPr lang="de-DE" dirty="0">
                <a:latin typeface="Calibri" pitchFamily="34" charset="0"/>
              </a:rPr>
              <a:t>zu machen, um die Forschung in Deutschland maximal zu unterstützen.</a:t>
            </a:r>
            <a:endParaRPr lang="en-US" dirty="0">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22238"/>
            <a:ext cx="7543800" cy="858490"/>
          </a:xfrm>
        </p:spPr>
        <p:txBody>
          <a:bodyPr anchor="ctr"/>
          <a:lstStyle/>
          <a:p>
            <a:pPr algn="ctr"/>
            <a:r>
              <a:rPr lang="en-US" sz="2800" dirty="0" smtClean="0">
                <a:latin typeface="Calibri" pitchFamily="34" charset="0"/>
              </a:rPr>
              <a:t>Was </a:t>
            </a:r>
            <a:r>
              <a:rPr lang="en-US" sz="2800" dirty="0" err="1" smtClean="0">
                <a:latin typeface="Calibri" pitchFamily="34" charset="0"/>
              </a:rPr>
              <a:t>ist</a:t>
            </a:r>
            <a:r>
              <a:rPr lang="en-US" sz="2800" dirty="0" smtClean="0">
                <a:latin typeface="Calibri" pitchFamily="34" charset="0"/>
              </a:rPr>
              <a:t> </a:t>
            </a:r>
            <a:r>
              <a:rPr lang="en-US" sz="2800" dirty="0" err="1" smtClean="0">
                <a:latin typeface="Calibri" pitchFamily="34" charset="0"/>
              </a:rPr>
              <a:t>zwischen</a:t>
            </a:r>
            <a:r>
              <a:rPr lang="en-US" sz="2800" dirty="0" smtClean="0">
                <a:latin typeface="Calibri" pitchFamily="34" charset="0"/>
              </a:rPr>
              <a:t> </a:t>
            </a:r>
            <a:r>
              <a:rPr lang="en-US" sz="2800" dirty="0" err="1" smtClean="0">
                <a:latin typeface="Calibri" pitchFamily="34" charset="0"/>
              </a:rPr>
              <a:t>dem</a:t>
            </a:r>
            <a:r>
              <a:rPr lang="en-US" sz="2800" dirty="0" smtClean="0">
                <a:latin typeface="Calibri" pitchFamily="34" charset="0"/>
              </a:rPr>
              <a:t> 5.4. und 27.6.2013 </a:t>
            </a:r>
            <a:r>
              <a:rPr lang="en-US" sz="2800" dirty="0" err="1" smtClean="0">
                <a:latin typeface="Calibri" pitchFamily="34" charset="0"/>
              </a:rPr>
              <a:t>passiert</a:t>
            </a:r>
            <a:r>
              <a:rPr lang="en-US" sz="2800" dirty="0" smtClean="0">
                <a:latin typeface="Calibri" pitchFamily="34" charset="0"/>
              </a:rPr>
              <a:t>?</a:t>
            </a:r>
            <a:endParaRPr lang="en-US" sz="2800" dirty="0">
              <a:latin typeface="Calibri" pitchFamily="34" charset="0"/>
            </a:endParaRPr>
          </a:p>
        </p:txBody>
      </p:sp>
      <p:sp>
        <p:nvSpPr>
          <p:cNvPr id="4" name="Foliennummernplatzhalter 3"/>
          <p:cNvSpPr>
            <a:spLocks noGrp="1"/>
          </p:cNvSpPr>
          <p:nvPr>
            <p:ph type="sldNum" sz="quarter" idx="12"/>
          </p:nvPr>
        </p:nvSpPr>
        <p:spPr/>
        <p:txBody>
          <a:bodyPr/>
          <a:lstStyle/>
          <a:p>
            <a:pPr>
              <a:defRPr/>
            </a:pPr>
            <a:fld id="{86DBC630-A2E8-4068-BF39-0B9677811039}" type="slidenum">
              <a:rPr lang="en-US" altLang="en-US" smtClean="0">
                <a:latin typeface="Calibri" pitchFamily="34" charset="0"/>
              </a:rPr>
              <a:pPr>
                <a:defRPr/>
              </a:pPr>
              <a:t>23</a:t>
            </a:fld>
            <a:endParaRPr lang="en-US" altLang="en-US" dirty="0">
              <a:latin typeface="Calibri" pitchFamily="34" charset="0"/>
            </a:endParaRPr>
          </a:p>
        </p:txBody>
      </p:sp>
      <p:sp>
        <p:nvSpPr>
          <p:cNvPr id="11" name="Pfeil nach unten 10"/>
          <p:cNvSpPr/>
          <p:nvPr/>
        </p:nvSpPr>
        <p:spPr>
          <a:xfrm rot="2604473">
            <a:off x="8672686" y="126968"/>
            <a:ext cx="288032" cy="648072"/>
          </a:xfrm>
          <a:prstGeom prst="downArrow">
            <a:avLst>
              <a:gd name="adj1" fmla="val 50000"/>
              <a:gd name="adj2" fmla="val 86759"/>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pitchFamily="34" charset="0"/>
            </a:endParaRPr>
          </a:p>
        </p:txBody>
      </p:sp>
      <p:sp>
        <p:nvSpPr>
          <p:cNvPr id="5" name="Textfeld 4"/>
          <p:cNvSpPr txBox="1"/>
          <p:nvPr/>
        </p:nvSpPr>
        <p:spPr>
          <a:xfrm>
            <a:off x="755576" y="1231592"/>
            <a:ext cx="8208912" cy="1200329"/>
          </a:xfrm>
          <a:prstGeom prst="rect">
            <a:avLst/>
          </a:prstGeom>
          <a:noFill/>
        </p:spPr>
        <p:txBody>
          <a:bodyPr wrap="square" rtlCol="0" anchor="ctr">
            <a:spAutoFit/>
          </a:bodyPr>
          <a:lstStyle/>
          <a:p>
            <a:r>
              <a:rPr lang="en-US" dirty="0" smtClean="0">
                <a:latin typeface="Calibri" pitchFamily="34" charset="0"/>
              </a:rPr>
              <a:t>Am 27.6. 2013 </a:t>
            </a:r>
            <a:r>
              <a:rPr lang="en-US" dirty="0" err="1" smtClean="0">
                <a:latin typeface="Calibri" pitchFamily="34" charset="0"/>
              </a:rPr>
              <a:t>wurde</a:t>
            </a:r>
            <a:r>
              <a:rPr lang="en-US" dirty="0" smtClean="0">
                <a:latin typeface="Calibri" pitchFamily="34" charset="0"/>
              </a:rPr>
              <a:t> das </a:t>
            </a:r>
            <a:r>
              <a:rPr lang="en-US" dirty="0" err="1" smtClean="0">
                <a:latin typeface="Calibri" pitchFamily="34" charset="0"/>
              </a:rPr>
              <a:t>Gesetz</a:t>
            </a:r>
            <a:r>
              <a:rPr lang="en-US" dirty="0" smtClean="0">
                <a:latin typeface="Calibri" pitchFamily="34" charset="0"/>
              </a:rPr>
              <a:t> in </a:t>
            </a:r>
            <a:r>
              <a:rPr lang="en-US" dirty="0" err="1" smtClean="0">
                <a:latin typeface="Calibri" pitchFamily="34" charset="0"/>
              </a:rPr>
              <a:t>zweiter</a:t>
            </a:r>
            <a:r>
              <a:rPr lang="en-US" dirty="0" smtClean="0">
                <a:latin typeface="Calibri" pitchFamily="34" charset="0"/>
              </a:rPr>
              <a:t> und </a:t>
            </a:r>
            <a:r>
              <a:rPr lang="en-US" dirty="0" err="1" smtClean="0">
                <a:latin typeface="Calibri" pitchFamily="34" charset="0"/>
              </a:rPr>
              <a:t>dritter</a:t>
            </a:r>
            <a:r>
              <a:rPr lang="en-US" dirty="0" smtClean="0">
                <a:latin typeface="Calibri" pitchFamily="34" charset="0"/>
              </a:rPr>
              <a:t> </a:t>
            </a:r>
            <a:r>
              <a:rPr lang="en-US" dirty="0" err="1" smtClean="0">
                <a:latin typeface="Calibri" pitchFamily="34" charset="0"/>
              </a:rPr>
              <a:t>Lesung</a:t>
            </a:r>
            <a:r>
              <a:rPr lang="en-US" dirty="0" smtClean="0">
                <a:latin typeface="Calibri" pitchFamily="34" charset="0"/>
              </a:rPr>
              <a:t> </a:t>
            </a:r>
            <a:r>
              <a:rPr lang="en-US" dirty="0" err="1" smtClean="0">
                <a:latin typeface="Calibri" pitchFamily="34" charset="0"/>
              </a:rPr>
              <a:t>verabschiedet</a:t>
            </a:r>
            <a:r>
              <a:rPr lang="en-US" dirty="0" smtClean="0">
                <a:latin typeface="Calibri" pitchFamily="34" charset="0"/>
              </a:rPr>
              <a:t> (</a:t>
            </a:r>
            <a:r>
              <a:rPr lang="en-US" dirty="0" err="1" smtClean="0">
                <a:latin typeface="Calibri" pitchFamily="34" charset="0"/>
              </a:rPr>
              <a:t>Drucksachen</a:t>
            </a:r>
            <a:r>
              <a:rPr lang="en-US" dirty="0" smtClean="0">
                <a:latin typeface="Calibri" pitchFamily="34" charset="0"/>
              </a:rPr>
              <a:t> 17/13423</a:t>
            </a:r>
            <a:r>
              <a:rPr lang="en-US" dirty="0">
                <a:latin typeface="Calibri" pitchFamily="34" charset="0"/>
              </a:rPr>
              <a:t>, 17/14194, </a:t>
            </a:r>
            <a:r>
              <a:rPr lang="en-US" dirty="0" smtClean="0">
                <a:latin typeface="Calibri" pitchFamily="34" charset="0"/>
              </a:rPr>
              <a:t>17/14217) </a:t>
            </a:r>
          </a:p>
          <a:p>
            <a:r>
              <a:rPr lang="en-US" dirty="0" err="1" smtClean="0">
                <a:latin typeface="Calibri" pitchFamily="34" charset="0"/>
              </a:rPr>
              <a:t>sowie</a:t>
            </a:r>
            <a:r>
              <a:rPr lang="en-US" dirty="0" smtClean="0">
                <a:latin typeface="Calibri" pitchFamily="34" charset="0"/>
              </a:rPr>
              <a:t> die </a:t>
            </a:r>
            <a:r>
              <a:rPr lang="de-DE" dirty="0">
                <a:latin typeface="Calibri" pitchFamily="34" charset="0"/>
              </a:rPr>
              <a:t>beigefügte Entschließung unter Buchstabe </a:t>
            </a:r>
            <a:r>
              <a:rPr lang="de-DE" dirty="0" smtClean="0">
                <a:latin typeface="Calibri" pitchFamily="34" charset="0"/>
              </a:rPr>
              <a:t>f </a:t>
            </a:r>
            <a:r>
              <a:rPr lang="en-US" dirty="0" smtClean="0">
                <a:latin typeface="Calibri" pitchFamily="34" charset="0"/>
              </a:rPr>
              <a:t>auf </a:t>
            </a:r>
            <a:r>
              <a:rPr lang="en-US" dirty="0" err="1">
                <a:latin typeface="Calibri" pitchFamily="34" charset="0"/>
              </a:rPr>
              <a:t>Drucksache</a:t>
            </a:r>
            <a:r>
              <a:rPr lang="en-US" dirty="0">
                <a:latin typeface="Calibri" pitchFamily="34" charset="0"/>
              </a:rPr>
              <a:t> 17/14194 </a:t>
            </a:r>
            <a:r>
              <a:rPr lang="en-US" dirty="0" err="1" smtClean="0">
                <a:latin typeface="Calibri" pitchFamily="34" charset="0"/>
              </a:rPr>
              <a:t>angenommen</a:t>
            </a:r>
            <a:r>
              <a:rPr lang="en-US" dirty="0" smtClean="0">
                <a:latin typeface="Calibri" pitchFamily="34" charset="0"/>
              </a:rPr>
              <a:t>, </a:t>
            </a:r>
            <a:r>
              <a:rPr lang="en-US" dirty="0" err="1" smtClean="0">
                <a:latin typeface="Calibri" pitchFamily="34" charset="0"/>
              </a:rPr>
              <a:t>indem</a:t>
            </a:r>
            <a:r>
              <a:rPr lang="en-US" dirty="0" smtClean="0">
                <a:latin typeface="Calibri" pitchFamily="34" charset="0"/>
              </a:rPr>
              <a:t> </a:t>
            </a:r>
            <a:r>
              <a:rPr lang="en-US" dirty="0" err="1" smtClean="0">
                <a:latin typeface="Calibri" pitchFamily="34" charset="0"/>
              </a:rPr>
              <a:t>der</a:t>
            </a:r>
            <a:r>
              <a:rPr lang="en-US" dirty="0" smtClean="0">
                <a:latin typeface="Calibri" pitchFamily="34" charset="0"/>
              </a:rPr>
              <a:t> Bundestag die </a:t>
            </a:r>
            <a:r>
              <a:rPr lang="en-US" dirty="0" err="1" smtClean="0">
                <a:latin typeface="Calibri" pitchFamily="34" charset="0"/>
              </a:rPr>
              <a:t>Bundesregierung</a:t>
            </a:r>
            <a:r>
              <a:rPr lang="en-US" dirty="0" smtClean="0">
                <a:latin typeface="Calibri" pitchFamily="34" charset="0"/>
              </a:rPr>
              <a:t> </a:t>
            </a:r>
            <a:r>
              <a:rPr lang="en-US" dirty="0" err="1" smtClean="0">
                <a:latin typeface="Calibri" pitchFamily="34" charset="0"/>
              </a:rPr>
              <a:t>auffordert</a:t>
            </a:r>
            <a:r>
              <a:rPr lang="en-US" dirty="0" smtClean="0">
                <a:latin typeface="Calibri" pitchFamily="34" charset="0"/>
              </a:rPr>
              <a:t>:</a:t>
            </a:r>
            <a:r>
              <a:rPr lang="en-US" dirty="0" smtClean="0"/>
              <a:t> </a:t>
            </a:r>
            <a:endParaRPr lang="en-US" dirty="0">
              <a:latin typeface="Calibri" pitchFamily="34" charset="0"/>
            </a:endParaRPr>
          </a:p>
        </p:txBody>
      </p:sp>
      <p:sp>
        <p:nvSpPr>
          <p:cNvPr id="6" name="Textfeld 5"/>
          <p:cNvSpPr txBox="1"/>
          <p:nvPr/>
        </p:nvSpPr>
        <p:spPr>
          <a:xfrm>
            <a:off x="827584" y="2394461"/>
            <a:ext cx="8136904" cy="3693319"/>
          </a:xfrm>
          <a:prstGeom prst="rect">
            <a:avLst/>
          </a:prstGeom>
          <a:noFill/>
        </p:spPr>
        <p:txBody>
          <a:bodyPr wrap="square" rtlCol="0" anchor="ctr">
            <a:spAutoFit/>
          </a:bodyPr>
          <a:lstStyle/>
          <a:p>
            <a:pPr marL="342900" indent="-342900">
              <a:buFont typeface="+mj-lt"/>
              <a:buAutoNum type="arabicPeriod"/>
            </a:pPr>
            <a:r>
              <a:rPr lang="de-DE" dirty="0" smtClean="0">
                <a:latin typeface="Calibri" pitchFamily="34" charset="0"/>
              </a:rPr>
              <a:t>Fördermöglichkeiten für </a:t>
            </a:r>
            <a:r>
              <a:rPr lang="de-DE" dirty="0" err="1" smtClean="0">
                <a:latin typeface="Calibri" pitchFamily="34" charset="0"/>
              </a:rPr>
              <a:t>OA</a:t>
            </a:r>
            <a:r>
              <a:rPr lang="de-DE" dirty="0" smtClean="0">
                <a:latin typeface="Calibri" pitchFamily="34" charset="0"/>
              </a:rPr>
              <a:t> </a:t>
            </a:r>
            <a:r>
              <a:rPr lang="de-DE" dirty="0">
                <a:latin typeface="Calibri" pitchFamily="34" charset="0"/>
              </a:rPr>
              <a:t>G</a:t>
            </a:r>
            <a:r>
              <a:rPr lang="de-DE" dirty="0" smtClean="0">
                <a:latin typeface="Calibri" pitchFamily="34" charset="0"/>
              </a:rPr>
              <a:t>old  über </a:t>
            </a:r>
            <a:r>
              <a:rPr lang="de-DE" dirty="0" err="1" smtClean="0">
                <a:latin typeface="Calibri" pitchFamily="34" charset="0"/>
              </a:rPr>
              <a:t>Prjektförderung</a:t>
            </a:r>
            <a:r>
              <a:rPr lang="de-DE" dirty="0" smtClean="0">
                <a:latin typeface="Calibri" pitchFamily="34" charset="0"/>
              </a:rPr>
              <a:t> zu schaffen</a:t>
            </a:r>
          </a:p>
          <a:p>
            <a:pPr marL="342900" indent="-342900">
              <a:buFont typeface="+mj-lt"/>
              <a:buAutoNum type="arabicPeriod"/>
            </a:pPr>
            <a:r>
              <a:rPr lang="de-DE" dirty="0" smtClean="0">
                <a:latin typeface="Calibri" pitchFamily="34" charset="0"/>
              </a:rPr>
              <a:t>Fördermöglichkeiten zur Erstattung der </a:t>
            </a:r>
            <a:r>
              <a:rPr lang="de-DE" dirty="0" err="1" smtClean="0">
                <a:latin typeface="Calibri" pitchFamily="34" charset="0"/>
              </a:rPr>
              <a:t>Publiaktionskosten</a:t>
            </a:r>
            <a:r>
              <a:rPr lang="de-DE" dirty="0" smtClean="0">
                <a:latin typeface="Calibri" pitchFamily="34" charset="0"/>
              </a:rPr>
              <a:t> bei </a:t>
            </a:r>
            <a:r>
              <a:rPr lang="de-DE" dirty="0" err="1" smtClean="0">
                <a:latin typeface="Calibri" pitchFamily="34" charset="0"/>
              </a:rPr>
              <a:t>OA</a:t>
            </a:r>
            <a:r>
              <a:rPr lang="de-DE" dirty="0" smtClean="0">
                <a:latin typeface="Calibri" pitchFamily="34" charset="0"/>
              </a:rPr>
              <a:t> Gold zu schaffen</a:t>
            </a:r>
          </a:p>
          <a:p>
            <a:pPr marL="342900" indent="-342900">
              <a:buFont typeface="+mj-lt"/>
              <a:buAutoNum type="arabicPeriod"/>
            </a:pPr>
            <a:r>
              <a:rPr lang="de-DE" dirty="0" smtClean="0">
                <a:latin typeface="Calibri" pitchFamily="34" charset="0"/>
              </a:rPr>
              <a:t>dazu beitragen, </a:t>
            </a:r>
            <a:r>
              <a:rPr lang="de-DE" dirty="0" err="1" smtClean="0">
                <a:latin typeface="Calibri" pitchFamily="34" charset="0"/>
              </a:rPr>
              <a:t>dass</a:t>
            </a:r>
            <a:r>
              <a:rPr lang="de-DE" dirty="0" smtClean="0">
                <a:latin typeface="Calibri" pitchFamily="34" charset="0"/>
              </a:rPr>
              <a:t> Öffentliche </a:t>
            </a:r>
            <a:r>
              <a:rPr lang="de-DE" dirty="0" err="1" smtClean="0">
                <a:latin typeface="Calibri" pitchFamily="34" charset="0"/>
              </a:rPr>
              <a:t>OA</a:t>
            </a:r>
            <a:r>
              <a:rPr lang="de-DE" dirty="0" smtClean="0">
                <a:latin typeface="Calibri" pitchFamily="34" charset="0"/>
              </a:rPr>
              <a:t>-Angebote  mit freien Lizenzen versehen werden</a:t>
            </a:r>
          </a:p>
          <a:p>
            <a:pPr marL="342900" indent="-342900">
              <a:buFont typeface="+mj-lt"/>
              <a:buAutoNum type="arabicPeriod"/>
            </a:pPr>
            <a:r>
              <a:rPr lang="de-DE" dirty="0" smtClean="0">
                <a:latin typeface="Calibri" pitchFamily="34" charset="0"/>
              </a:rPr>
              <a:t>Wissenschaftler durch Förderbestimmungen zu </a:t>
            </a:r>
            <a:r>
              <a:rPr lang="de-DE" dirty="0" err="1" smtClean="0">
                <a:latin typeface="Calibri" pitchFamily="34" charset="0"/>
              </a:rPr>
              <a:t>OA</a:t>
            </a:r>
            <a:r>
              <a:rPr lang="de-DE" dirty="0" smtClean="0">
                <a:latin typeface="Calibri" pitchFamily="34" charset="0"/>
              </a:rPr>
              <a:t> anzuhalten</a:t>
            </a:r>
          </a:p>
          <a:p>
            <a:pPr marL="342900" indent="-342900">
              <a:buFont typeface="+mj-lt"/>
              <a:buAutoNum type="arabicPeriod"/>
            </a:pPr>
            <a:r>
              <a:rPr lang="de-DE" dirty="0">
                <a:latin typeface="Calibri" pitchFamily="34" charset="0"/>
              </a:rPr>
              <a:t>d</a:t>
            </a:r>
            <a:r>
              <a:rPr lang="de-DE" dirty="0" smtClean="0">
                <a:latin typeface="Calibri" pitchFamily="34" charset="0"/>
              </a:rPr>
              <a:t>en Zugang zu digital verfügbaren Dokumenten durch Vernetzung von Datenbanken und </a:t>
            </a:r>
            <a:r>
              <a:rPr lang="de-DE" dirty="0" err="1" smtClean="0">
                <a:latin typeface="Calibri" pitchFamily="34" charset="0"/>
              </a:rPr>
              <a:t>Repositories</a:t>
            </a:r>
            <a:r>
              <a:rPr lang="de-DE" dirty="0" smtClean="0">
                <a:latin typeface="Calibri" pitchFamily="34" charset="0"/>
              </a:rPr>
              <a:t> zu verbessern</a:t>
            </a:r>
          </a:p>
          <a:p>
            <a:pPr marL="342900" indent="-342900">
              <a:buFont typeface="+mj-lt"/>
              <a:buAutoNum type="arabicPeriod"/>
            </a:pPr>
            <a:r>
              <a:rPr lang="de-DE" dirty="0">
                <a:latin typeface="Calibri" pitchFamily="34" charset="0"/>
              </a:rPr>
              <a:t>d</a:t>
            </a:r>
            <a:r>
              <a:rPr lang="de-DE" dirty="0" smtClean="0">
                <a:latin typeface="Calibri" pitchFamily="34" charset="0"/>
              </a:rPr>
              <a:t>auerhafte Archivierung zu fördern</a:t>
            </a:r>
          </a:p>
          <a:p>
            <a:pPr marL="342900" indent="-342900">
              <a:buFont typeface="+mj-lt"/>
              <a:buAutoNum type="arabicPeriod"/>
            </a:pPr>
            <a:r>
              <a:rPr lang="de-DE" dirty="0" smtClean="0">
                <a:latin typeface="Calibri" pitchFamily="34" charset="0"/>
              </a:rPr>
              <a:t>Anreize für </a:t>
            </a:r>
            <a:r>
              <a:rPr lang="de-DE" dirty="0" err="1" smtClean="0">
                <a:latin typeface="Calibri" pitchFamily="34" charset="0"/>
              </a:rPr>
              <a:t>OA</a:t>
            </a:r>
            <a:r>
              <a:rPr lang="de-DE" dirty="0" smtClean="0">
                <a:latin typeface="Calibri" pitchFamily="34" charset="0"/>
              </a:rPr>
              <a:t> dadurch zu schaffen, </a:t>
            </a:r>
            <a:r>
              <a:rPr lang="de-DE" dirty="0" err="1" smtClean="0">
                <a:latin typeface="Calibri" pitchFamily="34" charset="0"/>
              </a:rPr>
              <a:t>dass</a:t>
            </a:r>
            <a:r>
              <a:rPr lang="de-DE" dirty="0" smtClean="0">
                <a:latin typeface="Calibri" pitchFamily="34" charset="0"/>
              </a:rPr>
              <a:t> </a:t>
            </a:r>
            <a:r>
              <a:rPr lang="de-DE" dirty="0" err="1" smtClean="0">
                <a:latin typeface="Calibri" pitchFamily="34" charset="0"/>
              </a:rPr>
              <a:t>OA</a:t>
            </a:r>
            <a:r>
              <a:rPr lang="de-DE" dirty="0" smtClean="0">
                <a:latin typeface="Calibri" pitchFamily="34" charset="0"/>
              </a:rPr>
              <a:t> </a:t>
            </a:r>
            <a:r>
              <a:rPr lang="de-DE" dirty="0" err="1" smtClean="0">
                <a:latin typeface="Calibri" pitchFamily="34" charset="0"/>
              </a:rPr>
              <a:t>beu</a:t>
            </a:r>
            <a:r>
              <a:rPr lang="de-DE" dirty="0" smtClean="0">
                <a:latin typeface="Calibri" pitchFamily="34" charset="0"/>
              </a:rPr>
              <a:t> Begutachtungen und Berufungsverfahren honoriert wird</a:t>
            </a:r>
          </a:p>
          <a:p>
            <a:pPr marL="342900" indent="-342900">
              <a:buFont typeface="+mj-lt"/>
              <a:buAutoNum type="arabicPeriod"/>
            </a:pPr>
            <a:r>
              <a:rPr lang="de-DE" dirty="0">
                <a:latin typeface="Calibri" pitchFamily="34" charset="0"/>
              </a:rPr>
              <a:t>w</a:t>
            </a:r>
            <a:r>
              <a:rPr lang="de-DE" dirty="0" smtClean="0">
                <a:latin typeface="Calibri" pitchFamily="34" charset="0"/>
              </a:rPr>
              <a:t>eitere Anpassungen zu prüfen, um das </a:t>
            </a:r>
            <a:r>
              <a:rPr lang="de-DE" dirty="0">
                <a:latin typeface="Calibri" pitchFamily="34" charset="0"/>
              </a:rPr>
              <a:t>U</a:t>
            </a:r>
            <a:r>
              <a:rPr lang="de-DE" dirty="0" smtClean="0">
                <a:latin typeface="Calibri" pitchFamily="34" charset="0"/>
              </a:rPr>
              <a:t>rheberrecht wissenschaftsfreundlicher zu gestalten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6"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22238"/>
            <a:ext cx="7543800" cy="858490"/>
          </a:xfrm>
        </p:spPr>
        <p:txBody>
          <a:bodyPr anchor="ctr"/>
          <a:lstStyle/>
          <a:p>
            <a:pPr algn="ctr"/>
            <a:r>
              <a:rPr lang="en-US" sz="2800" dirty="0" smtClean="0">
                <a:latin typeface="Calibri" pitchFamily="34" charset="0"/>
              </a:rPr>
              <a:t>Was </a:t>
            </a:r>
            <a:r>
              <a:rPr lang="en-US" sz="2800" dirty="0" err="1" smtClean="0">
                <a:latin typeface="Calibri" pitchFamily="34" charset="0"/>
              </a:rPr>
              <a:t>ist</a:t>
            </a:r>
            <a:r>
              <a:rPr lang="en-US" sz="2800" dirty="0" smtClean="0">
                <a:latin typeface="Calibri" pitchFamily="34" charset="0"/>
              </a:rPr>
              <a:t> </a:t>
            </a:r>
            <a:r>
              <a:rPr lang="en-US" sz="2800" dirty="0" err="1" smtClean="0">
                <a:latin typeface="Calibri" pitchFamily="34" charset="0"/>
              </a:rPr>
              <a:t>nach</a:t>
            </a:r>
            <a:r>
              <a:rPr lang="en-US" sz="2800" dirty="0" smtClean="0">
                <a:latin typeface="Calibri" pitchFamily="34" charset="0"/>
              </a:rPr>
              <a:t> </a:t>
            </a:r>
            <a:r>
              <a:rPr lang="en-US" sz="2800" dirty="0" err="1" smtClean="0">
                <a:latin typeface="Calibri" pitchFamily="34" charset="0"/>
              </a:rPr>
              <a:t>dem</a:t>
            </a:r>
            <a:r>
              <a:rPr lang="en-US" sz="2800" dirty="0" smtClean="0">
                <a:latin typeface="Calibri" pitchFamily="34" charset="0"/>
              </a:rPr>
              <a:t> 27.6.2013 </a:t>
            </a:r>
            <a:r>
              <a:rPr lang="en-US" sz="2800" dirty="0" err="1" smtClean="0">
                <a:latin typeface="Calibri" pitchFamily="34" charset="0"/>
              </a:rPr>
              <a:t>passiert</a:t>
            </a:r>
            <a:r>
              <a:rPr lang="en-US" sz="2800" dirty="0" smtClean="0">
                <a:latin typeface="Calibri" pitchFamily="34" charset="0"/>
              </a:rPr>
              <a:t>?</a:t>
            </a:r>
            <a:endParaRPr lang="en-US" sz="2800" dirty="0">
              <a:latin typeface="Calibri" pitchFamily="34" charset="0"/>
            </a:endParaRPr>
          </a:p>
        </p:txBody>
      </p:sp>
      <p:sp>
        <p:nvSpPr>
          <p:cNvPr id="4" name="Foliennummernplatzhalter 3"/>
          <p:cNvSpPr>
            <a:spLocks noGrp="1"/>
          </p:cNvSpPr>
          <p:nvPr>
            <p:ph type="sldNum" sz="quarter" idx="12"/>
          </p:nvPr>
        </p:nvSpPr>
        <p:spPr/>
        <p:txBody>
          <a:bodyPr/>
          <a:lstStyle/>
          <a:p>
            <a:pPr>
              <a:defRPr/>
            </a:pPr>
            <a:fld id="{86DBC630-A2E8-4068-BF39-0B9677811039}" type="slidenum">
              <a:rPr lang="en-US" altLang="en-US" smtClean="0">
                <a:latin typeface="Calibri" pitchFamily="34" charset="0"/>
              </a:rPr>
              <a:pPr>
                <a:defRPr/>
              </a:pPr>
              <a:t>24</a:t>
            </a:fld>
            <a:endParaRPr lang="en-US" altLang="en-US" dirty="0">
              <a:latin typeface="Calibri" pitchFamily="34" charset="0"/>
            </a:endParaRPr>
          </a:p>
        </p:txBody>
      </p:sp>
      <p:sp>
        <p:nvSpPr>
          <p:cNvPr id="5" name="Textfeld 4"/>
          <p:cNvSpPr txBox="1"/>
          <p:nvPr/>
        </p:nvSpPr>
        <p:spPr>
          <a:xfrm>
            <a:off x="755576" y="946463"/>
            <a:ext cx="8208912" cy="2554545"/>
          </a:xfrm>
          <a:prstGeom prst="rect">
            <a:avLst/>
          </a:prstGeom>
          <a:noFill/>
        </p:spPr>
        <p:txBody>
          <a:bodyPr wrap="square" rtlCol="0" anchor="ctr">
            <a:spAutoFit/>
          </a:bodyPr>
          <a:lstStyle/>
          <a:p>
            <a:r>
              <a:rPr lang="de-DE" sz="2000" b="1" dirty="0">
                <a:latin typeface="Calibri" pitchFamily="34" charset="0"/>
              </a:rPr>
              <a:t>Empfehlung </a:t>
            </a:r>
            <a:r>
              <a:rPr lang="de-DE" sz="2000" b="1" dirty="0" smtClean="0">
                <a:latin typeface="Calibri" pitchFamily="34" charset="0"/>
              </a:rPr>
              <a:t>des Aktionsbündnisses vom 28.8.2013</a:t>
            </a:r>
          </a:p>
          <a:p>
            <a:endParaRPr lang="de-DE" sz="2000" b="1" dirty="0">
              <a:latin typeface="Calibri" pitchFamily="34" charset="0"/>
            </a:endParaRPr>
          </a:p>
          <a:p>
            <a:pPr>
              <a:lnSpc>
                <a:spcPct val="150000"/>
              </a:lnSpc>
            </a:pPr>
            <a:r>
              <a:rPr lang="de-DE" sz="2000" dirty="0" smtClean="0">
                <a:latin typeface="Calibri" pitchFamily="34" charset="0"/>
              </a:rPr>
              <a:t>an </a:t>
            </a:r>
            <a:r>
              <a:rPr lang="de-DE" sz="2000" dirty="0">
                <a:latin typeface="Calibri" pitchFamily="34" charset="0"/>
              </a:rPr>
              <a:t>den Bundesrat, </a:t>
            </a:r>
            <a:r>
              <a:rPr lang="de-DE" sz="2000" dirty="0" smtClean="0">
                <a:latin typeface="Calibri" pitchFamily="34" charset="0"/>
              </a:rPr>
              <a:t>der </a:t>
            </a:r>
            <a:r>
              <a:rPr lang="de-DE" sz="2000" dirty="0">
                <a:latin typeface="Calibri" pitchFamily="34" charset="0"/>
              </a:rPr>
              <a:t>von der Bundesregierung und vom Bundestag beschlossenen Regelung für </a:t>
            </a:r>
            <a:r>
              <a:rPr lang="de-DE" sz="2000" b="1" dirty="0">
                <a:latin typeface="Calibri" pitchFamily="34" charset="0"/>
              </a:rPr>
              <a:t>eine Zweitverwertungsrecht </a:t>
            </a:r>
            <a:r>
              <a:rPr lang="de-DE" sz="2000" dirty="0">
                <a:latin typeface="Calibri" pitchFamily="34" charset="0"/>
              </a:rPr>
              <a:t>durch Änderung von § 38 UrhG </a:t>
            </a:r>
            <a:r>
              <a:rPr lang="de-DE" sz="2000" b="1" dirty="0" smtClean="0">
                <a:latin typeface="Calibri" pitchFamily="34" charset="0"/>
              </a:rPr>
              <a:t>nicht zuzustimmen</a:t>
            </a:r>
            <a:r>
              <a:rPr lang="de-DE" sz="2000" dirty="0" smtClean="0">
                <a:latin typeface="Calibri" pitchFamily="34" charset="0"/>
              </a:rPr>
              <a:t>, sondern vielmehr den </a:t>
            </a:r>
            <a:r>
              <a:rPr lang="de-DE" sz="2000" dirty="0" err="1" smtClean="0">
                <a:latin typeface="Calibri" pitchFamily="34" charset="0"/>
              </a:rPr>
              <a:t>Vermittlungsausschuss</a:t>
            </a:r>
            <a:r>
              <a:rPr lang="de-DE" sz="2000" dirty="0" smtClean="0">
                <a:latin typeface="Calibri" pitchFamily="34" charset="0"/>
              </a:rPr>
              <a:t> anzurufen.</a:t>
            </a:r>
            <a:endParaRPr lang="de-DE" sz="2000" dirty="0">
              <a:latin typeface="Calibri" pitchFamily="34" charset="0"/>
            </a:endParaRPr>
          </a:p>
        </p:txBody>
      </p:sp>
      <p:sp>
        <p:nvSpPr>
          <p:cNvPr id="7" name="Textfeld 6"/>
          <p:cNvSpPr txBox="1"/>
          <p:nvPr/>
        </p:nvSpPr>
        <p:spPr>
          <a:xfrm>
            <a:off x="683568" y="3931488"/>
            <a:ext cx="8208912" cy="1143070"/>
          </a:xfrm>
          <a:prstGeom prst="rect">
            <a:avLst/>
          </a:prstGeom>
          <a:noFill/>
        </p:spPr>
        <p:txBody>
          <a:bodyPr wrap="square" rtlCol="0" anchor="ctr">
            <a:spAutoFit/>
          </a:bodyPr>
          <a:lstStyle/>
          <a:p>
            <a:pPr algn="ctr">
              <a:lnSpc>
                <a:spcPct val="150000"/>
              </a:lnSpc>
            </a:pPr>
            <a:r>
              <a:rPr lang="de-DE" sz="2400" b="1" dirty="0" smtClean="0">
                <a:latin typeface="Calibri" pitchFamily="34" charset="0"/>
              </a:rPr>
              <a:t>So weit bekannt, war dies die einzige Empfehlung an den Bundesrat, dem Gesetzesvorhaben nicht zuzustimmen</a:t>
            </a:r>
            <a:r>
              <a:rPr lang="de-DE" sz="2000" b="1" dirty="0" smtClean="0">
                <a:latin typeface="Calibri" pitchFamily="34" charset="0"/>
              </a:rPr>
              <a:t>.</a:t>
            </a:r>
            <a:endParaRPr lang="de-DE" sz="2000" dirty="0">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22238"/>
            <a:ext cx="7543800" cy="858490"/>
          </a:xfrm>
        </p:spPr>
        <p:txBody>
          <a:bodyPr anchor="ctr"/>
          <a:lstStyle/>
          <a:p>
            <a:pPr algn="ctr"/>
            <a:r>
              <a:rPr lang="en-US" sz="2800" dirty="0" smtClean="0">
                <a:latin typeface="Calibri" pitchFamily="34" charset="0"/>
              </a:rPr>
              <a:t>Was </a:t>
            </a:r>
            <a:r>
              <a:rPr lang="en-US" sz="2800" dirty="0" err="1" smtClean="0">
                <a:latin typeface="Calibri" pitchFamily="34" charset="0"/>
              </a:rPr>
              <a:t>ist</a:t>
            </a:r>
            <a:r>
              <a:rPr lang="en-US" sz="2800" dirty="0" smtClean="0">
                <a:latin typeface="Calibri" pitchFamily="34" charset="0"/>
              </a:rPr>
              <a:t> </a:t>
            </a:r>
            <a:r>
              <a:rPr lang="en-US" sz="2800" dirty="0" err="1" smtClean="0">
                <a:latin typeface="Calibri" pitchFamily="34" charset="0"/>
              </a:rPr>
              <a:t>nach</a:t>
            </a:r>
            <a:r>
              <a:rPr lang="en-US" sz="2800" dirty="0" smtClean="0">
                <a:latin typeface="Calibri" pitchFamily="34" charset="0"/>
              </a:rPr>
              <a:t> </a:t>
            </a:r>
            <a:r>
              <a:rPr lang="en-US" sz="2800" dirty="0" err="1" smtClean="0">
                <a:latin typeface="Calibri" pitchFamily="34" charset="0"/>
              </a:rPr>
              <a:t>dem</a:t>
            </a:r>
            <a:r>
              <a:rPr lang="en-US" sz="2800" dirty="0" smtClean="0">
                <a:latin typeface="Calibri" pitchFamily="34" charset="0"/>
              </a:rPr>
              <a:t> 27.6.2013 </a:t>
            </a:r>
            <a:r>
              <a:rPr lang="en-US" sz="2800" dirty="0" err="1" smtClean="0">
                <a:latin typeface="Calibri" pitchFamily="34" charset="0"/>
              </a:rPr>
              <a:t>passiert</a:t>
            </a:r>
            <a:r>
              <a:rPr lang="en-US" sz="2800" dirty="0" smtClean="0">
                <a:latin typeface="Calibri" pitchFamily="34" charset="0"/>
              </a:rPr>
              <a:t>?</a:t>
            </a:r>
            <a:endParaRPr lang="en-US" sz="2800" dirty="0">
              <a:latin typeface="Calibri" pitchFamily="34" charset="0"/>
            </a:endParaRPr>
          </a:p>
        </p:txBody>
      </p:sp>
      <p:sp>
        <p:nvSpPr>
          <p:cNvPr id="4" name="Foliennummernplatzhalter 3"/>
          <p:cNvSpPr>
            <a:spLocks noGrp="1"/>
          </p:cNvSpPr>
          <p:nvPr>
            <p:ph type="sldNum" sz="quarter" idx="12"/>
          </p:nvPr>
        </p:nvSpPr>
        <p:spPr/>
        <p:txBody>
          <a:bodyPr/>
          <a:lstStyle/>
          <a:p>
            <a:pPr>
              <a:defRPr/>
            </a:pPr>
            <a:fld id="{86DBC630-A2E8-4068-BF39-0B9677811039}" type="slidenum">
              <a:rPr lang="en-US" altLang="en-US" smtClean="0">
                <a:latin typeface="Calibri" pitchFamily="34" charset="0"/>
              </a:rPr>
              <a:pPr>
                <a:defRPr/>
              </a:pPr>
              <a:t>25</a:t>
            </a:fld>
            <a:endParaRPr lang="en-US" altLang="en-US" dirty="0">
              <a:latin typeface="Calibri" pitchFamily="34" charset="0"/>
            </a:endParaRPr>
          </a:p>
        </p:txBody>
      </p:sp>
      <p:sp>
        <p:nvSpPr>
          <p:cNvPr id="11" name="Pfeil nach unten 10"/>
          <p:cNvSpPr/>
          <p:nvPr/>
        </p:nvSpPr>
        <p:spPr>
          <a:xfrm rot="2604473">
            <a:off x="2811066" y="631024"/>
            <a:ext cx="288032" cy="648072"/>
          </a:xfrm>
          <a:prstGeom prst="downArrow">
            <a:avLst>
              <a:gd name="adj1" fmla="val 50000"/>
              <a:gd name="adj2" fmla="val 86759"/>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pitchFamily="34" charset="0"/>
            </a:endParaRPr>
          </a:p>
        </p:txBody>
      </p:sp>
      <p:sp>
        <p:nvSpPr>
          <p:cNvPr id="5" name="Textfeld 4"/>
          <p:cNvSpPr txBox="1"/>
          <p:nvPr/>
        </p:nvSpPr>
        <p:spPr>
          <a:xfrm>
            <a:off x="935088" y="1021959"/>
            <a:ext cx="8208912" cy="769441"/>
          </a:xfrm>
          <a:prstGeom prst="rect">
            <a:avLst/>
          </a:prstGeom>
          <a:noFill/>
        </p:spPr>
        <p:txBody>
          <a:bodyPr wrap="square" rtlCol="0" anchor="ctr">
            <a:spAutoFit/>
          </a:bodyPr>
          <a:lstStyle/>
          <a:p>
            <a:r>
              <a:rPr lang="de-DE" sz="2400" b="1" dirty="0" smtClean="0">
                <a:latin typeface="Calibri" pitchFamily="34" charset="0"/>
              </a:rPr>
              <a:t>Sitzung des Bundesrats am 20.9.2013</a:t>
            </a:r>
          </a:p>
          <a:p>
            <a:endParaRPr lang="de-DE" sz="2000" b="1" dirty="0">
              <a:latin typeface="Calibri" pitchFamily="34" charset="0"/>
            </a:endParaRPr>
          </a:p>
        </p:txBody>
      </p:sp>
      <p:sp>
        <p:nvSpPr>
          <p:cNvPr id="6" name="Textfeld 5"/>
          <p:cNvSpPr txBox="1"/>
          <p:nvPr/>
        </p:nvSpPr>
        <p:spPr>
          <a:xfrm>
            <a:off x="683568" y="3664768"/>
            <a:ext cx="8208912" cy="1938992"/>
          </a:xfrm>
          <a:prstGeom prst="rect">
            <a:avLst/>
          </a:prstGeom>
          <a:noFill/>
        </p:spPr>
        <p:txBody>
          <a:bodyPr wrap="square" rtlCol="0" anchor="ctr">
            <a:spAutoFit/>
          </a:bodyPr>
          <a:lstStyle/>
          <a:p>
            <a:r>
              <a:rPr lang="de-DE" sz="2000" dirty="0" smtClean="0">
                <a:latin typeface="Calibri" pitchFamily="34" charset="0"/>
              </a:rPr>
              <a:t>Der </a:t>
            </a:r>
            <a:r>
              <a:rPr lang="de-DE" sz="2000" dirty="0">
                <a:latin typeface="Calibri" pitchFamily="34" charset="0"/>
              </a:rPr>
              <a:t>Bundesrat stellt fest, </a:t>
            </a:r>
            <a:r>
              <a:rPr lang="de-DE" sz="2000" dirty="0" err="1">
                <a:latin typeface="Calibri" pitchFamily="34" charset="0"/>
              </a:rPr>
              <a:t>dass</a:t>
            </a:r>
            <a:r>
              <a:rPr lang="de-DE" sz="2000" dirty="0">
                <a:latin typeface="Calibri" pitchFamily="34" charset="0"/>
              </a:rPr>
              <a:t> § 38 Absatz 4 Satz 1 UrhG-neu, dessen </a:t>
            </a:r>
            <a:r>
              <a:rPr lang="de-DE" sz="2000" dirty="0" smtClean="0">
                <a:latin typeface="Calibri" pitchFamily="34" charset="0"/>
              </a:rPr>
              <a:t>Anwendungsbereich </a:t>
            </a:r>
            <a:r>
              <a:rPr lang="de-DE" sz="2000" dirty="0">
                <a:latin typeface="Calibri" pitchFamily="34" charset="0"/>
              </a:rPr>
              <a:t>sich zumindest im Wege einer </a:t>
            </a:r>
            <a:r>
              <a:rPr lang="de-DE" sz="2000" b="1" dirty="0" smtClean="0">
                <a:latin typeface="Calibri" pitchFamily="34" charset="0"/>
              </a:rPr>
              <a:t>verfassungskonformen Auslegung </a:t>
            </a:r>
            <a:r>
              <a:rPr lang="de-DE" sz="2000" dirty="0">
                <a:latin typeface="Calibri" pitchFamily="34" charset="0"/>
              </a:rPr>
              <a:t>auch auf das </a:t>
            </a:r>
            <a:r>
              <a:rPr lang="de-DE" sz="2000" b="1" dirty="0">
                <a:latin typeface="Calibri" pitchFamily="34" charset="0"/>
              </a:rPr>
              <a:t>gesamte, an den Hochschulen beschäftigte </a:t>
            </a:r>
            <a:r>
              <a:rPr lang="de-DE" sz="2000" b="1" dirty="0" smtClean="0">
                <a:latin typeface="Calibri" pitchFamily="34" charset="0"/>
              </a:rPr>
              <a:t>wissenschaftliche </a:t>
            </a:r>
            <a:r>
              <a:rPr lang="de-DE" sz="2000" b="1" dirty="0">
                <a:latin typeface="Calibri" pitchFamily="34" charset="0"/>
              </a:rPr>
              <a:t>Personal </a:t>
            </a:r>
            <a:r>
              <a:rPr lang="de-DE" sz="2000" dirty="0">
                <a:latin typeface="Calibri" pitchFamily="34" charset="0"/>
              </a:rPr>
              <a:t>erstrecken </a:t>
            </a:r>
            <a:r>
              <a:rPr lang="de-DE" sz="2000" dirty="0" err="1">
                <a:latin typeface="Calibri" pitchFamily="34" charset="0"/>
              </a:rPr>
              <a:t>muss</a:t>
            </a:r>
            <a:r>
              <a:rPr lang="de-DE" sz="2000" dirty="0">
                <a:latin typeface="Calibri" pitchFamily="34" charset="0"/>
              </a:rPr>
              <a:t>, dem begünstigten </a:t>
            </a:r>
            <a:r>
              <a:rPr lang="de-DE" sz="2000" dirty="0" smtClean="0">
                <a:latin typeface="Calibri" pitchFamily="34" charset="0"/>
              </a:rPr>
              <a:t>Personen-kreis ein vertraglich </a:t>
            </a:r>
            <a:r>
              <a:rPr lang="de-DE" sz="2000" dirty="0">
                <a:latin typeface="Calibri" pitchFamily="34" charset="0"/>
              </a:rPr>
              <a:t>nicht abdingbares Recht auf Zweitveröffentlichung eröffnet. </a:t>
            </a:r>
          </a:p>
        </p:txBody>
      </p:sp>
      <p:sp>
        <p:nvSpPr>
          <p:cNvPr id="7" name="Textfeld 6"/>
          <p:cNvSpPr txBox="1"/>
          <p:nvPr/>
        </p:nvSpPr>
        <p:spPr>
          <a:xfrm>
            <a:off x="755576" y="1926704"/>
            <a:ext cx="8208912" cy="1631216"/>
          </a:xfrm>
          <a:prstGeom prst="rect">
            <a:avLst/>
          </a:prstGeom>
          <a:noFill/>
        </p:spPr>
        <p:txBody>
          <a:bodyPr wrap="square" rtlCol="0" anchor="ctr">
            <a:spAutoFit/>
          </a:bodyPr>
          <a:lstStyle/>
          <a:p>
            <a:r>
              <a:rPr lang="de-DE" sz="2000" b="1" dirty="0" smtClean="0">
                <a:latin typeface="Calibri" pitchFamily="34" charset="0"/>
              </a:rPr>
              <a:t>Gemeinsam empfohlen der </a:t>
            </a:r>
            <a:r>
              <a:rPr lang="de-DE" sz="2000" b="1" dirty="0" err="1" smtClean="0">
                <a:latin typeface="Calibri" pitchFamily="34" charset="0"/>
              </a:rPr>
              <a:t>Rechtsausschuss</a:t>
            </a:r>
            <a:r>
              <a:rPr lang="de-DE" sz="2000" b="1" dirty="0" smtClean="0">
                <a:latin typeface="Calibri" pitchFamily="34" charset="0"/>
              </a:rPr>
              <a:t> und der </a:t>
            </a:r>
            <a:r>
              <a:rPr lang="de-DE" sz="2000" b="1" dirty="0" err="1" smtClean="0">
                <a:latin typeface="Calibri" pitchFamily="34" charset="0"/>
              </a:rPr>
              <a:t>Ausschuss</a:t>
            </a:r>
            <a:r>
              <a:rPr lang="de-DE" sz="2000" b="1" dirty="0" smtClean="0">
                <a:latin typeface="Calibri" pitchFamily="34" charset="0"/>
              </a:rPr>
              <a:t> für Kulturfragen zu dem Gesetz keinen Antrag zu stellen, sprich: den </a:t>
            </a:r>
            <a:r>
              <a:rPr lang="de-DE" sz="2000" b="1" dirty="0" err="1" smtClean="0">
                <a:latin typeface="Calibri" pitchFamily="34" charset="0"/>
              </a:rPr>
              <a:t>Verittlungsausschuss</a:t>
            </a:r>
            <a:r>
              <a:rPr lang="de-DE" sz="2000" b="1" dirty="0" smtClean="0">
                <a:latin typeface="Calibri" pitchFamily="34" charset="0"/>
              </a:rPr>
              <a:t> nicht anzurufen.</a:t>
            </a:r>
          </a:p>
          <a:p>
            <a:endParaRPr lang="de-DE" sz="2000" b="1" dirty="0" smtClean="0">
              <a:latin typeface="Calibri" pitchFamily="34" charset="0"/>
            </a:endParaRPr>
          </a:p>
          <a:p>
            <a:r>
              <a:rPr lang="de-DE" sz="2000" b="1" dirty="0" smtClean="0">
                <a:latin typeface="Calibri" pitchFamily="34" charset="0"/>
              </a:rPr>
              <a:t>Entsprechend einer Empfehlung des Ausschusses für Kulturfragen heißt es:</a:t>
            </a:r>
            <a:endParaRPr lang="de-DE" sz="2000" b="1" dirty="0">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22238"/>
            <a:ext cx="7859216" cy="570458"/>
          </a:xfrm>
        </p:spPr>
        <p:txBody>
          <a:bodyPr anchor="ctr"/>
          <a:lstStyle/>
          <a:p>
            <a:pPr algn="ctr"/>
            <a:r>
              <a:rPr lang="en-US" sz="2800" dirty="0" err="1" smtClean="0">
                <a:latin typeface="Calibri" pitchFamily="34" charset="0"/>
              </a:rPr>
              <a:t>Verlierer</a:t>
            </a:r>
            <a:r>
              <a:rPr lang="en-US" sz="2800" dirty="0" smtClean="0">
                <a:latin typeface="Calibri" pitchFamily="34" charset="0"/>
              </a:rPr>
              <a:t>? – </a:t>
            </a:r>
            <a:r>
              <a:rPr lang="en-US" sz="2800" dirty="0" err="1" smtClean="0">
                <a:latin typeface="Calibri" pitchFamily="34" charset="0"/>
              </a:rPr>
              <a:t>Gewinner</a:t>
            </a:r>
            <a:r>
              <a:rPr lang="en-US" sz="2800" dirty="0" smtClean="0">
                <a:latin typeface="Calibri" pitchFamily="34" charset="0"/>
              </a:rPr>
              <a:t>? </a:t>
            </a:r>
            <a:endParaRPr lang="en-US" sz="2800" dirty="0">
              <a:latin typeface="Calibri" pitchFamily="34" charset="0"/>
            </a:endParaRPr>
          </a:p>
        </p:txBody>
      </p:sp>
      <p:sp>
        <p:nvSpPr>
          <p:cNvPr id="4" name="Foliennummernplatzhalter 3"/>
          <p:cNvSpPr>
            <a:spLocks noGrp="1"/>
          </p:cNvSpPr>
          <p:nvPr>
            <p:ph type="sldNum" sz="quarter" idx="12"/>
          </p:nvPr>
        </p:nvSpPr>
        <p:spPr/>
        <p:txBody>
          <a:bodyPr/>
          <a:lstStyle/>
          <a:p>
            <a:pPr>
              <a:defRPr/>
            </a:pPr>
            <a:fld id="{86DBC630-A2E8-4068-BF39-0B9677811039}" type="slidenum">
              <a:rPr lang="en-US" altLang="en-US" smtClean="0">
                <a:latin typeface="Calibri" pitchFamily="34" charset="0"/>
              </a:rPr>
              <a:pPr>
                <a:defRPr/>
              </a:pPr>
              <a:t>26</a:t>
            </a:fld>
            <a:endParaRPr lang="en-US" altLang="en-US" dirty="0">
              <a:latin typeface="Calibri" pitchFamily="34" charset="0"/>
            </a:endParaRPr>
          </a:p>
        </p:txBody>
      </p:sp>
      <p:sp>
        <p:nvSpPr>
          <p:cNvPr id="9" name="Textfeld 8"/>
          <p:cNvSpPr txBox="1"/>
          <p:nvPr/>
        </p:nvSpPr>
        <p:spPr>
          <a:xfrm>
            <a:off x="251520" y="1124744"/>
            <a:ext cx="3240360" cy="369332"/>
          </a:xfrm>
          <a:prstGeom prst="rect">
            <a:avLst/>
          </a:prstGeom>
          <a:noFill/>
        </p:spPr>
        <p:txBody>
          <a:bodyPr wrap="square" rtlCol="0">
            <a:spAutoFit/>
          </a:bodyPr>
          <a:lstStyle/>
          <a:p>
            <a:r>
              <a:rPr lang="en-US" dirty="0" err="1" smtClean="0"/>
              <a:t>Alle</a:t>
            </a:r>
            <a:r>
              <a:rPr lang="en-US" dirty="0" smtClean="0"/>
              <a:t> </a:t>
            </a:r>
            <a:r>
              <a:rPr lang="en-US" dirty="0" err="1" smtClean="0"/>
              <a:t>Wissenschaftler</a:t>
            </a:r>
            <a:endParaRPr lang="en-US" dirty="0"/>
          </a:p>
        </p:txBody>
      </p:sp>
      <p:sp>
        <p:nvSpPr>
          <p:cNvPr id="10" name="Textfeld 9"/>
          <p:cNvSpPr txBox="1"/>
          <p:nvPr/>
        </p:nvSpPr>
        <p:spPr>
          <a:xfrm>
            <a:off x="251520" y="1628800"/>
            <a:ext cx="4464496" cy="369332"/>
          </a:xfrm>
          <a:prstGeom prst="rect">
            <a:avLst/>
          </a:prstGeom>
          <a:noFill/>
        </p:spPr>
        <p:txBody>
          <a:bodyPr wrap="square" rtlCol="0">
            <a:spAutoFit/>
          </a:bodyPr>
          <a:lstStyle/>
          <a:p>
            <a:r>
              <a:rPr lang="en-US" dirty="0" err="1" smtClean="0"/>
              <a:t>Alle</a:t>
            </a:r>
            <a:r>
              <a:rPr lang="en-US" dirty="0" smtClean="0"/>
              <a:t> </a:t>
            </a:r>
            <a:r>
              <a:rPr lang="en-US" dirty="0" err="1" smtClean="0"/>
              <a:t>öffentlich</a:t>
            </a:r>
            <a:r>
              <a:rPr lang="en-US" dirty="0" smtClean="0"/>
              <a:t> </a:t>
            </a:r>
            <a:r>
              <a:rPr lang="en-US" dirty="0" err="1" smtClean="0"/>
              <a:t>finanzierten</a:t>
            </a:r>
            <a:r>
              <a:rPr lang="en-US" dirty="0" smtClean="0"/>
              <a:t> </a:t>
            </a:r>
            <a:r>
              <a:rPr lang="en-US" dirty="0" err="1" smtClean="0"/>
              <a:t>Wissenschaftler</a:t>
            </a:r>
            <a:endParaRPr lang="en-US" dirty="0"/>
          </a:p>
        </p:txBody>
      </p:sp>
      <p:sp>
        <p:nvSpPr>
          <p:cNvPr id="12" name="Textfeld 11"/>
          <p:cNvSpPr txBox="1"/>
          <p:nvPr/>
        </p:nvSpPr>
        <p:spPr>
          <a:xfrm>
            <a:off x="251520" y="2132856"/>
            <a:ext cx="4680520" cy="369332"/>
          </a:xfrm>
          <a:prstGeom prst="rect">
            <a:avLst/>
          </a:prstGeom>
          <a:noFill/>
        </p:spPr>
        <p:txBody>
          <a:bodyPr wrap="square" rtlCol="0">
            <a:spAutoFit/>
          </a:bodyPr>
          <a:lstStyle/>
          <a:p>
            <a:r>
              <a:rPr lang="en-US" dirty="0" smtClean="0"/>
              <a:t>Embargo 6 </a:t>
            </a:r>
            <a:r>
              <a:rPr lang="en-US" dirty="0" err="1" smtClean="0"/>
              <a:t>Monate</a:t>
            </a:r>
            <a:r>
              <a:rPr lang="en-US" dirty="0" smtClean="0"/>
              <a:t> und </a:t>
            </a:r>
            <a:r>
              <a:rPr lang="en-US" dirty="0" err="1" smtClean="0"/>
              <a:t>flexibel</a:t>
            </a:r>
            <a:r>
              <a:rPr lang="en-US" dirty="0" smtClean="0"/>
              <a:t> </a:t>
            </a:r>
            <a:r>
              <a:rPr lang="en-US" dirty="0" err="1" smtClean="0"/>
              <a:t>nach</a:t>
            </a:r>
            <a:r>
              <a:rPr lang="en-US" dirty="0" smtClean="0"/>
              <a:t> </a:t>
            </a:r>
            <a:r>
              <a:rPr lang="en-US" dirty="0" err="1" smtClean="0"/>
              <a:t>Disz</a:t>
            </a:r>
            <a:r>
              <a:rPr lang="en-US" dirty="0" smtClean="0"/>
              <a:t>.</a:t>
            </a:r>
            <a:endParaRPr lang="en-US" dirty="0"/>
          </a:p>
        </p:txBody>
      </p:sp>
      <p:sp>
        <p:nvSpPr>
          <p:cNvPr id="13" name="Textfeld 12"/>
          <p:cNvSpPr txBox="1"/>
          <p:nvPr/>
        </p:nvSpPr>
        <p:spPr>
          <a:xfrm>
            <a:off x="251520" y="2636912"/>
            <a:ext cx="4680520" cy="369332"/>
          </a:xfrm>
          <a:prstGeom prst="rect">
            <a:avLst/>
          </a:prstGeom>
          <a:noFill/>
        </p:spPr>
        <p:txBody>
          <a:bodyPr wrap="square" rtlCol="0">
            <a:spAutoFit/>
          </a:bodyPr>
          <a:lstStyle/>
          <a:p>
            <a:r>
              <a:rPr lang="en-US" dirty="0" smtClean="0"/>
              <a:t>Null-Embargo </a:t>
            </a:r>
            <a:endParaRPr lang="en-US" dirty="0"/>
          </a:p>
        </p:txBody>
      </p:sp>
      <p:sp>
        <p:nvSpPr>
          <p:cNvPr id="14" name="Textfeld 13"/>
          <p:cNvSpPr txBox="1"/>
          <p:nvPr/>
        </p:nvSpPr>
        <p:spPr>
          <a:xfrm>
            <a:off x="251520" y="3140968"/>
            <a:ext cx="1800200" cy="369332"/>
          </a:xfrm>
          <a:prstGeom prst="rect">
            <a:avLst/>
          </a:prstGeom>
          <a:noFill/>
        </p:spPr>
        <p:txBody>
          <a:bodyPr wrap="square" rtlCol="0">
            <a:spAutoFit/>
          </a:bodyPr>
          <a:lstStyle/>
          <a:p>
            <a:r>
              <a:rPr lang="en-US" dirty="0" err="1" smtClean="0"/>
              <a:t>Alle</a:t>
            </a:r>
            <a:r>
              <a:rPr lang="en-US" dirty="0" smtClean="0"/>
              <a:t> </a:t>
            </a:r>
            <a:r>
              <a:rPr lang="en-US" dirty="0" err="1" smtClean="0"/>
              <a:t>Werke</a:t>
            </a:r>
            <a:endParaRPr lang="en-US" dirty="0"/>
          </a:p>
        </p:txBody>
      </p:sp>
      <p:sp>
        <p:nvSpPr>
          <p:cNvPr id="15" name="Textfeld 14"/>
          <p:cNvSpPr txBox="1"/>
          <p:nvPr/>
        </p:nvSpPr>
        <p:spPr>
          <a:xfrm>
            <a:off x="251520" y="3645024"/>
            <a:ext cx="4680520" cy="369332"/>
          </a:xfrm>
          <a:prstGeom prst="rect">
            <a:avLst/>
          </a:prstGeom>
          <a:noFill/>
        </p:spPr>
        <p:txBody>
          <a:bodyPr wrap="square" rtlCol="0">
            <a:spAutoFit/>
          </a:bodyPr>
          <a:lstStyle/>
          <a:p>
            <a:r>
              <a:rPr lang="en-US" dirty="0" err="1" smtClean="0"/>
              <a:t>Alle</a:t>
            </a:r>
            <a:r>
              <a:rPr lang="en-US" dirty="0" smtClean="0"/>
              <a:t> </a:t>
            </a:r>
            <a:r>
              <a:rPr lang="en-US" dirty="0" err="1" smtClean="0"/>
              <a:t>Werke</a:t>
            </a:r>
            <a:r>
              <a:rPr lang="en-US" dirty="0" smtClean="0"/>
              <a:t> </a:t>
            </a:r>
            <a:r>
              <a:rPr lang="en-US" dirty="0" err="1" smtClean="0"/>
              <a:t>aus</a:t>
            </a:r>
            <a:r>
              <a:rPr lang="en-US" dirty="0" smtClean="0"/>
              <a:t> </a:t>
            </a:r>
            <a:r>
              <a:rPr lang="en-US" dirty="0" err="1" smtClean="0"/>
              <a:t>Sammelbänden</a:t>
            </a:r>
            <a:r>
              <a:rPr lang="en-US" dirty="0" smtClean="0"/>
              <a:t>, </a:t>
            </a:r>
            <a:r>
              <a:rPr lang="en-US" dirty="0" err="1" smtClean="0"/>
              <a:t>Periodika</a:t>
            </a:r>
            <a:endParaRPr lang="en-US" dirty="0"/>
          </a:p>
        </p:txBody>
      </p:sp>
      <p:sp>
        <p:nvSpPr>
          <p:cNvPr id="16" name="Textfeld 15"/>
          <p:cNvSpPr txBox="1"/>
          <p:nvPr/>
        </p:nvSpPr>
        <p:spPr>
          <a:xfrm>
            <a:off x="251520" y="4149080"/>
            <a:ext cx="4680520" cy="369332"/>
          </a:xfrm>
          <a:prstGeom prst="rect">
            <a:avLst/>
          </a:prstGeom>
          <a:noFill/>
        </p:spPr>
        <p:txBody>
          <a:bodyPr wrap="square" rtlCol="0">
            <a:spAutoFit/>
          </a:bodyPr>
          <a:lstStyle/>
          <a:p>
            <a:r>
              <a:rPr lang="en-US" dirty="0" err="1" smtClean="0"/>
              <a:t>Verlagsversion</a:t>
            </a:r>
            <a:endParaRPr lang="en-US" dirty="0"/>
          </a:p>
        </p:txBody>
      </p:sp>
      <p:sp>
        <p:nvSpPr>
          <p:cNvPr id="17" name="Textfeld 16"/>
          <p:cNvSpPr txBox="1"/>
          <p:nvPr/>
        </p:nvSpPr>
        <p:spPr>
          <a:xfrm>
            <a:off x="251520" y="4653136"/>
            <a:ext cx="3672408" cy="369332"/>
          </a:xfrm>
          <a:prstGeom prst="rect">
            <a:avLst/>
          </a:prstGeom>
          <a:noFill/>
        </p:spPr>
        <p:txBody>
          <a:bodyPr wrap="square" rtlCol="0">
            <a:spAutoFit/>
          </a:bodyPr>
          <a:lstStyle/>
          <a:p>
            <a:r>
              <a:rPr lang="en-US" dirty="0" err="1" smtClean="0"/>
              <a:t>Autorenversion</a:t>
            </a:r>
            <a:r>
              <a:rPr lang="en-US" dirty="0" smtClean="0"/>
              <a:t> </a:t>
            </a:r>
            <a:r>
              <a:rPr lang="en-US" dirty="0" err="1" smtClean="0"/>
              <a:t>nach</a:t>
            </a:r>
            <a:r>
              <a:rPr lang="en-US" dirty="0" smtClean="0"/>
              <a:t> Reviewing</a:t>
            </a:r>
            <a:endParaRPr lang="en-US" dirty="0"/>
          </a:p>
        </p:txBody>
      </p:sp>
      <p:sp>
        <p:nvSpPr>
          <p:cNvPr id="18" name="Textfeld 17"/>
          <p:cNvSpPr txBox="1"/>
          <p:nvPr/>
        </p:nvSpPr>
        <p:spPr>
          <a:xfrm>
            <a:off x="251520" y="5157192"/>
            <a:ext cx="4680520" cy="369332"/>
          </a:xfrm>
          <a:prstGeom prst="rect">
            <a:avLst/>
          </a:prstGeom>
          <a:noFill/>
        </p:spPr>
        <p:txBody>
          <a:bodyPr wrap="square" rtlCol="0">
            <a:spAutoFit/>
          </a:bodyPr>
          <a:lstStyle/>
          <a:p>
            <a:r>
              <a:rPr lang="en-US" dirty="0" smtClean="0"/>
              <a:t>Pre-Edit-</a:t>
            </a:r>
            <a:r>
              <a:rPr lang="en-US" dirty="0" err="1" smtClean="0"/>
              <a:t>Versio</a:t>
            </a:r>
            <a:r>
              <a:rPr lang="en-US" dirty="0" smtClean="0"/>
              <a:t> </a:t>
            </a:r>
            <a:endParaRPr lang="en-US" dirty="0"/>
          </a:p>
        </p:txBody>
      </p:sp>
      <p:sp>
        <p:nvSpPr>
          <p:cNvPr id="19" name="Textfeld 18"/>
          <p:cNvSpPr txBox="1"/>
          <p:nvPr/>
        </p:nvSpPr>
        <p:spPr>
          <a:xfrm>
            <a:off x="251520" y="5661248"/>
            <a:ext cx="4680520" cy="369332"/>
          </a:xfrm>
          <a:prstGeom prst="rect">
            <a:avLst/>
          </a:prstGeom>
          <a:noFill/>
        </p:spPr>
        <p:txBody>
          <a:bodyPr wrap="square" rtlCol="0">
            <a:spAutoFit/>
          </a:bodyPr>
          <a:lstStyle/>
          <a:p>
            <a:r>
              <a:rPr lang="en-US" dirty="0" smtClean="0"/>
              <a:t>Institutional Mandate</a:t>
            </a:r>
            <a:endParaRPr lang="en-US" dirty="0"/>
          </a:p>
        </p:txBody>
      </p:sp>
      <p:sp>
        <p:nvSpPr>
          <p:cNvPr id="20" name="Textfeld 19"/>
          <p:cNvSpPr txBox="1"/>
          <p:nvPr/>
        </p:nvSpPr>
        <p:spPr>
          <a:xfrm>
            <a:off x="4788024" y="2132856"/>
            <a:ext cx="4680520" cy="369332"/>
          </a:xfrm>
          <a:prstGeom prst="rect">
            <a:avLst/>
          </a:prstGeom>
          <a:noFill/>
        </p:spPr>
        <p:txBody>
          <a:bodyPr wrap="square" rtlCol="0">
            <a:spAutoFit/>
          </a:bodyPr>
          <a:lstStyle/>
          <a:p>
            <a:r>
              <a:rPr lang="en-US" dirty="0" smtClean="0"/>
              <a:t>Embargo 12 </a:t>
            </a:r>
            <a:r>
              <a:rPr lang="en-US" dirty="0" err="1" smtClean="0"/>
              <a:t>Monate</a:t>
            </a:r>
            <a:endParaRPr lang="en-US" dirty="0"/>
          </a:p>
        </p:txBody>
      </p:sp>
      <p:sp>
        <p:nvSpPr>
          <p:cNvPr id="21" name="Textfeld 20"/>
          <p:cNvSpPr txBox="1"/>
          <p:nvPr/>
        </p:nvSpPr>
        <p:spPr>
          <a:xfrm>
            <a:off x="4788024" y="3645024"/>
            <a:ext cx="3528392" cy="369332"/>
          </a:xfrm>
          <a:prstGeom prst="rect">
            <a:avLst/>
          </a:prstGeom>
          <a:noFill/>
        </p:spPr>
        <p:txBody>
          <a:bodyPr wrap="square" rtlCol="0">
            <a:spAutoFit/>
          </a:bodyPr>
          <a:lstStyle/>
          <a:p>
            <a:r>
              <a:rPr lang="en-US" dirty="0" err="1" smtClean="0"/>
              <a:t>Artikel</a:t>
            </a:r>
            <a:r>
              <a:rPr lang="en-US" dirty="0" smtClean="0"/>
              <a:t> in </a:t>
            </a:r>
            <a:r>
              <a:rPr lang="en-US" dirty="0" err="1" smtClean="0"/>
              <a:t>Zeitschriften</a:t>
            </a:r>
            <a:endParaRPr lang="en-US" dirty="0"/>
          </a:p>
        </p:txBody>
      </p:sp>
      <p:sp>
        <p:nvSpPr>
          <p:cNvPr id="22" name="Textfeld 21"/>
          <p:cNvSpPr txBox="1"/>
          <p:nvPr/>
        </p:nvSpPr>
        <p:spPr>
          <a:xfrm>
            <a:off x="4788024" y="4653136"/>
            <a:ext cx="3672408" cy="369332"/>
          </a:xfrm>
          <a:prstGeom prst="rect">
            <a:avLst/>
          </a:prstGeom>
          <a:noFill/>
        </p:spPr>
        <p:txBody>
          <a:bodyPr wrap="square" rtlCol="0">
            <a:spAutoFit/>
          </a:bodyPr>
          <a:lstStyle/>
          <a:p>
            <a:r>
              <a:rPr lang="en-US" dirty="0" err="1" smtClean="0"/>
              <a:t>Autorenversion</a:t>
            </a:r>
            <a:r>
              <a:rPr lang="en-US" dirty="0" smtClean="0"/>
              <a:t> </a:t>
            </a:r>
            <a:r>
              <a:rPr lang="en-US" dirty="0" err="1" smtClean="0"/>
              <a:t>nach</a:t>
            </a:r>
            <a:r>
              <a:rPr lang="en-US" dirty="0" smtClean="0"/>
              <a:t> Reviewing</a:t>
            </a:r>
            <a:endParaRPr lang="en-US" dirty="0"/>
          </a:p>
        </p:txBody>
      </p:sp>
      <p:sp>
        <p:nvSpPr>
          <p:cNvPr id="23" name="Textfeld 22"/>
          <p:cNvSpPr txBox="1"/>
          <p:nvPr/>
        </p:nvSpPr>
        <p:spPr>
          <a:xfrm>
            <a:off x="4788024" y="2636912"/>
            <a:ext cx="4139952" cy="923330"/>
          </a:xfrm>
          <a:prstGeom prst="rect">
            <a:avLst/>
          </a:prstGeom>
          <a:noFill/>
        </p:spPr>
        <p:txBody>
          <a:bodyPr wrap="square" rtlCol="0">
            <a:spAutoFit/>
          </a:bodyPr>
          <a:lstStyle/>
          <a:p>
            <a:r>
              <a:rPr lang="en-US" dirty="0" err="1" smtClean="0"/>
              <a:t>Nur</a:t>
            </a:r>
            <a:r>
              <a:rPr lang="en-US" dirty="0" smtClean="0"/>
              <a:t> </a:t>
            </a:r>
            <a:r>
              <a:rPr lang="en-US" dirty="0" err="1" smtClean="0"/>
              <a:t>Werke</a:t>
            </a:r>
            <a:r>
              <a:rPr lang="en-US" dirty="0" smtClean="0"/>
              <a:t> </a:t>
            </a:r>
            <a:r>
              <a:rPr lang="en-US" dirty="0" err="1" smtClean="0"/>
              <a:t>aus</a:t>
            </a:r>
            <a:r>
              <a:rPr lang="en-US" dirty="0" smtClean="0"/>
              <a:t> ö. </a:t>
            </a:r>
            <a:r>
              <a:rPr lang="en-US" dirty="0" err="1"/>
              <a:t>g</a:t>
            </a:r>
            <a:r>
              <a:rPr lang="en-US" dirty="0" err="1" smtClean="0"/>
              <a:t>eförderter</a:t>
            </a:r>
            <a:r>
              <a:rPr lang="en-US" dirty="0" smtClean="0"/>
              <a:t> </a:t>
            </a:r>
            <a:r>
              <a:rPr lang="en-US" dirty="0" err="1" smtClean="0"/>
              <a:t>Projektforschung</a:t>
            </a:r>
            <a:r>
              <a:rPr lang="en-US" dirty="0" smtClean="0"/>
              <a:t> </a:t>
            </a:r>
            <a:r>
              <a:rPr lang="en-US" dirty="0" err="1" smtClean="0"/>
              <a:t>oder</a:t>
            </a:r>
            <a:r>
              <a:rPr lang="en-US" dirty="0" smtClean="0"/>
              <a:t> </a:t>
            </a:r>
            <a:r>
              <a:rPr lang="en-US" dirty="0" err="1" smtClean="0"/>
              <a:t>außeruniversitärer</a:t>
            </a:r>
            <a:r>
              <a:rPr lang="en-US" dirty="0" smtClean="0"/>
              <a:t> </a:t>
            </a:r>
            <a:r>
              <a:rPr lang="en-US" dirty="0" err="1" smtClean="0"/>
              <a:t>institut</a:t>
            </a:r>
            <a:r>
              <a:rPr lang="en-US" dirty="0" smtClean="0"/>
              <a:t>. </a:t>
            </a:r>
            <a:r>
              <a:rPr lang="en-US" dirty="0" err="1" smtClean="0"/>
              <a:t>Forschung</a:t>
            </a:r>
            <a:endParaRPr lang="en-US" dirty="0"/>
          </a:p>
        </p:txBody>
      </p:sp>
      <p:sp>
        <p:nvSpPr>
          <p:cNvPr id="24" name="Textfeld 23"/>
          <p:cNvSpPr txBox="1"/>
          <p:nvPr/>
        </p:nvSpPr>
        <p:spPr>
          <a:xfrm>
            <a:off x="107504" y="692696"/>
            <a:ext cx="4680520" cy="400110"/>
          </a:xfrm>
          <a:prstGeom prst="rect">
            <a:avLst/>
          </a:prstGeom>
          <a:noFill/>
        </p:spPr>
        <p:txBody>
          <a:bodyPr wrap="square" rtlCol="0">
            <a:spAutoFit/>
          </a:bodyPr>
          <a:lstStyle/>
          <a:p>
            <a:r>
              <a:rPr lang="en-US" sz="2000" b="1" dirty="0" err="1" smtClean="0"/>
              <a:t>Forderungen</a:t>
            </a:r>
            <a:r>
              <a:rPr lang="en-US" sz="2000" b="1" dirty="0" smtClean="0"/>
              <a:t> </a:t>
            </a:r>
            <a:r>
              <a:rPr lang="en-US" sz="2000" b="1" dirty="0" err="1" smtClean="0"/>
              <a:t>aus</a:t>
            </a:r>
            <a:r>
              <a:rPr lang="en-US" sz="2000" b="1" dirty="0" smtClean="0"/>
              <a:t> </a:t>
            </a:r>
            <a:r>
              <a:rPr lang="en-US" sz="2000" b="1" dirty="0" err="1" smtClean="0"/>
              <a:t>der</a:t>
            </a:r>
            <a:r>
              <a:rPr lang="en-US" sz="2000" b="1" dirty="0" smtClean="0"/>
              <a:t> </a:t>
            </a:r>
            <a:r>
              <a:rPr lang="en-US" sz="2000" b="1" dirty="0" err="1" smtClean="0"/>
              <a:t>Wissenschaft</a:t>
            </a:r>
            <a:endParaRPr lang="en-US" sz="2000" b="1" dirty="0"/>
          </a:p>
        </p:txBody>
      </p:sp>
      <p:sp>
        <p:nvSpPr>
          <p:cNvPr id="25" name="Textfeld 24"/>
          <p:cNvSpPr txBox="1"/>
          <p:nvPr/>
        </p:nvSpPr>
        <p:spPr>
          <a:xfrm>
            <a:off x="4932040" y="692696"/>
            <a:ext cx="4211960" cy="400110"/>
          </a:xfrm>
          <a:prstGeom prst="rect">
            <a:avLst/>
          </a:prstGeom>
          <a:noFill/>
        </p:spPr>
        <p:txBody>
          <a:bodyPr wrap="square" rtlCol="0">
            <a:spAutoFit/>
          </a:bodyPr>
          <a:lstStyle/>
          <a:p>
            <a:r>
              <a:rPr lang="en-US" sz="2000" b="1" dirty="0" err="1" smtClean="0"/>
              <a:t>Realität</a:t>
            </a:r>
            <a:r>
              <a:rPr lang="en-US" sz="2000" b="1" dirty="0" smtClean="0"/>
              <a:t> </a:t>
            </a:r>
            <a:r>
              <a:rPr lang="en-US" sz="2000" b="1" dirty="0" err="1" smtClean="0"/>
              <a:t>im</a:t>
            </a:r>
            <a:r>
              <a:rPr lang="en-US" sz="2000" b="1" dirty="0" smtClean="0"/>
              <a:t> </a:t>
            </a:r>
            <a:r>
              <a:rPr lang="en-US" sz="2000" b="1" dirty="0" err="1" smtClean="0"/>
              <a:t>Gesetz</a:t>
            </a:r>
            <a:endParaRPr lang="en-US" sz="2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7"/>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8"/>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2"/>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2" grpId="0"/>
      <p:bldP spid="13" grpId="0"/>
      <p:bldP spid="14" grpId="0"/>
      <p:bldP spid="15" grpId="0"/>
      <p:bldP spid="16" grpId="0"/>
      <p:bldP spid="17" grpId="0"/>
      <p:bldP spid="18" grpId="0"/>
      <p:bldP spid="19" grpId="0"/>
      <p:bldP spid="20" grpId="0"/>
      <p:bldP spid="21" grpId="0"/>
      <p:bldP spid="22" grpId="0"/>
      <p:bldP spid="23"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22238"/>
            <a:ext cx="7543800" cy="858490"/>
          </a:xfrm>
        </p:spPr>
        <p:txBody>
          <a:bodyPr anchor="ctr"/>
          <a:lstStyle/>
          <a:p>
            <a:pPr algn="ctr"/>
            <a:r>
              <a:rPr lang="en-US" sz="2800" dirty="0" smtClean="0">
                <a:latin typeface="Calibri" pitchFamily="34" charset="0"/>
              </a:rPr>
              <a:t>Was </a:t>
            </a:r>
            <a:r>
              <a:rPr lang="en-US" sz="2800" dirty="0" err="1" smtClean="0">
                <a:latin typeface="Calibri" pitchFamily="34" charset="0"/>
              </a:rPr>
              <a:t>ist</a:t>
            </a:r>
            <a:r>
              <a:rPr lang="en-US" sz="2800" dirty="0" smtClean="0">
                <a:latin typeface="Calibri" pitchFamily="34" charset="0"/>
              </a:rPr>
              <a:t> </a:t>
            </a:r>
            <a:r>
              <a:rPr lang="en-US" sz="2800" dirty="0" err="1" smtClean="0">
                <a:latin typeface="Calibri" pitchFamily="34" charset="0"/>
              </a:rPr>
              <a:t>nach</a:t>
            </a:r>
            <a:r>
              <a:rPr lang="en-US" sz="2800" dirty="0" smtClean="0">
                <a:latin typeface="Calibri" pitchFamily="34" charset="0"/>
              </a:rPr>
              <a:t> </a:t>
            </a:r>
            <a:r>
              <a:rPr lang="en-US" sz="2800" dirty="0" err="1" smtClean="0">
                <a:latin typeface="Calibri" pitchFamily="34" charset="0"/>
              </a:rPr>
              <a:t>dem</a:t>
            </a:r>
            <a:r>
              <a:rPr lang="en-US" sz="2800" dirty="0" smtClean="0">
                <a:latin typeface="Calibri" pitchFamily="34" charset="0"/>
              </a:rPr>
              <a:t> </a:t>
            </a:r>
            <a:r>
              <a:rPr lang="en-US" sz="2800" dirty="0" err="1" smtClean="0">
                <a:latin typeface="Calibri" pitchFamily="34" charset="0"/>
              </a:rPr>
              <a:t>Inkraftreten</a:t>
            </a:r>
            <a:r>
              <a:rPr lang="en-US" sz="2800" dirty="0" smtClean="0">
                <a:latin typeface="Calibri" pitchFamily="34" charset="0"/>
              </a:rPr>
              <a:t> des </a:t>
            </a:r>
            <a:r>
              <a:rPr lang="en-US" sz="2800" dirty="0" err="1" smtClean="0">
                <a:latin typeface="Calibri" pitchFamily="34" charset="0"/>
              </a:rPr>
              <a:t>Gesetzes</a:t>
            </a:r>
            <a:r>
              <a:rPr lang="en-US" sz="2800" dirty="0" smtClean="0">
                <a:latin typeface="Calibri" pitchFamily="34" charset="0"/>
              </a:rPr>
              <a:t> </a:t>
            </a:r>
            <a:r>
              <a:rPr lang="en-US" sz="2800" dirty="0" err="1" smtClean="0">
                <a:latin typeface="Calibri" pitchFamily="34" charset="0"/>
              </a:rPr>
              <a:t>zu</a:t>
            </a:r>
            <a:r>
              <a:rPr lang="en-US" sz="2800" dirty="0" smtClean="0">
                <a:latin typeface="Calibri" pitchFamily="34" charset="0"/>
              </a:rPr>
              <a:t> </a:t>
            </a:r>
            <a:r>
              <a:rPr lang="en-US" sz="2800" dirty="0" err="1" smtClean="0">
                <a:latin typeface="Calibri" pitchFamily="34" charset="0"/>
              </a:rPr>
              <a:t>erwarten</a:t>
            </a:r>
            <a:r>
              <a:rPr lang="en-US" sz="2800" dirty="0" smtClean="0">
                <a:latin typeface="Calibri" pitchFamily="34" charset="0"/>
              </a:rPr>
              <a:t>?</a:t>
            </a:r>
            <a:endParaRPr lang="en-US" sz="2800" dirty="0">
              <a:latin typeface="Calibri" pitchFamily="34" charset="0"/>
            </a:endParaRPr>
          </a:p>
        </p:txBody>
      </p:sp>
      <p:sp>
        <p:nvSpPr>
          <p:cNvPr id="4" name="Foliennummernplatzhalter 3"/>
          <p:cNvSpPr>
            <a:spLocks noGrp="1"/>
          </p:cNvSpPr>
          <p:nvPr>
            <p:ph type="sldNum" sz="quarter" idx="12"/>
          </p:nvPr>
        </p:nvSpPr>
        <p:spPr/>
        <p:txBody>
          <a:bodyPr/>
          <a:lstStyle/>
          <a:p>
            <a:pPr>
              <a:defRPr/>
            </a:pPr>
            <a:fld id="{86DBC630-A2E8-4068-BF39-0B9677811039}" type="slidenum">
              <a:rPr lang="en-US" altLang="en-US" smtClean="0">
                <a:latin typeface="Calibri" pitchFamily="34" charset="0"/>
              </a:rPr>
              <a:pPr>
                <a:defRPr/>
              </a:pPr>
              <a:t>27</a:t>
            </a:fld>
            <a:endParaRPr lang="en-US" altLang="en-US" dirty="0">
              <a:latin typeface="Calibri" pitchFamily="34" charset="0"/>
            </a:endParaRPr>
          </a:p>
        </p:txBody>
      </p:sp>
      <p:sp>
        <p:nvSpPr>
          <p:cNvPr id="5" name="Textfeld 4"/>
          <p:cNvSpPr txBox="1"/>
          <p:nvPr/>
        </p:nvSpPr>
        <p:spPr>
          <a:xfrm>
            <a:off x="539552" y="3717032"/>
            <a:ext cx="7992888" cy="1938992"/>
          </a:xfrm>
          <a:prstGeom prst="rect">
            <a:avLst/>
          </a:prstGeom>
          <a:noFill/>
        </p:spPr>
        <p:txBody>
          <a:bodyPr wrap="square" rtlCol="0">
            <a:spAutoFit/>
          </a:bodyPr>
          <a:lstStyle/>
          <a:p>
            <a:r>
              <a:rPr lang="de-DE" sz="2000" dirty="0" smtClean="0">
                <a:latin typeface="Calibri" pitchFamily="34" charset="0"/>
              </a:rPr>
              <a:t>Verfassungsrechtler werden sich einige Gedanken machen müssen, ob die Zweiteilung der vom Recht begünstigten bzw. ausgeschlossenen Wissenschaftler auch als </a:t>
            </a:r>
            <a:r>
              <a:rPr lang="de-DE" sz="2000" b="1" dirty="0" smtClean="0">
                <a:latin typeface="Calibri" pitchFamily="34" charset="0"/>
              </a:rPr>
              <a:t>Zweiteilung der Wissenschaftsfreiheit </a:t>
            </a:r>
            <a:r>
              <a:rPr lang="de-DE" sz="2000" dirty="0" smtClean="0">
                <a:latin typeface="Calibri" pitchFamily="34" charset="0"/>
              </a:rPr>
              <a:t>verstanden werden (und das positive Publikationsrecht in welcher Form auch immer gehört zentral zu diesem Grundrecht)und ob eine solche Zweiteilung </a:t>
            </a:r>
            <a:r>
              <a:rPr lang="de-DE" sz="2000" b="1" dirty="0" smtClean="0">
                <a:latin typeface="Calibri" pitchFamily="34" charset="0"/>
              </a:rPr>
              <a:t>grundgesetzkonform </a:t>
            </a:r>
            <a:r>
              <a:rPr lang="de-DE" sz="2000" dirty="0" smtClean="0">
                <a:latin typeface="Calibri" pitchFamily="34" charset="0"/>
              </a:rPr>
              <a:t>ist.</a:t>
            </a:r>
            <a:endParaRPr lang="en-US" sz="2000" dirty="0">
              <a:latin typeface="Calibri" pitchFamily="34" charset="0"/>
            </a:endParaRPr>
          </a:p>
        </p:txBody>
      </p:sp>
      <p:sp>
        <p:nvSpPr>
          <p:cNvPr id="7" name="Textfeld 6"/>
          <p:cNvSpPr txBox="1"/>
          <p:nvPr/>
        </p:nvSpPr>
        <p:spPr>
          <a:xfrm>
            <a:off x="683568" y="1052736"/>
            <a:ext cx="7992888" cy="1938992"/>
          </a:xfrm>
          <a:prstGeom prst="rect">
            <a:avLst/>
          </a:prstGeom>
          <a:noFill/>
        </p:spPr>
        <p:txBody>
          <a:bodyPr wrap="square" rtlCol="0">
            <a:spAutoFit/>
          </a:bodyPr>
          <a:lstStyle/>
          <a:p>
            <a:r>
              <a:rPr lang="de-DE" sz="2000" dirty="0" smtClean="0">
                <a:latin typeface="Calibri" pitchFamily="34" charset="0"/>
              </a:rPr>
              <a:t>Juristen und Gerichte werden sich darüber streiten, ob der Anspruch des Bundesrats, die Formulierung „mindestens </a:t>
            </a:r>
            <a:r>
              <a:rPr lang="de-DE" sz="2000" dirty="0">
                <a:latin typeface="Calibri" pitchFamily="34" charset="0"/>
              </a:rPr>
              <a:t>zur Hälfte mit öffentlichen Mitteln geförderte </a:t>
            </a:r>
            <a:r>
              <a:rPr lang="de-DE" sz="2000" dirty="0" smtClean="0">
                <a:latin typeface="Calibri" pitchFamily="34" charset="0"/>
              </a:rPr>
              <a:t>Forschungstätigkeiten„ lasse </a:t>
            </a:r>
            <a:r>
              <a:rPr lang="de-DE" sz="2000" b="1" dirty="0" smtClean="0">
                <a:latin typeface="Calibri" pitchFamily="34" charset="0"/>
              </a:rPr>
              <a:t>Raum </a:t>
            </a:r>
            <a:r>
              <a:rPr lang="de-DE" sz="2000" b="1" dirty="0">
                <a:latin typeface="Calibri" pitchFamily="34" charset="0"/>
              </a:rPr>
              <a:t>für eine verfassungskonforme </a:t>
            </a:r>
            <a:r>
              <a:rPr lang="de-DE" sz="2000" b="1" dirty="0" smtClean="0">
                <a:latin typeface="Calibri" pitchFamily="34" charset="0"/>
              </a:rPr>
              <a:t>Auslegung  </a:t>
            </a:r>
            <a:r>
              <a:rPr lang="de-DE" sz="2000" dirty="0" smtClean="0">
                <a:latin typeface="Calibri" pitchFamily="34" charset="0"/>
              </a:rPr>
              <a:t>berechtigt und begründbar ist oder ob die Formulierungen in der Begründung des Gesetzes als </a:t>
            </a:r>
            <a:r>
              <a:rPr lang="de-DE" sz="2000" b="1" dirty="0" smtClean="0">
                <a:latin typeface="Calibri" pitchFamily="34" charset="0"/>
              </a:rPr>
              <a:t>Ausdruck des Willens des Gesetzgebers </a:t>
            </a:r>
            <a:r>
              <a:rPr lang="de-DE" sz="2000" dirty="0" smtClean="0">
                <a:latin typeface="Calibri" pitchFamily="34" charset="0"/>
              </a:rPr>
              <a:t>verbindlich sind.</a:t>
            </a:r>
            <a:endParaRPr lang="en-US" sz="2000" dirty="0">
              <a:latin typeface="Calibri" pitchFamily="34" charset="0"/>
            </a:endParaRPr>
          </a:p>
        </p:txBody>
      </p:sp>
      <p:sp>
        <p:nvSpPr>
          <p:cNvPr id="8" name="Textfeld 7"/>
          <p:cNvSpPr txBox="1"/>
          <p:nvPr/>
        </p:nvSpPr>
        <p:spPr>
          <a:xfrm>
            <a:off x="2915816" y="3111351"/>
            <a:ext cx="2088232" cy="461665"/>
          </a:xfrm>
          <a:prstGeom prst="rect">
            <a:avLst/>
          </a:prstGeom>
          <a:solidFill>
            <a:srgbClr val="002060"/>
          </a:solidFill>
        </p:spPr>
        <p:txBody>
          <a:bodyPr wrap="square" rtlCol="0">
            <a:spAutoFit/>
          </a:bodyPr>
          <a:lstStyle/>
          <a:p>
            <a:pPr algn="ctr"/>
            <a:r>
              <a:rPr lang="en-US" sz="2400" dirty="0" err="1" smtClean="0">
                <a:solidFill>
                  <a:schemeClr val="bg1"/>
                </a:solidFill>
                <a:latin typeface="Calibri" pitchFamily="34" charset="0"/>
              </a:rPr>
              <a:t>wenn</a:t>
            </a:r>
            <a:r>
              <a:rPr lang="en-US" sz="2400" dirty="0" smtClean="0">
                <a:solidFill>
                  <a:schemeClr val="bg1"/>
                </a:solidFill>
                <a:latin typeface="Calibri" pitchFamily="34" charset="0"/>
              </a:rPr>
              <a:t> </a:t>
            </a:r>
            <a:r>
              <a:rPr lang="en-US" sz="2400" dirty="0" err="1" smtClean="0">
                <a:solidFill>
                  <a:schemeClr val="bg1"/>
                </a:solidFill>
                <a:latin typeface="Calibri" pitchFamily="34" charset="0"/>
              </a:rPr>
              <a:t>Letzteres</a:t>
            </a:r>
            <a:endParaRPr lang="en-US" sz="2400" dirty="0">
              <a:solidFill>
                <a:schemeClr val="bg1"/>
              </a:solidFill>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8"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22238"/>
            <a:ext cx="8291264" cy="1074514"/>
          </a:xfrm>
        </p:spPr>
        <p:txBody>
          <a:bodyPr anchor="ctr"/>
          <a:lstStyle/>
          <a:p>
            <a:pPr algn="ctr"/>
            <a:r>
              <a:rPr lang="en-US" sz="2400" dirty="0" smtClean="0">
                <a:latin typeface="Calibri" pitchFamily="34" charset="0"/>
              </a:rPr>
              <a:t>Was muss </a:t>
            </a:r>
            <a:r>
              <a:rPr lang="en-US" sz="2400" dirty="0" err="1" smtClean="0">
                <a:latin typeface="Calibri" pitchFamily="34" charset="0"/>
              </a:rPr>
              <a:t>geschehen</a:t>
            </a:r>
            <a:r>
              <a:rPr lang="en-US" sz="2400" dirty="0" smtClean="0">
                <a:latin typeface="Calibri" pitchFamily="34" charset="0"/>
              </a:rPr>
              <a:t>, </a:t>
            </a:r>
            <a:r>
              <a:rPr lang="en-US" sz="2400" dirty="0" err="1" smtClean="0">
                <a:latin typeface="Calibri" pitchFamily="34" charset="0"/>
              </a:rPr>
              <a:t>damit</a:t>
            </a:r>
            <a:r>
              <a:rPr lang="en-US" sz="2400" dirty="0" smtClean="0">
                <a:latin typeface="Calibri" pitchFamily="34" charset="0"/>
              </a:rPr>
              <a:t> in </a:t>
            </a:r>
            <a:r>
              <a:rPr lang="en-US" sz="2400" dirty="0" err="1" smtClean="0">
                <a:latin typeface="Calibri" pitchFamily="34" charset="0"/>
              </a:rPr>
              <a:t>der</a:t>
            </a:r>
            <a:r>
              <a:rPr lang="en-US" sz="2400" dirty="0" smtClean="0">
                <a:latin typeface="Calibri" pitchFamily="34" charset="0"/>
              </a:rPr>
              <a:t> </a:t>
            </a:r>
            <a:r>
              <a:rPr lang="en-US" sz="2400" dirty="0" err="1" smtClean="0">
                <a:latin typeface="Calibri" pitchFamily="34" charset="0"/>
              </a:rPr>
              <a:t>Zukunft</a:t>
            </a:r>
            <a:r>
              <a:rPr lang="en-US" sz="2400" dirty="0" smtClean="0">
                <a:latin typeface="Calibri" pitchFamily="34" charset="0"/>
              </a:rPr>
              <a:t> </a:t>
            </a:r>
            <a:r>
              <a:rPr lang="en-US" sz="2400" dirty="0" err="1" smtClean="0">
                <a:latin typeface="Calibri" pitchFamily="34" charset="0"/>
              </a:rPr>
              <a:t>nicht</a:t>
            </a:r>
            <a:r>
              <a:rPr lang="en-US" sz="2400" dirty="0" smtClean="0">
                <a:latin typeface="Calibri" pitchFamily="34" charset="0"/>
              </a:rPr>
              <a:t> </a:t>
            </a:r>
            <a:r>
              <a:rPr lang="en-US" sz="2400" dirty="0" err="1" smtClean="0">
                <a:latin typeface="Calibri" pitchFamily="34" charset="0"/>
              </a:rPr>
              <a:t>mehr</a:t>
            </a:r>
            <a:r>
              <a:rPr lang="en-US" sz="2400" dirty="0" smtClean="0">
                <a:latin typeface="Calibri" pitchFamily="34" charset="0"/>
              </a:rPr>
              <a:t> </a:t>
            </a:r>
            <a:r>
              <a:rPr lang="en-US" sz="2400" dirty="0" err="1" smtClean="0">
                <a:latin typeface="Calibri" pitchFamily="34" charset="0"/>
              </a:rPr>
              <a:t>Urheber-rechtspolitik</a:t>
            </a:r>
            <a:r>
              <a:rPr lang="en-US" sz="2400" dirty="0" smtClean="0">
                <a:latin typeface="Calibri" pitchFamily="34" charset="0"/>
              </a:rPr>
              <a:t> </a:t>
            </a:r>
            <a:r>
              <a:rPr lang="en-US" sz="2400" dirty="0" err="1" smtClean="0">
                <a:latin typeface="Calibri" pitchFamily="34" charset="0"/>
              </a:rPr>
              <a:t>gegen</a:t>
            </a:r>
            <a:r>
              <a:rPr lang="en-US" sz="2400" dirty="0" smtClean="0">
                <a:latin typeface="Calibri" pitchFamily="34" charset="0"/>
              </a:rPr>
              <a:t> die </a:t>
            </a:r>
            <a:r>
              <a:rPr lang="en-US" sz="2400" dirty="0" err="1" smtClean="0">
                <a:latin typeface="Calibri" pitchFamily="34" charset="0"/>
              </a:rPr>
              <a:t>Wissenschaft</a:t>
            </a:r>
            <a:r>
              <a:rPr lang="en-US" sz="2400" dirty="0" smtClean="0">
                <a:latin typeface="Calibri" pitchFamily="34" charset="0"/>
              </a:rPr>
              <a:t> </a:t>
            </a:r>
            <a:r>
              <a:rPr lang="en-US" sz="2400" dirty="0" err="1" smtClean="0">
                <a:latin typeface="Calibri" pitchFamily="34" charset="0"/>
              </a:rPr>
              <a:t>gemacht</a:t>
            </a:r>
            <a:r>
              <a:rPr lang="en-US" sz="2400" dirty="0" smtClean="0">
                <a:latin typeface="Calibri" pitchFamily="34" charset="0"/>
              </a:rPr>
              <a:t> </a:t>
            </a:r>
            <a:r>
              <a:rPr lang="en-US" sz="2400" dirty="0" err="1" smtClean="0">
                <a:latin typeface="Calibri" pitchFamily="34" charset="0"/>
              </a:rPr>
              <a:t>werden</a:t>
            </a:r>
            <a:r>
              <a:rPr lang="en-US" sz="2400" dirty="0" smtClean="0">
                <a:latin typeface="Calibri" pitchFamily="34" charset="0"/>
              </a:rPr>
              <a:t> </a:t>
            </a:r>
            <a:r>
              <a:rPr lang="en-US" sz="2400" dirty="0" err="1" smtClean="0">
                <a:latin typeface="Calibri" pitchFamily="34" charset="0"/>
              </a:rPr>
              <a:t>kann</a:t>
            </a:r>
            <a:r>
              <a:rPr lang="en-US" sz="2400" dirty="0" smtClean="0">
                <a:latin typeface="Calibri" pitchFamily="34" charset="0"/>
              </a:rPr>
              <a:t>?</a:t>
            </a:r>
            <a:endParaRPr lang="en-US" sz="2400" dirty="0">
              <a:latin typeface="Calibri" pitchFamily="34" charset="0"/>
            </a:endParaRPr>
          </a:p>
        </p:txBody>
      </p:sp>
      <p:sp>
        <p:nvSpPr>
          <p:cNvPr id="24" name="Textfeld 23"/>
          <p:cNvSpPr txBox="1"/>
          <p:nvPr/>
        </p:nvSpPr>
        <p:spPr>
          <a:xfrm>
            <a:off x="539552" y="1229851"/>
            <a:ext cx="6264696" cy="830997"/>
          </a:xfrm>
          <a:prstGeom prst="rect">
            <a:avLst/>
          </a:prstGeom>
          <a:solidFill>
            <a:srgbClr val="002060"/>
          </a:solidFill>
        </p:spPr>
        <p:txBody>
          <a:bodyPr wrap="square" rtlCol="0">
            <a:spAutoFit/>
          </a:bodyPr>
          <a:lstStyle/>
          <a:p>
            <a:pPr>
              <a:buFont typeface="Wingdings" pitchFamily="2" charset="2"/>
              <a:buChar char="Ø"/>
            </a:pPr>
            <a:r>
              <a:rPr lang="en-US" sz="2400" dirty="0" err="1" smtClean="0">
                <a:solidFill>
                  <a:schemeClr val="bg1"/>
                </a:solidFill>
                <a:latin typeface="Calibri" pitchFamily="34" charset="0"/>
              </a:rPr>
              <a:t>Informationelle</a:t>
            </a:r>
            <a:r>
              <a:rPr lang="en-US" sz="2400" dirty="0" smtClean="0">
                <a:solidFill>
                  <a:schemeClr val="bg1"/>
                </a:solidFill>
                <a:latin typeface="Calibri" pitchFamily="34" charset="0"/>
              </a:rPr>
              <a:t> </a:t>
            </a:r>
            <a:r>
              <a:rPr lang="en-US" sz="2400" dirty="0" err="1" smtClean="0">
                <a:solidFill>
                  <a:schemeClr val="bg1"/>
                </a:solidFill>
                <a:latin typeface="Calibri" pitchFamily="34" charset="0"/>
              </a:rPr>
              <a:t>Symmetrien</a:t>
            </a:r>
            <a:r>
              <a:rPr lang="en-US" sz="2400" dirty="0" smtClean="0">
                <a:solidFill>
                  <a:schemeClr val="bg1"/>
                </a:solidFill>
                <a:latin typeface="Calibri" pitchFamily="34" charset="0"/>
              </a:rPr>
              <a:t> </a:t>
            </a:r>
            <a:r>
              <a:rPr lang="en-US" sz="2400" dirty="0" err="1" smtClean="0">
                <a:solidFill>
                  <a:schemeClr val="bg1"/>
                </a:solidFill>
                <a:latin typeface="Calibri" pitchFamily="34" charset="0"/>
              </a:rPr>
              <a:t>fordern</a:t>
            </a:r>
            <a:r>
              <a:rPr lang="en-US" sz="2400" dirty="0" smtClean="0">
                <a:solidFill>
                  <a:schemeClr val="bg1"/>
                </a:solidFill>
                <a:latin typeface="Calibri" pitchFamily="34" charset="0"/>
              </a:rPr>
              <a:t> und </a:t>
            </a:r>
            <a:r>
              <a:rPr lang="en-US" sz="2400" dirty="0" err="1" smtClean="0">
                <a:solidFill>
                  <a:schemeClr val="bg1"/>
                </a:solidFill>
                <a:latin typeface="Calibri" pitchFamily="34" charset="0"/>
              </a:rPr>
              <a:t>erstellen</a:t>
            </a:r>
            <a:endParaRPr lang="en-US" sz="2400" dirty="0">
              <a:solidFill>
                <a:schemeClr val="bg1"/>
              </a:solidFill>
              <a:latin typeface="Calibri" pitchFamily="34" charset="0"/>
            </a:endParaRPr>
          </a:p>
        </p:txBody>
      </p:sp>
      <p:sp>
        <p:nvSpPr>
          <p:cNvPr id="25" name="Textfeld 24"/>
          <p:cNvSpPr txBox="1"/>
          <p:nvPr/>
        </p:nvSpPr>
        <p:spPr>
          <a:xfrm>
            <a:off x="539552" y="2171530"/>
            <a:ext cx="8352928" cy="830997"/>
          </a:xfrm>
          <a:prstGeom prst="rect">
            <a:avLst/>
          </a:prstGeom>
          <a:solidFill>
            <a:schemeClr val="bg2">
              <a:lumMod val="40000"/>
              <a:lumOff val="60000"/>
            </a:schemeClr>
          </a:solidFill>
        </p:spPr>
        <p:txBody>
          <a:bodyPr wrap="square" rtlCol="0">
            <a:spAutoFit/>
          </a:bodyPr>
          <a:lstStyle/>
          <a:p>
            <a:pPr>
              <a:buFont typeface="Wingdings" pitchFamily="2" charset="2"/>
              <a:buChar char="Ø"/>
            </a:pPr>
            <a:r>
              <a:rPr lang="en-US" sz="2400" dirty="0" err="1" smtClean="0">
                <a:latin typeface="Calibri" pitchFamily="34" charset="0"/>
              </a:rPr>
              <a:t>Transparenz</a:t>
            </a:r>
            <a:r>
              <a:rPr lang="en-US" sz="2400" dirty="0" smtClean="0">
                <a:latin typeface="Calibri" pitchFamily="34" charset="0"/>
              </a:rPr>
              <a:t> von </a:t>
            </a:r>
            <a:r>
              <a:rPr lang="en-US" sz="2400" dirty="0" err="1" smtClean="0">
                <a:latin typeface="Calibri" pitchFamily="34" charset="0"/>
              </a:rPr>
              <a:t>der</a:t>
            </a:r>
            <a:r>
              <a:rPr lang="en-US" sz="2400" dirty="0" smtClean="0">
                <a:latin typeface="Calibri" pitchFamily="34" charset="0"/>
              </a:rPr>
              <a:t> </a:t>
            </a:r>
            <a:r>
              <a:rPr lang="en-US" sz="2400" dirty="0" err="1" smtClean="0">
                <a:latin typeface="Calibri" pitchFamily="34" charset="0"/>
              </a:rPr>
              <a:t>Politik</a:t>
            </a:r>
            <a:r>
              <a:rPr lang="en-US" sz="2400" dirty="0" smtClean="0">
                <a:latin typeface="Calibri" pitchFamily="34" charset="0"/>
              </a:rPr>
              <a:t> </a:t>
            </a:r>
            <a:r>
              <a:rPr lang="en-US" sz="2400" dirty="0" err="1" smtClean="0">
                <a:latin typeface="Calibri" pitchFamily="34" charset="0"/>
              </a:rPr>
              <a:t>anfordern</a:t>
            </a:r>
            <a:r>
              <a:rPr lang="en-US" sz="2400" dirty="0" smtClean="0">
                <a:latin typeface="Calibri" pitchFamily="34" charset="0"/>
              </a:rPr>
              <a:t> - </a:t>
            </a:r>
            <a:r>
              <a:rPr lang="en-US" sz="2400" dirty="0" err="1" smtClean="0">
                <a:latin typeface="Calibri" pitchFamily="34" charset="0"/>
              </a:rPr>
              <a:t>Informationsfreiheitsgesetz</a:t>
            </a:r>
            <a:endParaRPr lang="en-US" sz="2400" dirty="0">
              <a:latin typeface="Calibri" pitchFamily="34" charset="0"/>
            </a:endParaRPr>
          </a:p>
        </p:txBody>
      </p:sp>
      <p:sp>
        <p:nvSpPr>
          <p:cNvPr id="26" name="Textfeld 25"/>
          <p:cNvSpPr txBox="1"/>
          <p:nvPr/>
        </p:nvSpPr>
        <p:spPr>
          <a:xfrm>
            <a:off x="539552" y="3113209"/>
            <a:ext cx="8352928" cy="461665"/>
          </a:xfrm>
          <a:prstGeom prst="rect">
            <a:avLst/>
          </a:prstGeom>
          <a:solidFill>
            <a:srgbClr val="002060"/>
          </a:solidFill>
        </p:spPr>
        <p:txBody>
          <a:bodyPr wrap="square" rtlCol="0">
            <a:spAutoFit/>
          </a:bodyPr>
          <a:lstStyle/>
          <a:p>
            <a:pPr>
              <a:buFont typeface="Wingdings" pitchFamily="2" charset="2"/>
              <a:buChar char="Ø"/>
            </a:pPr>
            <a:r>
              <a:rPr lang="en-US" sz="2400" dirty="0" err="1" smtClean="0">
                <a:solidFill>
                  <a:schemeClr val="bg1"/>
                </a:solidFill>
                <a:latin typeface="Calibri" pitchFamily="34" charset="0"/>
              </a:rPr>
              <a:t>Vernetzung</a:t>
            </a:r>
            <a:r>
              <a:rPr lang="en-US" sz="2400" dirty="0" smtClean="0">
                <a:solidFill>
                  <a:schemeClr val="bg1"/>
                </a:solidFill>
                <a:latin typeface="Calibri" pitchFamily="34" charset="0"/>
              </a:rPr>
              <a:t> </a:t>
            </a:r>
            <a:r>
              <a:rPr lang="en-US" sz="2400" dirty="0" err="1" smtClean="0">
                <a:solidFill>
                  <a:schemeClr val="bg1"/>
                </a:solidFill>
                <a:latin typeface="Calibri" pitchFamily="34" charset="0"/>
              </a:rPr>
              <a:t>der</a:t>
            </a:r>
            <a:r>
              <a:rPr lang="en-US" sz="2400" dirty="0" smtClean="0">
                <a:solidFill>
                  <a:schemeClr val="bg1"/>
                </a:solidFill>
                <a:latin typeface="Calibri" pitchFamily="34" charset="0"/>
              </a:rPr>
              <a:t> </a:t>
            </a:r>
            <a:r>
              <a:rPr lang="en-US" sz="2400" dirty="0" err="1" smtClean="0">
                <a:solidFill>
                  <a:schemeClr val="bg1"/>
                </a:solidFill>
                <a:latin typeface="Calibri" pitchFamily="34" charset="0"/>
              </a:rPr>
              <a:t>Interessenvertreter</a:t>
            </a:r>
            <a:r>
              <a:rPr lang="en-US" sz="2400" dirty="0" smtClean="0">
                <a:solidFill>
                  <a:schemeClr val="bg1"/>
                </a:solidFill>
                <a:latin typeface="Calibri" pitchFamily="34" charset="0"/>
              </a:rPr>
              <a:t> </a:t>
            </a:r>
            <a:r>
              <a:rPr lang="en-US" sz="2400" dirty="0" err="1" smtClean="0">
                <a:solidFill>
                  <a:schemeClr val="bg1"/>
                </a:solidFill>
                <a:latin typeface="Calibri" pitchFamily="34" charset="0"/>
              </a:rPr>
              <a:t>für</a:t>
            </a:r>
            <a:r>
              <a:rPr lang="en-US" sz="2400" dirty="0" smtClean="0">
                <a:solidFill>
                  <a:schemeClr val="bg1"/>
                </a:solidFill>
                <a:latin typeface="Calibri" pitchFamily="34" charset="0"/>
              </a:rPr>
              <a:t> </a:t>
            </a:r>
            <a:r>
              <a:rPr lang="en-US" sz="2400" dirty="0" err="1" smtClean="0">
                <a:solidFill>
                  <a:schemeClr val="bg1"/>
                </a:solidFill>
                <a:latin typeface="Calibri" pitchFamily="34" charset="0"/>
              </a:rPr>
              <a:t>Wissenschaft</a:t>
            </a:r>
            <a:endParaRPr lang="en-US" sz="2400" dirty="0">
              <a:solidFill>
                <a:schemeClr val="bg1"/>
              </a:solidFill>
              <a:latin typeface="Calibri" pitchFamily="34" charset="0"/>
            </a:endParaRPr>
          </a:p>
        </p:txBody>
      </p:sp>
      <p:sp>
        <p:nvSpPr>
          <p:cNvPr id="29" name="Textfeld 28"/>
          <p:cNvSpPr txBox="1"/>
          <p:nvPr/>
        </p:nvSpPr>
        <p:spPr>
          <a:xfrm>
            <a:off x="539552" y="3685556"/>
            <a:ext cx="8352928" cy="461665"/>
          </a:xfrm>
          <a:prstGeom prst="rect">
            <a:avLst/>
          </a:prstGeom>
          <a:solidFill>
            <a:schemeClr val="bg2">
              <a:lumMod val="40000"/>
              <a:lumOff val="60000"/>
            </a:schemeClr>
          </a:solidFill>
        </p:spPr>
        <p:txBody>
          <a:bodyPr wrap="square" rtlCol="0">
            <a:spAutoFit/>
          </a:bodyPr>
          <a:lstStyle/>
          <a:p>
            <a:pPr>
              <a:buFont typeface="Wingdings" pitchFamily="2" charset="2"/>
              <a:buChar char="Ø"/>
            </a:pPr>
            <a:r>
              <a:rPr lang="en-US" sz="2400" dirty="0" err="1" smtClean="0">
                <a:latin typeface="Calibri" pitchFamily="34" charset="0"/>
              </a:rPr>
              <a:t>Informationsaustausch</a:t>
            </a:r>
            <a:r>
              <a:rPr lang="en-US" sz="2400" dirty="0" smtClean="0">
                <a:latin typeface="Calibri" pitchFamily="34" charset="0"/>
              </a:rPr>
              <a:t> </a:t>
            </a:r>
            <a:r>
              <a:rPr lang="en-US" sz="2400" dirty="0" err="1" smtClean="0">
                <a:latin typeface="Calibri" pitchFamily="34" charset="0"/>
              </a:rPr>
              <a:t>mit</a:t>
            </a:r>
            <a:r>
              <a:rPr lang="en-US" sz="2400" dirty="0" smtClean="0">
                <a:latin typeface="Calibri" pitchFamily="34" charset="0"/>
              </a:rPr>
              <a:t> </a:t>
            </a:r>
            <a:r>
              <a:rPr lang="en-US" sz="2400" dirty="0" err="1" smtClean="0">
                <a:latin typeface="Calibri" pitchFamily="34" charset="0"/>
              </a:rPr>
              <a:t>allen</a:t>
            </a:r>
            <a:r>
              <a:rPr lang="en-US" sz="2400" dirty="0" smtClean="0">
                <a:latin typeface="Calibri" pitchFamily="34" charset="0"/>
              </a:rPr>
              <a:t> </a:t>
            </a:r>
            <a:r>
              <a:rPr lang="en-US" sz="2400" dirty="0" err="1" smtClean="0">
                <a:latin typeface="Calibri" pitchFamily="34" charset="0"/>
              </a:rPr>
              <a:t>Akteuren</a:t>
            </a:r>
            <a:endParaRPr lang="en-US" sz="2400" dirty="0">
              <a:latin typeface="Calibri" pitchFamily="34" charset="0"/>
            </a:endParaRPr>
          </a:p>
        </p:txBody>
      </p:sp>
      <p:sp>
        <p:nvSpPr>
          <p:cNvPr id="30" name="Textfeld 29"/>
          <p:cNvSpPr txBox="1"/>
          <p:nvPr/>
        </p:nvSpPr>
        <p:spPr>
          <a:xfrm>
            <a:off x="539552" y="4257903"/>
            <a:ext cx="8352928" cy="461665"/>
          </a:xfrm>
          <a:prstGeom prst="rect">
            <a:avLst/>
          </a:prstGeom>
          <a:solidFill>
            <a:srgbClr val="002060"/>
          </a:solidFill>
        </p:spPr>
        <p:txBody>
          <a:bodyPr wrap="square" rtlCol="0">
            <a:spAutoFit/>
          </a:bodyPr>
          <a:lstStyle/>
          <a:p>
            <a:pPr>
              <a:buFont typeface="Wingdings" pitchFamily="2" charset="2"/>
              <a:buChar char="Ø"/>
            </a:pPr>
            <a:r>
              <a:rPr lang="en-US" sz="2400" dirty="0" err="1">
                <a:solidFill>
                  <a:schemeClr val="bg1"/>
                </a:solidFill>
                <a:latin typeface="Calibri" pitchFamily="34" charset="0"/>
              </a:rPr>
              <a:t>m</a:t>
            </a:r>
            <a:r>
              <a:rPr lang="en-US" sz="2400" dirty="0" err="1" smtClean="0">
                <a:solidFill>
                  <a:schemeClr val="bg1"/>
                </a:solidFill>
                <a:latin typeface="Calibri" pitchFamily="34" charset="0"/>
              </a:rPr>
              <a:t>it</a:t>
            </a:r>
            <a:r>
              <a:rPr lang="en-US" sz="2400" dirty="0" smtClean="0">
                <a:solidFill>
                  <a:schemeClr val="bg1"/>
                </a:solidFill>
                <a:latin typeface="Calibri" pitchFamily="34" charset="0"/>
              </a:rPr>
              <a:t> </a:t>
            </a:r>
            <a:r>
              <a:rPr lang="en-US" sz="2400" dirty="0" err="1" smtClean="0">
                <a:solidFill>
                  <a:schemeClr val="bg1"/>
                </a:solidFill>
                <a:latin typeface="Calibri" pitchFamily="34" charset="0"/>
              </a:rPr>
              <a:t>einer</a:t>
            </a:r>
            <a:r>
              <a:rPr lang="en-US" sz="2400" dirty="0" smtClean="0">
                <a:solidFill>
                  <a:schemeClr val="bg1"/>
                </a:solidFill>
                <a:latin typeface="Calibri" pitchFamily="34" charset="0"/>
              </a:rPr>
              <a:t> </a:t>
            </a:r>
            <a:r>
              <a:rPr lang="en-US" sz="2400" dirty="0" err="1" smtClean="0">
                <a:solidFill>
                  <a:schemeClr val="bg1"/>
                </a:solidFill>
                <a:latin typeface="Calibri" pitchFamily="34" charset="0"/>
              </a:rPr>
              <a:t>Stimme</a:t>
            </a:r>
            <a:r>
              <a:rPr lang="en-US" sz="2400" dirty="0" smtClean="0">
                <a:solidFill>
                  <a:schemeClr val="bg1"/>
                </a:solidFill>
                <a:latin typeface="Calibri" pitchFamily="34" charset="0"/>
              </a:rPr>
              <a:t> </a:t>
            </a:r>
            <a:r>
              <a:rPr lang="en-US" sz="2400" dirty="0" err="1" smtClean="0">
                <a:solidFill>
                  <a:schemeClr val="bg1"/>
                </a:solidFill>
                <a:latin typeface="Calibri" pitchFamily="34" charset="0"/>
              </a:rPr>
              <a:t>sprechen</a:t>
            </a:r>
            <a:endParaRPr lang="en-US" sz="2400" dirty="0">
              <a:solidFill>
                <a:schemeClr val="bg1"/>
              </a:solidFill>
              <a:latin typeface="Calibri" pitchFamily="34" charset="0"/>
            </a:endParaRPr>
          </a:p>
        </p:txBody>
      </p:sp>
      <p:sp>
        <p:nvSpPr>
          <p:cNvPr id="31" name="Textfeld 30"/>
          <p:cNvSpPr txBox="1"/>
          <p:nvPr/>
        </p:nvSpPr>
        <p:spPr>
          <a:xfrm>
            <a:off x="539552" y="4830251"/>
            <a:ext cx="8352928" cy="830997"/>
          </a:xfrm>
          <a:prstGeom prst="rect">
            <a:avLst/>
          </a:prstGeom>
          <a:solidFill>
            <a:schemeClr val="bg2">
              <a:lumMod val="40000"/>
              <a:lumOff val="60000"/>
            </a:schemeClr>
          </a:solidFill>
        </p:spPr>
        <p:txBody>
          <a:bodyPr wrap="square" rtlCol="0">
            <a:spAutoFit/>
          </a:bodyPr>
          <a:lstStyle/>
          <a:p>
            <a:pPr>
              <a:buFont typeface="Wingdings" pitchFamily="2" charset="2"/>
              <a:buChar char="Ø"/>
            </a:pPr>
            <a:r>
              <a:rPr lang="en-US" sz="2400" dirty="0" err="1" smtClean="0">
                <a:latin typeface="Calibri" pitchFamily="34" charset="0"/>
              </a:rPr>
              <a:t>Rückmeldung</a:t>
            </a:r>
            <a:r>
              <a:rPr lang="en-US" sz="2400" dirty="0" smtClean="0">
                <a:latin typeface="Calibri" pitchFamily="34" charset="0"/>
              </a:rPr>
              <a:t> </a:t>
            </a:r>
            <a:r>
              <a:rPr lang="en-US" sz="2400" dirty="0" err="1" smtClean="0">
                <a:latin typeface="Calibri" pitchFamily="34" charset="0"/>
              </a:rPr>
              <a:t>zur</a:t>
            </a:r>
            <a:r>
              <a:rPr lang="en-US" sz="2400" dirty="0" smtClean="0">
                <a:latin typeface="Calibri" pitchFamily="34" charset="0"/>
              </a:rPr>
              <a:t> Basis </a:t>
            </a:r>
            <a:r>
              <a:rPr lang="en-US" sz="2400" dirty="0" err="1" smtClean="0">
                <a:latin typeface="Calibri" pitchFamily="34" charset="0"/>
              </a:rPr>
              <a:t>der</a:t>
            </a:r>
            <a:r>
              <a:rPr lang="en-US" sz="2400" dirty="0" smtClean="0">
                <a:latin typeface="Calibri" pitchFamily="34" charset="0"/>
              </a:rPr>
              <a:t> </a:t>
            </a:r>
            <a:r>
              <a:rPr lang="en-US" sz="2400" dirty="0" err="1" smtClean="0">
                <a:latin typeface="Calibri" pitchFamily="34" charset="0"/>
              </a:rPr>
              <a:t>Wissenschaftler</a:t>
            </a:r>
            <a:r>
              <a:rPr lang="en-US" sz="2400" dirty="0" smtClean="0">
                <a:latin typeface="Calibri" pitchFamily="34" charset="0"/>
              </a:rPr>
              <a:t>, </a:t>
            </a:r>
            <a:r>
              <a:rPr lang="en-US" sz="2400" dirty="0" err="1" smtClean="0">
                <a:latin typeface="Calibri" pitchFamily="34" charset="0"/>
              </a:rPr>
              <a:t>Verbreiterung</a:t>
            </a:r>
            <a:r>
              <a:rPr lang="en-US" sz="2400" dirty="0" smtClean="0">
                <a:latin typeface="Calibri" pitchFamily="34" charset="0"/>
              </a:rPr>
              <a:t> </a:t>
            </a:r>
            <a:r>
              <a:rPr lang="en-US" sz="2400" dirty="0" err="1" smtClean="0">
                <a:latin typeface="Calibri" pitchFamily="34" charset="0"/>
              </a:rPr>
              <a:t>der</a:t>
            </a:r>
            <a:r>
              <a:rPr lang="en-US" sz="2400" dirty="0" smtClean="0">
                <a:latin typeface="Calibri" pitchFamily="34" charset="0"/>
              </a:rPr>
              <a:t> Basis</a:t>
            </a:r>
            <a:endParaRPr lang="en-US" sz="2400" dirty="0">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5" grpId="0" animBg="1"/>
      <p:bldP spid="26" grpId="0" animBg="1"/>
      <p:bldP spid="29" grpId="0" animBg="1"/>
      <p:bldP spid="30" grpId="0" animBg="1"/>
      <p:bldP spid="31"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el 3"/>
          <p:cNvSpPr txBox="1"/>
          <p:nvPr/>
        </p:nvSpPr>
        <p:spPr>
          <a:xfrm>
            <a:off x="1476374" y="908050"/>
            <a:ext cx="6263977" cy="3961110"/>
          </a:xfrm>
          <a:prstGeom prst="rect">
            <a:avLst/>
          </a:prstGeom>
          <a:solidFill>
            <a:srgbClr val="002060"/>
          </a:solidFill>
          <a:ln>
            <a:noFill/>
          </a:ln>
        </p:spPr>
        <p:txBody>
          <a:bodyPr lIns="0" tIns="0" rIns="0" bIns="0" anchor="ctr" anchorCtr="1" compatLnSpc="0"/>
          <a:lstStyle/>
          <a:p>
            <a:pPr algn="ctr" fontAlgn="auto">
              <a:lnSpc>
                <a:spcPct val="150000"/>
              </a:lnSpc>
              <a:spcBef>
                <a:spcPts val="0"/>
              </a:spcBef>
              <a:spcAft>
                <a:spcPts val="0"/>
              </a:spcAft>
              <a:defRPr sz="1800" b="0" i="0" u="none" strike="noStrike" kern="0" cap="none" spc="0" baseline="0">
                <a:solidFill>
                  <a:srgbClr val="000000"/>
                </a:solidFill>
                <a:uFillTx/>
              </a:defRPr>
            </a:pPr>
            <a:r>
              <a:rPr lang="de-DE" sz="5400" b="1" i="1" kern="0" dirty="0" smtClean="0">
                <a:solidFill>
                  <a:schemeClr val="bg1"/>
                </a:solidFill>
                <a:latin typeface="+mn-lt"/>
                <a:ea typeface="Arial Unicode MS" pitchFamily="2"/>
                <a:cs typeface="Tahoma" pitchFamily="2"/>
              </a:rPr>
              <a:t>Vielen Dank für Ihre Aufmerksamkeit</a:t>
            </a:r>
            <a:endParaRPr lang="de-DE" sz="5400" b="1" i="1" kern="0" dirty="0">
              <a:solidFill>
                <a:schemeClr val="bg1"/>
              </a:solidFill>
              <a:latin typeface="+mn-lt"/>
              <a:ea typeface="Arial Unicode MS" pitchFamily="2"/>
              <a:cs typeface="Tahoma" pitchFamily="2"/>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22238"/>
            <a:ext cx="7543800" cy="714474"/>
          </a:xfrm>
        </p:spPr>
        <p:txBody>
          <a:bodyPr anchor="ctr"/>
          <a:lstStyle/>
          <a:p>
            <a:pPr algn="ctr"/>
            <a:r>
              <a:rPr lang="en-US" sz="2800" dirty="0" err="1" smtClean="0">
                <a:latin typeface="Calibri" pitchFamily="34" charset="0"/>
              </a:rPr>
              <a:t>Eine</a:t>
            </a:r>
            <a:r>
              <a:rPr lang="en-US" sz="2800" dirty="0" smtClean="0">
                <a:latin typeface="Calibri" pitchFamily="34" charset="0"/>
              </a:rPr>
              <a:t> 38er </a:t>
            </a:r>
            <a:r>
              <a:rPr lang="en-US" sz="2800" dirty="0" err="1" smtClean="0">
                <a:latin typeface="Calibri" pitchFamily="34" charset="0"/>
              </a:rPr>
              <a:t>Chronologie</a:t>
            </a:r>
            <a:endParaRPr lang="en-US" sz="2800" dirty="0">
              <a:latin typeface="Calibri" pitchFamily="34" charset="0"/>
            </a:endParaRPr>
          </a:p>
        </p:txBody>
      </p:sp>
      <p:sp>
        <p:nvSpPr>
          <p:cNvPr id="4" name="Foliennummernplatzhalter 3"/>
          <p:cNvSpPr>
            <a:spLocks noGrp="1"/>
          </p:cNvSpPr>
          <p:nvPr>
            <p:ph type="sldNum" sz="quarter" idx="12"/>
          </p:nvPr>
        </p:nvSpPr>
        <p:spPr>
          <a:xfrm>
            <a:off x="6553200" y="5600328"/>
            <a:ext cx="2133600" cy="457200"/>
          </a:xfrm>
        </p:spPr>
        <p:txBody>
          <a:bodyPr/>
          <a:lstStyle/>
          <a:p>
            <a:pPr>
              <a:defRPr/>
            </a:pPr>
            <a:fld id="{86DBC630-A2E8-4068-BF39-0B9677811039}" type="slidenum">
              <a:rPr lang="en-US" altLang="en-US" smtClean="0">
                <a:latin typeface="Calibri" pitchFamily="34" charset="0"/>
              </a:rPr>
              <a:pPr>
                <a:defRPr/>
              </a:pPr>
              <a:t>3</a:t>
            </a:fld>
            <a:endParaRPr lang="en-US" altLang="en-US" dirty="0">
              <a:latin typeface="Calibri" pitchFamily="34" charset="0"/>
            </a:endParaRPr>
          </a:p>
        </p:txBody>
      </p:sp>
      <p:grpSp>
        <p:nvGrpSpPr>
          <p:cNvPr id="40" name="Gruppieren 39"/>
          <p:cNvGrpSpPr/>
          <p:nvPr/>
        </p:nvGrpSpPr>
        <p:grpSpPr>
          <a:xfrm>
            <a:off x="323528" y="764704"/>
            <a:ext cx="4824536" cy="369332"/>
            <a:chOff x="323528" y="764704"/>
            <a:chExt cx="4824536" cy="369332"/>
          </a:xfrm>
        </p:grpSpPr>
        <p:sp>
          <p:nvSpPr>
            <p:cNvPr id="7" name="Textfeld 6"/>
            <p:cNvSpPr txBox="1"/>
            <p:nvPr/>
          </p:nvSpPr>
          <p:spPr>
            <a:xfrm>
              <a:off x="323528" y="764704"/>
              <a:ext cx="864096" cy="369332"/>
            </a:xfrm>
            <a:prstGeom prst="rect">
              <a:avLst/>
            </a:prstGeom>
            <a:noFill/>
          </p:spPr>
          <p:txBody>
            <a:bodyPr wrap="square" rtlCol="0">
              <a:spAutoFit/>
            </a:bodyPr>
            <a:lstStyle/>
            <a:p>
              <a:r>
                <a:rPr lang="en-US" b="1" dirty="0" smtClean="0"/>
                <a:t>2005</a:t>
              </a:r>
              <a:endParaRPr lang="en-US" b="1" dirty="0"/>
            </a:p>
          </p:txBody>
        </p:sp>
        <p:sp>
          <p:nvSpPr>
            <p:cNvPr id="8" name="Textfeld 7"/>
            <p:cNvSpPr txBox="1"/>
            <p:nvPr/>
          </p:nvSpPr>
          <p:spPr>
            <a:xfrm>
              <a:off x="1547664" y="764704"/>
              <a:ext cx="1008112" cy="369332"/>
            </a:xfrm>
            <a:prstGeom prst="rect">
              <a:avLst/>
            </a:prstGeom>
            <a:noFill/>
          </p:spPr>
          <p:txBody>
            <a:bodyPr wrap="square" rtlCol="0">
              <a:spAutoFit/>
            </a:bodyPr>
            <a:lstStyle/>
            <a:p>
              <a:r>
                <a:rPr lang="en-US" dirty="0" smtClean="0"/>
                <a:t>Hansen</a:t>
              </a:r>
              <a:endParaRPr lang="en-US" dirty="0"/>
            </a:p>
          </p:txBody>
        </p:sp>
        <p:sp>
          <p:nvSpPr>
            <p:cNvPr id="9" name="Textfeld 8"/>
            <p:cNvSpPr txBox="1"/>
            <p:nvPr/>
          </p:nvSpPr>
          <p:spPr>
            <a:xfrm>
              <a:off x="2771800" y="764704"/>
              <a:ext cx="2376264" cy="369332"/>
            </a:xfrm>
            <a:prstGeom prst="rect">
              <a:avLst/>
            </a:prstGeom>
            <a:noFill/>
          </p:spPr>
          <p:txBody>
            <a:bodyPr wrap="square" rtlCol="0">
              <a:spAutoFit/>
            </a:bodyPr>
            <a:lstStyle/>
            <a:p>
              <a:r>
                <a:rPr lang="en-US" dirty="0" err="1" smtClean="0"/>
                <a:t>Heckmann</a:t>
              </a:r>
              <a:r>
                <a:rPr lang="en-US" dirty="0" smtClean="0"/>
                <a:t> /Weber</a:t>
              </a:r>
              <a:endParaRPr lang="en-US" dirty="0"/>
            </a:p>
          </p:txBody>
        </p:sp>
      </p:grpSp>
      <p:grpSp>
        <p:nvGrpSpPr>
          <p:cNvPr id="41" name="Gruppieren 40"/>
          <p:cNvGrpSpPr/>
          <p:nvPr/>
        </p:nvGrpSpPr>
        <p:grpSpPr>
          <a:xfrm>
            <a:off x="323528" y="1124744"/>
            <a:ext cx="8568952" cy="657364"/>
            <a:chOff x="323528" y="1124744"/>
            <a:chExt cx="8568952" cy="657364"/>
          </a:xfrm>
        </p:grpSpPr>
        <p:sp>
          <p:nvSpPr>
            <p:cNvPr id="10" name="Textfeld 9"/>
            <p:cNvSpPr txBox="1"/>
            <p:nvPr/>
          </p:nvSpPr>
          <p:spPr>
            <a:xfrm>
              <a:off x="323528" y="1124744"/>
              <a:ext cx="864096" cy="369332"/>
            </a:xfrm>
            <a:prstGeom prst="rect">
              <a:avLst/>
            </a:prstGeom>
            <a:noFill/>
          </p:spPr>
          <p:txBody>
            <a:bodyPr wrap="square" rtlCol="0">
              <a:spAutoFit/>
            </a:bodyPr>
            <a:lstStyle/>
            <a:p>
              <a:r>
                <a:rPr lang="en-US" b="1" dirty="0" smtClean="0"/>
                <a:t>2006</a:t>
              </a:r>
              <a:endParaRPr lang="en-US" b="1" dirty="0"/>
            </a:p>
          </p:txBody>
        </p:sp>
        <p:sp>
          <p:nvSpPr>
            <p:cNvPr id="11" name="Textfeld 10"/>
            <p:cNvSpPr txBox="1"/>
            <p:nvPr/>
          </p:nvSpPr>
          <p:spPr>
            <a:xfrm>
              <a:off x="1547664" y="1124744"/>
              <a:ext cx="1440160" cy="369332"/>
            </a:xfrm>
            <a:prstGeom prst="rect">
              <a:avLst/>
            </a:prstGeom>
            <a:noFill/>
          </p:spPr>
          <p:txBody>
            <a:bodyPr wrap="square" rtlCol="0">
              <a:spAutoFit/>
            </a:bodyPr>
            <a:lstStyle/>
            <a:p>
              <a:r>
                <a:rPr lang="en-US" dirty="0" err="1" smtClean="0"/>
                <a:t>Bundesrat</a:t>
              </a:r>
              <a:endParaRPr lang="en-US" dirty="0"/>
            </a:p>
          </p:txBody>
        </p:sp>
        <p:sp>
          <p:nvSpPr>
            <p:cNvPr id="12" name="Textfeld 11"/>
            <p:cNvSpPr txBox="1"/>
            <p:nvPr/>
          </p:nvSpPr>
          <p:spPr>
            <a:xfrm>
              <a:off x="3635896" y="1124744"/>
              <a:ext cx="5256584" cy="369332"/>
            </a:xfrm>
            <a:prstGeom prst="rect">
              <a:avLst/>
            </a:prstGeom>
            <a:noFill/>
          </p:spPr>
          <p:txBody>
            <a:bodyPr wrap="square" rtlCol="0">
              <a:spAutoFit/>
            </a:bodyPr>
            <a:lstStyle/>
            <a:p>
              <a:r>
                <a:rPr lang="en-US" dirty="0" smtClean="0"/>
                <a:t>Dieses </a:t>
              </a:r>
              <a:r>
                <a:rPr lang="en-US" dirty="0" err="1" smtClean="0"/>
                <a:t>Recht</a:t>
              </a:r>
              <a:r>
                <a:rPr lang="en-US" dirty="0" smtClean="0"/>
                <a:t> </a:t>
              </a:r>
              <a:r>
                <a:rPr lang="en-US" dirty="0" err="1" smtClean="0"/>
                <a:t>kann</a:t>
              </a:r>
              <a:r>
                <a:rPr lang="en-US" dirty="0" smtClean="0"/>
                <a:t> </a:t>
              </a:r>
              <a:r>
                <a:rPr lang="en-US" dirty="0" err="1" smtClean="0"/>
                <a:t>nicht</a:t>
              </a:r>
              <a:r>
                <a:rPr lang="en-US" dirty="0" smtClean="0"/>
                <a:t> </a:t>
              </a:r>
              <a:r>
                <a:rPr lang="en-US" dirty="0" err="1" smtClean="0"/>
                <a:t>abbedungen</a:t>
              </a:r>
              <a:r>
                <a:rPr lang="en-US" dirty="0" smtClean="0"/>
                <a:t> </a:t>
              </a:r>
              <a:r>
                <a:rPr lang="en-US" dirty="0" err="1" smtClean="0"/>
                <a:t>werden</a:t>
              </a:r>
              <a:endParaRPr lang="en-US" dirty="0"/>
            </a:p>
          </p:txBody>
        </p:sp>
        <p:sp>
          <p:nvSpPr>
            <p:cNvPr id="13" name="Textfeld 12"/>
            <p:cNvSpPr txBox="1"/>
            <p:nvPr/>
          </p:nvSpPr>
          <p:spPr>
            <a:xfrm>
              <a:off x="3635896" y="1412776"/>
              <a:ext cx="5256584" cy="369332"/>
            </a:xfrm>
            <a:prstGeom prst="rect">
              <a:avLst/>
            </a:prstGeom>
            <a:noFill/>
          </p:spPr>
          <p:txBody>
            <a:bodyPr wrap="square" rtlCol="0">
              <a:spAutoFit/>
            </a:bodyPr>
            <a:lstStyle/>
            <a:p>
              <a:r>
                <a:rPr lang="en-US" dirty="0" err="1" smtClean="0"/>
                <a:t>Interesse</a:t>
              </a:r>
              <a:r>
                <a:rPr lang="en-US" dirty="0" smtClean="0"/>
                <a:t> </a:t>
              </a:r>
              <a:r>
                <a:rPr lang="en-US" dirty="0" err="1" smtClean="0"/>
                <a:t>der</a:t>
              </a:r>
              <a:r>
                <a:rPr lang="en-US" dirty="0" smtClean="0"/>
                <a:t> </a:t>
              </a:r>
              <a:r>
                <a:rPr lang="en-US" dirty="0" err="1" smtClean="0"/>
                <a:t>Hochschulen</a:t>
              </a:r>
              <a:r>
                <a:rPr lang="en-US" dirty="0" smtClean="0"/>
                <a:t> </a:t>
              </a:r>
              <a:r>
                <a:rPr lang="en-US" dirty="0" err="1" smtClean="0"/>
                <a:t>nach</a:t>
              </a:r>
              <a:r>
                <a:rPr lang="en-US" dirty="0" smtClean="0"/>
                <a:t>  § 2  Abs. 7 </a:t>
              </a:r>
              <a:r>
                <a:rPr lang="en-US" dirty="0" err="1" smtClean="0"/>
                <a:t>HRG</a:t>
              </a:r>
              <a:endParaRPr lang="en-US" dirty="0"/>
            </a:p>
          </p:txBody>
        </p:sp>
      </p:grpSp>
      <p:grpSp>
        <p:nvGrpSpPr>
          <p:cNvPr id="42" name="Gruppieren 41"/>
          <p:cNvGrpSpPr/>
          <p:nvPr/>
        </p:nvGrpSpPr>
        <p:grpSpPr>
          <a:xfrm>
            <a:off x="323528" y="1844824"/>
            <a:ext cx="7992888" cy="369332"/>
            <a:chOff x="323528" y="1844824"/>
            <a:chExt cx="7992888" cy="369332"/>
          </a:xfrm>
        </p:grpSpPr>
        <p:sp>
          <p:nvSpPr>
            <p:cNvPr id="14" name="Textfeld 13"/>
            <p:cNvSpPr txBox="1"/>
            <p:nvPr/>
          </p:nvSpPr>
          <p:spPr>
            <a:xfrm>
              <a:off x="323528" y="1844824"/>
              <a:ext cx="864096" cy="369332"/>
            </a:xfrm>
            <a:prstGeom prst="rect">
              <a:avLst/>
            </a:prstGeom>
            <a:noFill/>
          </p:spPr>
          <p:txBody>
            <a:bodyPr wrap="square" rtlCol="0">
              <a:spAutoFit/>
            </a:bodyPr>
            <a:lstStyle/>
            <a:p>
              <a:r>
                <a:rPr lang="en-US" b="1" dirty="0" smtClean="0"/>
                <a:t>2006</a:t>
              </a:r>
              <a:endParaRPr lang="en-US" b="1" dirty="0"/>
            </a:p>
          </p:txBody>
        </p:sp>
        <p:sp>
          <p:nvSpPr>
            <p:cNvPr id="15" name="Textfeld 14"/>
            <p:cNvSpPr txBox="1"/>
            <p:nvPr/>
          </p:nvSpPr>
          <p:spPr>
            <a:xfrm>
              <a:off x="1547664" y="1844824"/>
              <a:ext cx="2016224" cy="369332"/>
            </a:xfrm>
            <a:prstGeom prst="rect">
              <a:avLst/>
            </a:prstGeom>
            <a:noFill/>
          </p:spPr>
          <p:txBody>
            <a:bodyPr wrap="square" rtlCol="0">
              <a:spAutoFit/>
            </a:bodyPr>
            <a:lstStyle/>
            <a:p>
              <a:r>
                <a:rPr lang="en-US" dirty="0" err="1" smtClean="0"/>
                <a:t>Bundesregierung</a:t>
              </a:r>
              <a:endParaRPr lang="en-US" dirty="0"/>
            </a:p>
          </p:txBody>
        </p:sp>
        <p:sp>
          <p:nvSpPr>
            <p:cNvPr id="16" name="Textfeld 15"/>
            <p:cNvSpPr txBox="1"/>
            <p:nvPr/>
          </p:nvSpPr>
          <p:spPr>
            <a:xfrm>
              <a:off x="3635896" y="1844824"/>
              <a:ext cx="4680520" cy="369332"/>
            </a:xfrm>
            <a:prstGeom prst="rect">
              <a:avLst/>
            </a:prstGeom>
            <a:noFill/>
          </p:spPr>
          <p:txBody>
            <a:bodyPr wrap="square" rtlCol="0">
              <a:spAutoFit/>
            </a:bodyPr>
            <a:lstStyle/>
            <a:p>
              <a:r>
                <a:rPr lang="en-US" dirty="0" err="1" smtClean="0"/>
                <a:t>Ablehnung</a:t>
              </a:r>
              <a:r>
                <a:rPr lang="en-US" dirty="0" smtClean="0"/>
                <a:t> des </a:t>
              </a:r>
              <a:r>
                <a:rPr lang="en-US" dirty="0" err="1" smtClean="0"/>
                <a:t>Bundesratvorschlags</a:t>
              </a:r>
              <a:endParaRPr lang="en-US" dirty="0"/>
            </a:p>
          </p:txBody>
        </p:sp>
      </p:grpSp>
      <p:grpSp>
        <p:nvGrpSpPr>
          <p:cNvPr id="43" name="Gruppieren 42"/>
          <p:cNvGrpSpPr/>
          <p:nvPr/>
        </p:nvGrpSpPr>
        <p:grpSpPr>
          <a:xfrm>
            <a:off x="323528" y="2204864"/>
            <a:ext cx="8208912" cy="646331"/>
            <a:chOff x="323528" y="2348880"/>
            <a:chExt cx="8208912" cy="646331"/>
          </a:xfrm>
        </p:grpSpPr>
        <p:sp>
          <p:nvSpPr>
            <p:cNvPr id="17" name="Textfeld 16"/>
            <p:cNvSpPr txBox="1"/>
            <p:nvPr/>
          </p:nvSpPr>
          <p:spPr>
            <a:xfrm>
              <a:off x="323528" y="2348880"/>
              <a:ext cx="1008112" cy="369332"/>
            </a:xfrm>
            <a:prstGeom prst="rect">
              <a:avLst/>
            </a:prstGeom>
            <a:noFill/>
          </p:spPr>
          <p:txBody>
            <a:bodyPr wrap="square" rtlCol="0">
              <a:spAutoFit/>
            </a:bodyPr>
            <a:lstStyle/>
            <a:p>
              <a:r>
                <a:rPr lang="en-US" b="1" dirty="0" smtClean="0"/>
                <a:t>1/2007</a:t>
              </a:r>
              <a:endParaRPr lang="en-US" b="1" dirty="0"/>
            </a:p>
          </p:txBody>
        </p:sp>
        <p:sp>
          <p:nvSpPr>
            <p:cNvPr id="18" name="Textfeld 17"/>
            <p:cNvSpPr txBox="1"/>
            <p:nvPr/>
          </p:nvSpPr>
          <p:spPr>
            <a:xfrm>
              <a:off x="1547664" y="2348880"/>
              <a:ext cx="2664296" cy="646331"/>
            </a:xfrm>
            <a:prstGeom prst="rect">
              <a:avLst/>
            </a:prstGeom>
            <a:noFill/>
          </p:spPr>
          <p:txBody>
            <a:bodyPr wrap="square" rtlCol="0">
              <a:spAutoFit/>
            </a:bodyPr>
            <a:lstStyle/>
            <a:p>
              <a:r>
                <a:rPr lang="en-US" dirty="0" err="1" smtClean="0"/>
                <a:t>Aktionsbündnis</a:t>
              </a:r>
              <a:r>
                <a:rPr lang="en-US" dirty="0" smtClean="0"/>
                <a:t> an </a:t>
              </a:r>
              <a:r>
                <a:rPr lang="en-US" dirty="0" err="1" smtClean="0"/>
                <a:t>Rechtsausschuss</a:t>
              </a:r>
              <a:endParaRPr lang="en-US" dirty="0"/>
            </a:p>
          </p:txBody>
        </p:sp>
        <p:sp>
          <p:nvSpPr>
            <p:cNvPr id="19" name="Textfeld 18"/>
            <p:cNvSpPr txBox="1"/>
            <p:nvPr/>
          </p:nvSpPr>
          <p:spPr>
            <a:xfrm>
              <a:off x="3635896" y="2348880"/>
              <a:ext cx="4896544" cy="646331"/>
            </a:xfrm>
            <a:prstGeom prst="rect">
              <a:avLst/>
            </a:prstGeom>
            <a:noFill/>
          </p:spPr>
          <p:txBody>
            <a:bodyPr wrap="square" rtlCol="0">
              <a:spAutoFit/>
            </a:bodyPr>
            <a:lstStyle/>
            <a:p>
              <a:r>
                <a:rPr lang="de-DE" dirty="0"/>
                <a:t>»Mit öffentlichen Mitteln geförderte Forschung </a:t>
              </a:r>
              <a:r>
                <a:rPr lang="de-DE" dirty="0" err="1"/>
                <a:t>muss</a:t>
              </a:r>
              <a:r>
                <a:rPr lang="de-DE" dirty="0"/>
                <a:t> schnell frei zugänglich sein«</a:t>
              </a:r>
              <a:endParaRPr lang="en-US" dirty="0"/>
            </a:p>
          </p:txBody>
        </p:sp>
      </p:grpSp>
      <p:grpSp>
        <p:nvGrpSpPr>
          <p:cNvPr id="44" name="Gruppieren 43"/>
          <p:cNvGrpSpPr/>
          <p:nvPr/>
        </p:nvGrpSpPr>
        <p:grpSpPr>
          <a:xfrm>
            <a:off x="323528" y="2852936"/>
            <a:ext cx="6984776" cy="369332"/>
            <a:chOff x="323528" y="2996952"/>
            <a:chExt cx="6984776" cy="369332"/>
          </a:xfrm>
        </p:grpSpPr>
        <p:sp>
          <p:nvSpPr>
            <p:cNvPr id="20" name="Textfeld 19"/>
            <p:cNvSpPr txBox="1"/>
            <p:nvPr/>
          </p:nvSpPr>
          <p:spPr>
            <a:xfrm>
              <a:off x="323528" y="2996952"/>
              <a:ext cx="864096" cy="369332"/>
            </a:xfrm>
            <a:prstGeom prst="rect">
              <a:avLst/>
            </a:prstGeom>
            <a:noFill/>
          </p:spPr>
          <p:txBody>
            <a:bodyPr wrap="square" rtlCol="0">
              <a:spAutoFit/>
            </a:bodyPr>
            <a:lstStyle/>
            <a:p>
              <a:r>
                <a:rPr lang="en-US" b="1" dirty="0" smtClean="0"/>
                <a:t>2008</a:t>
              </a:r>
              <a:endParaRPr lang="en-US" b="1" dirty="0"/>
            </a:p>
          </p:txBody>
        </p:sp>
        <p:sp>
          <p:nvSpPr>
            <p:cNvPr id="21" name="Textfeld 20"/>
            <p:cNvSpPr txBox="1"/>
            <p:nvPr/>
          </p:nvSpPr>
          <p:spPr>
            <a:xfrm>
              <a:off x="1547664" y="2996952"/>
              <a:ext cx="2016224" cy="369332"/>
            </a:xfrm>
            <a:prstGeom prst="rect">
              <a:avLst/>
            </a:prstGeom>
            <a:noFill/>
          </p:spPr>
          <p:txBody>
            <a:bodyPr wrap="square" rtlCol="0">
              <a:spAutoFit/>
            </a:bodyPr>
            <a:lstStyle/>
            <a:p>
              <a:r>
                <a:rPr lang="en-US" dirty="0" err="1" smtClean="0"/>
                <a:t>Zweiter</a:t>
              </a:r>
              <a:r>
                <a:rPr lang="en-US" dirty="0" smtClean="0"/>
                <a:t> </a:t>
              </a:r>
              <a:r>
                <a:rPr lang="en-US" dirty="0" err="1" smtClean="0"/>
                <a:t>Korb</a:t>
              </a:r>
              <a:endParaRPr lang="en-US" dirty="0"/>
            </a:p>
          </p:txBody>
        </p:sp>
        <p:sp>
          <p:nvSpPr>
            <p:cNvPr id="22" name="Textfeld 21"/>
            <p:cNvSpPr txBox="1"/>
            <p:nvPr/>
          </p:nvSpPr>
          <p:spPr>
            <a:xfrm>
              <a:off x="3707904" y="2996952"/>
              <a:ext cx="3600400" cy="369332"/>
            </a:xfrm>
            <a:prstGeom prst="rect">
              <a:avLst/>
            </a:prstGeom>
            <a:noFill/>
          </p:spPr>
          <p:txBody>
            <a:bodyPr wrap="square" rtlCol="0">
              <a:spAutoFit/>
            </a:bodyPr>
            <a:lstStyle/>
            <a:p>
              <a:r>
                <a:rPr lang="en-US" dirty="0" err="1" smtClean="0"/>
                <a:t>Ohne</a:t>
              </a:r>
              <a:r>
                <a:rPr lang="en-US" dirty="0" smtClean="0"/>
                <a:t> </a:t>
              </a:r>
              <a:r>
                <a:rPr lang="en-US" dirty="0" err="1" smtClean="0"/>
                <a:t>Änderung</a:t>
              </a:r>
              <a:r>
                <a:rPr lang="en-US" dirty="0" smtClean="0"/>
                <a:t> von § 38</a:t>
              </a:r>
              <a:endParaRPr lang="en-US" dirty="0"/>
            </a:p>
          </p:txBody>
        </p:sp>
      </p:grpSp>
      <p:grpSp>
        <p:nvGrpSpPr>
          <p:cNvPr id="45" name="Gruppieren 44"/>
          <p:cNvGrpSpPr/>
          <p:nvPr/>
        </p:nvGrpSpPr>
        <p:grpSpPr>
          <a:xfrm>
            <a:off x="1547664" y="3284984"/>
            <a:ext cx="7056784" cy="646331"/>
            <a:chOff x="1547664" y="3429000"/>
            <a:chExt cx="7056784" cy="646331"/>
          </a:xfrm>
        </p:grpSpPr>
        <p:sp>
          <p:nvSpPr>
            <p:cNvPr id="23" name="Textfeld 22"/>
            <p:cNvSpPr txBox="1"/>
            <p:nvPr/>
          </p:nvSpPr>
          <p:spPr>
            <a:xfrm>
              <a:off x="3635896" y="3429000"/>
              <a:ext cx="4968552" cy="646331"/>
            </a:xfrm>
            <a:prstGeom prst="rect">
              <a:avLst/>
            </a:prstGeom>
            <a:noFill/>
          </p:spPr>
          <p:txBody>
            <a:bodyPr wrap="square" rtlCol="0">
              <a:spAutoFit/>
            </a:bodyPr>
            <a:lstStyle/>
            <a:p>
              <a:r>
                <a:rPr lang="en-US" dirty="0" err="1" smtClean="0"/>
                <a:t>Auftrag</a:t>
              </a:r>
              <a:r>
                <a:rPr lang="en-US" dirty="0" smtClean="0"/>
                <a:t> an </a:t>
              </a:r>
              <a:r>
                <a:rPr lang="en-US" dirty="0" err="1" smtClean="0"/>
                <a:t>neue</a:t>
              </a:r>
              <a:r>
                <a:rPr lang="en-US" dirty="0" smtClean="0"/>
                <a:t> </a:t>
              </a:r>
              <a:r>
                <a:rPr lang="en-US" dirty="0" err="1" smtClean="0"/>
                <a:t>Regierung</a:t>
              </a:r>
              <a:r>
                <a:rPr lang="en-US" dirty="0" smtClean="0"/>
                <a:t>, </a:t>
              </a:r>
              <a:r>
                <a:rPr lang="en-US" dirty="0" err="1" smtClean="0"/>
                <a:t>eine</a:t>
              </a:r>
              <a:r>
                <a:rPr lang="en-US" dirty="0" smtClean="0"/>
                <a:t> </a:t>
              </a:r>
              <a:r>
                <a:rPr lang="en-US" dirty="0" err="1" smtClean="0"/>
                <a:t>Lösung</a:t>
              </a:r>
              <a:r>
                <a:rPr lang="en-US" dirty="0" smtClean="0"/>
                <a:t> </a:t>
              </a:r>
              <a:r>
                <a:rPr lang="en-US" dirty="0" err="1" smtClean="0"/>
                <a:t>für</a:t>
              </a:r>
              <a:r>
                <a:rPr lang="en-US" dirty="0" smtClean="0"/>
                <a:t> das </a:t>
              </a:r>
              <a:r>
                <a:rPr lang="en-US" dirty="0" err="1" smtClean="0"/>
                <a:t>Zweitveröffentlichungsrecht</a:t>
              </a:r>
              <a:r>
                <a:rPr lang="en-US" dirty="0" smtClean="0"/>
                <a:t> </a:t>
              </a:r>
              <a:r>
                <a:rPr lang="en-US" dirty="0" err="1" smtClean="0"/>
                <a:t>zu</a:t>
              </a:r>
              <a:r>
                <a:rPr lang="en-US" dirty="0" smtClean="0"/>
                <a:t> </a:t>
              </a:r>
              <a:r>
                <a:rPr lang="en-US" dirty="0" err="1" smtClean="0"/>
                <a:t>finden</a:t>
              </a:r>
              <a:endParaRPr lang="en-US" dirty="0"/>
            </a:p>
          </p:txBody>
        </p:sp>
        <p:sp>
          <p:nvSpPr>
            <p:cNvPr id="24" name="Textfeld 23"/>
            <p:cNvSpPr txBox="1"/>
            <p:nvPr/>
          </p:nvSpPr>
          <p:spPr>
            <a:xfrm>
              <a:off x="1547664" y="3429000"/>
              <a:ext cx="2016224" cy="369332"/>
            </a:xfrm>
            <a:prstGeom prst="rect">
              <a:avLst/>
            </a:prstGeom>
            <a:noFill/>
          </p:spPr>
          <p:txBody>
            <a:bodyPr wrap="square" rtlCol="0">
              <a:spAutoFit/>
            </a:bodyPr>
            <a:lstStyle/>
            <a:p>
              <a:r>
                <a:rPr lang="en-US" dirty="0" smtClean="0"/>
                <a:t>Bundestag</a:t>
              </a:r>
              <a:endParaRPr lang="en-US" dirty="0"/>
            </a:p>
          </p:txBody>
        </p:sp>
      </p:grpSp>
      <p:grpSp>
        <p:nvGrpSpPr>
          <p:cNvPr id="47" name="Gruppieren 46"/>
          <p:cNvGrpSpPr/>
          <p:nvPr/>
        </p:nvGrpSpPr>
        <p:grpSpPr>
          <a:xfrm>
            <a:off x="323528" y="4293096"/>
            <a:ext cx="7884876" cy="369332"/>
            <a:chOff x="323528" y="4293096"/>
            <a:chExt cx="5256584" cy="369332"/>
          </a:xfrm>
        </p:grpSpPr>
        <p:sp>
          <p:nvSpPr>
            <p:cNvPr id="27" name="Textfeld 26"/>
            <p:cNvSpPr txBox="1"/>
            <p:nvPr/>
          </p:nvSpPr>
          <p:spPr>
            <a:xfrm>
              <a:off x="323528" y="4293096"/>
              <a:ext cx="1080120" cy="369332"/>
            </a:xfrm>
            <a:prstGeom prst="rect">
              <a:avLst/>
            </a:prstGeom>
            <a:noFill/>
          </p:spPr>
          <p:txBody>
            <a:bodyPr wrap="square" rtlCol="0">
              <a:spAutoFit/>
            </a:bodyPr>
            <a:lstStyle/>
            <a:p>
              <a:r>
                <a:rPr lang="en-US" b="1" dirty="0"/>
                <a:t>7</a:t>
              </a:r>
              <a:r>
                <a:rPr lang="en-US" b="1" dirty="0" smtClean="0"/>
                <a:t>/2010</a:t>
              </a:r>
              <a:endParaRPr lang="en-US" b="1" dirty="0"/>
            </a:p>
          </p:txBody>
        </p:sp>
        <p:sp>
          <p:nvSpPr>
            <p:cNvPr id="28" name="Textfeld 27"/>
            <p:cNvSpPr txBox="1"/>
            <p:nvPr/>
          </p:nvSpPr>
          <p:spPr>
            <a:xfrm>
              <a:off x="1187624" y="4293096"/>
              <a:ext cx="4392488" cy="369332"/>
            </a:xfrm>
            <a:prstGeom prst="rect">
              <a:avLst/>
            </a:prstGeom>
            <a:noFill/>
          </p:spPr>
          <p:txBody>
            <a:bodyPr wrap="square" rtlCol="0">
              <a:spAutoFit/>
            </a:bodyPr>
            <a:lstStyle/>
            <a:p>
              <a:r>
                <a:rPr lang="en-US" dirty="0" err="1" smtClean="0"/>
                <a:t>BMJ</a:t>
              </a:r>
              <a:r>
                <a:rPr lang="en-US" dirty="0" smtClean="0"/>
                <a:t> </a:t>
              </a:r>
              <a:r>
                <a:rPr lang="en-US" dirty="0" err="1" smtClean="0"/>
                <a:t>Anhörung</a:t>
              </a:r>
              <a:r>
                <a:rPr lang="en-US" dirty="0" smtClean="0"/>
                <a:t> OA/</a:t>
              </a:r>
              <a:r>
                <a:rPr lang="en-US" dirty="0" err="1" smtClean="0"/>
                <a:t>Zweitv</a:t>
              </a:r>
              <a:r>
                <a:rPr lang="en-US" dirty="0" smtClean="0"/>
                <a:t>. – </a:t>
              </a:r>
              <a:r>
                <a:rPr lang="en-US" dirty="0" err="1" smtClean="0"/>
                <a:t>breite</a:t>
              </a:r>
              <a:r>
                <a:rPr lang="en-US" dirty="0" smtClean="0"/>
                <a:t> </a:t>
              </a:r>
              <a:r>
                <a:rPr lang="en-US" dirty="0" err="1" smtClean="0"/>
                <a:t>Zustimmung</a:t>
              </a:r>
              <a:r>
                <a:rPr lang="en-US" dirty="0" smtClean="0"/>
                <a:t> – </a:t>
              </a:r>
              <a:r>
                <a:rPr lang="en-US" dirty="0" err="1" smtClean="0"/>
                <a:t>Skepsis</a:t>
              </a:r>
              <a:r>
                <a:rPr lang="en-US" dirty="0" smtClean="0"/>
                <a:t> </a:t>
              </a:r>
              <a:r>
                <a:rPr lang="en-US" dirty="0" err="1" smtClean="0"/>
                <a:t>BMJ</a:t>
              </a:r>
              <a:endParaRPr lang="en-US" dirty="0"/>
            </a:p>
          </p:txBody>
        </p:sp>
      </p:grpSp>
      <p:grpSp>
        <p:nvGrpSpPr>
          <p:cNvPr id="48" name="Gruppieren 47"/>
          <p:cNvGrpSpPr/>
          <p:nvPr/>
        </p:nvGrpSpPr>
        <p:grpSpPr>
          <a:xfrm>
            <a:off x="323528" y="4931876"/>
            <a:ext cx="4608512" cy="369332"/>
            <a:chOff x="323528" y="4931876"/>
            <a:chExt cx="4608512" cy="369332"/>
          </a:xfrm>
        </p:grpSpPr>
        <p:sp>
          <p:nvSpPr>
            <p:cNvPr id="29" name="Textfeld 28"/>
            <p:cNvSpPr txBox="1"/>
            <p:nvPr/>
          </p:nvSpPr>
          <p:spPr>
            <a:xfrm>
              <a:off x="323528" y="4931876"/>
              <a:ext cx="1080120" cy="369332"/>
            </a:xfrm>
            <a:prstGeom prst="rect">
              <a:avLst/>
            </a:prstGeom>
            <a:noFill/>
          </p:spPr>
          <p:txBody>
            <a:bodyPr wrap="square" rtlCol="0">
              <a:spAutoFit/>
            </a:bodyPr>
            <a:lstStyle/>
            <a:p>
              <a:r>
                <a:rPr lang="en-US" b="1" dirty="0" smtClean="0"/>
                <a:t>2/2013</a:t>
              </a:r>
              <a:endParaRPr lang="en-US" b="1" dirty="0"/>
            </a:p>
          </p:txBody>
        </p:sp>
        <p:sp>
          <p:nvSpPr>
            <p:cNvPr id="30" name="Textfeld 29"/>
            <p:cNvSpPr txBox="1"/>
            <p:nvPr/>
          </p:nvSpPr>
          <p:spPr>
            <a:xfrm>
              <a:off x="1547664" y="4931876"/>
              <a:ext cx="3384376" cy="369332"/>
            </a:xfrm>
            <a:prstGeom prst="rect">
              <a:avLst/>
            </a:prstGeom>
            <a:noFill/>
          </p:spPr>
          <p:txBody>
            <a:bodyPr wrap="square" rtlCol="0">
              <a:spAutoFit/>
            </a:bodyPr>
            <a:lstStyle/>
            <a:p>
              <a:r>
                <a:rPr lang="en-US" dirty="0" err="1" smtClean="0"/>
                <a:t>RefE</a:t>
              </a:r>
              <a:r>
                <a:rPr lang="en-US" dirty="0" smtClean="0"/>
                <a:t> </a:t>
              </a:r>
              <a:r>
                <a:rPr lang="en-US" dirty="0" err="1" smtClean="0"/>
                <a:t>Zweitverwertung</a:t>
              </a:r>
              <a:endParaRPr lang="en-US" dirty="0"/>
            </a:p>
          </p:txBody>
        </p:sp>
      </p:grpSp>
      <p:grpSp>
        <p:nvGrpSpPr>
          <p:cNvPr id="49" name="Gruppieren 48"/>
          <p:cNvGrpSpPr/>
          <p:nvPr/>
        </p:nvGrpSpPr>
        <p:grpSpPr>
          <a:xfrm>
            <a:off x="323528" y="5219908"/>
            <a:ext cx="4608512" cy="369332"/>
            <a:chOff x="323528" y="5219908"/>
            <a:chExt cx="4608512" cy="369332"/>
          </a:xfrm>
        </p:grpSpPr>
        <p:sp>
          <p:nvSpPr>
            <p:cNvPr id="31" name="Textfeld 30"/>
            <p:cNvSpPr txBox="1"/>
            <p:nvPr/>
          </p:nvSpPr>
          <p:spPr>
            <a:xfrm>
              <a:off x="1547664" y="5219908"/>
              <a:ext cx="3384376" cy="369332"/>
            </a:xfrm>
            <a:prstGeom prst="rect">
              <a:avLst/>
            </a:prstGeom>
            <a:noFill/>
          </p:spPr>
          <p:txBody>
            <a:bodyPr wrap="square" rtlCol="0">
              <a:spAutoFit/>
            </a:bodyPr>
            <a:lstStyle/>
            <a:p>
              <a:r>
                <a:rPr lang="en-US" dirty="0" err="1" smtClean="0"/>
                <a:t>Bundesregierung</a:t>
              </a:r>
              <a:endParaRPr lang="en-US" dirty="0"/>
            </a:p>
          </p:txBody>
        </p:sp>
        <p:sp>
          <p:nvSpPr>
            <p:cNvPr id="32" name="Textfeld 31"/>
            <p:cNvSpPr txBox="1"/>
            <p:nvPr/>
          </p:nvSpPr>
          <p:spPr>
            <a:xfrm>
              <a:off x="323528" y="5219908"/>
              <a:ext cx="1080120" cy="369332"/>
            </a:xfrm>
            <a:prstGeom prst="rect">
              <a:avLst/>
            </a:prstGeom>
            <a:noFill/>
          </p:spPr>
          <p:txBody>
            <a:bodyPr wrap="square" rtlCol="0">
              <a:spAutoFit/>
            </a:bodyPr>
            <a:lstStyle/>
            <a:p>
              <a:r>
                <a:rPr lang="en-US" b="1" dirty="0"/>
                <a:t>4</a:t>
              </a:r>
              <a:r>
                <a:rPr lang="en-US" b="1" dirty="0" smtClean="0"/>
                <a:t>/2013</a:t>
              </a:r>
              <a:endParaRPr lang="en-US" b="1" dirty="0"/>
            </a:p>
          </p:txBody>
        </p:sp>
      </p:grpSp>
      <p:grpSp>
        <p:nvGrpSpPr>
          <p:cNvPr id="50" name="Gruppieren 49"/>
          <p:cNvGrpSpPr/>
          <p:nvPr/>
        </p:nvGrpSpPr>
        <p:grpSpPr>
          <a:xfrm>
            <a:off x="323528" y="5507940"/>
            <a:ext cx="4608512" cy="369332"/>
            <a:chOff x="323528" y="5507940"/>
            <a:chExt cx="4608512" cy="369332"/>
          </a:xfrm>
        </p:grpSpPr>
        <p:sp>
          <p:nvSpPr>
            <p:cNvPr id="33" name="Textfeld 32"/>
            <p:cNvSpPr txBox="1"/>
            <p:nvPr/>
          </p:nvSpPr>
          <p:spPr>
            <a:xfrm>
              <a:off x="1547664" y="5507940"/>
              <a:ext cx="3384376" cy="369332"/>
            </a:xfrm>
            <a:prstGeom prst="rect">
              <a:avLst/>
            </a:prstGeom>
            <a:noFill/>
          </p:spPr>
          <p:txBody>
            <a:bodyPr wrap="square" rtlCol="0">
              <a:spAutoFit/>
            </a:bodyPr>
            <a:lstStyle/>
            <a:p>
              <a:r>
                <a:rPr lang="en-US" dirty="0" smtClean="0"/>
                <a:t>Bundestag</a:t>
              </a:r>
              <a:endParaRPr lang="en-US" dirty="0"/>
            </a:p>
          </p:txBody>
        </p:sp>
        <p:sp>
          <p:nvSpPr>
            <p:cNvPr id="34" name="Textfeld 33"/>
            <p:cNvSpPr txBox="1"/>
            <p:nvPr/>
          </p:nvSpPr>
          <p:spPr>
            <a:xfrm>
              <a:off x="323528" y="5507940"/>
              <a:ext cx="1080120" cy="369332"/>
            </a:xfrm>
            <a:prstGeom prst="rect">
              <a:avLst/>
            </a:prstGeom>
            <a:noFill/>
          </p:spPr>
          <p:txBody>
            <a:bodyPr wrap="square" rtlCol="0">
              <a:spAutoFit/>
            </a:bodyPr>
            <a:lstStyle/>
            <a:p>
              <a:r>
                <a:rPr lang="en-US" b="1" dirty="0" smtClean="0"/>
                <a:t>6/2013</a:t>
              </a:r>
              <a:endParaRPr lang="en-US" b="1" dirty="0"/>
            </a:p>
          </p:txBody>
        </p:sp>
      </p:grpSp>
      <p:grpSp>
        <p:nvGrpSpPr>
          <p:cNvPr id="51" name="Gruppieren 50"/>
          <p:cNvGrpSpPr/>
          <p:nvPr/>
        </p:nvGrpSpPr>
        <p:grpSpPr>
          <a:xfrm>
            <a:off x="323528" y="5805264"/>
            <a:ext cx="2664296" cy="369332"/>
            <a:chOff x="323528" y="5939988"/>
            <a:chExt cx="2664296" cy="369332"/>
          </a:xfrm>
        </p:grpSpPr>
        <p:sp>
          <p:nvSpPr>
            <p:cNvPr id="35" name="Textfeld 34"/>
            <p:cNvSpPr txBox="1"/>
            <p:nvPr/>
          </p:nvSpPr>
          <p:spPr>
            <a:xfrm>
              <a:off x="1547664" y="5939988"/>
              <a:ext cx="1440160" cy="369332"/>
            </a:xfrm>
            <a:prstGeom prst="rect">
              <a:avLst/>
            </a:prstGeom>
            <a:noFill/>
          </p:spPr>
          <p:txBody>
            <a:bodyPr wrap="square" rtlCol="0">
              <a:spAutoFit/>
            </a:bodyPr>
            <a:lstStyle/>
            <a:p>
              <a:r>
                <a:rPr lang="en-US" dirty="0" err="1" smtClean="0"/>
                <a:t>Bundesrat</a:t>
              </a:r>
              <a:endParaRPr lang="en-US" dirty="0"/>
            </a:p>
          </p:txBody>
        </p:sp>
        <p:sp>
          <p:nvSpPr>
            <p:cNvPr id="36" name="Textfeld 35"/>
            <p:cNvSpPr txBox="1"/>
            <p:nvPr/>
          </p:nvSpPr>
          <p:spPr>
            <a:xfrm>
              <a:off x="323528" y="5939988"/>
              <a:ext cx="1080120" cy="369332"/>
            </a:xfrm>
            <a:prstGeom prst="rect">
              <a:avLst/>
            </a:prstGeom>
            <a:noFill/>
          </p:spPr>
          <p:txBody>
            <a:bodyPr wrap="square" rtlCol="0">
              <a:spAutoFit/>
            </a:bodyPr>
            <a:lstStyle/>
            <a:p>
              <a:r>
                <a:rPr lang="en-US" b="1" dirty="0" smtClean="0"/>
                <a:t>9/2013</a:t>
              </a:r>
              <a:endParaRPr lang="en-US" b="1" dirty="0"/>
            </a:p>
          </p:txBody>
        </p:sp>
      </p:grpSp>
      <p:grpSp>
        <p:nvGrpSpPr>
          <p:cNvPr id="58" name="Gruppieren 57"/>
          <p:cNvGrpSpPr/>
          <p:nvPr/>
        </p:nvGrpSpPr>
        <p:grpSpPr>
          <a:xfrm>
            <a:off x="323528" y="6174596"/>
            <a:ext cx="4032448" cy="369332"/>
            <a:chOff x="323528" y="6174596"/>
            <a:chExt cx="4032448" cy="369332"/>
          </a:xfrm>
        </p:grpSpPr>
        <p:sp>
          <p:nvSpPr>
            <p:cNvPr id="37" name="Textfeld 36"/>
            <p:cNvSpPr txBox="1"/>
            <p:nvPr/>
          </p:nvSpPr>
          <p:spPr>
            <a:xfrm>
              <a:off x="1547664" y="6174596"/>
              <a:ext cx="2808312" cy="369332"/>
            </a:xfrm>
            <a:prstGeom prst="rect">
              <a:avLst/>
            </a:prstGeom>
            <a:noFill/>
          </p:spPr>
          <p:txBody>
            <a:bodyPr wrap="square" rtlCol="0">
              <a:spAutoFit/>
            </a:bodyPr>
            <a:lstStyle/>
            <a:p>
              <a:r>
                <a:rPr lang="en-US" dirty="0" err="1" smtClean="0"/>
                <a:t>Bundesgesetzblatt</a:t>
              </a:r>
              <a:endParaRPr lang="en-US" dirty="0"/>
            </a:p>
          </p:txBody>
        </p:sp>
        <p:sp>
          <p:nvSpPr>
            <p:cNvPr id="38" name="Textfeld 37"/>
            <p:cNvSpPr txBox="1"/>
            <p:nvPr/>
          </p:nvSpPr>
          <p:spPr>
            <a:xfrm>
              <a:off x="323528" y="6174596"/>
              <a:ext cx="1080120" cy="369332"/>
            </a:xfrm>
            <a:prstGeom prst="rect">
              <a:avLst/>
            </a:prstGeom>
            <a:noFill/>
          </p:spPr>
          <p:txBody>
            <a:bodyPr wrap="square" rtlCol="0">
              <a:spAutoFit/>
            </a:bodyPr>
            <a:lstStyle/>
            <a:p>
              <a:r>
                <a:rPr lang="en-US" b="1" dirty="0" smtClean="0"/>
                <a:t>10/2013</a:t>
              </a:r>
              <a:endParaRPr lang="en-US" b="1" dirty="0"/>
            </a:p>
          </p:txBody>
        </p:sp>
      </p:grpSp>
      <p:grpSp>
        <p:nvGrpSpPr>
          <p:cNvPr id="46" name="Gruppieren 45"/>
          <p:cNvGrpSpPr/>
          <p:nvPr/>
        </p:nvGrpSpPr>
        <p:grpSpPr>
          <a:xfrm>
            <a:off x="323528" y="4005064"/>
            <a:ext cx="7992888" cy="369332"/>
            <a:chOff x="323528" y="4005064"/>
            <a:chExt cx="7992888" cy="369332"/>
          </a:xfrm>
        </p:grpSpPr>
        <p:sp>
          <p:nvSpPr>
            <p:cNvPr id="25" name="Textfeld 24"/>
            <p:cNvSpPr txBox="1"/>
            <p:nvPr/>
          </p:nvSpPr>
          <p:spPr>
            <a:xfrm>
              <a:off x="323528" y="4005064"/>
              <a:ext cx="1080120" cy="369332"/>
            </a:xfrm>
            <a:prstGeom prst="rect">
              <a:avLst/>
            </a:prstGeom>
            <a:noFill/>
          </p:spPr>
          <p:txBody>
            <a:bodyPr wrap="square" rtlCol="0">
              <a:spAutoFit/>
            </a:bodyPr>
            <a:lstStyle/>
            <a:p>
              <a:r>
                <a:rPr lang="en-US" b="1" dirty="0" smtClean="0"/>
                <a:t>6/2010</a:t>
              </a:r>
              <a:endParaRPr lang="en-US" b="1" dirty="0"/>
            </a:p>
          </p:txBody>
        </p:sp>
        <p:sp>
          <p:nvSpPr>
            <p:cNvPr id="26" name="Textfeld 25"/>
            <p:cNvSpPr txBox="1"/>
            <p:nvPr/>
          </p:nvSpPr>
          <p:spPr>
            <a:xfrm>
              <a:off x="1547664" y="4005064"/>
              <a:ext cx="3816424" cy="369332"/>
            </a:xfrm>
            <a:prstGeom prst="rect">
              <a:avLst/>
            </a:prstGeom>
            <a:noFill/>
          </p:spPr>
          <p:txBody>
            <a:bodyPr wrap="square" rtlCol="0">
              <a:spAutoFit/>
            </a:bodyPr>
            <a:lstStyle/>
            <a:p>
              <a:r>
                <a:rPr lang="en-US" dirty="0" smtClean="0"/>
                <a:t>Berliner </a:t>
              </a:r>
              <a:r>
                <a:rPr lang="en-US" dirty="0" err="1" smtClean="0"/>
                <a:t>Rede</a:t>
              </a:r>
              <a:r>
                <a:rPr lang="en-US" dirty="0" smtClean="0"/>
                <a:t> </a:t>
              </a:r>
              <a:r>
                <a:rPr lang="en-US" dirty="0" err="1" smtClean="0"/>
                <a:t>BMJ-Ministerin</a:t>
              </a:r>
              <a:endParaRPr lang="en-US" dirty="0"/>
            </a:p>
          </p:txBody>
        </p:sp>
        <p:sp>
          <p:nvSpPr>
            <p:cNvPr id="39" name="Textfeld 38"/>
            <p:cNvSpPr txBox="1"/>
            <p:nvPr/>
          </p:nvSpPr>
          <p:spPr>
            <a:xfrm>
              <a:off x="4716016" y="4005064"/>
              <a:ext cx="3600400" cy="369332"/>
            </a:xfrm>
            <a:prstGeom prst="rect">
              <a:avLst/>
            </a:prstGeom>
            <a:noFill/>
          </p:spPr>
          <p:txBody>
            <a:bodyPr wrap="square" rtlCol="0">
              <a:spAutoFit/>
            </a:bodyPr>
            <a:lstStyle/>
            <a:p>
              <a:r>
                <a:rPr lang="en-US" dirty="0" smtClean="0"/>
                <a:t>“Start” </a:t>
              </a:r>
              <a:r>
                <a:rPr lang="en-US" dirty="0" err="1" smtClean="0"/>
                <a:t>Dritter</a:t>
              </a:r>
              <a:r>
                <a:rPr lang="en-US" dirty="0" smtClean="0"/>
                <a:t> </a:t>
              </a:r>
              <a:r>
                <a:rPr lang="en-US" dirty="0" err="1" smtClean="0"/>
                <a:t>Korb</a:t>
              </a:r>
              <a:endParaRPr lang="en-US" dirty="0"/>
            </a:p>
          </p:txBody>
        </p:sp>
      </p:grpSp>
      <p:grpSp>
        <p:nvGrpSpPr>
          <p:cNvPr id="60" name="Gruppieren 59"/>
          <p:cNvGrpSpPr/>
          <p:nvPr/>
        </p:nvGrpSpPr>
        <p:grpSpPr>
          <a:xfrm>
            <a:off x="323528" y="4653136"/>
            <a:ext cx="9073008" cy="369332"/>
            <a:chOff x="323528" y="4653136"/>
            <a:chExt cx="9073008" cy="369332"/>
          </a:xfrm>
        </p:grpSpPr>
        <p:sp>
          <p:nvSpPr>
            <p:cNvPr id="54" name="Textfeld 53"/>
            <p:cNvSpPr txBox="1"/>
            <p:nvPr/>
          </p:nvSpPr>
          <p:spPr>
            <a:xfrm>
              <a:off x="323528" y="4653136"/>
              <a:ext cx="1080120" cy="369332"/>
            </a:xfrm>
            <a:prstGeom prst="rect">
              <a:avLst/>
            </a:prstGeom>
            <a:noFill/>
          </p:spPr>
          <p:txBody>
            <a:bodyPr wrap="square" rtlCol="0">
              <a:spAutoFit/>
            </a:bodyPr>
            <a:lstStyle/>
            <a:p>
              <a:r>
                <a:rPr lang="en-US" b="1" dirty="0" smtClean="0"/>
                <a:t>2/2011</a:t>
              </a:r>
              <a:endParaRPr lang="en-US" b="1" dirty="0"/>
            </a:p>
          </p:txBody>
        </p:sp>
        <p:sp>
          <p:nvSpPr>
            <p:cNvPr id="55" name="Textfeld 54"/>
            <p:cNvSpPr txBox="1"/>
            <p:nvPr/>
          </p:nvSpPr>
          <p:spPr>
            <a:xfrm>
              <a:off x="1547664" y="4653136"/>
              <a:ext cx="3384376" cy="369332"/>
            </a:xfrm>
            <a:prstGeom prst="rect">
              <a:avLst/>
            </a:prstGeom>
            <a:noFill/>
          </p:spPr>
          <p:txBody>
            <a:bodyPr wrap="square" rtlCol="0">
              <a:spAutoFit/>
            </a:bodyPr>
            <a:lstStyle/>
            <a:p>
              <a:r>
                <a:rPr lang="en-US" dirty="0" err="1" smtClean="0"/>
                <a:t>Einigung</a:t>
              </a:r>
              <a:r>
                <a:rPr lang="en-US" dirty="0" smtClean="0"/>
                <a:t> </a:t>
              </a:r>
              <a:r>
                <a:rPr lang="en-US" dirty="0" err="1" smtClean="0"/>
                <a:t>Länder</a:t>
              </a:r>
              <a:r>
                <a:rPr lang="en-US" dirty="0" smtClean="0"/>
                <a:t> - Allianz</a:t>
              </a:r>
              <a:endParaRPr lang="en-US" dirty="0"/>
            </a:p>
          </p:txBody>
        </p:sp>
        <p:sp>
          <p:nvSpPr>
            <p:cNvPr id="56" name="Textfeld 55"/>
            <p:cNvSpPr txBox="1"/>
            <p:nvPr/>
          </p:nvSpPr>
          <p:spPr>
            <a:xfrm>
              <a:off x="4608512" y="4653136"/>
              <a:ext cx="4788024" cy="369332"/>
            </a:xfrm>
            <a:prstGeom prst="rect">
              <a:avLst/>
            </a:prstGeom>
            <a:noFill/>
          </p:spPr>
          <p:txBody>
            <a:bodyPr wrap="square" rtlCol="0">
              <a:spAutoFit/>
            </a:bodyPr>
            <a:lstStyle/>
            <a:p>
              <a:r>
                <a:rPr lang="en-US" dirty="0" smtClean="0"/>
                <a:t>10/12 </a:t>
              </a:r>
              <a:r>
                <a:rPr lang="en-US" dirty="0" err="1" smtClean="0"/>
                <a:t>neuer</a:t>
              </a:r>
              <a:r>
                <a:rPr lang="en-US" dirty="0" smtClean="0"/>
                <a:t> </a:t>
              </a:r>
              <a:r>
                <a:rPr lang="en-US" dirty="0" err="1" smtClean="0"/>
                <a:t>Vorschlag</a:t>
              </a:r>
              <a:r>
                <a:rPr lang="en-US" dirty="0" smtClean="0"/>
                <a:t> </a:t>
              </a:r>
              <a:r>
                <a:rPr lang="en-US" dirty="0" err="1" smtClean="0"/>
                <a:t>Bundesrat</a:t>
              </a:r>
              <a:endParaRPr lang="en-US" dirty="0"/>
            </a:p>
          </p:txBody>
        </p:sp>
        <p:sp>
          <p:nvSpPr>
            <p:cNvPr id="57" name="Pfeil nach rechts 56"/>
            <p:cNvSpPr/>
            <p:nvPr/>
          </p:nvSpPr>
          <p:spPr>
            <a:xfrm>
              <a:off x="4283968" y="4725144"/>
              <a:ext cx="288032" cy="216024"/>
            </a:xfrm>
            <a:prstGeom prst="rightArrow">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4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60"/>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48"/>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49"/>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50"/>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51"/>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1" name="Picture 3"/>
          <p:cNvPicPr>
            <a:picLocks noChangeAspect="1" noChangeArrowheads="1"/>
          </p:cNvPicPr>
          <p:nvPr/>
        </p:nvPicPr>
        <p:blipFill>
          <a:blip r:embed="rId3" cstate="print"/>
          <a:srcRect/>
          <a:stretch>
            <a:fillRect/>
          </a:stretch>
        </p:blipFill>
        <p:spPr bwMode="auto">
          <a:xfrm>
            <a:off x="0" y="1268760"/>
            <a:ext cx="7740352" cy="5256584"/>
          </a:xfrm>
          <a:prstGeom prst="rect">
            <a:avLst/>
          </a:prstGeom>
          <a:noFill/>
          <a:ln w="9525">
            <a:noFill/>
            <a:miter lim="800000"/>
            <a:headEnd/>
            <a:tailEnd/>
          </a:ln>
        </p:spPr>
      </p:pic>
      <p:sp>
        <p:nvSpPr>
          <p:cNvPr id="58370" name="AutoShape 6">
            <a:hlinkClick r:id="rId4" action="ppaction://hlinksldjump"/>
          </p:cNvPr>
          <p:cNvSpPr>
            <a:spLocks/>
          </p:cNvSpPr>
          <p:nvPr/>
        </p:nvSpPr>
        <p:spPr bwMode="auto">
          <a:xfrm>
            <a:off x="8100392" y="5733256"/>
            <a:ext cx="838200" cy="593725"/>
          </a:xfrm>
          <a:custGeom>
            <a:avLst/>
            <a:gdLst>
              <a:gd name="T0" fmla="*/ 631113304 w 21600"/>
              <a:gd name="T1" fmla="*/ 0 h 21600"/>
              <a:gd name="T2" fmla="*/ 1262225365 w 21600"/>
              <a:gd name="T3" fmla="*/ 224296305 h 21600"/>
              <a:gd name="T4" fmla="*/ 631113304 w 21600"/>
              <a:gd name="T5" fmla="*/ 448591730 h 21600"/>
              <a:gd name="T6" fmla="*/ 0 w 21600"/>
              <a:gd name="T7" fmla="*/ 224296305 h 21600"/>
              <a:gd name="T8" fmla="*/ 558534834 w 21600"/>
              <a:gd name="T9" fmla="*/ 0 h 21600"/>
              <a:gd name="T10" fmla="*/ 558534834 w 21600"/>
              <a:gd name="T11" fmla="*/ 448591730 h 21600"/>
              <a:gd name="T12" fmla="*/ 17694720 60000 65536"/>
              <a:gd name="T13" fmla="*/ 0 60000 65536"/>
              <a:gd name="T14" fmla="*/ 5898240 60000 65536"/>
              <a:gd name="T15" fmla="*/ 11796480 60000 65536"/>
              <a:gd name="T16" fmla="*/ 17694720 60000 65536"/>
              <a:gd name="T17" fmla="*/ 5898240 60000 65536"/>
              <a:gd name="T18" fmla="*/ 4779 w 21600"/>
              <a:gd name="T19" fmla="*/ 5400 h 21600"/>
              <a:gd name="T20" fmla="*/ 21600 w 21600"/>
              <a:gd name="T21" fmla="*/ 162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21600" y="5400"/>
                </a:moveTo>
                <a:lnTo>
                  <a:pt x="9558" y="5400"/>
                </a:lnTo>
                <a:lnTo>
                  <a:pt x="9558" y="0"/>
                </a:lnTo>
                <a:lnTo>
                  <a:pt x="0" y="10800"/>
                </a:lnTo>
                <a:lnTo>
                  <a:pt x="9558" y="21600"/>
                </a:lnTo>
                <a:lnTo>
                  <a:pt x="9558" y="16200"/>
                </a:lnTo>
                <a:lnTo>
                  <a:pt x="21600" y="16200"/>
                </a:lnTo>
                <a:close/>
              </a:path>
            </a:pathLst>
          </a:custGeom>
          <a:solidFill>
            <a:srgbClr val="002060"/>
          </a:solidFill>
          <a:ln w="12701">
            <a:noFill/>
            <a:prstDash val="solid"/>
            <a:miter lim="800000"/>
            <a:headEnd/>
            <a:tailEnd/>
          </a:ln>
        </p:spPr>
        <p:txBody>
          <a:bodyPr lIns="18004" tIns="10799" rIns="18004" bIns="10799" anchor="ctr" anchorCtr="1">
            <a:spAutoFit/>
          </a:bodyPr>
          <a:lstStyle/>
          <a:p>
            <a:endParaRPr lang="de-DE" dirty="0"/>
          </a:p>
        </p:txBody>
      </p:sp>
      <p:sp>
        <p:nvSpPr>
          <p:cNvPr id="6" name="Textfeld 5"/>
          <p:cNvSpPr txBox="1"/>
          <p:nvPr/>
        </p:nvSpPr>
        <p:spPr>
          <a:xfrm>
            <a:off x="107504" y="4005064"/>
            <a:ext cx="3960440" cy="307777"/>
          </a:xfrm>
          <a:prstGeom prst="rect">
            <a:avLst/>
          </a:prstGeom>
          <a:solidFill>
            <a:srgbClr val="002060"/>
          </a:solidFill>
        </p:spPr>
        <p:txBody>
          <a:bodyPr wrap="square" rtlCol="0">
            <a:spAutoFit/>
          </a:bodyPr>
          <a:lstStyle/>
          <a:p>
            <a:r>
              <a:rPr lang="de-DE" sz="1400" dirty="0" smtClean="0">
                <a:solidFill>
                  <a:schemeClr val="bg1"/>
                </a:solidFill>
              </a:rPr>
              <a:t>http://creativecommons.org/licenses/by-sa/3.0/</a:t>
            </a:r>
            <a:endParaRPr lang="de-DE" sz="1400" dirty="0">
              <a:solidFill>
                <a:schemeClr val="bg1"/>
              </a:solidFill>
            </a:endParaRPr>
          </a:p>
        </p:txBody>
      </p:sp>
      <p:pic>
        <p:nvPicPr>
          <p:cNvPr id="12290" name="Picture 2"/>
          <p:cNvPicPr>
            <a:picLocks noChangeAspect="1" noChangeArrowheads="1"/>
          </p:cNvPicPr>
          <p:nvPr/>
        </p:nvPicPr>
        <p:blipFill>
          <a:blip r:embed="rId5" cstate="print"/>
          <a:srcRect/>
          <a:stretch>
            <a:fillRect/>
          </a:stretch>
        </p:blipFill>
        <p:spPr bwMode="auto">
          <a:xfrm>
            <a:off x="0" y="0"/>
            <a:ext cx="9144000" cy="1340767"/>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259632" y="1412776"/>
            <a:ext cx="6912768" cy="2010618"/>
          </a:xfrm>
        </p:spPr>
        <p:txBody>
          <a:bodyPr anchor="ctr"/>
          <a:lstStyle/>
          <a:p>
            <a:pPr algn="ctr"/>
            <a:r>
              <a:rPr lang="en-US" sz="2800" dirty="0" smtClean="0">
                <a:latin typeface="Calibri" pitchFamily="34" charset="0"/>
              </a:rPr>
              <a:t>Die </a:t>
            </a:r>
            <a:r>
              <a:rPr lang="en-US" sz="2800" dirty="0" err="1" smtClean="0">
                <a:latin typeface="Calibri" pitchFamily="34" charset="0"/>
              </a:rPr>
              <a:t>folgenden</a:t>
            </a:r>
            <a:r>
              <a:rPr lang="en-US" sz="2800" dirty="0" smtClean="0">
                <a:latin typeface="Calibri" pitchFamily="34" charset="0"/>
              </a:rPr>
              <a:t> </a:t>
            </a:r>
            <a:r>
              <a:rPr lang="en-US" sz="2800" dirty="0" err="1" smtClean="0">
                <a:latin typeface="Calibri" pitchFamily="34" charset="0"/>
              </a:rPr>
              <a:t>Folien</a:t>
            </a:r>
            <a:r>
              <a:rPr lang="en-US" sz="2800" dirty="0" smtClean="0">
                <a:latin typeface="Calibri" pitchFamily="34" charset="0"/>
              </a:rPr>
              <a:t> </a:t>
            </a:r>
            <a:r>
              <a:rPr lang="en-US" sz="2800" dirty="0" err="1" smtClean="0">
                <a:latin typeface="Calibri" pitchFamily="34" charset="0"/>
              </a:rPr>
              <a:t>eventuell</a:t>
            </a:r>
            <a:r>
              <a:rPr lang="en-US" sz="2800" dirty="0" smtClean="0">
                <a:latin typeface="Calibri" pitchFamily="34" charset="0"/>
              </a:rPr>
              <a:t> </a:t>
            </a:r>
            <a:r>
              <a:rPr lang="en-US" sz="2800" dirty="0" err="1" smtClean="0">
                <a:latin typeface="Calibri" pitchFamily="34" charset="0"/>
              </a:rPr>
              <a:t>zur</a:t>
            </a:r>
            <a:r>
              <a:rPr lang="en-US" sz="2800" dirty="0" smtClean="0">
                <a:latin typeface="Calibri" pitchFamily="34" charset="0"/>
              </a:rPr>
              <a:t> </a:t>
            </a:r>
            <a:r>
              <a:rPr lang="en-US" sz="2800" dirty="0" err="1" smtClean="0">
                <a:latin typeface="Calibri" pitchFamily="34" charset="0"/>
              </a:rPr>
              <a:t>Diskussion</a:t>
            </a:r>
            <a:r>
              <a:rPr lang="en-US" sz="2800" dirty="0" smtClean="0">
                <a:latin typeface="Calibri" pitchFamily="34" charset="0"/>
              </a:rPr>
              <a:t>,</a:t>
            </a:r>
            <a:br>
              <a:rPr lang="en-US" sz="2800" dirty="0" smtClean="0">
                <a:latin typeface="Calibri" pitchFamily="34" charset="0"/>
              </a:rPr>
            </a:br>
            <a:r>
              <a:rPr lang="en-US" sz="2800" dirty="0" err="1" smtClean="0">
                <a:latin typeface="Calibri" pitchFamily="34" charset="0"/>
              </a:rPr>
              <a:t>nicht</a:t>
            </a:r>
            <a:r>
              <a:rPr lang="en-US" sz="2800" dirty="0" smtClean="0">
                <a:latin typeface="Calibri" pitchFamily="34" charset="0"/>
              </a:rPr>
              <a:t> </a:t>
            </a:r>
            <a:r>
              <a:rPr lang="en-US" sz="2800" dirty="0" err="1" smtClean="0">
                <a:latin typeface="Calibri" pitchFamily="34" charset="0"/>
              </a:rPr>
              <a:t>Teil</a:t>
            </a:r>
            <a:r>
              <a:rPr lang="en-US" sz="2800" dirty="0" smtClean="0">
                <a:latin typeface="Calibri" pitchFamily="34" charset="0"/>
              </a:rPr>
              <a:t> des </a:t>
            </a:r>
            <a:r>
              <a:rPr lang="en-US" sz="2800" dirty="0" err="1" smtClean="0">
                <a:latin typeface="Calibri" pitchFamily="34" charset="0"/>
              </a:rPr>
              <a:t>Vortrags</a:t>
            </a:r>
            <a:endParaRPr lang="en-US" sz="2800" dirty="0">
              <a:latin typeface="Calibri" pitchFamily="34" charset="0"/>
            </a:endParaRPr>
          </a:p>
        </p:txBody>
      </p:sp>
      <p:sp>
        <p:nvSpPr>
          <p:cNvPr id="4" name="Foliennummernplatzhalter 3"/>
          <p:cNvSpPr>
            <a:spLocks noGrp="1"/>
          </p:cNvSpPr>
          <p:nvPr>
            <p:ph type="sldNum" sz="quarter" idx="12"/>
          </p:nvPr>
        </p:nvSpPr>
        <p:spPr/>
        <p:txBody>
          <a:bodyPr/>
          <a:lstStyle/>
          <a:p>
            <a:pPr>
              <a:defRPr/>
            </a:pPr>
            <a:fld id="{86DBC630-A2E8-4068-BF39-0B9677811039}" type="slidenum">
              <a:rPr lang="en-US" altLang="en-US" smtClean="0">
                <a:latin typeface="Calibri" pitchFamily="34" charset="0"/>
              </a:rPr>
              <a:pPr>
                <a:defRPr/>
              </a:pPr>
              <a:t>31</a:t>
            </a:fld>
            <a:endParaRPr lang="en-US" altLang="en-US" dirty="0">
              <a:latin typeface="Calibri" pitchFamily="34" charset="0"/>
            </a:endParaRPr>
          </a:p>
        </p:txBody>
      </p:sp>
      <p:sp>
        <p:nvSpPr>
          <p:cNvPr id="11" name="Pfeil nach unten 10"/>
          <p:cNvSpPr/>
          <p:nvPr/>
        </p:nvSpPr>
        <p:spPr>
          <a:xfrm rot="2604473">
            <a:off x="8672686" y="126968"/>
            <a:ext cx="288032" cy="648072"/>
          </a:xfrm>
          <a:prstGeom prst="downArrow">
            <a:avLst>
              <a:gd name="adj1" fmla="val 50000"/>
              <a:gd name="adj2" fmla="val 86759"/>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39552" y="1124744"/>
            <a:ext cx="7776864" cy="858490"/>
          </a:xfrm>
        </p:spPr>
        <p:txBody>
          <a:bodyPr anchor="ctr"/>
          <a:lstStyle/>
          <a:p>
            <a:pPr algn="ctr"/>
            <a:r>
              <a:rPr lang="en-US" sz="2800" dirty="0" smtClean="0">
                <a:latin typeface="Calibri" pitchFamily="34" charset="0"/>
              </a:rPr>
              <a:t>Was </a:t>
            </a:r>
            <a:r>
              <a:rPr lang="en-US" sz="2800" dirty="0" err="1" smtClean="0">
                <a:latin typeface="Calibri" pitchFamily="34" charset="0"/>
              </a:rPr>
              <a:t>ist</a:t>
            </a:r>
            <a:r>
              <a:rPr lang="en-US" sz="2800" dirty="0" smtClean="0">
                <a:latin typeface="Calibri" pitchFamily="34" charset="0"/>
              </a:rPr>
              <a:t> </a:t>
            </a:r>
            <a:r>
              <a:rPr lang="en-US" sz="2800" dirty="0" err="1" smtClean="0">
                <a:latin typeface="Calibri" pitchFamily="34" charset="0"/>
              </a:rPr>
              <a:t>zwischen</a:t>
            </a:r>
            <a:r>
              <a:rPr lang="en-US" sz="2800" dirty="0" smtClean="0">
                <a:latin typeface="Calibri" pitchFamily="34" charset="0"/>
              </a:rPr>
              <a:t> </a:t>
            </a:r>
            <a:r>
              <a:rPr lang="en-US" sz="2800" dirty="0" err="1" smtClean="0">
                <a:latin typeface="Calibri" pitchFamily="34" charset="0"/>
              </a:rPr>
              <a:t>dem</a:t>
            </a:r>
            <a:r>
              <a:rPr lang="en-US" sz="2800" dirty="0" smtClean="0">
                <a:latin typeface="Calibri" pitchFamily="34" charset="0"/>
              </a:rPr>
              <a:t> 20.2.13 und 5.4.13 </a:t>
            </a:r>
            <a:r>
              <a:rPr lang="en-US" sz="2800" dirty="0" err="1" smtClean="0">
                <a:latin typeface="Calibri" pitchFamily="34" charset="0"/>
              </a:rPr>
              <a:t>passiert</a:t>
            </a:r>
            <a:r>
              <a:rPr lang="en-US" sz="2800" dirty="0" smtClean="0">
                <a:latin typeface="Calibri" pitchFamily="34" charset="0"/>
              </a:rPr>
              <a:t>?</a:t>
            </a:r>
            <a:br>
              <a:rPr lang="en-US" sz="2800" dirty="0" smtClean="0">
                <a:latin typeface="Calibri" pitchFamily="34" charset="0"/>
              </a:rPr>
            </a:br>
            <a:r>
              <a:rPr lang="en-US" sz="2800" dirty="0" err="1" smtClean="0">
                <a:latin typeface="Calibri" pitchFamily="34" charset="0"/>
              </a:rPr>
              <a:t>Wer</a:t>
            </a:r>
            <a:r>
              <a:rPr lang="en-US" sz="2800" dirty="0" smtClean="0">
                <a:latin typeface="Calibri" pitchFamily="34" charset="0"/>
              </a:rPr>
              <a:t> hat was </a:t>
            </a:r>
            <a:r>
              <a:rPr lang="en-US" sz="2800" dirty="0" err="1" smtClean="0">
                <a:latin typeface="Calibri" pitchFamily="34" charset="0"/>
              </a:rPr>
              <a:t>wann</a:t>
            </a:r>
            <a:r>
              <a:rPr lang="en-US" sz="2800" dirty="0" smtClean="0">
                <a:latin typeface="Calibri" pitchFamily="34" charset="0"/>
              </a:rPr>
              <a:t> </a:t>
            </a:r>
            <a:r>
              <a:rPr lang="en-US" sz="2800" dirty="0" err="1" smtClean="0">
                <a:latin typeface="Calibri" pitchFamily="34" charset="0"/>
              </a:rPr>
              <a:t>gewusst</a:t>
            </a:r>
            <a:r>
              <a:rPr lang="en-US" sz="2800" dirty="0" smtClean="0">
                <a:latin typeface="Calibri" pitchFamily="34" charset="0"/>
              </a:rPr>
              <a:t> </a:t>
            </a:r>
            <a:r>
              <a:rPr lang="en-US" sz="2800" dirty="0" err="1" smtClean="0">
                <a:latin typeface="Calibri" pitchFamily="34" charset="0"/>
              </a:rPr>
              <a:t>oder</a:t>
            </a:r>
            <a:r>
              <a:rPr lang="en-US" sz="2800" dirty="0" smtClean="0">
                <a:latin typeface="Calibri" pitchFamily="34" charset="0"/>
              </a:rPr>
              <a:t> </a:t>
            </a:r>
            <a:r>
              <a:rPr lang="en-US" sz="2800" dirty="0" err="1" smtClean="0">
                <a:latin typeface="Calibri" pitchFamily="34" charset="0"/>
              </a:rPr>
              <a:t>wissen</a:t>
            </a:r>
            <a:r>
              <a:rPr lang="en-US" sz="2800" dirty="0" smtClean="0">
                <a:latin typeface="Calibri" pitchFamily="34" charset="0"/>
              </a:rPr>
              <a:t> </a:t>
            </a:r>
            <a:r>
              <a:rPr lang="en-US" sz="2800" dirty="0" err="1" smtClean="0">
                <a:latin typeface="Calibri" pitchFamily="34" charset="0"/>
              </a:rPr>
              <a:t>können</a:t>
            </a:r>
            <a:r>
              <a:rPr lang="en-US" sz="2800" dirty="0" smtClean="0">
                <a:latin typeface="Calibri" pitchFamily="34" charset="0"/>
              </a:rPr>
              <a:t>?</a:t>
            </a:r>
            <a:endParaRPr lang="en-US" sz="2800" dirty="0">
              <a:latin typeface="Calibri" pitchFamily="34" charset="0"/>
            </a:endParaRPr>
          </a:p>
        </p:txBody>
      </p:sp>
      <p:sp>
        <p:nvSpPr>
          <p:cNvPr id="4" name="Foliennummernplatzhalter 3"/>
          <p:cNvSpPr>
            <a:spLocks noGrp="1"/>
          </p:cNvSpPr>
          <p:nvPr>
            <p:ph type="sldNum" sz="quarter" idx="12"/>
          </p:nvPr>
        </p:nvSpPr>
        <p:spPr/>
        <p:txBody>
          <a:bodyPr/>
          <a:lstStyle/>
          <a:p>
            <a:pPr>
              <a:defRPr/>
            </a:pPr>
            <a:fld id="{86DBC630-A2E8-4068-BF39-0B9677811039}" type="slidenum">
              <a:rPr lang="en-US" altLang="en-US" smtClean="0">
                <a:latin typeface="Calibri" pitchFamily="34" charset="0"/>
              </a:rPr>
              <a:pPr>
                <a:defRPr/>
              </a:pPr>
              <a:t>32</a:t>
            </a:fld>
            <a:endParaRPr lang="en-US" altLang="en-US" dirty="0">
              <a:latin typeface="Calibri" pitchFamily="34" charset="0"/>
            </a:endParaRPr>
          </a:p>
        </p:txBody>
      </p:sp>
      <p:sp>
        <p:nvSpPr>
          <p:cNvPr id="11" name="Pfeil nach unten 10"/>
          <p:cNvSpPr/>
          <p:nvPr/>
        </p:nvSpPr>
        <p:spPr>
          <a:xfrm rot="2604473">
            <a:off x="8672686" y="126968"/>
            <a:ext cx="288032" cy="648072"/>
          </a:xfrm>
          <a:prstGeom prst="downArrow">
            <a:avLst>
              <a:gd name="adj1" fmla="val 50000"/>
              <a:gd name="adj2" fmla="val 86759"/>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pitchFamily="34" charset="0"/>
            </a:endParaRPr>
          </a:p>
        </p:txBody>
      </p:sp>
      <p:sp>
        <p:nvSpPr>
          <p:cNvPr id="13" name="Textfeld 12"/>
          <p:cNvSpPr txBox="1"/>
          <p:nvPr/>
        </p:nvSpPr>
        <p:spPr>
          <a:xfrm>
            <a:off x="251520" y="1988840"/>
            <a:ext cx="8496944" cy="369332"/>
          </a:xfrm>
          <a:prstGeom prst="rect">
            <a:avLst/>
          </a:prstGeom>
          <a:noFill/>
        </p:spPr>
        <p:txBody>
          <a:bodyPr wrap="square" rtlCol="0">
            <a:spAutoFit/>
          </a:bodyPr>
          <a:lstStyle/>
          <a:p>
            <a:pPr algn="ctr"/>
            <a:r>
              <a:rPr lang="en-US" dirty="0" err="1" smtClean="0"/>
              <a:t>Stellungnahmen</a:t>
            </a:r>
            <a:r>
              <a:rPr lang="en-US" dirty="0" smtClean="0"/>
              <a:t> </a:t>
            </a:r>
            <a:r>
              <a:rPr lang="en-US" dirty="0" err="1" smtClean="0"/>
              <a:t>zur</a:t>
            </a:r>
            <a:r>
              <a:rPr lang="en-US" dirty="0" smtClean="0"/>
              <a:t> </a:t>
            </a:r>
            <a:r>
              <a:rPr lang="en-US" dirty="0" err="1" smtClean="0"/>
              <a:t>RefE</a:t>
            </a:r>
            <a:r>
              <a:rPr lang="en-US" dirty="0" smtClean="0"/>
              <a:t> des </a:t>
            </a:r>
            <a:r>
              <a:rPr lang="en-US" dirty="0" err="1" smtClean="0"/>
              <a:t>BMJ</a:t>
            </a:r>
            <a:r>
              <a:rPr lang="en-US" dirty="0" smtClean="0"/>
              <a:t> </a:t>
            </a:r>
            <a:r>
              <a:rPr lang="en-US" dirty="0" err="1" smtClean="0"/>
              <a:t>sollten</a:t>
            </a:r>
            <a:r>
              <a:rPr lang="en-US" dirty="0" smtClean="0"/>
              <a:t> </a:t>
            </a:r>
            <a:r>
              <a:rPr lang="en-US" dirty="0" err="1" smtClean="0"/>
              <a:t>bis</a:t>
            </a:r>
            <a:r>
              <a:rPr lang="en-US" dirty="0" smtClean="0"/>
              <a:t> 6.3.2103 </a:t>
            </a:r>
            <a:r>
              <a:rPr lang="en-US" dirty="0" err="1" smtClean="0"/>
              <a:t>eingegangen</a:t>
            </a:r>
            <a:r>
              <a:rPr lang="en-US" dirty="0" smtClean="0"/>
              <a:t> </a:t>
            </a:r>
            <a:r>
              <a:rPr lang="en-US" dirty="0" err="1" smtClean="0"/>
              <a:t>sein</a:t>
            </a:r>
            <a:endParaRPr lang="en-US" dirty="0"/>
          </a:p>
        </p:txBody>
      </p:sp>
      <p:sp>
        <p:nvSpPr>
          <p:cNvPr id="14" name="Textfeld 13"/>
          <p:cNvSpPr txBox="1"/>
          <p:nvPr/>
        </p:nvSpPr>
        <p:spPr>
          <a:xfrm>
            <a:off x="179512" y="260648"/>
            <a:ext cx="7920880" cy="646331"/>
          </a:xfrm>
          <a:prstGeom prst="rect">
            <a:avLst/>
          </a:prstGeom>
          <a:noFill/>
        </p:spPr>
        <p:txBody>
          <a:bodyPr wrap="square" rtlCol="0">
            <a:spAutoFit/>
          </a:bodyPr>
          <a:lstStyle/>
          <a:p>
            <a:pPr algn="ctr"/>
            <a:r>
              <a:rPr lang="en-US" dirty="0" err="1" smtClean="0"/>
              <a:t>Im</a:t>
            </a:r>
            <a:r>
              <a:rPr lang="en-US" dirty="0" smtClean="0"/>
              <a:t> </a:t>
            </a:r>
            <a:r>
              <a:rPr lang="en-US" dirty="0" err="1" smtClean="0"/>
              <a:t>folgenden</a:t>
            </a:r>
            <a:r>
              <a:rPr lang="en-US" dirty="0" smtClean="0"/>
              <a:t> </a:t>
            </a:r>
            <a:r>
              <a:rPr lang="en-US" dirty="0" err="1" smtClean="0"/>
              <a:t>gehe</a:t>
            </a:r>
            <a:r>
              <a:rPr lang="en-US" dirty="0" smtClean="0"/>
              <a:t> </a:t>
            </a:r>
            <a:r>
              <a:rPr lang="en-US" dirty="0" err="1" smtClean="0"/>
              <a:t>ich</a:t>
            </a:r>
            <a:r>
              <a:rPr lang="en-US" dirty="0" smtClean="0"/>
              <a:t> </a:t>
            </a:r>
            <a:r>
              <a:rPr lang="en-US" dirty="0" err="1" smtClean="0"/>
              <a:t>nur</a:t>
            </a:r>
            <a:r>
              <a:rPr lang="en-US" dirty="0" smtClean="0"/>
              <a:t> auf </a:t>
            </a:r>
            <a:r>
              <a:rPr lang="en-US" dirty="0"/>
              <a:t>d</a:t>
            </a:r>
            <a:r>
              <a:rPr lang="en-US" dirty="0" smtClean="0"/>
              <a:t>as Problem </a:t>
            </a:r>
            <a:r>
              <a:rPr lang="en-US" dirty="0" err="1" smtClean="0"/>
              <a:t>der</a:t>
            </a:r>
            <a:r>
              <a:rPr lang="en-US" dirty="0" smtClean="0"/>
              <a:t> </a:t>
            </a:r>
            <a:r>
              <a:rPr lang="en-US" dirty="0" err="1" smtClean="0"/>
              <a:t>Ausklammerung</a:t>
            </a:r>
            <a:r>
              <a:rPr lang="en-US" dirty="0" smtClean="0"/>
              <a:t> </a:t>
            </a:r>
            <a:r>
              <a:rPr lang="en-US" dirty="0" err="1" smtClean="0"/>
              <a:t>der</a:t>
            </a:r>
            <a:r>
              <a:rPr lang="en-US" dirty="0" smtClean="0"/>
              <a:t> “</a:t>
            </a:r>
            <a:r>
              <a:rPr lang="en-US" dirty="0" err="1" smtClean="0"/>
              <a:t>normalen</a:t>
            </a:r>
            <a:r>
              <a:rPr lang="en-US" dirty="0" smtClean="0"/>
              <a:t>” </a:t>
            </a:r>
            <a:r>
              <a:rPr lang="en-US" dirty="0" err="1" smtClean="0"/>
              <a:t>Hochschulforschung</a:t>
            </a:r>
            <a:r>
              <a:rPr lang="en-US" dirty="0" smtClean="0"/>
              <a:t> </a:t>
            </a:r>
            <a:r>
              <a:rPr lang="en-US" dirty="0" err="1" smtClean="0"/>
              <a:t>ein</a:t>
            </a:r>
            <a:endParaRPr lang="en-US" dirty="0"/>
          </a:p>
        </p:txBody>
      </p:sp>
      <p:sp>
        <p:nvSpPr>
          <p:cNvPr id="15" name="Textfeld 14"/>
          <p:cNvSpPr txBox="1"/>
          <p:nvPr/>
        </p:nvSpPr>
        <p:spPr>
          <a:xfrm>
            <a:off x="251520" y="2420888"/>
            <a:ext cx="8496944" cy="369332"/>
          </a:xfrm>
          <a:prstGeom prst="rect">
            <a:avLst/>
          </a:prstGeom>
          <a:noFill/>
        </p:spPr>
        <p:txBody>
          <a:bodyPr wrap="square" rtlCol="0">
            <a:spAutoFit/>
          </a:bodyPr>
          <a:lstStyle/>
          <a:p>
            <a:pPr algn="ctr"/>
            <a:r>
              <a:rPr lang="en-US" dirty="0" smtClean="0"/>
              <a:t>Rainer Kuhlen in </a:t>
            </a:r>
            <a:r>
              <a:rPr lang="en-US" dirty="0" err="1" smtClean="0"/>
              <a:t>IUWIS</a:t>
            </a:r>
            <a:r>
              <a:rPr lang="en-US" dirty="0" smtClean="0"/>
              <a:t> 5.3.2013</a:t>
            </a:r>
            <a:endParaRPr lang="en-US" dirty="0"/>
          </a:p>
        </p:txBody>
      </p:sp>
      <p:sp>
        <p:nvSpPr>
          <p:cNvPr id="16" name="Textfeld 15"/>
          <p:cNvSpPr txBox="1"/>
          <p:nvPr/>
        </p:nvSpPr>
        <p:spPr>
          <a:xfrm>
            <a:off x="251520" y="2852936"/>
            <a:ext cx="8496944" cy="2308324"/>
          </a:xfrm>
          <a:prstGeom prst="rect">
            <a:avLst/>
          </a:prstGeom>
          <a:noFill/>
        </p:spPr>
        <p:txBody>
          <a:bodyPr wrap="square" rtlCol="0">
            <a:spAutoFit/>
          </a:bodyPr>
          <a:lstStyle/>
          <a:p>
            <a:pPr algn="ctr"/>
            <a:r>
              <a:rPr lang="de-DE" dirty="0" smtClean="0"/>
              <a:t>Das Recht soll nur den Autoren von Werken zugebilligt werden, die zu mindestens 50% mit öffentlichen Mitteln gefördert worden sind.</a:t>
            </a:r>
          </a:p>
          <a:p>
            <a:pPr algn="ctr"/>
            <a:endParaRPr lang="de-DE" dirty="0"/>
          </a:p>
          <a:p>
            <a:pPr algn="ctr"/>
            <a:r>
              <a:rPr lang="de-DE" dirty="0" smtClean="0"/>
              <a:t> Absurd würde es, wenn, wie es der </a:t>
            </a:r>
            <a:r>
              <a:rPr lang="de-DE" b="1" dirty="0" smtClean="0"/>
              <a:t>Börsenverein des Buchhandels </a:t>
            </a:r>
            <a:r>
              <a:rPr lang="de-DE" dirty="0" smtClean="0"/>
              <a:t>offenbar gerade noch zugestehen will,  nur Werke gemeint sind, die aus finanzierter Projektforschung entstanden sind. Das Recht </a:t>
            </a:r>
            <a:r>
              <a:rPr lang="de-DE" dirty="0" err="1" smtClean="0"/>
              <a:t>muss</a:t>
            </a:r>
            <a:r>
              <a:rPr lang="de-DE" dirty="0" smtClean="0"/>
              <a:t> für alle </a:t>
            </a:r>
            <a:r>
              <a:rPr lang="de-DE" dirty="0" err="1" smtClean="0"/>
              <a:t>WissenschaftlerInnen</a:t>
            </a:r>
            <a:r>
              <a:rPr lang="de-DE" dirty="0" smtClean="0"/>
              <a:t> gelten. So hat es ja auch der derzeit noch geltende § 38 vorgesehen. Da ist im ersten Absatz ohne Einschränkung nur von „Urheber“ die Rede..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2"/>
          </p:nvPr>
        </p:nvSpPr>
        <p:spPr/>
        <p:txBody>
          <a:bodyPr/>
          <a:lstStyle/>
          <a:p>
            <a:pPr>
              <a:defRPr/>
            </a:pPr>
            <a:fld id="{86DBC630-A2E8-4068-BF39-0B9677811039}" type="slidenum">
              <a:rPr lang="en-US" altLang="en-US" smtClean="0">
                <a:latin typeface="Calibri" pitchFamily="34" charset="0"/>
              </a:rPr>
              <a:pPr>
                <a:defRPr/>
              </a:pPr>
              <a:t>33</a:t>
            </a:fld>
            <a:endParaRPr lang="en-US" altLang="en-US" dirty="0">
              <a:latin typeface="Calibri" pitchFamily="34" charset="0"/>
            </a:endParaRPr>
          </a:p>
        </p:txBody>
      </p:sp>
      <p:sp>
        <p:nvSpPr>
          <p:cNvPr id="8" name="Titel 1"/>
          <p:cNvSpPr>
            <a:spLocks noGrp="1"/>
          </p:cNvSpPr>
          <p:nvPr>
            <p:ph type="title"/>
          </p:nvPr>
        </p:nvSpPr>
        <p:spPr>
          <a:xfrm>
            <a:off x="620080" y="122238"/>
            <a:ext cx="7543800" cy="858490"/>
          </a:xfrm>
        </p:spPr>
        <p:txBody>
          <a:bodyPr anchor="ctr"/>
          <a:lstStyle/>
          <a:p>
            <a:pPr algn="ctr"/>
            <a:r>
              <a:rPr lang="en-US" sz="2800" dirty="0" smtClean="0">
                <a:latin typeface="Calibri" pitchFamily="34" charset="0"/>
              </a:rPr>
              <a:t>Es </a:t>
            </a:r>
            <a:r>
              <a:rPr lang="en-US" sz="2800" dirty="0" err="1" smtClean="0">
                <a:latin typeface="Calibri" pitchFamily="34" charset="0"/>
              </a:rPr>
              <a:t>ist</a:t>
            </a:r>
            <a:r>
              <a:rPr lang="en-US" sz="2800" dirty="0" smtClean="0">
                <a:latin typeface="Calibri" pitchFamily="34" charset="0"/>
              </a:rPr>
              <a:t> </a:t>
            </a:r>
            <a:r>
              <a:rPr lang="en-US" sz="2800" dirty="0" err="1" smtClean="0">
                <a:latin typeface="Calibri" pitchFamily="34" charset="0"/>
              </a:rPr>
              <a:t>nicht</a:t>
            </a:r>
            <a:r>
              <a:rPr lang="en-US" sz="2800" dirty="0" smtClean="0">
                <a:latin typeface="Calibri" pitchFamily="34" charset="0"/>
              </a:rPr>
              <a:t> </a:t>
            </a:r>
            <a:r>
              <a:rPr lang="en-US" sz="2800" dirty="0" err="1" smtClean="0">
                <a:latin typeface="Calibri" pitchFamily="34" charset="0"/>
              </a:rPr>
              <a:t>immer</a:t>
            </a:r>
            <a:r>
              <a:rPr lang="en-US" sz="2800" dirty="0" smtClean="0">
                <a:latin typeface="Calibri" pitchFamily="34" charset="0"/>
              </a:rPr>
              <a:t> das </a:t>
            </a:r>
            <a:r>
              <a:rPr lang="en-US" sz="2800" dirty="0" err="1" smtClean="0">
                <a:latin typeface="Calibri" pitchFamily="34" charset="0"/>
              </a:rPr>
              <a:t>BMJ</a:t>
            </a:r>
            <a:r>
              <a:rPr lang="en-US" sz="2800" dirty="0" smtClean="0">
                <a:latin typeface="Calibri" pitchFamily="34" charset="0"/>
              </a:rPr>
              <a:t> – </a:t>
            </a:r>
            <a:r>
              <a:rPr lang="en-US" sz="2800" dirty="0" err="1" smtClean="0">
                <a:latin typeface="Calibri" pitchFamily="34" charset="0"/>
              </a:rPr>
              <a:t>manchmal</a:t>
            </a:r>
            <a:r>
              <a:rPr lang="en-US" sz="2800" dirty="0" smtClean="0">
                <a:latin typeface="Calibri" pitchFamily="34" charset="0"/>
              </a:rPr>
              <a:t> </a:t>
            </a:r>
            <a:r>
              <a:rPr lang="en-US" sz="2800" dirty="0" err="1" smtClean="0">
                <a:latin typeface="Calibri" pitchFamily="34" charset="0"/>
              </a:rPr>
              <a:t>aber</a:t>
            </a:r>
            <a:r>
              <a:rPr lang="en-US" sz="2800" dirty="0" smtClean="0">
                <a:latin typeface="Calibri" pitchFamily="34" charset="0"/>
              </a:rPr>
              <a:t> </a:t>
            </a:r>
            <a:r>
              <a:rPr lang="en-US" sz="2800" dirty="0" err="1" smtClean="0">
                <a:latin typeface="Calibri" pitchFamily="34" charset="0"/>
              </a:rPr>
              <a:t>doch</a:t>
            </a:r>
            <a:r>
              <a:rPr lang="en-US" sz="2800" dirty="0" smtClean="0">
                <a:latin typeface="Calibri" pitchFamily="34" charset="0"/>
              </a:rPr>
              <a:t>??</a:t>
            </a:r>
            <a:endParaRPr lang="en-US" sz="2800" dirty="0">
              <a:latin typeface="Calibri" pitchFamily="34" charset="0"/>
            </a:endParaRPr>
          </a:p>
        </p:txBody>
      </p:sp>
      <p:sp>
        <p:nvSpPr>
          <p:cNvPr id="9" name="Textfeld 8"/>
          <p:cNvSpPr txBox="1"/>
          <p:nvPr/>
        </p:nvSpPr>
        <p:spPr>
          <a:xfrm>
            <a:off x="755576" y="1340768"/>
            <a:ext cx="7056784" cy="1754326"/>
          </a:xfrm>
          <a:prstGeom prst="rect">
            <a:avLst/>
          </a:prstGeom>
          <a:noFill/>
        </p:spPr>
        <p:txBody>
          <a:bodyPr wrap="square" rtlCol="0">
            <a:spAutoFit/>
          </a:bodyPr>
          <a:lstStyle/>
          <a:p>
            <a:pPr algn="ctr"/>
            <a:r>
              <a:rPr lang="de-DE" dirty="0" smtClean="0">
                <a:latin typeface="Calibri" pitchFamily="34" charset="0"/>
              </a:rPr>
              <a:t>Zuweilen haben </a:t>
            </a:r>
            <a:r>
              <a:rPr lang="de-DE" dirty="0">
                <a:latin typeface="Calibri" pitchFamily="34" charset="0"/>
              </a:rPr>
              <a:t>die Zuständigen im Bundesjustizministerium nur deshalb quasi wissenschaftsfreundliche Regulierungen in ihre Vorschläge aufgenommen </a:t>
            </a:r>
            <a:r>
              <a:rPr lang="de-DE" dirty="0" smtClean="0">
                <a:latin typeface="Calibri" pitchFamily="34" charset="0"/>
              </a:rPr>
              <a:t>…, weil </a:t>
            </a:r>
            <a:r>
              <a:rPr lang="de-DE" dirty="0">
                <a:latin typeface="Calibri" pitchFamily="34" charset="0"/>
              </a:rPr>
              <a:t>dieses zunächst einmal Vertreter der Wissenschaft ruhig stellen konnten – wohl wissend, </a:t>
            </a:r>
            <a:r>
              <a:rPr lang="de-DE" dirty="0" err="1">
                <a:latin typeface="Calibri" pitchFamily="34" charset="0"/>
              </a:rPr>
              <a:t>dass</a:t>
            </a:r>
            <a:r>
              <a:rPr lang="de-DE" dirty="0">
                <a:latin typeface="Calibri" pitchFamily="34" charset="0"/>
              </a:rPr>
              <a:t> im weiteren </a:t>
            </a:r>
            <a:r>
              <a:rPr lang="de-DE" dirty="0" smtClean="0">
                <a:latin typeface="Calibri" pitchFamily="34" charset="0"/>
              </a:rPr>
              <a:t>Prozesse der </a:t>
            </a:r>
            <a:r>
              <a:rPr lang="de-DE" dirty="0">
                <a:latin typeface="Calibri" pitchFamily="34" charset="0"/>
              </a:rPr>
              <a:t>Aushandlung, z.B. im </a:t>
            </a:r>
            <a:r>
              <a:rPr lang="de-DE" dirty="0" err="1">
                <a:latin typeface="Calibri" pitchFamily="34" charset="0"/>
              </a:rPr>
              <a:t>Rechtsausschuss</a:t>
            </a:r>
            <a:r>
              <a:rPr lang="de-DE" dirty="0">
                <a:latin typeface="Calibri" pitchFamily="34" charset="0"/>
              </a:rPr>
              <a:t>, diese freundlichen Regelungen wieder revidiert würden.</a:t>
            </a:r>
            <a:endParaRPr lang="en-US" dirty="0">
              <a:latin typeface="Calibri" pitchFamily="34" charset="0"/>
            </a:endParaRPr>
          </a:p>
        </p:txBody>
      </p:sp>
      <p:sp>
        <p:nvSpPr>
          <p:cNvPr id="11" name="Textfeld 10"/>
          <p:cNvSpPr txBox="1"/>
          <p:nvPr/>
        </p:nvSpPr>
        <p:spPr>
          <a:xfrm>
            <a:off x="611560" y="3873822"/>
            <a:ext cx="7560840" cy="923330"/>
          </a:xfrm>
          <a:prstGeom prst="rect">
            <a:avLst/>
          </a:prstGeom>
          <a:noFill/>
        </p:spPr>
        <p:txBody>
          <a:bodyPr wrap="square" rtlCol="0">
            <a:spAutoFit/>
          </a:bodyPr>
          <a:lstStyle/>
          <a:p>
            <a:pPr algn="ctr"/>
            <a:r>
              <a:rPr lang="de-DE" dirty="0" smtClean="0">
                <a:latin typeface="Calibri" pitchFamily="34" charset="0"/>
              </a:rPr>
              <a:t>So Elmar </a:t>
            </a:r>
            <a:r>
              <a:rPr lang="de-DE" dirty="0" err="1">
                <a:latin typeface="Calibri" pitchFamily="34" charset="0"/>
              </a:rPr>
              <a:t>Hucko</a:t>
            </a:r>
            <a:r>
              <a:rPr lang="de-DE" dirty="0">
                <a:latin typeface="Calibri" pitchFamily="34" charset="0"/>
              </a:rPr>
              <a:t>, bis Ende 2004 für das Urheberrecht im Bundesjustizministerium zuständig, auf einer Tagung in München im Beck.-Verlag am 22.6.2007 </a:t>
            </a:r>
            <a:endParaRPr lang="en-US" dirty="0">
              <a:latin typeface="Calibri" pitchFamily="34"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22238"/>
            <a:ext cx="7543800" cy="858490"/>
          </a:xfrm>
        </p:spPr>
        <p:txBody>
          <a:bodyPr anchor="ctr"/>
          <a:lstStyle/>
          <a:p>
            <a:pPr algn="ctr"/>
            <a:r>
              <a:rPr lang="en-US" sz="2800" dirty="0" err="1" smtClean="0">
                <a:latin typeface="Calibri" pitchFamily="34" charset="0"/>
              </a:rPr>
              <a:t>Trotzdem</a:t>
            </a:r>
            <a:r>
              <a:rPr lang="en-US" sz="2800" dirty="0" smtClean="0">
                <a:latin typeface="Calibri" pitchFamily="34" charset="0"/>
              </a:rPr>
              <a:t>: Es </a:t>
            </a:r>
            <a:r>
              <a:rPr lang="en-US" sz="2800" dirty="0" err="1" smtClean="0">
                <a:latin typeface="Calibri" pitchFamily="34" charset="0"/>
              </a:rPr>
              <a:t>ist</a:t>
            </a:r>
            <a:r>
              <a:rPr lang="en-US" sz="2800" dirty="0" smtClean="0">
                <a:latin typeface="Calibri" pitchFamily="34" charset="0"/>
              </a:rPr>
              <a:t> </a:t>
            </a:r>
            <a:r>
              <a:rPr lang="en-US" sz="2800" dirty="0" err="1" smtClean="0">
                <a:latin typeface="Calibri" pitchFamily="34" charset="0"/>
              </a:rPr>
              <a:t>nicht</a:t>
            </a:r>
            <a:r>
              <a:rPr lang="en-US" sz="2800" dirty="0" smtClean="0">
                <a:latin typeface="Calibri" pitchFamily="34" charset="0"/>
              </a:rPr>
              <a:t> </a:t>
            </a:r>
            <a:r>
              <a:rPr lang="en-US" sz="2800" dirty="0" err="1" smtClean="0">
                <a:latin typeface="Calibri" pitchFamily="34" charset="0"/>
              </a:rPr>
              <a:t>immer</a:t>
            </a:r>
            <a:r>
              <a:rPr lang="en-US" sz="2800" dirty="0" smtClean="0">
                <a:latin typeface="Calibri" pitchFamily="34" charset="0"/>
              </a:rPr>
              <a:t> das </a:t>
            </a:r>
            <a:r>
              <a:rPr lang="en-US" sz="2800" dirty="0" err="1" smtClean="0">
                <a:latin typeface="Calibri" pitchFamily="34" charset="0"/>
              </a:rPr>
              <a:t>BMJ</a:t>
            </a:r>
            <a:r>
              <a:rPr lang="en-US" sz="2800" dirty="0" smtClean="0">
                <a:latin typeface="Calibri" pitchFamily="34" charset="0"/>
              </a:rPr>
              <a:t> </a:t>
            </a:r>
            <a:br>
              <a:rPr lang="en-US" sz="2800" dirty="0" smtClean="0">
                <a:latin typeface="Calibri" pitchFamily="34" charset="0"/>
              </a:rPr>
            </a:br>
            <a:r>
              <a:rPr lang="en-US" sz="2800" dirty="0" err="1" smtClean="0">
                <a:latin typeface="Calibri" pitchFamily="34" charset="0"/>
              </a:rPr>
              <a:t>Beispiel</a:t>
            </a:r>
            <a:r>
              <a:rPr lang="en-US" sz="2800" dirty="0" smtClean="0">
                <a:latin typeface="Calibri" pitchFamily="34" charset="0"/>
              </a:rPr>
              <a:t> </a:t>
            </a:r>
            <a:r>
              <a:rPr lang="en-US" sz="2800" dirty="0" err="1" smtClean="0">
                <a:latin typeface="Calibri" pitchFamily="34" charset="0"/>
              </a:rPr>
              <a:t>Zweitverwertungsrecht</a:t>
            </a:r>
            <a:endParaRPr lang="en-US" sz="2800" dirty="0">
              <a:latin typeface="Calibri" pitchFamily="34" charset="0"/>
            </a:endParaRPr>
          </a:p>
        </p:txBody>
      </p:sp>
      <p:sp>
        <p:nvSpPr>
          <p:cNvPr id="4" name="Foliennummernplatzhalter 3"/>
          <p:cNvSpPr>
            <a:spLocks noGrp="1"/>
          </p:cNvSpPr>
          <p:nvPr>
            <p:ph type="sldNum" sz="quarter" idx="12"/>
          </p:nvPr>
        </p:nvSpPr>
        <p:spPr/>
        <p:txBody>
          <a:bodyPr/>
          <a:lstStyle/>
          <a:p>
            <a:pPr>
              <a:defRPr/>
            </a:pPr>
            <a:fld id="{86DBC630-A2E8-4068-BF39-0B9677811039}" type="slidenum">
              <a:rPr lang="en-US" altLang="en-US" smtClean="0">
                <a:latin typeface="Calibri" pitchFamily="34" charset="0"/>
              </a:rPr>
              <a:pPr>
                <a:defRPr/>
              </a:pPr>
              <a:t>34</a:t>
            </a:fld>
            <a:endParaRPr lang="en-US" altLang="en-US" dirty="0">
              <a:latin typeface="Calibri" pitchFamily="34" charset="0"/>
            </a:endParaRPr>
          </a:p>
        </p:txBody>
      </p:sp>
      <p:sp>
        <p:nvSpPr>
          <p:cNvPr id="7" name="Textfeld 6"/>
          <p:cNvSpPr txBox="1"/>
          <p:nvPr/>
        </p:nvSpPr>
        <p:spPr>
          <a:xfrm>
            <a:off x="611560" y="1700809"/>
            <a:ext cx="7848872" cy="2246769"/>
          </a:xfrm>
          <a:prstGeom prst="rect">
            <a:avLst/>
          </a:prstGeom>
          <a:noFill/>
        </p:spPr>
        <p:txBody>
          <a:bodyPr wrap="square" rtlCol="0">
            <a:spAutoFit/>
          </a:bodyPr>
          <a:lstStyle/>
          <a:p>
            <a:r>
              <a:rPr lang="de-DE" sz="2000" dirty="0" smtClean="0">
                <a:latin typeface="Calibri" pitchFamily="34" charset="0"/>
              </a:rPr>
              <a:t>Mit </a:t>
            </a:r>
            <a:r>
              <a:rPr lang="de-DE" sz="2000" dirty="0">
                <a:latin typeface="Calibri" pitchFamily="34" charset="0"/>
              </a:rPr>
              <a:t>der vorgeschlagenen Regelung erhält der Autor eines wissenschaftlichen Beitrags, </a:t>
            </a:r>
            <a:r>
              <a:rPr lang="de-DE" sz="2000" b="1" dirty="0" smtClean="0">
                <a:latin typeface="Calibri" pitchFamily="34" charset="0"/>
              </a:rPr>
              <a:t>der</a:t>
            </a:r>
            <a:r>
              <a:rPr lang="de-DE" sz="2000" dirty="0" smtClean="0">
                <a:latin typeface="Calibri" pitchFamily="34" charset="0"/>
              </a:rPr>
              <a:t> </a:t>
            </a:r>
            <a:r>
              <a:rPr lang="de-DE" sz="2000" b="1" dirty="0" smtClean="0">
                <a:latin typeface="Calibri" pitchFamily="34" charset="0"/>
              </a:rPr>
              <a:t>überwiegend </a:t>
            </a:r>
            <a:r>
              <a:rPr lang="de-DE" sz="2000" b="1" dirty="0">
                <a:latin typeface="Calibri" pitchFamily="34" charset="0"/>
              </a:rPr>
              <a:t>mit öffentlichen Mitteln finanziert wurde</a:t>
            </a:r>
            <a:r>
              <a:rPr lang="de-DE" sz="2000" dirty="0">
                <a:latin typeface="Calibri" pitchFamily="34" charset="0"/>
              </a:rPr>
              <a:t>, ein unabdingbares Zweitverwertungsrecht,</a:t>
            </a:r>
          </a:p>
          <a:p>
            <a:r>
              <a:rPr lang="de-DE" sz="2000" dirty="0">
                <a:latin typeface="Calibri" pitchFamily="34" charset="0"/>
              </a:rPr>
              <a:t>nämlich das Recht, seinen Beitrag erneut öffentlich zugänglich zu machen.</a:t>
            </a:r>
          </a:p>
          <a:p>
            <a:r>
              <a:rPr lang="de-DE" sz="2000" dirty="0">
                <a:latin typeface="Calibri" pitchFamily="34" charset="0"/>
              </a:rPr>
              <a:t>Dies ist nach Satz 1 dann der Fall, wenn der Beitrag im Rahmen einer </a:t>
            </a:r>
            <a:r>
              <a:rPr lang="de-DE" sz="2000" b="1" dirty="0">
                <a:latin typeface="Calibri" pitchFamily="34" charset="0"/>
              </a:rPr>
              <a:t>mindestens </a:t>
            </a:r>
            <a:r>
              <a:rPr lang="de-DE" sz="2000" b="1" dirty="0" smtClean="0">
                <a:latin typeface="Calibri" pitchFamily="34" charset="0"/>
              </a:rPr>
              <a:t>zur Hälfte </a:t>
            </a:r>
            <a:r>
              <a:rPr lang="de-DE" sz="2000" b="1" dirty="0">
                <a:latin typeface="Calibri" pitchFamily="34" charset="0"/>
              </a:rPr>
              <a:t>mit öffentlichen Mitteln finanzierten </a:t>
            </a:r>
            <a:r>
              <a:rPr lang="de-DE" sz="2000" b="1" dirty="0" smtClean="0">
                <a:latin typeface="Calibri" pitchFamily="34" charset="0"/>
              </a:rPr>
              <a:t>Lehr- </a:t>
            </a:r>
            <a:r>
              <a:rPr lang="de-DE" sz="2000" b="1" dirty="0">
                <a:latin typeface="Calibri" pitchFamily="34" charset="0"/>
              </a:rPr>
              <a:t>und Forschungstätigkeit </a:t>
            </a:r>
            <a:r>
              <a:rPr lang="de-DE" sz="2000" dirty="0">
                <a:latin typeface="Calibri" pitchFamily="34" charset="0"/>
              </a:rPr>
              <a:t>entstanden ist.</a:t>
            </a:r>
            <a:endParaRPr lang="en-US" sz="2000" dirty="0">
              <a:latin typeface="Calibri" pitchFamily="34" charset="0"/>
            </a:endParaRPr>
          </a:p>
        </p:txBody>
      </p:sp>
      <p:sp>
        <p:nvSpPr>
          <p:cNvPr id="8" name="Textfeld 7"/>
          <p:cNvSpPr txBox="1"/>
          <p:nvPr/>
        </p:nvSpPr>
        <p:spPr>
          <a:xfrm>
            <a:off x="7668344" y="980728"/>
            <a:ext cx="1368152" cy="646331"/>
          </a:xfrm>
          <a:prstGeom prst="rect">
            <a:avLst/>
          </a:prstGeom>
          <a:solidFill>
            <a:srgbClr val="002060"/>
          </a:solidFill>
        </p:spPr>
        <p:txBody>
          <a:bodyPr wrap="square" rtlCol="0">
            <a:spAutoFit/>
          </a:bodyPr>
          <a:lstStyle/>
          <a:p>
            <a:pPr algn="ctr"/>
            <a:r>
              <a:rPr lang="en-US" dirty="0" smtClean="0">
                <a:solidFill>
                  <a:schemeClr val="bg1"/>
                </a:solidFill>
              </a:rPr>
              <a:t>Stand 20.2.2013</a:t>
            </a:r>
            <a:endParaRPr lang="en-US" dirty="0">
              <a:solidFill>
                <a:schemeClr val="bg1"/>
              </a:solidFill>
            </a:endParaRPr>
          </a:p>
        </p:txBody>
      </p:sp>
      <p:sp>
        <p:nvSpPr>
          <p:cNvPr id="9" name="Textfeld 8"/>
          <p:cNvSpPr txBox="1"/>
          <p:nvPr/>
        </p:nvSpPr>
        <p:spPr>
          <a:xfrm>
            <a:off x="7596336" y="116632"/>
            <a:ext cx="1440160" cy="646331"/>
          </a:xfrm>
          <a:prstGeom prst="rect">
            <a:avLst/>
          </a:prstGeom>
          <a:solidFill>
            <a:srgbClr val="002060"/>
          </a:solidFill>
        </p:spPr>
        <p:txBody>
          <a:bodyPr wrap="square" rtlCol="0">
            <a:spAutoFit/>
          </a:bodyPr>
          <a:lstStyle/>
          <a:p>
            <a:pPr algn="ctr"/>
            <a:r>
              <a:rPr lang="en-US" dirty="0" err="1" smtClean="0">
                <a:solidFill>
                  <a:schemeClr val="bg1"/>
                </a:solidFill>
              </a:rPr>
              <a:t>aus</a:t>
            </a:r>
            <a:r>
              <a:rPr lang="en-US" dirty="0" smtClean="0">
                <a:solidFill>
                  <a:schemeClr val="bg1"/>
                </a:solidFill>
              </a:rPr>
              <a:t> </a:t>
            </a:r>
            <a:r>
              <a:rPr lang="en-US" dirty="0" err="1" smtClean="0">
                <a:solidFill>
                  <a:schemeClr val="bg1"/>
                </a:solidFill>
              </a:rPr>
              <a:t>der</a:t>
            </a:r>
            <a:r>
              <a:rPr lang="en-US" dirty="0" smtClean="0">
                <a:solidFill>
                  <a:schemeClr val="bg1"/>
                </a:solidFill>
              </a:rPr>
              <a:t> </a:t>
            </a:r>
            <a:r>
              <a:rPr lang="en-US" dirty="0" err="1" smtClean="0">
                <a:solidFill>
                  <a:schemeClr val="bg1"/>
                </a:solidFill>
              </a:rPr>
              <a:t>Begründung</a:t>
            </a:r>
            <a:endParaRPr lang="en-US" dirty="0">
              <a:solidFill>
                <a:schemeClr val="bg1"/>
              </a:solidFill>
            </a:endParaRPr>
          </a:p>
        </p:txBody>
      </p:sp>
      <p:sp>
        <p:nvSpPr>
          <p:cNvPr id="11" name="Pfeil nach unten 10"/>
          <p:cNvSpPr/>
          <p:nvPr/>
        </p:nvSpPr>
        <p:spPr>
          <a:xfrm rot="2604473">
            <a:off x="7419579" y="2770592"/>
            <a:ext cx="288032" cy="648072"/>
          </a:xfrm>
          <a:prstGeom prst="downArrow">
            <a:avLst>
              <a:gd name="adj1" fmla="val 50000"/>
              <a:gd name="adj2" fmla="val 86759"/>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pitchFamily="34" charset="0"/>
            </a:endParaRPr>
          </a:p>
        </p:txBody>
      </p:sp>
      <p:sp>
        <p:nvSpPr>
          <p:cNvPr id="13" name="Pfeil nach unten 12"/>
          <p:cNvSpPr/>
          <p:nvPr/>
        </p:nvSpPr>
        <p:spPr>
          <a:xfrm rot="2604473">
            <a:off x="5763395" y="1711144"/>
            <a:ext cx="288032" cy="648072"/>
          </a:xfrm>
          <a:prstGeom prst="downArrow">
            <a:avLst>
              <a:gd name="adj1" fmla="val 50000"/>
              <a:gd name="adj2" fmla="val 86759"/>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itchFamily="34"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11560" y="332656"/>
            <a:ext cx="7776864" cy="858490"/>
          </a:xfrm>
        </p:spPr>
        <p:txBody>
          <a:bodyPr anchor="ctr"/>
          <a:lstStyle/>
          <a:p>
            <a:pPr algn="ctr"/>
            <a:r>
              <a:rPr lang="en-US" sz="2000" dirty="0" smtClean="0">
                <a:latin typeface="Calibri" pitchFamily="34" charset="0"/>
              </a:rPr>
              <a:t>Was </a:t>
            </a:r>
            <a:r>
              <a:rPr lang="en-US" sz="2000" dirty="0" err="1" smtClean="0">
                <a:latin typeface="Calibri" pitchFamily="34" charset="0"/>
              </a:rPr>
              <a:t>ist</a:t>
            </a:r>
            <a:r>
              <a:rPr lang="en-US" sz="2000" dirty="0" smtClean="0">
                <a:latin typeface="Calibri" pitchFamily="34" charset="0"/>
              </a:rPr>
              <a:t> </a:t>
            </a:r>
            <a:r>
              <a:rPr lang="en-US" sz="2000" dirty="0" err="1" smtClean="0">
                <a:latin typeface="Calibri" pitchFamily="34" charset="0"/>
              </a:rPr>
              <a:t>zwischen</a:t>
            </a:r>
            <a:r>
              <a:rPr lang="en-US" sz="2000" dirty="0" smtClean="0">
                <a:latin typeface="Calibri" pitchFamily="34" charset="0"/>
              </a:rPr>
              <a:t> </a:t>
            </a:r>
            <a:r>
              <a:rPr lang="en-US" sz="2000" dirty="0" err="1" smtClean="0">
                <a:latin typeface="Calibri" pitchFamily="34" charset="0"/>
              </a:rPr>
              <a:t>dem</a:t>
            </a:r>
            <a:r>
              <a:rPr lang="en-US" sz="2000" dirty="0" smtClean="0">
                <a:latin typeface="Calibri" pitchFamily="34" charset="0"/>
              </a:rPr>
              <a:t> 20.2.13 und 5.4.13 </a:t>
            </a:r>
            <a:r>
              <a:rPr lang="en-US" sz="2000" dirty="0" err="1" smtClean="0">
                <a:latin typeface="Calibri" pitchFamily="34" charset="0"/>
              </a:rPr>
              <a:t>passiert</a:t>
            </a:r>
            <a:r>
              <a:rPr lang="en-US" sz="2000" dirty="0" smtClean="0">
                <a:latin typeface="Calibri" pitchFamily="34" charset="0"/>
              </a:rPr>
              <a:t>?</a:t>
            </a:r>
            <a:br>
              <a:rPr lang="en-US" sz="2000" dirty="0" smtClean="0">
                <a:latin typeface="Calibri" pitchFamily="34" charset="0"/>
              </a:rPr>
            </a:br>
            <a:r>
              <a:rPr lang="en-US" sz="2000" dirty="0" err="1" smtClean="0">
                <a:latin typeface="Calibri" pitchFamily="34" charset="0"/>
              </a:rPr>
              <a:t>Wer</a:t>
            </a:r>
            <a:r>
              <a:rPr lang="en-US" sz="2000" dirty="0" smtClean="0">
                <a:latin typeface="Calibri" pitchFamily="34" charset="0"/>
              </a:rPr>
              <a:t> hat was </a:t>
            </a:r>
            <a:r>
              <a:rPr lang="en-US" sz="2000" dirty="0" err="1" smtClean="0">
                <a:latin typeface="Calibri" pitchFamily="34" charset="0"/>
              </a:rPr>
              <a:t>wann</a:t>
            </a:r>
            <a:r>
              <a:rPr lang="en-US" sz="2000" dirty="0" smtClean="0">
                <a:latin typeface="Calibri" pitchFamily="34" charset="0"/>
              </a:rPr>
              <a:t> </a:t>
            </a:r>
            <a:r>
              <a:rPr lang="en-US" sz="2000" dirty="0" err="1" smtClean="0">
                <a:latin typeface="Calibri" pitchFamily="34" charset="0"/>
              </a:rPr>
              <a:t>gewusst</a:t>
            </a:r>
            <a:r>
              <a:rPr lang="en-US" sz="2000" dirty="0" smtClean="0">
                <a:latin typeface="Calibri" pitchFamily="34" charset="0"/>
              </a:rPr>
              <a:t> </a:t>
            </a:r>
            <a:r>
              <a:rPr lang="en-US" sz="2000" dirty="0" err="1" smtClean="0">
                <a:latin typeface="Calibri" pitchFamily="34" charset="0"/>
              </a:rPr>
              <a:t>oder</a:t>
            </a:r>
            <a:r>
              <a:rPr lang="en-US" sz="2000" dirty="0" smtClean="0">
                <a:latin typeface="Calibri" pitchFamily="34" charset="0"/>
              </a:rPr>
              <a:t> </a:t>
            </a:r>
            <a:r>
              <a:rPr lang="en-US" sz="2000" dirty="0" err="1" smtClean="0">
                <a:latin typeface="Calibri" pitchFamily="34" charset="0"/>
              </a:rPr>
              <a:t>wissen</a:t>
            </a:r>
            <a:r>
              <a:rPr lang="en-US" sz="2000" dirty="0" smtClean="0">
                <a:latin typeface="Calibri" pitchFamily="34" charset="0"/>
              </a:rPr>
              <a:t> </a:t>
            </a:r>
            <a:r>
              <a:rPr lang="en-US" sz="2000" dirty="0" err="1" smtClean="0">
                <a:latin typeface="Calibri" pitchFamily="34" charset="0"/>
              </a:rPr>
              <a:t>können</a:t>
            </a:r>
            <a:r>
              <a:rPr lang="en-US" sz="2000" dirty="0" smtClean="0">
                <a:latin typeface="Calibri" pitchFamily="34" charset="0"/>
              </a:rPr>
              <a:t>?</a:t>
            </a:r>
            <a:endParaRPr lang="en-US" sz="2000" dirty="0">
              <a:latin typeface="Calibri" pitchFamily="34" charset="0"/>
            </a:endParaRPr>
          </a:p>
        </p:txBody>
      </p:sp>
      <p:sp>
        <p:nvSpPr>
          <p:cNvPr id="4" name="Foliennummernplatzhalter 3"/>
          <p:cNvSpPr>
            <a:spLocks noGrp="1"/>
          </p:cNvSpPr>
          <p:nvPr>
            <p:ph type="sldNum" sz="quarter" idx="12"/>
          </p:nvPr>
        </p:nvSpPr>
        <p:spPr/>
        <p:txBody>
          <a:bodyPr/>
          <a:lstStyle/>
          <a:p>
            <a:pPr>
              <a:defRPr/>
            </a:pPr>
            <a:fld id="{86DBC630-A2E8-4068-BF39-0B9677811039}" type="slidenum">
              <a:rPr lang="en-US" altLang="en-US" smtClean="0">
                <a:latin typeface="Calibri" pitchFamily="34" charset="0"/>
              </a:rPr>
              <a:pPr>
                <a:defRPr/>
              </a:pPr>
              <a:t>35</a:t>
            </a:fld>
            <a:endParaRPr lang="en-US" altLang="en-US" dirty="0">
              <a:latin typeface="Calibri" pitchFamily="34" charset="0"/>
            </a:endParaRPr>
          </a:p>
        </p:txBody>
      </p:sp>
      <p:sp>
        <p:nvSpPr>
          <p:cNvPr id="11" name="Pfeil nach unten 10"/>
          <p:cNvSpPr/>
          <p:nvPr/>
        </p:nvSpPr>
        <p:spPr>
          <a:xfrm rot="2604473">
            <a:off x="8672686" y="126968"/>
            <a:ext cx="288032" cy="648072"/>
          </a:xfrm>
          <a:prstGeom prst="downArrow">
            <a:avLst>
              <a:gd name="adj1" fmla="val 50000"/>
              <a:gd name="adj2" fmla="val 86759"/>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pitchFamily="34" charset="0"/>
            </a:endParaRPr>
          </a:p>
        </p:txBody>
      </p:sp>
      <p:sp>
        <p:nvSpPr>
          <p:cNvPr id="15" name="Textfeld 14"/>
          <p:cNvSpPr txBox="1"/>
          <p:nvPr/>
        </p:nvSpPr>
        <p:spPr>
          <a:xfrm>
            <a:off x="179512" y="2924944"/>
            <a:ext cx="3528392" cy="2031325"/>
          </a:xfrm>
          <a:prstGeom prst="rect">
            <a:avLst/>
          </a:prstGeom>
          <a:noFill/>
        </p:spPr>
        <p:txBody>
          <a:bodyPr wrap="square" rtlCol="0">
            <a:spAutoFit/>
          </a:bodyPr>
          <a:lstStyle/>
          <a:p>
            <a:pPr algn="ctr"/>
            <a:r>
              <a:rPr lang="de-DE" dirty="0" smtClean="0"/>
              <a:t>Steht der gesamtwirtschaft-</a:t>
            </a:r>
            <a:r>
              <a:rPr lang="de-DE" dirty="0" err="1" smtClean="0"/>
              <a:t>liche</a:t>
            </a:r>
            <a:r>
              <a:rPr lang="de-DE" dirty="0" smtClean="0"/>
              <a:t> </a:t>
            </a:r>
            <a:r>
              <a:rPr lang="de-DE" dirty="0"/>
              <a:t>Innovationseffekt </a:t>
            </a:r>
            <a:r>
              <a:rPr lang="de-DE" dirty="0" err="1" smtClean="0"/>
              <a:t>wis-senschaftlicher</a:t>
            </a:r>
            <a:r>
              <a:rPr lang="de-DE" dirty="0" smtClean="0"/>
              <a:t> Werke im Vordergrund, </a:t>
            </a:r>
            <a:r>
              <a:rPr lang="de-DE" dirty="0"/>
              <a:t>so </a:t>
            </a:r>
            <a:r>
              <a:rPr lang="de-DE" dirty="0" err="1"/>
              <a:t>muss</a:t>
            </a:r>
            <a:r>
              <a:rPr lang="de-DE" dirty="0"/>
              <a:t> </a:t>
            </a:r>
            <a:r>
              <a:rPr lang="de-DE" dirty="0" smtClean="0"/>
              <a:t>das Zweitveröffentlichungs</a:t>
            </a:r>
            <a:r>
              <a:rPr lang="de-DE" i="1" dirty="0" smtClean="0"/>
              <a:t>recht </a:t>
            </a:r>
            <a:r>
              <a:rPr lang="de-DE" b="1" dirty="0" smtClean="0"/>
              <a:t>in </a:t>
            </a:r>
            <a:r>
              <a:rPr lang="de-DE" b="1" dirty="0"/>
              <a:t>jedem Fall, d.h. </a:t>
            </a:r>
            <a:r>
              <a:rPr lang="de-DE" b="1" dirty="0" smtClean="0"/>
              <a:t>unabhängig </a:t>
            </a:r>
            <a:r>
              <a:rPr lang="de-DE" b="1" dirty="0"/>
              <a:t>von der Finanzierung</a:t>
            </a:r>
            <a:r>
              <a:rPr lang="de-DE" dirty="0"/>
              <a:t>, greifen. </a:t>
            </a:r>
            <a:endParaRPr lang="de-DE" dirty="0">
              <a:latin typeface="Calibri" pitchFamily="34" charset="0"/>
            </a:endParaRPr>
          </a:p>
        </p:txBody>
      </p:sp>
      <p:sp>
        <p:nvSpPr>
          <p:cNvPr id="9" name="Textfeld 8"/>
          <p:cNvSpPr txBox="1"/>
          <p:nvPr/>
        </p:nvSpPr>
        <p:spPr>
          <a:xfrm>
            <a:off x="395536" y="6444044"/>
            <a:ext cx="8496944" cy="369332"/>
          </a:xfrm>
          <a:prstGeom prst="rect">
            <a:avLst/>
          </a:prstGeom>
          <a:noFill/>
        </p:spPr>
        <p:txBody>
          <a:bodyPr wrap="square" rtlCol="0">
            <a:spAutoFit/>
          </a:bodyPr>
          <a:lstStyle/>
          <a:p>
            <a:pPr algn="ctr"/>
            <a:r>
              <a:rPr lang="de-DE" dirty="0" smtClean="0">
                <a:latin typeface="Calibri" pitchFamily="34" charset="0"/>
              </a:rPr>
              <a:t>http://www.ip.mpg.de/files/pdf2/Stellungnahme-BMJ-UrhG_2013-3-15-def1.pdf</a:t>
            </a:r>
            <a:endParaRPr lang="de-DE" dirty="0">
              <a:latin typeface="Calibri" pitchFamily="34" charset="0"/>
            </a:endParaRPr>
          </a:p>
        </p:txBody>
      </p:sp>
      <p:sp>
        <p:nvSpPr>
          <p:cNvPr id="10" name="Textfeld 9"/>
          <p:cNvSpPr txBox="1"/>
          <p:nvPr/>
        </p:nvSpPr>
        <p:spPr>
          <a:xfrm>
            <a:off x="323528" y="1772816"/>
            <a:ext cx="8496944" cy="369332"/>
          </a:xfrm>
          <a:prstGeom prst="rect">
            <a:avLst/>
          </a:prstGeom>
          <a:noFill/>
        </p:spPr>
        <p:txBody>
          <a:bodyPr wrap="square" rtlCol="0">
            <a:spAutoFit/>
          </a:bodyPr>
          <a:lstStyle/>
          <a:p>
            <a:pPr algn="ctr"/>
            <a:r>
              <a:rPr lang="de-DE" dirty="0" smtClean="0">
                <a:latin typeface="Calibri" pitchFamily="34" charset="0"/>
              </a:rPr>
              <a:t>Die Gefahr einer Ausgrenzung der normalen Hochschulforschung wurde nicht  gesehen</a:t>
            </a:r>
            <a:endParaRPr lang="de-DE" b="1" dirty="0">
              <a:latin typeface="Calibri" pitchFamily="34" charset="0"/>
            </a:endParaRPr>
          </a:p>
        </p:txBody>
      </p:sp>
      <p:sp>
        <p:nvSpPr>
          <p:cNvPr id="12" name="Textfeld 11"/>
          <p:cNvSpPr txBox="1"/>
          <p:nvPr/>
        </p:nvSpPr>
        <p:spPr>
          <a:xfrm>
            <a:off x="1691680" y="2276872"/>
            <a:ext cx="6480720" cy="461665"/>
          </a:xfrm>
          <a:prstGeom prst="rect">
            <a:avLst/>
          </a:prstGeom>
          <a:solidFill>
            <a:srgbClr val="002060"/>
          </a:solidFill>
        </p:spPr>
        <p:txBody>
          <a:bodyPr wrap="square" rtlCol="0">
            <a:spAutoFit/>
          </a:bodyPr>
          <a:lstStyle/>
          <a:p>
            <a:pPr algn="ctr"/>
            <a:r>
              <a:rPr lang="en-US" sz="2400" dirty="0" smtClean="0">
                <a:solidFill>
                  <a:schemeClr val="bg1"/>
                </a:solidFill>
                <a:latin typeface="Calibri" pitchFamily="34" charset="0"/>
              </a:rPr>
              <a:t>Die </a:t>
            </a:r>
            <a:r>
              <a:rPr lang="en-US" sz="2400" dirty="0" err="1" smtClean="0">
                <a:solidFill>
                  <a:schemeClr val="bg1"/>
                </a:solidFill>
                <a:latin typeface="Calibri" pitchFamily="34" charset="0"/>
              </a:rPr>
              <a:t>Stellungnahme</a:t>
            </a:r>
            <a:r>
              <a:rPr lang="en-US" sz="2400" dirty="0" smtClean="0">
                <a:solidFill>
                  <a:schemeClr val="bg1"/>
                </a:solidFill>
                <a:latin typeface="Calibri" pitchFamily="34" charset="0"/>
              </a:rPr>
              <a:t> </a:t>
            </a:r>
            <a:r>
              <a:rPr lang="en-US" sz="2400" dirty="0" err="1" smtClean="0">
                <a:solidFill>
                  <a:schemeClr val="bg1"/>
                </a:solidFill>
                <a:latin typeface="Calibri" pitchFamily="34" charset="0"/>
              </a:rPr>
              <a:t>weist</a:t>
            </a:r>
            <a:r>
              <a:rPr lang="en-US" sz="2400" dirty="0" smtClean="0">
                <a:solidFill>
                  <a:schemeClr val="bg1"/>
                </a:solidFill>
                <a:latin typeface="Calibri" pitchFamily="34" charset="0"/>
              </a:rPr>
              <a:t> </a:t>
            </a:r>
            <a:r>
              <a:rPr lang="en-US" sz="2400" dirty="0" err="1" smtClean="0">
                <a:solidFill>
                  <a:schemeClr val="bg1"/>
                </a:solidFill>
                <a:latin typeface="Calibri" pitchFamily="34" charset="0"/>
              </a:rPr>
              <a:t>aber</a:t>
            </a:r>
            <a:r>
              <a:rPr lang="en-US" sz="2400" dirty="0" smtClean="0">
                <a:solidFill>
                  <a:schemeClr val="bg1"/>
                </a:solidFill>
                <a:latin typeface="Calibri" pitchFamily="34" charset="0"/>
              </a:rPr>
              <a:t> auf </a:t>
            </a:r>
            <a:r>
              <a:rPr lang="en-US" sz="2400" dirty="0" err="1" smtClean="0">
                <a:solidFill>
                  <a:schemeClr val="bg1"/>
                </a:solidFill>
                <a:latin typeface="Calibri" pitchFamily="34" charset="0"/>
              </a:rPr>
              <a:t>ein</a:t>
            </a:r>
            <a:r>
              <a:rPr lang="en-US" sz="2400" dirty="0" smtClean="0">
                <a:solidFill>
                  <a:schemeClr val="bg1"/>
                </a:solidFill>
                <a:latin typeface="Calibri" pitchFamily="34" charset="0"/>
              </a:rPr>
              <a:t> Dilemma </a:t>
            </a:r>
            <a:r>
              <a:rPr lang="en-US" sz="2400" dirty="0" err="1" smtClean="0">
                <a:solidFill>
                  <a:schemeClr val="bg1"/>
                </a:solidFill>
                <a:latin typeface="Calibri" pitchFamily="34" charset="0"/>
              </a:rPr>
              <a:t>hin</a:t>
            </a:r>
            <a:endParaRPr lang="en-US" sz="2400" dirty="0">
              <a:solidFill>
                <a:schemeClr val="bg1"/>
              </a:solidFill>
              <a:latin typeface="Calibri" pitchFamily="34" charset="0"/>
            </a:endParaRPr>
          </a:p>
        </p:txBody>
      </p:sp>
      <p:sp>
        <p:nvSpPr>
          <p:cNvPr id="13" name="Textfeld 12"/>
          <p:cNvSpPr txBox="1"/>
          <p:nvPr/>
        </p:nvSpPr>
        <p:spPr>
          <a:xfrm>
            <a:off x="4644008" y="2924944"/>
            <a:ext cx="4104456" cy="2308324"/>
          </a:xfrm>
          <a:prstGeom prst="rect">
            <a:avLst/>
          </a:prstGeom>
          <a:noFill/>
        </p:spPr>
        <p:txBody>
          <a:bodyPr wrap="square" rtlCol="0">
            <a:spAutoFit/>
          </a:bodyPr>
          <a:lstStyle/>
          <a:p>
            <a:pPr algn="ctr"/>
            <a:r>
              <a:rPr lang="de-DE" dirty="0" smtClean="0"/>
              <a:t>Soll die mit öffentlichen Mitteln </a:t>
            </a:r>
            <a:r>
              <a:rPr lang="de-DE" dirty="0" err="1" smtClean="0"/>
              <a:t>gene-rierte</a:t>
            </a:r>
            <a:r>
              <a:rPr lang="de-DE" dirty="0" smtClean="0"/>
              <a:t> </a:t>
            </a:r>
            <a:r>
              <a:rPr lang="de-DE" dirty="0"/>
              <a:t>Information allgemein </a:t>
            </a:r>
            <a:r>
              <a:rPr lang="de-DE" dirty="0" err="1" smtClean="0"/>
              <a:t>zugäng-lich</a:t>
            </a:r>
            <a:r>
              <a:rPr lang="de-DE" dirty="0" smtClean="0"/>
              <a:t> </a:t>
            </a:r>
            <a:r>
              <a:rPr lang="de-DE" dirty="0"/>
              <a:t>ist, so </a:t>
            </a:r>
            <a:r>
              <a:rPr lang="de-DE" dirty="0" smtClean="0"/>
              <a:t>reicht nur </a:t>
            </a:r>
            <a:r>
              <a:rPr lang="de-DE" dirty="0" err="1" smtClean="0"/>
              <a:t>Zweitveröffent-lichungs</a:t>
            </a:r>
            <a:r>
              <a:rPr lang="de-DE" i="1" dirty="0" err="1" smtClean="0"/>
              <a:t>recht</a:t>
            </a:r>
            <a:r>
              <a:rPr lang="de-DE" i="1" dirty="0" smtClean="0"/>
              <a:t> der Autoren </a:t>
            </a:r>
            <a:r>
              <a:rPr lang="de-DE" dirty="0" smtClean="0"/>
              <a:t>geben</a:t>
            </a:r>
            <a:r>
              <a:rPr lang="de-DE" dirty="0"/>
              <a:t>, </a:t>
            </a:r>
            <a:r>
              <a:rPr lang="de-DE" dirty="0" err="1" smtClean="0"/>
              <a:t>son</a:t>
            </a:r>
            <a:r>
              <a:rPr lang="de-DE" dirty="0" smtClean="0"/>
              <a:t>- </a:t>
            </a:r>
            <a:r>
              <a:rPr lang="de-DE" dirty="0" err="1" smtClean="0"/>
              <a:t>dern</a:t>
            </a:r>
            <a:r>
              <a:rPr lang="de-DE" dirty="0" smtClean="0"/>
              <a:t> </a:t>
            </a:r>
            <a:r>
              <a:rPr lang="de-DE" dirty="0"/>
              <a:t>man </a:t>
            </a:r>
            <a:r>
              <a:rPr lang="de-DE" dirty="0" err="1"/>
              <a:t>muss</a:t>
            </a:r>
            <a:r>
              <a:rPr lang="de-DE" dirty="0"/>
              <a:t> </a:t>
            </a:r>
            <a:r>
              <a:rPr lang="de-DE" dirty="0" smtClean="0"/>
              <a:t>sie dazu </a:t>
            </a:r>
            <a:r>
              <a:rPr lang="de-DE" i="1" dirty="0"/>
              <a:t>verpflichten</a:t>
            </a:r>
            <a:r>
              <a:rPr lang="de-DE" dirty="0"/>
              <a:t>, </a:t>
            </a:r>
            <a:r>
              <a:rPr lang="de-DE" dirty="0" smtClean="0"/>
              <a:t>nach </a:t>
            </a:r>
            <a:r>
              <a:rPr lang="de-DE" dirty="0"/>
              <a:t>der Erstveröffentlichung eine „open </a:t>
            </a:r>
            <a:r>
              <a:rPr lang="de-DE" dirty="0" err="1"/>
              <a:t>access</a:t>
            </a:r>
            <a:r>
              <a:rPr lang="de-DE" dirty="0"/>
              <a:t>“ Zweitveröffentlichung vorzunehmen. </a:t>
            </a:r>
            <a:endParaRPr lang="de-DE" dirty="0">
              <a:latin typeface="Calibri" pitchFamily="34" charset="0"/>
            </a:endParaRPr>
          </a:p>
        </p:txBody>
      </p:sp>
      <p:sp>
        <p:nvSpPr>
          <p:cNvPr id="20" name="Pfeil nach unten 19"/>
          <p:cNvSpPr/>
          <p:nvPr/>
        </p:nvSpPr>
        <p:spPr>
          <a:xfrm>
            <a:off x="1403648" y="4941168"/>
            <a:ext cx="1656184" cy="1296144"/>
          </a:xfrm>
          <a:prstGeom prst="downArrow">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t>i</a:t>
            </a:r>
            <a:r>
              <a:rPr lang="en-US" dirty="0" err="1" smtClean="0"/>
              <a:t>m</a:t>
            </a:r>
            <a:r>
              <a:rPr lang="en-US" dirty="0" smtClean="0"/>
              <a:t> </a:t>
            </a:r>
            <a:r>
              <a:rPr lang="en-US" dirty="0" err="1" smtClean="0"/>
              <a:t>UrhG</a:t>
            </a:r>
            <a:endParaRPr lang="en-US" dirty="0"/>
          </a:p>
        </p:txBody>
      </p:sp>
      <p:sp>
        <p:nvSpPr>
          <p:cNvPr id="21" name="Pfeil nach unten 20"/>
          <p:cNvSpPr/>
          <p:nvPr/>
        </p:nvSpPr>
        <p:spPr>
          <a:xfrm>
            <a:off x="7092280" y="4941168"/>
            <a:ext cx="1656184" cy="1296144"/>
          </a:xfrm>
          <a:prstGeom prst="downArrow">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err="1"/>
              <a:t>ü</a:t>
            </a:r>
            <a:r>
              <a:rPr lang="en-US" sz="1600" dirty="0" err="1" smtClean="0"/>
              <a:t>ber</a:t>
            </a:r>
            <a:r>
              <a:rPr lang="en-US" sz="1600" dirty="0" smtClean="0"/>
              <a:t> Orgs </a:t>
            </a:r>
            <a:r>
              <a:rPr lang="en-US" sz="1600" dirty="0" err="1" smtClean="0"/>
              <a:t>wie</a:t>
            </a:r>
            <a:r>
              <a:rPr lang="en-US" sz="1600" dirty="0" smtClean="0"/>
              <a:t> </a:t>
            </a:r>
            <a:r>
              <a:rPr lang="en-US" sz="1600" dirty="0" err="1" smtClean="0"/>
              <a:t>DFG</a:t>
            </a:r>
            <a:endParaRPr lang="en-US" sz="1600" dirty="0"/>
          </a:p>
        </p:txBody>
      </p:sp>
      <p:sp>
        <p:nvSpPr>
          <p:cNvPr id="22" name="Textfeld 21"/>
          <p:cNvSpPr txBox="1"/>
          <p:nvPr/>
        </p:nvSpPr>
        <p:spPr>
          <a:xfrm>
            <a:off x="323528" y="1268760"/>
            <a:ext cx="8496944" cy="369332"/>
          </a:xfrm>
          <a:prstGeom prst="rect">
            <a:avLst/>
          </a:prstGeom>
          <a:noFill/>
        </p:spPr>
        <p:txBody>
          <a:bodyPr wrap="square" rtlCol="0">
            <a:spAutoFit/>
          </a:bodyPr>
          <a:lstStyle/>
          <a:p>
            <a:pPr algn="ctr"/>
            <a:r>
              <a:rPr lang="de-DE" dirty="0" smtClean="0">
                <a:latin typeface="Calibri" pitchFamily="34" charset="0"/>
              </a:rPr>
              <a:t>Stellungnahme des </a:t>
            </a:r>
            <a:r>
              <a:rPr lang="de-DE" dirty="0" err="1" smtClean="0">
                <a:latin typeface="Calibri" pitchFamily="34" charset="0"/>
              </a:rPr>
              <a:t>MPI</a:t>
            </a:r>
            <a:r>
              <a:rPr lang="de-DE" dirty="0" smtClean="0">
                <a:latin typeface="Calibri" pitchFamily="34" charset="0"/>
              </a:rPr>
              <a:t> München – Hilty et al. 3/2013</a:t>
            </a:r>
            <a:endParaRPr lang="de-DE" b="1" dirty="0">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22238"/>
            <a:ext cx="7543800" cy="714474"/>
          </a:xfrm>
        </p:spPr>
        <p:txBody>
          <a:bodyPr anchor="ctr"/>
          <a:lstStyle/>
          <a:p>
            <a:pPr algn="ctr"/>
            <a:r>
              <a:rPr lang="en-US" sz="2800" dirty="0" smtClean="0">
                <a:latin typeface="Calibri" pitchFamily="34" charset="0"/>
              </a:rPr>
              <a:t>Es </a:t>
            </a:r>
            <a:r>
              <a:rPr lang="en-US" sz="2800" dirty="0" err="1" smtClean="0">
                <a:latin typeface="Calibri" pitchFamily="34" charset="0"/>
              </a:rPr>
              <a:t>ist</a:t>
            </a:r>
            <a:r>
              <a:rPr lang="en-US" sz="2800" dirty="0" smtClean="0">
                <a:latin typeface="Calibri" pitchFamily="34" charset="0"/>
              </a:rPr>
              <a:t> </a:t>
            </a:r>
            <a:r>
              <a:rPr lang="en-US" sz="2800" dirty="0" err="1" smtClean="0">
                <a:latin typeface="Calibri" pitchFamily="34" charset="0"/>
              </a:rPr>
              <a:t>nicht</a:t>
            </a:r>
            <a:r>
              <a:rPr lang="en-US" sz="2800" dirty="0" smtClean="0">
                <a:latin typeface="Calibri" pitchFamily="34" charset="0"/>
              </a:rPr>
              <a:t> </a:t>
            </a:r>
            <a:r>
              <a:rPr lang="en-US" sz="2800" dirty="0" err="1" smtClean="0">
                <a:latin typeface="Calibri" pitchFamily="34" charset="0"/>
              </a:rPr>
              <a:t>immer</a:t>
            </a:r>
            <a:r>
              <a:rPr lang="en-US" sz="2800" dirty="0" smtClean="0">
                <a:latin typeface="Calibri" pitchFamily="34" charset="0"/>
              </a:rPr>
              <a:t> das </a:t>
            </a:r>
            <a:r>
              <a:rPr lang="en-US" sz="2800" dirty="0" err="1" smtClean="0">
                <a:latin typeface="Calibri" pitchFamily="34" charset="0"/>
              </a:rPr>
              <a:t>BMJ</a:t>
            </a:r>
            <a:endParaRPr lang="en-US" sz="2800" dirty="0">
              <a:latin typeface="Calibri" pitchFamily="34" charset="0"/>
            </a:endParaRPr>
          </a:p>
        </p:txBody>
      </p:sp>
      <p:sp>
        <p:nvSpPr>
          <p:cNvPr id="4" name="Foliennummernplatzhalter 3"/>
          <p:cNvSpPr>
            <a:spLocks noGrp="1"/>
          </p:cNvSpPr>
          <p:nvPr>
            <p:ph type="sldNum" sz="quarter" idx="12"/>
          </p:nvPr>
        </p:nvSpPr>
        <p:spPr/>
        <p:txBody>
          <a:bodyPr/>
          <a:lstStyle/>
          <a:p>
            <a:pPr>
              <a:defRPr/>
            </a:pPr>
            <a:fld id="{86DBC630-A2E8-4068-BF39-0B9677811039}" type="slidenum">
              <a:rPr lang="en-US" altLang="en-US" smtClean="0">
                <a:latin typeface="Calibri" pitchFamily="34" charset="0"/>
              </a:rPr>
              <a:pPr>
                <a:defRPr/>
              </a:pPr>
              <a:t>4</a:t>
            </a:fld>
            <a:endParaRPr lang="en-US" altLang="en-US" dirty="0">
              <a:latin typeface="Calibri" pitchFamily="34" charset="0"/>
            </a:endParaRPr>
          </a:p>
        </p:txBody>
      </p:sp>
      <p:pic>
        <p:nvPicPr>
          <p:cNvPr id="49154" name="Picture 2"/>
          <p:cNvPicPr>
            <a:picLocks noChangeAspect="1" noChangeArrowheads="1"/>
          </p:cNvPicPr>
          <p:nvPr/>
        </p:nvPicPr>
        <p:blipFill>
          <a:blip r:embed="rId2" cstate="print"/>
          <a:srcRect/>
          <a:stretch>
            <a:fillRect/>
          </a:stretch>
        </p:blipFill>
        <p:spPr bwMode="auto">
          <a:xfrm>
            <a:off x="118846" y="1052736"/>
            <a:ext cx="9025154" cy="3888432"/>
          </a:xfrm>
          <a:prstGeom prst="rect">
            <a:avLst/>
          </a:prstGeom>
          <a:noFill/>
          <a:ln w="9525">
            <a:noFill/>
            <a:miter lim="800000"/>
            <a:headEnd/>
            <a:tailEnd/>
          </a:ln>
        </p:spPr>
      </p:pic>
      <p:sp>
        <p:nvSpPr>
          <p:cNvPr id="6" name="Pfeil nach unten 5"/>
          <p:cNvSpPr/>
          <p:nvPr/>
        </p:nvSpPr>
        <p:spPr>
          <a:xfrm rot="2604473">
            <a:off x="3459139" y="1340768"/>
            <a:ext cx="288032" cy="648072"/>
          </a:xfrm>
          <a:prstGeom prst="downArrow">
            <a:avLst>
              <a:gd name="adj1" fmla="val 50000"/>
              <a:gd name="adj2" fmla="val 86759"/>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pitchFamily="34" charset="0"/>
            </a:endParaRPr>
          </a:p>
        </p:txBody>
      </p:sp>
      <p:sp>
        <p:nvSpPr>
          <p:cNvPr id="7" name="Textfeld 6"/>
          <p:cNvSpPr txBox="1"/>
          <p:nvPr/>
        </p:nvSpPr>
        <p:spPr>
          <a:xfrm>
            <a:off x="5076056" y="1268760"/>
            <a:ext cx="3168352" cy="830997"/>
          </a:xfrm>
          <a:prstGeom prst="rect">
            <a:avLst/>
          </a:prstGeom>
          <a:solidFill>
            <a:srgbClr val="002060"/>
          </a:solidFill>
        </p:spPr>
        <p:txBody>
          <a:bodyPr wrap="square" rtlCol="0">
            <a:spAutoFit/>
          </a:bodyPr>
          <a:lstStyle/>
          <a:p>
            <a:pPr algn="ctr"/>
            <a:r>
              <a:rPr lang="en-US" sz="2400" dirty="0" err="1" smtClean="0">
                <a:solidFill>
                  <a:schemeClr val="bg1"/>
                </a:solidFill>
                <a:latin typeface="Calibri" pitchFamily="34" charset="0"/>
              </a:rPr>
              <a:t>Keine</a:t>
            </a:r>
            <a:r>
              <a:rPr lang="en-US" sz="2400" dirty="0" smtClean="0">
                <a:solidFill>
                  <a:schemeClr val="bg1"/>
                </a:solidFill>
                <a:latin typeface="Calibri" pitchFamily="34" charset="0"/>
              </a:rPr>
              <a:t> </a:t>
            </a:r>
            <a:r>
              <a:rPr lang="en-US" sz="2400" dirty="0" err="1" smtClean="0">
                <a:solidFill>
                  <a:schemeClr val="bg1"/>
                </a:solidFill>
                <a:latin typeface="Calibri" pitchFamily="34" charset="0"/>
              </a:rPr>
              <a:t>Sonderregelung</a:t>
            </a:r>
            <a:r>
              <a:rPr lang="en-US" sz="2400" dirty="0" smtClean="0">
                <a:solidFill>
                  <a:schemeClr val="bg1"/>
                </a:solidFill>
                <a:latin typeface="Calibri" pitchFamily="34" charset="0"/>
              </a:rPr>
              <a:t> </a:t>
            </a:r>
            <a:r>
              <a:rPr lang="en-US" sz="2400" dirty="0" err="1" smtClean="0">
                <a:solidFill>
                  <a:schemeClr val="bg1"/>
                </a:solidFill>
                <a:latin typeface="Calibri" pitchFamily="34" charset="0"/>
              </a:rPr>
              <a:t>für</a:t>
            </a:r>
            <a:r>
              <a:rPr lang="en-US" sz="2400" dirty="0" smtClean="0">
                <a:solidFill>
                  <a:schemeClr val="bg1"/>
                </a:solidFill>
                <a:latin typeface="Calibri" pitchFamily="34" charset="0"/>
              </a:rPr>
              <a:t> </a:t>
            </a:r>
            <a:r>
              <a:rPr lang="en-US" sz="2400" dirty="0" err="1" smtClean="0">
                <a:solidFill>
                  <a:schemeClr val="bg1"/>
                </a:solidFill>
                <a:latin typeface="Calibri" pitchFamily="34" charset="0"/>
              </a:rPr>
              <a:t>Schulen</a:t>
            </a:r>
            <a:endParaRPr lang="en-US" sz="2400" dirty="0">
              <a:solidFill>
                <a:schemeClr val="bg1"/>
              </a:solidFill>
              <a:latin typeface="Calibri"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2"/>
          </p:nvPr>
        </p:nvSpPr>
        <p:spPr/>
        <p:txBody>
          <a:bodyPr/>
          <a:lstStyle/>
          <a:p>
            <a:pPr>
              <a:defRPr/>
            </a:pPr>
            <a:fld id="{86DBC630-A2E8-4068-BF39-0B9677811039}" type="slidenum">
              <a:rPr lang="en-US" altLang="en-US" smtClean="0">
                <a:latin typeface="Calibri" pitchFamily="34" charset="0"/>
              </a:rPr>
              <a:pPr>
                <a:defRPr/>
              </a:pPr>
              <a:t>5</a:t>
            </a:fld>
            <a:endParaRPr lang="en-US" altLang="en-US" dirty="0">
              <a:latin typeface="Calibri" pitchFamily="34" charset="0"/>
            </a:endParaRPr>
          </a:p>
        </p:txBody>
      </p:sp>
      <p:sp>
        <p:nvSpPr>
          <p:cNvPr id="8" name="Titel 1"/>
          <p:cNvSpPr>
            <a:spLocks noGrp="1"/>
          </p:cNvSpPr>
          <p:nvPr>
            <p:ph type="title"/>
          </p:nvPr>
        </p:nvSpPr>
        <p:spPr>
          <a:xfrm>
            <a:off x="620080" y="122238"/>
            <a:ext cx="7912360" cy="858490"/>
          </a:xfrm>
        </p:spPr>
        <p:txBody>
          <a:bodyPr anchor="ctr"/>
          <a:lstStyle/>
          <a:p>
            <a:pPr algn="ctr"/>
            <a:r>
              <a:rPr lang="en-US" sz="2800" dirty="0" smtClean="0">
                <a:latin typeface="Calibri" pitchFamily="34" charset="0"/>
              </a:rPr>
              <a:t>So </a:t>
            </a:r>
            <a:r>
              <a:rPr lang="en-US" sz="2800" dirty="0" err="1" smtClean="0">
                <a:latin typeface="Calibri" pitchFamily="34" charset="0"/>
              </a:rPr>
              <a:t>sah</a:t>
            </a:r>
            <a:r>
              <a:rPr lang="en-US" sz="2800" dirty="0" smtClean="0">
                <a:latin typeface="Calibri" pitchFamily="34" charset="0"/>
              </a:rPr>
              <a:t> </a:t>
            </a:r>
            <a:r>
              <a:rPr lang="en-US" sz="2800" dirty="0" err="1" smtClean="0">
                <a:latin typeface="Calibri" pitchFamily="34" charset="0"/>
              </a:rPr>
              <a:t>dann</a:t>
            </a:r>
            <a:r>
              <a:rPr lang="en-US" sz="2800" dirty="0" smtClean="0">
                <a:latin typeface="Calibri" pitchFamily="34" charset="0"/>
              </a:rPr>
              <a:t> (und </a:t>
            </a:r>
            <a:r>
              <a:rPr lang="en-US" sz="2800" dirty="0" err="1" smtClean="0">
                <a:latin typeface="Calibri" pitchFamily="34" charset="0"/>
              </a:rPr>
              <a:t>sieht</a:t>
            </a:r>
            <a:r>
              <a:rPr lang="en-US" sz="2800" dirty="0" smtClean="0">
                <a:latin typeface="Calibri" pitchFamily="34" charset="0"/>
              </a:rPr>
              <a:t> </a:t>
            </a:r>
            <a:r>
              <a:rPr lang="en-US" sz="2800" dirty="0" err="1" smtClean="0">
                <a:latin typeface="Calibri" pitchFamily="34" charset="0"/>
              </a:rPr>
              <a:t>immer</a:t>
            </a:r>
            <a:r>
              <a:rPr lang="en-US" sz="2800" dirty="0" smtClean="0">
                <a:latin typeface="Calibri" pitchFamily="34" charset="0"/>
              </a:rPr>
              <a:t> </a:t>
            </a:r>
            <a:r>
              <a:rPr lang="en-US" sz="2800" dirty="0" err="1" smtClean="0">
                <a:latin typeface="Calibri" pitchFamily="34" charset="0"/>
              </a:rPr>
              <a:t>noch</a:t>
            </a:r>
            <a:r>
              <a:rPr lang="en-US" sz="2800" dirty="0" smtClean="0">
                <a:latin typeface="Calibri" pitchFamily="34" charset="0"/>
              </a:rPr>
              <a:t>) § 52a </a:t>
            </a:r>
            <a:r>
              <a:rPr lang="en-US" sz="2800" dirty="0" err="1" smtClean="0">
                <a:latin typeface="Calibri" pitchFamily="34" charset="0"/>
              </a:rPr>
              <a:t>UrhG</a:t>
            </a:r>
            <a:r>
              <a:rPr lang="en-US" sz="2800" dirty="0" smtClean="0">
                <a:latin typeface="Calibri" pitchFamily="34" charset="0"/>
              </a:rPr>
              <a:t> </a:t>
            </a:r>
            <a:r>
              <a:rPr lang="en-US" sz="2800" dirty="0" err="1" smtClean="0">
                <a:latin typeface="Calibri" pitchFamily="34" charset="0"/>
              </a:rPr>
              <a:t>aus</a:t>
            </a:r>
            <a:endParaRPr lang="en-US" sz="2800" dirty="0">
              <a:latin typeface="Calibri" pitchFamily="34" charset="0"/>
            </a:endParaRPr>
          </a:p>
        </p:txBody>
      </p:sp>
      <p:pic>
        <p:nvPicPr>
          <p:cNvPr id="50178" name="Picture 2"/>
          <p:cNvPicPr>
            <a:picLocks noChangeAspect="1" noChangeArrowheads="1"/>
          </p:cNvPicPr>
          <p:nvPr/>
        </p:nvPicPr>
        <p:blipFill>
          <a:blip r:embed="rId2" cstate="print"/>
          <a:srcRect/>
          <a:stretch>
            <a:fillRect/>
          </a:stretch>
        </p:blipFill>
        <p:spPr bwMode="auto">
          <a:xfrm>
            <a:off x="195263" y="904875"/>
            <a:ext cx="8751887" cy="5048250"/>
          </a:xfrm>
          <a:prstGeom prst="rect">
            <a:avLst/>
          </a:prstGeom>
          <a:noFill/>
          <a:ln w="9525">
            <a:noFill/>
            <a:miter lim="800000"/>
            <a:headEnd/>
            <a:tailEnd/>
          </a:ln>
        </p:spPr>
      </p:pic>
      <p:cxnSp>
        <p:nvCxnSpPr>
          <p:cNvPr id="12" name="Gerade Verbindung mit Pfeil 11"/>
          <p:cNvCxnSpPr/>
          <p:nvPr/>
        </p:nvCxnSpPr>
        <p:spPr>
          <a:xfrm flipH="1">
            <a:off x="2987824" y="1340768"/>
            <a:ext cx="360040" cy="360040"/>
          </a:xfrm>
          <a:prstGeom prst="straightConnector1">
            <a:avLst/>
          </a:prstGeom>
          <a:ln w="5715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13" name="Gerade Verbindung mit Pfeil 12"/>
          <p:cNvCxnSpPr/>
          <p:nvPr/>
        </p:nvCxnSpPr>
        <p:spPr>
          <a:xfrm flipH="1">
            <a:off x="5580112" y="1340768"/>
            <a:ext cx="360040" cy="360040"/>
          </a:xfrm>
          <a:prstGeom prst="straightConnector1">
            <a:avLst/>
          </a:prstGeom>
          <a:ln w="5715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14" name="Gerade Verbindung mit Pfeil 13"/>
          <p:cNvCxnSpPr/>
          <p:nvPr/>
        </p:nvCxnSpPr>
        <p:spPr>
          <a:xfrm flipH="1">
            <a:off x="7596336" y="1340768"/>
            <a:ext cx="360040" cy="360040"/>
          </a:xfrm>
          <a:prstGeom prst="straightConnector1">
            <a:avLst/>
          </a:prstGeom>
          <a:ln w="5715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15" name="Gerade Verbindung mit Pfeil 14"/>
          <p:cNvCxnSpPr/>
          <p:nvPr/>
        </p:nvCxnSpPr>
        <p:spPr>
          <a:xfrm flipH="1">
            <a:off x="2771800" y="2420888"/>
            <a:ext cx="360040" cy="360040"/>
          </a:xfrm>
          <a:prstGeom prst="straightConnector1">
            <a:avLst/>
          </a:prstGeom>
          <a:ln w="5715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16" name="Gerade Verbindung mit Pfeil 15"/>
          <p:cNvCxnSpPr/>
          <p:nvPr/>
        </p:nvCxnSpPr>
        <p:spPr>
          <a:xfrm flipH="1">
            <a:off x="5436096" y="2420888"/>
            <a:ext cx="360040" cy="360040"/>
          </a:xfrm>
          <a:prstGeom prst="straightConnector1">
            <a:avLst/>
          </a:prstGeom>
          <a:ln w="5715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17" name="Gerade Verbindung mit Pfeil 16"/>
          <p:cNvCxnSpPr/>
          <p:nvPr/>
        </p:nvCxnSpPr>
        <p:spPr>
          <a:xfrm flipH="1">
            <a:off x="7740352" y="2492896"/>
            <a:ext cx="360040" cy="360040"/>
          </a:xfrm>
          <a:prstGeom prst="straightConnector1">
            <a:avLst/>
          </a:prstGeom>
          <a:ln w="57150">
            <a:solidFill>
              <a:srgbClr val="002060"/>
            </a:solidFill>
            <a:tailEnd type="arrow"/>
          </a:ln>
        </p:spPr>
        <p:style>
          <a:lnRef idx="1">
            <a:schemeClr val="accent1"/>
          </a:lnRef>
          <a:fillRef idx="0">
            <a:schemeClr val="accent1"/>
          </a:fillRef>
          <a:effectRef idx="0">
            <a:schemeClr val="accent1"/>
          </a:effectRef>
          <a:fontRef idx="minor">
            <a:schemeClr val="tx1"/>
          </a:fontRef>
        </p:style>
      </p:cxnSp>
      <p:grpSp>
        <p:nvGrpSpPr>
          <p:cNvPr id="22" name="Gruppieren 21"/>
          <p:cNvGrpSpPr/>
          <p:nvPr/>
        </p:nvGrpSpPr>
        <p:grpSpPr>
          <a:xfrm>
            <a:off x="0" y="3429000"/>
            <a:ext cx="1115616" cy="585356"/>
            <a:chOff x="0" y="3429000"/>
            <a:chExt cx="1115616" cy="585356"/>
          </a:xfrm>
        </p:grpSpPr>
        <p:cxnSp>
          <p:nvCxnSpPr>
            <p:cNvPr id="18" name="Gerade Verbindung mit Pfeil 17"/>
            <p:cNvCxnSpPr/>
            <p:nvPr/>
          </p:nvCxnSpPr>
          <p:spPr>
            <a:xfrm flipH="1">
              <a:off x="755576" y="3429000"/>
              <a:ext cx="360040" cy="360040"/>
            </a:xfrm>
            <a:prstGeom prst="straightConnector1">
              <a:avLst/>
            </a:prstGeom>
            <a:ln w="57150">
              <a:solidFill>
                <a:srgbClr val="002060"/>
              </a:solidFill>
              <a:tailEnd type="arrow"/>
            </a:ln>
          </p:spPr>
          <p:style>
            <a:lnRef idx="1">
              <a:schemeClr val="accent1"/>
            </a:lnRef>
            <a:fillRef idx="0">
              <a:schemeClr val="accent1"/>
            </a:fillRef>
            <a:effectRef idx="0">
              <a:schemeClr val="accent1"/>
            </a:effectRef>
            <a:fontRef idx="minor">
              <a:schemeClr val="tx1"/>
            </a:fontRef>
          </p:style>
        </p:cxnSp>
        <p:sp>
          <p:nvSpPr>
            <p:cNvPr id="20" name="Textfeld 19"/>
            <p:cNvSpPr txBox="1"/>
            <p:nvPr/>
          </p:nvSpPr>
          <p:spPr>
            <a:xfrm>
              <a:off x="0" y="3645024"/>
              <a:ext cx="720080" cy="369332"/>
            </a:xfrm>
            <a:prstGeom prst="rect">
              <a:avLst/>
            </a:prstGeom>
            <a:solidFill>
              <a:srgbClr val="002060"/>
            </a:solidFill>
          </p:spPr>
          <p:txBody>
            <a:bodyPr wrap="square" rtlCol="0">
              <a:spAutoFit/>
            </a:bodyPr>
            <a:lstStyle/>
            <a:p>
              <a:r>
                <a:rPr lang="en-US" dirty="0" err="1" smtClean="0">
                  <a:solidFill>
                    <a:schemeClr val="bg1"/>
                  </a:solidFill>
                </a:rPr>
                <a:t>neu</a:t>
              </a:r>
              <a:endParaRPr lang="en-US" dirty="0">
                <a:solidFill>
                  <a:schemeClr val="bg1"/>
                </a:solidFill>
              </a:endParaRPr>
            </a:p>
          </p:txBody>
        </p:sp>
      </p:grpSp>
      <p:grpSp>
        <p:nvGrpSpPr>
          <p:cNvPr id="23" name="Gruppieren 22"/>
          <p:cNvGrpSpPr/>
          <p:nvPr/>
        </p:nvGrpSpPr>
        <p:grpSpPr>
          <a:xfrm>
            <a:off x="179512" y="5085184"/>
            <a:ext cx="720080" cy="1089412"/>
            <a:chOff x="179512" y="5085184"/>
            <a:chExt cx="720080" cy="1089412"/>
          </a:xfrm>
        </p:grpSpPr>
        <p:cxnSp>
          <p:nvCxnSpPr>
            <p:cNvPr id="19" name="Gerade Verbindung mit Pfeil 18"/>
            <p:cNvCxnSpPr/>
            <p:nvPr/>
          </p:nvCxnSpPr>
          <p:spPr>
            <a:xfrm flipH="1">
              <a:off x="323528" y="5085184"/>
              <a:ext cx="360040" cy="360040"/>
            </a:xfrm>
            <a:prstGeom prst="straightConnector1">
              <a:avLst/>
            </a:prstGeom>
            <a:ln w="57150">
              <a:solidFill>
                <a:srgbClr val="002060"/>
              </a:solidFill>
              <a:tailEnd type="arrow"/>
            </a:ln>
          </p:spPr>
          <p:style>
            <a:lnRef idx="1">
              <a:schemeClr val="accent1"/>
            </a:lnRef>
            <a:fillRef idx="0">
              <a:schemeClr val="accent1"/>
            </a:fillRef>
            <a:effectRef idx="0">
              <a:schemeClr val="accent1"/>
            </a:effectRef>
            <a:fontRef idx="minor">
              <a:schemeClr val="tx1"/>
            </a:fontRef>
          </p:style>
        </p:cxnSp>
        <p:sp>
          <p:nvSpPr>
            <p:cNvPr id="21" name="Textfeld 20"/>
            <p:cNvSpPr txBox="1"/>
            <p:nvPr/>
          </p:nvSpPr>
          <p:spPr>
            <a:xfrm>
              <a:off x="179512" y="5805264"/>
              <a:ext cx="720080" cy="369332"/>
            </a:xfrm>
            <a:prstGeom prst="rect">
              <a:avLst/>
            </a:prstGeom>
            <a:solidFill>
              <a:srgbClr val="002060"/>
            </a:solidFill>
          </p:spPr>
          <p:txBody>
            <a:bodyPr wrap="square" rtlCol="0">
              <a:spAutoFit/>
            </a:bodyPr>
            <a:lstStyle/>
            <a:p>
              <a:r>
                <a:rPr lang="en-US" dirty="0" err="1" smtClean="0">
                  <a:solidFill>
                    <a:schemeClr val="bg1"/>
                  </a:solidFill>
                </a:rPr>
                <a:t>neu</a:t>
              </a:r>
              <a:endParaRPr lang="en-US" dirty="0">
                <a:solidFill>
                  <a:schemeClr val="bg1"/>
                </a:solidFill>
              </a:endParaRPr>
            </a:p>
          </p:txBody>
        </p:sp>
      </p:grpSp>
      <p:sp>
        <p:nvSpPr>
          <p:cNvPr id="24" name="Titel 1"/>
          <p:cNvSpPr txBox="1">
            <a:spLocks/>
          </p:cNvSpPr>
          <p:nvPr/>
        </p:nvSpPr>
        <p:spPr bwMode="auto">
          <a:xfrm>
            <a:off x="683568" y="5877272"/>
            <a:ext cx="7912360" cy="85849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sz="2400" b="1" kern="0" dirty="0" smtClean="0">
                <a:solidFill>
                  <a:schemeClr val="tx2"/>
                </a:solidFill>
                <a:latin typeface="Calibri" pitchFamily="34" charset="0"/>
                <a:ea typeface="+mj-ea"/>
                <a:cs typeface="+mj-cs"/>
              </a:rPr>
              <a:t>Und</a:t>
            </a:r>
            <a:r>
              <a:rPr kumimoji="0" lang="en-US" sz="2400" b="1" i="0" u="none" strike="noStrike" kern="0" cap="none" spc="0" normalizeH="0" baseline="0" noProof="0" dirty="0" smtClean="0">
                <a:ln>
                  <a:noFill/>
                </a:ln>
                <a:solidFill>
                  <a:schemeClr val="tx2"/>
                </a:solidFill>
                <a:effectLst/>
                <a:uLnTx/>
                <a:uFillTx/>
                <a:latin typeface="Calibri" pitchFamily="34" charset="0"/>
                <a:ea typeface="+mj-ea"/>
                <a:cs typeface="+mj-cs"/>
              </a:rPr>
              <a:t> § 52a </a:t>
            </a:r>
            <a:r>
              <a:rPr kumimoji="0" lang="en-US" sz="2400" b="1" i="0" u="none" strike="noStrike" kern="0" cap="none" spc="0" normalizeH="0" baseline="0" noProof="0" dirty="0" err="1" smtClean="0">
                <a:ln>
                  <a:noFill/>
                </a:ln>
                <a:solidFill>
                  <a:schemeClr val="tx2"/>
                </a:solidFill>
                <a:effectLst/>
                <a:uLnTx/>
                <a:uFillTx/>
                <a:latin typeface="Calibri" pitchFamily="34" charset="0"/>
                <a:ea typeface="+mj-ea"/>
                <a:cs typeface="+mj-cs"/>
              </a:rPr>
              <a:t>UrhG</a:t>
            </a:r>
            <a:r>
              <a:rPr kumimoji="0" lang="en-US" sz="2400" b="1" i="0" u="none" strike="noStrike" kern="0" cap="none" spc="0" normalizeH="0" baseline="0" noProof="0" dirty="0" smtClean="0">
                <a:ln>
                  <a:noFill/>
                </a:ln>
                <a:solidFill>
                  <a:schemeClr val="tx2"/>
                </a:solidFill>
                <a:effectLst/>
                <a:uLnTx/>
                <a:uFillTx/>
                <a:latin typeface="Calibri" pitchFamily="34" charset="0"/>
                <a:ea typeface="+mj-ea"/>
                <a:cs typeface="+mj-cs"/>
              </a:rPr>
              <a:t> </a:t>
            </a:r>
            <a:r>
              <a:rPr kumimoji="0" lang="en-US" sz="2400" b="1" i="0" u="none" strike="noStrike" kern="0" cap="none" spc="0" normalizeH="0" baseline="0" noProof="0" dirty="0" err="1" smtClean="0">
                <a:ln>
                  <a:noFill/>
                </a:ln>
                <a:solidFill>
                  <a:schemeClr val="tx2"/>
                </a:solidFill>
                <a:effectLst/>
                <a:uLnTx/>
                <a:uFillTx/>
                <a:latin typeface="Calibri" pitchFamily="34" charset="0"/>
                <a:ea typeface="+mj-ea"/>
                <a:cs typeface="+mj-cs"/>
              </a:rPr>
              <a:t>ist</a:t>
            </a:r>
            <a:r>
              <a:rPr kumimoji="0" lang="en-US" sz="2400" b="1" i="0" u="none" strike="noStrike" kern="0" cap="none" spc="0" normalizeH="0" baseline="0" noProof="0" dirty="0" smtClean="0">
                <a:ln>
                  <a:noFill/>
                </a:ln>
                <a:solidFill>
                  <a:schemeClr val="tx2"/>
                </a:solidFill>
                <a:effectLst/>
                <a:uLnTx/>
                <a:uFillTx/>
                <a:latin typeface="Calibri" pitchFamily="34" charset="0"/>
                <a:ea typeface="+mj-ea"/>
                <a:cs typeface="+mj-cs"/>
              </a:rPr>
              <a:t> </a:t>
            </a:r>
            <a:r>
              <a:rPr kumimoji="0" lang="en-US" sz="2400" b="1" i="0" u="none" strike="noStrike" kern="0" cap="none" spc="0" normalizeH="0" baseline="0" noProof="0" dirty="0" err="1" smtClean="0">
                <a:ln>
                  <a:noFill/>
                </a:ln>
                <a:solidFill>
                  <a:schemeClr val="tx2"/>
                </a:solidFill>
                <a:effectLst/>
                <a:uLnTx/>
                <a:uFillTx/>
                <a:latin typeface="Calibri" pitchFamily="34" charset="0"/>
                <a:ea typeface="+mj-ea"/>
                <a:cs typeface="+mj-cs"/>
              </a:rPr>
              <a:t>immer</a:t>
            </a:r>
            <a:r>
              <a:rPr kumimoji="0" lang="en-US" sz="2400" b="1" i="0" u="none" strike="noStrike" kern="0" cap="none" spc="0" normalizeH="0" baseline="0" noProof="0" dirty="0" smtClean="0">
                <a:ln>
                  <a:noFill/>
                </a:ln>
                <a:solidFill>
                  <a:schemeClr val="tx2"/>
                </a:solidFill>
                <a:effectLst/>
                <a:uLnTx/>
                <a:uFillTx/>
                <a:latin typeface="Calibri" pitchFamily="34" charset="0"/>
                <a:ea typeface="+mj-ea"/>
                <a:cs typeface="+mj-cs"/>
              </a:rPr>
              <a:t> </a:t>
            </a:r>
            <a:r>
              <a:rPr kumimoji="0" lang="en-US" sz="2400" b="1" i="0" u="none" strike="noStrike" kern="0" cap="none" spc="0" normalizeH="0" baseline="0" noProof="0" dirty="0" err="1" smtClean="0">
                <a:ln>
                  <a:noFill/>
                </a:ln>
                <a:solidFill>
                  <a:schemeClr val="tx2"/>
                </a:solidFill>
                <a:effectLst/>
                <a:uLnTx/>
                <a:uFillTx/>
                <a:latin typeface="Calibri" pitchFamily="34" charset="0"/>
                <a:ea typeface="+mj-ea"/>
                <a:cs typeface="+mj-cs"/>
              </a:rPr>
              <a:t>noch</a:t>
            </a:r>
            <a:r>
              <a:rPr kumimoji="0" lang="en-US" sz="2400" b="1" i="0" u="none" strike="noStrike" kern="0" cap="none" spc="0" normalizeH="0" baseline="0" noProof="0" dirty="0" smtClean="0">
                <a:ln>
                  <a:noFill/>
                </a:ln>
                <a:solidFill>
                  <a:schemeClr val="tx2"/>
                </a:solidFill>
                <a:effectLst/>
                <a:uLnTx/>
                <a:uFillTx/>
                <a:latin typeface="Calibri" pitchFamily="34" charset="0"/>
                <a:ea typeface="+mj-ea"/>
                <a:cs typeface="+mj-cs"/>
              </a:rPr>
              <a:t> </a:t>
            </a:r>
            <a:r>
              <a:rPr kumimoji="0" lang="en-US" sz="2400" b="1" i="0" u="none" strike="noStrike" kern="0" cap="none" spc="0" normalizeH="0" baseline="0" noProof="0" dirty="0" err="1" smtClean="0">
                <a:ln>
                  <a:noFill/>
                </a:ln>
                <a:solidFill>
                  <a:schemeClr val="tx2"/>
                </a:solidFill>
                <a:effectLst/>
                <a:uLnTx/>
                <a:uFillTx/>
                <a:latin typeface="Calibri" pitchFamily="34" charset="0"/>
                <a:ea typeface="+mj-ea"/>
                <a:cs typeface="+mj-cs"/>
              </a:rPr>
              <a:t>ein</a:t>
            </a:r>
            <a:r>
              <a:rPr kumimoji="0" lang="en-US" sz="2400" b="1" i="0" u="none" strike="noStrike" kern="0" cap="none" spc="0" normalizeH="0" baseline="0" noProof="0" dirty="0" smtClean="0">
                <a:ln>
                  <a:noFill/>
                </a:ln>
                <a:solidFill>
                  <a:schemeClr val="tx2"/>
                </a:solidFill>
                <a:effectLst/>
                <a:uLnTx/>
                <a:uFillTx/>
                <a:latin typeface="Calibri" pitchFamily="34" charset="0"/>
                <a:ea typeface="+mj-ea"/>
                <a:cs typeface="+mj-cs"/>
              </a:rPr>
              <a:t> </a:t>
            </a:r>
            <a:r>
              <a:rPr kumimoji="0" lang="en-US" sz="2400" b="1" i="0" u="none" strike="noStrike" kern="0" cap="none" spc="0" normalizeH="0" baseline="0" noProof="0" dirty="0" err="1" smtClean="0">
                <a:ln>
                  <a:noFill/>
                </a:ln>
                <a:solidFill>
                  <a:schemeClr val="tx2"/>
                </a:solidFill>
                <a:effectLst/>
                <a:uLnTx/>
                <a:uFillTx/>
                <a:latin typeface="Calibri" pitchFamily="34" charset="0"/>
                <a:ea typeface="+mj-ea"/>
                <a:cs typeface="+mj-cs"/>
              </a:rPr>
              <a:t>Provisorium</a:t>
            </a:r>
            <a:r>
              <a:rPr lang="en-US" sz="2400" b="1" kern="0" dirty="0" smtClean="0">
                <a:solidFill>
                  <a:schemeClr val="tx2"/>
                </a:solidFill>
                <a:latin typeface="Calibri" pitchFamily="34" charset="0"/>
                <a:ea typeface="+mj-ea"/>
                <a:cs typeface="+mj-cs"/>
              </a:rPr>
              <a:t>, </a:t>
            </a:r>
            <a:r>
              <a:rPr lang="en-US" sz="2400" b="1" kern="0" dirty="0" err="1" smtClean="0">
                <a:solidFill>
                  <a:schemeClr val="tx2"/>
                </a:solidFill>
                <a:latin typeface="Calibri" pitchFamily="34" charset="0"/>
                <a:ea typeface="+mj-ea"/>
                <a:cs typeface="+mj-cs"/>
              </a:rPr>
              <a:t>da</a:t>
            </a:r>
            <a:r>
              <a:rPr kumimoji="0" lang="en-US" sz="2400" b="1" i="0" u="none" strike="noStrike" kern="0" cap="none" spc="0" normalizeH="0" baseline="0" noProof="0" dirty="0" smtClean="0">
                <a:ln>
                  <a:noFill/>
                </a:ln>
                <a:solidFill>
                  <a:schemeClr val="tx2"/>
                </a:solidFill>
                <a:effectLst/>
                <a:uLnTx/>
                <a:uFillTx/>
                <a:latin typeface="Calibri" pitchFamily="34" charset="0"/>
                <a:ea typeface="+mj-ea"/>
                <a:cs typeface="+mj-cs"/>
              </a:rPr>
              <a:t> </a:t>
            </a:r>
            <a:r>
              <a:rPr kumimoji="0" lang="en-US" sz="2400" b="1" i="0" u="none" strike="noStrike" kern="0" cap="none" spc="0" normalizeH="0" baseline="0" noProof="0" dirty="0" err="1" smtClean="0">
                <a:ln>
                  <a:noFill/>
                </a:ln>
                <a:solidFill>
                  <a:schemeClr val="tx2"/>
                </a:solidFill>
                <a:effectLst/>
                <a:uLnTx/>
                <a:uFillTx/>
                <a:latin typeface="Calibri" pitchFamily="34" charset="0"/>
                <a:ea typeface="+mj-ea"/>
                <a:cs typeface="+mj-cs"/>
              </a:rPr>
              <a:t>befristet</a:t>
            </a:r>
            <a:r>
              <a:rPr kumimoji="0" lang="en-US" sz="2400" b="1" i="0" u="none" strike="noStrike" kern="0" cap="none" spc="0" normalizeH="0" baseline="0" noProof="0" dirty="0" smtClean="0">
                <a:ln>
                  <a:noFill/>
                </a:ln>
                <a:solidFill>
                  <a:schemeClr val="tx2"/>
                </a:solidFill>
                <a:effectLst/>
                <a:uLnTx/>
                <a:uFillTx/>
                <a:latin typeface="Calibri" pitchFamily="34" charset="0"/>
                <a:ea typeface="+mj-ea"/>
                <a:cs typeface="+mj-cs"/>
              </a:rPr>
              <a:t> </a:t>
            </a:r>
            <a:r>
              <a:rPr kumimoji="0" lang="en-US" sz="2400" b="1" i="0" u="none" strike="noStrike" kern="0" cap="none" spc="0" normalizeH="0" baseline="0" noProof="0" dirty="0" err="1" smtClean="0">
                <a:ln>
                  <a:noFill/>
                </a:ln>
                <a:solidFill>
                  <a:schemeClr val="tx2"/>
                </a:solidFill>
                <a:effectLst/>
                <a:uLnTx/>
                <a:uFillTx/>
                <a:latin typeface="Calibri" pitchFamily="34" charset="0"/>
                <a:ea typeface="+mj-ea"/>
                <a:cs typeface="+mj-cs"/>
              </a:rPr>
              <a:t>jetzt</a:t>
            </a:r>
            <a:r>
              <a:rPr kumimoji="0" lang="en-US" sz="2400" b="1" i="0" u="none" strike="noStrike" kern="0" cap="none" spc="0" normalizeH="0" baseline="0" noProof="0" dirty="0" smtClean="0">
                <a:ln>
                  <a:noFill/>
                </a:ln>
                <a:solidFill>
                  <a:schemeClr val="tx2"/>
                </a:solidFill>
                <a:effectLst/>
                <a:uLnTx/>
                <a:uFillTx/>
                <a:latin typeface="Calibri" pitchFamily="34" charset="0"/>
                <a:ea typeface="+mj-ea"/>
                <a:cs typeface="+mj-cs"/>
              </a:rPr>
              <a:t> </a:t>
            </a:r>
            <a:r>
              <a:rPr kumimoji="0" lang="en-US" sz="2400" b="1" i="0" u="none" strike="noStrike" kern="0" cap="none" spc="0" normalizeH="0" baseline="0" noProof="0" dirty="0" err="1" smtClean="0">
                <a:ln>
                  <a:noFill/>
                </a:ln>
                <a:solidFill>
                  <a:schemeClr val="tx2"/>
                </a:solidFill>
                <a:effectLst/>
                <a:uLnTx/>
                <a:uFillTx/>
                <a:latin typeface="Calibri" pitchFamily="34" charset="0"/>
                <a:ea typeface="+mj-ea"/>
                <a:cs typeface="+mj-cs"/>
              </a:rPr>
              <a:t>bis</a:t>
            </a:r>
            <a:r>
              <a:rPr kumimoji="0" lang="en-US" sz="2400" b="1" i="0" u="none" strike="noStrike" kern="0" cap="none" spc="0" normalizeH="0" baseline="0" noProof="0" dirty="0" smtClean="0">
                <a:ln>
                  <a:noFill/>
                </a:ln>
                <a:solidFill>
                  <a:schemeClr val="tx2"/>
                </a:solidFill>
                <a:effectLst/>
                <a:uLnTx/>
                <a:uFillTx/>
                <a:latin typeface="Calibri" pitchFamily="34" charset="0"/>
                <a:ea typeface="+mj-ea"/>
                <a:cs typeface="+mj-cs"/>
              </a:rPr>
              <a:t> </a:t>
            </a:r>
            <a:r>
              <a:rPr kumimoji="0" lang="en-US" sz="2400" b="1" i="0" u="none" strike="noStrike" kern="0" cap="none" spc="0" normalizeH="0" baseline="0" noProof="0" dirty="0" err="1" smtClean="0">
                <a:ln>
                  <a:noFill/>
                </a:ln>
                <a:solidFill>
                  <a:schemeClr val="tx2"/>
                </a:solidFill>
                <a:effectLst/>
                <a:uLnTx/>
                <a:uFillTx/>
                <a:latin typeface="Calibri" pitchFamily="34" charset="0"/>
                <a:ea typeface="+mj-ea"/>
                <a:cs typeface="+mj-cs"/>
              </a:rPr>
              <a:t>Ende</a:t>
            </a:r>
            <a:r>
              <a:rPr kumimoji="0" lang="en-US" sz="2400" b="1" i="0" u="none" strike="noStrike" kern="0" cap="none" spc="0" normalizeH="0" baseline="0" noProof="0" dirty="0" smtClean="0">
                <a:ln>
                  <a:noFill/>
                </a:ln>
                <a:solidFill>
                  <a:schemeClr val="tx2"/>
                </a:solidFill>
                <a:effectLst/>
                <a:uLnTx/>
                <a:uFillTx/>
                <a:latin typeface="Calibri" pitchFamily="34" charset="0"/>
                <a:ea typeface="+mj-ea"/>
                <a:cs typeface="+mj-cs"/>
              </a:rPr>
              <a:t> 2014</a:t>
            </a:r>
            <a:endParaRPr kumimoji="0" lang="en-US" sz="2400" b="1" i="0" u="none" strike="noStrike" kern="0" cap="none" spc="0" normalizeH="0" baseline="0" noProof="0" dirty="0">
              <a:ln>
                <a:noFill/>
              </a:ln>
              <a:solidFill>
                <a:schemeClr val="tx2"/>
              </a:solidFill>
              <a:effectLst/>
              <a:uLnTx/>
              <a:uFillTx/>
              <a:latin typeface="Calibri" pitchFamily="34" charset="0"/>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22238"/>
            <a:ext cx="7543800" cy="858490"/>
          </a:xfrm>
        </p:spPr>
        <p:txBody>
          <a:bodyPr anchor="ctr"/>
          <a:lstStyle/>
          <a:p>
            <a:pPr algn="ctr"/>
            <a:r>
              <a:rPr lang="en-US" sz="2400" dirty="0" smtClean="0">
                <a:latin typeface="Calibri" pitchFamily="34" charset="0"/>
              </a:rPr>
              <a:t>Die </a:t>
            </a:r>
            <a:r>
              <a:rPr lang="en-US" sz="2400" dirty="0" err="1" smtClean="0">
                <a:latin typeface="Calibri" pitchFamily="34" charset="0"/>
              </a:rPr>
              <a:t>neuere</a:t>
            </a:r>
            <a:r>
              <a:rPr lang="en-US" sz="2400" dirty="0" smtClean="0">
                <a:latin typeface="Calibri" pitchFamily="34" charset="0"/>
              </a:rPr>
              <a:t> Geschichte </a:t>
            </a:r>
            <a:r>
              <a:rPr lang="en-US" sz="2400" dirty="0" err="1" smtClean="0">
                <a:latin typeface="Calibri" pitchFamily="34" charset="0"/>
              </a:rPr>
              <a:t>beginnt</a:t>
            </a:r>
            <a:r>
              <a:rPr lang="en-US" sz="2400" dirty="0" smtClean="0">
                <a:latin typeface="Calibri" pitchFamily="34" charset="0"/>
              </a:rPr>
              <a:t> </a:t>
            </a:r>
            <a:r>
              <a:rPr lang="en-US" sz="2400" dirty="0" err="1" smtClean="0">
                <a:latin typeface="Calibri" pitchFamily="34" charset="0"/>
              </a:rPr>
              <a:t>wieder</a:t>
            </a:r>
            <a:r>
              <a:rPr lang="en-US" sz="2400" dirty="0" smtClean="0">
                <a:latin typeface="Calibri" pitchFamily="34" charset="0"/>
              </a:rPr>
              <a:t> </a:t>
            </a:r>
            <a:r>
              <a:rPr lang="en-US" sz="2400" dirty="0" err="1" smtClean="0">
                <a:latin typeface="Calibri" pitchFamily="34" charset="0"/>
              </a:rPr>
              <a:t>mit</a:t>
            </a:r>
            <a:r>
              <a:rPr lang="en-US" sz="2400" dirty="0" smtClean="0">
                <a:latin typeface="Calibri" pitchFamily="34" charset="0"/>
              </a:rPr>
              <a:t> </a:t>
            </a:r>
            <a:r>
              <a:rPr lang="en-US" sz="2400" dirty="0" err="1" smtClean="0">
                <a:latin typeface="Calibri" pitchFamily="34" charset="0"/>
              </a:rPr>
              <a:t>dem</a:t>
            </a:r>
            <a:r>
              <a:rPr lang="en-US" sz="2400" dirty="0" smtClean="0">
                <a:latin typeface="Calibri" pitchFamily="34" charset="0"/>
              </a:rPr>
              <a:t> </a:t>
            </a:r>
            <a:r>
              <a:rPr lang="en-US" sz="2400" dirty="0" err="1" smtClean="0">
                <a:latin typeface="Calibri" pitchFamily="34" charset="0"/>
              </a:rPr>
              <a:t>Bundesrat</a:t>
            </a:r>
            <a:endParaRPr lang="en-US" sz="2400" dirty="0">
              <a:latin typeface="Calibri" pitchFamily="34" charset="0"/>
            </a:endParaRPr>
          </a:p>
        </p:txBody>
      </p:sp>
      <p:sp>
        <p:nvSpPr>
          <p:cNvPr id="4" name="Foliennummernplatzhalter 3"/>
          <p:cNvSpPr>
            <a:spLocks noGrp="1"/>
          </p:cNvSpPr>
          <p:nvPr>
            <p:ph type="sldNum" sz="quarter" idx="12"/>
          </p:nvPr>
        </p:nvSpPr>
        <p:spPr/>
        <p:txBody>
          <a:bodyPr/>
          <a:lstStyle/>
          <a:p>
            <a:pPr>
              <a:defRPr/>
            </a:pPr>
            <a:fld id="{86DBC630-A2E8-4068-BF39-0B9677811039}" type="slidenum">
              <a:rPr lang="en-US" altLang="en-US" smtClean="0">
                <a:latin typeface="Calibri" pitchFamily="34" charset="0"/>
              </a:rPr>
              <a:pPr>
                <a:defRPr/>
              </a:pPr>
              <a:t>6</a:t>
            </a:fld>
            <a:endParaRPr lang="en-US" altLang="en-US" dirty="0">
              <a:latin typeface="Calibri" pitchFamily="34" charset="0"/>
            </a:endParaRPr>
          </a:p>
        </p:txBody>
      </p:sp>
      <p:sp>
        <p:nvSpPr>
          <p:cNvPr id="9" name="Textfeld 8"/>
          <p:cNvSpPr txBox="1"/>
          <p:nvPr/>
        </p:nvSpPr>
        <p:spPr>
          <a:xfrm>
            <a:off x="251520" y="908720"/>
            <a:ext cx="8640960" cy="1754326"/>
          </a:xfrm>
          <a:prstGeom prst="rect">
            <a:avLst/>
          </a:prstGeom>
          <a:noFill/>
        </p:spPr>
        <p:txBody>
          <a:bodyPr wrap="square" rtlCol="0">
            <a:spAutoFit/>
          </a:bodyPr>
          <a:lstStyle/>
          <a:p>
            <a:r>
              <a:rPr lang="de-DE" dirty="0" smtClean="0">
                <a:latin typeface="Calibri" pitchFamily="34" charset="0"/>
              </a:rPr>
              <a:t>"An wissenschaftlichen Beiträgen, die im Rahmen einer überwiegend mit öffentlichen Mitteln finanzierten Lehr- und Forschungstätigkeit entstanden sind und in Sammlungen erscheinen, hat der Urheber auch bei Einräumung eines ausschließlichen Nutzungsrechts das Recht, sein Werk längstens nach Ablauf von sechs Monaten seit Erstveröffentlichung anderweitig öffentlich zugänglich zu machen, soweit dies zur Verfolgung nicht-kommerzieller Zwecke gerechtfertigt ist. Dieses Recht kann nicht abbedungen werden."</a:t>
            </a:r>
            <a:endParaRPr lang="en-US" dirty="0">
              <a:latin typeface="Calibri" pitchFamily="34" charset="0"/>
            </a:endParaRPr>
          </a:p>
        </p:txBody>
      </p:sp>
      <p:sp>
        <p:nvSpPr>
          <p:cNvPr id="11" name="Pfeil nach unten 10"/>
          <p:cNvSpPr/>
          <p:nvPr/>
        </p:nvSpPr>
        <p:spPr>
          <a:xfrm rot="2604473">
            <a:off x="7707610" y="775039"/>
            <a:ext cx="288032" cy="648072"/>
          </a:xfrm>
          <a:prstGeom prst="downArrow">
            <a:avLst>
              <a:gd name="adj1" fmla="val 50000"/>
              <a:gd name="adj2" fmla="val 86759"/>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pitchFamily="34" charset="0"/>
            </a:endParaRPr>
          </a:p>
        </p:txBody>
      </p:sp>
      <p:sp>
        <p:nvSpPr>
          <p:cNvPr id="12" name="Pfeil nach unten 11"/>
          <p:cNvSpPr/>
          <p:nvPr/>
        </p:nvSpPr>
        <p:spPr>
          <a:xfrm rot="2604473">
            <a:off x="2739059" y="775040"/>
            <a:ext cx="288032" cy="648072"/>
          </a:xfrm>
          <a:prstGeom prst="downArrow">
            <a:avLst>
              <a:gd name="adj1" fmla="val 50000"/>
              <a:gd name="adj2" fmla="val 86759"/>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pitchFamily="34" charset="0"/>
            </a:endParaRPr>
          </a:p>
        </p:txBody>
      </p:sp>
      <p:sp>
        <p:nvSpPr>
          <p:cNvPr id="13" name="Pfeil nach unten 12"/>
          <p:cNvSpPr/>
          <p:nvPr/>
        </p:nvSpPr>
        <p:spPr>
          <a:xfrm rot="2604473">
            <a:off x="5187330" y="1351104"/>
            <a:ext cx="288032" cy="648072"/>
          </a:xfrm>
          <a:prstGeom prst="downArrow">
            <a:avLst>
              <a:gd name="adj1" fmla="val 50000"/>
              <a:gd name="adj2" fmla="val 86759"/>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pitchFamily="34" charset="0"/>
            </a:endParaRPr>
          </a:p>
        </p:txBody>
      </p:sp>
      <p:sp>
        <p:nvSpPr>
          <p:cNvPr id="14" name="Textfeld 13"/>
          <p:cNvSpPr txBox="1"/>
          <p:nvPr/>
        </p:nvSpPr>
        <p:spPr>
          <a:xfrm>
            <a:off x="395536" y="3350022"/>
            <a:ext cx="8208912" cy="1231106"/>
          </a:xfrm>
          <a:prstGeom prst="rect">
            <a:avLst/>
          </a:prstGeom>
          <a:noFill/>
        </p:spPr>
        <p:txBody>
          <a:bodyPr wrap="square" rtlCol="0">
            <a:spAutoFit/>
          </a:bodyPr>
          <a:lstStyle/>
          <a:p>
            <a:r>
              <a:rPr lang="de-DE" sz="2000" b="1" dirty="0" smtClean="0">
                <a:latin typeface="Calibri" pitchFamily="34" charset="0"/>
              </a:rPr>
              <a:t>Regelungsvorschlag des Bundesrats vom 12.10.12  </a:t>
            </a:r>
          </a:p>
          <a:p>
            <a:r>
              <a:rPr lang="de-DE" b="1" dirty="0">
                <a:latin typeface="Calibri" pitchFamily="34" charset="0"/>
              </a:rPr>
              <a:t/>
            </a:r>
            <a:br>
              <a:rPr lang="de-DE" b="1" dirty="0">
                <a:latin typeface="Calibri" pitchFamily="34" charset="0"/>
              </a:rPr>
            </a:br>
            <a:r>
              <a:rPr lang="de-DE" dirty="0" smtClean="0">
                <a:latin typeface="Calibri" pitchFamily="34" charset="0"/>
              </a:rPr>
              <a:t>entsprechend eines zwischen </a:t>
            </a:r>
            <a:r>
              <a:rPr lang="de-DE" dirty="0" smtClean="0">
                <a:latin typeface="Calibri" pitchFamily="34" charset="0"/>
              </a:rPr>
              <a:t>den Ländern </a:t>
            </a:r>
            <a:r>
              <a:rPr lang="de-DE" dirty="0" smtClean="0">
                <a:latin typeface="Calibri" pitchFamily="34" charset="0"/>
              </a:rPr>
              <a:t>und der Allianz der Wissenschaftsorganisationen Anfang 2011 abgestimmten Vorschlags</a:t>
            </a:r>
            <a:endParaRPr lang="en-US" dirty="0">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animBg="1"/>
      <p:bldP spid="12" grpId="0" animBg="1"/>
      <p:bldP spid="13" grpId="0" animBg="1"/>
      <p:bldP spid="1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22238"/>
            <a:ext cx="7543800" cy="858490"/>
          </a:xfrm>
        </p:spPr>
        <p:txBody>
          <a:bodyPr anchor="ctr"/>
          <a:lstStyle/>
          <a:p>
            <a:pPr algn="ctr"/>
            <a:r>
              <a:rPr lang="en-US" sz="2000" dirty="0" smtClean="0">
                <a:latin typeface="Calibri" pitchFamily="34" charset="0"/>
              </a:rPr>
              <a:t>Es </a:t>
            </a:r>
            <a:r>
              <a:rPr lang="en-US" sz="2000" dirty="0" err="1" smtClean="0">
                <a:latin typeface="Calibri" pitchFamily="34" charset="0"/>
              </a:rPr>
              <a:t>ist</a:t>
            </a:r>
            <a:r>
              <a:rPr lang="en-US" sz="2000" dirty="0" smtClean="0">
                <a:latin typeface="Calibri" pitchFamily="34" charset="0"/>
              </a:rPr>
              <a:t> </a:t>
            </a:r>
            <a:r>
              <a:rPr lang="en-US" sz="2000" dirty="0" err="1" smtClean="0">
                <a:latin typeface="Calibri" pitchFamily="34" charset="0"/>
              </a:rPr>
              <a:t>zwar</a:t>
            </a:r>
            <a:r>
              <a:rPr lang="en-US" sz="2000" dirty="0" smtClean="0">
                <a:latin typeface="Calibri" pitchFamily="34" charset="0"/>
              </a:rPr>
              <a:t> </a:t>
            </a:r>
            <a:r>
              <a:rPr lang="en-US" sz="2000" dirty="0" err="1" smtClean="0">
                <a:latin typeface="Calibri" pitchFamily="34" charset="0"/>
              </a:rPr>
              <a:t>auch</a:t>
            </a:r>
            <a:r>
              <a:rPr lang="en-US" sz="2000" dirty="0" smtClean="0">
                <a:latin typeface="Calibri" pitchFamily="34" charset="0"/>
              </a:rPr>
              <a:t>, </a:t>
            </a:r>
            <a:r>
              <a:rPr lang="en-US" sz="2000" dirty="0" err="1" smtClean="0">
                <a:latin typeface="Calibri" pitchFamily="34" charset="0"/>
              </a:rPr>
              <a:t>aber</a:t>
            </a:r>
            <a:r>
              <a:rPr lang="en-US" sz="2000" dirty="0" smtClean="0">
                <a:latin typeface="Calibri" pitchFamily="34" charset="0"/>
              </a:rPr>
              <a:t> </a:t>
            </a:r>
            <a:r>
              <a:rPr lang="en-US" sz="2000" dirty="0" err="1" smtClean="0">
                <a:latin typeface="Calibri" pitchFamily="34" charset="0"/>
              </a:rPr>
              <a:t>nicht</a:t>
            </a:r>
            <a:r>
              <a:rPr lang="en-US" sz="2000" dirty="0" smtClean="0">
                <a:latin typeface="Calibri" pitchFamily="34" charset="0"/>
              </a:rPr>
              <a:t> </a:t>
            </a:r>
            <a:r>
              <a:rPr lang="en-US" sz="2000" dirty="0" err="1" smtClean="0">
                <a:latin typeface="Calibri" pitchFamily="34" charset="0"/>
              </a:rPr>
              <a:t>immer</a:t>
            </a:r>
            <a:r>
              <a:rPr lang="en-US" sz="2000" dirty="0" smtClean="0">
                <a:latin typeface="Calibri" pitchFamily="34" charset="0"/>
              </a:rPr>
              <a:t> </a:t>
            </a:r>
            <a:r>
              <a:rPr lang="en-US" sz="2000" dirty="0" err="1" smtClean="0">
                <a:latin typeface="Calibri" pitchFamily="34" charset="0"/>
              </a:rPr>
              <a:t>ganz</a:t>
            </a:r>
            <a:r>
              <a:rPr lang="en-US" sz="2000" dirty="0" smtClean="0">
                <a:latin typeface="Calibri" pitchFamily="34" charset="0"/>
              </a:rPr>
              <a:t> das </a:t>
            </a:r>
            <a:r>
              <a:rPr lang="en-US" sz="2000" dirty="0" err="1" smtClean="0">
                <a:latin typeface="Calibri" pitchFamily="34" charset="0"/>
              </a:rPr>
              <a:t>BMJ</a:t>
            </a:r>
            <a:r>
              <a:rPr lang="en-US" sz="2000" dirty="0" smtClean="0">
                <a:latin typeface="Calibri" pitchFamily="34" charset="0"/>
              </a:rPr>
              <a:t> </a:t>
            </a:r>
            <a:br>
              <a:rPr lang="en-US" sz="2000" dirty="0" smtClean="0">
                <a:latin typeface="Calibri" pitchFamily="34" charset="0"/>
              </a:rPr>
            </a:br>
            <a:endParaRPr lang="en-US" sz="2000" dirty="0">
              <a:latin typeface="Calibri" pitchFamily="34" charset="0"/>
            </a:endParaRPr>
          </a:p>
        </p:txBody>
      </p:sp>
      <p:sp>
        <p:nvSpPr>
          <p:cNvPr id="6" name="Pfeil nach unten 5"/>
          <p:cNvSpPr/>
          <p:nvPr/>
        </p:nvSpPr>
        <p:spPr>
          <a:xfrm rot="2604473">
            <a:off x="6483474" y="1242856"/>
            <a:ext cx="288032" cy="648072"/>
          </a:xfrm>
          <a:prstGeom prst="downArrow">
            <a:avLst>
              <a:gd name="adj1" fmla="val 50000"/>
              <a:gd name="adj2" fmla="val 86759"/>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pitchFamily="34" charset="0"/>
            </a:endParaRPr>
          </a:p>
        </p:txBody>
      </p:sp>
      <p:sp>
        <p:nvSpPr>
          <p:cNvPr id="7" name="Textfeld 6"/>
          <p:cNvSpPr txBox="1"/>
          <p:nvPr/>
        </p:nvSpPr>
        <p:spPr>
          <a:xfrm>
            <a:off x="611560" y="1376536"/>
            <a:ext cx="7848872" cy="2862322"/>
          </a:xfrm>
          <a:prstGeom prst="rect">
            <a:avLst/>
          </a:prstGeom>
          <a:noFill/>
        </p:spPr>
        <p:txBody>
          <a:bodyPr wrap="square" rtlCol="0">
            <a:spAutoFit/>
          </a:bodyPr>
          <a:lstStyle/>
          <a:p>
            <a:r>
              <a:rPr lang="de-DE" dirty="0">
                <a:latin typeface="Calibri" pitchFamily="34" charset="0"/>
              </a:rPr>
              <a:t>„(4) Der Urheber eines wissenschaftlichen Beitrags, der im Rahmen </a:t>
            </a:r>
            <a:r>
              <a:rPr lang="de-DE" dirty="0" smtClean="0">
                <a:latin typeface="Calibri" pitchFamily="34" charset="0"/>
              </a:rPr>
              <a:t>einer mindestens </a:t>
            </a:r>
            <a:r>
              <a:rPr lang="de-DE" dirty="0">
                <a:latin typeface="Calibri" pitchFamily="34" charset="0"/>
              </a:rPr>
              <a:t>zur Hälfte mit öffentlichen Mitteln finanzierten Lehr- und </a:t>
            </a:r>
            <a:r>
              <a:rPr lang="de-DE" dirty="0" smtClean="0">
                <a:latin typeface="Calibri" pitchFamily="34" charset="0"/>
              </a:rPr>
              <a:t>Forschungstätigkeit entstanden </a:t>
            </a:r>
            <a:r>
              <a:rPr lang="de-DE" dirty="0">
                <a:latin typeface="Calibri" pitchFamily="34" charset="0"/>
              </a:rPr>
              <a:t>und in einer periodisch mindestens zweimal jährlich </a:t>
            </a:r>
            <a:r>
              <a:rPr lang="de-DE" dirty="0" smtClean="0">
                <a:latin typeface="Calibri" pitchFamily="34" charset="0"/>
              </a:rPr>
              <a:t>erscheinenden Sammlung </a:t>
            </a:r>
            <a:r>
              <a:rPr lang="de-DE" dirty="0">
                <a:latin typeface="Calibri" pitchFamily="34" charset="0"/>
              </a:rPr>
              <a:t>erschienen ist, hat auch dann, wenn er dem Verleger </a:t>
            </a:r>
            <a:r>
              <a:rPr lang="de-DE" dirty="0" smtClean="0">
                <a:latin typeface="Calibri" pitchFamily="34" charset="0"/>
              </a:rPr>
              <a:t>oder Herausgeber </a:t>
            </a:r>
            <a:r>
              <a:rPr lang="de-DE" dirty="0">
                <a:latin typeface="Calibri" pitchFamily="34" charset="0"/>
              </a:rPr>
              <a:t>ein ausschließliches Nutzungsrecht eingeräumt hat, das Recht, </a:t>
            </a:r>
            <a:r>
              <a:rPr lang="de-DE" dirty="0" smtClean="0">
                <a:latin typeface="Calibri" pitchFamily="34" charset="0"/>
              </a:rPr>
              <a:t>den Beitrag </a:t>
            </a:r>
            <a:r>
              <a:rPr lang="de-DE" dirty="0">
                <a:latin typeface="Calibri" pitchFamily="34" charset="0"/>
              </a:rPr>
              <a:t>nach Ablauf von zwölf Monaten seit der Erstveröffentlichung in der </a:t>
            </a:r>
            <a:r>
              <a:rPr lang="de-DE" dirty="0" smtClean="0">
                <a:latin typeface="Calibri" pitchFamily="34" charset="0"/>
              </a:rPr>
              <a:t>akzeptierten Manuskriptversion </a:t>
            </a:r>
            <a:r>
              <a:rPr lang="de-DE" dirty="0">
                <a:latin typeface="Calibri" pitchFamily="34" charset="0"/>
              </a:rPr>
              <a:t>öffentlich zugänglich zu machen, soweit dies </a:t>
            </a:r>
            <a:r>
              <a:rPr lang="de-DE" dirty="0" smtClean="0">
                <a:latin typeface="Calibri" pitchFamily="34" charset="0"/>
              </a:rPr>
              <a:t>keinem gewerblichen </a:t>
            </a:r>
            <a:r>
              <a:rPr lang="de-DE" dirty="0">
                <a:latin typeface="Calibri" pitchFamily="34" charset="0"/>
              </a:rPr>
              <a:t>Zweck dient. Die Quelle der Erstveröffentlichung ist anzugeben. </a:t>
            </a:r>
            <a:r>
              <a:rPr lang="de-DE" dirty="0" smtClean="0">
                <a:latin typeface="Calibri" pitchFamily="34" charset="0"/>
              </a:rPr>
              <a:t>Eine zum </a:t>
            </a:r>
            <a:r>
              <a:rPr lang="de-DE" dirty="0">
                <a:latin typeface="Calibri" pitchFamily="34" charset="0"/>
              </a:rPr>
              <a:t>Nachteil des Urhebers abweichende Vereinbarung ist unwirksam.“</a:t>
            </a:r>
            <a:endParaRPr lang="en-US" dirty="0">
              <a:latin typeface="Calibri" pitchFamily="34" charset="0"/>
            </a:endParaRPr>
          </a:p>
        </p:txBody>
      </p:sp>
      <p:sp>
        <p:nvSpPr>
          <p:cNvPr id="8" name="Textfeld 7"/>
          <p:cNvSpPr txBox="1"/>
          <p:nvPr/>
        </p:nvSpPr>
        <p:spPr>
          <a:xfrm>
            <a:off x="7668344" y="260648"/>
            <a:ext cx="1368152" cy="923330"/>
          </a:xfrm>
          <a:prstGeom prst="rect">
            <a:avLst/>
          </a:prstGeom>
          <a:solidFill>
            <a:srgbClr val="002060"/>
          </a:solidFill>
        </p:spPr>
        <p:txBody>
          <a:bodyPr wrap="square" rtlCol="0">
            <a:spAutoFit/>
          </a:bodyPr>
          <a:lstStyle/>
          <a:p>
            <a:pPr algn="ctr"/>
            <a:r>
              <a:rPr lang="en-US" dirty="0" err="1" smtClean="0">
                <a:solidFill>
                  <a:schemeClr val="bg1"/>
                </a:solidFill>
              </a:rPr>
              <a:t>BMJ-RefE</a:t>
            </a:r>
            <a:endParaRPr lang="en-US" dirty="0" smtClean="0">
              <a:solidFill>
                <a:schemeClr val="bg1"/>
              </a:solidFill>
            </a:endParaRPr>
          </a:p>
          <a:p>
            <a:pPr algn="ctr"/>
            <a:r>
              <a:rPr lang="en-US" dirty="0" smtClean="0">
                <a:solidFill>
                  <a:schemeClr val="bg1"/>
                </a:solidFill>
              </a:rPr>
              <a:t>Stand 20.2.2013</a:t>
            </a:r>
            <a:endParaRPr lang="en-US" dirty="0">
              <a:solidFill>
                <a:schemeClr val="bg1"/>
              </a:solidFill>
            </a:endParaRPr>
          </a:p>
        </p:txBody>
      </p:sp>
      <p:sp>
        <p:nvSpPr>
          <p:cNvPr id="17" name="Pfeil nach unten 16"/>
          <p:cNvSpPr/>
          <p:nvPr/>
        </p:nvSpPr>
        <p:spPr>
          <a:xfrm rot="2604473">
            <a:off x="5547370" y="2683016"/>
            <a:ext cx="288032" cy="648072"/>
          </a:xfrm>
          <a:prstGeom prst="downArrow">
            <a:avLst>
              <a:gd name="adj1" fmla="val 50000"/>
              <a:gd name="adj2" fmla="val 86759"/>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pitchFamily="34" charset="0"/>
            </a:endParaRPr>
          </a:p>
        </p:txBody>
      </p:sp>
      <p:sp>
        <p:nvSpPr>
          <p:cNvPr id="18" name="Pfeil nach unten 17"/>
          <p:cNvSpPr/>
          <p:nvPr/>
        </p:nvSpPr>
        <p:spPr>
          <a:xfrm rot="2604473">
            <a:off x="4755281" y="2394983"/>
            <a:ext cx="288032" cy="648072"/>
          </a:xfrm>
          <a:prstGeom prst="downArrow">
            <a:avLst>
              <a:gd name="adj1" fmla="val 50000"/>
              <a:gd name="adj2" fmla="val 86759"/>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pitchFamily="34" charset="0"/>
            </a:endParaRPr>
          </a:p>
        </p:txBody>
      </p:sp>
      <p:sp>
        <p:nvSpPr>
          <p:cNvPr id="19" name="Pfeil nach unten 18"/>
          <p:cNvSpPr/>
          <p:nvPr/>
        </p:nvSpPr>
        <p:spPr>
          <a:xfrm rot="2604473">
            <a:off x="6987531" y="1602896"/>
            <a:ext cx="288032" cy="648072"/>
          </a:xfrm>
          <a:prstGeom prst="downArrow">
            <a:avLst>
              <a:gd name="adj1" fmla="val 50000"/>
              <a:gd name="adj2" fmla="val 86759"/>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17" grpId="0" animBg="1"/>
      <p:bldP spid="18" grpId="0" animBg="1"/>
      <p:bldP spid="1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22238"/>
            <a:ext cx="7543800" cy="858490"/>
          </a:xfrm>
        </p:spPr>
        <p:txBody>
          <a:bodyPr anchor="ctr"/>
          <a:lstStyle/>
          <a:p>
            <a:pPr algn="ctr"/>
            <a:r>
              <a:rPr lang="en-US" sz="2800" dirty="0" err="1" smtClean="0">
                <a:latin typeface="Calibri" pitchFamily="34" charset="0"/>
              </a:rPr>
              <a:t>Trotzdem</a:t>
            </a:r>
            <a:r>
              <a:rPr lang="en-US" sz="2800" dirty="0" smtClean="0">
                <a:latin typeface="Calibri" pitchFamily="34" charset="0"/>
              </a:rPr>
              <a:t>: Es </a:t>
            </a:r>
            <a:r>
              <a:rPr lang="en-US" sz="2800" dirty="0" err="1" smtClean="0">
                <a:latin typeface="Calibri" pitchFamily="34" charset="0"/>
              </a:rPr>
              <a:t>ist</a:t>
            </a:r>
            <a:r>
              <a:rPr lang="en-US" sz="2800" dirty="0" smtClean="0">
                <a:latin typeface="Calibri" pitchFamily="34" charset="0"/>
              </a:rPr>
              <a:t> </a:t>
            </a:r>
            <a:r>
              <a:rPr lang="en-US" sz="2800" dirty="0" err="1" smtClean="0">
                <a:latin typeface="Calibri" pitchFamily="34" charset="0"/>
              </a:rPr>
              <a:t>nicht</a:t>
            </a:r>
            <a:r>
              <a:rPr lang="en-US" sz="2800" dirty="0" smtClean="0">
                <a:latin typeface="Calibri" pitchFamily="34" charset="0"/>
              </a:rPr>
              <a:t> </a:t>
            </a:r>
            <a:r>
              <a:rPr lang="en-US" sz="2800" dirty="0" err="1" smtClean="0">
                <a:latin typeface="Calibri" pitchFamily="34" charset="0"/>
              </a:rPr>
              <a:t>immer</a:t>
            </a:r>
            <a:r>
              <a:rPr lang="en-US" sz="2800" dirty="0" smtClean="0">
                <a:latin typeface="Calibri" pitchFamily="34" charset="0"/>
              </a:rPr>
              <a:t> das </a:t>
            </a:r>
            <a:r>
              <a:rPr lang="en-US" sz="2800" dirty="0" err="1" smtClean="0">
                <a:latin typeface="Calibri" pitchFamily="34" charset="0"/>
              </a:rPr>
              <a:t>BMJ</a:t>
            </a:r>
            <a:r>
              <a:rPr lang="en-US" sz="2800" dirty="0" smtClean="0">
                <a:latin typeface="Calibri" pitchFamily="34" charset="0"/>
              </a:rPr>
              <a:t> </a:t>
            </a:r>
            <a:br>
              <a:rPr lang="en-US" sz="2800" dirty="0" smtClean="0">
                <a:latin typeface="Calibri" pitchFamily="34" charset="0"/>
              </a:rPr>
            </a:br>
            <a:r>
              <a:rPr lang="en-US" sz="2800" dirty="0" err="1" smtClean="0">
                <a:latin typeface="Calibri" pitchFamily="34" charset="0"/>
              </a:rPr>
              <a:t>Beispiel</a:t>
            </a:r>
            <a:r>
              <a:rPr lang="en-US" sz="2800" dirty="0" smtClean="0">
                <a:latin typeface="Calibri" pitchFamily="34" charset="0"/>
              </a:rPr>
              <a:t> </a:t>
            </a:r>
            <a:r>
              <a:rPr lang="en-US" sz="2800" dirty="0" err="1" smtClean="0">
                <a:latin typeface="Calibri" pitchFamily="34" charset="0"/>
              </a:rPr>
              <a:t>Zweitverwertungsrecht</a:t>
            </a:r>
            <a:endParaRPr lang="en-US" sz="2800" dirty="0">
              <a:latin typeface="Calibri" pitchFamily="34" charset="0"/>
            </a:endParaRPr>
          </a:p>
        </p:txBody>
      </p:sp>
      <p:sp>
        <p:nvSpPr>
          <p:cNvPr id="4" name="Foliennummernplatzhalter 3"/>
          <p:cNvSpPr>
            <a:spLocks noGrp="1"/>
          </p:cNvSpPr>
          <p:nvPr>
            <p:ph type="sldNum" sz="quarter" idx="12"/>
          </p:nvPr>
        </p:nvSpPr>
        <p:spPr/>
        <p:txBody>
          <a:bodyPr/>
          <a:lstStyle/>
          <a:p>
            <a:pPr>
              <a:defRPr/>
            </a:pPr>
            <a:fld id="{86DBC630-A2E8-4068-BF39-0B9677811039}" type="slidenum">
              <a:rPr lang="en-US" altLang="en-US" smtClean="0">
                <a:latin typeface="Calibri" pitchFamily="34" charset="0"/>
              </a:rPr>
              <a:pPr>
                <a:defRPr/>
              </a:pPr>
              <a:t>8</a:t>
            </a:fld>
            <a:endParaRPr lang="en-US" altLang="en-US" dirty="0">
              <a:latin typeface="Calibri" pitchFamily="34" charset="0"/>
            </a:endParaRPr>
          </a:p>
        </p:txBody>
      </p:sp>
      <p:sp>
        <p:nvSpPr>
          <p:cNvPr id="8" name="Textfeld 7"/>
          <p:cNvSpPr txBox="1"/>
          <p:nvPr/>
        </p:nvSpPr>
        <p:spPr>
          <a:xfrm>
            <a:off x="7668344" y="980728"/>
            <a:ext cx="1368152" cy="646331"/>
          </a:xfrm>
          <a:prstGeom prst="rect">
            <a:avLst/>
          </a:prstGeom>
          <a:solidFill>
            <a:srgbClr val="002060"/>
          </a:solidFill>
        </p:spPr>
        <p:txBody>
          <a:bodyPr wrap="square" rtlCol="0">
            <a:spAutoFit/>
          </a:bodyPr>
          <a:lstStyle/>
          <a:p>
            <a:pPr algn="ctr"/>
            <a:r>
              <a:rPr lang="en-US" dirty="0" smtClean="0">
                <a:solidFill>
                  <a:schemeClr val="bg1"/>
                </a:solidFill>
              </a:rPr>
              <a:t>Stand 20.2.2013</a:t>
            </a:r>
            <a:endParaRPr lang="en-US" dirty="0">
              <a:solidFill>
                <a:schemeClr val="bg1"/>
              </a:solidFill>
            </a:endParaRPr>
          </a:p>
        </p:txBody>
      </p:sp>
      <p:sp>
        <p:nvSpPr>
          <p:cNvPr id="9" name="Textfeld 8"/>
          <p:cNvSpPr txBox="1"/>
          <p:nvPr/>
        </p:nvSpPr>
        <p:spPr>
          <a:xfrm>
            <a:off x="7596336" y="116632"/>
            <a:ext cx="1440160" cy="646331"/>
          </a:xfrm>
          <a:prstGeom prst="rect">
            <a:avLst/>
          </a:prstGeom>
          <a:solidFill>
            <a:srgbClr val="002060"/>
          </a:solidFill>
        </p:spPr>
        <p:txBody>
          <a:bodyPr wrap="square" rtlCol="0">
            <a:spAutoFit/>
          </a:bodyPr>
          <a:lstStyle/>
          <a:p>
            <a:pPr algn="ctr"/>
            <a:r>
              <a:rPr lang="en-US" dirty="0" err="1" smtClean="0">
                <a:solidFill>
                  <a:schemeClr val="bg1"/>
                </a:solidFill>
              </a:rPr>
              <a:t>aus</a:t>
            </a:r>
            <a:r>
              <a:rPr lang="en-US" dirty="0" smtClean="0">
                <a:solidFill>
                  <a:schemeClr val="bg1"/>
                </a:solidFill>
              </a:rPr>
              <a:t> </a:t>
            </a:r>
            <a:r>
              <a:rPr lang="en-US" dirty="0" err="1" smtClean="0">
                <a:solidFill>
                  <a:schemeClr val="bg1"/>
                </a:solidFill>
              </a:rPr>
              <a:t>der</a:t>
            </a:r>
            <a:r>
              <a:rPr lang="en-US" dirty="0" smtClean="0">
                <a:solidFill>
                  <a:schemeClr val="bg1"/>
                </a:solidFill>
              </a:rPr>
              <a:t> </a:t>
            </a:r>
            <a:r>
              <a:rPr lang="en-US" dirty="0" err="1" smtClean="0">
                <a:solidFill>
                  <a:schemeClr val="bg1"/>
                </a:solidFill>
              </a:rPr>
              <a:t>Begründung</a:t>
            </a:r>
            <a:endParaRPr lang="en-US" dirty="0">
              <a:solidFill>
                <a:schemeClr val="bg1"/>
              </a:solidFill>
            </a:endParaRPr>
          </a:p>
        </p:txBody>
      </p:sp>
      <p:sp>
        <p:nvSpPr>
          <p:cNvPr id="11" name="Pfeil nach unten 10"/>
          <p:cNvSpPr/>
          <p:nvPr/>
        </p:nvSpPr>
        <p:spPr>
          <a:xfrm rot="2604473">
            <a:off x="7275562" y="1423111"/>
            <a:ext cx="288032" cy="648072"/>
          </a:xfrm>
          <a:prstGeom prst="downArrow">
            <a:avLst>
              <a:gd name="adj1" fmla="val 50000"/>
              <a:gd name="adj2" fmla="val 86759"/>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pitchFamily="34" charset="0"/>
            </a:endParaRPr>
          </a:p>
        </p:txBody>
      </p:sp>
      <p:sp>
        <p:nvSpPr>
          <p:cNvPr id="12" name="Textfeld 11"/>
          <p:cNvSpPr txBox="1"/>
          <p:nvPr/>
        </p:nvSpPr>
        <p:spPr>
          <a:xfrm>
            <a:off x="611560" y="1844824"/>
            <a:ext cx="7848872" cy="2862322"/>
          </a:xfrm>
          <a:prstGeom prst="rect">
            <a:avLst/>
          </a:prstGeom>
          <a:noFill/>
        </p:spPr>
        <p:txBody>
          <a:bodyPr wrap="square" rtlCol="0">
            <a:spAutoFit/>
          </a:bodyPr>
          <a:lstStyle/>
          <a:p>
            <a:r>
              <a:rPr lang="de-DE" sz="2000" dirty="0">
                <a:latin typeface="Calibri" pitchFamily="34" charset="0"/>
              </a:rPr>
              <a:t>In diesem Zusammenhang ist zu berücksichtigen, </a:t>
            </a:r>
            <a:r>
              <a:rPr lang="de-DE" sz="2000" dirty="0" err="1">
                <a:latin typeface="Calibri" pitchFamily="34" charset="0"/>
              </a:rPr>
              <a:t>dass</a:t>
            </a:r>
            <a:r>
              <a:rPr lang="de-DE" sz="2000" dirty="0">
                <a:latin typeface="Calibri" pitchFamily="34" charset="0"/>
              </a:rPr>
              <a:t> den Hochschulen </a:t>
            </a:r>
            <a:r>
              <a:rPr lang="de-DE" sz="2000" dirty="0" smtClean="0">
                <a:latin typeface="Calibri" pitchFamily="34" charset="0"/>
              </a:rPr>
              <a:t>nach § </a:t>
            </a:r>
            <a:r>
              <a:rPr lang="de-DE" sz="2000" dirty="0">
                <a:latin typeface="Calibri" pitchFamily="34" charset="0"/>
              </a:rPr>
              <a:t>2 Absatz 7 des Hochschulrahmengesetzes (HRG) sowie nach den einschlägigen </a:t>
            </a:r>
            <a:r>
              <a:rPr lang="de-DE" sz="2000" dirty="0" smtClean="0">
                <a:latin typeface="Calibri" pitchFamily="34" charset="0"/>
              </a:rPr>
              <a:t>Regelungen in </a:t>
            </a:r>
            <a:r>
              <a:rPr lang="de-DE" sz="2000" dirty="0">
                <a:latin typeface="Calibri" pitchFamily="34" charset="0"/>
              </a:rPr>
              <a:t>den Hochschulgesetzen der Länder auch die Aufgabe des </a:t>
            </a:r>
            <a:r>
              <a:rPr lang="de-DE" sz="2000" dirty="0" smtClean="0">
                <a:latin typeface="Calibri" pitchFamily="34" charset="0"/>
              </a:rPr>
              <a:t>Wissenstransfers übertragen </a:t>
            </a:r>
            <a:r>
              <a:rPr lang="de-DE" sz="2000" dirty="0">
                <a:latin typeface="Calibri" pitchFamily="34" charset="0"/>
              </a:rPr>
              <a:t>ist. Daher haben die Unterhaltsträger der Hochschulen und Forschungseinrichtungen</a:t>
            </a:r>
          </a:p>
          <a:p>
            <a:r>
              <a:rPr lang="de-DE" sz="2000" dirty="0">
                <a:latin typeface="Calibri" pitchFamily="34" charset="0"/>
              </a:rPr>
              <a:t>ein elementares Interesse daran, die mit erheblichem Einsatz von </a:t>
            </a:r>
            <a:r>
              <a:rPr lang="de-DE" sz="2000" dirty="0" smtClean="0">
                <a:latin typeface="Calibri" pitchFamily="34" charset="0"/>
              </a:rPr>
              <a:t>Steuergeldern generierten </a:t>
            </a:r>
            <a:r>
              <a:rPr lang="de-DE" sz="2000" dirty="0">
                <a:latin typeface="Calibri" pitchFamily="34" charset="0"/>
              </a:rPr>
              <a:t>wissenschaftlichen Erkenntnisse einer breiten wissenschaftlichen </a:t>
            </a:r>
            <a:r>
              <a:rPr lang="de-DE" sz="2000" dirty="0" smtClean="0">
                <a:latin typeface="Calibri" pitchFamily="34" charset="0"/>
              </a:rPr>
              <a:t>Öffentlichkeit zugänglich </a:t>
            </a:r>
            <a:r>
              <a:rPr lang="de-DE" sz="2000" dirty="0">
                <a:latin typeface="Calibri" pitchFamily="34" charset="0"/>
              </a:rPr>
              <a:t>zu machen und die Verbreitung der Forschungsergebnisse zu verbessern.</a:t>
            </a:r>
            <a:endParaRPr lang="en-US" sz="2000" dirty="0">
              <a:latin typeface="Calibri" pitchFamily="34" charset="0"/>
            </a:endParaRPr>
          </a:p>
        </p:txBody>
      </p:sp>
      <p:sp>
        <p:nvSpPr>
          <p:cNvPr id="13" name="Pfeil nach unten 12"/>
          <p:cNvSpPr/>
          <p:nvPr/>
        </p:nvSpPr>
        <p:spPr>
          <a:xfrm rot="2604473">
            <a:off x="1874963" y="2647247"/>
            <a:ext cx="288032" cy="648072"/>
          </a:xfrm>
          <a:prstGeom prst="downArrow">
            <a:avLst>
              <a:gd name="adj1" fmla="val 50000"/>
              <a:gd name="adj2" fmla="val 86759"/>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pitchFamily="34" charset="0"/>
            </a:endParaRPr>
          </a:p>
        </p:txBody>
      </p:sp>
      <p:sp>
        <p:nvSpPr>
          <p:cNvPr id="14" name="Pfeil nach unten 13"/>
          <p:cNvSpPr/>
          <p:nvPr/>
        </p:nvSpPr>
        <p:spPr>
          <a:xfrm rot="2604473">
            <a:off x="1802955" y="3295320"/>
            <a:ext cx="288032" cy="648072"/>
          </a:xfrm>
          <a:prstGeom prst="downArrow">
            <a:avLst>
              <a:gd name="adj1" fmla="val 50000"/>
              <a:gd name="adj2" fmla="val 86759"/>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22238"/>
            <a:ext cx="7543800" cy="858490"/>
          </a:xfrm>
        </p:spPr>
        <p:txBody>
          <a:bodyPr anchor="ctr"/>
          <a:lstStyle/>
          <a:p>
            <a:pPr algn="ctr"/>
            <a:r>
              <a:rPr lang="en-US" sz="2800" dirty="0" err="1" smtClean="0">
                <a:latin typeface="Calibri" pitchFamily="34" charset="0"/>
              </a:rPr>
              <a:t>Ist</a:t>
            </a:r>
            <a:r>
              <a:rPr lang="en-US" sz="2800" dirty="0" smtClean="0">
                <a:latin typeface="Calibri" pitchFamily="34" charset="0"/>
              </a:rPr>
              <a:t> </a:t>
            </a:r>
            <a:r>
              <a:rPr lang="en-US" sz="2800" dirty="0" err="1" smtClean="0">
                <a:latin typeface="Calibri" pitchFamily="34" charset="0"/>
              </a:rPr>
              <a:t>es</a:t>
            </a:r>
            <a:r>
              <a:rPr lang="en-US" sz="2800" dirty="0" smtClean="0">
                <a:latin typeface="Calibri" pitchFamily="34" charset="0"/>
              </a:rPr>
              <a:t> die </a:t>
            </a:r>
            <a:r>
              <a:rPr lang="en-US" sz="2800" dirty="0" err="1" smtClean="0">
                <a:latin typeface="Calibri" pitchFamily="34" charset="0"/>
              </a:rPr>
              <a:t>Bundesregierung</a:t>
            </a:r>
            <a:r>
              <a:rPr lang="en-US" sz="2800" dirty="0" smtClean="0">
                <a:latin typeface="Calibri" pitchFamily="34" charset="0"/>
              </a:rPr>
              <a:t> </a:t>
            </a:r>
            <a:r>
              <a:rPr lang="en-US" sz="2800" dirty="0" err="1" smtClean="0">
                <a:latin typeface="Calibri" pitchFamily="34" charset="0"/>
              </a:rPr>
              <a:t>oder</a:t>
            </a:r>
            <a:r>
              <a:rPr lang="en-US" sz="2800" dirty="0" smtClean="0">
                <a:latin typeface="Calibri" pitchFamily="34" charset="0"/>
              </a:rPr>
              <a:t> </a:t>
            </a:r>
            <a:r>
              <a:rPr lang="en-US" sz="2800" dirty="0" err="1" smtClean="0">
                <a:latin typeface="Calibri" pitchFamily="34" charset="0"/>
              </a:rPr>
              <a:t>wer</a:t>
            </a:r>
            <a:r>
              <a:rPr lang="en-US" sz="2800" dirty="0" smtClean="0">
                <a:latin typeface="Calibri" pitchFamily="34" charset="0"/>
              </a:rPr>
              <a:t> </a:t>
            </a:r>
            <a:r>
              <a:rPr lang="en-US" sz="2800" dirty="0" err="1" smtClean="0">
                <a:latin typeface="Calibri" pitchFamily="34" charset="0"/>
              </a:rPr>
              <a:t>sonst</a:t>
            </a:r>
            <a:r>
              <a:rPr lang="en-US" sz="2800" dirty="0" smtClean="0">
                <a:latin typeface="Calibri" pitchFamily="34" charset="0"/>
              </a:rPr>
              <a:t>?</a:t>
            </a:r>
            <a:endParaRPr lang="en-US" sz="2800" dirty="0">
              <a:latin typeface="Calibri" pitchFamily="34" charset="0"/>
            </a:endParaRPr>
          </a:p>
        </p:txBody>
      </p:sp>
      <p:sp>
        <p:nvSpPr>
          <p:cNvPr id="4" name="Foliennummernplatzhalter 3"/>
          <p:cNvSpPr>
            <a:spLocks noGrp="1"/>
          </p:cNvSpPr>
          <p:nvPr>
            <p:ph type="sldNum" sz="quarter" idx="12"/>
          </p:nvPr>
        </p:nvSpPr>
        <p:spPr/>
        <p:txBody>
          <a:bodyPr/>
          <a:lstStyle/>
          <a:p>
            <a:pPr>
              <a:defRPr/>
            </a:pPr>
            <a:fld id="{86DBC630-A2E8-4068-BF39-0B9677811039}" type="slidenum">
              <a:rPr lang="en-US" altLang="en-US" smtClean="0">
                <a:latin typeface="Calibri" pitchFamily="34" charset="0"/>
              </a:rPr>
              <a:pPr>
                <a:defRPr/>
              </a:pPr>
              <a:t>9</a:t>
            </a:fld>
            <a:endParaRPr lang="en-US" altLang="en-US" dirty="0">
              <a:latin typeface="Calibri" pitchFamily="34" charset="0"/>
            </a:endParaRPr>
          </a:p>
        </p:txBody>
      </p:sp>
      <p:sp>
        <p:nvSpPr>
          <p:cNvPr id="8" name="Textfeld 7"/>
          <p:cNvSpPr txBox="1"/>
          <p:nvPr/>
        </p:nvSpPr>
        <p:spPr>
          <a:xfrm>
            <a:off x="7668344" y="116632"/>
            <a:ext cx="1368152" cy="646331"/>
          </a:xfrm>
          <a:prstGeom prst="rect">
            <a:avLst/>
          </a:prstGeom>
          <a:solidFill>
            <a:srgbClr val="002060"/>
          </a:solidFill>
        </p:spPr>
        <p:txBody>
          <a:bodyPr wrap="square" rtlCol="0">
            <a:spAutoFit/>
          </a:bodyPr>
          <a:lstStyle/>
          <a:p>
            <a:pPr algn="ctr"/>
            <a:r>
              <a:rPr lang="en-US" dirty="0" smtClean="0">
                <a:solidFill>
                  <a:schemeClr val="bg1"/>
                </a:solidFill>
                <a:latin typeface="Calibri" pitchFamily="34" charset="0"/>
              </a:rPr>
              <a:t>Stand 5.4. 2013</a:t>
            </a:r>
            <a:endParaRPr lang="en-US" dirty="0">
              <a:solidFill>
                <a:schemeClr val="bg1"/>
              </a:solidFill>
              <a:latin typeface="Calibri" pitchFamily="34" charset="0"/>
            </a:endParaRPr>
          </a:p>
        </p:txBody>
      </p:sp>
      <p:sp>
        <p:nvSpPr>
          <p:cNvPr id="12" name="Textfeld 11"/>
          <p:cNvSpPr txBox="1"/>
          <p:nvPr/>
        </p:nvSpPr>
        <p:spPr>
          <a:xfrm>
            <a:off x="611560" y="2217058"/>
            <a:ext cx="7848872" cy="3539430"/>
          </a:xfrm>
          <a:prstGeom prst="rect">
            <a:avLst/>
          </a:prstGeom>
          <a:noFill/>
        </p:spPr>
        <p:txBody>
          <a:bodyPr wrap="square" rtlCol="0">
            <a:spAutoFit/>
          </a:bodyPr>
          <a:lstStyle/>
          <a:p>
            <a:r>
              <a:rPr lang="de-DE" sz="2000" dirty="0">
                <a:latin typeface="Calibri" pitchFamily="34" charset="0"/>
              </a:rPr>
              <a:t>„(4) Der </a:t>
            </a:r>
            <a:r>
              <a:rPr lang="de-DE" sz="2400" b="1" dirty="0" smtClean="0">
                <a:latin typeface="Calibri" pitchFamily="34" charset="0"/>
              </a:rPr>
              <a:t>Urheber</a:t>
            </a:r>
            <a:r>
              <a:rPr lang="de-DE" sz="2000" dirty="0" smtClean="0">
                <a:latin typeface="Calibri" pitchFamily="34" charset="0"/>
              </a:rPr>
              <a:t> eines </a:t>
            </a:r>
            <a:r>
              <a:rPr lang="de-DE" sz="2000" dirty="0">
                <a:latin typeface="Calibri" pitchFamily="34" charset="0"/>
              </a:rPr>
              <a:t>wissenschaftlichen </a:t>
            </a:r>
            <a:r>
              <a:rPr lang="de-DE" sz="2400" b="1" dirty="0">
                <a:latin typeface="Calibri" pitchFamily="34" charset="0"/>
              </a:rPr>
              <a:t>Beitrags</a:t>
            </a:r>
            <a:r>
              <a:rPr lang="de-DE" sz="2000" dirty="0" smtClean="0">
                <a:latin typeface="Calibri" pitchFamily="34" charset="0"/>
              </a:rPr>
              <a:t>, der </a:t>
            </a:r>
            <a:r>
              <a:rPr lang="de-DE" sz="2000" dirty="0">
                <a:latin typeface="Calibri" pitchFamily="34" charset="0"/>
              </a:rPr>
              <a:t>im Rahmen einer </a:t>
            </a:r>
            <a:r>
              <a:rPr lang="de-DE" sz="2000" dirty="0" smtClean="0">
                <a:latin typeface="Calibri" pitchFamily="34" charset="0"/>
              </a:rPr>
              <a:t>mindestens zur </a:t>
            </a:r>
            <a:r>
              <a:rPr lang="de-DE" sz="2000" b="1" dirty="0">
                <a:latin typeface="Calibri" pitchFamily="34" charset="0"/>
              </a:rPr>
              <a:t>Hälfte mit öffentlichen Mitteln </a:t>
            </a:r>
            <a:r>
              <a:rPr lang="de-DE" sz="2000" b="1" dirty="0" smtClean="0">
                <a:latin typeface="Calibri" pitchFamily="34" charset="0"/>
              </a:rPr>
              <a:t>geförderten </a:t>
            </a:r>
            <a:r>
              <a:rPr lang="de-DE" sz="2000" b="1" dirty="0">
                <a:latin typeface="Calibri" pitchFamily="34" charset="0"/>
              </a:rPr>
              <a:t>Forschungstätigkeit </a:t>
            </a:r>
            <a:r>
              <a:rPr lang="de-DE" sz="2000" dirty="0">
                <a:latin typeface="Calibri" pitchFamily="34" charset="0"/>
              </a:rPr>
              <a:t>entstanden </a:t>
            </a:r>
            <a:r>
              <a:rPr lang="de-DE" sz="2000" dirty="0" smtClean="0">
                <a:latin typeface="Calibri" pitchFamily="34" charset="0"/>
              </a:rPr>
              <a:t>und </a:t>
            </a:r>
            <a:r>
              <a:rPr lang="de-DE" sz="2000" b="1" dirty="0">
                <a:latin typeface="Calibri" pitchFamily="34" charset="0"/>
              </a:rPr>
              <a:t>in einer periodisch mindestens zweimal </a:t>
            </a:r>
            <a:r>
              <a:rPr lang="de-DE" sz="2000" b="1" dirty="0" smtClean="0">
                <a:latin typeface="Calibri" pitchFamily="34" charset="0"/>
              </a:rPr>
              <a:t>jährlich erscheinenden </a:t>
            </a:r>
            <a:r>
              <a:rPr lang="de-DE" sz="2000" b="1" dirty="0">
                <a:latin typeface="Calibri" pitchFamily="34" charset="0"/>
              </a:rPr>
              <a:t>Sammlung </a:t>
            </a:r>
            <a:r>
              <a:rPr lang="de-DE" sz="2000" dirty="0" smtClean="0">
                <a:latin typeface="Calibri" pitchFamily="34" charset="0"/>
              </a:rPr>
              <a:t>erschienen </a:t>
            </a:r>
            <a:r>
              <a:rPr lang="de-DE" sz="2000" dirty="0">
                <a:latin typeface="Calibri" pitchFamily="34" charset="0"/>
              </a:rPr>
              <a:t>ist, hat auch dann, wenn er dem Verleger </a:t>
            </a:r>
            <a:r>
              <a:rPr lang="de-DE" sz="2000" dirty="0" smtClean="0">
                <a:latin typeface="Calibri" pitchFamily="34" charset="0"/>
              </a:rPr>
              <a:t>oder </a:t>
            </a:r>
            <a:r>
              <a:rPr lang="de-DE" sz="2000" dirty="0">
                <a:latin typeface="Calibri" pitchFamily="34" charset="0"/>
              </a:rPr>
              <a:t>Herausgeber ein </a:t>
            </a:r>
            <a:r>
              <a:rPr lang="de-DE" sz="2000" dirty="0" smtClean="0">
                <a:latin typeface="Calibri" pitchFamily="34" charset="0"/>
              </a:rPr>
              <a:t>ausschließliches </a:t>
            </a:r>
            <a:r>
              <a:rPr lang="de-DE" sz="2000" dirty="0">
                <a:latin typeface="Calibri" pitchFamily="34" charset="0"/>
              </a:rPr>
              <a:t>Nutzungsrecht eingeräumt hat, das </a:t>
            </a:r>
            <a:r>
              <a:rPr lang="de-DE" sz="2000" dirty="0" smtClean="0">
                <a:latin typeface="Calibri" pitchFamily="34" charset="0"/>
              </a:rPr>
              <a:t>Recht</a:t>
            </a:r>
            <a:r>
              <a:rPr lang="de-DE" sz="2000" dirty="0">
                <a:latin typeface="Calibri" pitchFamily="34" charset="0"/>
              </a:rPr>
              <a:t>, den Beitrag </a:t>
            </a:r>
            <a:r>
              <a:rPr lang="de-DE" sz="2000" b="1" dirty="0">
                <a:latin typeface="Calibri" pitchFamily="34" charset="0"/>
              </a:rPr>
              <a:t>nach Ablauf </a:t>
            </a:r>
            <a:r>
              <a:rPr lang="de-DE" sz="2000" b="1" dirty="0" smtClean="0">
                <a:latin typeface="Calibri" pitchFamily="34" charset="0"/>
              </a:rPr>
              <a:t>von </a:t>
            </a:r>
            <a:r>
              <a:rPr lang="de-DE" sz="2000" b="1" dirty="0">
                <a:latin typeface="Calibri" pitchFamily="34" charset="0"/>
              </a:rPr>
              <a:t>zwölf Monaten </a:t>
            </a:r>
            <a:r>
              <a:rPr lang="de-DE" sz="2000" dirty="0">
                <a:latin typeface="Calibri" pitchFamily="34" charset="0"/>
              </a:rPr>
              <a:t>seit der Erstveröffentlichung in </a:t>
            </a:r>
            <a:r>
              <a:rPr lang="de-DE" sz="2000" dirty="0" smtClean="0">
                <a:latin typeface="Calibri" pitchFamily="34" charset="0"/>
              </a:rPr>
              <a:t>der </a:t>
            </a:r>
            <a:r>
              <a:rPr lang="de-DE" sz="2000" b="1" dirty="0">
                <a:latin typeface="Calibri" pitchFamily="34" charset="0"/>
              </a:rPr>
              <a:t>akzeptierten </a:t>
            </a:r>
            <a:r>
              <a:rPr lang="de-DE" sz="2000" b="1" dirty="0" smtClean="0">
                <a:latin typeface="Calibri" pitchFamily="34" charset="0"/>
              </a:rPr>
              <a:t>Manuskriptversion </a:t>
            </a:r>
            <a:r>
              <a:rPr lang="de-DE" sz="2000" dirty="0">
                <a:latin typeface="Calibri" pitchFamily="34" charset="0"/>
              </a:rPr>
              <a:t>öffentlich zugänglich zu machen, soweit dies </a:t>
            </a:r>
            <a:r>
              <a:rPr lang="de-DE" sz="2000" b="1" dirty="0" smtClean="0">
                <a:latin typeface="Calibri" pitchFamily="34" charset="0"/>
              </a:rPr>
              <a:t>keinem </a:t>
            </a:r>
            <a:r>
              <a:rPr lang="de-DE" sz="2000" b="1" dirty="0">
                <a:latin typeface="Calibri" pitchFamily="34" charset="0"/>
              </a:rPr>
              <a:t>gewerblichen </a:t>
            </a:r>
            <a:r>
              <a:rPr lang="de-DE" sz="2000" dirty="0">
                <a:latin typeface="Calibri" pitchFamily="34" charset="0"/>
              </a:rPr>
              <a:t>Zweck </a:t>
            </a:r>
            <a:r>
              <a:rPr lang="de-DE" sz="2000" dirty="0" smtClean="0">
                <a:latin typeface="Calibri" pitchFamily="34" charset="0"/>
              </a:rPr>
              <a:t>dient</a:t>
            </a:r>
            <a:r>
              <a:rPr lang="de-DE" sz="2000" dirty="0">
                <a:latin typeface="Calibri" pitchFamily="34" charset="0"/>
              </a:rPr>
              <a:t>. Die </a:t>
            </a:r>
            <a:r>
              <a:rPr lang="de-DE" sz="2000" b="1" dirty="0">
                <a:latin typeface="Calibri" pitchFamily="34" charset="0"/>
              </a:rPr>
              <a:t>Quelle der Erstveröffentlichung </a:t>
            </a:r>
            <a:r>
              <a:rPr lang="de-DE" sz="2000" dirty="0">
                <a:latin typeface="Calibri" pitchFamily="34" charset="0"/>
              </a:rPr>
              <a:t>ist </a:t>
            </a:r>
            <a:r>
              <a:rPr lang="de-DE" sz="2000" dirty="0" smtClean="0">
                <a:latin typeface="Calibri" pitchFamily="34" charset="0"/>
              </a:rPr>
              <a:t>anzugeben</a:t>
            </a:r>
            <a:r>
              <a:rPr lang="de-DE" sz="2000" dirty="0">
                <a:latin typeface="Calibri" pitchFamily="34" charset="0"/>
              </a:rPr>
              <a:t>. Eine zum Nachteil des </a:t>
            </a:r>
            <a:r>
              <a:rPr lang="de-DE" sz="2000" dirty="0" smtClean="0">
                <a:latin typeface="Calibri" pitchFamily="34" charset="0"/>
              </a:rPr>
              <a:t>Urhebers </a:t>
            </a:r>
            <a:r>
              <a:rPr lang="de-DE" sz="2000" dirty="0">
                <a:latin typeface="Calibri" pitchFamily="34" charset="0"/>
              </a:rPr>
              <a:t>abweichende Vereinbarung ist unwirksam.“ </a:t>
            </a:r>
          </a:p>
        </p:txBody>
      </p:sp>
      <p:sp>
        <p:nvSpPr>
          <p:cNvPr id="10" name="Pfeil nach unten 9"/>
          <p:cNvSpPr/>
          <p:nvPr/>
        </p:nvSpPr>
        <p:spPr>
          <a:xfrm rot="2604473">
            <a:off x="1442913" y="2503231"/>
            <a:ext cx="288032" cy="648072"/>
          </a:xfrm>
          <a:prstGeom prst="downArrow">
            <a:avLst>
              <a:gd name="adj1" fmla="val 50000"/>
              <a:gd name="adj2" fmla="val 86759"/>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pitchFamily="34" charset="0"/>
            </a:endParaRPr>
          </a:p>
        </p:txBody>
      </p:sp>
      <p:sp>
        <p:nvSpPr>
          <p:cNvPr id="15" name="Pfeil nach unten 14"/>
          <p:cNvSpPr/>
          <p:nvPr/>
        </p:nvSpPr>
        <p:spPr>
          <a:xfrm rot="2604473">
            <a:off x="6411467" y="2503232"/>
            <a:ext cx="288032" cy="648072"/>
          </a:xfrm>
          <a:prstGeom prst="downArrow">
            <a:avLst>
              <a:gd name="adj1" fmla="val 50000"/>
              <a:gd name="adj2" fmla="val 86759"/>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pitchFamily="34" charset="0"/>
            </a:endParaRPr>
          </a:p>
        </p:txBody>
      </p:sp>
      <p:sp>
        <p:nvSpPr>
          <p:cNvPr id="16" name="Textfeld 15"/>
          <p:cNvSpPr txBox="1"/>
          <p:nvPr/>
        </p:nvSpPr>
        <p:spPr>
          <a:xfrm>
            <a:off x="755576" y="5817458"/>
            <a:ext cx="6912768" cy="707886"/>
          </a:xfrm>
          <a:prstGeom prst="rect">
            <a:avLst/>
          </a:prstGeom>
          <a:noFill/>
        </p:spPr>
        <p:txBody>
          <a:bodyPr wrap="square" rtlCol="0">
            <a:spAutoFit/>
          </a:bodyPr>
          <a:lstStyle/>
          <a:p>
            <a:r>
              <a:rPr lang="en-US" sz="2000" dirty="0" smtClean="0">
                <a:latin typeface="Calibri" pitchFamily="34" charset="0"/>
              </a:rPr>
              <a:t>“It is fascinating how many limitations one can place around an Open Access rule” </a:t>
            </a:r>
            <a:r>
              <a:rPr lang="en-US" dirty="0" smtClean="0">
                <a:latin typeface="Calibri" pitchFamily="34" charset="0"/>
              </a:rPr>
              <a:t>– </a:t>
            </a:r>
            <a:r>
              <a:rPr lang="en-US" dirty="0" err="1" smtClean="0">
                <a:latin typeface="Calibri" pitchFamily="34" charset="0"/>
              </a:rPr>
              <a:t>Alek</a:t>
            </a:r>
            <a:r>
              <a:rPr lang="en-US" dirty="0" smtClean="0">
                <a:latin typeface="Calibri" pitchFamily="34" charset="0"/>
              </a:rPr>
              <a:t> </a:t>
            </a:r>
            <a:r>
              <a:rPr lang="en-US" dirty="0" err="1" smtClean="0">
                <a:latin typeface="Calibri" pitchFamily="34" charset="0"/>
              </a:rPr>
              <a:t>Tarkowski</a:t>
            </a:r>
            <a:r>
              <a:rPr lang="en-US" dirty="0" smtClean="0">
                <a:latin typeface="Calibri" pitchFamily="34" charset="0"/>
              </a:rPr>
              <a:t> (</a:t>
            </a:r>
            <a:r>
              <a:rPr lang="en-US" dirty="0" err="1" smtClean="0">
                <a:latin typeface="Calibri" pitchFamily="34" charset="0"/>
              </a:rPr>
              <a:t>Polen</a:t>
            </a:r>
            <a:r>
              <a:rPr lang="en-US" dirty="0" smtClean="0">
                <a:latin typeface="Calibri" pitchFamily="34" charset="0"/>
              </a:rPr>
              <a:t>)  – C4C</a:t>
            </a:r>
            <a:endParaRPr lang="en-US" dirty="0">
              <a:latin typeface="Calibri" pitchFamily="34" charset="0"/>
            </a:endParaRPr>
          </a:p>
        </p:txBody>
      </p:sp>
      <p:sp>
        <p:nvSpPr>
          <p:cNvPr id="9" name="Textfeld 8"/>
          <p:cNvSpPr txBox="1"/>
          <p:nvPr/>
        </p:nvSpPr>
        <p:spPr>
          <a:xfrm>
            <a:off x="395536" y="836712"/>
            <a:ext cx="7344816" cy="1015663"/>
          </a:xfrm>
          <a:prstGeom prst="rect">
            <a:avLst/>
          </a:prstGeom>
          <a:solidFill>
            <a:srgbClr val="002060"/>
          </a:solidFill>
        </p:spPr>
        <p:txBody>
          <a:bodyPr wrap="square" rtlCol="0">
            <a:spAutoFit/>
          </a:bodyPr>
          <a:lstStyle/>
          <a:p>
            <a:pPr algn="ctr">
              <a:lnSpc>
                <a:spcPct val="150000"/>
              </a:lnSpc>
            </a:pPr>
            <a:r>
              <a:rPr lang="en-US" sz="2000" dirty="0" smtClean="0">
                <a:solidFill>
                  <a:schemeClr val="bg1"/>
                </a:solidFill>
                <a:latin typeface="Calibri" pitchFamily="34" charset="0"/>
              </a:rPr>
              <a:t>Das </a:t>
            </a:r>
            <a:r>
              <a:rPr lang="en-US" sz="2000" dirty="0" err="1" smtClean="0">
                <a:solidFill>
                  <a:schemeClr val="bg1"/>
                </a:solidFill>
                <a:latin typeface="Calibri" pitchFamily="34" charset="0"/>
              </a:rPr>
              <a:t>Recht</a:t>
            </a:r>
            <a:r>
              <a:rPr lang="en-US" sz="2000" dirty="0" smtClean="0">
                <a:solidFill>
                  <a:schemeClr val="bg1"/>
                </a:solidFill>
                <a:latin typeface="Calibri" pitchFamily="34" charset="0"/>
              </a:rPr>
              <a:t> </a:t>
            </a:r>
            <a:r>
              <a:rPr lang="en-US" sz="2000" dirty="0" err="1" smtClean="0">
                <a:solidFill>
                  <a:schemeClr val="bg1"/>
                </a:solidFill>
                <a:latin typeface="Calibri" pitchFamily="34" charset="0"/>
              </a:rPr>
              <a:t>wird</a:t>
            </a:r>
            <a:r>
              <a:rPr lang="en-US" sz="2000" dirty="0" smtClean="0">
                <a:solidFill>
                  <a:schemeClr val="bg1"/>
                </a:solidFill>
                <a:latin typeface="Calibri" pitchFamily="34" charset="0"/>
              </a:rPr>
              <a:t> </a:t>
            </a:r>
            <a:r>
              <a:rPr lang="en-US" sz="2000" dirty="0" err="1" smtClean="0">
                <a:solidFill>
                  <a:schemeClr val="bg1"/>
                </a:solidFill>
                <a:latin typeface="Calibri" pitchFamily="34" charset="0"/>
              </a:rPr>
              <a:t>nicht</a:t>
            </a:r>
            <a:r>
              <a:rPr lang="en-US" sz="2000" dirty="0" smtClean="0">
                <a:solidFill>
                  <a:schemeClr val="bg1"/>
                </a:solidFill>
                <a:latin typeface="Calibri" pitchFamily="34" charset="0"/>
              </a:rPr>
              <a:t> am </a:t>
            </a:r>
            <a:r>
              <a:rPr lang="en-US" sz="2000" dirty="0" err="1" smtClean="0">
                <a:solidFill>
                  <a:schemeClr val="bg1"/>
                </a:solidFill>
                <a:latin typeface="Calibri" pitchFamily="34" charset="0"/>
              </a:rPr>
              <a:t>Autor</a:t>
            </a:r>
            <a:r>
              <a:rPr lang="en-US" sz="2000" dirty="0" smtClean="0">
                <a:solidFill>
                  <a:schemeClr val="bg1"/>
                </a:solidFill>
                <a:latin typeface="Calibri" pitchFamily="34" charset="0"/>
              </a:rPr>
              <a:t> an </a:t>
            </a:r>
            <a:r>
              <a:rPr lang="en-US" sz="2000" dirty="0" err="1" smtClean="0">
                <a:solidFill>
                  <a:schemeClr val="bg1"/>
                </a:solidFill>
                <a:latin typeface="Calibri" pitchFamily="34" charset="0"/>
              </a:rPr>
              <a:t>sich</a:t>
            </a:r>
            <a:r>
              <a:rPr lang="en-US" sz="2000" dirty="0" smtClean="0">
                <a:solidFill>
                  <a:schemeClr val="bg1"/>
                </a:solidFill>
                <a:latin typeface="Calibri" pitchFamily="34" charset="0"/>
              </a:rPr>
              <a:t> </a:t>
            </a:r>
            <a:r>
              <a:rPr lang="en-US" sz="2000" dirty="0" err="1" smtClean="0">
                <a:solidFill>
                  <a:schemeClr val="bg1"/>
                </a:solidFill>
                <a:latin typeface="Calibri" pitchFamily="34" charset="0"/>
              </a:rPr>
              <a:t>festgemacht</a:t>
            </a:r>
            <a:r>
              <a:rPr lang="en-US" sz="2000" dirty="0" smtClean="0">
                <a:solidFill>
                  <a:schemeClr val="bg1"/>
                </a:solidFill>
                <a:latin typeface="Calibri" pitchFamily="34" charset="0"/>
              </a:rPr>
              <a:t>, </a:t>
            </a:r>
            <a:r>
              <a:rPr lang="en-US" sz="2000" dirty="0" err="1" smtClean="0">
                <a:solidFill>
                  <a:schemeClr val="bg1"/>
                </a:solidFill>
                <a:latin typeface="Calibri" pitchFamily="34" charset="0"/>
              </a:rPr>
              <a:t>sondern</a:t>
            </a:r>
            <a:r>
              <a:rPr lang="en-US" sz="2000" dirty="0" smtClean="0">
                <a:solidFill>
                  <a:schemeClr val="bg1"/>
                </a:solidFill>
                <a:latin typeface="Calibri" pitchFamily="34" charset="0"/>
              </a:rPr>
              <a:t> an </a:t>
            </a:r>
            <a:r>
              <a:rPr lang="en-US" sz="2000" dirty="0" err="1" smtClean="0">
                <a:solidFill>
                  <a:schemeClr val="bg1"/>
                </a:solidFill>
                <a:latin typeface="Calibri" pitchFamily="34" charset="0"/>
              </a:rPr>
              <a:t>der</a:t>
            </a:r>
            <a:r>
              <a:rPr lang="en-US" sz="2000" dirty="0" smtClean="0">
                <a:solidFill>
                  <a:schemeClr val="bg1"/>
                </a:solidFill>
                <a:latin typeface="Calibri" pitchFamily="34" charset="0"/>
              </a:rPr>
              <a:t> Art </a:t>
            </a:r>
            <a:r>
              <a:rPr lang="en-US" sz="2000" dirty="0" err="1" smtClean="0">
                <a:solidFill>
                  <a:schemeClr val="bg1"/>
                </a:solidFill>
                <a:latin typeface="Calibri" pitchFamily="34" charset="0"/>
              </a:rPr>
              <a:t>der</a:t>
            </a:r>
            <a:r>
              <a:rPr lang="en-US" sz="2000" dirty="0" smtClean="0">
                <a:solidFill>
                  <a:schemeClr val="bg1"/>
                </a:solidFill>
                <a:latin typeface="Calibri" pitchFamily="34" charset="0"/>
              </a:rPr>
              <a:t> </a:t>
            </a:r>
            <a:r>
              <a:rPr lang="en-US" sz="2000" dirty="0" err="1" smtClean="0">
                <a:solidFill>
                  <a:schemeClr val="bg1"/>
                </a:solidFill>
                <a:latin typeface="Calibri" pitchFamily="34" charset="0"/>
              </a:rPr>
              <a:t>Finanzierung</a:t>
            </a:r>
            <a:r>
              <a:rPr lang="en-US" sz="2000" dirty="0" smtClean="0">
                <a:solidFill>
                  <a:schemeClr val="bg1"/>
                </a:solidFill>
                <a:latin typeface="Calibri" pitchFamily="34" charset="0"/>
              </a:rPr>
              <a:t>/</a:t>
            </a:r>
            <a:r>
              <a:rPr lang="en-US" sz="2000" dirty="0" err="1" smtClean="0">
                <a:solidFill>
                  <a:schemeClr val="bg1"/>
                </a:solidFill>
                <a:latin typeface="Calibri" pitchFamily="34" charset="0"/>
              </a:rPr>
              <a:t>Förderung</a:t>
            </a:r>
            <a:r>
              <a:rPr lang="en-US" sz="2000" dirty="0" smtClean="0">
                <a:solidFill>
                  <a:schemeClr val="bg1"/>
                </a:solidFill>
                <a:latin typeface="Calibri" pitchFamily="34" charset="0"/>
              </a:rPr>
              <a:t> des </a:t>
            </a:r>
            <a:r>
              <a:rPr lang="en-US" sz="2000" dirty="0" err="1" smtClean="0">
                <a:solidFill>
                  <a:schemeClr val="bg1"/>
                </a:solidFill>
                <a:latin typeface="Calibri" pitchFamily="34" charset="0"/>
              </a:rPr>
              <a:t>Werks</a:t>
            </a:r>
            <a:endParaRPr lang="en-US" sz="2000" dirty="0">
              <a:solidFill>
                <a:schemeClr val="bg1"/>
              </a:solidFill>
              <a:latin typeface="Calibri" pitchFamily="34" charset="0"/>
            </a:endParaRPr>
          </a:p>
        </p:txBody>
      </p:sp>
      <p:sp>
        <p:nvSpPr>
          <p:cNvPr id="11" name="Pfeil nach unten 10"/>
          <p:cNvSpPr/>
          <p:nvPr/>
        </p:nvSpPr>
        <p:spPr>
          <a:xfrm rot="2604473">
            <a:off x="2162994" y="1783151"/>
            <a:ext cx="288032" cy="648072"/>
          </a:xfrm>
          <a:prstGeom prst="downArrow">
            <a:avLst>
              <a:gd name="adj1" fmla="val 50000"/>
              <a:gd name="adj2" fmla="val 86759"/>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pitchFamily="34" charset="0"/>
            </a:endParaRPr>
          </a:p>
        </p:txBody>
      </p:sp>
      <p:sp>
        <p:nvSpPr>
          <p:cNvPr id="13" name="Pfeil nach unten 12"/>
          <p:cNvSpPr/>
          <p:nvPr/>
        </p:nvSpPr>
        <p:spPr>
          <a:xfrm rot="2604473">
            <a:off x="5979417" y="1855159"/>
            <a:ext cx="288032" cy="648072"/>
          </a:xfrm>
          <a:prstGeom prst="downArrow">
            <a:avLst>
              <a:gd name="adj1" fmla="val 50000"/>
              <a:gd name="adj2" fmla="val 86759"/>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5" grpId="0" animBg="1"/>
      <p:bldP spid="16" grpId="0"/>
      <p:bldP spid="9" grpId="0" animBg="1"/>
      <p:bldP spid="11" grpId="0" animBg="1"/>
      <p:bldP spid="13" grpId="0" animBg="1"/>
    </p:bldLst>
  </p:timing>
</p:sld>
</file>

<file path=ppt/theme/theme1.xml><?xml version="1.0" encoding="utf-8"?>
<a:theme xmlns:a="http://schemas.openxmlformats.org/drawingml/2006/main" name="Network">
  <a:themeElements>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Network">
      <a:majorFont>
        <a:latin typeface="Arial"/>
        <a:ea typeface=""/>
        <a:cs typeface="Arial"/>
      </a:majorFont>
      <a:minorFont>
        <a:latin typeface="Arial"/>
        <a:ea typeface=""/>
        <a:cs typeface="Arial"/>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Network</Template>
  <TotalTime>0</TotalTime>
  <Words>2846</Words>
  <Application>Microsoft Office PowerPoint</Application>
  <PresentationFormat>Bildschirmpräsentation (4:3)</PresentationFormat>
  <Paragraphs>323</Paragraphs>
  <Slides>35</Slides>
  <Notes>4</Notes>
  <HiddenSlides>0</HiddenSlides>
  <MMClips>0</MMClips>
  <ScaleCrop>false</ScaleCrop>
  <HeadingPairs>
    <vt:vector size="4" baseType="variant">
      <vt:variant>
        <vt:lpstr>Design</vt:lpstr>
      </vt:variant>
      <vt:variant>
        <vt:i4>1</vt:i4>
      </vt:variant>
      <vt:variant>
        <vt:lpstr>Folientitel</vt:lpstr>
      </vt:variant>
      <vt:variant>
        <vt:i4>35</vt:i4>
      </vt:variant>
    </vt:vector>
  </HeadingPairs>
  <TitlesOfParts>
    <vt:vector size="36" baseType="lpstr">
      <vt:lpstr>Network</vt:lpstr>
      <vt:lpstr>Zweitverwertungsrecht: Das nicht sehr rühmliche Ende einer quälend langen Geschichte. Oder geht es doch weiter?</vt:lpstr>
      <vt:lpstr>Zweitverwertungsrecht: Das nicht sehr rühmliche Ende einer quälend langen Geschichte.  Wie soll es weitergehen?</vt:lpstr>
      <vt:lpstr>Eine 38er Chronologie</vt:lpstr>
      <vt:lpstr>Es ist nicht immer das BMJ</vt:lpstr>
      <vt:lpstr>So sah dann (und sieht immer noch) § 52a UrhG aus</vt:lpstr>
      <vt:lpstr>Die neuere Geschichte beginnt wieder mit dem Bundesrat</vt:lpstr>
      <vt:lpstr>Es ist zwar auch, aber nicht immer ganz das BMJ  </vt:lpstr>
      <vt:lpstr>Trotzdem: Es ist nicht immer das BMJ  Beispiel Zweitverwertungsrecht</vt:lpstr>
      <vt:lpstr>Ist es die Bundesregierung oder wer sonst?</vt:lpstr>
      <vt:lpstr>Ist es die Bundesregierung oder wer sonst?</vt:lpstr>
      <vt:lpstr>Was ist zwischen dem 20.2.13 und 5.4.13 passiert? Wer hat was wann gewusst oder wissen können?</vt:lpstr>
      <vt:lpstr>Was ist zwischen dem 20.2.13 und 5.4.13 passiert? Wer hat was wann gewusst oder wissen können?</vt:lpstr>
      <vt:lpstr>Was ist zwischen dem 20.2.13 und 5.4.13 passiert? Wer hat was wann gewusst oder wissen können?</vt:lpstr>
      <vt:lpstr>Was ist zwischen dem 20.2.13 und 5.4.13 passiert? Wer hat was wann gewusst oder wissen können?</vt:lpstr>
      <vt:lpstr>Was ist zwischen dem 20.2.13 und 5.4.13 und dann 28.6.2013 passiert? Wer hat was wann gewusst oder wissen können?</vt:lpstr>
      <vt:lpstr>Was ist zwischen dem 20.2.13 und 5.4.13 und dann 28.6.2013 passiert? </vt:lpstr>
      <vt:lpstr>Wer hat was wann gewusst oder wissen können?</vt:lpstr>
      <vt:lpstr>Was ist zwischen dem 20.2.13 und 5.4.13 passiert? Wer hat was wann gewusst oder wissen können?</vt:lpstr>
      <vt:lpstr>Was ist zwischen dem 20.2.13 und 5.4.13 passiert? Wer hat was wann gewusst oder wissen können?</vt:lpstr>
      <vt:lpstr>Was ist zwischen dem 5.4. und 27.6.2013 passiert?</vt:lpstr>
      <vt:lpstr>Was ist zwischen dem 5.4. und 27.6.2013 passiert?</vt:lpstr>
      <vt:lpstr>Was ist zwischen dem 5.4. und 27.6.2013 passiert?</vt:lpstr>
      <vt:lpstr>Was ist zwischen dem 5.4. und 27.6.2013 passiert?</vt:lpstr>
      <vt:lpstr>Was ist nach dem 27.6.2013 passiert?</vt:lpstr>
      <vt:lpstr>Was ist nach dem 27.6.2013 passiert?</vt:lpstr>
      <vt:lpstr>Verlierer? – Gewinner? </vt:lpstr>
      <vt:lpstr>Was ist nach dem Inkraftreten des Gesetzes zu erwarten?</vt:lpstr>
      <vt:lpstr>Was muss geschehen, damit in der Zukunft nicht mehr Urheber-rechtspolitik gegen die Wissenschaft gemacht werden kann?</vt:lpstr>
      <vt:lpstr>Folie 29</vt:lpstr>
      <vt:lpstr>Folie 30</vt:lpstr>
      <vt:lpstr>Die folgenden Folien eventuell zur Diskussion, nicht Teil des Vortrags</vt:lpstr>
      <vt:lpstr>Was ist zwischen dem 20.2.13 und 5.4.13 passiert? Wer hat was wann gewusst oder wissen können?</vt:lpstr>
      <vt:lpstr>Es ist nicht immer das BMJ – manchmal aber doch??</vt:lpstr>
      <vt:lpstr>Trotzdem: Es ist nicht immer das BMJ  Beispiel Zweitverwertungsrecht</vt:lpstr>
      <vt:lpstr>Was ist zwischen dem 20.2.13 und 5.4.13 passiert? Wer hat was wann gewusst oder wissen können?</vt:lpstr>
    </vt:vector>
  </TitlesOfParts>
  <Company>MPI Völkerrrecht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obstacles for digitisation projects in Europe</dc:title>
  <dc:creator>hmueller</dc:creator>
  <cp:lastModifiedBy>rk</cp:lastModifiedBy>
  <cp:revision>240</cp:revision>
  <dcterms:created xsi:type="dcterms:W3CDTF">2011-05-05T12:58:37Z</dcterms:created>
  <dcterms:modified xsi:type="dcterms:W3CDTF">2013-10-10T08:03:14Z</dcterms:modified>
</cp:coreProperties>
</file>