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7" r:id="rId2"/>
    <p:sldId id="393" r:id="rId3"/>
    <p:sldId id="420" r:id="rId4"/>
    <p:sldId id="419" r:id="rId5"/>
    <p:sldId id="394" r:id="rId6"/>
    <p:sldId id="407" r:id="rId7"/>
    <p:sldId id="409" r:id="rId8"/>
    <p:sldId id="410" r:id="rId9"/>
    <p:sldId id="411" r:id="rId10"/>
    <p:sldId id="412" r:id="rId11"/>
    <p:sldId id="421" r:id="rId12"/>
    <p:sldId id="413" r:id="rId13"/>
    <p:sldId id="406" r:id="rId14"/>
    <p:sldId id="417" r:id="rId15"/>
    <p:sldId id="418" r:id="rId16"/>
    <p:sldId id="395" r:id="rId17"/>
    <p:sldId id="396" r:id="rId18"/>
    <p:sldId id="397" r:id="rId19"/>
    <p:sldId id="399" r:id="rId20"/>
    <p:sldId id="379" r:id="rId21"/>
    <p:sldId id="400" r:id="rId22"/>
    <p:sldId id="427" r:id="rId23"/>
    <p:sldId id="398" r:id="rId24"/>
    <p:sldId id="375" r:id="rId25"/>
    <p:sldId id="414" r:id="rId26"/>
    <p:sldId id="402" r:id="rId27"/>
    <p:sldId id="392" r:id="rId28"/>
    <p:sldId id="387" r:id="rId29"/>
    <p:sldId id="416" r:id="rId30"/>
    <p:sldId id="390" r:id="rId31"/>
    <p:sldId id="405" r:id="rId32"/>
    <p:sldId id="425" r:id="rId33"/>
    <p:sldId id="374" r:id="rId34"/>
    <p:sldId id="354" r:id="rId35"/>
    <p:sldId id="424" r:id="rId36"/>
  </p:sldIdLst>
  <p:sldSz cx="9144000" cy="6858000" type="screen4x3"/>
  <p:notesSz cx="6877050" cy="1000125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94" autoAdjust="0"/>
    <p:restoredTop sz="94707" autoAdjust="0"/>
  </p:normalViewPr>
  <p:slideViewPr>
    <p:cSldViewPr>
      <p:cViewPr varScale="1">
        <p:scale>
          <a:sx n="62" d="100"/>
          <a:sy n="62" d="100"/>
        </p:scale>
        <p:origin x="-77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9" y="34387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95725" y="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54D388-D9B2-4CC9-AEEF-6356A36F095E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95725" y="9499600"/>
            <a:ext cx="2979738" cy="500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F449B-82E6-41D9-BB9D-AC3D75C20D4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95404" y="0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/>
          <a:lstStyle>
            <a:lvl1pPr algn="r">
              <a:defRPr sz="1300"/>
            </a:lvl1pPr>
          </a:lstStyle>
          <a:p>
            <a:fld id="{40B9E0B2-6349-4318-BCA3-4C68B7753837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4997450" cy="37496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42" tIns="48221" rIns="96442" bIns="48221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7705" y="4750594"/>
            <a:ext cx="5501640" cy="4500563"/>
          </a:xfrm>
          <a:prstGeom prst="rect">
            <a:avLst/>
          </a:prstGeom>
        </p:spPr>
        <p:txBody>
          <a:bodyPr vert="horz" lIns="96442" tIns="48221" rIns="96442" bIns="48221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95404" y="9499451"/>
            <a:ext cx="2980055" cy="500063"/>
          </a:xfrm>
          <a:prstGeom prst="rect">
            <a:avLst/>
          </a:prstGeom>
        </p:spPr>
        <p:txBody>
          <a:bodyPr vert="horz" lIns="96442" tIns="48221" rIns="96442" bIns="48221" rtlCol="0" anchor="b"/>
          <a:lstStyle>
            <a:lvl1pPr algn="r">
              <a:defRPr sz="1300"/>
            </a:lvl1pPr>
          </a:lstStyle>
          <a:p>
            <a:fld id="{A31BEFE6-EFEA-4A80-84D1-CAFB541CAC28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 txBox="1"/>
          <p:nvPr/>
        </p:nvSpPr>
        <p:spPr>
          <a:xfrm>
            <a:off x="3896995" y="10091540"/>
            <a:ext cx="2980055" cy="531316"/>
          </a:xfrm>
          <a:prstGeom prst="rect">
            <a:avLst/>
          </a:prstGeom>
          <a:noFill/>
          <a:ln>
            <a:noFill/>
          </a:ln>
        </p:spPr>
        <p:txBody>
          <a:bodyPr lIns="20127" tIns="0" rIns="20127" bIns="0" anchor="b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D704DEF-D7CC-4E6F-A34A-CB673AF4B70E}" type="slidenum">
              <a:rPr lang="de-DE" sz="1100" i="1" kern="0">
                <a:solidFill>
                  <a:srgbClr val="000000"/>
                </a:solidFill>
                <a:latin typeface="Arial" pitchFamily="34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34</a:t>
            </a:fld>
            <a:endParaRPr lang="de-DE" sz="1100" i="1" kern="0">
              <a:solidFill>
                <a:srgbClr val="000000"/>
              </a:solidFill>
              <a:latin typeface="Arial" pitchFamily="34"/>
              <a:ea typeface="Arial Unicode MS" pitchFamily="2"/>
              <a:cs typeface="Tahoma" pitchFamily="2"/>
            </a:endParaRPr>
          </a:p>
        </p:txBody>
      </p:sp>
      <p:sp>
        <p:nvSpPr>
          <p:cNvPr id="106499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790575" y="803275"/>
            <a:ext cx="5295900" cy="3971925"/>
          </a:xfrm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106500" name="Rectangle 3"/>
          <p:cNvSpPr txBox="1">
            <a:spLocks noGrp="1"/>
          </p:cNvSpPr>
          <p:nvPr>
            <p:ph type="body" sz="quarter" idx="1"/>
          </p:nvPr>
        </p:nvSpPr>
        <p:spPr bwMode="auto">
          <a:xfrm>
            <a:off x="916940" y="5044034"/>
            <a:ext cx="5043170" cy="4783583"/>
          </a:xfrm>
          <a:noFill/>
        </p:spPr>
        <p:txBody>
          <a:bodyPr lIns="97955" tIns="48982" rIns="97955" bIns="48982" numCol="1">
            <a:prstTxWarp prst="textNoShape">
              <a:avLst/>
            </a:prstTxWarp>
          </a:bodyPr>
          <a:lstStyle/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  <a:p>
            <a:pPr eaLnBrk="1"/>
            <a:endParaRPr lang="de-DE" smtClean="0">
              <a:latin typeface="Arial" pitchFamily="34" charset="0"/>
              <a:ea typeface="Arial Unicode MS" pitchFamily="34" charset="-128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lienbildplatzhalt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4F81BD"/>
          </a:solidFill>
          <a:ln w="25557">
            <a:solidFill>
              <a:srgbClr val="385D8A"/>
            </a:solidFill>
          </a:ln>
        </p:spPr>
      </p:sp>
      <p:sp>
        <p:nvSpPr>
          <p:cNvPr id="60419" name="Notizenplatzhalter 2"/>
          <p:cNvSpPr txBox="1">
            <a:spLocks noGrp="1"/>
          </p:cNvSpPr>
          <p:nvPr>
            <p:ph type="body" sz="quarter" idx="1"/>
          </p:nvPr>
        </p:nvSpPr>
        <p:spPr bwMode="auto">
          <a:xfrm>
            <a:off x="687705" y="4750594"/>
            <a:ext cx="5501640" cy="184666"/>
          </a:xfrm>
          <a:noFill/>
        </p:spPr>
        <p:txBody>
          <a:bodyPr lIns="0" tIns="0" rIns="0" bIns="0" numCol="1">
            <a:prstTxWarp prst="textNoShape">
              <a:avLst/>
            </a:prstTxWarp>
            <a:spAutoFit/>
          </a:bodyPr>
          <a:lstStyle/>
          <a:p>
            <a:pPr eaLnBrk="1" hangingPunct="1"/>
            <a:endParaRPr lang="de-DE" dirty="0" smtClean="0">
              <a:latin typeface="Arial" pitchFamily="34" charset="0"/>
              <a:ea typeface="Arial Unicode MS" pitchFamily="34" charset="-128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-179999" y="144722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8229600" cy="719998"/>
          </a:xfrm>
        </p:spPr>
        <p:txBody>
          <a:bodyPr anchor="t"/>
          <a:lstStyle>
            <a:lvl1pPr marL="343082" indent="-343082">
              <a:spcBef>
                <a:spcPts val="700"/>
              </a:spcBef>
              <a:buClr>
                <a:srgbClr val="330066"/>
              </a:buClr>
              <a:buSzPct val="70000"/>
              <a:buFont typeface="Wingdings" pitchFamily="2"/>
              <a:buChar char="l"/>
              <a:defRPr lang="de-DE" sz="3000" b="0">
                <a:solidFill>
                  <a:srgbClr val="000000"/>
                </a:solidFill>
              </a:defRPr>
            </a:lvl1pPr>
          </a:lstStyle>
          <a:p>
            <a:pPr lvl="0"/>
            <a:r>
              <a:rPr lang="de-DE"/>
              <a:t>Textmasterformate durch Klicken bearbeiten</a:t>
            </a:r>
            <a:br>
              <a:rPr lang="de-DE"/>
            </a:br>
            <a:r>
              <a:rPr lang="de-DE"/>
              <a:t>Zweite Ebene</a:t>
            </a:r>
            <a:br>
              <a:rPr lang="de-DE"/>
            </a:br>
            <a:r>
              <a:rPr lang="de-DE"/>
              <a:t>Dritte Ebene</a:t>
            </a:r>
            <a:br>
              <a:rPr lang="de-DE"/>
            </a:br>
            <a:r>
              <a:rPr lang="de-DE"/>
              <a:t>Vierte Ebene</a:t>
            </a:r>
            <a:br>
              <a:rPr lang="de-DE"/>
            </a:br>
            <a:r>
              <a:rPr lang="de-DE"/>
              <a:t>Fünfte Ebene</a:t>
            </a:r>
          </a:p>
        </p:txBody>
      </p:sp>
      <p:sp>
        <p:nvSpPr>
          <p:cNvPr id="4" name="Inhaltsplatzhalter 3"/>
          <p:cNvSpPr txBox="1">
            <a:spLocks noGrp="1"/>
          </p:cNvSpPr>
          <p:nvPr>
            <p:ph type="title" idx="4294967295"/>
          </p:nvPr>
        </p:nvSpPr>
        <p:spPr>
          <a:xfrm>
            <a:off x="539998" y="1439997"/>
            <a:ext cx="6479996" cy="3805915"/>
          </a:xfrm>
        </p:spPr>
        <p:txBody>
          <a:bodyPr lIns="0" tIns="0" rIns="0" bIns="0" anchor="t" anchorCtr="1"/>
          <a:lstStyle>
            <a:lvl1pPr algn="ctr" hangingPunct="0">
              <a:buNone/>
              <a:defRPr lang="de-DE" sz="4400" b="0" kern="1200">
                <a:cs typeface="Tahoma" pitchFamily="2"/>
              </a:defRPr>
            </a:lvl1pPr>
          </a:lstStyle>
          <a:p>
            <a:pPr lvl="0"/>
            <a:endParaRPr lang="de-DE"/>
          </a:p>
        </p:txBody>
      </p:sp>
      <p:sp>
        <p:nvSpPr>
          <p:cNvPr id="9" name="Inhaltsplatzhalter 8"/>
          <p:cNvSpPr txBox="1">
            <a:spLocks noGrp="1"/>
          </p:cNvSpPr>
          <p:nvPr>
            <p:ph idx="1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8" name="Foliennummernplatzhalter 4"/>
          <p:cNvSpPr txBox="1"/>
          <p:nvPr userDrawn="1"/>
        </p:nvSpPr>
        <p:spPr>
          <a:xfrm>
            <a:off x="8460432" y="6384925"/>
            <a:ext cx="622300" cy="473075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compatLnSpc="0"/>
          <a:lstStyle/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de-DE" sz="1400" kern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B7B90B2-DC34-4E68-8936-D808C3A47442}" type="slidenum">
              <a:rPr lang="de-DE" sz="1400" kern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pPr algn="r" fontAlgn="auto" hangingPunct="0">
                <a:spcBef>
                  <a:spcPts val="0"/>
                </a:spcBef>
                <a:spcAft>
                  <a:spcPts val="0"/>
                </a:spcAft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t>‹Nr.›</a:t>
            </a:fld>
            <a:endParaRPr lang="de-DE" sz="1400" kern="0">
              <a:solidFill>
                <a:srgbClr val="00000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215900" y="6264275"/>
            <a:ext cx="8099425" cy="5032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1" compatLnSpc="0"/>
          <a:lstStyle/>
          <a:p>
            <a:pPr algn="ctr" fontAlgn="auto" hangingPunct="0"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Towards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 a </a:t>
            </a: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commons-based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Tahoma" pitchFamily="2"/>
              </a:rPr>
              <a:t> copyright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– </a:t>
            </a:r>
            <a:r>
              <a:rPr lang="de-DE" sz="2200" b="1" kern="0" dirty="0" err="1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IFLA</a:t>
            </a:r>
            <a:r>
              <a:rPr lang="de-DE" sz="2200" b="1" kern="0" dirty="0">
                <a:solidFill>
                  <a:srgbClr val="FFFFFF"/>
                </a:solidFill>
                <a:latin typeface="Calibri" pitchFamily="34"/>
                <a:ea typeface="Arial Unicode MS" pitchFamily="2"/>
                <a:cs typeface="Arial" pitchFamily="2"/>
              </a:rPr>
              <a:t> 08/2010</a:t>
            </a:r>
          </a:p>
        </p:txBody>
      </p:sp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313200" y="122401"/>
            <a:ext cx="7543800" cy="1295284"/>
          </a:xfrm>
        </p:spPr>
        <p:txBody>
          <a:bodyPr/>
          <a:lstStyle>
            <a:lvl1pPr>
              <a:defRPr lang="de-DE"/>
            </a:lvl1pPr>
          </a:lstStyle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7" name="Textplatzhalter 6"/>
          <p:cNvSpPr txBox="1">
            <a:spLocks noGrp="1"/>
          </p:cNvSpPr>
          <p:nvPr>
            <p:ph type="body" idx="4294967295"/>
          </p:nvPr>
        </p:nvSpPr>
        <p:spPr>
          <a:xfrm>
            <a:off x="457200" y="1604515"/>
            <a:ext cx="8229243" cy="4525923"/>
          </a:xfrm>
        </p:spPr>
        <p:txBody>
          <a:bodyPr lIns="0" tIns="0" rIns="0" bIns="0"/>
          <a:lstStyle>
            <a:lvl1pPr hangingPunct="0">
              <a:buNone/>
              <a:defRPr lang="de-DE"/>
            </a:lvl1pPr>
          </a:lstStyle>
          <a:p>
            <a:pPr lvl="0"/>
            <a:endParaRPr lang="de-DE"/>
          </a:p>
        </p:txBody>
      </p:sp>
      <p:sp>
        <p:nvSpPr>
          <p:cNvPr id="6" name="Datumsplatzhalter 2"/>
          <p:cNvSpPr txBox="1"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8" name="Fußzeilenplatzhalter 3"/>
          <p:cNvSpPr txBox="1"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9" name="Foliennummernplatzhalter 4"/>
          <p:cNvSpPr txBox="1"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81AFB8-79D7-4DF3-9527-D589F491934B}" type="slidenum">
              <a:rPr/>
              <a:pPr>
                <a:defRPr/>
              </a:pPr>
              <a:t>‹Nr.›</a:t>
            </a:fld>
            <a:endParaRPr/>
          </a:p>
        </p:txBody>
      </p:sp>
      <p:sp>
        <p:nvSpPr>
          <p:cNvPr id="11" name="Foliennummernplatzhalter 4"/>
          <p:cNvSpPr txBox="1">
            <a:spLocks/>
          </p:cNvSpPr>
          <p:nvPr userDrawn="1"/>
        </p:nvSpPr>
        <p:spPr>
          <a:xfrm>
            <a:off x="8748464" y="6506740"/>
            <a:ext cx="395536" cy="351260"/>
          </a:xfrm>
          <a:prstGeom prst="rect">
            <a:avLst/>
          </a:prstGeom>
        </p:spPr>
        <p:txBody>
          <a:bodyPr lIns="0" tIns="0" rIns="0" bIns="0"/>
          <a:lstStyle>
            <a:lvl1pPr hangingPunct="0">
              <a:defRPr lang="de-DE" sz="1400">
                <a:latin typeface="Times New Roman" pitchFamily="18"/>
                <a:cs typeface="Tahoma" pitchFamily="2"/>
              </a:defRPr>
            </a:lvl1pPr>
            <a:lvl2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DE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Arial Unicode MS" pitchFamily="2"/>
                <a:cs typeface="Tahoma" pitchFamily="2"/>
              </a:defRPr>
            </a:lvl2pPr>
          </a:lstStyle>
          <a:p>
            <a:pPr marL="0" marR="0" lvl="0" indent="0" algn="l" defTabSz="9144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66621D2-31D1-4367-B584-32C6DB17A6B9}" type="slidenum">
              <a:rPr kumimoji="0" lang="de-DE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/>
                <a:ea typeface="+mn-ea"/>
                <a:cs typeface="Tahoma" pitchFamily="2"/>
              </a:rPr>
              <a:pPr marL="0" marR="0" lvl="0" indent="0" algn="l" defTabSz="9144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/>
              <a:ea typeface="+mn-ea"/>
              <a:cs typeface="Tahoma" pitchFamily="2"/>
            </a:endParaRPr>
          </a:p>
        </p:txBody>
      </p:sp>
      <p:sp>
        <p:nvSpPr>
          <p:cNvPr id="12" name="Textfeld 11"/>
          <p:cNvSpPr txBox="1"/>
          <p:nvPr userDrawn="1"/>
        </p:nvSpPr>
        <p:spPr>
          <a:xfrm>
            <a:off x="0" y="6641976"/>
            <a:ext cx="8748464" cy="216024"/>
          </a:xfrm>
          <a:prstGeom prst="rect">
            <a:avLst/>
          </a:prstGeom>
          <a:solidFill>
            <a:srgbClr val="333366"/>
          </a:solidFill>
          <a:ln>
            <a:noFill/>
          </a:ln>
        </p:spPr>
        <p:txBody>
          <a:bodyPr lIns="0" tIns="0" rIns="0" bIns="0" anchorCtr="1" compatLnSpc="0"/>
          <a:lstStyle/>
          <a:p>
            <a:pPr algn="ctr" eaLnBrk="1" hangingPunct="1">
              <a:buNone/>
            </a:pPr>
            <a:r>
              <a:rPr lang="de-DE" sz="1400" kern="120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Wissensökologie und Wissensökonomie müssen kein Widerspruch sein - ODOK 2012 – FH Wels 12.9.2012</a:t>
            </a:r>
            <a:endParaRPr lang="de-DE" sz="1400" kern="120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6760A-2AA9-43B6-8740-68A50030F216}" type="datetimeFigureOut">
              <a:rPr lang="de-DE" smtClean="0"/>
              <a:pPr/>
              <a:t>24.09.2013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3645BC-8F41-49BC-81AF-B015B29A90EE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png"/><Relationship Id="rId4" Type="http://schemas.openxmlformats.org/officeDocument/2006/relationships/slide" Target="slide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 txBox="1">
            <a:spLocks noGrp="1"/>
          </p:cNvSpPr>
          <p:nvPr>
            <p:ph type="title"/>
          </p:nvPr>
        </p:nvSpPr>
        <p:spPr>
          <a:xfrm>
            <a:off x="755576" y="4221088"/>
            <a:ext cx="7560840" cy="1440160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/>
          <a:lstStyle/>
          <a:p>
            <a:pPr algn="ctr" eaLnBrk="1" hangingPunct="1">
              <a:spcBef>
                <a:spcPts val="500"/>
              </a:spcBef>
              <a:buFont typeface="StarSymbol"/>
              <a:buNone/>
            </a:pP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Rainer Kuhlen</a:t>
            </a:r>
            <a:b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Department of Computer and Information Science</a:t>
            </a:r>
            <a:b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</a:br>
            <a:r>
              <a:rPr sz="20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University of Konstanz, Germany</a:t>
            </a:r>
          </a:p>
        </p:txBody>
      </p:sp>
      <p:sp>
        <p:nvSpPr>
          <p:cNvPr id="7" name="AutoShape 6">
            <a:hlinkClick r:id="rId3" action="ppaction://hlinksldjump"/>
          </p:cNvPr>
          <p:cNvSpPr>
            <a:spLocks/>
          </p:cNvSpPr>
          <p:nvPr/>
        </p:nvSpPr>
        <p:spPr bwMode="auto">
          <a:xfrm flipH="1">
            <a:off x="8198296" y="5733256"/>
            <a:ext cx="945704" cy="593570"/>
          </a:xfrm>
          <a:custGeom>
            <a:avLst/>
            <a:gdLst>
              <a:gd name="T0" fmla="*/ 631113304 w 21600"/>
              <a:gd name="T1" fmla="*/ 0 h 21600"/>
              <a:gd name="T2" fmla="*/ 1262225365 w 21600"/>
              <a:gd name="T3" fmla="*/ 224296305 h 21600"/>
              <a:gd name="T4" fmla="*/ 631113304 w 21600"/>
              <a:gd name="T5" fmla="*/ 448591730 h 21600"/>
              <a:gd name="T6" fmla="*/ 0 w 21600"/>
              <a:gd name="T7" fmla="*/ 224296305 h 21600"/>
              <a:gd name="T8" fmla="*/ 558534834 w 21600"/>
              <a:gd name="T9" fmla="*/ 0 h 21600"/>
              <a:gd name="T10" fmla="*/ 558534834 w 21600"/>
              <a:gd name="T11" fmla="*/ 448591730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779 w 21600"/>
              <a:gd name="T19" fmla="*/ 5400 h 21600"/>
              <a:gd name="T20" fmla="*/ 216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1600" y="5400"/>
                </a:moveTo>
                <a:lnTo>
                  <a:pt x="9558" y="5400"/>
                </a:lnTo>
                <a:lnTo>
                  <a:pt x="9558" y="0"/>
                </a:lnTo>
                <a:lnTo>
                  <a:pt x="0" y="10800"/>
                </a:lnTo>
                <a:lnTo>
                  <a:pt x="9558" y="21600"/>
                </a:lnTo>
                <a:lnTo>
                  <a:pt x="9558" y="16200"/>
                </a:lnTo>
                <a:lnTo>
                  <a:pt x="21600" y="16200"/>
                </a:lnTo>
                <a:close/>
              </a:path>
            </a:pathLst>
          </a:custGeom>
          <a:solidFill>
            <a:srgbClr val="002060"/>
          </a:solidFill>
          <a:ln w="12701">
            <a:noFill/>
            <a:prstDash val="solid"/>
            <a:miter lim="800000"/>
            <a:headEnd/>
            <a:tailEnd/>
          </a:ln>
        </p:spPr>
        <p:txBody>
          <a:bodyPr wrap="square" lIns="18004" tIns="10799" rIns="18004" bIns="10799" anchor="ctr" anchorCtr="1">
            <a:spAutoFit/>
          </a:bodyPr>
          <a:lstStyle/>
          <a:p>
            <a:endParaRPr lang="de-DE" dirty="0"/>
          </a:p>
        </p:txBody>
      </p:sp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15616" y="1700808"/>
            <a:ext cx="6840760" cy="1656184"/>
          </a:xfrm>
          <a:solidFill>
            <a:srgbClr val="333366"/>
          </a:solidFill>
        </p:spPr>
        <p:txBody>
          <a:bodyPr anchor="ctr" anchorCtr="1">
            <a:noAutofit/>
          </a:bodyPr>
          <a:lstStyle/>
          <a:p>
            <a:r>
              <a:rPr lang="de-DE" sz="4000" dirty="0" smtClean="0">
                <a:solidFill>
                  <a:schemeClr val="bg1"/>
                </a:solidFill>
                <a:latin typeface="+mn-lt"/>
                <a:ea typeface="Arial Unicode MS" pitchFamily="34" charset="-128"/>
                <a:cs typeface="Arial" pitchFamily="34" charset="0"/>
              </a:rPr>
              <a:t>Open Access for Science by Science</a:t>
            </a:r>
          </a:p>
        </p:txBody>
      </p:sp>
      <p:sp>
        <p:nvSpPr>
          <p:cNvPr id="11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467544" y="260648"/>
            <a:ext cx="8136904" cy="1152128"/>
          </a:xfrm>
          <a:solidFill>
            <a:schemeClr val="tx2">
              <a:lumMod val="20000"/>
              <a:lumOff val="80000"/>
            </a:schemeClr>
          </a:solidFill>
        </p:spPr>
        <p:txBody>
          <a:bodyPr anchor="ctr" anchorCtr="1">
            <a:no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Open Access European Journal of Information Science </a:t>
            </a:r>
            <a:r>
              <a:rPr lang="en-US" sz="4000" b="1" dirty="0" smtClean="0">
                <a:solidFill>
                  <a:srgbClr val="002060"/>
                </a:solidFill>
              </a:rPr>
              <a:t>EIS</a:t>
            </a:r>
            <a:endParaRPr lang="en-US" sz="4000" dirty="0" smtClean="0">
              <a:solidFill>
                <a:srgbClr val="002060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789040"/>
            <a:ext cx="876677" cy="113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eck 7"/>
          <p:cNvSpPr/>
          <p:nvPr/>
        </p:nvSpPr>
        <p:spPr>
          <a:xfrm>
            <a:off x="8676456" y="6525344"/>
            <a:ext cx="467544" cy="3326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16" name="Textfeld 15"/>
          <p:cNvSpPr txBox="1"/>
          <p:nvPr/>
        </p:nvSpPr>
        <p:spPr>
          <a:xfrm>
            <a:off x="971600" y="2350041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smtClean="0"/>
              <a:t>Herausgeber −  Editorial </a:t>
            </a:r>
            <a:r>
              <a:rPr lang="de-DE" sz="2200" dirty="0" smtClean="0"/>
              <a:t>Board – </a:t>
            </a:r>
            <a:r>
              <a:rPr lang="de-DE" sz="2200" dirty="0" err="1" smtClean="0"/>
              <a:t>topics</a:t>
            </a:r>
            <a:r>
              <a:rPr lang="de-DE" sz="2200" dirty="0" smtClean="0"/>
              <a:t> - </a:t>
            </a:r>
            <a:r>
              <a:rPr lang="de-DE" sz="2200" dirty="0" err="1" smtClean="0"/>
              <a:t>authors</a:t>
            </a:r>
            <a:endParaRPr lang="de-DE" sz="22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971600" y="3593145"/>
            <a:ext cx="684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err="1" smtClean="0"/>
              <a:t>AutorInnen</a:t>
            </a:r>
            <a:r>
              <a:rPr lang="de-DE" sz="2200" dirty="0" smtClean="0"/>
              <a:t> übertragen ihre Forschungsergebnisse in kommunizierbare Dokumente selbst</a:t>
            </a:r>
            <a:endParaRPr lang="de-DE" sz="22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971600" y="4553252"/>
            <a:ext cx="741682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smtClean="0"/>
              <a:t>Qualitätskontrolle (über verschiedene Formen des </a:t>
            </a:r>
            <a:r>
              <a:rPr lang="de-DE" sz="2200" dirty="0" err="1" smtClean="0"/>
              <a:t>Revieweing</a:t>
            </a:r>
            <a:r>
              <a:rPr lang="de-DE" sz="2200" dirty="0" smtClean="0"/>
              <a:t>) ist immer schon von der Wissenschaft selber geleistet worden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611560" y="116632"/>
            <a:ext cx="792088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Q3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 information science publication platform </a:t>
            </a:r>
            <a:r>
              <a:rPr lang="de-DE" sz="2400" b="1" dirty="0" err="1" smtClean="0">
                <a:solidFill>
                  <a:schemeClr val="bg1"/>
                </a:solidFill>
              </a:rPr>
              <a:t>as</a:t>
            </a:r>
            <a:r>
              <a:rPr lang="de-DE" sz="2400" b="1" dirty="0" smtClean="0">
                <a:solidFill>
                  <a:schemeClr val="bg1"/>
                </a:solidFill>
              </a:rPr>
              <a:t> an initiative from science </a:t>
            </a:r>
            <a:r>
              <a:rPr lang="de-DE" sz="2400" b="1" dirty="0" err="1" smtClean="0">
                <a:solidFill>
                  <a:schemeClr val="bg1"/>
                </a:solidFill>
              </a:rPr>
              <a:t>itself</a:t>
            </a:r>
            <a:r>
              <a:rPr lang="de-DE" sz="2400" b="1" dirty="0" smtClean="0">
                <a:solidFill>
                  <a:schemeClr val="bg1"/>
                </a:solidFill>
              </a:rPr>
              <a:t>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7" name="Textfeld 16"/>
          <p:cNvSpPr txBox="1"/>
          <p:nvPr/>
        </p:nvSpPr>
        <p:spPr>
          <a:xfrm>
            <a:off x="539552" y="1052736"/>
            <a:ext cx="7200800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lvl="1" algn="ctr"/>
            <a:r>
              <a:rPr lang="de-DE" sz="2200" dirty="0" smtClean="0"/>
              <a:t>Die Leistung der öffentlichen Zugänglichmachung kann aus der Wissenschaft selbst und/oder mit Hilfe der Bibliotheken erbracht werden</a:t>
            </a:r>
            <a:endParaRPr lang="de-DE" sz="22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971600" y="2971593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200" dirty="0" smtClean="0"/>
              <a:t>Setzen die Themen – finden und unterstützen die Autoren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0" grpId="0"/>
      <p:bldP spid="11" grpId="0"/>
      <p:bldP spid="17" grpId="0" animBg="1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691680" y="4653136"/>
            <a:ext cx="7200800" cy="110799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0363" lvl="0" indent="-360363">
              <a:buFont typeface="Wingdings" pitchFamily="2" charset="2"/>
              <a:buChar char="Ø"/>
            </a:pPr>
            <a:r>
              <a:rPr lang="de-DE" sz="2200" dirty="0" smtClean="0"/>
              <a:t>Verlagswirtschaft  finanziert sich selbst durch die lizenzierte Bereitstellung informationeller Mehrwertleistungen</a:t>
            </a:r>
            <a:endParaRPr lang="de-DE" sz="2200" dirty="0"/>
          </a:p>
        </p:txBody>
      </p:sp>
      <p:sp>
        <p:nvSpPr>
          <p:cNvPr id="17" name="Textfeld 16"/>
          <p:cNvSpPr txBox="1"/>
          <p:nvPr/>
        </p:nvSpPr>
        <p:spPr>
          <a:xfrm>
            <a:off x="1691680" y="3645024"/>
            <a:ext cx="7200800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0363" lvl="0" indent="-360363">
              <a:buFont typeface="Wingdings" pitchFamily="2" charset="2"/>
              <a:buChar char="Ø"/>
            </a:pPr>
            <a:r>
              <a:rPr lang="de-DE" sz="2200" dirty="0" smtClean="0"/>
              <a:t>Verlagswirtschaft setzt den Zugriff auf die primären Dokumente frei (</a:t>
            </a:r>
            <a:r>
              <a:rPr lang="de-DE" sz="2200" dirty="0" err="1" smtClean="0"/>
              <a:t>libre</a:t>
            </a:r>
            <a:r>
              <a:rPr lang="de-DE" sz="2200" dirty="0" smtClean="0"/>
              <a:t> et </a:t>
            </a:r>
            <a:r>
              <a:rPr lang="de-DE" sz="2200" dirty="0" err="1" smtClean="0"/>
              <a:t>gratuit</a:t>
            </a:r>
            <a:r>
              <a:rPr lang="de-DE" sz="2200" dirty="0" smtClean="0"/>
              <a:t>) </a:t>
            </a:r>
            <a:endParaRPr lang="de-DE" sz="2200" dirty="0"/>
          </a:p>
        </p:txBody>
      </p:sp>
      <p:sp>
        <p:nvSpPr>
          <p:cNvPr id="20" name="Textfeld 19"/>
          <p:cNvSpPr txBox="1"/>
          <p:nvPr/>
        </p:nvSpPr>
        <p:spPr>
          <a:xfrm>
            <a:off x="1043608" y="764704"/>
            <a:ext cx="72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200" dirty="0" smtClean="0"/>
              <a:t>Das Leistungsmonopol  der Verlage als „Vorleger“ von Kapital und technisch-methodischen </a:t>
            </a:r>
            <a:r>
              <a:rPr lang="de-DE" sz="2200" dirty="0" err="1" smtClean="0"/>
              <a:t>Know</a:t>
            </a:r>
            <a:r>
              <a:rPr lang="de-DE" sz="2200" dirty="0" smtClean="0"/>
              <a:t> </a:t>
            </a:r>
            <a:r>
              <a:rPr lang="de-DE" sz="2200" dirty="0" err="1" smtClean="0"/>
              <a:t>How</a:t>
            </a:r>
            <a:r>
              <a:rPr lang="de-DE" sz="2200" dirty="0" smtClean="0"/>
              <a:t> zur öffentlichen Zugänglichmachung besteht nicht mehr.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899592" y="2492896"/>
            <a:ext cx="72008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200" dirty="0" smtClean="0"/>
              <a:t>Das </a:t>
            </a:r>
            <a:r>
              <a:rPr lang="de-DE" sz="2200" dirty="0" err="1" smtClean="0"/>
              <a:t>Know</a:t>
            </a:r>
            <a:r>
              <a:rPr lang="de-DE" sz="2200" dirty="0" smtClean="0"/>
              <a:t> </a:t>
            </a:r>
            <a:r>
              <a:rPr lang="de-DE" sz="2200" dirty="0" err="1" smtClean="0"/>
              <a:t>how</a:t>
            </a:r>
            <a:r>
              <a:rPr lang="de-DE" sz="2200" dirty="0" smtClean="0"/>
              <a:t> der Verlagswirtschaft wird aber auch weiter im wissenschaftlichen Publikationsbereich gebraucht – unter der Bedingung</a:t>
            </a:r>
            <a:endParaRPr lang="de-DE" sz="2200" dirty="0"/>
          </a:p>
        </p:txBody>
      </p:sp>
      <p:sp>
        <p:nvSpPr>
          <p:cNvPr id="7" name="Textfeld 6"/>
          <p:cNvSpPr txBox="1"/>
          <p:nvPr/>
        </p:nvSpPr>
        <p:spPr>
          <a:xfrm>
            <a:off x="611560" y="116632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400" b="1" dirty="0" smtClean="0">
                <a:solidFill>
                  <a:schemeClr val="bg1"/>
                </a:solidFill>
              </a:rPr>
              <a:t>Q4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</a:t>
            </a:r>
            <a:r>
              <a:rPr lang="de-DE" sz="2400" b="1" dirty="0" err="1" smtClean="0">
                <a:solidFill>
                  <a:schemeClr val="bg1"/>
                </a:solidFill>
              </a:rPr>
              <a:t>future</a:t>
            </a:r>
            <a:r>
              <a:rPr lang="de-DE" sz="2400" b="1" dirty="0" smtClean="0">
                <a:solidFill>
                  <a:schemeClr val="bg1"/>
                </a:solidFill>
              </a:rPr>
              <a:t> for </a:t>
            </a:r>
            <a:r>
              <a:rPr lang="de-DE" sz="2400" b="1" dirty="0" err="1" smtClean="0">
                <a:solidFill>
                  <a:schemeClr val="bg1"/>
                </a:solidFill>
              </a:rPr>
              <a:t>commercial</a:t>
            </a:r>
            <a:r>
              <a:rPr lang="de-DE" sz="2400" b="1" dirty="0" smtClean="0">
                <a:solidFill>
                  <a:schemeClr val="bg1"/>
                </a:solidFill>
              </a:rPr>
              <a:t> publishing in science?</a:t>
            </a:r>
            <a:endParaRPr lang="de-DE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7" grpId="0" animBg="1"/>
      <p:bldP spid="20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116632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400" b="1" dirty="0" smtClean="0">
                <a:solidFill>
                  <a:schemeClr val="bg1"/>
                </a:solidFill>
              </a:rPr>
              <a:t>Q4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</a:t>
            </a:r>
            <a:r>
              <a:rPr lang="de-DE" sz="2400" b="1" dirty="0" err="1" smtClean="0">
                <a:solidFill>
                  <a:schemeClr val="bg1"/>
                </a:solidFill>
              </a:rPr>
              <a:t>future</a:t>
            </a:r>
            <a:r>
              <a:rPr lang="de-DE" sz="2400" b="1" dirty="0" smtClean="0">
                <a:solidFill>
                  <a:schemeClr val="bg1"/>
                </a:solidFill>
              </a:rPr>
              <a:t> for </a:t>
            </a:r>
            <a:r>
              <a:rPr lang="de-DE" sz="2400" b="1" dirty="0" err="1" smtClean="0">
                <a:solidFill>
                  <a:schemeClr val="bg1"/>
                </a:solidFill>
              </a:rPr>
              <a:t>commercial</a:t>
            </a:r>
            <a:r>
              <a:rPr lang="de-DE" sz="2400" b="1" dirty="0" smtClean="0">
                <a:solidFill>
                  <a:schemeClr val="bg1"/>
                </a:solidFill>
              </a:rPr>
              <a:t> publishing in science?</a:t>
            </a:r>
            <a:endParaRPr lang="de-DE" sz="2400" b="1" dirty="0">
              <a:solidFill>
                <a:schemeClr val="bg1"/>
              </a:solidFill>
            </a:endParaRPr>
          </a:p>
        </p:txBody>
      </p:sp>
      <p:grpSp>
        <p:nvGrpSpPr>
          <p:cNvPr id="13" name="Gruppieren 12"/>
          <p:cNvGrpSpPr/>
          <p:nvPr/>
        </p:nvGrpSpPr>
        <p:grpSpPr>
          <a:xfrm>
            <a:off x="5076056" y="1040778"/>
            <a:ext cx="3456384" cy="1812158"/>
            <a:chOff x="5076056" y="1011161"/>
            <a:chExt cx="3456384" cy="1812158"/>
          </a:xfrm>
        </p:grpSpPr>
        <p:sp>
          <p:nvSpPr>
            <p:cNvPr id="14" name="Rechteck 13"/>
            <p:cNvSpPr/>
            <p:nvPr/>
          </p:nvSpPr>
          <p:spPr>
            <a:xfrm>
              <a:off x="5076056" y="1556792"/>
              <a:ext cx="3456384" cy="1266527"/>
            </a:xfrm>
            <a:prstGeom prst="rect">
              <a:avLst/>
            </a:prstGeom>
            <a:solidFill>
              <a:srgbClr val="002060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0" hangingPunct="0"/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O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pen 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A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ccess 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(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gratuit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 et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libre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)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to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 information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objects</a:t>
              </a:r>
              <a:endParaRPr lang="de-DE" sz="2200" b="1" dirty="0" smtClean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17" name="Nach oben gebogener Pfeil 16"/>
            <p:cNvSpPr/>
            <p:nvPr/>
          </p:nvSpPr>
          <p:spPr bwMode="auto">
            <a:xfrm flipV="1">
              <a:off x="5940152" y="1011161"/>
              <a:ext cx="532048" cy="473623"/>
            </a:xfrm>
            <a:prstGeom prst="bentUp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18" name="Rectangle 1067"/>
          <p:cNvSpPr>
            <a:spLocks noChangeArrowheads="1"/>
          </p:cNvSpPr>
          <p:nvPr/>
        </p:nvSpPr>
        <p:spPr bwMode="auto">
          <a:xfrm>
            <a:off x="35496" y="4256649"/>
            <a:ext cx="5112568" cy="22489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multimedia presentation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hypertextification, dossiers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summaries, translations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retrieval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,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text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and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data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mining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tools</a:t>
            </a:r>
            <a:endParaRPr lang="de-DE" sz="2000" b="1" dirty="0" smtClean="0">
              <a:solidFill>
                <a:srgbClr val="002060"/>
              </a:solidFill>
              <a:latin typeface="+mn-lt"/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innovative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reviewing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models</a:t>
            </a:r>
            <a:endParaRPr lang="de-DE" sz="2000" b="1" dirty="0">
              <a:solidFill>
                <a:srgbClr val="002060"/>
              </a:solidFill>
              <a:latin typeface="+mn-lt"/>
            </a:endParaRP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personal und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institutional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000" b="1" dirty="0" err="1" smtClean="0">
                <a:solidFill>
                  <a:srgbClr val="002060"/>
                </a:solidFill>
                <a:latin typeface="+mn-lt"/>
              </a:rPr>
              <a:t>background</a:t>
            </a: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 </a:t>
            </a:r>
          </a:p>
          <a:p>
            <a:pPr marL="363538" indent="-363538">
              <a:buFont typeface="Wingdings" pitchFamily="2" charset="2"/>
              <a:buChar char="Ø"/>
            </a:pPr>
            <a:r>
              <a:rPr lang="de-DE" sz="2000" b="1" dirty="0" smtClean="0">
                <a:solidFill>
                  <a:srgbClr val="002060"/>
                </a:solidFill>
                <a:latin typeface="+mn-lt"/>
              </a:rPr>
              <a:t>etc. etc.</a:t>
            </a:r>
          </a:p>
        </p:txBody>
      </p:sp>
      <p:grpSp>
        <p:nvGrpSpPr>
          <p:cNvPr id="19" name="Gruppieren 18"/>
          <p:cNvGrpSpPr/>
          <p:nvPr/>
        </p:nvGrpSpPr>
        <p:grpSpPr>
          <a:xfrm>
            <a:off x="971600" y="1082353"/>
            <a:ext cx="3086525" cy="1488940"/>
            <a:chOff x="971600" y="1052736"/>
            <a:chExt cx="3086525" cy="1488940"/>
          </a:xfrm>
        </p:grpSpPr>
        <p:sp>
          <p:nvSpPr>
            <p:cNvPr id="20" name="Nach oben gebogener Pfeil 19"/>
            <p:cNvSpPr/>
            <p:nvPr/>
          </p:nvSpPr>
          <p:spPr bwMode="auto">
            <a:xfrm rot="10800000">
              <a:off x="2195736" y="1052736"/>
              <a:ext cx="609600" cy="457200"/>
            </a:xfrm>
            <a:prstGeom prst="bentUpArrow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lIns="18000" tIns="10800" rIns="18000" bIns="10800" anchor="ctr">
              <a:spAutoFit/>
            </a:bodyPr>
            <a:lstStyle/>
            <a:p>
              <a:pPr algn="ctr" eaLnBrk="0" fontAlgn="auto" hangingPunct="0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971600" y="1772235"/>
              <a:ext cx="3086525" cy="769441"/>
            </a:xfrm>
            <a:prstGeom prst="rect">
              <a:avLst/>
            </a:prstGeom>
            <a:solidFill>
              <a:srgbClr val="002060"/>
            </a:solidFill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de-DE" sz="2200" b="1" dirty="0" err="1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Using</a:t>
              </a:r>
              <a:r>
                <a:rPr lang="de-DE" sz="2200" b="1" dirty="0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free</a:t>
              </a:r>
              <a:r>
                <a:rPr lang="de-DE" sz="2200" b="1" dirty="0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chemeClr val="bg1"/>
                  </a:solidFill>
                  <a:cs typeface="Arial" pitchFamily="34" charset="0"/>
                </a:rPr>
                <a:t>licences</a:t>
              </a:r>
              <a:r>
                <a:rPr lang="de-DE" sz="2200" b="1" dirty="0" smtClean="0">
                  <a:solidFill>
                    <a:schemeClr val="bg1"/>
                  </a:solidFill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for</a:t>
              </a:r>
              <a:r>
                <a:rPr lang="de-DE" sz="2200" b="1" dirty="0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commerical</a:t>
              </a:r>
              <a:r>
                <a:rPr lang="de-DE" sz="2200" b="1" dirty="0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chemeClr val="bg1"/>
                  </a:solidFill>
                  <a:latin typeface="+mn-lt"/>
                  <a:cs typeface="Arial" pitchFamily="34" charset="0"/>
                </a:rPr>
                <a:t>use</a:t>
              </a:r>
              <a:endParaRPr lang="de-DE" sz="2200" b="1" dirty="0">
                <a:solidFill>
                  <a:schemeClr val="bg1"/>
                </a:solidFill>
                <a:latin typeface="+mn-lt"/>
                <a:cs typeface="Arial" pitchFamily="34" charset="0"/>
              </a:endParaRPr>
            </a:p>
          </p:txBody>
        </p:sp>
      </p:grpSp>
      <p:grpSp>
        <p:nvGrpSpPr>
          <p:cNvPr id="22" name="Gruppieren 21"/>
          <p:cNvGrpSpPr/>
          <p:nvPr/>
        </p:nvGrpSpPr>
        <p:grpSpPr>
          <a:xfrm>
            <a:off x="323528" y="2780928"/>
            <a:ext cx="2800225" cy="1089737"/>
            <a:chOff x="323528" y="2780928"/>
            <a:chExt cx="2800225" cy="1089737"/>
          </a:xfrm>
        </p:grpSpPr>
        <p:sp>
          <p:nvSpPr>
            <p:cNvPr id="23" name="Textfeld 22"/>
            <p:cNvSpPr txBox="1">
              <a:spLocks noChangeArrowheads="1"/>
            </p:cNvSpPr>
            <p:nvPr/>
          </p:nvSpPr>
          <p:spPr bwMode="auto">
            <a:xfrm>
              <a:off x="323528" y="3171746"/>
              <a:ext cx="2800225" cy="698919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Business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models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für value-added products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sp>
          <p:nvSpPr>
            <p:cNvPr id="24" name="Pfeil nach unten 23"/>
            <p:cNvSpPr/>
            <p:nvPr/>
          </p:nvSpPr>
          <p:spPr>
            <a:xfrm>
              <a:off x="1475656" y="2780928"/>
              <a:ext cx="157349" cy="332098"/>
            </a:xfrm>
            <a:prstGeom prst="downArrow">
              <a:avLst/>
            </a:prstGeom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2200">
                <a:solidFill>
                  <a:srgbClr val="002060"/>
                </a:solidFill>
              </a:endParaRPr>
            </a:p>
          </p:txBody>
        </p:sp>
      </p:grpSp>
      <p:grpSp>
        <p:nvGrpSpPr>
          <p:cNvPr id="26" name="Gruppieren 35"/>
          <p:cNvGrpSpPr/>
          <p:nvPr/>
        </p:nvGrpSpPr>
        <p:grpSpPr>
          <a:xfrm>
            <a:off x="5616116" y="3861048"/>
            <a:ext cx="2628292" cy="1541530"/>
            <a:chOff x="6372200" y="4418760"/>
            <a:chExt cx="2628292" cy="1541530"/>
          </a:xfrm>
        </p:grpSpPr>
        <p:sp>
          <p:nvSpPr>
            <p:cNvPr id="27" name="Textfeld 22"/>
            <p:cNvSpPr txBox="1">
              <a:spLocks noChangeArrowheads="1"/>
            </p:cNvSpPr>
            <p:nvPr/>
          </p:nvSpPr>
          <p:spPr bwMode="auto">
            <a:xfrm>
              <a:off x="6372200" y="4922816"/>
              <a:ext cx="2628292" cy="1037474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legally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protected by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free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licences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(cf. CC-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BY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)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  <p:cxnSp>
          <p:nvCxnSpPr>
            <p:cNvPr id="28" name="Gerade Verbindung 27"/>
            <p:cNvCxnSpPr/>
            <p:nvPr/>
          </p:nvCxnSpPr>
          <p:spPr>
            <a:xfrm>
              <a:off x="7920372" y="4418760"/>
              <a:ext cx="0" cy="3805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uppieren 33"/>
          <p:cNvGrpSpPr/>
          <p:nvPr/>
        </p:nvGrpSpPr>
        <p:grpSpPr>
          <a:xfrm>
            <a:off x="5508104" y="2852936"/>
            <a:ext cx="2844316" cy="960348"/>
            <a:chOff x="5508104" y="3043881"/>
            <a:chExt cx="2844316" cy="960348"/>
          </a:xfrm>
        </p:grpSpPr>
        <p:cxnSp>
          <p:nvCxnSpPr>
            <p:cNvPr id="33" name="Gerade Verbindung 32"/>
            <p:cNvCxnSpPr/>
            <p:nvPr/>
          </p:nvCxnSpPr>
          <p:spPr>
            <a:xfrm>
              <a:off x="7161448" y="3043881"/>
              <a:ext cx="0" cy="380574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feld 22"/>
            <p:cNvSpPr txBox="1">
              <a:spLocks noChangeArrowheads="1"/>
            </p:cNvSpPr>
            <p:nvPr/>
          </p:nvSpPr>
          <p:spPr bwMode="auto">
            <a:xfrm>
              <a:off x="5508104" y="3305310"/>
              <a:ext cx="2844316" cy="698919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</p:spPr>
          <p:txBody>
            <a:bodyPr wrap="square" lIns="18000" tIns="10800" rIns="18000" bIns="10800" anchor="ctr">
              <a:spAutoFit/>
            </a:bodyPr>
            <a:lstStyle/>
            <a:p>
              <a:pPr algn="ctr" eaLnBrk="0" hangingPunct="0">
                <a:defRPr/>
              </a:pP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realized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by authors in </a:t>
              </a:r>
              <a:r>
                <a:rPr lang="de-DE" sz="2200" b="1" dirty="0" err="1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education</a:t>
              </a:r>
              <a:r>
                <a:rPr lang="de-DE" sz="2200" b="1" dirty="0" smtClean="0">
                  <a:solidFill>
                    <a:srgbClr val="002060"/>
                  </a:solidFill>
                  <a:latin typeface="+mn-lt"/>
                  <a:cs typeface="Arial" pitchFamily="34" charset="0"/>
                </a:rPr>
                <a:t> and science</a:t>
              </a:r>
              <a:endParaRPr lang="de-DE" sz="2200" b="1" dirty="0">
                <a:solidFill>
                  <a:srgbClr val="002060"/>
                </a:solidFill>
                <a:latin typeface="+mn-lt"/>
                <a:cs typeface="Arial" pitchFamily="34" charset="0"/>
              </a:endParaRPr>
            </a:p>
          </p:txBody>
        </p:sp>
      </p:grpSp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2843808" y="725795"/>
            <a:ext cx="3048000" cy="769441"/>
          </a:xfrm>
          <a:prstGeom prst="rect">
            <a:avLst/>
          </a:prstGeom>
          <a:solidFill>
            <a:schemeClr val="bg2">
              <a:lumMod val="90000"/>
            </a:schemeClr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The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two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information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markets</a:t>
            </a:r>
            <a:r>
              <a:rPr lang="de-DE" sz="2200" b="1" dirty="0" smtClean="0">
                <a:solidFill>
                  <a:srgbClr val="002060"/>
                </a:solidFill>
                <a:latin typeface="+mn-lt"/>
              </a:rPr>
              <a:t> in </a:t>
            </a:r>
            <a:r>
              <a:rPr lang="de-DE" sz="2200" b="1" dirty="0" err="1" smtClean="0">
                <a:solidFill>
                  <a:srgbClr val="002060"/>
                </a:solidFill>
                <a:latin typeface="+mn-lt"/>
              </a:rPr>
              <a:t>science</a:t>
            </a:r>
            <a:endParaRPr lang="de-DE" sz="2200" b="1" dirty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8" grpId="1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err="1" smtClean="0">
                <a:solidFill>
                  <a:schemeClr val="bg1"/>
                </a:solidFill>
              </a:rPr>
              <a:t>Objectives</a:t>
            </a:r>
            <a:r>
              <a:rPr lang="de-DE" sz="2400" dirty="0" smtClean="0">
                <a:solidFill>
                  <a:schemeClr val="bg1"/>
                </a:solidFill>
              </a:rPr>
              <a:t> - Ziele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7" name="Textfeld 6"/>
          <p:cNvSpPr txBox="1"/>
          <p:nvPr/>
        </p:nvSpPr>
        <p:spPr>
          <a:xfrm>
            <a:off x="1115616" y="2839289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361950">
              <a:buFont typeface="Wingdings" pitchFamily="2" charset="2"/>
              <a:buChar char="Ø"/>
            </a:pPr>
            <a:r>
              <a:rPr lang="de-DE" sz="2200" dirty="0" smtClean="0"/>
              <a:t>Da „Information“ Gegenstand </a:t>
            </a:r>
            <a:r>
              <a:rPr lang="de-DE" sz="2200" b="1" dirty="0" smtClean="0"/>
              <a:t>vielfältiger Disziplinen </a:t>
            </a:r>
            <a:r>
              <a:rPr lang="de-DE" sz="2200" dirty="0" smtClean="0"/>
              <a:t>ist, sollen WissenschaftlerInnen anderer Disziplinen ermuntert werden, in  </a:t>
            </a:r>
            <a:r>
              <a:rPr lang="de-DE" sz="2200" dirty="0" err="1" smtClean="0"/>
              <a:t>OA</a:t>
            </a:r>
            <a:r>
              <a:rPr lang="de-DE" sz="2200" dirty="0" smtClean="0"/>
              <a:t>-EIS zu publizieren.</a:t>
            </a:r>
            <a:endParaRPr lang="de-DE" sz="2200" dirty="0"/>
          </a:p>
        </p:txBody>
      </p:sp>
      <p:sp>
        <p:nvSpPr>
          <p:cNvPr id="8" name="Textfeld 7"/>
          <p:cNvSpPr txBox="1"/>
          <p:nvPr/>
        </p:nvSpPr>
        <p:spPr>
          <a:xfrm>
            <a:off x="1187624" y="1556792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OA</a:t>
            </a:r>
            <a:r>
              <a:rPr lang="de-DE" sz="2200" dirty="0" smtClean="0"/>
              <a:t>-EIS soll den weiteren Bereich der </a:t>
            </a:r>
            <a:r>
              <a:rPr lang="de-DE" sz="2200" b="1" dirty="0" smtClean="0"/>
              <a:t>Informations-wissenschaft</a:t>
            </a:r>
            <a:r>
              <a:rPr lang="de-DE" sz="2200" dirty="0" smtClean="0"/>
              <a:t> abdecken, einschließlich der Bereiche </a:t>
            </a:r>
            <a:r>
              <a:rPr lang="de-DE" sz="2200" b="1" dirty="0" smtClean="0"/>
              <a:t>Bibliothek, Archive, Museen </a:t>
            </a:r>
            <a:r>
              <a:rPr lang="de-DE" sz="2200" dirty="0" smtClean="0"/>
              <a:t>etc.</a:t>
            </a:r>
            <a:endParaRPr lang="de-DE" sz="2200" dirty="0"/>
          </a:p>
        </p:txBody>
      </p:sp>
      <p:sp>
        <p:nvSpPr>
          <p:cNvPr id="10" name="Textfeld 9"/>
          <p:cNvSpPr txBox="1"/>
          <p:nvPr/>
        </p:nvSpPr>
        <p:spPr>
          <a:xfrm>
            <a:off x="1115616" y="4077072"/>
            <a:ext cx="7128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OA</a:t>
            </a:r>
            <a:r>
              <a:rPr lang="de-DE" sz="2200" dirty="0" smtClean="0"/>
              <a:t>-EIS soll durch den </a:t>
            </a:r>
            <a:r>
              <a:rPr lang="de-DE" sz="2200" b="1" dirty="0" smtClean="0"/>
              <a:t>multilingualen Ansatz </a:t>
            </a:r>
            <a:r>
              <a:rPr lang="de-DE" sz="2200" dirty="0" smtClean="0"/>
              <a:t>die Entwicklung </a:t>
            </a:r>
            <a:r>
              <a:rPr lang="de-DE" sz="2200" b="1" dirty="0" smtClean="0"/>
              <a:t>nationaler informationswissenschaftlicher Fachverbände </a:t>
            </a:r>
            <a:r>
              <a:rPr lang="de-DE" sz="2200" dirty="0" smtClean="0"/>
              <a:t>und deren </a:t>
            </a:r>
            <a:r>
              <a:rPr lang="de-DE" sz="2200" b="1" dirty="0" smtClean="0"/>
              <a:t>Vernetzung in Europa </a:t>
            </a:r>
            <a:r>
              <a:rPr lang="de-DE" sz="2200" dirty="0" smtClean="0"/>
              <a:t>unterstützen.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EIS – </a:t>
            </a:r>
            <a:r>
              <a:rPr lang="de-DE" sz="2400" dirty="0" err="1" smtClean="0">
                <a:solidFill>
                  <a:schemeClr val="bg1"/>
                </a:solidFill>
              </a:rPr>
              <a:t>more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than</a:t>
            </a:r>
            <a:r>
              <a:rPr lang="de-DE" sz="2400" dirty="0" smtClean="0">
                <a:solidFill>
                  <a:schemeClr val="bg1"/>
                </a:solidFill>
              </a:rPr>
              <a:t> a journal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600" y="2564904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ctr">
              <a:lnSpc>
                <a:spcPct val="150000"/>
              </a:lnSpc>
            </a:pPr>
            <a:r>
              <a:rPr lang="de-DE" sz="2200" b="1" dirty="0" smtClean="0"/>
              <a:t>Aber besteht weiterhin ein Bedarf nach </a:t>
            </a:r>
            <a:r>
              <a:rPr lang="de-DE" sz="2800" b="1" dirty="0" smtClean="0"/>
              <a:t>Zeitschriften</a:t>
            </a:r>
            <a:r>
              <a:rPr lang="de-DE" sz="2200" b="1" dirty="0" smtClean="0"/>
              <a:t>, deren wesentliche Leistung das </a:t>
            </a:r>
            <a:r>
              <a:rPr lang="de-DE" sz="2200" b="1" dirty="0" smtClean="0"/>
              <a:t>öffentliche Zugänglichmachen von </a:t>
            </a:r>
            <a:r>
              <a:rPr lang="de-DE" sz="2200" b="1" dirty="0" smtClean="0"/>
              <a:t>(</a:t>
            </a:r>
            <a:r>
              <a:rPr lang="de-DE" sz="2200" b="1" dirty="0" err="1" smtClean="0"/>
              <a:t>text</a:t>
            </a:r>
            <a:r>
              <a:rPr lang="de-DE" sz="2200" b="1" dirty="0" smtClean="0"/>
              <a:t>-basierten) Dokumenten ist? 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899592" y="1340768"/>
            <a:ext cx="792088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52438" indent="-452438"/>
            <a:r>
              <a:rPr lang="de-DE" sz="2400" b="1" dirty="0" smtClean="0">
                <a:solidFill>
                  <a:srgbClr val="002060"/>
                </a:solidFill>
              </a:rPr>
              <a:t>Q1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there a need for </a:t>
            </a:r>
            <a:r>
              <a:rPr lang="de-DE" sz="2400" b="1" i="1" dirty="0" smtClean="0">
                <a:solidFill>
                  <a:srgbClr val="002060"/>
                </a:solidFill>
              </a:rPr>
              <a:t>another information science journal?</a:t>
            </a:r>
            <a:endParaRPr lang="de-DE" sz="24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1007604" y="1124744"/>
            <a:ext cx="7128792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 algn="ctr"/>
            <a:r>
              <a:rPr lang="de-DE" sz="2200" dirty="0" smtClean="0">
                <a:solidFill>
                  <a:srgbClr val="002060"/>
                </a:solidFill>
              </a:rPr>
              <a:t>EIS will </a:t>
            </a:r>
            <a:r>
              <a:rPr lang="de-DE" sz="2200" dirty="0" err="1" smtClean="0">
                <a:solidFill>
                  <a:srgbClr val="002060"/>
                </a:solidFill>
              </a:rPr>
              <a:t>take</a:t>
            </a:r>
            <a:r>
              <a:rPr lang="de-DE" sz="2200" dirty="0" smtClean="0">
                <a:solidFill>
                  <a:srgbClr val="002060"/>
                </a:solidFill>
              </a:rPr>
              <a:t> </a:t>
            </a:r>
            <a:r>
              <a:rPr lang="de-DE" sz="2200" dirty="0" err="1" smtClean="0">
                <a:solidFill>
                  <a:srgbClr val="002060"/>
                </a:solidFill>
              </a:rPr>
              <a:t>advantage</a:t>
            </a:r>
            <a:r>
              <a:rPr lang="de-DE" sz="2200" dirty="0" smtClean="0">
                <a:solidFill>
                  <a:srgbClr val="002060"/>
                </a:solidFill>
              </a:rPr>
              <a:t> of </a:t>
            </a:r>
            <a:r>
              <a:rPr lang="de-DE" sz="2200" dirty="0" err="1" smtClean="0">
                <a:solidFill>
                  <a:srgbClr val="002060"/>
                </a:solidFill>
              </a:rPr>
              <a:t>value-adding</a:t>
            </a:r>
            <a:r>
              <a:rPr lang="de-DE" sz="2200" dirty="0" smtClean="0">
                <a:solidFill>
                  <a:srgbClr val="002060"/>
                </a:solidFill>
              </a:rPr>
              <a:t> </a:t>
            </a:r>
            <a:r>
              <a:rPr lang="de-DE" sz="2200" dirty="0" err="1" smtClean="0">
                <a:solidFill>
                  <a:srgbClr val="002060"/>
                </a:solidFill>
              </a:rPr>
              <a:t>possibilities</a:t>
            </a:r>
            <a:r>
              <a:rPr lang="de-DE" sz="2200" dirty="0" smtClean="0">
                <a:solidFill>
                  <a:srgbClr val="002060"/>
                </a:solidFill>
              </a:rPr>
              <a:t> of electronic </a:t>
            </a:r>
            <a:r>
              <a:rPr lang="de-DE" sz="2200" dirty="0" err="1" smtClean="0">
                <a:solidFill>
                  <a:srgbClr val="002060"/>
                </a:solidFill>
              </a:rPr>
              <a:t>networks</a:t>
            </a:r>
            <a:r>
              <a:rPr lang="de-DE" sz="2200" dirty="0" smtClean="0">
                <a:solidFill>
                  <a:srgbClr val="002060"/>
                </a:solidFill>
              </a:rPr>
              <a:t> </a:t>
            </a:r>
            <a:r>
              <a:rPr lang="de-DE" sz="2200" dirty="0" err="1" smtClean="0">
                <a:solidFill>
                  <a:srgbClr val="002060"/>
                </a:solidFill>
              </a:rPr>
              <a:t>besides</a:t>
            </a:r>
            <a:r>
              <a:rPr lang="de-DE" sz="2200" dirty="0" smtClean="0">
                <a:solidFill>
                  <a:srgbClr val="002060"/>
                </a:solidFill>
              </a:rPr>
              <a:t> publishing – such </a:t>
            </a:r>
            <a:r>
              <a:rPr lang="de-DE" sz="2200" dirty="0" err="1" smtClean="0">
                <a:solidFill>
                  <a:srgbClr val="002060"/>
                </a:solidFill>
              </a:rPr>
              <a:t>as</a:t>
            </a:r>
            <a:endParaRPr lang="de-DE" sz="2200" dirty="0">
              <a:solidFill>
                <a:srgbClr val="002060"/>
              </a:solidFill>
            </a:endParaRPr>
          </a:p>
        </p:txBody>
      </p:sp>
      <p:sp>
        <p:nvSpPr>
          <p:cNvPr id="14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pPr algn="ctr" eaLnBrk="1" hangingPunct="1">
              <a:buNone/>
            </a:pPr>
            <a:r>
              <a:rPr lang="de-DE" sz="2400" dirty="0" smtClean="0">
                <a:solidFill>
                  <a:schemeClr val="bg1"/>
                </a:solidFill>
              </a:rPr>
              <a:t>EIS – </a:t>
            </a:r>
            <a:r>
              <a:rPr lang="de-DE" sz="2400" dirty="0" err="1" smtClean="0">
                <a:solidFill>
                  <a:schemeClr val="bg1"/>
                </a:solidFill>
              </a:rPr>
              <a:t>more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than</a:t>
            </a:r>
            <a:r>
              <a:rPr lang="de-DE" sz="2400" dirty="0" smtClean="0">
                <a:solidFill>
                  <a:schemeClr val="bg1"/>
                </a:solidFill>
              </a:rPr>
              <a:t> a journal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439652" y="2276872"/>
            <a:ext cx="62646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0363" indent="-360363">
              <a:buFont typeface="Wingdings" pitchFamily="2" charset="2"/>
              <a:buChar char="Ø"/>
            </a:pPr>
            <a:r>
              <a:rPr lang="en-US" sz="2200" dirty="0" smtClean="0"/>
              <a:t>semantic search and semantic representation</a:t>
            </a:r>
            <a:endParaRPr lang="de-DE" sz="2200" dirty="0" smtClean="0"/>
          </a:p>
          <a:p>
            <a:pPr marL="360363" indent="-360363">
              <a:buFont typeface="Wingdings" pitchFamily="2" charset="2"/>
              <a:buChar char="Ø"/>
            </a:pPr>
            <a:r>
              <a:rPr lang="en-US" sz="2200" dirty="0" smtClean="0"/>
              <a:t>interactive mapping/visual </a:t>
            </a:r>
            <a:r>
              <a:rPr lang="en-US" sz="2200" dirty="0" smtClean="0"/>
              <a:t>navigation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communication</a:t>
            </a:r>
            <a:r>
              <a:rPr lang="de-DE" sz="2200" dirty="0" smtClean="0"/>
              <a:t> </a:t>
            </a:r>
            <a:r>
              <a:rPr lang="de-DE" sz="2200" dirty="0" err="1" smtClean="0"/>
              <a:t>features</a:t>
            </a:r>
            <a:r>
              <a:rPr lang="de-DE" sz="2200" dirty="0" smtClean="0"/>
              <a:t> – </a:t>
            </a:r>
            <a:r>
              <a:rPr lang="de-DE" sz="2200" dirty="0" err="1" smtClean="0"/>
              <a:t>social</a:t>
            </a:r>
            <a:r>
              <a:rPr lang="de-DE" sz="2200" dirty="0" smtClean="0"/>
              <a:t> </a:t>
            </a:r>
            <a:r>
              <a:rPr lang="de-DE" sz="2200" dirty="0" err="1" smtClean="0"/>
              <a:t>betworking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collaborative</a:t>
            </a:r>
            <a:r>
              <a:rPr lang="de-DE" sz="2200" dirty="0" smtClean="0"/>
              <a:t> </a:t>
            </a:r>
            <a:r>
              <a:rPr lang="de-DE" sz="2200" dirty="0" err="1" smtClean="0"/>
              <a:t>work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user-generated</a:t>
            </a:r>
            <a:r>
              <a:rPr lang="de-DE" sz="2200" dirty="0" smtClean="0"/>
              <a:t> </a:t>
            </a:r>
            <a:r>
              <a:rPr lang="de-DE" sz="2200" dirty="0" err="1" smtClean="0"/>
              <a:t>content</a:t>
            </a:r>
            <a:endParaRPr lang="de-DE" sz="2200" dirty="0" smtClean="0"/>
          </a:p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documents</a:t>
            </a:r>
            <a:r>
              <a:rPr lang="de-DE" sz="2200" dirty="0" smtClean="0"/>
              <a:t> </a:t>
            </a:r>
            <a:r>
              <a:rPr lang="de-DE" sz="2200" dirty="0" err="1" smtClean="0"/>
              <a:t>as</a:t>
            </a:r>
            <a:r>
              <a:rPr lang="de-DE" sz="2200" dirty="0" smtClean="0"/>
              <a:t> </a:t>
            </a:r>
            <a:r>
              <a:rPr lang="de-DE" sz="2200" dirty="0" err="1" smtClean="0"/>
              <a:t>pragmatic</a:t>
            </a:r>
            <a:r>
              <a:rPr lang="de-DE" sz="2200" dirty="0" smtClean="0"/>
              <a:t> </a:t>
            </a:r>
            <a:r>
              <a:rPr lang="de-DE" sz="2200" dirty="0" err="1" smtClean="0"/>
              <a:t>objects</a:t>
            </a:r>
            <a:endParaRPr lang="de-DE" sz="2200" dirty="0"/>
          </a:p>
        </p:txBody>
      </p:sp>
      <p:sp>
        <p:nvSpPr>
          <p:cNvPr id="10" name="Textfeld 9"/>
          <p:cNvSpPr txBox="1"/>
          <p:nvPr/>
        </p:nvSpPr>
        <p:spPr>
          <a:xfrm>
            <a:off x="1043608" y="4869160"/>
            <a:ext cx="7056784" cy="95410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err="1" smtClean="0"/>
              <a:t>EIS</a:t>
            </a:r>
            <a:r>
              <a:rPr lang="en-US" sz="2400" dirty="0" smtClean="0"/>
              <a:t> will rather be an information and communication platform </a:t>
            </a:r>
            <a:r>
              <a:rPr lang="en-US" sz="3200" dirty="0" err="1" smtClean="0"/>
              <a:t>ICP</a:t>
            </a:r>
            <a:endParaRPr lang="en-US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build="p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1259632" y="1268760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All contributions </a:t>
            </a:r>
            <a:r>
              <a:rPr lang="de-DE" sz="2200" dirty="0" err="1" smtClean="0"/>
              <a:t>to</a:t>
            </a:r>
            <a:r>
              <a:rPr lang="de-DE" sz="2200" dirty="0" smtClean="0"/>
              <a:t> 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are in </a:t>
            </a:r>
            <a:r>
              <a:rPr lang="de-DE" sz="2200" b="1" dirty="0" smtClean="0"/>
              <a:t>English per default.</a:t>
            </a:r>
            <a:endParaRPr lang="de-DE" sz="22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1259632" y="2060848"/>
            <a:ext cx="712879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In addition, all contributions, in particular articles, will be made publicly available in the </a:t>
            </a:r>
            <a:r>
              <a:rPr lang="de-DE" sz="2200" b="1" dirty="0" smtClean="0"/>
              <a:t>corresponding native language of the respective authors </a:t>
            </a:r>
            <a:r>
              <a:rPr lang="de-DE" sz="2200" dirty="0" smtClean="0"/>
              <a:t>– either by the EIS server and/or by a publishing media of the respective country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1187624" y="3068960"/>
            <a:ext cx="280831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both</a:t>
            </a:r>
            <a:endParaRPr lang="de-DE" sz="2200" dirty="0"/>
          </a:p>
        </p:txBody>
      </p:sp>
      <p:sp>
        <p:nvSpPr>
          <p:cNvPr id="8" name="Textfeld 7"/>
          <p:cNvSpPr txBox="1"/>
          <p:nvPr/>
        </p:nvSpPr>
        <p:spPr>
          <a:xfrm>
            <a:off x="467544" y="3645024"/>
            <a:ext cx="3312368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/>
              <a:t>a peer-reviewed open access journal</a:t>
            </a:r>
            <a:endParaRPr lang="en-US" sz="2200" dirty="0"/>
          </a:p>
        </p:txBody>
      </p:sp>
      <p:sp>
        <p:nvSpPr>
          <p:cNvPr id="9" name="Textfeld 8"/>
          <p:cNvSpPr txBox="1"/>
          <p:nvPr/>
        </p:nvSpPr>
        <p:spPr>
          <a:xfrm>
            <a:off x="4716016" y="3645024"/>
            <a:ext cx="4032448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200" b="1" dirty="0" smtClean="0"/>
              <a:t>a </a:t>
            </a:r>
            <a:r>
              <a:rPr lang="de-DE" sz="2200" b="1" dirty="0" err="1" smtClean="0"/>
              <a:t>direct</a:t>
            </a:r>
            <a:r>
              <a:rPr lang="de-DE" sz="2200" b="1" dirty="0" smtClean="0"/>
              <a:t> open </a:t>
            </a:r>
            <a:r>
              <a:rPr lang="de-DE" sz="2200" b="1" dirty="0" err="1" smtClean="0"/>
              <a:t>access</a:t>
            </a:r>
            <a:r>
              <a:rPr lang="de-DE" sz="2200" b="1" dirty="0" smtClean="0"/>
              <a:t> journal  </a:t>
            </a:r>
            <a:r>
              <a:rPr lang="de-DE" sz="2200" b="1" dirty="0" err="1" smtClean="0"/>
              <a:t>with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delayed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reviewing</a:t>
            </a:r>
            <a:endParaRPr lang="en-US" sz="2200" dirty="0"/>
          </a:p>
        </p:txBody>
      </p:sp>
      <p:sp>
        <p:nvSpPr>
          <p:cNvPr id="29" name="Textfeld 28"/>
          <p:cNvSpPr txBox="1"/>
          <p:nvPr/>
        </p:nvSpPr>
        <p:spPr>
          <a:xfrm>
            <a:off x="1187624" y="1124744"/>
            <a:ext cx="7569841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tabLst>
                <a:tab pos="266700" algn="l"/>
              </a:tabLst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be from the outset a scientific journal  with quality requirements:  </a:t>
            </a:r>
            <a:r>
              <a:rPr lang="de-DE" sz="2200" dirty="0" smtClean="0"/>
              <a:t/>
            </a:r>
            <a:br>
              <a:rPr lang="de-DE" sz="2200" dirty="0" smtClean="0"/>
            </a:br>
            <a:endParaRPr lang="de-DE" sz="2200" dirty="0" smtClean="0"/>
          </a:p>
          <a:p>
            <a:pPr lvl="0">
              <a:tabLst>
                <a:tab pos="266700" algn="l"/>
              </a:tabLst>
            </a:pPr>
            <a:r>
              <a:rPr lang="de-DE" sz="2200" dirty="0" smtClean="0"/>
              <a:t>traditional peer-reviewing, combined with open web </a:t>
            </a:r>
            <a:r>
              <a:rPr lang="en-US" sz="2200" dirty="0" smtClean="0"/>
              <a:t>reviewing							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2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971600" y="1124744"/>
            <a:ext cx="2376264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a peer-reviewed open access journal</a:t>
            </a:r>
            <a:endParaRPr lang="en-US" sz="2000" dirty="0"/>
          </a:p>
        </p:txBody>
      </p:sp>
      <p:sp>
        <p:nvSpPr>
          <p:cNvPr id="9" name="Textfeld 8"/>
          <p:cNvSpPr txBox="1"/>
          <p:nvPr/>
        </p:nvSpPr>
        <p:spPr>
          <a:xfrm>
            <a:off x="4860032" y="1124744"/>
            <a:ext cx="2736304" cy="70788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err="1" smtClean="0"/>
              <a:t>direct</a:t>
            </a:r>
            <a:r>
              <a:rPr lang="de-DE" sz="2000" b="1" dirty="0" smtClean="0"/>
              <a:t> open </a:t>
            </a:r>
            <a:r>
              <a:rPr lang="de-DE" sz="2000" b="1" dirty="0" err="1" smtClean="0"/>
              <a:t>access</a:t>
            </a:r>
            <a:r>
              <a:rPr lang="de-DE" sz="2000" b="1" dirty="0" smtClean="0"/>
              <a:t> journal </a:t>
            </a:r>
            <a:endParaRPr lang="en-US" sz="2000" dirty="0"/>
          </a:p>
        </p:txBody>
      </p:sp>
      <p:sp>
        <p:nvSpPr>
          <p:cNvPr id="14" name="Textfeld 13"/>
          <p:cNvSpPr txBox="1"/>
          <p:nvPr/>
        </p:nvSpPr>
        <p:spPr>
          <a:xfrm>
            <a:off x="4860032" y="191683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according to the „</a:t>
            </a:r>
            <a:r>
              <a:rPr lang="de-DE" sz="2000" b="1" dirty="0" smtClean="0"/>
              <a:t>publish first - filter later</a:t>
            </a:r>
            <a:r>
              <a:rPr lang="de-DE" sz="2000" dirty="0" smtClean="0"/>
              <a:t>“ principle</a:t>
            </a:r>
            <a:endParaRPr lang="en-US" sz="2000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024" y="2996952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all contributions will be </a:t>
            </a:r>
            <a:r>
              <a:rPr lang="de-DE" sz="2000" b="1" dirty="0" smtClean="0"/>
              <a:t>made immediately publicly available</a:t>
            </a:r>
            <a:endParaRPr lang="en-US" sz="20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683568" y="2987079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positively peer-reviewed articles will be marked by the </a:t>
            </a:r>
            <a:r>
              <a:rPr lang="de-DE" sz="2000" b="1" dirty="0" smtClean="0"/>
              <a:t>EIS quality label </a:t>
            </a:r>
            <a:endParaRPr lang="en-US" sz="2000" b="1" dirty="0"/>
          </a:p>
        </p:txBody>
      </p:sp>
      <p:sp>
        <p:nvSpPr>
          <p:cNvPr id="18" name="Textfeld 17"/>
          <p:cNvSpPr txBox="1"/>
          <p:nvPr/>
        </p:nvSpPr>
        <p:spPr>
          <a:xfrm>
            <a:off x="971600" y="1902023"/>
            <a:ext cx="23762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 smtClean="0"/>
              <a:t>positive reviews </a:t>
            </a:r>
            <a:r>
              <a:rPr lang="de-DE" sz="2000" dirty="0" smtClean="0"/>
              <a:t>will be made </a:t>
            </a:r>
            <a:r>
              <a:rPr lang="de-DE" sz="2000" b="1" dirty="0" smtClean="0"/>
              <a:t>publicly available</a:t>
            </a:r>
            <a:endParaRPr lang="en-US" sz="2000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683568" y="4072135"/>
            <a:ext cx="295232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will be made </a:t>
            </a:r>
            <a:r>
              <a:rPr lang="de-DE" sz="2000" b="1" dirty="0" smtClean="0"/>
              <a:t>immediately publicly available</a:t>
            </a:r>
            <a:r>
              <a:rPr lang="de-DE" sz="2000" dirty="0" smtClean="0"/>
              <a:t> after reviewing</a:t>
            </a:r>
            <a:endParaRPr lang="en-US" sz="2000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503548" y="5157192"/>
            <a:ext cx="33123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dirty="0" smtClean="0"/>
              <a:t>will be </a:t>
            </a:r>
            <a:r>
              <a:rPr lang="de-DE" sz="2000" b="1" dirty="0" smtClean="0"/>
              <a:t>bundled in quarterly volumes</a:t>
            </a:r>
            <a:endParaRPr lang="en-US" sz="2000" b="1" dirty="0"/>
          </a:p>
        </p:txBody>
      </p:sp>
      <p:grpSp>
        <p:nvGrpSpPr>
          <p:cNvPr id="33" name="Gruppieren 32"/>
          <p:cNvGrpSpPr/>
          <p:nvPr/>
        </p:nvGrpSpPr>
        <p:grpSpPr>
          <a:xfrm>
            <a:off x="4572000" y="3645024"/>
            <a:ext cx="3528392" cy="1632377"/>
            <a:chOff x="4572000" y="3645024"/>
            <a:chExt cx="3528392" cy="1632377"/>
          </a:xfrm>
        </p:grpSpPr>
        <p:sp>
          <p:nvSpPr>
            <p:cNvPr id="17" name="Textfeld 16"/>
            <p:cNvSpPr txBox="1"/>
            <p:nvPr/>
          </p:nvSpPr>
          <p:spPr>
            <a:xfrm>
              <a:off x="4572000" y="4077072"/>
              <a:ext cx="3528392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sz="2400" dirty="0" smtClean="0"/>
                <a:t>will be subject of</a:t>
              </a:r>
              <a:endParaRPr lang="de-DE" sz="2400" b="1" dirty="0" smtClean="0"/>
            </a:p>
            <a:p>
              <a:pPr algn="ctr"/>
              <a:r>
                <a:rPr lang="de-DE" sz="2400" b="1" dirty="0" smtClean="0"/>
                <a:t>public commenting &amp; reviewing</a:t>
              </a:r>
              <a:endParaRPr lang="en-US" sz="2400" b="1" dirty="0"/>
            </a:p>
          </p:txBody>
        </p:sp>
        <p:sp>
          <p:nvSpPr>
            <p:cNvPr id="30" name="Pfeil nach unten 29"/>
            <p:cNvSpPr/>
            <p:nvPr/>
          </p:nvSpPr>
          <p:spPr>
            <a:xfrm>
              <a:off x="7092280" y="3645024"/>
              <a:ext cx="216024" cy="432048"/>
            </a:xfrm>
            <a:prstGeom prst="down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2" name="Gruppieren 31"/>
          <p:cNvGrpSpPr/>
          <p:nvPr/>
        </p:nvGrpSpPr>
        <p:grpSpPr>
          <a:xfrm>
            <a:off x="3779912" y="2132856"/>
            <a:ext cx="900100" cy="2664296"/>
            <a:chOff x="3779912" y="2132856"/>
            <a:chExt cx="900100" cy="2664296"/>
          </a:xfrm>
        </p:grpSpPr>
        <p:grpSp>
          <p:nvGrpSpPr>
            <p:cNvPr id="29" name="Gruppieren 28"/>
            <p:cNvGrpSpPr/>
            <p:nvPr/>
          </p:nvGrpSpPr>
          <p:grpSpPr>
            <a:xfrm>
              <a:off x="3779912" y="2132856"/>
              <a:ext cx="288032" cy="2664296"/>
              <a:chOff x="3779912" y="2132856"/>
              <a:chExt cx="288032" cy="2664296"/>
            </a:xfrm>
          </p:grpSpPr>
          <p:cxnSp>
            <p:nvCxnSpPr>
              <p:cNvPr id="20" name="Gerade Verbindung 19"/>
              <p:cNvCxnSpPr/>
              <p:nvPr/>
            </p:nvCxnSpPr>
            <p:spPr>
              <a:xfrm>
                <a:off x="4067944" y="2132856"/>
                <a:ext cx="0" cy="2664296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Gerade Verbindung 23"/>
              <p:cNvCxnSpPr/>
              <p:nvPr/>
            </p:nvCxnSpPr>
            <p:spPr>
              <a:xfrm>
                <a:off x="3779912" y="2132856"/>
                <a:ext cx="288032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Gerade Verbindung 26"/>
              <p:cNvCxnSpPr/>
              <p:nvPr/>
            </p:nvCxnSpPr>
            <p:spPr>
              <a:xfrm>
                <a:off x="3779912" y="3429000"/>
                <a:ext cx="288032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Gerade Verbindung 27"/>
              <p:cNvCxnSpPr/>
              <p:nvPr/>
            </p:nvCxnSpPr>
            <p:spPr>
              <a:xfrm>
                <a:off x="3779912" y="4797152"/>
                <a:ext cx="288032" cy="0"/>
              </a:xfrm>
              <a:prstGeom prst="line">
                <a:avLst/>
              </a:prstGeom>
              <a:ln w="2857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Pfeil nach unten 30"/>
            <p:cNvSpPr/>
            <p:nvPr/>
          </p:nvSpPr>
          <p:spPr>
            <a:xfrm rot="16200000">
              <a:off x="4355976" y="4185084"/>
              <a:ext cx="216024" cy="432048"/>
            </a:xfrm>
            <a:prstGeom prst="downArrow">
              <a:avLst/>
            </a:prstGeom>
            <a:solidFill>
              <a:srgbClr val="00206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25" grpId="0"/>
      <p:bldP spid="2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Quality and performance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971600" y="1052736"/>
            <a:ext cx="734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addition to traditional quality measurements such as </a:t>
            </a:r>
            <a:r>
              <a:rPr lang="en-US" sz="2000" b="1" dirty="0" smtClean="0"/>
              <a:t>impact factor </a:t>
            </a:r>
            <a:r>
              <a:rPr lang="en-US" sz="2000" dirty="0" smtClean="0"/>
              <a:t>or </a:t>
            </a:r>
            <a:r>
              <a:rPr lang="de-DE" sz="2000" b="1" dirty="0" smtClean="0"/>
              <a:t>citation analysis</a:t>
            </a:r>
            <a:endParaRPr lang="en-US" sz="2000" b="1" dirty="0"/>
          </a:p>
        </p:txBody>
      </p:sp>
      <p:sp>
        <p:nvSpPr>
          <p:cNvPr id="22" name="Textfeld 21"/>
          <p:cNvSpPr txBox="1"/>
          <p:nvPr/>
        </p:nvSpPr>
        <p:spPr>
          <a:xfrm>
            <a:off x="971600" y="2132856"/>
            <a:ext cx="73448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EIS-ICP</a:t>
            </a:r>
            <a:r>
              <a:rPr lang="en-US" sz="2000" dirty="0" smtClean="0"/>
              <a:t> will provide a broad spectrum of metrics (</a:t>
            </a:r>
            <a:r>
              <a:rPr lang="de-DE" sz="2000" b="1" dirty="0" smtClean="0"/>
              <a:t>web analytics/web controlling</a:t>
            </a:r>
            <a:r>
              <a:rPr lang="de-DE" sz="2000" dirty="0" smtClean="0"/>
              <a:t> devices) such as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 pageviews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click analysis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download statistics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….</a:t>
            </a:r>
            <a:endParaRPr lang="en-US" sz="2000" dirty="0"/>
          </a:p>
        </p:txBody>
      </p:sp>
      <p:sp>
        <p:nvSpPr>
          <p:cNvPr id="23" name="Textfeld 22"/>
          <p:cNvSpPr txBox="1"/>
          <p:nvPr/>
        </p:nvSpPr>
        <p:spPr>
          <a:xfrm>
            <a:off x="971600" y="4365104"/>
            <a:ext cx="73448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EIS-ICP</a:t>
            </a:r>
            <a:r>
              <a:rPr lang="en-US" sz="2000" dirty="0" smtClean="0"/>
              <a:t> will </a:t>
            </a:r>
            <a:r>
              <a:rPr lang="de-DE" sz="2000" dirty="0" smtClean="0"/>
              <a:t>experiment with altmetrics services such as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 Mendeley</a:t>
            </a:r>
          </a:p>
          <a:p>
            <a:pPr marL="627063" indent="-627063">
              <a:buFont typeface="Wingdings" pitchFamily="2" charset="2"/>
              <a:buChar char="Ø"/>
            </a:pPr>
            <a:r>
              <a:rPr lang="de-DE" sz="2000" dirty="0" smtClean="0"/>
              <a:t>CiteULike, </a:t>
            </a:r>
          </a:p>
          <a:p>
            <a:pPr marL="627063" indent="-627063">
              <a:buFont typeface="Wingdings" pitchFamily="2" charset="2"/>
              <a:buChar char="Ø"/>
            </a:pPr>
            <a:r>
              <a:rPr lang="de-DE" sz="2000" dirty="0" smtClean="0"/>
              <a:t>Zotero</a:t>
            </a:r>
          </a:p>
          <a:p>
            <a:pPr marL="538163" indent="-538163">
              <a:buFont typeface="Wingdings" pitchFamily="2" charset="2"/>
              <a:buChar char="Ø"/>
            </a:pPr>
            <a:r>
              <a:rPr lang="de-DE" sz="2000" dirty="0" smtClean="0"/>
              <a:t>….</a:t>
            </a:r>
            <a:endParaRPr lang="en-US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P spid="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3893451"/>
            <a:ext cx="6840760" cy="702078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Funding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–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 Financing</a:t>
            </a:r>
          </a:p>
        </p:txBody>
      </p:sp>
      <p:sp>
        <p:nvSpPr>
          <p:cNvPr id="8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2125655"/>
            <a:ext cx="6840760" cy="648072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GB" sz="2400" b="1" dirty="0" smtClean="0">
                <a:solidFill>
                  <a:srgbClr val="002060"/>
                </a:solidFill>
                <a:latin typeface="+mn-lt"/>
              </a:rPr>
              <a:t>Objectives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 – Conceptual design –  Quality control</a:t>
            </a:r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2982550"/>
            <a:ext cx="6840760" cy="702078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 fontScale="90000"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Organization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–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Implementation strategy 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 –</a:t>
            </a:r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 Sustainability</a:t>
            </a:r>
          </a:p>
        </p:txBody>
      </p:sp>
      <p:sp>
        <p:nvSpPr>
          <p:cNvPr id="11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467544" y="44624"/>
            <a:ext cx="8136904" cy="864096"/>
          </a:xfrm>
          <a:solidFill>
            <a:srgbClr val="002060"/>
          </a:solidFill>
        </p:spPr>
        <p:txBody>
          <a:bodyPr anchor="ctr" anchorCtr="1">
            <a:noAutofit/>
          </a:bodyPr>
          <a:lstStyle/>
          <a:p>
            <a:r>
              <a:rPr lang="de-DE" sz="2800" b="1" dirty="0" smtClean="0">
                <a:solidFill>
                  <a:schemeClr val="bg1"/>
                </a:solidFill>
              </a:rPr>
              <a:t>Open Access European Journal of Information Science EIS</a:t>
            </a:r>
            <a:endParaRPr lang="de-DE" sz="1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2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4797152"/>
            <a:ext cx="6840760" cy="702078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  <a:ea typeface="Arial Unicode MS" pitchFamily="34" charset="-128"/>
                <a:cs typeface="Arial" pitchFamily="34" charset="0"/>
              </a:rPr>
              <a:t>Time schedule</a:t>
            </a:r>
          </a:p>
        </p:txBody>
      </p:sp>
      <p:sp>
        <p:nvSpPr>
          <p:cNvPr id="1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1268760"/>
            <a:ext cx="6840760" cy="648072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Questions </a:t>
            </a:r>
          </a:p>
        </p:txBody>
      </p:sp>
      <p:sp>
        <p:nvSpPr>
          <p:cNvPr id="9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187624" y="5805264"/>
            <a:ext cx="6840760" cy="648072"/>
          </a:xfrm>
          <a:solidFill>
            <a:schemeClr val="bg2">
              <a:lumMod val="90000"/>
            </a:schemeClr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n-lt"/>
              </a:rPr>
              <a:t>Challenges</a:t>
            </a:r>
            <a:endParaRPr lang="en-US" sz="2400" b="1" dirty="0" smtClean="0">
              <a:solidFill>
                <a:srgbClr val="00206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animBg="1"/>
      <p:bldP spid="8" grpId="0" animBg="1"/>
      <p:bldP spid="10" grpId="0" animBg="1"/>
      <p:bldP spid="12" grpId="0" animBg="1"/>
      <p:bldP spid="13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/>
          <p:cNvSpPr txBox="1"/>
          <p:nvPr/>
        </p:nvSpPr>
        <p:spPr>
          <a:xfrm>
            <a:off x="1403648" y="2860872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b="1" dirty="0" smtClean="0"/>
              <a:t>a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platform</a:t>
            </a:r>
            <a:r>
              <a:rPr lang="de-DE" sz="2200" b="1" dirty="0" smtClean="0"/>
              <a:t> </a:t>
            </a:r>
            <a:r>
              <a:rPr lang="de-DE" sz="2200" b="1" dirty="0" smtClean="0"/>
              <a:t>for curriculum development</a:t>
            </a:r>
            <a:r>
              <a:rPr lang="de-DE" sz="2200" dirty="0" smtClean="0"/>
              <a:t> in information science.</a:t>
            </a:r>
            <a:endParaRPr lang="de-DE" sz="2200" dirty="0"/>
          </a:p>
        </p:txBody>
      </p:sp>
      <p:sp>
        <p:nvSpPr>
          <p:cNvPr id="6" name="Textfeld 5"/>
          <p:cNvSpPr txBox="1"/>
          <p:nvPr/>
        </p:nvSpPr>
        <p:spPr>
          <a:xfrm>
            <a:off x="1403648" y="2126081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b="1" dirty="0" err="1" smtClean="0"/>
              <a:t>reviews</a:t>
            </a:r>
            <a:r>
              <a:rPr lang="de-DE" sz="2200" dirty="0" smtClean="0"/>
              <a:t> </a:t>
            </a:r>
            <a:r>
              <a:rPr lang="de-DE" sz="2200" dirty="0" smtClean="0"/>
              <a:t>and </a:t>
            </a:r>
            <a:r>
              <a:rPr lang="de-DE" sz="2200" b="1" dirty="0" smtClean="0"/>
              <a:t>conference reports</a:t>
            </a:r>
            <a:endParaRPr lang="de-DE" sz="2200" b="1" dirty="0"/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403648" y="3934217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a </a:t>
            </a:r>
            <a:r>
              <a:rPr lang="de-DE" sz="2200" dirty="0" smtClean="0"/>
              <a:t>platform for </a:t>
            </a:r>
            <a:r>
              <a:rPr lang="de-DE" sz="2200" b="1" dirty="0" smtClean="0"/>
              <a:t>excellent students´ theses</a:t>
            </a:r>
            <a:endParaRPr lang="de-DE" sz="22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1403648" y="1052736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b="1" dirty="0" err="1" smtClean="0"/>
              <a:t>m</a:t>
            </a:r>
            <a:r>
              <a:rPr lang="de-DE" sz="2200" b="1" dirty="0" err="1" smtClean="0"/>
              <a:t>ultilingualism</a:t>
            </a:r>
            <a:r>
              <a:rPr lang="de-DE" sz="2200" b="1" dirty="0" smtClean="0"/>
              <a:t> – </a:t>
            </a:r>
            <a:r>
              <a:rPr lang="de-DE" sz="2200" dirty="0" smtClean="0"/>
              <a:t>English + </a:t>
            </a:r>
            <a:r>
              <a:rPr lang="de-DE" sz="2200" dirty="0" err="1" smtClean="0"/>
              <a:t>corresponding</a:t>
            </a:r>
            <a:r>
              <a:rPr lang="de-DE" sz="2200" dirty="0" smtClean="0"/>
              <a:t> native </a:t>
            </a:r>
            <a:r>
              <a:rPr lang="de-DE" sz="2200" dirty="0" err="1" smtClean="0"/>
              <a:t>language</a:t>
            </a:r>
            <a:r>
              <a:rPr lang="de-DE" sz="2200" dirty="0" smtClean="0"/>
              <a:t> 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1286635" y="1268760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b="1" dirty="0" err="1" smtClean="0"/>
              <a:t>background</a:t>
            </a:r>
            <a:r>
              <a:rPr lang="de-DE" sz="2200" b="1" dirty="0" smtClean="0"/>
              <a:t> </a:t>
            </a:r>
            <a:r>
              <a:rPr lang="de-DE" sz="2200" b="1" dirty="0" smtClean="0"/>
              <a:t>information to authors and research/education institutions</a:t>
            </a:r>
            <a:endParaRPr lang="de-DE" sz="2200" b="1" dirty="0"/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331640" y="2132856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b="1" dirty="0" err="1" smtClean="0"/>
              <a:t>long-term</a:t>
            </a:r>
            <a:r>
              <a:rPr lang="de-DE" sz="2200" b="1" dirty="0" smtClean="0"/>
              <a:t> </a:t>
            </a:r>
            <a:r>
              <a:rPr lang="de-DE" sz="2200" b="1" dirty="0" smtClean="0"/>
              <a:t>archiving</a:t>
            </a:r>
            <a:endParaRPr lang="de-DE" sz="22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1331640" y="2708920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err="1" smtClean="0"/>
              <a:t>articles</a:t>
            </a:r>
            <a:r>
              <a:rPr lang="de-DE" sz="2200" dirty="0" smtClean="0"/>
              <a:t> </a:t>
            </a:r>
            <a:r>
              <a:rPr lang="de-DE" sz="2200" dirty="0" smtClean="0"/>
              <a:t>will be </a:t>
            </a:r>
            <a:r>
              <a:rPr lang="de-DE" sz="2200" b="1" dirty="0" smtClean="0"/>
              <a:t>indexed by citation data bases </a:t>
            </a:r>
            <a:r>
              <a:rPr lang="de-DE" sz="2200" dirty="0" smtClean="0"/>
              <a:t>such as Web of Science, Scopus, Google Scholar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1115616" y="1340768"/>
            <a:ext cx="712879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/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manifold </a:t>
            </a:r>
            <a:r>
              <a:rPr lang="de-DE" sz="2200" b="1" dirty="0" smtClean="0"/>
              <a:t>messaging functions</a:t>
            </a:r>
            <a:br>
              <a:rPr lang="de-DE" sz="2200" b="1" dirty="0" smtClean="0"/>
            </a:br>
            <a:endParaRPr lang="de-DE" sz="2200" b="1" dirty="0" smtClean="0"/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Electronic mailing lists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Job exchange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Conferences, lectures, training course information 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Legal information (copyright, privacy, …)</a:t>
            </a:r>
          </a:p>
          <a:p>
            <a:pPr marL="820738" lvl="1" indent="-363538">
              <a:buFont typeface="Wingdings" pitchFamily="2" charset="2"/>
              <a:buChar char="Ø"/>
            </a:pPr>
            <a:r>
              <a:rPr lang="de-DE" sz="2200" dirty="0" smtClean="0"/>
              <a:t>Information politics</a:t>
            </a:r>
            <a:endParaRPr lang="de-DE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feld 7"/>
          <p:cNvSpPr txBox="1"/>
          <p:nvPr/>
        </p:nvSpPr>
        <p:spPr>
          <a:xfrm>
            <a:off x="971600" y="1052736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>
              <a:buFont typeface="Wingdings" pitchFamily="2" charset="2"/>
              <a:buChar char="Ø"/>
            </a:pPr>
            <a:r>
              <a:rPr lang="de-DE" sz="2200" dirty="0" smtClean="0"/>
              <a:t>an </a:t>
            </a:r>
            <a:r>
              <a:rPr lang="de-DE" sz="2200" b="1" dirty="0" smtClean="0"/>
              <a:t>open access platform for full texts</a:t>
            </a:r>
            <a:r>
              <a:rPr lang="de-DE" sz="2200" dirty="0" smtClean="0"/>
              <a:t> (monographs, anthologies, proceedings, etc.)</a:t>
            </a:r>
            <a:endParaRPr lang="de-DE" sz="2200" dirty="0"/>
          </a:p>
        </p:txBody>
      </p:sp>
      <p:sp>
        <p:nvSpPr>
          <p:cNvPr id="10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611560" y="188640"/>
            <a:ext cx="8136904" cy="648072"/>
          </a:xfrm>
          <a:solidFill>
            <a:srgbClr val="333366"/>
          </a:solidFill>
        </p:spPr>
        <p:txBody>
          <a:bodyPr anchor="ctr" anchorCtr="1">
            <a:no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Additional characteristics – to be developed in a second phase</a:t>
            </a:r>
            <a:endParaRPr lang="de-DE" sz="2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971600" y="2243191"/>
            <a:ext cx="71287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Ø"/>
            </a:pPr>
            <a:r>
              <a:rPr lang="de-DE" sz="2200" dirty="0" smtClean="0"/>
              <a:t>a </a:t>
            </a:r>
            <a:r>
              <a:rPr lang="de-DE" sz="2200" b="1" i="1" dirty="0" smtClean="0"/>
              <a:t>data server</a:t>
            </a:r>
            <a:r>
              <a:rPr lang="de-DE" sz="2200" dirty="0" smtClean="0"/>
              <a:t> </a:t>
            </a:r>
            <a:r>
              <a:rPr lang="de-DE" sz="2200" dirty="0" err="1" smtClean="0"/>
              <a:t>for</a:t>
            </a:r>
            <a:r>
              <a:rPr lang="de-DE" sz="2200" dirty="0" smtClean="0"/>
              <a:t> </a:t>
            </a:r>
            <a:r>
              <a:rPr lang="de-DE" sz="2200" dirty="0" err="1" smtClean="0"/>
              <a:t>providing</a:t>
            </a:r>
            <a:r>
              <a:rPr lang="de-DE" sz="2200" dirty="0" smtClean="0"/>
              <a:t> </a:t>
            </a:r>
            <a:r>
              <a:rPr lang="de-DE" sz="2200" dirty="0" smtClean="0"/>
              <a:t/>
            </a:r>
            <a:br>
              <a:rPr lang="de-DE" sz="2200" dirty="0" smtClean="0"/>
            </a:br>
            <a:endParaRPr lang="de-DE" sz="2200" dirty="0" smtClean="0"/>
          </a:p>
          <a:p>
            <a:pPr marL="819150" lvl="1" indent="-361950">
              <a:buFont typeface="Wingdings" pitchFamily="2" charset="2"/>
              <a:buChar char="v"/>
            </a:pPr>
            <a:r>
              <a:rPr lang="de-DE" sz="2200" dirty="0" err="1" smtClean="0"/>
              <a:t>access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whole</a:t>
            </a:r>
            <a:r>
              <a:rPr lang="de-DE" sz="2200" dirty="0" smtClean="0"/>
              <a:t> </a:t>
            </a:r>
            <a:r>
              <a:rPr lang="de-DE" sz="2200" dirty="0" err="1" smtClean="0"/>
              <a:t>data</a:t>
            </a:r>
            <a:r>
              <a:rPr lang="de-DE" sz="2200" dirty="0" smtClean="0"/>
              <a:t> </a:t>
            </a:r>
            <a:r>
              <a:rPr lang="de-DE" sz="2200" dirty="0" err="1" smtClean="0"/>
              <a:t>collections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/</a:t>
            </a:r>
            <a:r>
              <a:rPr lang="de-DE" sz="2200" dirty="0" err="1" smtClean="0"/>
              <a:t>or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data</a:t>
            </a:r>
            <a:r>
              <a:rPr lang="de-DE" sz="2200" dirty="0" smtClean="0"/>
              <a:t> </a:t>
            </a:r>
            <a:r>
              <a:rPr lang="de-DE" sz="2200" dirty="0" err="1" smtClean="0"/>
              <a:t>related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articles</a:t>
            </a:r>
            <a:r>
              <a:rPr lang="de-DE" sz="2200" dirty="0" smtClean="0"/>
              <a:t> </a:t>
            </a:r>
            <a:r>
              <a:rPr lang="de-DE" sz="2200" dirty="0" err="1" smtClean="0"/>
              <a:t>published</a:t>
            </a:r>
            <a:r>
              <a:rPr lang="de-DE" sz="2200" dirty="0" smtClean="0"/>
              <a:t> in </a:t>
            </a:r>
            <a:r>
              <a:rPr lang="de-DE" sz="2200" dirty="0" smtClean="0"/>
              <a:t>EIS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br>
              <a:rPr lang="de-DE" sz="2200" dirty="0" smtClean="0"/>
            </a:br>
            <a:endParaRPr lang="de-DE" sz="2200" dirty="0" smtClean="0"/>
          </a:p>
          <a:p>
            <a:pPr marL="819150" lvl="1" indent="-361950">
              <a:buFont typeface="Wingdings" pitchFamily="2" charset="2"/>
              <a:buChar char="v"/>
            </a:pPr>
            <a:r>
              <a:rPr lang="de-DE" sz="2200" dirty="0" err="1" smtClean="0"/>
              <a:t>retrieval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smtClean="0"/>
              <a:t> (</a:t>
            </a:r>
            <a:r>
              <a:rPr lang="de-DE" sz="2200" dirty="0" err="1" smtClean="0"/>
              <a:t>text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 </a:t>
            </a:r>
            <a:r>
              <a:rPr lang="de-DE" sz="2200" dirty="0" err="1" smtClean="0"/>
              <a:t>data</a:t>
            </a:r>
            <a:r>
              <a:rPr lang="de-DE" sz="2200" dirty="0" smtClean="0"/>
              <a:t>) </a:t>
            </a:r>
            <a:r>
              <a:rPr lang="de-DE" sz="2200" dirty="0" err="1" smtClean="0"/>
              <a:t>mining</a:t>
            </a:r>
            <a:r>
              <a:rPr lang="de-DE" sz="2200" dirty="0" smtClean="0"/>
              <a:t> </a:t>
            </a:r>
            <a:r>
              <a:rPr lang="de-DE" sz="2200" dirty="0" err="1" smtClean="0"/>
              <a:t>techniques</a:t>
            </a:r>
            <a:r>
              <a:rPr lang="de-DE" sz="2200" dirty="0" smtClean="0"/>
              <a:t/>
            </a:r>
            <a:br>
              <a:rPr lang="de-DE" sz="2200" dirty="0" smtClean="0"/>
            </a:br>
            <a:endParaRPr lang="de-DE" sz="2200" dirty="0" smtClean="0"/>
          </a:p>
          <a:p>
            <a:pPr marL="819150" lvl="1" indent="-361950">
              <a:buFont typeface="Wingdings" pitchFamily="2" charset="2"/>
              <a:buChar char="v"/>
            </a:pPr>
            <a:r>
              <a:rPr lang="en-US" sz="2200" dirty="0" smtClean="0"/>
              <a:t>interactive </a:t>
            </a:r>
            <a:r>
              <a:rPr lang="en-US" sz="2200" dirty="0" smtClean="0"/>
              <a:t>mapping/visual navigation</a:t>
            </a:r>
            <a:endParaRPr lang="de-DE" sz="2200" dirty="0"/>
          </a:p>
        </p:txBody>
      </p:sp>
      <p:sp>
        <p:nvSpPr>
          <p:cNvPr id="5" name="Textfeld 4"/>
          <p:cNvSpPr txBox="1"/>
          <p:nvPr/>
        </p:nvSpPr>
        <p:spPr>
          <a:xfrm>
            <a:off x="971600" y="5445224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lvl="0" indent="-363538">
              <a:buFont typeface="Wingdings" pitchFamily="2" charset="2"/>
              <a:buChar char="Ø"/>
            </a:pPr>
            <a:r>
              <a:rPr lang="de-DE" sz="2200" dirty="0" smtClean="0"/>
              <a:t>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will provide a platform for </a:t>
            </a:r>
            <a:r>
              <a:rPr lang="de-DE" sz="2200" b="1" dirty="0" smtClean="0"/>
              <a:t>collaborative text production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 build="p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Organization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827584" y="1340768"/>
            <a:ext cx="712879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200" i="1" dirty="0" smtClean="0"/>
              <a:t>T</a:t>
            </a:r>
            <a:r>
              <a:rPr lang="de-DE" sz="2200" b="1" dirty="0" smtClean="0"/>
              <a:t>he </a:t>
            </a:r>
            <a:r>
              <a:rPr lang="de-DE" sz="2200" b="1" dirty="0" smtClean="0"/>
              <a:t>legal institution </a:t>
            </a:r>
            <a:r>
              <a:rPr lang="de-DE" sz="2200" dirty="0" smtClean="0"/>
              <a:t>for EIS in Germany </a:t>
            </a:r>
            <a:r>
              <a:rPr lang="de-DE" sz="2200" dirty="0" err="1" smtClean="0"/>
              <a:t>can</a:t>
            </a:r>
            <a:r>
              <a:rPr lang="de-DE" sz="2200" dirty="0" smtClean="0"/>
              <a:t> be the </a:t>
            </a:r>
            <a:r>
              <a:rPr lang="de-DE" sz="2200" b="1" dirty="0" smtClean="0"/>
              <a:t>Association for Information Science </a:t>
            </a:r>
            <a:r>
              <a:rPr lang="de-DE" sz="2200" dirty="0" smtClean="0"/>
              <a:t>(Hochschulverband für Informationswissenschaft – HI - representing information science in Austria, Germany, Liechtenstein, and Switzerland)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27584" y="5229200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200" dirty="0" smtClean="0"/>
              <a:t>As </a:t>
            </a:r>
            <a:r>
              <a:rPr lang="de-DE" sz="2200" dirty="0" err="1" smtClean="0"/>
              <a:t>soon</a:t>
            </a:r>
            <a:r>
              <a:rPr lang="de-DE" sz="2200" dirty="0" smtClean="0"/>
              <a:t> </a:t>
            </a:r>
            <a:r>
              <a:rPr lang="de-DE" sz="2200" dirty="0" err="1" smtClean="0"/>
              <a:t>as</a:t>
            </a:r>
            <a:r>
              <a:rPr lang="de-DE" sz="2200" dirty="0" smtClean="0"/>
              <a:t> EIS </a:t>
            </a:r>
            <a:r>
              <a:rPr lang="de-DE" sz="2200" dirty="0" err="1" smtClean="0"/>
              <a:t>has</a:t>
            </a:r>
            <a:r>
              <a:rPr lang="de-DE" sz="2200" dirty="0" smtClean="0"/>
              <a:t> </a:t>
            </a:r>
            <a:r>
              <a:rPr lang="de-DE" sz="2200" dirty="0" err="1" smtClean="0"/>
              <a:t>started</a:t>
            </a:r>
            <a:r>
              <a:rPr lang="de-DE" sz="2200" dirty="0" smtClean="0"/>
              <a:t> is operational </a:t>
            </a:r>
            <a:r>
              <a:rPr lang="de-DE" sz="2200" dirty="0" err="1" smtClean="0"/>
              <a:t>work</a:t>
            </a:r>
            <a:r>
              <a:rPr lang="de-DE" sz="2200" dirty="0" smtClean="0"/>
              <a:t>, an </a:t>
            </a:r>
            <a:r>
              <a:rPr lang="de-DE" sz="2200" dirty="0" err="1" smtClean="0"/>
              <a:t>adequate</a:t>
            </a:r>
            <a:r>
              <a:rPr lang="de-DE" sz="2200" dirty="0" smtClean="0"/>
              <a:t>  </a:t>
            </a:r>
            <a:r>
              <a:rPr lang="de-DE" sz="2200" b="1" dirty="0" smtClean="0"/>
              <a:t>European-</a:t>
            </a:r>
            <a:r>
              <a:rPr lang="de-DE" sz="2200" b="1" dirty="0" err="1" smtClean="0"/>
              <a:t>wide</a:t>
            </a:r>
            <a:r>
              <a:rPr lang="de-DE" sz="2200" b="1" dirty="0" smtClean="0"/>
              <a:t> legal form </a:t>
            </a:r>
            <a:r>
              <a:rPr lang="de-DE" sz="2200" dirty="0" err="1" smtClean="0"/>
              <a:t>needs</a:t>
            </a:r>
            <a:r>
              <a:rPr lang="de-DE" sz="2200" dirty="0" smtClean="0"/>
              <a:t> </a:t>
            </a:r>
            <a:r>
              <a:rPr lang="de-DE" sz="2200" dirty="0" err="1" smtClean="0"/>
              <a:t>to</a:t>
            </a:r>
            <a:r>
              <a:rPr lang="de-DE" sz="2200" dirty="0" smtClean="0"/>
              <a:t>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established</a:t>
            </a:r>
            <a:endParaRPr lang="de-DE" sz="2200" dirty="0" smtClean="0"/>
          </a:p>
        </p:txBody>
      </p:sp>
      <p:sp>
        <p:nvSpPr>
          <p:cNvPr id="5" name="Textfeld 4"/>
          <p:cNvSpPr txBox="1"/>
          <p:nvPr/>
        </p:nvSpPr>
        <p:spPr>
          <a:xfrm>
            <a:off x="827584" y="3284984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de-DE" sz="2200" dirty="0" smtClean="0"/>
              <a:t>T</a:t>
            </a:r>
            <a:r>
              <a:rPr lang="de-DE" sz="2200" dirty="0" smtClean="0"/>
              <a:t>he</a:t>
            </a:r>
            <a:r>
              <a:rPr lang="de-DE" sz="2200" b="1" dirty="0" smtClean="0"/>
              <a:t> </a:t>
            </a:r>
            <a:r>
              <a:rPr lang="de-DE" sz="2200" b="1" dirty="0" smtClean="0"/>
              <a:t>legal institution </a:t>
            </a:r>
            <a:r>
              <a:rPr lang="de-DE" sz="2200" dirty="0" smtClean="0"/>
              <a:t>for EIS in Austria („Medienträger“) will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Karl-Franzens-University in Graz)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7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Organization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99592" y="1124744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/>
            <a:r>
              <a:rPr lang="de-DE" sz="2400" dirty="0" smtClean="0"/>
              <a:t>Development </a:t>
            </a:r>
            <a:r>
              <a:rPr lang="de-DE" sz="2400" dirty="0" err="1" smtClean="0"/>
              <a:t>and</a:t>
            </a:r>
            <a:r>
              <a:rPr lang="de-DE" sz="2400" dirty="0" smtClean="0"/>
              <a:t>  </a:t>
            </a:r>
            <a:r>
              <a:rPr lang="de-DE" sz="2400" dirty="0" err="1" smtClean="0"/>
              <a:t>management</a:t>
            </a:r>
            <a:r>
              <a:rPr lang="de-DE" sz="2400" dirty="0" smtClean="0"/>
              <a:t> of EIS will </a:t>
            </a:r>
            <a:r>
              <a:rPr lang="de-DE" sz="2400" dirty="0" err="1" smtClean="0"/>
              <a:t>be</a:t>
            </a:r>
            <a:r>
              <a:rPr lang="de-DE" sz="2400" dirty="0" smtClean="0"/>
              <a:t> </a:t>
            </a:r>
            <a:r>
              <a:rPr lang="de-DE" sz="2400" dirty="0" err="1" smtClean="0"/>
              <a:t>coordinated</a:t>
            </a:r>
            <a:r>
              <a:rPr lang="de-DE" sz="2400" dirty="0" smtClean="0"/>
              <a:t> </a:t>
            </a:r>
            <a:r>
              <a:rPr lang="de-DE" sz="2400" dirty="0" err="1" smtClean="0"/>
              <a:t>by</a:t>
            </a:r>
            <a:r>
              <a:rPr lang="de-DE" sz="2400" dirty="0" smtClean="0"/>
              <a:t> </a:t>
            </a:r>
            <a:r>
              <a:rPr lang="de-DE" sz="2400" b="1" dirty="0" smtClean="0"/>
              <a:t>OAseas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3923928" y="836712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Open Access Science Editors and Authors Society</a:t>
            </a:r>
            <a:endParaRPr lang="en-US" b="1" dirty="0"/>
          </a:p>
        </p:txBody>
      </p:sp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856860"/>
            <a:ext cx="7200800" cy="5001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Organization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899592" y="2273967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An </a:t>
            </a:r>
            <a:r>
              <a:rPr lang="de-DE" sz="2200" b="1" dirty="0" smtClean="0"/>
              <a:t>extended international EIS Editorial </a:t>
            </a:r>
            <a:r>
              <a:rPr lang="de-DE" sz="2200" b="1" dirty="0" smtClean="0"/>
              <a:t>Board (</a:t>
            </a:r>
            <a:r>
              <a:rPr lang="de-DE" sz="2200" b="1" dirty="0" err="1" smtClean="0"/>
              <a:t>as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of</a:t>
            </a:r>
            <a:r>
              <a:rPr lang="de-DE" sz="2200" b="1" dirty="0" smtClean="0"/>
              <a:t> 9/13 54 </a:t>
            </a:r>
            <a:r>
              <a:rPr lang="de-DE" sz="2200" b="1" dirty="0" err="1" smtClean="0"/>
              <a:t>scholars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from</a:t>
            </a:r>
            <a:r>
              <a:rPr lang="de-DE" sz="2200" b="1" dirty="0" smtClean="0"/>
              <a:t> 24 countries) </a:t>
            </a:r>
            <a:endParaRPr lang="de-DE" sz="2200" b="1" dirty="0" smtClean="0"/>
          </a:p>
        </p:txBody>
      </p:sp>
      <p:sp>
        <p:nvSpPr>
          <p:cNvPr id="8" name="Textfeld 7"/>
          <p:cNvSpPr txBox="1"/>
          <p:nvPr/>
        </p:nvSpPr>
        <p:spPr>
          <a:xfrm>
            <a:off x="899592" y="3318083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A </a:t>
            </a:r>
            <a:r>
              <a:rPr lang="de-DE" sz="2200" b="1" dirty="0" smtClean="0"/>
              <a:t>data base with the profiles of potential reviewers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899592" y="1229851"/>
            <a:ext cx="77048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>
              <a:buFont typeface="Wingdings" pitchFamily="2" charset="2"/>
              <a:buChar char="Ø"/>
            </a:pPr>
            <a:r>
              <a:rPr lang="de-DE" sz="2200" dirty="0" smtClean="0"/>
              <a:t>(Seven) </a:t>
            </a:r>
            <a:r>
              <a:rPr lang="de-DE" sz="2200" b="1" dirty="0" smtClean="0"/>
              <a:t>EIS</a:t>
            </a:r>
            <a:r>
              <a:rPr lang="de-DE" sz="2200" dirty="0" smtClean="0"/>
              <a:t> </a:t>
            </a:r>
            <a:r>
              <a:rPr lang="de-DE" sz="2200" b="1" dirty="0" smtClean="0"/>
              <a:t>Editors</a:t>
            </a:r>
            <a:r>
              <a:rPr lang="de-DE" sz="2200" dirty="0" smtClean="0"/>
              <a:t>, one of them will be the </a:t>
            </a:r>
            <a:r>
              <a:rPr lang="de-DE" sz="2200" b="1" dirty="0" smtClean="0"/>
              <a:t>Editor-in-chief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Hosting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1268760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lvl="0" indent="-361950" algn="ctr"/>
            <a:r>
              <a:rPr lang="de-DE" sz="2200" dirty="0" smtClean="0"/>
              <a:t>EIS </a:t>
            </a:r>
            <a:r>
              <a:rPr lang="de-DE" sz="2200" b="1" dirty="0" smtClean="0"/>
              <a:t>Hosting</a:t>
            </a:r>
            <a:r>
              <a:rPr lang="de-DE" sz="2200" dirty="0" smtClean="0"/>
              <a:t> will be </a:t>
            </a:r>
            <a:r>
              <a:rPr lang="de-DE" sz="2200" b="1" dirty="0" smtClean="0"/>
              <a:t>distributedly organized </a:t>
            </a:r>
            <a:r>
              <a:rPr lang="de-DE" sz="2200" dirty="0" smtClean="0"/>
              <a:t>– in collaboration </a:t>
            </a:r>
            <a:r>
              <a:rPr lang="de-DE" sz="2200" dirty="0" err="1" smtClean="0"/>
              <a:t>with</a:t>
            </a:r>
            <a:r>
              <a:rPr lang="de-DE" sz="2200" dirty="0" smtClean="0"/>
              <a:t> </a:t>
            </a:r>
            <a:r>
              <a:rPr lang="de-DE" sz="2200" dirty="0" err="1" smtClean="0"/>
              <a:t>OAseas</a:t>
            </a:r>
            <a:r>
              <a:rPr lang="de-DE" sz="2200" dirty="0" smtClean="0"/>
              <a:t>, ISN/Oldenburg, HTW Chur und IS-/KTI-Graz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683568" y="5169386"/>
            <a:ext cx="72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719138">
              <a:buFont typeface="Wingdings" pitchFamily="2" charset="2"/>
              <a:buChar char="Ø"/>
            </a:pPr>
            <a:r>
              <a:rPr lang="en-US" sz="2200" dirty="0" smtClean="0"/>
              <a:t>Knowledge Technologies Institute at the Technical University of </a:t>
            </a:r>
            <a:r>
              <a:rPr lang="en-US" sz="2200" dirty="0" smtClean="0"/>
              <a:t>Graz (</a:t>
            </a:r>
            <a:r>
              <a:rPr lang="en-US" sz="2200" dirty="0" smtClean="0"/>
              <a:t>K</a:t>
            </a:r>
            <a:r>
              <a:rPr lang="en-US" sz="2200" dirty="0" smtClean="0"/>
              <a:t>now Center)</a:t>
            </a:r>
            <a:endParaRPr lang="en-US" sz="2200" dirty="0"/>
          </a:p>
        </p:txBody>
      </p:sp>
      <p:sp>
        <p:nvSpPr>
          <p:cNvPr id="10" name="Textfeld 9"/>
          <p:cNvSpPr txBox="1"/>
          <p:nvPr/>
        </p:nvSpPr>
        <p:spPr>
          <a:xfrm>
            <a:off x="683568" y="4292368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719138">
              <a:buFont typeface="Wingdings" pitchFamily="2" charset="2"/>
              <a:buChar char="Ø"/>
            </a:pPr>
            <a:r>
              <a:rPr lang="de-DE" sz="2200" dirty="0" smtClean="0"/>
              <a:t>Institute for </a:t>
            </a:r>
            <a:r>
              <a:rPr lang="de-DE" sz="2200" dirty="0" err="1" smtClean="0"/>
              <a:t>Informations</a:t>
            </a:r>
            <a:r>
              <a:rPr lang="de-DE" sz="2200" dirty="0" smtClean="0"/>
              <a:t> Science and Information Management, University of Graz</a:t>
            </a:r>
            <a:endParaRPr lang="en-US" sz="2200" dirty="0"/>
          </a:p>
        </p:txBody>
      </p:sp>
      <p:sp>
        <p:nvSpPr>
          <p:cNvPr id="11" name="Textfeld 10"/>
          <p:cNvSpPr txBox="1"/>
          <p:nvPr/>
        </p:nvSpPr>
        <p:spPr>
          <a:xfrm>
            <a:off x="683568" y="2846112"/>
            <a:ext cx="7848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719138">
              <a:buFont typeface="Wingdings" pitchFamily="2" charset="2"/>
              <a:buChar char="Ø"/>
            </a:pPr>
            <a:r>
              <a:rPr lang="en-US" sz="2200" dirty="0" smtClean="0"/>
              <a:t>Institute for Science Networking (</a:t>
            </a:r>
            <a:r>
              <a:rPr lang="en-US" sz="2200" i="1" dirty="0" smtClean="0"/>
              <a:t>ISN</a:t>
            </a:r>
            <a:r>
              <a:rPr lang="en-US" sz="2200" dirty="0" smtClean="0"/>
              <a:t>)</a:t>
            </a:r>
            <a:endParaRPr lang="en-US" sz="2200" dirty="0"/>
          </a:p>
        </p:txBody>
      </p:sp>
      <p:sp>
        <p:nvSpPr>
          <p:cNvPr id="12" name="Textfeld 11"/>
          <p:cNvSpPr txBox="1"/>
          <p:nvPr/>
        </p:nvSpPr>
        <p:spPr>
          <a:xfrm>
            <a:off x="683568" y="2276872"/>
            <a:ext cx="77048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719138">
              <a:buFont typeface="Wingdings" pitchFamily="2" charset="2"/>
              <a:buChar char="Ø"/>
            </a:pPr>
            <a:r>
              <a:rPr lang="en-US" sz="2200" dirty="0" smtClean="0"/>
              <a:t>Open Access Science Editors and Authors Society - </a:t>
            </a:r>
            <a:r>
              <a:rPr lang="en-US" sz="2200" dirty="0" err="1" smtClean="0"/>
              <a:t>OAseas</a:t>
            </a:r>
            <a:endParaRPr lang="en-US" sz="2200" dirty="0"/>
          </a:p>
        </p:txBody>
      </p:sp>
      <p:sp>
        <p:nvSpPr>
          <p:cNvPr id="13" name="Textfeld 12"/>
          <p:cNvSpPr txBox="1"/>
          <p:nvPr/>
        </p:nvSpPr>
        <p:spPr>
          <a:xfrm>
            <a:off x="683568" y="3415352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19138" indent="-719138">
              <a:buFont typeface="Wingdings" pitchFamily="2" charset="2"/>
              <a:buChar char="Ø"/>
            </a:pPr>
            <a:r>
              <a:rPr lang="en-US" sz="2200" dirty="0" smtClean="0"/>
              <a:t>University of Applied Sciences </a:t>
            </a:r>
            <a:r>
              <a:rPr lang="en-US" sz="2200" dirty="0" err="1" smtClean="0"/>
              <a:t>Chur</a:t>
            </a:r>
            <a:r>
              <a:rPr lang="en-US" sz="2200" dirty="0" smtClean="0"/>
              <a:t> – Department of Information Science</a:t>
            </a:r>
            <a:endParaRPr lang="en-US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6" grpId="1"/>
      <p:bldP spid="10" grpId="1"/>
      <p:bldP spid="11" grpId="0"/>
      <p:bldP spid="11" grpId="1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Financing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971600" y="2742019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12900" lvl="0" indent="-1612900">
              <a:buFont typeface="Wingdings" pitchFamily="2" charset="2"/>
              <a:buChar char="Ø"/>
            </a:pPr>
            <a:r>
              <a:rPr lang="de-DE" sz="2400" dirty="0" smtClean="0"/>
              <a:t>German Research Association (</a:t>
            </a:r>
            <a:r>
              <a:rPr lang="de-DE" sz="2400" b="1" dirty="0" err="1" smtClean="0"/>
              <a:t>DFG</a:t>
            </a:r>
            <a:r>
              <a:rPr lang="de-DE" sz="2400" dirty="0" smtClean="0"/>
              <a:t>)</a:t>
            </a:r>
            <a:br>
              <a:rPr lang="de-DE" sz="2400" dirty="0" smtClean="0"/>
            </a:br>
            <a:endParaRPr lang="de-DE" sz="2400" dirty="0" smtClean="0"/>
          </a:p>
          <a:p>
            <a:pPr marL="1612900" lvl="0" indent="-1612900">
              <a:buFont typeface="Wingdings" pitchFamily="2" charset="2"/>
              <a:buChar char="Ø"/>
            </a:pPr>
            <a:r>
              <a:rPr lang="de-DE" sz="2400" dirty="0" smtClean="0"/>
              <a:t>Austrian Science Fonds (</a:t>
            </a:r>
            <a:r>
              <a:rPr lang="de-DE" sz="2400" b="1" dirty="0" smtClean="0"/>
              <a:t>FWF</a:t>
            </a:r>
            <a:r>
              <a:rPr lang="de-DE" sz="2400" dirty="0" smtClean="0"/>
              <a:t>)</a:t>
            </a:r>
            <a:endParaRPr lang="de-DE" sz="2400" dirty="0"/>
          </a:p>
        </p:txBody>
      </p:sp>
      <p:sp>
        <p:nvSpPr>
          <p:cNvPr id="6" name="Textfeld 5"/>
          <p:cNvSpPr txBox="1"/>
          <p:nvPr/>
        </p:nvSpPr>
        <p:spPr>
          <a:xfrm>
            <a:off x="971600" y="4371491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400" dirty="0" smtClean="0"/>
              <a:t>Financial Support for three years – </a:t>
            </a:r>
            <a:r>
              <a:rPr lang="de-DE" sz="2400" b="1" dirty="0" smtClean="0"/>
              <a:t>starting end </a:t>
            </a:r>
            <a:r>
              <a:rPr lang="de-DE" sz="2400" b="1" dirty="0" err="1" smtClean="0"/>
              <a:t>of</a:t>
            </a:r>
            <a:r>
              <a:rPr lang="de-DE" sz="2400" b="1" dirty="0" smtClean="0"/>
              <a:t> 2013 </a:t>
            </a:r>
            <a:r>
              <a:rPr lang="de-DE" sz="2400" b="1" dirty="0" err="1" smtClean="0"/>
              <a:t>or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beginning</a:t>
            </a:r>
            <a:r>
              <a:rPr lang="de-DE" sz="2400" b="1" dirty="0" smtClean="0"/>
              <a:t> </a:t>
            </a:r>
            <a:r>
              <a:rPr lang="de-DE" sz="2400" b="1" dirty="0" err="1" smtClean="0"/>
              <a:t>of</a:t>
            </a:r>
            <a:r>
              <a:rPr lang="de-DE" sz="2400" b="1" dirty="0" smtClean="0"/>
              <a:t> 2014  </a:t>
            </a:r>
            <a:r>
              <a:rPr lang="de-DE" sz="2400" dirty="0" smtClean="0"/>
              <a:t>(if approved)</a:t>
            </a:r>
            <a:endParaRPr lang="de-DE" sz="2400" dirty="0"/>
          </a:p>
        </p:txBody>
      </p:sp>
      <p:sp>
        <p:nvSpPr>
          <p:cNvPr id="7" name="Textfeld 6"/>
          <p:cNvSpPr txBox="1"/>
          <p:nvPr/>
        </p:nvSpPr>
        <p:spPr>
          <a:xfrm>
            <a:off x="971600" y="5262299"/>
            <a:ext cx="7128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400" dirty="0" smtClean="0"/>
              <a:t>Application for additional funding from the EU - 2014  - starting end of 2015 (if approved)</a:t>
            </a:r>
            <a:endParaRPr lang="de-DE" sz="2400" dirty="0"/>
          </a:p>
        </p:txBody>
      </p:sp>
      <p:sp>
        <p:nvSpPr>
          <p:cNvPr id="8" name="Textfeld 7"/>
          <p:cNvSpPr txBox="1"/>
          <p:nvPr/>
        </p:nvSpPr>
        <p:spPr>
          <a:xfrm>
            <a:off x="1043608" y="1268760"/>
            <a:ext cx="7056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Everything depends  on the successful application for grants</a:t>
            </a:r>
            <a:endParaRPr lang="en-US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Covering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the </a:t>
            </a:r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costs</a:t>
            </a:r>
            <a:endParaRPr lang="de-DE" sz="2400" dirty="0" smtClean="0">
              <a:solidFill>
                <a:schemeClr val="bg1"/>
              </a:solidFill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467544" y="1052736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b="1" dirty="0" err="1" smtClean="0"/>
              <a:t>Institut</a:t>
            </a:r>
            <a:r>
              <a:rPr lang="en-US" sz="2000" b="1" dirty="0" smtClean="0"/>
              <a:t> of Information Science and Information Management </a:t>
            </a:r>
            <a:r>
              <a:rPr lang="en-US" sz="2000" dirty="0" smtClean="0"/>
              <a:t>of the University of Graz provides the position (50%) of an information engineer – this covers (8) and (9) of the costs (~€25.000)</a:t>
            </a:r>
            <a:endParaRPr lang="en-US" sz="2000" dirty="0"/>
          </a:p>
        </p:txBody>
      </p:sp>
      <p:sp>
        <p:nvSpPr>
          <p:cNvPr id="4" name="Textfeld 3"/>
          <p:cNvSpPr txBox="1"/>
          <p:nvPr/>
        </p:nvSpPr>
        <p:spPr>
          <a:xfrm>
            <a:off x="467544" y="2132856"/>
            <a:ext cx="79928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The University of Graz </a:t>
            </a:r>
            <a:r>
              <a:rPr lang="en-US" sz="2000" dirty="0" smtClean="0"/>
              <a:t>provides € 10.000 per year in case the </a:t>
            </a:r>
            <a:r>
              <a:rPr lang="en-US" sz="2000" dirty="0" err="1" smtClean="0"/>
              <a:t>apülication</a:t>
            </a:r>
            <a:r>
              <a:rPr lang="en-US" sz="2000" dirty="0" smtClean="0"/>
              <a:t> for funds to the </a:t>
            </a:r>
            <a:r>
              <a:rPr lang="de-DE" sz="2000" dirty="0" smtClean="0"/>
              <a:t>Austrian Science Fonds (</a:t>
            </a:r>
            <a:r>
              <a:rPr lang="de-DE" sz="2000" b="1" dirty="0" err="1" smtClean="0"/>
              <a:t>FWF</a:t>
            </a:r>
            <a:r>
              <a:rPr lang="de-DE" sz="2000" dirty="0" smtClean="0"/>
              <a:t>) is </a:t>
            </a:r>
            <a:r>
              <a:rPr lang="de-DE" sz="2000" dirty="0" err="1" smtClean="0"/>
              <a:t>successful</a:t>
            </a:r>
            <a:endParaRPr lang="en-US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467544" y="2996952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 err="1" smtClean="0"/>
              <a:t>Remaining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costs</a:t>
            </a:r>
            <a:r>
              <a:rPr lang="de-DE" sz="2000" b="1" dirty="0" smtClean="0"/>
              <a:t> </a:t>
            </a:r>
            <a:r>
              <a:rPr lang="de-DE" sz="2000" dirty="0" smtClean="0"/>
              <a:t>of € 31.000 </a:t>
            </a:r>
            <a:r>
              <a:rPr lang="de-DE" sz="2000" dirty="0" err="1" smtClean="0"/>
              <a:t>to</a:t>
            </a:r>
            <a:r>
              <a:rPr lang="de-DE" sz="2000" dirty="0" smtClean="0"/>
              <a:t> </a:t>
            </a:r>
            <a:r>
              <a:rPr lang="de-DE" sz="2000" dirty="0" err="1" smtClean="0"/>
              <a:t>be</a:t>
            </a:r>
            <a:r>
              <a:rPr lang="de-DE" sz="2000" dirty="0" smtClean="0"/>
              <a:t> </a:t>
            </a:r>
            <a:r>
              <a:rPr lang="de-DE" sz="2000" dirty="0" err="1" smtClean="0"/>
              <a:t>covered</a:t>
            </a:r>
            <a:r>
              <a:rPr lang="de-DE" sz="2000" dirty="0" smtClean="0"/>
              <a:t> </a:t>
            </a:r>
            <a:r>
              <a:rPr lang="de-DE" sz="2000" dirty="0" err="1" smtClean="0"/>
              <a:t>by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2051720" y="3645024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000" dirty="0" smtClean="0"/>
              <a:t>Information science </a:t>
            </a:r>
            <a:r>
              <a:rPr lang="de-DE" sz="2000" dirty="0" err="1" smtClean="0"/>
              <a:t>related</a:t>
            </a:r>
            <a:r>
              <a:rPr lang="de-DE" sz="2000" dirty="0" smtClean="0"/>
              <a:t> </a:t>
            </a:r>
            <a:r>
              <a:rPr lang="de-DE" sz="2000" b="1" dirty="0" err="1" smtClean="0"/>
              <a:t>associations</a:t>
            </a:r>
            <a:endParaRPr lang="en-US" sz="20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2051720" y="4214507"/>
            <a:ext cx="51845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000" b="1" dirty="0" smtClean="0"/>
              <a:t>Information</a:t>
            </a:r>
            <a:r>
              <a:rPr lang="de-DE" sz="2000" dirty="0" smtClean="0"/>
              <a:t> and </a:t>
            </a:r>
            <a:r>
              <a:rPr lang="de-DE" sz="2000" dirty="0" err="1" smtClean="0"/>
              <a:t>documentation</a:t>
            </a:r>
            <a:r>
              <a:rPr lang="de-DE" sz="2000" dirty="0" smtClean="0"/>
              <a:t> </a:t>
            </a:r>
            <a:r>
              <a:rPr lang="de-DE" sz="2000" b="1" dirty="0" err="1" smtClean="0"/>
              <a:t>centers</a:t>
            </a:r>
            <a:r>
              <a:rPr lang="de-DE" sz="2000" dirty="0" smtClean="0"/>
              <a:t>, intermediaries such </a:t>
            </a:r>
            <a:r>
              <a:rPr lang="de-DE" sz="2000" dirty="0" err="1" smtClean="0"/>
              <a:t>as</a:t>
            </a:r>
            <a:r>
              <a:rPr lang="de-DE" sz="2000" dirty="0" smtClean="0"/>
              <a:t> </a:t>
            </a:r>
            <a:r>
              <a:rPr lang="de-DE" sz="2000" b="1" dirty="0" err="1" smtClean="0"/>
              <a:t>libraries</a:t>
            </a:r>
            <a:endParaRPr lang="en-US" sz="2000" b="1" dirty="0"/>
          </a:p>
        </p:txBody>
      </p:sp>
      <p:sp>
        <p:nvSpPr>
          <p:cNvPr id="9" name="Textfeld 8"/>
          <p:cNvSpPr txBox="1"/>
          <p:nvPr/>
        </p:nvSpPr>
        <p:spPr>
          <a:xfrm>
            <a:off x="2051720" y="5091766"/>
            <a:ext cx="51125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000" b="1" dirty="0" smtClean="0"/>
              <a:t>Sponsoring</a:t>
            </a:r>
            <a:r>
              <a:rPr lang="de-DE" sz="2000" dirty="0" smtClean="0"/>
              <a:t>, information </a:t>
            </a:r>
            <a:r>
              <a:rPr lang="de-DE" sz="2000" dirty="0" err="1" smtClean="0"/>
              <a:t>related</a:t>
            </a:r>
            <a:r>
              <a:rPr lang="de-DE" sz="2000" dirty="0" smtClean="0"/>
              <a:t> </a:t>
            </a:r>
            <a:r>
              <a:rPr lang="de-DE" sz="2000" b="1" dirty="0" err="1" smtClean="0"/>
              <a:t>advertising</a:t>
            </a:r>
            <a:endParaRPr lang="en-US" sz="20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2051720" y="5661248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buFont typeface="Wingdings" pitchFamily="2" charset="2"/>
              <a:buChar char="Ø"/>
            </a:pPr>
            <a:r>
              <a:rPr lang="de-DE" sz="2000" dirty="0" err="1" smtClean="0"/>
              <a:t>If</a:t>
            </a:r>
            <a:r>
              <a:rPr lang="de-DE" sz="2000" dirty="0" smtClean="0"/>
              <a:t> </a:t>
            </a:r>
            <a:r>
              <a:rPr lang="de-DE" sz="2000" dirty="0" err="1" smtClean="0"/>
              <a:t>necessary</a:t>
            </a:r>
            <a:r>
              <a:rPr lang="de-DE" sz="2000" dirty="0" smtClean="0"/>
              <a:t>: </a:t>
            </a:r>
            <a:r>
              <a:rPr lang="de-DE" sz="2000" b="1" dirty="0" smtClean="0"/>
              <a:t>APC</a:t>
            </a:r>
            <a:r>
              <a:rPr lang="de-DE" sz="2000" dirty="0" smtClean="0"/>
              <a:t> for </a:t>
            </a:r>
            <a:r>
              <a:rPr lang="de-DE" sz="2000" dirty="0" err="1" smtClean="0"/>
              <a:t>about</a:t>
            </a:r>
            <a:r>
              <a:rPr lang="de-DE" sz="2000" dirty="0" smtClean="0"/>
              <a:t> €500</a:t>
            </a:r>
            <a:endParaRPr lang="en-US" sz="2000" dirty="0"/>
          </a:p>
        </p:txBody>
      </p:sp>
      <p:sp>
        <p:nvSpPr>
          <p:cNvPr id="11" name="Pfeil nach rechts 10">
            <a:hlinkClick r:id="rId3" action="ppaction://hlinksldjump"/>
          </p:cNvPr>
          <p:cNvSpPr/>
          <p:nvPr/>
        </p:nvSpPr>
        <p:spPr>
          <a:xfrm>
            <a:off x="6732240" y="188640"/>
            <a:ext cx="2232248" cy="93610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</a:t>
            </a:r>
            <a:r>
              <a:rPr lang="en-US" dirty="0" smtClean="0"/>
              <a:t>etailed cost analysis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5" grpId="0"/>
      <p:bldP spid="6" grpId="0"/>
      <p:bldP spid="7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467544" y="44624"/>
            <a:ext cx="8136904" cy="864096"/>
          </a:xfrm>
          <a:solidFill>
            <a:srgbClr val="002060"/>
          </a:solidFill>
        </p:spPr>
        <p:txBody>
          <a:bodyPr anchor="ctr" anchorCtr="1">
            <a:noAutofit/>
          </a:bodyPr>
          <a:lstStyle/>
          <a:p>
            <a:r>
              <a:rPr lang="de-DE" sz="2800" b="1" dirty="0" smtClean="0">
                <a:solidFill>
                  <a:schemeClr val="bg1"/>
                </a:solidFill>
              </a:rPr>
              <a:t>Open Access European Journal of Information Science EIS</a:t>
            </a:r>
            <a:endParaRPr lang="de-DE" sz="1400" dirty="0" smtClean="0">
              <a:solidFill>
                <a:schemeClr val="bg1"/>
              </a:solidFill>
              <a:latin typeface="+mn-lt"/>
              <a:ea typeface="Arial Unicode MS" pitchFamily="34" charset="-128"/>
              <a:cs typeface="Arial" pitchFamily="34" charset="0"/>
            </a:endParaRPr>
          </a:p>
        </p:txBody>
      </p:sp>
      <p:sp>
        <p:nvSpPr>
          <p:cNvPr id="1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2267744" y="1052736"/>
            <a:ext cx="4320480" cy="648072"/>
          </a:xfrm>
          <a:solidFill>
            <a:srgbClr val="002060"/>
          </a:solidFill>
        </p:spPr>
        <p:txBody>
          <a:bodyPr anchor="ctr" anchorCtr="1"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latin typeface="+mn-lt"/>
              </a:rPr>
              <a:t>Questions - Challenges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67544" y="1844824"/>
            <a:ext cx="792088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52438" indent="-452438"/>
            <a:r>
              <a:rPr lang="de-DE" sz="2400" b="1" dirty="0" smtClean="0">
                <a:solidFill>
                  <a:srgbClr val="002060"/>
                </a:solidFill>
              </a:rPr>
              <a:t>Q1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there a need for </a:t>
            </a:r>
            <a:r>
              <a:rPr lang="de-DE" sz="2400" b="1" i="1" dirty="0" smtClean="0">
                <a:solidFill>
                  <a:srgbClr val="002060"/>
                </a:solidFill>
              </a:rPr>
              <a:t>another information science journal?</a:t>
            </a:r>
            <a:endParaRPr lang="de-DE" sz="2400" b="1" i="1" dirty="0">
              <a:solidFill>
                <a:srgbClr val="002060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67544" y="2534707"/>
            <a:ext cx="7920880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rgbClr val="002060"/>
                </a:solidFill>
              </a:rPr>
              <a:t>Q2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there a need for </a:t>
            </a:r>
            <a:r>
              <a:rPr lang="de-DE" sz="2400" b="1" i="1" dirty="0" smtClean="0">
                <a:solidFill>
                  <a:srgbClr val="002060"/>
                </a:solidFill>
              </a:rPr>
              <a:t>another European information science journal/publication platform</a:t>
            </a:r>
            <a:r>
              <a:rPr lang="de-DE" sz="2400" b="1" dirty="0" smtClean="0">
                <a:solidFill>
                  <a:srgbClr val="002060"/>
                </a:solidFill>
              </a:rPr>
              <a:t>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467544" y="3593922"/>
            <a:ext cx="7920880" cy="83099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rgbClr val="002060"/>
                </a:solidFill>
              </a:rPr>
              <a:t>Q3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there a need for a information science publication </a:t>
            </a:r>
            <a:r>
              <a:rPr lang="de-DE" sz="2400" b="1" i="1" dirty="0" smtClean="0">
                <a:solidFill>
                  <a:srgbClr val="002060"/>
                </a:solidFill>
              </a:rPr>
              <a:t>platform </a:t>
            </a:r>
            <a:r>
              <a:rPr lang="de-DE" sz="2400" b="1" i="1" dirty="0" err="1" smtClean="0">
                <a:solidFill>
                  <a:srgbClr val="002060"/>
                </a:solidFill>
              </a:rPr>
              <a:t>as</a:t>
            </a:r>
            <a:r>
              <a:rPr lang="de-DE" sz="2400" b="1" i="1" dirty="0" smtClean="0">
                <a:solidFill>
                  <a:srgbClr val="002060"/>
                </a:solidFill>
              </a:rPr>
              <a:t> an initiative from science </a:t>
            </a:r>
            <a:r>
              <a:rPr lang="de-DE" sz="2400" b="1" i="1" dirty="0" err="1" smtClean="0">
                <a:solidFill>
                  <a:srgbClr val="002060"/>
                </a:solidFill>
              </a:rPr>
              <a:t>itself</a:t>
            </a:r>
            <a:r>
              <a:rPr lang="de-DE" sz="2400" b="1" dirty="0" smtClean="0">
                <a:solidFill>
                  <a:srgbClr val="002060"/>
                </a:solidFill>
              </a:rPr>
              <a:t>?</a:t>
            </a:r>
            <a:endParaRPr lang="de-DE" sz="2400" b="1" dirty="0">
              <a:solidFill>
                <a:srgbClr val="002060"/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467544" y="4653136"/>
            <a:ext cx="7920880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rgbClr val="002060"/>
                </a:solidFill>
              </a:rPr>
              <a:t>Q4 </a:t>
            </a:r>
            <a:r>
              <a:rPr lang="de-DE" sz="2400" b="1" dirty="0" err="1" smtClean="0">
                <a:solidFill>
                  <a:srgbClr val="002060"/>
                </a:solidFill>
              </a:rPr>
              <a:t>Is</a:t>
            </a:r>
            <a:r>
              <a:rPr lang="de-DE" sz="2400" b="1" dirty="0" smtClean="0">
                <a:solidFill>
                  <a:srgbClr val="002060"/>
                </a:solidFill>
              </a:rPr>
              <a:t> there a </a:t>
            </a:r>
            <a:r>
              <a:rPr lang="de-DE" sz="2400" b="1" i="1" dirty="0" err="1" smtClean="0">
                <a:solidFill>
                  <a:srgbClr val="002060"/>
                </a:solidFill>
              </a:rPr>
              <a:t>future</a:t>
            </a:r>
            <a:r>
              <a:rPr lang="de-DE" sz="2400" b="1" i="1" dirty="0" smtClean="0">
                <a:solidFill>
                  <a:srgbClr val="002060"/>
                </a:solidFill>
              </a:rPr>
              <a:t> for </a:t>
            </a:r>
            <a:r>
              <a:rPr lang="de-DE" sz="2400" b="1" i="1" dirty="0" err="1" smtClean="0">
                <a:solidFill>
                  <a:srgbClr val="002060"/>
                </a:solidFill>
              </a:rPr>
              <a:t>commercial</a:t>
            </a:r>
            <a:r>
              <a:rPr lang="de-DE" sz="2400" b="1" i="1" dirty="0" smtClean="0">
                <a:solidFill>
                  <a:srgbClr val="002060"/>
                </a:solidFill>
              </a:rPr>
              <a:t> publishing </a:t>
            </a:r>
            <a:r>
              <a:rPr lang="de-DE" sz="2400" b="1" dirty="0" smtClean="0">
                <a:solidFill>
                  <a:srgbClr val="002060"/>
                </a:solidFill>
              </a:rPr>
              <a:t>in science?</a:t>
            </a:r>
            <a:endParaRPr lang="de-DE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 animBg="1"/>
      <p:bldP spid="15" grpId="0" animBg="1"/>
      <p:bldP spid="1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Time schedule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827584" y="2996952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Beginning of  2014 application for </a:t>
            </a:r>
            <a:r>
              <a:rPr lang="de-DE" sz="2200" b="1" dirty="0" smtClean="0"/>
              <a:t>funding in Switzerland</a:t>
            </a:r>
            <a:endParaRPr lang="de-DE" sz="2200" b="1" dirty="0"/>
          </a:p>
        </p:txBody>
      </p:sp>
      <p:sp>
        <p:nvSpPr>
          <p:cNvPr id="10" name="Textfeld 9"/>
          <p:cNvSpPr txBox="1"/>
          <p:nvPr/>
        </p:nvSpPr>
        <p:spPr>
          <a:xfrm>
            <a:off x="827584" y="1124744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Till mid 2013 applications for </a:t>
            </a:r>
            <a:r>
              <a:rPr lang="de-DE" sz="2200" b="1" dirty="0" smtClean="0"/>
              <a:t>funding DFG, </a:t>
            </a:r>
            <a:r>
              <a:rPr lang="de-DE" sz="2200" b="1" dirty="0" err="1" smtClean="0"/>
              <a:t>FWF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827584" y="2004519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Till mid 2013 establisment of the </a:t>
            </a:r>
            <a:r>
              <a:rPr lang="de-DE" sz="2200" b="1" dirty="0" smtClean="0"/>
              <a:t>Editorial Board</a:t>
            </a:r>
            <a:endParaRPr lang="de-DE" sz="22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827584" y="4246059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dirty="0" smtClean="0"/>
              <a:t>Beginning of  2014 application for </a:t>
            </a:r>
            <a:r>
              <a:rPr lang="de-DE" sz="2200" b="1" dirty="0" smtClean="0"/>
              <a:t>funding in the EU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2" grpId="0"/>
      <p:bldP spid="1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Time schedule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115616" y="2132856"/>
            <a:ext cx="71287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de-DE" sz="2200" dirty="0" smtClean="0"/>
              <a:t>In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err="1" smtClean="0"/>
              <a:t>first</a:t>
            </a:r>
            <a:r>
              <a:rPr lang="de-DE" sz="2200" dirty="0" smtClean="0"/>
              <a:t> half </a:t>
            </a:r>
            <a:r>
              <a:rPr lang="de-DE" sz="2200" dirty="0" err="1" smtClean="0"/>
              <a:t>of</a:t>
            </a:r>
            <a:r>
              <a:rPr lang="de-DE" sz="2200" dirty="0" smtClean="0"/>
              <a:t> 2014 a </a:t>
            </a:r>
            <a:r>
              <a:rPr lang="de-DE" sz="2200" dirty="0" err="1" smtClean="0"/>
              <a:t>first</a:t>
            </a:r>
            <a:r>
              <a:rPr lang="de-DE" sz="2200" dirty="0" smtClean="0"/>
              <a:t> </a:t>
            </a:r>
            <a:r>
              <a:rPr lang="de-DE" sz="2200" b="1" dirty="0" smtClean="0"/>
              <a:t>EIS-</a:t>
            </a:r>
            <a:r>
              <a:rPr lang="de-DE" sz="2200" b="1" dirty="0" err="1" smtClean="0"/>
              <a:t>ICP</a:t>
            </a:r>
            <a:r>
              <a:rPr lang="de-DE" sz="2200" b="1" dirty="0" smtClean="0"/>
              <a:t> prototype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1043608" y="1124744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indent="-447675">
              <a:buFont typeface="Wingdings" pitchFamily="2" charset="2"/>
              <a:buChar char="Ø"/>
            </a:pPr>
            <a:r>
              <a:rPr lang="de-DE" sz="2200" dirty="0" smtClean="0"/>
              <a:t>till the end of 2013 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concept and organizational structure made public</a:t>
            </a:r>
            <a:endParaRPr lang="de-DE" sz="2200" dirty="0"/>
          </a:p>
        </p:txBody>
      </p:sp>
      <p:sp>
        <p:nvSpPr>
          <p:cNvPr id="15" name="Textfeld 14"/>
          <p:cNvSpPr txBox="1"/>
          <p:nvPr/>
        </p:nvSpPr>
        <p:spPr>
          <a:xfrm>
            <a:off x="1115616" y="3140968"/>
            <a:ext cx="74888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47675" lvl="0" indent="-447675">
              <a:buFont typeface="Wingdings" pitchFamily="2" charset="2"/>
              <a:buChar char="Ø"/>
            </a:pPr>
            <a:r>
              <a:rPr lang="de-DE" sz="2200" b="1" dirty="0" smtClean="0"/>
              <a:t>mid 2014 </a:t>
            </a:r>
            <a:r>
              <a:rPr lang="de-DE" sz="2200" b="1" dirty="0" err="1" smtClean="0"/>
              <a:t>first</a:t>
            </a:r>
            <a:r>
              <a:rPr lang="de-DE" sz="2200" b="1" dirty="0" smtClean="0"/>
              <a:t> EIS-</a:t>
            </a:r>
            <a:r>
              <a:rPr lang="de-DE" sz="2200" b="1" dirty="0" err="1" smtClean="0"/>
              <a:t>ICP</a:t>
            </a:r>
            <a:r>
              <a:rPr lang="de-DE" sz="2200" b="1" dirty="0" smtClean="0"/>
              <a:t> article to be published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Challenges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899592" y="1412776"/>
            <a:ext cx="7488832" cy="1563377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47675" indent="-447675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200" dirty="0" smtClean="0"/>
              <a:t>to make EIS an attractive platform for the information </a:t>
            </a:r>
            <a:r>
              <a:rPr lang="de-DE" sz="2200" b="1" dirty="0" smtClean="0"/>
              <a:t>science community </a:t>
            </a:r>
            <a:r>
              <a:rPr lang="de-DE" sz="2200" dirty="0" smtClean="0"/>
              <a:t>in order to achieve active participation (</a:t>
            </a:r>
            <a:r>
              <a:rPr lang="de-DE" sz="2200" b="1" dirty="0" smtClean="0"/>
              <a:t>public commenting &amp; </a:t>
            </a:r>
            <a:r>
              <a:rPr lang="de-DE" sz="2200" b="1" dirty="0" err="1" smtClean="0"/>
              <a:t>reviewing</a:t>
            </a:r>
            <a:r>
              <a:rPr lang="de-DE" sz="2200" b="1" dirty="0" smtClean="0"/>
              <a:t>)</a:t>
            </a:r>
            <a:endParaRPr lang="de-DE" sz="2200" dirty="0"/>
          </a:p>
        </p:txBody>
      </p:sp>
      <p:sp>
        <p:nvSpPr>
          <p:cNvPr id="5" name="Textfeld 4"/>
          <p:cNvSpPr txBox="1"/>
          <p:nvPr/>
        </p:nvSpPr>
        <p:spPr>
          <a:xfrm>
            <a:off x="827584" y="3455829"/>
            <a:ext cx="7128792" cy="105554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447675" lvl="0" indent="-447675">
              <a:lnSpc>
                <a:spcPct val="150000"/>
              </a:lnSpc>
              <a:buFont typeface="Wingdings" pitchFamily="2" charset="2"/>
              <a:buChar char="Ø"/>
            </a:pPr>
            <a:r>
              <a:rPr lang="de-DE" sz="2200" dirty="0" smtClean="0"/>
              <a:t>to </a:t>
            </a:r>
            <a:r>
              <a:rPr lang="de-DE" sz="2200" dirty="0" err="1" smtClean="0"/>
              <a:t>transform</a:t>
            </a:r>
            <a:r>
              <a:rPr lang="de-DE" sz="2200" dirty="0" smtClean="0"/>
              <a:t> EIS-</a:t>
            </a:r>
            <a:r>
              <a:rPr lang="de-DE" sz="2200" dirty="0" err="1" smtClean="0"/>
              <a:t>ICP</a:t>
            </a:r>
            <a:r>
              <a:rPr lang="de-DE" sz="2200" dirty="0" smtClean="0"/>
              <a:t> </a:t>
            </a:r>
            <a:r>
              <a:rPr lang="de-DE" sz="2200" b="1" dirty="0" smtClean="0"/>
              <a:t>from a primary publishing platform into a general information and communication platform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5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3"/>
          <p:cNvSpPr txBox="1"/>
          <p:nvPr/>
        </p:nvSpPr>
        <p:spPr>
          <a:xfrm>
            <a:off x="1476375" y="908050"/>
            <a:ext cx="5727700" cy="2643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5400" b="1" i="1" kern="0" dirty="0" smtClean="0">
                <a:latin typeface="+mn-lt"/>
                <a:ea typeface="Arial Unicode MS" pitchFamily="2"/>
                <a:cs typeface="Tahoma" pitchFamily="2"/>
              </a:rPr>
              <a:t>Vielen Dank für </a:t>
            </a:r>
            <a:r>
              <a:rPr lang="de-DE" sz="5400" b="1" i="1" kern="0" smtClean="0">
                <a:latin typeface="+mn-lt"/>
                <a:ea typeface="Arial Unicode MS" pitchFamily="2"/>
                <a:cs typeface="Tahoma" pitchFamily="2"/>
              </a:rPr>
              <a:t>Ihre Aufmerksamkeit</a:t>
            </a:r>
            <a:endParaRPr lang="de-DE" sz="5400" b="1" i="1" kern="0" dirty="0">
              <a:latin typeface="+mn-lt"/>
              <a:ea typeface="Arial Unicode MS" pitchFamily="2"/>
              <a:cs typeface="Tahoma" pitchFamily="2"/>
            </a:endParaRPr>
          </a:p>
        </p:txBody>
      </p:sp>
      <p:sp>
        <p:nvSpPr>
          <p:cNvPr id="3" name="Titel 3"/>
          <p:cNvSpPr txBox="1"/>
          <p:nvPr/>
        </p:nvSpPr>
        <p:spPr>
          <a:xfrm>
            <a:off x="1403648" y="3789040"/>
            <a:ext cx="5727700" cy="26431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tIns="0" rIns="0" bIns="0" anchor="ctr" anchorCtr="1" compatLnSpc="0"/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i="1" kern="0" dirty="0" smtClean="0">
                <a:latin typeface="+mn-lt"/>
                <a:ea typeface="Arial Unicode MS" pitchFamily="2"/>
                <a:cs typeface="Tahoma" pitchFamily="2"/>
              </a:rPr>
              <a:t>Folien unter</a:t>
            </a: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de-DE" sz="2200" b="1" i="1" kern="0" dirty="0" smtClean="0">
                <a:ea typeface="Arial Unicode MS" pitchFamily="2"/>
                <a:cs typeface="Tahoma" pitchFamily="2"/>
              </a:rPr>
              <a:t>http://www.kuhlen.name/vortraege.html</a:t>
            </a:r>
            <a:endParaRPr lang="de-DE" sz="2200" b="1" i="1" kern="0" dirty="0">
              <a:latin typeface="+mn-lt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760"/>
            <a:ext cx="7740352" cy="5256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0" name="AutoShape 6">
            <a:hlinkClick r:id="rId4" action="ppaction://hlinksldjump"/>
          </p:cNvPr>
          <p:cNvSpPr>
            <a:spLocks/>
          </p:cNvSpPr>
          <p:nvPr/>
        </p:nvSpPr>
        <p:spPr bwMode="auto">
          <a:xfrm>
            <a:off x="8100392" y="5733256"/>
            <a:ext cx="838200" cy="593725"/>
          </a:xfrm>
          <a:custGeom>
            <a:avLst/>
            <a:gdLst>
              <a:gd name="T0" fmla="*/ 631113304 w 21600"/>
              <a:gd name="T1" fmla="*/ 0 h 21600"/>
              <a:gd name="T2" fmla="*/ 1262225365 w 21600"/>
              <a:gd name="T3" fmla="*/ 224296305 h 21600"/>
              <a:gd name="T4" fmla="*/ 631113304 w 21600"/>
              <a:gd name="T5" fmla="*/ 448591730 h 21600"/>
              <a:gd name="T6" fmla="*/ 0 w 21600"/>
              <a:gd name="T7" fmla="*/ 224296305 h 21600"/>
              <a:gd name="T8" fmla="*/ 558534834 w 21600"/>
              <a:gd name="T9" fmla="*/ 0 h 21600"/>
              <a:gd name="T10" fmla="*/ 558534834 w 21600"/>
              <a:gd name="T11" fmla="*/ 448591730 h 21600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17694720 60000 65536"/>
              <a:gd name="T17" fmla="*/ 5898240 60000 65536"/>
              <a:gd name="T18" fmla="*/ 4779 w 21600"/>
              <a:gd name="T19" fmla="*/ 5400 h 21600"/>
              <a:gd name="T20" fmla="*/ 21600 w 21600"/>
              <a:gd name="T21" fmla="*/ 162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1600" y="5400"/>
                </a:moveTo>
                <a:lnTo>
                  <a:pt x="9558" y="5400"/>
                </a:lnTo>
                <a:lnTo>
                  <a:pt x="9558" y="0"/>
                </a:lnTo>
                <a:lnTo>
                  <a:pt x="0" y="10800"/>
                </a:lnTo>
                <a:lnTo>
                  <a:pt x="9558" y="21600"/>
                </a:lnTo>
                <a:lnTo>
                  <a:pt x="9558" y="16200"/>
                </a:lnTo>
                <a:lnTo>
                  <a:pt x="21600" y="16200"/>
                </a:lnTo>
                <a:close/>
              </a:path>
            </a:pathLst>
          </a:custGeom>
          <a:solidFill>
            <a:srgbClr val="002060"/>
          </a:solidFill>
          <a:ln w="12701">
            <a:noFill/>
            <a:prstDash val="solid"/>
            <a:miter lim="800000"/>
            <a:headEnd/>
            <a:tailEnd/>
          </a:ln>
        </p:spPr>
        <p:txBody>
          <a:bodyPr lIns="18004" tIns="10799" rIns="18004" bIns="10799" anchor="ctr" anchorCtr="1">
            <a:spAutoFit/>
          </a:bodyPr>
          <a:lstStyle/>
          <a:p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07504" y="4005064"/>
            <a:ext cx="3960440" cy="30777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r>
              <a:rPr lang="de-DE" sz="1400" dirty="0" smtClean="0">
                <a:solidFill>
                  <a:schemeClr val="bg1"/>
                </a:solidFill>
              </a:rPr>
              <a:t>http://creativecommons.org/licenses/by-sa/3.0/</a:t>
            </a:r>
            <a:endParaRPr lang="de-DE" sz="1400" dirty="0">
              <a:solidFill>
                <a:schemeClr val="bg1"/>
              </a:solidFill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0"/>
            <a:ext cx="9144000" cy="134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 txBox="1">
            <a:spLocks noGrp="1"/>
          </p:cNvSpPr>
          <p:nvPr>
            <p:ph type="title" idx="4294967295"/>
          </p:nvPr>
        </p:nvSpPr>
        <p:spPr>
          <a:xfrm>
            <a:off x="1259632" y="188640"/>
            <a:ext cx="6840760" cy="648072"/>
          </a:xfrm>
          <a:solidFill>
            <a:srgbClr val="333366"/>
          </a:solidFill>
        </p:spPr>
        <p:txBody>
          <a:bodyPr anchor="ctr" anchorCtr="1">
            <a:norm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Running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costs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per </a:t>
            </a:r>
            <a:r>
              <a:rPr lang="de-DE" sz="2400" dirty="0" err="1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year</a:t>
            </a:r>
            <a:r>
              <a:rPr lang="de-DE" sz="2400" dirty="0" smtClean="0">
                <a:solidFill>
                  <a:schemeClr val="bg1"/>
                </a:solidFill>
                <a:ea typeface="Arial Unicode MS" pitchFamily="34" charset="-128"/>
                <a:cs typeface="Arial" pitchFamily="34" charset="0"/>
              </a:rPr>
              <a:t> - € 66.000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1052736"/>
            <a:ext cx="799288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de-DE" sz="2000" dirty="0" err="1" smtClean="0"/>
              <a:t>OAseas</a:t>
            </a:r>
            <a:r>
              <a:rPr lang="de-DE" sz="2000" dirty="0" smtClean="0"/>
              <a:t> </a:t>
            </a:r>
            <a:r>
              <a:rPr lang="de-DE" sz="2000" dirty="0" err="1" smtClean="0"/>
              <a:t>calculates</a:t>
            </a:r>
            <a:r>
              <a:rPr lang="de-DE" sz="2000" dirty="0" smtClean="0"/>
              <a:t> € 500 Euro </a:t>
            </a:r>
            <a:r>
              <a:rPr lang="de-DE" sz="2000" dirty="0" err="1" smtClean="0"/>
              <a:t>costs</a:t>
            </a:r>
            <a:r>
              <a:rPr lang="de-DE" sz="2000" dirty="0" smtClean="0"/>
              <a:t> per </a:t>
            </a:r>
            <a:r>
              <a:rPr lang="de-DE" sz="2000" dirty="0" err="1" smtClean="0"/>
              <a:t>article</a:t>
            </a:r>
            <a:r>
              <a:rPr lang="de-DE" sz="2000" dirty="0" smtClean="0"/>
              <a:t> 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err="1" smtClean="0"/>
              <a:t>Expected</a:t>
            </a:r>
            <a:r>
              <a:rPr lang="de-DE" sz="2000" dirty="0" smtClean="0"/>
              <a:t>  30 articles per </a:t>
            </a:r>
            <a:r>
              <a:rPr lang="de-DE" sz="2000" dirty="0" err="1" smtClean="0"/>
              <a:t>year</a:t>
            </a:r>
            <a:r>
              <a:rPr lang="de-DE" sz="2000" dirty="0" smtClean="0"/>
              <a:t> ~ 15.000 Euro/</a:t>
            </a:r>
            <a:r>
              <a:rPr lang="de-DE" sz="2000" dirty="0" err="1" smtClean="0"/>
              <a:t>year</a:t>
            </a:r>
            <a:r>
              <a:rPr lang="de-DE" sz="2000" dirty="0" smtClean="0"/>
              <a:t> -  </a:t>
            </a:r>
            <a:r>
              <a:rPr lang="de-DE" sz="2000" dirty="0" err="1" smtClean="0"/>
              <a:t>hosting</a:t>
            </a:r>
            <a:r>
              <a:rPr lang="de-DE" sz="2000" dirty="0" smtClean="0"/>
              <a:t> </a:t>
            </a:r>
            <a:r>
              <a:rPr lang="de-DE" sz="2000" dirty="0" err="1" smtClean="0"/>
              <a:t>costs</a:t>
            </a:r>
            <a:r>
              <a:rPr lang="de-DE" sz="2000" dirty="0" smtClean="0"/>
              <a:t> and </a:t>
            </a:r>
            <a:r>
              <a:rPr lang="de-DE" sz="2000" dirty="0" err="1" smtClean="0"/>
              <a:t>maintenance</a:t>
            </a:r>
            <a:r>
              <a:rPr lang="de-DE" sz="2000" dirty="0" smtClean="0"/>
              <a:t> </a:t>
            </a:r>
            <a:r>
              <a:rPr lang="de-DE" sz="2000" dirty="0" err="1" smtClean="0"/>
              <a:t>costs</a:t>
            </a:r>
            <a:r>
              <a:rPr lang="de-DE" sz="2000" dirty="0" smtClean="0"/>
              <a:t> for open </a:t>
            </a:r>
            <a:r>
              <a:rPr lang="de-DE" sz="2000" dirty="0" err="1" smtClean="0"/>
              <a:t>source</a:t>
            </a:r>
            <a:r>
              <a:rPr lang="de-DE" sz="2000" dirty="0" smtClean="0"/>
              <a:t> publishing </a:t>
            </a:r>
            <a:r>
              <a:rPr lang="de-DE" sz="2000" dirty="0" err="1" smtClean="0"/>
              <a:t>software</a:t>
            </a:r>
            <a:endParaRPr lang="de-DE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€ 12.000 Euro for </a:t>
            </a:r>
            <a:r>
              <a:rPr lang="de-DE" sz="2000" dirty="0" err="1" smtClean="0"/>
              <a:t>further</a:t>
            </a:r>
            <a:r>
              <a:rPr lang="de-DE" sz="2000" dirty="0" smtClean="0"/>
              <a:t> </a:t>
            </a:r>
            <a:r>
              <a:rPr lang="de-DE" sz="2000" dirty="0" err="1" smtClean="0"/>
              <a:t>software</a:t>
            </a:r>
            <a:r>
              <a:rPr lang="de-DE" sz="2000" dirty="0" smtClean="0"/>
              <a:t>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 – </a:t>
            </a:r>
            <a:r>
              <a:rPr lang="de-DE" sz="2000" dirty="0" err="1" smtClean="0"/>
              <a:t>developing</a:t>
            </a:r>
            <a:r>
              <a:rPr lang="de-DE" sz="2000" dirty="0" smtClean="0"/>
              <a:t> </a:t>
            </a:r>
            <a:r>
              <a:rPr lang="de-DE" sz="2000" dirty="0" err="1" smtClean="0"/>
              <a:t>value-adding</a:t>
            </a:r>
            <a:r>
              <a:rPr lang="de-DE" sz="2000" dirty="0" smtClean="0"/>
              <a:t> </a:t>
            </a:r>
            <a:r>
              <a:rPr lang="de-DE" sz="2000" dirty="0" err="1" smtClean="0"/>
              <a:t>features</a:t>
            </a:r>
            <a:r>
              <a:rPr lang="de-DE" sz="2000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€ 4.000 Marketing, </a:t>
            </a:r>
            <a:r>
              <a:rPr lang="de-DE" sz="2000" dirty="0" err="1" smtClean="0"/>
              <a:t>advertisment</a:t>
            </a:r>
            <a:r>
              <a:rPr lang="de-DE" sz="2000" dirty="0" smtClean="0"/>
              <a:t>, </a:t>
            </a:r>
            <a:r>
              <a:rPr lang="de-DE" sz="2000" dirty="0" err="1" smtClean="0"/>
              <a:t>flyers</a:t>
            </a:r>
            <a:r>
              <a:rPr lang="de-DE" sz="2000" dirty="0" smtClean="0"/>
              <a:t>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 of the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€ 3.000 </a:t>
            </a:r>
            <a:r>
              <a:rPr lang="de-DE" sz="2000" dirty="0" err="1" smtClean="0"/>
              <a:t>travel</a:t>
            </a:r>
            <a:r>
              <a:rPr lang="de-DE" sz="2000" dirty="0" smtClean="0"/>
              <a:t> </a:t>
            </a:r>
            <a:r>
              <a:rPr lang="de-DE" sz="2000" dirty="0" err="1" smtClean="0"/>
              <a:t>costs</a:t>
            </a:r>
            <a:r>
              <a:rPr lang="de-DE" sz="2000" dirty="0" smtClean="0"/>
              <a:t> for the </a:t>
            </a:r>
            <a:r>
              <a:rPr lang="de-DE" sz="2000" dirty="0" err="1" smtClean="0"/>
              <a:t>editors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European </a:t>
            </a:r>
            <a:r>
              <a:rPr lang="de-DE" sz="2000" dirty="0" err="1" smtClean="0"/>
              <a:t>conferences</a:t>
            </a:r>
            <a:endParaRPr lang="de-DE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€4.500 Euro (30 x 150 Euro) for </a:t>
            </a:r>
            <a:r>
              <a:rPr lang="de-DE" sz="2000" dirty="0" err="1" smtClean="0"/>
              <a:t>language</a:t>
            </a:r>
            <a:r>
              <a:rPr lang="de-DE" sz="2000" dirty="0" smtClean="0"/>
              <a:t> check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€ 1.200 </a:t>
            </a:r>
            <a:r>
              <a:rPr lang="de-DE" sz="2000" dirty="0" err="1" smtClean="0"/>
              <a:t>Current</a:t>
            </a:r>
            <a:r>
              <a:rPr lang="de-DE" sz="2000" dirty="0" smtClean="0"/>
              <a:t> </a:t>
            </a:r>
            <a:r>
              <a:rPr lang="de-DE" sz="2000" dirty="0" err="1" smtClean="0"/>
              <a:t>business</a:t>
            </a:r>
            <a:r>
              <a:rPr lang="de-DE" sz="2000" dirty="0" smtClean="0"/>
              <a:t> </a:t>
            </a:r>
            <a:r>
              <a:rPr lang="de-DE" sz="2000" dirty="0" err="1" smtClean="0"/>
              <a:t>necessities</a:t>
            </a:r>
            <a:endParaRPr lang="de-DE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€20.000 </a:t>
            </a:r>
            <a:r>
              <a:rPr lang="de-DE" sz="2000" dirty="0" err="1" smtClean="0"/>
              <a:t>Assistant</a:t>
            </a:r>
            <a:r>
              <a:rPr lang="de-DE" sz="2000" dirty="0" smtClean="0"/>
              <a:t> </a:t>
            </a:r>
            <a:r>
              <a:rPr lang="de-DE" sz="2000" dirty="0" err="1" smtClean="0"/>
              <a:t>to</a:t>
            </a:r>
            <a:r>
              <a:rPr lang="de-DE" sz="2000" dirty="0" smtClean="0"/>
              <a:t> the Editor</a:t>
            </a:r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€ 5.000 Maintenance and </a:t>
            </a:r>
            <a:r>
              <a:rPr lang="de-DE" sz="2000" dirty="0" err="1" smtClean="0"/>
              <a:t>further</a:t>
            </a:r>
            <a:r>
              <a:rPr lang="de-DE" sz="2000" dirty="0" smtClean="0"/>
              <a:t> </a:t>
            </a:r>
            <a:r>
              <a:rPr lang="de-DE" sz="2000" dirty="0" err="1" smtClean="0"/>
              <a:t>development</a:t>
            </a:r>
            <a:r>
              <a:rPr lang="de-DE" sz="2000" dirty="0" smtClean="0"/>
              <a:t> of the </a:t>
            </a:r>
            <a:r>
              <a:rPr lang="de-DE" sz="2000" dirty="0" err="1" smtClean="0"/>
              <a:t>website</a:t>
            </a:r>
            <a:r>
              <a:rPr lang="de-DE" sz="2000" dirty="0" smtClean="0"/>
              <a:t> and the </a:t>
            </a:r>
            <a:r>
              <a:rPr lang="de-DE" sz="2000" dirty="0" err="1" smtClean="0"/>
              <a:t>document</a:t>
            </a:r>
            <a:r>
              <a:rPr lang="de-DE" sz="2000" dirty="0" smtClean="0"/>
              <a:t> </a:t>
            </a:r>
            <a:r>
              <a:rPr lang="de-DE" sz="2000" dirty="0" err="1" smtClean="0"/>
              <a:t>data</a:t>
            </a:r>
            <a:r>
              <a:rPr lang="de-DE" sz="2000" dirty="0" smtClean="0"/>
              <a:t> </a:t>
            </a:r>
            <a:r>
              <a:rPr lang="de-DE" sz="2000" dirty="0" err="1" smtClean="0"/>
              <a:t>base</a:t>
            </a:r>
            <a:endParaRPr lang="de-DE" sz="20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de-DE" sz="2000" dirty="0" smtClean="0"/>
              <a:t>€1.300 </a:t>
            </a:r>
            <a:r>
              <a:rPr lang="de-DE" sz="2000" dirty="0" err="1" smtClean="0"/>
              <a:t>Licences</a:t>
            </a:r>
            <a:r>
              <a:rPr lang="de-DE" sz="2000" dirty="0" smtClean="0"/>
              <a:t> (</a:t>
            </a:r>
            <a:r>
              <a:rPr lang="de-DE" sz="2000" dirty="0" err="1" smtClean="0"/>
              <a:t>software´data</a:t>
            </a:r>
            <a:r>
              <a:rPr lang="de-DE" sz="2000" dirty="0" smtClean="0"/>
              <a:t> </a:t>
            </a:r>
            <a:r>
              <a:rPr lang="de-DE" sz="2000" dirty="0" err="1" smtClean="0"/>
              <a:t>base</a:t>
            </a:r>
            <a:r>
              <a:rPr lang="de-DE" sz="2000" dirty="0" smtClean="0"/>
              <a:t>, </a:t>
            </a:r>
            <a:r>
              <a:rPr lang="de-DE" sz="2000" dirty="0" err="1" smtClean="0"/>
              <a:t>plagiarism</a:t>
            </a:r>
            <a:r>
              <a:rPr lang="de-DE" sz="2000" dirty="0" smtClean="0"/>
              <a:t> </a:t>
            </a:r>
            <a:r>
              <a:rPr lang="de-DE" sz="2000" dirty="0" err="1" smtClean="0"/>
              <a:t>control</a:t>
            </a:r>
            <a:r>
              <a:rPr lang="de-DE" sz="2000" dirty="0" smtClean="0"/>
              <a:t>, </a:t>
            </a:r>
            <a:r>
              <a:rPr lang="de-DE" sz="2000" dirty="0" err="1" smtClean="0"/>
              <a:t>provider</a:t>
            </a:r>
            <a:r>
              <a:rPr lang="de-DE" sz="2000" dirty="0" smtClean="0"/>
              <a:t> </a:t>
            </a:r>
            <a:r>
              <a:rPr lang="de-DE" sz="2000" dirty="0" err="1" smtClean="0"/>
              <a:t>fees</a:t>
            </a:r>
            <a:r>
              <a:rPr lang="de-DE" sz="2000" dirty="0" smtClean="0"/>
              <a:t>,…</a:t>
            </a:r>
          </a:p>
          <a:p>
            <a:endParaRPr lang="en-US" dirty="0"/>
          </a:p>
        </p:txBody>
      </p:sp>
      <p:sp>
        <p:nvSpPr>
          <p:cNvPr id="4" name="Pfeil nach links 3">
            <a:hlinkClick r:id="rId3" action="ppaction://hlinksldjump"/>
          </p:cNvPr>
          <p:cNvSpPr/>
          <p:nvPr/>
        </p:nvSpPr>
        <p:spPr>
          <a:xfrm>
            <a:off x="6876256" y="260648"/>
            <a:ext cx="2088232" cy="7920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Back to financing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feld 12"/>
          <p:cNvSpPr txBox="1"/>
          <p:nvPr/>
        </p:nvSpPr>
        <p:spPr>
          <a:xfrm>
            <a:off x="1187624" y="1268760"/>
            <a:ext cx="2520280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000" b="1" dirty="0" smtClean="0"/>
              <a:t>International führend</a:t>
            </a:r>
            <a:endParaRPr lang="de-DE" sz="20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179512" y="1700808"/>
            <a:ext cx="47525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Journal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</a:t>
            </a:r>
            <a:r>
              <a:rPr lang="de-DE" sz="2000" b="1" dirty="0" err="1" smtClean="0"/>
              <a:t>Association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for</a:t>
            </a:r>
            <a:r>
              <a:rPr lang="de-DE" sz="2000" b="1" dirty="0" smtClean="0"/>
              <a:t> Information Science </a:t>
            </a:r>
            <a:r>
              <a:rPr lang="de-DE" sz="2000" b="1" dirty="0" err="1" smtClean="0"/>
              <a:t>and</a:t>
            </a:r>
            <a:r>
              <a:rPr lang="de-DE" sz="2000" b="1" dirty="0" smtClean="0"/>
              <a:t> Technology (</a:t>
            </a:r>
            <a:r>
              <a:rPr lang="de-DE" sz="2000" b="1" dirty="0" err="1" smtClean="0"/>
              <a:t>ASIS&amp;T</a:t>
            </a:r>
            <a:r>
              <a:rPr lang="de-DE" sz="2000" b="1" dirty="0" smtClean="0"/>
              <a:t>)</a:t>
            </a:r>
            <a:r>
              <a:rPr lang="de-DE" sz="2000" dirty="0" smtClean="0"/>
              <a:t>) – </a:t>
            </a:r>
            <a:r>
              <a:rPr lang="de-DE" sz="2000" dirty="0" err="1" smtClean="0"/>
              <a:t>JASIS</a:t>
            </a:r>
            <a:r>
              <a:rPr lang="de-DE" sz="2000" dirty="0" smtClean="0"/>
              <a:t>/T</a:t>
            </a:r>
            <a:endParaRPr lang="de-DE" sz="2000" b="1" dirty="0"/>
          </a:p>
        </p:txBody>
      </p:sp>
      <p:sp>
        <p:nvSpPr>
          <p:cNvPr id="7" name="Textfeld 6"/>
          <p:cNvSpPr txBox="1"/>
          <p:nvPr/>
        </p:nvSpPr>
        <p:spPr>
          <a:xfrm>
            <a:off x="179512" y="2646784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de-DE" sz="2000" dirty="0" smtClean="0"/>
              <a:t>Information Processing &amp; Management" </a:t>
            </a:r>
            <a:r>
              <a:rPr lang="de-DE" sz="2000" b="1" dirty="0" smtClean="0"/>
              <a:t>- </a:t>
            </a:r>
            <a:r>
              <a:rPr lang="de-DE" sz="2000" b="1" dirty="0" err="1" smtClean="0"/>
              <a:t>IPM</a:t>
            </a:r>
            <a:endParaRPr lang="de-DE" sz="20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179512" y="3284984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000" dirty="0" smtClean="0"/>
              <a:t>Journal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Documentation</a:t>
            </a:r>
            <a:r>
              <a:rPr lang="de-DE" sz="2000" dirty="0" smtClean="0"/>
              <a:t> -  </a:t>
            </a:r>
            <a:r>
              <a:rPr lang="de-DE" sz="2000" b="1" dirty="0" err="1" smtClean="0"/>
              <a:t>JoD</a:t>
            </a:r>
            <a:endParaRPr lang="de-DE" sz="20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6228184" y="1268760"/>
            <a:ext cx="1872208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000" b="1" dirty="0" smtClean="0"/>
              <a:t>in Deutschland</a:t>
            </a:r>
            <a:endParaRPr lang="de-DE" sz="20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5292080" y="1916832"/>
            <a:ext cx="33123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Zeitschrift für Bibliotheks-wesen und Bibliographie - </a:t>
            </a:r>
            <a:r>
              <a:rPr lang="de-DE" sz="2000" b="1" dirty="0" err="1" smtClean="0"/>
              <a:t>ZfBB</a:t>
            </a:r>
            <a:endParaRPr lang="de-DE" sz="2000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5292080" y="2852936"/>
            <a:ext cx="3456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Information - Wissenschaft und Praxis - </a:t>
            </a:r>
            <a:r>
              <a:rPr lang="de-DE" sz="2000" b="1" dirty="0" err="1" smtClean="0"/>
              <a:t>IWP</a:t>
            </a:r>
            <a:endParaRPr lang="de-DE" sz="20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827584" y="4021901"/>
            <a:ext cx="6840760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lvl="0" indent="-266700">
              <a:buFont typeface="Wingdings" pitchFamily="2" charset="2"/>
              <a:buChar char="§"/>
            </a:pPr>
            <a:r>
              <a:rPr lang="en-US" sz="1400" dirty="0" smtClean="0"/>
              <a:t>Library and  Information Science Research (</a:t>
            </a:r>
            <a:r>
              <a:rPr lang="en-US" sz="1400" dirty="0" err="1" smtClean="0"/>
              <a:t>LISR</a:t>
            </a:r>
            <a:r>
              <a:rPr lang="en-US" sz="1400" dirty="0" smtClean="0"/>
              <a:t>)</a:t>
            </a:r>
            <a:endParaRPr lang="de-DE" sz="1400" dirty="0" smtClean="0"/>
          </a:p>
          <a:p>
            <a:pPr marL="266700" lvl="0" indent="-266700">
              <a:buFont typeface="Wingdings" pitchFamily="2" charset="2"/>
              <a:buChar char="§"/>
            </a:pPr>
            <a:r>
              <a:rPr lang="en-US" sz="1400" dirty="0" smtClean="0"/>
              <a:t>Proceedings of the American Society for Information</a:t>
            </a:r>
          </a:p>
          <a:p>
            <a:pPr marL="266700" lvl="0" indent="-266700">
              <a:buFont typeface="Wingdings" pitchFamily="2" charset="2"/>
              <a:buChar char="§"/>
            </a:pPr>
            <a:r>
              <a:rPr lang="en-US" sz="1400" dirty="0" smtClean="0"/>
              <a:t>Science and Technology (and Proceedings of the </a:t>
            </a:r>
            <a:r>
              <a:rPr lang="en-US" sz="1400" dirty="0" err="1" smtClean="0"/>
              <a:t>ASIS&amp;T</a:t>
            </a:r>
            <a:r>
              <a:rPr lang="en-US" sz="1400" dirty="0" smtClean="0"/>
              <a:t> Annual Meeting)</a:t>
            </a:r>
            <a:endParaRPr lang="de-DE" sz="1400" dirty="0" smtClean="0"/>
          </a:p>
          <a:p>
            <a:pPr marL="266700" indent="-266700">
              <a:buFont typeface="Wingdings" pitchFamily="2" charset="2"/>
              <a:buChar char="§"/>
            </a:pPr>
            <a:r>
              <a:rPr lang="de-DE" sz="1400" dirty="0" err="1" smtClean="0"/>
              <a:t>Scientometrics</a:t>
            </a:r>
            <a:endParaRPr lang="de-DE" sz="1400" dirty="0" smtClean="0"/>
          </a:p>
          <a:p>
            <a:pPr marL="266700" lvl="0" indent="-266700">
              <a:buFont typeface="Wingdings" pitchFamily="2" charset="2"/>
              <a:buChar char="§"/>
            </a:pPr>
            <a:r>
              <a:rPr lang="de-DE" sz="1400" dirty="0" smtClean="0"/>
              <a:t>Electronic Library</a:t>
            </a:r>
          </a:p>
          <a:p>
            <a:pPr marL="266700" lvl="0" indent="-266700">
              <a:buFont typeface="Wingdings" pitchFamily="2" charset="2"/>
              <a:buChar char="§"/>
            </a:pPr>
            <a:r>
              <a:rPr lang="en-US" sz="1400" dirty="0" smtClean="0"/>
              <a:t>Information Technology and Libraries (and Journal of Library Automation)</a:t>
            </a:r>
            <a:endParaRPr lang="de-DE" sz="1400" dirty="0" smtClean="0"/>
          </a:p>
          <a:p>
            <a:pPr marL="266700" lvl="0" indent="-266700">
              <a:buFont typeface="Wingdings" pitchFamily="2" charset="2"/>
              <a:buChar char="§"/>
            </a:pPr>
            <a:r>
              <a:rPr lang="de-DE" sz="1400" dirty="0" smtClean="0"/>
              <a:t>Library Resources &amp; Technical Services</a:t>
            </a:r>
          </a:p>
          <a:p>
            <a:pPr marL="266700" indent="-266700">
              <a:buFont typeface="Wingdings" pitchFamily="2" charset="2"/>
              <a:buChar char="§"/>
            </a:pPr>
            <a:r>
              <a:rPr lang="en-US" sz="1400" dirty="0" smtClean="0"/>
              <a:t>Program—Automated</a:t>
            </a:r>
            <a:r>
              <a:rPr lang="en-US" sz="1400" i="1" dirty="0" smtClean="0"/>
              <a:t> Library and Information Systems</a:t>
            </a:r>
          </a:p>
          <a:p>
            <a:pPr marL="266700" indent="-266700">
              <a:buFont typeface="Wingdings" pitchFamily="2" charset="2"/>
              <a:buChar char="§"/>
            </a:pPr>
            <a:r>
              <a:rPr lang="en-US" sz="1400" b="1" dirty="0" smtClean="0"/>
              <a:t>Journal of Library and Information Studies (Taiwan) OA</a:t>
            </a:r>
          </a:p>
          <a:p>
            <a:pPr marL="266700" indent="-266700">
              <a:buFont typeface="Wingdings" pitchFamily="2" charset="2"/>
              <a:buChar char="§"/>
            </a:pPr>
            <a:r>
              <a:rPr lang="en-US" sz="1400" b="1" dirty="0" smtClean="0"/>
              <a:t>International Journal of Library and Information Science (</a:t>
            </a:r>
            <a:r>
              <a:rPr lang="en-US" sz="1400" b="1" dirty="0" err="1" smtClean="0"/>
              <a:t>IJLIS</a:t>
            </a:r>
            <a:r>
              <a:rPr lang="en-US" sz="1400" b="1" dirty="0" smtClean="0"/>
              <a:t>) OA , mainly Asia, Africa</a:t>
            </a:r>
            <a:endParaRPr lang="en-US" sz="1200" i="1" dirty="0" smtClean="0"/>
          </a:p>
          <a:p>
            <a:r>
              <a:rPr lang="en-US" sz="1200" i="1" dirty="0" smtClean="0"/>
              <a:t>….</a:t>
            </a:r>
            <a:endParaRPr lang="en-US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755576" y="404664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Q1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information science journal?</a:t>
            </a:r>
            <a:endParaRPr lang="de-DE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6" grpId="0"/>
      <p:bldP spid="7" grpId="0"/>
      <p:bldP spid="8" grpId="0"/>
      <p:bldP spid="11" grpId="0" animBg="1"/>
      <p:bldP spid="12" grpId="0"/>
      <p:bldP spid="14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332656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Q1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information science journal?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395536" y="1916832"/>
            <a:ext cx="3168352" cy="40011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000" b="1" dirty="0" smtClean="0">
                <a:solidFill>
                  <a:srgbClr val="002060"/>
                </a:solidFill>
              </a:rPr>
              <a:t>Internationally leading</a:t>
            </a:r>
            <a:endParaRPr lang="de-DE" sz="2000" b="1" dirty="0">
              <a:solidFill>
                <a:srgbClr val="00206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23528" y="2492896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Journal of </a:t>
            </a:r>
            <a:r>
              <a:rPr lang="de-DE" sz="2000" dirty="0" err="1" smtClean="0"/>
              <a:t>the</a:t>
            </a:r>
            <a:r>
              <a:rPr lang="de-DE" sz="2000" dirty="0" smtClean="0"/>
              <a:t> Ass. </a:t>
            </a:r>
            <a:r>
              <a:rPr lang="de-DE" sz="2000" dirty="0" err="1" smtClean="0"/>
              <a:t>for</a:t>
            </a:r>
            <a:r>
              <a:rPr lang="de-DE" sz="2000" dirty="0" smtClean="0"/>
              <a:t> Inf. Sc. </a:t>
            </a:r>
            <a:r>
              <a:rPr lang="de-DE" sz="2000" dirty="0" err="1" smtClean="0"/>
              <a:t>and</a:t>
            </a:r>
            <a:r>
              <a:rPr lang="de-DE" sz="2000" dirty="0" smtClean="0"/>
              <a:t> Techn. - </a:t>
            </a:r>
            <a:r>
              <a:rPr lang="de-DE" sz="2000" b="1" dirty="0" err="1" smtClean="0"/>
              <a:t>JASIS</a:t>
            </a:r>
            <a:r>
              <a:rPr lang="de-DE" sz="2000" b="1" dirty="0" smtClean="0"/>
              <a:t>/T</a:t>
            </a:r>
          </a:p>
          <a:p>
            <a:r>
              <a:rPr lang="de-DE" sz="2000" b="1" dirty="0" err="1" smtClean="0"/>
              <a:t>Wiley</a:t>
            </a:r>
            <a:endParaRPr lang="de-DE" sz="20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323528" y="3801234"/>
            <a:ext cx="32203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0" algn="l"/>
              </a:tabLst>
            </a:pPr>
            <a:r>
              <a:rPr lang="de-DE" sz="2000" dirty="0" smtClean="0"/>
              <a:t>Information Processing &amp; Management </a:t>
            </a:r>
            <a:r>
              <a:rPr lang="de-DE" sz="2000" b="1" dirty="0" smtClean="0"/>
              <a:t>– </a:t>
            </a:r>
            <a:r>
              <a:rPr lang="de-DE" sz="2000" b="1" dirty="0" err="1" smtClean="0"/>
              <a:t>IPM</a:t>
            </a:r>
            <a:r>
              <a:rPr lang="de-DE" sz="2000" b="1" dirty="0" smtClean="0"/>
              <a:t/>
            </a:r>
            <a:br>
              <a:rPr lang="de-DE" sz="2000" b="1" dirty="0" smtClean="0"/>
            </a:br>
            <a:r>
              <a:rPr lang="de-DE" sz="2000" b="1" dirty="0" err="1" smtClean="0"/>
              <a:t>Elsevier</a:t>
            </a:r>
            <a:endParaRPr lang="de-DE" sz="20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323528" y="5085184"/>
            <a:ext cx="27143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Journal of Documentation -  </a:t>
            </a:r>
            <a:r>
              <a:rPr lang="de-DE" sz="2000" b="1" dirty="0" err="1" smtClean="0"/>
              <a:t>JoD</a:t>
            </a:r>
            <a:endParaRPr lang="de-DE" sz="2000" b="1" dirty="0" smtClean="0"/>
          </a:p>
          <a:p>
            <a:r>
              <a:rPr lang="de-DE" sz="2000" b="1" dirty="0" smtClean="0"/>
              <a:t>Thomson Reuters</a:t>
            </a:r>
            <a:endParaRPr lang="de-DE" sz="20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3711832" y="2492896"/>
            <a:ext cx="50366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All members of the Editorial Board are from the USA </a:t>
            </a:r>
            <a:r>
              <a:rPr lang="de-DE" dirty="0" err="1" smtClean="0"/>
              <a:t>or</a:t>
            </a:r>
            <a:r>
              <a:rPr lang="de-DE" dirty="0" smtClean="0"/>
              <a:t> Canada – Editor in </a:t>
            </a:r>
            <a:r>
              <a:rPr lang="de-DE" dirty="0" err="1" smtClean="0"/>
              <a:t>Chief</a:t>
            </a:r>
            <a:r>
              <a:rPr lang="de-DE" dirty="0" smtClean="0"/>
              <a:t> Blaise Cronin</a:t>
            </a:r>
            <a:endParaRPr lang="de-DE" b="1" dirty="0"/>
          </a:p>
        </p:txBody>
      </p:sp>
      <p:sp>
        <p:nvSpPr>
          <p:cNvPr id="14" name="Textfeld 13"/>
          <p:cNvSpPr txBox="1"/>
          <p:nvPr/>
        </p:nvSpPr>
        <p:spPr>
          <a:xfrm>
            <a:off x="3711832" y="3140968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since 2008 green/</a:t>
            </a:r>
            <a:r>
              <a:rPr lang="de-DE" i="1" dirty="0" smtClean="0"/>
              <a:t>yellow </a:t>
            </a:r>
            <a:r>
              <a:rPr lang="de-DE" dirty="0" smtClean="0"/>
              <a:t>OA (preprints)</a:t>
            </a:r>
            <a:endParaRPr lang="de-DE" b="1" dirty="0"/>
          </a:p>
        </p:txBody>
      </p:sp>
      <p:sp>
        <p:nvSpPr>
          <p:cNvPr id="15" name="Textfeld 14"/>
          <p:cNvSpPr txBox="1"/>
          <p:nvPr/>
        </p:nvSpPr>
        <p:spPr>
          <a:xfrm>
            <a:off x="3711832" y="3635732"/>
            <a:ext cx="52526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11 out of 37 members of the Editorial Board are from EU countries </a:t>
            </a:r>
            <a:r>
              <a:rPr lang="de-DE" b="1" dirty="0" smtClean="0"/>
              <a:t> </a:t>
            </a:r>
            <a:r>
              <a:rPr lang="de-DE" dirty="0" smtClean="0"/>
              <a:t>- Editor in chief Fabio Crestani, Lugano − OA: APC $1800</a:t>
            </a:r>
            <a:endParaRPr lang="de-DE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3707904" y="4571836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increasingly technologically oriented</a:t>
            </a:r>
            <a:endParaRPr lang="de-DE" b="1" dirty="0"/>
          </a:p>
        </p:txBody>
      </p:sp>
      <p:sp>
        <p:nvSpPr>
          <p:cNvPr id="17" name="Textfeld 16"/>
          <p:cNvSpPr txBox="1"/>
          <p:nvPr/>
        </p:nvSpPr>
        <p:spPr>
          <a:xfrm>
            <a:off x="3711832" y="5157192"/>
            <a:ext cx="45404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16 out of 19 members of the Editorial Board are from EU countries - Editor in chief David Bawden,  City University London</a:t>
            </a:r>
            <a:endParaRPr lang="de-DE" b="1" dirty="0"/>
          </a:p>
        </p:txBody>
      </p:sp>
      <p:pic>
        <p:nvPicPr>
          <p:cNvPr id="5222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09975" y="0"/>
            <a:ext cx="553402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260648"/>
            <a:ext cx="7920880" cy="461665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Q1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information science journal?</a:t>
            </a:r>
            <a:endParaRPr lang="de-DE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13" name="Tabelle 12"/>
          <p:cNvGraphicFramePr>
            <a:graphicFrameLocks noGrp="1"/>
          </p:cNvGraphicFramePr>
          <p:nvPr/>
        </p:nvGraphicFramePr>
        <p:xfrm>
          <a:off x="539552" y="1340768"/>
          <a:ext cx="7704857" cy="4104450"/>
        </p:xfrm>
        <a:graphic>
          <a:graphicData uri="http://schemas.openxmlformats.org/drawingml/2006/table">
            <a:tbl>
              <a:tblPr/>
              <a:tblGrid>
                <a:gridCol w="777496"/>
                <a:gridCol w="2823202"/>
                <a:gridCol w="943193"/>
                <a:gridCol w="777496"/>
                <a:gridCol w="1440277"/>
                <a:gridCol w="943193"/>
              </a:tblGrid>
              <a:tr h="820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Rank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No. of articles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Rank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Country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No. of articles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USA 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1631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Singapur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112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Great Britain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720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Belgium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Canada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271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13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Israel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People’s Republic of China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221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Japan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Spain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Denmark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Taiwan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16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Sweden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Finland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151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Germany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66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8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Australia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18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France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55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The Netherlands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147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Italy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51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72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South Korea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128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Switzerland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49</a:t>
                      </a:r>
                      <a:endParaRPr lang="de-DE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467544" y="836712"/>
            <a:ext cx="7848872" cy="461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marL="914400" marR="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333300"/>
              </a:buClr>
              <a:buSzPct val="100000"/>
              <a:tabLst/>
            </a:pPr>
            <a:r>
              <a:rPr kumimoji="0" lang="de-DE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Publications in international information science journals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79512" y="5456257"/>
            <a:ext cx="8568952" cy="1015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5010" tIns="76176" rIns="91440" bIns="76176" numCol="1" anchor="ctr" anchorCtr="0" compatLnSpc="1">
            <a:prstTxWarp prst="textNoShape">
              <a:avLst/>
            </a:prstTxWarp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Source: </a:t>
            </a:r>
            <a:r>
              <a:rPr lang="en-US" sz="1400" b="1" dirty="0" smtClean="0">
                <a:ea typeface="Times New Roman" pitchFamily="18" charset="0"/>
                <a:cs typeface="Arial" pitchFamily="34" charset="0"/>
              </a:rPr>
              <a:t>Web of Science) (2000 – 2011) </a:t>
            </a: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– Ranking according to countries </a:t>
            </a:r>
            <a:r>
              <a:rPr lang="en-US" sz="1400" b="1" dirty="0" smtClean="0">
                <a:ea typeface="Times New Roman" pitchFamily="18" charset="0"/>
                <a:cs typeface="Arial" pitchFamily="34" charset="0"/>
              </a:rPr>
              <a:t>(n=4395 articles</a:t>
            </a:r>
            <a:r>
              <a:rPr lang="en-US" sz="1400" dirty="0" smtClean="0">
                <a:ea typeface="Times New Roman" pitchFamily="18" charset="0"/>
                <a:cs typeface="Arial" pitchFamily="34" charset="0"/>
              </a:rPr>
              <a:t>); cf Schlögl Christian (2013): International visibility of European and in particular German-language publications in library and information science. In Hans-Christoph Hobohm (Hrsg.): Proceedings des 13. Internationalen Symposiums für Informationswissenschaft (ISI 2013), Glückstadt: Hülsbusch, 2013, 50-62.</a:t>
            </a:r>
            <a:endParaRPr lang="en-US" sz="1400" dirty="0" smtClean="0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260648"/>
            <a:ext cx="792088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Q2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European information science journal/publication platform?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0" name="Textfeld 9"/>
          <p:cNvSpPr txBox="1"/>
          <p:nvPr/>
        </p:nvSpPr>
        <p:spPr>
          <a:xfrm>
            <a:off x="683568" y="1412776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b="1" dirty="0" smtClean="0"/>
              <a:t>Science is international </a:t>
            </a:r>
            <a:r>
              <a:rPr lang="de-DE" sz="2200" dirty="0" smtClean="0"/>
              <a:t>– </a:t>
            </a:r>
            <a:r>
              <a:rPr lang="de-DE" sz="2200" b="1" dirty="0" smtClean="0"/>
              <a:t>all information science scholars are welcome in EIS</a:t>
            </a:r>
            <a:endParaRPr lang="de-DE" sz="2200" b="1" dirty="0"/>
          </a:p>
        </p:txBody>
      </p:sp>
      <p:sp>
        <p:nvSpPr>
          <p:cNvPr id="11" name="Textfeld 10"/>
          <p:cNvSpPr txBox="1"/>
          <p:nvPr/>
        </p:nvSpPr>
        <p:spPr>
          <a:xfrm>
            <a:off x="611560" y="2780928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Is there a typical </a:t>
            </a:r>
            <a:r>
              <a:rPr lang="de-DE" sz="2200" b="1" dirty="0" smtClean="0"/>
              <a:t>European understanding of information and information science</a:t>
            </a:r>
            <a:r>
              <a:rPr lang="de-DE" sz="2200" dirty="0" smtClean="0"/>
              <a:t>?</a:t>
            </a:r>
            <a:endParaRPr lang="de-DE" sz="2200" b="1" dirty="0"/>
          </a:p>
        </p:txBody>
      </p:sp>
      <p:sp>
        <p:nvSpPr>
          <p:cNvPr id="12" name="Textfeld 11"/>
          <p:cNvSpPr txBox="1"/>
          <p:nvPr/>
        </p:nvSpPr>
        <p:spPr>
          <a:xfrm>
            <a:off x="611560" y="3645024"/>
            <a:ext cx="78488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Is this specific information understanding based in </a:t>
            </a:r>
            <a:r>
              <a:rPr lang="de-DE" sz="2200" b="1" dirty="0" err="1" smtClean="0"/>
              <a:t>Europe´s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cultural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diversity</a:t>
            </a:r>
            <a:r>
              <a:rPr lang="de-DE" sz="2200" b="1" dirty="0" smtClean="0"/>
              <a:t> and </a:t>
            </a:r>
            <a:r>
              <a:rPr lang="de-DE" sz="2200" b="1" dirty="0" err="1" smtClean="0"/>
              <a:t>its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law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tradition</a:t>
            </a:r>
            <a:r>
              <a:rPr lang="de-DE" sz="2200" dirty="0" smtClean="0"/>
              <a:t>  - for </a:t>
            </a:r>
            <a:r>
              <a:rPr lang="de-DE" sz="2200" dirty="0" err="1" smtClean="0"/>
              <a:t>instance</a:t>
            </a:r>
            <a:r>
              <a:rPr lang="de-DE" sz="2200" dirty="0" smtClean="0"/>
              <a:t> </a:t>
            </a:r>
            <a:r>
              <a:rPr lang="de-DE" sz="2200" dirty="0" err="1" smtClean="0"/>
              <a:t>copyright</a:t>
            </a:r>
            <a:r>
              <a:rPr lang="de-DE" sz="2200" dirty="0" smtClean="0"/>
              <a:t> vs. </a:t>
            </a:r>
            <a:r>
              <a:rPr lang="de-DE" sz="2200" dirty="0" err="1" smtClean="0"/>
              <a:t>authors</a:t>
            </a:r>
            <a:r>
              <a:rPr lang="de-DE" sz="2200" dirty="0" smtClean="0"/>
              <a:t>´ </a:t>
            </a:r>
            <a:r>
              <a:rPr lang="de-DE" sz="2200" dirty="0" err="1" smtClean="0"/>
              <a:t>rights</a:t>
            </a:r>
            <a:r>
              <a:rPr lang="de-DE" sz="2200" dirty="0" smtClean="0"/>
              <a:t> ?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15" name="Textfeld 14"/>
          <p:cNvSpPr txBox="1"/>
          <p:nvPr/>
        </p:nvSpPr>
        <p:spPr>
          <a:xfrm>
            <a:off x="539552" y="1412776"/>
            <a:ext cx="78488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European </a:t>
            </a:r>
            <a:r>
              <a:rPr lang="de-DE" sz="2200" dirty="0" err="1" smtClean="0"/>
              <a:t>culture</a:t>
            </a:r>
            <a:r>
              <a:rPr lang="de-DE" sz="2200" dirty="0" smtClean="0"/>
              <a:t> is </a:t>
            </a:r>
            <a:r>
              <a:rPr lang="de-DE" sz="2200" dirty="0" err="1" smtClean="0"/>
              <a:t>deeply</a:t>
            </a:r>
            <a:r>
              <a:rPr lang="de-DE" sz="2200" dirty="0" smtClean="0"/>
              <a:t> </a:t>
            </a:r>
            <a:r>
              <a:rPr lang="de-DE" sz="2200" dirty="0" err="1" smtClean="0"/>
              <a:t>rooted</a:t>
            </a:r>
            <a:r>
              <a:rPr lang="de-DE" sz="2200" dirty="0" smtClean="0"/>
              <a:t> in </a:t>
            </a:r>
            <a:r>
              <a:rPr lang="de-DE" sz="2200" dirty="0" err="1" smtClean="0"/>
              <a:t>its</a:t>
            </a:r>
            <a:r>
              <a:rPr lang="de-DE" sz="2200" dirty="0" smtClean="0"/>
              <a:t> </a:t>
            </a:r>
            <a:r>
              <a:rPr lang="de-DE" sz="2200" b="1" dirty="0" err="1" smtClean="0"/>
              <a:t>language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diversity</a:t>
            </a:r>
            <a:r>
              <a:rPr lang="de-DE" sz="2200" b="1" dirty="0" smtClean="0"/>
              <a:t> </a:t>
            </a:r>
            <a:endParaRPr lang="de-DE" sz="22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539552" y="2060848"/>
            <a:ext cx="7848872" cy="36471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DE" sz="2200" dirty="0" smtClean="0"/>
              <a:t>EIS´ </a:t>
            </a:r>
            <a:r>
              <a:rPr lang="de-DE" sz="2200" dirty="0" err="1" smtClean="0"/>
              <a:t>primary</a:t>
            </a:r>
            <a:r>
              <a:rPr lang="de-DE" sz="2200" dirty="0" smtClean="0"/>
              <a:t> publication </a:t>
            </a:r>
            <a:r>
              <a:rPr lang="de-DE" sz="2200" dirty="0" err="1" smtClean="0"/>
              <a:t>language</a:t>
            </a:r>
            <a:r>
              <a:rPr lang="de-DE" sz="2200" dirty="0" smtClean="0"/>
              <a:t> </a:t>
            </a:r>
            <a:r>
              <a:rPr lang="de-DE" sz="2200" dirty="0" err="1" smtClean="0"/>
              <a:t>is</a:t>
            </a:r>
            <a:r>
              <a:rPr lang="de-DE" sz="2200" dirty="0" smtClean="0"/>
              <a:t> </a:t>
            </a:r>
            <a:r>
              <a:rPr lang="de-DE" sz="2200" b="1" dirty="0" smtClean="0"/>
              <a:t>English</a:t>
            </a:r>
            <a:r>
              <a:rPr lang="de-DE" sz="2200" dirty="0" smtClean="0"/>
              <a:t> </a:t>
            </a:r>
            <a:endParaRPr lang="de-DE" sz="2200" dirty="0" smtClean="0"/>
          </a:p>
          <a:p>
            <a:pPr>
              <a:lnSpc>
                <a:spcPct val="150000"/>
              </a:lnSpc>
            </a:pPr>
            <a:r>
              <a:rPr lang="de-DE" sz="2200" dirty="0" smtClean="0"/>
              <a:t/>
            </a:r>
            <a:br>
              <a:rPr lang="de-DE" sz="2200" dirty="0" smtClean="0"/>
            </a:br>
            <a:r>
              <a:rPr lang="de-DE" sz="2200" dirty="0" smtClean="0"/>
              <a:t>	all </a:t>
            </a:r>
            <a:r>
              <a:rPr lang="de-DE" sz="2200" dirty="0" err="1" smtClean="0"/>
              <a:t>contributions</a:t>
            </a:r>
            <a:r>
              <a:rPr lang="de-DE" sz="2200" dirty="0" smtClean="0"/>
              <a:t> will </a:t>
            </a:r>
            <a:r>
              <a:rPr lang="de-DE" sz="2200" dirty="0" err="1" smtClean="0"/>
              <a:t>be</a:t>
            </a:r>
            <a:r>
              <a:rPr lang="de-DE" sz="2200" dirty="0" smtClean="0"/>
              <a:t> </a:t>
            </a:r>
            <a:r>
              <a:rPr lang="de-DE" sz="2200" dirty="0" err="1" smtClean="0"/>
              <a:t>made</a:t>
            </a:r>
            <a:r>
              <a:rPr lang="de-DE" sz="2200" dirty="0" smtClean="0"/>
              <a:t> </a:t>
            </a:r>
            <a:r>
              <a:rPr lang="de-DE" sz="2200" dirty="0" err="1" smtClean="0"/>
              <a:t>publicly</a:t>
            </a:r>
            <a:r>
              <a:rPr lang="de-DE" sz="2200" dirty="0" smtClean="0"/>
              <a:t> </a:t>
            </a:r>
            <a:r>
              <a:rPr lang="de-DE" sz="2200" dirty="0" err="1" smtClean="0"/>
              <a:t>available</a:t>
            </a:r>
            <a:r>
              <a:rPr lang="de-DE" sz="2200" dirty="0" smtClean="0"/>
              <a:t> in </a:t>
            </a:r>
            <a:r>
              <a:rPr lang="de-DE" sz="2200" dirty="0" err="1" smtClean="0"/>
              <a:t>the</a:t>
            </a:r>
            <a:r>
              <a:rPr lang="de-DE" sz="2200" b="1" dirty="0" smtClean="0"/>
              <a:t>	</a:t>
            </a:r>
            <a:r>
              <a:rPr lang="de-DE" sz="2200" b="1" dirty="0" err="1" smtClean="0"/>
              <a:t>corresponding</a:t>
            </a:r>
            <a:r>
              <a:rPr lang="de-DE" sz="2200" b="1" dirty="0" smtClean="0"/>
              <a:t> </a:t>
            </a:r>
            <a:r>
              <a:rPr lang="de-DE" sz="2200" b="1" dirty="0" smtClean="0"/>
              <a:t>native </a:t>
            </a:r>
            <a:r>
              <a:rPr lang="de-DE" sz="2200" b="1" dirty="0" err="1" smtClean="0"/>
              <a:t>language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of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the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respective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authors</a:t>
            </a:r>
            <a:endParaRPr lang="de-DE" sz="2200" b="1" dirty="0" smtClean="0"/>
          </a:p>
          <a:p>
            <a:pPr>
              <a:lnSpc>
                <a:spcPct val="150000"/>
              </a:lnSpc>
            </a:pPr>
            <a:endParaRPr lang="de-DE" sz="2200" b="1" dirty="0" smtClean="0"/>
          </a:p>
          <a:p>
            <a:pPr>
              <a:lnSpc>
                <a:spcPct val="150000"/>
              </a:lnSpc>
            </a:pPr>
            <a:r>
              <a:rPr lang="de-DE" sz="2200" b="1" dirty="0" smtClean="0"/>
              <a:t>	</a:t>
            </a:r>
            <a:r>
              <a:rPr lang="de-DE" sz="2200" dirty="0" err="1" smtClean="0"/>
              <a:t>either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EIS </a:t>
            </a:r>
            <a:r>
              <a:rPr lang="de-DE" sz="2200" dirty="0" err="1" smtClean="0"/>
              <a:t>server</a:t>
            </a:r>
            <a:r>
              <a:rPr lang="de-DE" sz="2200" dirty="0" smtClean="0"/>
              <a:t> </a:t>
            </a:r>
            <a:r>
              <a:rPr lang="de-DE" sz="2200" dirty="0" err="1" smtClean="0"/>
              <a:t>and</a:t>
            </a:r>
            <a:r>
              <a:rPr lang="de-DE" sz="2200" dirty="0" smtClean="0"/>
              <a:t>/</a:t>
            </a:r>
            <a:r>
              <a:rPr lang="de-DE" sz="2200" dirty="0" err="1" smtClean="0"/>
              <a:t>or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a publishing </a:t>
            </a:r>
            <a:r>
              <a:rPr lang="de-DE" sz="2200" dirty="0" err="1" smtClean="0"/>
              <a:t>media</a:t>
            </a:r>
            <a:r>
              <a:rPr lang="de-DE" sz="2200" dirty="0" smtClean="0"/>
              <a:t> </a:t>
            </a:r>
            <a:r>
              <a:rPr lang="de-DE" sz="2200" dirty="0" err="1" smtClean="0"/>
              <a:t>of</a:t>
            </a:r>
            <a:r>
              <a:rPr lang="de-DE" sz="2200" dirty="0" smtClean="0"/>
              <a:t> </a:t>
            </a:r>
            <a:r>
              <a:rPr lang="de-DE" sz="2200" dirty="0" err="1" smtClean="0"/>
              <a:t>the</a:t>
            </a:r>
            <a:r>
              <a:rPr lang="de-DE" sz="2200" dirty="0" smtClean="0"/>
              <a:t> </a:t>
            </a:r>
            <a:r>
              <a:rPr lang="de-DE" sz="2200" dirty="0" smtClean="0"/>
              <a:t>	</a:t>
            </a:r>
            <a:r>
              <a:rPr lang="de-DE" sz="2200" dirty="0" err="1" smtClean="0"/>
              <a:t>respective</a:t>
            </a:r>
            <a:r>
              <a:rPr lang="de-DE" sz="2200" dirty="0" smtClean="0"/>
              <a:t> </a:t>
            </a:r>
            <a:r>
              <a:rPr lang="de-DE" sz="2200" dirty="0" err="1" smtClean="0"/>
              <a:t>country</a:t>
            </a:r>
            <a:endParaRPr lang="de-DE" sz="2200" b="1" dirty="0"/>
          </a:p>
        </p:txBody>
      </p:sp>
      <p:sp>
        <p:nvSpPr>
          <p:cNvPr id="8" name="Textfeld 7"/>
          <p:cNvSpPr txBox="1"/>
          <p:nvPr/>
        </p:nvSpPr>
        <p:spPr>
          <a:xfrm>
            <a:off x="611560" y="260648"/>
            <a:ext cx="792088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Q2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another European information science journal/publication platform?</a:t>
            </a:r>
            <a:endParaRPr lang="de-DE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feld 8"/>
          <p:cNvSpPr txBox="1"/>
          <p:nvPr/>
        </p:nvSpPr>
        <p:spPr>
          <a:xfrm>
            <a:off x="1187624" y="1225689"/>
            <a:ext cx="712879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/>
            <a:r>
              <a:rPr lang="en-US" sz="2000" dirty="0" smtClean="0"/>
              <a:t>																																																																																																																															</a:t>
            </a:r>
            <a:endParaRPr lang="en-US" sz="2000" dirty="0"/>
          </a:p>
        </p:txBody>
      </p:sp>
      <p:sp>
        <p:nvSpPr>
          <p:cNvPr id="6" name="Textfeld 5"/>
          <p:cNvSpPr txBox="1"/>
          <p:nvPr/>
        </p:nvSpPr>
        <p:spPr>
          <a:xfrm>
            <a:off x="611560" y="116632"/>
            <a:ext cx="7920880" cy="830997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marL="361950" indent="-361950"/>
            <a:r>
              <a:rPr lang="de-DE" sz="2400" b="1" dirty="0" smtClean="0">
                <a:solidFill>
                  <a:schemeClr val="bg1"/>
                </a:solidFill>
              </a:rPr>
              <a:t>Q3 </a:t>
            </a:r>
            <a:r>
              <a:rPr lang="de-DE" sz="2400" b="1" dirty="0" err="1" smtClean="0">
                <a:solidFill>
                  <a:schemeClr val="bg1"/>
                </a:solidFill>
              </a:rPr>
              <a:t>Is</a:t>
            </a:r>
            <a:r>
              <a:rPr lang="de-DE" sz="2400" b="1" dirty="0" smtClean="0">
                <a:solidFill>
                  <a:schemeClr val="bg1"/>
                </a:solidFill>
              </a:rPr>
              <a:t> there a need for a information science publication platform </a:t>
            </a:r>
            <a:r>
              <a:rPr lang="de-DE" sz="2400" b="1" dirty="0" err="1" smtClean="0">
                <a:solidFill>
                  <a:schemeClr val="bg1"/>
                </a:solidFill>
              </a:rPr>
              <a:t>as</a:t>
            </a:r>
            <a:r>
              <a:rPr lang="de-DE" sz="2400" b="1" dirty="0" smtClean="0">
                <a:solidFill>
                  <a:schemeClr val="bg1"/>
                </a:solidFill>
              </a:rPr>
              <a:t> an initiative from science </a:t>
            </a:r>
            <a:r>
              <a:rPr lang="de-DE" sz="2400" b="1" dirty="0" err="1" smtClean="0">
                <a:solidFill>
                  <a:schemeClr val="bg1"/>
                </a:solidFill>
              </a:rPr>
              <a:t>itself</a:t>
            </a:r>
            <a:r>
              <a:rPr lang="de-DE" sz="2400" b="1" dirty="0" smtClean="0">
                <a:solidFill>
                  <a:schemeClr val="bg1"/>
                </a:solidFill>
              </a:rPr>
              <a:t>?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611560" y="1340768"/>
            <a:ext cx="7848872" cy="769441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There is </a:t>
            </a:r>
            <a:r>
              <a:rPr lang="de-DE" sz="2200" dirty="0" err="1" smtClean="0"/>
              <a:t>evidence</a:t>
            </a:r>
            <a:r>
              <a:rPr lang="de-DE" sz="2200" dirty="0" smtClean="0"/>
              <a:t> </a:t>
            </a:r>
            <a:r>
              <a:rPr lang="de-DE" sz="2200" b="1" dirty="0" err="1" smtClean="0"/>
              <a:t>that</a:t>
            </a:r>
            <a:r>
              <a:rPr lang="de-DE" sz="2200" b="1" dirty="0" smtClean="0"/>
              <a:t> open </a:t>
            </a:r>
            <a:r>
              <a:rPr lang="de-DE" sz="2200" b="1" dirty="0" err="1" smtClean="0"/>
              <a:t>access</a:t>
            </a:r>
            <a:r>
              <a:rPr lang="de-DE" sz="2200" b="1" dirty="0" smtClean="0"/>
              <a:t> </a:t>
            </a:r>
            <a:r>
              <a:rPr lang="de-DE" sz="2200" dirty="0" smtClean="0"/>
              <a:t>will </a:t>
            </a:r>
            <a:r>
              <a:rPr lang="de-DE" sz="2200" dirty="0" err="1" smtClean="0"/>
              <a:t>be</a:t>
            </a:r>
            <a:r>
              <a:rPr lang="de-DE" sz="2200" dirty="0" smtClean="0"/>
              <a:t> the </a:t>
            </a:r>
            <a:r>
              <a:rPr lang="de-DE" sz="2200" b="1" dirty="0" err="1" smtClean="0"/>
              <a:t>dominating</a:t>
            </a:r>
            <a:r>
              <a:rPr lang="de-DE" sz="2200" b="1" dirty="0" smtClean="0"/>
              <a:t> publishing </a:t>
            </a:r>
            <a:r>
              <a:rPr lang="de-DE" sz="2200" b="1" dirty="0" err="1" smtClean="0"/>
              <a:t>paradigm</a:t>
            </a:r>
            <a:r>
              <a:rPr lang="de-DE" sz="2200" b="1" dirty="0" smtClean="0"/>
              <a:t> for the </a:t>
            </a:r>
            <a:r>
              <a:rPr lang="de-DE" sz="2200" b="1" dirty="0" err="1" smtClean="0"/>
              <a:t>commercial</a:t>
            </a:r>
            <a:r>
              <a:rPr lang="de-DE" sz="2200" b="1" dirty="0" smtClean="0"/>
              <a:t> publishing </a:t>
            </a:r>
            <a:r>
              <a:rPr lang="de-DE" sz="2200" b="1" dirty="0" err="1" smtClean="0"/>
              <a:t>industry</a:t>
            </a:r>
            <a:r>
              <a:rPr lang="de-DE" sz="2200" dirty="0" smtClean="0"/>
              <a:t>, </a:t>
            </a:r>
            <a:r>
              <a:rPr lang="de-DE" sz="2200" dirty="0" err="1" smtClean="0"/>
              <a:t>too</a:t>
            </a:r>
            <a:endParaRPr lang="de-DE" sz="2200" b="1" dirty="0"/>
          </a:p>
        </p:txBody>
      </p:sp>
      <p:sp>
        <p:nvSpPr>
          <p:cNvPr id="16" name="Textfeld 15"/>
          <p:cNvSpPr txBox="1"/>
          <p:nvPr/>
        </p:nvSpPr>
        <p:spPr>
          <a:xfrm>
            <a:off x="539552" y="3032956"/>
            <a:ext cx="78488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But – so </a:t>
            </a:r>
            <a:r>
              <a:rPr lang="de-DE" sz="2200" dirty="0" err="1" smtClean="0"/>
              <a:t>far</a:t>
            </a:r>
            <a:r>
              <a:rPr lang="de-DE" sz="2200" dirty="0" smtClean="0"/>
              <a:t> </a:t>
            </a:r>
            <a:r>
              <a:rPr lang="de-DE" sz="2200" b="1" dirty="0" err="1" smtClean="0"/>
              <a:t>no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self-financing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commercial</a:t>
            </a:r>
            <a:r>
              <a:rPr lang="de-DE" sz="2200" b="1" dirty="0" smtClean="0"/>
              <a:t> publishing </a:t>
            </a:r>
            <a:r>
              <a:rPr lang="de-DE" sz="2200" b="1" dirty="0" err="1" smtClean="0"/>
              <a:t>models</a:t>
            </a:r>
            <a:r>
              <a:rPr lang="de-DE" sz="2200" b="1" dirty="0" smtClean="0"/>
              <a:t> </a:t>
            </a:r>
            <a:r>
              <a:rPr lang="de-DE" sz="2200" dirty="0" err="1" smtClean="0"/>
              <a:t>have</a:t>
            </a:r>
            <a:r>
              <a:rPr lang="de-DE" sz="2200" dirty="0" smtClean="0"/>
              <a:t> </a:t>
            </a:r>
            <a:r>
              <a:rPr lang="de-DE" sz="2200" dirty="0" err="1" smtClean="0"/>
              <a:t>been</a:t>
            </a:r>
            <a:r>
              <a:rPr lang="de-DE" sz="2200" dirty="0" smtClean="0"/>
              <a:t> </a:t>
            </a:r>
            <a:r>
              <a:rPr lang="de-DE" sz="2200" dirty="0" err="1" smtClean="0"/>
              <a:t>developed</a:t>
            </a:r>
            <a:r>
              <a:rPr lang="de-DE" sz="2200" dirty="0" smtClean="0"/>
              <a:t> </a:t>
            </a:r>
            <a:r>
              <a:rPr lang="de-DE" sz="2200" dirty="0" err="1" smtClean="0"/>
              <a:t>by</a:t>
            </a:r>
            <a:r>
              <a:rPr lang="de-DE" sz="2200" dirty="0" smtClean="0"/>
              <a:t> the publishing </a:t>
            </a:r>
            <a:r>
              <a:rPr lang="de-DE" sz="2200" dirty="0" err="1" smtClean="0"/>
              <a:t>industry</a:t>
            </a:r>
            <a:endParaRPr lang="de-DE" sz="2200" b="1" dirty="0"/>
          </a:p>
        </p:txBody>
      </p:sp>
      <p:sp>
        <p:nvSpPr>
          <p:cNvPr id="13" name="Textfeld 12"/>
          <p:cNvSpPr txBox="1"/>
          <p:nvPr/>
        </p:nvSpPr>
        <p:spPr>
          <a:xfrm>
            <a:off x="539552" y="3861048"/>
            <a:ext cx="784887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200" dirty="0" smtClean="0"/>
              <a:t>The publishing </a:t>
            </a:r>
            <a:r>
              <a:rPr lang="de-DE" sz="2200" dirty="0" err="1" smtClean="0"/>
              <a:t>industry</a:t>
            </a:r>
            <a:r>
              <a:rPr lang="de-DE" sz="2200" dirty="0" smtClean="0"/>
              <a:t> still </a:t>
            </a:r>
            <a:r>
              <a:rPr lang="de-DE" sz="2200" b="1" dirty="0" err="1" smtClean="0"/>
              <a:t>expect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public</a:t>
            </a:r>
            <a:r>
              <a:rPr lang="de-DE" sz="2200" b="1" dirty="0" smtClean="0"/>
              <a:t> </a:t>
            </a:r>
            <a:r>
              <a:rPr lang="de-DE" sz="2200" b="1" dirty="0" err="1" smtClean="0"/>
              <a:t>funding</a:t>
            </a:r>
            <a:r>
              <a:rPr lang="de-DE" sz="2200" b="1" dirty="0" smtClean="0"/>
              <a:t> of </a:t>
            </a:r>
            <a:r>
              <a:rPr lang="de-DE" sz="2200" b="1" dirty="0" err="1" smtClean="0"/>
              <a:t>commercial</a:t>
            </a:r>
            <a:r>
              <a:rPr lang="de-DE" sz="2200" b="1" dirty="0" smtClean="0"/>
              <a:t> open </a:t>
            </a:r>
            <a:r>
              <a:rPr lang="de-DE" sz="2200" b="1" dirty="0" err="1" smtClean="0"/>
              <a:t>access</a:t>
            </a:r>
            <a:r>
              <a:rPr lang="de-DE" sz="2200" b="1" dirty="0" smtClean="0"/>
              <a:t> publishing</a:t>
            </a:r>
            <a:r>
              <a:rPr lang="de-DE" sz="2200" dirty="0" smtClean="0"/>
              <a:t>, not </a:t>
            </a:r>
            <a:r>
              <a:rPr lang="de-DE" sz="2200" dirty="0" err="1" smtClean="0"/>
              <a:t>only</a:t>
            </a:r>
            <a:r>
              <a:rPr lang="de-DE" sz="2200" dirty="0" smtClean="0"/>
              <a:t> for </a:t>
            </a:r>
            <a:r>
              <a:rPr lang="de-DE" sz="2200" dirty="0" err="1" smtClean="0"/>
              <a:t>covering</a:t>
            </a:r>
            <a:r>
              <a:rPr lang="de-DE" sz="2200" dirty="0" smtClean="0"/>
              <a:t> the </a:t>
            </a:r>
            <a:r>
              <a:rPr lang="de-DE" sz="2200" dirty="0" err="1" smtClean="0"/>
              <a:t>publication</a:t>
            </a:r>
            <a:r>
              <a:rPr lang="de-DE" sz="2200" dirty="0" smtClean="0"/>
              <a:t>/</a:t>
            </a:r>
            <a:r>
              <a:rPr lang="de-DE" sz="2200" dirty="0" err="1" smtClean="0"/>
              <a:t>distribution</a:t>
            </a:r>
            <a:r>
              <a:rPr lang="de-DE" sz="2200" dirty="0" smtClean="0"/>
              <a:t> </a:t>
            </a:r>
            <a:r>
              <a:rPr lang="de-DE" sz="2200" dirty="0" err="1" smtClean="0"/>
              <a:t>costs</a:t>
            </a:r>
            <a:r>
              <a:rPr lang="de-DE" sz="2200" dirty="0" smtClean="0"/>
              <a:t> but also for the </a:t>
            </a:r>
            <a:r>
              <a:rPr lang="de-DE" sz="2200" dirty="0" err="1" smtClean="0"/>
              <a:t>profit</a:t>
            </a:r>
            <a:r>
              <a:rPr lang="de-DE" sz="2200" dirty="0" smtClean="0"/>
              <a:t> </a:t>
            </a:r>
            <a:r>
              <a:rPr lang="de-DE" sz="2200" dirty="0" err="1" smtClean="0"/>
              <a:t>forecasts</a:t>
            </a:r>
            <a:r>
              <a:rPr lang="de-DE" sz="2200" dirty="0" smtClean="0"/>
              <a:t> (in the </a:t>
            </a:r>
            <a:r>
              <a:rPr lang="de-DE" sz="2200" dirty="0" err="1" smtClean="0"/>
              <a:t>past</a:t>
            </a:r>
            <a:r>
              <a:rPr lang="de-DE" sz="2200" dirty="0" smtClean="0"/>
              <a:t> </a:t>
            </a:r>
            <a:r>
              <a:rPr lang="de-DE" sz="2200" dirty="0" err="1" smtClean="0"/>
              <a:t>about</a:t>
            </a:r>
            <a:r>
              <a:rPr lang="de-DE" sz="2200" dirty="0" smtClean="0"/>
              <a:t> 25%)</a:t>
            </a:r>
            <a:endParaRPr lang="de-DE" sz="22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3" grpId="0"/>
    </p:bld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1997</Words>
  <Application>Microsoft Office PowerPoint</Application>
  <PresentationFormat>Bildschirmpräsentation (4:3)</PresentationFormat>
  <Paragraphs>348</Paragraphs>
  <Slides>35</Slides>
  <Notes>35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35</vt:i4>
      </vt:variant>
    </vt:vector>
  </HeadingPairs>
  <TitlesOfParts>
    <vt:vector size="36" baseType="lpstr">
      <vt:lpstr>Larissa-Design</vt:lpstr>
      <vt:lpstr>Rainer Kuhlen Department of Computer and Information Science University of Konstanz, Germany</vt:lpstr>
      <vt:lpstr>Funding – Financing</vt:lpstr>
      <vt:lpstr>Open Access European Journal of Information Science EIS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Objectives - Ziele</vt:lpstr>
      <vt:lpstr>EIS – more than a journal</vt:lpstr>
      <vt:lpstr>EIS – more than a journal</vt:lpstr>
      <vt:lpstr>Quality and performance characteristics</vt:lpstr>
      <vt:lpstr>Quality and performance characteristics</vt:lpstr>
      <vt:lpstr>Quality and performance characteristics</vt:lpstr>
      <vt:lpstr>Quality and performance characteristics</vt:lpstr>
      <vt:lpstr>Additional characteristics</vt:lpstr>
      <vt:lpstr>Additional characteristics</vt:lpstr>
      <vt:lpstr>Additional characteristics</vt:lpstr>
      <vt:lpstr>Additional characteristics – to be developed in a second phase</vt:lpstr>
      <vt:lpstr>Organization</vt:lpstr>
      <vt:lpstr>Organization</vt:lpstr>
      <vt:lpstr>Organization</vt:lpstr>
      <vt:lpstr>Hosting</vt:lpstr>
      <vt:lpstr>Financing</vt:lpstr>
      <vt:lpstr>Covering the costs</vt:lpstr>
      <vt:lpstr>Time schedule</vt:lpstr>
      <vt:lpstr>Time schedule</vt:lpstr>
      <vt:lpstr>Challenges </vt:lpstr>
      <vt:lpstr>Folie 33</vt:lpstr>
      <vt:lpstr>Folie 34</vt:lpstr>
      <vt:lpstr>Running costs per year - € 66.000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Rainer Kuhlen Department of Computer and Information Science University of Konstanz, Germany</dc:title>
  <dc:creator>rk</dc:creator>
  <cp:lastModifiedBy>rk</cp:lastModifiedBy>
  <cp:revision>88</cp:revision>
  <dcterms:created xsi:type="dcterms:W3CDTF">2012-09-07T12:58:59Z</dcterms:created>
  <dcterms:modified xsi:type="dcterms:W3CDTF">2013-09-24T09:29:12Z</dcterms:modified>
</cp:coreProperties>
</file>