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7" r:id="rId2"/>
    <p:sldId id="393" r:id="rId3"/>
    <p:sldId id="394" r:id="rId4"/>
    <p:sldId id="408" r:id="rId5"/>
    <p:sldId id="407" r:id="rId6"/>
    <p:sldId id="409" r:id="rId7"/>
    <p:sldId id="410" r:id="rId8"/>
    <p:sldId id="411" r:id="rId9"/>
    <p:sldId id="412" r:id="rId10"/>
    <p:sldId id="413" r:id="rId11"/>
    <p:sldId id="406" r:id="rId12"/>
    <p:sldId id="383" r:id="rId13"/>
    <p:sldId id="417" r:id="rId14"/>
    <p:sldId id="395" r:id="rId15"/>
    <p:sldId id="396" r:id="rId16"/>
    <p:sldId id="397" r:id="rId17"/>
    <p:sldId id="399" r:id="rId18"/>
    <p:sldId id="379" r:id="rId19"/>
    <p:sldId id="400" r:id="rId20"/>
    <p:sldId id="398" r:id="rId21"/>
    <p:sldId id="401" r:id="rId22"/>
    <p:sldId id="375" r:id="rId23"/>
    <p:sldId id="414" r:id="rId24"/>
    <p:sldId id="402" r:id="rId25"/>
    <p:sldId id="392" r:id="rId26"/>
    <p:sldId id="387" r:id="rId27"/>
    <p:sldId id="415" r:id="rId28"/>
    <p:sldId id="416" r:id="rId29"/>
    <p:sldId id="404" r:id="rId30"/>
    <p:sldId id="389" r:id="rId31"/>
    <p:sldId id="390" r:id="rId32"/>
    <p:sldId id="405" r:id="rId33"/>
    <p:sldId id="374" r:id="rId34"/>
    <p:sldId id="354" r:id="rId35"/>
  </p:sldIdLst>
  <p:sldSz cx="9144000" cy="6858000" type="screen4x3"/>
  <p:notesSz cx="6877050" cy="100012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4" autoAdjust="0"/>
    <p:restoredTop sz="94707" autoAdjust="0"/>
  </p:normalViewPr>
  <p:slideViewPr>
    <p:cSldViewPr>
      <p:cViewPr varScale="1">
        <p:scale>
          <a:sx n="62" d="100"/>
          <a:sy n="62" d="100"/>
        </p:scale>
        <p:origin x="-129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9" y="34387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4D388-D9B2-4CC9-AEEF-6356A36F095E}" type="datetimeFigureOut">
              <a:rPr lang="de-DE" smtClean="0"/>
              <a:pPr/>
              <a:t>20.09.2013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F449B-82E6-41D9-BB9D-AC3D75C20D4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40B9E0B2-6349-4318-BCA3-4C68B7753837}" type="datetimeFigureOut">
              <a:rPr lang="de-DE" smtClean="0"/>
              <a:pPr/>
              <a:t>20.09.2013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A31BEFE6-EFEA-4A80-84D1-CAFB541CAC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96995" y="10091540"/>
            <a:ext cx="2980055" cy="531316"/>
          </a:xfrm>
          <a:prstGeom prst="rect">
            <a:avLst/>
          </a:prstGeom>
          <a:noFill/>
          <a:ln>
            <a:noFill/>
          </a:ln>
        </p:spPr>
        <p:txBody>
          <a:bodyPr lIns="20127" tIns="0" rIns="20127" bIns="0" anchor="b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D704DEF-D7CC-4E6F-A34A-CB673AF4B70E}" type="slidenum">
              <a:rPr lang="de-DE" sz="1100" i="1" kern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34</a:t>
            </a:fld>
            <a:endParaRPr lang="de-DE" sz="1100" i="1" kern="0">
              <a:solidFill>
                <a:srgbClr val="000000"/>
              </a:solidFill>
              <a:latin typeface="Arial" pitchFamily="34"/>
              <a:ea typeface="Arial Unicode MS" pitchFamily="2"/>
              <a:cs typeface="Tahoma" pitchFamily="2"/>
            </a:endParaRPr>
          </a:p>
        </p:txBody>
      </p:sp>
      <p:sp>
        <p:nvSpPr>
          <p:cNvPr id="10649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90575" y="803275"/>
            <a:ext cx="5295900" cy="3971925"/>
          </a:xfrm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106500" name="Rectangle 3"/>
          <p:cNvSpPr txBox="1">
            <a:spLocks noGrp="1"/>
          </p:cNvSpPr>
          <p:nvPr>
            <p:ph type="body" sz="quarter" idx="1"/>
          </p:nvPr>
        </p:nvSpPr>
        <p:spPr bwMode="auto">
          <a:xfrm>
            <a:off x="916940" y="5044034"/>
            <a:ext cx="5043170" cy="4783583"/>
          </a:xfrm>
          <a:noFill/>
        </p:spPr>
        <p:txBody>
          <a:bodyPr lIns="97955" tIns="48982" rIns="97955" bIns="48982" numCol="1">
            <a:prstTxWarp prst="textNoShape">
              <a:avLst/>
            </a:prstTxWarp>
          </a:bodyPr>
          <a:lstStyle/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-179999" y="144722"/>
            <a:ext cx="7543800" cy="1295284"/>
          </a:xfrm>
        </p:spPr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539998" y="1439997"/>
            <a:ext cx="8229600" cy="719998"/>
          </a:xfrm>
        </p:spPr>
        <p:txBody>
          <a:bodyPr anchor="t"/>
          <a:lstStyle>
            <a:lvl1pPr marL="343082" indent="-343082">
              <a:spcBef>
                <a:spcPts val="700"/>
              </a:spcBef>
              <a:buClr>
                <a:srgbClr val="330066"/>
              </a:buClr>
              <a:buSzPct val="70000"/>
              <a:buFont typeface="Wingdings" pitchFamily="2"/>
              <a:buChar char="l"/>
              <a:defRPr lang="de-DE" sz="30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type="title" idx="4294967295"/>
          </p:nvPr>
        </p:nvSpPr>
        <p:spPr>
          <a:xfrm>
            <a:off x="539998" y="1439997"/>
            <a:ext cx="6479996" cy="3805915"/>
          </a:xfrm>
        </p:spPr>
        <p:txBody>
          <a:bodyPr lIns="0" tIns="0" rIns="0" bIns="0" anchor="t" anchorCtr="1"/>
          <a:lstStyle>
            <a:lvl1pPr algn="ctr" hangingPunct="0">
              <a:buNone/>
              <a:defRPr lang="de-DE" sz="4400" b="0" kern="1200"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9" name="Inhaltsplatzhalter 8"/>
          <p:cNvSpPr txBox="1">
            <a:spLocks noGrp="1"/>
          </p:cNvSpPr>
          <p:nvPr>
            <p:ph idx="1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defRPr lang="de-DE"/>
            </a:lvl1pPr>
          </a:lstStyle>
          <a:p>
            <a:pPr lvl="0"/>
            <a:endParaRPr lang="de-DE"/>
          </a:p>
        </p:txBody>
      </p:sp>
      <p:sp>
        <p:nvSpPr>
          <p:cNvPr id="8" name="Foliennummernplatzhalter 4"/>
          <p:cNvSpPr txBox="1"/>
          <p:nvPr userDrawn="1"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‹Nr.›</a:t>
            </a:fld>
            <a:endParaRPr lang="de-DE" sz="1400" kern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15900" y="6264275"/>
            <a:ext cx="8099425" cy="5032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1" compatLnSpc="0"/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1" kern="0" dirty="0" err="1">
                <a:solidFill>
                  <a:srgbClr val="FFFFFF"/>
                </a:solidFill>
                <a:latin typeface="Calibri" pitchFamily="34"/>
                <a:ea typeface="Arial Unicode MS" pitchFamily="2"/>
                <a:cs typeface="Tahoma" pitchFamily="2"/>
              </a:rPr>
              <a:t>Towards</a:t>
            </a:r>
            <a:r>
              <a:rPr lang="de-DE" sz="2200" b="1" kern="0" dirty="0">
                <a:solidFill>
                  <a:srgbClr val="FFFFFF"/>
                </a:solidFill>
                <a:latin typeface="Calibri" pitchFamily="34"/>
                <a:ea typeface="Arial Unicode MS" pitchFamily="2"/>
                <a:cs typeface="Tahoma" pitchFamily="2"/>
              </a:rPr>
              <a:t> a </a:t>
            </a:r>
            <a:r>
              <a:rPr lang="de-DE" sz="2200" b="1" kern="0" dirty="0" err="1">
                <a:solidFill>
                  <a:srgbClr val="FFFFFF"/>
                </a:solidFill>
                <a:latin typeface="Calibri" pitchFamily="34"/>
                <a:ea typeface="Arial Unicode MS" pitchFamily="2"/>
                <a:cs typeface="Tahoma" pitchFamily="2"/>
              </a:rPr>
              <a:t>commons-based</a:t>
            </a:r>
            <a:r>
              <a:rPr lang="de-DE" sz="2200" b="1" kern="0" dirty="0">
                <a:solidFill>
                  <a:srgbClr val="FFFFFF"/>
                </a:solidFill>
                <a:latin typeface="Calibri" pitchFamily="34"/>
                <a:ea typeface="Arial Unicode MS" pitchFamily="2"/>
                <a:cs typeface="Tahoma" pitchFamily="2"/>
              </a:rPr>
              <a:t> copyright</a:t>
            </a:r>
            <a:r>
              <a:rPr lang="de-DE" sz="2200" b="1" kern="0" dirty="0">
                <a:solidFill>
                  <a:srgbClr val="FFFFFF"/>
                </a:solidFill>
                <a:latin typeface="Calibri" pitchFamily="34"/>
                <a:ea typeface="Arial Unicode MS" pitchFamily="2"/>
                <a:cs typeface="Arial" pitchFamily="2"/>
              </a:rPr>
              <a:t>– </a:t>
            </a:r>
            <a:r>
              <a:rPr lang="de-DE" sz="2200" b="1" kern="0" dirty="0" err="1">
                <a:solidFill>
                  <a:srgbClr val="FFFFFF"/>
                </a:solidFill>
                <a:latin typeface="Calibri" pitchFamily="34"/>
                <a:ea typeface="Arial Unicode MS" pitchFamily="2"/>
                <a:cs typeface="Arial" pitchFamily="2"/>
              </a:rPr>
              <a:t>IFLA</a:t>
            </a:r>
            <a:r>
              <a:rPr lang="de-DE" sz="2200" b="1" kern="0" dirty="0">
                <a:solidFill>
                  <a:srgbClr val="FFFFFF"/>
                </a:solidFill>
                <a:latin typeface="Calibri" pitchFamily="34"/>
                <a:ea typeface="Arial Unicode MS" pitchFamily="2"/>
                <a:cs typeface="Arial" pitchFamily="2"/>
              </a:rPr>
              <a:t> 08/2010</a:t>
            </a:r>
          </a:p>
        </p:txBody>
      </p:sp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313200" y="122401"/>
            <a:ext cx="7543800" cy="1295284"/>
          </a:xfrm>
        </p:spPr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7" name="Textplatzhalter 6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buNone/>
              <a:defRPr lang="de-DE"/>
            </a:lvl1pPr>
          </a:lstStyle>
          <a:p>
            <a:pPr lvl="0"/>
            <a:endParaRPr lang="de-DE"/>
          </a:p>
        </p:txBody>
      </p:sp>
      <p:sp>
        <p:nvSpPr>
          <p:cNvPr id="6" name="Datumsplatzhalter 2"/>
          <p:cNvSpPr txBox="1"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Fußzeilenplatzhalter 3"/>
          <p:cNvSpPr txBox="1"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Foliennummernplatzhalter 4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1AFB8-79D7-4DF3-9527-D589F491934B}" type="slidenum">
              <a:rPr/>
              <a:pPr>
                <a:defRPr/>
              </a:pPr>
              <a:t>‹Nr.›</a:t>
            </a:fld>
            <a:endParaRPr/>
          </a:p>
        </p:txBody>
      </p:sp>
      <p:sp>
        <p:nvSpPr>
          <p:cNvPr id="11" name="Foliennummernplatzhalter 4"/>
          <p:cNvSpPr txBox="1">
            <a:spLocks/>
          </p:cNvSpPr>
          <p:nvPr userDrawn="1"/>
        </p:nvSpPr>
        <p:spPr>
          <a:xfrm>
            <a:off x="8748464" y="6506740"/>
            <a:ext cx="395536" cy="351260"/>
          </a:xfrm>
          <a:prstGeom prst="rect">
            <a:avLst/>
          </a:prstGeom>
        </p:spPr>
        <p:txBody>
          <a:bodyPr lIns="0" tIns="0" rIns="0" bIns="0"/>
          <a:lstStyle>
            <a:lvl1pPr hangingPunct="0">
              <a:defRPr lang="de-DE" sz="1400">
                <a:latin typeface="Times New Roman" pitchFamily="18"/>
                <a:cs typeface="Tahoma" pitchFamily="2"/>
              </a:defRPr>
            </a:lvl1pPr>
            <a:lvl2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2pPr>
          </a:lstStyle>
          <a:p>
            <a:pPr marL="0" marR="0" lvl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6621D2-31D1-4367-B584-32C6DB17A6B9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/>
                <a:ea typeface="+mn-ea"/>
                <a:cs typeface="Tahoma" pitchFamily="2"/>
              </a:rPr>
              <a:pPr marL="0" marR="0" lvl="0" indent="0" algn="l" defTabSz="9144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/>
              <a:ea typeface="+mn-ea"/>
              <a:cs typeface="Tahoma" pitchFamily="2"/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0" y="6641976"/>
            <a:ext cx="8748464" cy="216024"/>
          </a:xfrm>
          <a:prstGeom prst="rect">
            <a:avLst/>
          </a:prstGeom>
          <a:solidFill>
            <a:srgbClr val="333366"/>
          </a:solidFill>
          <a:ln>
            <a:noFill/>
          </a:ln>
        </p:spPr>
        <p:txBody>
          <a:bodyPr lIns="0" tIns="0" rIns="0" bIns="0" anchorCtr="1" compatLnSpc="0"/>
          <a:lstStyle/>
          <a:p>
            <a:pPr algn="ctr" eaLnBrk="1" hangingPunct="1">
              <a:buNone/>
            </a:pPr>
            <a:r>
              <a:rPr lang="de-DE" sz="14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Wissensökologie und Wissensökonomie müssen kein Widerspruch sein - ODOK 2012 – FH Wels 12.9.2012</a:t>
            </a:r>
            <a:endParaRPr lang="de-DE" sz="1400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20.09.2013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20.09.2013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20.09.2013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20.09.2013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20.09.2013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20.09.2013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6760A-2AA9-43B6-8740-68A50030F216}" type="datetimeFigureOut">
              <a:rPr lang="de-DE" smtClean="0"/>
              <a:pPr/>
              <a:t>20.09.2013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../../Vortraege/Vortraege2013/Tampere/EIS%20Board%20-v5-09082013.doc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 txBox="1">
            <a:spLocks noGrp="1"/>
          </p:cNvSpPr>
          <p:nvPr>
            <p:ph type="title"/>
          </p:nvPr>
        </p:nvSpPr>
        <p:spPr>
          <a:xfrm>
            <a:off x="755576" y="4221088"/>
            <a:ext cx="7560840" cy="1440160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 anchorCtr="1"/>
          <a:lstStyle/>
          <a:p>
            <a:pPr algn="ctr" eaLnBrk="1" hangingPunct="1">
              <a:spcBef>
                <a:spcPts val="500"/>
              </a:spcBef>
              <a:buFont typeface="StarSymbol"/>
              <a:buNone/>
            </a:pPr>
            <a:r>
              <a:rPr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Rainer Kuhlen</a:t>
            </a:r>
            <a:br>
              <a:rPr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</a:br>
            <a:r>
              <a:rPr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Department of Computer and Information Science</a:t>
            </a:r>
            <a:br>
              <a:rPr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</a:br>
            <a:r>
              <a:rPr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University of Konstanz, Germany</a:t>
            </a:r>
          </a:p>
        </p:txBody>
      </p:sp>
      <p:sp>
        <p:nvSpPr>
          <p:cNvPr id="7" name="AutoShape 6">
            <a:hlinkClick r:id="rId3" action="ppaction://hlinksldjump"/>
          </p:cNvPr>
          <p:cNvSpPr>
            <a:spLocks/>
          </p:cNvSpPr>
          <p:nvPr/>
        </p:nvSpPr>
        <p:spPr bwMode="auto">
          <a:xfrm flipH="1">
            <a:off x="8198296" y="5733256"/>
            <a:ext cx="945704" cy="593570"/>
          </a:xfrm>
          <a:custGeom>
            <a:avLst/>
            <a:gdLst>
              <a:gd name="T0" fmla="*/ 631113304 w 21600"/>
              <a:gd name="T1" fmla="*/ 0 h 21600"/>
              <a:gd name="T2" fmla="*/ 1262225365 w 21600"/>
              <a:gd name="T3" fmla="*/ 224296305 h 21600"/>
              <a:gd name="T4" fmla="*/ 631113304 w 21600"/>
              <a:gd name="T5" fmla="*/ 448591730 h 21600"/>
              <a:gd name="T6" fmla="*/ 0 w 21600"/>
              <a:gd name="T7" fmla="*/ 224296305 h 21600"/>
              <a:gd name="T8" fmla="*/ 558534834 w 21600"/>
              <a:gd name="T9" fmla="*/ 0 h 21600"/>
              <a:gd name="T10" fmla="*/ 558534834 w 21600"/>
              <a:gd name="T11" fmla="*/ 448591730 h 21600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17694720 60000 65536"/>
              <a:gd name="T17" fmla="*/ 5898240 60000 65536"/>
              <a:gd name="T18" fmla="*/ 4779 w 21600"/>
              <a:gd name="T19" fmla="*/ 5400 h 21600"/>
              <a:gd name="T20" fmla="*/ 21600 w 21600"/>
              <a:gd name="T21" fmla="*/ 162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1600" y="5400"/>
                </a:moveTo>
                <a:lnTo>
                  <a:pt x="9558" y="5400"/>
                </a:lnTo>
                <a:lnTo>
                  <a:pt x="9558" y="0"/>
                </a:lnTo>
                <a:lnTo>
                  <a:pt x="0" y="10800"/>
                </a:lnTo>
                <a:lnTo>
                  <a:pt x="9558" y="21600"/>
                </a:lnTo>
                <a:lnTo>
                  <a:pt x="9558" y="16200"/>
                </a:lnTo>
                <a:lnTo>
                  <a:pt x="21600" y="16200"/>
                </a:lnTo>
                <a:close/>
              </a:path>
            </a:pathLst>
          </a:custGeom>
          <a:solidFill>
            <a:srgbClr val="002060"/>
          </a:solidFill>
          <a:ln w="12701">
            <a:noFill/>
            <a:prstDash val="solid"/>
            <a:miter lim="800000"/>
            <a:headEnd/>
            <a:tailEnd/>
          </a:ln>
        </p:spPr>
        <p:txBody>
          <a:bodyPr wrap="square" lIns="18004" tIns="10799" rIns="18004" bIns="10799" anchor="ctr" anchorCtr="1">
            <a:spAutoFit/>
          </a:bodyPr>
          <a:lstStyle/>
          <a:p>
            <a:endParaRPr lang="de-DE" dirty="0"/>
          </a:p>
        </p:txBody>
      </p:sp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115616" y="1700808"/>
            <a:ext cx="6840760" cy="1656184"/>
          </a:xfrm>
          <a:solidFill>
            <a:srgbClr val="333366"/>
          </a:solidFill>
        </p:spPr>
        <p:txBody>
          <a:bodyPr anchor="ctr" anchorCtr="1">
            <a:noAutofit/>
          </a:bodyPr>
          <a:lstStyle/>
          <a:p>
            <a:r>
              <a:rPr lang="de-DE" sz="4000" dirty="0" smtClean="0">
                <a:solidFill>
                  <a:schemeClr val="bg1"/>
                </a:solidFill>
                <a:latin typeface="+mn-lt"/>
                <a:ea typeface="Arial Unicode MS" pitchFamily="34" charset="-128"/>
                <a:cs typeface="Arial" pitchFamily="34" charset="0"/>
              </a:rPr>
              <a:t>Open Access for Science by Science</a:t>
            </a:r>
          </a:p>
        </p:txBody>
      </p:sp>
      <p:sp>
        <p:nvSpPr>
          <p:cNvPr id="11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467544" y="260648"/>
            <a:ext cx="8136904" cy="1152128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 anchorCtr="1">
            <a:no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Open Access European Journal of Information Science </a:t>
            </a:r>
            <a:r>
              <a:rPr lang="en-US" sz="4000" b="1" dirty="0" smtClean="0">
                <a:solidFill>
                  <a:srgbClr val="002060"/>
                </a:solidFill>
              </a:rPr>
              <a:t>EIS</a:t>
            </a:r>
            <a:endParaRPr lang="en-US" sz="4000" dirty="0" smtClean="0">
              <a:solidFill>
                <a:srgbClr val="002060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789040"/>
            <a:ext cx="876677" cy="1133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611560" y="116632"/>
            <a:ext cx="7920880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1950" indent="-361950" algn="ctr"/>
            <a:r>
              <a:rPr lang="de-DE" sz="2400" b="1" dirty="0" smtClean="0">
                <a:solidFill>
                  <a:schemeClr val="bg1"/>
                </a:solidFill>
              </a:rPr>
              <a:t>Is there a </a:t>
            </a:r>
            <a:r>
              <a:rPr lang="de-DE" sz="2400" b="1" dirty="0" err="1" smtClean="0">
                <a:solidFill>
                  <a:schemeClr val="bg1"/>
                </a:solidFill>
              </a:rPr>
              <a:t>future</a:t>
            </a:r>
            <a:r>
              <a:rPr lang="de-DE" sz="2400" b="1" dirty="0" smtClean="0">
                <a:solidFill>
                  <a:schemeClr val="bg1"/>
                </a:solidFill>
              </a:rPr>
              <a:t> for </a:t>
            </a:r>
            <a:r>
              <a:rPr lang="de-DE" sz="2400" b="1" dirty="0" err="1" smtClean="0">
                <a:solidFill>
                  <a:schemeClr val="bg1"/>
                </a:solidFill>
              </a:rPr>
              <a:t>commercial</a:t>
            </a:r>
            <a:r>
              <a:rPr lang="de-DE" sz="2400" b="1" dirty="0" smtClean="0">
                <a:solidFill>
                  <a:schemeClr val="bg1"/>
                </a:solidFill>
              </a:rPr>
              <a:t> publishing in science?</a:t>
            </a:r>
            <a:endParaRPr lang="de-DE" sz="2400" b="1" dirty="0">
              <a:solidFill>
                <a:schemeClr val="bg1"/>
              </a:solidFill>
            </a:endParaRPr>
          </a:p>
        </p:txBody>
      </p:sp>
      <p:grpSp>
        <p:nvGrpSpPr>
          <p:cNvPr id="13" name="Gruppieren 12"/>
          <p:cNvGrpSpPr/>
          <p:nvPr/>
        </p:nvGrpSpPr>
        <p:grpSpPr>
          <a:xfrm>
            <a:off x="5076056" y="1040778"/>
            <a:ext cx="3456384" cy="1812158"/>
            <a:chOff x="5076056" y="1011161"/>
            <a:chExt cx="3456384" cy="1812158"/>
          </a:xfrm>
        </p:grpSpPr>
        <p:sp>
          <p:nvSpPr>
            <p:cNvPr id="14" name="Rechteck 13"/>
            <p:cNvSpPr/>
            <p:nvPr/>
          </p:nvSpPr>
          <p:spPr>
            <a:xfrm>
              <a:off x="5076056" y="1556792"/>
              <a:ext cx="3456384" cy="1266527"/>
            </a:xfrm>
            <a:prstGeom prst="rect">
              <a:avLst/>
            </a:prstGeom>
            <a:solidFill>
              <a:srgbClr val="00206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hangingPunct="0"/>
              <a:r>
                <a:rPr lang="de-DE" sz="2200" b="1" dirty="0" smtClean="0">
                  <a:solidFill>
                    <a:schemeClr val="bg1"/>
                  </a:solidFill>
                  <a:cs typeface="Arial" pitchFamily="34" charset="0"/>
                </a:rPr>
                <a:t>open </a:t>
              </a:r>
              <a:r>
                <a:rPr lang="de-DE" sz="2200" b="1" dirty="0" err="1" smtClean="0">
                  <a:solidFill>
                    <a:schemeClr val="bg1"/>
                  </a:solidFill>
                  <a:cs typeface="Arial" pitchFamily="34" charset="0"/>
                </a:rPr>
                <a:t>access</a:t>
              </a:r>
              <a:r>
                <a:rPr lang="de-DE" sz="2200" b="1" dirty="0" smtClean="0">
                  <a:solidFill>
                    <a:schemeClr val="bg1"/>
                  </a:solidFill>
                  <a:cs typeface="Arial" pitchFamily="34" charset="0"/>
                </a:rPr>
                <a:t> (</a:t>
              </a:r>
              <a:r>
                <a:rPr lang="de-DE" sz="2200" b="1" dirty="0" err="1" smtClean="0">
                  <a:solidFill>
                    <a:schemeClr val="bg1"/>
                  </a:solidFill>
                  <a:cs typeface="Arial" pitchFamily="34" charset="0"/>
                </a:rPr>
                <a:t>gratuit</a:t>
              </a:r>
              <a:r>
                <a:rPr lang="de-DE" sz="2200" b="1" dirty="0" smtClean="0">
                  <a:solidFill>
                    <a:schemeClr val="bg1"/>
                  </a:solidFill>
                  <a:cs typeface="Arial" pitchFamily="34" charset="0"/>
                </a:rPr>
                <a:t> et </a:t>
              </a:r>
              <a:r>
                <a:rPr lang="de-DE" sz="2200" b="1" dirty="0" err="1" smtClean="0">
                  <a:solidFill>
                    <a:schemeClr val="bg1"/>
                  </a:solidFill>
                  <a:cs typeface="Arial" pitchFamily="34" charset="0"/>
                </a:rPr>
                <a:t>libre</a:t>
              </a:r>
              <a:r>
                <a:rPr lang="de-DE" sz="2200" b="1" dirty="0" smtClean="0">
                  <a:solidFill>
                    <a:schemeClr val="bg1"/>
                  </a:solidFill>
                  <a:cs typeface="Arial" pitchFamily="34" charset="0"/>
                </a:rPr>
                <a:t>) </a:t>
              </a:r>
              <a:r>
                <a:rPr lang="de-DE" sz="2200" b="1" dirty="0" err="1" smtClean="0">
                  <a:solidFill>
                    <a:schemeClr val="bg1"/>
                  </a:solidFill>
                  <a:cs typeface="Arial" pitchFamily="34" charset="0"/>
                </a:rPr>
                <a:t>to</a:t>
              </a:r>
              <a:r>
                <a:rPr lang="de-DE" sz="2200" b="1" dirty="0" smtClean="0">
                  <a:solidFill>
                    <a:schemeClr val="bg1"/>
                  </a:solidFill>
                  <a:cs typeface="Arial" pitchFamily="34" charset="0"/>
                </a:rPr>
                <a:t> information </a:t>
              </a:r>
              <a:r>
                <a:rPr lang="de-DE" sz="2200" b="1" dirty="0" err="1" smtClean="0">
                  <a:solidFill>
                    <a:schemeClr val="bg1"/>
                  </a:solidFill>
                  <a:cs typeface="Arial" pitchFamily="34" charset="0"/>
                </a:rPr>
                <a:t>objects</a:t>
              </a:r>
              <a:endParaRPr lang="de-DE" sz="2200" b="1" dirty="0" smtClean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7" name="Nach oben gebogener Pfeil 16"/>
            <p:cNvSpPr/>
            <p:nvPr/>
          </p:nvSpPr>
          <p:spPr bwMode="auto">
            <a:xfrm flipV="1">
              <a:off x="5940152" y="1011161"/>
              <a:ext cx="532048" cy="473623"/>
            </a:xfrm>
            <a:prstGeom prst="bentUpArrow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2200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</p:grpSp>
      <p:sp>
        <p:nvSpPr>
          <p:cNvPr id="18" name="Rectangle 1067"/>
          <p:cNvSpPr>
            <a:spLocks noChangeArrowheads="1"/>
          </p:cNvSpPr>
          <p:nvPr/>
        </p:nvSpPr>
        <p:spPr bwMode="auto">
          <a:xfrm>
            <a:off x="35496" y="3948873"/>
            <a:ext cx="3672408" cy="286450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pPr marL="363538" indent="-363538"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multimedia presentation</a:t>
            </a: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hypertextification, dossiers</a:t>
            </a: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summaries, translations</a:t>
            </a: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retrieval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,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text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and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data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mining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tools</a:t>
            </a:r>
            <a:endParaRPr lang="de-DE" sz="2000" b="1" dirty="0" smtClean="0">
              <a:solidFill>
                <a:srgbClr val="002060"/>
              </a:solidFill>
              <a:latin typeface="+mn-lt"/>
            </a:endParaRP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innovative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reviewing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models</a:t>
            </a:r>
            <a:endParaRPr lang="de-DE" sz="2000" b="1" dirty="0">
              <a:solidFill>
                <a:srgbClr val="002060"/>
              </a:solidFill>
              <a:latin typeface="+mn-lt"/>
            </a:endParaRP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personal und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institutional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background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information</a:t>
            </a: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etc. etc.</a:t>
            </a:r>
          </a:p>
        </p:txBody>
      </p:sp>
      <p:grpSp>
        <p:nvGrpSpPr>
          <p:cNvPr id="19" name="Gruppieren 18"/>
          <p:cNvGrpSpPr/>
          <p:nvPr/>
        </p:nvGrpSpPr>
        <p:grpSpPr>
          <a:xfrm>
            <a:off x="971600" y="1082353"/>
            <a:ext cx="3086525" cy="1658218"/>
            <a:chOff x="971600" y="1052736"/>
            <a:chExt cx="3086525" cy="1658218"/>
          </a:xfrm>
        </p:grpSpPr>
        <p:sp>
          <p:nvSpPr>
            <p:cNvPr id="20" name="Nach oben gebogener Pfeil 19"/>
            <p:cNvSpPr/>
            <p:nvPr/>
          </p:nvSpPr>
          <p:spPr bwMode="auto">
            <a:xfrm rot="10800000">
              <a:off x="2195736" y="1052736"/>
              <a:ext cx="609600" cy="457200"/>
            </a:xfrm>
            <a:prstGeom prst="bentUpArrow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18000" tIns="10800" rIns="18000" bIns="10800" anchor="ctr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2200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  <p:sp>
          <p:nvSpPr>
            <p:cNvPr id="21" name="Rectangle 3"/>
            <p:cNvSpPr>
              <a:spLocks noChangeArrowheads="1"/>
            </p:cNvSpPr>
            <p:nvPr/>
          </p:nvSpPr>
          <p:spPr bwMode="auto">
            <a:xfrm>
              <a:off x="971600" y="1602958"/>
              <a:ext cx="3086525" cy="1107996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 anchor="ctr">
              <a:spAutoFit/>
            </a:bodyPr>
            <a:lstStyle/>
            <a:p>
              <a:pPr algn="ctr" eaLnBrk="0" hangingPunct="0"/>
              <a:r>
                <a:rPr lang="de-DE" sz="2200" b="1" dirty="0" smtClean="0">
                  <a:solidFill>
                    <a:schemeClr val="bg1"/>
                  </a:solidFill>
                  <a:latin typeface="+mn-lt"/>
                  <a:cs typeface="Arial" pitchFamily="34" charset="0"/>
                </a:rPr>
                <a:t>Licence for applying using rights to new products</a:t>
              </a:r>
              <a:endParaRPr lang="de-DE" sz="2200" b="1" dirty="0">
                <a:solidFill>
                  <a:schemeClr val="bg1"/>
                </a:solidFill>
                <a:latin typeface="+mn-lt"/>
                <a:cs typeface="Arial" pitchFamily="34" charset="0"/>
              </a:endParaRPr>
            </a:p>
          </p:txBody>
        </p:sp>
      </p:grpSp>
      <p:grpSp>
        <p:nvGrpSpPr>
          <p:cNvPr id="22" name="Gruppieren 21"/>
          <p:cNvGrpSpPr/>
          <p:nvPr/>
        </p:nvGrpSpPr>
        <p:grpSpPr>
          <a:xfrm>
            <a:off x="323528" y="2780928"/>
            <a:ext cx="2800225" cy="1089737"/>
            <a:chOff x="323528" y="2780928"/>
            <a:chExt cx="2800225" cy="1089737"/>
          </a:xfrm>
        </p:grpSpPr>
        <p:sp>
          <p:nvSpPr>
            <p:cNvPr id="23" name="Textfeld 22"/>
            <p:cNvSpPr txBox="1">
              <a:spLocks noChangeArrowheads="1"/>
            </p:cNvSpPr>
            <p:nvPr/>
          </p:nvSpPr>
          <p:spPr bwMode="auto">
            <a:xfrm>
              <a:off x="323528" y="3171746"/>
              <a:ext cx="2800225" cy="69891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 algn="ctr">
              <a:noFill/>
              <a:round/>
              <a:headEnd/>
              <a:tailEnd/>
            </a:ln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Business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models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für value-added products</a:t>
              </a:r>
              <a:endParaRPr lang="de-DE" sz="2200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  <p:sp>
          <p:nvSpPr>
            <p:cNvPr id="24" name="Pfeil nach unten 23"/>
            <p:cNvSpPr/>
            <p:nvPr/>
          </p:nvSpPr>
          <p:spPr>
            <a:xfrm>
              <a:off x="1475656" y="2780928"/>
              <a:ext cx="157349" cy="332098"/>
            </a:xfrm>
            <a:prstGeom prst="downArrow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200">
                <a:solidFill>
                  <a:srgbClr val="002060"/>
                </a:solidFill>
              </a:endParaRPr>
            </a:p>
          </p:txBody>
        </p:sp>
      </p:grpSp>
      <p:sp>
        <p:nvSpPr>
          <p:cNvPr id="25" name="Textfeld 22"/>
          <p:cNvSpPr txBox="1">
            <a:spLocks noChangeArrowheads="1"/>
          </p:cNvSpPr>
          <p:nvPr/>
        </p:nvSpPr>
        <p:spPr bwMode="auto">
          <a:xfrm>
            <a:off x="3923928" y="4005064"/>
            <a:ext cx="1728192" cy="2053136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/>
          </a:ln>
        </p:spPr>
        <p:txBody>
          <a:bodyPr wrap="square"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de-DE" sz="22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Commercial</a:t>
            </a:r>
            <a:r>
              <a:rPr lang="de-DE" sz="22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</a:t>
            </a:r>
            <a:r>
              <a:rPr lang="de-DE" sz="22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right to a </a:t>
            </a:r>
            <a:r>
              <a:rPr lang="de-DE" sz="2200" b="1" dirty="0" err="1" smtClean="0">
                <a:solidFill>
                  <a:srgbClr val="002060"/>
                </a:solidFill>
                <a:latin typeface="+mn-lt"/>
                <a:cs typeface="Arial" pitchFamily="34" charset="0"/>
              </a:rPr>
              <a:t>secondary</a:t>
            </a:r>
            <a:r>
              <a:rPr lang="de-DE" sz="22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exploitation of information objects</a:t>
            </a:r>
            <a:endParaRPr lang="de-DE" sz="22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grpSp>
        <p:nvGrpSpPr>
          <p:cNvPr id="26" name="Gruppieren 35"/>
          <p:cNvGrpSpPr/>
          <p:nvPr/>
        </p:nvGrpSpPr>
        <p:grpSpPr>
          <a:xfrm>
            <a:off x="6120172" y="5215783"/>
            <a:ext cx="2628292" cy="1149576"/>
            <a:chOff x="6120172" y="5066832"/>
            <a:chExt cx="2628292" cy="1149576"/>
          </a:xfrm>
        </p:grpSpPr>
        <p:sp>
          <p:nvSpPr>
            <p:cNvPr id="27" name="Textfeld 22"/>
            <p:cNvSpPr txBox="1">
              <a:spLocks noChangeArrowheads="1"/>
            </p:cNvSpPr>
            <p:nvPr/>
          </p:nvSpPr>
          <p:spPr bwMode="auto">
            <a:xfrm>
              <a:off x="6120172" y="5178934"/>
              <a:ext cx="2628292" cy="1037474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legally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protected by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free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licences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(cf. CC-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BY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)</a:t>
              </a:r>
              <a:endParaRPr lang="de-DE" sz="2200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  <p:cxnSp>
          <p:nvCxnSpPr>
            <p:cNvPr id="28" name="Gerade Verbindung 27"/>
            <p:cNvCxnSpPr/>
            <p:nvPr/>
          </p:nvCxnSpPr>
          <p:spPr>
            <a:xfrm>
              <a:off x="7161448" y="5066832"/>
              <a:ext cx="0" cy="3805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uppieren 34"/>
          <p:cNvGrpSpPr/>
          <p:nvPr/>
        </p:nvGrpSpPr>
        <p:grpSpPr>
          <a:xfrm>
            <a:off x="5982446" y="3926261"/>
            <a:ext cx="2910034" cy="1349106"/>
            <a:chOff x="5982446" y="3912441"/>
            <a:chExt cx="2910034" cy="1349106"/>
          </a:xfrm>
        </p:grpSpPr>
        <p:cxnSp>
          <p:nvCxnSpPr>
            <p:cNvPr id="30" name="Gerade Verbindung 29"/>
            <p:cNvCxnSpPr/>
            <p:nvPr/>
          </p:nvCxnSpPr>
          <p:spPr>
            <a:xfrm>
              <a:off x="7161448" y="3912441"/>
              <a:ext cx="0" cy="3805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feld 22"/>
            <p:cNvSpPr txBox="1">
              <a:spLocks noChangeArrowheads="1"/>
            </p:cNvSpPr>
            <p:nvPr/>
          </p:nvSpPr>
          <p:spPr bwMode="auto">
            <a:xfrm>
              <a:off x="5982446" y="4224073"/>
              <a:ext cx="2910034" cy="1037474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modified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and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developed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 in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collaborative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working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environments</a:t>
              </a:r>
              <a:endParaRPr lang="de-DE" sz="2200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</p:grpSp>
      <p:grpSp>
        <p:nvGrpSpPr>
          <p:cNvPr id="32" name="Gruppieren 33"/>
          <p:cNvGrpSpPr/>
          <p:nvPr/>
        </p:nvGrpSpPr>
        <p:grpSpPr>
          <a:xfrm>
            <a:off x="6012160" y="2852936"/>
            <a:ext cx="2340260" cy="1129626"/>
            <a:chOff x="6012160" y="3043881"/>
            <a:chExt cx="2340260" cy="1129626"/>
          </a:xfrm>
        </p:grpSpPr>
        <p:cxnSp>
          <p:nvCxnSpPr>
            <p:cNvPr id="33" name="Gerade Verbindung 32"/>
            <p:cNvCxnSpPr/>
            <p:nvPr/>
          </p:nvCxnSpPr>
          <p:spPr>
            <a:xfrm>
              <a:off x="7161448" y="3043881"/>
              <a:ext cx="0" cy="3805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feld 22"/>
            <p:cNvSpPr txBox="1">
              <a:spLocks noChangeArrowheads="1"/>
            </p:cNvSpPr>
            <p:nvPr/>
          </p:nvSpPr>
          <p:spPr bwMode="auto">
            <a:xfrm>
              <a:off x="6012160" y="3136033"/>
              <a:ext cx="2340260" cy="1037474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realized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by authors in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education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and science</a:t>
              </a:r>
              <a:endParaRPr lang="de-DE" sz="2200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</p:grp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2843808" y="725795"/>
            <a:ext cx="3048000" cy="769441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de-DE" sz="2200" b="1" dirty="0" err="1" smtClean="0">
                <a:solidFill>
                  <a:srgbClr val="002060"/>
                </a:solidFill>
                <a:latin typeface="+mn-lt"/>
              </a:rPr>
              <a:t>Commons-based</a:t>
            </a:r>
            <a:r>
              <a:rPr lang="de-DE" sz="2200" b="1" dirty="0" smtClean="0">
                <a:solidFill>
                  <a:srgbClr val="002060"/>
                </a:solidFill>
                <a:latin typeface="+mn-lt"/>
              </a:rPr>
              <a:t> information </a:t>
            </a:r>
            <a:r>
              <a:rPr lang="de-DE" sz="2200" b="1" dirty="0" err="1" smtClean="0">
                <a:solidFill>
                  <a:srgbClr val="002060"/>
                </a:solidFill>
                <a:latin typeface="+mn-lt"/>
              </a:rPr>
              <a:t>markets</a:t>
            </a:r>
            <a:endParaRPr lang="de-DE" sz="2200" b="1" dirty="0">
              <a:solidFill>
                <a:srgbClr val="002060"/>
              </a:solidFill>
              <a:latin typeface="+mn-lt"/>
            </a:endParaRPr>
          </a:p>
        </p:txBody>
      </p:sp>
      <p:grpSp>
        <p:nvGrpSpPr>
          <p:cNvPr id="37" name="Gruppieren 36"/>
          <p:cNvGrpSpPr/>
          <p:nvPr/>
        </p:nvGrpSpPr>
        <p:grpSpPr>
          <a:xfrm>
            <a:off x="3347865" y="2810178"/>
            <a:ext cx="2592288" cy="1060487"/>
            <a:chOff x="3347865" y="2810178"/>
            <a:chExt cx="2592288" cy="1060487"/>
          </a:xfrm>
        </p:grpSpPr>
        <p:sp>
          <p:nvSpPr>
            <p:cNvPr id="38" name="Pfeil nach unten 37"/>
            <p:cNvSpPr/>
            <p:nvPr/>
          </p:nvSpPr>
          <p:spPr>
            <a:xfrm>
              <a:off x="3851920" y="2810178"/>
              <a:ext cx="195836" cy="329977"/>
            </a:xfrm>
            <a:prstGeom prst="downArrow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200">
                <a:solidFill>
                  <a:srgbClr val="002060"/>
                </a:solidFill>
              </a:endParaRPr>
            </a:p>
          </p:txBody>
        </p:sp>
        <p:sp>
          <p:nvSpPr>
            <p:cNvPr id="39" name="Textfeld 22"/>
            <p:cNvSpPr txBox="1">
              <a:spLocks noChangeArrowheads="1"/>
            </p:cNvSpPr>
            <p:nvPr/>
          </p:nvSpPr>
          <p:spPr bwMode="auto">
            <a:xfrm>
              <a:off x="3347865" y="3171746"/>
              <a:ext cx="2592288" cy="69891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 algn="ctr">
              <a:noFill/>
              <a:round/>
              <a:headEnd/>
              <a:tailEnd/>
            </a:ln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Simple publishing model</a:t>
              </a:r>
              <a:endParaRPr lang="de-DE" sz="2200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</p:grpSp>
      <p:sp>
        <p:nvSpPr>
          <p:cNvPr id="40" name="Textfeld 39"/>
          <p:cNvSpPr txBox="1"/>
          <p:nvPr/>
        </p:nvSpPr>
        <p:spPr>
          <a:xfrm>
            <a:off x="3707904" y="6093296"/>
            <a:ext cx="2520280" cy="43088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200" dirty="0" err="1" smtClean="0"/>
              <a:t>reversing</a:t>
            </a:r>
            <a:r>
              <a:rPr lang="de-DE" sz="2200" dirty="0" smtClean="0"/>
              <a:t> OA green</a:t>
            </a:r>
            <a:endParaRPr lang="de-DE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  <p:bldP spid="18" grpId="1" build="allAtOnce"/>
      <p:bldP spid="25" grpId="0" animBg="1"/>
      <p:bldP spid="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pPr algn="ctr" eaLnBrk="1" hangingPunct="1">
              <a:buNone/>
            </a:pPr>
            <a:r>
              <a:rPr lang="de-DE" sz="2400" dirty="0" smtClean="0">
                <a:solidFill>
                  <a:schemeClr val="bg1"/>
                </a:solidFill>
              </a:rPr>
              <a:t>Objectives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13" name="Textfeld 12"/>
          <p:cNvSpPr txBox="1"/>
          <p:nvPr/>
        </p:nvSpPr>
        <p:spPr>
          <a:xfrm>
            <a:off x="1223628" y="1412776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200" dirty="0" smtClean="0"/>
              <a:t>EIS will foster </a:t>
            </a:r>
            <a:r>
              <a:rPr lang="de-DE" sz="2200" b="1" dirty="0" smtClean="0"/>
              <a:t>progress in information science</a:t>
            </a:r>
            <a:r>
              <a:rPr lang="de-DE" sz="2200" dirty="0" smtClean="0"/>
              <a:t>, in general  but particularly in Europe, by applying international scientific standards for research and publishing</a:t>
            </a:r>
            <a:endParaRPr lang="de-DE" sz="2200" dirty="0"/>
          </a:p>
        </p:txBody>
      </p:sp>
      <p:sp>
        <p:nvSpPr>
          <p:cNvPr id="11" name="Textfeld 10"/>
          <p:cNvSpPr txBox="1"/>
          <p:nvPr/>
        </p:nvSpPr>
        <p:spPr>
          <a:xfrm>
            <a:off x="1187624" y="3212976"/>
            <a:ext cx="71287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200" dirty="0" smtClean="0"/>
              <a:t>By following a  </a:t>
            </a:r>
            <a:r>
              <a:rPr lang="de-DE" sz="2200" b="1" dirty="0" smtClean="0"/>
              <a:t>multilingual approach</a:t>
            </a:r>
            <a:r>
              <a:rPr lang="de-DE" sz="2200" dirty="0" smtClean="0"/>
              <a:t>,  EIS will support the development of </a:t>
            </a:r>
            <a:r>
              <a:rPr lang="de-DE" sz="2200" b="1" dirty="0" smtClean="0"/>
              <a:t>national information science associations</a:t>
            </a:r>
            <a:r>
              <a:rPr lang="de-DE" sz="2200" dirty="0" smtClean="0"/>
              <a:t>  and the establisment of a </a:t>
            </a:r>
            <a:r>
              <a:rPr lang="de-DE" sz="2200" b="1" dirty="0" smtClean="0"/>
              <a:t>European network </a:t>
            </a:r>
            <a:r>
              <a:rPr lang="de-DE" sz="2200" dirty="0" smtClean="0"/>
              <a:t>of information science organizations.</a:t>
            </a:r>
            <a:endParaRPr lang="de-DE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1187624" y="1292567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200" dirty="0" smtClean="0"/>
              <a:t>EIS will be an </a:t>
            </a:r>
            <a:r>
              <a:rPr lang="de-DE" sz="2200" b="1" dirty="0" smtClean="0"/>
              <a:t>open access journal </a:t>
            </a:r>
            <a:r>
              <a:rPr lang="de-DE" sz="2200" dirty="0" smtClean="0"/>
              <a:t>(golden approach) – thus leaving </a:t>
            </a:r>
            <a:r>
              <a:rPr lang="de-DE" sz="2200" b="1" dirty="0" smtClean="0"/>
              <a:t>all rights to the authors </a:t>
            </a:r>
            <a:r>
              <a:rPr lang="de-DE" sz="2200" dirty="0" smtClean="0"/>
              <a:t>and allowing </a:t>
            </a:r>
            <a:r>
              <a:rPr lang="de-DE" sz="2200" b="1" dirty="0" smtClean="0"/>
              <a:t>free access and unrestricted use for everyone </a:t>
            </a:r>
            <a:endParaRPr lang="de-DE" sz="22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1187624" y="2876743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200" dirty="0" smtClean="0"/>
              <a:t>EIS will be open access </a:t>
            </a:r>
            <a:r>
              <a:rPr lang="de-DE" sz="2200" b="1" dirty="0" smtClean="0"/>
              <a:t>for science by science – </a:t>
            </a:r>
            <a:r>
              <a:rPr lang="de-DE" sz="2200" dirty="0" smtClean="0"/>
              <a:t>by taking the organization of publishing in its own hands</a:t>
            </a:r>
            <a:endParaRPr lang="de-DE" sz="2200" dirty="0"/>
          </a:p>
        </p:txBody>
      </p:sp>
      <p:sp>
        <p:nvSpPr>
          <p:cNvPr id="14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pPr algn="ctr" eaLnBrk="1" hangingPunct="1">
              <a:buNone/>
            </a:pPr>
            <a:r>
              <a:rPr lang="de-DE" sz="2400" dirty="0" smtClean="0">
                <a:solidFill>
                  <a:schemeClr val="bg1"/>
                </a:solidFill>
              </a:rPr>
              <a:t>Objectives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1187624" y="782121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200" dirty="0" err="1" smtClean="0"/>
              <a:t>Maybe</a:t>
            </a:r>
            <a:r>
              <a:rPr lang="de-DE" sz="2200" dirty="0" smtClean="0"/>
              <a:t>, there is </a:t>
            </a:r>
            <a:r>
              <a:rPr lang="de-DE" sz="2200" dirty="0" err="1" smtClean="0"/>
              <a:t>no</a:t>
            </a:r>
            <a:r>
              <a:rPr lang="de-DE" sz="2200" dirty="0" smtClean="0"/>
              <a:t>  real need for a </a:t>
            </a:r>
            <a:r>
              <a:rPr lang="de-DE" sz="2200" dirty="0" err="1" smtClean="0"/>
              <a:t>new</a:t>
            </a:r>
            <a:r>
              <a:rPr lang="de-DE" sz="2200" dirty="0" smtClean="0"/>
              <a:t> information science journal</a:t>
            </a:r>
            <a:endParaRPr lang="de-DE" sz="22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1187624" y="2630522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ctr"/>
            <a:r>
              <a:rPr lang="de-DE" sz="2200" dirty="0" smtClean="0"/>
              <a:t>EIS will </a:t>
            </a:r>
            <a:r>
              <a:rPr lang="de-DE" sz="2200" dirty="0" err="1" smtClean="0"/>
              <a:t>take</a:t>
            </a:r>
            <a:r>
              <a:rPr lang="de-DE" sz="2200" dirty="0" smtClean="0"/>
              <a:t> </a:t>
            </a:r>
            <a:r>
              <a:rPr lang="de-DE" sz="2200" dirty="0" err="1" smtClean="0"/>
              <a:t>advantage</a:t>
            </a:r>
            <a:r>
              <a:rPr lang="de-DE" sz="2200" dirty="0" smtClean="0"/>
              <a:t> of </a:t>
            </a:r>
            <a:r>
              <a:rPr lang="de-DE" sz="2200" dirty="0" err="1" smtClean="0"/>
              <a:t>value-adding</a:t>
            </a:r>
            <a:r>
              <a:rPr lang="de-DE" sz="2200" dirty="0" smtClean="0"/>
              <a:t> </a:t>
            </a:r>
            <a:r>
              <a:rPr lang="de-DE" sz="2200" dirty="0" err="1" smtClean="0"/>
              <a:t>possibilities</a:t>
            </a:r>
            <a:r>
              <a:rPr lang="de-DE" sz="2200" dirty="0" smtClean="0"/>
              <a:t> of electronic </a:t>
            </a:r>
            <a:r>
              <a:rPr lang="de-DE" sz="2200" dirty="0" err="1" smtClean="0"/>
              <a:t>networks</a:t>
            </a:r>
            <a:r>
              <a:rPr lang="de-DE" sz="2200" dirty="0" smtClean="0"/>
              <a:t> </a:t>
            </a:r>
            <a:r>
              <a:rPr lang="de-DE" sz="2200" dirty="0" err="1" smtClean="0"/>
              <a:t>besides</a:t>
            </a:r>
            <a:r>
              <a:rPr lang="de-DE" sz="2200" dirty="0" smtClean="0"/>
              <a:t> publishing – such </a:t>
            </a:r>
            <a:r>
              <a:rPr lang="de-DE" sz="2200" dirty="0" err="1" smtClean="0"/>
              <a:t>as</a:t>
            </a:r>
            <a:endParaRPr lang="de-DE" sz="2200" dirty="0"/>
          </a:p>
        </p:txBody>
      </p:sp>
      <p:sp>
        <p:nvSpPr>
          <p:cNvPr id="14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pPr algn="ctr" eaLnBrk="1" hangingPunct="1">
              <a:buNone/>
            </a:pPr>
            <a:r>
              <a:rPr lang="de-DE" sz="2400" dirty="0" smtClean="0">
                <a:solidFill>
                  <a:schemeClr val="bg1"/>
                </a:solidFill>
              </a:rPr>
              <a:t>EIS – </a:t>
            </a:r>
            <a:r>
              <a:rPr lang="de-DE" sz="2400" dirty="0" err="1" smtClean="0">
                <a:solidFill>
                  <a:schemeClr val="bg1"/>
                </a:solidFill>
              </a:rPr>
              <a:t>more</a:t>
            </a:r>
            <a:r>
              <a:rPr lang="de-DE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</a:rPr>
              <a:t>than</a:t>
            </a:r>
            <a:r>
              <a:rPr lang="de-DE" sz="2400" dirty="0" smtClean="0">
                <a:solidFill>
                  <a:schemeClr val="bg1"/>
                </a:solidFill>
              </a:rPr>
              <a:t> a journal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115616" y="1550402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ctr"/>
            <a:r>
              <a:rPr lang="de-DE" sz="2200" b="1" dirty="0" smtClean="0"/>
              <a:t>But is there still  a need for journals </a:t>
            </a:r>
            <a:r>
              <a:rPr lang="de-DE" sz="2200" b="1" dirty="0" err="1" smtClean="0"/>
              <a:t>with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their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main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objective</a:t>
            </a:r>
            <a:r>
              <a:rPr lang="de-DE" sz="2200" b="1" dirty="0" smtClean="0"/>
              <a:t> of </a:t>
            </a:r>
            <a:r>
              <a:rPr lang="de-DE" sz="2200" b="1" dirty="0" err="1" smtClean="0"/>
              <a:t>making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results</a:t>
            </a:r>
            <a:r>
              <a:rPr lang="de-DE" sz="2200" b="1" dirty="0" smtClean="0"/>
              <a:t> of </a:t>
            </a:r>
            <a:r>
              <a:rPr lang="de-DE" sz="2200" b="1" dirty="0" err="1" smtClean="0"/>
              <a:t>research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publicly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available</a:t>
            </a:r>
            <a:r>
              <a:rPr lang="de-DE" sz="2200" b="1" dirty="0" smtClean="0"/>
              <a:t> in form of </a:t>
            </a:r>
            <a:r>
              <a:rPr lang="de-DE" sz="2200" b="1" dirty="0" err="1" smtClean="0"/>
              <a:t>text</a:t>
            </a:r>
            <a:r>
              <a:rPr lang="de-DE" sz="2200" b="1" smtClean="0"/>
              <a:t>-based documents</a:t>
            </a:r>
            <a:r>
              <a:rPr lang="de-DE" sz="2200" b="1" dirty="0" smtClean="0"/>
              <a:t>?</a:t>
            </a:r>
            <a:endParaRPr lang="de-DE" sz="22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1907704" y="3638634"/>
            <a:ext cx="460851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200" dirty="0" err="1" smtClean="0"/>
              <a:t>using</a:t>
            </a:r>
            <a:r>
              <a:rPr lang="de-DE" sz="2200" dirty="0" smtClean="0"/>
              <a:t> </a:t>
            </a:r>
            <a:r>
              <a:rPr lang="de-DE" sz="2200" dirty="0" err="1" smtClean="0"/>
              <a:t>semantic</a:t>
            </a:r>
            <a:r>
              <a:rPr lang="de-DE" sz="2200" dirty="0" smtClean="0"/>
              <a:t> web </a:t>
            </a:r>
            <a:r>
              <a:rPr lang="de-DE" sz="2200" dirty="0" err="1" smtClean="0"/>
              <a:t>technology</a:t>
            </a:r>
            <a:endParaRPr lang="de-DE" sz="2200" dirty="0" smtClean="0"/>
          </a:p>
          <a:p>
            <a:pPr marL="361950" indent="-361950">
              <a:buFont typeface="Wingdings" pitchFamily="2" charset="2"/>
              <a:buChar char="Ø"/>
            </a:pPr>
            <a:r>
              <a:rPr lang="de-DE" sz="2200" dirty="0" err="1" smtClean="0"/>
              <a:t>communication</a:t>
            </a:r>
            <a:r>
              <a:rPr lang="de-DE" sz="2200" dirty="0" smtClean="0"/>
              <a:t> – </a:t>
            </a:r>
            <a:r>
              <a:rPr lang="de-DE" sz="2200" dirty="0" err="1" smtClean="0"/>
              <a:t>social</a:t>
            </a:r>
            <a:r>
              <a:rPr lang="de-DE" sz="2200" dirty="0" smtClean="0"/>
              <a:t> </a:t>
            </a:r>
            <a:r>
              <a:rPr lang="de-DE" sz="2200" dirty="0" err="1" smtClean="0"/>
              <a:t>betworking</a:t>
            </a:r>
            <a:endParaRPr lang="de-DE" sz="2200" dirty="0" smtClean="0"/>
          </a:p>
          <a:p>
            <a:pPr marL="361950" indent="-361950">
              <a:buFont typeface="Wingdings" pitchFamily="2" charset="2"/>
              <a:buChar char="Ø"/>
            </a:pPr>
            <a:r>
              <a:rPr lang="de-DE" sz="2200" dirty="0" err="1" smtClean="0"/>
              <a:t>collaborative</a:t>
            </a:r>
            <a:r>
              <a:rPr lang="de-DE" sz="2200" dirty="0" smtClean="0"/>
              <a:t> </a:t>
            </a:r>
            <a:r>
              <a:rPr lang="de-DE" sz="2200" dirty="0" err="1" smtClean="0"/>
              <a:t>work</a:t>
            </a:r>
            <a:endParaRPr lang="de-DE" sz="2200" dirty="0" smtClean="0"/>
          </a:p>
          <a:p>
            <a:pPr marL="361950" indent="-361950">
              <a:buFont typeface="Wingdings" pitchFamily="2" charset="2"/>
              <a:buChar char="Ø"/>
            </a:pPr>
            <a:r>
              <a:rPr lang="de-DE" sz="2200" dirty="0" err="1" smtClean="0"/>
              <a:t>user-generated</a:t>
            </a:r>
            <a:r>
              <a:rPr lang="de-DE" sz="2200" dirty="0" smtClean="0"/>
              <a:t> </a:t>
            </a:r>
            <a:r>
              <a:rPr lang="de-DE" sz="2200" dirty="0" err="1" smtClean="0"/>
              <a:t>content</a:t>
            </a:r>
            <a:endParaRPr lang="de-DE" sz="2200" dirty="0" smtClean="0"/>
          </a:p>
          <a:p>
            <a:pPr marL="361950" indent="-361950">
              <a:buFont typeface="Wingdings" pitchFamily="2" charset="2"/>
              <a:buChar char="Ø"/>
            </a:pPr>
            <a:r>
              <a:rPr lang="de-DE" sz="2200" dirty="0" err="1" smtClean="0"/>
              <a:t>documents</a:t>
            </a:r>
            <a:r>
              <a:rPr lang="de-DE" sz="2200" dirty="0" smtClean="0"/>
              <a:t> </a:t>
            </a:r>
            <a:r>
              <a:rPr lang="de-DE" sz="2200" dirty="0" err="1" smtClean="0"/>
              <a:t>as</a:t>
            </a:r>
            <a:r>
              <a:rPr lang="de-DE" sz="2200" dirty="0" smtClean="0"/>
              <a:t> </a:t>
            </a:r>
            <a:r>
              <a:rPr lang="de-DE" sz="2200" dirty="0" err="1" smtClean="0"/>
              <a:t>pragmatic</a:t>
            </a:r>
            <a:r>
              <a:rPr lang="de-DE" sz="2200" dirty="0" smtClean="0"/>
              <a:t> </a:t>
            </a:r>
            <a:r>
              <a:rPr lang="de-DE" sz="2200" dirty="0" err="1" smtClean="0"/>
              <a:t>objects</a:t>
            </a:r>
            <a:endParaRPr lang="de-DE" sz="2200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1331640" y="4653136"/>
            <a:ext cx="7056784" cy="1890211"/>
            <a:chOff x="1331640" y="4653136"/>
            <a:chExt cx="7056784" cy="1890211"/>
          </a:xfrm>
        </p:grpSpPr>
        <p:sp>
          <p:nvSpPr>
            <p:cNvPr id="7" name="Nach oben gebogener Pfeil 6"/>
            <p:cNvSpPr/>
            <p:nvPr/>
          </p:nvSpPr>
          <p:spPr>
            <a:xfrm flipV="1">
              <a:off x="5868144" y="4653136"/>
              <a:ext cx="1296144" cy="864096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/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1331640" y="5589240"/>
              <a:ext cx="705678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err="1" smtClean="0"/>
                <a:t>EIS</a:t>
              </a:r>
              <a:r>
                <a:rPr lang="en-US" sz="2400" dirty="0" smtClean="0"/>
                <a:t> will be an information and communication platform </a:t>
              </a:r>
              <a:r>
                <a:rPr lang="en-US" sz="3200" dirty="0" err="1" smtClean="0"/>
                <a:t>ICP</a:t>
              </a:r>
              <a:endParaRPr lang="en-US" sz="3200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  <p:bldP spid="5" grpId="0"/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Quality and performance characteristics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259632" y="1268760"/>
            <a:ext cx="7128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200" dirty="0" smtClean="0"/>
              <a:t>All contributions </a:t>
            </a:r>
            <a:r>
              <a:rPr lang="de-DE" sz="2200" dirty="0" err="1" smtClean="0"/>
              <a:t>to</a:t>
            </a:r>
            <a:r>
              <a:rPr lang="de-DE" sz="2200" dirty="0" smtClean="0"/>
              <a:t> 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are in </a:t>
            </a:r>
            <a:r>
              <a:rPr lang="de-DE" sz="2200" b="1" dirty="0" smtClean="0"/>
              <a:t>English per default.</a:t>
            </a:r>
            <a:endParaRPr lang="de-DE" sz="22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1259632" y="2060848"/>
            <a:ext cx="712879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buFont typeface="Wingdings" pitchFamily="2" charset="2"/>
              <a:buChar char="Ø"/>
            </a:pPr>
            <a:r>
              <a:rPr lang="de-DE" sz="2200" dirty="0" smtClean="0"/>
              <a:t>In addition, all contributions, in particular articles, will be made publicly available in the </a:t>
            </a:r>
            <a:r>
              <a:rPr lang="de-DE" sz="2200" b="1" dirty="0" smtClean="0"/>
              <a:t>corresponding native language of the respective authors </a:t>
            </a:r>
            <a:r>
              <a:rPr lang="de-DE" sz="2200" dirty="0" smtClean="0"/>
              <a:t>– either by the EIS server and/or by a publishing media of the respective country</a:t>
            </a:r>
            <a:endParaRPr lang="de-DE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Quality and performance characteristics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187624" y="3068960"/>
            <a:ext cx="71287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000" dirty="0" smtClean="0"/>
              <a:t>EIS-</a:t>
            </a:r>
            <a:r>
              <a:rPr lang="de-DE" sz="2000" dirty="0" err="1" smtClean="0"/>
              <a:t>ICP</a:t>
            </a:r>
            <a:r>
              <a:rPr lang="de-DE" sz="2000" dirty="0" smtClean="0"/>
              <a:t> will be both </a:t>
            </a:r>
            <a:br>
              <a:rPr lang="de-DE" sz="2000" dirty="0" smtClean="0"/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/>
            </a:r>
            <a:br>
              <a:rPr lang="de-DE" sz="2000" dirty="0" smtClean="0"/>
            </a:br>
            <a:endParaRPr lang="de-DE" sz="2000" dirty="0"/>
          </a:p>
        </p:txBody>
      </p:sp>
      <p:sp>
        <p:nvSpPr>
          <p:cNvPr id="8" name="Textfeld 7"/>
          <p:cNvSpPr txBox="1"/>
          <p:nvPr/>
        </p:nvSpPr>
        <p:spPr>
          <a:xfrm>
            <a:off x="467544" y="3645024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a peer-reviewed open access journal</a:t>
            </a:r>
            <a:endParaRPr lang="en-US" sz="2000" dirty="0"/>
          </a:p>
        </p:txBody>
      </p:sp>
      <p:sp>
        <p:nvSpPr>
          <p:cNvPr id="9" name="Textfeld 8"/>
          <p:cNvSpPr txBox="1"/>
          <p:nvPr/>
        </p:nvSpPr>
        <p:spPr>
          <a:xfrm>
            <a:off x="4716016" y="3645024"/>
            <a:ext cx="403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a </a:t>
            </a:r>
            <a:r>
              <a:rPr lang="de-DE" sz="2000" b="1" dirty="0" err="1" smtClean="0"/>
              <a:t>direct</a:t>
            </a:r>
            <a:r>
              <a:rPr lang="de-DE" sz="2000" b="1" dirty="0" smtClean="0"/>
              <a:t> open </a:t>
            </a:r>
            <a:r>
              <a:rPr lang="de-DE" sz="2000" b="1" dirty="0" err="1" smtClean="0"/>
              <a:t>access</a:t>
            </a:r>
            <a:r>
              <a:rPr lang="de-DE" sz="2000" b="1" dirty="0" smtClean="0"/>
              <a:t> journal  </a:t>
            </a:r>
            <a:r>
              <a:rPr lang="de-DE" sz="2000" b="1" dirty="0" err="1" smtClean="0"/>
              <a:t>with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delayed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reviewing</a:t>
            </a:r>
            <a:endParaRPr lang="en-US" sz="2000" dirty="0"/>
          </a:p>
        </p:txBody>
      </p:sp>
      <p:sp>
        <p:nvSpPr>
          <p:cNvPr id="29" name="Textfeld 28"/>
          <p:cNvSpPr txBox="1"/>
          <p:nvPr/>
        </p:nvSpPr>
        <p:spPr>
          <a:xfrm>
            <a:off x="1187624" y="1124744"/>
            <a:ext cx="75698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6700" algn="l"/>
              </a:tabLst>
            </a:pPr>
            <a:r>
              <a:rPr lang="de-DE" sz="2000" dirty="0" smtClean="0"/>
              <a:t>EIS-</a:t>
            </a:r>
            <a:r>
              <a:rPr lang="de-DE" sz="2000" dirty="0" err="1" smtClean="0"/>
              <a:t>ICP</a:t>
            </a:r>
            <a:r>
              <a:rPr lang="de-DE" sz="2000" dirty="0" smtClean="0"/>
              <a:t> will be from the outset a scientific journal  with quality requirements:  </a:t>
            </a:r>
          </a:p>
          <a:p>
            <a:pPr lvl="0">
              <a:tabLst>
                <a:tab pos="266700" algn="l"/>
              </a:tabLst>
            </a:pPr>
            <a:r>
              <a:rPr lang="de-DE" sz="2000" dirty="0" smtClean="0"/>
              <a:t>traditional peer-reviewing, combined with open web </a:t>
            </a:r>
            <a:r>
              <a:rPr lang="en-US" sz="2000" dirty="0" smtClean="0"/>
              <a:t>reviewing							</a:t>
            </a:r>
            <a:endParaRPr lang="de-DE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Quality and performance characteristics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971600" y="1124744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a peer-reviewed open access journal</a:t>
            </a:r>
            <a:endParaRPr lang="en-US" sz="2000" dirty="0"/>
          </a:p>
        </p:txBody>
      </p:sp>
      <p:sp>
        <p:nvSpPr>
          <p:cNvPr id="9" name="Textfeld 8"/>
          <p:cNvSpPr txBox="1"/>
          <p:nvPr/>
        </p:nvSpPr>
        <p:spPr>
          <a:xfrm>
            <a:off x="4860032" y="1124744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err="1" smtClean="0"/>
              <a:t>direct</a:t>
            </a:r>
            <a:r>
              <a:rPr lang="de-DE" sz="2000" b="1" dirty="0" smtClean="0"/>
              <a:t> open </a:t>
            </a:r>
            <a:r>
              <a:rPr lang="de-DE" sz="2000" b="1" dirty="0" err="1" smtClean="0"/>
              <a:t>access</a:t>
            </a:r>
            <a:r>
              <a:rPr lang="de-DE" sz="2000" b="1" dirty="0" smtClean="0"/>
              <a:t> journal </a:t>
            </a:r>
            <a:endParaRPr lang="en-US" sz="2000" dirty="0"/>
          </a:p>
        </p:txBody>
      </p:sp>
      <p:sp>
        <p:nvSpPr>
          <p:cNvPr id="14" name="Textfeld 13"/>
          <p:cNvSpPr txBox="1"/>
          <p:nvPr/>
        </p:nvSpPr>
        <p:spPr>
          <a:xfrm>
            <a:off x="4860032" y="1916832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according to the „</a:t>
            </a:r>
            <a:r>
              <a:rPr lang="de-DE" sz="2000" b="1" dirty="0" smtClean="0"/>
              <a:t>publish first - filter later</a:t>
            </a:r>
            <a:r>
              <a:rPr lang="de-DE" sz="2000" dirty="0" smtClean="0"/>
              <a:t>“ principle</a:t>
            </a:r>
            <a:endParaRPr lang="en-US" sz="2000" dirty="0"/>
          </a:p>
        </p:txBody>
      </p:sp>
      <p:sp>
        <p:nvSpPr>
          <p:cNvPr id="15" name="Textfeld 14"/>
          <p:cNvSpPr txBox="1"/>
          <p:nvPr/>
        </p:nvSpPr>
        <p:spPr>
          <a:xfrm>
            <a:off x="4788024" y="2996952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all contributions will be </a:t>
            </a:r>
            <a:r>
              <a:rPr lang="de-DE" sz="2000" b="1" dirty="0" smtClean="0"/>
              <a:t>made immediately publicly available</a:t>
            </a:r>
            <a:endParaRPr lang="en-US" sz="2000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683568" y="2987079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positively peer-reviewed articles will be marked by the </a:t>
            </a:r>
            <a:r>
              <a:rPr lang="de-DE" sz="2000" b="1" dirty="0" smtClean="0"/>
              <a:t>EIS quality label </a:t>
            </a:r>
            <a:endParaRPr lang="en-US" sz="2000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971600" y="1902023"/>
            <a:ext cx="2376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positive reviews </a:t>
            </a:r>
            <a:r>
              <a:rPr lang="de-DE" sz="2000" dirty="0" smtClean="0"/>
              <a:t>will be made </a:t>
            </a:r>
            <a:r>
              <a:rPr lang="de-DE" sz="2000" b="1" dirty="0" smtClean="0"/>
              <a:t>publicly available</a:t>
            </a:r>
            <a:endParaRPr lang="en-US" sz="2000" b="1" dirty="0"/>
          </a:p>
        </p:txBody>
      </p:sp>
      <p:sp>
        <p:nvSpPr>
          <p:cNvPr id="25" name="Textfeld 24"/>
          <p:cNvSpPr txBox="1"/>
          <p:nvPr/>
        </p:nvSpPr>
        <p:spPr>
          <a:xfrm>
            <a:off x="683568" y="4072135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will be made </a:t>
            </a:r>
            <a:r>
              <a:rPr lang="de-DE" sz="2000" b="1" dirty="0" smtClean="0"/>
              <a:t>immediately publicly available</a:t>
            </a:r>
            <a:r>
              <a:rPr lang="de-DE" sz="2000" dirty="0" smtClean="0"/>
              <a:t> after reviewing</a:t>
            </a:r>
            <a:endParaRPr lang="en-US" sz="2000" b="1" dirty="0"/>
          </a:p>
        </p:txBody>
      </p:sp>
      <p:sp>
        <p:nvSpPr>
          <p:cNvPr id="26" name="Textfeld 25"/>
          <p:cNvSpPr txBox="1"/>
          <p:nvPr/>
        </p:nvSpPr>
        <p:spPr>
          <a:xfrm>
            <a:off x="503548" y="5157192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will be </a:t>
            </a:r>
            <a:r>
              <a:rPr lang="de-DE" sz="2000" b="1" dirty="0" smtClean="0"/>
              <a:t>bundled in quarterly volumes</a:t>
            </a:r>
            <a:endParaRPr lang="en-US" sz="2000" b="1" dirty="0"/>
          </a:p>
        </p:txBody>
      </p:sp>
      <p:grpSp>
        <p:nvGrpSpPr>
          <p:cNvPr id="33" name="Gruppieren 32"/>
          <p:cNvGrpSpPr/>
          <p:nvPr/>
        </p:nvGrpSpPr>
        <p:grpSpPr>
          <a:xfrm>
            <a:off x="4572000" y="3645024"/>
            <a:ext cx="3528392" cy="1632377"/>
            <a:chOff x="4572000" y="3645024"/>
            <a:chExt cx="3528392" cy="1632377"/>
          </a:xfrm>
        </p:grpSpPr>
        <p:sp>
          <p:nvSpPr>
            <p:cNvPr id="17" name="Textfeld 16"/>
            <p:cNvSpPr txBox="1"/>
            <p:nvPr/>
          </p:nvSpPr>
          <p:spPr>
            <a:xfrm>
              <a:off x="4572000" y="4077072"/>
              <a:ext cx="352839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smtClean="0"/>
                <a:t>will be subject of</a:t>
              </a:r>
              <a:endParaRPr lang="de-DE" sz="2400" b="1" dirty="0" smtClean="0"/>
            </a:p>
            <a:p>
              <a:pPr algn="ctr"/>
              <a:r>
                <a:rPr lang="de-DE" sz="2400" b="1" dirty="0" smtClean="0"/>
                <a:t>public commenting &amp; reviewing</a:t>
              </a:r>
              <a:endParaRPr lang="en-US" sz="2400" b="1" dirty="0"/>
            </a:p>
          </p:txBody>
        </p:sp>
        <p:sp>
          <p:nvSpPr>
            <p:cNvPr id="30" name="Pfeil nach unten 29"/>
            <p:cNvSpPr/>
            <p:nvPr/>
          </p:nvSpPr>
          <p:spPr>
            <a:xfrm>
              <a:off x="7092280" y="3645024"/>
              <a:ext cx="216024" cy="432048"/>
            </a:xfrm>
            <a:prstGeom prst="downArrow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2" name="Gruppieren 31"/>
          <p:cNvGrpSpPr/>
          <p:nvPr/>
        </p:nvGrpSpPr>
        <p:grpSpPr>
          <a:xfrm>
            <a:off x="3779912" y="2132856"/>
            <a:ext cx="900100" cy="2664296"/>
            <a:chOff x="3779912" y="2132856"/>
            <a:chExt cx="900100" cy="2664296"/>
          </a:xfrm>
        </p:grpSpPr>
        <p:grpSp>
          <p:nvGrpSpPr>
            <p:cNvPr id="29" name="Gruppieren 28"/>
            <p:cNvGrpSpPr/>
            <p:nvPr/>
          </p:nvGrpSpPr>
          <p:grpSpPr>
            <a:xfrm>
              <a:off x="3779912" y="2132856"/>
              <a:ext cx="288032" cy="2664296"/>
              <a:chOff x="3779912" y="2132856"/>
              <a:chExt cx="288032" cy="2664296"/>
            </a:xfrm>
          </p:grpSpPr>
          <p:cxnSp>
            <p:nvCxnSpPr>
              <p:cNvPr id="20" name="Gerade Verbindung 19"/>
              <p:cNvCxnSpPr/>
              <p:nvPr/>
            </p:nvCxnSpPr>
            <p:spPr>
              <a:xfrm>
                <a:off x="4067944" y="2132856"/>
                <a:ext cx="0" cy="2664296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Gerade Verbindung 23"/>
              <p:cNvCxnSpPr/>
              <p:nvPr/>
            </p:nvCxnSpPr>
            <p:spPr>
              <a:xfrm>
                <a:off x="3779912" y="2132856"/>
                <a:ext cx="288032" cy="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Gerade Verbindung 26"/>
              <p:cNvCxnSpPr/>
              <p:nvPr/>
            </p:nvCxnSpPr>
            <p:spPr>
              <a:xfrm>
                <a:off x="3779912" y="3429000"/>
                <a:ext cx="288032" cy="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 Verbindung 27"/>
              <p:cNvCxnSpPr/>
              <p:nvPr/>
            </p:nvCxnSpPr>
            <p:spPr>
              <a:xfrm>
                <a:off x="3779912" y="4797152"/>
                <a:ext cx="288032" cy="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Pfeil nach unten 30"/>
            <p:cNvSpPr/>
            <p:nvPr/>
          </p:nvSpPr>
          <p:spPr>
            <a:xfrm rot="16200000">
              <a:off x="4355976" y="4185084"/>
              <a:ext cx="216024" cy="432048"/>
            </a:xfrm>
            <a:prstGeom prst="downArrow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/>
      <p:bldP spid="25" grpId="0"/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Quality and performance characteristics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971600" y="1052736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 addition to traditional quality measurements such as </a:t>
            </a:r>
            <a:r>
              <a:rPr lang="en-US" sz="2000" b="1" dirty="0" smtClean="0"/>
              <a:t>impact factor </a:t>
            </a:r>
            <a:r>
              <a:rPr lang="en-US" sz="2000" dirty="0" smtClean="0"/>
              <a:t>or </a:t>
            </a:r>
            <a:r>
              <a:rPr lang="de-DE" sz="2000" b="1" dirty="0" smtClean="0"/>
              <a:t>citation analysis</a:t>
            </a:r>
            <a:endParaRPr lang="en-US" sz="2000" b="1" dirty="0"/>
          </a:p>
        </p:txBody>
      </p:sp>
      <p:sp>
        <p:nvSpPr>
          <p:cNvPr id="22" name="Textfeld 21"/>
          <p:cNvSpPr txBox="1"/>
          <p:nvPr/>
        </p:nvSpPr>
        <p:spPr>
          <a:xfrm>
            <a:off x="971600" y="2132856"/>
            <a:ext cx="7344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EIS-ICP</a:t>
            </a:r>
            <a:r>
              <a:rPr lang="en-US" sz="2000" dirty="0" smtClean="0"/>
              <a:t> will provide a broad spectrum of metrics (</a:t>
            </a:r>
            <a:r>
              <a:rPr lang="de-DE" sz="2000" b="1" dirty="0" smtClean="0"/>
              <a:t>web analytics/web controlling</a:t>
            </a:r>
            <a:r>
              <a:rPr lang="de-DE" sz="2000" dirty="0" smtClean="0"/>
              <a:t> devices) such as</a:t>
            </a:r>
          </a:p>
          <a:p>
            <a:pPr marL="538163" indent="-538163">
              <a:buFont typeface="Wingdings" pitchFamily="2" charset="2"/>
              <a:buChar char="Ø"/>
            </a:pPr>
            <a:r>
              <a:rPr lang="de-DE" sz="2000" dirty="0" smtClean="0"/>
              <a:t> pageviews</a:t>
            </a:r>
          </a:p>
          <a:p>
            <a:pPr marL="538163" indent="-538163">
              <a:buFont typeface="Wingdings" pitchFamily="2" charset="2"/>
              <a:buChar char="Ø"/>
            </a:pPr>
            <a:r>
              <a:rPr lang="de-DE" sz="2000" dirty="0" smtClean="0"/>
              <a:t>click analysis</a:t>
            </a:r>
          </a:p>
          <a:p>
            <a:pPr marL="538163" indent="-538163">
              <a:buFont typeface="Wingdings" pitchFamily="2" charset="2"/>
              <a:buChar char="Ø"/>
            </a:pPr>
            <a:r>
              <a:rPr lang="de-DE" sz="2000" dirty="0" smtClean="0"/>
              <a:t>download statistics</a:t>
            </a:r>
          </a:p>
          <a:p>
            <a:pPr marL="538163" indent="-538163">
              <a:buFont typeface="Wingdings" pitchFamily="2" charset="2"/>
              <a:buChar char="Ø"/>
            </a:pPr>
            <a:r>
              <a:rPr lang="de-DE" sz="2000" dirty="0" smtClean="0"/>
              <a:t>….</a:t>
            </a:r>
            <a:endParaRPr lang="en-US" sz="2000" dirty="0"/>
          </a:p>
        </p:txBody>
      </p:sp>
      <p:sp>
        <p:nvSpPr>
          <p:cNvPr id="23" name="Textfeld 22"/>
          <p:cNvSpPr txBox="1"/>
          <p:nvPr/>
        </p:nvSpPr>
        <p:spPr>
          <a:xfrm>
            <a:off x="971600" y="4365104"/>
            <a:ext cx="73448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EIS-ICP</a:t>
            </a:r>
            <a:r>
              <a:rPr lang="en-US" sz="2000" dirty="0" smtClean="0"/>
              <a:t> will </a:t>
            </a:r>
            <a:r>
              <a:rPr lang="de-DE" sz="2000" dirty="0" smtClean="0"/>
              <a:t>experiment with altmetrics services such as</a:t>
            </a:r>
          </a:p>
          <a:p>
            <a:pPr marL="538163" indent="-538163">
              <a:buFont typeface="Wingdings" pitchFamily="2" charset="2"/>
              <a:buChar char="Ø"/>
            </a:pPr>
            <a:r>
              <a:rPr lang="de-DE" sz="2000" dirty="0" smtClean="0"/>
              <a:t> Mendeley</a:t>
            </a:r>
          </a:p>
          <a:p>
            <a:pPr marL="627063" indent="-627063">
              <a:buFont typeface="Wingdings" pitchFamily="2" charset="2"/>
              <a:buChar char="Ø"/>
            </a:pPr>
            <a:r>
              <a:rPr lang="de-DE" sz="2000" dirty="0" smtClean="0"/>
              <a:t>CiteULike, </a:t>
            </a:r>
          </a:p>
          <a:p>
            <a:pPr marL="627063" indent="-627063">
              <a:buFont typeface="Wingdings" pitchFamily="2" charset="2"/>
              <a:buChar char="Ø"/>
            </a:pPr>
            <a:r>
              <a:rPr lang="de-DE" sz="2000" dirty="0" smtClean="0"/>
              <a:t>Zotero</a:t>
            </a:r>
          </a:p>
          <a:p>
            <a:pPr marL="538163" indent="-538163">
              <a:buFont typeface="Wingdings" pitchFamily="2" charset="2"/>
              <a:buChar char="Ø"/>
            </a:pPr>
            <a:r>
              <a:rPr lang="de-DE" sz="2000" dirty="0" smtClean="0"/>
              <a:t>….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/>
      <p:bldP spid="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1403648" y="2276872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buFont typeface="Wingdings" pitchFamily="2" charset="2"/>
              <a:buChar char="Ø"/>
            </a:pPr>
            <a:r>
              <a:rPr lang="de-DE" sz="2200" dirty="0" smtClean="0"/>
              <a:t>EIS -</a:t>
            </a:r>
            <a:r>
              <a:rPr lang="de-DE" sz="2200" dirty="0" err="1" smtClean="0"/>
              <a:t>ICP</a:t>
            </a:r>
            <a:r>
              <a:rPr lang="de-DE" sz="2200" dirty="0" smtClean="0"/>
              <a:t> will provide a </a:t>
            </a:r>
            <a:r>
              <a:rPr lang="de-DE" sz="2200" b="1" dirty="0" smtClean="0"/>
              <a:t>platform for curriculum development</a:t>
            </a:r>
            <a:r>
              <a:rPr lang="de-DE" sz="2200" dirty="0" smtClean="0"/>
              <a:t> in information science.</a:t>
            </a:r>
            <a:endParaRPr lang="de-DE" sz="2200" dirty="0"/>
          </a:p>
        </p:txBody>
      </p:sp>
      <p:sp>
        <p:nvSpPr>
          <p:cNvPr id="6" name="Textfeld 5"/>
          <p:cNvSpPr txBox="1"/>
          <p:nvPr/>
        </p:nvSpPr>
        <p:spPr>
          <a:xfrm>
            <a:off x="1475656" y="1268760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buFont typeface="Wingdings" pitchFamily="2" charset="2"/>
              <a:buChar char="Ø"/>
            </a:pPr>
            <a:r>
              <a:rPr lang="de-DE" sz="2200" dirty="0" smtClean="0"/>
              <a:t>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will have a special section für </a:t>
            </a:r>
            <a:r>
              <a:rPr lang="de-DE" sz="2200" b="1" dirty="0" smtClean="0"/>
              <a:t>reviews</a:t>
            </a:r>
            <a:r>
              <a:rPr lang="de-DE" sz="2200" dirty="0" smtClean="0"/>
              <a:t> and </a:t>
            </a:r>
            <a:r>
              <a:rPr lang="de-DE" sz="2200" b="1" dirty="0" smtClean="0"/>
              <a:t>conference reports</a:t>
            </a:r>
            <a:endParaRPr lang="de-DE" sz="2200" b="1" dirty="0"/>
          </a:p>
        </p:txBody>
      </p:sp>
      <p:sp>
        <p:nvSpPr>
          <p:cNvPr id="10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Additional characteristics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179512" y="3356992"/>
            <a:ext cx="8352928" cy="769441"/>
            <a:chOff x="179512" y="2258928"/>
            <a:chExt cx="8352928" cy="769441"/>
          </a:xfrm>
        </p:grpSpPr>
        <p:sp>
          <p:nvSpPr>
            <p:cNvPr id="11" name="Textfeld 10"/>
            <p:cNvSpPr txBox="1"/>
            <p:nvPr/>
          </p:nvSpPr>
          <p:spPr>
            <a:xfrm>
              <a:off x="1403648" y="2258928"/>
              <a:ext cx="712879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61950" lvl="0" indent="-361950">
                <a:buFont typeface="Wingdings" pitchFamily="2" charset="2"/>
                <a:buChar char="Ø"/>
              </a:pPr>
              <a:r>
                <a:rPr lang="de-DE" sz="2200" dirty="0" smtClean="0"/>
                <a:t>EIS-</a:t>
              </a:r>
              <a:r>
                <a:rPr lang="de-DE" sz="2200" dirty="0" err="1" smtClean="0"/>
                <a:t>ICP</a:t>
              </a:r>
              <a:r>
                <a:rPr lang="de-DE" sz="2200" dirty="0" smtClean="0"/>
                <a:t> will provide a platform for </a:t>
              </a:r>
              <a:r>
                <a:rPr lang="de-DE" sz="2200" b="1" dirty="0" smtClean="0"/>
                <a:t>excellent students´ theses</a:t>
              </a:r>
              <a:endParaRPr lang="de-DE" sz="2200" b="1" dirty="0"/>
            </a:p>
          </p:txBody>
        </p:sp>
        <p:sp>
          <p:nvSpPr>
            <p:cNvPr id="7" name="Pfeil nach rechts 6"/>
            <p:cNvSpPr/>
            <p:nvPr/>
          </p:nvSpPr>
          <p:spPr>
            <a:xfrm>
              <a:off x="179512" y="2492896"/>
              <a:ext cx="936104" cy="50405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286635" y="1268760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buFont typeface="Wingdings" pitchFamily="2" charset="2"/>
              <a:buChar char="Ø"/>
            </a:pPr>
            <a:r>
              <a:rPr lang="de-DE" sz="2200" dirty="0" smtClean="0"/>
              <a:t>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will provide (via hyperl</a:t>
            </a:r>
            <a:r>
              <a:rPr lang="de-DE" sz="2200" b="1" dirty="0" smtClean="0"/>
              <a:t>inks) background information to authors and research/education institutions</a:t>
            </a:r>
            <a:endParaRPr lang="de-DE" sz="2200" b="1" dirty="0"/>
          </a:p>
        </p:txBody>
      </p:sp>
      <p:sp>
        <p:nvSpPr>
          <p:cNvPr id="10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Additional characteristics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286635" y="2652067"/>
            <a:ext cx="7128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buFont typeface="Wingdings" pitchFamily="2" charset="2"/>
              <a:buChar char="Ø"/>
            </a:pPr>
            <a:r>
              <a:rPr lang="de-DE" sz="2200" dirty="0" smtClean="0"/>
              <a:t>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will secure </a:t>
            </a:r>
            <a:r>
              <a:rPr lang="de-DE" sz="2200" b="1" dirty="0" smtClean="0"/>
              <a:t>long-term archiving</a:t>
            </a:r>
            <a:endParaRPr lang="de-DE" sz="22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1259632" y="3462099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200" dirty="0" smtClean="0"/>
              <a:t>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articles will be </a:t>
            </a:r>
            <a:r>
              <a:rPr lang="de-DE" sz="2200" b="1" dirty="0" smtClean="0"/>
              <a:t>indexed by citation data bases </a:t>
            </a:r>
            <a:r>
              <a:rPr lang="de-DE" sz="2200" dirty="0" smtClean="0"/>
              <a:t>such as Web of Science, Scopus, Google Scholar</a:t>
            </a:r>
            <a:endParaRPr lang="de-DE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187624" y="4117578"/>
            <a:ext cx="6840760" cy="702078"/>
          </a:xfrm>
          <a:solidFill>
            <a:schemeClr val="bg2">
              <a:lumMod val="75000"/>
            </a:schemeClr>
          </a:solidFill>
        </p:spPr>
        <p:txBody>
          <a:bodyPr anchor="ctr" anchorCtr="1">
            <a:norm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Funding 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–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 Financing</a:t>
            </a:r>
          </a:p>
        </p:txBody>
      </p:sp>
      <p:sp>
        <p:nvSpPr>
          <p:cNvPr id="8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187624" y="2344380"/>
            <a:ext cx="6840760" cy="648072"/>
          </a:xfrm>
          <a:solidFill>
            <a:schemeClr val="bg2">
              <a:lumMod val="75000"/>
            </a:schemeClr>
          </a:solidFill>
        </p:spPr>
        <p:txBody>
          <a:bodyPr anchor="ctr" anchorCtr="1">
            <a:normAutofit/>
          </a:bodyPr>
          <a:lstStyle/>
          <a:p>
            <a:r>
              <a:rPr lang="en-GB" sz="2400" b="1" dirty="0" smtClean="0">
                <a:solidFill>
                  <a:srgbClr val="002060"/>
                </a:solidFill>
                <a:latin typeface="+mn-lt"/>
              </a:rPr>
              <a:t>Objectives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 – Conceptual design –  Quality control</a:t>
            </a:r>
          </a:p>
        </p:txBody>
      </p:sp>
      <p:sp>
        <p:nvSpPr>
          <p:cNvPr id="10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187624" y="3203976"/>
            <a:ext cx="6840760" cy="702078"/>
          </a:xfrm>
          <a:solidFill>
            <a:schemeClr val="bg2">
              <a:lumMod val="75000"/>
            </a:schemeClr>
          </a:solidFill>
        </p:spPr>
        <p:txBody>
          <a:bodyPr anchor="ctr" anchorCtr="1">
            <a:normAutofit fontScale="90000"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Organization 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– 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Implementation strategy 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 –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 Sustainability</a:t>
            </a:r>
          </a:p>
        </p:txBody>
      </p:sp>
      <p:sp>
        <p:nvSpPr>
          <p:cNvPr id="11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467544" y="44624"/>
            <a:ext cx="8136904" cy="864096"/>
          </a:xfrm>
          <a:solidFill>
            <a:srgbClr val="002060"/>
          </a:solidFill>
        </p:spPr>
        <p:txBody>
          <a:bodyPr anchor="ctr" anchorCtr="1">
            <a:noAutofit/>
          </a:bodyPr>
          <a:lstStyle/>
          <a:p>
            <a:r>
              <a:rPr lang="de-DE" sz="2800" b="1" dirty="0" smtClean="0">
                <a:solidFill>
                  <a:schemeClr val="bg1"/>
                </a:solidFill>
              </a:rPr>
              <a:t>Open Access European Journal of Information Science EIS</a:t>
            </a:r>
            <a:endParaRPr lang="de-DE" sz="1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2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187624" y="5031178"/>
            <a:ext cx="6840760" cy="702078"/>
          </a:xfrm>
          <a:solidFill>
            <a:schemeClr val="bg2">
              <a:lumMod val="75000"/>
            </a:schemeClr>
          </a:solidFill>
        </p:spPr>
        <p:txBody>
          <a:bodyPr anchor="ctr" anchorCtr="1">
            <a:norm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Time schedule</a:t>
            </a:r>
          </a:p>
        </p:txBody>
      </p:sp>
      <p:sp>
        <p:nvSpPr>
          <p:cNvPr id="1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187624" y="1484784"/>
            <a:ext cx="6840760" cy="648072"/>
          </a:xfrm>
          <a:solidFill>
            <a:schemeClr val="bg2">
              <a:lumMod val="75000"/>
            </a:schemeClr>
          </a:solidFill>
        </p:spPr>
        <p:txBody>
          <a:bodyPr anchor="ctr" anchorCtr="1">
            <a:norm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Questions - Challenges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8" grpId="0" animBg="1"/>
      <p:bldP spid="10" grpId="0" animBg="1"/>
      <p:bldP spid="12" grpId="0" animBg="1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1223628" y="1052736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lvl="0" indent="-363538">
              <a:buFont typeface="Wingdings" pitchFamily="2" charset="2"/>
              <a:buChar char="Ø"/>
            </a:pPr>
            <a:r>
              <a:rPr lang="de-DE" sz="2200" dirty="0" smtClean="0"/>
              <a:t>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will also become an </a:t>
            </a:r>
            <a:r>
              <a:rPr lang="de-DE" sz="2200" b="1" dirty="0" smtClean="0"/>
              <a:t>open access platform for full texts</a:t>
            </a:r>
            <a:r>
              <a:rPr lang="de-DE" sz="2200" dirty="0" smtClean="0"/>
              <a:t> (monographs, anthologies, proceedings, etc.)</a:t>
            </a:r>
            <a:endParaRPr lang="de-DE" sz="2200" dirty="0"/>
          </a:p>
        </p:txBody>
      </p:sp>
      <p:sp>
        <p:nvSpPr>
          <p:cNvPr id="10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7344816" cy="648072"/>
          </a:xfrm>
          <a:solidFill>
            <a:srgbClr val="333366"/>
          </a:solidFill>
        </p:spPr>
        <p:txBody>
          <a:bodyPr anchor="ctr" anchorCtr="1">
            <a:normAutofit fontScale="90000"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Additional characteristics – to be developed in a second phase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1223628" y="2243191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200" dirty="0" smtClean="0"/>
              <a:t>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will develop a </a:t>
            </a:r>
            <a:r>
              <a:rPr lang="de-DE" sz="2200" b="1" i="1" dirty="0" smtClean="0"/>
              <a:t>data server</a:t>
            </a:r>
            <a:r>
              <a:rPr lang="de-DE" sz="2200" dirty="0" smtClean="0"/>
              <a:t> for providing storage and access to whole data collections and/or to data which underly the articles published in EIS</a:t>
            </a:r>
            <a:endParaRPr lang="de-DE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7344816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Additional characteristics – to be developed in the future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187624" y="1268760"/>
            <a:ext cx="712879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lvl="0" indent="-363538"/>
            <a:r>
              <a:rPr lang="de-DE" sz="2200" dirty="0" smtClean="0"/>
              <a:t>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will provide manifold </a:t>
            </a:r>
            <a:r>
              <a:rPr lang="de-DE" sz="2200" b="1" dirty="0" smtClean="0"/>
              <a:t>messaging functions</a:t>
            </a:r>
            <a:br>
              <a:rPr lang="de-DE" sz="2200" b="1" dirty="0" smtClean="0"/>
            </a:br>
            <a:endParaRPr lang="de-DE" sz="2200" b="1" dirty="0" smtClean="0"/>
          </a:p>
          <a:p>
            <a:pPr marL="820738" lvl="1" indent="-363538">
              <a:buFont typeface="Wingdings" pitchFamily="2" charset="2"/>
              <a:buChar char="Ø"/>
            </a:pPr>
            <a:r>
              <a:rPr lang="de-DE" sz="2200" dirty="0" smtClean="0"/>
              <a:t>Electronic mailing lists</a:t>
            </a:r>
          </a:p>
          <a:p>
            <a:pPr marL="820738" lvl="1" indent="-363538">
              <a:buFont typeface="Wingdings" pitchFamily="2" charset="2"/>
              <a:buChar char="Ø"/>
            </a:pPr>
            <a:r>
              <a:rPr lang="de-DE" sz="2200" dirty="0" smtClean="0"/>
              <a:t>Job exchange</a:t>
            </a:r>
          </a:p>
          <a:p>
            <a:pPr marL="820738" lvl="1" indent="-363538">
              <a:buFont typeface="Wingdings" pitchFamily="2" charset="2"/>
              <a:buChar char="Ø"/>
            </a:pPr>
            <a:r>
              <a:rPr lang="de-DE" sz="2200" dirty="0" smtClean="0"/>
              <a:t>Conferences, lectures, training course information </a:t>
            </a:r>
          </a:p>
          <a:p>
            <a:pPr marL="820738" lvl="1" indent="-363538">
              <a:buFont typeface="Wingdings" pitchFamily="2" charset="2"/>
              <a:buChar char="Ø"/>
            </a:pPr>
            <a:r>
              <a:rPr lang="de-DE" sz="2200" dirty="0" smtClean="0"/>
              <a:t>Legal information (copyright, privacy, …)</a:t>
            </a:r>
          </a:p>
          <a:p>
            <a:pPr marL="820738" lvl="1" indent="-363538">
              <a:buFont typeface="Wingdings" pitchFamily="2" charset="2"/>
              <a:buChar char="Ø"/>
            </a:pPr>
            <a:r>
              <a:rPr lang="de-DE" sz="2200" dirty="0" smtClean="0"/>
              <a:t>Information politics</a:t>
            </a:r>
            <a:endParaRPr lang="de-DE" sz="2200" dirty="0"/>
          </a:p>
        </p:txBody>
      </p:sp>
      <p:sp>
        <p:nvSpPr>
          <p:cNvPr id="13" name="Textfeld 12"/>
          <p:cNvSpPr txBox="1"/>
          <p:nvPr/>
        </p:nvSpPr>
        <p:spPr>
          <a:xfrm>
            <a:off x="1205626" y="4077072"/>
            <a:ext cx="7128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lvl="0" indent="-363538">
              <a:buFont typeface="Wingdings" pitchFamily="2" charset="2"/>
              <a:buChar char="Ø"/>
            </a:pPr>
            <a:r>
              <a:rPr lang="de-DE" sz="2200" dirty="0" smtClean="0"/>
              <a:t>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will provide manifold </a:t>
            </a:r>
            <a:r>
              <a:rPr lang="de-DE" sz="2200" b="1" dirty="0" smtClean="0"/>
              <a:t>communication  functions</a:t>
            </a:r>
            <a:endParaRPr lang="de-DE" sz="2200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1223628" y="4891806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lvl="0" indent="-363538">
              <a:buFont typeface="Wingdings" pitchFamily="2" charset="2"/>
              <a:buChar char="Ø"/>
            </a:pPr>
            <a:r>
              <a:rPr lang="de-DE" sz="2200" dirty="0" smtClean="0"/>
              <a:t>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will provide a platform for </a:t>
            </a:r>
            <a:r>
              <a:rPr lang="de-DE" sz="2200" b="1" dirty="0" smtClean="0"/>
              <a:t>collaborative text production</a:t>
            </a:r>
            <a:endParaRPr lang="de-DE" sz="2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3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Organization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043608" y="1340768"/>
            <a:ext cx="71287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200" i="1" dirty="0" smtClean="0"/>
              <a:t>At the beginning, </a:t>
            </a:r>
            <a:r>
              <a:rPr lang="de-DE" sz="2200" b="1" dirty="0" smtClean="0"/>
              <a:t>the legal institution </a:t>
            </a:r>
            <a:r>
              <a:rPr lang="de-DE" sz="2200" dirty="0" smtClean="0"/>
              <a:t>for EIS can be the </a:t>
            </a:r>
            <a:r>
              <a:rPr lang="de-DE" sz="2200" b="1" dirty="0" smtClean="0"/>
              <a:t>Association for Information Science </a:t>
            </a:r>
            <a:r>
              <a:rPr lang="de-DE" sz="2200" dirty="0" smtClean="0"/>
              <a:t>(Hochschulverband für Informationswissenschaft – HI - representing information science in Austria, Germany, Liechtenstein, and Switzerland)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043608" y="3573016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200" dirty="0" smtClean="0"/>
              <a:t>As </a:t>
            </a:r>
            <a:r>
              <a:rPr lang="de-DE" sz="2200" dirty="0" err="1" smtClean="0"/>
              <a:t>soon</a:t>
            </a:r>
            <a:r>
              <a:rPr lang="de-DE" sz="2200" dirty="0" smtClean="0"/>
              <a:t> </a:t>
            </a:r>
            <a:r>
              <a:rPr lang="de-DE" sz="2200" dirty="0" err="1" smtClean="0"/>
              <a:t>as</a:t>
            </a:r>
            <a:r>
              <a:rPr lang="de-DE" sz="2200" dirty="0" smtClean="0"/>
              <a:t> EIS </a:t>
            </a:r>
            <a:r>
              <a:rPr lang="de-DE" sz="2200" dirty="0" err="1" smtClean="0"/>
              <a:t>has</a:t>
            </a:r>
            <a:r>
              <a:rPr lang="de-DE" sz="2200" dirty="0" smtClean="0"/>
              <a:t> </a:t>
            </a:r>
            <a:r>
              <a:rPr lang="de-DE" sz="2200" dirty="0" err="1" smtClean="0"/>
              <a:t>started</a:t>
            </a:r>
            <a:r>
              <a:rPr lang="de-DE" sz="2200" dirty="0" smtClean="0"/>
              <a:t> is operational </a:t>
            </a:r>
            <a:r>
              <a:rPr lang="de-DE" sz="2200" dirty="0" err="1" smtClean="0"/>
              <a:t>work</a:t>
            </a:r>
            <a:r>
              <a:rPr lang="de-DE" sz="2200" dirty="0" smtClean="0"/>
              <a:t>, an </a:t>
            </a:r>
            <a:r>
              <a:rPr lang="de-DE" sz="2200" dirty="0" err="1" smtClean="0"/>
              <a:t>adequate</a:t>
            </a:r>
            <a:r>
              <a:rPr lang="de-DE" sz="2200" dirty="0" smtClean="0"/>
              <a:t>  </a:t>
            </a:r>
            <a:r>
              <a:rPr lang="de-DE" sz="2200" b="1" dirty="0" smtClean="0"/>
              <a:t>European-</a:t>
            </a:r>
            <a:r>
              <a:rPr lang="de-DE" sz="2200" b="1" dirty="0" err="1" smtClean="0"/>
              <a:t>wide</a:t>
            </a:r>
            <a:r>
              <a:rPr lang="de-DE" sz="2200" b="1" dirty="0" smtClean="0"/>
              <a:t> legal form </a:t>
            </a:r>
            <a:r>
              <a:rPr lang="de-DE" sz="2200" dirty="0" err="1" smtClean="0"/>
              <a:t>needs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</a:t>
            </a:r>
            <a:r>
              <a:rPr lang="de-DE" sz="2200" dirty="0" err="1" smtClean="0"/>
              <a:t>be</a:t>
            </a:r>
            <a:r>
              <a:rPr lang="de-DE" sz="2200" dirty="0" smtClean="0"/>
              <a:t> </a:t>
            </a:r>
            <a:r>
              <a:rPr lang="de-DE" sz="2200" dirty="0" err="1" smtClean="0"/>
              <a:t>searched</a:t>
            </a:r>
            <a:r>
              <a:rPr lang="de-DE" sz="2200" dirty="0" smtClean="0"/>
              <a:t> for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Organization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899592" y="1124744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/>
            <a:r>
              <a:rPr lang="de-DE" sz="2400" dirty="0" smtClean="0"/>
              <a:t>The management of EIS will be handled by </a:t>
            </a:r>
            <a:r>
              <a:rPr lang="de-DE" sz="2400" b="1" dirty="0" smtClean="0"/>
              <a:t>OAseas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3923928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Open Access Science Editors and Authors Society</a:t>
            </a:r>
            <a:endParaRPr lang="en-US" b="1" dirty="0"/>
          </a:p>
        </p:txBody>
      </p:sp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556792"/>
            <a:ext cx="7632848" cy="530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Organization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899592" y="2273967"/>
            <a:ext cx="7128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buFont typeface="Wingdings" pitchFamily="2" charset="2"/>
              <a:buChar char="Ø"/>
            </a:pPr>
            <a:r>
              <a:rPr lang="de-DE" sz="2200" dirty="0" smtClean="0"/>
              <a:t>An </a:t>
            </a:r>
            <a:r>
              <a:rPr lang="de-DE" sz="2200" b="1" dirty="0" smtClean="0"/>
              <a:t>extended international </a:t>
            </a:r>
            <a:r>
              <a:rPr lang="de-DE" sz="2200" b="1" dirty="0" smtClean="0">
                <a:hlinkClick r:id="rId3" action="ppaction://hlinkfile"/>
              </a:rPr>
              <a:t>EIS Editorial Board </a:t>
            </a:r>
            <a:endParaRPr lang="de-DE" sz="2200" b="1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899592" y="3318083"/>
            <a:ext cx="7128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buFont typeface="Wingdings" pitchFamily="2" charset="2"/>
              <a:buChar char="Ø"/>
            </a:pPr>
            <a:r>
              <a:rPr lang="de-DE" sz="2200" dirty="0" smtClean="0"/>
              <a:t>A </a:t>
            </a:r>
            <a:r>
              <a:rPr lang="de-DE" sz="2200" b="1" dirty="0" smtClean="0"/>
              <a:t>data base with the profiles of potential reviewers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899592" y="1229851"/>
            <a:ext cx="7128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buFont typeface="Wingdings" pitchFamily="2" charset="2"/>
              <a:buChar char="Ø"/>
            </a:pPr>
            <a:r>
              <a:rPr lang="de-DE" sz="2200" dirty="0" smtClean="0"/>
              <a:t>Seven </a:t>
            </a:r>
            <a:r>
              <a:rPr lang="de-DE" sz="2200" b="1" dirty="0" smtClean="0"/>
              <a:t>EIS</a:t>
            </a:r>
            <a:r>
              <a:rPr lang="de-DE" sz="2200" dirty="0" smtClean="0"/>
              <a:t> </a:t>
            </a:r>
            <a:r>
              <a:rPr lang="de-DE" sz="2200" b="1" dirty="0" smtClean="0"/>
              <a:t>Editors</a:t>
            </a:r>
            <a:r>
              <a:rPr lang="de-DE" sz="2200" dirty="0" smtClean="0"/>
              <a:t>, one of them will be the </a:t>
            </a:r>
            <a:r>
              <a:rPr lang="de-DE" sz="2200" b="1" dirty="0" smtClean="0"/>
              <a:t>Editor-in-chief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Hosting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67544" y="1268760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 algn="ctr"/>
            <a:r>
              <a:rPr lang="de-DE" sz="2200" dirty="0" smtClean="0"/>
              <a:t>EIS </a:t>
            </a:r>
            <a:r>
              <a:rPr lang="de-DE" sz="2200" b="1" dirty="0" smtClean="0"/>
              <a:t>Hosting</a:t>
            </a:r>
            <a:r>
              <a:rPr lang="de-DE" sz="2200" dirty="0" smtClean="0"/>
              <a:t> will be </a:t>
            </a:r>
            <a:r>
              <a:rPr lang="de-DE" sz="2200" b="1" dirty="0" smtClean="0"/>
              <a:t>distributedly organized </a:t>
            </a:r>
            <a:r>
              <a:rPr lang="de-DE" sz="2200" dirty="0" smtClean="0"/>
              <a:t>– in collaboration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OAseas</a:t>
            </a:r>
            <a:r>
              <a:rPr lang="de-DE" sz="2200" dirty="0" smtClean="0"/>
              <a:t>, ISN/Oldenburg, HTW Chur und IS-/KTI-Graz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83568" y="5529426"/>
            <a:ext cx="72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en-US" sz="2200" dirty="0" smtClean="0"/>
              <a:t>Knowledge Technologies Institute at the Technical University of Graz</a:t>
            </a:r>
            <a:endParaRPr lang="en-US" sz="2200" dirty="0"/>
          </a:p>
        </p:txBody>
      </p:sp>
      <p:sp>
        <p:nvSpPr>
          <p:cNvPr id="10" name="Textfeld 9"/>
          <p:cNvSpPr txBox="1"/>
          <p:nvPr/>
        </p:nvSpPr>
        <p:spPr>
          <a:xfrm>
            <a:off x="683568" y="4652408"/>
            <a:ext cx="7848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de-DE" sz="2200" dirty="0" smtClean="0"/>
              <a:t>Institute for </a:t>
            </a:r>
            <a:r>
              <a:rPr lang="de-DE" sz="2200" dirty="0" err="1" smtClean="0"/>
              <a:t>Informations</a:t>
            </a:r>
            <a:r>
              <a:rPr lang="de-DE" sz="2200" dirty="0" smtClean="0"/>
              <a:t> Science and Information Management, University of Graz</a:t>
            </a:r>
            <a:endParaRPr lang="en-US" sz="2200" dirty="0"/>
          </a:p>
        </p:txBody>
      </p:sp>
      <p:sp>
        <p:nvSpPr>
          <p:cNvPr id="11" name="Textfeld 10"/>
          <p:cNvSpPr txBox="1"/>
          <p:nvPr/>
        </p:nvSpPr>
        <p:spPr>
          <a:xfrm>
            <a:off x="683568" y="3206152"/>
            <a:ext cx="78488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en-US" sz="2200" dirty="0" smtClean="0"/>
              <a:t>Institute for Science Networking (</a:t>
            </a:r>
            <a:r>
              <a:rPr lang="en-US" sz="2200" i="1" dirty="0" smtClean="0"/>
              <a:t>ISN</a:t>
            </a:r>
            <a:r>
              <a:rPr lang="en-US" sz="2200" dirty="0" smtClean="0"/>
              <a:t>)</a:t>
            </a:r>
            <a:endParaRPr lang="en-US" sz="2200" dirty="0"/>
          </a:p>
        </p:txBody>
      </p:sp>
      <p:sp>
        <p:nvSpPr>
          <p:cNvPr id="12" name="Textfeld 11"/>
          <p:cNvSpPr txBox="1"/>
          <p:nvPr/>
        </p:nvSpPr>
        <p:spPr>
          <a:xfrm>
            <a:off x="683568" y="2636912"/>
            <a:ext cx="77048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en-US" sz="2200" dirty="0" smtClean="0"/>
              <a:t>Open Access Science Editors and Authors Society - </a:t>
            </a:r>
            <a:r>
              <a:rPr lang="en-US" sz="2200" dirty="0" err="1" smtClean="0"/>
              <a:t>OAseas</a:t>
            </a:r>
            <a:endParaRPr lang="en-US" sz="2200" dirty="0"/>
          </a:p>
        </p:txBody>
      </p:sp>
      <p:sp>
        <p:nvSpPr>
          <p:cNvPr id="13" name="Textfeld 12"/>
          <p:cNvSpPr txBox="1"/>
          <p:nvPr/>
        </p:nvSpPr>
        <p:spPr>
          <a:xfrm>
            <a:off x="683568" y="3775392"/>
            <a:ext cx="7848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en-US" sz="2200" dirty="0" smtClean="0"/>
              <a:t>University of Applied Sciences </a:t>
            </a:r>
            <a:r>
              <a:rPr lang="en-US" sz="2200" dirty="0" err="1" smtClean="0"/>
              <a:t>Chur</a:t>
            </a:r>
            <a:r>
              <a:rPr lang="en-US" sz="2200" dirty="0" smtClean="0"/>
              <a:t> – Department of Information Science</a:t>
            </a:r>
            <a:endParaRPr lang="en-US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1"/>
      <p:bldP spid="10" grpId="1"/>
      <p:bldP spid="11" grpId="0"/>
      <p:bldP spid="11" grpId="1"/>
      <p:bldP spid="12" grpId="0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Financing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971600" y="2742019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12900" lvl="0" indent="-1612900">
              <a:buFont typeface="Wingdings" pitchFamily="2" charset="2"/>
              <a:buChar char="Ø"/>
            </a:pPr>
            <a:r>
              <a:rPr lang="de-DE" sz="2400" dirty="0" smtClean="0"/>
              <a:t>German Research Association (</a:t>
            </a:r>
            <a:r>
              <a:rPr lang="de-DE" sz="2400" b="1" dirty="0" err="1" smtClean="0"/>
              <a:t>DFG</a:t>
            </a:r>
            <a:r>
              <a:rPr lang="de-DE" sz="2400" dirty="0" smtClean="0"/>
              <a:t>)</a:t>
            </a:r>
            <a:br>
              <a:rPr lang="de-DE" sz="2400" dirty="0" smtClean="0"/>
            </a:br>
            <a:endParaRPr lang="de-DE" sz="2400" dirty="0" smtClean="0"/>
          </a:p>
          <a:p>
            <a:pPr marL="1612900" lvl="0" indent="-1612900">
              <a:buFont typeface="Wingdings" pitchFamily="2" charset="2"/>
              <a:buChar char="Ø"/>
            </a:pPr>
            <a:r>
              <a:rPr lang="de-DE" sz="2400" dirty="0" smtClean="0"/>
              <a:t>Austrian Science Fonds (</a:t>
            </a:r>
            <a:r>
              <a:rPr lang="de-DE" sz="2400" b="1" dirty="0" smtClean="0"/>
              <a:t>FWF</a:t>
            </a:r>
            <a:r>
              <a:rPr lang="de-DE" sz="2400" dirty="0" smtClean="0"/>
              <a:t>)</a:t>
            </a:r>
            <a:endParaRPr lang="de-DE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971600" y="4371491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400" dirty="0" smtClean="0"/>
              <a:t>Financial Support for three years – </a:t>
            </a:r>
            <a:r>
              <a:rPr lang="de-DE" sz="2400" b="1" dirty="0" smtClean="0"/>
              <a:t>starting end of 2013 </a:t>
            </a:r>
            <a:r>
              <a:rPr lang="de-DE" sz="2400" dirty="0" smtClean="0"/>
              <a:t>(if approved)</a:t>
            </a:r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971600" y="5262299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400" dirty="0" smtClean="0"/>
              <a:t>Application for additional funding from the EU - 2014  - starting end of 2015 (if approved)</a:t>
            </a:r>
            <a:endParaRPr lang="de-DE" sz="2400" dirty="0"/>
          </a:p>
        </p:txBody>
      </p:sp>
      <p:sp>
        <p:nvSpPr>
          <p:cNvPr id="8" name="Textfeld 7"/>
          <p:cNvSpPr txBox="1"/>
          <p:nvPr/>
        </p:nvSpPr>
        <p:spPr>
          <a:xfrm>
            <a:off x="1043608" y="1268760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Everything depends  on the successful application for grants</a:t>
            </a:r>
            <a:endParaRPr lang="en-US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err="1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Running</a:t>
            </a:r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costs</a:t>
            </a:r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 per </a:t>
            </a:r>
            <a:r>
              <a:rPr lang="de-DE" sz="2400" dirty="0" err="1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year</a:t>
            </a:r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 - € 66.000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67544" y="1052736"/>
            <a:ext cx="799288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de-DE" sz="2000" dirty="0" err="1" smtClean="0"/>
              <a:t>OAseas</a:t>
            </a:r>
            <a:r>
              <a:rPr lang="de-DE" sz="2000" dirty="0" smtClean="0"/>
              <a:t> </a:t>
            </a:r>
            <a:r>
              <a:rPr lang="de-DE" sz="2000" dirty="0" err="1" smtClean="0"/>
              <a:t>calculates</a:t>
            </a:r>
            <a:r>
              <a:rPr lang="de-DE" sz="2000" dirty="0" smtClean="0"/>
              <a:t> € 500 Euro </a:t>
            </a:r>
            <a:r>
              <a:rPr lang="de-DE" sz="2000" dirty="0" err="1" smtClean="0"/>
              <a:t>costs</a:t>
            </a:r>
            <a:r>
              <a:rPr lang="de-DE" sz="2000" dirty="0" smtClean="0"/>
              <a:t> per </a:t>
            </a:r>
            <a:r>
              <a:rPr lang="de-DE" sz="2000" dirty="0" err="1" smtClean="0"/>
              <a:t>article</a:t>
            </a:r>
            <a:r>
              <a:rPr lang="de-DE" sz="2000" dirty="0" smtClean="0"/>
              <a:t> 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000" dirty="0" err="1" smtClean="0"/>
              <a:t>Expected</a:t>
            </a:r>
            <a:r>
              <a:rPr lang="de-DE" sz="2000" dirty="0" smtClean="0"/>
              <a:t>  30 articles per </a:t>
            </a:r>
            <a:r>
              <a:rPr lang="de-DE" sz="2000" dirty="0" err="1" smtClean="0"/>
              <a:t>year</a:t>
            </a:r>
            <a:r>
              <a:rPr lang="de-DE" sz="2000" dirty="0" smtClean="0"/>
              <a:t> ~ 15.000 Euro/</a:t>
            </a:r>
            <a:r>
              <a:rPr lang="de-DE" sz="2000" dirty="0" err="1" smtClean="0"/>
              <a:t>year</a:t>
            </a:r>
            <a:r>
              <a:rPr lang="de-DE" sz="2000" dirty="0" smtClean="0"/>
              <a:t> -  </a:t>
            </a:r>
            <a:r>
              <a:rPr lang="de-DE" sz="2000" dirty="0" err="1" smtClean="0"/>
              <a:t>hosting</a:t>
            </a:r>
            <a:r>
              <a:rPr lang="de-DE" sz="2000" dirty="0" smtClean="0"/>
              <a:t> </a:t>
            </a:r>
            <a:r>
              <a:rPr lang="de-DE" sz="2000" dirty="0" err="1" smtClean="0"/>
              <a:t>costs</a:t>
            </a:r>
            <a:r>
              <a:rPr lang="de-DE" sz="2000" dirty="0" smtClean="0"/>
              <a:t> and </a:t>
            </a:r>
            <a:r>
              <a:rPr lang="de-DE" sz="2000" dirty="0" err="1" smtClean="0"/>
              <a:t>maintenance</a:t>
            </a:r>
            <a:r>
              <a:rPr lang="de-DE" sz="2000" dirty="0" smtClean="0"/>
              <a:t> </a:t>
            </a:r>
            <a:r>
              <a:rPr lang="de-DE" sz="2000" dirty="0" err="1" smtClean="0"/>
              <a:t>costs</a:t>
            </a:r>
            <a:r>
              <a:rPr lang="de-DE" sz="2000" dirty="0" smtClean="0"/>
              <a:t> for open </a:t>
            </a:r>
            <a:r>
              <a:rPr lang="de-DE" sz="2000" dirty="0" err="1" smtClean="0"/>
              <a:t>source</a:t>
            </a:r>
            <a:r>
              <a:rPr lang="de-DE" sz="2000" dirty="0" smtClean="0"/>
              <a:t> publishing </a:t>
            </a:r>
            <a:r>
              <a:rPr lang="de-DE" sz="2000" dirty="0" err="1" smtClean="0"/>
              <a:t>software</a:t>
            </a:r>
            <a:endParaRPr lang="de-DE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de-DE" sz="2000" dirty="0" smtClean="0"/>
              <a:t>€ 12.000 Euro for </a:t>
            </a:r>
            <a:r>
              <a:rPr lang="de-DE" sz="2000" dirty="0" err="1" smtClean="0"/>
              <a:t>further</a:t>
            </a:r>
            <a:r>
              <a:rPr lang="de-DE" sz="2000" dirty="0" smtClean="0"/>
              <a:t> </a:t>
            </a:r>
            <a:r>
              <a:rPr lang="de-DE" sz="2000" dirty="0" err="1" smtClean="0"/>
              <a:t>software</a:t>
            </a:r>
            <a:r>
              <a:rPr lang="de-DE" sz="2000" dirty="0" smtClean="0"/>
              <a:t> </a:t>
            </a:r>
            <a:r>
              <a:rPr lang="de-DE" sz="2000" dirty="0" err="1" smtClean="0"/>
              <a:t>development</a:t>
            </a:r>
            <a:r>
              <a:rPr lang="de-DE" sz="2000" dirty="0" smtClean="0"/>
              <a:t> – </a:t>
            </a:r>
            <a:r>
              <a:rPr lang="de-DE" sz="2000" dirty="0" err="1" smtClean="0"/>
              <a:t>developing</a:t>
            </a:r>
            <a:r>
              <a:rPr lang="de-DE" sz="2000" dirty="0" smtClean="0"/>
              <a:t> </a:t>
            </a:r>
            <a:r>
              <a:rPr lang="de-DE" sz="2000" dirty="0" err="1" smtClean="0"/>
              <a:t>value-adding</a:t>
            </a:r>
            <a:r>
              <a:rPr lang="de-DE" sz="2000" dirty="0" smtClean="0"/>
              <a:t> </a:t>
            </a:r>
            <a:r>
              <a:rPr lang="de-DE" sz="2000" dirty="0" err="1" smtClean="0"/>
              <a:t>features</a:t>
            </a:r>
            <a:r>
              <a:rPr lang="de-DE" sz="2000" dirty="0" smtClean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000" dirty="0" smtClean="0"/>
              <a:t>€ 4.000 Marketing, </a:t>
            </a:r>
            <a:r>
              <a:rPr lang="de-DE" sz="2000" dirty="0" err="1" smtClean="0"/>
              <a:t>advertisment</a:t>
            </a:r>
            <a:r>
              <a:rPr lang="de-DE" sz="2000" dirty="0" smtClean="0"/>
              <a:t>, </a:t>
            </a:r>
            <a:r>
              <a:rPr lang="de-DE" sz="2000" dirty="0" err="1" smtClean="0"/>
              <a:t>flyers</a:t>
            </a:r>
            <a:r>
              <a:rPr lang="de-DE" sz="2000" dirty="0" smtClean="0"/>
              <a:t> </a:t>
            </a:r>
            <a:r>
              <a:rPr lang="de-DE" sz="2000" dirty="0" err="1" smtClean="0"/>
              <a:t>development</a:t>
            </a:r>
            <a:r>
              <a:rPr lang="de-DE" sz="2000" dirty="0" smtClean="0"/>
              <a:t> of the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000" dirty="0" smtClean="0"/>
              <a:t>€ 3.000 </a:t>
            </a:r>
            <a:r>
              <a:rPr lang="de-DE" sz="2000" dirty="0" err="1" smtClean="0"/>
              <a:t>travel</a:t>
            </a:r>
            <a:r>
              <a:rPr lang="de-DE" sz="2000" dirty="0" smtClean="0"/>
              <a:t> </a:t>
            </a:r>
            <a:r>
              <a:rPr lang="de-DE" sz="2000" dirty="0" err="1" smtClean="0"/>
              <a:t>costs</a:t>
            </a:r>
            <a:r>
              <a:rPr lang="de-DE" sz="2000" dirty="0" smtClean="0"/>
              <a:t> for the </a:t>
            </a:r>
            <a:r>
              <a:rPr lang="de-DE" sz="2000" dirty="0" err="1" smtClean="0"/>
              <a:t>editors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European </a:t>
            </a:r>
            <a:r>
              <a:rPr lang="de-DE" sz="2000" dirty="0" err="1" smtClean="0"/>
              <a:t>conferences</a:t>
            </a:r>
            <a:endParaRPr lang="de-DE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de-DE" sz="2000" dirty="0" smtClean="0"/>
              <a:t>€4.500 Euro (30 x 150 Euro) for </a:t>
            </a:r>
            <a:r>
              <a:rPr lang="de-DE" sz="2000" dirty="0" err="1" smtClean="0"/>
              <a:t>language</a:t>
            </a:r>
            <a:r>
              <a:rPr lang="de-DE" sz="2000" dirty="0" smtClean="0"/>
              <a:t> check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000" dirty="0" smtClean="0"/>
              <a:t>€ 1.200 </a:t>
            </a:r>
            <a:r>
              <a:rPr lang="de-DE" sz="2000" dirty="0" err="1" smtClean="0"/>
              <a:t>Current</a:t>
            </a:r>
            <a:r>
              <a:rPr lang="de-DE" sz="2000" dirty="0" smtClean="0"/>
              <a:t> </a:t>
            </a:r>
            <a:r>
              <a:rPr lang="de-DE" sz="2000" dirty="0" err="1" smtClean="0"/>
              <a:t>business</a:t>
            </a:r>
            <a:r>
              <a:rPr lang="de-DE" sz="2000" dirty="0" smtClean="0"/>
              <a:t> </a:t>
            </a:r>
            <a:r>
              <a:rPr lang="de-DE" sz="2000" dirty="0" err="1" smtClean="0"/>
              <a:t>necessities</a:t>
            </a:r>
            <a:endParaRPr lang="de-DE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de-DE" sz="2000" dirty="0" smtClean="0"/>
              <a:t>€20.000 </a:t>
            </a:r>
            <a:r>
              <a:rPr lang="de-DE" sz="2000" dirty="0" err="1" smtClean="0"/>
              <a:t>Assistant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the Editor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000" dirty="0" smtClean="0"/>
              <a:t>€ 5.000 Maintenance and </a:t>
            </a:r>
            <a:r>
              <a:rPr lang="de-DE" sz="2000" dirty="0" err="1" smtClean="0"/>
              <a:t>further</a:t>
            </a:r>
            <a:r>
              <a:rPr lang="de-DE" sz="2000" dirty="0" smtClean="0"/>
              <a:t> </a:t>
            </a:r>
            <a:r>
              <a:rPr lang="de-DE" sz="2000" dirty="0" err="1" smtClean="0"/>
              <a:t>development</a:t>
            </a:r>
            <a:r>
              <a:rPr lang="de-DE" sz="2000" dirty="0" smtClean="0"/>
              <a:t> of the </a:t>
            </a:r>
            <a:r>
              <a:rPr lang="de-DE" sz="2000" dirty="0" err="1" smtClean="0"/>
              <a:t>website</a:t>
            </a:r>
            <a:r>
              <a:rPr lang="de-DE" sz="2000" dirty="0" smtClean="0"/>
              <a:t> and the </a:t>
            </a:r>
            <a:r>
              <a:rPr lang="de-DE" sz="2000" dirty="0" err="1" smtClean="0"/>
              <a:t>document</a:t>
            </a:r>
            <a:r>
              <a:rPr lang="de-DE" sz="2000" dirty="0" smtClean="0"/>
              <a:t> </a:t>
            </a:r>
            <a:r>
              <a:rPr lang="de-DE" sz="2000" dirty="0" err="1" smtClean="0"/>
              <a:t>data</a:t>
            </a:r>
            <a:r>
              <a:rPr lang="de-DE" sz="2000" dirty="0" smtClean="0"/>
              <a:t> </a:t>
            </a:r>
            <a:r>
              <a:rPr lang="de-DE" sz="2000" dirty="0" err="1" smtClean="0"/>
              <a:t>base</a:t>
            </a:r>
            <a:endParaRPr lang="de-DE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de-DE" sz="2000" dirty="0" smtClean="0"/>
              <a:t>€1.300 </a:t>
            </a:r>
            <a:r>
              <a:rPr lang="de-DE" sz="2000" dirty="0" err="1" smtClean="0"/>
              <a:t>Licences</a:t>
            </a:r>
            <a:r>
              <a:rPr lang="de-DE" sz="2000" dirty="0" smtClean="0"/>
              <a:t> (</a:t>
            </a:r>
            <a:r>
              <a:rPr lang="de-DE" sz="2000" dirty="0" err="1" smtClean="0"/>
              <a:t>software´data</a:t>
            </a:r>
            <a:r>
              <a:rPr lang="de-DE" sz="2000" dirty="0" smtClean="0"/>
              <a:t> </a:t>
            </a:r>
            <a:r>
              <a:rPr lang="de-DE" sz="2000" dirty="0" err="1" smtClean="0"/>
              <a:t>base</a:t>
            </a:r>
            <a:r>
              <a:rPr lang="de-DE" sz="2000" dirty="0" smtClean="0"/>
              <a:t>, </a:t>
            </a:r>
            <a:r>
              <a:rPr lang="de-DE" sz="2000" dirty="0" err="1" smtClean="0"/>
              <a:t>plagiarism</a:t>
            </a:r>
            <a:r>
              <a:rPr lang="de-DE" sz="2000" dirty="0" smtClean="0"/>
              <a:t> </a:t>
            </a:r>
            <a:r>
              <a:rPr lang="de-DE" sz="2000" dirty="0" err="1" smtClean="0"/>
              <a:t>control</a:t>
            </a:r>
            <a:r>
              <a:rPr lang="de-DE" sz="2000" dirty="0" smtClean="0"/>
              <a:t>, </a:t>
            </a:r>
            <a:r>
              <a:rPr lang="de-DE" sz="2000" dirty="0" err="1" smtClean="0"/>
              <a:t>provider</a:t>
            </a:r>
            <a:r>
              <a:rPr lang="de-DE" sz="2000" dirty="0" smtClean="0"/>
              <a:t> </a:t>
            </a:r>
            <a:r>
              <a:rPr lang="de-DE" sz="2000" dirty="0" err="1" smtClean="0"/>
              <a:t>fees</a:t>
            </a:r>
            <a:r>
              <a:rPr lang="de-DE" sz="2000" dirty="0" smtClean="0"/>
              <a:t>,…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err="1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Covering</a:t>
            </a:r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 the </a:t>
            </a:r>
            <a:r>
              <a:rPr lang="de-DE" sz="2400" dirty="0" err="1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costs</a:t>
            </a:r>
            <a:endParaRPr lang="de-DE" sz="2400" dirty="0" smtClean="0">
              <a:solidFill>
                <a:schemeClr val="bg1"/>
              </a:solidFill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67544" y="1052736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b="1" dirty="0" err="1" smtClean="0"/>
              <a:t>Institut</a:t>
            </a:r>
            <a:r>
              <a:rPr lang="en-US" b="1" dirty="0" smtClean="0"/>
              <a:t> of Information Science and Information Management </a:t>
            </a:r>
            <a:r>
              <a:rPr lang="en-US" dirty="0" smtClean="0"/>
              <a:t>of the University of Graz provides the position (50%) of an information engineer – this covers (8) and (9) of the costs (~€25.000)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67544" y="2132856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The University of Graz </a:t>
            </a:r>
            <a:r>
              <a:rPr lang="en-US" dirty="0" smtClean="0"/>
              <a:t>provides € 10.000 per year in case the </a:t>
            </a:r>
            <a:r>
              <a:rPr lang="en-US" dirty="0" err="1" smtClean="0"/>
              <a:t>apülication</a:t>
            </a:r>
            <a:r>
              <a:rPr lang="en-US" dirty="0" smtClean="0"/>
              <a:t> for funds to the </a:t>
            </a:r>
            <a:r>
              <a:rPr lang="de-DE" dirty="0" smtClean="0"/>
              <a:t>Austrian Science Fonds (</a:t>
            </a:r>
            <a:r>
              <a:rPr lang="de-DE" b="1" dirty="0" err="1" smtClean="0"/>
              <a:t>FWF</a:t>
            </a:r>
            <a:r>
              <a:rPr lang="de-DE" dirty="0" smtClean="0"/>
              <a:t>) is </a:t>
            </a:r>
            <a:r>
              <a:rPr lang="de-DE" dirty="0" err="1" smtClean="0"/>
              <a:t>successful</a:t>
            </a:r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467544" y="299695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/>
              <a:t>Remaining</a:t>
            </a:r>
            <a:r>
              <a:rPr lang="de-DE" b="1" dirty="0" smtClean="0"/>
              <a:t> </a:t>
            </a:r>
            <a:r>
              <a:rPr lang="de-DE" b="1" dirty="0" err="1" smtClean="0"/>
              <a:t>costs</a:t>
            </a:r>
            <a:r>
              <a:rPr lang="de-DE" b="1" dirty="0" smtClean="0"/>
              <a:t> </a:t>
            </a:r>
            <a:r>
              <a:rPr lang="de-DE" dirty="0" smtClean="0"/>
              <a:t>of € 31.000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covered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endParaRPr lang="en-US" dirty="0"/>
          </a:p>
        </p:txBody>
      </p:sp>
      <p:sp>
        <p:nvSpPr>
          <p:cNvPr id="6" name="Textfeld 5"/>
          <p:cNvSpPr txBox="1"/>
          <p:nvPr/>
        </p:nvSpPr>
        <p:spPr>
          <a:xfrm>
            <a:off x="2051720" y="3645024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de-DE" dirty="0" smtClean="0"/>
              <a:t>Information science </a:t>
            </a:r>
            <a:r>
              <a:rPr lang="de-DE" dirty="0" err="1" smtClean="0"/>
              <a:t>related</a:t>
            </a:r>
            <a:r>
              <a:rPr lang="de-DE" dirty="0" smtClean="0"/>
              <a:t> </a:t>
            </a:r>
            <a:r>
              <a:rPr lang="de-DE" b="1" dirty="0" err="1" smtClean="0"/>
              <a:t>associations</a:t>
            </a:r>
            <a:endParaRPr lang="en-US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2051720" y="4204441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de-DE" b="1" dirty="0" smtClean="0"/>
              <a:t>Information</a:t>
            </a:r>
            <a:r>
              <a:rPr lang="de-DE" dirty="0" smtClean="0"/>
              <a:t> and </a:t>
            </a:r>
            <a:r>
              <a:rPr lang="de-DE" dirty="0" err="1" smtClean="0"/>
              <a:t>documentation</a:t>
            </a:r>
            <a:r>
              <a:rPr lang="de-DE" dirty="0" smtClean="0"/>
              <a:t> </a:t>
            </a:r>
            <a:r>
              <a:rPr lang="de-DE" b="1" dirty="0" err="1" smtClean="0"/>
              <a:t>centers</a:t>
            </a:r>
            <a:r>
              <a:rPr lang="de-DE" dirty="0" smtClean="0"/>
              <a:t>, intermediaries such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b="1" dirty="0" err="1" smtClean="0"/>
              <a:t>libraries</a:t>
            </a:r>
            <a:endParaRPr lang="en-US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2051720" y="5040857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de-DE" b="1" dirty="0" smtClean="0"/>
              <a:t>Sponsoring</a:t>
            </a:r>
            <a:r>
              <a:rPr lang="de-DE" dirty="0" smtClean="0"/>
              <a:t>, information </a:t>
            </a:r>
            <a:r>
              <a:rPr lang="de-DE" dirty="0" err="1" smtClean="0"/>
              <a:t>related</a:t>
            </a:r>
            <a:r>
              <a:rPr lang="de-DE" dirty="0" smtClean="0"/>
              <a:t> </a:t>
            </a:r>
            <a:r>
              <a:rPr lang="de-DE" b="1" dirty="0" err="1" smtClean="0"/>
              <a:t>advertising</a:t>
            </a:r>
            <a:endParaRPr lang="en-US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2051720" y="587727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necessary</a:t>
            </a:r>
            <a:r>
              <a:rPr lang="de-DE" dirty="0" smtClean="0"/>
              <a:t>: </a:t>
            </a:r>
            <a:r>
              <a:rPr lang="de-DE" b="1" dirty="0" smtClean="0"/>
              <a:t>APC</a:t>
            </a:r>
            <a:r>
              <a:rPr lang="de-DE" dirty="0" smtClean="0"/>
              <a:t> for </a:t>
            </a:r>
            <a:r>
              <a:rPr lang="de-DE" dirty="0" err="1" smtClean="0"/>
              <a:t>about</a:t>
            </a:r>
            <a:r>
              <a:rPr lang="de-DE" dirty="0" smtClean="0"/>
              <a:t> €500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5" grpId="0"/>
      <p:bldP spid="6" grpId="0"/>
      <p:bldP spid="7" grpId="0"/>
      <p:bldP spid="9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/>
        </p:nvSpPr>
        <p:spPr>
          <a:xfrm>
            <a:off x="827584" y="3429000"/>
            <a:ext cx="74888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200" dirty="0" smtClean="0"/>
              <a:t>to apply and maintain </a:t>
            </a:r>
            <a:r>
              <a:rPr lang="de-DE" sz="2200" b="1" dirty="0" smtClean="0"/>
              <a:t>high quality standards and to </a:t>
            </a:r>
            <a:r>
              <a:rPr lang="de-DE" sz="2200" dirty="0" smtClean="0"/>
              <a:t>achieve</a:t>
            </a:r>
            <a:r>
              <a:rPr lang="de-DE" sz="2200" b="1" dirty="0" smtClean="0"/>
              <a:t> high metric values</a:t>
            </a:r>
            <a:endParaRPr lang="de-DE" sz="22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827584" y="1259469"/>
            <a:ext cx="74888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200" dirty="0" smtClean="0"/>
              <a:t>to develop a promissing </a:t>
            </a:r>
            <a:r>
              <a:rPr lang="de-DE" sz="2200" b="1" dirty="0" smtClean="0"/>
              <a:t>PR strategy </a:t>
            </a:r>
            <a:r>
              <a:rPr lang="de-DE" sz="2200" dirty="0" smtClean="0"/>
              <a:t>to </a:t>
            </a:r>
            <a:r>
              <a:rPr lang="de-DE" sz="2200" dirty="0" err="1" smtClean="0"/>
              <a:t>make</a:t>
            </a:r>
            <a:r>
              <a:rPr lang="de-DE" sz="2200" dirty="0" smtClean="0"/>
              <a:t> 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</a:t>
            </a:r>
            <a:br>
              <a:rPr lang="de-DE" sz="2200" dirty="0" smtClean="0"/>
            </a:br>
            <a:endParaRPr lang="de-DE" sz="2200" dirty="0" smtClean="0"/>
          </a:p>
          <a:p>
            <a:pPr marL="447675" lvl="0" indent="-447675"/>
            <a:r>
              <a:rPr lang="de-DE" sz="2200" dirty="0" smtClean="0"/>
              <a:t>		attractive for </a:t>
            </a:r>
            <a:r>
              <a:rPr lang="de-DE" sz="2200" b="1" dirty="0" smtClean="0"/>
              <a:t>information science organizations 	and authors</a:t>
            </a:r>
            <a:endParaRPr lang="de-DE" sz="2200" b="1" dirty="0"/>
          </a:p>
        </p:txBody>
      </p:sp>
      <p:sp>
        <p:nvSpPr>
          <p:cNvPr id="7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Challenges - problems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827584" y="4869160"/>
            <a:ext cx="74888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itchFamily="2" charset="2"/>
              <a:buChar char="Ø"/>
            </a:pPr>
            <a:r>
              <a:rPr lang="de-DE" sz="2200" dirty="0" smtClean="0"/>
              <a:t>to make EIS an attractive platform for the information </a:t>
            </a:r>
            <a:r>
              <a:rPr lang="de-DE" sz="2200" b="1" dirty="0" smtClean="0"/>
              <a:t>science community </a:t>
            </a:r>
            <a:r>
              <a:rPr lang="de-DE" sz="2200" dirty="0" smtClean="0"/>
              <a:t>in order to achieve active participation (</a:t>
            </a:r>
            <a:r>
              <a:rPr lang="de-DE" sz="2200" b="1" dirty="0" smtClean="0"/>
              <a:t>public commenting &amp; reviewing)</a:t>
            </a:r>
            <a:endParaRPr lang="en-US" sz="2200" b="1" dirty="0" smtClean="0"/>
          </a:p>
          <a:p>
            <a:pPr marL="447675" lvl="0" indent="-447675">
              <a:buFont typeface="Wingdings" pitchFamily="2" charset="2"/>
              <a:buChar char="Ø"/>
            </a:pPr>
            <a:endParaRPr lang="de-DE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 build="p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pPr algn="ctr" eaLnBrk="1" hangingPunct="1">
              <a:buNone/>
            </a:pPr>
            <a:r>
              <a:rPr lang="de-DE" sz="2400" dirty="0" smtClean="0">
                <a:solidFill>
                  <a:schemeClr val="bg1"/>
                </a:solidFill>
              </a:rPr>
              <a:t>Questions – Challenges	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611560" y="908720"/>
            <a:ext cx="7920880" cy="46166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400" b="1" dirty="0" smtClean="0">
                <a:solidFill>
                  <a:srgbClr val="002060"/>
                </a:solidFill>
              </a:rPr>
              <a:t>Is there a need for another information science journal?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95536" y="1916832"/>
            <a:ext cx="3168352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000" b="1" dirty="0" smtClean="0"/>
              <a:t>Internationally leading</a:t>
            </a:r>
            <a:endParaRPr lang="de-DE" sz="20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323528" y="2492896"/>
            <a:ext cx="36724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Journal of the American Society of Information Science (and Technology) -  </a:t>
            </a:r>
            <a:r>
              <a:rPr lang="de-DE" sz="2000" b="1" dirty="0" smtClean="0"/>
              <a:t>JASIS/T</a:t>
            </a:r>
            <a:endParaRPr lang="de-DE" sz="20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323528" y="3801234"/>
            <a:ext cx="32203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0" algn="l"/>
              </a:tabLst>
            </a:pPr>
            <a:r>
              <a:rPr lang="de-DE" sz="2000" dirty="0" smtClean="0"/>
              <a:t>Information Processing &amp; Management </a:t>
            </a:r>
            <a:r>
              <a:rPr lang="de-DE" sz="2000" b="1" dirty="0" smtClean="0"/>
              <a:t>- IPM</a:t>
            </a:r>
            <a:endParaRPr lang="de-DE" sz="2000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323528" y="5085184"/>
            <a:ext cx="2714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Journal of Documentation -  </a:t>
            </a:r>
            <a:r>
              <a:rPr lang="de-DE" sz="2000" b="1" dirty="0" smtClean="0"/>
              <a:t>JoD</a:t>
            </a:r>
            <a:endParaRPr lang="de-DE" sz="20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711832" y="2492896"/>
            <a:ext cx="4540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All members of the Editorial Board are from the USA or Canada</a:t>
            </a:r>
            <a:endParaRPr lang="de-DE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3711832" y="3140968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since 2008 green/yellow OA (preprints)</a:t>
            </a:r>
            <a:endParaRPr lang="de-DE" b="1" dirty="0"/>
          </a:p>
        </p:txBody>
      </p:sp>
      <p:sp>
        <p:nvSpPr>
          <p:cNvPr id="15" name="Textfeld 14"/>
          <p:cNvSpPr txBox="1"/>
          <p:nvPr/>
        </p:nvSpPr>
        <p:spPr>
          <a:xfrm>
            <a:off x="3711832" y="3635732"/>
            <a:ext cx="5252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11 out of 37 members of the Editorial Board are from EU countries (Kalervo Järvelin</a:t>
            </a:r>
            <a:r>
              <a:rPr lang="de-DE" b="1" dirty="0" smtClean="0"/>
              <a:t>) (Editor in chief </a:t>
            </a:r>
            <a:r>
              <a:rPr lang="de-DE" dirty="0" smtClean="0"/>
              <a:t>Fabio Crestani, Lugano) − OA: APC $1800</a:t>
            </a:r>
            <a:endParaRPr lang="de-DE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3779912" y="4571836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increasingly technologically oriented</a:t>
            </a:r>
            <a:endParaRPr lang="de-DE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3711832" y="5157192"/>
            <a:ext cx="4540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16 out of 19 members of the Editorial Board are from EU countries (Editor in chief David Bawden,  City University London</a:t>
            </a:r>
            <a:endParaRPr lang="de-DE" b="1" dirty="0"/>
          </a:p>
        </p:txBody>
      </p:sp>
      <p:pic>
        <p:nvPicPr>
          <p:cNvPr id="5222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9975" y="0"/>
            <a:ext cx="553402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feld 17"/>
          <p:cNvSpPr txBox="1"/>
          <p:nvPr/>
        </p:nvSpPr>
        <p:spPr>
          <a:xfrm>
            <a:off x="395536" y="6165304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Journal of Library and Information Studies (Taiwan) OA</a:t>
            </a:r>
          </a:p>
          <a:p>
            <a:r>
              <a:rPr lang="en-US" b="1" dirty="0" smtClean="0"/>
              <a:t>International Journal of Library and Information Science (IJLIS) OA , mainly Asia, Africa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827584" y="1449710"/>
            <a:ext cx="7128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200" dirty="0" smtClean="0"/>
              <a:t>to </a:t>
            </a:r>
            <a:r>
              <a:rPr lang="de-DE" sz="2200" b="1" dirty="0" smtClean="0"/>
              <a:t>secure long-term hosting and long-term archiving </a:t>
            </a:r>
            <a:endParaRPr lang="de-DE" sz="22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827584" y="4797152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200" dirty="0" smtClean="0"/>
              <a:t>to </a:t>
            </a:r>
            <a:r>
              <a:rPr lang="de-DE" sz="2200" dirty="0" err="1" smtClean="0"/>
              <a:t>transform</a:t>
            </a:r>
            <a:r>
              <a:rPr lang="de-DE" sz="2200" dirty="0" smtClean="0"/>
              <a:t> 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</a:t>
            </a:r>
            <a:r>
              <a:rPr lang="de-DE" sz="2200" b="1" dirty="0" smtClean="0"/>
              <a:t>from a primary publishing platform into a general information and communication platform</a:t>
            </a:r>
            <a:endParaRPr lang="de-DE" sz="2200" b="1" dirty="0"/>
          </a:p>
        </p:txBody>
      </p:sp>
      <p:sp>
        <p:nvSpPr>
          <p:cNvPr id="7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Challenges - problems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827584" y="2754099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200" dirty="0" smtClean="0"/>
              <a:t>to </a:t>
            </a:r>
            <a:r>
              <a:rPr lang="de-DE" sz="2200" b="1" dirty="0" smtClean="0"/>
              <a:t>apply information science methodology </a:t>
            </a:r>
            <a:r>
              <a:rPr lang="de-DE" sz="2200" dirty="0" smtClean="0"/>
              <a:t>(knowledge representation,  indexing, abstracting, flexible search, attractive user interface, …) </a:t>
            </a:r>
            <a:r>
              <a:rPr lang="de-DE" sz="2200" dirty="0" err="1" smtClean="0"/>
              <a:t>to</a:t>
            </a:r>
            <a:r>
              <a:rPr lang="de-DE" sz="2200" dirty="0" smtClean="0"/>
              <a:t> EIS-</a:t>
            </a:r>
            <a:r>
              <a:rPr lang="de-DE" sz="2200" dirty="0" err="1" smtClean="0"/>
              <a:t>ICP</a:t>
            </a:r>
            <a:endParaRPr lang="de-DE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Time schedule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827584" y="2996952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200" dirty="0" smtClean="0"/>
              <a:t>Beginning of  2014 application for </a:t>
            </a:r>
            <a:r>
              <a:rPr lang="de-DE" sz="2200" b="1" dirty="0" smtClean="0"/>
              <a:t>funding in Switzerland</a:t>
            </a:r>
            <a:endParaRPr lang="de-DE" sz="22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827584" y="1124744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200" dirty="0" smtClean="0"/>
              <a:t>Till mid 2013 applications for </a:t>
            </a:r>
            <a:r>
              <a:rPr lang="de-DE" sz="2200" b="1" dirty="0" smtClean="0"/>
              <a:t>funding DFG, FWF)</a:t>
            </a:r>
            <a:endParaRPr lang="de-DE" sz="2200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827584" y="2004519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200" dirty="0" smtClean="0"/>
              <a:t>Till mid 2013 establisment of the </a:t>
            </a:r>
            <a:r>
              <a:rPr lang="de-DE" sz="2200" b="1" dirty="0" smtClean="0"/>
              <a:t>Editorial Board</a:t>
            </a:r>
            <a:endParaRPr lang="de-DE" sz="2200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827584" y="4246059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200" dirty="0" smtClean="0"/>
              <a:t>Beginning of  2014 application for </a:t>
            </a:r>
            <a:r>
              <a:rPr lang="de-DE" sz="2200" b="1" dirty="0" smtClean="0"/>
              <a:t>funding in the EU</a:t>
            </a:r>
            <a:endParaRPr lang="de-DE" sz="2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  <p:bldP spid="12" grpId="0"/>
      <p:bldP spid="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Time schedule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899592" y="1268760"/>
            <a:ext cx="7128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itchFamily="2" charset="2"/>
              <a:buChar char="Ø"/>
            </a:pPr>
            <a:r>
              <a:rPr lang="de-DE" sz="2200" dirty="0" smtClean="0"/>
              <a:t>till the end of 2013 a </a:t>
            </a:r>
            <a:r>
              <a:rPr lang="de-DE" sz="2200" dirty="0" err="1" smtClean="0"/>
              <a:t>first</a:t>
            </a:r>
            <a:r>
              <a:rPr lang="de-DE" sz="2200" dirty="0" smtClean="0"/>
              <a:t> </a:t>
            </a:r>
            <a:r>
              <a:rPr lang="de-DE" sz="2200" b="1" dirty="0" smtClean="0"/>
              <a:t>EIS-</a:t>
            </a:r>
            <a:r>
              <a:rPr lang="de-DE" sz="2200" b="1" dirty="0" err="1" smtClean="0"/>
              <a:t>ICP</a:t>
            </a:r>
            <a:r>
              <a:rPr lang="de-DE" sz="2200" b="1" dirty="0" smtClean="0"/>
              <a:t> prototype</a:t>
            </a:r>
            <a:endParaRPr lang="de-DE" sz="22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899592" y="2060848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itchFamily="2" charset="2"/>
              <a:buChar char="Ø"/>
            </a:pPr>
            <a:r>
              <a:rPr lang="de-DE" sz="2200" dirty="0" smtClean="0"/>
              <a:t>till the end of 2013 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concept and organizational structure made public</a:t>
            </a:r>
            <a:endParaRPr lang="de-DE" sz="2200" dirty="0"/>
          </a:p>
        </p:txBody>
      </p:sp>
      <p:sp>
        <p:nvSpPr>
          <p:cNvPr id="15" name="Textfeld 14"/>
          <p:cNvSpPr txBox="1"/>
          <p:nvPr/>
        </p:nvSpPr>
        <p:spPr>
          <a:xfrm>
            <a:off x="827584" y="3212976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200" b="1" dirty="0" smtClean="0"/>
              <a:t>mid 2014 </a:t>
            </a:r>
            <a:r>
              <a:rPr lang="de-DE" sz="2200" b="1" dirty="0" err="1" smtClean="0"/>
              <a:t>first</a:t>
            </a:r>
            <a:r>
              <a:rPr lang="de-DE" sz="2200" b="1" dirty="0" smtClean="0"/>
              <a:t> EIS-</a:t>
            </a:r>
            <a:r>
              <a:rPr lang="de-DE" sz="2200" b="1" dirty="0" err="1" smtClean="0"/>
              <a:t>ICP</a:t>
            </a:r>
            <a:r>
              <a:rPr lang="de-DE" sz="2200" b="1" dirty="0" smtClean="0"/>
              <a:t> article to be published</a:t>
            </a:r>
            <a:endParaRPr lang="de-DE" sz="2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/>
          <p:cNvSpPr txBox="1"/>
          <p:nvPr/>
        </p:nvSpPr>
        <p:spPr>
          <a:xfrm>
            <a:off x="1476375" y="908050"/>
            <a:ext cx="5727700" cy="26431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lIns="0" tIns="0" rIns="0" bIns="0" anchor="ctr" anchorCtr="1" compatLnSpc="0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5400" b="1" i="1" kern="0" dirty="0" smtClean="0">
                <a:latin typeface="+mn-lt"/>
                <a:ea typeface="Arial Unicode MS" pitchFamily="2"/>
                <a:cs typeface="Tahoma" pitchFamily="2"/>
              </a:rPr>
              <a:t>Thank you for your attention</a:t>
            </a:r>
            <a:endParaRPr lang="de-DE" sz="5400" b="1" i="1" kern="0" dirty="0">
              <a:latin typeface="+mn-lt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68760"/>
            <a:ext cx="7740352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0" name="AutoShape 6">
            <a:hlinkClick r:id="rId4" action="ppaction://hlinksldjump"/>
          </p:cNvPr>
          <p:cNvSpPr>
            <a:spLocks/>
          </p:cNvSpPr>
          <p:nvPr/>
        </p:nvSpPr>
        <p:spPr bwMode="auto">
          <a:xfrm>
            <a:off x="8100392" y="5733256"/>
            <a:ext cx="838200" cy="593725"/>
          </a:xfrm>
          <a:custGeom>
            <a:avLst/>
            <a:gdLst>
              <a:gd name="T0" fmla="*/ 631113304 w 21600"/>
              <a:gd name="T1" fmla="*/ 0 h 21600"/>
              <a:gd name="T2" fmla="*/ 1262225365 w 21600"/>
              <a:gd name="T3" fmla="*/ 224296305 h 21600"/>
              <a:gd name="T4" fmla="*/ 631113304 w 21600"/>
              <a:gd name="T5" fmla="*/ 448591730 h 21600"/>
              <a:gd name="T6" fmla="*/ 0 w 21600"/>
              <a:gd name="T7" fmla="*/ 224296305 h 21600"/>
              <a:gd name="T8" fmla="*/ 558534834 w 21600"/>
              <a:gd name="T9" fmla="*/ 0 h 21600"/>
              <a:gd name="T10" fmla="*/ 558534834 w 21600"/>
              <a:gd name="T11" fmla="*/ 448591730 h 21600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17694720 60000 65536"/>
              <a:gd name="T17" fmla="*/ 5898240 60000 65536"/>
              <a:gd name="T18" fmla="*/ 4779 w 21600"/>
              <a:gd name="T19" fmla="*/ 5400 h 21600"/>
              <a:gd name="T20" fmla="*/ 21600 w 21600"/>
              <a:gd name="T21" fmla="*/ 162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1600" y="5400"/>
                </a:moveTo>
                <a:lnTo>
                  <a:pt x="9558" y="5400"/>
                </a:lnTo>
                <a:lnTo>
                  <a:pt x="9558" y="0"/>
                </a:lnTo>
                <a:lnTo>
                  <a:pt x="0" y="10800"/>
                </a:lnTo>
                <a:lnTo>
                  <a:pt x="9558" y="21600"/>
                </a:lnTo>
                <a:lnTo>
                  <a:pt x="9558" y="16200"/>
                </a:lnTo>
                <a:lnTo>
                  <a:pt x="21600" y="16200"/>
                </a:lnTo>
                <a:close/>
              </a:path>
            </a:pathLst>
          </a:custGeom>
          <a:solidFill>
            <a:srgbClr val="002060"/>
          </a:solidFill>
          <a:ln w="12701">
            <a:noFill/>
            <a:prstDash val="solid"/>
            <a:miter lim="800000"/>
            <a:headEnd/>
            <a:tailEnd/>
          </a:ln>
        </p:spPr>
        <p:txBody>
          <a:bodyPr lIns="18004" tIns="10799" rIns="18004" bIns="10799" anchor="ctr" anchorCtr="1">
            <a:spAutoFit/>
          </a:bodyPr>
          <a:lstStyle/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07504" y="4005064"/>
            <a:ext cx="3960440" cy="30777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http://creativecommons.org/licenses/by-sa/3.0/</a:t>
            </a:r>
            <a:endParaRPr lang="de-DE" sz="1400" dirty="0">
              <a:solidFill>
                <a:schemeClr val="bg1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134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pPr algn="ctr" eaLnBrk="1" hangingPunct="1">
              <a:buNone/>
            </a:pPr>
            <a:r>
              <a:rPr lang="de-DE" sz="2400" dirty="0" smtClean="0">
                <a:solidFill>
                  <a:schemeClr val="bg1"/>
                </a:solidFill>
              </a:rPr>
              <a:t>Questions – Challenges	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611560" y="908720"/>
            <a:ext cx="7920880" cy="46166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400" b="1" dirty="0" smtClean="0">
                <a:solidFill>
                  <a:srgbClr val="002060"/>
                </a:solidFill>
              </a:rPr>
              <a:t>Is there a need for another information science journal?</a:t>
            </a:r>
            <a:endParaRPr lang="de-DE" sz="2400" b="1" dirty="0">
              <a:solidFill>
                <a:srgbClr val="002060"/>
              </a:solidFill>
            </a:endParaRPr>
          </a:p>
        </p:txBody>
      </p:sp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0561" y="1690241"/>
            <a:ext cx="7951879" cy="4763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pPr algn="ctr" eaLnBrk="1" hangingPunct="1">
              <a:buNone/>
            </a:pPr>
            <a:r>
              <a:rPr lang="de-DE" sz="2400" dirty="0" smtClean="0">
                <a:solidFill>
                  <a:schemeClr val="bg1"/>
                </a:solidFill>
              </a:rPr>
              <a:t>Questions – Challenges	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611560" y="908720"/>
            <a:ext cx="7920880" cy="46166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400" b="1" dirty="0" smtClean="0">
                <a:solidFill>
                  <a:srgbClr val="002060"/>
                </a:solidFill>
              </a:rPr>
              <a:t>Is there a need for another information science journal?</a:t>
            </a:r>
            <a:endParaRPr lang="de-DE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3" name="Tabelle 12"/>
          <p:cNvGraphicFramePr>
            <a:graphicFrameLocks noGrp="1"/>
          </p:cNvGraphicFramePr>
          <p:nvPr/>
        </p:nvGraphicFramePr>
        <p:xfrm>
          <a:off x="539552" y="1772816"/>
          <a:ext cx="7704857" cy="4104450"/>
        </p:xfrm>
        <a:graphic>
          <a:graphicData uri="http://schemas.openxmlformats.org/drawingml/2006/table">
            <a:tbl>
              <a:tblPr/>
              <a:tblGrid>
                <a:gridCol w="777496"/>
                <a:gridCol w="2823202"/>
                <a:gridCol w="943193"/>
                <a:gridCol w="777496"/>
                <a:gridCol w="1440277"/>
                <a:gridCol w="943193"/>
              </a:tblGrid>
              <a:tr h="8208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Rank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Country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No. of articles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Rank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Country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No. of articles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USA 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1631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Singapur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112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Great Britain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720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Belgium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Canada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Israel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People’s Republic of China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Japan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Spain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199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Denmark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87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Taiwan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170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Sweden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Finland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Germany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66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Australia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147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France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55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The Netherlands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147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Italy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South Korea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128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Switzerland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23528" y="1412776"/>
            <a:ext cx="7848872" cy="461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501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00"/>
              </a:buClr>
              <a:buSzPct val="100000"/>
              <a:tabLst/>
            </a:pPr>
            <a:r>
              <a:rPr kumimoji="0" lang="de-D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Publications in international information science journals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79512" y="5888305"/>
            <a:ext cx="8568952" cy="101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501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ea typeface="Times New Roman" pitchFamily="18" charset="0"/>
                <a:cs typeface="Arial" pitchFamily="34" charset="0"/>
              </a:rPr>
              <a:t>Source: </a:t>
            </a:r>
            <a:r>
              <a:rPr lang="en-US" sz="1400" b="1" dirty="0" smtClean="0">
                <a:ea typeface="Times New Roman" pitchFamily="18" charset="0"/>
                <a:cs typeface="Arial" pitchFamily="34" charset="0"/>
              </a:rPr>
              <a:t>Web of Science) (2000 – 2011) </a:t>
            </a:r>
            <a:r>
              <a:rPr lang="en-US" sz="1400" dirty="0" smtClean="0">
                <a:ea typeface="Times New Roman" pitchFamily="18" charset="0"/>
                <a:cs typeface="Arial" pitchFamily="34" charset="0"/>
              </a:rPr>
              <a:t>– Ranking according to countries </a:t>
            </a:r>
            <a:r>
              <a:rPr lang="en-US" sz="1400" b="1" dirty="0" smtClean="0">
                <a:ea typeface="Times New Roman" pitchFamily="18" charset="0"/>
                <a:cs typeface="Arial" pitchFamily="34" charset="0"/>
              </a:rPr>
              <a:t>(n=4395 articles</a:t>
            </a:r>
            <a:r>
              <a:rPr lang="en-US" sz="1400" dirty="0" smtClean="0">
                <a:ea typeface="Times New Roman" pitchFamily="18" charset="0"/>
                <a:cs typeface="Arial" pitchFamily="34" charset="0"/>
              </a:rPr>
              <a:t>); cf Schlögl Christian (2013): International visibility of European and in particular German-language publications in library and information science. In Hans-Christoph Hobohm (Hrsg.): Proceedings des 13. Internationalen Symposiums für Informationswissenschaft (ISI 2013), Glückstadt: Hülsbusch, 2013, 50-62.</a:t>
            </a:r>
            <a:endParaRPr lang="en-US" sz="1400" dirty="0" smtClean="0"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pPr algn="ctr" eaLnBrk="1" hangingPunct="1">
              <a:buNone/>
            </a:pPr>
            <a:r>
              <a:rPr lang="de-DE" sz="2400" dirty="0" smtClean="0">
                <a:solidFill>
                  <a:schemeClr val="bg1"/>
                </a:solidFill>
              </a:rPr>
              <a:t>Questions – Challenges	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611560" y="908720"/>
            <a:ext cx="7920880" cy="83099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400" b="1" dirty="0" smtClean="0">
                <a:solidFill>
                  <a:srgbClr val="002060"/>
                </a:solidFill>
              </a:rPr>
              <a:t>Is there a need for another European information science journal/publication platform?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83568" y="1988840"/>
            <a:ext cx="7848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Science is international </a:t>
            </a:r>
            <a:r>
              <a:rPr lang="de-DE" sz="2200" dirty="0" smtClean="0"/>
              <a:t>– </a:t>
            </a:r>
            <a:r>
              <a:rPr lang="de-DE" sz="2200" b="1" dirty="0" smtClean="0"/>
              <a:t>all information science scholars are welcome in EIS</a:t>
            </a:r>
            <a:endParaRPr lang="de-DE" sz="22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611560" y="3441194"/>
            <a:ext cx="7848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Is there a typical </a:t>
            </a:r>
            <a:r>
              <a:rPr lang="de-DE" sz="2200" b="1" dirty="0" smtClean="0"/>
              <a:t>European understanding of information and information science</a:t>
            </a:r>
            <a:r>
              <a:rPr lang="de-DE" sz="2200" dirty="0" smtClean="0"/>
              <a:t>?</a:t>
            </a:r>
            <a:endParaRPr lang="de-DE" sz="2200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611560" y="4305290"/>
            <a:ext cx="78488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Is this specific information understanding based in </a:t>
            </a:r>
            <a:r>
              <a:rPr lang="de-DE" sz="2200" b="1" dirty="0" err="1" smtClean="0"/>
              <a:t>Europe´s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cultural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diversity</a:t>
            </a:r>
            <a:r>
              <a:rPr lang="de-DE" sz="2200" b="1" dirty="0" smtClean="0"/>
              <a:t> and </a:t>
            </a:r>
            <a:r>
              <a:rPr lang="de-DE" sz="2200" b="1" dirty="0" err="1" smtClean="0"/>
              <a:t>its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law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tradition</a:t>
            </a:r>
            <a:r>
              <a:rPr lang="de-DE" sz="2200" dirty="0" smtClean="0"/>
              <a:t>  - for </a:t>
            </a:r>
            <a:r>
              <a:rPr lang="de-DE" sz="2200" dirty="0" err="1" smtClean="0"/>
              <a:t>instance</a:t>
            </a:r>
            <a:r>
              <a:rPr lang="de-DE" sz="2200" dirty="0" smtClean="0"/>
              <a:t> </a:t>
            </a:r>
            <a:r>
              <a:rPr lang="de-DE" sz="2200" dirty="0" err="1" smtClean="0"/>
              <a:t>copyright</a:t>
            </a:r>
            <a:r>
              <a:rPr lang="de-DE" sz="2200" dirty="0" smtClean="0"/>
              <a:t> vs. </a:t>
            </a:r>
            <a:r>
              <a:rPr lang="de-DE" sz="2200" dirty="0" err="1" smtClean="0"/>
              <a:t>authors</a:t>
            </a:r>
            <a:r>
              <a:rPr lang="de-DE" sz="2200" dirty="0" smtClean="0"/>
              <a:t>´ </a:t>
            </a:r>
            <a:r>
              <a:rPr lang="de-DE" sz="2200" dirty="0" err="1" smtClean="0"/>
              <a:t>rights</a:t>
            </a:r>
            <a:r>
              <a:rPr lang="de-DE" sz="2200" dirty="0" smtClean="0"/>
              <a:t> ?</a:t>
            </a:r>
            <a:endParaRPr lang="de-DE" sz="2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pPr algn="ctr" eaLnBrk="1" hangingPunct="1">
              <a:buNone/>
            </a:pPr>
            <a:r>
              <a:rPr lang="de-DE" sz="2400" dirty="0" smtClean="0">
                <a:solidFill>
                  <a:schemeClr val="bg1"/>
                </a:solidFill>
              </a:rPr>
              <a:t>Questions – Challenges	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611560" y="908720"/>
            <a:ext cx="7920880" cy="83099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400" b="1" dirty="0" smtClean="0">
                <a:solidFill>
                  <a:srgbClr val="002060"/>
                </a:solidFill>
              </a:rPr>
              <a:t>Is there a need for another European information science journal/publication platform?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539552" y="2204864"/>
            <a:ext cx="78488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European </a:t>
            </a:r>
            <a:r>
              <a:rPr lang="de-DE" sz="2200" dirty="0" err="1" smtClean="0"/>
              <a:t>culture</a:t>
            </a:r>
            <a:r>
              <a:rPr lang="de-DE" sz="2200" dirty="0" smtClean="0"/>
              <a:t> is </a:t>
            </a:r>
            <a:r>
              <a:rPr lang="de-DE" sz="2200" dirty="0" err="1" smtClean="0"/>
              <a:t>deeply</a:t>
            </a:r>
            <a:r>
              <a:rPr lang="de-DE" sz="2200" dirty="0" smtClean="0"/>
              <a:t> </a:t>
            </a:r>
            <a:r>
              <a:rPr lang="de-DE" sz="2200" dirty="0" err="1" smtClean="0"/>
              <a:t>rooted</a:t>
            </a:r>
            <a:r>
              <a:rPr lang="de-DE" sz="2200" dirty="0" smtClean="0"/>
              <a:t> in </a:t>
            </a:r>
            <a:r>
              <a:rPr lang="de-DE" sz="2200" dirty="0" err="1" smtClean="0"/>
              <a:t>its</a:t>
            </a:r>
            <a:r>
              <a:rPr lang="de-DE" sz="2200" dirty="0" smtClean="0"/>
              <a:t> </a:t>
            </a:r>
            <a:r>
              <a:rPr lang="de-DE" sz="2200" b="1" dirty="0" err="1" smtClean="0"/>
              <a:t>language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diversity</a:t>
            </a:r>
            <a:r>
              <a:rPr lang="de-DE" sz="2200" b="1" dirty="0" smtClean="0"/>
              <a:t> </a:t>
            </a:r>
            <a:endParaRPr lang="de-DE" sz="2200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539552" y="2852936"/>
            <a:ext cx="78488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EIS´ </a:t>
            </a:r>
            <a:r>
              <a:rPr lang="de-DE" sz="2200" dirty="0" err="1" smtClean="0"/>
              <a:t>primary</a:t>
            </a:r>
            <a:r>
              <a:rPr lang="de-DE" sz="2200" dirty="0" smtClean="0"/>
              <a:t> publication </a:t>
            </a:r>
            <a:r>
              <a:rPr lang="de-DE" sz="2200" dirty="0" err="1" smtClean="0"/>
              <a:t>language</a:t>
            </a:r>
            <a:r>
              <a:rPr lang="de-DE" sz="2200" dirty="0" smtClean="0"/>
              <a:t> is </a:t>
            </a:r>
            <a:r>
              <a:rPr lang="de-DE" sz="2200" b="1" dirty="0" smtClean="0"/>
              <a:t>English</a:t>
            </a:r>
            <a:r>
              <a:rPr lang="de-DE" sz="2200" dirty="0" smtClean="0"/>
              <a:t> – in </a:t>
            </a:r>
            <a:r>
              <a:rPr lang="de-DE" sz="2200" dirty="0" err="1" smtClean="0"/>
              <a:t>addition</a:t>
            </a:r>
            <a:r>
              <a:rPr lang="de-DE" sz="2200" dirty="0" smtClean="0"/>
              <a:t>,  the </a:t>
            </a:r>
            <a:r>
              <a:rPr lang="de-DE" sz="2200" dirty="0" err="1" smtClean="0"/>
              <a:t>cultural</a:t>
            </a:r>
            <a:r>
              <a:rPr lang="de-DE" sz="2200" dirty="0" smtClean="0"/>
              <a:t> and </a:t>
            </a:r>
            <a:r>
              <a:rPr lang="de-DE" sz="2200" dirty="0" err="1" smtClean="0"/>
              <a:t>linguistic</a:t>
            </a:r>
            <a:r>
              <a:rPr lang="de-DE" sz="2200" dirty="0" smtClean="0"/>
              <a:t> </a:t>
            </a:r>
            <a:r>
              <a:rPr lang="de-DE" sz="2200" dirty="0" err="1" smtClean="0"/>
              <a:t>diversity</a:t>
            </a:r>
            <a:r>
              <a:rPr lang="de-DE" sz="2200" dirty="0" smtClean="0"/>
              <a:t> will </a:t>
            </a:r>
            <a:r>
              <a:rPr lang="de-DE" sz="2200" dirty="0" err="1" smtClean="0"/>
              <a:t>be</a:t>
            </a:r>
            <a:r>
              <a:rPr lang="de-DE" sz="2200" dirty="0" smtClean="0"/>
              <a:t> </a:t>
            </a:r>
            <a:r>
              <a:rPr lang="de-DE" sz="2200" dirty="0" err="1" smtClean="0"/>
              <a:t>recognized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 smtClean="0"/>
              <a:t> </a:t>
            </a:r>
            <a:r>
              <a:rPr lang="de-DE" sz="2200" dirty="0" err="1" smtClean="0"/>
              <a:t>encouraging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</a:t>
            </a:r>
            <a:r>
              <a:rPr lang="de-DE" sz="2200" dirty="0" err="1" smtClean="0"/>
              <a:t>publish</a:t>
            </a:r>
            <a:r>
              <a:rPr lang="de-DE" sz="2200" dirty="0" smtClean="0"/>
              <a:t> </a:t>
            </a:r>
            <a:r>
              <a:rPr lang="de-DE" sz="2200" b="1" dirty="0" err="1" smtClean="0"/>
              <a:t>each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article</a:t>
            </a:r>
            <a:r>
              <a:rPr lang="de-DE" sz="2200" b="1" dirty="0" smtClean="0"/>
              <a:t> in the </a:t>
            </a:r>
            <a:r>
              <a:rPr lang="de-DE" sz="2200" b="1" dirty="0" err="1" smtClean="0"/>
              <a:t>respective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language</a:t>
            </a:r>
            <a:r>
              <a:rPr lang="de-DE" sz="2200" b="1" dirty="0" smtClean="0"/>
              <a:t> of the </a:t>
            </a:r>
            <a:r>
              <a:rPr lang="de-DE" sz="2200" b="1" dirty="0" err="1" smtClean="0"/>
              <a:t>author´s</a:t>
            </a:r>
            <a:r>
              <a:rPr lang="de-DE" sz="2200" b="1" dirty="0" smtClean="0"/>
              <a:t>  </a:t>
            </a:r>
            <a:r>
              <a:rPr lang="de-DE" sz="2200" b="1" dirty="0" err="1" smtClean="0"/>
              <a:t>country</a:t>
            </a:r>
            <a:endParaRPr lang="de-DE" sz="22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539552" y="4437112"/>
            <a:ext cx="78488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EIS </a:t>
            </a:r>
            <a:r>
              <a:rPr lang="de-DE" sz="2200" dirty="0" err="1" smtClean="0"/>
              <a:t>focus</a:t>
            </a:r>
            <a:r>
              <a:rPr lang="de-DE" sz="2200" dirty="0" smtClean="0"/>
              <a:t> are the </a:t>
            </a:r>
            <a:r>
              <a:rPr lang="de-DE" sz="2200" b="1" dirty="0" err="1" smtClean="0"/>
              <a:t>pragmatic</a:t>
            </a:r>
            <a:r>
              <a:rPr lang="de-DE" sz="2200" b="1" dirty="0" smtClean="0"/>
              <a:t> and </a:t>
            </a:r>
            <a:r>
              <a:rPr lang="de-DE" sz="2200" b="1" dirty="0" err="1" smtClean="0"/>
              <a:t>social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aspects</a:t>
            </a:r>
            <a:r>
              <a:rPr lang="de-DE" sz="2200" b="1" dirty="0" smtClean="0"/>
              <a:t> of information </a:t>
            </a:r>
            <a:r>
              <a:rPr lang="de-DE" sz="2200" dirty="0" smtClean="0"/>
              <a:t>– </a:t>
            </a:r>
            <a:r>
              <a:rPr lang="de-DE" sz="2200" dirty="0" err="1" smtClean="0"/>
              <a:t>taking</a:t>
            </a:r>
            <a:r>
              <a:rPr lang="de-DE" sz="2200" dirty="0" smtClean="0"/>
              <a:t> </a:t>
            </a:r>
            <a:r>
              <a:rPr lang="de-DE" sz="2200" dirty="0" err="1" smtClean="0"/>
              <a:t>into</a:t>
            </a:r>
            <a:r>
              <a:rPr lang="de-DE" sz="2200" dirty="0" smtClean="0"/>
              <a:t> </a:t>
            </a:r>
            <a:r>
              <a:rPr lang="de-DE" sz="2200" dirty="0" err="1" smtClean="0"/>
              <a:t>account</a:t>
            </a:r>
            <a:r>
              <a:rPr lang="de-DE" sz="2200" dirty="0" smtClean="0"/>
              <a:t> the </a:t>
            </a:r>
            <a:r>
              <a:rPr lang="de-DE" sz="2200" dirty="0" err="1" smtClean="0"/>
              <a:t>variety</a:t>
            </a:r>
            <a:r>
              <a:rPr lang="de-DE" sz="2200" dirty="0" smtClean="0"/>
              <a:t> of </a:t>
            </a:r>
            <a:r>
              <a:rPr lang="de-DE" sz="2200" b="1" dirty="0" err="1" smtClean="0"/>
              <a:t>cognitive</a:t>
            </a:r>
            <a:r>
              <a:rPr lang="de-DE" sz="2200" b="1" dirty="0" smtClean="0"/>
              <a:t>, </a:t>
            </a:r>
            <a:r>
              <a:rPr lang="de-DE" sz="2200" b="1" dirty="0" err="1" smtClean="0"/>
              <a:t>cultural</a:t>
            </a:r>
            <a:r>
              <a:rPr lang="de-DE" sz="2200" b="1" dirty="0" smtClean="0"/>
              <a:t>, </a:t>
            </a:r>
            <a:r>
              <a:rPr lang="de-DE" sz="2200" b="1" dirty="0" err="1" smtClean="0"/>
              <a:t>economic</a:t>
            </a:r>
            <a:r>
              <a:rPr lang="de-DE" sz="2200" b="1" dirty="0" smtClean="0"/>
              <a:t>, legal and </a:t>
            </a:r>
            <a:r>
              <a:rPr lang="de-DE" sz="2200" b="1" dirty="0" err="1" smtClean="0"/>
              <a:t>ethical</a:t>
            </a:r>
            <a:r>
              <a:rPr lang="de-DE" sz="2200" b="1" dirty="0" smtClean="0"/>
              <a:t> </a:t>
            </a:r>
            <a:r>
              <a:rPr lang="de-DE" sz="2200" dirty="0" err="1" smtClean="0"/>
              <a:t>parameters</a:t>
            </a:r>
            <a:endParaRPr lang="de-DE" sz="2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pPr algn="ctr" eaLnBrk="1" hangingPunct="1">
              <a:buNone/>
            </a:pPr>
            <a:r>
              <a:rPr lang="de-DE" sz="2400" dirty="0" smtClean="0">
                <a:solidFill>
                  <a:schemeClr val="bg1"/>
                </a:solidFill>
              </a:rPr>
              <a:t>Questions – Challenges	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611560" y="908720"/>
            <a:ext cx="7920880" cy="83099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400" b="1" dirty="0" smtClean="0">
                <a:solidFill>
                  <a:srgbClr val="002060"/>
                </a:solidFill>
              </a:rPr>
              <a:t>Is there a need for a information science publication platform </a:t>
            </a:r>
            <a:r>
              <a:rPr lang="de-DE" sz="2400" b="1" dirty="0" err="1" smtClean="0">
                <a:solidFill>
                  <a:srgbClr val="002060"/>
                </a:solidFill>
              </a:rPr>
              <a:t>as</a:t>
            </a:r>
            <a:r>
              <a:rPr lang="de-DE" sz="2400" b="1" dirty="0" smtClean="0">
                <a:solidFill>
                  <a:srgbClr val="002060"/>
                </a:solidFill>
              </a:rPr>
              <a:t> an initiative from science </a:t>
            </a:r>
            <a:r>
              <a:rPr lang="de-DE" sz="2400" b="1" dirty="0" err="1" smtClean="0">
                <a:solidFill>
                  <a:srgbClr val="002060"/>
                </a:solidFill>
              </a:rPr>
              <a:t>itself</a:t>
            </a:r>
            <a:r>
              <a:rPr lang="de-DE" sz="2400" b="1" dirty="0" smtClean="0">
                <a:solidFill>
                  <a:srgbClr val="002060"/>
                </a:solidFill>
              </a:rPr>
              <a:t>?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539552" y="1988840"/>
            <a:ext cx="7848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There is </a:t>
            </a:r>
            <a:r>
              <a:rPr lang="de-DE" sz="2200" dirty="0" err="1" smtClean="0"/>
              <a:t>evidence</a:t>
            </a:r>
            <a:r>
              <a:rPr lang="de-DE" sz="2200" dirty="0" smtClean="0"/>
              <a:t> </a:t>
            </a:r>
            <a:r>
              <a:rPr lang="de-DE" sz="2200" b="1" dirty="0" err="1" smtClean="0"/>
              <a:t>that</a:t>
            </a:r>
            <a:r>
              <a:rPr lang="de-DE" sz="2200" b="1" dirty="0" smtClean="0"/>
              <a:t> open </a:t>
            </a:r>
            <a:r>
              <a:rPr lang="de-DE" sz="2200" b="1" dirty="0" err="1" smtClean="0"/>
              <a:t>access</a:t>
            </a:r>
            <a:r>
              <a:rPr lang="de-DE" sz="2200" b="1" dirty="0" smtClean="0"/>
              <a:t> </a:t>
            </a:r>
            <a:r>
              <a:rPr lang="de-DE" sz="2200" dirty="0" smtClean="0"/>
              <a:t>will </a:t>
            </a:r>
            <a:r>
              <a:rPr lang="de-DE" sz="2200" dirty="0" err="1" smtClean="0"/>
              <a:t>be</a:t>
            </a:r>
            <a:r>
              <a:rPr lang="de-DE" sz="2200" dirty="0" smtClean="0"/>
              <a:t> the </a:t>
            </a:r>
            <a:r>
              <a:rPr lang="de-DE" sz="2200" b="1" dirty="0" err="1" smtClean="0"/>
              <a:t>dominating</a:t>
            </a:r>
            <a:r>
              <a:rPr lang="de-DE" sz="2200" b="1" dirty="0" smtClean="0"/>
              <a:t> publishing </a:t>
            </a:r>
            <a:r>
              <a:rPr lang="de-DE" sz="2200" b="1" dirty="0" err="1" smtClean="0"/>
              <a:t>paradigm</a:t>
            </a:r>
            <a:r>
              <a:rPr lang="de-DE" sz="2200" b="1" dirty="0" smtClean="0"/>
              <a:t> for the </a:t>
            </a:r>
            <a:r>
              <a:rPr lang="de-DE" sz="2200" b="1" dirty="0" err="1" smtClean="0"/>
              <a:t>commercial</a:t>
            </a:r>
            <a:r>
              <a:rPr lang="de-DE" sz="2200" b="1" dirty="0" smtClean="0"/>
              <a:t> publishing </a:t>
            </a:r>
            <a:r>
              <a:rPr lang="de-DE" sz="2200" b="1" dirty="0" err="1" smtClean="0"/>
              <a:t>industry</a:t>
            </a:r>
            <a:r>
              <a:rPr lang="de-DE" sz="2200" dirty="0" smtClean="0"/>
              <a:t>, </a:t>
            </a:r>
            <a:r>
              <a:rPr lang="de-DE" sz="2200" dirty="0" err="1" smtClean="0"/>
              <a:t>too</a:t>
            </a:r>
            <a:endParaRPr lang="de-DE" sz="2200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539552" y="3032956"/>
            <a:ext cx="7848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But – so </a:t>
            </a:r>
            <a:r>
              <a:rPr lang="de-DE" sz="2200" dirty="0" err="1" smtClean="0"/>
              <a:t>far</a:t>
            </a:r>
            <a:r>
              <a:rPr lang="de-DE" sz="2200" dirty="0" smtClean="0"/>
              <a:t> </a:t>
            </a:r>
            <a:r>
              <a:rPr lang="de-DE" sz="2200" b="1" dirty="0" err="1" smtClean="0"/>
              <a:t>no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self-financing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commercial</a:t>
            </a:r>
            <a:r>
              <a:rPr lang="de-DE" sz="2200" b="1" dirty="0" smtClean="0"/>
              <a:t> publishing </a:t>
            </a:r>
            <a:r>
              <a:rPr lang="de-DE" sz="2200" b="1" dirty="0" err="1" smtClean="0"/>
              <a:t>models</a:t>
            </a:r>
            <a:r>
              <a:rPr lang="de-DE" sz="2200" b="1" dirty="0" smtClean="0"/>
              <a:t> </a:t>
            </a:r>
            <a:r>
              <a:rPr lang="de-DE" sz="2200" dirty="0" err="1" smtClean="0"/>
              <a:t>have</a:t>
            </a:r>
            <a:r>
              <a:rPr lang="de-DE" sz="2200" dirty="0" smtClean="0"/>
              <a:t> </a:t>
            </a:r>
            <a:r>
              <a:rPr lang="de-DE" sz="2200" dirty="0" err="1" smtClean="0"/>
              <a:t>been</a:t>
            </a:r>
            <a:r>
              <a:rPr lang="de-DE" sz="2200" dirty="0" smtClean="0"/>
              <a:t> </a:t>
            </a:r>
            <a:r>
              <a:rPr lang="de-DE" sz="2200" dirty="0" err="1" smtClean="0"/>
              <a:t>developed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 smtClean="0"/>
              <a:t> the publishing </a:t>
            </a:r>
            <a:r>
              <a:rPr lang="de-DE" sz="2200" dirty="0" err="1" smtClean="0"/>
              <a:t>industry</a:t>
            </a:r>
            <a:endParaRPr lang="de-DE" sz="22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539552" y="3861048"/>
            <a:ext cx="78488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The publishing </a:t>
            </a:r>
            <a:r>
              <a:rPr lang="de-DE" sz="2200" dirty="0" err="1" smtClean="0"/>
              <a:t>industry</a:t>
            </a:r>
            <a:r>
              <a:rPr lang="de-DE" sz="2200" dirty="0" smtClean="0"/>
              <a:t> still </a:t>
            </a:r>
            <a:r>
              <a:rPr lang="de-DE" sz="2200" b="1" dirty="0" err="1" smtClean="0"/>
              <a:t>expect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public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funding</a:t>
            </a:r>
            <a:r>
              <a:rPr lang="de-DE" sz="2200" b="1" dirty="0" smtClean="0"/>
              <a:t> of </a:t>
            </a:r>
            <a:r>
              <a:rPr lang="de-DE" sz="2200" b="1" dirty="0" err="1" smtClean="0"/>
              <a:t>commercial</a:t>
            </a:r>
            <a:r>
              <a:rPr lang="de-DE" sz="2200" b="1" dirty="0" smtClean="0"/>
              <a:t> open </a:t>
            </a:r>
            <a:r>
              <a:rPr lang="de-DE" sz="2200" b="1" dirty="0" err="1" smtClean="0"/>
              <a:t>access</a:t>
            </a:r>
            <a:r>
              <a:rPr lang="de-DE" sz="2200" b="1" dirty="0" smtClean="0"/>
              <a:t> publishing</a:t>
            </a:r>
            <a:r>
              <a:rPr lang="de-DE" sz="2200" dirty="0" smtClean="0"/>
              <a:t>, not </a:t>
            </a:r>
            <a:r>
              <a:rPr lang="de-DE" sz="2200" dirty="0" err="1" smtClean="0"/>
              <a:t>only</a:t>
            </a:r>
            <a:r>
              <a:rPr lang="de-DE" sz="2200" dirty="0" smtClean="0"/>
              <a:t> for </a:t>
            </a:r>
            <a:r>
              <a:rPr lang="de-DE" sz="2200" dirty="0" err="1" smtClean="0"/>
              <a:t>covering</a:t>
            </a:r>
            <a:r>
              <a:rPr lang="de-DE" sz="2200" dirty="0" smtClean="0"/>
              <a:t> the </a:t>
            </a:r>
            <a:r>
              <a:rPr lang="de-DE" sz="2200" dirty="0" err="1" smtClean="0"/>
              <a:t>publication</a:t>
            </a:r>
            <a:r>
              <a:rPr lang="de-DE" sz="2200" dirty="0" smtClean="0"/>
              <a:t>/</a:t>
            </a:r>
            <a:r>
              <a:rPr lang="de-DE" sz="2200" dirty="0" err="1" smtClean="0"/>
              <a:t>distribution</a:t>
            </a:r>
            <a:r>
              <a:rPr lang="de-DE" sz="2200" dirty="0" smtClean="0"/>
              <a:t> </a:t>
            </a:r>
            <a:r>
              <a:rPr lang="de-DE" sz="2200" dirty="0" err="1" smtClean="0"/>
              <a:t>costs</a:t>
            </a:r>
            <a:r>
              <a:rPr lang="de-DE" sz="2200" dirty="0" smtClean="0"/>
              <a:t> but also for the </a:t>
            </a:r>
            <a:r>
              <a:rPr lang="de-DE" sz="2200" dirty="0" err="1" smtClean="0"/>
              <a:t>profit</a:t>
            </a:r>
            <a:r>
              <a:rPr lang="de-DE" sz="2200" dirty="0" smtClean="0"/>
              <a:t> </a:t>
            </a:r>
            <a:r>
              <a:rPr lang="de-DE" sz="2200" dirty="0" err="1" smtClean="0"/>
              <a:t>forecasts</a:t>
            </a:r>
            <a:r>
              <a:rPr lang="de-DE" sz="2200" dirty="0" smtClean="0"/>
              <a:t> (in the </a:t>
            </a:r>
            <a:r>
              <a:rPr lang="de-DE" sz="2200" dirty="0" err="1" smtClean="0"/>
              <a:t>past</a:t>
            </a:r>
            <a:r>
              <a:rPr lang="de-DE" sz="2200" dirty="0" smtClean="0"/>
              <a:t> </a:t>
            </a:r>
            <a:r>
              <a:rPr lang="de-DE" sz="2200" dirty="0" err="1" smtClean="0"/>
              <a:t>about</a:t>
            </a:r>
            <a:r>
              <a:rPr lang="de-DE" sz="2200" dirty="0" smtClean="0"/>
              <a:t> 25%)</a:t>
            </a:r>
            <a:endParaRPr lang="de-DE" sz="2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  <p:bldP spid="16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pPr algn="ctr" eaLnBrk="1" hangingPunct="1">
              <a:buNone/>
            </a:pPr>
            <a:r>
              <a:rPr lang="de-DE" sz="2400" dirty="0" smtClean="0">
                <a:solidFill>
                  <a:schemeClr val="bg1"/>
                </a:solidFill>
              </a:rPr>
              <a:t>Questions – Challenges	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611560" y="908720"/>
            <a:ext cx="7920880" cy="83099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400" b="1" dirty="0" smtClean="0">
                <a:solidFill>
                  <a:srgbClr val="002060"/>
                </a:solidFill>
              </a:rPr>
              <a:t>Is there a need for a information science publication platform </a:t>
            </a:r>
            <a:r>
              <a:rPr lang="de-DE" sz="2400" b="1" dirty="0" err="1" smtClean="0">
                <a:solidFill>
                  <a:srgbClr val="002060"/>
                </a:solidFill>
              </a:rPr>
              <a:t>as</a:t>
            </a:r>
            <a:r>
              <a:rPr lang="de-DE" sz="2400" b="1" dirty="0" smtClean="0">
                <a:solidFill>
                  <a:srgbClr val="002060"/>
                </a:solidFill>
              </a:rPr>
              <a:t> an initiative from science </a:t>
            </a:r>
            <a:r>
              <a:rPr lang="de-DE" sz="2400" b="1" dirty="0" err="1" smtClean="0">
                <a:solidFill>
                  <a:srgbClr val="002060"/>
                </a:solidFill>
              </a:rPr>
              <a:t>itself</a:t>
            </a:r>
            <a:r>
              <a:rPr lang="de-DE" sz="2400" b="1" dirty="0" smtClean="0">
                <a:solidFill>
                  <a:srgbClr val="002060"/>
                </a:solidFill>
              </a:rPr>
              <a:t>?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539552" y="1844824"/>
            <a:ext cx="7848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Science</a:t>
            </a:r>
            <a:r>
              <a:rPr lang="de-DE" sz="2200" dirty="0" smtClean="0"/>
              <a:t> </a:t>
            </a:r>
            <a:r>
              <a:rPr lang="de-DE" sz="2200" dirty="0" err="1" smtClean="0"/>
              <a:t>can</a:t>
            </a:r>
            <a:r>
              <a:rPr lang="de-DE" sz="2200" dirty="0" smtClean="0"/>
              <a:t> </a:t>
            </a:r>
            <a:r>
              <a:rPr lang="de-DE" sz="2200" dirty="0" err="1" smtClean="0"/>
              <a:t>make</a:t>
            </a:r>
            <a:r>
              <a:rPr lang="de-DE" sz="2200" dirty="0" smtClean="0"/>
              <a:t> </a:t>
            </a:r>
            <a:r>
              <a:rPr lang="de-DE" sz="2200" dirty="0" err="1" smtClean="0"/>
              <a:t>its</a:t>
            </a:r>
            <a:r>
              <a:rPr lang="de-DE" sz="2200" dirty="0" smtClean="0"/>
              <a:t> </a:t>
            </a:r>
            <a:r>
              <a:rPr lang="de-DE" sz="2200" dirty="0" err="1" smtClean="0"/>
              <a:t>products</a:t>
            </a:r>
            <a:r>
              <a:rPr lang="de-DE" sz="2200" dirty="0" smtClean="0"/>
              <a:t> </a:t>
            </a:r>
            <a:r>
              <a:rPr lang="de-DE" sz="2200" dirty="0" err="1" smtClean="0"/>
              <a:t>publicly</a:t>
            </a:r>
            <a:r>
              <a:rPr lang="de-DE" sz="2200" dirty="0" smtClean="0"/>
              <a:t> </a:t>
            </a:r>
            <a:r>
              <a:rPr lang="de-DE" sz="2200" dirty="0" err="1" smtClean="0"/>
              <a:t>available</a:t>
            </a:r>
            <a:r>
              <a:rPr lang="de-DE" sz="2200" dirty="0" smtClean="0"/>
              <a:t>  </a:t>
            </a:r>
            <a:r>
              <a:rPr lang="de-DE" sz="2200" b="1" dirty="0" smtClean="0"/>
              <a:t>from </a:t>
            </a:r>
            <a:r>
              <a:rPr lang="de-DE" sz="2200" b="1" dirty="0" err="1" smtClean="0"/>
              <a:t>its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own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resources</a:t>
            </a:r>
            <a:r>
              <a:rPr lang="de-DE" sz="2200" b="1" dirty="0" smtClean="0"/>
              <a:t> </a:t>
            </a:r>
            <a:r>
              <a:rPr lang="de-DE" sz="2200" dirty="0" smtClean="0"/>
              <a:t>	</a:t>
            </a:r>
            <a:endParaRPr lang="de-DE" sz="2200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1043608" y="2564904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de-DE" sz="2200" dirty="0" smtClean="0"/>
              <a:t>Editors</a:t>
            </a:r>
            <a:endParaRPr lang="de-DE" sz="22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1043608" y="3059088"/>
            <a:ext cx="3600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de-DE" sz="2200" dirty="0" smtClean="0"/>
              <a:t>Editorial Board</a:t>
            </a:r>
            <a:endParaRPr lang="de-DE" sz="22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1043608" y="3553272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de-DE" sz="2200" dirty="0" err="1" smtClean="0"/>
              <a:t>Authors</a:t>
            </a:r>
            <a:r>
              <a:rPr lang="de-DE" sz="2200" dirty="0" smtClean="0"/>
              <a:t> </a:t>
            </a:r>
            <a:r>
              <a:rPr lang="de-DE" sz="2200" dirty="0" err="1" smtClean="0"/>
              <a:t>can</a:t>
            </a:r>
            <a:r>
              <a:rPr lang="de-DE" sz="2200" dirty="0" smtClean="0"/>
              <a:t> </a:t>
            </a:r>
            <a:r>
              <a:rPr lang="de-DE" sz="2200" dirty="0" err="1" smtClean="0"/>
              <a:t>translate</a:t>
            </a:r>
            <a:r>
              <a:rPr lang="de-DE" sz="2200" dirty="0" smtClean="0"/>
              <a:t> </a:t>
            </a:r>
            <a:r>
              <a:rPr lang="de-DE" sz="2200" dirty="0" err="1" smtClean="0"/>
              <a:t>their</a:t>
            </a:r>
            <a:r>
              <a:rPr lang="de-DE" sz="2200" dirty="0" smtClean="0"/>
              <a:t> </a:t>
            </a:r>
            <a:r>
              <a:rPr lang="de-DE" sz="2200" b="1" dirty="0" err="1" smtClean="0"/>
              <a:t>results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into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communicable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documents</a:t>
            </a:r>
            <a:endParaRPr lang="de-DE" sz="22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1043608" y="4335488"/>
            <a:ext cx="74168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de-DE" sz="2200" dirty="0" smtClean="0"/>
              <a:t>Quality </a:t>
            </a:r>
            <a:r>
              <a:rPr lang="de-DE" sz="2200" dirty="0" err="1" smtClean="0"/>
              <a:t>control</a:t>
            </a:r>
            <a:r>
              <a:rPr lang="de-DE" sz="2200" dirty="0" smtClean="0"/>
              <a:t> via  </a:t>
            </a:r>
            <a:r>
              <a:rPr lang="de-DE" sz="2200" dirty="0" err="1" smtClean="0"/>
              <a:t>diversi</a:t>
            </a:r>
            <a:r>
              <a:rPr lang="de-DE" sz="2200" b="1" dirty="0" err="1" smtClean="0"/>
              <a:t>fied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forms</a:t>
            </a:r>
            <a:r>
              <a:rPr lang="de-DE" sz="2200" b="1" dirty="0" smtClean="0"/>
              <a:t> of </a:t>
            </a:r>
            <a:r>
              <a:rPr lang="de-DE" sz="2200" b="1" dirty="0" err="1" smtClean="0"/>
              <a:t>assessment</a:t>
            </a:r>
            <a:r>
              <a:rPr lang="de-DE" sz="2200" b="1" dirty="0" smtClean="0"/>
              <a:t>/ </a:t>
            </a:r>
            <a:r>
              <a:rPr lang="de-DE" sz="2200" b="1" dirty="0" err="1" smtClean="0"/>
              <a:t>reviewing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has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always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been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done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by</a:t>
            </a:r>
            <a:r>
              <a:rPr lang="de-DE" sz="2200" b="1" dirty="0" smtClean="0"/>
              <a:t> scholars </a:t>
            </a:r>
            <a:r>
              <a:rPr lang="de-DE" sz="2200" b="1" dirty="0" err="1" smtClean="0"/>
              <a:t>themselves</a:t>
            </a:r>
            <a:r>
              <a:rPr lang="de-DE" sz="2200" b="1" dirty="0" smtClean="0"/>
              <a:t> (</a:t>
            </a:r>
            <a:r>
              <a:rPr lang="de-DE" sz="2200" b="1" dirty="0" err="1" smtClean="0"/>
              <a:t>peer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reviewing</a:t>
            </a:r>
            <a:r>
              <a:rPr lang="de-DE" sz="2200" b="1" dirty="0" smtClean="0"/>
              <a:t>) </a:t>
            </a:r>
            <a:endParaRPr lang="de-DE" sz="2200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1043608" y="5373216"/>
            <a:ext cx="72728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de-DE" sz="2200" b="1" dirty="0" smtClean="0"/>
              <a:t>Distribution/</a:t>
            </a:r>
            <a:r>
              <a:rPr lang="de-DE" sz="2200" b="1" dirty="0" err="1" smtClean="0"/>
              <a:t>making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documents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publicly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available</a:t>
            </a:r>
            <a:r>
              <a:rPr lang="de-DE" sz="2200" b="1" dirty="0" smtClean="0"/>
              <a:t> </a:t>
            </a:r>
            <a:r>
              <a:rPr lang="de-DE" sz="2200" dirty="0" err="1" smtClean="0"/>
              <a:t>can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 smtClean="0"/>
              <a:t> </a:t>
            </a:r>
            <a:r>
              <a:rPr lang="de-DE" sz="2200" dirty="0" err="1" smtClean="0"/>
              <a:t>done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 smtClean="0"/>
              <a:t> </a:t>
            </a:r>
            <a:r>
              <a:rPr lang="de-DE" sz="2200" b="1" dirty="0" smtClean="0"/>
              <a:t>science</a:t>
            </a:r>
            <a:r>
              <a:rPr lang="de-DE" sz="2200" dirty="0" smtClean="0"/>
              <a:t> </a:t>
            </a:r>
            <a:r>
              <a:rPr lang="de-DE" sz="2200" dirty="0" err="1" smtClean="0"/>
              <a:t>itself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/</a:t>
            </a:r>
            <a:r>
              <a:rPr lang="de-DE" sz="2200" dirty="0" err="1" smtClean="0"/>
              <a:t>or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 smtClean="0"/>
              <a:t> </a:t>
            </a:r>
            <a:r>
              <a:rPr lang="de-DE" sz="2200" dirty="0" err="1" smtClean="0"/>
              <a:t>support</a:t>
            </a:r>
            <a:r>
              <a:rPr lang="de-DE" sz="2200" dirty="0" smtClean="0"/>
              <a:t> of </a:t>
            </a:r>
            <a:r>
              <a:rPr lang="de-DE" sz="2200" b="1" dirty="0" err="1" smtClean="0"/>
              <a:t>intermediary</a:t>
            </a:r>
            <a:r>
              <a:rPr lang="de-DE" sz="2200" dirty="0" smtClean="0"/>
              <a:t> </a:t>
            </a:r>
            <a:r>
              <a:rPr lang="de-DE" sz="2200" dirty="0" err="1" smtClean="0"/>
              <a:t>institutions</a:t>
            </a:r>
            <a:r>
              <a:rPr lang="de-DE" sz="2200" dirty="0" smtClean="0"/>
              <a:t> such </a:t>
            </a:r>
            <a:r>
              <a:rPr lang="de-DE" sz="2200" dirty="0" err="1" smtClean="0"/>
              <a:t>as</a:t>
            </a:r>
            <a:r>
              <a:rPr lang="de-DE" sz="2200" dirty="0" smtClean="0"/>
              <a:t> </a:t>
            </a:r>
            <a:r>
              <a:rPr lang="de-DE" sz="2200" b="1" dirty="0" err="1" smtClean="0"/>
              <a:t>libraries</a:t>
            </a:r>
            <a:endParaRPr lang="de-DE" sz="2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8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1960</Words>
  <Application>Microsoft Office PowerPoint</Application>
  <PresentationFormat>Bildschirmpräsentation (4:3)</PresentationFormat>
  <Paragraphs>327</Paragraphs>
  <Slides>34</Slides>
  <Notes>34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34</vt:i4>
      </vt:variant>
    </vt:vector>
  </HeadingPairs>
  <TitlesOfParts>
    <vt:vector size="35" baseType="lpstr">
      <vt:lpstr>Larissa-Design</vt:lpstr>
      <vt:lpstr>Rainer Kuhlen Department of Computer and Information Science University of Konstanz, Germany</vt:lpstr>
      <vt:lpstr>Funding – Financing</vt:lpstr>
      <vt:lpstr>Questions – Challenges </vt:lpstr>
      <vt:lpstr>Questions – Challenges </vt:lpstr>
      <vt:lpstr>Questions – Challenges </vt:lpstr>
      <vt:lpstr>Questions – Challenges </vt:lpstr>
      <vt:lpstr>Questions – Challenges </vt:lpstr>
      <vt:lpstr>Questions – Challenges </vt:lpstr>
      <vt:lpstr>Questions – Challenges </vt:lpstr>
      <vt:lpstr>Folie 10</vt:lpstr>
      <vt:lpstr>Objectives</vt:lpstr>
      <vt:lpstr>Objectives</vt:lpstr>
      <vt:lpstr>EIS – more than a journal</vt:lpstr>
      <vt:lpstr>Quality and performance characteristics</vt:lpstr>
      <vt:lpstr>Quality and performance characteristics</vt:lpstr>
      <vt:lpstr>Quality and performance characteristics</vt:lpstr>
      <vt:lpstr>Quality and performance characteristics</vt:lpstr>
      <vt:lpstr>Additional characteristics</vt:lpstr>
      <vt:lpstr>Additional characteristics</vt:lpstr>
      <vt:lpstr>Additional characteristics – to be developed in a second phase</vt:lpstr>
      <vt:lpstr>Additional characteristics – to be developed in the future</vt:lpstr>
      <vt:lpstr>Organization</vt:lpstr>
      <vt:lpstr>Organization</vt:lpstr>
      <vt:lpstr>Organization</vt:lpstr>
      <vt:lpstr>Hosting</vt:lpstr>
      <vt:lpstr>Financing</vt:lpstr>
      <vt:lpstr>Running costs per year - € 66.000</vt:lpstr>
      <vt:lpstr>Covering the costs</vt:lpstr>
      <vt:lpstr>Challenges - problems</vt:lpstr>
      <vt:lpstr>Challenges - problems</vt:lpstr>
      <vt:lpstr>Time schedule</vt:lpstr>
      <vt:lpstr>Time schedule</vt:lpstr>
      <vt:lpstr>Folie 33</vt:lpstr>
      <vt:lpstr>Folie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Rainer Kuhlen Department of Computer and Information Science University of Konstanz, Germany</dc:title>
  <dc:creator>rk</dc:creator>
  <cp:lastModifiedBy>rk</cp:lastModifiedBy>
  <cp:revision>82</cp:revision>
  <dcterms:created xsi:type="dcterms:W3CDTF">2012-09-07T12:58:59Z</dcterms:created>
  <dcterms:modified xsi:type="dcterms:W3CDTF">2013-09-20T07:42:58Z</dcterms:modified>
</cp:coreProperties>
</file>