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7"/>
  </p:notesMasterIdLst>
  <p:handoutMasterIdLst>
    <p:handoutMasterId r:id="rId38"/>
  </p:handoutMasterIdLst>
  <p:sldIdLst>
    <p:sldId id="256" r:id="rId2"/>
    <p:sldId id="422" r:id="rId3"/>
    <p:sldId id="429" r:id="rId4"/>
    <p:sldId id="450" r:id="rId5"/>
    <p:sldId id="430" r:id="rId6"/>
    <p:sldId id="383" r:id="rId7"/>
    <p:sldId id="436" r:id="rId8"/>
    <p:sldId id="451" r:id="rId9"/>
    <p:sldId id="439" r:id="rId10"/>
    <p:sldId id="371" r:id="rId11"/>
    <p:sldId id="369" r:id="rId12"/>
    <p:sldId id="392" r:id="rId13"/>
    <p:sldId id="393" r:id="rId14"/>
    <p:sldId id="394" r:id="rId15"/>
    <p:sldId id="396" r:id="rId16"/>
    <p:sldId id="362" r:id="rId17"/>
    <p:sldId id="403" r:id="rId18"/>
    <p:sldId id="404" r:id="rId19"/>
    <p:sldId id="405" r:id="rId20"/>
    <p:sldId id="407" r:id="rId21"/>
    <p:sldId id="409" r:id="rId22"/>
    <p:sldId id="402" r:id="rId23"/>
    <p:sldId id="363" r:id="rId24"/>
    <p:sldId id="337" r:id="rId25"/>
    <p:sldId id="345" r:id="rId26"/>
    <p:sldId id="400" r:id="rId27"/>
    <p:sldId id="344" r:id="rId28"/>
    <p:sldId id="355" r:id="rId29"/>
    <p:sldId id="440" r:id="rId30"/>
    <p:sldId id="441" r:id="rId31"/>
    <p:sldId id="442" r:id="rId32"/>
    <p:sldId id="447" r:id="rId33"/>
    <p:sldId id="448" r:id="rId34"/>
    <p:sldId id="354" r:id="rId35"/>
    <p:sldId id="353" r:id="rId3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3" autoAdjust="0"/>
    <p:restoredTop sz="94762" autoAdjust="0"/>
  </p:normalViewPr>
  <p:slideViewPr>
    <p:cSldViewPr>
      <p:cViewPr varScale="1">
        <p:scale>
          <a:sx n="80" d="100"/>
          <a:sy n="80" d="100"/>
        </p:scale>
        <p:origin x="-157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1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3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3DD35B-02DB-4B01-B45A-16BB2E966B2C}" type="slidenum">
              <a:rPr lang="en-US"/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9396" name="Rectangle 4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/>
            </a:pPr>
            <a:fld id="{9EC06363-6092-4F8B-ACE4-DAC5369CFF5F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3491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7782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8704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87043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27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28</a:t>
            </a:fld>
            <a:endParaRPr lang="de-DE" sz="10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343400"/>
            <a:ext cx="548640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34</a:t>
            </a:fld>
            <a:endParaRPr lang="de-DE" sz="10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58225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7636FD-C150-44A5-83EB-DD1C634B7681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35</a:t>
            </a:fld>
            <a:endParaRPr lang="de-DE" sz="10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445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8063" y="735013"/>
            <a:ext cx="4841875" cy="3630612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4452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611688"/>
            <a:ext cx="5029200" cy="4373562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95235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5219700" y="6669088"/>
            <a:ext cx="914400" cy="9144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Ebene&lt;</a:t>
            </a:r>
            <a:endParaRPr lang="en-US" dirty="0"/>
          </a:p>
        </p:txBody>
      </p:sp>
      <p:sp>
        <p:nvSpPr>
          <p:cNvPr id="9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6" name="Datumsplatzhalter 2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3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4F691-8554-4161-90FF-FFBE54F062D2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1" name="Foliennummernplatzhalter 4"/>
          <p:cNvSpPr txBox="1">
            <a:spLocks/>
          </p:cNvSpPr>
          <p:nvPr userDrawn="1"/>
        </p:nvSpPr>
        <p:spPr>
          <a:xfrm>
            <a:off x="8486204" y="6340301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8A19C9-F402-4792-8AFD-69E5996E1F96}" type="slidenum">
              <a:rPr kumimoji="0" lang="de-DE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Arial Unicode M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12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5f_5f_5f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/>
          <p:nvPr/>
        </p:nvSpPr>
        <p:spPr>
          <a:xfrm>
            <a:off x="8670925" y="1936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4763" y="4763"/>
            <a:ext cx="6011862" cy="446087"/>
          </a:xfrm>
          <a:prstGeom prst="rect">
            <a:avLst/>
          </a:prstGeom>
          <a:noFill/>
          <a:ln w="9363">
            <a:solidFill>
              <a:srgbClr val="FFFFFF"/>
            </a:solidFill>
            <a:prstDash val="solid"/>
            <a:miter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593725" y="0"/>
            <a:ext cx="49688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8382000" y="6324600"/>
            <a:ext cx="533400" cy="3048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4763" y="4763"/>
            <a:ext cx="6011862" cy="446087"/>
          </a:xfrm>
          <a:prstGeom prst="rect">
            <a:avLst/>
          </a:prstGeom>
          <a:noFill/>
          <a:ln w="9363">
            <a:solidFill>
              <a:srgbClr val="FFFFFF"/>
            </a:solidFill>
            <a:prstDash val="solid"/>
            <a:miter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Rectangle 18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Text Box 4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6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8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Text Box 11"/>
          <p:cNvSpPr txBox="1"/>
          <p:nvPr/>
        </p:nvSpPr>
        <p:spPr>
          <a:xfrm>
            <a:off x="593725" y="62134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Text Box 13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0" name="Text Box 15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1" name="Rectangle 17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6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609484" y="2971800"/>
            <a:ext cx="7924684" cy="990715"/>
          </a:xfrm>
        </p:spPr>
        <p:txBody>
          <a:bodyPr lIns="92162" tIns="46076" rIns="92162" bIns="46076" anchorCtr="1"/>
          <a:lstStyle>
            <a:lvl1pPr marL="0" indent="0" algn="ctr" hangingPunct="0">
              <a:spcBef>
                <a:spcPts val="800"/>
              </a:spcBef>
              <a:buNone/>
              <a:defRPr lang="de-DE">
                <a:latin typeface="Calibri" pitchFamily="18"/>
              </a:defRPr>
            </a:lvl1pPr>
          </a:lstStyle>
          <a:p>
            <a:pPr lvl="0"/>
            <a:r>
              <a:rPr lang="de-DE"/>
              <a:t>Klicken Sie, um das Untertitelformat zu bearbeiten</a:t>
            </a:r>
          </a:p>
        </p:txBody>
      </p:sp>
      <p:sp>
        <p:nvSpPr>
          <p:cNvPr id="17" name="Titel 16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18" name="Textplatzhalter 17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23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24" name="Textfeld 23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11" name="Foliennummernplatzhalter 4"/>
          <p:cNvSpPr txBox="1"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>
              <a:defRPr/>
            </a:pPr>
            <a:endParaRPr dirty="0"/>
          </a:p>
          <a:p>
            <a:pPr>
              <a:defRPr/>
            </a:pPr>
            <a:fld id="{218A19C9-F402-4792-8AFD-69E5996E1F96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72008" y="6453337"/>
            <a:ext cx="8388424" cy="360039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Wissensökonomie und Wissensökologie – Universität</a:t>
            </a:r>
            <a:r>
              <a:rPr lang="de-DE" sz="1400" b="0" i="1" kern="1200" baseline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 Graz – Informationswissenschaft 21.6.2013</a:t>
            </a:r>
            <a:endParaRPr lang="de-DE" sz="1400" kern="1200" dirty="0" smtClean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2051" name="Textplatzhalt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457200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127375" y="6246813"/>
            <a:ext cx="2897188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33E4C168-7654-4AAF-8DE9-1D57212A5421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2" r:id="rId2"/>
    <p:sldLayoutId id="2147483886" r:id="rId3"/>
    <p:sldLayoutId id="2147483895" r:id="rId4"/>
    <p:sldLayoutId id="2147483908" r:id="rId5"/>
    <p:sldLayoutId id="2147483912" r:id="rId6"/>
    <p:sldLayoutId id="2147483913" r:id="rId7"/>
    <p:sldLayoutId id="2147483914" r:id="rId8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de-DE" sz="4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de-DE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SzPct val="45000"/>
        <a:buFont typeface="StarSymbol"/>
        <a:buChar char="●"/>
        <a:defRPr lang="de-DE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SzPct val="75000"/>
        <a:buFont typeface="StarSymbol"/>
        <a:buChar char="–"/>
        <a:defRPr lang="de-DE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SzPct val="45000"/>
        <a:buFont typeface="StarSymbol"/>
        <a:buChar char="●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coap3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oap3.org/shar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nts.nih.gov/grants/guide/notice-files/NOT-OD-08-033.html" TargetMode="External"/><Relationship Id="rId5" Type="http://schemas.openxmlformats.org/officeDocument/2006/relationships/hyperlink" Target="http://www.pubmedcentral.nih.gov/" TargetMode="External"/><Relationship Id="rId4" Type="http://schemas.openxmlformats.org/officeDocument/2006/relationships/hyperlink" Target="http://publicaccess.nih.gov/policy.htm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infonet.org/publish/finch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hlen.name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971600" y="4077072"/>
            <a:ext cx="6768752" cy="1700212"/>
          </a:xfrm>
          <a:solidFill>
            <a:srgbClr val="333366"/>
          </a:solidFill>
        </p:spPr>
        <p:txBody>
          <a:bodyPr anchorCtr="1"/>
          <a:lstStyle/>
          <a:p>
            <a:pPr algn="ctr" eaLnBrk="1" hangingPunct="1">
              <a:spcBef>
                <a:spcPts val="500"/>
              </a:spcBef>
              <a:buFont typeface="StarSymbol"/>
              <a:buNone/>
            </a:pPr>
            <a: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Rainer Kuhlen</a:t>
            </a:r>
            <a:b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dirty="0" err="1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Fachbereich</a:t>
            </a:r>
            <a: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Informatik</a:t>
            </a:r>
            <a: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 und </a:t>
            </a:r>
            <a:r>
              <a:rPr sz="2000" dirty="0" err="1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Informationswissenschaft</a:t>
            </a:r>
            <a: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>Universität Konstanz</a:t>
            </a:r>
          </a:p>
        </p:txBody>
      </p:sp>
      <p:sp>
        <p:nvSpPr>
          <p:cNvPr id="10246" name="Pfeil nach rechts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567738" y="6499225"/>
            <a:ext cx="576262" cy="358775"/>
          </a:xfrm>
          <a:custGeom>
            <a:avLst/>
            <a:gdLst>
              <a:gd name="T0" fmla="*/ 205008387 w 21600"/>
              <a:gd name="T1" fmla="*/ 0 h 21600"/>
              <a:gd name="T2" fmla="*/ 410016774 w 21600"/>
              <a:gd name="T3" fmla="*/ 49665255 h 21600"/>
              <a:gd name="T4" fmla="*/ 205008387 w 21600"/>
              <a:gd name="T5" fmla="*/ 99330244 h 21600"/>
              <a:gd name="T6" fmla="*/ 0 w 21600"/>
              <a:gd name="T7" fmla="*/ 49665255 h 21600"/>
              <a:gd name="T8" fmla="*/ 281886672 w 21600"/>
              <a:gd name="T9" fmla="*/ 0 h 21600"/>
              <a:gd name="T10" fmla="*/ 281886672 w 21600"/>
              <a:gd name="T11" fmla="*/ 99330244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0 w 21600"/>
              <a:gd name="T19" fmla="*/ 5400 h 21600"/>
              <a:gd name="T20" fmla="*/ 18225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5400"/>
                </a:moveTo>
                <a:lnTo>
                  <a:pt x="14850" y="5400"/>
                </a:lnTo>
                <a:lnTo>
                  <a:pt x="14850" y="0"/>
                </a:lnTo>
                <a:lnTo>
                  <a:pt x="21600" y="10800"/>
                </a:lnTo>
                <a:lnTo>
                  <a:pt x="14850" y="21600"/>
                </a:lnTo>
                <a:lnTo>
                  <a:pt x="1485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de-DE">
                <a:solidFill>
                  <a:srgbClr val="FFFFFF"/>
                </a:solidFill>
                <a:latin typeface="+mn-lt"/>
              </a:rPr>
              <a:t>CC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e-DE" smtClean="0">
              <a:latin typeface="+mn-lt"/>
            </a:endParaRPr>
          </a:p>
          <a:p>
            <a:pPr>
              <a:defRPr/>
            </a:pPr>
            <a:fld id="{218A19C9-F402-4792-8AFD-69E5996E1F96}" type="slidenum">
              <a:rPr lang="de-DE" smtClean="0">
                <a:latin typeface="+mn-lt"/>
              </a:rPr>
              <a:pPr>
                <a:defRPr/>
              </a:pPr>
              <a:t>1</a:t>
            </a:fld>
            <a:endParaRPr lang="de-DE">
              <a:latin typeface="+mn-lt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 bwMode="auto">
          <a:xfrm>
            <a:off x="1043608" y="2060848"/>
            <a:ext cx="6624637" cy="1872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 algn="ctr">
              <a:buSzPct val="45000"/>
              <a:defRPr/>
            </a:pP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Verträglichkeit von Wissensökonomie und Wissensökologie - zu </a:t>
            </a:r>
            <a:br>
              <a:rPr lang="de-DE" sz="2800" b="1" dirty="0" smtClean="0">
                <a:solidFill>
                  <a:srgbClr val="002060"/>
                </a:solidFill>
                <a:latin typeface="+mn-lt"/>
              </a:rPr>
            </a:b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aktuellen Modellen für Open Access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44" name="Picture 1036" descr="D:\RK-WEB0305\RK\kuhle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3501008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>
          <a:xfrm>
            <a:off x="3635896" y="332656"/>
            <a:ext cx="4896544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de-DE" sz="2400" i="1" dirty="0" smtClean="0">
                <a:solidFill>
                  <a:schemeClr val="bg1"/>
                </a:solidFill>
              </a:rPr>
              <a:t>Informationswissenschaft</a:t>
            </a:r>
            <a:r>
              <a:rPr lang="de-DE" sz="2400" dirty="0" smtClean="0">
                <a:solidFill>
                  <a:schemeClr val="bg1"/>
                </a:solidFill>
              </a:rPr>
              <a:t> und Wirtschaftsinformatik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88640"/>
            <a:ext cx="3048000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267744" y="1988840"/>
            <a:ext cx="4536504" cy="151216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Knowledge</a:t>
            </a:r>
            <a:r>
              <a:rPr kumimoji="0" lang="de-DE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 </a:t>
            </a:r>
            <a:r>
              <a:rPr kumimoji="0" lang="de-DE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ecology</a:t>
            </a:r>
            <a:endParaRPr kumimoji="0" lang="de-DE" sz="3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/>
              <a:ea typeface="Arial Unicode MS" pitchFamily="2"/>
              <a:cs typeface="Tahoma" pitchFamily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lang="de-DE" sz="3600" dirty="0" smtClean="0">
                <a:solidFill>
                  <a:schemeClr val="bg1"/>
                </a:solidFill>
                <a:latin typeface="Calibri" pitchFamily="34"/>
                <a:ea typeface="Arial Unicode MS" pitchFamily="2"/>
                <a:cs typeface="Tahoma" pitchFamily="2"/>
              </a:rPr>
              <a:t>Wissensökologie</a:t>
            </a:r>
            <a:endParaRPr kumimoji="0" lang="de-DE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Knowledge ecology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9552" y="620688"/>
            <a:ext cx="237626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Open information markets in science</a:t>
            </a:r>
            <a:endParaRPr lang="de-DE" sz="2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059832" y="620688"/>
            <a:ext cx="295232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Commons-based</a:t>
            </a:r>
          </a:p>
          <a:p>
            <a:pPr algn="ctr" eaLnBrk="0" hangingPunct="0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Information markets</a:t>
            </a:r>
            <a:endParaRPr lang="de-DE" sz="2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11560" y="1556792"/>
            <a:ext cx="47525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>
                <a:latin typeface="+mn-lt"/>
              </a:rPr>
              <a:t>Directory of OA Journals: </a:t>
            </a:r>
          </a:p>
          <a:p>
            <a:endParaRPr lang="de-DE" sz="2200" b="1" dirty="0" smtClean="0">
              <a:latin typeface="+mn-lt"/>
            </a:endParaRPr>
          </a:p>
          <a:p>
            <a:pPr marL="342900" indent="-342900">
              <a:buAutoNum type="arabicPlain" startAt="7183"/>
            </a:pPr>
            <a:r>
              <a:rPr lang="de-DE" sz="2200" dirty="0" smtClean="0">
                <a:latin typeface="+mn-lt"/>
              </a:rPr>
              <a:t> journals, 650572 articles (19.10.2011)</a:t>
            </a:r>
          </a:p>
          <a:p>
            <a:pPr marL="342900" indent="-342900"/>
            <a:r>
              <a:rPr lang="de-DE" sz="2200" dirty="0" smtClean="0">
                <a:latin typeface="+mn-lt"/>
              </a:rPr>
              <a:t>7449  journals, 745962  articles (31.1.2012)</a:t>
            </a:r>
            <a:br>
              <a:rPr lang="de-DE" sz="2200" dirty="0" smtClean="0">
                <a:latin typeface="+mn-lt"/>
              </a:rPr>
            </a:br>
            <a:endParaRPr lang="de-DE" sz="2200" dirty="0" smtClean="0">
              <a:latin typeface="+mn-lt"/>
            </a:endParaRPr>
          </a:p>
          <a:p>
            <a:pPr marL="342900" indent="-342900"/>
            <a:r>
              <a:rPr lang="de-DE" sz="2200" dirty="0" smtClean="0">
                <a:latin typeface="+mn-lt"/>
              </a:rPr>
              <a:t>9411 </a:t>
            </a:r>
            <a:r>
              <a:rPr lang="de-DE" sz="2200" b="1" dirty="0" smtClean="0">
                <a:latin typeface="+mn-lt"/>
              </a:rPr>
              <a:t>journals, 1099912</a:t>
            </a:r>
            <a:r>
              <a:rPr lang="de-DE" sz="2200" dirty="0" smtClean="0">
                <a:latin typeface="+mn-lt"/>
              </a:rPr>
              <a:t> </a:t>
            </a:r>
            <a:r>
              <a:rPr lang="de-DE" sz="2200" b="1" dirty="0" smtClean="0">
                <a:latin typeface="+mn-lt"/>
              </a:rPr>
              <a:t>articles (1.6.2013)</a:t>
            </a:r>
            <a:endParaRPr lang="de-DE" sz="2200" dirty="0" smtClean="0">
              <a:latin typeface="+mn-lt"/>
            </a:endParaRPr>
          </a:p>
          <a:p>
            <a:pPr marL="342900" indent="-342900"/>
            <a:endParaRPr lang="de-DE" sz="2200" dirty="0" smtClean="0">
              <a:latin typeface="+mn-lt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580112" y="1988840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almost 4 journals per day since 10/2011</a:t>
            </a:r>
            <a:endParaRPr lang="en-US" sz="2200" dirty="0">
              <a:latin typeface="+mn-lt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580112" y="2852936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still only about 2,4 % of all commercially available articles </a:t>
            </a:r>
            <a:endParaRPr lang="en-US" sz="2200" dirty="0">
              <a:latin typeface="+mn-lt"/>
            </a:endParaRPr>
          </a:p>
        </p:txBody>
      </p:sp>
      <p:sp>
        <p:nvSpPr>
          <p:cNvPr id="10" name="Foliennummernplatzhalter 5"/>
          <p:cNvSpPr txBox="1">
            <a:spLocks noGrp="1"/>
          </p:cNvSpPr>
          <p:nvPr>
            <p:ph type="sldNum" sz="quarter" idx="10"/>
          </p:nvPr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33E4C168-7654-4AAF-8DE9-1D57212A5421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2" grpId="0" build="p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Scientific Impact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23528" y="587727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Bo-Christer Björk</a:t>
            </a:r>
            <a:r>
              <a:rPr lang="en-US" sz="1400" baseline="30000" dirty="0" smtClean="0">
                <a:latin typeface="+mn-lt"/>
              </a:rPr>
              <a:t>;</a:t>
            </a:r>
            <a:r>
              <a:rPr lang="en-US" sz="1400" dirty="0" smtClean="0">
                <a:latin typeface="+mn-lt"/>
              </a:rPr>
              <a:t> David Solomon: Open access versus subscription journals: a comparison of scientific impact.</a:t>
            </a:r>
            <a:br>
              <a:rPr lang="en-US" sz="1400" dirty="0" smtClean="0">
                <a:latin typeface="+mn-lt"/>
              </a:rPr>
            </a:br>
            <a:r>
              <a:rPr lang="en-US" sz="1400" dirty="0" smtClean="0">
                <a:latin typeface="+mn-lt"/>
              </a:rPr>
              <a:t> </a:t>
            </a:r>
            <a:r>
              <a:rPr lang="de-DE" sz="1400" i="1" dirty="0" smtClean="0"/>
              <a:t>BMC Medicine</a:t>
            </a:r>
            <a:r>
              <a:rPr lang="de-DE" sz="1400" dirty="0" smtClean="0"/>
              <a:t> 2012, 10:73  - http://www.biomedcentral.com/1741-7015/10/73</a:t>
            </a:r>
            <a:endParaRPr lang="en-US" sz="14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67544" y="2210088"/>
            <a:ext cx="8280920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+mn-lt"/>
              </a:rPr>
              <a:t>Results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In medicine and health, </a:t>
            </a:r>
            <a:r>
              <a:rPr lang="en-US" sz="2000" b="1" dirty="0" smtClean="0">
                <a:latin typeface="+mn-lt"/>
              </a:rPr>
              <a:t>OA journals founded in the last 10 years are receiving about as many citations as subscription journals launched during the same period. </a:t>
            </a:r>
          </a:p>
        </p:txBody>
      </p:sp>
      <p:sp>
        <p:nvSpPr>
          <p:cNvPr id="8" name="Foliennummernplatzhalter 5"/>
          <p:cNvSpPr txBox="1">
            <a:spLocks noGrp="1"/>
          </p:cNvSpPr>
          <p:nvPr>
            <p:ph type="sldNum" sz="quarter" idx="10"/>
          </p:nvPr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33E4C168-7654-4AAF-8DE9-1D57212A5421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620688"/>
            <a:ext cx="237626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Open information markets in science</a:t>
            </a:r>
            <a:endParaRPr lang="de-DE" sz="2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059832" y="620688"/>
            <a:ext cx="295232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Commons-based</a:t>
            </a:r>
          </a:p>
          <a:p>
            <a:pPr algn="ctr" eaLnBrk="0" hangingPunct="0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Information markets</a:t>
            </a:r>
            <a:endParaRPr lang="de-DE" sz="2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Scientific Impact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23528" y="587727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Bo-Christer Björk</a:t>
            </a:r>
            <a:r>
              <a:rPr lang="en-US" sz="1400" baseline="30000" dirty="0" smtClean="0">
                <a:latin typeface="+mn-lt"/>
              </a:rPr>
              <a:t>;</a:t>
            </a:r>
            <a:r>
              <a:rPr lang="en-US" sz="1400" dirty="0" smtClean="0">
                <a:latin typeface="+mn-lt"/>
              </a:rPr>
              <a:t> David Solomon: Open access versus subscription journals: a comparison of scientific impact.</a:t>
            </a:r>
            <a:br>
              <a:rPr lang="en-US" sz="1400" dirty="0" smtClean="0">
                <a:latin typeface="+mn-lt"/>
              </a:rPr>
            </a:br>
            <a:r>
              <a:rPr lang="en-US" sz="1400" dirty="0" smtClean="0">
                <a:latin typeface="+mn-lt"/>
              </a:rPr>
              <a:t> </a:t>
            </a:r>
            <a:r>
              <a:rPr lang="de-DE" sz="1400" i="1" dirty="0" smtClean="0"/>
              <a:t>BMC Medicine</a:t>
            </a:r>
            <a:r>
              <a:rPr lang="de-DE" sz="1400" dirty="0" smtClean="0"/>
              <a:t> 2012, 10:73  - http://www.biomedcentral.com/1741-7015/10/73</a:t>
            </a:r>
            <a:endParaRPr lang="en-US" sz="1400" dirty="0"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544" y="1988840"/>
            <a:ext cx="8356892" cy="23529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+mn-lt"/>
              </a:rPr>
              <a:t>Conclusions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Our results indicate that </a:t>
            </a:r>
            <a:r>
              <a:rPr lang="en-US" sz="2000" b="1" dirty="0" smtClean="0">
                <a:latin typeface="+mn-lt"/>
              </a:rPr>
              <a:t>OA journals indexed in Web of Science and/or Scopus are approaching the same scientific impact and quality as subscription journals</a:t>
            </a:r>
            <a:r>
              <a:rPr lang="en-US" sz="2000" dirty="0" smtClean="0">
                <a:latin typeface="+mn-lt"/>
              </a:rPr>
              <a:t>, particularly in biomedicine and for journals funded by article processing charges. </a:t>
            </a:r>
            <a:endParaRPr lang="en-US" sz="2000" dirty="0">
              <a:latin typeface="+mn-lt"/>
            </a:endParaRPr>
          </a:p>
        </p:txBody>
      </p:sp>
      <p:sp>
        <p:nvSpPr>
          <p:cNvPr id="8" name="Foliennummernplatzhalter 5"/>
          <p:cNvSpPr txBox="1">
            <a:spLocks noGrp="1"/>
          </p:cNvSpPr>
          <p:nvPr>
            <p:ph type="sldNum" sz="quarter" idx="10"/>
          </p:nvPr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33E4C168-7654-4AAF-8DE9-1D57212A5421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620688"/>
            <a:ext cx="237626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Open information markets in science</a:t>
            </a:r>
            <a:endParaRPr lang="de-DE" sz="2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059832" y="620688"/>
            <a:ext cx="295232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Commons-based</a:t>
            </a:r>
          </a:p>
          <a:p>
            <a:pPr algn="ctr" eaLnBrk="0" hangingPunct="0"/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Information markets</a:t>
            </a:r>
            <a:endParaRPr lang="de-DE" sz="2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979712" y="1052736"/>
            <a:ext cx="4608512" cy="1569660"/>
          </a:xfrm>
          <a:prstGeom prst="rect">
            <a:avLst/>
          </a:prstGeom>
          <a:solidFill>
            <a:srgbClr val="00206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3200" b="1" dirty="0" smtClean="0">
                <a:solidFill>
                  <a:schemeClr val="bg1"/>
                </a:solidFill>
                <a:latin typeface="+mn-lt"/>
              </a:rPr>
              <a:t>Open access and information economy</a:t>
            </a:r>
            <a:endParaRPr lang="de-DE" sz="32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Commercial adaptation of Open Access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331640" y="548680"/>
            <a:ext cx="6248400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More and more </a:t>
            </a:r>
            <a:r>
              <a:rPr lang="de-DE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publishers</a:t>
            </a:r>
            <a:r>
              <a:rPr lang="de-DE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(in particularly the four dominating ones) </a:t>
            </a:r>
            <a:r>
              <a:rPr lang="de-DE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accept</a:t>
            </a:r>
            <a:r>
              <a:rPr lang="de-DE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the </a:t>
            </a:r>
            <a:r>
              <a:rPr lang="de-DE" sz="20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OA-paradigm and see their future in OA publishing</a:t>
            </a:r>
            <a:endParaRPr lang="de-DE" sz="20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07504" y="3236783"/>
            <a:ext cx="1282833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users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148064" y="3236783"/>
            <a:ext cx="1710444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private or public foundations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7164288" y="3236783"/>
            <a:ext cx="1679469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political commit-ment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664550" y="3236783"/>
            <a:ext cx="1282833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markets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221596" y="3236783"/>
            <a:ext cx="1710444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legislation/ copyright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563888" y="2204864"/>
            <a:ext cx="1872208" cy="646331"/>
          </a:xfrm>
          <a:prstGeom prst="rect">
            <a:avLst/>
          </a:prstGeom>
          <a:solidFill>
            <a:srgbClr val="00206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400" b="1" dirty="0" smtClean="0">
                <a:solidFill>
                  <a:schemeClr val="bg1"/>
                </a:solidFill>
                <a:latin typeface="+mn-lt"/>
              </a:rPr>
              <a:t>enforced by</a:t>
            </a:r>
            <a:endParaRPr lang="de-DE" sz="24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812360" y="764704"/>
            <a:ext cx="1331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Elsevier</a:t>
            </a:r>
          </a:p>
          <a:p>
            <a:r>
              <a:rPr lang="en-US" dirty="0" smtClean="0">
                <a:latin typeface="+mn-lt"/>
              </a:rPr>
              <a:t>Wiley</a:t>
            </a:r>
          </a:p>
          <a:p>
            <a:r>
              <a:rPr lang="en-US" dirty="0" smtClean="0">
                <a:latin typeface="+mn-lt"/>
              </a:rPr>
              <a:t>Thompson</a:t>
            </a:r>
          </a:p>
          <a:p>
            <a:r>
              <a:rPr lang="en-US" dirty="0" smtClean="0">
                <a:latin typeface="+mn-lt"/>
              </a:rPr>
              <a:t>Springer</a:t>
            </a:r>
            <a:endParaRPr lang="en-US" dirty="0">
              <a:latin typeface="+mn-lt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55576" y="4965168"/>
            <a:ext cx="1755576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golden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202374" y="5149641"/>
            <a:ext cx="1637370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green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19263" y="4725144"/>
            <a:ext cx="1755576" cy="10156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delayed subse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quent subscription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15816" y="5805264"/>
            <a:ext cx="3240360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Zweitveröffentlichung</a:t>
            </a:r>
            <a:endParaRPr lang="de-DE" sz="2400" b="1" dirty="0">
              <a:solidFill>
                <a:schemeClr val="tx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27784" y="591071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1520" y="620688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authors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76672"/>
            <a:ext cx="4824536" cy="63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340768"/>
            <a:ext cx="6762787" cy="350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4797152"/>
            <a:ext cx="658261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51520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green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1520" y="620688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markets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251521" y="1916832"/>
            <a:ext cx="3888432" cy="3645371"/>
            <a:chOff x="251521" y="1916832"/>
            <a:chExt cx="3888432" cy="3645371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1521" y="2420888"/>
              <a:ext cx="3888432" cy="2160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99592" y="1916832"/>
              <a:ext cx="1524000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9552" y="4581128"/>
              <a:ext cx="2981325" cy="9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uppieren 8"/>
          <p:cNvGrpSpPr/>
          <p:nvPr/>
        </p:nvGrpSpPr>
        <p:grpSpPr>
          <a:xfrm>
            <a:off x="2771800" y="476672"/>
            <a:ext cx="6120680" cy="5832648"/>
            <a:chOff x="4139952" y="1628800"/>
            <a:chExt cx="4752528" cy="468052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55976" y="1628800"/>
              <a:ext cx="4536504" cy="4680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Pfeil nach rechts 10"/>
            <p:cNvSpPr/>
            <p:nvPr/>
          </p:nvSpPr>
          <p:spPr>
            <a:xfrm>
              <a:off x="4139952" y="3356992"/>
              <a:ext cx="432048" cy="216024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&lt;&lt;&lt;&lt;&lt;&lt;&lt;&lt;&lt;&lt;&lt;&lt;</a:t>
              </a:r>
              <a:endParaRPr lang="de-DE" dirty="0"/>
            </a:p>
          </p:txBody>
        </p:sp>
      </p:grpSp>
      <p:sp>
        <p:nvSpPr>
          <p:cNvPr id="18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51520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23528" y="548680"/>
            <a:ext cx="223224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markets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915816" y="692696"/>
            <a:ext cx="1981200" cy="400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latin typeface="+mn-lt"/>
              </a:rPr>
              <a:t>Springer Open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30152"/>
            <a:ext cx="43148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145" y="2720752"/>
            <a:ext cx="47783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3595" y="587152"/>
            <a:ext cx="3333750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18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95536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23528" y="548680"/>
            <a:ext cx="316835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libraries, agencies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907704" y="1124744"/>
            <a:ext cx="10668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hlinkClick r:id="rId3"/>
              </a:rPr>
              <a:t>SCOAP</a:t>
            </a:r>
            <a:endParaRPr lang="de-DE" sz="24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67544" y="1641574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In this model, </a:t>
            </a:r>
            <a:r>
              <a:rPr lang="de-DE" dirty="0" smtClean="0">
                <a:latin typeface="+mn-lt"/>
              </a:rPr>
              <a:t>High-Energy Physics (</a:t>
            </a:r>
            <a:r>
              <a:rPr lang="en-US" dirty="0" smtClean="0">
                <a:latin typeface="+mn-lt"/>
              </a:rPr>
              <a:t>HEP </a:t>
            </a:r>
            <a:r>
              <a:rPr lang="de-DE" dirty="0" smtClean="0">
                <a:latin typeface="+mn-lt"/>
              </a:rPr>
              <a:t>)</a:t>
            </a:r>
            <a:r>
              <a:rPr lang="en-US" dirty="0" smtClean="0">
                <a:latin typeface="+mn-lt"/>
              </a:rPr>
              <a:t> funding agencies and libraries, </a:t>
            </a:r>
            <a:r>
              <a:rPr lang="en-US" b="1" dirty="0" smtClean="0">
                <a:latin typeface="+mn-lt"/>
              </a:rPr>
              <a:t>which today purchase journal subscriptions </a:t>
            </a:r>
            <a:r>
              <a:rPr lang="en-US" dirty="0" smtClean="0">
                <a:latin typeface="+mn-lt"/>
              </a:rPr>
              <a:t>to implicitly support the peer-review service, </a:t>
            </a:r>
            <a:r>
              <a:rPr lang="en-US" b="1" dirty="0" smtClean="0">
                <a:latin typeface="+mn-lt"/>
              </a:rPr>
              <a:t>federate to explicitly cover its cost</a:t>
            </a:r>
            <a:r>
              <a:rPr lang="en-US" dirty="0" smtClean="0">
                <a:latin typeface="+mn-lt"/>
              </a:rPr>
              <a:t>, while </a:t>
            </a:r>
            <a:r>
              <a:rPr lang="en-US" b="1" dirty="0" smtClean="0">
                <a:latin typeface="+mn-lt"/>
              </a:rPr>
              <a:t>publishers make the electronic versions of their journals free to read</a:t>
            </a:r>
            <a:r>
              <a:rPr lang="en-US" dirty="0" smtClean="0">
                <a:latin typeface="+mn-lt"/>
              </a:rPr>
              <a:t>. </a:t>
            </a:r>
            <a:r>
              <a:rPr lang="en-US" b="1" dirty="0" smtClean="0">
                <a:latin typeface="+mn-lt"/>
              </a:rPr>
              <a:t>Authors are not directly charged </a:t>
            </a:r>
            <a:r>
              <a:rPr lang="en-US" dirty="0" smtClean="0">
                <a:latin typeface="+mn-lt"/>
              </a:rPr>
              <a:t>to publish their articles OA. </a:t>
            </a:r>
            <a:endParaRPr lang="de-DE" dirty="0"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123728" y="3225750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Today, most publishers quote a price in the range of </a:t>
            </a:r>
            <a:r>
              <a:rPr lang="en-US" b="1" dirty="0" smtClean="0">
                <a:latin typeface="+mn-lt"/>
              </a:rPr>
              <a:t>1’000–2’000 Euros per published article</a:t>
            </a:r>
            <a:r>
              <a:rPr lang="en-US" dirty="0" smtClean="0">
                <a:latin typeface="+mn-lt"/>
              </a:rPr>
              <a:t>. On this basis, we estimate that the annual budget for the transition of HEP publishing to OA </a:t>
            </a:r>
            <a:r>
              <a:rPr lang="en-US" b="1" dirty="0" smtClean="0">
                <a:latin typeface="+mn-lt"/>
              </a:rPr>
              <a:t>would amount to a maximum of 10 Million Euros/year, sensibly lower than the estimated global expenditure in subscription to HEP journals</a:t>
            </a:r>
            <a:r>
              <a:rPr lang="en-US" dirty="0" smtClean="0">
                <a:latin typeface="+mn-lt"/>
              </a:rPr>
              <a:t>. </a:t>
            </a:r>
            <a:endParaRPr lang="de-DE" dirty="0"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67544" y="5097958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Each SCOAP</a:t>
            </a:r>
            <a:r>
              <a:rPr lang="en-US" baseline="30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 partner will </a:t>
            </a:r>
            <a:r>
              <a:rPr lang="en-US" b="1" dirty="0" smtClean="0">
                <a:latin typeface="+mn-lt"/>
              </a:rPr>
              <a:t>finance its contribution by canceling journal subscriptions.</a:t>
            </a:r>
            <a:r>
              <a:rPr lang="en-US" dirty="0" smtClean="0">
                <a:latin typeface="+mn-lt"/>
              </a:rPr>
              <a:t> Each country will contribute according to its </a:t>
            </a:r>
            <a:r>
              <a:rPr lang="en-US" dirty="0" smtClean="0">
                <a:latin typeface="+mn-lt"/>
                <a:hlinkClick r:id="rId4"/>
              </a:rPr>
              <a:t>share of HEP publishing</a:t>
            </a:r>
            <a:r>
              <a:rPr lang="en-US" dirty="0" smtClean="0">
                <a:latin typeface="+mn-lt"/>
              </a:rPr>
              <a:t>.</a:t>
            </a:r>
            <a:endParaRPr lang="de-DE" dirty="0">
              <a:latin typeface="+mn-lt"/>
            </a:endParaRPr>
          </a:p>
        </p:txBody>
      </p:sp>
      <p:sp>
        <p:nvSpPr>
          <p:cNvPr id="12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3995936" y="620688"/>
            <a:ext cx="5040560" cy="830997"/>
            <a:chOff x="3995936" y="620688"/>
            <a:chExt cx="5040560" cy="830997"/>
          </a:xfrm>
        </p:grpSpPr>
        <p:sp>
          <p:nvSpPr>
            <p:cNvPr id="15" name="Textfeld 14"/>
            <p:cNvSpPr txBox="1"/>
            <p:nvPr/>
          </p:nvSpPr>
          <p:spPr>
            <a:xfrm>
              <a:off x="3995936" y="620688"/>
              <a:ext cx="1872208" cy="83099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err="1" smtClean="0">
                  <a:solidFill>
                    <a:srgbClr val="002060"/>
                  </a:solidFill>
                </a:rPr>
                <a:t>subscription</a:t>
              </a:r>
              <a:r>
                <a:rPr lang="de-DE" sz="2400" dirty="0" smtClean="0">
                  <a:solidFill>
                    <a:srgbClr val="002060"/>
                  </a:solidFill>
                </a:rPr>
                <a:t> </a:t>
              </a:r>
              <a:r>
                <a:rPr lang="de-DE" sz="2400" dirty="0" err="1" smtClean="0">
                  <a:solidFill>
                    <a:srgbClr val="002060"/>
                  </a:solidFill>
                </a:rPr>
                <a:t>costs</a:t>
              </a:r>
              <a:endParaRPr lang="de-DE" sz="2400" dirty="0">
                <a:solidFill>
                  <a:srgbClr val="002060"/>
                </a:solidFill>
              </a:endParaRPr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7020272" y="620688"/>
              <a:ext cx="2016224" cy="83099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solidFill>
                    <a:srgbClr val="002060"/>
                  </a:solidFill>
                </a:rPr>
                <a:t>Open Access </a:t>
              </a:r>
              <a:r>
                <a:rPr lang="de-DE" sz="2400" dirty="0" err="1" smtClean="0">
                  <a:solidFill>
                    <a:srgbClr val="002060"/>
                  </a:solidFill>
                </a:rPr>
                <a:t>costs</a:t>
              </a:r>
              <a:endParaRPr lang="de-DE" sz="2400" dirty="0">
                <a:solidFill>
                  <a:srgbClr val="002060"/>
                </a:solidFill>
              </a:endParaRPr>
            </a:p>
          </p:txBody>
        </p:sp>
        <p:sp>
          <p:nvSpPr>
            <p:cNvPr id="18" name="Pfeil nach rechts 17"/>
            <p:cNvSpPr/>
            <p:nvPr/>
          </p:nvSpPr>
          <p:spPr>
            <a:xfrm>
              <a:off x="6012160" y="764704"/>
              <a:ext cx="792088" cy="4320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4"/>
          <p:cNvSpPr txBox="1"/>
          <p:nvPr/>
        </p:nvSpPr>
        <p:spPr>
          <a:xfrm>
            <a:off x="8532440" y="6453336"/>
            <a:ext cx="432048" cy="2880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6B4C2B-EC5B-45E1-AB00-067A7CA4A7FC}" type="slidenum">
              <a:rPr lang="de-DE" sz="1400" kern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de-DE" sz="1400" kern="0" dirty="0">
              <a:solidFill>
                <a:srgbClr val="00206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536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144463"/>
            <a:ext cx="7543800" cy="539750"/>
          </a:xfrm>
          <a:solidFill>
            <a:srgbClr val="333366"/>
          </a:solidFill>
        </p:spPr>
        <p:txBody>
          <a:bodyPr anchorCtr="1"/>
          <a:lstStyle/>
          <a:p>
            <a:pPr algn="ctr" eaLnBrk="1" hangingPunct="1">
              <a:buFont typeface="StarSymbol"/>
              <a:buNone/>
            </a:pPr>
            <a:r>
              <a:rPr sz="2800" smtClean="0">
                <a:solidFill>
                  <a:srgbClr val="FFFFFF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rPr>
              <a:t>Content - Topics</a:t>
            </a:r>
          </a:p>
        </p:txBody>
      </p:sp>
      <p:sp>
        <p:nvSpPr>
          <p:cNvPr id="4" name="Textfeld 2"/>
          <p:cNvSpPr txBox="1"/>
          <p:nvPr/>
        </p:nvSpPr>
        <p:spPr>
          <a:xfrm>
            <a:off x="395536" y="1268760"/>
            <a:ext cx="7920037" cy="4223543"/>
          </a:xfrm>
          <a:prstGeom prst="rect">
            <a:avLst/>
          </a:prstGeom>
          <a:noFill/>
          <a:ln>
            <a:noFill/>
          </a:ln>
        </p:spPr>
        <p:txBody>
          <a:bodyPr wrap="square" lIns="90004" tIns="44997" rIns="90004" bIns="44997" compatLnSpc="0">
            <a:spAutoFit/>
          </a:bodyPr>
          <a:lstStyle/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Wissensökonomie und 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Wissensökologie</a:t>
            </a:r>
            <a:b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</a:br>
            <a:endParaRPr lang="de-DE" sz="2200" b="1" kern="0" dirty="0" smtClean="0">
              <a:solidFill>
                <a:srgbClr val="002060"/>
              </a:solidFill>
              <a:latin typeface="Calibri" pitchFamily="34"/>
              <a:ea typeface="Arial Unicode MS" pitchFamily="2"/>
              <a:cs typeface="Arial" pitchFamily="2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Proprietäre und offene 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Informationsmärkte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200" b="1" kern="0" dirty="0" smtClean="0">
              <a:solidFill>
                <a:srgbClr val="002060"/>
              </a:solidFill>
              <a:latin typeface="Calibri" pitchFamily="34"/>
              <a:ea typeface="Arial Unicode MS" pitchFamily="2"/>
              <a:cs typeface="Arial" pitchFamily="2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Open Access- 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erzwungen</a:t>
            </a:r>
            <a:b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</a:br>
            <a:endParaRPr lang="de-DE" sz="2200" b="1" kern="0" dirty="0" smtClean="0">
              <a:solidFill>
                <a:srgbClr val="002060"/>
              </a:solidFill>
              <a:latin typeface="Calibri" pitchFamily="34"/>
              <a:ea typeface="Arial Unicode MS" pitchFamily="2"/>
              <a:cs typeface="Arial" pitchFamily="2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Open Access - Geschäfts-/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Finanzierungsmodelle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200" b="1" kern="0" dirty="0" smtClean="0">
              <a:solidFill>
                <a:srgbClr val="002060"/>
              </a:solidFill>
              <a:latin typeface="Calibri" pitchFamily="34"/>
              <a:ea typeface="Arial Unicode MS" pitchFamily="2"/>
              <a:cs typeface="Arial" pitchFamily="2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Kann Open Access kommerzielle Märkte zerstören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? Kommt 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darauf 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an</a:t>
            </a:r>
            <a:b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</a:br>
            <a:endParaRPr lang="de-DE" sz="2200" b="1" kern="0" dirty="0" smtClean="0">
              <a:solidFill>
                <a:srgbClr val="002060"/>
              </a:solidFill>
              <a:latin typeface="Calibri" pitchFamily="34"/>
              <a:ea typeface="Arial Unicode MS" pitchFamily="2"/>
              <a:cs typeface="Arial" pitchFamily="2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buSzPct val="80000"/>
              <a:buFont typeface="StarSymbol"/>
              <a:buChar char="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Fazit </a:t>
            </a:r>
            <a:r>
              <a:rPr lang="de-DE" sz="2200" b="1" kern="0" dirty="0" smtClean="0">
                <a:solidFill>
                  <a:srgbClr val="002060"/>
                </a:solidFill>
                <a:latin typeface="Calibri" pitchFamily="34"/>
                <a:ea typeface="Arial Unicode MS" pitchFamily="2"/>
                <a:cs typeface="Arial" pitchFamily="2"/>
              </a:rPr>
              <a:t>- Thesen und Fragen</a:t>
            </a:r>
            <a:endParaRPr lang="de-DE" sz="2200" b="1" kern="0" dirty="0">
              <a:solidFill>
                <a:srgbClr val="002060"/>
              </a:solidFill>
              <a:latin typeface="Calibri" pitchFamily="34"/>
              <a:ea typeface="Arial Unicode MS" pitchFamily="2"/>
              <a:cs typeface="Arial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95536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23528" y="548680"/>
            <a:ext cx="316835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Public foundations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580112" y="764704"/>
            <a:ext cx="288032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require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844824"/>
            <a:ext cx="53911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feld 19"/>
          <p:cNvSpPr txBox="1"/>
          <p:nvPr/>
        </p:nvSpPr>
        <p:spPr>
          <a:xfrm>
            <a:off x="899592" y="2996952"/>
            <a:ext cx="734481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					</a:t>
            </a:r>
            <a:r>
              <a:rPr lang="de-DE" dirty="0" smtClean="0"/>
              <a:t>The law states:</a:t>
            </a:r>
            <a:endParaRPr lang="en-US" b="1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</a:t>
            </a:r>
            <a:r>
              <a:rPr lang="en-US" sz="1600" u="sng" dirty="0" smtClean="0">
                <a:latin typeface="+mn-lt"/>
                <a:hlinkClick r:id="rId4"/>
              </a:rPr>
              <a:t>NIH Public Access Policy</a:t>
            </a:r>
            <a:r>
              <a:rPr lang="en-US" sz="1600" dirty="0" smtClean="0">
                <a:latin typeface="+mn-lt"/>
              </a:rPr>
              <a:t> ensures that the public has access to the published results of NIH funded research. It </a:t>
            </a:r>
            <a:r>
              <a:rPr lang="en-US" sz="1600" b="1" dirty="0" smtClean="0">
                <a:latin typeface="+mn-lt"/>
              </a:rPr>
              <a:t>requires</a:t>
            </a:r>
            <a:r>
              <a:rPr lang="en-US" sz="1600" dirty="0" smtClean="0">
                <a:latin typeface="+mn-lt"/>
              </a:rPr>
              <a:t> scientists to submit final peer-reviewed journal manuscripts that arise from NIH funds to the digital archive </a:t>
            </a:r>
            <a:r>
              <a:rPr lang="en-US" sz="1600" dirty="0" smtClean="0">
                <a:latin typeface="+mn-lt"/>
                <a:hlinkClick r:id="rId5"/>
              </a:rPr>
              <a:t>PubMed Central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i="1" dirty="0" smtClean="0">
                <a:latin typeface="+mn-lt"/>
              </a:rPr>
              <a:t>upon acceptance for publication</a:t>
            </a:r>
            <a:r>
              <a:rPr lang="en-US" sz="1600" dirty="0" smtClean="0">
                <a:latin typeface="+mn-lt"/>
              </a:rPr>
              <a:t>.  To help advance science and improve human health, the Policy requires that these papers are accessible to the public on PubMed Central no later than 12 months after publication.</a:t>
            </a:r>
          </a:p>
          <a:p>
            <a:endParaRPr lang="en-US" dirty="0" smtClean="0">
              <a:latin typeface="+mn-lt"/>
            </a:endParaRPr>
          </a:p>
          <a:p>
            <a:endParaRPr lang="en-US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The NIH Public Access Policy applies to all peer-reviewed articles that arise, in whole or in part, from direct costs </a:t>
            </a:r>
            <a:r>
              <a:rPr lang="en-US" sz="1400" baseline="30000" dirty="0" smtClean="0">
                <a:latin typeface="+mn-lt"/>
                <a:hlinkClick r:id="rId6"/>
              </a:rPr>
              <a:t>1</a:t>
            </a:r>
            <a:r>
              <a:rPr lang="en-US" sz="1400" dirty="0" smtClean="0">
                <a:latin typeface="+mn-lt"/>
              </a:rPr>
              <a:t> funded by NIH, or from NIH staff, that are accepted for publication on or after April 7, 2008.  			http://publicaccess.nih.gov/policy.htm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779912" y="620688"/>
            <a:ext cx="122413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NIH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9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95536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23528" y="548680"/>
            <a:ext cx="3168352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Private foundations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580112" y="764704"/>
            <a:ext cx="288032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+mn-lt"/>
              </a:rPr>
              <a:t> require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27584" y="2636912"/>
            <a:ext cx="7632848" cy="14465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+mn-lt"/>
              </a:rPr>
              <a:t>Wellcome Trust </a:t>
            </a:r>
            <a:r>
              <a:rPr lang="en-US" sz="2200" dirty="0" smtClean="0">
                <a:latin typeface="+mn-lt"/>
              </a:rPr>
              <a:t>policy tightening (June 2012)</a:t>
            </a:r>
          </a:p>
          <a:p>
            <a:endParaRPr lang="en-US" sz="2200" dirty="0" smtClean="0">
              <a:latin typeface="+mn-lt"/>
            </a:endParaRPr>
          </a:p>
          <a:p>
            <a:r>
              <a:rPr lang="en-US" sz="2200" dirty="0" smtClean="0">
                <a:latin typeface="+mn-lt"/>
              </a:rPr>
              <a:t>introducing sanctions for non-compliance and a move to CC-BY licenses</a:t>
            </a:r>
            <a:endParaRPr lang="en-US" sz="2200" dirty="0">
              <a:latin typeface="+mn-lt"/>
            </a:endParaRPr>
          </a:p>
        </p:txBody>
      </p:sp>
      <p:sp>
        <p:nvSpPr>
          <p:cNvPr id="7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5364088" y="620688"/>
            <a:ext cx="3779912" cy="5688632"/>
            <a:chOff x="5364088" y="620688"/>
            <a:chExt cx="3779912" cy="5688632"/>
          </a:xfrm>
        </p:grpSpPr>
        <p:sp>
          <p:nvSpPr>
            <p:cNvPr id="18" name="Rechteck 17"/>
            <p:cNvSpPr/>
            <p:nvPr/>
          </p:nvSpPr>
          <p:spPr>
            <a:xfrm>
              <a:off x="5364088" y="620688"/>
              <a:ext cx="3779912" cy="4493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Finch Report </a:t>
              </a:r>
              <a:r>
                <a:rPr lang="en-US" sz="2200" dirty="0" smtClean="0">
                  <a:latin typeface="+mn-lt"/>
                </a:rPr>
                <a:t>of the Working Group on Expanding Access to Published Research Findings – the Finch Group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  <a:hlinkClick r:id="rId3"/>
                </a:rPr>
                <a:t>http://www.researchinfonet.org/publish/finch/</a:t>
              </a:r>
              <a:endParaRPr lang="en-US" sz="2200" dirty="0" smtClean="0">
                <a:latin typeface="+mn-lt"/>
              </a:endParaRPr>
            </a:p>
            <a:p>
              <a:endParaRPr lang="de-DE" sz="2200" dirty="0">
                <a:latin typeface="+mn-lt"/>
              </a:endParaRPr>
            </a:p>
            <a:p>
              <a:pPr algn="ctr"/>
              <a:r>
                <a:rPr lang="en-US" sz="2200" dirty="0">
                  <a:latin typeface="+mn-lt"/>
                </a:rPr>
                <a:t> “Accessibility, sustainability, excellence: how to expand access to research publications” </a:t>
              </a:r>
              <a:endParaRPr lang="en-US" sz="2200" dirty="0" smtClean="0">
                <a:latin typeface="+mn-lt"/>
              </a:endParaRPr>
            </a:p>
            <a:p>
              <a:pPr algn="ctr"/>
              <a:endParaRPr lang="en-US" sz="2200" b="1" dirty="0" smtClean="0">
                <a:latin typeface="+mn-lt"/>
              </a:endParaRPr>
            </a:p>
            <a:p>
              <a:endParaRPr lang="en-US" sz="2200" dirty="0">
                <a:latin typeface="+mn-lt"/>
              </a:endParaRPr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41308" y="4775896"/>
              <a:ext cx="1912379" cy="1533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feld 13"/>
          <p:cNvSpPr txBox="1"/>
          <p:nvPr/>
        </p:nvSpPr>
        <p:spPr>
          <a:xfrm>
            <a:off x="2627784" y="548680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1520" y="620688"/>
            <a:ext cx="2232248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Political</a:t>
            </a:r>
          </a:p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commitment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627784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green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9952" y="764704"/>
            <a:ext cx="86409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UK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23528" y="2852936"/>
            <a:ext cx="4752528" cy="110799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Policies on open access to scientific research results should apply to all research that </a:t>
            </a:r>
            <a:r>
              <a:rPr lang="de-DE" sz="2200" dirty="0" smtClean="0">
                <a:latin typeface="+mn-lt"/>
              </a:rPr>
              <a:t>receives public funds.</a:t>
            </a:r>
            <a:endParaRPr lang="de-DE" sz="2200" dirty="0">
              <a:latin typeface="+mn-lt"/>
            </a:endParaRPr>
          </a:p>
        </p:txBody>
      </p:sp>
      <p:sp>
        <p:nvSpPr>
          <p:cNvPr id="1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2699792" y="24208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8258" y="548680"/>
            <a:ext cx="49383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hteck 11"/>
          <p:cNvSpPr/>
          <p:nvPr/>
        </p:nvSpPr>
        <p:spPr>
          <a:xfrm>
            <a:off x="251520" y="1988840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“British universities now pay around £200m a year </a:t>
            </a:r>
            <a:r>
              <a:rPr lang="en-US" b="1" dirty="0" smtClean="0"/>
              <a:t>in subscription fees </a:t>
            </a:r>
            <a:r>
              <a:rPr lang="en-US" dirty="0" smtClean="0"/>
              <a:t>to journal publishers, but under the new scheme, authors will pay "</a:t>
            </a:r>
            <a:r>
              <a:rPr lang="en-US" b="1" dirty="0" smtClean="0"/>
              <a:t>article processing charges</a:t>
            </a:r>
            <a:r>
              <a:rPr lang="en-US" dirty="0" smtClean="0"/>
              <a:t>" (APCs) to have their papers peer reviewed, edited and made freely available online. The typical APC is around £2,000 per article.”</a:t>
            </a:r>
            <a:endParaRPr lang="en-US" dirty="0"/>
          </a:p>
        </p:txBody>
      </p:sp>
      <p:grpSp>
        <p:nvGrpSpPr>
          <p:cNvPr id="3" name="Gruppieren 13"/>
          <p:cNvGrpSpPr/>
          <p:nvPr/>
        </p:nvGrpSpPr>
        <p:grpSpPr>
          <a:xfrm>
            <a:off x="6876256" y="3616649"/>
            <a:ext cx="1548680" cy="2567239"/>
            <a:chOff x="6876256" y="3616649"/>
            <a:chExt cx="1548680" cy="256723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264" y="3616649"/>
              <a:ext cx="1440160" cy="1900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feld 15"/>
            <p:cNvSpPr txBox="1"/>
            <p:nvPr/>
          </p:nvSpPr>
          <p:spPr>
            <a:xfrm>
              <a:off x="6876256" y="5445224"/>
              <a:ext cx="154868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Minister of State for Universities and Science</a:t>
              </a:r>
              <a:endParaRPr lang="de-DE" sz="1400" dirty="0"/>
            </a:p>
          </p:txBody>
        </p:sp>
      </p:grpSp>
      <p:sp>
        <p:nvSpPr>
          <p:cNvPr id="11" name="Rechteck 10"/>
          <p:cNvSpPr/>
          <p:nvPr/>
        </p:nvSpPr>
        <p:spPr>
          <a:xfrm>
            <a:off x="827584" y="3789040"/>
            <a:ext cx="5616624" cy="1200329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“cost of the transition, which could reach £50m a year, </a:t>
            </a:r>
            <a:r>
              <a:rPr lang="en-US" b="1" dirty="0" smtClean="0"/>
              <a:t>must be covered by the existing science budget and that no new money </a:t>
            </a:r>
            <a:r>
              <a:rPr lang="en-US" dirty="0" smtClean="0"/>
              <a:t>would be found to fund the process.”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2627784" y="548680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1520" y="620688"/>
            <a:ext cx="2232248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Political</a:t>
            </a:r>
          </a:p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commitment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627784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green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827584" y="1455167"/>
            <a:ext cx="122413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UK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7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4"/>
          <p:cNvSpPr txBox="1"/>
          <p:nvPr/>
        </p:nvSpPr>
        <p:spPr>
          <a:xfrm>
            <a:off x="8269288" y="6259513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975993-3226-43A5-BF3E-B14BCA7B0450}" type="slidenum">
              <a:rPr lang="de-DE" sz="1400" ker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</a:t>
            </a:fld>
            <a:endParaRPr lang="de-DE" sz="1400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51520" y="620688"/>
            <a:ext cx="5292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COMMISSION RECOMMENDATION of 17.7.2012 </a:t>
            </a:r>
          </a:p>
          <a:p>
            <a:pPr algn="ctr"/>
            <a:r>
              <a:rPr lang="en-US" sz="2000" dirty="0" smtClean="0">
                <a:latin typeface="+mn-lt"/>
              </a:rPr>
              <a:t>on access to and preservation of scientific information </a:t>
            </a:r>
            <a:endParaRPr lang="en-US" sz="2000" dirty="0">
              <a:latin typeface="+mn-lt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39552" y="1772816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Cf. Commission Communication (12 Dec 2011) on open data -  a proposal for a Directive amending Directive </a:t>
            </a:r>
            <a:r>
              <a:rPr lang="de-DE" sz="2000" dirty="0" smtClean="0">
                <a:latin typeface="+mn-lt"/>
              </a:rPr>
              <a:t>2003/98/EC</a:t>
            </a:r>
            <a:endParaRPr lang="de-DE" sz="2000" dirty="0">
              <a:latin typeface="+mn-lt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83568" y="2924944"/>
            <a:ext cx="7776864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Policies on </a:t>
            </a:r>
            <a:r>
              <a:rPr lang="en-US" sz="2000" b="1" dirty="0" smtClean="0">
                <a:latin typeface="+mn-lt"/>
              </a:rPr>
              <a:t>open access to scientific research results </a:t>
            </a:r>
            <a:r>
              <a:rPr lang="en-US" sz="2000" dirty="0" smtClean="0">
                <a:latin typeface="+mn-lt"/>
              </a:rPr>
              <a:t>should apply to all research that </a:t>
            </a:r>
            <a:r>
              <a:rPr lang="de-DE" sz="2000" dirty="0" smtClean="0">
                <a:latin typeface="+mn-lt"/>
              </a:rPr>
              <a:t>receives public funds.</a:t>
            </a:r>
            <a:endParaRPr lang="de-DE" sz="2000" dirty="0"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enforced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84368" y="548680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golden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580112" y="620688"/>
            <a:ext cx="2232248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Political</a:t>
            </a:r>
          </a:p>
          <a:p>
            <a:pPr algn="ctr" eaLnBrk="0" hangingPunct="0">
              <a:defRPr/>
            </a:pPr>
            <a:r>
              <a:rPr lang="de-DE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commitment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884368" y="1124744"/>
            <a:ext cx="1224136" cy="46166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002060"/>
                </a:solidFill>
              </a:rPr>
              <a:t>green</a:t>
            </a:r>
            <a:endParaRPr lang="de-DE" sz="2400" dirty="0">
              <a:solidFill>
                <a:srgbClr val="00206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156176" y="1455167"/>
            <a:ext cx="122413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EU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11560" y="3933056"/>
            <a:ext cx="7776864" cy="184665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All projects will be </a:t>
            </a:r>
            <a:r>
              <a:rPr lang="en-US" sz="2400" b="1" dirty="0" smtClean="0">
                <a:latin typeface="+mn-lt"/>
              </a:rPr>
              <a:t>requested</a:t>
            </a:r>
            <a:r>
              <a:rPr lang="en-US" dirty="0" smtClean="0">
                <a:latin typeface="+mn-lt"/>
              </a:rPr>
              <a:t> to immediately deposit an electronic version of their publications (final version or peer-reviewed manuscript) into an archive in a machine-readable format. 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This can be done using the </a:t>
            </a:r>
            <a:r>
              <a:rPr lang="en-US" b="1" dirty="0" smtClean="0">
                <a:latin typeface="+mn-lt"/>
              </a:rPr>
              <a:t>‘Gold’ model </a:t>
            </a:r>
            <a:r>
              <a:rPr lang="en-US" dirty="0" smtClean="0">
                <a:latin typeface="+mn-lt"/>
              </a:rPr>
              <a:t>(open access to published version is immediate), or the ‘</a:t>
            </a:r>
            <a:r>
              <a:rPr lang="en-US" b="1" dirty="0" smtClean="0">
                <a:latin typeface="+mn-lt"/>
              </a:rPr>
              <a:t>Green’ model. </a:t>
            </a:r>
            <a:endParaRPr lang="de-DE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  <p:bldP spid="11" grpId="0" animBg="1"/>
      <p:bldP spid="12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1979712" y="1988840"/>
            <a:ext cx="5940425" cy="1439863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OA Business Models</a:t>
            </a:r>
            <a:endParaRPr lang="de-DE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486204" y="6340301"/>
            <a:ext cx="622300" cy="473075"/>
          </a:xfrm>
        </p:spPr>
        <p:txBody>
          <a:bodyPr/>
          <a:lstStyle/>
          <a:p>
            <a:pPr>
              <a:defRPr/>
            </a:pPr>
            <a:endParaRPr lang="de-DE" dirty="0" smtClean="0"/>
          </a:p>
          <a:p>
            <a:pPr>
              <a:defRPr/>
            </a:pPr>
            <a:fld id="{218A19C9-F402-4792-8AFD-69E5996E1F96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25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611560" y="1412776"/>
            <a:ext cx="3744416" cy="410445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18"/>
          <p:cNvSpPr/>
          <p:nvPr/>
        </p:nvSpPr>
        <p:spPr>
          <a:xfrm>
            <a:off x="4644008" y="1412776"/>
            <a:ext cx="3744416" cy="410445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611560" y="188640"/>
            <a:ext cx="7416824" cy="404664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OA Business/Financing Models</a:t>
            </a:r>
            <a:endParaRPr lang="de-D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76456" y="6384925"/>
            <a:ext cx="622300" cy="473075"/>
          </a:xfrm>
        </p:spPr>
        <p:txBody>
          <a:bodyPr/>
          <a:lstStyle/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004048" y="154750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APC -author-side payment” model 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5004048" y="220486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institutional memberships”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5004048" y="26276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grants by foundations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5004048" y="32036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sponsorship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154750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commercial reprints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5004048" y="3635732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establish open access across to major fields of science such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683568" y="21235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classified advertising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83568" y="26276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subscriptions to print editions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004048" y="4715852"/>
            <a:ext cx="3276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library/research budgets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683568" y="43558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value-adding services</a:t>
            </a:r>
            <a:endParaRPr lang="en-US" dirty="0"/>
          </a:p>
        </p:txBody>
      </p:sp>
      <p:sp>
        <p:nvSpPr>
          <p:cNvPr id="15" name="Rectangle 2"/>
          <p:cNvSpPr txBox="1">
            <a:spLocks/>
          </p:cNvSpPr>
          <p:nvPr/>
        </p:nvSpPr>
        <p:spPr bwMode="auto">
          <a:xfrm>
            <a:off x="683568" y="836712"/>
            <a:ext cx="3384376" cy="404664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Publisher driven</a:t>
            </a:r>
            <a:endParaRPr lang="de-D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ctangle 2"/>
          <p:cNvSpPr txBox="1">
            <a:spLocks/>
          </p:cNvSpPr>
          <p:nvPr/>
        </p:nvSpPr>
        <p:spPr bwMode="auto">
          <a:xfrm>
            <a:off x="5004048" y="836712"/>
            <a:ext cx="3384376" cy="404664"/>
          </a:xfrm>
          <a:prstGeom prst="rect">
            <a:avLst/>
          </a:prstGeom>
          <a:solidFill>
            <a:srgbClr val="33336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Public pays</a:t>
            </a:r>
            <a:endParaRPr lang="de-D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Foliennummernplatzhalter 4"/>
          <p:cNvSpPr txBox="1"/>
          <p:nvPr/>
        </p:nvSpPr>
        <p:spPr>
          <a:xfrm>
            <a:off x="8388424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26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ch oben gebogener Pfeil 15"/>
          <p:cNvSpPr/>
          <p:nvPr/>
        </p:nvSpPr>
        <p:spPr bwMode="auto">
          <a:xfrm flipV="1">
            <a:off x="6704248" y="1299192"/>
            <a:ext cx="532048" cy="473623"/>
          </a:xfrm>
          <a:prstGeom prst="bentUpArrow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051721" y="1807043"/>
            <a:ext cx="1440159" cy="757861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yes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20" name="Nach oben gebogener Pfeil 19"/>
          <p:cNvSpPr/>
          <p:nvPr/>
        </p:nvSpPr>
        <p:spPr bwMode="auto">
          <a:xfrm rot="10800000">
            <a:off x="3103848" y="1320154"/>
            <a:ext cx="609600" cy="457200"/>
          </a:xfrm>
          <a:prstGeom prst="bentUpArrow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38" name="Gruppieren 37"/>
          <p:cNvGrpSpPr/>
          <p:nvPr/>
        </p:nvGrpSpPr>
        <p:grpSpPr>
          <a:xfrm>
            <a:off x="971600" y="2708920"/>
            <a:ext cx="2800225" cy="1491401"/>
            <a:chOff x="971600" y="2708920"/>
            <a:chExt cx="2800225" cy="1491401"/>
          </a:xfrm>
        </p:grpSpPr>
        <p:sp>
          <p:nvSpPr>
            <p:cNvPr id="13" name="Textfeld 22"/>
            <p:cNvSpPr txBox="1">
              <a:spLocks noChangeArrowheads="1"/>
            </p:cNvSpPr>
            <p:nvPr/>
          </p:nvSpPr>
          <p:spPr bwMode="auto">
            <a:xfrm>
              <a:off x="971600" y="2947404"/>
              <a:ext cx="2800225" cy="125291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000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If publishers keep on insisting on exclusive exploitation rights protected by copyright</a:t>
              </a:r>
              <a:endParaRPr lang="de-DE" sz="2000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3" name="Pfeil nach unten 22"/>
            <p:cNvSpPr/>
            <p:nvPr/>
          </p:nvSpPr>
          <p:spPr>
            <a:xfrm>
              <a:off x="2627784" y="2708920"/>
              <a:ext cx="180020" cy="212386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02060"/>
                </a:solidFill>
              </a:endParaRPr>
            </a:p>
          </p:txBody>
        </p:sp>
      </p:grpSp>
      <p:sp>
        <p:nvSpPr>
          <p:cNvPr id="29" name="Textfeld 22"/>
          <p:cNvSpPr txBox="1">
            <a:spLocks noChangeArrowheads="1"/>
          </p:cNvSpPr>
          <p:nvPr/>
        </p:nvSpPr>
        <p:spPr bwMode="auto">
          <a:xfrm>
            <a:off x="3779912" y="3933056"/>
            <a:ext cx="2477986" cy="637364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Green (self archiving)</a:t>
            </a:r>
          </a:p>
          <a:p>
            <a:pPr algn="ctr" eaLnBrk="0" hangingPunct="0"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Secondary exploitation</a:t>
            </a:r>
            <a:endParaRPr lang="de-DE" sz="2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26" name="Gerade Verbindung 25"/>
          <p:cNvCxnSpPr/>
          <p:nvPr/>
        </p:nvCxnSpPr>
        <p:spPr>
          <a:xfrm>
            <a:off x="6945424" y="2673968"/>
            <a:ext cx="0" cy="38057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2"/>
          <p:cNvSpPr txBox="1">
            <a:spLocks noChangeArrowheads="1"/>
          </p:cNvSpPr>
          <p:nvPr/>
        </p:nvSpPr>
        <p:spPr bwMode="auto">
          <a:xfrm>
            <a:off x="5796136" y="2858453"/>
            <a:ext cx="2340260" cy="852808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Open licensing of OA allows commercial exploitation</a:t>
            </a:r>
            <a:endParaRPr lang="de-DE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0" y="-27384"/>
            <a:ext cx="9144000" cy="55399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200" b="1" dirty="0" smtClean="0">
                <a:solidFill>
                  <a:schemeClr val="bg1"/>
                </a:solidFill>
                <a:latin typeface="+mn-lt"/>
              </a:rPr>
              <a:t>Will Open Access destroy commercial information markets?</a:t>
            </a:r>
            <a:endParaRPr lang="de-DE" sz="22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707904" y="764704"/>
            <a:ext cx="3048000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  <a:latin typeface="+mn-lt"/>
              </a:rPr>
              <a:t>It depends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203848" y="4797152"/>
            <a:ext cx="1872208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n-lt"/>
              </a:rPr>
              <a:t>probably not profitable</a:t>
            </a:r>
            <a:endParaRPr lang="de-DE" sz="2000" dirty="0">
              <a:latin typeface="+mn-lt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6228184" y="1844824"/>
            <a:ext cx="1440159" cy="757861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no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41" name="Textfeld 22"/>
          <p:cNvSpPr txBox="1">
            <a:spLocks noChangeArrowheads="1"/>
          </p:cNvSpPr>
          <p:nvPr/>
        </p:nvSpPr>
        <p:spPr bwMode="auto">
          <a:xfrm>
            <a:off x="6444208" y="4052973"/>
            <a:ext cx="2477986" cy="637364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New value-added products</a:t>
            </a:r>
            <a:endParaRPr lang="de-DE" sz="20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372200" y="4881354"/>
            <a:ext cx="1872208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protected by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860032" y="5661248"/>
            <a:ext cx="1368152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n-lt"/>
              </a:rPr>
              <a:t>Copyright?</a:t>
            </a:r>
            <a:endParaRPr lang="de-DE" sz="2000" dirty="0">
              <a:latin typeface="+mn-lt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300192" y="5517232"/>
            <a:ext cx="1368152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n-lt"/>
              </a:rPr>
              <a:t>Data base guideline</a:t>
            </a:r>
            <a:endParaRPr lang="de-DE" sz="2000" dirty="0">
              <a:latin typeface="+mn-lt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7775848" y="5445224"/>
            <a:ext cx="1368152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+mn-lt"/>
              </a:rPr>
              <a:t>new </a:t>
            </a:r>
            <a:r>
              <a:rPr lang="de-DE" sz="2000" dirty="0" err="1" smtClean="0">
                <a:latin typeface="+mn-lt"/>
              </a:rPr>
              <a:t>auxiliary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rights</a:t>
            </a:r>
            <a:endParaRPr lang="de-DE" sz="2000" dirty="0">
              <a:latin typeface="+mn-lt"/>
            </a:endParaRPr>
          </a:p>
        </p:txBody>
      </p:sp>
      <p:sp>
        <p:nvSpPr>
          <p:cNvPr id="46" name="Pfeil nach unten 45"/>
          <p:cNvSpPr/>
          <p:nvPr/>
        </p:nvSpPr>
        <p:spPr>
          <a:xfrm flipH="1">
            <a:off x="5220072" y="3284984"/>
            <a:ext cx="144016" cy="648072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Pfeil nach unten 47"/>
          <p:cNvSpPr/>
          <p:nvPr/>
        </p:nvSpPr>
        <p:spPr>
          <a:xfrm flipH="1">
            <a:off x="8028384" y="3284984"/>
            <a:ext cx="144016" cy="648072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27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  <p:bldP spid="29" grpId="0" animBg="1"/>
      <p:bldP spid="30" grpId="0" animBg="1"/>
      <p:bldP spid="14" grpId="0" animBg="1"/>
      <p:bldP spid="32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32"/>
          <p:cNvGrpSpPr/>
          <p:nvPr/>
        </p:nvGrpSpPr>
        <p:grpSpPr>
          <a:xfrm>
            <a:off x="4788024" y="1299192"/>
            <a:ext cx="3456384" cy="1769768"/>
            <a:chOff x="4788024" y="1299192"/>
            <a:chExt cx="3456384" cy="1769768"/>
          </a:xfrm>
        </p:grpSpPr>
        <p:sp>
          <p:nvSpPr>
            <p:cNvPr id="12" name="Rechteck 11"/>
            <p:cNvSpPr/>
            <p:nvPr/>
          </p:nvSpPr>
          <p:spPr>
            <a:xfrm>
              <a:off x="4788024" y="1802433"/>
              <a:ext cx="3456384" cy="1266527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5364088" y="2062589"/>
              <a:ext cx="2434725" cy="64633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Free and open access to information objects</a:t>
              </a:r>
            </a:p>
          </p:txBody>
        </p:sp>
        <p:sp>
          <p:nvSpPr>
            <p:cNvPr id="16" name="Nach oben gebogener Pfeil 15"/>
            <p:cNvSpPr/>
            <p:nvPr/>
          </p:nvSpPr>
          <p:spPr bwMode="auto">
            <a:xfrm flipV="1">
              <a:off x="6704248" y="1299192"/>
              <a:ext cx="532048" cy="473623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3" name="Gruppieren 36"/>
          <p:cNvGrpSpPr/>
          <p:nvPr/>
        </p:nvGrpSpPr>
        <p:grpSpPr>
          <a:xfrm>
            <a:off x="899592" y="1320154"/>
            <a:ext cx="3598493" cy="1753416"/>
            <a:chOff x="899592" y="1320154"/>
            <a:chExt cx="3598493" cy="1753416"/>
          </a:xfrm>
        </p:grpSpPr>
        <p:grpSp>
          <p:nvGrpSpPr>
            <p:cNvPr id="4" name="Gruppieren 20"/>
            <p:cNvGrpSpPr/>
            <p:nvPr/>
          </p:nvGrpSpPr>
          <p:grpSpPr>
            <a:xfrm>
              <a:off x="899592" y="1807043"/>
              <a:ext cx="3598493" cy="1266527"/>
              <a:chOff x="481292" y="692696"/>
              <a:chExt cx="2614544" cy="1266527"/>
            </a:xfrm>
            <a:solidFill>
              <a:srgbClr val="002060"/>
            </a:solidFill>
          </p:grpSpPr>
          <p:sp>
            <p:nvSpPr>
              <p:cNvPr id="18" name="Rechteck 17"/>
              <p:cNvSpPr/>
              <p:nvPr/>
            </p:nvSpPr>
            <p:spPr>
              <a:xfrm>
                <a:off x="481292" y="692696"/>
                <a:ext cx="2614544" cy="1266527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3"/>
              <p:cNvSpPr>
                <a:spLocks noChangeArrowheads="1"/>
              </p:cNvSpPr>
              <p:nvPr/>
            </p:nvSpPr>
            <p:spPr bwMode="auto">
              <a:xfrm>
                <a:off x="639486" y="990270"/>
                <a:ext cx="2242565" cy="646331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 anchor="ctr">
                <a:spAutoFit/>
              </a:bodyPr>
              <a:lstStyle/>
              <a:p>
                <a:pPr algn="ctr" eaLnBrk="0" hangingPunct="0"/>
                <a:r>
                  <a:rPr lang="de-DE" b="1" dirty="0" smtClean="0">
                    <a:solidFill>
                      <a:schemeClr val="bg1"/>
                    </a:solidFill>
                    <a:latin typeface="+mn-lt"/>
                    <a:cs typeface="Arial" pitchFamily="34" charset="0"/>
                  </a:rPr>
                  <a:t>Licence for applying using rights to new products</a:t>
                </a:r>
                <a:endParaRPr lang="de-DE" b="1" dirty="0">
                  <a:solidFill>
                    <a:schemeClr val="bg1"/>
                  </a:solidFill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20" name="Nach oben gebogener Pfeil 19"/>
            <p:cNvSpPr/>
            <p:nvPr/>
          </p:nvSpPr>
          <p:spPr bwMode="auto">
            <a:xfrm rot="10800000">
              <a:off x="3103848" y="1320154"/>
              <a:ext cx="609600" cy="457200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21" name="Rectangle 1067"/>
          <p:cNvSpPr>
            <a:spLocks noChangeArrowheads="1"/>
          </p:cNvSpPr>
          <p:nvPr/>
        </p:nvSpPr>
        <p:spPr bwMode="auto">
          <a:xfrm>
            <a:off x="395536" y="3921291"/>
            <a:ext cx="3672408" cy="23105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363538" indent="-36353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multimedia presentation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hypertextification, dossiers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summaries, translations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retrieval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text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and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data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mining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innovative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reviewing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models</a:t>
            </a:r>
            <a:endParaRPr lang="de-DE" b="1" dirty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personal und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institutional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  <a:latin typeface="+mn-lt"/>
              </a:rPr>
              <a:t>background</a:t>
            </a:r>
            <a:r>
              <a:rPr lang="de-DE" b="1" dirty="0" smtClean="0">
                <a:solidFill>
                  <a:srgbClr val="002060"/>
                </a:solidFill>
                <a:latin typeface="+mn-lt"/>
              </a:rPr>
              <a:t> information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002060"/>
                </a:solidFill>
                <a:latin typeface="+mn-lt"/>
              </a:rPr>
              <a:t>etc. etc.</a:t>
            </a:r>
          </a:p>
        </p:txBody>
      </p:sp>
      <p:grpSp>
        <p:nvGrpSpPr>
          <p:cNvPr id="5" name="Gruppieren 37"/>
          <p:cNvGrpSpPr/>
          <p:nvPr/>
        </p:nvGrpSpPr>
        <p:grpSpPr>
          <a:xfrm>
            <a:off x="971600" y="3111148"/>
            <a:ext cx="2800225" cy="750618"/>
            <a:chOff x="971600" y="3111148"/>
            <a:chExt cx="2800225" cy="750618"/>
          </a:xfrm>
        </p:grpSpPr>
        <p:sp>
          <p:nvSpPr>
            <p:cNvPr id="13" name="Textfeld 22"/>
            <p:cNvSpPr txBox="1">
              <a:spLocks noChangeArrowheads="1"/>
            </p:cNvSpPr>
            <p:nvPr/>
          </p:nvSpPr>
          <p:spPr bwMode="auto">
            <a:xfrm>
              <a:off x="971600" y="3285957"/>
              <a:ext cx="2800225" cy="57580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Business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models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für value-added products</a:t>
              </a:r>
              <a:endParaRPr lang="de-DE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3" name="Pfeil nach unten 22"/>
            <p:cNvSpPr/>
            <p:nvPr/>
          </p:nvSpPr>
          <p:spPr>
            <a:xfrm>
              <a:off x="2470435" y="3111148"/>
              <a:ext cx="180020" cy="212386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uppieren 38"/>
          <p:cNvGrpSpPr/>
          <p:nvPr/>
        </p:nvGrpSpPr>
        <p:grpSpPr>
          <a:xfrm>
            <a:off x="3887924" y="3111148"/>
            <a:ext cx="1764196" cy="1686004"/>
            <a:chOff x="3887924" y="3111148"/>
            <a:chExt cx="1764196" cy="1686004"/>
          </a:xfrm>
        </p:grpSpPr>
        <p:sp>
          <p:nvSpPr>
            <p:cNvPr id="22" name="Textfeld 22"/>
            <p:cNvSpPr txBox="1">
              <a:spLocks noChangeArrowheads="1"/>
            </p:cNvSpPr>
            <p:nvPr/>
          </p:nvSpPr>
          <p:spPr bwMode="auto">
            <a:xfrm>
              <a:off x="3887924" y="3390347"/>
              <a:ext cx="1764196" cy="140680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Commercial right to a </a:t>
              </a: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secondary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exploitation of information objects</a:t>
              </a:r>
              <a:endParaRPr lang="de-DE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4" name="Pfeil nach unten 23"/>
            <p:cNvSpPr/>
            <p:nvPr/>
          </p:nvSpPr>
          <p:spPr>
            <a:xfrm>
              <a:off x="4338306" y="3111148"/>
              <a:ext cx="180020" cy="212386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uppieren 35"/>
          <p:cNvGrpSpPr/>
          <p:nvPr/>
        </p:nvGrpSpPr>
        <p:grpSpPr>
          <a:xfrm>
            <a:off x="5831334" y="5066832"/>
            <a:ext cx="2340260" cy="918743"/>
            <a:chOff x="5831334" y="5066832"/>
            <a:chExt cx="2340260" cy="918743"/>
          </a:xfrm>
        </p:grpSpPr>
        <p:sp>
          <p:nvSpPr>
            <p:cNvPr id="25" name="Textfeld 22"/>
            <p:cNvSpPr txBox="1">
              <a:spLocks noChangeArrowheads="1"/>
            </p:cNvSpPr>
            <p:nvPr/>
          </p:nvSpPr>
          <p:spPr bwMode="auto">
            <a:xfrm>
              <a:off x="5831334" y="5409766"/>
              <a:ext cx="2340260" cy="575809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legally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protected by </a:t>
              </a: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free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licences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(cf. CC)</a:t>
              </a:r>
              <a:endParaRPr lang="de-DE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cxnSp>
          <p:nvCxnSpPr>
            <p:cNvPr id="28" name="Gerade Verbindung 27"/>
            <p:cNvCxnSpPr/>
            <p:nvPr/>
          </p:nvCxnSpPr>
          <p:spPr>
            <a:xfrm>
              <a:off x="7161448" y="5066832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34"/>
          <p:cNvGrpSpPr/>
          <p:nvPr/>
        </p:nvGrpSpPr>
        <p:grpSpPr>
          <a:xfrm>
            <a:off x="5838430" y="3912441"/>
            <a:ext cx="2477986" cy="1256772"/>
            <a:chOff x="5838430" y="3912441"/>
            <a:chExt cx="2477986" cy="1256772"/>
          </a:xfrm>
        </p:grpSpPr>
        <p:cxnSp>
          <p:nvCxnSpPr>
            <p:cNvPr id="27" name="Gerade Verbindung 26"/>
            <p:cNvCxnSpPr/>
            <p:nvPr/>
          </p:nvCxnSpPr>
          <p:spPr>
            <a:xfrm>
              <a:off x="7161448" y="3912441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2"/>
            <p:cNvSpPr txBox="1">
              <a:spLocks noChangeArrowheads="1"/>
            </p:cNvSpPr>
            <p:nvPr/>
          </p:nvSpPr>
          <p:spPr bwMode="auto">
            <a:xfrm>
              <a:off x="5838430" y="4316405"/>
              <a:ext cx="2477986" cy="85280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b="1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modified</a:t>
              </a:r>
              <a:r>
                <a:rPr lang="de-DE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and </a:t>
              </a:r>
              <a:r>
                <a:rPr lang="de-DE" b="1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developed</a:t>
              </a:r>
              <a:r>
                <a:rPr lang="de-DE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 in </a:t>
              </a:r>
              <a:r>
                <a:rPr lang="de-DE" b="1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collaborative</a:t>
              </a:r>
              <a:r>
                <a:rPr lang="de-DE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b="1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working</a:t>
              </a:r>
              <a:r>
                <a:rPr lang="de-DE" b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b="1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environments</a:t>
              </a:r>
              <a:endParaRPr lang="de-DE" b="1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9" name="Gruppieren 33"/>
          <p:cNvGrpSpPr/>
          <p:nvPr/>
        </p:nvGrpSpPr>
        <p:grpSpPr>
          <a:xfrm>
            <a:off x="6012160" y="3043881"/>
            <a:ext cx="2340260" cy="898793"/>
            <a:chOff x="6012160" y="3043881"/>
            <a:chExt cx="2340260" cy="898793"/>
          </a:xfrm>
        </p:grpSpPr>
        <p:cxnSp>
          <p:nvCxnSpPr>
            <p:cNvPr id="26" name="Gerade Verbindung 25"/>
            <p:cNvCxnSpPr/>
            <p:nvPr/>
          </p:nvCxnSpPr>
          <p:spPr>
            <a:xfrm>
              <a:off x="7161448" y="3043881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feld 22"/>
            <p:cNvSpPr txBox="1">
              <a:spLocks noChangeArrowheads="1"/>
            </p:cNvSpPr>
            <p:nvPr/>
          </p:nvSpPr>
          <p:spPr bwMode="auto">
            <a:xfrm>
              <a:off x="6012160" y="3366865"/>
              <a:ext cx="2340260" cy="575809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realized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by authors in </a:t>
              </a:r>
              <a:r>
                <a:rPr lang="de-DE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education</a:t>
              </a:r>
              <a:r>
                <a:rPr lang="de-DE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and science</a:t>
              </a:r>
              <a:endParaRPr lang="de-DE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1" name="Textfeld 30"/>
          <p:cNvSpPr txBox="1"/>
          <p:nvPr/>
        </p:nvSpPr>
        <p:spPr>
          <a:xfrm>
            <a:off x="0" y="-27384"/>
            <a:ext cx="9144000" cy="50629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Model </a:t>
            </a:r>
            <a:r>
              <a:rPr lang="de-DE" sz="2000" b="1" dirty="0" err="1" smtClean="0">
                <a:solidFill>
                  <a:schemeClr val="bg1"/>
                </a:solidFill>
                <a:latin typeface="+mn-lt"/>
              </a:rPr>
              <a:t>of</a:t>
            </a:r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 a </a:t>
            </a:r>
            <a:r>
              <a:rPr lang="de-DE" sz="2000" b="1" dirty="0" err="1" smtClean="0">
                <a:solidFill>
                  <a:schemeClr val="bg1"/>
                </a:solidFill>
                <a:latin typeface="+mn-lt"/>
              </a:rPr>
              <a:t>c</a:t>
            </a:r>
            <a:r>
              <a:rPr lang="de-DE" sz="2000" b="1" i="1" dirty="0" err="1" smtClean="0">
                <a:solidFill>
                  <a:schemeClr val="bg1"/>
                </a:solidFill>
                <a:latin typeface="+mn-lt"/>
              </a:rPr>
              <a:t>ommons-based</a:t>
            </a:r>
            <a:r>
              <a:rPr lang="de-DE" sz="20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b="1" i="1" dirty="0" err="1" smtClean="0">
                <a:solidFill>
                  <a:schemeClr val="bg1"/>
                </a:solidFill>
                <a:latin typeface="+mn-lt"/>
              </a:rPr>
              <a:t>information</a:t>
            </a:r>
            <a:r>
              <a:rPr lang="de-DE" sz="2000" b="1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b="1" i="1" dirty="0" err="1" smtClean="0">
                <a:solidFill>
                  <a:schemeClr val="bg1"/>
                </a:solidFill>
                <a:latin typeface="+mn-lt"/>
              </a:rPr>
              <a:t>economy</a:t>
            </a:r>
            <a:r>
              <a:rPr lang="de-DE" sz="2000" b="1" i="1" dirty="0" smtClean="0">
                <a:solidFill>
                  <a:schemeClr val="bg1"/>
                </a:solidFill>
                <a:latin typeface="+mn-lt"/>
              </a:rPr>
              <a:t>/</a:t>
            </a:r>
            <a:r>
              <a:rPr lang="de-DE" sz="2000" b="1" i="1" dirty="0" err="1" smtClean="0">
                <a:solidFill>
                  <a:schemeClr val="bg1"/>
                </a:solidFill>
                <a:latin typeface="+mn-lt"/>
              </a:rPr>
              <a:t>society</a:t>
            </a:r>
            <a:endParaRPr lang="de-DE" sz="2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707904" y="764704"/>
            <a:ext cx="3048000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400" b="1" smtClean="0">
                <a:solidFill>
                  <a:srgbClr val="002060"/>
                </a:solidFill>
                <a:latin typeface="+mn-lt"/>
              </a:rPr>
              <a:t>Commons-based information markets</a:t>
            </a:r>
            <a:endParaRPr lang="de-DE" sz="2400" b="1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4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28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2051720" y="2204864"/>
            <a:ext cx="4536504" cy="10156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6000" dirty="0" smtClean="0">
                <a:solidFill>
                  <a:schemeClr val="bg1"/>
                </a:solidFill>
                <a:latin typeface="+mn-lt"/>
              </a:rPr>
              <a:t>FAZIT</a:t>
            </a:r>
            <a:endParaRPr lang="de-DE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29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835696" y="908720"/>
            <a:ext cx="568863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chemeClr val="bg1"/>
                </a:solidFill>
                <a:latin typeface="+mn-lt"/>
              </a:rPr>
              <a:t>Wissensökonomie</a:t>
            </a:r>
            <a:endParaRPr lang="de-D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Foliennummernplatzhalter 4"/>
          <p:cNvSpPr txBox="1"/>
          <p:nvPr/>
        </p:nvSpPr>
        <p:spPr>
          <a:xfrm>
            <a:off x="8532440" y="6453336"/>
            <a:ext cx="432048" cy="2880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6B4C2B-EC5B-45E1-AB00-067A7CA4A7FC}" type="slidenum">
              <a:rPr lang="de-DE" sz="1400" kern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de-DE" sz="1400" kern="0" dirty="0">
              <a:solidFill>
                <a:srgbClr val="00206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859699" y="1844824"/>
            <a:ext cx="568863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chemeClr val="bg1"/>
                </a:solidFill>
                <a:latin typeface="+mn-lt"/>
              </a:rPr>
              <a:t>Informationsmärkte</a:t>
            </a:r>
            <a:endParaRPr lang="de-D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35696" y="2780928"/>
            <a:ext cx="568863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chemeClr val="bg1"/>
                </a:solidFill>
                <a:latin typeface="+mn-lt"/>
              </a:rPr>
              <a:t>Wissensökologie</a:t>
            </a:r>
            <a:endParaRPr lang="de-DE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FAZIT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11560" y="548680"/>
            <a:ext cx="7920880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b="1" dirty="0" smtClean="0">
                <a:latin typeface="+mn-lt"/>
              </a:rPr>
              <a:t>These1</a:t>
            </a:r>
            <a:r>
              <a:rPr lang="de-DE" sz="2200" dirty="0" smtClean="0">
                <a:latin typeface="+mn-lt"/>
              </a:rPr>
              <a:t>: Publikationsmärkte werden in mittlerer Perspektive tendenziell vollständig durch das  Open-Access-Paradigma bestimmt</a:t>
            </a:r>
            <a:endParaRPr lang="de-DE" sz="2200" dirty="0"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1628800"/>
            <a:ext cx="73448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200" dirty="0" smtClean="0">
                <a:latin typeface="+mn-lt"/>
              </a:rPr>
              <a:t>Alle Zeichen deuten darauf hin, dass </a:t>
            </a:r>
            <a:r>
              <a:rPr lang="de-DE" sz="2200" b="1" dirty="0" smtClean="0">
                <a:latin typeface="+mn-lt"/>
              </a:rPr>
              <a:t>Open Access </a:t>
            </a:r>
            <a:r>
              <a:rPr lang="de-DE" sz="2200" dirty="0" smtClean="0">
                <a:latin typeface="+mn-lt"/>
              </a:rPr>
              <a:t>der </a:t>
            </a:r>
            <a:r>
              <a:rPr lang="de-DE" sz="2200" b="1" dirty="0" smtClean="0">
                <a:latin typeface="+mn-lt"/>
              </a:rPr>
              <a:t>Default-Wert</a:t>
            </a:r>
            <a:r>
              <a:rPr lang="de-DE" sz="2200" dirty="0" smtClean="0">
                <a:latin typeface="+mn-lt"/>
              </a:rPr>
              <a:t> für wissenschaftliches Publizierens werden wird.</a:t>
            </a:r>
            <a:endParaRPr lang="de-DE" sz="2200" dirty="0">
              <a:latin typeface="+mn-lt"/>
            </a:endParaRPr>
          </a:p>
        </p:txBody>
      </p:sp>
      <p:sp>
        <p:nvSpPr>
          <p:cNvPr id="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30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FAZIT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5536" y="548680"/>
            <a:ext cx="7920880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b="1" dirty="0" smtClean="0">
                <a:latin typeface="+mn-lt"/>
              </a:rPr>
              <a:t>These2</a:t>
            </a:r>
            <a:r>
              <a:rPr lang="de-DE" sz="2200" dirty="0" smtClean="0">
                <a:latin typeface="+mn-lt"/>
              </a:rPr>
              <a:t>: Open-Access-Modelle entwickeln sich zunehmend auch im kommerziellen Umfeld</a:t>
            </a:r>
            <a:endParaRPr lang="de-DE" sz="2200" dirty="0"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83568" y="1628800"/>
            <a:ext cx="7344816" cy="1563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200" dirty="0" smtClean="0">
                <a:latin typeface="+mn-lt"/>
              </a:rPr>
              <a:t>Alle Zeichen deuten darauf hin, dass </a:t>
            </a:r>
            <a:r>
              <a:rPr lang="de-DE" sz="2200" b="1" dirty="0" smtClean="0">
                <a:latin typeface="+mn-lt"/>
              </a:rPr>
              <a:t>Open Access </a:t>
            </a:r>
            <a:r>
              <a:rPr lang="de-DE" sz="2200" dirty="0" smtClean="0">
                <a:latin typeface="+mn-lt"/>
              </a:rPr>
              <a:t>Gold  von den </a:t>
            </a:r>
            <a:r>
              <a:rPr lang="de-DE" sz="2200" b="1" dirty="0" smtClean="0">
                <a:latin typeface="+mn-lt"/>
              </a:rPr>
              <a:t>wissenschaftlichen Publikationsverlagen </a:t>
            </a:r>
            <a:r>
              <a:rPr lang="de-DE" sz="2200" dirty="0" smtClean="0">
                <a:latin typeface="+mn-lt"/>
              </a:rPr>
              <a:t>übernommen wird</a:t>
            </a:r>
          </a:p>
        </p:txBody>
      </p:sp>
      <p:sp>
        <p:nvSpPr>
          <p:cNvPr id="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31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FAZIT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5576" y="836712"/>
            <a:ext cx="7920880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dirty="0" smtClean="0">
                <a:latin typeface="+mn-lt"/>
              </a:rPr>
              <a:t>Soll die Öffentlichkeit, wie es sich derzeit abzeichnet, die OA-Gold-Modelle auch für die Informationswirtschaft finanzieren?</a:t>
            </a:r>
            <a:endParaRPr lang="de-DE" sz="2200" dirty="0">
              <a:latin typeface="+mn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491880" y="1772816"/>
            <a:ext cx="2304256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chemeClr val="bg1"/>
                </a:solidFill>
                <a:latin typeface="+mn-lt"/>
              </a:rPr>
              <a:t>im Prinzip nein</a:t>
            </a:r>
          </a:p>
        </p:txBody>
      </p:sp>
      <p:sp>
        <p:nvSpPr>
          <p:cNvPr id="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32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043608" y="2492896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latin typeface="+mn-lt"/>
              </a:rPr>
              <a:t>Die reine Basisinformation kann aus der Wissenschaft selber öffentlich zugänglich gemacht werden.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043608" y="3717032"/>
            <a:ext cx="73448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latin typeface="+mn-lt"/>
              </a:rPr>
              <a:t>Eine kommerzielle Verwertung von mit öffentlichen Mitteln erzeugtes Wissen </a:t>
            </a:r>
            <a:r>
              <a:rPr lang="de-DE" sz="2200" dirty="0" err="1" smtClean="0">
                <a:latin typeface="+mn-lt"/>
              </a:rPr>
              <a:t>lässt</a:t>
            </a:r>
            <a:r>
              <a:rPr lang="de-DE" sz="2200" dirty="0" smtClean="0">
                <a:latin typeface="+mn-lt"/>
              </a:rPr>
              <a:t> sich nur über bereitgestellte informationelle  Mehrwerte rechtfertigen.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10" grpId="0" build="p"/>
      <p:bldP spid="1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FAZIT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5576" y="836712"/>
            <a:ext cx="7920880" cy="7694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dirty="0" smtClean="0">
                <a:latin typeface="+mn-lt"/>
              </a:rPr>
              <a:t>Soll die Öffentlichkeit, wie es sich derzeit abzeichnet, die OA-Gold-Modelle auch für die Informationswirtschaft finanzieren?</a:t>
            </a:r>
            <a:endParaRPr lang="de-DE" sz="2200" dirty="0">
              <a:latin typeface="+mn-lt"/>
            </a:endParaRPr>
          </a:p>
        </p:txBody>
      </p:sp>
      <p:sp>
        <p:nvSpPr>
          <p:cNvPr id="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33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55576" y="3717032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latin typeface="+mn-lt"/>
              </a:rPr>
              <a:t>Fraglich, ob die </a:t>
            </a:r>
            <a:r>
              <a:rPr lang="de-DE" sz="2200" b="1" dirty="0" smtClean="0">
                <a:latin typeface="+mn-lt"/>
              </a:rPr>
              <a:t>Öffentlichkeit</a:t>
            </a:r>
            <a:r>
              <a:rPr lang="de-DE" sz="2200" dirty="0" smtClean="0">
                <a:latin typeface="+mn-lt"/>
              </a:rPr>
              <a:t> nicht nur die </a:t>
            </a:r>
            <a:r>
              <a:rPr lang="de-DE" sz="2200" b="1" dirty="0" smtClean="0">
                <a:latin typeface="+mn-lt"/>
              </a:rPr>
              <a:t>reinen Produktionskosten übernehmen, sondern </a:t>
            </a:r>
            <a:r>
              <a:rPr lang="de-DE" sz="2200" dirty="0" smtClean="0">
                <a:latin typeface="+mn-lt"/>
              </a:rPr>
              <a:t>auch den </a:t>
            </a:r>
            <a:r>
              <a:rPr lang="de-DE" sz="2200" b="1" dirty="0" smtClean="0">
                <a:latin typeface="+mn-lt"/>
              </a:rPr>
              <a:t>Gewinnerwartungen</a:t>
            </a:r>
            <a:r>
              <a:rPr lang="de-DE" sz="2200" dirty="0" smtClean="0">
                <a:latin typeface="+mn-lt"/>
              </a:rPr>
              <a:t> der kommerziellen Anbieter entsprechen sollte.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55576" y="1916832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latin typeface="+mn-lt"/>
              </a:rPr>
              <a:t>Die Bereitschaft zur Finanzierung kommerzieller </a:t>
            </a:r>
            <a:r>
              <a:rPr lang="de-DE" sz="2200" dirty="0" err="1" smtClean="0">
                <a:latin typeface="+mn-lt"/>
              </a:rPr>
              <a:t>OA</a:t>
            </a:r>
            <a:r>
              <a:rPr lang="de-DE" sz="2200" dirty="0" smtClean="0">
                <a:latin typeface="+mn-lt"/>
              </a:rPr>
              <a:t>-Betreiber wird sinken -  sollte  sich herausstellen, dass der </a:t>
            </a:r>
            <a:r>
              <a:rPr lang="de-DE" sz="2200" b="1" dirty="0" smtClean="0">
                <a:latin typeface="+mn-lt"/>
              </a:rPr>
              <a:t>Finanzbedarf nicht kommerzieller OA-Betreiber niedriger </a:t>
            </a:r>
            <a:r>
              <a:rPr lang="de-DE" sz="2200" dirty="0" smtClean="0">
                <a:latin typeface="+mn-lt"/>
              </a:rPr>
              <a:t>als der der kommerziellen.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el 3"/>
          <p:cNvSpPr txBox="1"/>
          <p:nvPr/>
        </p:nvSpPr>
        <p:spPr>
          <a:xfrm>
            <a:off x="571500" y="785813"/>
            <a:ext cx="7772400" cy="2643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5400" b="1" i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Vielen Dank für Ihre Aufmerksamkeit</a:t>
            </a:r>
            <a:endParaRPr lang="de-DE" sz="5400" b="1" i="1" kern="0" dirty="0">
              <a:solidFill>
                <a:srgbClr val="333366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42938" y="3857625"/>
            <a:ext cx="7929562" cy="405432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Folien unter einer CC-Lizenz unter </a:t>
            </a:r>
            <a:r>
              <a:rPr lang="de-DE" sz="20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  <a:hlinkClick r:id="rId3"/>
              </a:rPr>
              <a:t>www.kuhlen.name</a:t>
            </a:r>
            <a:endParaRPr lang="de-DE" sz="2000" b="1" kern="0" dirty="0">
              <a:solidFill>
                <a:srgbClr val="333366"/>
              </a:solidFill>
              <a:latin typeface="+mn-lt"/>
              <a:ea typeface="Arial Unicode MS" pitchFamily="2"/>
              <a:cs typeface="Tahoma" pitchFamily="2"/>
              <a:hlinkClick r:id="rId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5586413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AutoShape 6">
            <a:hlinkClick r:id="rId4" action="ppaction://hlinksldjump"/>
          </p:cNvPr>
          <p:cNvSpPr>
            <a:spLocks/>
          </p:cNvSpPr>
          <p:nvPr/>
        </p:nvSpPr>
        <p:spPr bwMode="auto">
          <a:xfrm>
            <a:off x="7452320" y="4293096"/>
            <a:ext cx="838200" cy="593725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4F81BD"/>
          </a:solidFill>
          <a:ln w="12701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lIns="18004" tIns="10799" rIns="18004" bIns="10799" anchor="ctr" anchorCtr="1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feld 37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err="1" smtClean="0">
                <a:solidFill>
                  <a:schemeClr val="bg1"/>
                </a:solidFill>
              </a:rPr>
              <a:t>Proprietary</a:t>
            </a:r>
            <a:r>
              <a:rPr lang="de-DE" sz="2000" dirty="0" smtClean="0">
                <a:solidFill>
                  <a:schemeClr val="bg1"/>
                </a:solidFill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</a:rPr>
              <a:t>and</a:t>
            </a:r>
            <a:r>
              <a:rPr lang="de-DE" sz="2000" dirty="0" smtClean="0">
                <a:solidFill>
                  <a:schemeClr val="bg1"/>
                </a:solidFill>
              </a:rPr>
              <a:t> open </a:t>
            </a:r>
            <a:r>
              <a:rPr lang="de-DE" sz="2000" dirty="0" err="1" smtClean="0">
                <a:solidFill>
                  <a:schemeClr val="bg1"/>
                </a:solidFill>
              </a:rPr>
              <a:t>Informations</a:t>
            </a:r>
            <a:r>
              <a:rPr lang="de-DE" sz="2000" dirty="0" smtClean="0">
                <a:solidFill>
                  <a:schemeClr val="bg1"/>
                </a:solidFill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</a:rPr>
              <a:t>markets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611560" y="764704"/>
            <a:ext cx="7776864" cy="67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 smtClean="0">
                <a:solidFill>
                  <a:srgbClr val="002060"/>
                </a:solidFill>
                <a:latin typeface="+mn-lt"/>
              </a:rPr>
              <a:t>Zugriff auf und Nutzen von Wissen und Information</a:t>
            </a:r>
            <a:endParaRPr lang="de-DE" sz="28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2" name="Gruppieren 6"/>
          <p:cNvGrpSpPr/>
          <p:nvPr/>
        </p:nvGrpSpPr>
        <p:grpSpPr>
          <a:xfrm>
            <a:off x="671736" y="1628800"/>
            <a:ext cx="3048000" cy="2354197"/>
            <a:chOff x="467544" y="4437112"/>
            <a:chExt cx="3048000" cy="2354197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467544" y="5221649"/>
              <a:ext cx="3048000" cy="1569660"/>
            </a:xfrm>
            <a:prstGeom prst="rect">
              <a:avLst/>
            </a:prstGeom>
            <a:solidFill>
              <a:srgbClr val="E9E9E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Proprietäre</a:t>
              </a:r>
            </a:p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private</a:t>
              </a:r>
            </a:p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kommerzielle</a:t>
              </a:r>
            </a:p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Informationsmärkte</a:t>
              </a:r>
              <a:endParaRPr lang="de-DE" sz="24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7" name="Pfeil nach unten 6"/>
            <p:cNvSpPr/>
            <p:nvPr/>
          </p:nvSpPr>
          <p:spPr>
            <a:xfrm>
              <a:off x="2051720" y="4437112"/>
              <a:ext cx="360040" cy="6480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</p:grpSp>
      <p:grpSp>
        <p:nvGrpSpPr>
          <p:cNvPr id="3" name="Gruppieren 9"/>
          <p:cNvGrpSpPr/>
          <p:nvPr/>
        </p:nvGrpSpPr>
        <p:grpSpPr>
          <a:xfrm>
            <a:off x="5310336" y="1628800"/>
            <a:ext cx="3048000" cy="2425635"/>
            <a:chOff x="5044306" y="4437112"/>
            <a:chExt cx="3048000" cy="2425635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5044306" y="5293087"/>
              <a:ext cx="3048000" cy="1569660"/>
            </a:xfrm>
            <a:prstGeom prst="rect">
              <a:avLst/>
            </a:prstGeom>
            <a:solidFill>
              <a:srgbClr val="E9E9E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offene</a:t>
              </a:r>
            </a:p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öffentliche</a:t>
              </a:r>
            </a:p>
            <a:p>
              <a:pPr algn="ctr" eaLnBrk="0" hangingPunct="0"/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commons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-basierte</a:t>
              </a:r>
            </a:p>
            <a:p>
              <a:pPr algn="ctr" eaLnBrk="0" hangingPunct="0"/>
              <a:r>
                <a:rPr lang="de-DE" sz="2400" b="1" dirty="0" smtClean="0">
                  <a:solidFill>
                    <a:srgbClr val="002060"/>
                  </a:solidFill>
                  <a:cs typeface="Arial" pitchFamily="34" charset="0"/>
                </a:rPr>
                <a:t>Informationsmärkte</a:t>
              </a:r>
              <a:endParaRPr lang="de-DE" sz="24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10" name="Pfeil nach unten 9"/>
            <p:cNvSpPr/>
            <p:nvPr/>
          </p:nvSpPr>
          <p:spPr>
            <a:xfrm>
              <a:off x="6372200" y="4437112"/>
              <a:ext cx="360040" cy="6480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/>
            </a:p>
          </p:txBody>
        </p:sp>
      </p:grp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1648" y="4479503"/>
            <a:ext cx="3048000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 b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Knowledge economy</a:t>
            </a:r>
            <a:endParaRPr lang="de-DE" sz="2400" b="1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280248" y="4479503"/>
            <a:ext cx="3048000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 b="1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Knowledge</a:t>
            </a:r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ecology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Foliennummernplatzhalter 5"/>
          <p:cNvSpPr txBox="1">
            <a:spLocks noGrp="1"/>
          </p:cNvSpPr>
          <p:nvPr>
            <p:ph type="sldNum" sz="quarter" idx="10"/>
          </p:nvPr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33E4C168-7654-4AAF-8DE9-1D57212A5421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11560" y="5085184"/>
            <a:ext cx="3048000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Wissensökonomie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292080" y="5085184"/>
            <a:ext cx="3048000" cy="461665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Wissensökologie</a:t>
            </a:r>
            <a:endParaRPr lang="de-DE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5" y="3284984"/>
            <a:ext cx="8352928" cy="3065470"/>
          </a:xfrm>
          <a:prstGeom prst="rect">
            <a:avLst/>
          </a:prstGeom>
          <a:noFill/>
          <a:ln w="28575">
            <a:noFill/>
          </a:ln>
        </p:spPr>
        <p:txBody>
          <a:bodyPr wrap="square" lIns="90004" tIns="44997" rIns="90004" bIns="44997" compatLnSpc="0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dirty="0" smtClean="0">
                <a:latin typeface="+mn-lt"/>
              </a:rPr>
              <a:t>Wissensökologie steht nicht im Widerspruch zur kommerziellen Verwertung/Nutzung von Wissen,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dirty="0" err="1" smtClean="0">
                <a:latin typeface="+mn-lt"/>
              </a:rPr>
              <a:t>unter</a:t>
            </a:r>
            <a:r>
              <a:rPr lang="en-US" sz="2000" dirty="0" smtClean="0">
                <a:latin typeface="+mn-lt"/>
              </a:rPr>
              <a:t> der Annahme, dass Publikations- und Nutzungsmodelle nur dann akzeptabel sind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dirty="0" smtClean="0">
                <a:latin typeface="+mn-lt"/>
              </a:rPr>
              <a:t>wenn sie den Status von Wissen als Gemeingut (Commons) anerkennen</a:t>
            </a:r>
            <a:r>
              <a:rPr lang="en-US" sz="2000" dirty="0" smtClean="0">
                <a:latin typeface="+mn-lt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SzPct val="8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dirty="0" smtClean="0">
                <a:latin typeface="+mn-lt"/>
              </a:rPr>
              <a:t>“allowing </a:t>
            </a:r>
            <a:r>
              <a:rPr lang="en-US" sz="2000" dirty="0">
                <a:latin typeface="+mn-lt"/>
              </a:rPr>
              <a:t>free and open access for </a:t>
            </a:r>
            <a:r>
              <a:rPr lang="en-US" sz="2000" dirty="0" smtClean="0">
                <a:latin typeface="+mn-lt"/>
              </a:rPr>
              <a:t>everyone 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not claiming exclusive property rights”</a:t>
            </a:r>
            <a:endParaRPr lang="de-DE" sz="20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+mn-lt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de-DE" sz="1400" kern="0" dirty="0">
              <a:solidFill>
                <a:srgbClr val="00000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7" name="Rectangle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04055"/>
          </a:xfrm>
          <a:solidFill>
            <a:srgbClr val="333366"/>
          </a:solidFill>
        </p:spPr>
        <p:txBody>
          <a:bodyPr anchorCtr="1"/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  <a:latin typeface="+mn-lt"/>
              </a:rPr>
              <a:t>Wissenökologie/-ökonomie</a:t>
            </a:r>
            <a:endParaRPr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19672" y="1052736"/>
            <a:ext cx="1800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+mn-lt"/>
              </a:rPr>
              <a:t>Ökonomie</a:t>
            </a:r>
            <a:endParaRPr lang="de-DE" sz="2400" b="1" dirty="0"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364088" y="980728"/>
            <a:ext cx="180020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+mn-lt"/>
              </a:rPr>
              <a:t>Ökologie</a:t>
            </a:r>
            <a:endParaRPr lang="de-DE" sz="2400" b="1" dirty="0">
              <a:latin typeface="+mn-lt"/>
            </a:endParaRPr>
          </a:p>
        </p:txBody>
      </p:sp>
      <p:sp>
        <p:nvSpPr>
          <p:cNvPr id="10" name="Pfeil nach links und rechts 9"/>
          <p:cNvSpPr/>
          <p:nvPr/>
        </p:nvSpPr>
        <p:spPr>
          <a:xfrm>
            <a:off x="3707904" y="1052736"/>
            <a:ext cx="1224136" cy="360040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15616" y="1916832"/>
            <a:ext cx="216024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+mn-lt"/>
              </a:rPr>
              <a:t>Wissens-ökonomie</a:t>
            </a:r>
            <a:endParaRPr lang="de-DE" sz="2400" b="1" dirty="0"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580112" y="1916832"/>
            <a:ext cx="2088232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+mn-lt"/>
              </a:rPr>
              <a:t>Wissens-ökologie</a:t>
            </a:r>
            <a:endParaRPr lang="de-DE" sz="2400" b="1" dirty="0">
              <a:latin typeface="+mn-lt"/>
            </a:endParaRPr>
          </a:p>
        </p:txBody>
      </p:sp>
      <p:sp>
        <p:nvSpPr>
          <p:cNvPr id="14" name="Pfeil nach links und rechts 13"/>
          <p:cNvSpPr/>
          <p:nvPr/>
        </p:nvSpPr>
        <p:spPr>
          <a:xfrm>
            <a:off x="3526444" y="1988840"/>
            <a:ext cx="1909652" cy="360040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067944" y="1700808"/>
            <a:ext cx="648072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5400" dirty="0" smtClean="0">
                <a:solidFill>
                  <a:srgbClr val="002060"/>
                </a:solidFill>
                <a:latin typeface="+mn-lt"/>
              </a:rPr>
              <a:t>?</a:t>
            </a:r>
            <a:endParaRPr lang="de-DE" sz="5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563888" y="2708920"/>
            <a:ext cx="1584176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chemeClr val="bg1"/>
                </a:solidFill>
                <a:latin typeface="+mn-lt"/>
              </a:rPr>
              <a:t>These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/>
          </p:cNvSpPr>
          <p:nvPr/>
        </p:nvSpPr>
        <p:spPr bwMode="auto">
          <a:xfrm>
            <a:off x="2267744" y="1340768"/>
            <a:ext cx="4536504" cy="151216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Commons</a:t>
            </a:r>
            <a:r>
              <a: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-Modell der </a:t>
            </a:r>
            <a:r>
              <a:rPr kumimoji="0" lang="de-DE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Institutionenökonomik</a:t>
            </a:r>
            <a:endParaRPr kumimoji="0" lang="de-DE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lkenförmige Legende 1"/>
          <p:cNvSpPr/>
          <p:nvPr/>
        </p:nvSpPr>
        <p:spPr>
          <a:xfrm>
            <a:off x="179512" y="2095947"/>
            <a:ext cx="2088232" cy="2016224"/>
          </a:xfrm>
          <a:prstGeom prst="cloudCallout">
            <a:avLst>
              <a:gd name="adj1" fmla="val 74135"/>
              <a:gd name="adj2" fmla="val 719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>
                <a:solidFill>
                  <a:srgbClr val="002060"/>
                </a:solidFill>
              </a:rPr>
              <a:t>Wissens-ressourcen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987824" y="2086655"/>
            <a:ext cx="187220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n-lt"/>
              </a:rPr>
              <a:t>Prinzipien/Werte</a:t>
            </a:r>
            <a:endParaRPr lang="de-D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987824" y="3968155"/>
            <a:ext cx="194421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+mn-lt"/>
              </a:rPr>
              <a:t>Verfahren</a:t>
            </a:r>
            <a:endParaRPr lang="de-D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99592" y="683171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Privatisierung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„enclosure of the mind“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Profitabilität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verknappte Ressource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5004048" y="1807915"/>
            <a:ext cx="576064" cy="108012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2411760" y="1879923"/>
            <a:ext cx="504056" cy="9361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148064" y="683171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Gerechtigkeit, Fairness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Inklusion</a:t>
            </a:r>
          </a:p>
          <a:p>
            <a:pPr algn="ctr"/>
            <a:r>
              <a:rPr lang="de-DE" dirty="0" smtClean="0">
                <a:solidFill>
                  <a:srgbClr val="002060"/>
                </a:solidFill>
                <a:latin typeface="+mn-lt"/>
              </a:rPr>
              <a:t>Nachhaltigkeit, Offenheit, Teilen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051720" y="4302061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+mn-lt"/>
              </a:rPr>
              <a:t>Kommunikation </a:t>
            </a:r>
          </a:p>
          <a:p>
            <a:pPr algn="ctr"/>
            <a:r>
              <a:rPr lang="de-DE" dirty="0" smtClean="0">
                <a:latin typeface="+mn-lt"/>
              </a:rPr>
              <a:t>Konsens</a:t>
            </a:r>
          </a:p>
          <a:p>
            <a:pPr algn="ctr"/>
            <a:r>
              <a:rPr lang="de-DE" dirty="0" smtClean="0">
                <a:latin typeface="+mn-lt"/>
              </a:rPr>
              <a:t>Verpflichtungen</a:t>
            </a:r>
          </a:p>
          <a:p>
            <a:pPr algn="ctr"/>
            <a:r>
              <a:rPr lang="de-DE" dirty="0" smtClean="0">
                <a:latin typeface="+mn-lt"/>
              </a:rPr>
              <a:t>Verträge</a:t>
            </a:r>
          </a:p>
          <a:p>
            <a:pPr algn="ctr"/>
            <a:r>
              <a:rPr lang="de-DE" dirty="0" smtClean="0">
                <a:latin typeface="+mn-lt"/>
              </a:rPr>
              <a:t>Regeln, Rechte, Gesetze, bindende Vorschriften</a:t>
            </a:r>
          </a:p>
          <a:p>
            <a:pPr algn="ctr"/>
            <a:r>
              <a:rPr lang="de-DE" dirty="0" smtClean="0">
                <a:latin typeface="+mn-lt"/>
              </a:rPr>
              <a:t>Kontrollmechanismen, Sanktionen</a:t>
            </a:r>
            <a:endParaRPr lang="de-DE" dirty="0">
              <a:latin typeface="+mn-lt"/>
            </a:endParaRPr>
          </a:p>
        </p:txBody>
      </p:sp>
      <p:sp>
        <p:nvSpPr>
          <p:cNvPr id="10" name="Legende mit Pfeil nach rechts 9"/>
          <p:cNvSpPr/>
          <p:nvPr/>
        </p:nvSpPr>
        <p:spPr>
          <a:xfrm>
            <a:off x="2984944" y="2527995"/>
            <a:ext cx="2955208" cy="1368152"/>
          </a:xfrm>
          <a:prstGeom prst="right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dirty="0" smtClean="0"/>
              <a:t>Institutiona-</a:t>
            </a:r>
          </a:p>
          <a:p>
            <a:pPr algn="ctr">
              <a:lnSpc>
                <a:spcPct val="150000"/>
              </a:lnSpc>
            </a:pPr>
            <a:r>
              <a:rPr lang="de-DE" sz="2400" dirty="0" smtClean="0"/>
              <a:t>lisierung</a:t>
            </a:r>
            <a:endParaRPr lang="de-DE" sz="2400" dirty="0"/>
          </a:p>
        </p:txBody>
      </p:sp>
      <p:sp>
        <p:nvSpPr>
          <p:cNvPr id="11" name="Textfeld 10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+mn-lt"/>
              </a:rPr>
              <a:t>Institutionenökonomik - theoretische Grundlage für Wissensökonomie und -ökologie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5076056" y="4040163"/>
            <a:ext cx="1403648" cy="1296144"/>
            <a:chOff x="5076056" y="4293096"/>
            <a:chExt cx="1403648" cy="1296144"/>
          </a:xfrm>
        </p:grpSpPr>
        <p:sp>
          <p:nvSpPr>
            <p:cNvPr id="14" name="Abgerundetes Rechteck 13"/>
            <p:cNvSpPr/>
            <p:nvPr/>
          </p:nvSpPr>
          <p:spPr>
            <a:xfrm>
              <a:off x="5076056" y="4941168"/>
              <a:ext cx="1403648" cy="64807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>
                  <a:solidFill>
                    <a:schemeClr val="tx1"/>
                  </a:solidFill>
                </a:rPr>
                <a:t>Private Güter</a:t>
              </a:r>
              <a:endParaRPr lang="de-DE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flipH="1">
              <a:off x="5796136" y="4293096"/>
              <a:ext cx="432048" cy="64807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ieren 15"/>
          <p:cNvGrpSpPr/>
          <p:nvPr/>
        </p:nvGrpSpPr>
        <p:grpSpPr>
          <a:xfrm>
            <a:off x="6948264" y="3968155"/>
            <a:ext cx="2016224" cy="1368152"/>
            <a:chOff x="6948264" y="4221088"/>
            <a:chExt cx="2016224" cy="1368152"/>
          </a:xfrm>
        </p:grpSpPr>
        <p:sp>
          <p:nvSpPr>
            <p:cNvPr id="17" name="Abgerundetes Rechteck 16"/>
            <p:cNvSpPr/>
            <p:nvPr/>
          </p:nvSpPr>
          <p:spPr>
            <a:xfrm>
              <a:off x="6948264" y="4941168"/>
              <a:ext cx="2016224" cy="64807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>
                  <a:solidFill>
                    <a:schemeClr val="tx1"/>
                  </a:solidFill>
                </a:rPr>
                <a:t>Gemeingüter</a:t>
              </a:r>
            </a:p>
            <a:p>
              <a:pPr algn="ctr"/>
              <a:r>
                <a:rPr lang="de-DE" sz="2000" b="1" dirty="0" smtClean="0">
                  <a:solidFill>
                    <a:schemeClr val="tx1"/>
                  </a:solidFill>
                </a:rPr>
                <a:t>Commons</a:t>
              </a:r>
              <a:endParaRPr lang="de-DE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Gerade Verbindung mit Pfeil 17"/>
            <p:cNvCxnSpPr/>
            <p:nvPr/>
          </p:nvCxnSpPr>
          <p:spPr>
            <a:xfrm>
              <a:off x="7956376" y="4221088"/>
              <a:ext cx="360040" cy="64807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Abgerundetes Rechteck 20"/>
          <p:cNvSpPr/>
          <p:nvPr/>
        </p:nvSpPr>
        <p:spPr>
          <a:xfrm>
            <a:off x="6084168" y="2383979"/>
            <a:ext cx="2267744" cy="15121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Zugriff (access) zu Informations-objekten (Produkten und </a:t>
            </a:r>
            <a:br>
              <a:rPr lang="de-DE" sz="2000" b="1" dirty="0" smtClean="0">
                <a:solidFill>
                  <a:schemeClr val="tx1"/>
                </a:solidFill>
              </a:rPr>
            </a:br>
            <a:r>
              <a:rPr lang="de-DE" sz="2000" b="1" dirty="0" smtClean="0">
                <a:solidFill>
                  <a:schemeClr val="tx1"/>
                </a:solidFill>
              </a:rPr>
              <a:t>Dienstleistungen)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3" name="Foliennummernplatzhalter 4"/>
          <p:cNvSpPr txBox="1"/>
          <p:nvPr/>
        </p:nvSpPr>
        <p:spPr>
          <a:xfrm>
            <a:off x="8460432" y="6131992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8" grpId="0"/>
      <p:bldP spid="9" grpId="0" build="p"/>
      <p:bldP spid="1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/>
          </p:cNvSpPr>
          <p:nvPr/>
        </p:nvSpPr>
        <p:spPr bwMode="auto">
          <a:xfrm>
            <a:off x="2267744" y="1340768"/>
            <a:ext cx="4536504" cy="151216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Knowledge</a:t>
            </a:r>
            <a:r>
              <a:rPr kumimoji="0" lang="de-DE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 </a:t>
            </a:r>
            <a:r>
              <a:rPr kumimoji="0" lang="de-DE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/>
                <a:ea typeface="Arial Unicode MS" pitchFamily="2"/>
                <a:cs typeface="Tahoma" pitchFamily="2"/>
              </a:rPr>
              <a:t>economy</a:t>
            </a:r>
            <a:endParaRPr kumimoji="0" lang="de-DE" sz="3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/>
              <a:ea typeface="Arial Unicode MS" pitchFamily="2"/>
              <a:cs typeface="Tahoma" pitchFamily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lang="de-DE" sz="3600" dirty="0" smtClean="0">
                <a:solidFill>
                  <a:schemeClr val="bg1"/>
                </a:solidFill>
                <a:latin typeface="Calibri" pitchFamily="34"/>
                <a:ea typeface="Arial Unicode MS" pitchFamily="2"/>
                <a:cs typeface="Tahoma" pitchFamily="2"/>
              </a:rPr>
              <a:t>Wissensökonomie</a:t>
            </a:r>
            <a:endParaRPr kumimoji="0" lang="de-DE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Foliennummernplatzhalter 4"/>
          <p:cNvSpPr txBox="1"/>
          <p:nvPr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de-DE" sz="1400" kern="0" dirty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323528" y="587727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atin typeface="+mn-lt"/>
              </a:rPr>
              <a:t>M.Ware/M. Mabe; The stm report . an overview of scientific and scholarly journal publishing. </a:t>
            </a:r>
            <a:br>
              <a:rPr lang="en-US" sz="1400" smtClean="0">
                <a:latin typeface="+mn-lt"/>
              </a:rPr>
            </a:br>
            <a:r>
              <a:rPr lang="en-US" sz="1400" smtClean="0">
                <a:latin typeface="+mn-lt"/>
              </a:rPr>
              <a:t>STM, Third edition  November 2012</a:t>
            </a:r>
            <a:endParaRPr lang="de-DE" sz="1400">
              <a:latin typeface="+mn-lt"/>
            </a:endParaRPr>
          </a:p>
        </p:txBody>
      </p:sp>
      <p:sp>
        <p:nvSpPr>
          <p:cNvPr id="12" name="Foliennummernplatzhalter 5"/>
          <p:cNvSpPr txBox="1">
            <a:spLocks noGrp="1"/>
          </p:cNvSpPr>
          <p:nvPr>
            <p:ph type="sldNum" sz="quarter" idx="10"/>
          </p:nvPr>
        </p:nvSpPr>
        <p:spPr>
          <a:xfrm>
            <a:off x="8388424" y="6309320"/>
            <a:ext cx="442392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33E4C168-7654-4AAF-8DE9-1D57212A5421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</a:rPr>
              <a:t>Open Access - nachhaltige Institutionalisierungsform für das Commons Wissen</a:t>
            </a:r>
            <a:endParaRPr lang="de-DE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0" y="-27384"/>
            <a:ext cx="9144000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Wissenschaftliche Zeitschriftenmärkte der Wissensökonomie</a:t>
            </a:r>
            <a:endParaRPr lang="de-DE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23528" y="620688"/>
            <a:ext cx="3456384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+mn-lt"/>
              </a:rPr>
              <a:t>Publikationsmärkte</a:t>
            </a:r>
          </a:p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der Wissensökonomie</a:t>
            </a:r>
            <a:endParaRPr lang="de-DE" sz="2000" b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491880" y="224086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  <a:tabLst>
                <a:tab pos="0" algn="l"/>
              </a:tabLst>
            </a:pPr>
            <a:r>
              <a:rPr lang="de-DE" dirty="0" smtClean="0"/>
              <a:t>  geschützt durch starken  Urheberrecht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3491880" y="375303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 In hohem Maße profitabel durch Verknappung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3491880" y="45091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 stabilisiert „information rich“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3491880" y="2996952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  geschützt durch technische Schutzmaßnahmen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3491880" y="148478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  <a:tabLst>
                <a:tab pos="0" algn="l"/>
              </a:tabLst>
            </a:pPr>
            <a:r>
              <a:rPr lang="de-DE" dirty="0" smtClean="0"/>
              <a:t>  privat organisiert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107504" y="1340768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n-lt"/>
              </a:rPr>
              <a:t>5-10.000 wissenschaftliche Zeitschriftenverlage</a:t>
            </a:r>
            <a:endParaRPr lang="de-DE" sz="1600" dirty="0">
              <a:latin typeface="+mn-lt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07504" y="379565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n-lt"/>
              </a:rPr>
              <a:t>etwa 1,5 Millionen peer review validierte Beiträge</a:t>
            </a:r>
            <a:endParaRPr lang="de-DE" sz="1600" dirty="0">
              <a:latin typeface="+mn-lt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07504" y="4470211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n-lt"/>
              </a:rPr>
              <a:t>über </a:t>
            </a:r>
            <a:r>
              <a:rPr lang="de-DE" sz="1600" b="1" dirty="0" smtClean="0">
                <a:latin typeface="+mn-lt"/>
              </a:rPr>
              <a:t>46 Millionen </a:t>
            </a:r>
            <a:r>
              <a:rPr lang="de-DE" sz="1600" dirty="0" smtClean="0">
                <a:latin typeface="+mn-lt"/>
              </a:rPr>
              <a:t>Artikel elektronisch recherchier- und downloadbar</a:t>
            </a:r>
            <a:endParaRPr lang="de-DE" sz="1600" dirty="0">
              <a:latin typeface="+mn-lt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07504" y="203808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n-lt"/>
              </a:rPr>
              <a:t>mehr als </a:t>
            </a:r>
            <a:r>
              <a:rPr lang="en-US" sz="1600" dirty="0" smtClean="0">
                <a:latin typeface="+mn-lt"/>
              </a:rPr>
              <a:t>28.100 scholarly peer-reviewed </a:t>
            </a:r>
            <a:r>
              <a:rPr lang="en-US" sz="1600" dirty="0" smtClean="0">
                <a:latin typeface="+mn-lt"/>
              </a:rPr>
              <a:t>journals</a:t>
            </a:r>
            <a:endParaRPr lang="de-DE" sz="1600" dirty="0">
              <a:latin typeface="+mn-lt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07504" y="3344563"/>
            <a:ext cx="1923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n-lt"/>
              </a:rPr>
              <a:t>98%  of STM online</a:t>
            </a:r>
            <a:endParaRPr lang="de-DE" sz="1600" dirty="0">
              <a:latin typeface="+mn-lt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07504" y="2708920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n-lt"/>
              </a:rPr>
              <a:t>Umsätze zu ca. 70% durch Subskription</a:t>
            </a:r>
            <a:r>
              <a:rPr lang="en-US" sz="1600" dirty="0" smtClean="0">
                <a:latin typeface="+mn-lt"/>
              </a:rPr>
              <a:t>)</a:t>
            </a:r>
            <a:endParaRPr lang="de-DE" sz="16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6" grpId="0" animBg="1"/>
      <p:bldP spid="17" grpId="0"/>
      <p:bldP spid="18" grpId="0"/>
      <p:bldP spid="19" grpId="0"/>
      <p:bldP spid="20" grpId="0"/>
      <p:bldP spid="21" grpId="0"/>
      <p:bldP spid="24" grpId="0"/>
      <p:bldP spid="27" grpId="0"/>
      <p:bldP spid="28" grpId="0"/>
      <p:bldP spid="29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Standard 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file:///C:/Dokumente%20und%20Einstellungen/00-Laufendes/Vortraege2010/IFLA-Goetebur/Goteborg2010-PP-HM260710-OO.odp/Network</Template>
  <TotalTime>0</TotalTime>
  <Words>1379</Words>
  <Application>Microsoft Office PowerPoint</Application>
  <PresentationFormat>Bildschirmpräsentation (4:3)</PresentationFormat>
  <Paragraphs>531</Paragraphs>
  <Slides>35</Slides>
  <Notes>33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6" baseType="lpstr">
      <vt:lpstr>Standard 1</vt:lpstr>
      <vt:lpstr>Rainer Kuhlen  Fachbereich Informatik und Informationswissenschaft Universität Konstanz</vt:lpstr>
      <vt:lpstr>Content - Topics</vt:lpstr>
      <vt:lpstr>Folie 3</vt:lpstr>
      <vt:lpstr>Folie 4</vt:lpstr>
      <vt:lpstr>Wissenökologie/-ökonomie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Statutory regulations in copyright law for document delivery</dc:title>
  <dc:creator>hmueller</dc:creator>
  <cp:lastModifiedBy>rk</cp:lastModifiedBy>
  <cp:revision>289</cp:revision>
  <cp:lastPrinted>1601-01-01T00:00:00Z</cp:lastPrinted>
  <dcterms:created xsi:type="dcterms:W3CDTF">2010-07-07T12:18:28Z</dcterms:created>
  <dcterms:modified xsi:type="dcterms:W3CDTF">2013-06-21T08:06:49Z</dcterms:modified>
</cp:coreProperties>
</file>