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2"/>
  </p:notesMasterIdLst>
  <p:handoutMasterIdLst>
    <p:handoutMasterId r:id="rId53"/>
  </p:handoutMasterIdLst>
  <p:sldIdLst>
    <p:sldId id="256" r:id="rId2"/>
    <p:sldId id="322" r:id="rId3"/>
    <p:sldId id="365" r:id="rId4"/>
    <p:sldId id="259" r:id="rId5"/>
    <p:sldId id="380" r:id="rId6"/>
    <p:sldId id="381" r:id="rId7"/>
    <p:sldId id="388" r:id="rId8"/>
    <p:sldId id="387" r:id="rId9"/>
    <p:sldId id="382" r:id="rId10"/>
    <p:sldId id="383" r:id="rId11"/>
    <p:sldId id="385" r:id="rId12"/>
    <p:sldId id="384" r:id="rId13"/>
    <p:sldId id="386" r:id="rId14"/>
    <p:sldId id="371" r:id="rId15"/>
    <p:sldId id="379" r:id="rId16"/>
    <p:sldId id="372" r:id="rId17"/>
    <p:sldId id="373" r:id="rId18"/>
    <p:sldId id="374" r:id="rId19"/>
    <p:sldId id="375" r:id="rId20"/>
    <p:sldId id="376" r:id="rId21"/>
    <p:sldId id="389" r:id="rId22"/>
    <p:sldId id="390" r:id="rId23"/>
    <p:sldId id="391" r:id="rId24"/>
    <p:sldId id="369" r:id="rId25"/>
    <p:sldId id="370" r:id="rId26"/>
    <p:sldId id="392" r:id="rId27"/>
    <p:sldId id="393" r:id="rId28"/>
    <p:sldId id="394" r:id="rId29"/>
    <p:sldId id="396" r:id="rId30"/>
    <p:sldId id="362" r:id="rId31"/>
    <p:sldId id="403" r:id="rId32"/>
    <p:sldId id="404" r:id="rId33"/>
    <p:sldId id="405" r:id="rId34"/>
    <p:sldId id="406" r:id="rId35"/>
    <p:sldId id="407" r:id="rId36"/>
    <p:sldId id="409" r:id="rId37"/>
    <p:sldId id="402" r:id="rId38"/>
    <p:sldId id="363" r:id="rId39"/>
    <p:sldId id="337" r:id="rId40"/>
    <p:sldId id="397" r:id="rId41"/>
    <p:sldId id="408" r:id="rId42"/>
    <p:sldId id="345" r:id="rId43"/>
    <p:sldId id="399" r:id="rId44"/>
    <p:sldId id="401" r:id="rId45"/>
    <p:sldId id="400" r:id="rId46"/>
    <p:sldId id="398" r:id="rId47"/>
    <p:sldId id="344" r:id="rId48"/>
    <p:sldId id="355" r:id="rId49"/>
    <p:sldId id="354" r:id="rId50"/>
    <p:sldId id="353" r:id="rId5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3" autoAdjust="0"/>
    <p:restoredTop sz="94762" autoAdjust="0"/>
  </p:normalViewPr>
  <p:slideViewPr>
    <p:cSldViewPr>
      <p:cViewPr varScale="1">
        <p:scale>
          <a:sx n="80" d="100"/>
          <a:sy n="80" d="100"/>
        </p:scale>
        <p:origin x="-917" y="-77"/>
      </p:cViewPr>
      <p:guideLst>
        <p:guide orient="horz" pos="2160"/>
        <p:guide pos="2880"/>
      </p:guideLst>
    </p:cSldViewPr>
  </p:slideViewPr>
  <p:outlineViewPr>
    <p:cViewPr>
      <p:scale>
        <a:sx n="33" d="100"/>
        <a:sy n="33" d="100"/>
      </p:scale>
      <p:origin x="0" y="3418"/>
    </p:cViewPr>
  </p:outlineViewPr>
  <p:notesTextViewPr>
    <p:cViewPr>
      <p:scale>
        <a:sx n="100" d="100"/>
        <a:sy n="100" d="100"/>
      </p:scale>
      <p:origin x="0" y="0"/>
    </p:cViewPr>
  </p:notesTextViewPr>
  <p:sorterViewPr>
    <p:cViewPr>
      <p:scale>
        <a:sx n="66" d="100"/>
        <a:sy n="66" d="100"/>
      </p:scale>
      <p:origin x="0" y="1771"/>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3" name="Rectangle 3"/>
          <p:cNvSpPr txBox="1">
            <a:spLocks noGrp="1"/>
          </p:cNvSpPr>
          <p:nvPr>
            <p:ph type="dt" sz="quarter" idx="1"/>
          </p:nvPr>
        </p:nvSpPr>
        <p:spPr>
          <a:xfrm>
            <a:off x="3884613" y="0"/>
            <a:ext cx="2971800" cy="457200"/>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4" name="Rectangle 4"/>
          <p:cNvSpPr txBox="1">
            <a:spLocks noGrp="1"/>
          </p:cNvSpPr>
          <p:nvPr>
            <p:ph type="ftr" sz="quarter" idx="2"/>
          </p:nvPr>
        </p:nvSpPr>
        <p:spPr>
          <a:xfrm>
            <a:off x="0" y="8685213"/>
            <a:ext cx="2971800" cy="457200"/>
          </a:xfrm>
          <a:prstGeom prst="rect">
            <a:avLst/>
          </a:prstGeom>
          <a:noFill/>
          <a:ln>
            <a:noFill/>
          </a:ln>
        </p:spPr>
        <p:txBody>
          <a:bodyPr vert="horz" wrap="square" lIns="91440" tIns="45720" rIns="91440" bIns="45720" anchor="b"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5" name="Rectangle 5"/>
          <p:cNvSpPr txBox="1">
            <a:spLocks noGrp="1"/>
          </p:cNvSpPr>
          <p:nvPr>
            <p:ph type="sldNum" sz="quarter" idx="3"/>
          </p:nvPr>
        </p:nvSpPr>
        <p:spPr>
          <a:xfrm>
            <a:off x="3884613" y="8685213"/>
            <a:ext cx="2971800" cy="457200"/>
          </a:xfrm>
          <a:prstGeom prst="rect">
            <a:avLst/>
          </a:prstGeom>
          <a:noFill/>
          <a:ln>
            <a:noFill/>
          </a:ln>
        </p:spPr>
        <p:txBody>
          <a:bodyPr vert="horz" wrap="square" lIns="91440" tIns="45720" rIns="91440" bIns="45720" anchor="b" anchorCtr="0" compatLnSpc="0"/>
          <a:lstStyle>
            <a:lvl1pPr algn="r" fontAlgn="auto">
              <a:spcBef>
                <a:spcPts val="0"/>
              </a:spcBef>
              <a:spcAft>
                <a:spcPts val="0"/>
              </a:spcAft>
              <a:defRPr sz="1800" kern="0">
                <a:solidFill>
                  <a:srgbClr val="000000"/>
                </a:solidFill>
                <a:latin typeface="Arial" pitchFamily="18"/>
                <a:ea typeface="Arial Unicode MS" pitchFamily="2"/>
                <a:cs typeface="Arial" pitchFamily="2"/>
              </a:defRPr>
            </a:lvl1pPr>
          </a:lstStyle>
          <a:p>
            <a:pPr>
              <a:defRPr sz="1800" b="0" i="0" u="none" strike="noStrike" kern="0" cap="none" spc="0" baseline="0">
                <a:solidFill>
                  <a:srgbClr val="000000"/>
                </a:solidFill>
                <a:uFillTx/>
              </a:defRPr>
            </a:pPr>
            <a:fld id="{D83DD35B-02DB-4B01-B45A-16BB2E966B2C}" type="slidenum">
              <a:rPr lang="en-US"/>
              <a:pPr>
                <a:defRPr sz="1800" b="0" i="0" u="none" strike="noStrike" kern="0" cap="none" spc="0" baseline="0">
                  <a:solidFill>
                    <a:srgbClr val="000000"/>
                  </a:solidFill>
                  <a:uFillTx/>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3" name="Rectangle 3"/>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9396" name="Rectangle 4"/>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5" name="Rectangle 5"/>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7" name="Rectangle 7"/>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18"/>
                <a:ea typeface="Arial Unicode MS" pitchFamily="2"/>
                <a:cs typeface="Arial" pitchFamily="2"/>
              </a:defRPr>
            </a:lvl1pPr>
          </a:lstStyle>
          <a:p>
            <a:pPr>
              <a:defRPr/>
            </a:pPr>
            <a:fld id="{9EC06363-6092-4F8B-ACE4-DAC5369CFF5F}" type="slidenum">
              <a:rPr/>
              <a:pPr>
                <a:defRPr/>
              </a:pPr>
              <a:t>‹Nr.›</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1pPr>
    <a:lvl2pPr marL="457200" lvl="1"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2pPr>
    <a:lvl3pPr marL="914400" lvl="2"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3pPr>
    <a:lvl4pPr marL="1371600" lvl="3"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4pPr>
    <a:lvl5pPr marL="1828800" lvl="4"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9EC06363-6092-4F8B-ACE4-DAC5369CFF5F}"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9EC06363-6092-4F8B-ACE4-DAC5369CFF5F}" type="slidenum">
              <a:rPr lang="de-DE" smtClean="0"/>
              <a:pPr>
                <a:defRPr/>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47</a:t>
            </a:fld>
            <a:endParaRPr lang="de-DE" sz="1000" i="1" kern="0" dirty="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48</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49</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50</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6" name="Textfeld 5"/>
          <p:cNvSpPr txBox="1"/>
          <p:nvPr/>
        </p:nvSpPr>
        <p:spPr>
          <a:xfrm>
            <a:off x="72008" y="6453337"/>
            <a:ext cx="8388424"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
        <p:nvSpPr>
          <p:cNvPr id="8"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5f_5f_5f_Titelfolie">
    <p:spTree>
      <p:nvGrpSpPr>
        <p:cNvPr id="1" name=""/>
        <p:cNvGrpSpPr/>
        <p:nvPr/>
      </p:nvGrpSpPr>
      <p:grpSpPr>
        <a:xfrm>
          <a:off x="0" y="0"/>
          <a:ext cx="0" cy="0"/>
          <a:chOff x="0" y="0"/>
          <a:chExt cx="0" cy="0"/>
        </a:xfrm>
      </p:grpSpPr>
      <p:sp>
        <p:nvSpPr>
          <p:cNvPr id="16" name="Rectangle 3"/>
          <p:cNvSpPr txBox="1">
            <a:spLocks noGrp="1"/>
          </p:cNvSpPr>
          <p:nvPr>
            <p:ph type="subTitle" idx="4294967295"/>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7" name="Titel 16"/>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18" name="Textplatzhalter 17"/>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5" name="Textfeld 4"/>
          <p:cNvSpPr txBox="1"/>
          <p:nvPr userDrawn="1"/>
        </p:nvSpPr>
        <p:spPr>
          <a:xfrm>
            <a:off x="72008" y="6453337"/>
            <a:ext cx="8388424"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4" name="Textfeld 3"/>
          <p:cNvSpPr txBox="1"/>
          <p:nvPr userDrawn="1"/>
        </p:nvSpPr>
        <p:spPr>
          <a:xfrm>
            <a:off x="179512" y="6381328"/>
            <a:ext cx="7956376"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
        <p:nvSpPr>
          <p:cNvPr id="10"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‹Nr.›</a:t>
            </a:fld>
            <a:endParaRPr lang="de-DE"/>
          </a:p>
        </p:txBody>
      </p:sp>
    </p:spTree>
  </p:cSld>
  <p:clrMapOvr>
    <a:masterClrMapping/>
  </p:clrMapOvr>
  <p:transition/>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6" name="Foliennummernplatzhalter 4"/>
          <p:cNvSpPr txBox="1">
            <a:spLocks noGrp="1"/>
          </p:cNvSpPr>
          <p:nvPr>
            <p:ph type="sldNum" sz="quarter" idx="10"/>
          </p:nvPr>
        </p:nvSpPr>
        <p:spPr>
          <a:xfrm>
            <a:off x="8486204" y="6412309"/>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72008" y="6453337"/>
            <a:ext cx="8388424"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6" name="Foliennummernplatzhalter 4"/>
          <p:cNvSpPr txBox="1">
            <a:spLocks noGrp="1"/>
          </p:cNvSpPr>
          <p:nvPr>
            <p:ph type="sldNum" sz="quarter" idx="10"/>
          </p:nvPr>
        </p:nvSpPr>
        <p:spPr>
          <a:xfrm>
            <a:off x="8486204" y="6340301"/>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72008" y="6453337"/>
            <a:ext cx="8388424"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p:txBody>
          <a:bodyPr/>
          <a:lstStyle>
            <a:lvl1pPr>
              <a:defRPr/>
            </a:lvl1pPr>
          </a:lstStyle>
          <a:p>
            <a:pPr>
              <a:defRPr/>
            </a:pPr>
            <a:endParaRPr/>
          </a:p>
        </p:txBody>
      </p:sp>
      <p:sp>
        <p:nvSpPr>
          <p:cNvPr id="8" name="Fußzeilenplatzhalter 3"/>
          <p:cNvSpPr txBox="1">
            <a:spLocks noGrp="1"/>
          </p:cNvSpPr>
          <p:nvPr>
            <p:ph type="ftr" sz="quarter" idx="11"/>
          </p:nvPr>
        </p:nvSpPr>
        <p:spPr/>
        <p:txBody>
          <a:bodyPr/>
          <a:lstStyle>
            <a:lvl1pPr>
              <a:defRPr/>
            </a:lvl1pPr>
          </a:lstStyle>
          <a:p>
            <a:pPr>
              <a:defRPr/>
            </a:pPr>
            <a:endParaRPr/>
          </a:p>
        </p:txBody>
      </p:sp>
      <p:sp>
        <p:nvSpPr>
          <p:cNvPr id="9" name="Foliennummernplatzhalter 4"/>
          <p:cNvSpPr txBox="1">
            <a:spLocks noGrp="1"/>
          </p:cNvSpPr>
          <p:nvPr>
            <p:ph type="sldNum" sz="quarter" idx="12"/>
          </p:nvPr>
        </p:nvSpPr>
        <p:spPr/>
        <p:txBody>
          <a:bodyPr/>
          <a:lstStyle>
            <a:lvl1pPr>
              <a:defRPr/>
            </a:lvl1pPr>
          </a:lstStyle>
          <a:p>
            <a:pPr>
              <a:defRPr/>
            </a:pPr>
            <a:fld id="{43C4F691-8554-4161-90FF-FFBE54F062D2}" type="slidenum">
              <a:rPr/>
              <a:pPr>
                <a:defRPr/>
              </a:pPr>
              <a:t>‹Nr.›</a:t>
            </a:fld>
            <a:endParaRP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a:solidFill>
                <a:srgbClr val="000000"/>
              </a:solidFill>
              <a:latin typeface="Times New Roman" pitchFamily="18"/>
              <a:ea typeface="Arial Unicode MS" pitchFamily="2"/>
              <a:cs typeface="Tahoma" pitchFamily="2"/>
            </a:endParaRPr>
          </a:p>
        </p:txBody>
      </p:sp>
      <p:sp>
        <p:nvSpPr>
          <p:cNvPr id="10" name="Textfeld 9"/>
          <p:cNvSpPr txBox="1"/>
          <p:nvPr userDrawn="1"/>
        </p:nvSpPr>
        <p:spPr>
          <a:xfrm>
            <a:off x="72008" y="6453337"/>
            <a:ext cx="8388424"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6" name="Foliennummernplatzhalter 4"/>
          <p:cNvSpPr txBox="1">
            <a:spLocks noGrp="1"/>
          </p:cNvSpPr>
          <p:nvPr>
            <p:ph type="sldNum" sz="quarter" idx="10"/>
          </p:nvPr>
        </p:nvSpPr>
        <p:spPr>
          <a:xfrm>
            <a:off x="8486204" y="6340301"/>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72008" y="6453337"/>
            <a:ext cx="8388424" cy="360039"/>
          </a:xfrm>
          <a:prstGeom prst="rect">
            <a:avLst/>
          </a:prstGeom>
          <a:solidFill>
            <a:srgbClr val="333366"/>
          </a:solidFill>
          <a:ln>
            <a:noFill/>
          </a:ln>
        </p:spPr>
        <p:txBody>
          <a:bodyPr lIns="0" tIns="0" rIns="0" bIns="0" anchor="ctr" anchorCtr="1" compatLnSpc="0"/>
          <a:lstStyle/>
          <a:p>
            <a:pPr marL="0" marR="0" indent="0" algn="ctr" defTabSz="914400" rtl="0" eaLnBrk="1" fontAlgn="base" latinLnBrk="0" hangingPunct="1">
              <a:lnSpc>
                <a:spcPct val="100000"/>
              </a:lnSpc>
              <a:spcBef>
                <a:spcPct val="0"/>
              </a:spcBef>
              <a:spcAft>
                <a:spcPct val="0"/>
              </a:spcAft>
              <a:buClrTx/>
              <a:buSzTx/>
              <a:buFontTx/>
              <a:buNone/>
              <a:tabLst/>
              <a:defRPr/>
            </a:pPr>
            <a:endParaRPr lang="en-US" sz="1400" b="1" i="1" smtClean="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400" b="1" i="1" smtClean="0">
                <a:solidFill>
                  <a:schemeClr val="bg1"/>
                </a:solidFill>
              </a:rPr>
              <a:t>Knowledge ecology and knowledge economy interests - can they be compatible?</a:t>
            </a:r>
            <a:endParaRPr lang="de-DE" sz="1400" kern="1200" smtClean="0">
              <a:solidFill>
                <a:schemeClr val="bg1"/>
              </a:solidFill>
              <a:latin typeface="Arial" pitchFamily="34" charset="0"/>
              <a:ea typeface="Arial Unicode MS" pitchFamily="34" charset="-128"/>
              <a:cs typeface="Arial" pitchFamily="34" charset="0"/>
            </a:endParaRPr>
          </a:p>
          <a:p>
            <a:pPr algn="ctr" eaLnBrk="1" hangingPunct="1">
              <a:buNone/>
            </a:pPr>
            <a:endParaRPr lang="de-DE" sz="1400" kern="1200" smtClean="0">
              <a:solidFill>
                <a:schemeClr val="bg1"/>
              </a:solidFill>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2051"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6"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‹Nr.›</a:t>
            </a:fld>
            <a:endParaRPr lang="de-DE"/>
          </a:p>
        </p:txBody>
      </p:sp>
    </p:spTree>
  </p:cSld>
  <p:clrMap bg1="lt1" tx1="dk1" bg2="lt2" tx2="dk2" accent1="accent1" accent2="accent2" accent3="accent3" accent4="accent4" accent5="accent5" accent6="accent6" hlink="hlink" folHlink="folHlink"/>
  <p:sldLayoutIdLst>
    <p:sldLayoutId id="2147483869" r:id="rId1"/>
    <p:sldLayoutId id="2147483871" r:id="rId2"/>
    <p:sldLayoutId id="2147483872" r:id="rId3"/>
    <p:sldLayoutId id="2147483886" r:id="rId4"/>
    <p:sldLayoutId id="2147483895" r:id="rId5"/>
    <p:sldLayoutId id="2147483908" r:id="rId6"/>
    <p:sldLayoutId id="2147483912" r:id="rId7"/>
    <p:sldLayoutId id="2147483913" r:id="rId8"/>
  </p:sldLayoutIdLst>
  <p:transition/>
  <p:hf hdr="0" ftr="0" dt="0"/>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zim.mpg.de/openaccess-berlin/berlin_declaration.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zim.mpg.de/openaccess-berlin/berlin_declaration.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hyperlink" Target="http://scoap3.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coap3.org/share.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grants.nih.gov/grants/guide/notice-files/NOT-OD-08-033.html" TargetMode="External"/><Relationship Id="rId5" Type="http://schemas.openxmlformats.org/officeDocument/2006/relationships/hyperlink" Target="http://www.pubmedcentral.nih.gov/" TargetMode="External"/><Relationship Id="rId4" Type="http://schemas.openxmlformats.org/officeDocument/2006/relationships/hyperlink" Target="http://publicaccess.nih.gov/policy.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www.researchinfonet.org/publish/finch/"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p:cNvSpPr>
          <p:nvPr>
            <p:ph type="title" idx="4294967295"/>
          </p:nvPr>
        </p:nvSpPr>
        <p:spPr>
          <a:xfrm>
            <a:off x="0" y="4221163"/>
            <a:ext cx="6983413" cy="1700212"/>
          </a:xfrm>
          <a:solidFill>
            <a:srgbClr val="333366"/>
          </a:solidFill>
        </p:spPr>
        <p:txBody>
          <a:bodyPr anchorCtr="1"/>
          <a:lstStyle/>
          <a:p>
            <a:pPr algn="ctr" eaLnBrk="1" hangingPunct="1">
              <a:spcBef>
                <a:spcPts val="500"/>
              </a:spcBef>
              <a:buFont typeface="StarSymbol"/>
              <a:buNone/>
            </a:pPr>
            <a:r>
              <a:rPr sz="2000" smtClean="0">
                <a:solidFill>
                  <a:srgbClr val="FFFFFF"/>
                </a:solidFill>
                <a:latin typeface="+mn-lt"/>
                <a:ea typeface="Arial Unicode MS" pitchFamily="34" charset="-128"/>
                <a:cs typeface="Arial" pitchFamily="34" charset="0"/>
              </a:rPr>
              <a:t>Rainer Kuhlen</a:t>
            </a:r>
            <a:br>
              <a:rPr sz="2000" smtClean="0">
                <a:solidFill>
                  <a:srgbClr val="FFFFFF"/>
                </a:solidFill>
                <a:latin typeface="+mn-lt"/>
                <a:ea typeface="Arial Unicode MS" pitchFamily="34" charset="-128"/>
                <a:cs typeface="Arial" pitchFamily="34" charset="0"/>
              </a:rPr>
            </a:br>
            <a:r>
              <a:rPr sz="2000" smtClean="0">
                <a:solidFill>
                  <a:srgbClr val="FFFFFF"/>
                </a:solidFill>
                <a:latin typeface="+mn-lt"/>
                <a:ea typeface="Arial Unicode MS" pitchFamily="34" charset="-128"/>
                <a:cs typeface="Arial" pitchFamily="34" charset="0"/>
              </a:rPr>
              <a:t/>
            </a:r>
            <a:br>
              <a:rPr sz="2000" smtClean="0">
                <a:solidFill>
                  <a:srgbClr val="FFFFFF"/>
                </a:solidFill>
                <a:latin typeface="+mn-lt"/>
                <a:ea typeface="Arial Unicode MS" pitchFamily="34" charset="-128"/>
                <a:cs typeface="Arial" pitchFamily="34" charset="0"/>
              </a:rPr>
            </a:br>
            <a:r>
              <a:rPr sz="2000" smtClean="0">
                <a:solidFill>
                  <a:srgbClr val="FFFFFF"/>
                </a:solidFill>
                <a:latin typeface="+mn-lt"/>
                <a:ea typeface="Arial Unicode MS" pitchFamily="34" charset="-128"/>
                <a:cs typeface="Arial" pitchFamily="34" charset="0"/>
              </a:rPr>
              <a:t>Department of Computer and Information Science</a:t>
            </a:r>
            <a:br>
              <a:rPr sz="2000" smtClean="0">
                <a:solidFill>
                  <a:srgbClr val="FFFFFF"/>
                </a:solidFill>
                <a:latin typeface="+mn-lt"/>
                <a:ea typeface="Arial Unicode MS" pitchFamily="34" charset="-128"/>
                <a:cs typeface="Arial" pitchFamily="34" charset="0"/>
              </a:rPr>
            </a:br>
            <a:r>
              <a:rPr sz="2000" smtClean="0">
                <a:solidFill>
                  <a:srgbClr val="FFFFFF"/>
                </a:solidFill>
                <a:latin typeface="+mn-lt"/>
                <a:ea typeface="Arial Unicode MS" pitchFamily="34" charset="-128"/>
                <a:cs typeface="Arial" pitchFamily="34" charset="0"/>
              </a:rPr>
              <a:t>University of Konstanz, Germany</a:t>
            </a:r>
            <a:br>
              <a:rPr sz="2000" smtClean="0">
                <a:solidFill>
                  <a:srgbClr val="FFFFFF"/>
                </a:solidFill>
                <a:latin typeface="+mn-lt"/>
                <a:ea typeface="Arial Unicode MS" pitchFamily="34" charset="-128"/>
                <a:cs typeface="Arial" pitchFamily="34" charset="0"/>
              </a:rPr>
            </a:br>
            <a:endParaRPr sz="2000" smtClean="0">
              <a:solidFill>
                <a:srgbClr val="FFFFFF"/>
              </a:solidFill>
              <a:latin typeface="+mn-lt"/>
              <a:ea typeface="Arial Unicode MS" pitchFamily="34" charset="-128"/>
              <a:cs typeface="Arial" pitchFamily="34" charset="0"/>
            </a:endParaRPr>
          </a:p>
        </p:txBody>
      </p:sp>
      <p:sp>
        <p:nvSpPr>
          <p:cNvPr id="10243" name="Rectangle 2"/>
          <p:cNvSpPr txBox="1">
            <a:spLocks noGrp="1"/>
          </p:cNvSpPr>
          <p:nvPr>
            <p:ph type="title" idx="4294967295"/>
          </p:nvPr>
        </p:nvSpPr>
        <p:spPr>
          <a:xfrm>
            <a:off x="2519363" y="2317750"/>
            <a:ext cx="6624637" cy="1646238"/>
          </a:xfrm>
          <a:solidFill>
            <a:schemeClr val="tx2">
              <a:lumMod val="20000"/>
              <a:lumOff val="80000"/>
            </a:schemeClr>
          </a:solidFill>
        </p:spPr>
        <p:txBody>
          <a:bodyPr anchor="ctr" anchorCtr="1"/>
          <a:lstStyle/>
          <a:p>
            <a:pPr eaLnBrk="1" hangingPunct="1">
              <a:buNone/>
            </a:pPr>
            <a:r>
              <a:rPr lang="en-US" sz="3200" b="1" i="1" smtClean="0"/>
              <a:t>Knowledge economy and knowledge ecology - can they be compatible?</a:t>
            </a:r>
            <a:endParaRPr lang="de-DE" sz="3200" smtClean="0">
              <a:solidFill>
                <a:srgbClr val="002060"/>
              </a:solidFill>
              <a:latin typeface="+mn-lt"/>
              <a:ea typeface="Arial Unicode MS" pitchFamily="34" charset="-128"/>
              <a:cs typeface="Arial" pitchFamily="34" charset="0"/>
            </a:endParaRPr>
          </a:p>
        </p:txBody>
      </p:sp>
      <p:sp>
        <p:nvSpPr>
          <p:cNvPr id="10246" name="Pfeil nach rechts 4">
            <a:hlinkClick r:id="rId3" action="ppaction://hlinksldjump"/>
          </p:cNvPr>
          <p:cNvSpPr>
            <a:spLocks noChangeArrowheads="1"/>
          </p:cNvSpPr>
          <p:nvPr/>
        </p:nvSpPr>
        <p:spPr bwMode="auto">
          <a:xfrm>
            <a:off x="8460432" y="6309320"/>
            <a:ext cx="576262" cy="358775"/>
          </a:xfrm>
          <a:custGeom>
            <a:avLst/>
            <a:gdLst>
              <a:gd name="T0" fmla="*/ 205008387 w 21600"/>
              <a:gd name="T1" fmla="*/ 0 h 21600"/>
              <a:gd name="T2" fmla="*/ 410016774 w 21600"/>
              <a:gd name="T3" fmla="*/ 49665255 h 21600"/>
              <a:gd name="T4" fmla="*/ 205008387 w 21600"/>
              <a:gd name="T5" fmla="*/ 99330244 h 21600"/>
              <a:gd name="T6" fmla="*/ 0 w 21600"/>
              <a:gd name="T7" fmla="*/ 49665255 h 21600"/>
              <a:gd name="T8" fmla="*/ 281886672 w 21600"/>
              <a:gd name="T9" fmla="*/ 0 h 21600"/>
              <a:gd name="T10" fmla="*/ 281886672 w 21600"/>
              <a:gd name="T11" fmla="*/ 99330244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close/>
              </a:path>
            </a:pathLst>
          </a:custGeom>
          <a:solidFill>
            <a:srgbClr val="4F81BD"/>
          </a:solidFill>
          <a:ln w="25402">
            <a:solidFill>
              <a:srgbClr val="385D8A"/>
            </a:solidFill>
            <a:miter lim="800000"/>
            <a:headEnd/>
            <a:tailEnd/>
          </a:ln>
        </p:spPr>
        <p:txBody>
          <a:bodyPr anchor="ctr" anchorCtr="1"/>
          <a:lstStyle/>
          <a:p>
            <a:pPr algn="ctr"/>
            <a:r>
              <a:rPr lang="de-DE">
                <a:solidFill>
                  <a:srgbClr val="FFFFFF"/>
                </a:solidFill>
                <a:latin typeface="Calibri" pitchFamily="34" charset="0"/>
              </a:rPr>
              <a:t>CC</a:t>
            </a:r>
          </a:p>
        </p:txBody>
      </p:sp>
      <p:pic>
        <p:nvPicPr>
          <p:cNvPr id="10244" name="Picture 1036" descr="D:\RK-WEB0305\RK\kuhlen.gif"/>
          <p:cNvPicPr>
            <a:picLocks noChangeAspect="1"/>
          </p:cNvPicPr>
          <p:nvPr/>
        </p:nvPicPr>
        <p:blipFill>
          <a:blip r:embed="rId4" cstate="print"/>
          <a:srcRect/>
          <a:stretch>
            <a:fillRect/>
          </a:stretch>
        </p:blipFill>
        <p:spPr bwMode="auto">
          <a:xfrm>
            <a:off x="7321624" y="3861048"/>
            <a:ext cx="1066800" cy="120015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0" y="0"/>
            <a:ext cx="9144000" cy="2027237"/>
          </a:xfrm>
          <a:prstGeom prst="rect">
            <a:avLst/>
          </a:prstGeom>
          <a:noFill/>
          <a:ln w="9525">
            <a:noFill/>
            <a:miter lim="800000"/>
            <a:headEnd/>
            <a:tailEnd/>
          </a:ln>
        </p:spPr>
      </p:pic>
      <p:sp>
        <p:nvSpPr>
          <p:cNvPr id="7" name="Foliennummernplatzhalter 6"/>
          <p:cNvSpPr>
            <a:spLocks noGrp="1"/>
          </p:cNvSpPr>
          <p:nvPr>
            <p:ph type="sldNum" sz="quarter" idx="10"/>
          </p:nvPr>
        </p:nvSpPr>
        <p:spPr/>
        <p:txBody>
          <a:bodyPr/>
          <a:lstStyle/>
          <a:p>
            <a:pPr>
              <a:defRPr/>
            </a:pPr>
            <a:endParaRPr lang="de-DE" smtClean="0"/>
          </a:p>
          <a:p>
            <a:pPr>
              <a:defRPr/>
            </a:pPr>
            <a:fld id="{218A19C9-F402-4792-8AFD-69E5996E1F96}" type="slidenum">
              <a:rPr lang="de-DE" smtClean="0"/>
              <a:pPr>
                <a:defRPr/>
              </a:pPr>
              <a:t>1</a:t>
            </a:fld>
            <a:endParaRPr lang="de-D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smtClean="0">
                <a:solidFill>
                  <a:schemeClr val="bg1"/>
                </a:solidFill>
                <a:latin typeface="+mn-lt"/>
                <a:cs typeface="Arial" pitchFamily="34" charset="0"/>
              </a:rPr>
              <a:t>Knowledge economy</a:t>
            </a:r>
            <a:endParaRPr lang="de-DE" sz="2400" b="1">
              <a:solidFill>
                <a:schemeClr val="bg1"/>
              </a:solidFill>
              <a:latin typeface="+mn-lt"/>
              <a:cs typeface="Arial" pitchFamily="34" charset="0"/>
            </a:endParaRPr>
          </a:p>
        </p:txBody>
      </p:sp>
      <p:sp>
        <p:nvSpPr>
          <p:cNvPr id="14" name="Textfeld 13"/>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smtClean="0">
                <a:solidFill>
                  <a:schemeClr val="bg1"/>
                </a:solidFill>
                <a:latin typeface="+mn-lt"/>
              </a:rPr>
              <a:t>Publishing industry in science</a:t>
            </a:r>
            <a:endParaRPr lang="de-DE" sz="1600">
              <a:solidFill>
                <a:schemeClr val="bg1"/>
              </a:solidFill>
              <a:latin typeface="+mn-lt"/>
            </a:endParaRPr>
          </a:p>
        </p:txBody>
      </p:sp>
      <p:sp>
        <p:nvSpPr>
          <p:cNvPr id="23" name="Textfeld 22"/>
          <p:cNvSpPr txBox="1"/>
          <p:nvPr/>
        </p:nvSpPr>
        <p:spPr>
          <a:xfrm>
            <a:off x="467544" y="1628800"/>
            <a:ext cx="6768752" cy="1323439"/>
          </a:xfrm>
          <a:prstGeom prst="rect">
            <a:avLst/>
          </a:prstGeom>
          <a:noFill/>
        </p:spPr>
        <p:txBody>
          <a:bodyPr wrap="square" rtlCol="0">
            <a:spAutoFit/>
          </a:bodyPr>
          <a:lstStyle/>
          <a:p>
            <a:pPr>
              <a:tabLst>
                <a:tab pos="0" algn="l"/>
              </a:tabLst>
            </a:pPr>
            <a:r>
              <a:rPr lang="en-US" sz="2000" b="1" smtClean="0">
                <a:latin typeface="+mn-lt"/>
              </a:rPr>
              <a:t>broader STM information publishing market</a:t>
            </a:r>
            <a:r>
              <a:rPr lang="en-US" sz="2000" smtClean="0">
                <a:latin typeface="+mn-lt"/>
              </a:rPr>
              <a:t> (including journals, books, technical information and standards, databases and tools, and medical communications and some related areas) worth some </a:t>
            </a:r>
            <a:r>
              <a:rPr lang="en-US" sz="2000" b="1" smtClean="0">
                <a:latin typeface="+mn-lt"/>
              </a:rPr>
              <a:t>$23.5 </a:t>
            </a:r>
            <a:r>
              <a:rPr lang="en-US" sz="2000" b="1" smtClean="0">
                <a:latin typeface="+mn-lt"/>
              </a:rPr>
              <a:t>billion</a:t>
            </a:r>
            <a:endParaRPr lang="de-DE" sz="2000" b="1">
              <a:latin typeface="+mn-lt"/>
            </a:endParaRPr>
          </a:p>
        </p:txBody>
      </p:sp>
      <p:sp>
        <p:nvSpPr>
          <p:cNvPr id="25" name="Textfeld 24"/>
          <p:cNvSpPr txBox="1"/>
          <p:nvPr/>
        </p:nvSpPr>
        <p:spPr>
          <a:xfrm>
            <a:off x="467544" y="3153162"/>
            <a:ext cx="6768752" cy="707886"/>
          </a:xfrm>
          <a:prstGeom prst="rect">
            <a:avLst/>
          </a:prstGeom>
          <a:noFill/>
        </p:spPr>
        <p:txBody>
          <a:bodyPr wrap="square" rtlCol="0">
            <a:spAutoFit/>
          </a:bodyPr>
          <a:lstStyle/>
          <a:p>
            <a:pPr>
              <a:tabLst>
                <a:tab pos="0" algn="l"/>
              </a:tabLst>
            </a:pPr>
            <a:r>
              <a:rPr lang="en-US" sz="2000" b="1" smtClean="0">
                <a:latin typeface="+mn-lt"/>
              </a:rPr>
              <a:t>annual revenues </a:t>
            </a:r>
            <a:r>
              <a:rPr lang="en-US" sz="2000" smtClean="0">
                <a:latin typeface="+mn-lt"/>
              </a:rPr>
              <a:t>generated from English-language STM journal publishing are estimated at </a:t>
            </a:r>
            <a:r>
              <a:rPr lang="en-US" sz="2000" b="1" smtClean="0">
                <a:latin typeface="+mn-lt"/>
              </a:rPr>
              <a:t>about $9.4 billion in 2011</a:t>
            </a:r>
            <a:endParaRPr lang="de-DE" sz="2000" b="1">
              <a:latin typeface="+mn-lt"/>
            </a:endParaRPr>
          </a:p>
        </p:txBody>
      </p:sp>
      <p:sp>
        <p:nvSpPr>
          <p:cNvPr id="30" name="Textfeld 29"/>
          <p:cNvSpPr txBox="1"/>
          <p:nvPr/>
        </p:nvSpPr>
        <p:spPr>
          <a:xfrm>
            <a:off x="323528" y="5877272"/>
            <a:ext cx="8568952" cy="523220"/>
          </a:xfrm>
          <a:prstGeom prst="rect">
            <a:avLst/>
          </a:prstGeom>
          <a:noFill/>
        </p:spPr>
        <p:txBody>
          <a:bodyPr wrap="square" rtlCol="0">
            <a:spAutoFit/>
          </a:bodyPr>
          <a:lstStyle/>
          <a:p>
            <a:pPr algn="ctr"/>
            <a:r>
              <a:rPr lang="en-US" sz="1400" smtClean="0">
                <a:latin typeface="+mn-lt"/>
              </a:rPr>
              <a:t>M.Ware/M. Mabe; The stm report . an overview of scientific and scholarly journal publishing. </a:t>
            </a:r>
            <a:br>
              <a:rPr lang="en-US" sz="1400" smtClean="0">
                <a:latin typeface="+mn-lt"/>
              </a:rPr>
            </a:br>
            <a:r>
              <a:rPr lang="en-US" sz="1400" smtClean="0">
                <a:latin typeface="+mn-lt"/>
              </a:rPr>
              <a:t>STM, Third edition  November 2012</a:t>
            </a:r>
            <a:endParaRPr lang="de-DE" sz="1400">
              <a:latin typeface="+mn-lt"/>
            </a:endParaRPr>
          </a:p>
        </p:txBody>
      </p:sp>
      <p:sp>
        <p:nvSpPr>
          <p:cNvPr id="31" name="Textfeld 30"/>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smtClean="0">
                <a:solidFill>
                  <a:schemeClr val="bg1"/>
                </a:solidFill>
                <a:latin typeface="+mn-lt"/>
              </a:rPr>
              <a:t>commercial</a:t>
            </a:r>
          </a:p>
          <a:p>
            <a:pPr algn="ctr" eaLnBrk="0" hangingPunct="0"/>
            <a:r>
              <a:rPr lang="de-DE" sz="2000" b="1" smtClean="0">
                <a:solidFill>
                  <a:schemeClr val="bg1"/>
                </a:solidFill>
                <a:latin typeface="+mn-lt"/>
              </a:rPr>
              <a:t>Information markets</a:t>
            </a:r>
            <a:endParaRPr lang="de-DE" sz="1600">
              <a:solidFill>
                <a:schemeClr val="bg1"/>
              </a:solidFill>
              <a:latin typeface="+mn-lt"/>
            </a:endParaRPr>
          </a:p>
        </p:txBody>
      </p:sp>
      <p:sp>
        <p:nvSpPr>
          <p:cNvPr id="12"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10</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5" grpId="0"/>
      <p:bldP spid="3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smtClean="0">
                <a:solidFill>
                  <a:schemeClr val="bg1"/>
                </a:solidFill>
                <a:latin typeface="+mn-lt"/>
                <a:cs typeface="Arial" pitchFamily="34" charset="0"/>
              </a:rPr>
              <a:t>Knowledge economy</a:t>
            </a:r>
            <a:endParaRPr lang="de-DE" sz="2400" b="1">
              <a:solidFill>
                <a:schemeClr val="bg1"/>
              </a:solidFill>
              <a:latin typeface="+mn-lt"/>
              <a:cs typeface="Arial" pitchFamily="34" charset="0"/>
            </a:endParaRPr>
          </a:p>
        </p:txBody>
      </p:sp>
      <p:sp>
        <p:nvSpPr>
          <p:cNvPr id="14" name="Textfeld 13"/>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smtClean="0">
                <a:solidFill>
                  <a:schemeClr val="bg1"/>
                </a:solidFill>
                <a:latin typeface="+mn-lt"/>
              </a:rPr>
              <a:t>Publishing industry in science</a:t>
            </a:r>
            <a:endParaRPr lang="de-DE" sz="1600">
              <a:solidFill>
                <a:schemeClr val="bg1"/>
              </a:solidFill>
              <a:latin typeface="+mn-lt"/>
            </a:endParaRPr>
          </a:p>
        </p:txBody>
      </p:sp>
      <p:sp>
        <p:nvSpPr>
          <p:cNvPr id="26" name="Textfeld 25"/>
          <p:cNvSpPr txBox="1"/>
          <p:nvPr/>
        </p:nvSpPr>
        <p:spPr>
          <a:xfrm>
            <a:off x="467544" y="3006824"/>
            <a:ext cx="7344816" cy="400110"/>
          </a:xfrm>
          <a:prstGeom prst="rect">
            <a:avLst/>
          </a:prstGeom>
          <a:noFill/>
        </p:spPr>
        <p:txBody>
          <a:bodyPr wrap="square" rtlCol="0">
            <a:spAutoFit/>
          </a:bodyPr>
          <a:lstStyle/>
          <a:p>
            <a:pPr>
              <a:tabLst>
                <a:tab pos="0" algn="l"/>
              </a:tabLst>
            </a:pPr>
            <a:r>
              <a:rPr lang="en-US" sz="2000" smtClean="0">
                <a:latin typeface="+mn-lt"/>
              </a:rPr>
              <a:t>Publishing industry </a:t>
            </a:r>
            <a:r>
              <a:rPr lang="en-US" sz="2000" b="1" smtClean="0">
                <a:latin typeface="+mn-lt"/>
              </a:rPr>
              <a:t>employs an estimated 110,000 people </a:t>
            </a:r>
            <a:r>
              <a:rPr lang="en-US" sz="2000" smtClean="0">
                <a:latin typeface="+mn-lt"/>
              </a:rPr>
              <a:t>globally</a:t>
            </a:r>
            <a:endParaRPr lang="de-DE" sz="2000">
              <a:latin typeface="+mn-lt"/>
            </a:endParaRPr>
          </a:p>
        </p:txBody>
      </p:sp>
      <p:sp>
        <p:nvSpPr>
          <p:cNvPr id="28" name="Textfeld 27"/>
          <p:cNvSpPr txBox="1"/>
          <p:nvPr/>
        </p:nvSpPr>
        <p:spPr>
          <a:xfrm>
            <a:off x="467544" y="3717032"/>
            <a:ext cx="4896544" cy="1015663"/>
          </a:xfrm>
          <a:prstGeom prst="rect">
            <a:avLst/>
          </a:prstGeom>
          <a:noFill/>
        </p:spPr>
        <p:txBody>
          <a:bodyPr wrap="square" rtlCol="0">
            <a:spAutoFit/>
          </a:bodyPr>
          <a:lstStyle/>
          <a:p>
            <a:pPr>
              <a:tabLst>
                <a:tab pos="0" algn="l"/>
              </a:tabLst>
            </a:pPr>
            <a:r>
              <a:rPr lang="en-US" sz="2000" b="1" smtClean="0">
                <a:latin typeface="+mn-lt"/>
              </a:rPr>
              <a:t>USA continues to dominates the global output </a:t>
            </a:r>
            <a:r>
              <a:rPr lang="en-US" sz="2000" smtClean="0">
                <a:latin typeface="+mn-lt"/>
              </a:rPr>
              <a:t>of research papers with a share of about 21% </a:t>
            </a:r>
            <a:endParaRPr lang="de-DE" sz="2000">
              <a:latin typeface="+mn-lt"/>
            </a:endParaRPr>
          </a:p>
        </p:txBody>
      </p:sp>
      <p:sp>
        <p:nvSpPr>
          <p:cNvPr id="29" name="Textfeld 28"/>
          <p:cNvSpPr txBox="1"/>
          <p:nvPr/>
        </p:nvSpPr>
        <p:spPr>
          <a:xfrm>
            <a:off x="467544" y="1988840"/>
            <a:ext cx="6552728" cy="707886"/>
          </a:xfrm>
          <a:prstGeom prst="rect">
            <a:avLst/>
          </a:prstGeom>
          <a:noFill/>
        </p:spPr>
        <p:txBody>
          <a:bodyPr wrap="square" rtlCol="0">
            <a:spAutoFit/>
          </a:bodyPr>
          <a:lstStyle/>
          <a:p>
            <a:pPr>
              <a:tabLst>
                <a:tab pos="0" algn="l"/>
              </a:tabLst>
            </a:pPr>
            <a:r>
              <a:rPr lang="en-US" sz="2000" smtClean="0">
                <a:latin typeface="+mn-lt"/>
              </a:rPr>
              <a:t>Journals publishing revenues are </a:t>
            </a:r>
            <a:r>
              <a:rPr lang="en-US" sz="2000" b="1" smtClean="0">
                <a:latin typeface="+mn-lt"/>
              </a:rPr>
              <a:t>generated primarily from academic library subscriptions </a:t>
            </a:r>
            <a:r>
              <a:rPr lang="en-US" sz="2000" smtClean="0">
                <a:latin typeface="+mn-lt"/>
              </a:rPr>
              <a:t>(68-75% of the total revenue)</a:t>
            </a:r>
            <a:endParaRPr lang="de-DE" sz="2000">
              <a:latin typeface="+mn-lt"/>
            </a:endParaRPr>
          </a:p>
        </p:txBody>
      </p:sp>
      <p:sp>
        <p:nvSpPr>
          <p:cNvPr id="30" name="Textfeld 29"/>
          <p:cNvSpPr txBox="1"/>
          <p:nvPr/>
        </p:nvSpPr>
        <p:spPr>
          <a:xfrm>
            <a:off x="323528" y="5877272"/>
            <a:ext cx="8568952" cy="523220"/>
          </a:xfrm>
          <a:prstGeom prst="rect">
            <a:avLst/>
          </a:prstGeom>
          <a:noFill/>
        </p:spPr>
        <p:txBody>
          <a:bodyPr wrap="square" rtlCol="0">
            <a:spAutoFit/>
          </a:bodyPr>
          <a:lstStyle/>
          <a:p>
            <a:pPr algn="ctr"/>
            <a:r>
              <a:rPr lang="en-US" sz="1400" smtClean="0">
                <a:latin typeface="+mn-lt"/>
              </a:rPr>
              <a:t>M.Ware/M. Mabe; The stm report . an overview of scientific and scholarly journal publishing. </a:t>
            </a:r>
            <a:br>
              <a:rPr lang="en-US" sz="1400" smtClean="0">
                <a:latin typeface="+mn-lt"/>
              </a:rPr>
            </a:br>
            <a:r>
              <a:rPr lang="en-US" sz="1400" smtClean="0">
                <a:latin typeface="+mn-lt"/>
              </a:rPr>
              <a:t>STM, Third edition  November 2012</a:t>
            </a:r>
            <a:endParaRPr lang="de-DE" sz="1400">
              <a:latin typeface="+mn-lt"/>
            </a:endParaRPr>
          </a:p>
        </p:txBody>
      </p:sp>
      <p:sp>
        <p:nvSpPr>
          <p:cNvPr id="31" name="Textfeld 30"/>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smtClean="0">
                <a:solidFill>
                  <a:schemeClr val="bg1"/>
                </a:solidFill>
                <a:latin typeface="+mn-lt"/>
              </a:rPr>
              <a:t>commercial</a:t>
            </a:r>
          </a:p>
          <a:p>
            <a:pPr algn="ctr" eaLnBrk="0" hangingPunct="0"/>
            <a:r>
              <a:rPr lang="de-DE" sz="2000" b="1" smtClean="0">
                <a:solidFill>
                  <a:schemeClr val="bg1"/>
                </a:solidFill>
                <a:latin typeface="+mn-lt"/>
              </a:rPr>
              <a:t>Information markets</a:t>
            </a:r>
            <a:endParaRPr lang="de-DE" sz="1600">
              <a:solidFill>
                <a:schemeClr val="bg1"/>
              </a:solidFill>
              <a:latin typeface="+mn-lt"/>
            </a:endParaRPr>
          </a:p>
        </p:txBody>
      </p:sp>
      <p:sp>
        <p:nvSpPr>
          <p:cNvPr id="12"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11</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smtClean="0">
                <a:solidFill>
                  <a:schemeClr val="bg1"/>
                </a:solidFill>
                <a:latin typeface="+mn-lt"/>
                <a:cs typeface="Arial" pitchFamily="34" charset="0"/>
              </a:rPr>
              <a:t>Knowledge economy</a:t>
            </a:r>
            <a:endParaRPr lang="de-DE" sz="2400" b="1">
              <a:solidFill>
                <a:schemeClr val="bg1"/>
              </a:solidFill>
              <a:latin typeface="+mn-lt"/>
              <a:cs typeface="Arial" pitchFamily="34" charset="0"/>
            </a:endParaRPr>
          </a:p>
        </p:txBody>
      </p:sp>
      <p:sp>
        <p:nvSpPr>
          <p:cNvPr id="15" name="Textfeld 14"/>
          <p:cNvSpPr txBox="1"/>
          <p:nvPr/>
        </p:nvSpPr>
        <p:spPr>
          <a:xfrm>
            <a:off x="467544" y="2835079"/>
            <a:ext cx="7560840" cy="400110"/>
          </a:xfrm>
          <a:prstGeom prst="rect">
            <a:avLst/>
          </a:prstGeom>
          <a:noFill/>
        </p:spPr>
        <p:txBody>
          <a:bodyPr wrap="square" rtlCol="0" anchor="ctr">
            <a:spAutoFit/>
          </a:bodyPr>
          <a:lstStyle/>
          <a:p>
            <a:r>
              <a:rPr lang="en-US" sz="2000" b="1" smtClean="0">
                <a:latin typeface="+mn-lt"/>
              </a:rPr>
              <a:t>28,100 active scholarly peer-reviewed journals </a:t>
            </a:r>
            <a:r>
              <a:rPr lang="en-US" sz="2000" smtClean="0">
                <a:latin typeface="+mn-lt"/>
              </a:rPr>
              <a:t>in mid 2012</a:t>
            </a:r>
            <a:endParaRPr lang="de-DE" sz="2000">
              <a:latin typeface="+mn-lt"/>
            </a:endParaRPr>
          </a:p>
        </p:txBody>
      </p:sp>
      <p:sp>
        <p:nvSpPr>
          <p:cNvPr id="17" name="Textfeld 16"/>
          <p:cNvSpPr txBox="1"/>
          <p:nvPr/>
        </p:nvSpPr>
        <p:spPr>
          <a:xfrm>
            <a:off x="467544" y="3692351"/>
            <a:ext cx="7488832" cy="400110"/>
          </a:xfrm>
          <a:prstGeom prst="rect">
            <a:avLst/>
          </a:prstGeom>
          <a:noFill/>
        </p:spPr>
        <p:txBody>
          <a:bodyPr wrap="square" rtlCol="0" anchor="ctr">
            <a:spAutoFit/>
          </a:bodyPr>
          <a:lstStyle/>
          <a:p>
            <a:r>
              <a:rPr lang="en-US" sz="2000" b="1" smtClean="0">
                <a:latin typeface="+mn-lt"/>
              </a:rPr>
              <a:t>grown</a:t>
            </a:r>
            <a:r>
              <a:rPr lang="en-US" sz="2000" smtClean="0">
                <a:latin typeface="+mn-lt"/>
              </a:rPr>
              <a:t> steadily for over two centuries, by about </a:t>
            </a:r>
            <a:r>
              <a:rPr lang="en-US" sz="2000" b="1" smtClean="0">
                <a:latin typeface="+mn-lt"/>
              </a:rPr>
              <a:t>3% and 3.5% per year</a:t>
            </a:r>
            <a:endParaRPr lang="de-DE" sz="2000" b="1">
              <a:latin typeface="+mn-lt"/>
            </a:endParaRPr>
          </a:p>
        </p:txBody>
      </p:sp>
      <p:sp>
        <p:nvSpPr>
          <p:cNvPr id="27" name="Textfeld 26"/>
          <p:cNvSpPr txBox="1"/>
          <p:nvPr/>
        </p:nvSpPr>
        <p:spPr>
          <a:xfrm>
            <a:off x="467544" y="1670031"/>
            <a:ext cx="7992888" cy="707886"/>
          </a:xfrm>
          <a:prstGeom prst="rect">
            <a:avLst/>
          </a:prstGeom>
          <a:noFill/>
        </p:spPr>
        <p:txBody>
          <a:bodyPr wrap="square" rtlCol="0" anchor="ctr">
            <a:spAutoFit/>
          </a:bodyPr>
          <a:lstStyle/>
          <a:p>
            <a:pPr>
              <a:tabLst>
                <a:tab pos="0" algn="l"/>
              </a:tabLst>
            </a:pPr>
            <a:r>
              <a:rPr lang="en-US" sz="2000" smtClean="0">
                <a:latin typeface="+mn-lt"/>
              </a:rPr>
              <a:t>About </a:t>
            </a:r>
            <a:r>
              <a:rPr lang="en-US" sz="2000" b="1" smtClean="0">
                <a:latin typeface="+mn-lt"/>
              </a:rPr>
              <a:t>5000–10,000 journal publishers </a:t>
            </a:r>
            <a:r>
              <a:rPr lang="en-US" sz="2000" smtClean="0">
                <a:latin typeface="+mn-lt"/>
              </a:rPr>
              <a:t>globally, of which around 5000 are included in the Scopus database.</a:t>
            </a:r>
            <a:endParaRPr lang="de-DE" sz="2000">
              <a:latin typeface="+mn-lt"/>
            </a:endParaRPr>
          </a:p>
        </p:txBody>
      </p:sp>
      <p:sp>
        <p:nvSpPr>
          <p:cNvPr id="20" name="Textfeld 19"/>
          <p:cNvSpPr txBox="1"/>
          <p:nvPr/>
        </p:nvSpPr>
        <p:spPr>
          <a:xfrm>
            <a:off x="323528" y="5877272"/>
            <a:ext cx="8568952" cy="523220"/>
          </a:xfrm>
          <a:prstGeom prst="rect">
            <a:avLst/>
          </a:prstGeom>
          <a:noFill/>
        </p:spPr>
        <p:txBody>
          <a:bodyPr wrap="square" rtlCol="0">
            <a:spAutoFit/>
          </a:bodyPr>
          <a:lstStyle/>
          <a:p>
            <a:pPr algn="ctr"/>
            <a:r>
              <a:rPr lang="en-US" sz="1400" smtClean="0">
                <a:latin typeface="+mn-lt"/>
              </a:rPr>
              <a:t>M.Ware/M. Mabe; The stm report . an overview of scientific and scholarly journal publishing. </a:t>
            </a:r>
            <a:br>
              <a:rPr lang="en-US" sz="1400" smtClean="0">
                <a:latin typeface="+mn-lt"/>
              </a:rPr>
            </a:br>
            <a:r>
              <a:rPr lang="en-US" sz="1400" smtClean="0">
                <a:latin typeface="+mn-lt"/>
              </a:rPr>
              <a:t>STM, Third edition  November 2012</a:t>
            </a:r>
            <a:endParaRPr lang="de-DE" sz="1400">
              <a:latin typeface="+mn-lt"/>
            </a:endParaRPr>
          </a:p>
        </p:txBody>
      </p:sp>
      <p:sp>
        <p:nvSpPr>
          <p:cNvPr id="21" name="Textfeld 20"/>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smtClean="0">
                <a:solidFill>
                  <a:schemeClr val="bg1"/>
                </a:solidFill>
                <a:latin typeface="+mn-lt"/>
              </a:rPr>
              <a:t>Publishing industry in science</a:t>
            </a:r>
            <a:endParaRPr lang="de-DE" sz="1600">
              <a:solidFill>
                <a:schemeClr val="bg1"/>
              </a:solidFill>
              <a:latin typeface="+mn-lt"/>
            </a:endParaRPr>
          </a:p>
        </p:txBody>
      </p:sp>
      <p:sp>
        <p:nvSpPr>
          <p:cNvPr id="22" name="Textfeld 21"/>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smtClean="0">
                <a:solidFill>
                  <a:schemeClr val="bg1"/>
                </a:solidFill>
                <a:latin typeface="+mn-lt"/>
              </a:rPr>
              <a:t>commercial</a:t>
            </a:r>
          </a:p>
          <a:p>
            <a:pPr algn="ctr" eaLnBrk="0" hangingPunct="0"/>
            <a:r>
              <a:rPr lang="de-DE" sz="2000" b="1" smtClean="0">
                <a:solidFill>
                  <a:schemeClr val="bg1"/>
                </a:solidFill>
                <a:latin typeface="+mn-lt"/>
              </a:rPr>
              <a:t>Information markets</a:t>
            </a:r>
            <a:endParaRPr lang="de-DE" sz="1600">
              <a:solidFill>
                <a:schemeClr val="bg1"/>
              </a:solidFill>
              <a:latin typeface="+mn-lt"/>
            </a:endParaRPr>
          </a:p>
        </p:txBody>
      </p:sp>
      <p:sp>
        <p:nvSpPr>
          <p:cNvPr id="12"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12</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smtClean="0">
                <a:solidFill>
                  <a:schemeClr val="bg1"/>
                </a:solidFill>
                <a:latin typeface="+mn-lt"/>
                <a:cs typeface="Arial" pitchFamily="34" charset="0"/>
              </a:rPr>
              <a:t>Knowledge economy</a:t>
            </a:r>
            <a:endParaRPr lang="de-DE" sz="2400" b="1">
              <a:solidFill>
                <a:schemeClr val="bg1"/>
              </a:solidFill>
              <a:latin typeface="+mn-lt"/>
              <a:cs typeface="Arial" pitchFamily="34" charset="0"/>
            </a:endParaRPr>
          </a:p>
        </p:txBody>
      </p:sp>
      <p:sp>
        <p:nvSpPr>
          <p:cNvPr id="16" name="Textfeld 15"/>
          <p:cNvSpPr txBox="1"/>
          <p:nvPr/>
        </p:nvSpPr>
        <p:spPr>
          <a:xfrm>
            <a:off x="467544" y="1901443"/>
            <a:ext cx="7056784" cy="400110"/>
          </a:xfrm>
          <a:prstGeom prst="rect">
            <a:avLst/>
          </a:prstGeom>
          <a:noFill/>
        </p:spPr>
        <p:txBody>
          <a:bodyPr wrap="square" rtlCol="0" anchor="ctr">
            <a:spAutoFit/>
          </a:bodyPr>
          <a:lstStyle/>
          <a:p>
            <a:r>
              <a:rPr lang="en-US" sz="2000" smtClean="0">
                <a:latin typeface="+mn-lt"/>
              </a:rPr>
              <a:t>publishing about </a:t>
            </a:r>
            <a:r>
              <a:rPr lang="en-US" sz="2000" b="1" smtClean="0">
                <a:latin typeface="+mn-lt"/>
              </a:rPr>
              <a:t>1.8–1.9 million articles a year</a:t>
            </a:r>
            <a:endParaRPr lang="de-DE" sz="2000" b="1">
              <a:latin typeface="+mn-lt"/>
            </a:endParaRPr>
          </a:p>
        </p:txBody>
      </p:sp>
      <p:sp>
        <p:nvSpPr>
          <p:cNvPr id="18" name="Textfeld 17"/>
          <p:cNvSpPr txBox="1"/>
          <p:nvPr/>
        </p:nvSpPr>
        <p:spPr>
          <a:xfrm>
            <a:off x="467544" y="2596263"/>
            <a:ext cx="7056784" cy="707886"/>
          </a:xfrm>
          <a:prstGeom prst="rect">
            <a:avLst/>
          </a:prstGeom>
          <a:noFill/>
        </p:spPr>
        <p:txBody>
          <a:bodyPr wrap="square" rtlCol="0" anchor="ctr">
            <a:spAutoFit/>
          </a:bodyPr>
          <a:lstStyle/>
          <a:p>
            <a:r>
              <a:rPr lang="en-US" sz="2000" smtClean="0">
                <a:latin typeface="+mn-lt"/>
              </a:rPr>
              <a:t>the CrossRef database included </a:t>
            </a:r>
            <a:r>
              <a:rPr lang="en-US" sz="2000" b="1" smtClean="0">
                <a:latin typeface="+mn-lt"/>
              </a:rPr>
              <a:t>over 56 million DOIs</a:t>
            </a:r>
            <a:r>
              <a:rPr lang="en-US" sz="2000" smtClean="0">
                <a:latin typeface="+mn-lt"/>
              </a:rPr>
              <a:t>, of which </a:t>
            </a:r>
            <a:r>
              <a:rPr lang="en-US" sz="2000" b="1" smtClean="0">
                <a:latin typeface="+mn-lt"/>
              </a:rPr>
              <a:t>46 million refer to journal articles</a:t>
            </a:r>
            <a:endParaRPr lang="de-DE" sz="2000" b="1">
              <a:latin typeface="+mn-lt"/>
            </a:endParaRPr>
          </a:p>
        </p:txBody>
      </p:sp>
      <p:sp>
        <p:nvSpPr>
          <p:cNvPr id="19" name="Textfeld 18"/>
          <p:cNvSpPr txBox="1"/>
          <p:nvPr/>
        </p:nvSpPr>
        <p:spPr>
          <a:xfrm>
            <a:off x="467544" y="3598858"/>
            <a:ext cx="7056784" cy="1015663"/>
          </a:xfrm>
          <a:prstGeom prst="rect">
            <a:avLst/>
          </a:prstGeom>
          <a:noFill/>
        </p:spPr>
        <p:txBody>
          <a:bodyPr wrap="square" rtlCol="0" anchor="ctr">
            <a:spAutoFit/>
          </a:bodyPr>
          <a:lstStyle/>
          <a:p>
            <a:r>
              <a:rPr lang="en-US" sz="2000" b="1" smtClean="0">
                <a:latin typeface="+mn-lt"/>
              </a:rPr>
              <a:t>10,675 journals </a:t>
            </a:r>
            <a:r>
              <a:rPr lang="en-US" sz="2000" smtClean="0">
                <a:latin typeface="+mn-lt"/>
              </a:rPr>
              <a:t>included in Thomson Reuter’s Journal </a:t>
            </a:r>
            <a:r>
              <a:rPr lang="en-US" sz="2000" b="1" smtClean="0">
                <a:latin typeface="+mn-lt"/>
              </a:rPr>
              <a:t>Citation Reports database</a:t>
            </a:r>
            <a:r>
              <a:rPr lang="en-US" sz="2000" smtClean="0">
                <a:latin typeface="+mn-lt"/>
              </a:rPr>
              <a:t> (8200  in the Science Edition and 2900 in the Social Sciences Edition</a:t>
            </a:r>
            <a:r>
              <a:rPr lang="en-US" sz="2000" smtClean="0">
                <a:latin typeface="+mn-lt"/>
                <a:sym typeface="Wingdings" pitchFamily="2" charset="2"/>
              </a:rPr>
              <a:t>)</a:t>
            </a:r>
            <a:endParaRPr lang="de-DE" sz="2000">
              <a:latin typeface="+mn-lt"/>
            </a:endParaRPr>
          </a:p>
        </p:txBody>
      </p:sp>
      <p:sp>
        <p:nvSpPr>
          <p:cNvPr id="20" name="Textfeld 19"/>
          <p:cNvSpPr txBox="1"/>
          <p:nvPr/>
        </p:nvSpPr>
        <p:spPr>
          <a:xfrm>
            <a:off x="323528" y="5877272"/>
            <a:ext cx="8568952" cy="523220"/>
          </a:xfrm>
          <a:prstGeom prst="rect">
            <a:avLst/>
          </a:prstGeom>
          <a:noFill/>
        </p:spPr>
        <p:txBody>
          <a:bodyPr wrap="square" rtlCol="0">
            <a:spAutoFit/>
          </a:bodyPr>
          <a:lstStyle/>
          <a:p>
            <a:pPr algn="ctr"/>
            <a:r>
              <a:rPr lang="en-US" sz="1400" smtClean="0">
                <a:latin typeface="+mn-lt"/>
              </a:rPr>
              <a:t>M.Ware/M. Mabe; The stm report . an overview of scientific and scholarly journal publishing. </a:t>
            </a:r>
            <a:br>
              <a:rPr lang="en-US" sz="1400" smtClean="0">
                <a:latin typeface="+mn-lt"/>
              </a:rPr>
            </a:br>
            <a:r>
              <a:rPr lang="en-US" sz="1400" smtClean="0">
                <a:latin typeface="+mn-lt"/>
              </a:rPr>
              <a:t>STM, Third edition  November 2012</a:t>
            </a:r>
            <a:endParaRPr lang="de-DE" sz="1400">
              <a:latin typeface="+mn-lt"/>
            </a:endParaRPr>
          </a:p>
        </p:txBody>
      </p:sp>
      <p:sp>
        <p:nvSpPr>
          <p:cNvPr id="21" name="Textfeld 20"/>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smtClean="0">
                <a:solidFill>
                  <a:schemeClr val="bg1"/>
                </a:solidFill>
                <a:latin typeface="+mn-lt"/>
              </a:rPr>
              <a:t>Publishing industry in science</a:t>
            </a:r>
            <a:endParaRPr lang="de-DE" sz="1600">
              <a:solidFill>
                <a:schemeClr val="bg1"/>
              </a:solidFill>
              <a:latin typeface="+mn-lt"/>
            </a:endParaRPr>
          </a:p>
        </p:txBody>
      </p:sp>
      <p:sp>
        <p:nvSpPr>
          <p:cNvPr id="22" name="Textfeld 21"/>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smtClean="0">
                <a:solidFill>
                  <a:schemeClr val="bg1"/>
                </a:solidFill>
                <a:latin typeface="+mn-lt"/>
              </a:rPr>
              <a:t>commercial</a:t>
            </a:r>
          </a:p>
          <a:p>
            <a:pPr algn="ctr" eaLnBrk="0" hangingPunct="0"/>
            <a:r>
              <a:rPr lang="de-DE" sz="2000" b="1" smtClean="0">
                <a:solidFill>
                  <a:schemeClr val="bg1"/>
                </a:solidFill>
                <a:latin typeface="+mn-lt"/>
              </a:rPr>
              <a:t>Information markets</a:t>
            </a:r>
            <a:endParaRPr lang="de-DE" sz="1600">
              <a:solidFill>
                <a:schemeClr val="bg1"/>
              </a:solidFill>
              <a:latin typeface="+mn-lt"/>
            </a:endParaRPr>
          </a:p>
        </p:txBody>
      </p:sp>
      <p:sp>
        <p:nvSpPr>
          <p:cNvPr id="12"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13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2564904"/>
            <a:ext cx="7560840" cy="2400657"/>
          </a:xfrm>
          <a:prstGeom prst="rect">
            <a:avLst/>
          </a:prstGeom>
          <a:noFill/>
        </p:spPr>
        <p:txBody>
          <a:bodyPr wrap="square" rtlCol="0">
            <a:spAutoFit/>
          </a:bodyPr>
          <a:lstStyle/>
          <a:p>
            <a:pPr algn="ctr"/>
            <a:r>
              <a:rPr lang="en-US" sz="2000" smtClean="0">
                <a:latin typeface="+mn-lt"/>
              </a:rPr>
              <a:t>Knowledge ecology the </a:t>
            </a:r>
            <a:r>
              <a:rPr lang="en-US" sz="2000" b="1" smtClean="0">
                <a:latin typeface="+mn-lt"/>
              </a:rPr>
              <a:t>sustainable treatment of knowledge and information.</a:t>
            </a:r>
          </a:p>
          <a:p>
            <a:pPr algn="ctr"/>
            <a:endParaRPr lang="en-US" sz="2000" smtClean="0">
              <a:latin typeface="+mn-lt"/>
            </a:endParaRPr>
          </a:p>
          <a:p>
            <a:pPr algn="ctr">
              <a:lnSpc>
                <a:spcPct val="150000"/>
              </a:lnSpc>
            </a:pPr>
            <a:r>
              <a:rPr lang="en-US" sz="2000" smtClean="0">
                <a:latin typeface="+mn-lt"/>
              </a:rPr>
              <a:t>This can only be achieved not by making knowledge a scarce resource but making it </a:t>
            </a:r>
            <a:r>
              <a:rPr lang="en-US" sz="2000" b="1" smtClean="0">
                <a:latin typeface="+mn-lt"/>
              </a:rPr>
              <a:t>an open space and providing open access to and free use of it.</a:t>
            </a:r>
            <a:endParaRPr lang="en-US" sz="2000" b="1">
              <a:latin typeface="+mn-lt"/>
            </a:endParaRPr>
          </a:p>
        </p:txBody>
      </p:sp>
      <p:sp>
        <p:nvSpPr>
          <p:cNvPr id="5" name="Rectangle 2"/>
          <p:cNvSpPr txBox="1">
            <a:spLocks/>
          </p:cNvSpPr>
          <p:nvPr/>
        </p:nvSpPr>
        <p:spPr bwMode="auto">
          <a:xfrm>
            <a:off x="2267744" y="620688"/>
            <a:ext cx="4536504" cy="1512168"/>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3600" b="0" i="0" u="none" strike="noStrike" kern="1200" cap="none" spc="0" normalizeH="0" baseline="0" noProof="0" smtClean="0">
                <a:ln>
                  <a:noFill/>
                </a:ln>
                <a:solidFill>
                  <a:schemeClr val="bg1"/>
                </a:solidFill>
                <a:effectLst/>
                <a:uLnTx/>
                <a:uFillTx/>
                <a:latin typeface="Calibri" pitchFamily="34"/>
                <a:ea typeface="Arial Unicode MS" pitchFamily="2"/>
                <a:cs typeface="Tahoma" pitchFamily="2"/>
              </a:rPr>
              <a:t>Knowledge</a:t>
            </a:r>
            <a:r>
              <a:rPr kumimoji="0" lang="de-DE" sz="3600" b="0" i="0" u="none" strike="noStrike" kern="1200" cap="none" spc="0" normalizeH="0" noProof="0" smtClean="0">
                <a:ln>
                  <a:noFill/>
                </a:ln>
                <a:solidFill>
                  <a:schemeClr val="bg1"/>
                </a:solidFill>
                <a:effectLst/>
                <a:uLnTx/>
                <a:uFillTx/>
                <a:latin typeface="Calibri" pitchFamily="34"/>
                <a:ea typeface="Arial Unicode MS" pitchFamily="2"/>
                <a:cs typeface="Tahoma" pitchFamily="2"/>
              </a:rPr>
              <a:t> ecology</a:t>
            </a:r>
            <a:endParaRPr kumimoji="0" lang="de-DE" sz="36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1115616" y="1916832"/>
            <a:ext cx="6840760" cy="144016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400" b="0" i="0" u="none" strike="noStrike" kern="1200" cap="none" spc="0" normalizeH="0" baseline="0" noProof="0" smtClean="0">
                <a:ln>
                  <a:noFill/>
                </a:ln>
                <a:solidFill>
                  <a:schemeClr val="bg1"/>
                </a:solidFill>
                <a:effectLst/>
                <a:uLnTx/>
                <a:uFillTx/>
                <a:latin typeface="+mn-lt"/>
                <a:ea typeface="Arial Unicode MS" pitchFamily="2"/>
                <a:cs typeface="Tahoma" pitchFamily="2"/>
              </a:rPr>
              <a:t>Towards a </a:t>
            </a:r>
            <a:r>
              <a:rPr kumimoji="0" lang="en-US" sz="3200" b="0" i="0" u="none" strike="noStrike" kern="1200" cap="none" spc="0" normalizeH="0" baseline="0" noProof="0" smtClean="0">
                <a:ln>
                  <a:noFill/>
                </a:ln>
                <a:solidFill>
                  <a:schemeClr val="bg1"/>
                </a:solidFill>
                <a:effectLst/>
                <a:uLnTx/>
                <a:uFillTx/>
                <a:latin typeface="+mn-lt"/>
                <a:ea typeface="Arial Unicode MS" pitchFamily="2"/>
                <a:cs typeface="Tahoma" pitchFamily="2"/>
              </a:rPr>
              <a:t>commons-based</a:t>
            </a:r>
            <a:r>
              <a:rPr kumimoji="0" lang="en-US" sz="2400" b="0" i="0" u="none" strike="noStrike" kern="1200" cap="none" spc="0" normalizeH="0" baseline="0" noProof="0" smtClean="0">
                <a:ln>
                  <a:noFill/>
                </a:ln>
                <a:solidFill>
                  <a:schemeClr val="bg1"/>
                </a:solidFill>
                <a:effectLst/>
                <a:uLnTx/>
                <a:uFillTx/>
                <a:latin typeface="+mn-lt"/>
                <a:ea typeface="Arial Unicode MS" pitchFamily="2"/>
                <a:cs typeface="Tahoma" pitchFamily="2"/>
              </a:rPr>
              <a:t> understanding of knowledge and information</a:t>
            </a:r>
            <a:endParaRPr kumimoji="0" lang="de-DE" sz="24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27384"/>
            <a:ext cx="9144000" cy="72008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200" b="0" i="0" u="none" strike="noStrike" kern="1200" cap="none" spc="0" normalizeH="0" baseline="0" noProof="0" smtClean="0">
                <a:ln>
                  <a:noFill/>
                </a:ln>
                <a:solidFill>
                  <a:schemeClr val="bg1"/>
                </a:solidFill>
                <a:effectLst/>
                <a:uLnTx/>
                <a:uFillTx/>
                <a:latin typeface="+mn-lt"/>
                <a:ea typeface="Arial Unicode MS" pitchFamily="2"/>
                <a:cs typeface="Tahoma" pitchFamily="2"/>
              </a:rPr>
              <a:t>Towards a commons-based understanding of knowledge and information</a:t>
            </a:r>
            <a:endParaRPr kumimoji="0" lang="de-DE" sz="22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
        <p:nvSpPr>
          <p:cNvPr id="3" name="Text Box 1028"/>
          <p:cNvSpPr txBox="1">
            <a:spLocks noChangeArrowheads="1"/>
          </p:cNvSpPr>
          <p:nvPr/>
        </p:nvSpPr>
        <p:spPr bwMode="auto">
          <a:xfrm>
            <a:off x="827584" y="1052736"/>
            <a:ext cx="7561213" cy="4462760"/>
          </a:xfrm>
          <a:prstGeom prst="rect">
            <a:avLst/>
          </a:prstGeom>
          <a:noFill/>
          <a:ln w="12700">
            <a:noFill/>
            <a:miter lim="800000"/>
            <a:headEnd type="none" w="sm" len="sm"/>
            <a:tailEnd type="none" w="sm" len="sm"/>
          </a:ln>
          <a:effectLst/>
        </p:spPr>
        <p:txBody>
          <a:bodyPr wrap="square">
            <a:spAutoFit/>
          </a:bodyPr>
          <a:lstStyle/>
          <a:p>
            <a:r>
              <a:rPr lang="en-US" sz="2000" smtClean="0">
                <a:latin typeface="+mn-lt"/>
              </a:rPr>
              <a:t>The concept of </a:t>
            </a:r>
            <a:r>
              <a:rPr lang="en-US" sz="2400" b="1" smtClean="0">
                <a:latin typeface="+mn-lt"/>
              </a:rPr>
              <a:t>knowledge and information as commons </a:t>
            </a:r>
            <a:r>
              <a:rPr lang="en-US" sz="2000" smtClean="0">
                <a:latin typeface="+mn-lt"/>
              </a:rPr>
              <a:t>will be used</a:t>
            </a:r>
          </a:p>
          <a:p>
            <a:endParaRPr lang="en-US" sz="2000" smtClean="0">
              <a:latin typeface="+mn-lt"/>
            </a:endParaRPr>
          </a:p>
          <a:p>
            <a:r>
              <a:rPr lang="en-US" sz="2000" smtClean="0">
                <a:latin typeface="+mn-lt"/>
              </a:rPr>
              <a:t>to </a:t>
            </a:r>
            <a:r>
              <a:rPr lang="en-US" sz="2000" b="1" smtClean="0">
                <a:latin typeface="+mn-lt"/>
              </a:rPr>
              <a:t>overcome</a:t>
            </a:r>
            <a:r>
              <a:rPr lang="en-US" sz="2000" smtClean="0">
                <a:latin typeface="+mn-lt"/>
              </a:rPr>
              <a:t>  both </a:t>
            </a:r>
            <a:endParaRPr lang="en-US" sz="2000" smtClean="0">
              <a:latin typeface="+mn-lt"/>
            </a:endParaRPr>
          </a:p>
          <a:p>
            <a:endParaRPr lang="en-US" sz="2000" smtClean="0">
              <a:latin typeface="+mn-lt"/>
            </a:endParaRPr>
          </a:p>
          <a:p>
            <a:pPr marL="360363" indent="-360363">
              <a:lnSpc>
                <a:spcPct val="150000"/>
              </a:lnSpc>
              <a:buFont typeface="Wingdings" pitchFamily="2" charset="2"/>
              <a:buChar char="Ø"/>
            </a:pPr>
            <a:r>
              <a:rPr lang="en-US" sz="2000" smtClean="0">
                <a:latin typeface="+mn-lt"/>
              </a:rPr>
              <a:t>the </a:t>
            </a:r>
            <a:r>
              <a:rPr lang="en-US" sz="2000" b="1" i="1" smtClean="0">
                <a:latin typeface="+mn-lt"/>
              </a:rPr>
              <a:t>current deadlock </a:t>
            </a:r>
            <a:r>
              <a:rPr lang="en-US" sz="2000" i="1" smtClean="0">
                <a:latin typeface="+mn-lt"/>
              </a:rPr>
              <a:t>in the worldwide </a:t>
            </a:r>
            <a:r>
              <a:rPr lang="en-US" sz="2000" b="1" i="1" smtClean="0">
                <a:latin typeface="+mn-lt"/>
              </a:rPr>
              <a:t>copyright regulation</a:t>
            </a:r>
          </a:p>
          <a:p>
            <a:pPr marL="360363" indent="-360363">
              <a:lnSpc>
                <a:spcPct val="150000"/>
              </a:lnSpc>
              <a:buFont typeface="Wingdings" pitchFamily="2" charset="2"/>
              <a:buChar char="Ø"/>
            </a:pPr>
            <a:r>
              <a:rPr lang="en-US" sz="2000" i="1" smtClean="0">
                <a:latin typeface="+mn-lt"/>
              </a:rPr>
              <a:t>the dominance of the  </a:t>
            </a:r>
            <a:r>
              <a:rPr lang="en-US" sz="2000" b="1" smtClean="0">
                <a:latin typeface="+mn-lt"/>
              </a:rPr>
              <a:t>commercial exploitation of knowledge and </a:t>
            </a:r>
            <a:r>
              <a:rPr lang="en-US" sz="2000" b="1" smtClean="0">
                <a:latin typeface="+mn-lt"/>
              </a:rPr>
              <a:t>information</a:t>
            </a:r>
          </a:p>
          <a:p>
            <a:pPr marL="360363" indent="-360363">
              <a:lnSpc>
                <a:spcPct val="150000"/>
              </a:lnSpc>
            </a:pPr>
            <a:endParaRPr lang="en-US" sz="2000" smtClean="0">
              <a:latin typeface="+mn-lt"/>
            </a:endParaRPr>
          </a:p>
          <a:p>
            <a:pPr marL="360363" indent="-360363">
              <a:lnSpc>
                <a:spcPct val="150000"/>
              </a:lnSpc>
            </a:pPr>
            <a:r>
              <a:rPr lang="en-US" sz="2000" smtClean="0">
                <a:latin typeface="+mn-lt"/>
              </a:rPr>
              <a:t>And </a:t>
            </a:r>
            <a:r>
              <a:rPr lang="en-US" sz="2000" smtClean="0">
                <a:latin typeface="+mn-lt"/>
              </a:rPr>
              <a:t>to restore the </a:t>
            </a:r>
            <a:r>
              <a:rPr lang="en-US" sz="2000" b="1" smtClean="0">
                <a:latin typeface="+mn-lt"/>
              </a:rPr>
              <a:t>legitimate claims  of the public need for free and open access </a:t>
            </a:r>
            <a:r>
              <a:rPr lang="en-US" sz="2000" smtClean="0">
                <a:latin typeface="+mn-lt"/>
              </a:rPr>
              <a:t>and use of published knowledge.</a:t>
            </a:r>
            <a:endParaRPr lang="de-DE" sz="2000" b="1">
              <a:solidFill>
                <a:srgbClr val="002060"/>
              </a:solidFill>
              <a:latin typeface="+mn-lt"/>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27384"/>
            <a:ext cx="9144000" cy="72008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200" b="0" i="0" u="none" strike="noStrike" kern="1200" cap="none" spc="0" normalizeH="0" baseline="0" noProof="0" smtClean="0">
                <a:ln>
                  <a:noFill/>
                </a:ln>
                <a:solidFill>
                  <a:schemeClr val="bg1"/>
                </a:solidFill>
                <a:effectLst/>
                <a:uLnTx/>
                <a:uFillTx/>
                <a:latin typeface="+mn-lt"/>
                <a:ea typeface="Arial Unicode MS" pitchFamily="2"/>
                <a:cs typeface="Tahoma" pitchFamily="2"/>
              </a:rPr>
              <a:t>Towards a commons-based understanding of knowledge and information</a:t>
            </a:r>
            <a:endParaRPr kumimoji="0" lang="de-DE" sz="22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
        <p:nvSpPr>
          <p:cNvPr id="5" name="Rectangle 2"/>
          <p:cNvSpPr txBox="1">
            <a:spLocks/>
          </p:cNvSpPr>
          <p:nvPr/>
        </p:nvSpPr>
        <p:spPr bwMode="auto">
          <a:xfrm>
            <a:off x="2123728" y="1628800"/>
            <a:ext cx="4536504" cy="2592288"/>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3600" b="0" i="0" u="none" strike="noStrike" kern="1200" cap="none" spc="0" normalizeH="0" baseline="0" noProof="0" dirty="0" smtClean="0">
                <a:ln>
                  <a:noFill/>
                </a:ln>
                <a:solidFill>
                  <a:schemeClr val="bg1"/>
                </a:solidFill>
                <a:effectLst/>
                <a:uLnTx/>
                <a:uFillTx/>
                <a:latin typeface="Calibri" pitchFamily="34"/>
                <a:ea typeface="Arial Unicode MS" pitchFamily="2"/>
                <a:cs typeface="Tahoma" pitchFamily="2"/>
              </a:rPr>
              <a:t/>
            </a:r>
            <a:br>
              <a:rPr kumimoji="0" lang="de-DE" sz="3600" b="0" i="0" u="none" strike="noStrike" kern="1200" cap="none" spc="0" normalizeH="0" baseline="0" noProof="0" dirty="0" smtClean="0">
                <a:ln>
                  <a:noFill/>
                </a:ln>
                <a:solidFill>
                  <a:schemeClr val="bg1"/>
                </a:solidFill>
                <a:effectLst/>
                <a:uLnTx/>
                <a:uFillTx/>
                <a:latin typeface="Calibri" pitchFamily="34"/>
                <a:ea typeface="Arial Unicode MS" pitchFamily="2"/>
                <a:cs typeface="Tahoma" pitchFamily="2"/>
              </a:rPr>
            </a:br>
            <a:r>
              <a:rPr kumimoji="0" lang="de-DE" sz="3600" b="0" i="0" u="none" strike="noStrike" kern="1200" cap="none" spc="0" normalizeH="0" baseline="0" noProof="0" dirty="0" smtClean="0">
                <a:ln>
                  <a:noFill/>
                </a:ln>
                <a:solidFill>
                  <a:schemeClr val="bg1"/>
                </a:solidFill>
                <a:effectLst/>
                <a:uLnTx/>
                <a:uFillTx/>
                <a:latin typeface="Calibri" pitchFamily="34"/>
                <a:ea typeface="Arial Unicode MS" pitchFamily="2"/>
                <a:cs typeface="Tahoma" pitchFamily="2"/>
              </a:rPr>
              <a:t>Commons</a:t>
            </a:r>
            <a:endParaRPr kumimoji="0" lang="de-DE" sz="3600" b="0" i="0" u="none" strike="noStrike" kern="1200" cap="none" spc="0" normalizeH="0" baseline="0" noProof="0" dirty="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27384"/>
            <a:ext cx="9144000" cy="72008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200" b="0" i="0" u="none" strike="noStrike" kern="1200" cap="none" spc="0" normalizeH="0" baseline="0" noProof="0" smtClean="0">
                <a:ln>
                  <a:noFill/>
                </a:ln>
                <a:solidFill>
                  <a:schemeClr val="bg1"/>
                </a:solidFill>
                <a:effectLst/>
                <a:uLnTx/>
                <a:uFillTx/>
                <a:latin typeface="+mn-lt"/>
                <a:ea typeface="Arial Unicode MS" pitchFamily="2"/>
                <a:cs typeface="Tahoma" pitchFamily="2"/>
              </a:rPr>
              <a:t>Towards a commons-based understanding of knowledge and information</a:t>
            </a:r>
            <a:endParaRPr kumimoji="0" lang="de-DE" sz="22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grpSp>
        <p:nvGrpSpPr>
          <p:cNvPr id="2" name="Gruppieren 18"/>
          <p:cNvGrpSpPr>
            <a:grpSpLocks/>
          </p:cNvGrpSpPr>
          <p:nvPr/>
        </p:nvGrpSpPr>
        <p:grpSpPr bwMode="auto">
          <a:xfrm>
            <a:off x="2771800" y="2348880"/>
            <a:ext cx="6228184" cy="3625076"/>
            <a:chOff x="2376004" y="1619996"/>
            <a:chExt cx="6716158" cy="4506722"/>
          </a:xfrm>
        </p:grpSpPr>
        <p:pic>
          <p:nvPicPr>
            <p:cNvPr id="7" name="Grafik 16"/>
            <p:cNvPicPr>
              <a:picLocks noChangeAspect="1"/>
            </p:cNvPicPr>
            <p:nvPr/>
          </p:nvPicPr>
          <p:blipFill>
            <a:blip r:embed="rId3" cstate="print"/>
            <a:srcRect/>
            <a:stretch>
              <a:fillRect/>
            </a:stretch>
          </p:blipFill>
          <p:spPr bwMode="auto">
            <a:xfrm>
              <a:off x="2376004" y="1619996"/>
              <a:ext cx="6716158" cy="4069080"/>
            </a:xfrm>
            <a:prstGeom prst="rect">
              <a:avLst/>
            </a:prstGeom>
            <a:noFill/>
            <a:ln w="9525">
              <a:noFill/>
              <a:miter lim="800000"/>
              <a:headEnd/>
              <a:tailEnd/>
            </a:ln>
          </p:spPr>
        </p:pic>
        <p:sp>
          <p:nvSpPr>
            <p:cNvPr id="8" name="Textfeld 17"/>
            <p:cNvSpPr/>
            <p:nvPr/>
          </p:nvSpPr>
          <p:spPr>
            <a:xfrm>
              <a:off x="4611548" y="5736757"/>
              <a:ext cx="3723260" cy="3899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spcBef>
                  <a:spcPts val="0"/>
                </a:spcBef>
                <a:spcAft>
                  <a:spcPts val="0"/>
                </a:spcAft>
                <a:defRPr sz="1800" b="0" i="0" u="none" strike="noStrike" kern="0" cap="none" spc="0" baseline="0">
                  <a:solidFill>
                    <a:srgbClr val="000000"/>
                  </a:solidFill>
                  <a:uFillTx/>
                </a:defRPr>
              </a:pPr>
              <a:r>
                <a:rPr lang="de-DE" sz="1400" kern="0" smtClean="0">
                  <a:solidFill>
                    <a:srgbClr val="000000"/>
                  </a:solidFill>
                  <a:latin typeface="+mn-lt"/>
                  <a:ea typeface="Arial Unicode MS" pitchFamily="2"/>
                  <a:cs typeface="Tahoma" pitchFamily="2"/>
                </a:rPr>
                <a:t>From: </a:t>
              </a:r>
              <a:r>
                <a:rPr lang="de-DE" sz="1400" kern="0">
                  <a:solidFill>
                    <a:srgbClr val="000000"/>
                  </a:solidFill>
                  <a:latin typeface="+mn-lt"/>
                  <a:ea typeface="Arial Unicode MS" pitchFamily="2"/>
                  <a:cs typeface="Tahoma" pitchFamily="2"/>
                </a:rPr>
                <a:t>Peter Barnes: Capitalism 3.0</a:t>
              </a:r>
            </a:p>
          </p:txBody>
        </p:sp>
      </p:grpSp>
      <p:sp>
        <p:nvSpPr>
          <p:cNvPr id="9" name="Rectangle 2"/>
          <p:cNvSpPr txBox="1">
            <a:spLocks/>
          </p:cNvSpPr>
          <p:nvPr/>
        </p:nvSpPr>
        <p:spPr>
          <a:xfrm>
            <a:off x="5580112" y="756022"/>
            <a:ext cx="2806453" cy="512738"/>
          </a:xfrm>
          <a:prstGeom prst="rect">
            <a:avLst/>
          </a:prstGeom>
          <a:solidFill>
            <a:srgbClr val="002060"/>
          </a:solidFill>
        </p:spPr>
        <p:txBody>
          <a:bodyPr anchorCtr="1"/>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800" b="0" i="0" u="none" strike="noStrike" kern="1200" cap="none" spc="0" normalizeH="0" baseline="0" noProof="0" smtClean="0">
                <a:ln>
                  <a:noFill/>
                </a:ln>
                <a:solidFill>
                  <a:schemeClr val="bg1"/>
                </a:solidFill>
                <a:effectLst/>
                <a:uLnTx/>
                <a:uFillTx/>
                <a:latin typeface="+mn-lt"/>
                <a:ea typeface="Arial Unicode MS" pitchFamily="2"/>
                <a:cs typeface="Tahoma" pitchFamily="2"/>
              </a:rPr>
              <a:t>Commons</a:t>
            </a:r>
            <a:endParaRPr kumimoji="0" lang="de-DE" sz="2800" b="0" i="0" u="none" strike="noStrike" kern="1200" cap="none" spc="0" normalizeH="0" baseline="0" noProof="0" smtClean="0">
              <a:ln>
                <a:noFill/>
              </a:ln>
              <a:solidFill>
                <a:srgbClr val="FFFFFF"/>
              </a:solidFill>
              <a:effectLst/>
              <a:uLnTx/>
              <a:uFillTx/>
              <a:latin typeface="+mn-lt"/>
              <a:ea typeface="Arial Unicode MS" pitchFamily="34" charset="-128"/>
              <a:cs typeface="Arial" pitchFamily="34" charset="0"/>
            </a:endParaRPr>
          </a:p>
        </p:txBody>
      </p:sp>
      <p:sp>
        <p:nvSpPr>
          <p:cNvPr id="10" name="Untertitel 2"/>
          <p:cNvSpPr txBox="1">
            <a:spLocks/>
          </p:cNvSpPr>
          <p:nvPr/>
        </p:nvSpPr>
        <p:spPr bwMode="auto">
          <a:xfrm>
            <a:off x="323528" y="1412776"/>
            <a:ext cx="2304255" cy="936104"/>
          </a:xfrm>
          <a:prstGeom prst="rect">
            <a:avLst/>
          </a:prstGeom>
          <a:noFill/>
          <a:ln w="9525">
            <a:noFill/>
            <a:miter lim="800000"/>
            <a:headEnd/>
            <a:tailEnd/>
          </a:ln>
        </p:spPr>
        <p:txBody>
          <a:bodyPr>
            <a:normAutofit fontScale="25000" lnSpcReduction="20000"/>
          </a:bodyPr>
          <a:lstStyle/>
          <a:p>
            <a:pPr marL="342900" indent="-342900" fontAlgn="auto">
              <a:lnSpc>
                <a:spcPct val="170000"/>
              </a:lnSpc>
              <a:spcBef>
                <a:spcPct val="20000"/>
              </a:spcBef>
              <a:spcAft>
                <a:spcPts val="0"/>
              </a:spcAft>
              <a:buFont typeface="Arial" pitchFamily="34" charset="0"/>
              <a:buNone/>
              <a:defRPr/>
            </a:pPr>
            <a:r>
              <a:rPr lang="de-DE" sz="8000" b="1" smtClean="0">
                <a:solidFill>
                  <a:srgbClr val="002060"/>
                </a:solidFill>
                <a:latin typeface="+mn-lt"/>
              </a:rPr>
              <a:t>Common heritage of nature</a:t>
            </a:r>
            <a:endParaRPr lang="de-DE" sz="11200" b="1">
              <a:solidFill>
                <a:srgbClr val="002060"/>
              </a:solidFill>
              <a:latin typeface="+mn-lt"/>
            </a:endParaRPr>
          </a:p>
          <a:p>
            <a:pPr marL="342900" indent="-342900" fontAlgn="auto">
              <a:lnSpc>
                <a:spcPct val="170000"/>
              </a:lnSpc>
              <a:spcBef>
                <a:spcPct val="20000"/>
              </a:spcBef>
              <a:spcAft>
                <a:spcPts val="0"/>
              </a:spcAft>
              <a:buFont typeface="Arial" pitchFamily="34" charset="0"/>
              <a:buNone/>
              <a:defRPr/>
            </a:pPr>
            <a:endParaRPr lang="de-DE" sz="3200" b="1">
              <a:solidFill>
                <a:srgbClr val="002060"/>
              </a:solidFill>
              <a:latin typeface="+mn-lt"/>
            </a:endParaRPr>
          </a:p>
        </p:txBody>
      </p:sp>
      <p:sp>
        <p:nvSpPr>
          <p:cNvPr id="11" name="Untertitel 2"/>
          <p:cNvSpPr txBox="1">
            <a:spLocks/>
          </p:cNvSpPr>
          <p:nvPr/>
        </p:nvSpPr>
        <p:spPr bwMode="auto">
          <a:xfrm>
            <a:off x="251520" y="2996952"/>
            <a:ext cx="2736304" cy="936104"/>
          </a:xfrm>
          <a:prstGeom prst="rect">
            <a:avLst/>
          </a:prstGeom>
          <a:noFill/>
          <a:ln w="9525">
            <a:noFill/>
            <a:miter lim="800000"/>
            <a:headEnd/>
            <a:tailEnd/>
          </a:ln>
        </p:spPr>
        <p:txBody>
          <a:bodyPr>
            <a:normAutofit fontScale="25000" lnSpcReduction="20000"/>
          </a:bodyPr>
          <a:lstStyle/>
          <a:p>
            <a:pPr marL="342900" indent="-342900" fontAlgn="auto">
              <a:lnSpc>
                <a:spcPct val="170000"/>
              </a:lnSpc>
              <a:spcBef>
                <a:spcPct val="20000"/>
              </a:spcBef>
              <a:spcAft>
                <a:spcPts val="0"/>
              </a:spcAft>
              <a:buFont typeface="Arial" pitchFamily="34" charset="0"/>
              <a:buNone/>
              <a:defRPr/>
            </a:pPr>
            <a:r>
              <a:rPr lang="de-DE" sz="8000" b="1" smtClean="0">
                <a:solidFill>
                  <a:srgbClr val="002060"/>
                </a:solidFill>
                <a:latin typeface="+mn-lt"/>
              </a:rPr>
              <a:t>Common heritage of social life</a:t>
            </a:r>
            <a:endParaRPr lang="de-DE" sz="11200" b="1">
              <a:solidFill>
                <a:srgbClr val="002060"/>
              </a:solidFill>
              <a:latin typeface="+mn-lt"/>
            </a:endParaRPr>
          </a:p>
          <a:p>
            <a:pPr marL="342900" indent="-342900" fontAlgn="auto">
              <a:lnSpc>
                <a:spcPct val="170000"/>
              </a:lnSpc>
              <a:spcBef>
                <a:spcPct val="20000"/>
              </a:spcBef>
              <a:spcAft>
                <a:spcPts val="0"/>
              </a:spcAft>
              <a:buFont typeface="Arial" pitchFamily="34" charset="0"/>
              <a:buNone/>
              <a:defRPr/>
            </a:pPr>
            <a:endParaRPr lang="de-DE" sz="3200" b="1">
              <a:solidFill>
                <a:srgbClr val="002060"/>
              </a:solidFill>
              <a:latin typeface="+mn-lt"/>
            </a:endParaRPr>
          </a:p>
        </p:txBody>
      </p:sp>
      <p:sp>
        <p:nvSpPr>
          <p:cNvPr id="12" name="Untertitel 2"/>
          <p:cNvSpPr txBox="1">
            <a:spLocks/>
          </p:cNvSpPr>
          <p:nvPr/>
        </p:nvSpPr>
        <p:spPr bwMode="auto">
          <a:xfrm>
            <a:off x="-108520" y="4509120"/>
            <a:ext cx="2808312" cy="1224136"/>
          </a:xfrm>
          <a:prstGeom prst="rect">
            <a:avLst/>
          </a:prstGeom>
          <a:noFill/>
          <a:ln w="9525">
            <a:noFill/>
            <a:miter lim="800000"/>
            <a:headEnd/>
            <a:tailEnd/>
          </a:ln>
        </p:spPr>
        <p:txBody>
          <a:bodyPr>
            <a:normAutofit/>
          </a:bodyPr>
          <a:lstStyle/>
          <a:p>
            <a:pPr marL="342900" indent="-342900" algn="ctr" fontAlgn="auto">
              <a:lnSpc>
                <a:spcPct val="150000"/>
              </a:lnSpc>
              <a:spcBef>
                <a:spcPct val="20000"/>
              </a:spcBef>
              <a:spcAft>
                <a:spcPts val="0"/>
              </a:spcAft>
              <a:buFont typeface="Arial" pitchFamily="34" charset="0"/>
              <a:buNone/>
              <a:defRPr/>
            </a:pPr>
            <a:r>
              <a:rPr lang="de-DE" sz="2000" b="1" dirty="0" smtClean="0">
                <a:solidFill>
                  <a:srgbClr val="002060"/>
                </a:solidFill>
                <a:latin typeface="+mn-lt"/>
              </a:rPr>
              <a:t>    Commons heritage of cultural creativity</a:t>
            </a:r>
            <a:endParaRPr lang="de-DE" sz="2000" b="1" dirty="0">
              <a:solidFill>
                <a:srgbClr val="002060"/>
              </a:solidFill>
              <a:latin typeface="+mn-lt"/>
            </a:endParaRPr>
          </a:p>
        </p:txBody>
      </p:sp>
      <p:sp>
        <p:nvSpPr>
          <p:cNvPr id="13" name="Textfeld 4"/>
          <p:cNvSpPr txBox="1"/>
          <p:nvPr/>
        </p:nvSpPr>
        <p:spPr>
          <a:xfrm>
            <a:off x="2987824" y="1484784"/>
            <a:ext cx="4176464" cy="843693"/>
          </a:xfrm>
          <a:prstGeom prst="rect">
            <a:avLst/>
          </a:prstGeom>
          <a:no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smtClean="0">
                <a:solidFill>
                  <a:srgbClr val="333366"/>
                </a:solidFill>
                <a:latin typeface="+mn-lt"/>
                <a:ea typeface="Arial Unicode MS" pitchFamily="2"/>
                <a:cs typeface="Tahoma" pitchFamily="2"/>
              </a:rPr>
              <a:t>Commons are institutionalized „</a:t>
            </a:r>
            <a:r>
              <a:rPr lang="de-DE" sz="2400" b="1" kern="0" dirty="0" err="1" smtClean="0">
                <a:solidFill>
                  <a:srgbClr val="333366"/>
                </a:solidFill>
                <a:latin typeface="+mn-lt"/>
                <a:ea typeface="Arial Unicode MS" pitchFamily="2"/>
                <a:cs typeface="Tahoma" pitchFamily="2"/>
              </a:rPr>
              <a:t>common-pool</a:t>
            </a:r>
            <a:r>
              <a:rPr lang="de-DE" sz="2400" b="1" kern="0" dirty="0" smtClean="0">
                <a:solidFill>
                  <a:srgbClr val="333366"/>
                </a:solidFill>
                <a:latin typeface="+mn-lt"/>
                <a:ea typeface="Arial Unicode MS" pitchFamily="2"/>
                <a:cs typeface="Tahoma" pitchFamily="2"/>
              </a:rPr>
              <a:t> </a:t>
            </a:r>
            <a:r>
              <a:rPr lang="de-DE" sz="2400" b="1" kern="0" dirty="0" err="1" smtClean="0">
                <a:solidFill>
                  <a:srgbClr val="333366"/>
                </a:solidFill>
                <a:latin typeface="+mn-lt"/>
                <a:ea typeface="Arial Unicode MS" pitchFamily="2"/>
                <a:cs typeface="Tahoma" pitchFamily="2"/>
              </a:rPr>
              <a:t>resources</a:t>
            </a:r>
            <a:r>
              <a:rPr lang="de-DE" sz="2400" b="1" kern="0" dirty="0" smtClean="0">
                <a:solidFill>
                  <a:srgbClr val="333366"/>
                </a:solidFill>
                <a:latin typeface="+mn-lt"/>
                <a:ea typeface="Arial Unicode MS" pitchFamily="2"/>
                <a:cs typeface="Tahoma" pitchFamily="2"/>
              </a:rPr>
              <a:t>“</a:t>
            </a:r>
            <a:endParaRPr lang="de-DE" sz="2400" b="1" kern="0" dirty="0">
              <a:solidFill>
                <a:srgbClr val="333366"/>
              </a:solidFill>
              <a:latin typeface="+mn-lt"/>
              <a:ea typeface="Arial Unicode MS" pitchFamily="2"/>
              <a:cs typeface="Tahoma" pitchFamily="2"/>
            </a:endParaRPr>
          </a:p>
        </p:txBody>
      </p:sp>
      <p:sp>
        <p:nvSpPr>
          <p:cNvPr id="14" name="Rectangle 2"/>
          <p:cNvSpPr txBox="1">
            <a:spLocks/>
          </p:cNvSpPr>
          <p:nvPr/>
        </p:nvSpPr>
        <p:spPr>
          <a:xfrm>
            <a:off x="827584" y="764704"/>
            <a:ext cx="4032448" cy="512738"/>
          </a:xfrm>
          <a:prstGeom prst="rect">
            <a:avLst/>
          </a:prstGeom>
          <a:solidFill>
            <a:srgbClr val="002060"/>
          </a:solidFill>
        </p:spPr>
        <p:txBody>
          <a:bodyPr anchorCtr="1"/>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800" b="0" i="0" u="none" strike="noStrike" kern="1200" cap="none" spc="0" normalizeH="0" baseline="0" noProof="0" smtClean="0">
                <a:ln>
                  <a:noFill/>
                </a:ln>
                <a:solidFill>
                  <a:schemeClr val="bg1"/>
                </a:solidFill>
                <a:effectLst/>
                <a:uLnTx/>
                <a:uFillTx/>
                <a:latin typeface="+mn-lt"/>
                <a:ea typeface="Arial Unicode MS" pitchFamily="2"/>
                <a:cs typeface="Tahoma" pitchFamily="2"/>
              </a:rPr>
              <a:t>Common Pool Resources</a:t>
            </a:r>
            <a:endParaRPr kumimoji="0" lang="de-DE" sz="2800" b="0" i="0" u="none" strike="noStrike" kern="1200" cap="none" spc="0" normalizeH="0" baseline="0" noProof="0" smtClean="0">
              <a:ln>
                <a:noFill/>
              </a:ln>
              <a:solidFill>
                <a:srgbClr val="FFFFFF"/>
              </a:solidFill>
              <a:effectLst/>
              <a:uLnTx/>
              <a:uFillTx/>
              <a:latin typeface="+mn-lt"/>
              <a:ea typeface="Arial Unicode MS" pitchFamily="34" charset="-128"/>
              <a:cs typeface="Arial" pitchFamily="34" charset="0"/>
            </a:endParaRPr>
          </a:p>
        </p:txBody>
      </p:sp>
      <p:sp>
        <p:nvSpPr>
          <p:cNvPr id="15" name="Pfeil nach rechts 14"/>
          <p:cNvSpPr/>
          <p:nvPr/>
        </p:nvSpPr>
        <p:spPr>
          <a:xfrm>
            <a:off x="4932040" y="90872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Untertitel 2"/>
          <p:cNvSpPr txBox="1">
            <a:spLocks/>
          </p:cNvSpPr>
          <p:nvPr/>
        </p:nvSpPr>
        <p:spPr bwMode="auto">
          <a:xfrm>
            <a:off x="683568" y="5517232"/>
            <a:ext cx="2411760" cy="864096"/>
          </a:xfrm>
          <a:prstGeom prst="rect">
            <a:avLst/>
          </a:prstGeom>
          <a:solidFill>
            <a:srgbClr val="002060"/>
          </a:solidFill>
          <a:ln w="9525">
            <a:noFill/>
            <a:miter lim="800000"/>
            <a:headEnd/>
            <a:tailEnd/>
          </a:ln>
        </p:spPr>
        <p:txBody>
          <a:bodyPr>
            <a:normAutofit fontScale="92500" lnSpcReduction="20000"/>
          </a:bodyPr>
          <a:lstStyle/>
          <a:p>
            <a:pPr marL="342900" indent="-342900" algn="ctr" fontAlgn="auto">
              <a:lnSpc>
                <a:spcPct val="150000"/>
              </a:lnSpc>
              <a:spcBef>
                <a:spcPct val="20000"/>
              </a:spcBef>
              <a:spcAft>
                <a:spcPts val="0"/>
              </a:spcAft>
              <a:buFont typeface="Arial" pitchFamily="34" charset="0"/>
              <a:buNone/>
              <a:defRPr/>
            </a:pPr>
            <a:r>
              <a:rPr lang="de-DE" sz="2000" b="1" smtClean="0">
                <a:solidFill>
                  <a:srgbClr val="002060"/>
                </a:solidFill>
                <a:latin typeface="+mn-lt"/>
              </a:rPr>
              <a:t>    </a:t>
            </a:r>
            <a:r>
              <a:rPr lang="de-DE" sz="2000" b="1" smtClean="0">
                <a:solidFill>
                  <a:schemeClr val="bg1"/>
                </a:solidFill>
                <a:latin typeface="+mn-lt"/>
              </a:rPr>
              <a:t>knowledge and information</a:t>
            </a:r>
            <a:endParaRPr lang="de-DE" sz="2000" b="1">
              <a:solidFill>
                <a:schemeClr val="bg1"/>
              </a:solidFill>
              <a:latin typeface="+mn-lt"/>
            </a:endParaRPr>
          </a:p>
        </p:txBody>
      </p:sp>
      <p:sp>
        <p:nvSpPr>
          <p:cNvPr id="17"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18</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27384"/>
            <a:ext cx="9144000" cy="72008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200" b="0" i="0" u="none" strike="noStrike" kern="1200" cap="none" spc="0" normalizeH="0" baseline="0" noProof="0" smtClean="0">
                <a:ln>
                  <a:noFill/>
                </a:ln>
                <a:solidFill>
                  <a:schemeClr val="bg1"/>
                </a:solidFill>
                <a:effectLst/>
                <a:uLnTx/>
                <a:uFillTx/>
                <a:latin typeface="+mn-lt"/>
                <a:ea typeface="Arial Unicode MS" pitchFamily="2"/>
                <a:cs typeface="Tahoma" pitchFamily="2"/>
              </a:rPr>
              <a:t>Towards a commons-based understanding of knowledge and information</a:t>
            </a:r>
            <a:endParaRPr kumimoji="0" lang="de-DE" sz="22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
        <p:nvSpPr>
          <p:cNvPr id="17" name="Textfeld 16"/>
          <p:cNvSpPr txBox="1"/>
          <p:nvPr/>
        </p:nvSpPr>
        <p:spPr>
          <a:xfrm>
            <a:off x="251520" y="792088"/>
            <a:ext cx="8424936" cy="461665"/>
          </a:xfrm>
          <a:prstGeom prst="rect">
            <a:avLst/>
          </a:prstGeom>
          <a:solidFill>
            <a:schemeClr val="bg1">
              <a:lumMod val="85000"/>
            </a:schemeClr>
          </a:solidFill>
        </p:spPr>
        <p:txBody>
          <a:bodyPr wrap="square" rtlCol="0">
            <a:spAutoFit/>
          </a:bodyPr>
          <a:lstStyle/>
          <a:p>
            <a:pPr algn="ctr"/>
            <a:r>
              <a:rPr lang="de-DE" sz="2400" b="1" dirty="0" smtClean="0">
                <a:solidFill>
                  <a:srgbClr val="002060"/>
                </a:solidFill>
                <a:latin typeface="+mn-lt"/>
                <a:cs typeface="Calibri" pitchFamily="34" charset="0"/>
              </a:rPr>
              <a:t>Commons are socially constructed.</a:t>
            </a:r>
            <a:endParaRPr lang="de-DE" sz="2400" b="1" dirty="0">
              <a:solidFill>
                <a:srgbClr val="002060"/>
              </a:solidFill>
              <a:latin typeface="+mn-lt"/>
              <a:cs typeface="Calibri" pitchFamily="34" charset="0"/>
            </a:endParaRPr>
          </a:p>
        </p:txBody>
      </p:sp>
      <p:sp>
        <p:nvSpPr>
          <p:cNvPr id="18" name="Wolkenförmige Legende 17"/>
          <p:cNvSpPr/>
          <p:nvPr/>
        </p:nvSpPr>
        <p:spPr>
          <a:xfrm>
            <a:off x="323528" y="1628800"/>
            <a:ext cx="2520280" cy="280831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smtClean="0">
                <a:solidFill>
                  <a:srgbClr val="002060"/>
                </a:solidFill>
              </a:rPr>
              <a:t>Common Pool Resources</a:t>
            </a:r>
            <a:endParaRPr lang="de-DE" sz="2400" b="1">
              <a:solidFill>
                <a:srgbClr val="002060"/>
              </a:solidFill>
            </a:endParaRPr>
          </a:p>
        </p:txBody>
      </p:sp>
      <p:sp>
        <p:nvSpPr>
          <p:cNvPr id="19" name="Legende mit Pfeil nach rechts 18"/>
          <p:cNvSpPr/>
          <p:nvPr/>
        </p:nvSpPr>
        <p:spPr>
          <a:xfrm>
            <a:off x="3563888" y="2348880"/>
            <a:ext cx="2736304" cy="1368152"/>
          </a:xfrm>
          <a:prstGeom prst="right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a:solidFill>
                  <a:srgbClr val="002060"/>
                </a:solidFill>
              </a:rPr>
              <a:t>i</a:t>
            </a:r>
            <a:r>
              <a:rPr lang="de-DE" sz="2400" smtClean="0">
                <a:solidFill>
                  <a:srgbClr val="002060"/>
                </a:solidFill>
              </a:rPr>
              <a:t>nstitution-alization</a:t>
            </a:r>
            <a:endParaRPr lang="de-DE" sz="2400">
              <a:solidFill>
                <a:srgbClr val="002060"/>
              </a:solidFill>
            </a:endParaRPr>
          </a:p>
        </p:txBody>
      </p:sp>
      <p:sp>
        <p:nvSpPr>
          <p:cNvPr id="20" name="Abgerundetes Rechteck 19"/>
          <p:cNvSpPr/>
          <p:nvPr/>
        </p:nvSpPr>
        <p:spPr>
          <a:xfrm>
            <a:off x="6516216" y="2060848"/>
            <a:ext cx="2448272" cy="194421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smtClean="0">
              <a:solidFill>
                <a:srgbClr val="002060"/>
              </a:solidFill>
            </a:endParaRPr>
          </a:p>
          <a:p>
            <a:pPr algn="ctr"/>
            <a:r>
              <a:rPr lang="de-DE" sz="2400" b="1" dirty="0" smtClean="0">
                <a:solidFill>
                  <a:srgbClr val="002060"/>
                </a:solidFill>
              </a:rPr>
              <a:t>Commons</a:t>
            </a:r>
            <a:endParaRPr lang="de-DE" sz="2400" b="1" dirty="0">
              <a:solidFill>
                <a:srgbClr val="002060"/>
              </a:solidFill>
            </a:endParaRPr>
          </a:p>
        </p:txBody>
      </p:sp>
      <p:sp>
        <p:nvSpPr>
          <p:cNvPr id="21" name="Textfeld 20"/>
          <p:cNvSpPr txBox="1"/>
          <p:nvPr/>
        </p:nvSpPr>
        <p:spPr>
          <a:xfrm>
            <a:off x="3563888" y="1907540"/>
            <a:ext cx="1800200" cy="369332"/>
          </a:xfrm>
          <a:prstGeom prst="rect">
            <a:avLst/>
          </a:prstGeom>
          <a:solidFill>
            <a:schemeClr val="bg1">
              <a:lumMod val="85000"/>
            </a:schemeClr>
          </a:solidFill>
        </p:spPr>
        <p:txBody>
          <a:bodyPr wrap="square" rtlCol="0">
            <a:spAutoFit/>
          </a:bodyPr>
          <a:lstStyle/>
          <a:p>
            <a:pPr algn="ctr"/>
            <a:r>
              <a:rPr lang="de-DE" smtClean="0">
                <a:solidFill>
                  <a:srgbClr val="002060"/>
                </a:solidFill>
                <a:latin typeface="+mn-lt"/>
              </a:rPr>
              <a:t>principles</a:t>
            </a:r>
            <a:endParaRPr lang="de-DE">
              <a:solidFill>
                <a:srgbClr val="002060"/>
              </a:solidFill>
              <a:latin typeface="+mn-lt"/>
            </a:endParaRPr>
          </a:p>
        </p:txBody>
      </p:sp>
      <p:sp>
        <p:nvSpPr>
          <p:cNvPr id="22" name="Textfeld 21"/>
          <p:cNvSpPr txBox="1"/>
          <p:nvPr/>
        </p:nvSpPr>
        <p:spPr>
          <a:xfrm>
            <a:off x="3563888" y="3789040"/>
            <a:ext cx="1800200" cy="369332"/>
          </a:xfrm>
          <a:prstGeom prst="rect">
            <a:avLst/>
          </a:prstGeom>
          <a:solidFill>
            <a:schemeClr val="bg1">
              <a:lumMod val="85000"/>
            </a:schemeClr>
          </a:solidFill>
        </p:spPr>
        <p:txBody>
          <a:bodyPr wrap="square" rtlCol="0">
            <a:spAutoFit/>
          </a:bodyPr>
          <a:lstStyle/>
          <a:p>
            <a:pPr algn="ctr"/>
            <a:r>
              <a:rPr lang="de-DE" smtClean="0">
                <a:solidFill>
                  <a:srgbClr val="002060"/>
                </a:solidFill>
                <a:latin typeface="+mn-lt"/>
              </a:rPr>
              <a:t>procedures</a:t>
            </a:r>
            <a:endParaRPr lang="de-DE">
              <a:solidFill>
                <a:srgbClr val="002060"/>
              </a:solidFill>
              <a:latin typeface="+mn-lt"/>
            </a:endParaRPr>
          </a:p>
        </p:txBody>
      </p:sp>
      <p:sp>
        <p:nvSpPr>
          <p:cNvPr id="23" name="Foliennummernplatzhalter 4"/>
          <p:cNvSpPr txBox="1"/>
          <p:nvPr/>
        </p:nvSpPr>
        <p:spPr>
          <a:xfrm>
            <a:off x="8388424" y="6237312"/>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19</a:t>
            </a:fld>
            <a:endParaRPr lang="de-DE" sz="1400" kern="0">
              <a:solidFill>
                <a:srgbClr val="000000"/>
              </a:solidFill>
              <a:latin typeface="+mn-lt"/>
              <a:ea typeface="Arial Unicode MS" pitchFamily="2"/>
              <a:cs typeface="Tahoma" pitchFamily="2"/>
            </a:endParaRPr>
          </a:p>
        </p:txBody>
      </p:sp>
      <p:sp>
        <p:nvSpPr>
          <p:cNvPr id="24" name="Textfeld 23"/>
          <p:cNvSpPr txBox="1"/>
          <p:nvPr/>
        </p:nvSpPr>
        <p:spPr>
          <a:xfrm>
            <a:off x="575048" y="4532927"/>
            <a:ext cx="2196752" cy="1200329"/>
          </a:xfrm>
          <a:prstGeom prst="rect">
            <a:avLst/>
          </a:prstGeom>
          <a:solidFill>
            <a:schemeClr val="bg1">
              <a:lumMod val="85000"/>
            </a:schemeClr>
          </a:solidFill>
        </p:spPr>
        <p:txBody>
          <a:bodyPr wrap="square" rtlCol="0">
            <a:spAutoFit/>
          </a:bodyPr>
          <a:lstStyle/>
          <a:p>
            <a:pPr algn="ctr"/>
            <a:r>
              <a:rPr lang="de-DE" smtClean="0">
                <a:solidFill>
                  <a:srgbClr val="002060"/>
                </a:solidFill>
                <a:latin typeface="+mn-lt"/>
              </a:rPr>
              <a:t>clean </a:t>
            </a:r>
            <a:r>
              <a:rPr lang="de-DE" smtClean="0">
                <a:solidFill>
                  <a:srgbClr val="002060"/>
                </a:solidFill>
                <a:latin typeface="+mn-lt"/>
              </a:rPr>
              <a:t>air</a:t>
            </a:r>
          </a:p>
          <a:p>
            <a:pPr algn="ctr"/>
            <a:r>
              <a:rPr lang="de-DE" smtClean="0">
                <a:solidFill>
                  <a:srgbClr val="002060"/>
                </a:solidFill>
                <a:latin typeface="+mn-lt"/>
              </a:rPr>
              <a:t> </a:t>
            </a:r>
            <a:r>
              <a:rPr lang="de-DE" smtClean="0">
                <a:solidFill>
                  <a:srgbClr val="002060"/>
                </a:solidFill>
                <a:latin typeface="+mn-lt"/>
              </a:rPr>
              <a:t>water</a:t>
            </a:r>
          </a:p>
          <a:p>
            <a:pPr algn="ctr"/>
            <a:r>
              <a:rPr lang="de-DE" smtClean="0">
                <a:solidFill>
                  <a:srgbClr val="002060"/>
                </a:solidFill>
                <a:latin typeface="+mn-lt"/>
              </a:rPr>
              <a:t>oil</a:t>
            </a:r>
            <a:endParaRPr lang="de-DE" smtClean="0">
              <a:solidFill>
                <a:srgbClr val="002060"/>
              </a:solidFill>
              <a:latin typeface="+mn-lt"/>
            </a:endParaRPr>
          </a:p>
          <a:p>
            <a:pPr algn="ctr"/>
            <a:r>
              <a:rPr lang="de-DE" smtClean="0">
                <a:solidFill>
                  <a:srgbClr val="002060"/>
                </a:solidFill>
                <a:latin typeface="+mn-lt"/>
              </a:rPr>
              <a:t>knowledge</a:t>
            </a:r>
          </a:p>
        </p:txBody>
      </p:sp>
      <p:sp>
        <p:nvSpPr>
          <p:cNvPr id="26" name="Textfeld 25"/>
          <p:cNvSpPr txBox="1"/>
          <p:nvPr/>
        </p:nvSpPr>
        <p:spPr>
          <a:xfrm>
            <a:off x="6516216" y="4532927"/>
            <a:ext cx="2196752" cy="1200329"/>
          </a:xfrm>
          <a:prstGeom prst="rect">
            <a:avLst/>
          </a:prstGeom>
          <a:solidFill>
            <a:schemeClr val="bg1">
              <a:lumMod val="85000"/>
            </a:schemeClr>
          </a:solidFill>
        </p:spPr>
        <p:txBody>
          <a:bodyPr wrap="square" rtlCol="0">
            <a:spAutoFit/>
          </a:bodyPr>
          <a:lstStyle/>
          <a:p>
            <a:pPr algn="ctr"/>
            <a:r>
              <a:rPr lang="de-DE" smtClean="0">
                <a:solidFill>
                  <a:srgbClr val="002060"/>
                </a:solidFill>
                <a:latin typeface="+mn-lt"/>
              </a:rPr>
              <a:t>accessible</a:t>
            </a:r>
          </a:p>
          <a:p>
            <a:pPr algn="ctr"/>
            <a:r>
              <a:rPr lang="de-DE" smtClean="0">
                <a:solidFill>
                  <a:srgbClr val="002060"/>
                </a:solidFill>
                <a:latin typeface="+mn-lt"/>
              </a:rPr>
              <a:t>usable</a:t>
            </a:r>
          </a:p>
          <a:p>
            <a:pPr algn="ctr"/>
            <a:r>
              <a:rPr lang="de-DE" smtClean="0">
                <a:solidFill>
                  <a:srgbClr val="002060"/>
                </a:solidFill>
                <a:latin typeface="+mn-lt"/>
              </a:rPr>
              <a:t>under</a:t>
            </a:r>
            <a:r>
              <a:rPr lang="de-DE" smtClean="0">
                <a:solidFill>
                  <a:srgbClr val="002060"/>
                </a:solidFill>
                <a:latin typeface="+mn-lt"/>
              </a:rPr>
              <a:t> </a:t>
            </a:r>
            <a:r>
              <a:rPr lang="de-DE" smtClean="0">
                <a:solidFill>
                  <a:srgbClr val="002060"/>
                </a:solidFill>
                <a:latin typeface="+mn-lt"/>
              </a:rPr>
              <a:t>certain</a:t>
            </a:r>
            <a:r>
              <a:rPr lang="de-DE" smtClean="0">
                <a:solidFill>
                  <a:srgbClr val="002060"/>
                </a:solidFill>
                <a:latin typeface="+mn-lt"/>
              </a:rPr>
              <a:t> </a:t>
            </a:r>
            <a:r>
              <a:rPr lang="de-DE" smtClean="0">
                <a:solidFill>
                  <a:srgbClr val="002060"/>
                </a:solidFill>
                <a:latin typeface="+mn-lt"/>
              </a:rPr>
              <a:t>conditions</a:t>
            </a:r>
            <a:endParaRPr lang="de-DE" smtClean="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27384"/>
            <a:ext cx="9144001" cy="5629548"/>
          </a:xfrm>
          <a:prstGeom prst="rect">
            <a:avLst/>
          </a:prstGeom>
          <a:noFill/>
          <a:ln w="9525">
            <a:noFill/>
            <a:miter lim="800000"/>
            <a:headEnd/>
            <a:tailEnd/>
          </a:ln>
        </p:spPr>
      </p:pic>
      <p:grpSp>
        <p:nvGrpSpPr>
          <p:cNvPr id="8" name="Gruppieren 7"/>
          <p:cNvGrpSpPr/>
          <p:nvPr/>
        </p:nvGrpSpPr>
        <p:grpSpPr>
          <a:xfrm>
            <a:off x="1835696" y="3717032"/>
            <a:ext cx="3567113" cy="2010395"/>
            <a:chOff x="1835696" y="3717032"/>
            <a:chExt cx="3567113" cy="2010395"/>
          </a:xfrm>
        </p:grpSpPr>
        <p:pic>
          <p:nvPicPr>
            <p:cNvPr id="2051" name="Picture 3"/>
            <p:cNvPicPr>
              <a:picLocks noChangeAspect="1" noChangeArrowheads="1"/>
            </p:cNvPicPr>
            <p:nvPr/>
          </p:nvPicPr>
          <p:blipFill>
            <a:blip r:embed="rId4" cstate="print"/>
            <a:srcRect/>
            <a:stretch>
              <a:fillRect/>
            </a:stretch>
          </p:blipFill>
          <p:spPr bwMode="auto">
            <a:xfrm>
              <a:off x="1835696" y="4797152"/>
              <a:ext cx="3567113" cy="9302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627784" y="3717032"/>
              <a:ext cx="1592263" cy="746125"/>
            </a:xfrm>
            <a:prstGeom prst="rect">
              <a:avLst/>
            </a:prstGeom>
            <a:noFill/>
            <a:ln w="9525">
              <a:noFill/>
              <a:miter lim="800000"/>
              <a:headEnd/>
              <a:tailEnd/>
            </a:ln>
          </p:spPr>
        </p:pic>
        <p:sp>
          <p:nvSpPr>
            <p:cNvPr id="7" name="Textfeld 6"/>
            <p:cNvSpPr txBox="1"/>
            <p:nvPr/>
          </p:nvSpPr>
          <p:spPr>
            <a:xfrm>
              <a:off x="2627784" y="4365104"/>
              <a:ext cx="1800200" cy="523220"/>
            </a:xfrm>
            <a:prstGeom prst="rect">
              <a:avLst/>
            </a:prstGeom>
            <a:noFill/>
          </p:spPr>
          <p:txBody>
            <a:bodyPr wrap="square" rtlCol="0">
              <a:spAutoFit/>
            </a:bodyPr>
            <a:lstStyle/>
            <a:p>
              <a:pPr algn="ctr"/>
              <a:r>
                <a:rPr lang="de-DE" sz="2800" smtClean="0">
                  <a:solidFill>
                    <a:schemeClr val="tx2">
                      <a:lumMod val="75000"/>
                    </a:schemeClr>
                  </a:solidFill>
                </a:rPr>
                <a:t>part of</a:t>
              </a:r>
              <a:endParaRPr lang="de-DE" sz="2800">
                <a:solidFill>
                  <a:schemeClr val="tx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27384"/>
            <a:ext cx="9144000" cy="72008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200" b="0" i="0" u="none" strike="noStrike" kern="1200" cap="none" spc="0" normalizeH="0" baseline="0" noProof="0" smtClean="0">
                <a:ln>
                  <a:noFill/>
                </a:ln>
                <a:solidFill>
                  <a:schemeClr val="bg1"/>
                </a:solidFill>
                <a:effectLst/>
                <a:uLnTx/>
                <a:uFillTx/>
                <a:latin typeface="+mn-lt"/>
                <a:ea typeface="Arial Unicode MS" pitchFamily="2"/>
                <a:cs typeface="Tahoma" pitchFamily="2"/>
              </a:rPr>
              <a:t>Towards a commons-based understanding of knowledge and information</a:t>
            </a:r>
            <a:endParaRPr kumimoji="0" lang="de-DE" sz="22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
        <p:nvSpPr>
          <p:cNvPr id="13" name="Wolkenförmige Legende 12"/>
          <p:cNvSpPr/>
          <p:nvPr/>
        </p:nvSpPr>
        <p:spPr>
          <a:xfrm>
            <a:off x="179512" y="2167696"/>
            <a:ext cx="2808312" cy="280831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800" b="1" smtClean="0">
                <a:solidFill>
                  <a:srgbClr val="002060"/>
                </a:solidFill>
              </a:rPr>
              <a:t>knowledge </a:t>
            </a:r>
            <a:r>
              <a:rPr lang="de-DE" sz="2800" b="1" smtClean="0">
                <a:solidFill>
                  <a:srgbClr val="002060"/>
                </a:solidFill>
              </a:rPr>
              <a:t>resources</a:t>
            </a:r>
            <a:endParaRPr lang="de-DE" sz="2800" b="1">
              <a:solidFill>
                <a:srgbClr val="002060"/>
              </a:solidFill>
            </a:endParaRPr>
          </a:p>
        </p:txBody>
      </p:sp>
      <p:sp>
        <p:nvSpPr>
          <p:cNvPr id="14" name="Legende mit Pfeil nach rechts 13"/>
          <p:cNvSpPr/>
          <p:nvPr/>
        </p:nvSpPr>
        <p:spPr>
          <a:xfrm>
            <a:off x="3563888" y="2887776"/>
            <a:ext cx="2808312" cy="1368152"/>
          </a:xfrm>
          <a:prstGeom prst="right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a:solidFill>
                  <a:srgbClr val="002060"/>
                </a:solidFill>
              </a:rPr>
              <a:t>i</a:t>
            </a:r>
            <a:r>
              <a:rPr lang="de-DE" sz="2400" smtClean="0">
                <a:solidFill>
                  <a:srgbClr val="002060"/>
                </a:solidFill>
              </a:rPr>
              <a:t>nstitution-alization</a:t>
            </a:r>
            <a:endParaRPr lang="de-DE" sz="2400">
              <a:solidFill>
                <a:srgbClr val="002060"/>
              </a:solidFill>
            </a:endParaRPr>
          </a:p>
        </p:txBody>
      </p:sp>
      <p:sp>
        <p:nvSpPr>
          <p:cNvPr id="15" name="Abgerundetes Rechteck 14"/>
          <p:cNvSpPr/>
          <p:nvPr/>
        </p:nvSpPr>
        <p:spPr>
          <a:xfrm>
            <a:off x="6516216" y="2599744"/>
            <a:ext cx="2448272" cy="208823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smtClean="0">
                <a:solidFill>
                  <a:srgbClr val="002060"/>
                </a:solidFill>
              </a:rPr>
              <a:t>access to information</a:t>
            </a:r>
            <a:r>
              <a:rPr lang="de-DE" sz="2400" b="1" smtClean="0">
                <a:solidFill>
                  <a:srgbClr val="002060"/>
                </a:solidFill>
              </a:rPr>
              <a:t> products</a:t>
            </a:r>
          </a:p>
          <a:p>
            <a:pPr algn="ctr"/>
            <a:r>
              <a:rPr lang="de-DE" sz="2400" b="1" smtClean="0">
                <a:solidFill>
                  <a:srgbClr val="002060"/>
                </a:solidFill>
              </a:rPr>
              <a:t>services</a:t>
            </a:r>
          </a:p>
          <a:p>
            <a:pPr algn="ctr"/>
            <a:r>
              <a:rPr lang="de-DE" sz="2400" b="1" smtClean="0">
                <a:solidFill>
                  <a:srgbClr val="002060"/>
                </a:solidFill>
              </a:rPr>
              <a:t>systems</a:t>
            </a:r>
            <a:endParaRPr lang="de-DE" sz="2400" b="1">
              <a:solidFill>
                <a:srgbClr val="002060"/>
              </a:solidFill>
            </a:endParaRPr>
          </a:p>
        </p:txBody>
      </p:sp>
      <p:sp>
        <p:nvSpPr>
          <p:cNvPr id="16" name="Textfeld 15"/>
          <p:cNvSpPr txBox="1"/>
          <p:nvPr/>
        </p:nvSpPr>
        <p:spPr>
          <a:xfrm>
            <a:off x="3563887" y="2446436"/>
            <a:ext cx="1824881" cy="369332"/>
          </a:xfrm>
          <a:prstGeom prst="rect">
            <a:avLst/>
          </a:prstGeom>
          <a:solidFill>
            <a:schemeClr val="bg1">
              <a:lumMod val="85000"/>
            </a:schemeClr>
          </a:solidFill>
        </p:spPr>
        <p:txBody>
          <a:bodyPr wrap="square" rtlCol="0">
            <a:spAutoFit/>
          </a:bodyPr>
          <a:lstStyle/>
          <a:p>
            <a:pPr algn="ctr"/>
            <a:r>
              <a:rPr lang="de-DE" smtClean="0">
                <a:solidFill>
                  <a:srgbClr val="002060"/>
                </a:solidFill>
                <a:latin typeface="+mn-lt"/>
              </a:rPr>
              <a:t>Principles, values</a:t>
            </a:r>
            <a:endParaRPr lang="de-DE">
              <a:solidFill>
                <a:srgbClr val="002060"/>
              </a:solidFill>
              <a:latin typeface="+mn-lt"/>
            </a:endParaRPr>
          </a:p>
        </p:txBody>
      </p:sp>
      <p:sp>
        <p:nvSpPr>
          <p:cNvPr id="25" name="Textfeld 24"/>
          <p:cNvSpPr txBox="1"/>
          <p:nvPr/>
        </p:nvSpPr>
        <p:spPr>
          <a:xfrm>
            <a:off x="3563888" y="4327936"/>
            <a:ext cx="1800200" cy="369332"/>
          </a:xfrm>
          <a:prstGeom prst="rect">
            <a:avLst/>
          </a:prstGeom>
          <a:solidFill>
            <a:schemeClr val="bg1">
              <a:lumMod val="85000"/>
            </a:schemeClr>
          </a:solidFill>
        </p:spPr>
        <p:txBody>
          <a:bodyPr wrap="square" rtlCol="0">
            <a:spAutoFit/>
          </a:bodyPr>
          <a:lstStyle/>
          <a:p>
            <a:pPr algn="ctr"/>
            <a:r>
              <a:rPr lang="de-DE" smtClean="0">
                <a:solidFill>
                  <a:srgbClr val="002060"/>
                </a:solidFill>
                <a:latin typeface="+mn-lt"/>
              </a:rPr>
              <a:t>procedures</a:t>
            </a:r>
            <a:endParaRPr lang="de-DE">
              <a:solidFill>
                <a:srgbClr val="002060"/>
              </a:solidFill>
              <a:latin typeface="+mn-lt"/>
            </a:endParaRPr>
          </a:p>
        </p:txBody>
      </p:sp>
      <p:sp>
        <p:nvSpPr>
          <p:cNvPr id="27" name="Textfeld 26"/>
          <p:cNvSpPr txBox="1"/>
          <p:nvPr/>
        </p:nvSpPr>
        <p:spPr>
          <a:xfrm>
            <a:off x="5148064" y="836712"/>
            <a:ext cx="2448272" cy="1477328"/>
          </a:xfrm>
          <a:prstGeom prst="rect">
            <a:avLst/>
          </a:prstGeom>
          <a:noFill/>
        </p:spPr>
        <p:txBody>
          <a:bodyPr wrap="square" rtlCol="0">
            <a:spAutoFit/>
          </a:bodyPr>
          <a:lstStyle/>
          <a:p>
            <a:pPr algn="ctr"/>
            <a:r>
              <a:rPr lang="de-DE" smtClean="0">
                <a:solidFill>
                  <a:srgbClr val="002060"/>
                </a:solidFill>
                <a:latin typeface="+mn-lt"/>
              </a:rPr>
              <a:t>sharing</a:t>
            </a:r>
          </a:p>
          <a:p>
            <a:pPr algn="ctr"/>
            <a:r>
              <a:rPr lang="de-DE">
                <a:solidFill>
                  <a:srgbClr val="002060"/>
                </a:solidFill>
                <a:latin typeface="+mn-lt"/>
              </a:rPr>
              <a:t>j</a:t>
            </a:r>
            <a:r>
              <a:rPr lang="de-DE" smtClean="0">
                <a:solidFill>
                  <a:srgbClr val="002060"/>
                </a:solidFill>
                <a:latin typeface="+mn-lt"/>
              </a:rPr>
              <a:t>ustice, fairness</a:t>
            </a:r>
          </a:p>
          <a:p>
            <a:pPr algn="ctr"/>
            <a:r>
              <a:rPr lang="de-DE" smtClean="0">
                <a:solidFill>
                  <a:srgbClr val="002060"/>
                </a:solidFill>
                <a:latin typeface="+mn-lt"/>
              </a:rPr>
              <a:t>openness</a:t>
            </a:r>
          </a:p>
          <a:p>
            <a:pPr algn="ctr"/>
            <a:r>
              <a:rPr lang="de-DE" smtClean="0">
                <a:solidFill>
                  <a:srgbClr val="002060"/>
                </a:solidFill>
                <a:latin typeface="+mn-lt"/>
              </a:rPr>
              <a:t>inclusion</a:t>
            </a:r>
          </a:p>
          <a:p>
            <a:pPr algn="ctr"/>
            <a:r>
              <a:rPr lang="de-DE" smtClean="0">
                <a:solidFill>
                  <a:srgbClr val="002060"/>
                </a:solidFill>
                <a:latin typeface="+mn-lt"/>
              </a:rPr>
              <a:t>sustainabilty</a:t>
            </a:r>
          </a:p>
        </p:txBody>
      </p:sp>
      <p:sp>
        <p:nvSpPr>
          <p:cNvPr id="28" name="Foliennummernplatzhalter 4"/>
          <p:cNvSpPr txBox="1"/>
          <p:nvPr/>
        </p:nvSpPr>
        <p:spPr>
          <a:xfrm>
            <a:off x="8460432" y="645693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20</a:t>
            </a:fld>
            <a:endParaRPr lang="de-DE" sz="1400" kern="0">
              <a:solidFill>
                <a:srgbClr val="000000"/>
              </a:solidFill>
              <a:latin typeface="+mn-lt"/>
              <a:ea typeface="Arial Unicode MS" pitchFamily="2"/>
              <a:cs typeface="Tahoma" pitchFamily="2"/>
            </a:endParaRPr>
          </a:p>
        </p:txBody>
      </p:sp>
      <p:sp>
        <p:nvSpPr>
          <p:cNvPr id="29" name="Textfeld 28"/>
          <p:cNvSpPr txBox="1"/>
          <p:nvPr/>
        </p:nvSpPr>
        <p:spPr>
          <a:xfrm>
            <a:off x="1619672" y="836712"/>
            <a:ext cx="2448272" cy="1200329"/>
          </a:xfrm>
          <a:prstGeom prst="rect">
            <a:avLst/>
          </a:prstGeom>
          <a:noFill/>
        </p:spPr>
        <p:txBody>
          <a:bodyPr wrap="square" rtlCol="0">
            <a:spAutoFit/>
          </a:bodyPr>
          <a:lstStyle/>
          <a:p>
            <a:pPr algn="ctr"/>
            <a:r>
              <a:rPr lang="de-DE" dirty="0" smtClean="0">
                <a:solidFill>
                  <a:srgbClr val="002060"/>
                </a:solidFill>
                <a:latin typeface="+mn-lt"/>
              </a:rPr>
              <a:t>privatization</a:t>
            </a:r>
          </a:p>
          <a:p>
            <a:pPr algn="ctr"/>
            <a:r>
              <a:rPr lang="de-DE" dirty="0" smtClean="0">
                <a:solidFill>
                  <a:srgbClr val="002060"/>
                </a:solidFill>
                <a:latin typeface="+mn-lt"/>
              </a:rPr>
              <a:t>enclosure of the </a:t>
            </a:r>
            <a:r>
              <a:rPr lang="de-DE" dirty="0" err="1" smtClean="0">
                <a:solidFill>
                  <a:srgbClr val="002060"/>
                </a:solidFill>
                <a:latin typeface="+mn-lt"/>
              </a:rPr>
              <a:t>mind</a:t>
            </a:r>
            <a:endParaRPr lang="de-DE" dirty="0" smtClean="0">
              <a:solidFill>
                <a:srgbClr val="002060"/>
              </a:solidFill>
              <a:latin typeface="+mn-lt"/>
            </a:endParaRPr>
          </a:p>
          <a:p>
            <a:pPr algn="ctr"/>
            <a:r>
              <a:rPr lang="de-DE" dirty="0" smtClean="0">
                <a:solidFill>
                  <a:srgbClr val="002060"/>
                </a:solidFill>
                <a:latin typeface="+mn-lt"/>
              </a:rPr>
              <a:t>profitability</a:t>
            </a:r>
          </a:p>
          <a:p>
            <a:pPr algn="ctr"/>
            <a:r>
              <a:rPr lang="de-DE" dirty="0" smtClean="0">
                <a:solidFill>
                  <a:srgbClr val="002060"/>
                </a:solidFill>
                <a:latin typeface="+mn-lt"/>
              </a:rPr>
              <a:t>scarce resource</a:t>
            </a:r>
          </a:p>
        </p:txBody>
      </p:sp>
      <p:cxnSp>
        <p:nvCxnSpPr>
          <p:cNvPr id="30" name="Gerade Verbindung mit Pfeil 29"/>
          <p:cNvCxnSpPr/>
          <p:nvPr/>
        </p:nvCxnSpPr>
        <p:spPr>
          <a:xfrm rot="10800000" flipV="1">
            <a:off x="4716016" y="1628800"/>
            <a:ext cx="792088"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rot="16200000" flipH="1">
            <a:off x="3563888" y="1556792"/>
            <a:ext cx="72008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4067944" y="1052736"/>
            <a:ext cx="1152128" cy="830997"/>
          </a:xfrm>
          <a:prstGeom prst="rect">
            <a:avLst/>
          </a:prstGeom>
          <a:noFill/>
        </p:spPr>
        <p:txBody>
          <a:bodyPr wrap="square" rtlCol="0">
            <a:spAutoFit/>
          </a:bodyPr>
          <a:lstStyle/>
          <a:p>
            <a:pPr algn="ctr"/>
            <a:r>
              <a:rPr lang="de-DE" sz="2400" smtClean="0">
                <a:solidFill>
                  <a:srgbClr val="002060"/>
                </a:solidFill>
                <a:latin typeface="+mn-lt"/>
              </a:rPr>
              <a:t>It´s our choice</a:t>
            </a:r>
            <a:endParaRPr lang="de-DE" sz="2400">
              <a:solidFill>
                <a:srgbClr val="002060"/>
              </a:solidFill>
              <a:latin typeface="+mn-lt"/>
            </a:endParaRPr>
          </a:p>
        </p:txBody>
      </p:sp>
      <p:sp>
        <p:nvSpPr>
          <p:cNvPr id="33" name="Textfeld 32"/>
          <p:cNvSpPr txBox="1"/>
          <p:nvPr/>
        </p:nvSpPr>
        <p:spPr>
          <a:xfrm>
            <a:off x="2555776" y="4797152"/>
            <a:ext cx="4248472" cy="1477328"/>
          </a:xfrm>
          <a:prstGeom prst="rect">
            <a:avLst/>
          </a:prstGeom>
          <a:noFill/>
        </p:spPr>
        <p:txBody>
          <a:bodyPr wrap="square" rtlCol="0">
            <a:spAutoFit/>
          </a:bodyPr>
          <a:lstStyle/>
          <a:p>
            <a:pPr algn="ctr"/>
            <a:r>
              <a:rPr lang="de-DE" dirty="0">
                <a:solidFill>
                  <a:srgbClr val="002060"/>
                </a:solidFill>
                <a:latin typeface="+mn-lt"/>
              </a:rPr>
              <a:t>c</a:t>
            </a:r>
            <a:r>
              <a:rPr lang="de-DE" dirty="0" smtClean="0">
                <a:solidFill>
                  <a:srgbClr val="002060"/>
                </a:solidFill>
                <a:latin typeface="+mn-lt"/>
              </a:rPr>
              <a:t>ommunication (reaching a consensus)</a:t>
            </a:r>
          </a:p>
          <a:p>
            <a:pPr algn="ctr"/>
            <a:r>
              <a:rPr lang="de-DE" dirty="0" smtClean="0">
                <a:solidFill>
                  <a:srgbClr val="002060"/>
                </a:solidFill>
                <a:latin typeface="+mn-lt"/>
              </a:rPr>
              <a:t>commitments</a:t>
            </a:r>
          </a:p>
          <a:p>
            <a:pPr algn="ctr"/>
            <a:r>
              <a:rPr lang="de-DE" dirty="0" smtClean="0">
                <a:solidFill>
                  <a:srgbClr val="002060"/>
                </a:solidFill>
                <a:latin typeface="+mn-lt"/>
              </a:rPr>
              <a:t>contracts</a:t>
            </a:r>
          </a:p>
          <a:p>
            <a:pPr algn="ctr"/>
            <a:r>
              <a:rPr lang="de-DE" dirty="0" smtClean="0">
                <a:solidFill>
                  <a:srgbClr val="002060"/>
                </a:solidFill>
                <a:latin typeface="+mn-lt"/>
              </a:rPr>
              <a:t>rules, laws, legal norms</a:t>
            </a:r>
          </a:p>
          <a:p>
            <a:pPr algn="ctr"/>
            <a:r>
              <a:rPr lang="de-DE" dirty="0" smtClean="0">
                <a:solidFill>
                  <a:srgbClr val="002060"/>
                </a:solidFill>
                <a:latin typeface="+mn-lt"/>
              </a:rPr>
              <a:t>control mechanisms, sanctions</a:t>
            </a:r>
            <a:endParaRPr lang="de-DE" dirty="0">
              <a:solidFill>
                <a:srgbClr val="002060"/>
              </a:solidFill>
              <a:latin typeface="+mn-lt"/>
            </a:endParaRPr>
          </a:p>
        </p:txBody>
      </p:sp>
      <p:cxnSp>
        <p:nvCxnSpPr>
          <p:cNvPr id="34" name="Gerade Verbindung mit Pfeil 33"/>
          <p:cNvCxnSpPr/>
          <p:nvPr/>
        </p:nvCxnSpPr>
        <p:spPr>
          <a:xfrm rot="10800000" flipV="1">
            <a:off x="1907704" y="4481736"/>
            <a:ext cx="792088"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179512" y="5201816"/>
            <a:ext cx="2016224" cy="646331"/>
          </a:xfrm>
          <a:prstGeom prst="rect">
            <a:avLst/>
          </a:prstGeom>
          <a:solidFill>
            <a:srgbClr val="002060"/>
          </a:solidFill>
        </p:spPr>
        <p:txBody>
          <a:bodyPr wrap="square" rtlCol="0">
            <a:spAutoFit/>
          </a:bodyPr>
          <a:lstStyle/>
          <a:p>
            <a:pPr algn="ctr"/>
            <a:r>
              <a:rPr lang="de-DE" dirty="0" smtClean="0">
                <a:solidFill>
                  <a:schemeClr val="bg1"/>
                </a:solidFill>
                <a:latin typeface="+mn-lt"/>
              </a:rPr>
              <a:t>Private information markets</a:t>
            </a:r>
            <a:endParaRPr lang="de-DE" dirty="0">
              <a:solidFill>
                <a:schemeClr val="bg1"/>
              </a:solidFill>
              <a:latin typeface="+mn-lt"/>
            </a:endParaRPr>
          </a:p>
        </p:txBody>
      </p:sp>
      <p:sp>
        <p:nvSpPr>
          <p:cNvPr id="36" name="Textfeld 35"/>
          <p:cNvSpPr txBox="1"/>
          <p:nvPr/>
        </p:nvSpPr>
        <p:spPr>
          <a:xfrm>
            <a:off x="6732240" y="5129808"/>
            <a:ext cx="2016224" cy="923330"/>
          </a:xfrm>
          <a:prstGeom prst="rect">
            <a:avLst/>
          </a:prstGeom>
          <a:solidFill>
            <a:srgbClr val="002060"/>
          </a:solidFill>
        </p:spPr>
        <p:txBody>
          <a:bodyPr wrap="square" rtlCol="0">
            <a:spAutoFit/>
          </a:bodyPr>
          <a:lstStyle/>
          <a:p>
            <a:pPr algn="ctr"/>
            <a:r>
              <a:rPr lang="de-DE" dirty="0" smtClean="0">
                <a:solidFill>
                  <a:schemeClr val="bg1"/>
                </a:solidFill>
                <a:latin typeface="+mn-lt"/>
              </a:rPr>
              <a:t>Commons-based information markets</a:t>
            </a:r>
            <a:endParaRPr lang="de-DE" dirty="0">
              <a:solidFill>
                <a:schemeClr val="bg1"/>
              </a:solidFill>
              <a:latin typeface="+mn-lt"/>
            </a:endParaRPr>
          </a:p>
        </p:txBody>
      </p:sp>
      <p:cxnSp>
        <p:nvCxnSpPr>
          <p:cNvPr id="37" name="Gerade Verbindung mit Pfeil 36"/>
          <p:cNvCxnSpPr/>
          <p:nvPr/>
        </p:nvCxnSpPr>
        <p:spPr>
          <a:xfrm rot="16200000" flipH="1">
            <a:off x="6012160" y="4193704"/>
            <a:ext cx="72008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9" grpId="0" build="p"/>
      <p:bldP spid="33" grpId="0" build="p"/>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21</a:t>
            </a:fld>
            <a:endParaRPr lang="de-DE" sz="1400" kern="0" dirty="0">
              <a:solidFill>
                <a:srgbClr val="000000"/>
              </a:solidFill>
              <a:latin typeface="Times New Roman" pitchFamily="18"/>
              <a:ea typeface="Arial Unicode MS" pitchFamily="2"/>
              <a:cs typeface="Tahoma" pitchFamily="2"/>
            </a:endParaRPr>
          </a:p>
        </p:txBody>
      </p:sp>
      <p:sp>
        <p:nvSpPr>
          <p:cNvPr id="6" name="Rectangle 2"/>
          <p:cNvSpPr txBox="1">
            <a:spLocks noGrp="1"/>
          </p:cNvSpPr>
          <p:nvPr>
            <p:ph type="title"/>
          </p:nvPr>
        </p:nvSpPr>
        <p:spPr>
          <a:xfrm>
            <a:off x="1763688" y="1844824"/>
            <a:ext cx="5256584" cy="2448272"/>
          </a:xfrm>
          <a:solidFill>
            <a:srgbClr val="333366"/>
          </a:solidFill>
        </p:spPr>
        <p:txBody>
          <a:bodyPr anchor="ctr" anchorCtr="1"/>
          <a:lstStyle/>
          <a:p>
            <a:pPr algn="ctr" eaLnBrk="1" hangingPunct="1">
              <a:lnSpc>
                <a:spcPct val="150000"/>
              </a:lnSpc>
              <a:buFont typeface="StarSymbol"/>
              <a:buNone/>
            </a:pPr>
            <a:r>
              <a:rPr sz="3200" dirty="0" smtClean="0">
                <a:solidFill>
                  <a:srgbClr val="FFFFFF"/>
                </a:solidFill>
                <a:latin typeface="Calibri" pitchFamily="34" charset="0"/>
                <a:ea typeface="Arial Unicode MS" pitchFamily="34" charset="-128"/>
                <a:cs typeface="Arial" pitchFamily="34" charset="0"/>
              </a:rPr>
              <a:t>Open Access </a:t>
            </a:r>
            <a:br>
              <a:rPr sz="3200" dirty="0" smtClean="0">
                <a:solidFill>
                  <a:srgbClr val="FFFFFF"/>
                </a:solidFill>
                <a:latin typeface="Calibri" pitchFamily="34" charset="0"/>
                <a:ea typeface="Arial Unicode MS" pitchFamily="34" charset="-128"/>
                <a:cs typeface="Arial" pitchFamily="34" charset="0"/>
              </a:rPr>
            </a:br>
            <a:r>
              <a:rPr lang="de-DE" sz="3200" dirty="0" smtClean="0">
                <a:solidFill>
                  <a:srgbClr val="FFFFFF"/>
                </a:solidFill>
                <a:latin typeface="Calibri" pitchFamily="34" charset="0"/>
                <a:ea typeface="Arial Unicode MS" pitchFamily="34" charset="-128"/>
                <a:cs typeface="Arial" pitchFamily="34" charset="0"/>
              </a:rPr>
              <a:t>a way of institutionalizing </a:t>
            </a:r>
            <a:br>
              <a:rPr lang="de-DE" sz="3200" dirty="0" smtClean="0">
                <a:solidFill>
                  <a:srgbClr val="FFFFFF"/>
                </a:solidFill>
                <a:latin typeface="Calibri" pitchFamily="34" charset="0"/>
                <a:ea typeface="Arial Unicode MS" pitchFamily="34" charset="-128"/>
                <a:cs typeface="Arial" pitchFamily="34" charset="0"/>
              </a:rPr>
            </a:br>
            <a:r>
              <a:rPr lang="de-DE" sz="3200" dirty="0" smtClean="0">
                <a:solidFill>
                  <a:srgbClr val="FFFFFF"/>
                </a:solidFill>
                <a:latin typeface="Calibri" pitchFamily="34" charset="0"/>
                <a:ea typeface="Arial Unicode MS" pitchFamily="34" charset="-128"/>
                <a:cs typeface="Arial" pitchFamily="34" charset="0"/>
              </a:rPr>
              <a:t>knowledge as a commons</a:t>
            </a:r>
            <a:endParaRPr sz="3200" dirty="0" smtClean="0">
              <a:solidFill>
                <a:srgbClr val="FFFFFF"/>
              </a:solidFill>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22</a:t>
            </a:fld>
            <a:endParaRPr lang="de-DE" sz="1400" kern="0" dirty="0">
              <a:solidFill>
                <a:srgbClr val="000000"/>
              </a:solidFill>
              <a:latin typeface="Times New Roman" pitchFamily="18"/>
              <a:ea typeface="Arial Unicode MS" pitchFamily="2"/>
              <a:cs typeface="Tahoma" pitchFamily="2"/>
            </a:endParaRPr>
          </a:p>
        </p:txBody>
      </p:sp>
      <p:sp>
        <p:nvSpPr>
          <p:cNvPr id="6" name="Rectangle 2"/>
          <p:cNvSpPr txBox="1">
            <a:spLocks noGrp="1"/>
          </p:cNvSpPr>
          <p:nvPr>
            <p:ph type="title"/>
          </p:nvPr>
        </p:nvSpPr>
        <p:spPr>
          <a:xfrm>
            <a:off x="611560" y="188640"/>
            <a:ext cx="8064896" cy="792088"/>
          </a:xfrm>
          <a:solidFill>
            <a:srgbClr val="333366"/>
          </a:solidFill>
        </p:spPr>
        <p:txBody>
          <a:bodyPr anchor="ctr" anchorCtr="1"/>
          <a:lstStyle/>
          <a:p>
            <a:pPr eaLnBrk="1" hangingPunct="1">
              <a:buNone/>
            </a:pPr>
            <a:r>
              <a:rPr lang="en-US" sz="2400" dirty="0" smtClean="0">
                <a:solidFill>
                  <a:srgbClr val="FFFFFF"/>
                </a:solidFill>
                <a:latin typeface="Calibri" pitchFamily="34" charset="0"/>
                <a:ea typeface="Arial Unicode MS" pitchFamily="34" charset="-128"/>
                <a:cs typeface="Arial" pitchFamily="34" charset="0"/>
              </a:rPr>
              <a:t>Open Access -  way of institutionalizing  knowledge as a commons</a:t>
            </a:r>
            <a:endParaRPr sz="2400" dirty="0" smtClean="0">
              <a:solidFill>
                <a:srgbClr val="FFFFFF"/>
              </a:solidFill>
              <a:latin typeface="Calibri" pitchFamily="34" charset="0"/>
              <a:ea typeface="Arial Unicode MS" pitchFamily="34" charset="-128"/>
              <a:cs typeface="Arial" pitchFamily="34" charset="0"/>
            </a:endParaRPr>
          </a:p>
        </p:txBody>
      </p:sp>
      <p:sp>
        <p:nvSpPr>
          <p:cNvPr id="7" name="Textfeld 4"/>
          <p:cNvSpPr txBox="1"/>
          <p:nvPr/>
        </p:nvSpPr>
        <p:spPr>
          <a:xfrm>
            <a:off x="467544" y="5877272"/>
            <a:ext cx="7743775" cy="328295"/>
          </a:xfrm>
          <a:prstGeom prst="rect">
            <a:avLst/>
          </a:prstGeom>
          <a:solidFill>
            <a:schemeClr val="bg1"/>
          </a:solidFill>
          <a:ln>
            <a:noFill/>
          </a:ln>
        </p:spPr>
        <p:txBody>
          <a:bodyPr wrap="square" anchorCtr="1" compatLnSpc="0">
            <a:spAutoFit/>
          </a:bodyPr>
          <a:lstStyle/>
          <a:p>
            <a:r>
              <a:rPr lang="en-US" sz="1600" dirty="0" smtClean="0">
                <a:hlinkClick r:id="rId3"/>
              </a:rPr>
              <a:t>Berlin Declaration </a:t>
            </a:r>
            <a:r>
              <a:rPr lang="en-US" sz="1600" dirty="0" smtClean="0"/>
              <a:t>on Open Access to Knowledge in the Sciences and Humanities</a:t>
            </a:r>
            <a:endParaRPr lang="en-US" sz="1600" dirty="0"/>
          </a:p>
        </p:txBody>
      </p:sp>
      <p:grpSp>
        <p:nvGrpSpPr>
          <p:cNvPr id="8" name="Gruppieren 7"/>
          <p:cNvGrpSpPr/>
          <p:nvPr/>
        </p:nvGrpSpPr>
        <p:grpSpPr>
          <a:xfrm>
            <a:off x="251520" y="1844824"/>
            <a:ext cx="8031807" cy="3583358"/>
            <a:chOff x="251520" y="1844824"/>
            <a:chExt cx="8031807" cy="3583358"/>
          </a:xfrm>
        </p:grpSpPr>
        <p:sp>
          <p:nvSpPr>
            <p:cNvPr id="5" name="Textfeld 4"/>
            <p:cNvSpPr txBox="1"/>
            <p:nvPr/>
          </p:nvSpPr>
          <p:spPr>
            <a:xfrm>
              <a:off x="539552" y="2204864"/>
              <a:ext cx="7743775" cy="3223318"/>
            </a:xfrm>
            <a:prstGeom prst="rect">
              <a:avLst/>
            </a:prstGeom>
            <a:solidFill>
              <a:schemeClr val="bg1"/>
            </a:solidFill>
            <a:ln>
              <a:noFill/>
            </a:ln>
          </p:spPr>
          <p:txBody>
            <a:bodyPr wrap="square" anchorCtr="1" compatLnSpc="0">
              <a:spAutoFit/>
            </a:bodyPr>
            <a:lstStyle/>
            <a:p>
              <a:r>
                <a:rPr lang="de-DE" sz="2000" kern="0" dirty="0" smtClean="0">
                  <a:solidFill>
                    <a:srgbClr val="002060"/>
                  </a:solidFill>
                  <a:latin typeface="+mj-lt"/>
                  <a:ea typeface="Arial Unicode MS" pitchFamily="2"/>
                  <a:cs typeface="Tahoma" pitchFamily="2"/>
                </a:rPr>
                <a:t>„(1) </a:t>
              </a:r>
              <a:r>
                <a:rPr lang="en-US" sz="2000" dirty="0" smtClean="0">
                  <a:latin typeface="+mj-lt"/>
                </a:rPr>
                <a:t>The </a:t>
              </a:r>
              <a:r>
                <a:rPr lang="en-US" sz="2000" dirty="0" smtClean="0">
                  <a:latin typeface="+mj-lt"/>
                </a:rPr>
                <a:t>author(s) and right holder(s) of such contributions </a:t>
              </a:r>
              <a:r>
                <a:rPr lang="en-US" sz="2000" b="1" dirty="0" smtClean="0">
                  <a:latin typeface="+mj-lt"/>
                </a:rPr>
                <a:t>grant(s) to all users a free, irrevocable,  worldwide, right of access to, and a license to copy, use, distribute, transmit and display the work </a:t>
              </a:r>
              <a:r>
                <a:rPr lang="en-US" sz="2000" dirty="0" smtClean="0">
                  <a:latin typeface="+mj-lt"/>
                </a:rPr>
                <a:t>publicly and to make and distribute derivative works, in any digital medium for any responsible purpose, </a:t>
              </a:r>
              <a:r>
                <a:rPr lang="en-US" sz="2000" b="1" dirty="0" smtClean="0">
                  <a:latin typeface="+mj-lt"/>
                </a:rPr>
                <a:t>subject to proper attribution </a:t>
              </a:r>
              <a:r>
                <a:rPr lang="en-US" sz="2000" dirty="0" smtClean="0">
                  <a:latin typeface="+mj-lt"/>
                </a:rPr>
                <a:t>of authorship (community standards, will continue to provide the mechanism for enforcement of proper attribution and responsible use of the published work, as they do now), as well as the right to make small numbers of printed copies for their personal use.”</a:t>
              </a:r>
            </a:p>
            <a:p>
              <a:pPr algn="ctr"/>
              <a:endParaRPr lang="de-DE" sz="2000" kern="0" dirty="0">
                <a:solidFill>
                  <a:srgbClr val="002060"/>
                </a:solidFill>
                <a:latin typeface="+mn-lt"/>
                <a:ea typeface="Arial Unicode MS" pitchFamily="2"/>
                <a:cs typeface="Tahoma" pitchFamily="2"/>
              </a:endParaRPr>
            </a:p>
          </p:txBody>
        </p:sp>
        <p:sp>
          <p:nvSpPr>
            <p:cNvPr id="10" name="Pfeil nach unten 9"/>
            <p:cNvSpPr/>
            <p:nvPr/>
          </p:nvSpPr>
          <p:spPr>
            <a:xfrm>
              <a:off x="251520" y="1844824"/>
              <a:ext cx="288032" cy="7200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Textfeld 10"/>
          <p:cNvSpPr txBox="1"/>
          <p:nvPr/>
        </p:nvSpPr>
        <p:spPr>
          <a:xfrm>
            <a:off x="827584" y="1196753"/>
            <a:ext cx="7560840" cy="923330"/>
          </a:xfrm>
          <a:prstGeom prst="rect">
            <a:avLst/>
          </a:prstGeom>
          <a:noFill/>
        </p:spPr>
        <p:txBody>
          <a:bodyPr wrap="square" rtlCol="0">
            <a:spAutoFit/>
          </a:bodyPr>
          <a:lstStyle/>
          <a:p>
            <a:r>
              <a:rPr lang="en-US" dirty="0" smtClean="0"/>
              <a:t>Open access contributions must satisfy two conditions (according to Berlin OA Declaration):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23</a:t>
            </a:fld>
            <a:endParaRPr lang="de-DE" sz="1400" kern="0" dirty="0">
              <a:solidFill>
                <a:srgbClr val="000000"/>
              </a:solidFill>
              <a:latin typeface="Times New Roman" pitchFamily="18"/>
              <a:ea typeface="Arial Unicode MS" pitchFamily="2"/>
              <a:cs typeface="Tahoma" pitchFamily="2"/>
            </a:endParaRPr>
          </a:p>
        </p:txBody>
      </p:sp>
      <p:sp>
        <p:nvSpPr>
          <p:cNvPr id="6" name="Rectangle 2"/>
          <p:cNvSpPr txBox="1">
            <a:spLocks noGrp="1"/>
          </p:cNvSpPr>
          <p:nvPr>
            <p:ph type="title"/>
          </p:nvPr>
        </p:nvSpPr>
        <p:spPr>
          <a:xfrm>
            <a:off x="611560" y="188640"/>
            <a:ext cx="8064896" cy="792088"/>
          </a:xfrm>
          <a:solidFill>
            <a:srgbClr val="333366"/>
          </a:solidFill>
        </p:spPr>
        <p:txBody>
          <a:bodyPr anchor="ctr" anchorCtr="1"/>
          <a:lstStyle/>
          <a:p>
            <a:pPr eaLnBrk="1" hangingPunct="1">
              <a:buNone/>
            </a:pPr>
            <a:r>
              <a:rPr lang="en-US" sz="2400" dirty="0" smtClean="0">
                <a:solidFill>
                  <a:srgbClr val="FFFFFF"/>
                </a:solidFill>
                <a:latin typeface="Calibri" pitchFamily="34" charset="0"/>
                <a:ea typeface="Arial Unicode MS" pitchFamily="34" charset="-128"/>
                <a:cs typeface="Arial" pitchFamily="34" charset="0"/>
              </a:rPr>
              <a:t>Open Access -  way of institutionalizing  knowledge as a commons</a:t>
            </a:r>
            <a:endParaRPr sz="2400" dirty="0" smtClean="0">
              <a:solidFill>
                <a:srgbClr val="FFFFFF"/>
              </a:solidFill>
              <a:latin typeface="Calibri" pitchFamily="34" charset="0"/>
              <a:ea typeface="Arial Unicode MS" pitchFamily="34" charset="-128"/>
              <a:cs typeface="Arial" pitchFamily="34" charset="0"/>
            </a:endParaRPr>
          </a:p>
        </p:txBody>
      </p:sp>
      <p:sp>
        <p:nvSpPr>
          <p:cNvPr id="5" name="Textfeld 4"/>
          <p:cNvSpPr txBox="1"/>
          <p:nvPr/>
        </p:nvSpPr>
        <p:spPr>
          <a:xfrm>
            <a:off x="539552" y="2204864"/>
            <a:ext cx="7743775" cy="3223318"/>
          </a:xfrm>
          <a:prstGeom prst="rect">
            <a:avLst/>
          </a:prstGeom>
          <a:solidFill>
            <a:schemeClr val="bg1"/>
          </a:solidFill>
          <a:ln>
            <a:noFill/>
          </a:ln>
        </p:spPr>
        <p:txBody>
          <a:bodyPr wrap="square" anchorCtr="1" compatLnSpc="0">
            <a:spAutoFit/>
          </a:bodyPr>
          <a:lstStyle/>
          <a:p>
            <a:r>
              <a:rPr lang="de-DE" sz="2000" kern="0" dirty="0" smtClean="0">
                <a:solidFill>
                  <a:srgbClr val="002060"/>
                </a:solidFill>
                <a:latin typeface="+mn-lt"/>
                <a:ea typeface="Arial Unicode MS" pitchFamily="2"/>
                <a:cs typeface="Tahoma" pitchFamily="2"/>
              </a:rPr>
              <a:t>„(2) </a:t>
            </a:r>
            <a:r>
              <a:rPr lang="en-US" sz="2000" dirty="0" smtClean="0">
                <a:latin typeface="+mn-lt"/>
              </a:rPr>
              <a:t>A </a:t>
            </a:r>
            <a:r>
              <a:rPr lang="en-US" sz="2000" dirty="0" smtClean="0">
                <a:latin typeface="+mn-lt"/>
              </a:rPr>
              <a:t>complete version of the work and all supplemental materials,  including a copy of the permission as stated above, in an </a:t>
            </a:r>
            <a:r>
              <a:rPr lang="en-US" sz="2000" b="1" dirty="0" smtClean="0">
                <a:latin typeface="+mn-lt"/>
              </a:rPr>
              <a:t>appropriate standard electronic format is deposited </a:t>
            </a:r>
            <a:r>
              <a:rPr lang="en-US" sz="2000" dirty="0" smtClean="0">
                <a:latin typeface="+mn-lt"/>
              </a:rPr>
              <a:t>(and thus published) in at least one </a:t>
            </a:r>
            <a:r>
              <a:rPr lang="en-US" sz="2000" b="1" dirty="0" smtClean="0">
                <a:latin typeface="+mn-lt"/>
              </a:rPr>
              <a:t>online repository </a:t>
            </a:r>
            <a:r>
              <a:rPr lang="en-US" sz="2000" dirty="0" smtClean="0">
                <a:latin typeface="+mn-lt"/>
              </a:rPr>
              <a:t>using suitable technical standards (such as the Open Archive definitions) that is supported and maintained by an </a:t>
            </a:r>
            <a:r>
              <a:rPr lang="en-US" sz="2000" b="1" dirty="0" smtClean="0">
                <a:latin typeface="+mn-lt"/>
              </a:rPr>
              <a:t>academic institution, scholarly society, government agency, </a:t>
            </a:r>
            <a:r>
              <a:rPr lang="en-US" sz="2000" dirty="0" smtClean="0">
                <a:latin typeface="+mn-lt"/>
              </a:rPr>
              <a:t>or other well Established organization that seeks to enable open access, </a:t>
            </a:r>
            <a:r>
              <a:rPr lang="en-US" sz="2000" b="1" dirty="0" smtClean="0">
                <a:latin typeface="+mn-lt"/>
              </a:rPr>
              <a:t>unrestricted distribution, inter operability, and long-term archiving.</a:t>
            </a:r>
            <a:r>
              <a:rPr lang="en-US" sz="2000" dirty="0" smtClean="0">
                <a:latin typeface="+mn-lt"/>
              </a:rPr>
              <a:t>”</a:t>
            </a:r>
          </a:p>
          <a:p>
            <a:endParaRPr lang="en-US" sz="2000" dirty="0" smtClean="0">
              <a:latin typeface="+mj-lt"/>
            </a:endParaRPr>
          </a:p>
          <a:p>
            <a:pPr algn="ctr"/>
            <a:endParaRPr lang="de-DE" sz="2000" kern="0" dirty="0">
              <a:solidFill>
                <a:srgbClr val="002060"/>
              </a:solidFill>
              <a:latin typeface="+mn-lt"/>
              <a:ea typeface="Arial Unicode MS" pitchFamily="2"/>
              <a:cs typeface="Tahoma" pitchFamily="2"/>
            </a:endParaRPr>
          </a:p>
        </p:txBody>
      </p:sp>
      <p:sp>
        <p:nvSpPr>
          <p:cNvPr id="7" name="Textfeld 4"/>
          <p:cNvSpPr txBox="1"/>
          <p:nvPr/>
        </p:nvSpPr>
        <p:spPr>
          <a:xfrm>
            <a:off x="467544" y="5877272"/>
            <a:ext cx="7743775" cy="328295"/>
          </a:xfrm>
          <a:prstGeom prst="rect">
            <a:avLst/>
          </a:prstGeom>
          <a:solidFill>
            <a:schemeClr val="bg1"/>
          </a:solidFill>
          <a:ln>
            <a:noFill/>
          </a:ln>
        </p:spPr>
        <p:txBody>
          <a:bodyPr wrap="square" anchorCtr="1" compatLnSpc="0">
            <a:spAutoFit/>
          </a:bodyPr>
          <a:lstStyle/>
          <a:p>
            <a:r>
              <a:rPr lang="en-US" sz="1600" dirty="0" smtClean="0">
                <a:hlinkClick r:id="rId3"/>
              </a:rPr>
              <a:t>Berlin Declaration </a:t>
            </a:r>
            <a:r>
              <a:rPr lang="en-US" sz="1600" dirty="0" smtClean="0"/>
              <a:t>on Open Access to Knowledge in the Sciences and Humanities</a:t>
            </a:r>
            <a:endParaRPr lang="en-US" sz="1600" dirty="0"/>
          </a:p>
        </p:txBody>
      </p:sp>
      <p:sp>
        <p:nvSpPr>
          <p:cNvPr id="10" name="Pfeil nach unten 9"/>
          <p:cNvSpPr/>
          <p:nvPr/>
        </p:nvSpPr>
        <p:spPr>
          <a:xfrm>
            <a:off x="240705" y="2177895"/>
            <a:ext cx="288032" cy="7200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827584" y="1196753"/>
            <a:ext cx="7560840" cy="646331"/>
          </a:xfrm>
          <a:prstGeom prst="rect">
            <a:avLst/>
          </a:prstGeom>
          <a:noFill/>
        </p:spPr>
        <p:txBody>
          <a:bodyPr wrap="square" rtlCol="0">
            <a:spAutoFit/>
          </a:bodyPr>
          <a:lstStyle/>
          <a:p>
            <a:r>
              <a:rPr lang="en-US" dirty="0" smtClean="0"/>
              <a:t>Open access contributions must satisfy two conditions:</a:t>
            </a:r>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dirty="0" smtClean="0">
                <a:solidFill>
                  <a:schemeClr val="bg1"/>
                </a:solidFill>
                <a:latin typeface="+mn-lt"/>
                <a:cs typeface="Arial" pitchFamily="34" charset="0"/>
              </a:rPr>
              <a:t>Knowledge ecology</a:t>
            </a:r>
            <a:endParaRPr lang="de-DE" sz="2400" b="1" dirty="0">
              <a:solidFill>
                <a:schemeClr val="bg1"/>
              </a:solidFill>
              <a:latin typeface="+mn-lt"/>
              <a:cs typeface="Arial" pitchFamily="34" charset="0"/>
            </a:endParaRPr>
          </a:p>
        </p:txBody>
      </p:sp>
      <p:sp>
        <p:nvSpPr>
          <p:cNvPr id="12" name="Textfeld 11"/>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Open information markets in science</a:t>
            </a:r>
            <a:endParaRPr lang="de-DE" sz="1600" dirty="0">
              <a:solidFill>
                <a:schemeClr val="bg1"/>
              </a:solidFill>
              <a:latin typeface="+mn-lt"/>
            </a:endParaRPr>
          </a:p>
        </p:txBody>
      </p:sp>
      <p:sp>
        <p:nvSpPr>
          <p:cNvPr id="13" name="Textfeld 12"/>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dirty="0" smtClean="0">
                <a:solidFill>
                  <a:schemeClr val="bg1"/>
                </a:solidFill>
                <a:latin typeface="+mn-lt"/>
              </a:rPr>
              <a:t>Commons-based</a:t>
            </a:r>
          </a:p>
          <a:p>
            <a:pPr algn="ctr" eaLnBrk="0" hangingPunct="0"/>
            <a:r>
              <a:rPr lang="de-DE" sz="2000" b="1" dirty="0" smtClean="0">
                <a:solidFill>
                  <a:schemeClr val="bg1"/>
                </a:solidFill>
                <a:latin typeface="+mn-lt"/>
              </a:rPr>
              <a:t>Information markets</a:t>
            </a:r>
            <a:endParaRPr lang="de-DE" sz="1600" dirty="0">
              <a:solidFill>
                <a:schemeClr val="bg1"/>
              </a:solidFill>
              <a:latin typeface="+mn-lt"/>
            </a:endParaRPr>
          </a:p>
        </p:txBody>
      </p:sp>
      <p:sp>
        <p:nvSpPr>
          <p:cNvPr id="22" name="Textfeld 21"/>
          <p:cNvSpPr txBox="1"/>
          <p:nvPr/>
        </p:nvSpPr>
        <p:spPr>
          <a:xfrm>
            <a:off x="611560" y="1556792"/>
            <a:ext cx="4752528" cy="2246769"/>
          </a:xfrm>
          <a:prstGeom prst="rect">
            <a:avLst/>
          </a:prstGeom>
          <a:noFill/>
        </p:spPr>
        <p:txBody>
          <a:bodyPr wrap="square" rtlCol="0">
            <a:spAutoFit/>
          </a:bodyPr>
          <a:lstStyle/>
          <a:p>
            <a:r>
              <a:rPr lang="de-DE" sz="2000" b="1" dirty="0" smtClean="0">
                <a:latin typeface="+mn-lt"/>
              </a:rPr>
              <a:t>Directory of OA Journals: </a:t>
            </a:r>
          </a:p>
          <a:p>
            <a:endParaRPr lang="de-DE" sz="2000" b="1" dirty="0" smtClean="0">
              <a:latin typeface="+mn-lt"/>
            </a:endParaRPr>
          </a:p>
          <a:p>
            <a:pPr marL="342900" indent="-342900">
              <a:buAutoNum type="arabicPlain" startAt="7183"/>
            </a:pPr>
            <a:r>
              <a:rPr lang="de-DE" sz="2000" dirty="0" smtClean="0">
                <a:latin typeface="+mn-lt"/>
              </a:rPr>
              <a:t> journals, 650572 articles (19.10.2011)</a:t>
            </a:r>
          </a:p>
          <a:p>
            <a:pPr marL="342900" indent="-342900"/>
            <a:r>
              <a:rPr lang="de-DE" sz="2000" dirty="0" smtClean="0">
                <a:latin typeface="+mn-lt"/>
              </a:rPr>
              <a:t>7449  journals, 745962  articles (31.1.2012)</a:t>
            </a:r>
            <a:br>
              <a:rPr lang="de-DE" sz="2000" dirty="0" smtClean="0">
                <a:latin typeface="+mn-lt"/>
              </a:rPr>
            </a:br>
            <a:endParaRPr lang="de-DE" sz="2000" dirty="0" smtClean="0">
              <a:latin typeface="+mn-lt"/>
            </a:endParaRPr>
          </a:p>
          <a:p>
            <a:pPr marL="342900" indent="-342900"/>
            <a:r>
              <a:rPr lang="de-DE" sz="2000" dirty="0" smtClean="0">
                <a:latin typeface="+mn-lt"/>
              </a:rPr>
              <a:t>9411 </a:t>
            </a:r>
            <a:r>
              <a:rPr lang="de-DE" sz="2000" b="1" dirty="0" smtClean="0">
                <a:latin typeface="+mn-lt"/>
              </a:rPr>
              <a:t>journals, 1099912</a:t>
            </a:r>
            <a:r>
              <a:rPr lang="de-DE" sz="2000" dirty="0" smtClean="0">
                <a:latin typeface="+mn-lt"/>
              </a:rPr>
              <a:t> </a:t>
            </a:r>
            <a:r>
              <a:rPr lang="de-DE" sz="2000" b="1" dirty="0" smtClean="0">
                <a:latin typeface="+mn-lt"/>
              </a:rPr>
              <a:t>articles (1.6.2013)</a:t>
            </a:r>
            <a:endParaRPr lang="de-DE" sz="2000" dirty="0" smtClean="0">
              <a:latin typeface="+mn-lt"/>
            </a:endParaRPr>
          </a:p>
          <a:p>
            <a:pPr marL="342900" indent="-342900"/>
            <a:endParaRPr lang="de-DE" sz="2000" dirty="0" smtClean="0">
              <a:latin typeface="+mn-lt"/>
            </a:endParaRPr>
          </a:p>
        </p:txBody>
      </p:sp>
      <p:sp>
        <p:nvSpPr>
          <p:cNvPr id="25" name="Textfeld 24"/>
          <p:cNvSpPr txBox="1"/>
          <p:nvPr/>
        </p:nvSpPr>
        <p:spPr>
          <a:xfrm>
            <a:off x="5580112" y="1988840"/>
            <a:ext cx="2808312" cy="707886"/>
          </a:xfrm>
          <a:prstGeom prst="rect">
            <a:avLst/>
          </a:prstGeom>
          <a:noFill/>
        </p:spPr>
        <p:txBody>
          <a:bodyPr wrap="square" rtlCol="0">
            <a:spAutoFit/>
          </a:bodyPr>
          <a:lstStyle/>
          <a:p>
            <a:r>
              <a:rPr lang="en-US" sz="2000" dirty="0" smtClean="0">
                <a:latin typeface="+mn-lt"/>
              </a:rPr>
              <a:t>almost 4 journals per day since 10/2011</a:t>
            </a:r>
            <a:endParaRPr lang="en-US" sz="2000" dirty="0">
              <a:latin typeface="+mn-lt"/>
            </a:endParaRPr>
          </a:p>
        </p:txBody>
      </p:sp>
      <p:sp>
        <p:nvSpPr>
          <p:cNvPr id="26" name="Textfeld 25"/>
          <p:cNvSpPr txBox="1"/>
          <p:nvPr/>
        </p:nvSpPr>
        <p:spPr>
          <a:xfrm>
            <a:off x="5580112" y="2852936"/>
            <a:ext cx="2808312" cy="1015663"/>
          </a:xfrm>
          <a:prstGeom prst="rect">
            <a:avLst/>
          </a:prstGeom>
          <a:noFill/>
        </p:spPr>
        <p:txBody>
          <a:bodyPr wrap="square" rtlCol="0">
            <a:spAutoFit/>
          </a:bodyPr>
          <a:lstStyle/>
          <a:p>
            <a:r>
              <a:rPr lang="en-US" sz="2000" dirty="0" smtClean="0">
                <a:latin typeface="+mn-lt"/>
              </a:rPr>
              <a:t>still only about 2,4 % of all commercially available articles </a:t>
            </a:r>
            <a:endParaRPr lang="en-US" sz="2000" dirty="0">
              <a:latin typeface="+mn-lt"/>
            </a:endParaRPr>
          </a:p>
        </p:txBody>
      </p:sp>
      <p:sp>
        <p:nvSpPr>
          <p:cNvPr id="10"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24</a:t>
            </a:fld>
            <a:endParaRPr lang="de-DE" dirty="0"/>
          </a:p>
        </p:txBody>
      </p:sp>
      <p:sp>
        <p:nvSpPr>
          <p:cNvPr id="14" name="Textfeld 13"/>
          <p:cNvSpPr txBox="1"/>
          <p:nvPr/>
        </p:nvSpPr>
        <p:spPr>
          <a:xfrm>
            <a:off x="755576" y="4077072"/>
            <a:ext cx="6984776" cy="2246769"/>
          </a:xfrm>
          <a:prstGeom prst="rect">
            <a:avLst/>
          </a:prstGeom>
          <a:noFill/>
        </p:spPr>
        <p:txBody>
          <a:bodyPr wrap="square" rtlCol="0">
            <a:spAutoFit/>
          </a:bodyPr>
          <a:lstStyle/>
          <a:p>
            <a:r>
              <a:rPr lang="en-US" sz="2000" dirty="0" smtClean="0">
                <a:latin typeface="+mn-lt"/>
              </a:rPr>
              <a:t>“</a:t>
            </a:r>
            <a:r>
              <a:rPr lang="en-US" sz="2000" b="1" dirty="0" smtClean="0">
                <a:latin typeface="+mn-lt"/>
              </a:rPr>
              <a:t>Ulrich’s Directory </a:t>
            </a:r>
            <a:r>
              <a:rPr lang="en-US" sz="2000" dirty="0" smtClean="0">
                <a:latin typeface="+mn-lt"/>
              </a:rPr>
              <a:t>lists 4365 peer reviewed OA journals, or about 13% of the total number of peer reviewed journals included”  </a:t>
            </a:r>
          </a:p>
          <a:p>
            <a:r>
              <a:rPr lang="en-US" sz="2000" dirty="0" smtClean="0">
                <a:latin typeface="+mn-lt"/>
              </a:rPr>
              <a:t>“Scopus covers 18,500 peer-reviewed journals, of which 1800 or 9.7% are open access, while the proportion of OA journals covered by Journal Citation Reports is about 8%.”</a:t>
            </a:r>
          </a:p>
          <a:p>
            <a:r>
              <a:rPr lang="en-US" sz="2000" dirty="0" smtClean="0">
                <a:latin typeface="+mn-lt"/>
              </a:rPr>
              <a:t>-</a:t>
            </a:r>
          </a:p>
          <a:p>
            <a:r>
              <a:rPr lang="en-US" sz="2000" dirty="0" smtClean="0">
                <a:latin typeface="+mn-lt"/>
              </a:rPr>
              <a:t>STM report 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2" grpId="0"/>
      <p:bldP spid="25" grpId="0"/>
      <p:bldP spid="26"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dirty="0" smtClean="0">
                <a:solidFill>
                  <a:schemeClr val="bg1"/>
                </a:solidFill>
                <a:latin typeface="+mn-lt"/>
                <a:cs typeface="Arial" pitchFamily="34" charset="0"/>
              </a:rPr>
              <a:t>Scientific Impact</a:t>
            </a:r>
            <a:endParaRPr lang="de-DE" sz="2400" b="1" dirty="0">
              <a:solidFill>
                <a:schemeClr val="bg1"/>
              </a:solidFill>
              <a:latin typeface="+mn-lt"/>
              <a:cs typeface="Arial" pitchFamily="34" charset="0"/>
            </a:endParaRPr>
          </a:p>
        </p:txBody>
      </p:sp>
      <p:sp>
        <p:nvSpPr>
          <p:cNvPr id="20" name="Textfeld 19"/>
          <p:cNvSpPr txBox="1"/>
          <p:nvPr/>
        </p:nvSpPr>
        <p:spPr>
          <a:xfrm>
            <a:off x="323528" y="5877272"/>
            <a:ext cx="8568952" cy="523220"/>
          </a:xfrm>
          <a:prstGeom prst="rect">
            <a:avLst/>
          </a:prstGeom>
          <a:noFill/>
        </p:spPr>
        <p:txBody>
          <a:bodyPr wrap="square" rtlCol="0">
            <a:spAutoFit/>
          </a:bodyPr>
          <a:lstStyle/>
          <a:p>
            <a:r>
              <a:rPr lang="en-US" sz="1400" dirty="0" smtClean="0">
                <a:latin typeface="+mn-lt"/>
              </a:rPr>
              <a:t>Bo-Christer Björk</a:t>
            </a:r>
            <a:r>
              <a:rPr lang="en-US" sz="1400" baseline="30000" dirty="0" smtClean="0">
                <a:latin typeface="+mn-lt"/>
              </a:rPr>
              <a:t>;</a:t>
            </a:r>
            <a:r>
              <a:rPr lang="en-US" sz="1400" dirty="0" smtClean="0">
                <a:latin typeface="+mn-lt"/>
              </a:rPr>
              <a:t> David Solomon: Open access versus subscription journals: a comparison of scientific impact.</a:t>
            </a:r>
            <a:br>
              <a:rPr lang="en-US" sz="1400" dirty="0" smtClean="0">
                <a:latin typeface="+mn-lt"/>
              </a:rPr>
            </a:br>
            <a:r>
              <a:rPr lang="en-US" sz="1400" dirty="0" smtClean="0">
                <a:latin typeface="+mn-lt"/>
              </a:rPr>
              <a:t> </a:t>
            </a:r>
            <a:r>
              <a:rPr lang="de-DE" sz="1400" i="1" dirty="0" smtClean="0"/>
              <a:t>BMC Medicine</a:t>
            </a:r>
            <a:r>
              <a:rPr lang="de-DE" sz="1400" dirty="0" smtClean="0"/>
              <a:t> 2012, 10:73  - http://www.biomedcentral.com/1741-7015/10/73</a:t>
            </a:r>
            <a:endParaRPr lang="en-US" sz="1400" dirty="0">
              <a:latin typeface="+mn-lt"/>
            </a:endParaRPr>
          </a:p>
        </p:txBody>
      </p:sp>
      <p:sp>
        <p:nvSpPr>
          <p:cNvPr id="12" name="Textfeld 11"/>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Open information markets in science</a:t>
            </a:r>
            <a:endParaRPr lang="de-DE" sz="1600" dirty="0">
              <a:solidFill>
                <a:schemeClr val="bg1"/>
              </a:solidFill>
              <a:latin typeface="+mn-lt"/>
            </a:endParaRPr>
          </a:p>
        </p:txBody>
      </p:sp>
      <p:sp>
        <p:nvSpPr>
          <p:cNvPr id="13" name="Textfeld 12"/>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dirty="0" smtClean="0">
                <a:solidFill>
                  <a:schemeClr val="bg1"/>
                </a:solidFill>
                <a:latin typeface="+mn-lt"/>
              </a:rPr>
              <a:t>Commons-based</a:t>
            </a:r>
          </a:p>
          <a:p>
            <a:pPr algn="ctr" eaLnBrk="0" hangingPunct="0"/>
            <a:r>
              <a:rPr lang="de-DE" sz="2000" b="1" dirty="0" smtClean="0">
                <a:solidFill>
                  <a:schemeClr val="bg1"/>
                </a:solidFill>
                <a:latin typeface="+mn-lt"/>
              </a:rPr>
              <a:t>Information markets</a:t>
            </a:r>
            <a:endParaRPr lang="de-DE" sz="1600" dirty="0">
              <a:solidFill>
                <a:schemeClr val="bg1"/>
              </a:solidFill>
              <a:latin typeface="+mn-lt"/>
            </a:endParaRPr>
          </a:p>
        </p:txBody>
      </p:sp>
      <p:sp>
        <p:nvSpPr>
          <p:cNvPr id="10" name="Textfeld 9"/>
          <p:cNvSpPr txBox="1"/>
          <p:nvPr/>
        </p:nvSpPr>
        <p:spPr>
          <a:xfrm>
            <a:off x="467544" y="1702256"/>
            <a:ext cx="8280920" cy="3122393"/>
          </a:xfrm>
          <a:prstGeom prst="rect">
            <a:avLst/>
          </a:prstGeom>
          <a:noFill/>
        </p:spPr>
        <p:txBody>
          <a:bodyPr wrap="square" rtlCol="0">
            <a:spAutoFit/>
          </a:bodyPr>
          <a:lstStyle/>
          <a:p>
            <a:r>
              <a:rPr lang="en-US" sz="2000" b="1" dirty="0" smtClean="0">
                <a:latin typeface="+mn-lt"/>
              </a:rPr>
              <a:t>Results</a:t>
            </a:r>
          </a:p>
          <a:p>
            <a:pPr>
              <a:lnSpc>
                <a:spcPct val="150000"/>
              </a:lnSpc>
            </a:pPr>
            <a:r>
              <a:rPr lang="en-US" sz="2000" b="1" dirty="0" smtClean="0">
                <a:latin typeface="+mn-lt"/>
              </a:rPr>
              <a:t>Overall</a:t>
            </a:r>
            <a:r>
              <a:rPr lang="en-US" sz="2000" dirty="0" smtClean="0">
                <a:latin typeface="+mn-lt"/>
              </a:rPr>
              <a:t>, average </a:t>
            </a:r>
            <a:r>
              <a:rPr lang="en-US" sz="2000" b="1" dirty="0" smtClean="0">
                <a:latin typeface="+mn-lt"/>
              </a:rPr>
              <a:t>citation rates,</a:t>
            </a:r>
            <a:r>
              <a:rPr lang="en-US" sz="2000" dirty="0" smtClean="0">
                <a:latin typeface="+mn-lt"/>
              </a:rPr>
              <a:t> … were about </a:t>
            </a:r>
            <a:r>
              <a:rPr lang="en-US" sz="2000" b="1" dirty="0" smtClean="0">
                <a:latin typeface="+mn-lt"/>
              </a:rPr>
              <a:t>30% higher for subscription journals</a:t>
            </a:r>
            <a:r>
              <a:rPr lang="en-US" sz="2000" dirty="0" smtClean="0">
                <a:latin typeface="+mn-lt"/>
              </a:rPr>
              <a:t>. However, after controlling for </a:t>
            </a:r>
            <a:r>
              <a:rPr lang="en-US" sz="2000" b="1" dirty="0" smtClean="0">
                <a:latin typeface="+mn-lt"/>
              </a:rPr>
              <a:t>discipline</a:t>
            </a:r>
            <a:r>
              <a:rPr lang="en-US" sz="2000" dirty="0" smtClean="0">
                <a:latin typeface="+mn-lt"/>
              </a:rPr>
              <a:t> (medicine and health versus other),</a:t>
            </a:r>
            <a:r>
              <a:rPr lang="en-US" sz="2000" b="1" dirty="0" smtClean="0">
                <a:latin typeface="+mn-lt"/>
              </a:rPr>
              <a:t> age of the journal</a:t>
            </a:r>
            <a:r>
              <a:rPr lang="en-US" sz="2000" dirty="0" smtClean="0">
                <a:latin typeface="+mn-lt"/>
              </a:rPr>
              <a:t> (three time periods) and the </a:t>
            </a:r>
            <a:r>
              <a:rPr lang="en-US" sz="2000" b="1" dirty="0" smtClean="0">
                <a:latin typeface="+mn-lt"/>
              </a:rPr>
              <a:t>location of the publisher </a:t>
            </a:r>
            <a:r>
              <a:rPr lang="en-US" sz="2000" dirty="0" smtClean="0">
                <a:latin typeface="+mn-lt"/>
              </a:rPr>
              <a:t>(four largest publishing countries versus other countries) the </a:t>
            </a:r>
            <a:r>
              <a:rPr lang="en-US" sz="2000" b="1" dirty="0" smtClean="0">
                <a:latin typeface="+mn-lt"/>
              </a:rPr>
              <a:t>differences largely disappeared </a:t>
            </a:r>
            <a:r>
              <a:rPr lang="en-US" sz="2000" dirty="0" smtClean="0">
                <a:latin typeface="+mn-lt"/>
              </a:rPr>
              <a:t>in most subcategories except for journals that had been launched prior to 1996. </a:t>
            </a:r>
          </a:p>
        </p:txBody>
      </p:sp>
      <p:sp>
        <p:nvSpPr>
          <p:cNvPr id="8"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25</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dirty="0" smtClean="0">
                <a:solidFill>
                  <a:schemeClr val="bg1"/>
                </a:solidFill>
                <a:latin typeface="+mn-lt"/>
                <a:cs typeface="Arial" pitchFamily="34" charset="0"/>
              </a:rPr>
              <a:t>Scientific Impact</a:t>
            </a:r>
            <a:endParaRPr lang="de-DE" sz="2400" b="1" dirty="0">
              <a:solidFill>
                <a:schemeClr val="bg1"/>
              </a:solidFill>
              <a:latin typeface="+mn-lt"/>
              <a:cs typeface="Arial" pitchFamily="34" charset="0"/>
            </a:endParaRPr>
          </a:p>
        </p:txBody>
      </p:sp>
      <p:sp>
        <p:nvSpPr>
          <p:cNvPr id="20" name="Textfeld 19"/>
          <p:cNvSpPr txBox="1"/>
          <p:nvPr/>
        </p:nvSpPr>
        <p:spPr>
          <a:xfrm>
            <a:off x="323528" y="5877272"/>
            <a:ext cx="8568952" cy="523220"/>
          </a:xfrm>
          <a:prstGeom prst="rect">
            <a:avLst/>
          </a:prstGeom>
          <a:noFill/>
        </p:spPr>
        <p:txBody>
          <a:bodyPr wrap="square" rtlCol="0">
            <a:spAutoFit/>
          </a:bodyPr>
          <a:lstStyle/>
          <a:p>
            <a:r>
              <a:rPr lang="en-US" sz="1400" dirty="0" smtClean="0">
                <a:latin typeface="+mn-lt"/>
              </a:rPr>
              <a:t>Bo-Christer Björk</a:t>
            </a:r>
            <a:r>
              <a:rPr lang="en-US" sz="1400" baseline="30000" dirty="0" smtClean="0">
                <a:latin typeface="+mn-lt"/>
              </a:rPr>
              <a:t>;</a:t>
            </a:r>
            <a:r>
              <a:rPr lang="en-US" sz="1400" dirty="0" smtClean="0">
                <a:latin typeface="+mn-lt"/>
              </a:rPr>
              <a:t> David Solomon: Open access versus subscription journals: a comparison of scientific impact.</a:t>
            </a:r>
            <a:br>
              <a:rPr lang="en-US" sz="1400" dirty="0" smtClean="0">
                <a:latin typeface="+mn-lt"/>
              </a:rPr>
            </a:br>
            <a:r>
              <a:rPr lang="en-US" sz="1400" dirty="0" smtClean="0">
                <a:latin typeface="+mn-lt"/>
              </a:rPr>
              <a:t> </a:t>
            </a:r>
            <a:r>
              <a:rPr lang="de-DE" sz="1400" i="1" dirty="0" smtClean="0"/>
              <a:t>BMC Medicine</a:t>
            </a:r>
            <a:r>
              <a:rPr lang="de-DE" sz="1400" dirty="0" smtClean="0"/>
              <a:t> 2012, 10:73  - http://www.biomedcentral.com/1741-7015/10/73</a:t>
            </a:r>
            <a:endParaRPr lang="en-US" sz="1400" dirty="0">
              <a:latin typeface="+mn-lt"/>
            </a:endParaRPr>
          </a:p>
        </p:txBody>
      </p:sp>
      <p:sp>
        <p:nvSpPr>
          <p:cNvPr id="12" name="Textfeld 11"/>
          <p:cNvSpPr txBox="1"/>
          <p:nvPr/>
        </p:nvSpPr>
        <p:spPr>
          <a:xfrm>
            <a:off x="539552" y="620688"/>
            <a:ext cx="2376264"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Open information markets in science</a:t>
            </a:r>
            <a:endParaRPr lang="de-DE" sz="1600" dirty="0">
              <a:solidFill>
                <a:schemeClr val="bg1"/>
              </a:solidFill>
              <a:latin typeface="+mn-lt"/>
            </a:endParaRPr>
          </a:p>
        </p:txBody>
      </p:sp>
      <p:sp>
        <p:nvSpPr>
          <p:cNvPr id="13" name="Textfeld 12"/>
          <p:cNvSpPr txBox="1"/>
          <p:nvPr/>
        </p:nvSpPr>
        <p:spPr>
          <a:xfrm>
            <a:off x="3059832" y="620688"/>
            <a:ext cx="2376264" cy="707886"/>
          </a:xfrm>
          <a:prstGeom prst="rect">
            <a:avLst/>
          </a:prstGeom>
          <a:solidFill>
            <a:srgbClr val="002060"/>
          </a:solidFill>
        </p:spPr>
        <p:txBody>
          <a:bodyPr wrap="square" rtlCol="0">
            <a:spAutoFit/>
          </a:bodyPr>
          <a:lstStyle/>
          <a:p>
            <a:pPr algn="ctr" eaLnBrk="0" hangingPunct="0"/>
            <a:r>
              <a:rPr lang="de-DE" sz="2000" b="1" dirty="0" smtClean="0">
                <a:solidFill>
                  <a:schemeClr val="bg1"/>
                </a:solidFill>
                <a:latin typeface="+mn-lt"/>
              </a:rPr>
              <a:t>Commons-based</a:t>
            </a:r>
          </a:p>
          <a:p>
            <a:pPr algn="ctr" eaLnBrk="0" hangingPunct="0"/>
            <a:r>
              <a:rPr lang="de-DE" sz="2000" b="1" dirty="0" smtClean="0">
                <a:solidFill>
                  <a:schemeClr val="bg1"/>
                </a:solidFill>
                <a:latin typeface="+mn-lt"/>
              </a:rPr>
              <a:t>Information markets</a:t>
            </a:r>
            <a:endParaRPr lang="de-DE" sz="1600" dirty="0">
              <a:solidFill>
                <a:schemeClr val="bg1"/>
              </a:solidFill>
              <a:latin typeface="+mn-lt"/>
            </a:endParaRPr>
          </a:p>
        </p:txBody>
      </p:sp>
      <p:sp>
        <p:nvSpPr>
          <p:cNvPr id="10" name="Textfeld 9"/>
          <p:cNvSpPr txBox="1"/>
          <p:nvPr/>
        </p:nvSpPr>
        <p:spPr>
          <a:xfrm>
            <a:off x="467544" y="1580104"/>
            <a:ext cx="8280920" cy="2352952"/>
          </a:xfrm>
          <a:prstGeom prst="rect">
            <a:avLst/>
          </a:prstGeom>
          <a:noFill/>
        </p:spPr>
        <p:txBody>
          <a:bodyPr wrap="square" rtlCol="0">
            <a:spAutoFit/>
          </a:bodyPr>
          <a:lstStyle/>
          <a:p>
            <a:pPr>
              <a:lnSpc>
                <a:spcPct val="150000"/>
              </a:lnSpc>
            </a:pPr>
            <a:r>
              <a:rPr lang="en-US" sz="2000" b="1" dirty="0" smtClean="0">
                <a:latin typeface="+mn-lt"/>
              </a:rPr>
              <a:t>Results</a:t>
            </a:r>
          </a:p>
          <a:p>
            <a:pPr>
              <a:lnSpc>
                <a:spcPct val="150000"/>
              </a:lnSpc>
            </a:pPr>
            <a:r>
              <a:rPr lang="en-US" sz="2000" dirty="0" smtClean="0">
                <a:latin typeface="+mn-lt"/>
              </a:rPr>
              <a:t>OA journals that fund publishing with </a:t>
            </a:r>
            <a:r>
              <a:rPr lang="en-US" sz="2000" b="1" dirty="0" smtClean="0">
                <a:latin typeface="+mn-lt"/>
              </a:rPr>
              <a:t>article processing charges (APCs) are on average cited more than other OA journals</a:t>
            </a:r>
            <a:r>
              <a:rPr lang="en-US" sz="2000" dirty="0" smtClean="0">
                <a:latin typeface="+mn-lt"/>
              </a:rPr>
              <a:t>. In medicine and health, </a:t>
            </a:r>
            <a:r>
              <a:rPr lang="en-US" sz="2000" b="1" dirty="0" smtClean="0">
                <a:latin typeface="+mn-lt"/>
              </a:rPr>
              <a:t>OA journals founded in the last 10 years are receiving about as many citations as subscription journals launched during the same period. </a:t>
            </a:r>
          </a:p>
        </p:txBody>
      </p:sp>
      <p:sp>
        <p:nvSpPr>
          <p:cNvPr id="8"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26</a:t>
            </a:fld>
            <a:endParaRPr lang="de-DE"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9512" y="116632"/>
            <a:ext cx="8712968" cy="461665"/>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2400" b="1" dirty="0" smtClean="0">
                <a:solidFill>
                  <a:schemeClr val="bg1"/>
                </a:solidFill>
                <a:latin typeface="+mn-lt"/>
                <a:cs typeface="Arial" pitchFamily="34" charset="0"/>
              </a:rPr>
              <a:t>Scientific Impact</a:t>
            </a:r>
            <a:endParaRPr lang="de-DE" sz="2400" b="1" dirty="0">
              <a:solidFill>
                <a:schemeClr val="bg1"/>
              </a:solidFill>
              <a:latin typeface="+mn-lt"/>
              <a:cs typeface="Arial" pitchFamily="34" charset="0"/>
            </a:endParaRPr>
          </a:p>
        </p:txBody>
      </p:sp>
      <p:sp>
        <p:nvSpPr>
          <p:cNvPr id="20" name="Textfeld 19"/>
          <p:cNvSpPr txBox="1"/>
          <p:nvPr/>
        </p:nvSpPr>
        <p:spPr>
          <a:xfrm>
            <a:off x="323528" y="5877272"/>
            <a:ext cx="8568952" cy="523220"/>
          </a:xfrm>
          <a:prstGeom prst="rect">
            <a:avLst/>
          </a:prstGeom>
          <a:noFill/>
        </p:spPr>
        <p:txBody>
          <a:bodyPr wrap="square" rtlCol="0">
            <a:spAutoFit/>
          </a:bodyPr>
          <a:lstStyle/>
          <a:p>
            <a:r>
              <a:rPr lang="en-US" sz="1400" dirty="0" smtClean="0">
                <a:latin typeface="+mn-lt"/>
              </a:rPr>
              <a:t>Bo-Christer Björk</a:t>
            </a:r>
            <a:r>
              <a:rPr lang="en-US" sz="1400" baseline="30000" dirty="0" smtClean="0">
                <a:latin typeface="+mn-lt"/>
              </a:rPr>
              <a:t>;</a:t>
            </a:r>
            <a:r>
              <a:rPr lang="en-US" sz="1400" dirty="0" smtClean="0">
                <a:latin typeface="+mn-lt"/>
              </a:rPr>
              <a:t> David Solomon: Open access versus subscription journals: a comparison of scientific impact.</a:t>
            </a:r>
            <a:br>
              <a:rPr lang="en-US" sz="1400" dirty="0" smtClean="0">
                <a:latin typeface="+mn-lt"/>
              </a:rPr>
            </a:br>
            <a:r>
              <a:rPr lang="en-US" sz="1400" dirty="0" smtClean="0">
                <a:latin typeface="+mn-lt"/>
              </a:rPr>
              <a:t> </a:t>
            </a:r>
            <a:r>
              <a:rPr lang="de-DE" sz="1400" i="1" dirty="0" smtClean="0"/>
              <a:t>BMC Medicine</a:t>
            </a:r>
            <a:r>
              <a:rPr lang="de-DE" sz="1400" dirty="0" smtClean="0"/>
              <a:t> 2012, 10:73  - http://www.biomedcentral.com/1741-7015/10/73</a:t>
            </a:r>
            <a:endParaRPr lang="en-US" sz="1400" dirty="0">
              <a:latin typeface="+mn-lt"/>
            </a:endParaRPr>
          </a:p>
        </p:txBody>
      </p:sp>
      <p:sp>
        <p:nvSpPr>
          <p:cNvPr id="12" name="Textfeld 11"/>
          <p:cNvSpPr txBox="1"/>
          <p:nvPr/>
        </p:nvSpPr>
        <p:spPr>
          <a:xfrm>
            <a:off x="683568" y="620688"/>
            <a:ext cx="2376264"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Open information markets in science</a:t>
            </a:r>
            <a:endParaRPr lang="de-DE" sz="1600" dirty="0">
              <a:solidFill>
                <a:schemeClr val="bg1"/>
              </a:solidFill>
              <a:latin typeface="+mn-lt"/>
            </a:endParaRPr>
          </a:p>
        </p:txBody>
      </p:sp>
      <p:sp>
        <p:nvSpPr>
          <p:cNvPr id="13" name="Textfeld 12"/>
          <p:cNvSpPr txBox="1"/>
          <p:nvPr/>
        </p:nvSpPr>
        <p:spPr>
          <a:xfrm>
            <a:off x="3203848" y="620688"/>
            <a:ext cx="2376264" cy="707886"/>
          </a:xfrm>
          <a:prstGeom prst="rect">
            <a:avLst/>
          </a:prstGeom>
          <a:solidFill>
            <a:srgbClr val="002060"/>
          </a:solidFill>
        </p:spPr>
        <p:txBody>
          <a:bodyPr wrap="square" rtlCol="0">
            <a:spAutoFit/>
          </a:bodyPr>
          <a:lstStyle/>
          <a:p>
            <a:pPr algn="ctr" eaLnBrk="0" hangingPunct="0"/>
            <a:r>
              <a:rPr lang="de-DE" sz="2000" b="1" dirty="0" smtClean="0">
                <a:solidFill>
                  <a:schemeClr val="bg1"/>
                </a:solidFill>
                <a:latin typeface="+mn-lt"/>
              </a:rPr>
              <a:t>Commons-based</a:t>
            </a:r>
          </a:p>
          <a:p>
            <a:pPr algn="ctr" eaLnBrk="0" hangingPunct="0"/>
            <a:r>
              <a:rPr lang="de-DE" sz="2000" b="1" dirty="0" smtClean="0">
                <a:solidFill>
                  <a:schemeClr val="bg1"/>
                </a:solidFill>
                <a:latin typeface="+mn-lt"/>
              </a:rPr>
              <a:t>Information markets</a:t>
            </a:r>
            <a:endParaRPr lang="de-DE" sz="1600" dirty="0">
              <a:solidFill>
                <a:schemeClr val="bg1"/>
              </a:solidFill>
              <a:latin typeface="+mn-lt"/>
            </a:endParaRPr>
          </a:p>
        </p:txBody>
      </p:sp>
      <p:sp>
        <p:nvSpPr>
          <p:cNvPr id="14" name="Textfeld 13"/>
          <p:cNvSpPr txBox="1"/>
          <p:nvPr/>
        </p:nvSpPr>
        <p:spPr>
          <a:xfrm>
            <a:off x="467544" y="1988840"/>
            <a:ext cx="8356892" cy="2352952"/>
          </a:xfrm>
          <a:prstGeom prst="rect">
            <a:avLst/>
          </a:prstGeom>
          <a:noFill/>
        </p:spPr>
        <p:txBody>
          <a:bodyPr wrap="square" rtlCol="0">
            <a:spAutoFit/>
          </a:bodyPr>
          <a:lstStyle/>
          <a:p>
            <a:pPr>
              <a:lnSpc>
                <a:spcPct val="150000"/>
              </a:lnSpc>
            </a:pPr>
            <a:r>
              <a:rPr lang="en-US" sz="2000" b="1" dirty="0" smtClean="0">
                <a:latin typeface="+mn-lt"/>
              </a:rPr>
              <a:t>Conclusions</a:t>
            </a:r>
          </a:p>
          <a:p>
            <a:pPr>
              <a:lnSpc>
                <a:spcPct val="150000"/>
              </a:lnSpc>
            </a:pPr>
            <a:r>
              <a:rPr lang="en-US" sz="2000" dirty="0" smtClean="0">
                <a:latin typeface="+mn-lt"/>
              </a:rPr>
              <a:t>Our results indicate that </a:t>
            </a:r>
            <a:r>
              <a:rPr lang="en-US" sz="2000" b="1" dirty="0" smtClean="0">
                <a:latin typeface="+mn-lt"/>
              </a:rPr>
              <a:t>OA journals indexed in Web of Science and/or Scopus are approaching the same scientific impact and quality as subscription journals</a:t>
            </a:r>
            <a:r>
              <a:rPr lang="en-US" sz="2000" dirty="0" smtClean="0">
                <a:latin typeface="+mn-lt"/>
              </a:rPr>
              <a:t>, particularly in biomedicine and for journals funded by article processing charges. </a:t>
            </a:r>
            <a:endParaRPr lang="en-US" sz="2000" dirty="0">
              <a:latin typeface="+mn-lt"/>
            </a:endParaRPr>
          </a:p>
        </p:txBody>
      </p:sp>
      <p:sp>
        <p:nvSpPr>
          <p:cNvPr id="8"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27</a:t>
            </a:fld>
            <a:endParaRPr lang="de-DE"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9"/>
          <p:cNvSpPr txBox="1">
            <a:spLocks noChangeArrowheads="1"/>
          </p:cNvSpPr>
          <p:nvPr/>
        </p:nvSpPr>
        <p:spPr bwMode="auto">
          <a:xfrm>
            <a:off x="1979712" y="1052736"/>
            <a:ext cx="4608512" cy="1569660"/>
          </a:xfrm>
          <a:prstGeom prst="rect">
            <a:avLst/>
          </a:prstGeom>
          <a:solidFill>
            <a:srgbClr val="002060"/>
          </a:solidFill>
          <a:ln w="12700">
            <a:solidFill>
              <a:schemeClr val="bg1"/>
            </a:solidFill>
            <a:miter lim="800000"/>
            <a:headEnd/>
            <a:tailEnd/>
          </a:ln>
        </p:spPr>
        <p:txBody>
          <a:bodyPr wrap="square">
            <a:spAutoFit/>
          </a:bodyPr>
          <a:lstStyle/>
          <a:p>
            <a:pPr algn="ctr" eaLnBrk="0" hangingPunct="0">
              <a:lnSpc>
                <a:spcPct val="150000"/>
              </a:lnSpc>
              <a:defRPr/>
            </a:pPr>
            <a:r>
              <a:rPr lang="de-DE" sz="3200" b="1" dirty="0" smtClean="0">
                <a:solidFill>
                  <a:schemeClr val="bg1"/>
                </a:solidFill>
                <a:latin typeface="+mn-lt"/>
              </a:rPr>
              <a:t>Open access and information economy</a:t>
            </a:r>
            <a:endParaRPr lang="de-DE" sz="3200" b="1" dirty="0">
              <a:solidFill>
                <a:schemeClr val="bg1"/>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Commercial adaptation of Open Access</a:t>
            </a:r>
            <a:endParaRPr lang="de-DE" sz="2000" dirty="0">
              <a:solidFill>
                <a:schemeClr val="bg1"/>
              </a:solidFill>
              <a:latin typeface="+mn-lt"/>
            </a:endParaRPr>
          </a:p>
        </p:txBody>
      </p:sp>
      <p:sp>
        <p:nvSpPr>
          <p:cNvPr id="10" name="Text Box 9"/>
          <p:cNvSpPr txBox="1">
            <a:spLocks noChangeArrowheads="1"/>
          </p:cNvSpPr>
          <p:nvPr/>
        </p:nvSpPr>
        <p:spPr bwMode="auto">
          <a:xfrm>
            <a:off x="1331640" y="548680"/>
            <a:ext cx="6248400" cy="1477328"/>
          </a:xfrm>
          <a:prstGeom prst="rect">
            <a:avLst/>
          </a:prstGeom>
          <a:solidFill>
            <a:schemeClr val="bg1"/>
          </a:solidFill>
          <a:ln w="12700">
            <a:solidFill>
              <a:schemeClr val="bg1"/>
            </a:solidFill>
            <a:miter lim="800000"/>
            <a:headEnd/>
            <a:tailEnd/>
          </a:ln>
        </p:spPr>
        <p:txBody>
          <a:bodyPr>
            <a:spAutoFit/>
          </a:bodyPr>
          <a:lstStyle/>
          <a:p>
            <a:pPr algn="ctr" eaLnBrk="0" hangingPunct="0">
              <a:lnSpc>
                <a:spcPct val="150000"/>
              </a:lnSpc>
              <a:defRPr/>
            </a:pPr>
            <a:r>
              <a:rPr lang="de-DE" sz="2000" dirty="0" smtClean="0">
                <a:solidFill>
                  <a:schemeClr val="tx2">
                    <a:lumMod val="75000"/>
                  </a:schemeClr>
                </a:solidFill>
                <a:latin typeface="+mn-lt"/>
              </a:rPr>
              <a:t>More and more </a:t>
            </a:r>
            <a:r>
              <a:rPr lang="de-DE" sz="2000" b="1" dirty="0" smtClean="0">
                <a:solidFill>
                  <a:schemeClr val="tx2">
                    <a:lumMod val="75000"/>
                  </a:schemeClr>
                </a:solidFill>
                <a:latin typeface="+mn-lt"/>
              </a:rPr>
              <a:t>publishers</a:t>
            </a:r>
            <a:r>
              <a:rPr lang="de-DE" sz="2000" dirty="0" smtClean="0">
                <a:solidFill>
                  <a:schemeClr val="tx2">
                    <a:lumMod val="75000"/>
                  </a:schemeClr>
                </a:solidFill>
                <a:latin typeface="+mn-lt"/>
              </a:rPr>
              <a:t> (in particularly the </a:t>
            </a:r>
            <a:r>
              <a:rPr lang="de-DE" sz="2000" dirty="0" smtClean="0">
                <a:solidFill>
                  <a:schemeClr val="tx2">
                    <a:lumMod val="75000"/>
                  </a:schemeClr>
                </a:solidFill>
                <a:latin typeface="+mn-lt"/>
              </a:rPr>
              <a:t>four </a:t>
            </a:r>
            <a:r>
              <a:rPr lang="de-DE" sz="2000" dirty="0" smtClean="0">
                <a:solidFill>
                  <a:schemeClr val="tx2">
                    <a:lumMod val="75000"/>
                  </a:schemeClr>
                </a:solidFill>
                <a:latin typeface="+mn-lt"/>
              </a:rPr>
              <a:t>dominating ones) </a:t>
            </a:r>
            <a:r>
              <a:rPr lang="de-DE" sz="2000" b="1" dirty="0" smtClean="0">
                <a:solidFill>
                  <a:schemeClr val="tx2">
                    <a:lumMod val="75000"/>
                  </a:schemeClr>
                </a:solidFill>
                <a:latin typeface="+mn-lt"/>
              </a:rPr>
              <a:t>accept</a:t>
            </a:r>
            <a:r>
              <a:rPr lang="de-DE" sz="2000" dirty="0" smtClean="0">
                <a:solidFill>
                  <a:schemeClr val="tx2">
                    <a:lumMod val="75000"/>
                  </a:schemeClr>
                </a:solidFill>
                <a:latin typeface="+mn-lt"/>
              </a:rPr>
              <a:t> the </a:t>
            </a:r>
            <a:r>
              <a:rPr lang="de-DE" sz="2000" b="1" dirty="0" smtClean="0">
                <a:solidFill>
                  <a:schemeClr val="tx2">
                    <a:lumMod val="75000"/>
                  </a:schemeClr>
                </a:solidFill>
                <a:latin typeface="+mn-lt"/>
              </a:rPr>
              <a:t>OA-paradigm and see their future in OA publishing</a:t>
            </a:r>
            <a:endParaRPr lang="de-DE" sz="2000" b="1" dirty="0">
              <a:solidFill>
                <a:schemeClr val="tx2">
                  <a:lumMod val="75000"/>
                </a:schemeClr>
              </a:solidFill>
              <a:latin typeface="+mn-lt"/>
              <a:cs typeface="Times New Roman" pitchFamily="18" charset="0"/>
            </a:endParaRPr>
          </a:p>
        </p:txBody>
      </p:sp>
      <p:sp>
        <p:nvSpPr>
          <p:cNvPr id="16" name="Text Box 9"/>
          <p:cNvSpPr txBox="1">
            <a:spLocks noChangeArrowheads="1"/>
          </p:cNvSpPr>
          <p:nvPr/>
        </p:nvSpPr>
        <p:spPr bwMode="auto">
          <a:xfrm>
            <a:off x="107504" y="3236783"/>
            <a:ext cx="1282833" cy="646331"/>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tx2">
                    <a:lumMod val="75000"/>
                  </a:schemeClr>
                </a:solidFill>
                <a:latin typeface="+mn-lt"/>
              </a:rPr>
              <a:t>users</a:t>
            </a:r>
            <a:endParaRPr lang="de-DE" sz="2400" b="1" dirty="0">
              <a:solidFill>
                <a:schemeClr val="tx2">
                  <a:lumMod val="75000"/>
                </a:schemeClr>
              </a:solidFill>
              <a:latin typeface="+mn-lt"/>
              <a:cs typeface="Times New Roman" pitchFamily="18" charset="0"/>
            </a:endParaRPr>
          </a:p>
        </p:txBody>
      </p:sp>
      <p:sp>
        <p:nvSpPr>
          <p:cNvPr id="17" name="Text Box 9"/>
          <p:cNvSpPr txBox="1">
            <a:spLocks noChangeArrowheads="1"/>
          </p:cNvSpPr>
          <p:nvPr/>
        </p:nvSpPr>
        <p:spPr bwMode="auto">
          <a:xfrm>
            <a:off x="5148064" y="3236783"/>
            <a:ext cx="1710444" cy="1200329"/>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private or public foundations</a:t>
            </a:r>
            <a:endParaRPr lang="de-DE" sz="2400" b="1" dirty="0">
              <a:solidFill>
                <a:schemeClr val="tx2">
                  <a:lumMod val="75000"/>
                </a:schemeClr>
              </a:solidFill>
              <a:latin typeface="+mn-lt"/>
              <a:cs typeface="Times New Roman" pitchFamily="18" charset="0"/>
            </a:endParaRPr>
          </a:p>
        </p:txBody>
      </p:sp>
      <p:sp>
        <p:nvSpPr>
          <p:cNvPr id="18" name="Text Box 9"/>
          <p:cNvSpPr txBox="1">
            <a:spLocks noChangeArrowheads="1"/>
          </p:cNvSpPr>
          <p:nvPr/>
        </p:nvSpPr>
        <p:spPr bwMode="auto">
          <a:xfrm>
            <a:off x="7164288" y="3236783"/>
            <a:ext cx="1679469" cy="1200329"/>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political commit-ment</a:t>
            </a:r>
          </a:p>
        </p:txBody>
      </p:sp>
      <p:sp>
        <p:nvSpPr>
          <p:cNvPr id="19" name="Text Box 9"/>
          <p:cNvSpPr txBox="1">
            <a:spLocks noChangeArrowheads="1"/>
          </p:cNvSpPr>
          <p:nvPr/>
        </p:nvSpPr>
        <p:spPr bwMode="auto">
          <a:xfrm>
            <a:off x="1664550" y="3236783"/>
            <a:ext cx="1282833" cy="646331"/>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tx2">
                    <a:lumMod val="75000"/>
                  </a:schemeClr>
                </a:solidFill>
                <a:latin typeface="+mn-lt"/>
              </a:rPr>
              <a:t>markets</a:t>
            </a:r>
            <a:endParaRPr lang="de-DE" sz="2400" b="1" dirty="0">
              <a:solidFill>
                <a:schemeClr val="tx2">
                  <a:lumMod val="75000"/>
                </a:schemeClr>
              </a:solidFill>
              <a:latin typeface="+mn-lt"/>
              <a:cs typeface="Times New Roman" pitchFamily="18" charset="0"/>
            </a:endParaRPr>
          </a:p>
        </p:txBody>
      </p:sp>
      <p:sp>
        <p:nvSpPr>
          <p:cNvPr id="20" name="Text Box 9"/>
          <p:cNvSpPr txBox="1">
            <a:spLocks noChangeArrowheads="1"/>
          </p:cNvSpPr>
          <p:nvPr/>
        </p:nvSpPr>
        <p:spPr bwMode="auto">
          <a:xfrm>
            <a:off x="3221596" y="3236783"/>
            <a:ext cx="1710444"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legislation/ copyright</a:t>
            </a:r>
            <a:endParaRPr lang="de-DE" sz="2400" b="1" dirty="0">
              <a:solidFill>
                <a:schemeClr val="tx2">
                  <a:lumMod val="75000"/>
                </a:schemeClr>
              </a:solidFill>
              <a:latin typeface="+mn-lt"/>
              <a:cs typeface="Times New Roman" pitchFamily="18" charset="0"/>
            </a:endParaRPr>
          </a:p>
        </p:txBody>
      </p:sp>
      <p:sp>
        <p:nvSpPr>
          <p:cNvPr id="21" name="Text Box 9"/>
          <p:cNvSpPr txBox="1">
            <a:spLocks noChangeArrowheads="1"/>
          </p:cNvSpPr>
          <p:nvPr/>
        </p:nvSpPr>
        <p:spPr bwMode="auto">
          <a:xfrm>
            <a:off x="3563888" y="2204864"/>
            <a:ext cx="1872208" cy="646331"/>
          </a:xfrm>
          <a:prstGeom prst="rect">
            <a:avLst/>
          </a:prstGeom>
          <a:solidFill>
            <a:srgbClr val="002060"/>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bg1"/>
                </a:solidFill>
                <a:latin typeface="+mn-lt"/>
              </a:rPr>
              <a:t>enforced by</a:t>
            </a:r>
            <a:endParaRPr lang="de-DE" sz="2400" b="1" dirty="0">
              <a:solidFill>
                <a:schemeClr val="bg1"/>
              </a:solidFill>
              <a:latin typeface="+mn-lt"/>
              <a:cs typeface="Times New Roman" pitchFamily="18" charset="0"/>
            </a:endParaRPr>
          </a:p>
        </p:txBody>
      </p:sp>
      <p:sp>
        <p:nvSpPr>
          <p:cNvPr id="22" name="Textfeld 21"/>
          <p:cNvSpPr txBox="1"/>
          <p:nvPr/>
        </p:nvSpPr>
        <p:spPr>
          <a:xfrm>
            <a:off x="7812360" y="764704"/>
            <a:ext cx="1331640" cy="1200329"/>
          </a:xfrm>
          <a:prstGeom prst="rect">
            <a:avLst/>
          </a:prstGeom>
          <a:noFill/>
        </p:spPr>
        <p:txBody>
          <a:bodyPr wrap="square" rtlCol="0">
            <a:spAutoFit/>
          </a:bodyPr>
          <a:lstStyle/>
          <a:p>
            <a:r>
              <a:rPr lang="en-US" dirty="0" smtClean="0">
                <a:latin typeface="+mn-lt"/>
              </a:rPr>
              <a:t>Elsevier</a:t>
            </a:r>
          </a:p>
          <a:p>
            <a:r>
              <a:rPr lang="en-US" dirty="0" smtClean="0">
                <a:latin typeface="+mn-lt"/>
              </a:rPr>
              <a:t>Wiley</a:t>
            </a:r>
          </a:p>
          <a:p>
            <a:r>
              <a:rPr lang="en-US" dirty="0" smtClean="0">
                <a:latin typeface="+mn-lt"/>
              </a:rPr>
              <a:t>Thompson</a:t>
            </a:r>
          </a:p>
          <a:p>
            <a:r>
              <a:rPr lang="en-US" dirty="0" smtClean="0">
                <a:latin typeface="+mn-lt"/>
              </a:rPr>
              <a:t>Springer</a:t>
            </a:r>
            <a:endParaRPr lang="en-US" dirty="0">
              <a:latin typeface="+mn-lt"/>
            </a:endParaRPr>
          </a:p>
        </p:txBody>
      </p:sp>
      <p:sp>
        <p:nvSpPr>
          <p:cNvPr id="23" name="Textfeld 22"/>
          <p:cNvSpPr txBox="1"/>
          <p:nvPr/>
        </p:nvSpPr>
        <p:spPr>
          <a:xfrm>
            <a:off x="755576" y="4965168"/>
            <a:ext cx="1755576"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golden</a:t>
            </a:r>
            <a:endParaRPr lang="de-DE" sz="2000" dirty="0">
              <a:solidFill>
                <a:schemeClr val="bg1"/>
              </a:solidFill>
              <a:latin typeface="+mn-lt"/>
            </a:endParaRPr>
          </a:p>
        </p:txBody>
      </p:sp>
      <p:sp>
        <p:nvSpPr>
          <p:cNvPr id="24" name="Textfeld 23"/>
          <p:cNvSpPr txBox="1"/>
          <p:nvPr/>
        </p:nvSpPr>
        <p:spPr>
          <a:xfrm>
            <a:off x="6202374" y="5149641"/>
            <a:ext cx="1637370"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green</a:t>
            </a:r>
            <a:endParaRPr lang="de-DE" sz="2000" dirty="0">
              <a:solidFill>
                <a:schemeClr val="bg1"/>
              </a:solidFill>
              <a:latin typeface="+mn-lt"/>
            </a:endParaRPr>
          </a:p>
        </p:txBody>
      </p:sp>
      <p:sp>
        <p:nvSpPr>
          <p:cNvPr id="25" name="Textfeld 24"/>
          <p:cNvSpPr txBox="1"/>
          <p:nvPr/>
        </p:nvSpPr>
        <p:spPr>
          <a:xfrm>
            <a:off x="3519263" y="5005625"/>
            <a:ext cx="1755576" cy="1015663"/>
          </a:xfrm>
          <a:prstGeom prst="rect">
            <a:avLst/>
          </a:prstGeom>
          <a:solidFill>
            <a:srgbClr val="002060"/>
          </a:solidFill>
        </p:spPr>
        <p:txBody>
          <a:bodyPr wrap="square" rtlCol="0">
            <a:spAutoFit/>
          </a:bodyPr>
          <a:lstStyle/>
          <a:p>
            <a:pPr algn="ctr"/>
            <a:r>
              <a:rPr lang="de-DE" sz="2000" dirty="0" smtClean="0">
                <a:solidFill>
                  <a:schemeClr val="bg1"/>
                </a:solidFill>
                <a:latin typeface="+mn-lt"/>
              </a:rPr>
              <a:t>delayed subse</a:t>
            </a:r>
            <a:r>
              <a:rPr lang="de-DE" sz="2000" b="1" dirty="0" smtClean="0">
                <a:solidFill>
                  <a:schemeClr val="bg1"/>
                </a:solidFill>
                <a:latin typeface="+mn-lt"/>
              </a:rPr>
              <a:t>quent </a:t>
            </a:r>
            <a:r>
              <a:rPr lang="de-DE" sz="2000" b="1" dirty="0" smtClean="0">
                <a:solidFill>
                  <a:schemeClr val="bg1"/>
                </a:solidFill>
                <a:latin typeface="+mn-lt"/>
              </a:rPr>
              <a:t>subs</a:t>
            </a:r>
            <a:r>
              <a:rPr lang="de-DE" sz="2000" b="1" dirty="0" smtClean="0">
                <a:solidFill>
                  <a:schemeClr val="bg1"/>
                </a:solidFill>
                <a:latin typeface="+mn-lt"/>
              </a:rPr>
              <a:t>cription</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p:cNvSpPr>
          <p:nvPr>
            <p:ph type="title" idx="4294967295"/>
          </p:nvPr>
        </p:nvSpPr>
        <p:spPr>
          <a:xfrm>
            <a:off x="467544" y="44624"/>
            <a:ext cx="8136904" cy="1152128"/>
          </a:xfrm>
          <a:solidFill>
            <a:schemeClr val="tx2">
              <a:lumMod val="20000"/>
              <a:lumOff val="80000"/>
            </a:schemeClr>
          </a:solidFill>
        </p:spPr>
        <p:txBody>
          <a:bodyPr anchor="ctr" anchorCtr="1">
            <a:noAutofit/>
          </a:bodyPr>
          <a:lstStyle/>
          <a:p>
            <a:pPr>
              <a:buNone/>
            </a:pPr>
            <a:r>
              <a:rPr lang="de-DE" sz="4000" b="1" smtClean="0">
                <a:solidFill>
                  <a:srgbClr val="002060"/>
                </a:solidFill>
                <a:latin typeface="+mn-lt"/>
                <a:ea typeface="Arial Unicode MS" pitchFamily="34" charset="-128"/>
                <a:cs typeface="Arial" pitchFamily="34" charset="0"/>
              </a:rPr>
              <a:t>EIS</a:t>
            </a:r>
            <a:r>
              <a:rPr lang="de-DE" sz="2400" b="1" smtClean="0">
                <a:solidFill>
                  <a:srgbClr val="002060"/>
                </a:solidFill>
                <a:latin typeface="+mn-lt"/>
                <a:ea typeface="Arial Unicode MS" pitchFamily="34" charset="-128"/>
                <a:cs typeface="Arial" pitchFamily="34" charset="0"/>
              </a:rPr>
              <a:t/>
            </a:r>
            <a:br>
              <a:rPr lang="de-DE" sz="2400" b="1" smtClean="0">
                <a:solidFill>
                  <a:srgbClr val="002060"/>
                </a:solidFill>
                <a:latin typeface="+mn-lt"/>
                <a:ea typeface="Arial Unicode MS" pitchFamily="34" charset="-128"/>
                <a:cs typeface="Arial" pitchFamily="34" charset="0"/>
              </a:rPr>
            </a:br>
            <a:r>
              <a:rPr lang="de-DE" sz="2400" b="1" smtClean="0">
                <a:solidFill>
                  <a:srgbClr val="002060"/>
                </a:solidFill>
                <a:latin typeface="+mn-lt"/>
                <a:ea typeface="Arial Unicode MS" pitchFamily="34" charset="-128"/>
                <a:cs typeface="Arial" pitchFamily="34" charset="0"/>
              </a:rPr>
              <a:t>European Information Science</a:t>
            </a:r>
          </a:p>
        </p:txBody>
      </p:sp>
      <p:sp>
        <p:nvSpPr>
          <p:cNvPr id="9" name="Textfeld 8"/>
          <p:cNvSpPr txBox="1"/>
          <p:nvPr/>
        </p:nvSpPr>
        <p:spPr>
          <a:xfrm>
            <a:off x="611560" y="1268760"/>
            <a:ext cx="7776864" cy="553998"/>
          </a:xfrm>
          <a:prstGeom prst="rect">
            <a:avLst/>
          </a:prstGeom>
          <a:noFill/>
        </p:spPr>
        <p:txBody>
          <a:bodyPr wrap="square" rtlCol="0">
            <a:spAutoFit/>
          </a:bodyPr>
          <a:lstStyle/>
          <a:p>
            <a:pPr lvl="0">
              <a:lnSpc>
                <a:spcPct val="150000"/>
              </a:lnSpc>
              <a:buFont typeface="Wingdings" pitchFamily="2" charset="2"/>
              <a:buChar char="Ø"/>
            </a:pPr>
            <a:r>
              <a:rPr lang="en-US" sz="2000" smtClean="0">
                <a:solidFill>
                  <a:srgbClr val="002060"/>
                </a:solidFill>
                <a:latin typeface="+mn-lt"/>
              </a:rPr>
              <a:t>Open access information and communication platform.</a:t>
            </a:r>
            <a:endParaRPr lang="en-US">
              <a:solidFill>
                <a:srgbClr val="002060"/>
              </a:solidFill>
              <a:latin typeface="+mn-lt"/>
            </a:endParaRPr>
          </a:p>
        </p:txBody>
      </p:sp>
      <p:sp>
        <p:nvSpPr>
          <p:cNvPr id="11" name="Textfeld 10"/>
          <p:cNvSpPr txBox="1"/>
          <p:nvPr/>
        </p:nvSpPr>
        <p:spPr>
          <a:xfrm>
            <a:off x="611560" y="1799315"/>
            <a:ext cx="7776864" cy="967957"/>
          </a:xfrm>
          <a:prstGeom prst="rect">
            <a:avLst/>
          </a:prstGeom>
          <a:noFill/>
        </p:spPr>
        <p:txBody>
          <a:bodyPr wrap="square" rtlCol="0">
            <a:spAutoFit/>
          </a:bodyPr>
          <a:lstStyle/>
          <a:p>
            <a:pPr marL="180975" indent="-180975">
              <a:lnSpc>
                <a:spcPct val="150000"/>
              </a:lnSpc>
              <a:buFont typeface="Wingdings" pitchFamily="2" charset="2"/>
              <a:buChar char="Ø"/>
            </a:pPr>
            <a:r>
              <a:rPr lang="en-US" sz="2000" smtClean="0">
                <a:solidFill>
                  <a:srgbClr val="002060"/>
                </a:solidFill>
                <a:latin typeface="+mn-lt"/>
              </a:rPr>
              <a:t>d</a:t>
            </a:r>
            <a:r>
              <a:rPr lang="en-US" sz="2000" smtClean="0">
                <a:solidFill>
                  <a:srgbClr val="002060"/>
                </a:solidFill>
                <a:latin typeface="+mn-lt"/>
              </a:rPr>
              <a:t>esigned </a:t>
            </a:r>
            <a:r>
              <a:rPr lang="en-US" sz="2000" smtClean="0">
                <a:solidFill>
                  <a:srgbClr val="002060"/>
                </a:solidFill>
                <a:latin typeface="+mn-lt"/>
              </a:rPr>
              <a:t>as a European initiative, EIS is open to authors from the entire world</a:t>
            </a:r>
          </a:p>
        </p:txBody>
      </p:sp>
      <p:sp>
        <p:nvSpPr>
          <p:cNvPr id="12" name="Textfeld 11"/>
          <p:cNvSpPr txBox="1"/>
          <p:nvPr/>
        </p:nvSpPr>
        <p:spPr>
          <a:xfrm>
            <a:off x="611560" y="2802131"/>
            <a:ext cx="7776864" cy="553998"/>
          </a:xfrm>
          <a:prstGeom prst="rect">
            <a:avLst/>
          </a:prstGeom>
          <a:noFill/>
        </p:spPr>
        <p:txBody>
          <a:bodyPr wrap="square" rtlCol="0">
            <a:spAutoFit/>
          </a:bodyPr>
          <a:lstStyle/>
          <a:p>
            <a:pPr lvl="0">
              <a:lnSpc>
                <a:spcPct val="150000"/>
              </a:lnSpc>
              <a:buFont typeface="Wingdings" pitchFamily="2" charset="2"/>
              <a:buChar char="Ø"/>
            </a:pPr>
            <a:r>
              <a:rPr lang="en-US" sz="2000" smtClean="0">
                <a:solidFill>
                  <a:srgbClr val="002060"/>
                </a:solidFill>
                <a:latin typeface="+mn-lt"/>
              </a:rPr>
              <a:t>a multilingual platform with English the default language</a:t>
            </a:r>
          </a:p>
        </p:txBody>
      </p:sp>
      <p:sp>
        <p:nvSpPr>
          <p:cNvPr id="13" name="Textfeld 12"/>
          <p:cNvSpPr txBox="1"/>
          <p:nvPr/>
        </p:nvSpPr>
        <p:spPr>
          <a:xfrm>
            <a:off x="611560" y="3295576"/>
            <a:ext cx="7776864" cy="967957"/>
          </a:xfrm>
          <a:prstGeom prst="rect">
            <a:avLst/>
          </a:prstGeom>
          <a:noFill/>
        </p:spPr>
        <p:txBody>
          <a:bodyPr wrap="square" rtlCol="0">
            <a:spAutoFit/>
          </a:bodyPr>
          <a:lstStyle/>
          <a:p>
            <a:pPr marL="180975" indent="-180975">
              <a:lnSpc>
                <a:spcPct val="150000"/>
              </a:lnSpc>
              <a:buFont typeface="Wingdings" pitchFamily="2" charset="2"/>
              <a:buChar char="Ø"/>
            </a:pPr>
            <a:r>
              <a:rPr lang="en-US" sz="2000" smtClean="0">
                <a:solidFill>
                  <a:srgbClr val="002060"/>
                </a:solidFill>
                <a:latin typeface="+mn-lt"/>
              </a:rPr>
              <a:t>experimenting with different forms of reviewing and online</a:t>
            </a:r>
            <a:r>
              <a:rPr lang="de-DE" sz="2000" smtClean="0">
                <a:solidFill>
                  <a:srgbClr val="002060"/>
                </a:solidFill>
                <a:latin typeface="+mn-lt"/>
              </a:rPr>
              <a:t> </a:t>
            </a:r>
            <a:r>
              <a:rPr lang="en-US" sz="2000" smtClean="0">
                <a:solidFill>
                  <a:srgbClr val="002060"/>
                </a:solidFill>
                <a:latin typeface="+mn-lt"/>
              </a:rPr>
              <a:t>web</a:t>
            </a:r>
            <a:r>
              <a:rPr lang="de-DE" sz="2000" smtClean="0">
                <a:solidFill>
                  <a:srgbClr val="002060"/>
                </a:solidFill>
                <a:latin typeface="+mn-lt"/>
              </a:rPr>
              <a:t> </a:t>
            </a:r>
            <a:r>
              <a:rPr lang="en-US" sz="2000" smtClean="0">
                <a:solidFill>
                  <a:srgbClr val="002060"/>
                </a:solidFill>
                <a:latin typeface="+mn-lt"/>
              </a:rPr>
              <a:t>metrics for quality control</a:t>
            </a:r>
          </a:p>
        </p:txBody>
      </p:sp>
      <p:sp>
        <p:nvSpPr>
          <p:cNvPr id="14" name="Textfeld 13"/>
          <p:cNvSpPr txBox="1"/>
          <p:nvPr/>
        </p:nvSpPr>
        <p:spPr>
          <a:xfrm>
            <a:off x="611560" y="5301208"/>
            <a:ext cx="7776864" cy="553998"/>
          </a:xfrm>
          <a:prstGeom prst="rect">
            <a:avLst/>
          </a:prstGeom>
          <a:noFill/>
        </p:spPr>
        <p:txBody>
          <a:bodyPr wrap="square" rtlCol="0">
            <a:spAutoFit/>
          </a:bodyPr>
          <a:lstStyle/>
          <a:p>
            <a:pPr>
              <a:lnSpc>
                <a:spcPct val="150000"/>
              </a:lnSpc>
              <a:buFont typeface="Wingdings" pitchFamily="2" charset="2"/>
              <a:buChar char="Ø"/>
            </a:pPr>
            <a:r>
              <a:rPr lang="en-US" sz="2000" smtClean="0">
                <a:solidFill>
                  <a:srgbClr val="002060"/>
                </a:solidFill>
                <a:latin typeface="+mn-lt"/>
              </a:rPr>
              <a:t>strengthen information science in Europe</a:t>
            </a:r>
          </a:p>
        </p:txBody>
      </p:sp>
      <p:sp>
        <p:nvSpPr>
          <p:cNvPr id="15" name="Textfeld 14"/>
          <p:cNvSpPr txBox="1"/>
          <p:nvPr/>
        </p:nvSpPr>
        <p:spPr>
          <a:xfrm>
            <a:off x="611560" y="4298392"/>
            <a:ext cx="7776864" cy="967957"/>
          </a:xfrm>
          <a:prstGeom prst="rect">
            <a:avLst/>
          </a:prstGeom>
          <a:noFill/>
        </p:spPr>
        <p:txBody>
          <a:bodyPr wrap="square" rtlCol="0">
            <a:spAutoFit/>
          </a:bodyPr>
          <a:lstStyle/>
          <a:p>
            <a:pPr marL="180975" indent="-180975">
              <a:lnSpc>
                <a:spcPct val="150000"/>
              </a:lnSpc>
              <a:buFont typeface="Wingdings" pitchFamily="2" charset="2"/>
              <a:buChar char="Ø"/>
            </a:pPr>
            <a:r>
              <a:rPr lang="en-US" sz="2000" smtClean="0">
                <a:solidFill>
                  <a:srgbClr val="002060"/>
                </a:solidFill>
                <a:latin typeface="+mn-lt"/>
              </a:rPr>
              <a:t>focus on the cognitive, pragmatic, social, political, cultural, legal and ethical aspects of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2627784" y="548680"/>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251520" y="620688"/>
            <a:ext cx="2232248"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authors</a:t>
            </a:r>
          </a:p>
        </p:txBody>
      </p:sp>
      <p:grpSp>
        <p:nvGrpSpPr>
          <p:cNvPr id="24" name="Gruppieren 23"/>
          <p:cNvGrpSpPr/>
          <p:nvPr/>
        </p:nvGrpSpPr>
        <p:grpSpPr>
          <a:xfrm>
            <a:off x="467544" y="2021725"/>
            <a:ext cx="5256584" cy="3183453"/>
            <a:chOff x="467544" y="2492896"/>
            <a:chExt cx="3981450" cy="2895421"/>
          </a:xfrm>
        </p:grpSpPr>
        <p:pic>
          <p:nvPicPr>
            <p:cNvPr id="25" name="Picture 3"/>
            <p:cNvPicPr>
              <a:picLocks noChangeAspect="1" noChangeArrowheads="1"/>
            </p:cNvPicPr>
            <p:nvPr/>
          </p:nvPicPr>
          <p:blipFill>
            <a:blip r:embed="rId3" cstate="print"/>
            <a:srcRect/>
            <a:stretch>
              <a:fillRect/>
            </a:stretch>
          </p:blipFill>
          <p:spPr bwMode="auto">
            <a:xfrm>
              <a:off x="467544" y="2492896"/>
              <a:ext cx="3981450" cy="628650"/>
            </a:xfrm>
            <a:prstGeom prst="rect">
              <a:avLst/>
            </a:prstGeom>
            <a:noFill/>
            <a:ln w="9525">
              <a:noFill/>
              <a:miter lim="800000"/>
              <a:headEnd/>
              <a:tailEnd/>
            </a:ln>
          </p:spPr>
        </p:pic>
        <p:sp>
          <p:nvSpPr>
            <p:cNvPr id="26" name="Textfeld 25"/>
            <p:cNvSpPr txBox="1"/>
            <p:nvPr/>
          </p:nvSpPr>
          <p:spPr>
            <a:xfrm>
              <a:off x="467544" y="3356992"/>
              <a:ext cx="3888432" cy="2031325"/>
            </a:xfrm>
            <a:prstGeom prst="rect">
              <a:avLst/>
            </a:prstGeom>
            <a:noFill/>
          </p:spPr>
          <p:txBody>
            <a:bodyPr wrap="square" rtlCol="0">
              <a:spAutoFit/>
            </a:bodyPr>
            <a:lstStyle/>
            <a:p>
              <a:r>
                <a:rPr lang="en-US" dirty="0" smtClean="0">
                  <a:latin typeface="+mn-lt"/>
                </a:rPr>
                <a:t>Academics (12.663 – Stand 10092012) have protested against Elsevier's business practices for years with little effect.  …</a:t>
              </a:r>
            </a:p>
            <a:p>
              <a:r>
                <a:rPr lang="en-US" dirty="0" smtClean="0">
                  <a:latin typeface="+mn-lt"/>
                </a:rPr>
                <a:t>The key to all these issues is the right of authors to achieve easily-accessible distribution of their work</a:t>
              </a:r>
              <a:r>
                <a:rPr lang="en-US" dirty="0" smtClean="0"/>
                <a:t>.</a:t>
              </a:r>
              <a:endParaRPr lang="de-DE" dirty="0"/>
            </a:p>
          </p:txBody>
        </p:sp>
      </p:grpSp>
      <p:sp>
        <p:nvSpPr>
          <p:cNvPr id="27" name="Textfeld 26"/>
          <p:cNvSpPr txBox="1"/>
          <p:nvPr/>
        </p:nvSpPr>
        <p:spPr>
          <a:xfrm>
            <a:off x="395536" y="4869160"/>
            <a:ext cx="8746432" cy="1015663"/>
          </a:xfrm>
          <a:prstGeom prst="rect">
            <a:avLst/>
          </a:prstGeom>
          <a:noFill/>
        </p:spPr>
        <p:txBody>
          <a:bodyPr wrap="square" rtlCol="0">
            <a:spAutoFit/>
          </a:bodyPr>
          <a:lstStyle/>
          <a:p>
            <a:r>
              <a:rPr lang="en-US" sz="2000" dirty="0" smtClean="0">
                <a:latin typeface="+mn-lt"/>
              </a:rPr>
              <a:t>I fully agree with this initiative - even more I hold the view that the commercial exploitation of knowledge should be the exception and free open access the default.</a:t>
            </a:r>
            <a:endParaRPr lang="de-DE"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251520"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green</a:t>
            </a:r>
            <a:endParaRPr lang="de-DE" sz="2400" dirty="0">
              <a:solidFill>
                <a:srgbClr val="002060"/>
              </a:solidFill>
            </a:endParaRPr>
          </a:p>
        </p:txBody>
      </p:sp>
      <p:sp>
        <p:nvSpPr>
          <p:cNvPr id="17" name="Text Box 9"/>
          <p:cNvSpPr txBox="1">
            <a:spLocks noChangeArrowheads="1"/>
          </p:cNvSpPr>
          <p:nvPr/>
        </p:nvSpPr>
        <p:spPr bwMode="auto">
          <a:xfrm>
            <a:off x="251520" y="620688"/>
            <a:ext cx="2232248"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markets</a:t>
            </a:r>
          </a:p>
        </p:txBody>
      </p:sp>
      <p:grpSp>
        <p:nvGrpSpPr>
          <p:cNvPr id="12" name="Gruppieren 11"/>
          <p:cNvGrpSpPr/>
          <p:nvPr/>
        </p:nvGrpSpPr>
        <p:grpSpPr>
          <a:xfrm>
            <a:off x="251521" y="1916832"/>
            <a:ext cx="3888432" cy="3645371"/>
            <a:chOff x="251521" y="1916832"/>
            <a:chExt cx="3888432" cy="3645371"/>
          </a:xfrm>
        </p:grpSpPr>
        <p:pic>
          <p:nvPicPr>
            <p:cNvPr id="13" name="Picture 2"/>
            <p:cNvPicPr>
              <a:picLocks noChangeAspect="1" noChangeArrowheads="1"/>
            </p:cNvPicPr>
            <p:nvPr/>
          </p:nvPicPr>
          <p:blipFill>
            <a:blip r:embed="rId3" cstate="print"/>
            <a:srcRect/>
            <a:stretch>
              <a:fillRect/>
            </a:stretch>
          </p:blipFill>
          <p:spPr bwMode="auto">
            <a:xfrm>
              <a:off x="251521" y="2420888"/>
              <a:ext cx="3888432" cy="2160240"/>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899592" y="1916832"/>
              <a:ext cx="1524000" cy="447675"/>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539552" y="4581128"/>
              <a:ext cx="2981325" cy="981075"/>
            </a:xfrm>
            <a:prstGeom prst="rect">
              <a:avLst/>
            </a:prstGeom>
            <a:noFill/>
            <a:ln w="9525">
              <a:noFill/>
              <a:miter lim="800000"/>
              <a:headEnd/>
              <a:tailEnd/>
            </a:ln>
          </p:spPr>
        </p:pic>
      </p:grpSp>
      <p:grpSp>
        <p:nvGrpSpPr>
          <p:cNvPr id="9" name="Gruppieren 8"/>
          <p:cNvGrpSpPr/>
          <p:nvPr/>
        </p:nvGrpSpPr>
        <p:grpSpPr>
          <a:xfrm>
            <a:off x="2771800" y="476672"/>
            <a:ext cx="6120680" cy="5832648"/>
            <a:chOff x="4139952" y="1628800"/>
            <a:chExt cx="4752528" cy="4680520"/>
          </a:xfrm>
        </p:grpSpPr>
        <p:pic>
          <p:nvPicPr>
            <p:cNvPr id="10" name="Picture 2"/>
            <p:cNvPicPr>
              <a:picLocks noChangeAspect="1" noChangeArrowheads="1"/>
            </p:cNvPicPr>
            <p:nvPr/>
          </p:nvPicPr>
          <p:blipFill>
            <a:blip r:embed="rId6" cstate="print"/>
            <a:srcRect/>
            <a:stretch>
              <a:fillRect/>
            </a:stretch>
          </p:blipFill>
          <p:spPr bwMode="auto">
            <a:xfrm>
              <a:off x="4355976" y="1628800"/>
              <a:ext cx="4536504" cy="4680520"/>
            </a:xfrm>
            <a:prstGeom prst="rect">
              <a:avLst/>
            </a:prstGeom>
            <a:noFill/>
            <a:ln w="9525">
              <a:noFill/>
              <a:miter lim="800000"/>
              <a:headEnd/>
              <a:tailEnd/>
            </a:ln>
          </p:spPr>
        </p:pic>
        <p:sp>
          <p:nvSpPr>
            <p:cNvPr id="11" name="Pfeil nach rechts 10"/>
            <p:cNvSpPr/>
            <p:nvPr/>
          </p:nvSpPr>
          <p:spPr>
            <a:xfrm>
              <a:off x="4139952" y="3356992"/>
              <a:ext cx="432048" cy="21602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&lt;&lt;&lt;&lt;&lt;&lt;&lt;&lt;&lt;&lt;&lt;&lt;</a:t>
              </a:r>
              <a:endParaRPr lang="de-D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251520"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323528" y="548680"/>
            <a:ext cx="2232248"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markets</a:t>
            </a:r>
          </a:p>
        </p:txBody>
      </p:sp>
      <p:sp>
        <p:nvSpPr>
          <p:cNvPr id="12" name="Text Box 9"/>
          <p:cNvSpPr txBox="1">
            <a:spLocks noChangeArrowheads="1"/>
          </p:cNvSpPr>
          <p:nvPr/>
        </p:nvSpPr>
        <p:spPr bwMode="auto">
          <a:xfrm>
            <a:off x="2915816" y="692696"/>
            <a:ext cx="1981200" cy="400050"/>
          </a:xfrm>
          <a:prstGeom prst="rect">
            <a:avLst/>
          </a:prstGeom>
          <a:solidFill>
            <a:schemeClr val="bg1"/>
          </a:solidFill>
          <a:ln w="12700">
            <a:solidFill>
              <a:schemeClr val="bg1"/>
            </a:solidFill>
            <a:miter lim="800000"/>
            <a:headEnd/>
            <a:tailEnd/>
          </a:ln>
        </p:spPr>
        <p:txBody>
          <a:bodyPr>
            <a:spAutoFit/>
          </a:bodyPr>
          <a:lstStyle/>
          <a:p>
            <a:pPr>
              <a:defRPr/>
            </a:pPr>
            <a:r>
              <a:rPr lang="de-DE" sz="2000" dirty="0">
                <a:latin typeface="+mn-lt"/>
              </a:rPr>
              <a:t>Springer Open</a:t>
            </a:r>
          </a:p>
        </p:txBody>
      </p:sp>
      <p:pic>
        <p:nvPicPr>
          <p:cNvPr id="18" name="Picture 2"/>
          <p:cNvPicPr>
            <a:picLocks noChangeAspect="1" noChangeArrowheads="1"/>
          </p:cNvPicPr>
          <p:nvPr/>
        </p:nvPicPr>
        <p:blipFill>
          <a:blip r:embed="rId3" cstate="print"/>
          <a:srcRect/>
          <a:stretch>
            <a:fillRect/>
          </a:stretch>
        </p:blipFill>
        <p:spPr bwMode="auto">
          <a:xfrm>
            <a:off x="251520" y="1730152"/>
            <a:ext cx="4314825" cy="866775"/>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a:stretch>
            <a:fillRect/>
          </a:stretch>
        </p:blipFill>
        <p:spPr bwMode="auto">
          <a:xfrm>
            <a:off x="299145" y="2720752"/>
            <a:ext cx="4778375" cy="3200400"/>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srcRect/>
          <a:stretch>
            <a:fillRect/>
          </a:stretch>
        </p:blipFill>
        <p:spPr bwMode="auto">
          <a:xfrm>
            <a:off x="5423595" y="587152"/>
            <a:ext cx="3333750" cy="5595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395536"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323528" y="548680"/>
            <a:ext cx="3168352"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libraries, agencies</a:t>
            </a:r>
          </a:p>
        </p:txBody>
      </p:sp>
      <p:sp>
        <p:nvSpPr>
          <p:cNvPr id="9" name="Textfeld 8"/>
          <p:cNvSpPr txBox="1"/>
          <p:nvPr/>
        </p:nvSpPr>
        <p:spPr>
          <a:xfrm>
            <a:off x="3779912" y="764704"/>
            <a:ext cx="1066800" cy="461665"/>
          </a:xfrm>
          <a:prstGeom prst="rect">
            <a:avLst/>
          </a:prstGeom>
          <a:noFill/>
        </p:spPr>
        <p:txBody>
          <a:bodyPr>
            <a:spAutoFit/>
          </a:bodyPr>
          <a:lstStyle/>
          <a:p>
            <a:pPr>
              <a:defRPr/>
            </a:pPr>
            <a:r>
              <a:rPr lang="de-DE" sz="2400" dirty="0">
                <a:latin typeface="+mn-lt"/>
                <a:hlinkClick r:id="rId3"/>
              </a:rPr>
              <a:t>SCOAP</a:t>
            </a:r>
            <a:endParaRPr lang="de-DE" sz="2400" dirty="0">
              <a:latin typeface="+mn-lt"/>
            </a:endParaRPr>
          </a:p>
        </p:txBody>
      </p:sp>
      <p:sp>
        <p:nvSpPr>
          <p:cNvPr id="10" name="Textfeld 9"/>
          <p:cNvSpPr txBox="1"/>
          <p:nvPr/>
        </p:nvSpPr>
        <p:spPr>
          <a:xfrm>
            <a:off x="467544" y="1641574"/>
            <a:ext cx="6624736" cy="1477328"/>
          </a:xfrm>
          <a:prstGeom prst="rect">
            <a:avLst/>
          </a:prstGeom>
          <a:noFill/>
        </p:spPr>
        <p:txBody>
          <a:bodyPr wrap="square" rtlCol="0">
            <a:spAutoFit/>
          </a:bodyPr>
          <a:lstStyle/>
          <a:p>
            <a:pPr algn="ctr"/>
            <a:r>
              <a:rPr lang="en-US" dirty="0" smtClean="0">
                <a:latin typeface="+mn-lt"/>
              </a:rPr>
              <a:t>In this model, </a:t>
            </a:r>
            <a:r>
              <a:rPr lang="de-DE" dirty="0" smtClean="0">
                <a:latin typeface="+mn-lt"/>
              </a:rPr>
              <a:t>High-Energy Physics (</a:t>
            </a:r>
            <a:r>
              <a:rPr lang="en-US" dirty="0" smtClean="0">
                <a:latin typeface="+mn-lt"/>
              </a:rPr>
              <a:t>HEP </a:t>
            </a:r>
            <a:r>
              <a:rPr lang="de-DE" dirty="0" smtClean="0">
                <a:latin typeface="+mn-lt"/>
              </a:rPr>
              <a:t>)</a:t>
            </a:r>
            <a:r>
              <a:rPr lang="en-US" dirty="0" smtClean="0">
                <a:latin typeface="+mn-lt"/>
              </a:rPr>
              <a:t> funding agencies and libraries, which today purchase journal subscriptions to implicitly support the peer-review service, </a:t>
            </a:r>
            <a:r>
              <a:rPr lang="en-US" b="1" dirty="0" smtClean="0">
                <a:latin typeface="+mn-lt"/>
              </a:rPr>
              <a:t>federate to explicitly cover its cost</a:t>
            </a:r>
            <a:r>
              <a:rPr lang="en-US" dirty="0" smtClean="0">
                <a:latin typeface="+mn-lt"/>
              </a:rPr>
              <a:t>, while </a:t>
            </a:r>
            <a:r>
              <a:rPr lang="en-US" b="1" dirty="0" smtClean="0">
                <a:latin typeface="+mn-lt"/>
              </a:rPr>
              <a:t>publishers make the electronic versions of their journals free to read</a:t>
            </a:r>
            <a:r>
              <a:rPr lang="en-US" dirty="0" smtClean="0">
                <a:latin typeface="+mn-lt"/>
              </a:rPr>
              <a:t>. </a:t>
            </a:r>
            <a:r>
              <a:rPr lang="en-US" b="1" dirty="0" smtClean="0">
                <a:latin typeface="+mn-lt"/>
              </a:rPr>
              <a:t>Authors are not directly charged </a:t>
            </a:r>
            <a:r>
              <a:rPr lang="en-US" dirty="0" smtClean="0">
                <a:latin typeface="+mn-lt"/>
              </a:rPr>
              <a:t>to publish their articles OA. </a:t>
            </a:r>
            <a:endParaRPr lang="de-DE" dirty="0">
              <a:latin typeface="+mn-lt"/>
            </a:endParaRPr>
          </a:p>
        </p:txBody>
      </p:sp>
      <p:sp>
        <p:nvSpPr>
          <p:cNvPr id="11" name="Textfeld 10"/>
          <p:cNvSpPr txBox="1"/>
          <p:nvPr/>
        </p:nvSpPr>
        <p:spPr>
          <a:xfrm>
            <a:off x="2123728" y="3225750"/>
            <a:ext cx="6624736" cy="1477328"/>
          </a:xfrm>
          <a:prstGeom prst="rect">
            <a:avLst/>
          </a:prstGeom>
          <a:noFill/>
        </p:spPr>
        <p:txBody>
          <a:bodyPr wrap="square" rtlCol="0">
            <a:spAutoFit/>
          </a:bodyPr>
          <a:lstStyle/>
          <a:p>
            <a:pPr algn="ctr"/>
            <a:r>
              <a:rPr lang="en-US" dirty="0" smtClean="0">
                <a:latin typeface="+mn-lt"/>
              </a:rPr>
              <a:t>Today, most publishers quote a price in the range of 1’000–2’000 Euros per published article. On this basis, we estimate that the annual budget for the transition of HEP publishing to OA </a:t>
            </a:r>
            <a:r>
              <a:rPr lang="en-US" b="1" dirty="0" smtClean="0">
                <a:latin typeface="+mn-lt"/>
              </a:rPr>
              <a:t>would amount to a maximum of 10 Million Euros/year, sensibly lower than the estimated global expenditure in subscription to HEP journals</a:t>
            </a:r>
            <a:r>
              <a:rPr lang="en-US" dirty="0" smtClean="0">
                <a:latin typeface="+mn-lt"/>
              </a:rPr>
              <a:t>. </a:t>
            </a:r>
            <a:endParaRPr lang="de-DE" dirty="0">
              <a:latin typeface="+mn-lt"/>
            </a:endParaRPr>
          </a:p>
        </p:txBody>
      </p:sp>
      <p:sp>
        <p:nvSpPr>
          <p:cNvPr id="13" name="Textfeld 12"/>
          <p:cNvSpPr txBox="1"/>
          <p:nvPr/>
        </p:nvSpPr>
        <p:spPr>
          <a:xfrm>
            <a:off x="467544" y="5097958"/>
            <a:ext cx="6624736" cy="923330"/>
          </a:xfrm>
          <a:prstGeom prst="rect">
            <a:avLst/>
          </a:prstGeom>
          <a:noFill/>
        </p:spPr>
        <p:txBody>
          <a:bodyPr wrap="square" rtlCol="0">
            <a:spAutoFit/>
          </a:bodyPr>
          <a:lstStyle/>
          <a:p>
            <a:pPr algn="ctr"/>
            <a:r>
              <a:rPr lang="en-US" dirty="0" smtClean="0">
                <a:latin typeface="+mn-lt"/>
              </a:rPr>
              <a:t>Each SCOAP</a:t>
            </a:r>
            <a:r>
              <a:rPr lang="en-US" baseline="30000" dirty="0" smtClean="0">
                <a:latin typeface="+mn-lt"/>
              </a:rPr>
              <a:t>3</a:t>
            </a:r>
            <a:r>
              <a:rPr lang="en-US" dirty="0" smtClean="0">
                <a:latin typeface="+mn-lt"/>
              </a:rPr>
              <a:t> partner will </a:t>
            </a:r>
            <a:r>
              <a:rPr lang="en-US" b="1" dirty="0" smtClean="0">
                <a:latin typeface="+mn-lt"/>
              </a:rPr>
              <a:t>finance its contribution by canceling journal subscriptions.</a:t>
            </a:r>
            <a:r>
              <a:rPr lang="en-US" dirty="0" smtClean="0">
                <a:latin typeface="+mn-lt"/>
              </a:rPr>
              <a:t> Each country will contribute according to its </a:t>
            </a:r>
            <a:r>
              <a:rPr lang="en-US" dirty="0" smtClean="0">
                <a:latin typeface="+mn-lt"/>
                <a:hlinkClick r:id="rId4"/>
              </a:rPr>
              <a:t>share of HEP publishing</a:t>
            </a:r>
            <a:r>
              <a:rPr lang="en-US" dirty="0" smtClean="0">
                <a:latin typeface="+mn-lt"/>
              </a:rPr>
              <a:t>.</a:t>
            </a:r>
            <a:endParaRPr lang="de-DE"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395536"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323528" y="548680"/>
            <a:ext cx="3168352"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foundations</a:t>
            </a:r>
          </a:p>
        </p:txBody>
      </p:sp>
      <p:pic>
        <p:nvPicPr>
          <p:cNvPr id="12" name="Picture 5"/>
          <p:cNvPicPr>
            <a:picLocks noChangeAspect="1" noChangeArrowheads="1"/>
          </p:cNvPicPr>
          <p:nvPr/>
        </p:nvPicPr>
        <p:blipFill>
          <a:blip r:embed="rId3" cstate="print"/>
          <a:srcRect/>
          <a:stretch>
            <a:fillRect/>
          </a:stretch>
        </p:blipFill>
        <p:spPr bwMode="auto">
          <a:xfrm>
            <a:off x="179512" y="3390091"/>
            <a:ext cx="4419600" cy="1209675"/>
          </a:xfrm>
          <a:prstGeom prst="rect">
            <a:avLst/>
          </a:prstGeom>
          <a:noFill/>
          <a:ln w="9525">
            <a:noFill/>
            <a:miter lim="800000"/>
            <a:headEnd/>
            <a:tailEnd/>
          </a:ln>
        </p:spPr>
      </p:pic>
      <p:grpSp>
        <p:nvGrpSpPr>
          <p:cNvPr id="15" name="Gruppieren 14"/>
          <p:cNvGrpSpPr/>
          <p:nvPr/>
        </p:nvGrpSpPr>
        <p:grpSpPr>
          <a:xfrm>
            <a:off x="5004048" y="2940705"/>
            <a:ext cx="3525565" cy="1313482"/>
            <a:chOff x="5004048" y="1827486"/>
            <a:chExt cx="3525565" cy="1313482"/>
          </a:xfrm>
        </p:grpSpPr>
        <p:pic>
          <p:nvPicPr>
            <p:cNvPr id="16" name="Picture 6"/>
            <p:cNvPicPr>
              <a:picLocks noChangeAspect="1" noChangeArrowheads="1"/>
            </p:cNvPicPr>
            <p:nvPr/>
          </p:nvPicPr>
          <p:blipFill>
            <a:blip r:embed="rId4" cstate="print"/>
            <a:srcRect/>
            <a:stretch>
              <a:fillRect/>
            </a:stretch>
          </p:blipFill>
          <p:spPr bwMode="auto">
            <a:xfrm>
              <a:off x="5724128" y="1827486"/>
              <a:ext cx="2305050" cy="381000"/>
            </a:xfrm>
            <a:prstGeom prst="rect">
              <a:avLst/>
            </a:prstGeom>
            <a:noFill/>
            <a:ln w="9525">
              <a:noFill/>
              <a:miter lim="800000"/>
              <a:headEnd/>
              <a:tailEnd/>
            </a:ln>
          </p:spPr>
        </p:pic>
        <p:pic>
          <p:nvPicPr>
            <p:cNvPr id="18" name="Picture 8"/>
            <p:cNvPicPr>
              <a:picLocks noChangeAspect="1" noChangeArrowheads="1"/>
            </p:cNvPicPr>
            <p:nvPr/>
          </p:nvPicPr>
          <p:blipFill>
            <a:blip r:embed="rId5" cstate="print"/>
            <a:srcRect/>
            <a:stretch>
              <a:fillRect/>
            </a:stretch>
          </p:blipFill>
          <p:spPr bwMode="auto">
            <a:xfrm>
              <a:off x="5004048" y="2403550"/>
              <a:ext cx="3525565" cy="737418"/>
            </a:xfrm>
            <a:prstGeom prst="rect">
              <a:avLst/>
            </a:prstGeom>
            <a:noFill/>
            <a:ln w="9525">
              <a:noFill/>
              <a:miter lim="800000"/>
              <a:headEnd/>
              <a:tailEnd/>
            </a:ln>
          </p:spPr>
        </p:pic>
      </p:grpSp>
      <p:sp>
        <p:nvSpPr>
          <p:cNvPr id="19" name="Textfeld 18"/>
          <p:cNvSpPr txBox="1"/>
          <p:nvPr/>
        </p:nvSpPr>
        <p:spPr>
          <a:xfrm>
            <a:off x="4788024" y="1340768"/>
            <a:ext cx="2880320" cy="830997"/>
          </a:xfrm>
          <a:prstGeom prst="rect">
            <a:avLst/>
          </a:prstGeom>
          <a:solidFill>
            <a:srgbClr val="002060"/>
          </a:solidFill>
        </p:spPr>
        <p:txBody>
          <a:bodyPr wrap="square" rtlCol="0">
            <a:spAutoFit/>
          </a:bodyPr>
          <a:lstStyle/>
          <a:p>
            <a:pPr algn="ctr"/>
            <a:r>
              <a:rPr lang="de-DE" sz="2400" dirty="0" smtClean="0">
                <a:solidFill>
                  <a:schemeClr val="bg1"/>
                </a:solidFill>
                <a:latin typeface="+mn-lt"/>
              </a:rPr>
              <a:t>encourage</a:t>
            </a:r>
          </a:p>
          <a:p>
            <a:pPr algn="ctr"/>
            <a:r>
              <a:rPr lang="de-DE" sz="2400" dirty="0" smtClean="0">
                <a:solidFill>
                  <a:schemeClr val="bg1"/>
                </a:solidFill>
                <a:latin typeface="+mn-lt"/>
              </a:rPr>
              <a:t>request, not require</a:t>
            </a:r>
            <a:endParaRPr lang="de-DE" sz="2400" dirty="0">
              <a:solidFill>
                <a:schemeClr val="bg1"/>
              </a:solidFill>
              <a:latin typeface="+mn-lt"/>
            </a:endParaRPr>
          </a:p>
        </p:txBody>
      </p:sp>
      <p:grpSp>
        <p:nvGrpSpPr>
          <p:cNvPr id="20" name="Gruppieren 19"/>
          <p:cNvGrpSpPr/>
          <p:nvPr/>
        </p:nvGrpSpPr>
        <p:grpSpPr>
          <a:xfrm>
            <a:off x="251520" y="2453987"/>
            <a:ext cx="4392488" cy="894293"/>
            <a:chOff x="251520" y="1340768"/>
            <a:chExt cx="4392488" cy="894293"/>
          </a:xfrm>
        </p:grpSpPr>
        <p:pic>
          <p:nvPicPr>
            <p:cNvPr id="21" name="Picture 4"/>
            <p:cNvPicPr>
              <a:picLocks noChangeAspect="1" noChangeArrowheads="1"/>
            </p:cNvPicPr>
            <p:nvPr/>
          </p:nvPicPr>
          <p:blipFill>
            <a:blip r:embed="rId6" cstate="print"/>
            <a:srcRect/>
            <a:stretch>
              <a:fillRect/>
            </a:stretch>
          </p:blipFill>
          <p:spPr bwMode="auto">
            <a:xfrm>
              <a:off x="323528" y="1340768"/>
              <a:ext cx="2209800" cy="733425"/>
            </a:xfrm>
            <a:prstGeom prst="rect">
              <a:avLst/>
            </a:prstGeom>
            <a:noFill/>
            <a:ln w="9525">
              <a:noFill/>
              <a:miter lim="800000"/>
              <a:headEnd/>
              <a:tailEnd/>
            </a:ln>
          </p:spPr>
        </p:pic>
        <p:sp>
          <p:nvSpPr>
            <p:cNvPr id="22" name="Textfeld 21"/>
            <p:cNvSpPr txBox="1"/>
            <p:nvPr/>
          </p:nvSpPr>
          <p:spPr>
            <a:xfrm>
              <a:off x="251520" y="1988840"/>
              <a:ext cx="4392488" cy="246221"/>
            </a:xfrm>
            <a:prstGeom prst="rect">
              <a:avLst/>
            </a:prstGeom>
            <a:noFill/>
          </p:spPr>
          <p:txBody>
            <a:bodyPr wrap="square" rtlCol="0">
              <a:spAutoFit/>
            </a:bodyPr>
            <a:lstStyle/>
            <a:p>
              <a:r>
                <a:rPr lang="de-DE" sz="1000" dirty="0" smtClean="0">
                  <a:latin typeface="+mn-lt"/>
                </a:rPr>
                <a:t>Nach: http://www.sherpa.ac.uk/juliet/index.php?fPersistentID=5#oapublishing</a:t>
              </a:r>
              <a:endParaRPr lang="de-DE" sz="1000" dirty="0">
                <a:latin typeface="+mn-lt"/>
              </a:endParaRPr>
            </a:p>
          </p:txBody>
        </p:sp>
        <p:pic>
          <p:nvPicPr>
            <p:cNvPr id="23" name="Picture 2"/>
            <p:cNvPicPr>
              <a:picLocks noChangeAspect="1" noChangeArrowheads="1"/>
            </p:cNvPicPr>
            <p:nvPr/>
          </p:nvPicPr>
          <p:blipFill>
            <a:blip r:embed="rId7" cstate="print"/>
            <a:srcRect/>
            <a:stretch>
              <a:fillRect/>
            </a:stretch>
          </p:blipFill>
          <p:spPr bwMode="auto">
            <a:xfrm>
              <a:off x="2699792" y="1628800"/>
              <a:ext cx="1676395" cy="32918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395536"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323528" y="548680"/>
            <a:ext cx="3168352"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Public foundations</a:t>
            </a:r>
          </a:p>
        </p:txBody>
      </p:sp>
      <p:sp>
        <p:nvSpPr>
          <p:cNvPr id="19" name="Textfeld 18"/>
          <p:cNvSpPr txBox="1"/>
          <p:nvPr/>
        </p:nvSpPr>
        <p:spPr>
          <a:xfrm>
            <a:off x="5580112" y="764704"/>
            <a:ext cx="2880320" cy="461665"/>
          </a:xfrm>
          <a:prstGeom prst="rect">
            <a:avLst/>
          </a:prstGeom>
          <a:solidFill>
            <a:srgbClr val="002060"/>
          </a:solidFill>
        </p:spPr>
        <p:txBody>
          <a:bodyPr wrap="square" rtlCol="0">
            <a:spAutoFit/>
          </a:bodyPr>
          <a:lstStyle/>
          <a:p>
            <a:pPr algn="ctr"/>
            <a:r>
              <a:rPr lang="de-DE" sz="2400" dirty="0" smtClean="0">
                <a:solidFill>
                  <a:schemeClr val="bg1"/>
                </a:solidFill>
                <a:latin typeface="+mn-lt"/>
              </a:rPr>
              <a:t> require</a:t>
            </a:r>
            <a:endParaRPr lang="de-DE" sz="2400" dirty="0">
              <a:solidFill>
                <a:schemeClr val="bg1"/>
              </a:solidFill>
              <a:latin typeface="+mn-lt"/>
            </a:endParaRPr>
          </a:p>
        </p:txBody>
      </p:sp>
      <p:pic>
        <p:nvPicPr>
          <p:cNvPr id="15" name="Picture 3"/>
          <p:cNvPicPr>
            <a:picLocks noChangeAspect="1" noChangeArrowheads="1"/>
          </p:cNvPicPr>
          <p:nvPr/>
        </p:nvPicPr>
        <p:blipFill>
          <a:blip r:embed="rId3" cstate="print"/>
          <a:srcRect/>
          <a:stretch>
            <a:fillRect/>
          </a:stretch>
        </p:blipFill>
        <p:spPr bwMode="auto">
          <a:xfrm>
            <a:off x="1907704" y="1844824"/>
            <a:ext cx="5391150" cy="981075"/>
          </a:xfrm>
          <a:prstGeom prst="rect">
            <a:avLst/>
          </a:prstGeom>
          <a:noFill/>
          <a:ln w="9525">
            <a:noFill/>
            <a:miter lim="800000"/>
            <a:headEnd/>
            <a:tailEnd/>
          </a:ln>
        </p:spPr>
      </p:pic>
      <p:sp>
        <p:nvSpPr>
          <p:cNvPr id="20" name="Textfeld 19"/>
          <p:cNvSpPr txBox="1"/>
          <p:nvPr/>
        </p:nvSpPr>
        <p:spPr>
          <a:xfrm>
            <a:off x="899592" y="2996952"/>
            <a:ext cx="7344816" cy="3262432"/>
          </a:xfrm>
          <a:prstGeom prst="rect">
            <a:avLst/>
          </a:prstGeom>
          <a:noFill/>
        </p:spPr>
        <p:txBody>
          <a:bodyPr wrap="square" rtlCol="0">
            <a:spAutoFit/>
          </a:bodyPr>
          <a:lstStyle/>
          <a:p>
            <a:r>
              <a:rPr lang="en-US" b="1" dirty="0" smtClean="0">
                <a:latin typeface="+mn-lt"/>
              </a:rPr>
              <a:t>					</a:t>
            </a:r>
            <a:r>
              <a:rPr lang="de-DE" dirty="0" smtClean="0"/>
              <a:t>The law states:</a:t>
            </a:r>
            <a:endParaRPr lang="en-US" b="1" dirty="0" smtClean="0">
              <a:latin typeface="+mn-lt"/>
            </a:endParaRPr>
          </a:p>
          <a:p>
            <a:r>
              <a:rPr lang="en-US" sz="1600" dirty="0" smtClean="0">
                <a:latin typeface="+mn-lt"/>
              </a:rPr>
              <a:t>The </a:t>
            </a:r>
            <a:r>
              <a:rPr lang="en-US" sz="1600" u="sng" dirty="0" smtClean="0">
                <a:latin typeface="+mn-lt"/>
                <a:hlinkClick r:id="rId4"/>
              </a:rPr>
              <a:t>NIH Public Access Policy</a:t>
            </a:r>
            <a:r>
              <a:rPr lang="en-US" sz="1600" dirty="0" smtClean="0">
                <a:latin typeface="+mn-lt"/>
              </a:rPr>
              <a:t> ensures that the public has access to the published results of NIH funded research. It </a:t>
            </a:r>
            <a:r>
              <a:rPr lang="en-US" sz="1600" b="1" dirty="0" smtClean="0">
                <a:latin typeface="+mn-lt"/>
              </a:rPr>
              <a:t>requires</a:t>
            </a:r>
            <a:r>
              <a:rPr lang="en-US" sz="1600" dirty="0" smtClean="0">
                <a:latin typeface="+mn-lt"/>
              </a:rPr>
              <a:t> scientists to submit final peer-reviewed journal manuscripts that arise from NIH funds to the digital archive </a:t>
            </a:r>
            <a:r>
              <a:rPr lang="en-US" sz="1600" dirty="0" smtClean="0">
                <a:latin typeface="+mn-lt"/>
                <a:hlinkClick r:id="rId5"/>
              </a:rPr>
              <a:t>PubMed Central</a:t>
            </a:r>
            <a:r>
              <a:rPr lang="en-US" sz="1600" dirty="0" smtClean="0">
                <a:latin typeface="+mn-lt"/>
              </a:rPr>
              <a:t> </a:t>
            </a:r>
            <a:r>
              <a:rPr lang="en-US" sz="1600" i="1" dirty="0" smtClean="0">
                <a:latin typeface="+mn-lt"/>
              </a:rPr>
              <a:t>upon acceptance for publication</a:t>
            </a:r>
            <a:r>
              <a:rPr lang="en-US" sz="1600" dirty="0" smtClean="0">
                <a:latin typeface="+mn-lt"/>
              </a:rPr>
              <a:t>.  To help advance science and improve human health, the Policy requires that these papers are accessible to the public on PubMed Central no later than 12 months after publication.</a:t>
            </a:r>
          </a:p>
          <a:p>
            <a:endParaRPr lang="en-US" dirty="0" smtClean="0">
              <a:latin typeface="+mn-lt"/>
            </a:endParaRPr>
          </a:p>
          <a:p>
            <a:endParaRPr lang="en-US" sz="1400" dirty="0" smtClean="0">
              <a:latin typeface="+mn-lt"/>
            </a:endParaRPr>
          </a:p>
          <a:p>
            <a:r>
              <a:rPr lang="en-US" sz="1400" dirty="0" smtClean="0">
                <a:latin typeface="+mn-lt"/>
              </a:rPr>
              <a:t>The NIH Public Access Policy applies to all peer-reviewed articles that arise, in whole or in part, from direct costs </a:t>
            </a:r>
            <a:r>
              <a:rPr lang="en-US" sz="1400" baseline="30000" dirty="0" smtClean="0">
                <a:latin typeface="+mn-lt"/>
                <a:hlinkClick r:id="rId6"/>
              </a:rPr>
              <a:t>1</a:t>
            </a:r>
            <a:r>
              <a:rPr lang="en-US" sz="1400" dirty="0" smtClean="0">
                <a:latin typeface="+mn-lt"/>
              </a:rPr>
              <a:t> funded by NIH, or from NIH staff, that are accepted for publication on or after April 7, 2008.  			http://publicaccess.nih.gov/policy.htm</a:t>
            </a:r>
          </a:p>
          <a:p>
            <a:endParaRPr lang="de-DE" dirty="0">
              <a:latin typeface="+mn-lt"/>
            </a:endParaRPr>
          </a:p>
        </p:txBody>
      </p:sp>
      <p:sp>
        <p:nvSpPr>
          <p:cNvPr id="24" name="Textfeld 23"/>
          <p:cNvSpPr txBox="1"/>
          <p:nvPr/>
        </p:nvSpPr>
        <p:spPr>
          <a:xfrm>
            <a:off x="3779912" y="620688"/>
            <a:ext cx="1224136" cy="461665"/>
          </a:xfrm>
          <a:prstGeom prst="rect">
            <a:avLst/>
          </a:prstGeom>
          <a:solidFill>
            <a:srgbClr val="002060"/>
          </a:solidFill>
        </p:spPr>
        <p:txBody>
          <a:bodyPr wrap="square" rtlCol="0">
            <a:spAutoFit/>
          </a:bodyPr>
          <a:lstStyle/>
          <a:p>
            <a:pPr algn="ctr"/>
            <a:r>
              <a:rPr lang="de-DE" sz="2400" dirty="0" smtClean="0">
                <a:solidFill>
                  <a:schemeClr val="bg1"/>
                </a:solidFill>
              </a:rPr>
              <a:t>NIH</a:t>
            </a:r>
            <a:endParaRPr lang="de-DE"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4" name="Textfeld 13"/>
          <p:cNvSpPr txBox="1"/>
          <p:nvPr/>
        </p:nvSpPr>
        <p:spPr>
          <a:xfrm>
            <a:off x="395536"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323528" y="548680"/>
            <a:ext cx="3168352" cy="461665"/>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Private foundations</a:t>
            </a:r>
          </a:p>
        </p:txBody>
      </p:sp>
      <p:sp>
        <p:nvSpPr>
          <p:cNvPr id="19" name="Textfeld 18"/>
          <p:cNvSpPr txBox="1"/>
          <p:nvPr/>
        </p:nvSpPr>
        <p:spPr>
          <a:xfrm>
            <a:off x="5580112" y="764704"/>
            <a:ext cx="2880320" cy="461665"/>
          </a:xfrm>
          <a:prstGeom prst="rect">
            <a:avLst/>
          </a:prstGeom>
          <a:solidFill>
            <a:srgbClr val="002060"/>
          </a:solidFill>
        </p:spPr>
        <p:txBody>
          <a:bodyPr wrap="square" rtlCol="0">
            <a:spAutoFit/>
          </a:bodyPr>
          <a:lstStyle/>
          <a:p>
            <a:pPr algn="ctr"/>
            <a:r>
              <a:rPr lang="de-DE" sz="2400" dirty="0" smtClean="0">
                <a:solidFill>
                  <a:schemeClr val="bg1"/>
                </a:solidFill>
                <a:latin typeface="+mn-lt"/>
              </a:rPr>
              <a:t> require</a:t>
            </a:r>
            <a:endParaRPr lang="de-DE" sz="2400" dirty="0">
              <a:solidFill>
                <a:schemeClr val="bg1"/>
              </a:solidFill>
              <a:latin typeface="+mn-lt"/>
            </a:endParaRPr>
          </a:p>
        </p:txBody>
      </p:sp>
      <p:sp>
        <p:nvSpPr>
          <p:cNvPr id="12" name="Textfeld 11"/>
          <p:cNvSpPr txBox="1"/>
          <p:nvPr/>
        </p:nvSpPr>
        <p:spPr>
          <a:xfrm>
            <a:off x="827584" y="2636912"/>
            <a:ext cx="7632848" cy="1015663"/>
          </a:xfrm>
          <a:prstGeom prst="rect">
            <a:avLst/>
          </a:prstGeom>
          <a:noFill/>
        </p:spPr>
        <p:txBody>
          <a:bodyPr wrap="square" rtlCol="0">
            <a:spAutoFit/>
          </a:bodyPr>
          <a:lstStyle/>
          <a:p>
            <a:r>
              <a:rPr lang="en-US" sz="2000" b="1" dirty="0" smtClean="0">
                <a:latin typeface="+mn-lt"/>
              </a:rPr>
              <a:t>Wellcome Trust </a:t>
            </a:r>
            <a:r>
              <a:rPr lang="en-US" sz="2000" dirty="0" smtClean="0">
                <a:latin typeface="+mn-lt"/>
              </a:rPr>
              <a:t>policy tightening (June </a:t>
            </a:r>
            <a:r>
              <a:rPr lang="en-US" sz="2000" dirty="0" smtClean="0">
                <a:latin typeface="+mn-lt"/>
              </a:rPr>
              <a:t>2012)</a:t>
            </a:r>
            <a:endParaRPr lang="en-US" sz="2000" dirty="0" smtClean="0">
              <a:latin typeface="+mn-lt"/>
            </a:endParaRPr>
          </a:p>
          <a:p>
            <a:endParaRPr lang="en-US" sz="2000" dirty="0" smtClean="0">
              <a:latin typeface="+mn-lt"/>
            </a:endParaRPr>
          </a:p>
          <a:p>
            <a:r>
              <a:rPr lang="en-US" sz="2000" dirty="0" smtClean="0">
                <a:latin typeface="+mn-lt"/>
              </a:rPr>
              <a:t>introducing sanctions for non-compliance and a move to CC-BY licenses</a:t>
            </a:r>
            <a:endParaRPr lang="en-US"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pic>
        <p:nvPicPr>
          <p:cNvPr id="16" name="Picture 2"/>
          <p:cNvPicPr>
            <a:picLocks noChangeAspect="1" noChangeArrowheads="1"/>
          </p:cNvPicPr>
          <p:nvPr/>
        </p:nvPicPr>
        <p:blipFill>
          <a:blip r:embed="rId3" cstate="print"/>
          <a:srcRect/>
          <a:stretch>
            <a:fillRect/>
          </a:stretch>
        </p:blipFill>
        <p:spPr bwMode="auto">
          <a:xfrm>
            <a:off x="288032" y="2996952"/>
            <a:ext cx="4788024" cy="1512168"/>
          </a:xfrm>
          <a:prstGeom prst="rect">
            <a:avLst/>
          </a:prstGeom>
          <a:noFill/>
          <a:ln w="9525">
            <a:noFill/>
            <a:miter lim="800000"/>
            <a:headEnd/>
            <a:tailEnd/>
          </a:ln>
        </p:spPr>
      </p:pic>
      <p:grpSp>
        <p:nvGrpSpPr>
          <p:cNvPr id="13" name="Gruppieren 12"/>
          <p:cNvGrpSpPr/>
          <p:nvPr/>
        </p:nvGrpSpPr>
        <p:grpSpPr>
          <a:xfrm>
            <a:off x="5364088" y="620688"/>
            <a:ext cx="3779912" cy="5688632"/>
            <a:chOff x="5364088" y="620688"/>
            <a:chExt cx="3779912" cy="5688632"/>
          </a:xfrm>
        </p:grpSpPr>
        <p:sp>
          <p:nvSpPr>
            <p:cNvPr id="18" name="Rechteck 17"/>
            <p:cNvSpPr/>
            <p:nvPr/>
          </p:nvSpPr>
          <p:spPr>
            <a:xfrm>
              <a:off x="5364088" y="620688"/>
              <a:ext cx="3779912" cy="3785652"/>
            </a:xfrm>
            <a:prstGeom prst="rect">
              <a:avLst/>
            </a:prstGeom>
          </p:spPr>
          <p:txBody>
            <a:bodyPr wrap="square">
              <a:spAutoFit/>
            </a:bodyPr>
            <a:lstStyle/>
            <a:p>
              <a:pPr algn="ctr"/>
              <a:r>
                <a:rPr lang="en-US" sz="2000" b="1" dirty="0" smtClean="0">
                  <a:latin typeface="+mn-lt"/>
                </a:rPr>
                <a:t>Finch Report of the Working Group on Expanding Access to Published Research Findings – the Finch Group</a:t>
              </a:r>
              <a:br>
                <a:rPr lang="en-US" sz="2000" b="1" dirty="0" smtClean="0">
                  <a:latin typeface="+mn-lt"/>
                </a:rPr>
              </a:br>
              <a:r>
                <a:rPr lang="en-US" sz="2000" b="1" dirty="0" smtClean="0">
                  <a:latin typeface="+mn-lt"/>
                  <a:hlinkClick r:id="rId4"/>
                </a:rPr>
                <a:t>http://www.researchinfonet.org/publish/finch/</a:t>
              </a:r>
              <a:endParaRPr lang="en-US" sz="2000" b="1" dirty="0" smtClean="0">
                <a:latin typeface="+mn-lt"/>
              </a:endParaRPr>
            </a:p>
            <a:p>
              <a:endParaRPr lang="de-DE" sz="2000" dirty="0">
                <a:latin typeface="+mn-lt"/>
              </a:endParaRPr>
            </a:p>
            <a:p>
              <a:pPr algn="ctr"/>
              <a:r>
                <a:rPr lang="en-US" sz="2000" dirty="0">
                  <a:latin typeface="+mn-lt"/>
                </a:rPr>
                <a:t> </a:t>
              </a:r>
              <a:r>
                <a:rPr lang="en-US" sz="2000" b="1" dirty="0">
                  <a:latin typeface="+mn-lt"/>
                </a:rPr>
                <a:t>“Accessibility, sustainability, excellence: how to expand access to research publications” </a:t>
              </a:r>
              <a:endParaRPr lang="en-US" sz="2000" b="1" dirty="0" smtClean="0">
                <a:latin typeface="+mn-lt"/>
              </a:endParaRPr>
            </a:p>
            <a:p>
              <a:pPr algn="ctr"/>
              <a:endParaRPr lang="en-US" sz="2000" b="1" dirty="0" smtClean="0">
                <a:latin typeface="+mn-lt"/>
              </a:endParaRPr>
            </a:p>
            <a:p>
              <a:endParaRPr lang="en-US" sz="2000" dirty="0">
                <a:latin typeface="+mn-lt"/>
              </a:endParaRPr>
            </a:p>
          </p:txBody>
        </p:sp>
        <p:pic>
          <p:nvPicPr>
            <p:cNvPr id="19" name="Picture 2"/>
            <p:cNvPicPr>
              <a:picLocks noChangeAspect="1" noChangeArrowheads="1"/>
            </p:cNvPicPr>
            <p:nvPr/>
          </p:nvPicPr>
          <p:blipFill>
            <a:blip r:embed="rId5" cstate="print"/>
            <a:srcRect/>
            <a:stretch>
              <a:fillRect/>
            </a:stretch>
          </p:blipFill>
          <p:spPr bwMode="auto">
            <a:xfrm>
              <a:off x="7041308" y="4775896"/>
              <a:ext cx="1912379" cy="1533424"/>
            </a:xfrm>
            <a:prstGeom prst="rect">
              <a:avLst/>
            </a:prstGeom>
            <a:noFill/>
            <a:ln w="9525">
              <a:noFill/>
              <a:miter lim="800000"/>
              <a:headEnd/>
              <a:tailEnd/>
            </a:ln>
          </p:spPr>
        </p:pic>
      </p:grpSp>
      <p:sp>
        <p:nvSpPr>
          <p:cNvPr id="14" name="Textfeld 13"/>
          <p:cNvSpPr txBox="1"/>
          <p:nvPr/>
        </p:nvSpPr>
        <p:spPr>
          <a:xfrm>
            <a:off x="2627784" y="548680"/>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7" name="Text Box 9"/>
          <p:cNvSpPr txBox="1">
            <a:spLocks noChangeArrowheads="1"/>
          </p:cNvSpPr>
          <p:nvPr/>
        </p:nvSpPr>
        <p:spPr bwMode="auto">
          <a:xfrm>
            <a:off x="251520" y="620688"/>
            <a:ext cx="2232248"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Political</a:t>
            </a:r>
          </a:p>
          <a:p>
            <a:pPr algn="ctr" eaLnBrk="0" hangingPunct="0">
              <a:defRPr/>
            </a:pPr>
            <a:r>
              <a:rPr lang="de-DE" sz="2400" b="1" dirty="0" smtClean="0">
                <a:solidFill>
                  <a:schemeClr val="tx2">
                    <a:lumMod val="75000"/>
                  </a:schemeClr>
                </a:solidFill>
                <a:latin typeface="+mn-lt"/>
              </a:rPr>
              <a:t>commitment</a:t>
            </a:r>
          </a:p>
        </p:txBody>
      </p:sp>
      <p:sp>
        <p:nvSpPr>
          <p:cNvPr id="20" name="Textfeld 19"/>
          <p:cNvSpPr txBox="1"/>
          <p:nvPr/>
        </p:nvSpPr>
        <p:spPr>
          <a:xfrm>
            <a:off x="2627784"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green</a:t>
            </a:r>
            <a:endParaRPr lang="de-DE" sz="2400" dirty="0">
              <a:solidFill>
                <a:srgbClr val="002060"/>
              </a:solidFill>
            </a:endParaRPr>
          </a:p>
        </p:txBody>
      </p:sp>
      <p:sp>
        <p:nvSpPr>
          <p:cNvPr id="21" name="Textfeld 20"/>
          <p:cNvSpPr txBox="1"/>
          <p:nvPr/>
        </p:nvSpPr>
        <p:spPr>
          <a:xfrm>
            <a:off x="4139952" y="764704"/>
            <a:ext cx="864096" cy="461665"/>
          </a:xfrm>
          <a:prstGeom prst="rect">
            <a:avLst/>
          </a:prstGeom>
          <a:solidFill>
            <a:srgbClr val="002060"/>
          </a:solidFill>
        </p:spPr>
        <p:txBody>
          <a:bodyPr wrap="square" rtlCol="0">
            <a:spAutoFit/>
          </a:bodyPr>
          <a:lstStyle/>
          <a:p>
            <a:pPr algn="ctr"/>
            <a:r>
              <a:rPr lang="de-DE" sz="2400" dirty="0" smtClean="0">
                <a:solidFill>
                  <a:schemeClr val="bg1"/>
                </a:solidFill>
              </a:rPr>
              <a:t>UK</a:t>
            </a:r>
            <a:endParaRPr lang="de-DE" sz="2400" dirty="0">
              <a:solidFill>
                <a:schemeClr val="bg1"/>
              </a:solidFill>
            </a:endParaRPr>
          </a:p>
        </p:txBody>
      </p:sp>
      <p:sp>
        <p:nvSpPr>
          <p:cNvPr id="22" name="Textfeld 21"/>
          <p:cNvSpPr txBox="1"/>
          <p:nvPr/>
        </p:nvSpPr>
        <p:spPr>
          <a:xfrm>
            <a:off x="251520" y="1628800"/>
            <a:ext cx="4752528" cy="1015663"/>
          </a:xfrm>
          <a:prstGeom prst="rect">
            <a:avLst/>
          </a:prstGeom>
          <a:noFill/>
        </p:spPr>
        <p:txBody>
          <a:bodyPr wrap="square" rtlCol="0">
            <a:spAutoFit/>
          </a:bodyPr>
          <a:lstStyle/>
          <a:p>
            <a:r>
              <a:rPr lang="en-US" sz="2000" dirty="0" smtClean="0">
                <a:latin typeface="+mn-lt"/>
              </a:rPr>
              <a:t>Policies on open access to scientific research results should apply to all research that </a:t>
            </a:r>
            <a:r>
              <a:rPr lang="de-DE" sz="2000" dirty="0" smtClean="0">
                <a:latin typeface="+mn-lt"/>
              </a:rPr>
              <a:t>receives public funds.</a:t>
            </a:r>
            <a:endParaRPr lang="de-DE" sz="2000" dirty="0">
              <a:latin typeface="+mn-lt"/>
            </a:endParaRPr>
          </a:p>
        </p:txBody>
      </p:sp>
      <p:sp>
        <p:nvSpPr>
          <p:cNvPr id="23" name="Textfeld 22"/>
          <p:cNvSpPr txBox="1"/>
          <p:nvPr/>
        </p:nvSpPr>
        <p:spPr>
          <a:xfrm>
            <a:off x="179512" y="4559872"/>
            <a:ext cx="5904656" cy="1323439"/>
          </a:xfrm>
          <a:prstGeom prst="rect">
            <a:avLst/>
          </a:prstGeom>
          <a:noFill/>
        </p:spPr>
        <p:txBody>
          <a:bodyPr wrap="square" rtlCol="0">
            <a:spAutoFit/>
          </a:bodyPr>
          <a:lstStyle/>
          <a:p>
            <a:r>
              <a:rPr lang="en-US" sz="2000" dirty="0" smtClean="0">
                <a:latin typeface="+mn-lt"/>
              </a:rPr>
              <a:t>Open access is a key feature of Member States’ policies for responsible research and innovation by making the results of research available to all and by facilitating societal engagement.</a:t>
            </a:r>
            <a:endParaRPr lang="de-DE"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4499992" y="692696"/>
            <a:ext cx="4438578" cy="1100261"/>
          </a:xfrm>
          <a:prstGeom prst="rect">
            <a:avLst/>
          </a:prstGeom>
          <a:noFill/>
          <a:ln w="9525">
            <a:noFill/>
            <a:miter lim="800000"/>
            <a:headEnd/>
            <a:tailEnd/>
          </a:ln>
        </p:spPr>
      </p:pic>
      <p:sp>
        <p:nvSpPr>
          <p:cNvPr id="15" name="Rechteck 14"/>
          <p:cNvSpPr/>
          <p:nvPr/>
        </p:nvSpPr>
        <p:spPr>
          <a:xfrm>
            <a:off x="323528" y="3573016"/>
            <a:ext cx="6552728" cy="1477328"/>
          </a:xfrm>
          <a:prstGeom prst="rect">
            <a:avLst/>
          </a:prstGeom>
        </p:spPr>
        <p:txBody>
          <a:bodyPr wrap="square">
            <a:spAutoFit/>
          </a:bodyPr>
          <a:lstStyle/>
          <a:p>
            <a:r>
              <a:rPr lang="en-US" dirty="0" smtClean="0"/>
              <a:t>"In all cases universities upon receipt of funding should </a:t>
            </a:r>
            <a:r>
              <a:rPr lang="en-US" b="1" dirty="0" smtClean="0"/>
              <a:t>transfer these charges to their institutional publication fund</a:t>
            </a:r>
            <a:r>
              <a:rPr lang="en-US" dirty="0" smtClean="0"/>
              <a:t>" … </a:t>
            </a:r>
          </a:p>
          <a:p>
            <a:endParaRPr lang="en-US" dirty="0" smtClean="0"/>
          </a:p>
          <a:p>
            <a:r>
              <a:rPr lang="en-US" dirty="0" smtClean="0"/>
              <a:t>"A university can then </a:t>
            </a:r>
            <a:r>
              <a:rPr lang="en-US" b="1" dirty="0" smtClean="0"/>
              <a:t>use these funds to pay for APCs </a:t>
            </a:r>
            <a:r>
              <a:rPr lang="en-US" dirty="0" smtClean="0"/>
              <a:t>for any article resulting from research council funding."</a:t>
            </a:r>
            <a:endParaRPr lang="en-US" dirty="0"/>
          </a:p>
        </p:txBody>
      </p:sp>
      <p:sp>
        <p:nvSpPr>
          <p:cNvPr id="12" name="Rechteck 11"/>
          <p:cNvSpPr/>
          <p:nvPr/>
        </p:nvSpPr>
        <p:spPr>
          <a:xfrm>
            <a:off x="251520" y="1988840"/>
            <a:ext cx="7488832" cy="1200329"/>
          </a:xfrm>
          <a:prstGeom prst="rect">
            <a:avLst/>
          </a:prstGeom>
        </p:spPr>
        <p:txBody>
          <a:bodyPr wrap="square">
            <a:spAutoFit/>
          </a:bodyPr>
          <a:lstStyle/>
          <a:p>
            <a:r>
              <a:rPr lang="en-US" dirty="0" smtClean="0"/>
              <a:t>“British universities now pay around £200m a year </a:t>
            </a:r>
            <a:r>
              <a:rPr lang="en-US" b="1" dirty="0" smtClean="0"/>
              <a:t>in subscription fees </a:t>
            </a:r>
            <a:r>
              <a:rPr lang="en-US" dirty="0" smtClean="0"/>
              <a:t>to journal publishers, but under the new scheme, authors will pay "</a:t>
            </a:r>
            <a:r>
              <a:rPr lang="en-US" b="1" dirty="0" smtClean="0"/>
              <a:t>article processing charges</a:t>
            </a:r>
            <a:r>
              <a:rPr lang="en-US" dirty="0" smtClean="0"/>
              <a:t>" (APCs) to have their papers peer reviewed, edited and made freely available online. The typical APC is around £2,000 per article.”</a:t>
            </a:r>
            <a:endParaRPr lang="en-US" dirty="0"/>
          </a:p>
        </p:txBody>
      </p:sp>
      <p:grpSp>
        <p:nvGrpSpPr>
          <p:cNvPr id="3" name="Gruppieren 13"/>
          <p:cNvGrpSpPr/>
          <p:nvPr/>
        </p:nvGrpSpPr>
        <p:grpSpPr>
          <a:xfrm>
            <a:off x="6876256" y="3616649"/>
            <a:ext cx="1548680" cy="2567239"/>
            <a:chOff x="6876256" y="3616649"/>
            <a:chExt cx="1548680" cy="2567239"/>
          </a:xfrm>
        </p:grpSpPr>
        <p:pic>
          <p:nvPicPr>
            <p:cNvPr id="3074" name="Picture 2"/>
            <p:cNvPicPr>
              <a:picLocks noChangeAspect="1" noChangeArrowheads="1"/>
            </p:cNvPicPr>
            <p:nvPr/>
          </p:nvPicPr>
          <p:blipFill>
            <a:blip r:embed="rId4" cstate="print"/>
            <a:srcRect/>
            <a:stretch>
              <a:fillRect/>
            </a:stretch>
          </p:blipFill>
          <p:spPr bwMode="auto">
            <a:xfrm>
              <a:off x="6948264" y="3616649"/>
              <a:ext cx="1440160" cy="1900583"/>
            </a:xfrm>
            <a:prstGeom prst="rect">
              <a:avLst/>
            </a:prstGeom>
            <a:noFill/>
            <a:ln w="9525">
              <a:noFill/>
              <a:miter lim="800000"/>
              <a:headEnd/>
              <a:tailEnd/>
            </a:ln>
          </p:spPr>
        </p:pic>
        <p:sp>
          <p:nvSpPr>
            <p:cNvPr id="16" name="Textfeld 15"/>
            <p:cNvSpPr txBox="1"/>
            <p:nvPr/>
          </p:nvSpPr>
          <p:spPr>
            <a:xfrm>
              <a:off x="6876256" y="5445224"/>
              <a:ext cx="1548680" cy="738664"/>
            </a:xfrm>
            <a:prstGeom prst="rect">
              <a:avLst/>
            </a:prstGeom>
            <a:noFill/>
          </p:spPr>
          <p:txBody>
            <a:bodyPr wrap="square" rtlCol="0">
              <a:spAutoFit/>
            </a:bodyPr>
            <a:lstStyle/>
            <a:p>
              <a:pPr algn="ctr"/>
              <a:r>
                <a:rPr lang="en-US" sz="1400" dirty="0" smtClean="0"/>
                <a:t>Minister of State for Universities and Science</a:t>
              </a:r>
              <a:endParaRPr lang="de-DE" sz="1400" dirty="0"/>
            </a:p>
          </p:txBody>
        </p:sp>
      </p:grpSp>
      <p:sp>
        <p:nvSpPr>
          <p:cNvPr id="11" name="Rechteck 10"/>
          <p:cNvSpPr/>
          <p:nvPr/>
        </p:nvSpPr>
        <p:spPr>
          <a:xfrm>
            <a:off x="179512" y="5301208"/>
            <a:ext cx="6552728" cy="923330"/>
          </a:xfrm>
          <a:prstGeom prst="rect">
            <a:avLst/>
          </a:prstGeom>
        </p:spPr>
        <p:txBody>
          <a:bodyPr wrap="square">
            <a:spAutoFit/>
          </a:bodyPr>
          <a:lstStyle/>
          <a:p>
            <a:pPr algn="ctr"/>
            <a:r>
              <a:rPr lang="en-US" dirty="0" smtClean="0"/>
              <a:t>“cost of the transition, which could reach £50m a year, </a:t>
            </a:r>
            <a:r>
              <a:rPr lang="en-US" b="1" dirty="0" smtClean="0"/>
              <a:t>must be covered by the existing science budget and that no new money </a:t>
            </a:r>
            <a:r>
              <a:rPr lang="en-US" dirty="0" smtClean="0"/>
              <a:t>would be found to fund the process.”</a:t>
            </a:r>
            <a:endParaRPr lang="en-US" dirty="0"/>
          </a:p>
        </p:txBody>
      </p:sp>
      <p:sp>
        <p:nvSpPr>
          <p:cNvPr id="13" name="Textfeld 12"/>
          <p:cNvSpPr txBox="1"/>
          <p:nvPr/>
        </p:nvSpPr>
        <p:spPr>
          <a:xfrm>
            <a:off x="2627784" y="548680"/>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4" name="Text Box 9"/>
          <p:cNvSpPr txBox="1">
            <a:spLocks noChangeArrowheads="1"/>
          </p:cNvSpPr>
          <p:nvPr/>
        </p:nvSpPr>
        <p:spPr bwMode="auto">
          <a:xfrm>
            <a:off x="251520" y="620688"/>
            <a:ext cx="2232248"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Political</a:t>
            </a:r>
          </a:p>
          <a:p>
            <a:pPr algn="ctr" eaLnBrk="0" hangingPunct="0">
              <a:defRPr/>
            </a:pPr>
            <a:r>
              <a:rPr lang="de-DE" sz="2400" b="1" dirty="0" smtClean="0">
                <a:solidFill>
                  <a:schemeClr val="tx2">
                    <a:lumMod val="75000"/>
                  </a:schemeClr>
                </a:solidFill>
                <a:latin typeface="+mn-lt"/>
              </a:rPr>
              <a:t>commitment</a:t>
            </a:r>
          </a:p>
        </p:txBody>
      </p:sp>
      <p:sp>
        <p:nvSpPr>
          <p:cNvPr id="19" name="Textfeld 18"/>
          <p:cNvSpPr txBox="1"/>
          <p:nvPr/>
        </p:nvSpPr>
        <p:spPr>
          <a:xfrm>
            <a:off x="2627784"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green</a:t>
            </a:r>
            <a:endParaRPr lang="de-DE" sz="2400" dirty="0">
              <a:solidFill>
                <a:srgbClr val="002060"/>
              </a:solidFill>
            </a:endParaRPr>
          </a:p>
        </p:txBody>
      </p:sp>
      <p:sp>
        <p:nvSpPr>
          <p:cNvPr id="20" name="Textfeld 19"/>
          <p:cNvSpPr txBox="1"/>
          <p:nvPr/>
        </p:nvSpPr>
        <p:spPr>
          <a:xfrm>
            <a:off x="827584" y="1455167"/>
            <a:ext cx="1224136" cy="461665"/>
          </a:xfrm>
          <a:prstGeom prst="rect">
            <a:avLst/>
          </a:prstGeom>
          <a:solidFill>
            <a:srgbClr val="002060"/>
          </a:solidFill>
        </p:spPr>
        <p:txBody>
          <a:bodyPr wrap="square" rtlCol="0">
            <a:spAutoFit/>
          </a:bodyPr>
          <a:lstStyle/>
          <a:p>
            <a:pPr algn="ctr"/>
            <a:r>
              <a:rPr lang="de-DE" sz="2400" dirty="0" smtClean="0">
                <a:solidFill>
                  <a:schemeClr val="bg1"/>
                </a:solidFill>
              </a:rPr>
              <a:t>UK</a:t>
            </a:r>
            <a:endParaRPr lang="de-DE" sz="2400" dirty="0">
              <a:solidFill>
                <a:schemeClr val="bg1"/>
              </a:solidFill>
            </a:endParaRPr>
          </a:p>
        </p:txBody>
      </p:sp>
      <p:sp>
        <p:nvSpPr>
          <p:cNvPr id="23" name="Textfeld 22"/>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39</a:t>
            </a:fld>
            <a:endParaRPr lang="de-DE" sz="1400" kern="0" dirty="0">
              <a:solidFill>
                <a:srgbClr val="002060"/>
              </a:solidFill>
              <a:latin typeface="+mn-lt"/>
              <a:ea typeface="Arial Unicode MS" pitchFamily="2"/>
              <a:cs typeface="Tahoma" pitchFamily="2"/>
            </a:endParaRPr>
          </a:p>
        </p:txBody>
      </p:sp>
      <p:sp>
        <p:nvSpPr>
          <p:cNvPr id="10" name="Textfeld 9"/>
          <p:cNvSpPr txBox="1"/>
          <p:nvPr/>
        </p:nvSpPr>
        <p:spPr>
          <a:xfrm>
            <a:off x="251520" y="620688"/>
            <a:ext cx="5292080" cy="1015663"/>
          </a:xfrm>
          <a:prstGeom prst="rect">
            <a:avLst/>
          </a:prstGeom>
          <a:noFill/>
        </p:spPr>
        <p:txBody>
          <a:bodyPr wrap="square" rtlCol="0">
            <a:spAutoFit/>
          </a:bodyPr>
          <a:lstStyle/>
          <a:p>
            <a:pPr algn="ctr"/>
            <a:r>
              <a:rPr lang="en-US" sz="2000" dirty="0" smtClean="0">
                <a:latin typeface="+mn-lt"/>
              </a:rPr>
              <a:t>COMMISSION RECOMMENDATION of 17.7.2012 </a:t>
            </a:r>
          </a:p>
          <a:p>
            <a:pPr algn="ctr"/>
            <a:r>
              <a:rPr lang="en-US" sz="2000" dirty="0" smtClean="0">
                <a:latin typeface="+mn-lt"/>
              </a:rPr>
              <a:t>on access to and preservation of scientific information </a:t>
            </a:r>
            <a:endParaRPr lang="en-US" sz="2000" dirty="0">
              <a:latin typeface="+mn-lt"/>
            </a:endParaRPr>
          </a:p>
        </p:txBody>
      </p:sp>
      <p:sp>
        <p:nvSpPr>
          <p:cNvPr id="22" name="Textfeld 21"/>
          <p:cNvSpPr txBox="1"/>
          <p:nvPr/>
        </p:nvSpPr>
        <p:spPr>
          <a:xfrm>
            <a:off x="539552" y="1772816"/>
            <a:ext cx="4824536" cy="1015663"/>
          </a:xfrm>
          <a:prstGeom prst="rect">
            <a:avLst/>
          </a:prstGeom>
          <a:noFill/>
        </p:spPr>
        <p:txBody>
          <a:bodyPr wrap="square" rtlCol="0">
            <a:spAutoFit/>
          </a:bodyPr>
          <a:lstStyle/>
          <a:p>
            <a:r>
              <a:rPr lang="en-US" sz="2000" dirty="0" smtClean="0">
                <a:latin typeface="+mn-lt"/>
              </a:rPr>
              <a:t>Cf. Commission Communication (12 Dec 2011) on open data -  a proposal for a Directive amending Directive </a:t>
            </a:r>
            <a:r>
              <a:rPr lang="de-DE" sz="2000" dirty="0" smtClean="0">
                <a:latin typeface="+mn-lt"/>
              </a:rPr>
              <a:t>2003/98/EC</a:t>
            </a:r>
            <a:endParaRPr lang="de-DE" sz="2000" dirty="0">
              <a:latin typeface="+mn-lt"/>
            </a:endParaRPr>
          </a:p>
        </p:txBody>
      </p:sp>
      <p:sp>
        <p:nvSpPr>
          <p:cNvPr id="11" name="Textfeld 10"/>
          <p:cNvSpPr txBox="1"/>
          <p:nvPr/>
        </p:nvSpPr>
        <p:spPr>
          <a:xfrm>
            <a:off x="683568" y="3441774"/>
            <a:ext cx="7776864" cy="707886"/>
          </a:xfrm>
          <a:prstGeom prst="rect">
            <a:avLst/>
          </a:prstGeom>
          <a:noFill/>
        </p:spPr>
        <p:txBody>
          <a:bodyPr wrap="square" rtlCol="0">
            <a:spAutoFit/>
          </a:bodyPr>
          <a:lstStyle/>
          <a:p>
            <a:r>
              <a:rPr lang="en-US" sz="2000" dirty="0" smtClean="0">
                <a:latin typeface="+mn-lt"/>
              </a:rPr>
              <a:t>Policies on </a:t>
            </a:r>
            <a:r>
              <a:rPr lang="en-US" sz="2000" b="1" dirty="0" smtClean="0">
                <a:latin typeface="+mn-lt"/>
              </a:rPr>
              <a:t>open access to scientific research results </a:t>
            </a:r>
            <a:r>
              <a:rPr lang="en-US" sz="2000" dirty="0" smtClean="0">
                <a:latin typeface="+mn-lt"/>
              </a:rPr>
              <a:t>should apply to all research that </a:t>
            </a:r>
            <a:r>
              <a:rPr lang="de-DE" sz="2000" dirty="0" smtClean="0">
                <a:latin typeface="+mn-lt"/>
              </a:rPr>
              <a:t>receives public funds.</a:t>
            </a:r>
            <a:endParaRPr lang="de-DE" sz="2000" dirty="0">
              <a:latin typeface="+mn-lt"/>
            </a:endParaRPr>
          </a:p>
        </p:txBody>
      </p:sp>
      <p:sp>
        <p:nvSpPr>
          <p:cNvPr id="13" name="Textfeld 12"/>
          <p:cNvSpPr txBox="1"/>
          <p:nvPr/>
        </p:nvSpPr>
        <p:spPr>
          <a:xfrm>
            <a:off x="683568" y="4365104"/>
            <a:ext cx="7776864" cy="1015663"/>
          </a:xfrm>
          <a:prstGeom prst="rect">
            <a:avLst/>
          </a:prstGeom>
          <a:noFill/>
        </p:spPr>
        <p:txBody>
          <a:bodyPr wrap="square" rtlCol="0">
            <a:spAutoFit/>
          </a:bodyPr>
          <a:lstStyle/>
          <a:p>
            <a:r>
              <a:rPr lang="en-US" sz="2000" dirty="0" smtClean="0">
                <a:latin typeface="+mn-lt"/>
              </a:rPr>
              <a:t>Open access is a key feature of Member States’ policies for responsible research and innovation by </a:t>
            </a:r>
            <a:r>
              <a:rPr lang="en-US" sz="2000" b="1" dirty="0" smtClean="0">
                <a:latin typeface="+mn-lt"/>
              </a:rPr>
              <a:t>making the results of research available to all and by facilitating societal engagement.</a:t>
            </a:r>
            <a:endParaRPr lang="de-DE" sz="2000" b="1" dirty="0">
              <a:latin typeface="+mn-lt"/>
            </a:endParaRPr>
          </a:p>
        </p:txBody>
      </p:sp>
      <p:sp>
        <p:nvSpPr>
          <p:cNvPr id="14" name="Textfeld 13"/>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5" name="Textfeld 14"/>
          <p:cNvSpPr txBox="1"/>
          <p:nvPr/>
        </p:nvSpPr>
        <p:spPr>
          <a:xfrm>
            <a:off x="7884368" y="548680"/>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6" name="Text Box 9"/>
          <p:cNvSpPr txBox="1">
            <a:spLocks noChangeArrowheads="1"/>
          </p:cNvSpPr>
          <p:nvPr/>
        </p:nvSpPr>
        <p:spPr bwMode="auto">
          <a:xfrm>
            <a:off x="5580112" y="620688"/>
            <a:ext cx="2232248"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Political</a:t>
            </a:r>
          </a:p>
          <a:p>
            <a:pPr algn="ctr" eaLnBrk="0" hangingPunct="0">
              <a:defRPr/>
            </a:pPr>
            <a:r>
              <a:rPr lang="de-DE" sz="2400" b="1" dirty="0" smtClean="0">
                <a:solidFill>
                  <a:schemeClr val="tx2">
                    <a:lumMod val="75000"/>
                  </a:schemeClr>
                </a:solidFill>
                <a:latin typeface="+mn-lt"/>
              </a:rPr>
              <a:t>commitment</a:t>
            </a:r>
          </a:p>
        </p:txBody>
      </p:sp>
      <p:sp>
        <p:nvSpPr>
          <p:cNvPr id="17" name="Textfeld 16"/>
          <p:cNvSpPr txBox="1"/>
          <p:nvPr/>
        </p:nvSpPr>
        <p:spPr>
          <a:xfrm>
            <a:off x="7884368"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green</a:t>
            </a:r>
            <a:endParaRPr lang="de-DE" sz="2400" dirty="0">
              <a:solidFill>
                <a:srgbClr val="002060"/>
              </a:solidFill>
            </a:endParaRPr>
          </a:p>
        </p:txBody>
      </p:sp>
      <p:sp>
        <p:nvSpPr>
          <p:cNvPr id="18" name="Textfeld 17"/>
          <p:cNvSpPr txBox="1"/>
          <p:nvPr/>
        </p:nvSpPr>
        <p:spPr>
          <a:xfrm>
            <a:off x="6156176" y="1455167"/>
            <a:ext cx="1224136" cy="461665"/>
          </a:xfrm>
          <a:prstGeom prst="rect">
            <a:avLst/>
          </a:prstGeom>
          <a:solidFill>
            <a:srgbClr val="002060"/>
          </a:solidFill>
        </p:spPr>
        <p:txBody>
          <a:bodyPr wrap="square" rtlCol="0">
            <a:spAutoFit/>
          </a:bodyPr>
          <a:lstStyle/>
          <a:p>
            <a:pPr algn="ctr"/>
            <a:r>
              <a:rPr lang="de-DE" sz="2400" dirty="0" smtClean="0">
                <a:solidFill>
                  <a:schemeClr val="bg1"/>
                </a:solidFill>
              </a:rPr>
              <a:t>EU</a:t>
            </a:r>
            <a:endParaRPr lang="de-DE"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DB6B4C2B-EC5B-45E1-AB00-067A7CA4A7FC}"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a:t>
            </a:fld>
            <a:endParaRPr lang="de-DE" sz="1400" kern="0">
              <a:solidFill>
                <a:srgbClr val="002060"/>
              </a:solidFill>
              <a:latin typeface="Times New Roman" pitchFamily="18"/>
              <a:ea typeface="Arial Unicode MS" pitchFamily="2"/>
              <a:cs typeface="Tahoma" pitchFamily="2"/>
            </a:endParaRPr>
          </a:p>
        </p:txBody>
      </p:sp>
      <p:sp>
        <p:nvSpPr>
          <p:cNvPr id="15363" name="Rectangle 2"/>
          <p:cNvSpPr txBox="1">
            <a:spLocks noGrp="1"/>
          </p:cNvSpPr>
          <p:nvPr>
            <p:ph type="title" idx="4294967295"/>
          </p:nvPr>
        </p:nvSpPr>
        <p:spPr>
          <a:xfrm>
            <a:off x="0" y="1444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Content - Topics</a:t>
            </a:r>
          </a:p>
        </p:txBody>
      </p:sp>
      <p:sp>
        <p:nvSpPr>
          <p:cNvPr id="4" name="Textfeld 2"/>
          <p:cNvSpPr txBox="1"/>
          <p:nvPr/>
        </p:nvSpPr>
        <p:spPr>
          <a:xfrm>
            <a:off x="467544" y="836712"/>
            <a:ext cx="7920037" cy="8804990"/>
          </a:xfrm>
          <a:prstGeom prst="rect">
            <a:avLst/>
          </a:prstGeom>
          <a:noFill/>
          <a:ln>
            <a:noFill/>
          </a:ln>
        </p:spPr>
        <p:txBody>
          <a:bodyPr lIns="90004" tIns="44997" rIns="90004" bIns="44997" compatLnSpc="0">
            <a:spAutoFit/>
          </a:bodyPr>
          <a:lstStyle/>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smtClean="0">
                <a:solidFill>
                  <a:srgbClr val="002060"/>
                </a:solidFill>
                <a:latin typeface="Calibri" pitchFamily="34"/>
                <a:ea typeface="Arial Unicode MS" pitchFamily="2"/>
                <a:cs typeface="Arial" pitchFamily="2"/>
              </a:rPr>
              <a:t>Proprietary and open Informations markets</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smtClean="0">
                <a:solidFill>
                  <a:srgbClr val="002060"/>
                </a:solidFill>
                <a:latin typeface="Calibri" pitchFamily="34"/>
                <a:ea typeface="Arial Unicode MS" pitchFamily="2"/>
                <a:cs typeface="Arial" pitchFamily="2"/>
              </a:rPr>
              <a:t>Knowledge </a:t>
            </a:r>
            <a:r>
              <a:rPr lang="de-DE" sz="2200" b="1" kern="0" smtClean="0">
                <a:solidFill>
                  <a:srgbClr val="002060"/>
                </a:solidFill>
                <a:latin typeface="Calibri" pitchFamily="34"/>
                <a:ea typeface="Arial Unicode MS" pitchFamily="2"/>
                <a:cs typeface="Arial" pitchFamily="2"/>
              </a:rPr>
              <a:t>economy</a:t>
            </a:r>
            <a:endParaRPr lang="de-DE" sz="2200" b="1" ker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smtClean="0">
                <a:solidFill>
                  <a:srgbClr val="002060"/>
                </a:solidFill>
                <a:latin typeface="Calibri" pitchFamily="34"/>
                <a:ea typeface="Arial Unicode MS" pitchFamily="2"/>
                <a:cs typeface="Arial" pitchFamily="2"/>
              </a:rPr>
              <a:t>Knowledge ecology</a:t>
            </a:r>
          </a:p>
          <a:p>
            <a:pPr marL="892170" lvl="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en-US" sz="2200" b="1" kern="0" smtClean="0">
                <a:solidFill>
                  <a:srgbClr val="002060"/>
                </a:solidFill>
                <a:latin typeface="Calibri" pitchFamily="34"/>
                <a:ea typeface="Arial Unicode MS" pitchFamily="2"/>
                <a:cs typeface="Arial" pitchFamily="2"/>
              </a:rPr>
              <a:t>Towards a commons-based understanding of knowledge and information</a:t>
            </a:r>
          </a:p>
          <a:p>
            <a:pPr marL="892170" lvl="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en-US" sz="2200" b="1" kern="0" smtClean="0">
                <a:solidFill>
                  <a:srgbClr val="002060"/>
                </a:solidFill>
                <a:latin typeface="Calibri" pitchFamily="34"/>
                <a:ea typeface="Arial Unicode MS" pitchFamily="2"/>
                <a:cs typeface="Arial" pitchFamily="2"/>
              </a:rPr>
              <a:t>Open Access -  way of institutionalizing  knowledge as a commons</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smtClean="0">
                <a:solidFill>
                  <a:srgbClr val="002060"/>
                </a:solidFill>
                <a:latin typeface="Calibri" pitchFamily="34"/>
                <a:ea typeface="Arial Unicode MS" pitchFamily="2"/>
                <a:cs typeface="Arial" pitchFamily="2"/>
              </a:rPr>
              <a:t>Open access and information economy</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smtClean="0">
                <a:solidFill>
                  <a:srgbClr val="002060"/>
                </a:solidFill>
                <a:latin typeface="Calibri" pitchFamily="34"/>
                <a:ea typeface="Arial Unicode MS" pitchFamily="2"/>
                <a:cs typeface="Arial" pitchFamily="2"/>
              </a:rPr>
              <a:t>Open access enforced</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en-US" sz="2200" b="1" kern="0" smtClean="0">
                <a:solidFill>
                  <a:srgbClr val="002060"/>
                </a:solidFill>
                <a:latin typeface="Calibri" pitchFamily="34"/>
                <a:ea typeface="Arial Unicode MS" pitchFamily="2"/>
                <a:cs typeface="Arial" pitchFamily="2"/>
              </a:rPr>
              <a:t>OA Business/Financing Models</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smtClean="0">
                <a:solidFill>
                  <a:srgbClr val="002060"/>
                </a:solidFill>
                <a:latin typeface="Calibri" pitchFamily="34"/>
                <a:ea typeface="Arial Unicode MS" pitchFamily="2"/>
                <a:cs typeface="Arial" pitchFamily="2"/>
              </a:rPr>
              <a:t>Will Open Access destroy commercial information markets? It depends</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en-US" sz="2400" b="1" kern="0" smtClean="0">
              <a:solidFill>
                <a:srgbClr val="002060"/>
              </a:solidFill>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400" b="1" kern="0" smtClean="0">
              <a:solidFill>
                <a:srgbClr val="002060"/>
              </a:solidFill>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400" b="1" kern="0" smtClean="0">
              <a:solidFill>
                <a:srgbClr val="002060"/>
              </a:solidFill>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400" b="1" kern="0" smtClean="0">
              <a:solidFill>
                <a:srgbClr val="002060"/>
              </a:solidFill>
              <a:cs typeface="Times New Roman" pitchFamily="18" charset="0"/>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400" b="1" kern="0" smtClean="0">
              <a:solidFill>
                <a:srgbClr val="002060"/>
              </a:solidFill>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400" b="1" kern="0" smtClean="0">
              <a:solidFill>
                <a:srgbClr val="002060"/>
              </a:solidFill>
              <a:cs typeface="Times New Roman" pitchFamily="18" charset="0"/>
            </a:endParaRPr>
          </a:p>
          <a:p>
            <a:pPr marL="892170" lvl="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en-US" sz="2200" b="1" kern="0" smtClean="0">
              <a:solidFill>
                <a:srgbClr val="002060"/>
              </a:solidFill>
              <a:latin typeface="Calibri" pitchFamily="34"/>
              <a:ea typeface="Arial Unicode MS" pitchFamily="2"/>
              <a:cs typeface="Arial" pitchFamily="2"/>
            </a:endParaRPr>
          </a:p>
          <a:p>
            <a:pPr marL="892170" lvl="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en-US" sz="2200" b="1" kern="0" smtClean="0">
              <a:solidFill>
                <a:srgbClr val="002060"/>
              </a:solidFill>
              <a:latin typeface="Calibri" pitchFamily="34"/>
              <a:ea typeface="Arial Unicode MS" pitchFamily="2"/>
              <a:cs typeface="Arial" pitchFamily="2"/>
            </a:endParaRPr>
          </a:p>
          <a:p>
            <a:pPr marL="892170" lvl="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a:solidFill>
                <a:srgbClr val="002060"/>
              </a:solidFill>
              <a:latin typeface="Calibri" pitchFamily="34"/>
              <a:ea typeface="Arial Unicode MS" pitchFamily="2"/>
              <a:cs typeface="Ari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40</a:t>
            </a:fld>
            <a:endParaRPr lang="de-DE" sz="1400" kern="0" dirty="0">
              <a:solidFill>
                <a:srgbClr val="002060"/>
              </a:solidFill>
              <a:latin typeface="+mn-lt"/>
              <a:ea typeface="Arial Unicode MS" pitchFamily="2"/>
              <a:cs typeface="Tahoma" pitchFamily="2"/>
            </a:endParaRPr>
          </a:p>
        </p:txBody>
      </p:sp>
      <p:sp>
        <p:nvSpPr>
          <p:cNvPr id="10" name="Textfeld 9"/>
          <p:cNvSpPr txBox="1"/>
          <p:nvPr/>
        </p:nvSpPr>
        <p:spPr>
          <a:xfrm>
            <a:off x="251520" y="620688"/>
            <a:ext cx="5292080" cy="1015663"/>
          </a:xfrm>
          <a:prstGeom prst="rect">
            <a:avLst/>
          </a:prstGeom>
          <a:noFill/>
        </p:spPr>
        <p:txBody>
          <a:bodyPr wrap="square" rtlCol="0">
            <a:spAutoFit/>
          </a:bodyPr>
          <a:lstStyle/>
          <a:p>
            <a:pPr algn="ctr"/>
            <a:r>
              <a:rPr lang="en-US" sz="2000" dirty="0" smtClean="0">
                <a:latin typeface="+mn-lt"/>
              </a:rPr>
              <a:t>COMMISSION RECOMMENDATION of 17.7.2012 </a:t>
            </a:r>
          </a:p>
          <a:p>
            <a:pPr algn="ctr"/>
            <a:r>
              <a:rPr lang="en-US" sz="2000" dirty="0" smtClean="0">
                <a:latin typeface="+mn-lt"/>
              </a:rPr>
              <a:t>on access to and preservation of scientific information </a:t>
            </a:r>
            <a:endParaRPr lang="en-US" sz="2000" dirty="0">
              <a:latin typeface="+mn-lt"/>
            </a:endParaRPr>
          </a:p>
        </p:txBody>
      </p:sp>
      <p:sp>
        <p:nvSpPr>
          <p:cNvPr id="14" name="Textfeld 13"/>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15" name="Textfeld 14"/>
          <p:cNvSpPr txBox="1"/>
          <p:nvPr/>
        </p:nvSpPr>
        <p:spPr>
          <a:xfrm>
            <a:off x="7884368" y="548680"/>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golden</a:t>
            </a:r>
            <a:endParaRPr lang="de-DE" sz="2400" dirty="0">
              <a:solidFill>
                <a:srgbClr val="002060"/>
              </a:solidFill>
            </a:endParaRPr>
          </a:p>
        </p:txBody>
      </p:sp>
      <p:sp>
        <p:nvSpPr>
          <p:cNvPr id="16" name="Text Box 9"/>
          <p:cNvSpPr txBox="1">
            <a:spLocks noChangeArrowheads="1"/>
          </p:cNvSpPr>
          <p:nvPr/>
        </p:nvSpPr>
        <p:spPr bwMode="auto">
          <a:xfrm>
            <a:off x="5580112" y="620688"/>
            <a:ext cx="2232248"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Political</a:t>
            </a:r>
          </a:p>
          <a:p>
            <a:pPr algn="ctr" eaLnBrk="0" hangingPunct="0">
              <a:defRPr/>
            </a:pPr>
            <a:r>
              <a:rPr lang="de-DE" sz="2400" b="1" dirty="0" smtClean="0">
                <a:solidFill>
                  <a:schemeClr val="tx2">
                    <a:lumMod val="75000"/>
                  </a:schemeClr>
                </a:solidFill>
                <a:latin typeface="+mn-lt"/>
              </a:rPr>
              <a:t>commitment</a:t>
            </a:r>
          </a:p>
        </p:txBody>
      </p:sp>
      <p:sp>
        <p:nvSpPr>
          <p:cNvPr id="17" name="Textfeld 16"/>
          <p:cNvSpPr txBox="1"/>
          <p:nvPr/>
        </p:nvSpPr>
        <p:spPr>
          <a:xfrm>
            <a:off x="7884368"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green</a:t>
            </a:r>
            <a:endParaRPr lang="de-DE" sz="2400" dirty="0">
              <a:solidFill>
                <a:srgbClr val="002060"/>
              </a:solidFill>
            </a:endParaRPr>
          </a:p>
        </p:txBody>
      </p:sp>
      <p:sp>
        <p:nvSpPr>
          <p:cNvPr id="18" name="Textfeld 17"/>
          <p:cNvSpPr txBox="1"/>
          <p:nvPr/>
        </p:nvSpPr>
        <p:spPr>
          <a:xfrm>
            <a:off x="6156176" y="1455167"/>
            <a:ext cx="1224136" cy="461665"/>
          </a:xfrm>
          <a:prstGeom prst="rect">
            <a:avLst/>
          </a:prstGeom>
          <a:solidFill>
            <a:srgbClr val="002060"/>
          </a:solidFill>
        </p:spPr>
        <p:txBody>
          <a:bodyPr wrap="square" rtlCol="0">
            <a:spAutoFit/>
          </a:bodyPr>
          <a:lstStyle/>
          <a:p>
            <a:pPr algn="ctr"/>
            <a:r>
              <a:rPr lang="de-DE" sz="2400" dirty="0" smtClean="0">
                <a:solidFill>
                  <a:schemeClr val="bg1"/>
                </a:solidFill>
              </a:rPr>
              <a:t>EU</a:t>
            </a:r>
            <a:endParaRPr lang="de-DE" sz="2400" dirty="0">
              <a:solidFill>
                <a:schemeClr val="bg1"/>
              </a:solidFill>
            </a:endParaRPr>
          </a:p>
        </p:txBody>
      </p:sp>
      <p:sp>
        <p:nvSpPr>
          <p:cNvPr id="19" name="Textfeld 18"/>
          <p:cNvSpPr txBox="1"/>
          <p:nvPr/>
        </p:nvSpPr>
        <p:spPr>
          <a:xfrm>
            <a:off x="683568" y="1700808"/>
            <a:ext cx="3096344" cy="369332"/>
          </a:xfrm>
          <a:prstGeom prst="rect">
            <a:avLst/>
          </a:prstGeom>
          <a:noFill/>
        </p:spPr>
        <p:txBody>
          <a:bodyPr wrap="square" rtlCol="0">
            <a:spAutoFit/>
          </a:bodyPr>
          <a:lstStyle/>
          <a:p>
            <a:r>
              <a:rPr lang="de-DE" dirty="0" smtClean="0">
                <a:latin typeface="+mn-lt"/>
              </a:rPr>
              <a:t>result of these policies:</a:t>
            </a:r>
            <a:endParaRPr lang="de-DE" dirty="0">
              <a:latin typeface="+mn-lt"/>
            </a:endParaRPr>
          </a:p>
        </p:txBody>
      </p:sp>
      <p:sp>
        <p:nvSpPr>
          <p:cNvPr id="21" name="Textfeld 20"/>
          <p:cNvSpPr txBox="1"/>
          <p:nvPr/>
        </p:nvSpPr>
        <p:spPr>
          <a:xfrm>
            <a:off x="683568" y="2204864"/>
            <a:ext cx="7488832" cy="1323439"/>
          </a:xfrm>
          <a:prstGeom prst="rect">
            <a:avLst/>
          </a:prstGeom>
          <a:noFill/>
        </p:spPr>
        <p:txBody>
          <a:bodyPr wrap="square" rtlCol="0">
            <a:spAutoFit/>
          </a:bodyPr>
          <a:lstStyle/>
          <a:p>
            <a:r>
              <a:rPr lang="en-US" sz="2000" dirty="0" smtClean="0">
                <a:latin typeface="+mn-lt"/>
              </a:rPr>
              <a:t>there should be open access to publications resulting from publicly funded research as </a:t>
            </a:r>
            <a:r>
              <a:rPr lang="en-US" sz="2000" b="1" dirty="0" smtClean="0">
                <a:latin typeface="+mn-lt"/>
              </a:rPr>
              <a:t>soon as possible</a:t>
            </a:r>
            <a:r>
              <a:rPr lang="en-US" sz="2000" dirty="0" smtClean="0">
                <a:latin typeface="+mn-lt"/>
              </a:rPr>
              <a:t>, </a:t>
            </a:r>
            <a:r>
              <a:rPr lang="en-US" sz="2000" b="1" dirty="0" smtClean="0">
                <a:latin typeface="+mn-lt"/>
              </a:rPr>
              <a:t>preferably immediately and in any case no later than six months </a:t>
            </a:r>
            <a:r>
              <a:rPr lang="en-US" sz="2000" dirty="0" smtClean="0">
                <a:latin typeface="+mn-lt"/>
              </a:rPr>
              <a:t>after the date of publication, and twelve months for social </a:t>
            </a:r>
            <a:r>
              <a:rPr lang="de-DE" sz="2000" dirty="0" smtClean="0">
                <a:latin typeface="+mn-lt"/>
              </a:rPr>
              <a:t>sciences and humanities;</a:t>
            </a:r>
            <a:endParaRPr lang="de-DE" sz="2000" dirty="0">
              <a:latin typeface="+mn-lt"/>
            </a:endParaRPr>
          </a:p>
        </p:txBody>
      </p:sp>
      <p:sp>
        <p:nvSpPr>
          <p:cNvPr id="24" name="Textfeld 23"/>
          <p:cNvSpPr txBox="1"/>
          <p:nvPr/>
        </p:nvSpPr>
        <p:spPr>
          <a:xfrm>
            <a:off x="611560" y="3933056"/>
            <a:ext cx="7272808" cy="1631216"/>
          </a:xfrm>
          <a:prstGeom prst="rect">
            <a:avLst/>
          </a:prstGeom>
          <a:noFill/>
        </p:spPr>
        <p:txBody>
          <a:bodyPr wrap="square" rtlCol="0">
            <a:spAutoFit/>
          </a:bodyPr>
          <a:lstStyle/>
          <a:p>
            <a:r>
              <a:rPr lang="en-US" sz="2000" b="1" dirty="0" smtClean="0">
                <a:latin typeface="+mn-lt"/>
              </a:rPr>
              <a:t>licensing systems</a:t>
            </a:r>
            <a:r>
              <a:rPr lang="en-US" sz="2000" dirty="0" smtClean="0">
                <a:latin typeface="+mn-lt"/>
              </a:rPr>
              <a:t> contribute to open access to scientific publications resulting from publicly-funded research in a balanced way, in accordance with and without prejudice to the applicable copyright legislation, and </a:t>
            </a:r>
            <a:r>
              <a:rPr lang="en-US" sz="2000" b="1" dirty="0" smtClean="0">
                <a:latin typeface="+mn-lt"/>
              </a:rPr>
              <a:t>encourage researchers to retain their copyright while granting licences to publishers;</a:t>
            </a:r>
            <a:endParaRPr lang="de-DE" sz="20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41</a:t>
            </a:fld>
            <a:endParaRPr lang="de-DE" sz="1400" kern="0" dirty="0">
              <a:solidFill>
                <a:srgbClr val="002060"/>
              </a:solidFill>
              <a:latin typeface="+mn-lt"/>
              <a:ea typeface="Arial Unicode MS" pitchFamily="2"/>
              <a:cs typeface="Tahoma" pitchFamily="2"/>
            </a:endParaRPr>
          </a:p>
        </p:txBody>
      </p:sp>
      <p:sp>
        <p:nvSpPr>
          <p:cNvPr id="14" name="Textfeld 13"/>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latin typeface="+mn-lt"/>
              </a:rPr>
              <a:t>Open access enforced</a:t>
            </a:r>
            <a:endParaRPr lang="de-DE" sz="2000" dirty="0">
              <a:solidFill>
                <a:schemeClr val="bg1"/>
              </a:solidFill>
              <a:latin typeface="+mn-lt"/>
            </a:endParaRPr>
          </a:p>
        </p:txBody>
      </p:sp>
      <p:sp>
        <p:nvSpPr>
          <p:cNvPr id="16" name="Text Box 9"/>
          <p:cNvSpPr txBox="1">
            <a:spLocks noChangeArrowheads="1"/>
          </p:cNvSpPr>
          <p:nvPr/>
        </p:nvSpPr>
        <p:spPr bwMode="auto">
          <a:xfrm>
            <a:off x="6228184" y="476672"/>
            <a:ext cx="1944216"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Political</a:t>
            </a:r>
          </a:p>
          <a:p>
            <a:pPr algn="ctr" eaLnBrk="0" hangingPunct="0">
              <a:defRPr/>
            </a:pPr>
            <a:r>
              <a:rPr lang="de-DE" sz="2400" b="1" dirty="0" smtClean="0">
                <a:solidFill>
                  <a:schemeClr val="tx2">
                    <a:lumMod val="75000"/>
                  </a:schemeClr>
                </a:solidFill>
                <a:latin typeface="+mn-lt"/>
              </a:rPr>
              <a:t>commitment</a:t>
            </a:r>
          </a:p>
        </p:txBody>
      </p:sp>
      <p:sp>
        <p:nvSpPr>
          <p:cNvPr id="18" name="Textfeld 17"/>
          <p:cNvSpPr txBox="1"/>
          <p:nvPr/>
        </p:nvSpPr>
        <p:spPr>
          <a:xfrm>
            <a:off x="8244408" y="764704"/>
            <a:ext cx="720080" cy="461665"/>
          </a:xfrm>
          <a:prstGeom prst="rect">
            <a:avLst/>
          </a:prstGeom>
          <a:solidFill>
            <a:srgbClr val="002060"/>
          </a:solidFill>
        </p:spPr>
        <p:txBody>
          <a:bodyPr wrap="square" rtlCol="0">
            <a:spAutoFit/>
          </a:bodyPr>
          <a:lstStyle/>
          <a:p>
            <a:pPr algn="ctr"/>
            <a:r>
              <a:rPr lang="de-DE" sz="2400" dirty="0" smtClean="0">
                <a:solidFill>
                  <a:schemeClr val="bg1"/>
                </a:solidFill>
                <a:latin typeface="+mn-lt"/>
              </a:rPr>
              <a:t>EU</a:t>
            </a:r>
            <a:endParaRPr lang="de-DE" sz="2400" dirty="0">
              <a:solidFill>
                <a:schemeClr val="bg1"/>
              </a:solidFill>
              <a:latin typeface="+mn-lt"/>
            </a:endParaRPr>
          </a:p>
        </p:txBody>
      </p:sp>
      <p:sp>
        <p:nvSpPr>
          <p:cNvPr id="12" name="Textfeld 11"/>
          <p:cNvSpPr txBox="1"/>
          <p:nvPr/>
        </p:nvSpPr>
        <p:spPr>
          <a:xfrm>
            <a:off x="251520" y="476672"/>
            <a:ext cx="5904656" cy="1015663"/>
          </a:xfrm>
          <a:prstGeom prst="rect">
            <a:avLst/>
          </a:prstGeom>
          <a:solidFill>
            <a:srgbClr val="002060"/>
          </a:solidFill>
        </p:spPr>
        <p:txBody>
          <a:bodyPr wrap="square" rtlCol="0">
            <a:spAutoFit/>
          </a:bodyPr>
          <a:lstStyle/>
          <a:p>
            <a:pPr algn="ctr"/>
            <a:r>
              <a:rPr lang="en-US" sz="2000" dirty="0" smtClean="0">
                <a:solidFill>
                  <a:schemeClr val="bg1"/>
                </a:solidFill>
                <a:latin typeface="+mn-lt"/>
              </a:rPr>
              <a:t>In Horizon 2020, both the ‘Green’ and ‘Gold’ models are considered valid approaches to </a:t>
            </a:r>
            <a:r>
              <a:rPr lang="de-DE" sz="2000" dirty="0" smtClean="0">
                <a:solidFill>
                  <a:schemeClr val="bg1"/>
                </a:solidFill>
                <a:latin typeface="+mn-lt"/>
              </a:rPr>
              <a:t>achieve open access.</a:t>
            </a:r>
            <a:endParaRPr lang="de-DE" sz="2000" dirty="0">
              <a:solidFill>
                <a:schemeClr val="bg1"/>
              </a:solidFill>
              <a:latin typeface="+mn-lt"/>
            </a:endParaRPr>
          </a:p>
        </p:txBody>
      </p:sp>
      <p:sp>
        <p:nvSpPr>
          <p:cNvPr id="13" name="Textfeld 12"/>
          <p:cNvSpPr txBox="1"/>
          <p:nvPr/>
        </p:nvSpPr>
        <p:spPr>
          <a:xfrm>
            <a:off x="611560" y="1556792"/>
            <a:ext cx="4968552" cy="3970318"/>
          </a:xfrm>
          <a:prstGeom prst="rect">
            <a:avLst/>
          </a:prstGeom>
          <a:noFill/>
        </p:spPr>
        <p:txBody>
          <a:bodyPr wrap="square" rtlCol="0">
            <a:spAutoFit/>
          </a:bodyPr>
          <a:lstStyle/>
          <a:p>
            <a:r>
              <a:rPr lang="en-US" dirty="0" smtClean="0">
                <a:latin typeface="+mn-lt"/>
              </a:rPr>
              <a:t>All projects will be </a:t>
            </a:r>
            <a:r>
              <a:rPr lang="en-US" b="1" dirty="0" smtClean="0">
                <a:latin typeface="+mn-lt"/>
              </a:rPr>
              <a:t>requested</a:t>
            </a:r>
            <a:r>
              <a:rPr lang="en-US" dirty="0" smtClean="0">
                <a:latin typeface="+mn-lt"/>
              </a:rPr>
              <a:t> to immediately deposit an electronic version of their publications (final version or peer-reviewed manuscript) into an archive in a machine-readable format. </a:t>
            </a:r>
          </a:p>
          <a:p>
            <a:endParaRPr lang="en-US" dirty="0" smtClean="0">
              <a:latin typeface="+mn-lt"/>
            </a:endParaRPr>
          </a:p>
          <a:p>
            <a:r>
              <a:rPr lang="en-US" dirty="0" smtClean="0">
                <a:latin typeface="+mn-lt"/>
              </a:rPr>
              <a:t>This can be done using the </a:t>
            </a:r>
            <a:r>
              <a:rPr lang="en-US" b="1" dirty="0" smtClean="0">
                <a:latin typeface="+mn-lt"/>
              </a:rPr>
              <a:t>‘Gold’ model </a:t>
            </a:r>
            <a:r>
              <a:rPr lang="en-US" dirty="0" smtClean="0">
                <a:latin typeface="+mn-lt"/>
              </a:rPr>
              <a:t>(open access to published version is immediate), or the ‘</a:t>
            </a:r>
            <a:r>
              <a:rPr lang="en-US" b="1" dirty="0" smtClean="0">
                <a:latin typeface="+mn-lt"/>
              </a:rPr>
              <a:t>Green’ model. </a:t>
            </a:r>
          </a:p>
          <a:p>
            <a:endParaRPr lang="en-US" dirty="0" smtClean="0">
              <a:latin typeface="+mn-lt"/>
            </a:endParaRPr>
          </a:p>
          <a:p>
            <a:r>
              <a:rPr lang="en-US" dirty="0" smtClean="0">
                <a:latin typeface="+mn-lt"/>
              </a:rPr>
              <a:t>In this case, the Commission will allow an </a:t>
            </a:r>
            <a:r>
              <a:rPr lang="en-US" b="1" dirty="0" smtClean="0">
                <a:latin typeface="+mn-lt"/>
              </a:rPr>
              <a:t>embargo period of a maximum of six months</a:t>
            </a:r>
            <a:r>
              <a:rPr lang="en-US" dirty="0" smtClean="0">
                <a:latin typeface="+mn-lt"/>
              </a:rPr>
              <a:t>, except for the </a:t>
            </a:r>
            <a:r>
              <a:rPr lang="en-US" b="1" dirty="0" smtClean="0">
                <a:latin typeface="+mn-lt"/>
              </a:rPr>
              <a:t>social sciences and humanities </a:t>
            </a:r>
            <a:r>
              <a:rPr lang="en-US" dirty="0" smtClean="0">
                <a:latin typeface="+mn-lt"/>
              </a:rPr>
              <a:t>where the maximum will be </a:t>
            </a:r>
            <a:r>
              <a:rPr lang="en-US" b="1" dirty="0" smtClean="0">
                <a:latin typeface="+mn-lt"/>
              </a:rPr>
              <a:t>twelve months </a:t>
            </a:r>
            <a:r>
              <a:rPr lang="en-US" dirty="0" smtClean="0">
                <a:latin typeface="+mn-lt"/>
              </a:rPr>
              <a:t>(due to publications’ longer ‘half-life’)</a:t>
            </a:r>
            <a:endParaRPr lang="de-DE" dirty="0">
              <a:latin typeface="+mn-lt"/>
            </a:endParaRPr>
          </a:p>
        </p:txBody>
      </p:sp>
      <p:sp>
        <p:nvSpPr>
          <p:cNvPr id="20" name="Textfeld 19"/>
          <p:cNvSpPr txBox="1"/>
          <p:nvPr/>
        </p:nvSpPr>
        <p:spPr>
          <a:xfrm>
            <a:off x="6084168" y="1844824"/>
            <a:ext cx="2736304" cy="3139321"/>
          </a:xfrm>
          <a:prstGeom prst="rect">
            <a:avLst/>
          </a:prstGeom>
          <a:noFill/>
        </p:spPr>
        <p:txBody>
          <a:bodyPr wrap="square" rtlCol="0">
            <a:spAutoFit/>
          </a:bodyPr>
          <a:lstStyle/>
          <a:p>
            <a:pPr algn="ctr"/>
            <a:r>
              <a:rPr lang="en-US" dirty="0" smtClean="0">
                <a:latin typeface="+mn-lt"/>
              </a:rPr>
              <a:t>The European Commission will continue to fund projects related to open access. In 2012- 2013, the Commission will spend €45 million on data infrastructures and research on digital preservation. Funding will continue under the Horizon 2020 programme.</a:t>
            </a:r>
            <a:endParaRPr lang="de-DE"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1979712" y="1988840"/>
            <a:ext cx="5940425" cy="1439863"/>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en-US" sz="3600" b="1" dirty="0" smtClean="0">
                <a:solidFill>
                  <a:schemeClr val="bg1"/>
                </a:solidFill>
                <a:latin typeface="+mn-lt"/>
              </a:rPr>
              <a:t>OA Business Models</a:t>
            </a:r>
            <a:endParaRPr lang="de-DE" sz="3600" b="1" dirty="0">
              <a:solidFill>
                <a:schemeClr val="bg1"/>
              </a:solidFill>
              <a:latin typeface="+mn-lt"/>
            </a:endParaRPr>
          </a:p>
        </p:txBody>
      </p:sp>
      <p:sp>
        <p:nvSpPr>
          <p:cNvPr id="4" name="Foliennummernplatzhalter 3"/>
          <p:cNvSpPr>
            <a:spLocks noGrp="1"/>
          </p:cNvSpPr>
          <p:nvPr>
            <p:ph type="sldNum" sz="quarter" idx="10"/>
          </p:nvPr>
        </p:nvSpPr>
        <p:spPr/>
        <p:txBody>
          <a:bodyPr/>
          <a:lstStyle/>
          <a:p>
            <a:pPr>
              <a:defRPr/>
            </a:pPr>
            <a:endParaRPr lang="de-DE" dirty="0" smtClean="0"/>
          </a:p>
          <a:p>
            <a:pPr>
              <a:defRPr/>
            </a:pPr>
            <a:fld id="{218A19C9-F402-4792-8AFD-69E5996E1F96}" type="slidenum">
              <a:rPr lang="de-DE" smtClean="0"/>
              <a:pPr>
                <a:defRPr/>
              </a:pPr>
              <a:t>42</a:t>
            </a:fld>
            <a:endParaRPr lang="de-DE"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611560" y="188640"/>
            <a:ext cx="7416824" cy="404664"/>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en-US" sz="2400" b="1" dirty="0" smtClean="0">
                <a:solidFill>
                  <a:schemeClr val="bg1"/>
                </a:solidFill>
                <a:latin typeface="+mn-lt"/>
              </a:rPr>
              <a:t>OA Business/Financing Models</a:t>
            </a:r>
            <a:endParaRPr lang="de-DE" sz="2400" b="1" dirty="0">
              <a:solidFill>
                <a:schemeClr val="bg1"/>
              </a:solidFill>
              <a:latin typeface="+mn-lt"/>
            </a:endParaRPr>
          </a:p>
        </p:txBody>
      </p:sp>
      <p:sp>
        <p:nvSpPr>
          <p:cNvPr id="4" name="Foliennummernplatzhalter 3"/>
          <p:cNvSpPr>
            <a:spLocks noGrp="1"/>
          </p:cNvSpPr>
          <p:nvPr>
            <p:ph type="sldNum" sz="quarter" idx="10"/>
          </p:nvPr>
        </p:nvSpPr>
        <p:spPr/>
        <p:txBody>
          <a:bodyPr/>
          <a:lstStyle/>
          <a:p>
            <a:pPr>
              <a:defRPr/>
            </a:pPr>
            <a:endParaRPr lang="de-DE" dirty="0" smtClean="0"/>
          </a:p>
          <a:p>
            <a:pPr>
              <a:defRPr/>
            </a:pPr>
            <a:fld id="{218A19C9-F402-4792-8AFD-69E5996E1F96}" type="slidenum">
              <a:rPr lang="de-DE" smtClean="0"/>
              <a:pPr>
                <a:defRPr/>
              </a:pPr>
              <a:t>43</a:t>
            </a:fld>
            <a:endParaRPr lang="de-DE" dirty="0"/>
          </a:p>
        </p:txBody>
      </p:sp>
      <p:sp>
        <p:nvSpPr>
          <p:cNvPr id="5" name="Textfeld 4"/>
          <p:cNvSpPr txBox="1"/>
          <p:nvPr/>
        </p:nvSpPr>
        <p:spPr>
          <a:xfrm>
            <a:off x="323528" y="620688"/>
            <a:ext cx="7848872" cy="923330"/>
          </a:xfrm>
          <a:prstGeom prst="rect">
            <a:avLst/>
          </a:prstGeom>
          <a:noFill/>
        </p:spPr>
        <p:txBody>
          <a:bodyPr wrap="square" rtlCol="0">
            <a:spAutoFit/>
          </a:bodyPr>
          <a:lstStyle/>
          <a:p>
            <a:r>
              <a:rPr lang="en-US" dirty="0" smtClean="0"/>
              <a:t>“author-side payment” model, where the author (or usually his/her research funder or institution) pays a publication charge (</a:t>
            </a:r>
            <a:r>
              <a:rPr lang="en-US" b="1" dirty="0" smtClean="0"/>
              <a:t>article processing charges</a:t>
            </a:r>
            <a:r>
              <a:rPr lang="en-US" dirty="0" smtClean="0"/>
              <a:t>" (APCs) )</a:t>
            </a:r>
            <a:endParaRPr lang="en-US" dirty="0"/>
          </a:p>
        </p:txBody>
      </p:sp>
      <p:pic>
        <p:nvPicPr>
          <p:cNvPr id="14" name="Grafik 13"/>
          <p:cNvPicPr/>
          <p:nvPr/>
        </p:nvPicPr>
        <p:blipFill>
          <a:blip r:embed="rId3" cstate="print"/>
          <a:srcRect/>
          <a:stretch>
            <a:fillRect/>
          </a:stretch>
        </p:blipFill>
        <p:spPr bwMode="auto">
          <a:xfrm>
            <a:off x="467544" y="1484784"/>
            <a:ext cx="7632848" cy="496855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611560" y="188640"/>
            <a:ext cx="7416824" cy="404664"/>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en-US" sz="2400" b="1" dirty="0" smtClean="0">
                <a:solidFill>
                  <a:schemeClr val="bg1"/>
                </a:solidFill>
                <a:latin typeface="+mn-lt"/>
              </a:rPr>
              <a:t>OA Business/Financing Models</a:t>
            </a:r>
            <a:endParaRPr lang="de-DE" sz="2400" b="1" dirty="0">
              <a:solidFill>
                <a:schemeClr val="bg1"/>
              </a:solidFill>
              <a:latin typeface="+mn-lt"/>
            </a:endParaRPr>
          </a:p>
        </p:txBody>
      </p:sp>
      <p:sp>
        <p:nvSpPr>
          <p:cNvPr id="4" name="Foliennummernplatzhalter 3"/>
          <p:cNvSpPr>
            <a:spLocks noGrp="1"/>
          </p:cNvSpPr>
          <p:nvPr>
            <p:ph type="sldNum" sz="quarter" idx="10"/>
          </p:nvPr>
        </p:nvSpPr>
        <p:spPr/>
        <p:txBody>
          <a:bodyPr/>
          <a:lstStyle/>
          <a:p>
            <a:pPr>
              <a:defRPr/>
            </a:pPr>
            <a:endParaRPr lang="de-DE" dirty="0" smtClean="0"/>
          </a:p>
          <a:p>
            <a:pPr>
              <a:defRPr/>
            </a:pPr>
            <a:fld id="{218A19C9-F402-4792-8AFD-69E5996E1F96}" type="slidenum">
              <a:rPr lang="de-DE" smtClean="0"/>
              <a:pPr>
                <a:defRPr/>
              </a:pPr>
              <a:t>44</a:t>
            </a:fld>
            <a:endParaRPr lang="de-DE" dirty="0"/>
          </a:p>
        </p:txBody>
      </p:sp>
      <p:sp>
        <p:nvSpPr>
          <p:cNvPr id="5" name="Textfeld 4"/>
          <p:cNvSpPr txBox="1"/>
          <p:nvPr/>
        </p:nvSpPr>
        <p:spPr>
          <a:xfrm>
            <a:off x="323528" y="836712"/>
            <a:ext cx="7848872" cy="646331"/>
          </a:xfrm>
          <a:prstGeom prst="rect">
            <a:avLst/>
          </a:prstGeom>
          <a:noFill/>
        </p:spPr>
        <p:txBody>
          <a:bodyPr wrap="square" rtlCol="0">
            <a:spAutoFit/>
          </a:bodyPr>
          <a:lstStyle/>
          <a:p>
            <a:r>
              <a:rPr lang="en-US" dirty="0" smtClean="0"/>
              <a:t>“author-side payment” model, where the author (or usually his/her research funder or institution) pays a publication charge</a:t>
            </a:r>
            <a:endParaRPr lang="en-US" dirty="0"/>
          </a:p>
        </p:txBody>
      </p:sp>
      <p:pic>
        <p:nvPicPr>
          <p:cNvPr id="6" name="Grafik 5"/>
          <p:cNvPicPr/>
          <p:nvPr/>
        </p:nvPicPr>
        <p:blipFill>
          <a:blip r:embed="rId3" cstate="print"/>
          <a:srcRect/>
          <a:stretch>
            <a:fillRect/>
          </a:stretch>
        </p:blipFill>
        <p:spPr bwMode="auto">
          <a:xfrm>
            <a:off x="611560" y="1628800"/>
            <a:ext cx="7272807" cy="3960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611560" y="188640"/>
            <a:ext cx="7416824" cy="404664"/>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en-US" sz="2400" b="1" dirty="0" smtClean="0">
                <a:solidFill>
                  <a:schemeClr val="bg1"/>
                </a:solidFill>
                <a:latin typeface="+mn-lt"/>
              </a:rPr>
              <a:t>OA Business/Financing Models</a:t>
            </a:r>
            <a:endParaRPr lang="de-DE" sz="2400" b="1" dirty="0">
              <a:solidFill>
                <a:schemeClr val="bg1"/>
              </a:solidFill>
              <a:latin typeface="+mn-lt"/>
            </a:endParaRPr>
          </a:p>
        </p:txBody>
      </p:sp>
      <p:sp>
        <p:nvSpPr>
          <p:cNvPr id="4" name="Foliennummernplatzhalter 3"/>
          <p:cNvSpPr>
            <a:spLocks noGrp="1"/>
          </p:cNvSpPr>
          <p:nvPr>
            <p:ph type="sldNum" sz="quarter" idx="10"/>
          </p:nvPr>
        </p:nvSpPr>
        <p:spPr/>
        <p:txBody>
          <a:bodyPr/>
          <a:lstStyle/>
          <a:p>
            <a:pPr>
              <a:defRPr/>
            </a:pPr>
            <a:endParaRPr lang="de-DE" dirty="0" smtClean="0"/>
          </a:p>
          <a:p>
            <a:pPr>
              <a:defRPr/>
            </a:pPr>
            <a:fld id="{218A19C9-F402-4792-8AFD-69E5996E1F96}" type="slidenum">
              <a:rPr lang="de-DE" smtClean="0"/>
              <a:pPr>
                <a:defRPr/>
              </a:pPr>
              <a:t>45</a:t>
            </a:fld>
            <a:endParaRPr lang="de-DE" dirty="0"/>
          </a:p>
        </p:txBody>
      </p:sp>
      <p:sp>
        <p:nvSpPr>
          <p:cNvPr id="5" name="Textfeld 4"/>
          <p:cNvSpPr txBox="1"/>
          <p:nvPr/>
        </p:nvSpPr>
        <p:spPr>
          <a:xfrm>
            <a:off x="4572000" y="1547500"/>
            <a:ext cx="3528392" cy="646331"/>
          </a:xfrm>
          <a:prstGeom prst="rect">
            <a:avLst/>
          </a:prstGeom>
          <a:noFill/>
        </p:spPr>
        <p:txBody>
          <a:bodyPr wrap="square" rtlCol="0">
            <a:spAutoFit/>
          </a:bodyPr>
          <a:lstStyle/>
          <a:p>
            <a:r>
              <a:rPr lang="en-US" dirty="0" smtClean="0"/>
              <a:t>APC -author-side payment” model </a:t>
            </a:r>
            <a:endParaRPr lang="en-US" dirty="0"/>
          </a:p>
        </p:txBody>
      </p:sp>
      <p:sp>
        <p:nvSpPr>
          <p:cNvPr id="6" name="Textfeld 5"/>
          <p:cNvSpPr txBox="1"/>
          <p:nvPr/>
        </p:nvSpPr>
        <p:spPr>
          <a:xfrm>
            <a:off x="4572000" y="2204864"/>
            <a:ext cx="3384376" cy="369332"/>
          </a:xfrm>
          <a:prstGeom prst="rect">
            <a:avLst/>
          </a:prstGeom>
          <a:noFill/>
        </p:spPr>
        <p:txBody>
          <a:bodyPr wrap="square" rtlCol="0">
            <a:spAutoFit/>
          </a:bodyPr>
          <a:lstStyle/>
          <a:p>
            <a:r>
              <a:rPr lang="en-US" dirty="0" smtClean="0"/>
              <a:t>institutional memberships”</a:t>
            </a:r>
            <a:endParaRPr lang="en-US" dirty="0"/>
          </a:p>
        </p:txBody>
      </p:sp>
      <p:sp>
        <p:nvSpPr>
          <p:cNvPr id="7" name="Textfeld 6"/>
          <p:cNvSpPr txBox="1"/>
          <p:nvPr/>
        </p:nvSpPr>
        <p:spPr>
          <a:xfrm>
            <a:off x="4572000" y="2627620"/>
            <a:ext cx="3024336" cy="369332"/>
          </a:xfrm>
          <a:prstGeom prst="rect">
            <a:avLst/>
          </a:prstGeom>
          <a:noFill/>
        </p:spPr>
        <p:txBody>
          <a:bodyPr wrap="square" rtlCol="0">
            <a:spAutoFit/>
          </a:bodyPr>
          <a:lstStyle/>
          <a:p>
            <a:r>
              <a:rPr lang="en-US" dirty="0" smtClean="0"/>
              <a:t>grants by foundations</a:t>
            </a:r>
            <a:endParaRPr lang="en-US" dirty="0"/>
          </a:p>
        </p:txBody>
      </p:sp>
      <p:sp>
        <p:nvSpPr>
          <p:cNvPr id="8" name="Textfeld 7"/>
          <p:cNvSpPr txBox="1"/>
          <p:nvPr/>
        </p:nvSpPr>
        <p:spPr>
          <a:xfrm>
            <a:off x="4572000" y="3203684"/>
            <a:ext cx="3096344" cy="369332"/>
          </a:xfrm>
          <a:prstGeom prst="rect">
            <a:avLst/>
          </a:prstGeom>
          <a:noFill/>
        </p:spPr>
        <p:txBody>
          <a:bodyPr wrap="square" rtlCol="0">
            <a:spAutoFit/>
          </a:bodyPr>
          <a:lstStyle/>
          <a:p>
            <a:r>
              <a:rPr lang="en-US" dirty="0" smtClean="0"/>
              <a:t>sponsorship</a:t>
            </a:r>
            <a:endParaRPr lang="en-US" dirty="0"/>
          </a:p>
        </p:txBody>
      </p:sp>
      <p:sp>
        <p:nvSpPr>
          <p:cNvPr id="9" name="Textfeld 8"/>
          <p:cNvSpPr txBox="1"/>
          <p:nvPr/>
        </p:nvSpPr>
        <p:spPr>
          <a:xfrm>
            <a:off x="251520" y="1547500"/>
            <a:ext cx="3096344" cy="369332"/>
          </a:xfrm>
          <a:prstGeom prst="rect">
            <a:avLst/>
          </a:prstGeom>
          <a:noFill/>
        </p:spPr>
        <p:txBody>
          <a:bodyPr wrap="square" rtlCol="0">
            <a:spAutoFit/>
          </a:bodyPr>
          <a:lstStyle/>
          <a:p>
            <a:r>
              <a:rPr lang="en-US" dirty="0" smtClean="0"/>
              <a:t>commercial reprints</a:t>
            </a:r>
            <a:endParaRPr lang="en-US" dirty="0"/>
          </a:p>
        </p:txBody>
      </p:sp>
      <p:sp>
        <p:nvSpPr>
          <p:cNvPr id="10" name="Textfeld 9"/>
          <p:cNvSpPr txBox="1"/>
          <p:nvPr/>
        </p:nvSpPr>
        <p:spPr>
          <a:xfrm>
            <a:off x="4572000" y="3635732"/>
            <a:ext cx="3096344" cy="923330"/>
          </a:xfrm>
          <a:prstGeom prst="rect">
            <a:avLst/>
          </a:prstGeom>
          <a:noFill/>
        </p:spPr>
        <p:txBody>
          <a:bodyPr wrap="square" rtlCol="0">
            <a:spAutoFit/>
          </a:bodyPr>
          <a:lstStyle/>
          <a:p>
            <a:r>
              <a:rPr lang="en-US" dirty="0" smtClean="0"/>
              <a:t>establish open access across to major fields of science such</a:t>
            </a:r>
            <a:endParaRPr lang="en-US" dirty="0"/>
          </a:p>
        </p:txBody>
      </p:sp>
      <p:sp>
        <p:nvSpPr>
          <p:cNvPr id="11" name="Textfeld 10"/>
          <p:cNvSpPr txBox="1"/>
          <p:nvPr/>
        </p:nvSpPr>
        <p:spPr>
          <a:xfrm>
            <a:off x="251520" y="2123564"/>
            <a:ext cx="3096344" cy="369332"/>
          </a:xfrm>
          <a:prstGeom prst="rect">
            <a:avLst/>
          </a:prstGeom>
          <a:noFill/>
        </p:spPr>
        <p:txBody>
          <a:bodyPr wrap="square" rtlCol="0">
            <a:spAutoFit/>
          </a:bodyPr>
          <a:lstStyle/>
          <a:p>
            <a:r>
              <a:rPr lang="en-US" dirty="0" smtClean="0"/>
              <a:t>classified advertising</a:t>
            </a:r>
            <a:endParaRPr lang="en-US" dirty="0"/>
          </a:p>
        </p:txBody>
      </p:sp>
      <p:sp>
        <p:nvSpPr>
          <p:cNvPr id="12" name="Textfeld 11"/>
          <p:cNvSpPr txBox="1"/>
          <p:nvPr/>
        </p:nvSpPr>
        <p:spPr>
          <a:xfrm>
            <a:off x="251520" y="2627620"/>
            <a:ext cx="3384376" cy="369332"/>
          </a:xfrm>
          <a:prstGeom prst="rect">
            <a:avLst/>
          </a:prstGeom>
          <a:noFill/>
        </p:spPr>
        <p:txBody>
          <a:bodyPr wrap="square" rtlCol="0">
            <a:spAutoFit/>
          </a:bodyPr>
          <a:lstStyle/>
          <a:p>
            <a:r>
              <a:rPr lang="en-US" dirty="0" smtClean="0"/>
              <a:t>subscriptions to print editions</a:t>
            </a:r>
            <a:endParaRPr lang="en-US" dirty="0"/>
          </a:p>
        </p:txBody>
      </p:sp>
      <p:sp>
        <p:nvSpPr>
          <p:cNvPr id="13" name="Textfeld 12"/>
          <p:cNvSpPr txBox="1"/>
          <p:nvPr/>
        </p:nvSpPr>
        <p:spPr>
          <a:xfrm>
            <a:off x="4572000" y="4715852"/>
            <a:ext cx="3276872" cy="369332"/>
          </a:xfrm>
          <a:prstGeom prst="rect">
            <a:avLst/>
          </a:prstGeom>
          <a:noFill/>
        </p:spPr>
        <p:txBody>
          <a:bodyPr wrap="square" rtlCol="0">
            <a:spAutoFit/>
          </a:bodyPr>
          <a:lstStyle/>
          <a:p>
            <a:r>
              <a:rPr lang="en-US" dirty="0" smtClean="0"/>
              <a:t>l</a:t>
            </a:r>
            <a:r>
              <a:rPr lang="en-US" dirty="0" smtClean="0"/>
              <a:t>ibrary/research </a:t>
            </a:r>
            <a:r>
              <a:rPr lang="en-US" dirty="0" smtClean="0"/>
              <a:t>budgets</a:t>
            </a:r>
            <a:endParaRPr lang="en-US" dirty="0"/>
          </a:p>
        </p:txBody>
      </p:sp>
      <p:sp>
        <p:nvSpPr>
          <p:cNvPr id="14" name="Textfeld 13"/>
          <p:cNvSpPr txBox="1"/>
          <p:nvPr/>
        </p:nvSpPr>
        <p:spPr>
          <a:xfrm>
            <a:off x="251520" y="4355812"/>
            <a:ext cx="3384376" cy="369332"/>
          </a:xfrm>
          <a:prstGeom prst="rect">
            <a:avLst/>
          </a:prstGeom>
          <a:noFill/>
        </p:spPr>
        <p:txBody>
          <a:bodyPr wrap="square" rtlCol="0">
            <a:spAutoFit/>
          </a:bodyPr>
          <a:lstStyle/>
          <a:p>
            <a:r>
              <a:rPr lang="en-US" dirty="0" smtClean="0"/>
              <a:t>value-adding services</a:t>
            </a:r>
            <a:endParaRPr lang="en-US" dirty="0"/>
          </a:p>
        </p:txBody>
      </p:sp>
      <p:sp>
        <p:nvSpPr>
          <p:cNvPr id="15" name="Rectangle 2"/>
          <p:cNvSpPr txBox="1">
            <a:spLocks/>
          </p:cNvSpPr>
          <p:nvPr/>
        </p:nvSpPr>
        <p:spPr bwMode="auto">
          <a:xfrm>
            <a:off x="251520" y="836712"/>
            <a:ext cx="3384376" cy="404664"/>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en-US" sz="2400" b="1" dirty="0" smtClean="0">
                <a:solidFill>
                  <a:schemeClr val="bg1"/>
                </a:solidFill>
                <a:latin typeface="+mn-lt"/>
              </a:rPr>
              <a:t>Publisher driven</a:t>
            </a:r>
            <a:endParaRPr lang="de-DE" sz="2400" b="1" dirty="0">
              <a:solidFill>
                <a:schemeClr val="bg1"/>
              </a:solidFill>
              <a:latin typeface="+mn-lt"/>
            </a:endParaRPr>
          </a:p>
        </p:txBody>
      </p:sp>
      <p:sp>
        <p:nvSpPr>
          <p:cNvPr id="16" name="Rectangle 2"/>
          <p:cNvSpPr txBox="1">
            <a:spLocks/>
          </p:cNvSpPr>
          <p:nvPr/>
        </p:nvSpPr>
        <p:spPr bwMode="auto">
          <a:xfrm>
            <a:off x="4572000" y="836712"/>
            <a:ext cx="3384376" cy="404664"/>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en-US" sz="2400" b="1" dirty="0" smtClean="0">
                <a:solidFill>
                  <a:schemeClr val="bg1"/>
                </a:solidFill>
                <a:latin typeface="+mn-lt"/>
              </a:rPr>
              <a:t>Public pays</a:t>
            </a:r>
            <a:endParaRPr lang="de-DE" sz="24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1979712" y="1988840"/>
            <a:ext cx="5940425" cy="1439863"/>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de-DE" sz="4400" dirty="0" smtClean="0">
                <a:solidFill>
                  <a:srgbClr val="FFFFFF"/>
                </a:solidFill>
                <a:latin typeface="Calibri" pitchFamily="34" charset="0"/>
                <a:ea typeface="Arial Unicode MS" pitchFamily="34" charset="-128"/>
                <a:cs typeface="Arial" pitchFamily="34" charset="0"/>
              </a:rPr>
              <a:t>Perspectives</a:t>
            </a:r>
            <a:endParaRPr lang="de-DE" sz="4400" dirty="0">
              <a:solidFill>
                <a:schemeClr val="bg1"/>
              </a:solidFill>
            </a:endParaRPr>
          </a:p>
        </p:txBody>
      </p:sp>
      <p:sp>
        <p:nvSpPr>
          <p:cNvPr id="4" name="Foliennummernplatzhalter 3"/>
          <p:cNvSpPr>
            <a:spLocks noGrp="1"/>
          </p:cNvSpPr>
          <p:nvPr>
            <p:ph type="sldNum" sz="quarter" idx="10"/>
          </p:nvPr>
        </p:nvSpPr>
        <p:spPr/>
        <p:txBody>
          <a:bodyPr/>
          <a:lstStyle/>
          <a:p>
            <a:pPr>
              <a:defRPr/>
            </a:pPr>
            <a:endParaRPr lang="de-DE" dirty="0" smtClean="0"/>
          </a:p>
          <a:p>
            <a:pPr>
              <a:defRPr/>
            </a:pPr>
            <a:fld id="{218A19C9-F402-4792-8AFD-69E5996E1F96}" type="slidenum">
              <a:rPr lang="de-DE" smtClean="0"/>
              <a:pPr>
                <a:defRPr/>
              </a:pPr>
              <a:t>46</a:t>
            </a:fld>
            <a:endParaRPr lang="de-DE"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ch oben gebogener Pfeil 15"/>
          <p:cNvSpPr/>
          <p:nvPr/>
        </p:nvSpPr>
        <p:spPr bwMode="auto">
          <a:xfrm flipV="1">
            <a:off x="6704248" y="1299192"/>
            <a:ext cx="532048" cy="473623"/>
          </a:xfrm>
          <a:prstGeom prst="bentUpArrow">
            <a:avLst/>
          </a:prstGeom>
          <a:solidFill>
            <a:schemeClr val="tx1"/>
          </a:solidFill>
          <a:ln w="12700" cap="flat" cmpd="sng" algn="ctr">
            <a:noFill/>
            <a:prstDash val="solid"/>
            <a:round/>
            <a:headEnd type="none" w="med" len="med"/>
            <a:tailEnd type="none" w="med" len="med"/>
          </a:ln>
          <a:effectLst/>
        </p:spPr>
        <p:txBody>
          <a:bodyPr wrap="square" lIns="18000" tIns="10800" rIns="18000" bIns="10800" anchor="ctr">
            <a:spAutoFit/>
          </a:bodyPr>
          <a:lstStyle/>
          <a:p>
            <a:pPr algn="ctr" eaLnBrk="0" fontAlgn="auto" hangingPunct="0">
              <a:spcBef>
                <a:spcPts val="0"/>
              </a:spcBef>
              <a:spcAft>
                <a:spcPts val="0"/>
              </a:spcAft>
              <a:defRPr/>
            </a:pPr>
            <a:endParaRPr lang="de-DE" b="1" dirty="0">
              <a:solidFill>
                <a:srgbClr val="002060"/>
              </a:solidFill>
              <a:latin typeface="+mn-lt"/>
              <a:cs typeface="Arial" pitchFamily="34" charset="0"/>
            </a:endParaRPr>
          </a:p>
        </p:txBody>
      </p:sp>
      <p:sp>
        <p:nvSpPr>
          <p:cNvPr id="18" name="Rechteck 17"/>
          <p:cNvSpPr/>
          <p:nvPr/>
        </p:nvSpPr>
        <p:spPr>
          <a:xfrm>
            <a:off x="2051721" y="1807043"/>
            <a:ext cx="1440159" cy="757861"/>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bg1"/>
                </a:solidFill>
              </a:rPr>
              <a:t>yes</a:t>
            </a:r>
            <a:endParaRPr lang="de-DE" sz="2400" dirty="0">
              <a:solidFill>
                <a:schemeClr val="bg1"/>
              </a:solidFill>
            </a:endParaRPr>
          </a:p>
        </p:txBody>
      </p:sp>
      <p:sp>
        <p:nvSpPr>
          <p:cNvPr id="20" name="Nach oben gebogener Pfeil 19"/>
          <p:cNvSpPr/>
          <p:nvPr/>
        </p:nvSpPr>
        <p:spPr bwMode="auto">
          <a:xfrm rot="10800000">
            <a:off x="3103848" y="1320154"/>
            <a:ext cx="609600" cy="457200"/>
          </a:xfrm>
          <a:prstGeom prst="bentUpArrow">
            <a:avLst/>
          </a:prstGeom>
          <a:solidFill>
            <a:schemeClr val="tx1"/>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b="1" dirty="0">
              <a:solidFill>
                <a:srgbClr val="002060"/>
              </a:solidFill>
              <a:latin typeface="+mn-lt"/>
              <a:cs typeface="Arial" pitchFamily="34" charset="0"/>
            </a:endParaRPr>
          </a:p>
        </p:txBody>
      </p:sp>
      <p:grpSp>
        <p:nvGrpSpPr>
          <p:cNvPr id="38" name="Gruppieren 37"/>
          <p:cNvGrpSpPr/>
          <p:nvPr/>
        </p:nvGrpSpPr>
        <p:grpSpPr>
          <a:xfrm>
            <a:off x="971600" y="2708920"/>
            <a:ext cx="2800225" cy="1491401"/>
            <a:chOff x="971600" y="2708920"/>
            <a:chExt cx="2800225" cy="1491401"/>
          </a:xfrm>
        </p:grpSpPr>
        <p:sp>
          <p:nvSpPr>
            <p:cNvPr id="13" name="Textfeld 22"/>
            <p:cNvSpPr txBox="1">
              <a:spLocks noChangeArrowheads="1"/>
            </p:cNvSpPr>
            <p:nvPr/>
          </p:nvSpPr>
          <p:spPr bwMode="auto">
            <a:xfrm>
              <a:off x="971600" y="2947404"/>
              <a:ext cx="2800225" cy="1252917"/>
            </a:xfrm>
            <a:prstGeom prst="rect">
              <a:avLst/>
            </a:prstGeom>
            <a:solidFill>
              <a:schemeClr val="bg2">
                <a:lumMod val="90000"/>
              </a:schemeClr>
            </a:solidFill>
            <a:ln w="12700" algn="ctr">
              <a:noFill/>
              <a:round/>
              <a:headEnd/>
              <a:tailEnd/>
            </a:ln>
          </p:spPr>
          <p:txBody>
            <a:bodyPr wrap="square" lIns="18000" tIns="10800" rIns="18000" bIns="10800" anchor="ctr">
              <a:spAutoFit/>
            </a:bodyPr>
            <a:lstStyle/>
            <a:p>
              <a:pPr algn="ctr" eaLnBrk="0" hangingPunct="0">
                <a:defRPr/>
              </a:pPr>
              <a:r>
                <a:rPr lang="de-DE" sz="2000" dirty="0" smtClean="0">
                  <a:solidFill>
                    <a:srgbClr val="002060"/>
                  </a:solidFill>
                  <a:latin typeface="+mn-lt"/>
                  <a:cs typeface="Arial" pitchFamily="34" charset="0"/>
                </a:rPr>
                <a:t>If publishers keep on insisting on exclusive exploitation rights protected by copyright</a:t>
              </a:r>
              <a:endParaRPr lang="de-DE" sz="2000" dirty="0">
                <a:solidFill>
                  <a:srgbClr val="002060"/>
                </a:solidFill>
                <a:latin typeface="+mn-lt"/>
                <a:cs typeface="Arial" pitchFamily="34" charset="0"/>
              </a:endParaRPr>
            </a:p>
          </p:txBody>
        </p:sp>
        <p:sp>
          <p:nvSpPr>
            <p:cNvPr id="23" name="Pfeil nach unten 22"/>
            <p:cNvSpPr/>
            <p:nvPr/>
          </p:nvSpPr>
          <p:spPr>
            <a:xfrm>
              <a:off x="2627784" y="2708920"/>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2060"/>
                </a:solidFill>
              </a:endParaRPr>
            </a:p>
          </p:txBody>
        </p:sp>
      </p:grpSp>
      <p:sp>
        <p:nvSpPr>
          <p:cNvPr id="29" name="Textfeld 22"/>
          <p:cNvSpPr txBox="1">
            <a:spLocks noChangeArrowheads="1"/>
          </p:cNvSpPr>
          <p:nvPr/>
        </p:nvSpPr>
        <p:spPr bwMode="auto">
          <a:xfrm>
            <a:off x="3779912" y="3933056"/>
            <a:ext cx="2477986" cy="637364"/>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sz="2000" b="1" dirty="0" smtClean="0">
                <a:solidFill>
                  <a:srgbClr val="002060"/>
                </a:solidFill>
                <a:latin typeface="+mn-lt"/>
                <a:cs typeface="Arial" pitchFamily="34" charset="0"/>
              </a:rPr>
              <a:t>Green (self archiving)</a:t>
            </a:r>
          </a:p>
          <a:p>
            <a:pPr algn="ctr" eaLnBrk="0" hangingPunct="0">
              <a:defRPr/>
            </a:pPr>
            <a:r>
              <a:rPr lang="de-DE" sz="2000" b="1" dirty="0" smtClean="0">
                <a:solidFill>
                  <a:srgbClr val="002060"/>
                </a:solidFill>
                <a:latin typeface="+mn-lt"/>
                <a:cs typeface="Arial" pitchFamily="34" charset="0"/>
              </a:rPr>
              <a:t>Secondary exploitation</a:t>
            </a:r>
            <a:endParaRPr lang="de-DE" sz="2000" b="1" dirty="0">
              <a:solidFill>
                <a:srgbClr val="002060"/>
              </a:solidFill>
              <a:latin typeface="+mn-lt"/>
              <a:cs typeface="Arial" pitchFamily="34" charset="0"/>
            </a:endParaRPr>
          </a:p>
        </p:txBody>
      </p:sp>
      <p:cxnSp>
        <p:nvCxnSpPr>
          <p:cNvPr id="26" name="Gerade Verbindung 25"/>
          <p:cNvCxnSpPr/>
          <p:nvPr/>
        </p:nvCxnSpPr>
        <p:spPr>
          <a:xfrm>
            <a:off x="6945424" y="2673968"/>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2"/>
          <p:cNvSpPr txBox="1">
            <a:spLocks noChangeArrowheads="1"/>
          </p:cNvSpPr>
          <p:nvPr/>
        </p:nvSpPr>
        <p:spPr bwMode="auto">
          <a:xfrm>
            <a:off x="5796136" y="2858453"/>
            <a:ext cx="2340260"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latin typeface="+mn-lt"/>
                <a:cs typeface="Arial" pitchFamily="34" charset="0"/>
              </a:rPr>
              <a:t>Open licensing of OA allows commercial exploitation</a:t>
            </a:r>
            <a:endParaRPr lang="de-DE" b="1" dirty="0">
              <a:solidFill>
                <a:srgbClr val="002060"/>
              </a:solidFill>
              <a:latin typeface="+mn-lt"/>
              <a:cs typeface="Arial" pitchFamily="34" charset="0"/>
            </a:endParaRPr>
          </a:p>
        </p:txBody>
      </p:sp>
      <p:sp>
        <p:nvSpPr>
          <p:cNvPr id="31" name="Textfeld 30"/>
          <p:cNvSpPr txBox="1"/>
          <p:nvPr/>
        </p:nvSpPr>
        <p:spPr>
          <a:xfrm>
            <a:off x="0" y="-27384"/>
            <a:ext cx="9144000" cy="496996"/>
          </a:xfrm>
          <a:prstGeom prst="rect">
            <a:avLst/>
          </a:prstGeom>
          <a:solidFill>
            <a:srgbClr val="002060"/>
          </a:solidFill>
        </p:spPr>
        <p:txBody>
          <a:bodyPr wrap="square">
            <a:spAutoFit/>
          </a:bodyPr>
          <a:lstStyle/>
          <a:p>
            <a:pPr algn="ctr">
              <a:lnSpc>
                <a:spcPct val="150000"/>
              </a:lnSpc>
              <a:defRPr/>
            </a:pPr>
            <a:r>
              <a:rPr lang="de-DE" sz="2000" b="1" dirty="0" smtClean="0">
                <a:solidFill>
                  <a:schemeClr val="bg1"/>
                </a:solidFill>
              </a:rPr>
              <a:t>Will Open Access destroy commercial information markets?</a:t>
            </a:r>
            <a:endParaRPr lang="de-DE" sz="2000" b="1" i="1" dirty="0">
              <a:solidFill>
                <a:schemeClr val="bg1"/>
              </a:solidFill>
            </a:endParaRPr>
          </a:p>
        </p:txBody>
      </p:sp>
      <p:sp>
        <p:nvSpPr>
          <p:cNvPr id="14" name="Rectangle 3"/>
          <p:cNvSpPr>
            <a:spLocks noChangeArrowheads="1"/>
          </p:cNvSpPr>
          <p:nvPr/>
        </p:nvSpPr>
        <p:spPr bwMode="auto">
          <a:xfrm>
            <a:off x="3707904" y="764704"/>
            <a:ext cx="3048000" cy="461665"/>
          </a:xfrm>
          <a:prstGeom prst="rect">
            <a:avLst/>
          </a:prstGeom>
          <a:solidFill>
            <a:schemeClr val="bg2">
              <a:lumMod val="90000"/>
            </a:schemeClr>
          </a:solidFill>
          <a:ln w="12700">
            <a:solidFill>
              <a:schemeClr val="tx1"/>
            </a:solidFill>
            <a:miter lim="800000"/>
            <a:headEnd type="none" w="sm" len="sm"/>
            <a:tailEnd type="none" w="sm" len="sm"/>
          </a:ln>
        </p:spPr>
        <p:txBody>
          <a:bodyPr>
            <a:spAutoFit/>
          </a:bodyPr>
          <a:lstStyle/>
          <a:p>
            <a:pPr algn="ctr"/>
            <a:r>
              <a:rPr lang="de-DE" sz="2400" b="1" dirty="0" smtClean="0">
                <a:solidFill>
                  <a:srgbClr val="002060"/>
                </a:solidFill>
                <a:latin typeface="+mn-lt"/>
              </a:rPr>
              <a:t>It depends</a:t>
            </a:r>
            <a:endParaRPr lang="de-DE" sz="2400" b="1" dirty="0">
              <a:solidFill>
                <a:srgbClr val="002060"/>
              </a:solidFill>
              <a:latin typeface="+mn-lt"/>
            </a:endParaRPr>
          </a:p>
        </p:txBody>
      </p:sp>
      <p:sp>
        <p:nvSpPr>
          <p:cNvPr id="32" name="Textfeld 31"/>
          <p:cNvSpPr txBox="1"/>
          <p:nvPr/>
        </p:nvSpPr>
        <p:spPr>
          <a:xfrm>
            <a:off x="3203848" y="4797152"/>
            <a:ext cx="1872208" cy="707886"/>
          </a:xfrm>
          <a:prstGeom prst="rect">
            <a:avLst/>
          </a:prstGeom>
          <a:solidFill>
            <a:schemeClr val="bg2">
              <a:lumMod val="90000"/>
            </a:schemeClr>
          </a:solidFill>
        </p:spPr>
        <p:txBody>
          <a:bodyPr wrap="square" rtlCol="0">
            <a:spAutoFit/>
          </a:bodyPr>
          <a:lstStyle/>
          <a:p>
            <a:pPr algn="ctr"/>
            <a:r>
              <a:rPr lang="de-DE" sz="2000" dirty="0" smtClean="0">
                <a:latin typeface="+mn-lt"/>
              </a:rPr>
              <a:t>probably not profitable</a:t>
            </a:r>
            <a:endParaRPr lang="de-DE" sz="2000" dirty="0">
              <a:latin typeface="+mn-lt"/>
            </a:endParaRPr>
          </a:p>
        </p:txBody>
      </p:sp>
      <p:sp>
        <p:nvSpPr>
          <p:cNvPr id="40" name="Rechteck 39"/>
          <p:cNvSpPr/>
          <p:nvPr/>
        </p:nvSpPr>
        <p:spPr>
          <a:xfrm>
            <a:off x="6228184" y="1844824"/>
            <a:ext cx="1440159" cy="757861"/>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bg1"/>
                </a:solidFill>
              </a:rPr>
              <a:t>no</a:t>
            </a:r>
            <a:endParaRPr lang="de-DE" sz="2400" dirty="0">
              <a:solidFill>
                <a:schemeClr val="bg1"/>
              </a:solidFill>
            </a:endParaRPr>
          </a:p>
        </p:txBody>
      </p:sp>
      <p:sp>
        <p:nvSpPr>
          <p:cNvPr id="41" name="Textfeld 22"/>
          <p:cNvSpPr txBox="1">
            <a:spLocks noChangeArrowheads="1"/>
          </p:cNvSpPr>
          <p:nvPr/>
        </p:nvSpPr>
        <p:spPr bwMode="auto">
          <a:xfrm>
            <a:off x="6444208" y="4052973"/>
            <a:ext cx="2477986" cy="637364"/>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sz="2000" b="1" dirty="0" smtClean="0">
                <a:solidFill>
                  <a:srgbClr val="002060"/>
                </a:solidFill>
                <a:latin typeface="+mn-lt"/>
                <a:cs typeface="Arial" pitchFamily="34" charset="0"/>
              </a:rPr>
              <a:t>New value-added products</a:t>
            </a:r>
            <a:endParaRPr lang="de-DE" sz="2000" b="1" dirty="0">
              <a:solidFill>
                <a:srgbClr val="002060"/>
              </a:solidFill>
              <a:latin typeface="+mn-lt"/>
              <a:cs typeface="Arial" pitchFamily="34" charset="0"/>
            </a:endParaRPr>
          </a:p>
        </p:txBody>
      </p:sp>
      <p:sp>
        <p:nvSpPr>
          <p:cNvPr id="42" name="Textfeld 41"/>
          <p:cNvSpPr txBox="1"/>
          <p:nvPr/>
        </p:nvSpPr>
        <p:spPr>
          <a:xfrm>
            <a:off x="6372200" y="4881354"/>
            <a:ext cx="1872208"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protected by</a:t>
            </a:r>
            <a:endParaRPr lang="de-DE" sz="2000" dirty="0">
              <a:solidFill>
                <a:schemeClr val="bg1"/>
              </a:solidFill>
              <a:latin typeface="+mn-lt"/>
            </a:endParaRPr>
          </a:p>
        </p:txBody>
      </p:sp>
      <p:sp>
        <p:nvSpPr>
          <p:cNvPr id="43" name="Textfeld 42"/>
          <p:cNvSpPr txBox="1"/>
          <p:nvPr/>
        </p:nvSpPr>
        <p:spPr>
          <a:xfrm>
            <a:off x="4860032" y="5877272"/>
            <a:ext cx="1368152" cy="400110"/>
          </a:xfrm>
          <a:prstGeom prst="rect">
            <a:avLst/>
          </a:prstGeom>
          <a:solidFill>
            <a:schemeClr val="bg2">
              <a:lumMod val="90000"/>
            </a:schemeClr>
          </a:solidFill>
        </p:spPr>
        <p:txBody>
          <a:bodyPr wrap="square" rtlCol="0">
            <a:spAutoFit/>
          </a:bodyPr>
          <a:lstStyle/>
          <a:p>
            <a:pPr algn="ctr"/>
            <a:r>
              <a:rPr lang="de-DE" sz="2000" dirty="0" smtClean="0">
                <a:latin typeface="+mn-lt"/>
              </a:rPr>
              <a:t>Copyright?</a:t>
            </a:r>
            <a:endParaRPr lang="de-DE" sz="2000" dirty="0">
              <a:latin typeface="+mn-lt"/>
            </a:endParaRPr>
          </a:p>
        </p:txBody>
      </p:sp>
      <p:sp>
        <p:nvSpPr>
          <p:cNvPr id="44" name="Textfeld 43"/>
          <p:cNvSpPr txBox="1"/>
          <p:nvPr/>
        </p:nvSpPr>
        <p:spPr>
          <a:xfrm>
            <a:off x="6300192" y="5517232"/>
            <a:ext cx="1368152" cy="707886"/>
          </a:xfrm>
          <a:prstGeom prst="rect">
            <a:avLst/>
          </a:prstGeom>
          <a:solidFill>
            <a:schemeClr val="bg2">
              <a:lumMod val="90000"/>
            </a:schemeClr>
          </a:solidFill>
        </p:spPr>
        <p:txBody>
          <a:bodyPr wrap="square" rtlCol="0">
            <a:spAutoFit/>
          </a:bodyPr>
          <a:lstStyle/>
          <a:p>
            <a:pPr algn="ctr"/>
            <a:r>
              <a:rPr lang="de-DE" sz="2000" dirty="0" smtClean="0">
                <a:latin typeface="+mn-lt"/>
              </a:rPr>
              <a:t>Data base guideline</a:t>
            </a:r>
            <a:endParaRPr lang="de-DE" sz="2000" dirty="0">
              <a:latin typeface="+mn-lt"/>
            </a:endParaRPr>
          </a:p>
        </p:txBody>
      </p:sp>
      <p:sp>
        <p:nvSpPr>
          <p:cNvPr id="45" name="Textfeld 44"/>
          <p:cNvSpPr txBox="1"/>
          <p:nvPr/>
        </p:nvSpPr>
        <p:spPr>
          <a:xfrm>
            <a:off x="7775848" y="5445224"/>
            <a:ext cx="1368152" cy="1015663"/>
          </a:xfrm>
          <a:prstGeom prst="rect">
            <a:avLst/>
          </a:prstGeom>
          <a:solidFill>
            <a:schemeClr val="bg2">
              <a:lumMod val="90000"/>
            </a:schemeClr>
          </a:solidFill>
        </p:spPr>
        <p:txBody>
          <a:bodyPr wrap="square" rtlCol="0">
            <a:spAutoFit/>
          </a:bodyPr>
          <a:lstStyle/>
          <a:p>
            <a:pPr algn="ctr"/>
            <a:r>
              <a:rPr lang="de-DE" sz="2000" dirty="0" smtClean="0">
                <a:latin typeface="+mn-lt"/>
              </a:rPr>
              <a:t>new auxiliary right</a:t>
            </a:r>
            <a:endParaRPr lang="de-DE" sz="2000" dirty="0">
              <a:latin typeface="+mn-lt"/>
            </a:endParaRPr>
          </a:p>
        </p:txBody>
      </p:sp>
      <p:sp>
        <p:nvSpPr>
          <p:cNvPr id="46" name="Pfeil nach unten 45"/>
          <p:cNvSpPr/>
          <p:nvPr/>
        </p:nvSpPr>
        <p:spPr>
          <a:xfrm flipH="1">
            <a:off x="5220072" y="3284984"/>
            <a:ext cx="144016" cy="64807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Pfeil nach unten 47"/>
          <p:cNvSpPr/>
          <p:nvPr/>
        </p:nvSpPr>
        <p:spPr>
          <a:xfrm flipH="1">
            <a:off x="8028384" y="3284984"/>
            <a:ext cx="144016" cy="64807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oliennummernplatzhalter 21"/>
          <p:cNvSpPr>
            <a:spLocks noGrp="1"/>
          </p:cNvSpPr>
          <p:nvPr>
            <p:ph type="sldNum" sz="quarter" idx="12"/>
          </p:nvPr>
        </p:nvSpPr>
        <p:spPr/>
        <p:txBody>
          <a:bodyPr/>
          <a:lstStyle/>
          <a:p>
            <a:pPr>
              <a:defRPr/>
            </a:pPr>
            <a:fld id="{43C4F691-8554-4161-90FF-FFBE54F062D2}" type="slidenum">
              <a:rPr lang="de-DE" smtClean="0"/>
              <a:pPr>
                <a:defRPr/>
              </a:pPr>
              <a:t>47</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9" grpId="0" animBg="1"/>
      <p:bldP spid="30" grpId="0" animBg="1"/>
      <p:bldP spid="14" grpId="0" animBg="1"/>
      <p:bldP spid="32" grpId="0" animBg="1"/>
      <p:bldP spid="40" grpId="0" animBg="1"/>
      <p:bldP spid="41" grpId="0" animBg="1"/>
      <p:bldP spid="42" grpId="0" animBg="1"/>
      <p:bldP spid="43" grpId="0" animBg="1"/>
      <p:bldP spid="44" grpId="0" animBg="1"/>
      <p:bldP spid="45" grpId="0" animBg="1"/>
      <p:bldP spid="46" grpId="0" animBg="1"/>
      <p:bldP spid="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32"/>
          <p:cNvGrpSpPr/>
          <p:nvPr/>
        </p:nvGrpSpPr>
        <p:grpSpPr>
          <a:xfrm>
            <a:off x="4788024" y="1299192"/>
            <a:ext cx="3456384" cy="1769768"/>
            <a:chOff x="4788024" y="1299192"/>
            <a:chExt cx="3456384" cy="1769768"/>
          </a:xfrm>
        </p:grpSpPr>
        <p:sp>
          <p:nvSpPr>
            <p:cNvPr id="12" name="Rechteck 11"/>
            <p:cNvSpPr/>
            <p:nvPr/>
          </p:nvSpPr>
          <p:spPr>
            <a:xfrm>
              <a:off x="4788024" y="1802433"/>
              <a:ext cx="3456384" cy="1266527"/>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15" name="Rectangle 3"/>
            <p:cNvSpPr>
              <a:spLocks noChangeArrowheads="1"/>
            </p:cNvSpPr>
            <p:nvPr/>
          </p:nvSpPr>
          <p:spPr bwMode="auto">
            <a:xfrm>
              <a:off x="5364088" y="2062589"/>
              <a:ext cx="2434725" cy="646331"/>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b="1" dirty="0" smtClean="0">
                  <a:solidFill>
                    <a:srgbClr val="002060"/>
                  </a:solidFill>
                  <a:latin typeface="+mn-lt"/>
                  <a:cs typeface="Arial" pitchFamily="34" charset="0"/>
                </a:rPr>
                <a:t>Free and open access to information objects</a:t>
              </a:r>
            </a:p>
          </p:txBody>
        </p:sp>
        <p:sp>
          <p:nvSpPr>
            <p:cNvPr id="16" name="Nach oben gebogener Pfeil 15"/>
            <p:cNvSpPr/>
            <p:nvPr/>
          </p:nvSpPr>
          <p:spPr bwMode="auto">
            <a:xfrm flipV="1">
              <a:off x="6704248" y="1299192"/>
              <a:ext cx="532048" cy="473623"/>
            </a:xfrm>
            <a:prstGeom prst="bentUpArrow">
              <a:avLst/>
            </a:prstGeom>
            <a:solidFill>
              <a:schemeClr val="tx1"/>
            </a:solidFill>
            <a:ln w="12700" cap="flat" cmpd="sng" algn="ctr">
              <a:noFill/>
              <a:prstDash val="solid"/>
              <a:round/>
              <a:headEnd type="none" w="med" len="med"/>
              <a:tailEnd type="none" w="med" len="med"/>
            </a:ln>
            <a:effectLst/>
          </p:spPr>
          <p:txBody>
            <a:bodyPr wrap="square" lIns="18000" tIns="10800" rIns="18000" bIns="10800" anchor="ctr">
              <a:spAutoFit/>
            </a:bodyPr>
            <a:lstStyle/>
            <a:p>
              <a:pPr algn="ctr" eaLnBrk="0" fontAlgn="auto" hangingPunct="0">
                <a:spcBef>
                  <a:spcPts val="0"/>
                </a:spcBef>
                <a:spcAft>
                  <a:spcPts val="0"/>
                </a:spcAft>
                <a:defRPr/>
              </a:pPr>
              <a:endParaRPr lang="de-DE" b="1" dirty="0">
                <a:solidFill>
                  <a:srgbClr val="002060"/>
                </a:solidFill>
                <a:latin typeface="+mn-lt"/>
                <a:cs typeface="Arial" pitchFamily="34" charset="0"/>
              </a:endParaRPr>
            </a:p>
          </p:txBody>
        </p:sp>
      </p:grpSp>
      <p:grpSp>
        <p:nvGrpSpPr>
          <p:cNvPr id="3" name="Gruppieren 36"/>
          <p:cNvGrpSpPr/>
          <p:nvPr/>
        </p:nvGrpSpPr>
        <p:grpSpPr>
          <a:xfrm>
            <a:off x="899592" y="1320154"/>
            <a:ext cx="3598493" cy="1753416"/>
            <a:chOff x="899592" y="1320154"/>
            <a:chExt cx="3598493" cy="1753416"/>
          </a:xfrm>
        </p:grpSpPr>
        <p:grpSp>
          <p:nvGrpSpPr>
            <p:cNvPr id="4" name="Gruppieren 20"/>
            <p:cNvGrpSpPr/>
            <p:nvPr/>
          </p:nvGrpSpPr>
          <p:grpSpPr>
            <a:xfrm>
              <a:off x="899592" y="1807043"/>
              <a:ext cx="3598493" cy="1266527"/>
              <a:chOff x="481292" y="692696"/>
              <a:chExt cx="2614544" cy="1266527"/>
            </a:xfrm>
            <a:solidFill>
              <a:srgbClr val="002060"/>
            </a:solidFill>
          </p:grpSpPr>
          <p:sp>
            <p:nvSpPr>
              <p:cNvPr id="18" name="Rechteck 17"/>
              <p:cNvSpPr/>
              <p:nvPr/>
            </p:nvSpPr>
            <p:spPr>
              <a:xfrm>
                <a:off x="481292" y="692696"/>
                <a:ext cx="2614544" cy="1266527"/>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19" name="Rectangle 3"/>
              <p:cNvSpPr>
                <a:spLocks noChangeArrowheads="1"/>
              </p:cNvSpPr>
              <p:nvPr/>
            </p:nvSpPr>
            <p:spPr bwMode="auto">
              <a:xfrm>
                <a:off x="639486" y="990270"/>
                <a:ext cx="2242565" cy="646331"/>
              </a:xfrm>
              <a:prstGeom prst="rect">
                <a:avLst/>
              </a:prstGeom>
              <a:grpFill/>
              <a:ln w="12700">
                <a:noFill/>
                <a:miter lim="800000"/>
                <a:headEnd type="none" w="sm" len="sm"/>
                <a:tailEnd type="none" w="sm" len="sm"/>
              </a:ln>
            </p:spPr>
            <p:txBody>
              <a:bodyPr wrap="square" anchor="ctr">
                <a:spAutoFit/>
              </a:bodyPr>
              <a:lstStyle/>
              <a:p>
                <a:pPr algn="ctr" eaLnBrk="0" hangingPunct="0"/>
                <a:r>
                  <a:rPr lang="de-DE" b="1" dirty="0" smtClean="0">
                    <a:solidFill>
                      <a:schemeClr val="bg1"/>
                    </a:solidFill>
                    <a:latin typeface="+mn-lt"/>
                    <a:cs typeface="Arial" pitchFamily="34" charset="0"/>
                  </a:rPr>
                  <a:t>Licence for applying using rights to new products</a:t>
                </a:r>
                <a:endParaRPr lang="de-DE" b="1" dirty="0">
                  <a:solidFill>
                    <a:schemeClr val="bg1"/>
                  </a:solidFill>
                  <a:latin typeface="+mn-lt"/>
                  <a:cs typeface="Arial" pitchFamily="34" charset="0"/>
                </a:endParaRPr>
              </a:p>
            </p:txBody>
          </p:sp>
        </p:grpSp>
        <p:sp>
          <p:nvSpPr>
            <p:cNvPr id="20" name="Nach oben gebogener Pfeil 19"/>
            <p:cNvSpPr/>
            <p:nvPr/>
          </p:nvSpPr>
          <p:spPr bwMode="auto">
            <a:xfrm rot="10800000">
              <a:off x="3103848" y="1320154"/>
              <a:ext cx="609600" cy="457200"/>
            </a:xfrm>
            <a:prstGeom prst="bentUpArrow">
              <a:avLst/>
            </a:prstGeom>
            <a:solidFill>
              <a:schemeClr val="tx1"/>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b="1" dirty="0">
                <a:solidFill>
                  <a:srgbClr val="002060"/>
                </a:solidFill>
                <a:latin typeface="+mn-lt"/>
                <a:cs typeface="Arial" pitchFamily="34" charset="0"/>
              </a:endParaRPr>
            </a:p>
          </p:txBody>
        </p:sp>
      </p:grpSp>
      <p:sp>
        <p:nvSpPr>
          <p:cNvPr id="21" name="Rectangle 1067"/>
          <p:cNvSpPr>
            <a:spLocks noChangeArrowheads="1"/>
          </p:cNvSpPr>
          <p:nvPr/>
        </p:nvSpPr>
        <p:spPr bwMode="auto">
          <a:xfrm>
            <a:off x="755576" y="3921291"/>
            <a:ext cx="3312368" cy="2310505"/>
          </a:xfrm>
          <a:prstGeom prst="rect">
            <a:avLst/>
          </a:prstGeom>
          <a:noFill/>
          <a:ln w="12700">
            <a:noFill/>
            <a:miter lim="800000"/>
            <a:headEnd/>
            <a:tailEnd/>
          </a:ln>
        </p:spPr>
        <p:txBody>
          <a:bodyPr wrap="square" lIns="90000" tIns="46800" rIns="90000" bIns="46800" anchor="ctr">
            <a:spAutoFit/>
          </a:bodyPr>
          <a:lstStyle/>
          <a:p>
            <a:pPr marL="363538" indent="-363538">
              <a:buFont typeface="Wingdings" pitchFamily="2" charset="2"/>
              <a:buChar char="Ø"/>
            </a:pPr>
            <a:r>
              <a:rPr lang="de-DE" b="1" dirty="0" smtClean="0">
                <a:solidFill>
                  <a:srgbClr val="002060"/>
                </a:solidFill>
                <a:latin typeface="+mn-lt"/>
              </a:rPr>
              <a:t>multimedia presentation</a:t>
            </a:r>
          </a:p>
          <a:p>
            <a:pPr marL="363538" indent="-363538">
              <a:buFont typeface="Wingdings" pitchFamily="2" charset="2"/>
              <a:buChar char="Ø"/>
            </a:pPr>
            <a:r>
              <a:rPr lang="de-DE" b="1" dirty="0" smtClean="0">
                <a:solidFill>
                  <a:srgbClr val="002060"/>
                </a:solidFill>
                <a:latin typeface="+mn-lt"/>
              </a:rPr>
              <a:t>hypertextification, dossiers</a:t>
            </a:r>
          </a:p>
          <a:p>
            <a:pPr marL="363538" indent="-363538">
              <a:buFont typeface="Wingdings" pitchFamily="2" charset="2"/>
              <a:buChar char="Ø"/>
            </a:pPr>
            <a:r>
              <a:rPr lang="de-DE" b="1" dirty="0" smtClean="0">
                <a:solidFill>
                  <a:srgbClr val="002060"/>
                </a:solidFill>
                <a:latin typeface="+mn-lt"/>
              </a:rPr>
              <a:t>summaries, translations</a:t>
            </a:r>
          </a:p>
          <a:p>
            <a:pPr marL="363538" indent="-363538">
              <a:buFont typeface="Wingdings" pitchFamily="2" charset="2"/>
              <a:buChar char="Ø"/>
            </a:pPr>
            <a:r>
              <a:rPr lang="de-DE" b="1" dirty="0" smtClean="0">
                <a:solidFill>
                  <a:srgbClr val="002060"/>
                </a:solidFill>
                <a:latin typeface="+mn-lt"/>
              </a:rPr>
              <a:t>retrieval and </a:t>
            </a:r>
            <a:r>
              <a:rPr lang="de-DE" b="1" dirty="0" err="1" smtClean="0">
                <a:solidFill>
                  <a:srgbClr val="002060"/>
                </a:solidFill>
                <a:latin typeface="+mn-lt"/>
              </a:rPr>
              <a:t>data</a:t>
            </a:r>
            <a:r>
              <a:rPr lang="de-DE" b="1" dirty="0" smtClean="0">
                <a:solidFill>
                  <a:srgbClr val="002060"/>
                </a:solidFill>
                <a:latin typeface="+mn-lt"/>
              </a:rPr>
              <a:t> </a:t>
            </a:r>
            <a:r>
              <a:rPr lang="de-DE" b="1" dirty="0" err="1" smtClean="0">
                <a:solidFill>
                  <a:srgbClr val="002060"/>
                </a:solidFill>
                <a:latin typeface="+mn-lt"/>
              </a:rPr>
              <a:t>mining</a:t>
            </a:r>
            <a:r>
              <a:rPr lang="de-DE" b="1" dirty="0" smtClean="0">
                <a:solidFill>
                  <a:srgbClr val="002060"/>
                </a:solidFill>
                <a:latin typeface="+mn-lt"/>
              </a:rPr>
              <a:t> </a:t>
            </a:r>
          </a:p>
          <a:p>
            <a:pPr marL="363538" indent="-363538">
              <a:buFont typeface="Wingdings" pitchFamily="2" charset="2"/>
              <a:buChar char="Ø"/>
            </a:pPr>
            <a:r>
              <a:rPr lang="de-DE" b="1" dirty="0" smtClean="0">
                <a:solidFill>
                  <a:srgbClr val="002060"/>
                </a:solidFill>
                <a:latin typeface="+mn-lt"/>
              </a:rPr>
              <a:t>innovative </a:t>
            </a:r>
            <a:r>
              <a:rPr lang="de-DE" b="1" dirty="0" err="1" smtClean="0">
                <a:solidFill>
                  <a:srgbClr val="002060"/>
                </a:solidFill>
                <a:latin typeface="+mn-lt"/>
              </a:rPr>
              <a:t>reviewing</a:t>
            </a:r>
            <a:r>
              <a:rPr lang="de-DE" b="1" dirty="0" smtClean="0">
                <a:solidFill>
                  <a:srgbClr val="002060"/>
                </a:solidFill>
                <a:latin typeface="+mn-lt"/>
              </a:rPr>
              <a:t> </a:t>
            </a:r>
            <a:r>
              <a:rPr lang="de-DE" b="1" dirty="0" err="1" smtClean="0">
                <a:solidFill>
                  <a:srgbClr val="002060"/>
                </a:solidFill>
                <a:latin typeface="+mn-lt"/>
              </a:rPr>
              <a:t>models</a:t>
            </a:r>
            <a:endParaRPr lang="de-DE" b="1" dirty="0">
              <a:solidFill>
                <a:srgbClr val="002060"/>
              </a:solidFill>
              <a:latin typeface="+mn-lt"/>
            </a:endParaRPr>
          </a:p>
          <a:p>
            <a:pPr marL="363538" indent="-363538">
              <a:buFont typeface="Wingdings" pitchFamily="2" charset="2"/>
              <a:buChar char="Ø"/>
            </a:pPr>
            <a:r>
              <a:rPr lang="de-DE" b="1" dirty="0" smtClean="0">
                <a:solidFill>
                  <a:srgbClr val="002060"/>
                </a:solidFill>
                <a:latin typeface="+mn-lt"/>
              </a:rPr>
              <a:t>personal und </a:t>
            </a:r>
            <a:r>
              <a:rPr lang="de-DE" b="1" dirty="0" err="1" smtClean="0">
                <a:solidFill>
                  <a:srgbClr val="002060"/>
                </a:solidFill>
                <a:latin typeface="+mn-lt"/>
              </a:rPr>
              <a:t>institutional</a:t>
            </a:r>
            <a:r>
              <a:rPr lang="de-DE" b="1" dirty="0" smtClean="0">
                <a:solidFill>
                  <a:srgbClr val="002060"/>
                </a:solidFill>
                <a:latin typeface="+mn-lt"/>
              </a:rPr>
              <a:t> </a:t>
            </a:r>
            <a:r>
              <a:rPr lang="de-DE" b="1" dirty="0" err="1" smtClean="0">
                <a:solidFill>
                  <a:srgbClr val="002060"/>
                </a:solidFill>
                <a:latin typeface="+mn-lt"/>
              </a:rPr>
              <a:t>background</a:t>
            </a:r>
            <a:r>
              <a:rPr lang="de-DE" b="1" dirty="0" smtClean="0">
                <a:solidFill>
                  <a:srgbClr val="002060"/>
                </a:solidFill>
                <a:latin typeface="+mn-lt"/>
              </a:rPr>
              <a:t> information</a:t>
            </a:r>
          </a:p>
          <a:p>
            <a:pPr marL="363538" indent="-363538">
              <a:buFont typeface="Wingdings" pitchFamily="2" charset="2"/>
              <a:buChar char="Ø"/>
            </a:pPr>
            <a:r>
              <a:rPr lang="de-DE" b="1" dirty="0" smtClean="0">
                <a:solidFill>
                  <a:srgbClr val="002060"/>
                </a:solidFill>
                <a:latin typeface="+mn-lt"/>
              </a:rPr>
              <a:t>etc. etc.</a:t>
            </a:r>
          </a:p>
        </p:txBody>
      </p:sp>
      <p:grpSp>
        <p:nvGrpSpPr>
          <p:cNvPr id="5" name="Gruppieren 37"/>
          <p:cNvGrpSpPr/>
          <p:nvPr/>
        </p:nvGrpSpPr>
        <p:grpSpPr>
          <a:xfrm>
            <a:off x="971600" y="3111148"/>
            <a:ext cx="2800225" cy="750618"/>
            <a:chOff x="971600" y="3111148"/>
            <a:chExt cx="2800225" cy="750618"/>
          </a:xfrm>
        </p:grpSpPr>
        <p:sp>
          <p:nvSpPr>
            <p:cNvPr id="13" name="Textfeld 22"/>
            <p:cNvSpPr txBox="1">
              <a:spLocks noChangeArrowheads="1"/>
            </p:cNvSpPr>
            <p:nvPr/>
          </p:nvSpPr>
          <p:spPr bwMode="auto">
            <a:xfrm>
              <a:off x="971600" y="3285957"/>
              <a:ext cx="2800225" cy="575809"/>
            </a:xfrm>
            <a:prstGeom prst="rect">
              <a:avLst/>
            </a:prstGeom>
            <a:solidFill>
              <a:schemeClr val="bg2">
                <a:lumMod val="90000"/>
              </a:schemeClr>
            </a:solidFill>
            <a:ln w="12700" algn="ctr">
              <a:noFill/>
              <a:round/>
              <a:headEnd/>
              <a:tailEnd/>
            </a:ln>
          </p:spPr>
          <p:txBody>
            <a:bodyPr wrap="square" lIns="18000" tIns="10800" rIns="18000" bIns="10800" anchor="ctr">
              <a:spAutoFit/>
            </a:bodyPr>
            <a:lstStyle/>
            <a:p>
              <a:pPr algn="ctr" eaLnBrk="0" hangingPunct="0">
                <a:defRPr/>
              </a:pPr>
              <a:r>
                <a:rPr lang="de-DE" b="1" dirty="0" err="1" smtClean="0">
                  <a:solidFill>
                    <a:srgbClr val="002060"/>
                  </a:solidFill>
                  <a:latin typeface="+mn-lt"/>
                  <a:cs typeface="Arial" pitchFamily="34" charset="0"/>
                </a:rPr>
                <a:t>Business</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models</a:t>
              </a:r>
              <a:r>
                <a:rPr lang="de-DE" b="1" dirty="0" smtClean="0">
                  <a:solidFill>
                    <a:srgbClr val="002060"/>
                  </a:solidFill>
                  <a:latin typeface="+mn-lt"/>
                  <a:cs typeface="Arial" pitchFamily="34" charset="0"/>
                </a:rPr>
                <a:t> für value-added products</a:t>
              </a:r>
              <a:endParaRPr lang="de-DE" b="1" dirty="0">
                <a:solidFill>
                  <a:srgbClr val="002060"/>
                </a:solidFill>
                <a:latin typeface="+mn-lt"/>
                <a:cs typeface="Arial" pitchFamily="34" charset="0"/>
              </a:endParaRPr>
            </a:p>
          </p:txBody>
        </p:sp>
        <p:sp>
          <p:nvSpPr>
            <p:cNvPr id="23" name="Pfeil nach unten 22"/>
            <p:cNvSpPr/>
            <p:nvPr/>
          </p:nvSpPr>
          <p:spPr>
            <a:xfrm>
              <a:off x="2470435" y="3111148"/>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grpSp>
      <p:grpSp>
        <p:nvGrpSpPr>
          <p:cNvPr id="6" name="Gruppieren 38"/>
          <p:cNvGrpSpPr/>
          <p:nvPr/>
        </p:nvGrpSpPr>
        <p:grpSpPr>
          <a:xfrm>
            <a:off x="3887924" y="3111148"/>
            <a:ext cx="1764196" cy="1686004"/>
            <a:chOff x="3887924" y="3111148"/>
            <a:chExt cx="1764196" cy="1686004"/>
          </a:xfrm>
        </p:grpSpPr>
        <p:sp>
          <p:nvSpPr>
            <p:cNvPr id="22" name="Textfeld 22"/>
            <p:cNvSpPr txBox="1">
              <a:spLocks noChangeArrowheads="1"/>
            </p:cNvSpPr>
            <p:nvPr/>
          </p:nvSpPr>
          <p:spPr bwMode="auto">
            <a:xfrm>
              <a:off x="3887924" y="3390347"/>
              <a:ext cx="1764196" cy="1406805"/>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latin typeface="+mn-lt"/>
                  <a:cs typeface="Arial" pitchFamily="34" charset="0"/>
                </a:rPr>
                <a:t>Commercial right to a </a:t>
              </a:r>
              <a:r>
                <a:rPr lang="de-DE" b="1" dirty="0" err="1" smtClean="0">
                  <a:solidFill>
                    <a:srgbClr val="002060"/>
                  </a:solidFill>
                  <a:latin typeface="+mn-lt"/>
                  <a:cs typeface="Arial" pitchFamily="34" charset="0"/>
                </a:rPr>
                <a:t>secondary</a:t>
              </a:r>
              <a:r>
                <a:rPr lang="de-DE" b="1" dirty="0" smtClean="0">
                  <a:solidFill>
                    <a:srgbClr val="002060"/>
                  </a:solidFill>
                  <a:latin typeface="+mn-lt"/>
                  <a:cs typeface="Arial" pitchFamily="34" charset="0"/>
                </a:rPr>
                <a:t> exploitation of information objects</a:t>
              </a:r>
              <a:endParaRPr lang="de-DE" b="1" dirty="0">
                <a:solidFill>
                  <a:srgbClr val="002060"/>
                </a:solidFill>
                <a:latin typeface="+mn-lt"/>
                <a:cs typeface="Arial" pitchFamily="34" charset="0"/>
              </a:endParaRPr>
            </a:p>
          </p:txBody>
        </p:sp>
        <p:sp>
          <p:nvSpPr>
            <p:cNvPr id="24" name="Pfeil nach unten 23"/>
            <p:cNvSpPr/>
            <p:nvPr/>
          </p:nvSpPr>
          <p:spPr>
            <a:xfrm>
              <a:off x="4338306" y="3111148"/>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grpSp>
      <p:grpSp>
        <p:nvGrpSpPr>
          <p:cNvPr id="7" name="Gruppieren 35"/>
          <p:cNvGrpSpPr/>
          <p:nvPr/>
        </p:nvGrpSpPr>
        <p:grpSpPr>
          <a:xfrm>
            <a:off x="5831334" y="5066832"/>
            <a:ext cx="2340260" cy="918743"/>
            <a:chOff x="5831334" y="5066832"/>
            <a:chExt cx="2340260" cy="918743"/>
          </a:xfrm>
        </p:grpSpPr>
        <p:sp>
          <p:nvSpPr>
            <p:cNvPr id="25" name="Textfeld 22"/>
            <p:cNvSpPr txBox="1">
              <a:spLocks noChangeArrowheads="1"/>
            </p:cNvSpPr>
            <p:nvPr/>
          </p:nvSpPr>
          <p:spPr bwMode="auto">
            <a:xfrm>
              <a:off x="5831334" y="5409766"/>
              <a:ext cx="2340260" cy="575809"/>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err="1" smtClean="0">
                  <a:solidFill>
                    <a:srgbClr val="002060"/>
                  </a:solidFill>
                  <a:latin typeface="+mn-lt"/>
                  <a:cs typeface="Arial" pitchFamily="34" charset="0"/>
                </a:rPr>
                <a:t>legally</a:t>
              </a:r>
              <a:r>
                <a:rPr lang="de-DE" b="1" dirty="0" smtClean="0">
                  <a:solidFill>
                    <a:srgbClr val="002060"/>
                  </a:solidFill>
                  <a:latin typeface="+mn-lt"/>
                  <a:cs typeface="Arial" pitchFamily="34" charset="0"/>
                </a:rPr>
                <a:t> protected by </a:t>
              </a:r>
              <a:r>
                <a:rPr lang="de-DE" b="1" dirty="0" err="1" smtClean="0">
                  <a:solidFill>
                    <a:srgbClr val="002060"/>
                  </a:solidFill>
                  <a:latin typeface="+mn-lt"/>
                  <a:cs typeface="Arial" pitchFamily="34" charset="0"/>
                </a:rPr>
                <a:t>free</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licences</a:t>
              </a:r>
              <a:r>
                <a:rPr lang="de-DE" b="1" dirty="0" smtClean="0">
                  <a:solidFill>
                    <a:srgbClr val="002060"/>
                  </a:solidFill>
                  <a:latin typeface="+mn-lt"/>
                  <a:cs typeface="Arial" pitchFamily="34" charset="0"/>
                </a:rPr>
                <a:t> (cf. CC)</a:t>
              </a:r>
              <a:endParaRPr lang="de-DE" b="1" dirty="0">
                <a:solidFill>
                  <a:srgbClr val="002060"/>
                </a:solidFill>
                <a:latin typeface="+mn-lt"/>
                <a:cs typeface="Arial" pitchFamily="34" charset="0"/>
              </a:endParaRPr>
            </a:p>
          </p:txBody>
        </p:sp>
        <p:cxnSp>
          <p:nvCxnSpPr>
            <p:cNvPr id="28" name="Gerade Verbindung 27"/>
            <p:cNvCxnSpPr/>
            <p:nvPr/>
          </p:nvCxnSpPr>
          <p:spPr>
            <a:xfrm>
              <a:off x="7161448" y="5066832"/>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34"/>
          <p:cNvGrpSpPr/>
          <p:nvPr/>
        </p:nvGrpSpPr>
        <p:grpSpPr>
          <a:xfrm>
            <a:off x="5838430" y="3912441"/>
            <a:ext cx="2477986" cy="1256772"/>
            <a:chOff x="5838430" y="3912441"/>
            <a:chExt cx="2477986" cy="1256772"/>
          </a:xfrm>
        </p:grpSpPr>
        <p:cxnSp>
          <p:nvCxnSpPr>
            <p:cNvPr id="27" name="Gerade Verbindung 26"/>
            <p:cNvCxnSpPr/>
            <p:nvPr/>
          </p:nvCxnSpPr>
          <p:spPr>
            <a:xfrm>
              <a:off x="7161448" y="3912441"/>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feld 22"/>
            <p:cNvSpPr txBox="1">
              <a:spLocks noChangeArrowheads="1"/>
            </p:cNvSpPr>
            <p:nvPr/>
          </p:nvSpPr>
          <p:spPr bwMode="auto">
            <a:xfrm>
              <a:off x="5838430" y="4316405"/>
              <a:ext cx="2477986"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err="1" smtClean="0">
                  <a:solidFill>
                    <a:srgbClr val="002060"/>
                  </a:solidFill>
                  <a:latin typeface="+mn-lt"/>
                  <a:cs typeface="Arial" pitchFamily="34" charset="0"/>
                </a:rPr>
                <a:t>modified</a:t>
              </a:r>
              <a:r>
                <a:rPr lang="de-DE" b="1" smtClean="0">
                  <a:solidFill>
                    <a:srgbClr val="002060"/>
                  </a:solidFill>
                  <a:latin typeface="+mn-lt"/>
                  <a:cs typeface="Arial" pitchFamily="34" charset="0"/>
                </a:rPr>
                <a:t> and </a:t>
              </a:r>
              <a:r>
                <a:rPr lang="de-DE" b="1" err="1" smtClean="0">
                  <a:solidFill>
                    <a:srgbClr val="002060"/>
                  </a:solidFill>
                  <a:latin typeface="+mn-lt"/>
                  <a:cs typeface="Arial" pitchFamily="34" charset="0"/>
                </a:rPr>
                <a:t>developed</a:t>
              </a:r>
              <a:r>
                <a:rPr lang="de-DE" b="1" smtClean="0">
                  <a:solidFill>
                    <a:srgbClr val="002060"/>
                  </a:solidFill>
                  <a:latin typeface="+mn-lt"/>
                  <a:cs typeface="Arial" pitchFamily="34" charset="0"/>
                </a:rPr>
                <a:t>  in </a:t>
              </a:r>
              <a:r>
                <a:rPr lang="de-DE" b="1" err="1" smtClean="0">
                  <a:solidFill>
                    <a:srgbClr val="002060"/>
                  </a:solidFill>
                  <a:latin typeface="+mn-lt"/>
                  <a:cs typeface="Arial" pitchFamily="34" charset="0"/>
                </a:rPr>
                <a:t>collaborative</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working</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environments</a:t>
              </a:r>
              <a:endParaRPr lang="de-DE" b="1">
                <a:solidFill>
                  <a:srgbClr val="002060"/>
                </a:solidFill>
                <a:latin typeface="+mn-lt"/>
                <a:cs typeface="Arial" pitchFamily="34" charset="0"/>
              </a:endParaRPr>
            </a:p>
          </p:txBody>
        </p:sp>
      </p:grpSp>
      <p:grpSp>
        <p:nvGrpSpPr>
          <p:cNvPr id="9" name="Gruppieren 33"/>
          <p:cNvGrpSpPr/>
          <p:nvPr/>
        </p:nvGrpSpPr>
        <p:grpSpPr>
          <a:xfrm>
            <a:off x="6012160" y="3043881"/>
            <a:ext cx="2340260" cy="898793"/>
            <a:chOff x="6012160" y="3043881"/>
            <a:chExt cx="2340260" cy="898793"/>
          </a:xfrm>
        </p:grpSpPr>
        <p:cxnSp>
          <p:nvCxnSpPr>
            <p:cNvPr id="26" name="Gerade Verbindung 25"/>
            <p:cNvCxnSpPr/>
            <p:nvPr/>
          </p:nvCxnSpPr>
          <p:spPr>
            <a:xfrm>
              <a:off x="7161448" y="3043881"/>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2"/>
            <p:cNvSpPr txBox="1">
              <a:spLocks noChangeArrowheads="1"/>
            </p:cNvSpPr>
            <p:nvPr/>
          </p:nvSpPr>
          <p:spPr bwMode="auto">
            <a:xfrm>
              <a:off x="6012160" y="3366865"/>
              <a:ext cx="2340260" cy="575809"/>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err="1" smtClean="0">
                  <a:solidFill>
                    <a:srgbClr val="002060"/>
                  </a:solidFill>
                  <a:latin typeface="+mn-lt"/>
                  <a:cs typeface="Arial" pitchFamily="34" charset="0"/>
                </a:rPr>
                <a:t>realized</a:t>
              </a:r>
              <a:r>
                <a:rPr lang="de-DE" b="1" dirty="0" smtClean="0">
                  <a:solidFill>
                    <a:srgbClr val="002060"/>
                  </a:solidFill>
                  <a:latin typeface="+mn-lt"/>
                  <a:cs typeface="Arial" pitchFamily="34" charset="0"/>
                </a:rPr>
                <a:t> by authors in </a:t>
              </a:r>
              <a:r>
                <a:rPr lang="de-DE" b="1" dirty="0" err="1" smtClean="0">
                  <a:solidFill>
                    <a:srgbClr val="002060"/>
                  </a:solidFill>
                  <a:latin typeface="+mn-lt"/>
                  <a:cs typeface="Arial" pitchFamily="34" charset="0"/>
                </a:rPr>
                <a:t>education</a:t>
              </a:r>
              <a:r>
                <a:rPr lang="de-DE" b="1" dirty="0" smtClean="0">
                  <a:solidFill>
                    <a:srgbClr val="002060"/>
                  </a:solidFill>
                  <a:latin typeface="+mn-lt"/>
                  <a:cs typeface="Arial" pitchFamily="34" charset="0"/>
                </a:rPr>
                <a:t> and science</a:t>
              </a:r>
              <a:endParaRPr lang="de-DE" b="1" dirty="0">
                <a:solidFill>
                  <a:srgbClr val="002060"/>
                </a:solidFill>
                <a:latin typeface="+mn-lt"/>
                <a:cs typeface="Arial" pitchFamily="34" charset="0"/>
              </a:endParaRPr>
            </a:p>
          </p:txBody>
        </p:sp>
      </p:grpSp>
      <p:sp>
        <p:nvSpPr>
          <p:cNvPr id="31" name="Textfeld 30"/>
          <p:cNvSpPr txBox="1"/>
          <p:nvPr/>
        </p:nvSpPr>
        <p:spPr>
          <a:xfrm>
            <a:off x="0" y="-27384"/>
            <a:ext cx="9144000" cy="553998"/>
          </a:xfrm>
          <a:prstGeom prst="rect">
            <a:avLst/>
          </a:prstGeom>
          <a:solidFill>
            <a:srgbClr val="002060"/>
          </a:solidFill>
        </p:spPr>
        <p:txBody>
          <a:bodyPr wrap="square">
            <a:spAutoFit/>
          </a:bodyPr>
          <a:lstStyle/>
          <a:p>
            <a:pPr algn="ctr">
              <a:lnSpc>
                <a:spcPct val="150000"/>
              </a:lnSpc>
              <a:defRPr/>
            </a:pPr>
            <a:r>
              <a:rPr lang="de-DE" sz="2000" b="1" smtClean="0">
                <a:solidFill>
                  <a:schemeClr val="bg1"/>
                </a:solidFill>
              </a:rPr>
              <a:t>Models of a c</a:t>
            </a:r>
            <a:r>
              <a:rPr lang="de-DE" sz="2000" b="1" i="1" smtClean="0">
                <a:solidFill>
                  <a:schemeClr val="bg1"/>
                </a:solidFill>
              </a:rPr>
              <a:t>ommons-based information economy/</a:t>
            </a:r>
            <a:r>
              <a:rPr lang="de-DE" sz="2000" b="1" i="1" err="1" smtClean="0">
                <a:solidFill>
                  <a:schemeClr val="bg1"/>
                </a:solidFill>
              </a:rPr>
              <a:t>society</a:t>
            </a:r>
            <a:endParaRPr lang="de-DE" sz="2000" b="1" i="1">
              <a:solidFill>
                <a:schemeClr val="bg1"/>
              </a:solidFill>
            </a:endParaRPr>
          </a:p>
        </p:txBody>
      </p:sp>
      <p:sp>
        <p:nvSpPr>
          <p:cNvPr id="14" name="Rectangle 3"/>
          <p:cNvSpPr>
            <a:spLocks noChangeArrowheads="1"/>
          </p:cNvSpPr>
          <p:nvPr/>
        </p:nvSpPr>
        <p:spPr bwMode="auto">
          <a:xfrm>
            <a:off x="3707904" y="764704"/>
            <a:ext cx="3048000" cy="830997"/>
          </a:xfrm>
          <a:prstGeom prst="rect">
            <a:avLst/>
          </a:prstGeom>
          <a:solidFill>
            <a:schemeClr val="bg2">
              <a:lumMod val="90000"/>
            </a:schemeClr>
          </a:solidFill>
          <a:ln w="12700">
            <a:solidFill>
              <a:schemeClr val="tx1"/>
            </a:solidFill>
            <a:miter lim="800000"/>
            <a:headEnd type="none" w="sm" len="sm"/>
            <a:tailEnd type="none" w="sm" len="sm"/>
          </a:ln>
        </p:spPr>
        <p:txBody>
          <a:bodyPr>
            <a:spAutoFit/>
          </a:bodyPr>
          <a:lstStyle/>
          <a:p>
            <a:pPr algn="ctr"/>
            <a:r>
              <a:rPr lang="de-DE" sz="2400" b="1" smtClean="0">
                <a:solidFill>
                  <a:srgbClr val="002060"/>
                </a:solidFill>
                <a:latin typeface="+mn-lt"/>
              </a:rPr>
              <a:t>Commons-based information markets</a:t>
            </a:r>
            <a:endParaRPr lang="de-DE" sz="2400" b="1">
              <a:solidFill>
                <a:srgbClr val="002060"/>
              </a:solidFill>
              <a:latin typeface="+mn-lt"/>
            </a:endParaRPr>
          </a:p>
        </p:txBody>
      </p:sp>
      <p:sp>
        <p:nvSpPr>
          <p:cNvPr id="32" name="Textfeld 31"/>
          <p:cNvSpPr txBox="1"/>
          <p:nvPr/>
        </p:nvSpPr>
        <p:spPr>
          <a:xfrm>
            <a:off x="4211960" y="5157192"/>
            <a:ext cx="1296144" cy="646331"/>
          </a:xfrm>
          <a:prstGeom prst="rect">
            <a:avLst/>
          </a:prstGeom>
          <a:solidFill>
            <a:schemeClr val="bg2">
              <a:lumMod val="90000"/>
            </a:schemeClr>
          </a:solidFill>
        </p:spPr>
        <p:txBody>
          <a:bodyPr wrap="square" rtlCol="0">
            <a:spAutoFit/>
          </a:bodyPr>
          <a:lstStyle/>
          <a:p>
            <a:r>
              <a:rPr lang="de-DE" dirty="0" err="1" smtClean="0"/>
              <a:t>reversing</a:t>
            </a:r>
            <a:r>
              <a:rPr lang="de-DE" dirty="0" smtClean="0"/>
              <a:t> OA green</a:t>
            </a:r>
            <a:endParaRPr lang="de-DE" dirty="0"/>
          </a:p>
        </p:txBody>
      </p:sp>
      <p:sp>
        <p:nvSpPr>
          <p:cNvPr id="33" name="Foliennummernplatzhalter 32"/>
          <p:cNvSpPr>
            <a:spLocks noGrp="1"/>
          </p:cNvSpPr>
          <p:nvPr>
            <p:ph type="sldNum" sz="quarter" idx="12"/>
          </p:nvPr>
        </p:nvSpPr>
        <p:spPr/>
        <p:txBody>
          <a:bodyPr/>
          <a:lstStyle/>
          <a:p>
            <a:pPr>
              <a:defRPr/>
            </a:pPr>
            <a:fld id="{43C4F691-8554-4161-90FF-FFBE54F062D2}" type="slidenum">
              <a:rPr lang="de-DE" smtClean="0"/>
              <a:pPr>
                <a:defRPr/>
              </a:pPr>
              <a:t>48</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4"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
          <p:cNvSpPr txBox="1"/>
          <p:nvPr/>
        </p:nvSpPr>
        <p:spPr>
          <a:xfrm>
            <a:off x="571500" y="785813"/>
            <a:ext cx="7772400" cy="2643187"/>
          </a:xfrm>
          <a:prstGeom prst="rect">
            <a:avLst/>
          </a:prstGeom>
          <a:noFill/>
          <a:ln>
            <a:noFill/>
          </a:ln>
        </p:spPr>
        <p:txBody>
          <a:bodyPr lIns="0" tIns="0" rIns="0" bIns="0" anchor="b"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5400" b="1" i="1" kern="0" dirty="0" err="1">
                <a:solidFill>
                  <a:srgbClr val="333366"/>
                </a:solidFill>
                <a:latin typeface="Arial" pitchFamily="18"/>
                <a:ea typeface="Arial Unicode MS" pitchFamily="2"/>
                <a:cs typeface="Tahoma" pitchFamily="2"/>
              </a:rPr>
              <a:t>Thank</a:t>
            </a:r>
            <a:r>
              <a:rPr lang="de-DE" sz="5400" b="1" i="1" kern="0" dirty="0">
                <a:solidFill>
                  <a:srgbClr val="333366"/>
                </a:solidFill>
                <a:latin typeface="Arial" pitchFamily="18"/>
                <a:ea typeface="Arial Unicode MS" pitchFamily="2"/>
                <a:cs typeface="Tahoma" pitchFamily="2"/>
              </a:rPr>
              <a:t> </a:t>
            </a:r>
            <a:r>
              <a:rPr lang="de-DE" sz="5400" b="1" i="1" kern="0" dirty="0" err="1">
                <a:solidFill>
                  <a:srgbClr val="333366"/>
                </a:solidFill>
                <a:latin typeface="Arial" pitchFamily="18"/>
                <a:ea typeface="Arial Unicode MS" pitchFamily="2"/>
                <a:cs typeface="Tahoma" pitchFamily="2"/>
              </a:rPr>
              <a:t>you</a:t>
            </a:r>
            <a:r>
              <a:rPr lang="de-DE" sz="5400" b="1" i="1" kern="0" dirty="0">
                <a:solidFill>
                  <a:srgbClr val="333366"/>
                </a:solidFill>
                <a:latin typeface="Arial" pitchFamily="18"/>
                <a:ea typeface="Arial Unicode MS" pitchFamily="2"/>
                <a:cs typeface="Tahoma" pitchFamily="2"/>
              </a:rPr>
              <a:t> for </a:t>
            </a:r>
            <a:r>
              <a:rPr lang="de-DE" sz="5400" b="1" i="1" kern="0" dirty="0" err="1">
                <a:solidFill>
                  <a:srgbClr val="333366"/>
                </a:solidFill>
                <a:latin typeface="Arial" pitchFamily="18"/>
                <a:ea typeface="Arial Unicode MS" pitchFamily="2"/>
                <a:cs typeface="Tahoma" pitchFamily="2"/>
              </a:rPr>
              <a:t>your</a:t>
            </a:r>
            <a:r>
              <a:rPr lang="de-DE" sz="5400" b="1" i="1" kern="0" dirty="0">
                <a:solidFill>
                  <a:srgbClr val="333366"/>
                </a:solidFill>
                <a:latin typeface="Arial" pitchFamily="18"/>
                <a:ea typeface="Arial Unicode MS" pitchFamily="2"/>
                <a:cs typeface="Tahoma" pitchFamily="2"/>
              </a:rPr>
              <a:t> </a:t>
            </a:r>
            <a:r>
              <a:rPr lang="de-DE" sz="5400" b="1" i="1" kern="0" dirty="0" err="1">
                <a:solidFill>
                  <a:srgbClr val="333366"/>
                </a:solidFill>
                <a:latin typeface="Arial" pitchFamily="18"/>
                <a:ea typeface="Arial Unicode MS" pitchFamily="2"/>
                <a:cs typeface="Tahoma" pitchFamily="2"/>
              </a:rPr>
              <a:t>attention</a:t>
            </a:r>
            <a:endParaRPr lang="de-DE" sz="5400" b="1" i="1" kern="0" dirty="0">
              <a:solidFill>
                <a:srgbClr val="333366"/>
              </a:solidFill>
              <a:latin typeface="Arial" pitchFamily="18"/>
              <a:ea typeface="Arial Unicode MS" pitchFamily="2"/>
              <a:cs typeface="Tahoma" pitchFamily="2"/>
            </a:endParaRPr>
          </a:p>
        </p:txBody>
      </p:sp>
      <p:sp>
        <p:nvSpPr>
          <p:cNvPr id="33" name="Textfeld 32"/>
          <p:cNvSpPr txBox="1"/>
          <p:nvPr/>
        </p:nvSpPr>
        <p:spPr>
          <a:xfrm>
            <a:off x="642938" y="3857625"/>
            <a:ext cx="7929562" cy="387286"/>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err="1">
                <a:solidFill>
                  <a:srgbClr val="333366"/>
                </a:solidFill>
                <a:latin typeface="Arial" pitchFamily="34"/>
                <a:ea typeface="Arial Unicode MS" pitchFamily="2"/>
                <a:cs typeface="Tahoma" pitchFamily="2"/>
              </a:rPr>
              <a:t>Slides</a:t>
            </a:r>
            <a:r>
              <a:rPr lang="de-DE" sz="2000" b="1" kern="0">
                <a:solidFill>
                  <a:srgbClr val="333366"/>
                </a:solidFill>
                <a:latin typeface="Arial" pitchFamily="34"/>
                <a:ea typeface="Arial Unicode MS" pitchFamily="2"/>
                <a:cs typeface="Tahoma" pitchFamily="2"/>
              </a:rPr>
              <a:t> </a:t>
            </a:r>
            <a:r>
              <a:rPr lang="de-DE" sz="2000" b="1" kern="0" err="1">
                <a:solidFill>
                  <a:srgbClr val="333366"/>
                </a:solidFill>
                <a:latin typeface="Arial" pitchFamily="34"/>
                <a:ea typeface="Arial Unicode MS" pitchFamily="2"/>
                <a:cs typeface="Tahoma" pitchFamily="2"/>
              </a:rPr>
              <a:t>under</a:t>
            </a:r>
            <a:r>
              <a:rPr lang="de-DE" sz="2000" b="1" kern="0">
                <a:solidFill>
                  <a:srgbClr val="333366"/>
                </a:solidFill>
                <a:latin typeface="Arial" pitchFamily="34"/>
                <a:ea typeface="Arial Unicode MS" pitchFamily="2"/>
                <a:cs typeface="Tahoma" pitchFamily="2"/>
              </a:rPr>
              <a:t> a </a:t>
            </a:r>
            <a:r>
              <a:rPr lang="de-DE" sz="2000" b="1" kern="0" smtClean="0">
                <a:solidFill>
                  <a:srgbClr val="333366"/>
                </a:solidFill>
                <a:latin typeface="Arial" pitchFamily="34"/>
                <a:ea typeface="Arial Unicode MS" pitchFamily="2"/>
                <a:cs typeface="Tahoma" pitchFamily="2"/>
              </a:rPr>
              <a:t>CC-</a:t>
            </a:r>
            <a:r>
              <a:rPr lang="de-DE" sz="2000" b="1" kern="0" err="1" smtClean="0">
                <a:solidFill>
                  <a:srgbClr val="333366"/>
                </a:solidFill>
                <a:latin typeface="Arial" pitchFamily="34"/>
                <a:ea typeface="Arial Unicode MS" pitchFamily="2"/>
                <a:cs typeface="Tahoma" pitchFamily="2"/>
              </a:rPr>
              <a:t>Licence</a:t>
            </a:r>
            <a:r>
              <a:rPr lang="de-DE" sz="2000" b="1" kern="0" smtClean="0">
                <a:solidFill>
                  <a:srgbClr val="333366"/>
                </a:solidFill>
                <a:latin typeface="Arial" pitchFamily="34"/>
                <a:ea typeface="Arial Unicode MS" pitchFamily="2"/>
                <a:cs typeface="Tahoma" pitchFamily="2"/>
              </a:rPr>
              <a:t> </a:t>
            </a:r>
            <a:r>
              <a:rPr lang="de-DE" sz="2000" b="1" kern="0" err="1">
                <a:solidFill>
                  <a:srgbClr val="333366"/>
                </a:solidFill>
                <a:latin typeface="Arial" pitchFamily="34"/>
                <a:ea typeface="Arial Unicode MS" pitchFamily="2"/>
                <a:cs typeface="Tahoma" pitchFamily="2"/>
              </a:rPr>
              <a:t>from</a:t>
            </a:r>
            <a:r>
              <a:rPr lang="de-DE" sz="2000" b="1" kern="0">
                <a:solidFill>
                  <a:srgbClr val="333366"/>
                </a:solidFill>
                <a:latin typeface="Arial" pitchFamily="34"/>
                <a:ea typeface="Arial Unicode MS" pitchFamily="2"/>
                <a:cs typeface="Tahoma" pitchFamily="2"/>
              </a:rPr>
              <a:t> </a:t>
            </a:r>
            <a:r>
              <a:rPr lang="de-DE" sz="2000" b="1" kern="0">
                <a:solidFill>
                  <a:srgbClr val="333366"/>
                </a:solidFill>
                <a:latin typeface="Arial" pitchFamily="34"/>
                <a:ea typeface="Arial Unicode MS" pitchFamily="2"/>
                <a:cs typeface="Tahoma" pitchFamily="2"/>
                <a:hlinkClick r:id="rId3"/>
              </a:rPr>
              <a:t>www.kuhlen.name</a:t>
            </a:r>
          </a:p>
        </p:txBody>
      </p:sp>
      <p:sp>
        <p:nvSpPr>
          <p:cNvPr id="4" name="Foliennummernplatzhalter 3"/>
          <p:cNvSpPr>
            <a:spLocks noGrp="1"/>
          </p:cNvSpPr>
          <p:nvPr>
            <p:ph type="sldNum" sz="quarter" idx="12"/>
          </p:nvPr>
        </p:nvSpPr>
        <p:spPr/>
        <p:txBody>
          <a:bodyPr/>
          <a:lstStyle/>
          <a:p>
            <a:pPr>
              <a:defRPr/>
            </a:pPr>
            <a:fld id="{43C4F691-8554-4161-90FF-FFBE54F062D2}" type="slidenum">
              <a:rPr lang="de-DE" smtClean="0"/>
              <a:pPr>
                <a:defRPr/>
              </a:pPr>
              <a:t>49</a:t>
            </a:fld>
            <a:endParaRPr lang="de-DE"/>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B9E98718-BFCA-42D2-B5E3-3C963BB79958}"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a:t>
            </a:fld>
            <a:endParaRPr lang="de-DE" sz="1400" kern="0">
              <a:solidFill>
                <a:srgbClr val="000000"/>
              </a:solidFill>
              <a:latin typeface="Times New Roman" pitchFamily="18"/>
              <a:ea typeface="Arial Unicode MS" pitchFamily="2"/>
              <a:cs typeface="Tahoma" pitchFamily="2"/>
            </a:endParaRPr>
          </a:p>
        </p:txBody>
      </p:sp>
      <p:sp>
        <p:nvSpPr>
          <p:cNvPr id="4" name="Rectangle 3"/>
          <p:cNvSpPr>
            <a:spLocks noChangeArrowheads="1"/>
          </p:cNvSpPr>
          <p:nvPr/>
        </p:nvSpPr>
        <p:spPr bwMode="auto">
          <a:xfrm>
            <a:off x="641648" y="1700808"/>
            <a:ext cx="3048000" cy="1200329"/>
          </a:xfrm>
          <a:prstGeom prst="rect">
            <a:avLst/>
          </a:prstGeom>
          <a:solidFill>
            <a:srgbClr val="002060"/>
          </a:solidFill>
          <a:ln w="12700">
            <a:noFill/>
            <a:miter lim="800000"/>
            <a:headEnd type="none" w="sm" len="sm"/>
            <a:tailEnd type="none" w="sm" len="sm"/>
          </a:ln>
        </p:spPr>
        <p:txBody>
          <a:bodyPr>
            <a:spAutoFit/>
          </a:bodyPr>
          <a:lstStyle/>
          <a:p>
            <a:pPr algn="ctr" eaLnBrk="0" hangingPunct="0"/>
            <a:r>
              <a:rPr lang="de-DE" sz="3600" b="1" smtClean="0">
                <a:solidFill>
                  <a:schemeClr val="bg1"/>
                </a:solidFill>
                <a:latin typeface="+mn-lt"/>
                <a:cs typeface="Arial" pitchFamily="34" charset="0"/>
              </a:rPr>
              <a:t>Knowledge economy</a:t>
            </a:r>
            <a:endParaRPr lang="de-DE" sz="3600" b="1">
              <a:solidFill>
                <a:schemeClr val="bg1"/>
              </a:solidFill>
              <a:latin typeface="+mn-lt"/>
              <a:cs typeface="Arial" pitchFamily="34" charset="0"/>
            </a:endParaRPr>
          </a:p>
        </p:txBody>
      </p:sp>
      <p:sp>
        <p:nvSpPr>
          <p:cNvPr id="5" name="Rectangle 3"/>
          <p:cNvSpPr>
            <a:spLocks noChangeArrowheads="1"/>
          </p:cNvSpPr>
          <p:nvPr/>
        </p:nvSpPr>
        <p:spPr bwMode="auto">
          <a:xfrm>
            <a:off x="5280248" y="1700808"/>
            <a:ext cx="3048000" cy="1200329"/>
          </a:xfrm>
          <a:prstGeom prst="rect">
            <a:avLst/>
          </a:prstGeom>
          <a:solidFill>
            <a:srgbClr val="002060"/>
          </a:solidFill>
          <a:ln w="12700">
            <a:noFill/>
            <a:miter lim="800000"/>
            <a:headEnd type="none" w="sm" len="sm"/>
            <a:tailEnd type="none" w="sm" len="sm"/>
          </a:ln>
        </p:spPr>
        <p:txBody>
          <a:bodyPr>
            <a:spAutoFit/>
          </a:bodyPr>
          <a:lstStyle/>
          <a:p>
            <a:pPr algn="ctr" eaLnBrk="0" hangingPunct="0"/>
            <a:r>
              <a:rPr lang="de-DE" sz="3600" b="1" smtClean="0">
                <a:solidFill>
                  <a:schemeClr val="bg1"/>
                </a:solidFill>
                <a:latin typeface="+mn-lt"/>
                <a:cs typeface="Arial" pitchFamily="34" charset="0"/>
              </a:rPr>
              <a:t>Knowledge ecology</a:t>
            </a:r>
            <a:endParaRPr lang="de-DE" sz="3600" b="1">
              <a:solidFill>
                <a:schemeClr val="bg1"/>
              </a:solidFill>
              <a:latin typeface="+mn-lt"/>
              <a:cs typeface="Arial" pitchFamily="34" charset="0"/>
            </a:endParaRPr>
          </a:p>
        </p:txBody>
      </p:sp>
      <p:sp>
        <p:nvSpPr>
          <p:cNvPr id="6" name="Foliennummernplatzhalter 5"/>
          <p:cNvSpPr>
            <a:spLocks noGrp="1"/>
          </p:cNvSpPr>
          <p:nvPr>
            <p:ph type="sldNum" sz="quarter" idx="10"/>
          </p:nvPr>
        </p:nvSpPr>
        <p:spPr/>
        <p:txBody>
          <a:bodyPr/>
          <a:lstStyle/>
          <a:p>
            <a:pPr>
              <a:defRPr/>
            </a:pPr>
            <a:endParaRPr lang="de-DE" smtClean="0"/>
          </a:p>
          <a:p>
            <a:pPr>
              <a:defRPr/>
            </a:pPr>
            <a:fld id="{218A19C9-F402-4792-8AFD-69E5996E1F96}" type="slidenum">
              <a:rPr lang="de-DE" smtClean="0"/>
              <a:pPr>
                <a:defRPr/>
              </a:pPr>
              <a:t>5</a:t>
            </a:fld>
            <a:endParaRPr lang="de-DE"/>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51520" y="116632"/>
            <a:ext cx="5586413" cy="6432550"/>
          </a:xfrm>
          <a:prstGeom prst="rect">
            <a:avLst/>
          </a:prstGeom>
          <a:noFill/>
          <a:ln w="9525">
            <a:noFill/>
            <a:miter lim="800000"/>
            <a:headEnd/>
            <a:tailEnd/>
          </a:ln>
        </p:spPr>
      </p:pic>
      <p:sp>
        <p:nvSpPr>
          <p:cNvPr id="35" name="AutoShape 6">
            <a:hlinkClick r:id="rId4" action="ppaction://hlinksldjump"/>
          </p:cNvPr>
          <p:cNvSpPr>
            <a:spLocks/>
          </p:cNvSpPr>
          <p:nvPr/>
        </p:nvSpPr>
        <p:spPr bwMode="auto">
          <a:xfrm>
            <a:off x="7452320" y="4293096"/>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4F81BD"/>
          </a:solidFill>
          <a:ln w="12701">
            <a:solidFill>
              <a:srgbClr val="000000"/>
            </a:solidFill>
            <a:prstDash val="solid"/>
            <a:miter lim="800000"/>
            <a:headEnd/>
            <a:tailEnd/>
          </a:ln>
        </p:spPr>
        <p:txBody>
          <a:bodyPr lIns="18004" tIns="10799" rIns="18004" bIns="10799" anchor="ctr" anchorCtr="1">
            <a:spAutoFit/>
          </a:bodyPr>
          <a:lstStyle/>
          <a:p>
            <a:endParaRPr lang="de-DE"/>
          </a:p>
        </p:txBody>
      </p:sp>
      <p:sp>
        <p:nvSpPr>
          <p:cNvPr id="4" name="Foliennummernplatzhalter 3"/>
          <p:cNvSpPr>
            <a:spLocks noGrp="1"/>
          </p:cNvSpPr>
          <p:nvPr>
            <p:ph type="sldNum" sz="quarter" idx="12"/>
          </p:nvPr>
        </p:nvSpPr>
        <p:spPr/>
        <p:txBody>
          <a:bodyPr/>
          <a:lstStyle/>
          <a:p>
            <a:pPr>
              <a:defRPr/>
            </a:pPr>
            <a:fld id="{43C4F691-8554-4161-90FF-FFBE54F062D2}" type="slidenum">
              <a:rPr lang="de-DE" smtClean="0"/>
              <a:pPr>
                <a:defRPr/>
              </a:pPr>
              <a:t>50</a:t>
            </a:fld>
            <a:endParaRPr lang="de-DE"/>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smtClean="0">
                <a:solidFill>
                  <a:schemeClr val="bg1"/>
                </a:solidFill>
              </a:rPr>
              <a:t>Proprietary and open Informations markets</a:t>
            </a:r>
            <a:endParaRPr lang="de-DE" sz="2000">
              <a:solidFill>
                <a:schemeClr val="bg1"/>
              </a:solidFill>
              <a:latin typeface="+mn-lt"/>
            </a:endParaRPr>
          </a:p>
        </p:txBody>
      </p:sp>
      <p:sp>
        <p:nvSpPr>
          <p:cNvPr id="4" name="Textfeld 3"/>
          <p:cNvSpPr txBox="1">
            <a:spLocks noChangeArrowheads="1"/>
          </p:cNvSpPr>
          <p:nvPr/>
        </p:nvSpPr>
        <p:spPr bwMode="auto">
          <a:xfrm>
            <a:off x="611560" y="764704"/>
            <a:ext cx="7776864" cy="738664"/>
          </a:xfrm>
          <a:prstGeom prst="rect">
            <a:avLst/>
          </a:prstGeom>
          <a:noFill/>
          <a:ln w="9525">
            <a:noFill/>
            <a:miter lim="800000"/>
            <a:headEnd/>
            <a:tailEnd/>
          </a:ln>
        </p:spPr>
        <p:txBody>
          <a:bodyPr wrap="square">
            <a:spAutoFit/>
          </a:bodyPr>
          <a:lstStyle/>
          <a:p>
            <a:pPr algn="ctr">
              <a:lnSpc>
                <a:spcPct val="150000"/>
              </a:lnSpc>
            </a:pPr>
            <a:r>
              <a:rPr lang="de-DE" sz="2800" b="1" smtClean="0">
                <a:solidFill>
                  <a:srgbClr val="002060"/>
                </a:solidFill>
                <a:latin typeface="+mn-lt"/>
              </a:rPr>
              <a:t>access to and use of knowledge and information</a:t>
            </a:r>
            <a:endParaRPr lang="de-DE" sz="2800" b="1">
              <a:solidFill>
                <a:srgbClr val="002060"/>
              </a:solidFill>
              <a:latin typeface="+mn-lt"/>
            </a:endParaRPr>
          </a:p>
        </p:txBody>
      </p:sp>
      <p:grpSp>
        <p:nvGrpSpPr>
          <p:cNvPr id="2" name="Gruppieren 6"/>
          <p:cNvGrpSpPr/>
          <p:nvPr/>
        </p:nvGrpSpPr>
        <p:grpSpPr>
          <a:xfrm>
            <a:off x="671736" y="1628800"/>
            <a:ext cx="3048000" cy="2354197"/>
            <a:chOff x="467544" y="4437112"/>
            <a:chExt cx="3048000" cy="2354197"/>
          </a:xfrm>
        </p:grpSpPr>
        <p:sp>
          <p:nvSpPr>
            <p:cNvPr id="6" name="Rectangle 3"/>
            <p:cNvSpPr>
              <a:spLocks noChangeArrowheads="1"/>
            </p:cNvSpPr>
            <p:nvPr/>
          </p:nvSpPr>
          <p:spPr bwMode="auto">
            <a:xfrm>
              <a:off x="467544" y="5221649"/>
              <a:ext cx="3048000" cy="1569660"/>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400" b="1" smtClean="0">
                  <a:solidFill>
                    <a:srgbClr val="002060"/>
                  </a:solidFill>
                  <a:latin typeface="+mn-lt"/>
                  <a:cs typeface="Arial" pitchFamily="34" charset="0"/>
                </a:rPr>
                <a:t>proprietary</a:t>
              </a:r>
            </a:p>
            <a:p>
              <a:pPr algn="ctr" eaLnBrk="0" hangingPunct="0"/>
              <a:r>
                <a:rPr lang="de-DE" sz="2400" b="1" smtClean="0">
                  <a:solidFill>
                    <a:srgbClr val="002060"/>
                  </a:solidFill>
                  <a:latin typeface="+mn-lt"/>
                  <a:cs typeface="Arial" pitchFamily="34" charset="0"/>
                </a:rPr>
                <a:t>private</a:t>
              </a:r>
            </a:p>
            <a:p>
              <a:pPr algn="ctr" eaLnBrk="0" hangingPunct="0"/>
              <a:r>
                <a:rPr lang="de-DE" sz="2400" b="1" smtClean="0">
                  <a:solidFill>
                    <a:srgbClr val="002060"/>
                  </a:solidFill>
                  <a:latin typeface="+mn-lt"/>
                  <a:cs typeface="Arial" pitchFamily="34" charset="0"/>
                </a:rPr>
                <a:t>commercial</a:t>
              </a:r>
            </a:p>
            <a:p>
              <a:pPr algn="ctr" eaLnBrk="0" hangingPunct="0"/>
              <a:r>
                <a:rPr lang="de-DE" sz="2400" b="1" smtClean="0">
                  <a:solidFill>
                    <a:srgbClr val="002060"/>
                  </a:solidFill>
                  <a:latin typeface="+mn-lt"/>
                  <a:cs typeface="Arial" pitchFamily="34" charset="0"/>
                </a:rPr>
                <a:t>Information markets</a:t>
              </a:r>
              <a:endParaRPr lang="de-DE" sz="2400" b="1">
                <a:solidFill>
                  <a:srgbClr val="002060"/>
                </a:solidFill>
                <a:latin typeface="+mn-lt"/>
                <a:cs typeface="Arial" pitchFamily="34" charset="0"/>
              </a:endParaRPr>
            </a:p>
          </p:txBody>
        </p:sp>
        <p:sp>
          <p:nvSpPr>
            <p:cNvPr id="7" name="Pfeil nach unten 6"/>
            <p:cNvSpPr/>
            <p:nvPr/>
          </p:nvSpPr>
          <p:spPr>
            <a:xfrm>
              <a:off x="2051720" y="443711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grpSp>
        <p:nvGrpSpPr>
          <p:cNvPr id="3" name="Gruppieren 9"/>
          <p:cNvGrpSpPr/>
          <p:nvPr/>
        </p:nvGrpSpPr>
        <p:grpSpPr>
          <a:xfrm>
            <a:off x="5310336" y="1628800"/>
            <a:ext cx="3048000" cy="2425635"/>
            <a:chOff x="5044306" y="4437112"/>
            <a:chExt cx="3048000" cy="2425635"/>
          </a:xfrm>
        </p:grpSpPr>
        <p:sp>
          <p:nvSpPr>
            <p:cNvPr id="9" name="Rectangle 3"/>
            <p:cNvSpPr>
              <a:spLocks noChangeArrowheads="1"/>
            </p:cNvSpPr>
            <p:nvPr/>
          </p:nvSpPr>
          <p:spPr bwMode="auto">
            <a:xfrm>
              <a:off x="5044306" y="5293087"/>
              <a:ext cx="3048000" cy="1569660"/>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400" b="1" smtClean="0">
                  <a:solidFill>
                    <a:srgbClr val="002060"/>
                  </a:solidFill>
                  <a:latin typeface="+mn-lt"/>
                  <a:cs typeface="Arial" pitchFamily="34" charset="0"/>
                </a:rPr>
                <a:t>open</a:t>
              </a:r>
            </a:p>
            <a:p>
              <a:pPr algn="ctr" eaLnBrk="0" hangingPunct="0"/>
              <a:r>
                <a:rPr lang="de-DE" sz="2400" b="1" smtClean="0">
                  <a:solidFill>
                    <a:srgbClr val="002060"/>
                  </a:solidFill>
                  <a:latin typeface="+mn-lt"/>
                  <a:cs typeface="Arial" pitchFamily="34" charset="0"/>
                </a:rPr>
                <a:t>public</a:t>
              </a:r>
            </a:p>
            <a:p>
              <a:pPr algn="ctr" eaLnBrk="0" hangingPunct="0"/>
              <a:r>
                <a:rPr lang="de-DE" sz="2400" b="1" smtClean="0">
                  <a:solidFill>
                    <a:srgbClr val="002060"/>
                  </a:solidFill>
                  <a:latin typeface="+mn-lt"/>
                  <a:cs typeface="Arial" pitchFamily="34" charset="0"/>
                </a:rPr>
                <a:t>commons-based</a:t>
              </a:r>
            </a:p>
            <a:p>
              <a:pPr algn="ctr" eaLnBrk="0" hangingPunct="0"/>
              <a:r>
                <a:rPr lang="de-DE" sz="2400" b="1" smtClean="0">
                  <a:solidFill>
                    <a:srgbClr val="002060"/>
                  </a:solidFill>
                  <a:latin typeface="+mn-lt"/>
                  <a:cs typeface="Arial" pitchFamily="34" charset="0"/>
                </a:rPr>
                <a:t>Information markets</a:t>
              </a:r>
              <a:endParaRPr lang="de-DE" sz="2400" b="1">
                <a:solidFill>
                  <a:srgbClr val="002060"/>
                </a:solidFill>
                <a:latin typeface="+mn-lt"/>
                <a:cs typeface="Arial" pitchFamily="34" charset="0"/>
              </a:endParaRPr>
            </a:p>
          </p:txBody>
        </p:sp>
        <p:sp>
          <p:nvSpPr>
            <p:cNvPr id="10" name="Pfeil nach unten 9"/>
            <p:cNvSpPr/>
            <p:nvPr/>
          </p:nvSpPr>
          <p:spPr>
            <a:xfrm>
              <a:off x="6372200" y="443711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11" name="Rectangle 3"/>
          <p:cNvSpPr>
            <a:spLocks noChangeArrowheads="1"/>
          </p:cNvSpPr>
          <p:nvPr/>
        </p:nvSpPr>
        <p:spPr bwMode="auto">
          <a:xfrm>
            <a:off x="641648" y="4479503"/>
            <a:ext cx="3048000" cy="461665"/>
          </a:xfrm>
          <a:prstGeom prst="rect">
            <a:avLst/>
          </a:prstGeom>
          <a:solidFill>
            <a:srgbClr val="002060"/>
          </a:solidFill>
          <a:ln w="12700">
            <a:noFill/>
            <a:miter lim="800000"/>
            <a:headEnd type="none" w="sm" len="sm"/>
            <a:tailEnd type="none" w="sm" len="sm"/>
          </a:ln>
        </p:spPr>
        <p:txBody>
          <a:bodyPr>
            <a:spAutoFit/>
          </a:bodyPr>
          <a:lstStyle/>
          <a:p>
            <a:pPr algn="ctr" eaLnBrk="0" hangingPunct="0"/>
            <a:r>
              <a:rPr lang="de-DE" sz="2400" b="1" smtClean="0">
                <a:solidFill>
                  <a:schemeClr val="bg1"/>
                </a:solidFill>
                <a:latin typeface="+mn-lt"/>
                <a:cs typeface="Arial" pitchFamily="34" charset="0"/>
              </a:rPr>
              <a:t>Knowledge economy</a:t>
            </a:r>
            <a:endParaRPr lang="de-DE" sz="2400" b="1">
              <a:solidFill>
                <a:schemeClr val="bg1"/>
              </a:solidFill>
              <a:latin typeface="+mn-lt"/>
              <a:cs typeface="Arial" pitchFamily="34" charset="0"/>
            </a:endParaRPr>
          </a:p>
        </p:txBody>
      </p:sp>
      <p:sp>
        <p:nvSpPr>
          <p:cNvPr id="13" name="Rectangle 3"/>
          <p:cNvSpPr>
            <a:spLocks noChangeArrowheads="1"/>
          </p:cNvSpPr>
          <p:nvPr/>
        </p:nvSpPr>
        <p:spPr bwMode="auto">
          <a:xfrm>
            <a:off x="5280248" y="4479503"/>
            <a:ext cx="3048000" cy="461665"/>
          </a:xfrm>
          <a:prstGeom prst="rect">
            <a:avLst/>
          </a:prstGeom>
          <a:solidFill>
            <a:srgbClr val="002060"/>
          </a:solidFill>
          <a:ln w="12700">
            <a:noFill/>
            <a:miter lim="800000"/>
            <a:headEnd type="none" w="sm" len="sm"/>
            <a:tailEnd type="none" w="sm" len="sm"/>
          </a:ln>
        </p:spPr>
        <p:txBody>
          <a:bodyPr>
            <a:spAutoFit/>
          </a:bodyPr>
          <a:lstStyle/>
          <a:p>
            <a:pPr algn="ctr" eaLnBrk="0" hangingPunct="0"/>
            <a:r>
              <a:rPr lang="de-DE" sz="2400" b="1" smtClean="0">
                <a:solidFill>
                  <a:schemeClr val="bg1"/>
                </a:solidFill>
                <a:latin typeface="+mn-lt"/>
                <a:cs typeface="Arial" pitchFamily="34" charset="0"/>
              </a:rPr>
              <a:t>Knowledge ecology</a:t>
            </a:r>
            <a:endParaRPr lang="de-DE" sz="2400" b="1">
              <a:solidFill>
                <a:schemeClr val="bg1"/>
              </a:solidFill>
              <a:latin typeface="+mn-lt"/>
              <a:cs typeface="Arial" pitchFamily="34" charset="0"/>
            </a:endParaRPr>
          </a:p>
        </p:txBody>
      </p:sp>
      <p:sp>
        <p:nvSpPr>
          <p:cNvPr id="12"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6</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cstate="print"/>
          <a:srcRect/>
          <a:stretch>
            <a:fillRect/>
          </a:stretch>
        </p:blipFill>
        <p:spPr bwMode="auto">
          <a:xfrm>
            <a:off x="1043608" y="836712"/>
            <a:ext cx="7128792" cy="5328592"/>
          </a:xfrm>
          <a:prstGeom prst="rect">
            <a:avLst/>
          </a:prstGeom>
          <a:noFill/>
          <a:ln w="9525">
            <a:noFill/>
            <a:miter lim="800000"/>
            <a:headEnd/>
            <a:tailEnd/>
          </a:ln>
        </p:spPr>
      </p:pic>
      <p:sp>
        <p:nvSpPr>
          <p:cNvPr id="6" name="Rectangle 2"/>
          <p:cNvSpPr txBox="1">
            <a:spLocks/>
          </p:cNvSpPr>
          <p:nvPr/>
        </p:nvSpPr>
        <p:spPr bwMode="auto">
          <a:xfrm>
            <a:off x="0" y="-27384"/>
            <a:ext cx="9144000" cy="720080"/>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200" b="0" i="0" u="none" strike="noStrike" kern="1200" cap="none" spc="0" normalizeH="0" baseline="0" noProof="0" smtClean="0">
                <a:ln>
                  <a:noFill/>
                </a:ln>
                <a:solidFill>
                  <a:schemeClr val="bg1"/>
                </a:solidFill>
                <a:effectLst/>
                <a:uLnTx/>
                <a:uFillTx/>
                <a:latin typeface="+mn-lt"/>
                <a:ea typeface="Arial Unicode MS" pitchFamily="2"/>
                <a:cs typeface="Tahoma" pitchFamily="2"/>
              </a:rPr>
              <a:t>Knowledge economy – knowledge ecology</a:t>
            </a:r>
            <a:endParaRPr kumimoji="0" lang="de-DE" sz="22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2492896"/>
            <a:ext cx="7560840" cy="2862322"/>
          </a:xfrm>
          <a:prstGeom prst="rect">
            <a:avLst/>
          </a:prstGeom>
          <a:noFill/>
        </p:spPr>
        <p:txBody>
          <a:bodyPr wrap="square" rtlCol="0">
            <a:spAutoFit/>
          </a:bodyPr>
          <a:lstStyle/>
          <a:p>
            <a:pPr algn="ctr"/>
            <a:r>
              <a:rPr lang="en-US" sz="2000" smtClean="0">
                <a:latin typeface="+mn-lt"/>
              </a:rPr>
              <a:t>Knowledge economy the private commercial exploitation of knowledge and information</a:t>
            </a:r>
          </a:p>
          <a:p>
            <a:pPr algn="ctr"/>
            <a:endParaRPr lang="en-US" sz="2000" smtClean="0">
              <a:latin typeface="+mn-lt"/>
            </a:endParaRPr>
          </a:p>
          <a:p>
            <a:pPr algn="ctr"/>
            <a:r>
              <a:rPr lang="en-US" sz="2000" smtClean="0">
                <a:latin typeface="+mn-lt"/>
              </a:rPr>
              <a:t>Distributed, sold or licenced on global information markets</a:t>
            </a:r>
          </a:p>
          <a:p>
            <a:pPr algn="ctr"/>
            <a:endParaRPr lang="en-US" sz="2000" smtClean="0">
              <a:latin typeface="+mn-lt"/>
            </a:endParaRPr>
          </a:p>
          <a:p>
            <a:pPr algn="ctr"/>
            <a:r>
              <a:rPr lang="en-US" sz="2000" smtClean="0">
                <a:latin typeface="+mn-lt"/>
              </a:rPr>
              <a:t>Information products - protected by copyright and considered private intellectual property</a:t>
            </a:r>
          </a:p>
          <a:p>
            <a:pPr algn="ctr"/>
            <a:endParaRPr lang="en-US" sz="2000" smtClean="0">
              <a:latin typeface="+mn-lt"/>
            </a:endParaRPr>
          </a:p>
          <a:p>
            <a:pPr algn="ctr"/>
            <a:r>
              <a:rPr lang="en-US" sz="2000" smtClean="0">
                <a:latin typeface="+mn-lt"/>
              </a:rPr>
              <a:t> people can thus be excluded from an unrestricted use of knowledge.</a:t>
            </a:r>
          </a:p>
        </p:txBody>
      </p:sp>
      <p:sp>
        <p:nvSpPr>
          <p:cNvPr id="5" name="Rectangle 2"/>
          <p:cNvSpPr txBox="1">
            <a:spLocks/>
          </p:cNvSpPr>
          <p:nvPr/>
        </p:nvSpPr>
        <p:spPr bwMode="auto">
          <a:xfrm>
            <a:off x="2267744" y="620688"/>
            <a:ext cx="4536504" cy="1512168"/>
          </a:xfrm>
          <a:prstGeom prst="rect">
            <a:avLst/>
          </a:prstGeom>
          <a:solidFill>
            <a:srgbClr val="002060"/>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3600" b="0" i="0" u="none" strike="noStrike" kern="1200" cap="none" spc="0" normalizeH="0" baseline="0" noProof="0" smtClean="0">
                <a:ln>
                  <a:noFill/>
                </a:ln>
                <a:solidFill>
                  <a:schemeClr val="bg1"/>
                </a:solidFill>
                <a:effectLst/>
                <a:uLnTx/>
                <a:uFillTx/>
                <a:latin typeface="Calibri" pitchFamily="34"/>
                <a:ea typeface="Arial Unicode MS" pitchFamily="2"/>
                <a:cs typeface="Tahoma" pitchFamily="2"/>
              </a:rPr>
              <a:t>Knowledge</a:t>
            </a:r>
            <a:r>
              <a:rPr kumimoji="0" lang="de-DE" sz="3600" b="0" i="0" u="none" strike="noStrike" kern="1200" cap="none" spc="0" normalizeH="0" noProof="0" smtClean="0">
                <a:ln>
                  <a:noFill/>
                </a:ln>
                <a:solidFill>
                  <a:schemeClr val="bg1"/>
                </a:solidFill>
                <a:effectLst/>
                <a:uLnTx/>
                <a:uFillTx/>
                <a:latin typeface="Calibri" pitchFamily="34"/>
                <a:ea typeface="Arial Unicode MS" pitchFamily="2"/>
                <a:cs typeface="Tahoma" pitchFamily="2"/>
              </a:rPr>
              <a:t> economy</a:t>
            </a:r>
            <a:endParaRPr kumimoji="0" lang="de-DE" sz="3600" b="0" i="0" u="none" strike="noStrike" kern="1200" cap="none" spc="0" normalizeH="0" baseline="0" noProof="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3156012" y="980728"/>
            <a:ext cx="3048000" cy="1077218"/>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3200" smtClean="0">
                <a:solidFill>
                  <a:schemeClr val="bg1"/>
                </a:solidFill>
                <a:latin typeface="+mn-lt"/>
                <a:cs typeface="Arial" pitchFamily="34" charset="0"/>
              </a:rPr>
              <a:t>Knowledge economy</a:t>
            </a:r>
            <a:endParaRPr lang="de-DE" sz="3200">
              <a:solidFill>
                <a:schemeClr val="bg1"/>
              </a:solidFill>
              <a:latin typeface="+mn-lt"/>
              <a:cs typeface="Arial" pitchFamily="34" charset="0"/>
            </a:endParaRPr>
          </a:p>
        </p:txBody>
      </p:sp>
      <p:sp>
        <p:nvSpPr>
          <p:cNvPr id="13" name="Rectangle 3"/>
          <p:cNvSpPr>
            <a:spLocks noChangeArrowheads="1"/>
          </p:cNvSpPr>
          <p:nvPr/>
        </p:nvSpPr>
        <p:spPr bwMode="auto">
          <a:xfrm>
            <a:off x="2771800" y="2420888"/>
            <a:ext cx="3816424" cy="1077218"/>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3200" smtClean="0">
                <a:solidFill>
                  <a:schemeClr val="bg1"/>
                </a:solidFill>
                <a:latin typeface="+mn-lt"/>
                <a:cs typeface="Arial" pitchFamily="34" charset="0"/>
              </a:rPr>
              <a:t>Publishing industry in science</a:t>
            </a:r>
            <a:endParaRPr lang="de-DE" sz="3200">
              <a:solidFill>
                <a:schemeClr val="bg1"/>
              </a:solidFill>
              <a:latin typeface="+mn-lt"/>
              <a:cs typeface="Arial" pitchFamily="34" charset="0"/>
            </a:endParaRPr>
          </a:p>
        </p:txBody>
      </p:sp>
      <p:sp>
        <p:nvSpPr>
          <p:cNvPr id="15" name="Rectangle 3"/>
          <p:cNvSpPr>
            <a:spLocks noChangeArrowheads="1"/>
          </p:cNvSpPr>
          <p:nvPr/>
        </p:nvSpPr>
        <p:spPr bwMode="auto">
          <a:xfrm>
            <a:off x="3156012" y="3861048"/>
            <a:ext cx="3048000" cy="1077218"/>
          </a:xfrm>
          <a:prstGeom prst="rect">
            <a:avLst/>
          </a:prstGeom>
          <a:solidFill>
            <a:srgbClr val="002060"/>
          </a:solidFill>
          <a:ln w="12700">
            <a:noFill/>
            <a:miter lim="800000"/>
            <a:headEnd type="none" w="sm" len="sm"/>
            <a:tailEnd type="none" w="sm" len="sm"/>
          </a:ln>
        </p:spPr>
        <p:txBody>
          <a:bodyPr wrap="square">
            <a:spAutoFit/>
          </a:bodyPr>
          <a:lstStyle/>
          <a:p>
            <a:pPr algn="ctr" eaLnBrk="0" hangingPunct="0"/>
            <a:r>
              <a:rPr lang="de-DE" sz="3200" smtClean="0">
                <a:solidFill>
                  <a:schemeClr val="bg1"/>
                </a:solidFill>
                <a:latin typeface="+mn-lt"/>
                <a:cs typeface="Arial" pitchFamily="34" charset="0"/>
              </a:rPr>
              <a:t>Journal publishing</a:t>
            </a:r>
            <a:endParaRPr lang="de-DE" sz="3200">
              <a:solidFill>
                <a:schemeClr val="bg1"/>
              </a:solidFill>
              <a:latin typeface="+mn-lt"/>
              <a:cs typeface="Arial" pitchFamily="34" charset="0"/>
            </a:endParaRPr>
          </a:p>
        </p:txBody>
      </p:sp>
      <p:sp>
        <p:nvSpPr>
          <p:cNvPr id="5" name="Foliennummernplatzhalter 5"/>
          <p:cNvSpPr txBox="1">
            <a:spLocks noGrp="1"/>
          </p:cNvSpPr>
          <p:nvPr>
            <p:ph type="sldNum" sz="quarter" idx="4"/>
          </p:nvPr>
        </p:nvSpPr>
        <p:spPr>
          <a:xfrm>
            <a:off x="8388424" y="6309320"/>
            <a:ext cx="442392" cy="473075"/>
          </a:xfrm>
          <a:prstGeom prst="rect">
            <a:avLst/>
          </a:prstGeom>
          <a:noFill/>
          <a:ln>
            <a:noFill/>
          </a:ln>
        </p:spPr>
        <p:txBody>
          <a:bodyPr vert="horz" wrap="square" lIns="0" tIns="0" rIns="0" bIns="0" anchor="ctr" anchorCtr="0" compatLnSpc="1"/>
          <a:lstStyle>
            <a:lvl1pPr marL="0" marR="0" lvl="0" indent="0" algn="r" defTabSz="914400" rtl="0" fontAlgn="auto" hangingPunct="0">
              <a:lnSpc>
                <a:spcPct val="100000"/>
              </a:lnSpc>
              <a:spcBef>
                <a:spcPts val="0"/>
              </a:spcBef>
              <a:spcAft>
                <a:spcPts val="0"/>
              </a:spcAft>
              <a:buNone/>
              <a:tabLst/>
              <a:defRPr lang="de-DE" sz="1400" b="1"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lang="de-DE" smtClean="0"/>
              <a:pPr>
                <a:defRPr/>
              </a:pPr>
              <a:t>9</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file:///C:/Dokumente%20und%20Einstellungen/00-Laufendes/Vortraege2010/IFLA-Goetebur/Goteborg2010-PP-HM260710-OO.odp/Network</Template>
  <TotalTime>0</TotalTime>
  <Words>2621</Words>
  <Application>Microsoft Office PowerPoint</Application>
  <PresentationFormat>Bildschirmpräsentation (4:3)</PresentationFormat>
  <Paragraphs>630</Paragraphs>
  <Slides>50</Slides>
  <Notes>50</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Standard 1</vt:lpstr>
      <vt:lpstr>Rainer Kuhlen  Department of Computer and Information Science University of Konstanz, Germany </vt:lpstr>
      <vt:lpstr>Folie 2</vt:lpstr>
      <vt:lpstr>EIS European Information Science</vt:lpstr>
      <vt:lpstr>Content - Topics</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Open Access  a way of institutionalizing  knowledge as a commons</vt:lpstr>
      <vt:lpstr>Open Access -  way of institutionalizing  knowledge as a commons</vt:lpstr>
      <vt:lpstr>Open Access -  way of institutionalizing  knowledge as a commons</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regulations in copyright law for document delivery</dc:title>
  <dc:creator>hmueller</dc:creator>
  <cp:lastModifiedBy>rk</cp:lastModifiedBy>
  <cp:revision>266</cp:revision>
  <cp:lastPrinted>1601-01-01T00:00:00Z</cp:lastPrinted>
  <dcterms:created xsi:type="dcterms:W3CDTF">2010-07-07T12:18:28Z</dcterms:created>
  <dcterms:modified xsi:type="dcterms:W3CDTF">2013-06-06T05:26:31Z</dcterms:modified>
</cp:coreProperties>
</file>