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7" r:id="rId2"/>
    <p:sldId id="393" r:id="rId3"/>
    <p:sldId id="420" r:id="rId4"/>
    <p:sldId id="419" r:id="rId5"/>
    <p:sldId id="394" r:id="rId6"/>
    <p:sldId id="408" r:id="rId7"/>
    <p:sldId id="407" r:id="rId8"/>
    <p:sldId id="409" r:id="rId9"/>
    <p:sldId id="410" r:id="rId10"/>
    <p:sldId id="411" r:id="rId11"/>
    <p:sldId id="412" r:id="rId12"/>
    <p:sldId id="424" r:id="rId13"/>
    <p:sldId id="406" r:id="rId14"/>
    <p:sldId id="423" r:id="rId15"/>
    <p:sldId id="417" r:id="rId16"/>
    <p:sldId id="418" r:id="rId17"/>
    <p:sldId id="395" r:id="rId18"/>
    <p:sldId id="396" r:id="rId19"/>
    <p:sldId id="397" r:id="rId20"/>
    <p:sldId id="399" r:id="rId21"/>
    <p:sldId id="379" r:id="rId22"/>
    <p:sldId id="400" r:id="rId23"/>
    <p:sldId id="398" r:id="rId24"/>
    <p:sldId id="401" r:id="rId25"/>
    <p:sldId id="425" r:id="rId26"/>
    <p:sldId id="434" r:id="rId27"/>
    <p:sldId id="428" r:id="rId28"/>
    <p:sldId id="427" r:id="rId29"/>
    <p:sldId id="426" r:id="rId30"/>
    <p:sldId id="375" r:id="rId31"/>
    <p:sldId id="429" r:id="rId32"/>
    <p:sldId id="431" r:id="rId33"/>
    <p:sldId id="432" r:id="rId34"/>
    <p:sldId id="430" r:id="rId35"/>
    <p:sldId id="414" r:id="rId36"/>
    <p:sldId id="402" r:id="rId37"/>
    <p:sldId id="392" r:id="rId38"/>
    <p:sldId id="433" r:id="rId39"/>
    <p:sldId id="390" r:id="rId40"/>
    <p:sldId id="415" r:id="rId41"/>
    <p:sldId id="404" r:id="rId42"/>
    <p:sldId id="389" r:id="rId43"/>
    <p:sldId id="374" r:id="rId44"/>
    <p:sldId id="354" r:id="rId45"/>
  </p:sldIdLst>
  <p:sldSz cx="9144000" cy="6858000" type="screen4x3"/>
  <p:notesSz cx="6877050" cy="100012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4" autoAdjust="0"/>
    <p:restoredTop sz="94707" autoAdjust="0"/>
  </p:normalViewPr>
  <p:slideViewPr>
    <p:cSldViewPr>
      <p:cViewPr varScale="1">
        <p:scale>
          <a:sx n="62" d="100"/>
          <a:sy n="62" d="100"/>
        </p:scale>
        <p:origin x="-1292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9" y="34387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4D388-D9B2-4CC9-AEEF-6356A36F095E}" type="datetimeFigureOut">
              <a:rPr lang="de-DE" smtClean="0"/>
              <a:pPr/>
              <a:t>29.04.2014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F449B-82E6-41D9-BB9D-AC3D75C20D4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40B9E0B2-6349-4318-BCA3-4C68B7753837}" type="datetimeFigureOut">
              <a:rPr lang="de-DE" smtClean="0"/>
              <a:pPr/>
              <a:t>29.04.2014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7705" y="4750594"/>
            <a:ext cx="5501640" cy="4500563"/>
          </a:xfrm>
          <a:prstGeom prst="rect">
            <a:avLst/>
          </a:prstGeom>
        </p:spPr>
        <p:txBody>
          <a:bodyPr vert="horz" lIns="96442" tIns="48221" rIns="96442" bIns="48221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95404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A31BEFE6-EFEA-4A80-84D1-CAFB541CAC2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96995" y="10091540"/>
            <a:ext cx="2980055" cy="531316"/>
          </a:xfrm>
          <a:prstGeom prst="rect">
            <a:avLst/>
          </a:prstGeom>
          <a:noFill/>
          <a:ln>
            <a:noFill/>
          </a:ln>
        </p:spPr>
        <p:txBody>
          <a:bodyPr lIns="20127" tIns="0" rIns="20127" bIns="0" anchor="b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D704DEF-D7CC-4E6F-A34A-CB673AF4B70E}" type="slidenum">
              <a:rPr lang="de-DE" sz="1100" i="1" kern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44</a:t>
            </a:fld>
            <a:endParaRPr lang="de-DE" sz="1100" i="1" kern="0">
              <a:solidFill>
                <a:srgbClr val="000000"/>
              </a:solidFill>
              <a:latin typeface="Arial" pitchFamily="34"/>
              <a:ea typeface="Arial Unicode MS" pitchFamily="2"/>
              <a:cs typeface="Tahoma" pitchFamily="2"/>
            </a:endParaRPr>
          </a:p>
        </p:txBody>
      </p:sp>
      <p:sp>
        <p:nvSpPr>
          <p:cNvPr id="10649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90575" y="803275"/>
            <a:ext cx="5295900" cy="3971925"/>
          </a:xfrm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106500" name="Rectangle 3"/>
          <p:cNvSpPr txBox="1">
            <a:spLocks noGrp="1"/>
          </p:cNvSpPr>
          <p:nvPr>
            <p:ph type="body" sz="quarter" idx="1"/>
          </p:nvPr>
        </p:nvSpPr>
        <p:spPr bwMode="auto">
          <a:xfrm>
            <a:off x="916940" y="5044034"/>
            <a:ext cx="5043170" cy="4783583"/>
          </a:xfrm>
          <a:noFill/>
        </p:spPr>
        <p:txBody>
          <a:bodyPr lIns="97955" tIns="48982" rIns="97955" bIns="48982" numCol="1">
            <a:prstTxWarp prst="textNoShape">
              <a:avLst/>
            </a:prstTxWarp>
          </a:bodyPr>
          <a:lstStyle/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29.04.2014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29.04.2014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29.04.2014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-179999" y="144722"/>
            <a:ext cx="7543800" cy="1295284"/>
          </a:xfrm>
        </p:spPr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type="title" idx="4294967295"/>
          </p:nvPr>
        </p:nvSpPr>
        <p:spPr>
          <a:xfrm>
            <a:off x="539998" y="1439997"/>
            <a:ext cx="8229600" cy="719998"/>
          </a:xfrm>
        </p:spPr>
        <p:txBody>
          <a:bodyPr anchor="t"/>
          <a:lstStyle>
            <a:lvl1pPr marL="343082" indent="-343082">
              <a:spcBef>
                <a:spcPts val="700"/>
              </a:spcBef>
              <a:buClr>
                <a:srgbClr val="330066"/>
              </a:buClr>
              <a:buSzPct val="70000"/>
              <a:buFont typeface="Wingdings" pitchFamily="2"/>
              <a:buChar char="l"/>
              <a:defRPr lang="de-DE" sz="30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type="title" idx="4294967295"/>
          </p:nvPr>
        </p:nvSpPr>
        <p:spPr>
          <a:xfrm>
            <a:off x="539998" y="1439997"/>
            <a:ext cx="6479996" cy="3805915"/>
          </a:xfrm>
        </p:spPr>
        <p:txBody>
          <a:bodyPr lIns="0" tIns="0" rIns="0" bIns="0" anchor="t" anchorCtr="1"/>
          <a:lstStyle>
            <a:lvl1pPr algn="ctr" hangingPunct="0">
              <a:buNone/>
              <a:defRPr lang="de-DE" sz="4400" b="0" kern="1200"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9" name="Inhaltsplatzhalter 8"/>
          <p:cNvSpPr txBox="1">
            <a:spLocks noGrp="1"/>
          </p:cNvSpPr>
          <p:nvPr>
            <p:ph idx="1"/>
          </p:nvPr>
        </p:nvSpPr>
        <p:spPr>
          <a:xfrm>
            <a:off x="457200" y="1604515"/>
            <a:ext cx="8229243" cy="4525923"/>
          </a:xfrm>
        </p:spPr>
        <p:txBody>
          <a:bodyPr lIns="0" tIns="0" rIns="0" bIns="0"/>
          <a:lstStyle>
            <a:lvl1pPr hangingPunct="0">
              <a:defRPr lang="de-DE"/>
            </a:lvl1pPr>
          </a:lstStyle>
          <a:p>
            <a:pPr lvl="0"/>
            <a:endParaRPr lang="de-DE"/>
          </a:p>
        </p:txBody>
      </p:sp>
      <p:sp>
        <p:nvSpPr>
          <p:cNvPr id="8" name="Foliennummernplatzhalter 4"/>
          <p:cNvSpPr txBox="1"/>
          <p:nvPr userDrawn="1"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‹Nr.›</a:t>
            </a:fld>
            <a:endParaRPr lang="de-DE" sz="1400" kern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15900" y="6264275"/>
            <a:ext cx="8099425" cy="5032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1" compatLnSpc="0"/>
          <a:lstStyle/>
          <a:p>
            <a:pPr algn="ct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200" b="1" kern="0" dirty="0" err="1">
                <a:solidFill>
                  <a:srgbClr val="FFFFFF"/>
                </a:solidFill>
                <a:latin typeface="Calibri" pitchFamily="34"/>
                <a:ea typeface="Arial Unicode MS" pitchFamily="2"/>
                <a:cs typeface="Tahoma" pitchFamily="2"/>
              </a:rPr>
              <a:t>Towards</a:t>
            </a:r>
            <a:r>
              <a:rPr lang="de-DE" sz="2200" b="1" kern="0" dirty="0">
                <a:solidFill>
                  <a:srgbClr val="FFFFFF"/>
                </a:solidFill>
                <a:latin typeface="Calibri" pitchFamily="34"/>
                <a:ea typeface="Arial Unicode MS" pitchFamily="2"/>
                <a:cs typeface="Tahoma" pitchFamily="2"/>
              </a:rPr>
              <a:t> a </a:t>
            </a:r>
            <a:r>
              <a:rPr lang="de-DE" sz="2200" b="1" kern="0" dirty="0" err="1">
                <a:solidFill>
                  <a:srgbClr val="FFFFFF"/>
                </a:solidFill>
                <a:latin typeface="Calibri" pitchFamily="34"/>
                <a:ea typeface="Arial Unicode MS" pitchFamily="2"/>
                <a:cs typeface="Tahoma" pitchFamily="2"/>
              </a:rPr>
              <a:t>commons-based</a:t>
            </a:r>
            <a:r>
              <a:rPr lang="de-DE" sz="2200" b="1" kern="0" dirty="0">
                <a:solidFill>
                  <a:srgbClr val="FFFFFF"/>
                </a:solidFill>
                <a:latin typeface="Calibri" pitchFamily="34"/>
                <a:ea typeface="Arial Unicode MS" pitchFamily="2"/>
                <a:cs typeface="Tahoma" pitchFamily="2"/>
              </a:rPr>
              <a:t> copyright</a:t>
            </a:r>
            <a:r>
              <a:rPr lang="de-DE" sz="2200" b="1" kern="0" dirty="0">
                <a:solidFill>
                  <a:srgbClr val="FFFFFF"/>
                </a:solidFill>
                <a:latin typeface="Calibri" pitchFamily="34"/>
                <a:ea typeface="Arial Unicode MS" pitchFamily="2"/>
                <a:cs typeface="Arial" pitchFamily="2"/>
              </a:rPr>
              <a:t>– </a:t>
            </a:r>
            <a:r>
              <a:rPr lang="de-DE" sz="2200" b="1" kern="0" dirty="0" err="1">
                <a:solidFill>
                  <a:srgbClr val="FFFFFF"/>
                </a:solidFill>
                <a:latin typeface="Calibri" pitchFamily="34"/>
                <a:ea typeface="Arial Unicode MS" pitchFamily="2"/>
                <a:cs typeface="Arial" pitchFamily="2"/>
              </a:rPr>
              <a:t>IFLA</a:t>
            </a:r>
            <a:r>
              <a:rPr lang="de-DE" sz="2200" b="1" kern="0" dirty="0">
                <a:solidFill>
                  <a:srgbClr val="FFFFFF"/>
                </a:solidFill>
                <a:latin typeface="Calibri" pitchFamily="34"/>
                <a:ea typeface="Arial Unicode MS" pitchFamily="2"/>
                <a:cs typeface="Arial" pitchFamily="2"/>
              </a:rPr>
              <a:t> 08/2010</a:t>
            </a:r>
          </a:p>
        </p:txBody>
      </p:sp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313200" y="122401"/>
            <a:ext cx="7543800" cy="1295284"/>
          </a:xfrm>
        </p:spPr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7" name="Textplatzhalter 6"/>
          <p:cNvSpPr txBox="1">
            <a:spLocks noGrp="1"/>
          </p:cNvSpPr>
          <p:nvPr>
            <p:ph type="body" idx="4294967295"/>
          </p:nvPr>
        </p:nvSpPr>
        <p:spPr>
          <a:xfrm>
            <a:off x="457200" y="1604515"/>
            <a:ext cx="8229243" cy="4525923"/>
          </a:xfrm>
        </p:spPr>
        <p:txBody>
          <a:bodyPr lIns="0" tIns="0" rIns="0" bIns="0"/>
          <a:lstStyle>
            <a:lvl1pPr hangingPunct="0">
              <a:buNone/>
              <a:defRPr lang="de-DE"/>
            </a:lvl1pPr>
          </a:lstStyle>
          <a:p>
            <a:pPr lvl="0"/>
            <a:endParaRPr lang="de-DE"/>
          </a:p>
        </p:txBody>
      </p:sp>
      <p:sp>
        <p:nvSpPr>
          <p:cNvPr id="6" name="Datumsplatzhalter 2"/>
          <p:cNvSpPr txBox="1"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Fußzeilenplatzhalter 3"/>
          <p:cNvSpPr txBox="1"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Foliennummernplatzhalter 4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1AFB8-79D7-4DF3-9527-D589F491934B}" type="slidenum">
              <a:rPr/>
              <a:pPr>
                <a:defRPr/>
              </a:pPr>
              <a:t>‹Nr.›</a:t>
            </a:fld>
            <a:endParaRPr/>
          </a:p>
        </p:txBody>
      </p:sp>
      <p:sp>
        <p:nvSpPr>
          <p:cNvPr id="11" name="Foliennummernplatzhalter 4"/>
          <p:cNvSpPr txBox="1">
            <a:spLocks/>
          </p:cNvSpPr>
          <p:nvPr userDrawn="1"/>
        </p:nvSpPr>
        <p:spPr>
          <a:xfrm>
            <a:off x="8748464" y="6506740"/>
            <a:ext cx="395536" cy="351260"/>
          </a:xfrm>
          <a:prstGeom prst="rect">
            <a:avLst/>
          </a:prstGeom>
        </p:spPr>
        <p:txBody>
          <a:bodyPr lIns="0" tIns="0" rIns="0" bIns="0"/>
          <a:lstStyle>
            <a:lvl1pPr hangingPunct="0">
              <a:defRPr lang="de-DE" sz="1400">
                <a:latin typeface="Times New Roman" pitchFamily="18"/>
                <a:cs typeface="Tahoma" pitchFamily="2"/>
              </a:defRPr>
            </a:lvl1pPr>
            <a:lvl2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2pPr>
          </a:lstStyle>
          <a:p>
            <a:pPr marL="0" marR="0" lvl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6621D2-31D1-4367-B584-32C6DB17A6B9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/>
                <a:ea typeface="+mn-ea"/>
                <a:cs typeface="Tahoma" pitchFamily="2"/>
              </a:rPr>
              <a:pPr marL="0" marR="0" lvl="0" indent="0" algn="l" defTabSz="9144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/>
              <a:ea typeface="+mn-ea"/>
              <a:cs typeface="Tahoma" pitchFamily="2"/>
            </a:endParaRPr>
          </a:p>
        </p:txBody>
      </p:sp>
      <p:sp>
        <p:nvSpPr>
          <p:cNvPr id="12" name="Textfeld 11"/>
          <p:cNvSpPr txBox="1"/>
          <p:nvPr userDrawn="1"/>
        </p:nvSpPr>
        <p:spPr>
          <a:xfrm>
            <a:off x="0" y="6641976"/>
            <a:ext cx="8748464" cy="216024"/>
          </a:xfrm>
          <a:prstGeom prst="rect">
            <a:avLst/>
          </a:prstGeom>
          <a:solidFill>
            <a:srgbClr val="333366"/>
          </a:solidFill>
          <a:ln>
            <a:noFill/>
          </a:ln>
        </p:spPr>
        <p:txBody>
          <a:bodyPr lIns="0" tIns="0" rIns="0" bIns="0" anchorCtr="1" compatLnSpc="0"/>
          <a:lstStyle/>
          <a:p>
            <a:pPr algn="ctr" eaLnBrk="1" hangingPunct="1">
              <a:buNone/>
            </a:pPr>
            <a:r>
              <a:rPr lang="de-DE" sz="14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Wissensökologie und Wissensökonomie müssen kein Widerspruch sein - ODOK 2012 – FH Wels 12.9.2012</a:t>
            </a:r>
            <a:endParaRPr lang="de-DE" sz="1400" kern="120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29.04.2014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29.04.2014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29.04.2014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29.04.2014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29.04.2014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29.04.2014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29.04.2014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29.04.2014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6760A-2AA9-43B6-8740-68A50030F216}" type="datetimeFigureOut">
              <a:rPr lang="de-DE" smtClean="0"/>
              <a:pPr/>
              <a:t>29.04.2014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Relationship Id="rId4" Type="http://schemas.openxmlformats.org/officeDocument/2006/relationships/slide" Target="slide3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Relationship Id="rId4" Type="http://schemas.openxmlformats.org/officeDocument/2006/relationships/slide" Target="slide3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 txBox="1">
            <a:spLocks noGrp="1"/>
          </p:cNvSpPr>
          <p:nvPr>
            <p:ph type="title"/>
          </p:nvPr>
        </p:nvSpPr>
        <p:spPr>
          <a:xfrm>
            <a:off x="755576" y="4221088"/>
            <a:ext cx="7560840" cy="1440160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 anchorCtr="1"/>
          <a:lstStyle/>
          <a:p>
            <a:pPr algn="ctr" eaLnBrk="1" hangingPunct="1">
              <a:spcBef>
                <a:spcPts val="500"/>
              </a:spcBef>
              <a:buFont typeface="StarSymbol"/>
              <a:buNone/>
            </a:pPr>
            <a:r>
              <a:rPr sz="20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>Rainer Kuhlen</a:t>
            </a:r>
            <a:br>
              <a:rPr sz="20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</a:br>
            <a:r>
              <a:rPr sz="20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>Department of Computer and Information Science</a:t>
            </a:r>
            <a:br>
              <a:rPr sz="20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</a:br>
            <a:r>
              <a:rPr sz="20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>University of Konstanz, Germany</a:t>
            </a:r>
          </a:p>
        </p:txBody>
      </p:sp>
      <p:sp>
        <p:nvSpPr>
          <p:cNvPr id="7" name="AutoShape 6">
            <a:hlinkClick r:id="rId3" action="ppaction://hlinksldjump"/>
          </p:cNvPr>
          <p:cNvSpPr>
            <a:spLocks/>
          </p:cNvSpPr>
          <p:nvPr/>
        </p:nvSpPr>
        <p:spPr bwMode="auto">
          <a:xfrm flipH="1">
            <a:off x="8198296" y="5733256"/>
            <a:ext cx="945704" cy="593570"/>
          </a:xfrm>
          <a:custGeom>
            <a:avLst/>
            <a:gdLst>
              <a:gd name="T0" fmla="*/ 631113304 w 21600"/>
              <a:gd name="T1" fmla="*/ 0 h 21600"/>
              <a:gd name="T2" fmla="*/ 1262225365 w 21600"/>
              <a:gd name="T3" fmla="*/ 224296305 h 21600"/>
              <a:gd name="T4" fmla="*/ 631113304 w 21600"/>
              <a:gd name="T5" fmla="*/ 448591730 h 21600"/>
              <a:gd name="T6" fmla="*/ 0 w 21600"/>
              <a:gd name="T7" fmla="*/ 224296305 h 21600"/>
              <a:gd name="T8" fmla="*/ 558534834 w 21600"/>
              <a:gd name="T9" fmla="*/ 0 h 21600"/>
              <a:gd name="T10" fmla="*/ 558534834 w 21600"/>
              <a:gd name="T11" fmla="*/ 448591730 h 21600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17694720 60000 65536"/>
              <a:gd name="T17" fmla="*/ 5898240 60000 65536"/>
              <a:gd name="T18" fmla="*/ 4779 w 21600"/>
              <a:gd name="T19" fmla="*/ 5400 h 21600"/>
              <a:gd name="T20" fmla="*/ 21600 w 21600"/>
              <a:gd name="T21" fmla="*/ 162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21600" y="5400"/>
                </a:moveTo>
                <a:lnTo>
                  <a:pt x="9558" y="5400"/>
                </a:lnTo>
                <a:lnTo>
                  <a:pt x="9558" y="0"/>
                </a:lnTo>
                <a:lnTo>
                  <a:pt x="0" y="10800"/>
                </a:lnTo>
                <a:lnTo>
                  <a:pt x="9558" y="21600"/>
                </a:lnTo>
                <a:lnTo>
                  <a:pt x="9558" y="16200"/>
                </a:lnTo>
                <a:lnTo>
                  <a:pt x="21600" y="16200"/>
                </a:lnTo>
                <a:close/>
              </a:path>
            </a:pathLst>
          </a:custGeom>
          <a:solidFill>
            <a:srgbClr val="002060"/>
          </a:solidFill>
          <a:ln w="12701">
            <a:noFill/>
            <a:prstDash val="solid"/>
            <a:miter lim="800000"/>
            <a:headEnd/>
            <a:tailEnd/>
          </a:ln>
        </p:spPr>
        <p:txBody>
          <a:bodyPr wrap="square" lIns="18004" tIns="10799" rIns="18004" bIns="10799" anchor="ctr" anchorCtr="1">
            <a:spAutoFit/>
          </a:bodyPr>
          <a:lstStyle/>
          <a:p>
            <a:endParaRPr lang="de-DE" dirty="0"/>
          </a:p>
        </p:txBody>
      </p:sp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115616" y="1700808"/>
            <a:ext cx="6840760" cy="1656184"/>
          </a:xfrm>
          <a:solidFill>
            <a:srgbClr val="333366"/>
          </a:solidFill>
        </p:spPr>
        <p:txBody>
          <a:bodyPr anchor="ctr" anchorCtr="1">
            <a:noAutofit/>
          </a:bodyPr>
          <a:lstStyle/>
          <a:p>
            <a:r>
              <a:rPr lang="de-DE" sz="4000" dirty="0" smtClean="0">
                <a:solidFill>
                  <a:schemeClr val="bg1"/>
                </a:solidFill>
                <a:latin typeface="+mn-lt"/>
                <a:ea typeface="Arial Unicode MS" pitchFamily="34" charset="-128"/>
                <a:cs typeface="Arial" pitchFamily="34" charset="0"/>
              </a:rPr>
              <a:t>Open Access for Science by Science</a:t>
            </a:r>
          </a:p>
        </p:txBody>
      </p:sp>
      <p:sp>
        <p:nvSpPr>
          <p:cNvPr id="11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467544" y="260648"/>
            <a:ext cx="8136904" cy="1152128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 anchorCtr="1">
            <a:no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Open Access European Journal of Information Science </a:t>
            </a:r>
            <a:r>
              <a:rPr lang="en-US" sz="4000" b="1" dirty="0" err="1" smtClean="0">
                <a:solidFill>
                  <a:srgbClr val="002060"/>
                </a:solidFill>
              </a:rPr>
              <a:t>EIS</a:t>
            </a:r>
            <a:endParaRPr lang="en-US" sz="4000" dirty="0" smtClean="0">
              <a:solidFill>
                <a:srgbClr val="002060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789040"/>
            <a:ext cx="876677" cy="1133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hteck 7"/>
          <p:cNvSpPr/>
          <p:nvPr/>
        </p:nvSpPr>
        <p:spPr>
          <a:xfrm>
            <a:off x="8676456" y="6525344"/>
            <a:ext cx="467544" cy="332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467544" y="260648"/>
            <a:ext cx="8136904" cy="1152128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 anchorCtr="1">
            <a:no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Open Access European Journal of Information Science </a:t>
            </a:r>
            <a:r>
              <a:rPr lang="en-US" sz="4000" b="1" dirty="0" err="1" smtClean="0">
                <a:solidFill>
                  <a:srgbClr val="002060"/>
                </a:solidFill>
              </a:rPr>
              <a:t>EIS-ICP</a:t>
            </a:r>
            <a:endParaRPr lang="en-US" sz="4000" dirty="0" smtClean="0">
              <a:solidFill>
                <a:srgbClr val="002060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1187624" y="1225689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en-US" sz="2000" dirty="0" smtClean="0"/>
              <a:t>																																																																																																																															</a:t>
            </a:r>
            <a:endParaRPr lang="en-US" sz="2000" dirty="0"/>
          </a:p>
        </p:txBody>
      </p:sp>
      <p:sp>
        <p:nvSpPr>
          <p:cNvPr id="6" name="Textfeld 5"/>
          <p:cNvSpPr txBox="1"/>
          <p:nvPr/>
        </p:nvSpPr>
        <p:spPr>
          <a:xfrm>
            <a:off x="611560" y="116632"/>
            <a:ext cx="7920880" cy="83099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400" b="1" dirty="0" smtClean="0">
                <a:solidFill>
                  <a:schemeClr val="bg1"/>
                </a:solidFill>
              </a:rPr>
              <a:t>Q3 </a:t>
            </a:r>
            <a:r>
              <a:rPr lang="de-DE" sz="2400" b="1" dirty="0" err="1" smtClean="0">
                <a:solidFill>
                  <a:schemeClr val="bg1"/>
                </a:solidFill>
              </a:rPr>
              <a:t>Is</a:t>
            </a:r>
            <a:r>
              <a:rPr lang="de-DE" sz="2400" b="1" dirty="0" smtClean="0">
                <a:solidFill>
                  <a:schemeClr val="bg1"/>
                </a:solidFill>
              </a:rPr>
              <a:t> there a need for a information science publication platform </a:t>
            </a:r>
            <a:r>
              <a:rPr lang="de-DE" sz="2400" b="1" dirty="0" err="1" smtClean="0">
                <a:solidFill>
                  <a:schemeClr val="bg1"/>
                </a:solidFill>
              </a:rPr>
              <a:t>as</a:t>
            </a:r>
            <a:r>
              <a:rPr lang="de-DE" sz="2400" b="1" dirty="0" smtClean="0">
                <a:solidFill>
                  <a:schemeClr val="bg1"/>
                </a:solidFill>
              </a:rPr>
              <a:t> an initiative from science </a:t>
            </a:r>
            <a:r>
              <a:rPr lang="de-DE" sz="2400" b="1" dirty="0" err="1" smtClean="0">
                <a:solidFill>
                  <a:schemeClr val="bg1"/>
                </a:solidFill>
              </a:rPr>
              <a:t>itself</a:t>
            </a:r>
            <a:r>
              <a:rPr lang="de-DE" sz="2400" b="1" dirty="0" smtClean="0">
                <a:solidFill>
                  <a:schemeClr val="bg1"/>
                </a:solidFill>
              </a:rPr>
              <a:t>?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611560" y="1340768"/>
            <a:ext cx="7848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/>
              <a:t>There is </a:t>
            </a:r>
            <a:r>
              <a:rPr lang="de-DE" sz="2200" dirty="0" err="1" smtClean="0"/>
              <a:t>evidence</a:t>
            </a:r>
            <a:r>
              <a:rPr lang="de-DE" sz="2200" dirty="0" smtClean="0"/>
              <a:t> </a:t>
            </a:r>
            <a:r>
              <a:rPr lang="de-DE" sz="2200" b="1" dirty="0" err="1" smtClean="0"/>
              <a:t>that</a:t>
            </a:r>
            <a:r>
              <a:rPr lang="de-DE" sz="2200" b="1" dirty="0" smtClean="0"/>
              <a:t> open </a:t>
            </a:r>
            <a:r>
              <a:rPr lang="de-DE" sz="2200" b="1" dirty="0" err="1" smtClean="0"/>
              <a:t>access</a:t>
            </a:r>
            <a:r>
              <a:rPr lang="de-DE" sz="2200" b="1" dirty="0" smtClean="0"/>
              <a:t> </a:t>
            </a:r>
            <a:r>
              <a:rPr lang="de-DE" sz="2200" dirty="0" smtClean="0"/>
              <a:t>will </a:t>
            </a:r>
            <a:r>
              <a:rPr lang="de-DE" sz="2200" dirty="0" err="1" smtClean="0"/>
              <a:t>be</a:t>
            </a:r>
            <a:r>
              <a:rPr lang="de-DE" sz="2200" dirty="0" smtClean="0"/>
              <a:t> the </a:t>
            </a:r>
            <a:r>
              <a:rPr lang="de-DE" sz="2200" b="1" dirty="0" err="1" smtClean="0"/>
              <a:t>dominating</a:t>
            </a:r>
            <a:r>
              <a:rPr lang="de-DE" sz="2200" b="1" dirty="0" smtClean="0"/>
              <a:t> publishing </a:t>
            </a:r>
            <a:r>
              <a:rPr lang="de-DE" sz="2200" b="1" dirty="0" err="1" smtClean="0"/>
              <a:t>paradigm</a:t>
            </a:r>
            <a:r>
              <a:rPr lang="de-DE" sz="2200" b="1" dirty="0" smtClean="0"/>
              <a:t> for the </a:t>
            </a:r>
            <a:r>
              <a:rPr lang="de-DE" sz="2200" b="1" dirty="0" err="1" smtClean="0"/>
              <a:t>commercial</a:t>
            </a:r>
            <a:r>
              <a:rPr lang="de-DE" sz="2200" b="1" dirty="0" smtClean="0"/>
              <a:t> publishing </a:t>
            </a:r>
            <a:r>
              <a:rPr lang="de-DE" sz="2200" b="1" dirty="0" err="1" smtClean="0"/>
              <a:t>industry</a:t>
            </a:r>
            <a:r>
              <a:rPr lang="de-DE" sz="2200" dirty="0" smtClean="0"/>
              <a:t>, </a:t>
            </a:r>
            <a:r>
              <a:rPr lang="de-DE" sz="2200" dirty="0" err="1" smtClean="0"/>
              <a:t>too</a:t>
            </a:r>
            <a:endParaRPr lang="de-DE" sz="2200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539552" y="2564904"/>
            <a:ext cx="7848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/>
              <a:t>But – so </a:t>
            </a:r>
            <a:r>
              <a:rPr lang="de-DE" sz="2200" dirty="0" err="1" smtClean="0"/>
              <a:t>far</a:t>
            </a:r>
            <a:r>
              <a:rPr lang="de-DE" sz="2200" dirty="0" smtClean="0"/>
              <a:t> </a:t>
            </a:r>
            <a:r>
              <a:rPr lang="de-DE" sz="2200" b="1" dirty="0" err="1" smtClean="0"/>
              <a:t>no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self-financing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commercial</a:t>
            </a:r>
            <a:r>
              <a:rPr lang="de-DE" sz="2200" b="1" dirty="0" smtClean="0"/>
              <a:t> publishing </a:t>
            </a:r>
            <a:r>
              <a:rPr lang="de-DE" sz="2200" b="1" dirty="0" err="1" smtClean="0"/>
              <a:t>models</a:t>
            </a:r>
            <a:r>
              <a:rPr lang="de-DE" sz="2200" b="1" dirty="0" smtClean="0"/>
              <a:t> </a:t>
            </a:r>
            <a:r>
              <a:rPr lang="de-DE" sz="2200" dirty="0" err="1" smtClean="0"/>
              <a:t>have</a:t>
            </a:r>
            <a:r>
              <a:rPr lang="de-DE" sz="2200" dirty="0" smtClean="0"/>
              <a:t> </a:t>
            </a:r>
            <a:r>
              <a:rPr lang="de-DE" sz="2200" dirty="0" err="1" smtClean="0"/>
              <a:t>been</a:t>
            </a:r>
            <a:r>
              <a:rPr lang="de-DE" sz="2200" dirty="0" smtClean="0"/>
              <a:t> </a:t>
            </a:r>
            <a:r>
              <a:rPr lang="de-DE" sz="2200" dirty="0" err="1" smtClean="0"/>
              <a:t>developed</a:t>
            </a:r>
            <a:r>
              <a:rPr lang="de-DE" sz="2200" dirty="0" smtClean="0"/>
              <a:t> </a:t>
            </a:r>
            <a:r>
              <a:rPr lang="de-DE" sz="2200" dirty="0" err="1" smtClean="0"/>
              <a:t>by</a:t>
            </a:r>
            <a:r>
              <a:rPr lang="de-DE" sz="2200" dirty="0" smtClean="0"/>
              <a:t> the publishing </a:t>
            </a:r>
            <a:r>
              <a:rPr lang="de-DE" sz="2200" dirty="0" err="1" smtClean="0"/>
              <a:t>industry</a:t>
            </a:r>
            <a:endParaRPr lang="de-DE" sz="22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539552" y="3861048"/>
            <a:ext cx="78488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/>
              <a:t>The publishing </a:t>
            </a:r>
            <a:r>
              <a:rPr lang="de-DE" sz="2200" dirty="0" err="1" smtClean="0"/>
              <a:t>industry</a:t>
            </a:r>
            <a:r>
              <a:rPr lang="de-DE" sz="2200" dirty="0" smtClean="0"/>
              <a:t> still </a:t>
            </a:r>
            <a:r>
              <a:rPr lang="de-DE" sz="2200" b="1" dirty="0" err="1" smtClean="0"/>
              <a:t>expect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public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funding</a:t>
            </a:r>
            <a:r>
              <a:rPr lang="de-DE" sz="2200" b="1" dirty="0" smtClean="0"/>
              <a:t> of </a:t>
            </a:r>
            <a:r>
              <a:rPr lang="de-DE" sz="2200" b="1" dirty="0" err="1" smtClean="0"/>
              <a:t>commercial</a:t>
            </a:r>
            <a:r>
              <a:rPr lang="de-DE" sz="2200" b="1" dirty="0" smtClean="0"/>
              <a:t> open </a:t>
            </a:r>
            <a:r>
              <a:rPr lang="de-DE" sz="2200" b="1" dirty="0" err="1" smtClean="0"/>
              <a:t>access</a:t>
            </a:r>
            <a:r>
              <a:rPr lang="de-DE" sz="2200" b="1" dirty="0" smtClean="0"/>
              <a:t> publishing</a:t>
            </a:r>
            <a:r>
              <a:rPr lang="de-DE" sz="2200" dirty="0" smtClean="0"/>
              <a:t>, not </a:t>
            </a:r>
            <a:r>
              <a:rPr lang="de-DE" sz="2200" dirty="0" err="1" smtClean="0"/>
              <a:t>only</a:t>
            </a:r>
            <a:r>
              <a:rPr lang="de-DE" sz="2200" dirty="0" smtClean="0"/>
              <a:t> for </a:t>
            </a:r>
            <a:r>
              <a:rPr lang="de-DE" sz="2200" dirty="0" err="1" smtClean="0"/>
              <a:t>covering</a:t>
            </a:r>
            <a:r>
              <a:rPr lang="de-DE" sz="2200" dirty="0" smtClean="0"/>
              <a:t> the </a:t>
            </a:r>
            <a:r>
              <a:rPr lang="de-DE" sz="2200" dirty="0" err="1" smtClean="0"/>
              <a:t>publication</a:t>
            </a:r>
            <a:r>
              <a:rPr lang="de-DE" sz="2200" dirty="0" smtClean="0"/>
              <a:t>/</a:t>
            </a:r>
            <a:r>
              <a:rPr lang="de-DE" sz="2200" dirty="0" err="1" smtClean="0"/>
              <a:t>distribution</a:t>
            </a:r>
            <a:r>
              <a:rPr lang="de-DE" sz="2200" dirty="0" smtClean="0"/>
              <a:t> </a:t>
            </a:r>
            <a:r>
              <a:rPr lang="de-DE" sz="2200" dirty="0" err="1" smtClean="0"/>
              <a:t>costs</a:t>
            </a:r>
            <a:r>
              <a:rPr lang="de-DE" sz="2200" dirty="0" smtClean="0"/>
              <a:t> but also for the </a:t>
            </a:r>
            <a:r>
              <a:rPr lang="de-DE" sz="2200" dirty="0" err="1" smtClean="0"/>
              <a:t>profit</a:t>
            </a:r>
            <a:r>
              <a:rPr lang="de-DE" sz="2200" dirty="0" smtClean="0"/>
              <a:t> </a:t>
            </a:r>
            <a:r>
              <a:rPr lang="de-DE" sz="2200" dirty="0" err="1" smtClean="0"/>
              <a:t>forecasts</a:t>
            </a:r>
            <a:r>
              <a:rPr lang="de-DE" sz="2200" dirty="0" smtClean="0"/>
              <a:t> (in the </a:t>
            </a:r>
            <a:r>
              <a:rPr lang="de-DE" sz="2200" dirty="0" err="1" smtClean="0"/>
              <a:t>past</a:t>
            </a:r>
            <a:r>
              <a:rPr lang="de-DE" sz="2200" dirty="0" smtClean="0"/>
              <a:t> </a:t>
            </a:r>
            <a:r>
              <a:rPr lang="de-DE" sz="2200" dirty="0" err="1" smtClean="0"/>
              <a:t>about</a:t>
            </a:r>
            <a:r>
              <a:rPr lang="de-DE" sz="2200" dirty="0" smtClean="0"/>
              <a:t> 25%)</a:t>
            </a:r>
            <a:endParaRPr lang="de-DE" sz="2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1187624" y="1225689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en-US" sz="2000" dirty="0" smtClean="0"/>
              <a:t>																																																																																																																															</a:t>
            </a:r>
            <a:endParaRPr lang="en-US" sz="2000" dirty="0"/>
          </a:p>
        </p:txBody>
      </p:sp>
      <p:sp>
        <p:nvSpPr>
          <p:cNvPr id="16" name="Textfeld 15"/>
          <p:cNvSpPr txBox="1"/>
          <p:nvPr/>
        </p:nvSpPr>
        <p:spPr>
          <a:xfrm>
            <a:off x="467544" y="1268760"/>
            <a:ext cx="41044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de-DE" sz="2200" dirty="0" smtClean="0"/>
              <a:t>Herausgeber −  Editorial Board</a:t>
            </a:r>
            <a:endParaRPr lang="de-DE" sz="2200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467544" y="1866310"/>
            <a:ext cx="47525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de-DE" sz="2200" dirty="0" err="1" smtClean="0"/>
              <a:t>AutorInnen</a:t>
            </a:r>
            <a:r>
              <a:rPr lang="de-DE" sz="2200" dirty="0" smtClean="0"/>
              <a:t> übertragen ihre Forschungsergebnisse selbst in kommunizierbare Dokumente</a:t>
            </a:r>
            <a:endParaRPr lang="de-DE" sz="22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467544" y="3140968"/>
            <a:ext cx="381642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de-DE" sz="2200" dirty="0" smtClean="0"/>
              <a:t>Qualitätskontrolle (über verschiedene Formen des </a:t>
            </a:r>
            <a:r>
              <a:rPr lang="de-DE" sz="2200" dirty="0" err="1" smtClean="0"/>
              <a:t>Reviewing</a:t>
            </a:r>
            <a:r>
              <a:rPr lang="de-DE" sz="2200" dirty="0" smtClean="0"/>
              <a:t>) ist immer schon von der Wissenschaft selbst geleistet worden</a:t>
            </a:r>
            <a:endParaRPr lang="de-DE" sz="22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611560" y="116632"/>
            <a:ext cx="7920880" cy="83099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400" b="1" dirty="0" smtClean="0">
                <a:solidFill>
                  <a:schemeClr val="bg1"/>
                </a:solidFill>
              </a:rPr>
              <a:t>Q3 </a:t>
            </a:r>
            <a:r>
              <a:rPr lang="de-DE" sz="2400" b="1" dirty="0" err="1" smtClean="0">
                <a:solidFill>
                  <a:schemeClr val="bg1"/>
                </a:solidFill>
              </a:rPr>
              <a:t>Is</a:t>
            </a:r>
            <a:r>
              <a:rPr lang="de-DE" sz="2400" b="1" dirty="0" smtClean="0">
                <a:solidFill>
                  <a:schemeClr val="bg1"/>
                </a:solidFill>
              </a:rPr>
              <a:t> there a need for a information science publication platform </a:t>
            </a:r>
            <a:r>
              <a:rPr lang="de-DE" sz="2400" b="1" dirty="0" err="1" smtClean="0">
                <a:solidFill>
                  <a:schemeClr val="bg1"/>
                </a:solidFill>
              </a:rPr>
              <a:t>as</a:t>
            </a:r>
            <a:r>
              <a:rPr lang="de-DE" sz="2400" b="1" dirty="0" smtClean="0">
                <a:solidFill>
                  <a:schemeClr val="bg1"/>
                </a:solidFill>
              </a:rPr>
              <a:t> an initiative from science </a:t>
            </a:r>
            <a:r>
              <a:rPr lang="de-DE" sz="2400" b="1" dirty="0" err="1" smtClean="0">
                <a:solidFill>
                  <a:schemeClr val="bg1"/>
                </a:solidFill>
              </a:rPr>
              <a:t>itself</a:t>
            </a:r>
            <a:r>
              <a:rPr lang="de-DE" sz="2400" b="1" dirty="0" smtClean="0">
                <a:solidFill>
                  <a:schemeClr val="bg1"/>
                </a:solidFill>
              </a:rPr>
              <a:t>?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4283968" y="2924944"/>
            <a:ext cx="4392488" cy="178510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1" algn="ctr"/>
            <a:r>
              <a:rPr lang="de-DE" sz="2200" dirty="0" smtClean="0"/>
              <a:t>Die Leistung der öffentlichen Zugänglichmachung kann aus der Wissenschaft selbst und/oder mit Hilfe der Bibliotheken erbracht werden</a:t>
            </a:r>
            <a:endParaRPr lang="de-DE" sz="2200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5508104" y="1268760"/>
            <a:ext cx="3024336" cy="1200329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Publishing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for Science – by Science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0" grpId="0"/>
      <p:bldP spid="11" grpId="0"/>
      <p:bldP spid="1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pPr algn="ctr" eaLnBrk="1" hangingPunct="1">
              <a:buNone/>
            </a:pPr>
            <a:r>
              <a:rPr lang="de-DE" sz="2400" dirty="0" err="1" smtClean="0">
                <a:solidFill>
                  <a:schemeClr val="bg1"/>
                </a:solidFill>
              </a:rPr>
              <a:t>Objectives</a:t>
            </a:r>
            <a:r>
              <a:rPr lang="de-DE" sz="2400" dirty="0" smtClean="0">
                <a:solidFill>
                  <a:schemeClr val="bg1"/>
                </a:solidFill>
              </a:rPr>
              <a:t> - Ziele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187624" y="1225689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en-US" sz="2000" dirty="0" smtClean="0"/>
              <a:t>																																																																																																																															</a:t>
            </a:r>
            <a:endParaRPr lang="en-US" sz="2000" dirty="0"/>
          </a:p>
        </p:txBody>
      </p:sp>
      <p:sp>
        <p:nvSpPr>
          <p:cNvPr id="8" name="Textfeld 7"/>
          <p:cNvSpPr txBox="1"/>
          <p:nvPr/>
        </p:nvSpPr>
        <p:spPr>
          <a:xfrm>
            <a:off x="1187624" y="1292567"/>
            <a:ext cx="7128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200" dirty="0" smtClean="0"/>
              <a:t>EIS will be an </a:t>
            </a:r>
            <a:r>
              <a:rPr lang="de-DE" sz="2200" b="1" dirty="0" smtClean="0"/>
              <a:t>open access journal </a:t>
            </a:r>
            <a:r>
              <a:rPr lang="de-DE" sz="2200" dirty="0" smtClean="0"/>
              <a:t>(golden approach) – thus leaving </a:t>
            </a:r>
            <a:r>
              <a:rPr lang="de-DE" sz="2200" b="1" dirty="0" smtClean="0"/>
              <a:t>all rights to the authors </a:t>
            </a:r>
            <a:r>
              <a:rPr lang="de-DE" sz="2200" dirty="0" smtClean="0"/>
              <a:t>and allowing </a:t>
            </a:r>
            <a:r>
              <a:rPr lang="de-DE" sz="2200" b="1" dirty="0" smtClean="0"/>
              <a:t>free access and unrestricted use for everyone </a:t>
            </a:r>
            <a:endParaRPr lang="de-DE" sz="2200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1187624" y="2876743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200" dirty="0" smtClean="0"/>
              <a:t>EIS will be open access </a:t>
            </a:r>
            <a:r>
              <a:rPr lang="de-DE" sz="2200" b="1" dirty="0" smtClean="0"/>
              <a:t>for science by science – </a:t>
            </a:r>
            <a:r>
              <a:rPr lang="de-DE" sz="2200" dirty="0" smtClean="0"/>
              <a:t>by taking the organization of publishing in its own hands</a:t>
            </a:r>
            <a:endParaRPr lang="de-DE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pPr algn="ctr" eaLnBrk="1" hangingPunct="1">
              <a:buNone/>
            </a:pPr>
            <a:r>
              <a:rPr lang="de-DE" sz="2400" dirty="0" err="1" smtClean="0">
                <a:solidFill>
                  <a:schemeClr val="bg1"/>
                </a:solidFill>
              </a:rPr>
              <a:t>Objectives</a:t>
            </a:r>
            <a:r>
              <a:rPr lang="de-DE" sz="2400" dirty="0" smtClean="0">
                <a:solidFill>
                  <a:schemeClr val="bg1"/>
                </a:solidFill>
              </a:rPr>
              <a:t> - Ziele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187624" y="1225689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en-US" sz="2000" dirty="0" smtClean="0"/>
              <a:t>																																																																																																																															</a:t>
            </a:r>
            <a:endParaRPr lang="en-US" sz="2000" dirty="0"/>
          </a:p>
        </p:txBody>
      </p:sp>
      <p:sp>
        <p:nvSpPr>
          <p:cNvPr id="6" name="Textfeld 5"/>
          <p:cNvSpPr txBox="1"/>
          <p:nvPr/>
        </p:nvSpPr>
        <p:spPr>
          <a:xfrm>
            <a:off x="1187624" y="908720"/>
            <a:ext cx="71287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200" dirty="0" smtClean="0"/>
              <a:t>EIS soll (zunächst) eine </a:t>
            </a:r>
            <a:r>
              <a:rPr lang="de-DE" sz="2200" b="1" dirty="0" smtClean="0"/>
              <a:t>wissenschaftliche Zeitschrift</a:t>
            </a:r>
            <a:r>
              <a:rPr lang="de-DE" sz="2200" dirty="0" smtClean="0"/>
              <a:t> mit entsprechenden </a:t>
            </a:r>
            <a:r>
              <a:rPr lang="de-DE" sz="2200" b="1" dirty="0" smtClean="0"/>
              <a:t>Qualitätsansprüchen</a:t>
            </a:r>
            <a:r>
              <a:rPr lang="de-DE" sz="2200" dirty="0" smtClean="0"/>
              <a:t> sein, die über traditionelle, aber auch </a:t>
            </a:r>
            <a:r>
              <a:rPr lang="de-DE" sz="2200" b="1" dirty="0" smtClean="0"/>
              <a:t>neue, offene Reviewing-Formen </a:t>
            </a:r>
            <a:r>
              <a:rPr lang="de-DE" sz="2200" dirty="0" smtClean="0"/>
              <a:t>gesichert werden soll.</a:t>
            </a:r>
            <a:endParaRPr lang="de-DE" sz="2200" dirty="0"/>
          </a:p>
        </p:txBody>
      </p:sp>
      <p:sp>
        <p:nvSpPr>
          <p:cNvPr id="7" name="Textfeld 6"/>
          <p:cNvSpPr txBox="1"/>
          <p:nvPr/>
        </p:nvSpPr>
        <p:spPr>
          <a:xfrm>
            <a:off x="1115616" y="3781489"/>
            <a:ext cx="7128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361950">
              <a:buFont typeface="Wingdings" pitchFamily="2" charset="2"/>
              <a:buChar char="Ø"/>
            </a:pPr>
            <a:r>
              <a:rPr lang="de-DE" sz="2200" dirty="0" smtClean="0"/>
              <a:t>Da „Information“ Gegenstand </a:t>
            </a:r>
            <a:r>
              <a:rPr lang="de-DE" sz="2200" b="1" dirty="0" smtClean="0"/>
              <a:t>vielfältiger Disziplinen </a:t>
            </a:r>
            <a:r>
              <a:rPr lang="de-DE" sz="2200" dirty="0" smtClean="0"/>
              <a:t>ist, sollen WissenschaftlerInnen anderer Disziplinen ermuntert werden, in  EIS zu publizieren.</a:t>
            </a:r>
            <a:endParaRPr lang="de-DE" sz="2200" dirty="0"/>
          </a:p>
        </p:txBody>
      </p:sp>
      <p:sp>
        <p:nvSpPr>
          <p:cNvPr id="8" name="Textfeld 7"/>
          <p:cNvSpPr txBox="1"/>
          <p:nvPr/>
        </p:nvSpPr>
        <p:spPr>
          <a:xfrm>
            <a:off x="1187624" y="2498992"/>
            <a:ext cx="7128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200" dirty="0" smtClean="0"/>
              <a:t>EIS soll den weiteren Bereich der </a:t>
            </a:r>
            <a:r>
              <a:rPr lang="de-DE" sz="2200" b="1" dirty="0" smtClean="0"/>
              <a:t>Informations-wissenschaft</a:t>
            </a:r>
            <a:r>
              <a:rPr lang="de-DE" sz="2200" dirty="0" smtClean="0"/>
              <a:t> abdecken, einschließlich der Bereiche </a:t>
            </a:r>
            <a:r>
              <a:rPr lang="de-DE" sz="2200" b="1" dirty="0" smtClean="0"/>
              <a:t>Bibliothek, Archive, Museen </a:t>
            </a:r>
            <a:r>
              <a:rPr lang="de-DE" sz="2200" dirty="0" smtClean="0"/>
              <a:t>etc.</a:t>
            </a:r>
            <a:endParaRPr lang="de-DE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pPr algn="ctr" eaLnBrk="1" hangingPunct="1">
              <a:buNone/>
            </a:pPr>
            <a:r>
              <a:rPr lang="de-DE" sz="2400" dirty="0" err="1" smtClean="0">
                <a:solidFill>
                  <a:schemeClr val="bg1"/>
                </a:solidFill>
              </a:rPr>
              <a:t>Objectives</a:t>
            </a:r>
            <a:r>
              <a:rPr lang="de-DE" sz="2400" dirty="0" smtClean="0">
                <a:solidFill>
                  <a:schemeClr val="bg1"/>
                </a:solidFill>
              </a:rPr>
              <a:t> - Ziele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187624" y="1225689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en-US" sz="2000" dirty="0" smtClean="0"/>
              <a:t>																																																																																																																															</a:t>
            </a:r>
            <a:endParaRPr lang="en-US" sz="2000" dirty="0"/>
          </a:p>
        </p:txBody>
      </p:sp>
      <p:sp>
        <p:nvSpPr>
          <p:cNvPr id="12" name="Textfeld 11"/>
          <p:cNvSpPr txBox="1"/>
          <p:nvPr/>
        </p:nvSpPr>
        <p:spPr>
          <a:xfrm>
            <a:off x="1187624" y="4409236"/>
            <a:ext cx="7128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000" dirty="0" smtClean="0"/>
              <a:t>EIS soll die </a:t>
            </a:r>
            <a:r>
              <a:rPr lang="de-DE" sz="2000" b="1" dirty="0" smtClean="0"/>
              <a:t>Prozesse wissenschaftlicher Kommunikation </a:t>
            </a:r>
            <a:r>
              <a:rPr lang="de-DE" sz="2000" dirty="0" smtClean="0"/>
              <a:t>und die </a:t>
            </a:r>
            <a:r>
              <a:rPr lang="de-DE" sz="2000" b="1" dirty="0" smtClean="0"/>
              <a:t>Karriereentwicklung</a:t>
            </a:r>
            <a:r>
              <a:rPr lang="de-DE" sz="2000" dirty="0" smtClean="0"/>
              <a:t> der aktiven WissenschaftlerInnen unterstützen.</a:t>
            </a:r>
            <a:endParaRPr lang="de-DE" sz="2000" dirty="0"/>
          </a:p>
        </p:txBody>
      </p:sp>
      <p:sp>
        <p:nvSpPr>
          <p:cNvPr id="13" name="Textfeld 12"/>
          <p:cNvSpPr txBox="1"/>
          <p:nvPr/>
        </p:nvSpPr>
        <p:spPr>
          <a:xfrm>
            <a:off x="1187624" y="1700808"/>
            <a:ext cx="756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000" dirty="0" smtClean="0"/>
              <a:t>EIS soll den </a:t>
            </a:r>
            <a:r>
              <a:rPr lang="de-DE" sz="2000" b="1" dirty="0" smtClean="0"/>
              <a:t>Fortschritt der Informationswissenschaft </a:t>
            </a:r>
            <a:r>
              <a:rPr lang="de-DE" sz="2000" dirty="0" smtClean="0"/>
              <a:t>allgemein und speziell in den europäischen Ländern unterstützen.</a:t>
            </a:r>
            <a:endParaRPr lang="de-DE" sz="2000" dirty="0"/>
          </a:p>
        </p:txBody>
      </p:sp>
      <p:sp>
        <p:nvSpPr>
          <p:cNvPr id="14" name="Textfeld 13"/>
          <p:cNvSpPr txBox="1"/>
          <p:nvPr/>
        </p:nvSpPr>
        <p:spPr>
          <a:xfrm>
            <a:off x="1187624" y="2501025"/>
            <a:ext cx="7128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000" dirty="0" smtClean="0"/>
              <a:t>EIS soll durch den </a:t>
            </a:r>
            <a:r>
              <a:rPr lang="de-DE" sz="2000" b="1" dirty="0" smtClean="0"/>
              <a:t>multilingualen Ansatz </a:t>
            </a:r>
            <a:r>
              <a:rPr lang="de-DE" sz="2000" dirty="0" smtClean="0"/>
              <a:t>die Entwicklung </a:t>
            </a:r>
            <a:r>
              <a:rPr lang="de-DE" sz="2000" b="1" dirty="0" smtClean="0"/>
              <a:t>nationaler informationswissenschaftlicher Fachverbände </a:t>
            </a:r>
            <a:r>
              <a:rPr lang="de-DE" sz="2000" dirty="0" smtClean="0"/>
              <a:t>und deren </a:t>
            </a:r>
            <a:r>
              <a:rPr lang="de-DE" sz="2000" b="1" dirty="0" smtClean="0"/>
              <a:t>Vernetzung in Europa </a:t>
            </a:r>
            <a:r>
              <a:rPr lang="de-DE" sz="2000" dirty="0" smtClean="0"/>
              <a:t>unterstützen.</a:t>
            </a:r>
            <a:endParaRPr lang="de-DE" sz="2000" dirty="0"/>
          </a:p>
        </p:txBody>
      </p:sp>
      <p:sp>
        <p:nvSpPr>
          <p:cNvPr id="15" name="Textfeld 14"/>
          <p:cNvSpPr txBox="1"/>
          <p:nvPr/>
        </p:nvSpPr>
        <p:spPr>
          <a:xfrm>
            <a:off x="1187624" y="3609019"/>
            <a:ext cx="712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000" dirty="0" smtClean="0"/>
              <a:t>EIS soll den Anschluss der europäischen Informations-wissenschaft an den </a:t>
            </a:r>
            <a:r>
              <a:rPr lang="de-DE" sz="2000" b="1" dirty="0" smtClean="0"/>
              <a:t>internationalen Stand </a:t>
            </a:r>
            <a:r>
              <a:rPr lang="de-DE" sz="2000" dirty="0" smtClean="0"/>
              <a:t>befördern.</a:t>
            </a:r>
            <a:endParaRPr lang="de-DE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pPr algn="ctr" eaLnBrk="1" hangingPunct="1">
              <a:buNone/>
            </a:pPr>
            <a:r>
              <a:rPr lang="de-DE" sz="2400" dirty="0" smtClean="0">
                <a:solidFill>
                  <a:schemeClr val="bg1"/>
                </a:solidFill>
              </a:rPr>
              <a:t>EIS – </a:t>
            </a:r>
            <a:r>
              <a:rPr lang="de-DE" sz="2400" dirty="0" err="1" smtClean="0">
                <a:solidFill>
                  <a:schemeClr val="bg1"/>
                </a:solidFill>
              </a:rPr>
              <a:t>more</a:t>
            </a:r>
            <a:r>
              <a:rPr lang="de-DE" sz="2400" dirty="0" smtClean="0">
                <a:solidFill>
                  <a:schemeClr val="bg1"/>
                </a:solidFill>
              </a:rPr>
              <a:t> </a:t>
            </a:r>
            <a:r>
              <a:rPr lang="de-DE" sz="2400" dirty="0" err="1" smtClean="0">
                <a:solidFill>
                  <a:schemeClr val="bg1"/>
                </a:solidFill>
              </a:rPr>
              <a:t>than</a:t>
            </a:r>
            <a:r>
              <a:rPr lang="de-DE" sz="2400" dirty="0" smtClean="0">
                <a:solidFill>
                  <a:schemeClr val="bg1"/>
                </a:solidFill>
              </a:rPr>
              <a:t> a journal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971600" y="2564904"/>
            <a:ext cx="71287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ctr">
              <a:lnSpc>
                <a:spcPct val="150000"/>
              </a:lnSpc>
            </a:pPr>
            <a:r>
              <a:rPr lang="de-DE" sz="2200" b="1" dirty="0" err="1" smtClean="0"/>
              <a:t>Is</a:t>
            </a:r>
            <a:r>
              <a:rPr lang="de-DE" sz="2200" b="1" dirty="0" smtClean="0"/>
              <a:t> there still  a need for </a:t>
            </a:r>
            <a:r>
              <a:rPr lang="de-DE" sz="2800" b="1" dirty="0" smtClean="0"/>
              <a:t>journals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with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their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main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objective</a:t>
            </a:r>
            <a:r>
              <a:rPr lang="de-DE" sz="2200" b="1" dirty="0" smtClean="0"/>
              <a:t> of </a:t>
            </a:r>
            <a:r>
              <a:rPr lang="de-DE" sz="2200" b="1" dirty="0" err="1" smtClean="0"/>
              <a:t>making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results</a:t>
            </a:r>
            <a:r>
              <a:rPr lang="de-DE" sz="2200" b="1" dirty="0" smtClean="0"/>
              <a:t> of </a:t>
            </a:r>
            <a:r>
              <a:rPr lang="de-DE" sz="2200" b="1" dirty="0" err="1" smtClean="0"/>
              <a:t>research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publicly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available</a:t>
            </a:r>
            <a:r>
              <a:rPr lang="de-DE" sz="2200" b="1" dirty="0" smtClean="0"/>
              <a:t> in form of </a:t>
            </a:r>
            <a:r>
              <a:rPr lang="de-DE" sz="2200" b="1" dirty="0" err="1" smtClean="0"/>
              <a:t>text-based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documents</a:t>
            </a:r>
            <a:r>
              <a:rPr lang="de-DE" sz="2200" b="1" dirty="0" smtClean="0"/>
              <a:t>?</a:t>
            </a:r>
            <a:endParaRPr lang="de-DE" sz="22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899592" y="1340768"/>
            <a:ext cx="7920880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452438" indent="-452438"/>
            <a:r>
              <a:rPr lang="de-DE" sz="2400" b="1" dirty="0" smtClean="0">
                <a:solidFill>
                  <a:srgbClr val="002060"/>
                </a:solidFill>
              </a:rPr>
              <a:t>Q1 </a:t>
            </a:r>
            <a:r>
              <a:rPr lang="de-DE" sz="2400" b="1" dirty="0" err="1" smtClean="0">
                <a:solidFill>
                  <a:srgbClr val="002060"/>
                </a:solidFill>
              </a:rPr>
              <a:t>Is</a:t>
            </a:r>
            <a:r>
              <a:rPr lang="de-DE" sz="2400" b="1" dirty="0" smtClean="0">
                <a:solidFill>
                  <a:srgbClr val="002060"/>
                </a:solidFill>
              </a:rPr>
              <a:t> there a need for </a:t>
            </a:r>
            <a:r>
              <a:rPr lang="de-DE" sz="2400" b="1" i="1" dirty="0" smtClean="0">
                <a:solidFill>
                  <a:srgbClr val="002060"/>
                </a:solidFill>
              </a:rPr>
              <a:t>another information science journal?</a:t>
            </a:r>
            <a:endParaRPr lang="de-DE" sz="2400" b="1" i="1" dirty="0">
              <a:solidFill>
                <a:srgbClr val="002060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403648" y="2060848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This question needs to be reformulated</a:t>
            </a:r>
            <a:endParaRPr lang="en-US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3491880" y="4725144"/>
            <a:ext cx="2376264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rather not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1115616" y="2420888"/>
            <a:ext cx="7128792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61950" indent="-361950" algn="ctr"/>
            <a:r>
              <a:rPr lang="de-DE" sz="2200" dirty="0" smtClean="0"/>
              <a:t>EIS will </a:t>
            </a:r>
            <a:r>
              <a:rPr lang="de-DE" sz="2200" dirty="0" err="1" smtClean="0"/>
              <a:t>take</a:t>
            </a:r>
            <a:r>
              <a:rPr lang="de-DE" sz="2200" dirty="0" smtClean="0"/>
              <a:t> </a:t>
            </a:r>
            <a:r>
              <a:rPr lang="de-DE" sz="2200" dirty="0" err="1" smtClean="0"/>
              <a:t>advantage</a:t>
            </a:r>
            <a:r>
              <a:rPr lang="de-DE" sz="2200" dirty="0" smtClean="0"/>
              <a:t> of </a:t>
            </a:r>
            <a:r>
              <a:rPr lang="de-DE" sz="2200" dirty="0" err="1" smtClean="0"/>
              <a:t>value-adding</a:t>
            </a:r>
            <a:r>
              <a:rPr lang="de-DE" sz="2200" dirty="0" smtClean="0"/>
              <a:t> </a:t>
            </a:r>
            <a:r>
              <a:rPr lang="de-DE" sz="2200" dirty="0" err="1" smtClean="0"/>
              <a:t>possibilities</a:t>
            </a:r>
            <a:r>
              <a:rPr lang="de-DE" sz="2200" dirty="0" smtClean="0"/>
              <a:t> of electronic </a:t>
            </a:r>
            <a:r>
              <a:rPr lang="de-DE" sz="2200" dirty="0" err="1" smtClean="0"/>
              <a:t>networks</a:t>
            </a:r>
            <a:r>
              <a:rPr lang="de-DE" sz="2200" dirty="0" smtClean="0"/>
              <a:t> </a:t>
            </a:r>
            <a:r>
              <a:rPr lang="de-DE" sz="2200" dirty="0" err="1" smtClean="0"/>
              <a:t>besides</a:t>
            </a:r>
            <a:r>
              <a:rPr lang="de-DE" sz="2200" dirty="0" smtClean="0"/>
              <a:t> publishing – such </a:t>
            </a:r>
            <a:r>
              <a:rPr lang="de-DE" sz="2200" dirty="0" err="1" smtClean="0"/>
              <a:t>as</a:t>
            </a:r>
            <a:endParaRPr lang="de-DE" sz="2200" dirty="0"/>
          </a:p>
        </p:txBody>
      </p:sp>
      <p:sp>
        <p:nvSpPr>
          <p:cNvPr id="14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pPr algn="ctr" eaLnBrk="1" hangingPunct="1">
              <a:buNone/>
            </a:pPr>
            <a:r>
              <a:rPr lang="de-DE" sz="2400" dirty="0" smtClean="0">
                <a:solidFill>
                  <a:schemeClr val="bg1"/>
                </a:solidFill>
              </a:rPr>
              <a:t>EIS – </a:t>
            </a:r>
            <a:r>
              <a:rPr lang="de-DE" sz="2400" dirty="0" err="1" smtClean="0">
                <a:solidFill>
                  <a:schemeClr val="bg1"/>
                </a:solidFill>
              </a:rPr>
              <a:t>more</a:t>
            </a:r>
            <a:r>
              <a:rPr lang="de-DE" sz="2400" dirty="0" smtClean="0">
                <a:solidFill>
                  <a:schemeClr val="bg1"/>
                </a:solidFill>
              </a:rPr>
              <a:t> </a:t>
            </a:r>
            <a:r>
              <a:rPr lang="de-DE" sz="2400" dirty="0" err="1" smtClean="0">
                <a:solidFill>
                  <a:schemeClr val="bg1"/>
                </a:solidFill>
              </a:rPr>
              <a:t>than</a:t>
            </a:r>
            <a:r>
              <a:rPr lang="de-DE" sz="2400" dirty="0" smtClean="0">
                <a:solidFill>
                  <a:schemeClr val="bg1"/>
                </a:solidFill>
              </a:rPr>
              <a:t> a journal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403648" y="3501008"/>
            <a:ext cx="626469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>
              <a:buFont typeface="Wingdings" pitchFamily="2" charset="2"/>
              <a:buChar char="Ø"/>
            </a:pPr>
            <a:r>
              <a:rPr lang="en-US" sz="2400" dirty="0" smtClean="0"/>
              <a:t>semantic search and semantic representation</a:t>
            </a:r>
            <a:endParaRPr lang="de-DE" sz="2400" dirty="0" smtClean="0"/>
          </a:p>
          <a:p>
            <a:pPr marL="360363" indent="-360363">
              <a:buFont typeface="Wingdings" pitchFamily="2" charset="2"/>
              <a:buChar char="Ø"/>
            </a:pPr>
            <a:r>
              <a:rPr lang="en-US" sz="2400" dirty="0" smtClean="0"/>
              <a:t>interactive mapping/visual navigation.</a:t>
            </a:r>
            <a:endParaRPr lang="de-DE" sz="2400" dirty="0" smtClean="0"/>
          </a:p>
          <a:p>
            <a:pPr marL="361950" indent="-361950">
              <a:buFont typeface="Wingdings" pitchFamily="2" charset="2"/>
              <a:buChar char="Ø"/>
            </a:pPr>
            <a:r>
              <a:rPr lang="de-DE" sz="2200" dirty="0" err="1" smtClean="0"/>
              <a:t>communication</a:t>
            </a:r>
            <a:r>
              <a:rPr lang="de-DE" sz="2200" dirty="0" smtClean="0"/>
              <a:t> </a:t>
            </a:r>
            <a:r>
              <a:rPr lang="de-DE" sz="2200" dirty="0" err="1" smtClean="0"/>
              <a:t>features</a:t>
            </a:r>
            <a:r>
              <a:rPr lang="de-DE" sz="2200" dirty="0" smtClean="0"/>
              <a:t> – </a:t>
            </a:r>
            <a:r>
              <a:rPr lang="de-DE" sz="2200" dirty="0" err="1" smtClean="0"/>
              <a:t>social</a:t>
            </a:r>
            <a:r>
              <a:rPr lang="de-DE" sz="2200" dirty="0" smtClean="0"/>
              <a:t> </a:t>
            </a:r>
            <a:r>
              <a:rPr lang="de-DE" sz="2200" dirty="0" err="1" smtClean="0"/>
              <a:t>betworking</a:t>
            </a:r>
            <a:endParaRPr lang="de-DE" sz="2200" dirty="0" smtClean="0"/>
          </a:p>
          <a:p>
            <a:pPr marL="361950" indent="-361950">
              <a:buFont typeface="Wingdings" pitchFamily="2" charset="2"/>
              <a:buChar char="Ø"/>
            </a:pPr>
            <a:r>
              <a:rPr lang="de-DE" sz="2200" dirty="0" err="1" smtClean="0"/>
              <a:t>collaborative</a:t>
            </a:r>
            <a:r>
              <a:rPr lang="de-DE" sz="2200" dirty="0" smtClean="0"/>
              <a:t> </a:t>
            </a:r>
            <a:r>
              <a:rPr lang="de-DE" sz="2200" dirty="0" err="1" smtClean="0"/>
              <a:t>work</a:t>
            </a:r>
            <a:endParaRPr lang="de-DE" sz="2200" dirty="0" smtClean="0"/>
          </a:p>
          <a:p>
            <a:pPr marL="361950" indent="-361950">
              <a:buFont typeface="Wingdings" pitchFamily="2" charset="2"/>
              <a:buChar char="Ø"/>
            </a:pPr>
            <a:r>
              <a:rPr lang="de-DE" sz="2200" dirty="0" err="1" smtClean="0"/>
              <a:t>user-generated</a:t>
            </a:r>
            <a:r>
              <a:rPr lang="de-DE" sz="2200" dirty="0" smtClean="0"/>
              <a:t> </a:t>
            </a:r>
            <a:r>
              <a:rPr lang="de-DE" sz="2200" dirty="0" err="1" smtClean="0"/>
              <a:t>content</a:t>
            </a:r>
            <a:endParaRPr lang="de-DE" sz="2200" dirty="0" smtClean="0"/>
          </a:p>
          <a:p>
            <a:pPr marL="361950" indent="-361950">
              <a:buFont typeface="Wingdings" pitchFamily="2" charset="2"/>
              <a:buChar char="Ø"/>
            </a:pPr>
            <a:r>
              <a:rPr lang="de-DE" sz="2200" dirty="0" err="1" smtClean="0"/>
              <a:t>documents</a:t>
            </a:r>
            <a:r>
              <a:rPr lang="de-DE" sz="2200" dirty="0" smtClean="0"/>
              <a:t> </a:t>
            </a:r>
            <a:r>
              <a:rPr lang="de-DE" sz="2200" dirty="0" err="1" smtClean="0"/>
              <a:t>as</a:t>
            </a:r>
            <a:r>
              <a:rPr lang="de-DE" sz="2200" dirty="0" smtClean="0"/>
              <a:t> </a:t>
            </a:r>
            <a:r>
              <a:rPr lang="de-DE" sz="2200" dirty="0" err="1" smtClean="0"/>
              <a:t>pragmatic</a:t>
            </a:r>
            <a:r>
              <a:rPr lang="de-DE" sz="2200" dirty="0" smtClean="0"/>
              <a:t> </a:t>
            </a:r>
            <a:r>
              <a:rPr lang="de-DE" sz="2200" dirty="0" err="1" smtClean="0"/>
              <a:t>objects</a:t>
            </a:r>
            <a:endParaRPr lang="de-DE" sz="2200" dirty="0"/>
          </a:p>
        </p:txBody>
      </p:sp>
      <p:sp>
        <p:nvSpPr>
          <p:cNvPr id="10" name="Textfeld 9"/>
          <p:cNvSpPr txBox="1"/>
          <p:nvPr/>
        </p:nvSpPr>
        <p:spPr>
          <a:xfrm>
            <a:off x="1043608" y="1124744"/>
            <a:ext cx="7056784" cy="95410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EIS</a:t>
            </a:r>
            <a:r>
              <a:rPr lang="en-US" sz="2400" dirty="0" smtClean="0"/>
              <a:t> will rather be an information and communication platform </a:t>
            </a:r>
            <a:r>
              <a:rPr lang="en-US" sz="3200" dirty="0" err="1" smtClean="0"/>
              <a:t>ICP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Quality and performance characteristics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259632" y="1268760"/>
            <a:ext cx="71287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200" dirty="0" smtClean="0"/>
              <a:t>All contributions </a:t>
            </a:r>
            <a:r>
              <a:rPr lang="de-DE" sz="2200" dirty="0" err="1" smtClean="0"/>
              <a:t>to</a:t>
            </a:r>
            <a:r>
              <a:rPr lang="de-DE" sz="2200" dirty="0" smtClean="0"/>
              <a:t> 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are in </a:t>
            </a:r>
            <a:r>
              <a:rPr lang="de-DE" sz="2200" b="1" dirty="0" smtClean="0"/>
              <a:t>English per default.</a:t>
            </a:r>
            <a:endParaRPr lang="de-DE" sz="22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1259632" y="2060848"/>
            <a:ext cx="712879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>
              <a:buFont typeface="Wingdings" pitchFamily="2" charset="2"/>
              <a:buChar char="Ø"/>
            </a:pPr>
            <a:r>
              <a:rPr lang="de-DE" sz="2200" dirty="0" smtClean="0"/>
              <a:t>In addition, all contributions, in particular articles, will be made publicly available in the </a:t>
            </a:r>
            <a:r>
              <a:rPr lang="de-DE" sz="2200" b="1" dirty="0" smtClean="0"/>
              <a:t>corresponding native language of the respective authors </a:t>
            </a:r>
            <a:r>
              <a:rPr lang="de-DE" sz="2200" dirty="0" smtClean="0"/>
              <a:t>– either by the EIS server and/or by a publishing media of the respective country</a:t>
            </a:r>
            <a:endParaRPr lang="de-DE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Quality and performance characteristics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187624" y="3068960"/>
            <a:ext cx="71287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000" dirty="0" smtClean="0"/>
              <a:t>EIS-</a:t>
            </a:r>
            <a:r>
              <a:rPr lang="de-DE" sz="2000" dirty="0" err="1" smtClean="0"/>
              <a:t>ICP</a:t>
            </a:r>
            <a:r>
              <a:rPr lang="de-DE" sz="2000" dirty="0" smtClean="0"/>
              <a:t> will be both </a:t>
            </a:r>
            <a:br>
              <a:rPr lang="de-DE" sz="2000" dirty="0" smtClean="0"/>
            </a:b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 smtClean="0"/>
              <a:t/>
            </a:r>
            <a:br>
              <a:rPr lang="de-DE" sz="2000" dirty="0" smtClean="0"/>
            </a:br>
            <a:endParaRPr lang="de-DE" sz="2000" dirty="0"/>
          </a:p>
        </p:txBody>
      </p:sp>
      <p:sp>
        <p:nvSpPr>
          <p:cNvPr id="8" name="Textfeld 7"/>
          <p:cNvSpPr txBox="1"/>
          <p:nvPr/>
        </p:nvSpPr>
        <p:spPr>
          <a:xfrm>
            <a:off x="467544" y="3645024"/>
            <a:ext cx="3312368" cy="7078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a peer-reviewed open access journal</a:t>
            </a:r>
            <a:endParaRPr lang="en-US" sz="2000" dirty="0"/>
          </a:p>
        </p:txBody>
      </p:sp>
      <p:sp>
        <p:nvSpPr>
          <p:cNvPr id="9" name="Textfeld 8"/>
          <p:cNvSpPr txBox="1"/>
          <p:nvPr/>
        </p:nvSpPr>
        <p:spPr>
          <a:xfrm>
            <a:off x="4716016" y="3645024"/>
            <a:ext cx="4032448" cy="7078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a </a:t>
            </a:r>
            <a:r>
              <a:rPr lang="de-DE" sz="2000" b="1" dirty="0" err="1" smtClean="0"/>
              <a:t>direct</a:t>
            </a:r>
            <a:r>
              <a:rPr lang="de-DE" sz="2000" b="1" dirty="0" smtClean="0"/>
              <a:t> open </a:t>
            </a:r>
            <a:r>
              <a:rPr lang="de-DE" sz="2000" b="1" dirty="0" err="1" smtClean="0"/>
              <a:t>access</a:t>
            </a:r>
            <a:r>
              <a:rPr lang="de-DE" sz="2000" b="1" dirty="0" smtClean="0"/>
              <a:t> journal  </a:t>
            </a:r>
            <a:r>
              <a:rPr lang="de-DE" sz="2000" b="1" dirty="0" err="1" smtClean="0"/>
              <a:t>with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delayed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reviewing</a:t>
            </a:r>
            <a:endParaRPr lang="en-US" sz="2000" dirty="0"/>
          </a:p>
        </p:txBody>
      </p:sp>
      <p:sp>
        <p:nvSpPr>
          <p:cNvPr id="29" name="Textfeld 28"/>
          <p:cNvSpPr txBox="1"/>
          <p:nvPr/>
        </p:nvSpPr>
        <p:spPr>
          <a:xfrm>
            <a:off x="1187624" y="1124744"/>
            <a:ext cx="756984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6700" algn="l"/>
              </a:tabLst>
            </a:pPr>
            <a:r>
              <a:rPr lang="de-DE" sz="2000" dirty="0" smtClean="0"/>
              <a:t>EIS-</a:t>
            </a:r>
            <a:r>
              <a:rPr lang="de-DE" sz="2000" dirty="0" err="1" smtClean="0"/>
              <a:t>ICP</a:t>
            </a:r>
            <a:r>
              <a:rPr lang="de-DE" sz="2000" dirty="0" smtClean="0"/>
              <a:t> will be from the outset a scientific journal  with quality requirements:  </a:t>
            </a:r>
            <a:br>
              <a:rPr lang="de-DE" sz="2000" dirty="0" smtClean="0"/>
            </a:br>
            <a:endParaRPr lang="de-DE" sz="2000" dirty="0" smtClean="0"/>
          </a:p>
          <a:p>
            <a:pPr lvl="0">
              <a:tabLst>
                <a:tab pos="266700" algn="l"/>
              </a:tabLst>
            </a:pPr>
            <a:r>
              <a:rPr lang="de-DE" sz="2000" dirty="0" smtClean="0"/>
              <a:t>traditional peer-reviewing, combined with open web </a:t>
            </a:r>
            <a:r>
              <a:rPr lang="en-US" sz="2000" dirty="0" smtClean="0"/>
              <a:t>reviewing							</a:t>
            </a:r>
            <a:endParaRPr lang="de-DE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2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Quality and performance characteristics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971600" y="1124744"/>
            <a:ext cx="2376264" cy="7078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a peer-reviewed open access journal</a:t>
            </a:r>
            <a:endParaRPr lang="en-US" sz="2000" dirty="0"/>
          </a:p>
        </p:txBody>
      </p:sp>
      <p:sp>
        <p:nvSpPr>
          <p:cNvPr id="9" name="Textfeld 8"/>
          <p:cNvSpPr txBox="1"/>
          <p:nvPr/>
        </p:nvSpPr>
        <p:spPr>
          <a:xfrm>
            <a:off x="4860032" y="1124744"/>
            <a:ext cx="2736304" cy="7078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err="1" smtClean="0"/>
              <a:t>direct</a:t>
            </a:r>
            <a:r>
              <a:rPr lang="de-DE" sz="2000" b="1" dirty="0" smtClean="0"/>
              <a:t> open </a:t>
            </a:r>
            <a:r>
              <a:rPr lang="de-DE" sz="2000" b="1" dirty="0" err="1" smtClean="0"/>
              <a:t>access</a:t>
            </a:r>
            <a:r>
              <a:rPr lang="de-DE" sz="2000" b="1" dirty="0" smtClean="0"/>
              <a:t> journal </a:t>
            </a:r>
            <a:endParaRPr lang="en-US" sz="2000" dirty="0"/>
          </a:p>
        </p:txBody>
      </p:sp>
      <p:sp>
        <p:nvSpPr>
          <p:cNvPr id="14" name="Textfeld 13"/>
          <p:cNvSpPr txBox="1"/>
          <p:nvPr/>
        </p:nvSpPr>
        <p:spPr>
          <a:xfrm>
            <a:off x="4860032" y="1916832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/>
              <a:t>according to the „</a:t>
            </a:r>
            <a:r>
              <a:rPr lang="de-DE" sz="2000" b="1" dirty="0" smtClean="0"/>
              <a:t>publish first - filter later</a:t>
            </a:r>
            <a:r>
              <a:rPr lang="de-DE" sz="2000" dirty="0" smtClean="0"/>
              <a:t>“ principle</a:t>
            </a:r>
            <a:endParaRPr lang="en-US" sz="2000" dirty="0"/>
          </a:p>
        </p:txBody>
      </p:sp>
      <p:sp>
        <p:nvSpPr>
          <p:cNvPr id="15" name="Textfeld 14"/>
          <p:cNvSpPr txBox="1"/>
          <p:nvPr/>
        </p:nvSpPr>
        <p:spPr>
          <a:xfrm>
            <a:off x="4788024" y="2996952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/>
              <a:t>all contributions will be </a:t>
            </a:r>
            <a:r>
              <a:rPr lang="de-DE" sz="2000" b="1" dirty="0" smtClean="0"/>
              <a:t>made immediately publicly available</a:t>
            </a:r>
            <a:endParaRPr lang="en-US" sz="2000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683568" y="2987079"/>
            <a:ext cx="2952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/>
              <a:t>positively peer-reviewed articles will be marked by the </a:t>
            </a:r>
            <a:r>
              <a:rPr lang="de-DE" sz="2000" b="1" dirty="0" smtClean="0"/>
              <a:t>EIS quality label </a:t>
            </a:r>
            <a:endParaRPr lang="en-US" sz="2000" b="1" dirty="0"/>
          </a:p>
        </p:txBody>
      </p:sp>
      <p:sp>
        <p:nvSpPr>
          <p:cNvPr id="18" name="Textfeld 17"/>
          <p:cNvSpPr txBox="1"/>
          <p:nvPr/>
        </p:nvSpPr>
        <p:spPr>
          <a:xfrm>
            <a:off x="971600" y="1902023"/>
            <a:ext cx="2376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positive reviews </a:t>
            </a:r>
            <a:r>
              <a:rPr lang="de-DE" sz="2000" dirty="0" smtClean="0"/>
              <a:t>will be made </a:t>
            </a:r>
            <a:r>
              <a:rPr lang="de-DE" sz="2000" b="1" dirty="0" smtClean="0"/>
              <a:t>publicly available</a:t>
            </a:r>
            <a:endParaRPr lang="en-US" sz="2000" b="1" dirty="0"/>
          </a:p>
        </p:txBody>
      </p:sp>
      <p:sp>
        <p:nvSpPr>
          <p:cNvPr id="25" name="Textfeld 24"/>
          <p:cNvSpPr txBox="1"/>
          <p:nvPr/>
        </p:nvSpPr>
        <p:spPr>
          <a:xfrm>
            <a:off x="683568" y="4072135"/>
            <a:ext cx="2952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/>
              <a:t>will be made </a:t>
            </a:r>
            <a:r>
              <a:rPr lang="de-DE" sz="2000" b="1" dirty="0" smtClean="0"/>
              <a:t>immediately publicly available</a:t>
            </a:r>
            <a:r>
              <a:rPr lang="de-DE" sz="2000" dirty="0" smtClean="0"/>
              <a:t> after reviewing</a:t>
            </a:r>
            <a:endParaRPr lang="en-US" sz="2000" b="1" dirty="0"/>
          </a:p>
        </p:txBody>
      </p:sp>
      <p:sp>
        <p:nvSpPr>
          <p:cNvPr id="26" name="Textfeld 25"/>
          <p:cNvSpPr txBox="1"/>
          <p:nvPr/>
        </p:nvSpPr>
        <p:spPr>
          <a:xfrm>
            <a:off x="503548" y="5157192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/>
              <a:t>will be </a:t>
            </a:r>
            <a:r>
              <a:rPr lang="de-DE" sz="2000" b="1" dirty="0" smtClean="0"/>
              <a:t>bundled in quarterly volumes</a:t>
            </a:r>
            <a:endParaRPr lang="en-US" sz="2000" b="1" dirty="0"/>
          </a:p>
        </p:txBody>
      </p:sp>
      <p:grpSp>
        <p:nvGrpSpPr>
          <p:cNvPr id="33" name="Gruppieren 32"/>
          <p:cNvGrpSpPr/>
          <p:nvPr/>
        </p:nvGrpSpPr>
        <p:grpSpPr>
          <a:xfrm>
            <a:off x="4572000" y="3645024"/>
            <a:ext cx="3528392" cy="1632377"/>
            <a:chOff x="4572000" y="3645024"/>
            <a:chExt cx="3528392" cy="1632377"/>
          </a:xfrm>
        </p:grpSpPr>
        <p:sp>
          <p:nvSpPr>
            <p:cNvPr id="17" name="Textfeld 16"/>
            <p:cNvSpPr txBox="1"/>
            <p:nvPr/>
          </p:nvSpPr>
          <p:spPr>
            <a:xfrm>
              <a:off x="4572000" y="4077072"/>
              <a:ext cx="352839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 smtClean="0"/>
                <a:t>will be subject of</a:t>
              </a:r>
              <a:endParaRPr lang="de-DE" sz="2400" b="1" dirty="0" smtClean="0"/>
            </a:p>
            <a:p>
              <a:pPr algn="ctr"/>
              <a:r>
                <a:rPr lang="de-DE" sz="2400" b="1" dirty="0" smtClean="0"/>
                <a:t>public commenting &amp; reviewing</a:t>
              </a:r>
              <a:endParaRPr lang="en-US" sz="2400" b="1" dirty="0"/>
            </a:p>
          </p:txBody>
        </p:sp>
        <p:sp>
          <p:nvSpPr>
            <p:cNvPr id="30" name="Pfeil nach unten 29"/>
            <p:cNvSpPr/>
            <p:nvPr/>
          </p:nvSpPr>
          <p:spPr>
            <a:xfrm>
              <a:off x="7092280" y="3645024"/>
              <a:ext cx="216024" cy="432048"/>
            </a:xfrm>
            <a:prstGeom prst="downArrow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2" name="Gruppieren 31"/>
          <p:cNvGrpSpPr/>
          <p:nvPr/>
        </p:nvGrpSpPr>
        <p:grpSpPr>
          <a:xfrm>
            <a:off x="3779912" y="2132856"/>
            <a:ext cx="900100" cy="2664296"/>
            <a:chOff x="3779912" y="2132856"/>
            <a:chExt cx="900100" cy="2664296"/>
          </a:xfrm>
        </p:grpSpPr>
        <p:grpSp>
          <p:nvGrpSpPr>
            <p:cNvPr id="29" name="Gruppieren 28"/>
            <p:cNvGrpSpPr/>
            <p:nvPr/>
          </p:nvGrpSpPr>
          <p:grpSpPr>
            <a:xfrm>
              <a:off x="3779912" y="2132856"/>
              <a:ext cx="288032" cy="2664296"/>
              <a:chOff x="3779912" y="2132856"/>
              <a:chExt cx="288032" cy="2664296"/>
            </a:xfrm>
          </p:grpSpPr>
          <p:cxnSp>
            <p:nvCxnSpPr>
              <p:cNvPr id="20" name="Gerade Verbindung 19"/>
              <p:cNvCxnSpPr/>
              <p:nvPr/>
            </p:nvCxnSpPr>
            <p:spPr>
              <a:xfrm>
                <a:off x="4067944" y="2132856"/>
                <a:ext cx="0" cy="2664296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Gerade Verbindung 23"/>
              <p:cNvCxnSpPr/>
              <p:nvPr/>
            </p:nvCxnSpPr>
            <p:spPr>
              <a:xfrm>
                <a:off x="3779912" y="2132856"/>
                <a:ext cx="288032" cy="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Gerade Verbindung 26"/>
              <p:cNvCxnSpPr/>
              <p:nvPr/>
            </p:nvCxnSpPr>
            <p:spPr>
              <a:xfrm>
                <a:off x="3779912" y="3429000"/>
                <a:ext cx="288032" cy="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Gerade Verbindung 27"/>
              <p:cNvCxnSpPr/>
              <p:nvPr/>
            </p:nvCxnSpPr>
            <p:spPr>
              <a:xfrm>
                <a:off x="3779912" y="4797152"/>
                <a:ext cx="288032" cy="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Pfeil nach unten 30"/>
            <p:cNvSpPr/>
            <p:nvPr/>
          </p:nvSpPr>
          <p:spPr>
            <a:xfrm rot="16200000">
              <a:off x="4355976" y="4185084"/>
              <a:ext cx="216024" cy="432048"/>
            </a:xfrm>
            <a:prstGeom prst="downArrow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8" grpId="0"/>
      <p:bldP spid="2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187624" y="4299098"/>
            <a:ext cx="6840760" cy="702078"/>
          </a:xfrm>
          <a:solidFill>
            <a:schemeClr val="bg2">
              <a:lumMod val="90000"/>
            </a:schemeClr>
          </a:solidFill>
        </p:spPr>
        <p:txBody>
          <a:bodyPr anchor="ctr" anchorCtr="1">
            <a:norm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ea typeface="Arial Unicode MS" pitchFamily="34" charset="-128"/>
                <a:cs typeface="Arial" pitchFamily="34" charset="0"/>
              </a:rPr>
              <a:t>Sustainability 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–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> Financing</a:t>
            </a:r>
          </a:p>
        </p:txBody>
      </p:sp>
      <p:sp>
        <p:nvSpPr>
          <p:cNvPr id="8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187624" y="1850825"/>
            <a:ext cx="6840760" cy="648072"/>
          </a:xfrm>
          <a:solidFill>
            <a:schemeClr val="bg2">
              <a:lumMod val="90000"/>
            </a:schemeClr>
          </a:solidFill>
        </p:spPr>
        <p:txBody>
          <a:bodyPr anchor="ctr" anchorCtr="1">
            <a:normAutofit/>
          </a:bodyPr>
          <a:lstStyle/>
          <a:p>
            <a:r>
              <a:rPr lang="en-GB" sz="2400" b="1" dirty="0" smtClean="0">
                <a:solidFill>
                  <a:srgbClr val="002060"/>
                </a:solidFill>
                <a:latin typeface="+mn-lt"/>
              </a:rPr>
              <a:t>Objectives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 – Conceptual design –  Quality control</a:t>
            </a:r>
          </a:p>
        </p:txBody>
      </p:sp>
      <p:sp>
        <p:nvSpPr>
          <p:cNvPr id="10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187624" y="3447003"/>
            <a:ext cx="6840760" cy="702078"/>
          </a:xfrm>
          <a:solidFill>
            <a:schemeClr val="bg2">
              <a:lumMod val="90000"/>
            </a:schemeClr>
          </a:solidFill>
        </p:spPr>
        <p:txBody>
          <a:bodyPr anchor="ctr" anchorCtr="1">
            <a:normAutofit fontScale="90000"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>Organization 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– 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>Implementation strategy 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 –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> work plan -Hosting</a:t>
            </a:r>
          </a:p>
        </p:txBody>
      </p:sp>
      <p:sp>
        <p:nvSpPr>
          <p:cNvPr id="11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467544" y="44624"/>
            <a:ext cx="8136904" cy="864096"/>
          </a:xfrm>
          <a:solidFill>
            <a:srgbClr val="002060"/>
          </a:solidFill>
        </p:spPr>
        <p:txBody>
          <a:bodyPr anchor="ctr" anchorCtr="1">
            <a:noAutofit/>
          </a:bodyPr>
          <a:lstStyle/>
          <a:p>
            <a:r>
              <a:rPr lang="de-DE" sz="2800" b="1" dirty="0" smtClean="0">
                <a:solidFill>
                  <a:schemeClr val="bg1"/>
                </a:solidFill>
              </a:rPr>
              <a:t>Open Access European Journal of Information Science EIS</a:t>
            </a:r>
            <a:endParaRPr lang="de-DE" sz="1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2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187624" y="5949280"/>
            <a:ext cx="6840760" cy="702078"/>
          </a:xfrm>
          <a:solidFill>
            <a:schemeClr val="bg2">
              <a:lumMod val="90000"/>
            </a:schemeClr>
          </a:solidFill>
        </p:spPr>
        <p:txBody>
          <a:bodyPr anchor="ctr" anchorCtr="1">
            <a:norm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Challenges</a:t>
            </a:r>
            <a:endParaRPr lang="en-US" sz="2400" b="1" dirty="0" smtClean="0">
              <a:solidFill>
                <a:srgbClr val="002060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187624" y="1052736"/>
            <a:ext cx="6840760" cy="648072"/>
          </a:xfrm>
          <a:solidFill>
            <a:schemeClr val="bg2">
              <a:lumMod val="90000"/>
            </a:schemeClr>
          </a:solidFill>
        </p:spPr>
        <p:txBody>
          <a:bodyPr anchor="ctr" anchorCtr="1">
            <a:norm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Questions </a:t>
            </a:r>
          </a:p>
        </p:txBody>
      </p:sp>
      <p:sp>
        <p:nvSpPr>
          <p:cNvPr id="9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187624" y="5151193"/>
            <a:ext cx="6840760" cy="648072"/>
          </a:xfrm>
          <a:solidFill>
            <a:schemeClr val="bg2">
              <a:lumMod val="90000"/>
            </a:schemeClr>
          </a:solidFill>
        </p:spPr>
        <p:txBody>
          <a:bodyPr anchor="ctr" anchorCtr="1">
            <a:normAutofit fontScale="90000"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ea typeface="Arial Unicode MS" pitchFamily="34" charset="-128"/>
                <a:cs typeface="Arial" pitchFamily="34" charset="0"/>
              </a:rPr>
              <a:t>Time schedule</a:t>
            </a:r>
            <a:br>
              <a:rPr lang="en-US" sz="2400" b="1" dirty="0" smtClean="0">
                <a:solidFill>
                  <a:srgbClr val="002060"/>
                </a:solidFill>
                <a:ea typeface="Arial Unicode MS" pitchFamily="34" charset="-128"/>
                <a:cs typeface="Arial" pitchFamily="34" charset="0"/>
              </a:rPr>
            </a:br>
            <a:endParaRPr lang="en-US" sz="2400" b="1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4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187624" y="2648914"/>
            <a:ext cx="6840760" cy="648072"/>
          </a:xfrm>
          <a:solidFill>
            <a:schemeClr val="bg2">
              <a:lumMod val="90000"/>
            </a:schemeClr>
          </a:solidFill>
        </p:spPr>
        <p:txBody>
          <a:bodyPr anchor="ctr" anchorCtr="1">
            <a:normAutofit/>
          </a:bodyPr>
          <a:lstStyle/>
          <a:p>
            <a:r>
              <a:rPr lang="de-DE" sz="2400" b="1" dirty="0" err="1" smtClean="0">
                <a:solidFill>
                  <a:srgbClr val="002060"/>
                </a:solidFill>
                <a:latin typeface="+mn-lt"/>
              </a:rPr>
              <a:t>Institutions</a:t>
            </a:r>
            <a:endParaRPr lang="en-US" sz="2400" b="1" dirty="0" smtClean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nimBg="1"/>
      <p:bldP spid="8" grpId="0" animBg="1"/>
      <p:bldP spid="10" grpId="0" animBg="1"/>
      <p:bldP spid="12" grpId="0" animBg="1"/>
      <p:bldP spid="13" grpId="0" animBg="1"/>
      <p:bldP spid="9" grpId="0" animBg="1"/>
      <p:bldP spid="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Quality and performance characteristics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971600" y="1052736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 addition to traditional quality measurements such as </a:t>
            </a:r>
            <a:r>
              <a:rPr lang="en-US" sz="2000" b="1" dirty="0" smtClean="0"/>
              <a:t>impact factor </a:t>
            </a:r>
            <a:r>
              <a:rPr lang="en-US" sz="2000" dirty="0" smtClean="0"/>
              <a:t>or </a:t>
            </a:r>
            <a:r>
              <a:rPr lang="de-DE" sz="2000" b="1" dirty="0" smtClean="0"/>
              <a:t>citation analysis</a:t>
            </a:r>
            <a:endParaRPr lang="en-US" sz="2000" b="1" dirty="0"/>
          </a:p>
        </p:txBody>
      </p:sp>
      <p:sp>
        <p:nvSpPr>
          <p:cNvPr id="22" name="Textfeld 21"/>
          <p:cNvSpPr txBox="1"/>
          <p:nvPr/>
        </p:nvSpPr>
        <p:spPr>
          <a:xfrm>
            <a:off x="971600" y="2132856"/>
            <a:ext cx="73448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EIS-ICP</a:t>
            </a:r>
            <a:r>
              <a:rPr lang="en-US" sz="2000" dirty="0" smtClean="0"/>
              <a:t> will provide a broad spectrum of metrics (</a:t>
            </a:r>
            <a:r>
              <a:rPr lang="de-DE" sz="2000" b="1" dirty="0" smtClean="0"/>
              <a:t>web </a:t>
            </a:r>
            <a:r>
              <a:rPr lang="de-DE" sz="2000" b="1" dirty="0" err="1" smtClean="0"/>
              <a:t>analytics</a:t>
            </a:r>
            <a:r>
              <a:rPr lang="de-DE" sz="2000" b="1" dirty="0" smtClean="0"/>
              <a:t>/web </a:t>
            </a:r>
            <a:r>
              <a:rPr lang="de-DE" sz="2000" b="1" dirty="0" err="1" smtClean="0"/>
              <a:t>controlling</a:t>
            </a:r>
            <a:r>
              <a:rPr lang="de-DE" sz="2000" b="1" dirty="0" smtClean="0"/>
              <a:t>/</a:t>
            </a:r>
            <a:r>
              <a:rPr lang="de-DE" sz="2000" b="1" dirty="0" err="1" smtClean="0"/>
              <a:t>use-driven</a:t>
            </a:r>
            <a:r>
              <a:rPr lang="de-DE" sz="2000" dirty="0" smtClean="0"/>
              <a:t> devices) such as</a:t>
            </a:r>
          </a:p>
          <a:p>
            <a:pPr marL="538163" indent="-538163">
              <a:buFont typeface="Wingdings" pitchFamily="2" charset="2"/>
              <a:buChar char="Ø"/>
            </a:pPr>
            <a:r>
              <a:rPr lang="de-DE" sz="2000" dirty="0" smtClean="0"/>
              <a:t> pageviews</a:t>
            </a:r>
          </a:p>
          <a:p>
            <a:pPr marL="538163" indent="-538163">
              <a:buFont typeface="Wingdings" pitchFamily="2" charset="2"/>
              <a:buChar char="Ø"/>
            </a:pPr>
            <a:r>
              <a:rPr lang="de-DE" sz="2000" dirty="0" smtClean="0"/>
              <a:t>click analysis</a:t>
            </a:r>
          </a:p>
          <a:p>
            <a:pPr marL="538163" indent="-538163">
              <a:buFont typeface="Wingdings" pitchFamily="2" charset="2"/>
              <a:buChar char="Ø"/>
            </a:pPr>
            <a:r>
              <a:rPr lang="de-DE" sz="2000" dirty="0" smtClean="0"/>
              <a:t>download statistics</a:t>
            </a:r>
          </a:p>
          <a:p>
            <a:pPr marL="538163" indent="-538163">
              <a:buFont typeface="Wingdings" pitchFamily="2" charset="2"/>
              <a:buChar char="Ø"/>
            </a:pPr>
            <a:r>
              <a:rPr lang="de-DE" sz="2000" dirty="0" err="1" smtClean="0"/>
              <a:t>attention</a:t>
            </a:r>
            <a:r>
              <a:rPr lang="de-DE" sz="2000" dirty="0" smtClean="0"/>
              <a:t> in </a:t>
            </a:r>
            <a:r>
              <a:rPr lang="de-DE" sz="2000" dirty="0" err="1" smtClean="0"/>
              <a:t>social</a:t>
            </a:r>
            <a:r>
              <a:rPr lang="de-DE" sz="2000" dirty="0" smtClean="0"/>
              <a:t> </a:t>
            </a:r>
            <a:r>
              <a:rPr lang="de-DE" sz="2000" dirty="0" err="1" smtClean="0"/>
              <a:t>media</a:t>
            </a:r>
            <a:endParaRPr lang="de-DE" sz="2000" dirty="0" smtClean="0"/>
          </a:p>
          <a:p>
            <a:pPr marL="538163" indent="-538163">
              <a:buFont typeface="Wingdings" pitchFamily="2" charset="2"/>
              <a:buChar char="Ø"/>
            </a:pPr>
            <a:r>
              <a:rPr lang="de-DE" sz="2000" dirty="0" smtClean="0"/>
              <a:t>…</a:t>
            </a:r>
            <a:endParaRPr lang="en-US" sz="2000" dirty="0"/>
          </a:p>
        </p:txBody>
      </p:sp>
      <p:sp>
        <p:nvSpPr>
          <p:cNvPr id="23" name="Textfeld 22"/>
          <p:cNvSpPr txBox="1"/>
          <p:nvPr/>
        </p:nvSpPr>
        <p:spPr>
          <a:xfrm>
            <a:off x="971600" y="4437112"/>
            <a:ext cx="73448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EIS-ICP</a:t>
            </a:r>
            <a:r>
              <a:rPr lang="en-US" sz="2000" dirty="0" smtClean="0"/>
              <a:t> will </a:t>
            </a:r>
            <a:r>
              <a:rPr lang="de-DE" sz="2000" dirty="0" smtClean="0"/>
              <a:t>experiment with altmetrics services such as</a:t>
            </a:r>
          </a:p>
          <a:p>
            <a:pPr marL="538163" indent="-538163">
              <a:buFont typeface="Wingdings" pitchFamily="2" charset="2"/>
              <a:buChar char="Ø"/>
            </a:pPr>
            <a:r>
              <a:rPr lang="de-DE" sz="2000" dirty="0" smtClean="0"/>
              <a:t> Mendeley</a:t>
            </a:r>
          </a:p>
          <a:p>
            <a:pPr marL="627063" indent="-627063">
              <a:buFont typeface="Wingdings" pitchFamily="2" charset="2"/>
              <a:buChar char="Ø"/>
            </a:pPr>
            <a:r>
              <a:rPr lang="de-DE" sz="2000" dirty="0" smtClean="0"/>
              <a:t>CiteULike, </a:t>
            </a:r>
          </a:p>
          <a:p>
            <a:pPr marL="627063" indent="-627063">
              <a:buFont typeface="Wingdings" pitchFamily="2" charset="2"/>
              <a:buChar char="Ø"/>
            </a:pPr>
            <a:r>
              <a:rPr lang="de-DE" sz="2000" dirty="0" smtClean="0"/>
              <a:t>Zotero</a:t>
            </a:r>
          </a:p>
          <a:p>
            <a:pPr marL="538163" indent="-538163">
              <a:buFont typeface="Wingdings" pitchFamily="2" charset="2"/>
              <a:buChar char="Ø"/>
            </a:pPr>
            <a:r>
              <a:rPr lang="de-DE" sz="2000" dirty="0" smtClean="0"/>
              <a:t>….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/>
      <p:bldP spid="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1403648" y="2276872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>
              <a:buFont typeface="Wingdings" pitchFamily="2" charset="2"/>
              <a:buChar char="Ø"/>
            </a:pPr>
            <a:r>
              <a:rPr lang="de-DE" sz="2200" dirty="0" smtClean="0"/>
              <a:t>EIS -</a:t>
            </a:r>
            <a:r>
              <a:rPr lang="de-DE" sz="2200" dirty="0" err="1" smtClean="0"/>
              <a:t>ICP</a:t>
            </a:r>
            <a:r>
              <a:rPr lang="de-DE" sz="2200" dirty="0" smtClean="0"/>
              <a:t> will provide a </a:t>
            </a:r>
            <a:r>
              <a:rPr lang="de-DE" sz="2200" b="1" dirty="0" smtClean="0"/>
              <a:t>platform for curriculum development</a:t>
            </a:r>
            <a:r>
              <a:rPr lang="de-DE" sz="2200" dirty="0" smtClean="0"/>
              <a:t> in information science.</a:t>
            </a:r>
            <a:endParaRPr lang="de-DE" sz="2200" dirty="0"/>
          </a:p>
        </p:txBody>
      </p:sp>
      <p:sp>
        <p:nvSpPr>
          <p:cNvPr id="6" name="Textfeld 5"/>
          <p:cNvSpPr txBox="1"/>
          <p:nvPr/>
        </p:nvSpPr>
        <p:spPr>
          <a:xfrm>
            <a:off x="1475656" y="1268760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>
              <a:buFont typeface="Wingdings" pitchFamily="2" charset="2"/>
              <a:buChar char="Ø"/>
            </a:pPr>
            <a:r>
              <a:rPr lang="de-DE" sz="2200" dirty="0" smtClean="0"/>
              <a:t>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will have a special section für </a:t>
            </a:r>
            <a:r>
              <a:rPr lang="de-DE" sz="2200" b="1" dirty="0" smtClean="0"/>
              <a:t>reviews</a:t>
            </a:r>
            <a:r>
              <a:rPr lang="de-DE" sz="2200" dirty="0" smtClean="0"/>
              <a:t> and </a:t>
            </a:r>
            <a:r>
              <a:rPr lang="de-DE" sz="2200" b="1" dirty="0" smtClean="0"/>
              <a:t>conference reports</a:t>
            </a:r>
            <a:endParaRPr lang="de-DE" sz="2200" b="1" dirty="0"/>
          </a:p>
        </p:txBody>
      </p:sp>
      <p:sp>
        <p:nvSpPr>
          <p:cNvPr id="10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Additional characteristics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179512" y="3356992"/>
            <a:ext cx="8352928" cy="769441"/>
            <a:chOff x="179512" y="2258928"/>
            <a:chExt cx="8352928" cy="769441"/>
          </a:xfrm>
        </p:grpSpPr>
        <p:sp>
          <p:nvSpPr>
            <p:cNvPr id="11" name="Textfeld 10"/>
            <p:cNvSpPr txBox="1"/>
            <p:nvPr/>
          </p:nvSpPr>
          <p:spPr>
            <a:xfrm>
              <a:off x="1403648" y="2258928"/>
              <a:ext cx="712879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61950" lvl="0" indent="-361950">
                <a:buFont typeface="Wingdings" pitchFamily="2" charset="2"/>
                <a:buChar char="Ø"/>
              </a:pPr>
              <a:r>
                <a:rPr lang="de-DE" sz="2200" dirty="0" smtClean="0"/>
                <a:t>EIS-</a:t>
              </a:r>
              <a:r>
                <a:rPr lang="de-DE" sz="2200" dirty="0" err="1" smtClean="0"/>
                <a:t>ICP</a:t>
              </a:r>
              <a:r>
                <a:rPr lang="de-DE" sz="2200" dirty="0" smtClean="0"/>
                <a:t> will provide a platform for </a:t>
              </a:r>
              <a:r>
                <a:rPr lang="de-DE" sz="2200" b="1" dirty="0" smtClean="0"/>
                <a:t>excellent students´ theses</a:t>
              </a:r>
              <a:endParaRPr lang="de-DE" sz="2200" b="1" dirty="0"/>
            </a:p>
          </p:txBody>
        </p:sp>
        <p:sp>
          <p:nvSpPr>
            <p:cNvPr id="7" name="Pfeil nach rechts 6"/>
            <p:cNvSpPr/>
            <p:nvPr/>
          </p:nvSpPr>
          <p:spPr>
            <a:xfrm>
              <a:off x="179512" y="2492896"/>
              <a:ext cx="936104" cy="50405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286635" y="1268760"/>
            <a:ext cx="7128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>
              <a:buFont typeface="Wingdings" pitchFamily="2" charset="2"/>
              <a:buChar char="Ø"/>
            </a:pPr>
            <a:r>
              <a:rPr lang="de-DE" sz="2200" dirty="0" smtClean="0"/>
              <a:t>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will provide (via hyperl</a:t>
            </a:r>
            <a:r>
              <a:rPr lang="de-DE" sz="2200" b="1" dirty="0" smtClean="0"/>
              <a:t>inks) background information to authors and research/education institutions</a:t>
            </a:r>
            <a:endParaRPr lang="de-DE" sz="2200" b="1" dirty="0"/>
          </a:p>
        </p:txBody>
      </p:sp>
      <p:sp>
        <p:nvSpPr>
          <p:cNvPr id="10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Additional characteristics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286635" y="2652067"/>
            <a:ext cx="71287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>
              <a:buFont typeface="Wingdings" pitchFamily="2" charset="2"/>
              <a:buChar char="Ø"/>
            </a:pPr>
            <a:r>
              <a:rPr lang="de-DE" sz="2200" dirty="0" smtClean="0"/>
              <a:t>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will secure </a:t>
            </a:r>
            <a:r>
              <a:rPr lang="de-DE" sz="2200" b="1" dirty="0" smtClean="0"/>
              <a:t>long-term archiving</a:t>
            </a:r>
            <a:endParaRPr lang="de-DE" sz="22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1259632" y="3462099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200" dirty="0" smtClean="0"/>
              <a:t>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articles will be </a:t>
            </a:r>
            <a:r>
              <a:rPr lang="de-DE" sz="2200" b="1" dirty="0" smtClean="0"/>
              <a:t>indexed by citation data bases </a:t>
            </a:r>
            <a:r>
              <a:rPr lang="de-DE" sz="2200" dirty="0" smtClean="0"/>
              <a:t>such as Web of Science, Scopus, Google Scholar</a:t>
            </a:r>
            <a:endParaRPr lang="de-DE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1223628" y="1052736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lvl="0" indent="-363538">
              <a:buFont typeface="Wingdings" pitchFamily="2" charset="2"/>
              <a:buChar char="Ø"/>
            </a:pPr>
            <a:r>
              <a:rPr lang="de-DE" sz="2200" dirty="0" smtClean="0"/>
              <a:t>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will also become an </a:t>
            </a:r>
            <a:r>
              <a:rPr lang="de-DE" sz="2200" b="1" dirty="0" smtClean="0"/>
              <a:t>open access platform for full texts</a:t>
            </a:r>
            <a:r>
              <a:rPr lang="de-DE" sz="2200" dirty="0" smtClean="0"/>
              <a:t> (monographs, anthologies, proceedings, etc.)</a:t>
            </a:r>
            <a:endParaRPr lang="de-DE" sz="2200" dirty="0"/>
          </a:p>
        </p:txBody>
      </p:sp>
      <p:sp>
        <p:nvSpPr>
          <p:cNvPr id="10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611560" y="188640"/>
            <a:ext cx="8136904" cy="648072"/>
          </a:xfrm>
          <a:solidFill>
            <a:srgbClr val="333366"/>
          </a:solidFill>
        </p:spPr>
        <p:txBody>
          <a:bodyPr anchor="ctr" anchorCtr="1">
            <a:no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Additional characteristics – to be developed in a second phase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1223628" y="2243191"/>
            <a:ext cx="7128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200" dirty="0" smtClean="0"/>
              <a:t>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will develop a </a:t>
            </a:r>
            <a:r>
              <a:rPr lang="de-DE" sz="2200" b="1" i="1" dirty="0" smtClean="0"/>
              <a:t>data server</a:t>
            </a:r>
            <a:r>
              <a:rPr lang="de-DE" sz="2200" dirty="0" smtClean="0"/>
              <a:t> for providing storage and access to whole data collections and/or to data which underly the articles published in EIS</a:t>
            </a:r>
            <a:endParaRPr lang="de-DE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1187624" y="1268760"/>
            <a:ext cx="712879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lvl="0" indent="-363538"/>
            <a:r>
              <a:rPr lang="de-DE" sz="2200" dirty="0" smtClean="0"/>
              <a:t>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will provide manifold </a:t>
            </a:r>
            <a:r>
              <a:rPr lang="de-DE" sz="2200" b="1" dirty="0" smtClean="0"/>
              <a:t>messaging functions</a:t>
            </a:r>
            <a:br>
              <a:rPr lang="de-DE" sz="2200" b="1" dirty="0" smtClean="0"/>
            </a:br>
            <a:endParaRPr lang="de-DE" sz="2200" b="1" dirty="0" smtClean="0"/>
          </a:p>
          <a:p>
            <a:pPr marL="820738" lvl="1" indent="-363538">
              <a:buFont typeface="Wingdings" pitchFamily="2" charset="2"/>
              <a:buChar char="Ø"/>
            </a:pPr>
            <a:r>
              <a:rPr lang="de-DE" sz="2200" dirty="0" smtClean="0"/>
              <a:t>Electronic mailing lists</a:t>
            </a:r>
          </a:p>
          <a:p>
            <a:pPr marL="820738" lvl="1" indent="-363538">
              <a:buFont typeface="Wingdings" pitchFamily="2" charset="2"/>
              <a:buChar char="Ø"/>
            </a:pPr>
            <a:r>
              <a:rPr lang="de-DE" sz="2200" dirty="0" smtClean="0"/>
              <a:t>Job exchange</a:t>
            </a:r>
          </a:p>
          <a:p>
            <a:pPr marL="820738" lvl="1" indent="-363538">
              <a:buFont typeface="Wingdings" pitchFamily="2" charset="2"/>
              <a:buChar char="Ø"/>
            </a:pPr>
            <a:r>
              <a:rPr lang="de-DE" sz="2200" dirty="0" smtClean="0"/>
              <a:t>Conferences, lectures, training course information </a:t>
            </a:r>
          </a:p>
          <a:p>
            <a:pPr marL="820738" lvl="1" indent="-363538">
              <a:buFont typeface="Wingdings" pitchFamily="2" charset="2"/>
              <a:buChar char="Ø"/>
            </a:pPr>
            <a:r>
              <a:rPr lang="de-DE" sz="2200" dirty="0" smtClean="0"/>
              <a:t>Legal information (copyright, privacy, …)</a:t>
            </a:r>
          </a:p>
          <a:p>
            <a:pPr marL="820738" lvl="1" indent="-363538">
              <a:buFont typeface="Wingdings" pitchFamily="2" charset="2"/>
              <a:buChar char="Ø"/>
            </a:pPr>
            <a:r>
              <a:rPr lang="de-DE" sz="2200" dirty="0" smtClean="0"/>
              <a:t>Information politics</a:t>
            </a:r>
            <a:endParaRPr lang="de-DE" sz="2200" dirty="0"/>
          </a:p>
        </p:txBody>
      </p:sp>
      <p:sp>
        <p:nvSpPr>
          <p:cNvPr id="13" name="Textfeld 12"/>
          <p:cNvSpPr txBox="1"/>
          <p:nvPr/>
        </p:nvSpPr>
        <p:spPr>
          <a:xfrm>
            <a:off x="1205626" y="4077072"/>
            <a:ext cx="71287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lvl="0" indent="-363538">
              <a:buFont typeface="Wingdings" pitchFamily="2" charset="2"/>
              <a:buChar char="Ø"/>
            </a:pPr>
            <a:r>
              <a:rPr lang="de-DE" sz="2200" dirty="0" smtClean="0"/>
              <a:t>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will provide manifold </a:t>
            </a:r>
            <a:r>
              <a:rPr lang="de-DE" sz="2200" b="1" dirty="0" smtClean="0"/>
              <a:t>communication  functions</a:t>
            </a:r>
            <a:endParaRPr lang="de-DE" sz="2200" b="1" dirty="0"/>
          </a:p>
        </p:txBody>
      </p:sp>
      <p:sp>
        <p:nvSpPr>
          <p:cNvPr id="14" name="Textfeld 13"/>
          <p:cNvSpPr txBox="1"/>
          <p:nvPr/>
        </p:nvSpPr>
        <p:spPr>
          <a:xfrm>
            <a:off x="1223628" y="4891806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lvl="0" indent="-363538">
              <a:buFont typeface="Wingdings" pitchFamily="2" charset="2"/>
              <a:buChar char="Ø"/>
            </a:pPr>
            <a:r>
              <a:rPr lang="de-DE" sz="2200" dirty="0" smtClean="0"/>
              <a:t>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will provide a platform for </a:t>
            </a:r>
            <a:r>
              <a:rPr lang="de-DE" sz="2200" b="1" dirty="0" smtClean="0"/>
              <a:t>collaborative text production</a:t>
            </a:r>
            <a:endParaRPr lang="de-DE" sz="2200" b="1" dirty="0"/>
          </a:p>
        </p:txBody>
      </p:sp>
      <p:sp>
        <p:nvSpPr>
          <p:cNvPr id="7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611560" y="188640"/>
            <a:ext cx="8136904" cy="648072"/>
          </a:xfrm>
          <a:solidFill>
            <a:srgbClr val="333366"/>
          </a:solidFill>
        </p:spPr>
        <p:txBody>
          <a:bodyPr anchor="ctr" anchorCtr="1">
            <a:no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Additional characteristics – to be developed in a second phase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3" grpId="0"/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ieren 8"/>
          <p:cNvGrpSpPr/>
          <p:nvPr/>
        </p:nvGrpSpPr>
        <p:grpSpPr>
          <a:xfrm>
            <a:off x="2771800" y="1556792"/>
            <a:ext cx="3600400" cy="2289740"/>
            <a:chOff x="2771800" y="1556792"/>
            <a:chExt cx="3600400" cy="2289740"/>
          </a:xfrm>
        </p:grpSpPr>
        <p:sp>
          <p:nvSpPr>
            <p:cNvPr id="7" name="Textfeld 6"/>
            <p:cNvSpPr txBox="1"/>
            <p:nvPr/>
          </p:nvSpPr>
          <p:spPr>
            <a:xfrm>
              <a:off x="3059832" y="2276872"/>
              <a:ext cx="3096344" cy="1569660"/>
            </a:xfrm>
            <a:prstGeom prst="rect">
              <a:avLst/>
            </a:prstGeom>
            <a:solidFill>
              <a:srgbClr val="002060"/>
            </a:solidFill>
          </p:spPr>
          <p:txBody>
            <a:bodyPr wrap="square" rtlCol="0">
              <a:spAutoFit/>
            </a:bodyPr>
            <a:lstStyle/>
            <a:p>
              <a:pPr marL="361950" indent="-361950" algn="ctr"/>
              <a:r>
                <a:rPr lang="de-DE" sz="2400" b="1" dirty="0" smtClean="0">
                  <a:solidFill>
                    <a:schemeClr val="bg1"/>
                  </a:solidFill>
                </a:rPr>
                <a:t>Q4 </a:t>
              </a:r>
              <a:r>
                <a:rPr lang="de-DE" sz="2400" b="1" dirty="0" err="1" smtClean="0">
                  <a:solidFill>
                    <a:schemeClr val="bg1"/>
                  </a:solidFill>
                </a:rPr>
                <a:t>Is</a:t>
              </a:r>
              <a:r>
                <a:rPr lang="de-DE" sz="2400" b="1" dirty="0" smtClean="0">
                  <a:solidFill>
                    <a:schemeClr val="bg1"/>
                  </a:solidFill>
                </a:rPr>
                <a:t> there a </a:t>
              </a:r>
              <a:r>
                <a:rPr lang="de-DE" sz="2400" b="1" dirty="0" err="1" smtClean="0">
                  <a:solidFill>
                    <a:schemeClr val="bg1"/>
                  </a:solidFill>
                </a:rPr>
                <a:t>future</a:t>
              </a:r>
              <a:r>
                <a:rPr lang="de-DE" sz="2400" b="1" dirty="0" smtClean="0">
                  <a:solidFill>
                    <a:schemeClr val="bg1"/>
                  </a:solidFill>
                </a:rPr>
                <a:t> for </a:t>
              </a:r>
              <a:r>
                <a:rPr lang="de-DE" sz="2400" b="1" dirty="0" err="1" smtClean="0">
                  <a:solidFill>
                    <a:schemeClr val="bg1"/>
                  </a:solidFill>
                </a:rPr>
                <a:t>commercial</a:t>
              </a:r>
              <a:r>
                <a:rPr lang="de-DE" sz="2400" b="1" dirty="0" smtClean="0">
                  <a:solidFill>
                    <a:schemeClr val="bg1"/>
                  </a:solidFill>
                </a:rPr>
                <a:t> publishing in science?</a:t>
              </a:r>
              <a:endParaRPr lang="de-DE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2771800" y="1556792"/>
              <a:ext cx="3600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 smtClean="0"/>
                <a:t>Kurzer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Exkurs</a:t>
              </a:r>
              <a:endParaRPr lang="en-US" sz="2800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971600" y="4891807"/>
            <a:ext cx="7200800" cy="7694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de-DE" sz="2200" dirty="0" smtClean="0"/>
              <a:t>Verlagswirtschaft  entwickelt kommerzielle Open-Access-Modelle mit angemessener Finanzierung</a:t>
            </a:r>
            <a:endParaRPr lang="de-DE" sz="2200" dirty="0"/>
          </a:p>
        </p:txBody>
      </p:sp>
      <p:sp>
        <p:nvSpPr>
          <p:cNvPr id="17" name="Textfeld 16"/>
          <p:cNvSpPr txBox="1"/>
          <p:nvPr/>
        </p:nvSpPr>
        <p:spPr>
          <a:xfrm>
            <a:off x="971600" y="3883695"/>
            <a:ext cx="7200800" cy="7694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de-DE" sz="2200" dirty="0" smtClean="0"/>
              <a:t>Verlagswirtschaft setzt den Zugriff auf die primären Dokumente frei (</a:t>
            </a:r>
            <a:r>
              <a:rPr lang="de-DE" sz="2200" dirty="0" err="1" smtClean="0"/>
              <a:t>libre</a:t>
            </a:r>
            <a:r>
              <a:rPr lang="de-DE" sz="2200" dirty="0" smtClean="0"/>
              <a:t> et </a:t>
            </a:r>
            <a:r>
              <a:rPr lang="de-DE" sz="2200" dirty="0" err="1" smtClean="0"/>
              <a:t>gratuit</a:t>
            </a:r>
            <a:r>
              <a:rPr lang="de-DE" sz="2200" dirty="0" smtClean="0"/>
              <a:t>) </a:t>
            </a:r>
            <a:endParaRPr lang="de-DE" sz="2200" dirty="0"/>
          </a:p>
        </p:txBody>
      </p:sp>
      <p:sp>
        <p:nvSpPr>
          <p:cNvPr id="20" name="Textfeld 19"/>
          <p:cNvSpPr txBox="1"/>
          <p:nvPr/>
        </p:nvSpPr>
        <p:spPr>
          <a:xfrm>
            <a:off x="971600" y="1196752"/>
            <a:ext cx="7200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2200" dirty="0" smtClean="0"/>
              <a:t>Das Leistungsmonopol  der Verlage als „Vorleger“ von Kapital und technisch-methodischen </a:t>
            </a:r>
            <a:r>
              <a:rPr lang="de-DE" sz="2200" dirty="0" err="1" smtClean="0"/>
              <a:t>Know</a:t>
            </a:r>
            <a:r>
              <a:rPr lang="de-DE" sz="2200" dirty="0" smtClean="0"/>
              <a:t> </a:t>
            </a:r>
            <a:r>
              <a:rPr lang="de-DE" sz="2200" dirty="0" err="1" smtClean="0"/>
              <a:t>How</a:t>
            </a:r>
            <a:r>
              <a:rPr lang="de-DE" sz="2200" dirty="0" smtClean="0"/>
              <a:t> zur öffentlichen Zugänglichmachung besteht nicht mehr.</a:t>
            </a:r>
            <a:endParaRPr lang="de-DE" sz="2200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899592" y="2492896"/>
            <a:ext cx="7200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2200" dirty="0" smtClean="0"/>
              <a:t>Das </a:t>
            </a:r>
            <a:r>
              <a:rPr lang="de-DE" sz="2200" dirty="0" err="1" smtClean="0"/>
              <a:t>Know</a:t>
            </a:r>
            <a:r>
              <a:rPr lang="de-DE" sz="2200" dirty="0" smtClean="0"/>
              <a:t> </a:t>
            </a:r>
            <a:r>
              <a:rPr lang="de-DE" sz="2200" dirty="0" err="1" smtClean="0"/>
              <a:t>how</a:t>
            </a:r>
            <a:r>
              <a:rPr lang="de-DE" sz="2200" dirty="0" smtClean="0"/>
              <a:t> der Verlagswirtschaft wird aber auch weiter im wissenschaftlichen Publikationsbereich gebraucht – unter den Bedingungen:</a:t>
            </a:r>
            <a:endParaRPr lang="de-DE" sz="2200" dirty="0"/>
          </a:p>
        </p:txBody>
      </p:sp>
      <p:sp>
        <p:nvSpPr>
          <p:cNvPr id="7" name="Textfeld 6"/>
          <p:cNvSpPr txBox="1"/>
          <p:nvPr/>
        </p:nvSpPr>
        <p:spPr>
          <a:xfrm>
            <a:off x="611560" y="116632"/>
            <a:ext cx="7920880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361950" indent="-361950" algn="ctr"/>
            <a:r>
              <a:rPr lang="de-DE" sz="2400" b="1" dirty="0" smtClean="0">
                <a:solidFill>
                  <a:schemeClr val="bg1"/>
                </a:solidFill>
              </a:rPr>
              <a:t>Q4 </a:t>
            </a:r>
            <a:r>
              <a:rPr lang="de-DE" sz="2400" b="1" dirty="0" err="1" smtClean="0">
                <a:solidFill>
                  <a:schemeClr val="bg1"/>
                </a:solidFill>
              </a:rPr>
              <a:t>Is</a:t>
            </a:r>
            <a:r>
              <a:rPr lang="de-DE" sz="2400" b="1" dirty="0" smtClean="0">
                <a:solidFill>
                  <a:schemeClr val="bg1"/>
                </a:solidFill>
              </a:rPr>
              <a:t> there a </a:t>
            </a:r>
            <a:r>
              <a:rPr lang="de-DE" sz="2400" b="1" dirty="0" err="1" smtClean="0">
                <a:solidFill>
                  <a:schemeClr val="bg1"/>
                </a:solidFill>
              </a:rPr>
              <a:t>future</a:t>
            </a:r>
            <a:r>
              <a:rPr lang="de-DE" sz="2400" b="1" dirty="0" smtClean="0">
                <a:solidFill>
                  <a:schemeClr val="bg1"/>
                </a:solidFill>
              </a:rPr>
              <a:t> for </a:t>
            </a:r>
            <a:r>
              <a:rPr lang="de-DE" sz="2400" b="1" dirty="0" err="1" smtClean="0">
                <a:solidFill>
                  <a:schemeClr val="bg1"/>
                </a:solidFill>
              </a:rPr>
              <a:t>commercial</a:t>
            </a:r>
            <a:r>
              <a:rPr lang="de-DE" sz="2400" b="1" dirty="0" smtClean="0">
                <a:solidFill>
                  <a:schemeClr val="bg1"/>
                </a:solidFill>
              </a:rPr>
              <a:t> publishing in science?</a:t>
            </a:r>
            <a:endParaRPr lang="de-DE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7" grpId="0" animBg="1"/>
      <p:bldP spid="20" grpId="0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feld 19"/>
          <p:cNvSpPr txBox="1"/>
          <p:nvPr/>
        </p:nvSpPr>
        <p:spPr>
          <a:xfrm>
            <a:off x="827584" y="764704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2400" b="1" dirty="0" smtClean="0"/>
              <a:t>Perspektive 1: </a:t>
            </a:r>
            <a:r>
              <a:rPr lang="de-DE" sz="2400" dirty="0" smtClean="0"/>
              <a:t>Je restriktiver das Urheberrecht ist und bleibt, desto eher wird Open Access der offene freie Standard wissenschaftlicher Publikation. </a:t>
            </a:r>
            <a:endParaRPr lang="de-DE" sz="2200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899592" y="2492896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2400" b="1" dirty="0" smtClean="0"/>
              <a:t>Perspektive 2:</a:t>
            </a:r>
            <a:r>
              <a:rPr lang="de-DE" sz="2400" dirty="0" smtClean="0"/>
              <a:t> Immer mehr kommerzielle Verwerter (Verlage) entwickeln Geschäftsmodelle unter Anerkennung von Wissen und Information als frei verfügbare Gemeingüter (</a:t>
            </a:r>
            <a:r>
              <a:rPr lang="de-DE" sz="2400" dirty="0" err="1" smtClean="0"/>
              <a:t>Commons</a:t>
            </a:r>
            <a:r>
              <a:rPr lang="de-DE" sz="2400" dirty="0" smtClean="0"/>
              <a:t>) – also </a:t>
            </a:r>
            <a:r>
              <a:rPr lang="de-DE" sz="2400" dirty="0" err="1" smtClean="0"/>
              <a:t>OA</a:t>
            </a:r>
            <a:r>
              <a:rPr lang="de-DE" sz="2400" dirty="0" smtClean="0"/>
              <a:t>-Modelle</a:t>
            </a:r>
            <a:endParaRPr lang="de-DE" sz="2200" dirty="0"/>
          </a:p>
        </p:txBody>
      </p:sp>
      <p:sp>
        <p:nvSpPr>
          <p:cNvPr id="7" name="Textfeld 6"/>
          <p:cNvSpPr txBox="1"/>
          <p:nvPr/>
        </p:nvSpPr>
        <p:spPr>
          <a:xfrm>
            <a:off x="611560" y="116632"/>
            <a:ext cx="7920880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361950" indent="-361950" algn="ctr"/>
            <a:r>
              <a:rPr lang="de-DE" sz="2400" b="1" dirty="0" smtClean="0">
                <a:solidFill>
                  <a:schemeClr val="bg1"/>
                </a:solidFill>
              </a:rPr>
              <a:t>Q4 </a:t>
            </a:r>
            <a:r>
              <a:rPr lang="de-DE" sz="2400" b="1" dirty="0" err="1" smtClean="0">
                <a:solidFill>
                  <a:schemeClr val="bg1"/>
                </a:solidFill>
              </a:rPr>
              <a:t>Is</a:t>
            </a:r>
            <a:r>
              <a:rPr lang="de-DE" sz="2400" b="1" dirty="0" smtClean="0">
                <a:solidFill>
                  <a:schemeClr val="bg1"/>
                </a:solidFill>
              </a:rPr>
              <a:t> there a </a:t>
            </a:r>
            <a:r>
              <a:rPr lang="de-DE" sz="2400" b="1" dirty="0" err="1" smtClean="0">
                <a:solidFill>
                  <a:schemeClr val="bg1"/>
                </a:solidFill>
              </a:rPr>
              <a:t>future</a:t>
            </a:r>
            <a:r>
              <a:rPr lang="de-DE" sz="2400" b="1" dirty="0" smtClean="0">
                <a:solidFill>
                  <a:schemeClr val="bg1"/>
                </a:solidFill>
              </a:rPr>
              <a:t> for </a:t>
            </a:r>
            <a:r>
              <a:rPr lang="de-DE" sz="2400" b="1" dirty="0" err="1" smtClean="0">
                <a:solidFill>
                  <a:schemeClr val="bg1"/>
                </a:solidFill>
              </a:rPr>
              <a:t>commercial</a:t>
            </a:r>
            <a:r>
              <a:rPr lang="de-DE" sz="2400" b="1" dirty="0" smtClean="0">
                <a:solidFill>
                  <a:schemeClr val="bg1"/>
                </a:solidFill>
              </a:rPr>
              <a:t> publishing in science?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899592" y="4307612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2400" dirty="0" smtClean="0"/>
              <a:t>Gegenwärtig zeichnet sich ab, </a:t>
            </a:r>
            <a:r>
              <a:rPr lang="de-DE" sz="2400" dirty="0" err="1" smtClean="0"/>
              <a:t>dass</a:t>
            </a:r>
            <a:r>
              <a:rPr lang="de-DE" sz="2400" dirty="0" smtClean="0"/>
              <a:t> die öffentliche Hand bereit ist, über verschiedene Modelle diese kommerziellen Open-Access-Leistungen finanziell abzusichern.</a:t>
            </a:r>
            <a:endParaRPr lang="de-DE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2" grpId="0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feld 19"/>
          <p:cNvSpPr txBox="1"/>
          <p:nvPr/>
        </p:nvSpPr>
        <p:spPr>
          <a:xfrm>
            <a:off x="827584" y="764704"/>
            <a:ext cx="7200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2400" b="1" dirty="0" smtClean="0"/>
              <a:t>Perspektive 3</a:t>
            </a:r>
            <a:r>
              <a:rPr lang="de-DE" sz="2400" dirty="0" smtClean="0"/>
              <a:t>: Ergänzend oder alternativ zu den kommerziellen </a:t>
            </a:r>
            <a:r>
              <a:rPr lang="de-DE" sz="2400" dirty="0" err="1" smtClean="0"/>
              <a:t>OA.Modellen</a:t>
            </a:r>
            <a:r>
              <a:rPr lang="de-DE" sz="2400" dirty="0" smtClean="0"/>
              <a:t> ist zu erwarten, </a:t>
            </a:r>
            <a:r>
              <a:rPr lang="de-DE" sz="2400" dirty="0" err="1" smtClean="0"/>
              <a:t>dass</a:t>
            </a:r>
            <a:r>
              <a:rPr lang="de-DE" sz="2400" dirty="0" smtClean="0"/>
              <a:t> sich stärker noch als bislang zunehmend Publikationsmodelle nach dem Prinzip „</a:t>
            </a:r>
            <a:r>
              <a:rPr lang="de-DE" sz="2400" b="1" dirty="0" smtClean="0"/>
              <a:t>Open Access </a:t>
            </a:r>
            <a:r>
              <a:rPr lang="de-DE" sz="2400" b="1" dirty="0" err="1" smtClean="0"/>
              <a:t>for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and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by</a:t>
            </a:r>
            <a:r>
              <a:rPr lang="de-DE" sz="2400" b="1" dirty="0" smtClean="0"/>
              <a:t> Science </a:t>
            </a:r>
            <a:r>
              <a:rPr lang="de-DE" sz="2400" dirty="0" smtClean="0"/>
              <a:t>- aus der Wissenschaft für die Wissenschaft“  entwickeln werden. </a:t>
            </a:r>
            <a:endParaRPr lang="de-DE" sz="2200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827584" y="3212976"/>
            <a:ext cx="7200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2400" b="1" dirty="0" smtClean="0"/>
              <a:t>Perspektive 4</a:t>
            </a:r>
            <a:r>
              <a:rPr lang="de-DE" sz="2400" dirty="0" smtClean="0"/>
              <a:t>: Ergänzend oder alternativ zu (2) und (3) werden neue </a:t>
            </a:r>
            <a:r>
              <a:rPr lang="de-DE" sz="2400" b="1" dirty="0" err="1" smtClean="0"/>
              <a:t>lizenz</a:t>
            </a:r>
            <a:r>
              <a:rPr lang="de-DE" sz="2400" b="1" dirty="0" smtClean="0"/>
              <a:t>- und gebührenpflichtige  Informationsangebote mit informationellen Mehrwertleistungen </a:t>
            </a:r>
            <a:r>
              <a:rPr lang="de-DE" sz="2400" dirty="0" smtClean="0"/>
              <a:t>auf der Grundlage der frei verfügbaren Ausgangsmaterialien von den kommerziellen Verlagen erstellt und angeboten werden. </a:t>
            </a:r>
            <a:endParaRPr lang="de-DE" sz="2200" dirty="0"/>
          </a:p>
        </p:txBody>
      </p:sp>
      <p:sp>
        <p:nvSpPr>
          <p:cNvPr id="7" name="Textfeld 6"/>
          <p:cNvSpPr txBox="1"/>
          <p:nvPr/>
        </p:nvSpPr>
        <p:spPr>
          <a:xfrm>
            <a:off x="611560" y="116632"/>
            <a:ext cx="7920880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361950" indent="-361950" algn="ctr"/>
            <a:r>
              <a:rPr lang="de-DE" sz="2400" b="1" dirty="0" smtClean="0">
                <a:solidFill>
                  <a:schemeClr val="bg1"/>
                </a:solidFill>
              </a:rPr>
              <a:t>Q4 </a:t>
            </a:r>
            <a:r>
              <a:rPr lang="de-DE" sz="2400" b="1" dirty="0" err="1" smtClean="0">
                <a:solidFill>
                  <a:schemeClr val="bg1"/>
                </a:solidFill>
              </a:rPr>
              <a:t>Is</a:t>
            </a:r>
            <a:r>
              <a:rPr lang="de-DE" sz="2400" b="1" dirty="0" smtClean="0">
                <a:solidFill>
                  <a:schemeClr val="bg1"/>
                </a:solidFill>
              </a:rPr>
              <a:t> there a </a:t>
            </a:r>
            <a:r>
              <a:rPr lang="de-DE" sz="2400" b="1" dirty="0" err="1" smtClean="0">
                <a:solidFill>
                  <a:schemeClr val="bg1"/>
                </a:solidFill>
              </a:rPr>
              <a:t>future</a:t>
            </a:r>
            <a:r>
              <a:rPr lang="de-DE" sz="2400" b="1" dirty="0" smtClean="0">
                <a:solidFill>
                  <a:schemeClr val="bg1"/>
                </a:solidFill>
              </a:rPr>
              <a:t> for </a:t>
            </a:r>
            <a:r>
              <a:rPr lang="de-DE" sz="2400" b="1" dirty="0" err="1" smtClean="0">
                <a:solidFill>
                  <a:schemeClr val="bg1"/>
                </a:solidFill>
              </a:rPr>
              <a:t>commercial</a:t>
            </a:r>
            <a:r>
              <a:rPr lang="de-DE" sz="2400" b="1" dirty="0" smtClean="0">
                <a:solidFill>
                  <a:schemeClr val="bg1"/>
                </a:solidFill>
              </a:rPr>
              <a:t> publishing in science?</a:t>
            </a:r>
            <a:endParaRPr lang="de-DE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1187624" y="1225689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en-US" sz="2000" dirty="0" smtClean="0"/>
              <a:t>																																																																																																																															</a:t>
            </a:r>
            <a:endParaRPr lang="en-US" sz="2000" dirty="0"/>
          </a:p>
        </p:txBody>
      </p:sp>
      <p:sp>
        <p:nvSpPr>
          <p:cNvPr id="6" name="Textfeld 5"/>
          <p:cNvSpPr txBox="1"/>
          <p:nvPr/>
        </p:nvSpPr>
        <p:spPr>
          <a:xfrm>
            <a:off x="611560" y="116632"/>
            <a:ext cx="7920880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361950" indent="-361950" algn="ctr"/>
            <a:r>
              <a:rPr lang="de-DE" sz="2400" b="1" dirty="0" smtClean="0">
                <a:solidFill>
                  <a:schemeClr val="bg1"/>
                </a:solidFill>
              </a:rPr>
              <a:t>Q4 </a:t>
            </a:r>
            <a:r>
              <a:rPr lang="de-DE" sz="2400" b="1" dirty="0" err="1" smtClean="0">
                <a:solidFill>
                  <a:schemeClr val="bg1"/>
                </a:solidFill>
              </a:rPr>
              <a:t>Is</a:t>
            </a:r>
            <a:r>
              <a:rPr lang="de-DE" sz="2400" b="1" dirty="0" smtClean="0">
                <a:solidFill>
                  <a:schemeClr val="bg1"/>
                </a:solidFill>
              </a:rPr>
              <a:t> there a </a:t>
            </a:r>
            <a:r>
              <a:rPr lang="de-DE" sz="2400" b="1" dirty="0" err="1" smtClean="0">
                <a:solidFill>
                  <a:schemeClr val="bg1"/>
                </a:solidFill>
              </a:rPr>
              <a:t>future</a:t>
            </a:r>
            <a:r>
              <a:rPr lang="de-DE" sz="2400" b="1" dirty="0" smtClean="0">
                <a:solidFill>
                  <a:schemeClr val="bg1"/>
                </a:solidFill>
              </a:rPr>
              <a:t> for </a:t>
            </a:r>
            <a:r>
              <a:rPr lang="de-DE" sz="2400" b="1" dirty="0" err="1" smtClean="0">
                <a:solidFill>
                  <a:schemeClr val="bg1"/>
                </a:solidFill>
              </a:rPr>
              <a:t>commercial</a:t>
            </a:r>
            <a:r>
              <a:rPr lang="de-DE" sz="2400" b="1" dirty="0" smtClean="0">
                <a:solidFill>
                  <a:schemeClr val="bg1"/>
                </a:solidFill>
              </a:rPr>
              <a:t> publishing in science?</a:t>
            </a:r>
            <a:endParaRPr lang="de-DE" sz="2400" b="1" dirty="0">
              <a:solidFill>
                <a:schemeClr val="bg1"/>
              </a:solidFill>
            </a:endParaRPr>
          </a:p>
        </p:txBody>
      </p:sp>
      <p:grpSp>
        <p:nvGrpSpPr>
          <p:cNvPr id="49" name="Gruppieren 48"/>
          <p:cNvGrpSpPr/>
          <p:nvPr/>
        </p:nvGrpSpPr>
        <p:grpSpPr>
          <a:xfrm>
            <a:off x="5292080" y="1040778"/>
            <a:ext cx="3456384" cy="1308102"/>
            <a:chOff x="5292080" y="1040778"/>
            <a:chExt cx="3456384" cy="1308102"/>
          </a:xfrm>
        </p:grpSpPr>
        <p:sp>
          <p:nvSpPr>
            <p:cNvPr id="14" name="Rechteck 13"/>
            <p:cNvSpPr/>
            <p:nvPr/>
          </p:nvSpPr>
          <p:spPr>
            <a:xfrm>
              <a:off x="5292080" y="1586409"/>
              <a:ext cx="3456384" cy="762471"/>
            </a:xfrm>
            <a:prstGeom prst="rect">
              <a:avLst/>
            </a:prstGeom>
            <a:solidFill>
              <a:srgbClr val="00206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hangingPunct="0"/>
              <a:r>
                <a:rPr lang="de-DE" sz="2200" b="1" dirty="0" smtClean="0">
                  <a:solidFill>
                    <a:schemeClr val="bg1"/>
                  </a:solidFill>
                  <a:cs typeface="Arial" pitchFamily="34" charset="0"/>
                </a:rPr>
                <a:t>open </a:t>
              </a:r>
              <a:r>
                <a:rPr lang="de-DE" sz="2200" b="1" dirty="0" err="1" smtClean="0">
                  <a:solidFill>
                    <a:schemeClr val="bg1"/>
                  </a:solidFill>
                  <a:cs typeface="Arial" pitchFamily="34" charset="0"/>
                </a:rPr>
                <a:t>access</a:t>
              </a:r>
              <a:r>
                <a:rPr lang="de-DE" sz="2200" b="1" dirty="0" smtClean="0">
                  <a:solidFill>
                    <a:schemeClr val="bg1"/>
                  </a:solidFill>
                  <a:cs typeface="Arial" pitchFamily="34" charset="0"/>
                </a:rPr>
                <a:t> (</a:t>
              </a:r>
              <a:r>
                <a:rPr lang="de-DE" sz="2200" b="1" dirty="0" err="1" smtClean="0">
                  <a:solidFill>
                    <a:schemeClr val="bg1"/>
                  </a:solidFill>
                  <a:cs typeface="Arial" pitchFamily="34" charset="0"/>
                </a:rPr>
                <a:t>gratuit</a:t>
              </a:r>
              <a:r>
                <a:rPr lang="de-DE" sz="2200" b="1" dirty="0" smtClean="0">
                  <a:solidFill>
                    <a:schemeClr val="bg1"/>
                  </a:solidFill>
                  <a:cs typeface="Arial" pitchFamily="34" charset="0"/>
                </a:rPr>
                <a:t> et </a:t>
              </a:r>
              <a:r>
                <a:rPr lang="de-DE" sz="2200" b="1" dirty="0" err="1" smtClean="0">
                  <a:solidFill>
                    <a:schemeClr val="bg1"/>
                  </a:solidFill>
                  <a:cs typeface="Arial" pitchFamily="34" charset="0"/>
                </a:rPr>
                <a:t>libre</a:t>
              </a:r>
              <a:r>
                <a:rPr lang="de-DE" sz="2200" b="1" dirty="0" smtClean="0">
                  <a:solidFill>
                    <a:schemeClr val="bg1"/>
                  </a:solidFill>
                  <a:cs typeface="Arial" pitchFamily="34" charset="0"/>
                </a:rPr>
                <a:t>) </a:t>
              </a:r>
              <a:r>
                <a:rPr lang="de-DE" sz="2200" b="1" dirty="0" err="1" smtClean="0">
                  <a:solidFill>
                    <a:schemeClr val="bg1"/>
                  </a:solidFill>
                  <a:cs typeface="Arial" pitchFamily="34" charset="0"/>
                </a:rPr>
                <a:t>to</a:t>
              </a:r>
              <a:r>
                <a:rPr lang="de-DE" sz="2200" b="1" dirty="0" smtClean="0">
                  <a:solidFill>
                    <a:schemeClr val="bg1"/>
                  </a:solidFill>
                  <a:cs typeface="Arial" pitchFamily="34" charset="0"/>
                </a:rPr>
                <a:t> information </a:t>
              </a:r>
              <a:r>
                <a:rPr lang="de-DE" sz="2200" b="1" dirty="0" err="1" smtClean="0">
                  <a:solidFill>
                    <a:schemeClr val="bg1"/>
                  </a:solidFill>
                  <a:cs typeface="Arial" pitchFamily="34" charset="0"/>
                </a:rPr>
                <a:t>objects</a:t>
              </a:r>
              <a:endParaRPr lang="de-DE" sz="2200" b="1" dirty="0" smtClean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7" name="Nach oben gebogener Pfeil 16"/>
            <p:cNvSpPr/>
            <p:nvPr/>
          </p:nvSpPr>
          <p:spPr bwMode="auto">
            <a:xfrm flipV="1">
              <a:off x="6156176" y="1040778"/>
              <a:ext cx="532048" cy="473623"/>
            </a:xfrm>
            <a:prstGeom prst="bentUpArrow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lIns="18000" tIns="10800" rIns="18000" bIns="10800" anchor="ctr"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2200" b="1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</p:grpSp>
      <p:grpSp>
        <p:nvGrpSpPr>
          <p:cNvPr id="3" name="Gruppieren 18"/>
          <p:cNvGrpSpPr/>
          <p:nvPr/>
        </p:nvGrpSpPr>
        <p:grpSpPr>
          <a:xfrm>
            <a:off x="971600" y="1082353"/>
            <a:ext cx="3086525" cy="977334"/>
            <a:chOff x="971600" y="1052736"/>
            <a:chExt cx="3086525" cy="977334"/>
          </a:xfrm>
        </p:grpSpPr>
        <p:sp>
          <p:nvSpPr>
            <p:cNvPr id="20" name="Nach oben gebogener Pfeil 19"/>
            <p:cNvSpPr/>
            <p:nvPr/>
          </p:nvSpPr>
          <p:spPr bwMode="auto">
            <a:xfrm rot="10800000">
              <a:off x="2195736" y="1052736"/>
              <a:ext cx="609600" cy="457200"/>
            </a:xfrm>
            <a:prstGeom prst="bentUpArrow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18000" tIns="10800" rIns="18000" bIns="10800" anchor="ctr"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2200" b="1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  <p:sp>
          <p:nvSpPr>
            <p:cNvPr id="21" name="Rectangle 3"/>
            <p:cNvSpPr>
              <a:spLocks noChangeArrowheads="1"/>
            </p:cNvSpPr>
            <p:nvPr/>
          </p:nvSpPr>
          <p:spPr bwMode="auto">
            <a:xfrm>
              <a:off x="971600" y="1599183"/>
              <a:ext cx="3086525" cy="430887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 anchor="ctr">
              <a:spAutoFit/>
            </a:bodyPr>
            <a:lstStyle/>
            <a:p>
              <a:pPr algn="ctr" eaLnBrk="0" hangingPunct="0"/>
              <a:r>
                <a:rPr lang="de-DE" sz="2200" b="1" dirty="0" smtClean="0">
                  <a:solidFill>
                    <a:schemeClr val="bg1"/>
                  </a:solidFill>
                  <a:latin typeface="+mn-lt"/>
                  <a:cs typeface="Arial" pitchFamily="34" charset="0"/>
                </a:rPr>
                <a:t>Commercial IM-</a:t>
              </a:r>
              <a:r>
                <a:rPr lang="de-DE" sz="2200" b="1" dirty="0" err="1" smtClean="0">
                  <a:solidFill>
                    <a:schemeClr val="bg1"/>
                  </a:solidFill>
                  <a:latin typeface="+mn-lt"/>
                  <a:cs typeface="Arial" pitchFamily="34" charset="0"/>
                </a:rPr>
                <a:t>activities</a:t>
              </a:r>
              <a:r>
                <a:rPr lang="de-DE" sz="2200" b="1" dirty="0" smtClean="0">
                  <a:solidFill>
                    <a:schemeClr val="bg1"/>
                  </a:solidFill>
                  <a:latin typeface="+mn-lt"/>
                  <a:cs typeface="Arial" pitchFamily="34" charset="0"/>
                </a:rPr>
                <a:t> </a:t>
              </a:r>
              <a:endParaRPr lang="de-DE" sz="2200" b="1" dirty="0">
                <a:solidFill>
                  <a:schemeClr val="bg1"/>
                </a:solidFill>
                <a:latin typeface="+mn-lt"/>
                <a:cs typeface="Arial" pitchFamily="34" charset="0"/>
              </a:endParaRPr>
            </a:p>
          </p:txBody>
        </p:sp>
      </p:grpSp>
      <p:grpSp>
        <p:nvGrpSpPr>
          <p:cNvPr id="4" name="Gruppieren 21"/>
          <p:cNvGrpSpPr/>
          <p:nvPr/>
        </p:nvGrpSpPr>
        <p:grpSpPr>
          <a:xfrm>
            <a:off x="323528" y="2204864"/>
            <a:ext cx="2800225" cy="1058959"/>
            <a:chOff x="323528" y="2636912"/>
            <a:chExt cx="2800225" cy="1058959"/>
          </a:xfrm>
        </p:grpSpPr>
        <p:sp>
          <p:nvSpPr>
            <p:cNvPr id="23" name="Textfeld 22"/>
            <p:cNvSpPr txBox="1">
              <a:spLocks noChangeArrowheads="1"/>
            </p:cNvSpPr>
            <p:nvPr/>
          </p:nvSpPr>
          <p:spPr bwMode="auto">
            <a:xfrm>
              <a:off x="323528" y="2996952"/>
              <a:ext cx="2800225" cy="69891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 algn="ctr">
              <a:noFill/>
              <a:round/>
              <a:headEnd/>
              <a:tailEnd/>
            </a:ln>
          </p:spPr>
          <p:txBody>
            <a:bodyPr wrap="square" lIns="18000" tIns="10800" rIns="18000" bIns="10800" anchor="ctr">
              <a:spAutoFit/>
            </a:bodyPr>
            <a:lstStyle/>
            <a:p>
              <a:pPr algn="ctr" eaLnBrk="0" hangingPunct="0">
                <a:defRPr/>
              </a:pP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Business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models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für value-added products</a:t>
              </a:r>
              <a:endParaRPr lang="de-DE" sz="2200" b="1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  <p:sp>
          <p:nvSpPr>
            <p:cNvPr id="24" name="Pfeil nach unten 23"/>
            <p:cNvSpPr/>
            <p:nvPr/>
          </p:nvSpPr>
          <p:spPr>
            <a:xfrm>
              <a:off x="1475656" y="2636912"/>
              <a:ext cx="157349" cy="332098"/>
            </a:xfrm>
            <a:prstGeom prst="downArrow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200">
                <a:solidFill>
                  <a:srgbClr val="002060"/>
                </a:solidFill>
              </a:endParaRPr>
            </a:p>
          </p:txBody>
        </p:sp>
      </p:grpSp>
      <p:grpSp>
        <p:nvGrpSpPr>
          <p:cNvPr id="43" name="Gruppieren 42"/>
          <p:cNvGrpSpPr/>
          <p:nvPr/>
        </p:nvGrpSpPr>
        <p:grpSpPr>
          <a:xfrm>
            <a:off x="6552220" y="3799630"/>
            <a:ext cx="2052228" cy="1717602"/>
            <a:chOff x="6552220" y="3926261"/>
            <a:chExt cx="2052228" cy="1717602"/>
          </a:xfrm>
        </p:grpSpPr>
        <p:sp>
          <p:nvSpPr>
            <p:cNvPr id="27" name="Textfeld 22"/>
            <p:cNvSpPr txBox="1">
              <a:spLocks noChangeArrowheads="1"/>
            </p:cNvSpPr>
            <p:nvPr/>
          </p:nvSpPr>
          <p:spPr bwMode="auto">
            <a:xfrm>
              <a:off x="6552220" y="4267835"/>
              <a:ext cx="2052228" cy="1376028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</p:spPr>
          <p:txBody>
            <a:bodyPr wrap="square" lIns="18000" tIns="10800" rIns="18000" bIns="10800" anchor="ctr">
              <a:spAutoFit/>
            </a:bodyPr>
            <a:lstStyle/>
            <a:p>
              <a:pPr algn="ctr" eaLnBrk="0" hangingPunct="0">
                <a:defRPr/>
              </a:pP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legally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protected by 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free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licences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(cf. CC-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BY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3.0 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Unported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)</a:t>
              </a:r>
              <a:endParaRPr lang="de-DE" sz="2200" b="1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>
            <a:xfrm>
              <a:off x="7485484" y="3926261"/>
              <a:ext cx="0" cy="38057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uppieren 46"/>
          <p:cNvGrpSpPr/>
          <p:nvPr/>
        </p:nvGrpSpPr>
        <p:grpSpPr>
          <a:xfrm>
            <a:off x="6444208" y="2564904"/>
            <a:ext cx="2340260" cy="1397514"/>
            <a:chOff x="6444208" y="2924944"/>
            <a:chExt cx="2340260" cy="1397514"/>
          </a:xfrm>
        </p:grpSpPr>
        <p:cxnSp>
          <p:nvCxnSpPr>
            <p:cNvPr id="33" name="Gerade Verbindung 32"/>
            <p:cNvCxnSpPr/>
            <p:nvPr/>
          </p:nvCxnSpPr>
          <p:spPr>
            <a:xfrm>
              <a:off x="7524328" y="2924944"/>
              <a:ext cx="0" cy="38057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feld 22"/>
            <p:cNvSpPr txBox="1">
              <a:spLocks noChangeArrowheads="1"/>
            </p:cNvSpPr>
            <p:nvPr/>
          </p:nvSpPr>
          <p:spPr bwMode="auto">
            <a:xfrm>
              <a:off x="6444208" y="3284984"/>
              <a:ext cx="2340260" cy="1037474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</p:spPr>
          <p:txBody>
            <a:bodyPr wrap="square" lIns="18000" tIns="10800" rIns="18000" bIns="10800" anchor="ctr">
              <a:spAutoFit/>
            </a:bodyPr>
            <a:lstStyle/>
            <a:p>
              <a:pPr algn="ctr" eaLnBrk="0" hangingPunct="0">
                <a:defRPr/>
              </a:pP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realized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according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to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for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and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by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science</a:t>
              </a:r>
              <a:endParaRPr lang="de-DE" sz="2200" b="1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</p:grpSp>
      <p:sp>
        <p:nvSpPr>
          <p:cNvPr id="18" name="Rectangle 1067"/>
          <p:cNvSpPr>
            <a:spLocks noChangeArrowheads="1"/>
          </p:cNvSpPr>
          <p:nvPr/>
        </p:nvSpPr>
        <p:spPr bwMode="auto">
          <a:xfrm>
            <a:off x="35496" y="3516825"/>
            <a:ext cx="3672408" cy="286450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000" tIns="46800" rIns="90000" bIns="46800" anchor="ctr">
            <a:spAutoFit/>
          </a:bodyPr>
          <a:lstStyle/>
          <a:p>
            <a:pPr marL="363538" indent="-363538">
              <a:buFont typeface="Wingdings" pitchFamily="2" charset="2"/>
              <a:buChar char="Ø"/>
            </a:pP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multimedia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presentation</a:t>
            </a:r>
            <a:endParaRPr lang="de-DE" sz="2000" b="1" dirty="0" smtClean="0">
              <a:solidFill>
                <a:srgbClr val="002060"/>
              </a:solidFill>
              <a:latin typeface="+mn-lt"/>
            </a:endParaRPr>
          </a:p>
          <a:p>
            <a:pPr marL="363538" indent="-363538">
              <a:buFont typeface="Wingdings" pitchFamily="2" charset="2"/>
              <a:buChar char="Ø"/>
            </a:pP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hypertextification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,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dossiers</a:t>
            </a:r>
            <a:endParaRPr lang="de-DE" sz="2000" b="1" dirty="0" smtClean="0">
              <a:solidFill>
                <a:srgbClr val="002060"/>
              </a:solidFill>
              <a:latin typeface="+mn-lt"/>
            </a:endParaRPr>
          </a:p>
          <a:p>
            <a:pPr marL="363538" indent="-363538">
              <a:buFont typeface="Wingdings" pitchFamily="2" charset="2"/>
              <a:buChar char="Ø"/>
            </a:pP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summaries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,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translations</a:t>
            </a:r>
            <a:endParaRPr lang="de-DE" sz="2000" b="1" dirty="0" smtClean="0">
              <a:solidFill>
                <a:srgbClr val="002060"/>
              </a:solidFill>
              <a:latin typeface="+mn-lt"/>
            </a:endParaRPr>
          </a:p>
          <a:p>
            <a:pPr marL="363538" indent="-363538">
              <a:buFont typeface="Wingdings" pitchFamily="2" charset="2"/>
              <a:buChar char="Ø"/>
            </a:pP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retrieval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,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text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 and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data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mining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tools</a:t>
            </a:r>
            <a:endParaRPr lang="de-DE" sz="2000" b="1" dirty="0" smtClean="0">
              <a:solidFill>
                <a:srgbClr val="002060"/>
              </a:solidFill>
            </a:endParaRPr>
          </a:p>
          <a:p>
            <a:pPr marL="363538" indent="-363538">
              <a:buFont typeface="Wingdings" pitchFamily="2" charset="2"/>
              <a:buChar char="Ø"/>
            </a:pP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innovative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reviewing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models</a:t>
            </a:r>
            <a:endParaRPr lang="de-DE" sz="2000" b="1" dirty="0">
              <a:solidFill>
                <a:srgbClr val="002060"/>
              </a:solidFill>
            </a:endParaRPr>
          </a:p>
          <a:p>
            <a:pPr marL="363538" indent="-363538">
              <a:buFont typeface="Wingdings" pitchFamily="2" charset="2"/>
              <a:buChar char="Ø"/>
            </a:pP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personal und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institutional</a:t>
            </a:r>
            <a:endParaRPr lang="de-DE" sz="2000" b="1" dirty="0" smtClean="0">
              <a:solidFill>
                <a:srgbClr val="002060"/>
              </a:solidFill>
            </a:endParaRPr>
          </a:p>
          <a:p>
            <a:pPr marL="363538" indent="-363538">
              <a:buFont typeface="Wingdings" pitchFamily="2" charset="2"/>
              <a:buChar char="Ø"/>
            </a:pP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background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information</a:t>
            </a:r>
            <a:endParaRPr lang="de-DE" sz="2000" b="1" dirty="0" smtClean="0">
              <a:solidFill>
                <a:srgbClr val="002060"/>
              </a:solidFill>
              <a:latin typeface="+mn-lt"/>
            </a:endParaRPr>
          </a:p>
          <a:p>
            <a:pPr marL="363538" indent="-363538">
              <a:buFont typeface="Wingdings" pitchFamily="2" charset="2"/>
              <a:buChar char="Ø"/>
            </a:pP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etc. etc.</a:t>
            </a:r>
          </a:p>
        </p:txBody>
      </p:sp>
      <p:cxnSp>
        <p:nvCxnSpPr>
          <p:cNvPr id="45" name="Gerade Verbindung 44"/>
          <p:cNvCxnSpPr/>
          <p:nvPr/>
        </p:nvCxnSpPr>
        <p:spPr>
          <a:xfrm>
            <a:off x="1475656" y="3284984"/>
            <a:ext cx="0" cy="38057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2843808" y="725795"/>
            <a:ext cx="3048000" cy="769441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de-DE" sz="2200" b="1" dirty="0" err="1" smtClean="0">
                <a:solidFill>
                  <a:srgbClr val="002060"/>
                </a:solidFill>
                <a:latin typeface="+mn-lt"/>
              </a:rPr>
              <a:t>Commons-based</a:t>
            </a:r>
            <a:r>
              <a:rPr lang="de-DE" sz="2200" b="1" dirty="0" smtClean="0">
                <a:solidFill>
                  <a:srgbClr val="002060"/>
                </a:solidFill>
                <a:latin typeface="+mn-lt"/>
              </a:rPr>
              <a:t> information </a:t>
            </a:r>
            <a:r>
              <a:rPr lang="de-DE" sz="2200" b="1" dirty="0" err="1" smtClean="0">
                <a:solidFill>
                  <a:srgbClr val="002060"/>
                </a:solidFill>
                <a:latin typeface="+mn-lt"/>
              </a:rPr>
              <a:t>markets</a:t>
            </a:r>
            <a:endParaRPr lang="de-DE" sz="2200" b="1" dirty="0">
              <a:solidFill>
                <a:srgbClr val="002060"/>
              </a:solidFill>
              <a:latin typeface="+mn-lt"/>
            </a:endParaRPr>
          </a:p>
        </p:txBody>
      </p:sp>
      <p:grpSp>
        <p:nvGrpSpPr>
          <p:cNvPr id="41" name="Gruppieren 40"/>
          <p:cNvGrpSpPr/>
          <p:nvPr/>
        </p:nvGrpSpPr>
        <p:grpSpPr>
          <a:xfrm>
            <a:off x="3347864" y="2132856"/>
            <a:ext cx="2592288" cy="1132495"/>
            <a:chOff x="3347864" y="2564904"/>
            <a:chExt cx="2592288" cy="1132495"/>
          </a:xfrm>
        </p:grpSpPr>
        <p:sp>
          <p:nvSpPr>
            <p:cNvPr id="38" name="Pfeil nach unten 37"/>
            <p:cNvSpPr/>
            <p:nvPr/>
          </p:nvSpPr>
          <p:spPr>
            <a:xfrm>
              <a:off x="3851919" y="2564904"/>
              <a:ext cx="195836" cy="329977"/>
            </a:xfrm>
            <a:prstGeom prst="downArrow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200">
                <a:solidFill>
                  <a:srgbClr val="002060"/>
                </a:solidFill>
              </a:endParaRPr>
            </a:p>
          </p:txBody>
        </p:sp>
        <p:sp>
          <p:nvSpPr>
            <p:cNvPr id="39" name="Textfeld 22"/>
            <p:cNvSpPr txBox="1">
              <a:spLocks noChangeArrowheads="1"/>
            </p:cNvSpPr>
            <p:nvPr/>
          </p:nvSpPr>
          <p:spPr bwMode="auto">
            <a:xfrm>
              <a:off x="3347864" y="2998480"/>
              <a:ext cx="2592288" cy="69891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 algn="ctr">
              <a:noFill/>
              <a:round/>
              <a:headEnd/>
              <a:tailEnd/>
            </a:ln>
          </p:spPr>
          <p:txBody>
            <a:bodyPr wrap="square" lIns="18000" tIns="10800" rIns="18000" bIns="10800" anchor="ctr">
              <a:spAutoFit/>
            </a:bodyPr>
            <a:lstStyle/>
            <a:p>
              <a:pPr algn="ctr" eaLnBrk="0" hangingPunct="0">
                <a:defRPr/>
              </a:pP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Commercial 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OA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-publishing</a:t>
              </a:r>
              <a:endParaRPr lang="de-DE" sz="2200" b="1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</p:grpSp>
      <p:grpSp>
        <p:nvGrpSpPr>
          <p:cNvPr id="51" name="Gruppieren 50"/>
          <p:cNvGrpSpPr/>
          <p:nvPr/>
        </p:nvGrpSpPr>
        <p:grpSpPr>
          <a:xfrm>
            <a:off x="5004048" y="3717032"/>
            <a:ext cx="1368152" cy="792088"/>
            <a:chOff x="5004048" y="3717032"/>
            <a:chExt cx="1368152" cy="792088"/>
          </a:xfrm>
        </p:grpSpPr>
        <p:sp>
          <p:nvSpPr>
            <p:cNvPr id="25" name="Textfeld 22"/>
            <p:cNvSpPr txBox="1">
              <a:spLocks noChangeArrowheads="1"/>
            </p:cNvSpPr>
            <p:nvPr/>
          </p:nvSpPr>
          <p:spPr bwMode="auto">
            <a:xfrm>
              <a:off x="5004048" y="4148755"/>
              <a:ext cx="1368152" cy="360365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</p:spPr>
          <p:txBody>
            <a:bodyPr wrap="square" lIns="18000" tIns="10800" rIns="18000" bIns="10800" anchor="ctr">
              <a:spAutoFit/>
            </a:bodyPr>
            <a:lstStyle/>
            <a:p>
              <a:pPr algn="ctr" eaLnBrk="0" hangingPunct="0">
                <a:defRPr/>
              </a:pP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secondary</a:t>
              </a:r>
              <a:endParaRPr lang="de-DE" sz="2200" b="1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  <p:sp>
          <p:nvSpPr>
            <p:cNvPr id="37" name="Pfeil nach unten 36"/>
            <p:cNvSpPr/>
            <p:nvPr/>
          </p:nvSpPr>
          <p:spPr>
            <a:xfrm>
              <a:off x="5508104" y="3717032"/>
              <a:ext cx="195836" cy="329977"/>
            </a:xfrm>
            <a:prstGeom prst="downArrow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200">
                <a:solidFill>
                  <a:srgbClr val="002060"/>
                </a:solidFill>
              </a:endParaRPr>
            </a:p>
          </p:txBody>
        </p:sp>
      </p:grpSp>
      <p:grpSp>
        <p:nvGrpSpPr>
          <p:cNvPr id="52" name="Gruppieren 51"/>
          <p:cNvGrpSpPr/>
          <p:nvPr/>
        </p:nvGrpSpPr>
        <p:grpSpPr>
          <a:xfrm>
            <a:off x="3491880" y="3717032"/>
            <a:ext cx="1368152" cy="792088"/>
            <a:chOff x="3491880" y="3717032"/>
            <a:chExt cx="1368152" cy="792088"/>
          </a:xfrm>
        </p:grpSpPr>
        <p:sp>
          <p:nvSpPr>
            <p:cNvPr id="35" name="Pfeil nach unten 34"/>
            <p:cNvSpPr/>
            <p:nvPr/>
          </p:nvSpPr>
          <p:spPr>
            <a:xfrm>
              <a:off x="4067943" y="3717032"/>
              <a:ext cx="195836" cy="329977"/>
            </a:xfrm>
            <a:prstGeom prst="downArrow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200">
                <a:solidFill>
                  <a:srgbClr val="002060"/>
                </a:solidFill>
              </a:endParaRPr>
            </a:p>
          </p:txBody>
        </p:sp>
        <p:sp>
          <p:nvSpPr>
            <p:cNvPr id="29" name="Textfeld 22"/>
            <p:cNvSpPr txBox="1">
              <a:spLocks noChangeArrowheads="1"/>
            </p:cNvSpPr>
            <p:nvPr/>
          </p:nvSpPr>
          <p:spPr bwMode="auto">
            <a:xfrm>
              <a:off x="3491880" y="4148755"/>
              <a:ext cx="1368152" cy="360365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</p:spPr>
          <p:txBody>
            <a:bodyPr wrap="square" lIns="18000" tIns="10800" rIns="18000" bIns="10800" anchor="ctr">
              <a:spAutoFit/>
            </a:bodyPr>
            <a:lstStyle/>
            <a:p>
              <a:pPr algn="ctr" eaLnBrk="0" hangingPunct="0">
                <a:defRPr/>
              </a:pP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primary</a:t>
              </a:r>
              <a:endParaRPr lang="de-DE" sz="2200" b="1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</p:grpSp>
      <p:grpSp>
        <p:nvGrpSpPr>
          <p:cNvPr id="53" name="Gruppieren 52"/>
          <p:cNvGrpSpPr/>
          <p:nvPr/>
        </p:nvGrpSpPr>
        <p:grpSpPr>
          <a:xfrm>
            <a:off x="3995936" y="4581128"/>
            <a:ext cx="2052228" cy="1080120"/>
            <a:chOff x="3995936" y="4581128"/>
            <a:chExt cx="2052228" cy="1080120"/>
          </a:xfrm>
        </p:grpSpPr>
        <p:sp>
          <p:nvSpPr>
            <p:cNvPr id="50" name="Pfeil nach unten 49"/>
            <p:cNvSpPr/>
            <p:nvPr/>
          </p:nvSpPr>
          <p:spPr>
            <a:xfrm>
              <a:off x="4067944" y="4581128"/>
              <a:ext cx="195836" cy="329977"/>
            </a:xfrm>
            <a:prstGeom prst="downArrow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200">
                <a:solidFill>
                  <a:srgbClr val="002060"/>
                </a:solidFill>
              </a:endParaRPr>
            </a:p>
          </p:txBody>
        </p:sp>
        <p:sp>
          <p:nvSpPr>
            <p:cNvPr id="32" name="Textfeld 22"/>
            <p:cNvSpPr txBox="1">
              <a:spLocks noChangeArrowheads="1"/>
            </p:cNvSpPr>
            <p:nvPr/>
          </p:nvSpPr>
          <p:spPr bwMode="auto">
            <a:xfrm>
              <a:off x="3995936" y="4962329"/>
              <a:ext cx="2052228" cy="698919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</p:spPr>
          <p:txBody>
            <a:bodyPr wrap="square" lIns="18000" tIns="10800" rIns="18000" bIns="10800" anchor="ctr">
              <a:spAutoFit/>
            </a:bodyPr>
            <a:lstStyle/>
            <a:p>
              <a:pPr algn="ctr" eaLnBrk="0" hangingPunct="0">
                <a:defRPr/>
              </a:pPr>
              <a:r>
                <a:rPr lang="de-DE" sz="2200" b="1" dirty="0" err="1" smtClean="0">
                  <a:solidFill>
                    <a:srgbClr val="002060"/>
                  </a:solidFill>
                  <a:cs typeface="Arial" pitchFamily="34" charset="0"/>
                </a:rPr>
                <a:t>t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o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be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financed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by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the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public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(?)</a:t>
              </a:r>
              <a:endParaRPr lang="de-DE" sz="2200" b="1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467544" y="44624"/>
            <a:ext cx="8136904" cy="864096"/>
          </a:xfrm>
          <a:solidFill>
            <a:srgbClr val="002060"/>
          </a:solidFill>
        </p:spPr>
        <p:txBody>
          <a:bodyPr anchor="ctr" anchorCtr="1">
            <a:noAutofit/>
          </a:bodyPr>
          <a:lstStyle/>
          <a:p>
            <a:r>
              <a:rPr lang="de-DE" sz="2800" b="1" dirty="0" smtClean="0">
                <a:solidFill>
                  <a:schemeClr val="bg1"/>
                </a:solidFill>
              </a:rPr>
              <a:t>Open Access European Journal of Information Science EIS</a:t>
            </a:r>
            <a:endParaRPr lang="de-DE" sz="1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2267744" y="1052736"/>
            <a:ext cx="4320480" cy="648072"/>
          </a:xfrm>
          <a:solidFill>
            <a:srgbClr val="002060"/>
          </a:solidFill>
        </p:spPr>
        <p:txBody>
          <a:bodyPr anchor="ctr" anchorCtr="1"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+mn-lt"/>
              </a:rPr>
              <a:t>Questions - Challenges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467544" y="1844824"/>
            <a:ext cx="7920880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452438" indent="-452438"/>
            <a:r>
              <a:rPr lang="de-DE" sz="2400" b="1" dirty="0" smtClean="0">
                <a:solidFill>
                  <a:srgbClr val="002060"/>
                </a:solidFill>
              </a:rPr>
              <a:t>Q1 </a:t>
            </a:r>
            <a:r>
              <a:rPr lang="de-DE" sz="2400" b="1" dirty="0" err="1" smtClean="0">
                <a:solidFill>
                  <a:srgbClr val="002060"/>
                </a:solidFill>
              </a:rPr>
              <a:t>Is</a:t>
            </a:r>
            <a:r>
              <a:rPr lang="de-DE" sz="2400" b="1" dirty="0" smtClean="0">
                <a:solidFill>
                  <a:srgbClr val="002060"/>
                </a:solidFill>
              </a:rPr>
              <a:t> there a need for </a:t>
            </a:r>
            <a:r>
              <a:rPr lang="de-DE" sz="2400" b="1" i="1" dirty="0" smtClean="0">
                <a:solidFill>
                  <a:srgbClr val="002060"/>
                </a:solidFill>
              </a:rPr>
              <a:t>another information science journal?</a:t>
            </a:r>
            <a:endParaRPr lang="de-DE" sz="2400" b="1" i="1" dirty="0">
              <a:solidFill>
                <a:srgbClr val="002060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67544" y="2534707"/>
            <a:ext cx="7920880" cy="8309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400" b="1" dirty="0" smtClean="0">
                <a:solidFill>
                  <a:srgbClr val="002060"/>
                </a:solidFill>
              </a:rPr>
              <a:t>Q2 </a:t>
            </a:r>
            <a:r>
              <a:rPr lang="de-DE" sz="2400" b="1" dirty="0" err="1" smtClean="0">
                <a:solidFill>
                  <a:srgbClr val="002060"/>
                </a:solidFill>
              </a:rPr>
              <a:t>Is</a:t>
            </a:r>
            <a:r>
              <a:rPr lang="de-DE" sz="2400" b="1" dirty="0" smtClean="0">
                <a:solidFill>
                  <a:srgbClr val="002060"/>
                </a:solidFill>
              </a:rPr>
              <a:t> there a need for </a:t>
            </a:r>
            <a:r>
              <a:rPr lang="de-DE" sz="2400" b="1" i="1" dirty="0" smtClean="0">
                <a:solidFill>
                  <a:srgbClr val="002060"/>
                </a:solidFill>
              </a:rPr>
              <a:t>another European information science journal/publication platform</a:t>
            </a:r>
            <a:r>
              <a:rPr lang="de-DE" sz="2400" b="1" dirty="0" smtClean="0">
                <a:solidFill>
                  <a:srgbClr val="002060"/>
                </a:solidFill>
              </a:rPr>
              <a:t>?</a:t>
            </a:r>
            <a:endParaRPr lang="de-DE" sz="2400" b="1" dirty="0">
              <a:solidFill>
                <a:srgbClr val="002060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467544" y="3593922"/>
            <a:ext cx="7920880" cy="8309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400" b="1" dirty="0" smtClean="0">
                <a:solidFill>
                  <a:srgbClr val="002060"/>
                </a:solidFill>
              </a:rPr>
              <a:t>Q3 </a:t>
            </a:r>
            <a:r>
              <a:rPr lang="de-DE" sz="2400" b="1" dirty="0" err="1" smtClean="0">
                <a:solidFill>
                  <a:srgbClr val="002060"/>
                </a:solidFill>
              </a:rPr>
              <a:t>Is</a:t>
            </a:r>
            <a:r>
              <a:rPr lang="de-DE" sz="2400" b="1" dirty="0" smtClean="0">
                <a:solidFill>
                  <a:srgbClr val="002060"/>
                </a:solidFill>
              </a:rPr>
              <a:t> there a need for a information science publication </a:t>
            </a:r>
            <a:r>
              <a:rPr lang="de-DE" sz="2400" b="1" i="1" dirty="0" smtClean="0">
                <a:solidFill>
                  <a:srgbClr val="002060"/>
                </a:solidFill>
              </a:rPr>
              <a:t>platform </a:t>
            </a:r>
            <a:r>
              <a:rPr lang="de-DE" sz="2400" b="1" i="1" dirty="0" err="1" smtClean="0">
                <a:solidFill>
                  <a:srgbClr val="002060"/>
                </a:solidFill>
              </a:rPr>
              <a:t>as</a:t>
            </a:r>
            <a:r>
              <a:rPr lang="de-DE" sz="2400" b="1" i="1" dirty="0" smtClean="0">
                <a:solidFill>
                  <a:srgbClr val="002060"/>
                </a:solidFill>
              </a:rPr>
              <a:t> an initiative from science </a:t>
            </a:r>
            <a:r>
              <a:rPr lang="de-DE" sz="2400" b="1" i="1" dirty="0" err="1" smtClean="0">
                <a:solidFill>
                  <a:srgbClr val="002060"/>
                </a:solidFill>
              </a:rPr>
              <a:t>itself</a:t>
            </a:r>
            <a:r>
              <a:rPr lang="de-DE" sz="2400" b="1" dirty="0" smtClean="0">
                <a:solidFill>
                  <a:srgbClr val="002060"/>
                </a:solidFill>
              </a:rPr>
              <a:t>?</a:t>
            </a:r>
            <a:endParaRPr lang="de-DE" sz="2400" b="1" dirty="0">
              <a:solidFill>
                <a:srgbClr val="002060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467544" y="4653136"/>
            <a:ext cx="7920880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400" b="1" dirty="0" smtClean="0">
                <a:solidFill>
                  <a:srgbClr val="002060"/>
                </a:solidFill>
              </a:rPr>
              <a:t>Q4 </a:t>
            </a:r>
            <a:r>
              <a:rPr lang="de-DE" sz="2400" b="1" dirty="0" err="1" smtClean="0">
                <a:solidFill>
                  <a:srgbClr val="002060"/>
                </a:solidFill>
              </a:rPr>
              <a:t>Is</a:t>
            </a:r>
            <a:r>
              <a:rPr lang="de-DE" sz="2400" b="1" dirty="0" smtClean="0">
                <a:solidFill>
                  <a:srgbClr val="002060"/>
                </a:solidFill>
              </a:rPr>
              <a:t> there a </a:t>
            </a:r>
            <a:r>
              <a:rPr lang="de-DE" sz="2400" b="1" i="1" dirty="0" err="1" smtClean="0">
                <a:solidFill>
                  <a:srgbClr val="002060"/>
                </a:solidFill>
              </a:rPr>
              <a:t>future</a:t>
            </a:r>
            <a:r>
              <a:rPr lang="de-DE" sz="2400" b="1" i="1" dirty="0" smtClean="0">
                <a:solidFill>
                  <a:srgbClr val="002060"/>
                </a:solidFill>
              </a:rPr>
              <a:t> for </a:t>
            </a:r>
            <a:r>
              <a:rPr lang="de-DE" sz="2400" b="1" i="1" dirty="0" err="1" smtClean="0">
                <a:solidFill>
                  <a:srgbClr val="002060"/>
                </a:solidFill>
              </a:rPr>
              <a:t>commercial</a:t>
            </a:r>
            <a:r>
              <a:rPr lang="de-DE" sz="2400" b="1" i="1" dirty="0" smtClean="0">
                <a:solidFill>
                  <a:srgbClr val="002060"/>
                </a:solidFill>
              </a:rPr>
              <a:t> publishing </a:t>
            </a:r>
            <a:r>
              <a:rPr lang="de-DE" sz="2400" b="1" dirty="0" smtClean="0">
                <a:solidFill>
                  <a:srgbClr val="002060"/>
                </a:solidFill>
              </a:rPr>
              <a:t>in science?</a:t>
            </a:r>
            <a:endParaRPr lang="de-DE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15" grpId="0" animBg="1"/>
      <p:bldP spid="1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3059832" y="2060848"/>
            <a:ext cx="3168352" cy="648072"/>
          </a:xfrm>
          <a:solidFill>
            <a:srgbClr val="333366"/>
          </a:solidFill>
        </p:spPr>
        <p:txBody>
          <a:bodyPr anchor="ctr" anchorCtr="1">
            <a:noAutofit/>
          </a:bodyPr>
          <a:lstStyle/>
          <a:p>
            <a:r>
              <a:rPr lang="de-DE" sz="40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zurück zu EIS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Arbeitsbereiche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827584" y="1340768"/>
            <a:ext cx="71287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0" indent="-266700">
              <a:buFont typeface="Wingdings" pitchFamily="2" charset="2"/>
              <a:buChar char="Ø"/>
            </a:pPr>
            <a:r>
              <a:rPr lang="de-DE" sz="2400" dirty="0" smtClean="0"/>
              <a:t>Realisierung der Basisfunktionalitäten einer elektronischen Zeitschrift, einschließlich </a:t>
            </a:r>
            <a:r>
              <a:rPr lang="de-DE" sz="2400" dirty="0" err="1" smtClean="0"/>
              <a:t>Reviewing</a:t>
            </a:r>
            <a:r>
              <a:rPr lang="de-DE" sz="2400" dirty="0" smtClean="0"/>
              <a:t> und der entsprechenden Managementfunktionen wie z.B. Plagiatskontrolle</a:t>
            </a:r>
          </a:p>
          <a:p>
            <a:pPr marL="266700" lvl="0" indent="-266700">
              <a:buFont typeface="Wingdings" pitchFamily="2" charset="2"/>
              <a:buChar char="Ø"/>
            </a:pPr>
            <a:endParaRPr lang="de-DE" sz="2400" dirty="0" smtClean="0"/>
          </a:p>
          <a:p>
            <a:pPr marL="266700" lvl="0" indent="-266700">
              <a:buFont typeface="Wingdings" pitchFamily="2" charset="2"/>
              <a:buChar char="Ø"/>
            </a:pPr>
            <a:r>
              <a:rPr lang="de-DE" sz="2400" dirty="0" smtClean="0"/>
              <a:t>Einbindung der einfachen sozialen und kommunikativen Dienste</a:t>
            </a:r>
          </a:p>
          <a:p>
            <a:pPr marL="266700" lvl="0" indent="-266700">
              <a:buFont typeface="Wingdings" pitchFamily="2" charset="2"/>
              <a:buChar char="Ø"/>
            </a:pPr>
            <a:endParaRPr lang="de-DE" sz="2400" dirty="0" smtClean="0"/>
          </a:p>
          <a:p>
            <a:pPr marL="266700" lvl="0" indent="-266700">
              <a:buFont typeface="Wingdings" pitchFamily="2" charset="2"/>
              <a:buChar char="Ø"/>
            </a:pPr>
            <a:r>
              <a:rPr lang="de-DE" sz="2400" dirty="0" smtClean="0"/>
              <a:t>Einbindung der erweiterten Mehrwertfunktionen und Erarbeitung der Nachhaltigkeitskonzeption</a:t>
            </a:r>
            <a:endParaRPr lang="de-DE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allAtOnce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Module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827584" y="1340768"/>
            <a:ext cx="71287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de-DE" sz="2400" dirty="0" smtClean="0"/>
              <a:t>EIS-Website (englischsprachig)</a:t>
            </a:r>
          </a:p>
          <a:p>
            <a:pPr marL="457200" lvl="0" indent="-457200">
              <a:buFont typeface="+mj-lt"/>
              <a:buAutoNum type="arabicPeriod"/>
            </a:pPr>
            <a:r>
              <a:rPr lang="de-DE" sz="2400" dirty="0" smtClean="0"/>
              <a:t>EIS-Funktionalität „</a:t>
            </a:r>
            <a:r>
              <a:rPr lang="de-DE" sz="2400" dirty="0" err="1" smtClean="0"/>
              <a:t>Contributing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EIS“ (für Autoren, Kommentatoren)</a:t>
            </a:r>
          </a:p>
          <a:p>
            <a:pPr marL="457200" lvl="0" indent="-457200">
              <a:buFont typeface="+mj-lt"/>
              <a:buAutoNum type="arabicPeriod"/>
            </a:pPr>
            <a:r>
              <a:rPr lang="de-DE" sz="2400" dirty="0" smtClean="0"/>
              <a:t>EIS-Funktionalität „</a:t>
            </a:r>
            <a:r>
              <a:rPr lang="de-DE" sz="2400" dirty="0" err="1" smtClean="0"/>
              <a:t>Using</a:t>
            </a:r>
            <a:r>
              <a:rPr lang="de-DE" sz="2400" dirty="0" smtClean="0"/>
              <a:t> EIS“</a:t>
            </a:r>
          </a:p>
          <a:p>
            <a:pPr marL="457200" lvl="0" indent="-457200">
              <a:buFont typeface="+mj-lt"/>
              <a:buAutoNum type="arabicPeriod"/>
            </a:pPr>
            <a:r>
              <a:rPr lang="de-DE" sz="2400" dirty="0" smtClean="0"/>
              <a:t>EIS-Funktionalität „</a:t>
            </a:r>
            <a:r>
              <a:rPr lang="de-DE" sz="2400" dirty="0" err="1" smtClean="0"/>
              <a:t>Reviewing</a:t>
            </a:r>
            <a:r>
              <a:rPr lang="de-DE" sz="2400" dirty="0" smtClean="0"/>
              <a:t>“</a:t>
            </a:r>
          </a:p>
          <a:p>
            <a:pPr marL="457200" lvl="0" indent="-457200">
              <a:buFont typeface="+mj-lt"/>
              <a:buAutoNum type="arabicPeriod"/>
            </a:pPr>
            <a:r>
              <a:rPr lang="de-DE" sz="2400" dirty="0" smtClean="0"/>
              <a:t>EIS-Funktionalität „Aufbereitung - Mehrwerteffekte“</a:t>
            </a:r>
          </a:p>
          <a:p>
            <a:pPr marL="457200" lvl="0" indent="-457200">
              <a:buFont typeface="+mj-lt"/>
              <a:buAutoNum type="arabicPeriod"/>
            </a:pPr>
            <a:r>
              <a:rPr lang="de-DE" sz="2400" dirty="0" smtClean="0"/>
              <a:t>EIS- Funktionalität „Soziale und kommunikative Dienste“</a:t>
            </a:r>
          </a:p>
          <a:p>
            <a:pPr marL="457200" lvl="0" indent="-457200">
              <a:buFont typeface="+mj-lt"/>
              <a:buAutoNum type="arabicPeriod"/>
            </a:pPr>
            <a:r>
              <a:rPr lang="de-DE" sz="2400" dirty="0" smtClean="0"/>
              <a:t>EIS-Management (technisch)</a:t>
            </a:r>
          </a:p>
          <a:p>
            <a:pPr marL="457200" lvl="0" indent="-457200">
              <a:buFont typeface="+mj-lt"/>
              <a:buAutoNum type="arabicPeriod"/>
            </a:pPr>
            <a:r>
              <a:rPr lang="de-DE" sz="2400" dirty="0" smtClean="0"/>
              <a:t>EIS-Management (organisatorisch)</a:t>
            </a:r>
          </a:p>
          <a:p>
            <a:pPr marL="457200" lvl="0" indent="-457200">
              <a:buFont typeface="+mj-lt"/>
              <a:buAutoNum type="arabicPeriod"/>
            </a:pPr>
            <a:r>
              <a:rPr lang="de-DE" sz="2400" dirty="0" smtClean="0"/>
              <a:t>EIS-Nachhaltigkeit </a:t>
            </a:r>
            <a:endParaRPr lang="de-DE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Module 5 </a:t>
            </a:r>
            <a:r>
              <a:rPr lang="de-DE" sz="2400" dirty="0" smtClean="0">
                <a:solidFill>
                  <a:schemeClr val="bg1"/>
                </a:solidFill>
              </a:rPr>
              <a:t>Aufbereitung - Mehrwerteffekte</a:t>
            </a:r>
            <a:endParaRPr lang="de-DE" sz="2400" dirty="0" smtClean="0">
              <a:solidFill>
                <a:schemeClr val="bg1"/>
              </a:solidFill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827584" y="1340768"/>
            <a:ext cx="71287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4988" indent="-534988"/>
            <a:r>
              <a:rPr lang="de-DE" sz="2400" dirty="0" smtClean="0"/>
              <a:t>5.1  Layouts für die Einreichung und Präsentation der Online-Manuskripte</a:t>
            </a:r>
          </a:p>
          <a:p>
            <a:pPr marL="534988" indent="-534988"/>
            <a:r>
              <a:rPr lang="de-DE" sz="2400" dirty="0" smtClean="0"/>
              <a:t>5.2  Visualisierung der Daten aus den </a:t>
            </a:r>
            <a:r>
              <a:rPr lang="de-DE" sz="2400" dirty="0" err="1" smtClean="0"/>
              <a:t>Metriken</a:t>
            </a:r>
            <a:endParaRPr lang="de-DE" sz="2400" dirty="0" smtClean="0"/>
          </a:p>
          <a:p>
            <a:pPr marL="534988" indent="-534988"/>
            <a:r>
              <a:rPr lang="de-DE" sz="2400" dirty="0" smtClean="0"/>
              <a:t>5.3  Semantische Kontrolle des </a:t>
            </a:r>
            <a:r>
              <a:rPr lang="de-DE" sz="2400" dirty="0" err="1" smtClean="0"/>
              <a:t>Tagging</a:t>
            </a:r>
            <a:r>
              <a:rPr lang="de-DE" sz="2400" dirty="0" smtClean="0"/>
              <a:t>-Vokabulars</a:t>
            </a:r>
          </a:p>
          <a:p>
            <a:pPr marL="534988" indent="-534988"/>
            <a:r>
              <a:rPr lang="de-DE" sz="2400" dirty="0" smtClean="0"/>
              <a:t>5.4  Einbindung einer semantischen Suche gemäß einer semantischen Repräsentation</a:t>
            </a:r>
          </a:p>
          <a:p>
            <a:pPr marL="534988" indent="-534988"/>
            <a:r>
              <a:rPr lang="de-DE" sz="2400" dirty="0" smtClean="0"/>
              <a:t>	von Artikeln </a:t>
            </a:r>
          </a:p>
          <a:p>
            <a:pPr marL="534988" indent="-534988"/>
            <a:r>
              <a:rPr lang="de-DE" sz="2400" dirty="0" smtClean="0"/>
              <a:t>5.5  Exploration der Möglichkeiten automatischer Inhaltsanalysen (z.B. automatisches </a:t>
            </a:r>
            <a:r>
              <a:rPr lang="de-DE" sz="2400" dirty="0" err="1" smtClean="0"/>
              <a:t>Indexing</a:t>
            </a:r>
            <a:r>
              <a:rPr lang="de-DE" sz="2400" dirty="0" smtClean="0"/>
              <a:t> und </a:t>
            </a:r>
            <a:r>
              <a:rPr lang="de-DE" sz="2400" dirty="0" err="1" smtClean="0"/>
              <a:t>Summarizing</a:t>
            </a:r>
            <a:r>
              <a:rPr lang="de-DE" sz="2400" dirty="0" smtClean="0"/>
              <a:t>)</a:t>
            </a:r>
          </a:p>
          <a:p>
            <a:pPr marL="534988" indent="-534988"/>
            <a:r>
              <a:rPr lang="de-DE" sz="2400" dirty="0" smtClean="0"/>
              <a:t>5.6  Design/Realisierung von Kommunikations-</a:t>
            </a:r>
            <a:r>
              <a:rPr lang="de-DE" sz="2400" dirty="0" err="1" smtClean="0"/>
              <a:t>funktionen</a:t>
            </a:r>
            <a:r>
              <a:rPr lang="de-DE" sz="2400" dirty="0" smtClean="0"/>
              <a:t> für die verschiedenen Foren</a:t>
            </a:r>
            <a:endParaRPr lang="de-DE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Beteiligte Personen/Institutionen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331640" y="1052736"/>
            <a:ext cx="7128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2000" b="1" dirty="0" smtClean="0"/>
              <a:t>Antragsteller: </a:t>
            </a:r>
            <a:r>
              <a:rPr lang="de-DE" sz="2000" dirty="0" smtClean="0"/>
              <a:t>Prof. Kuhlen – Prof. </a:t>
            </a:r>
            <a:r>
              <a:rPr lang="de-DE" sz="2000" dirty="0" err="1" smtClean="0"/>
              <a:t>Womser</a:t>
            </a:r>
            <a:r>
              <a:rPr lang="de-DE" sz="2000" dirty="0" smtClean="0"/>
              <a:t> Hacker </a:t>
            </a:r>
            <a:r>
              <a:rPr lang="de-DE" sz="2000" b="1" dirty="0" smtClean="0"/>
              <a:t>(</a:t>
            </a:r>
            <a:r>
              <a:rPr lang="de-DE" sz="2000" dirty="0" smtClean="0"/>
              <a:t>Institut für Informationswissenschaft und Sprachtechnologie an der Universität Hildesheim </a:t>
            </a:r>
            <a:r>
              <a:rPr lang="de-DE" sz="2000" b="1" dirty="0" smtClean="0"/>
              <a:t>)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331640" y="2222866"/>
            <a:ext cx="71287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2000" b="1" dirty="0" smtClean="0"/>
              <a:t>Basis-Funktionalität Software und Hosting: </a:t>
            </a:r>
            <a:r>
              <a:rPr lang="de-DE" sz="2000" dirty="0" smtClean="0"/>
              <a:t>Open Access Science Editors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Authors</a:t>
            </a:r>
            <a:r>
              <a:rPr lang="de-DE" sz="2000" dirty="0" smtClean="0"/>
              <a:t> Society (</a:t>
            </a:r>
            <a:r>
              <a:rPr lang="de-DE" sz="2000" dirty="0" err="1" smtClean="0"/>
              <a:t>OAseas</a:t>
            </a:r>
            <a:r>
              <a:rPr lang="de-DE" sz="2000" dirty="0" smtClean="0"/>
              <a:t>) e.V. (Berlin) (Thomas </a:t>
            </a:r>
            <a:r>
              <a:rPr lang="de-DE" sz="2000" dirty="0" err="1" smtClean="0"/>
              <a:t>Severiens</a:t>
            </a:r>
            <a:r>
              <a:rPr lang="de-DE" sz="2000" dirty="0" smtClean="0"/>
              <a:t>) / Institute </a:t>
            </a:r>
            <a:r>
              <a:rPr lang="de-DE" sz="2000" dirty="0" err="1" smtClean="0"/>
              <a:t>for</a:t>
            </a:r>
            <a:r>
              <a:rPr lang="de-DE" sz="2000" dirty="0" smtClean="0"/>
              <a:t> Science Networking Oldenburg GmbH (Prof. Hilf)</a:t>
            </a:r>
            <a:endParaRPr lang="de-DE" sz="2000" b="1" dirty="0" smtClean="0"/>
          </a:p>
        </p:txBody>
      </p:sp>
      <p:sp>
        <p:nvSpPr>
          <p:cNvPr id="8" name="Textfeld 7"/>
          <p:cNvSpPr txBox="1"/>
          <p:nvPr/>
        </p:nvSpPr>
        <p:spPr>
          <a:xfrm>
            <a:off x="1331640" y="3700772"/>
            <a:ext cx="712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2000" b="1" dirty="0" smtClean="0"/>
              <a:t>Entwicklung von Mehrwertfunktionen</a:t>
            </a:r>
            <a:r>
              <a:rPr lang="de-DE" sz="2000" dirty="0" smtClean="0"/>
              <a:t>: </a:t>
            </a:r>
            <a:r>
              <a:rPr lang="de-DE" sz="2000" dirty="0" err="1" smtClean="0"/>
              <a:t>Know</a:t>
            </a:r>
            <a:r>
              <a:rPr lang="de-DE" sz="2000" dirty="0" smtClean="0"/>
              <a:t>-Center an der Technischen Universität Graz (Direktorin Dr. Stefanie </a:t>
            </a:r>
            <a:r>
              <a:rPr lang="de-DE" sz="2000" dirty="0" err="1" smtClean="0"/>
              <a:t>Lindstaedt</a:t>
            </a:r>
            <a:r>
              <a:rPr lang="de-DE" sz="2000" dirty="0" smtClean="0"/>
              <a:t>)</a:t>
            </a:r>
            <a:endParaRPr lang="de-DE" sz="2000" b="1" dirty="0" smtClean="0"/>
          </a:p>
        </p:txBody>
      </p:sp>
      <p:sp>
        <p:nvSpPr>
          <p:cNvPr id="10" name="Textfeld 9"/>
          <p:cNvSpPr txBox="1"/>
          <p:nvPr/>
        </p:nvSpPr>
        <p:spPr>
          <a:xfrm>
            <a:off x="1331640" y="4563125"/>
            <a:ext cx="7128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2000" b="1" dirty="0" smtClean="0"/>
              <a:t>Redaktionelle und technische Unterstützung</a:t>
            </a:r>
            <a:r>
              <a:rPr lang="de-DE" sz="2000" dirty="0" smtClean="0"/>
              <a:t>:  Institut für Informationswissenschaft und Wirtschaftsinformatik an der Universität Graz (Prof. Schlögl)</a:t>
            </a:r>
            <a:endParaRPr lang="de-DE" sz="2000" b="1" dirty="0" smtClean="0"/>
          </a:p>
        </p:txBody>
      </p:sp>
      <p:sp>
        <p:nvSpPr>
          <p:cNvPr id="11" name="Textfeld 10"/>
          <p:cNvSpPr txBox="1"/>
          <p:nvPr/>
        </p:nvSpPr>
        <p:spPr>
          <a:xfrm>
            <a:off x="1403648" y="5733256"/>
            <a:ext cx="712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2000" b="1" dirty="0" smtClean="0"/>
              <a:t>Konzeptionelle Unterstützung</a:t>
            </a:r>
            <a:r>
              <a:rPr lang="de-DE" sz="2000" dirty="0" smtClean="0"/>
              <a:t>: Hochschulverband für Informationswissenschaft (HI)  (Prof. Wolff, …)</a:t>
            </a:r>
            <a:endParaRPr lang="de-DE" sz="2000" b="1" dirty="0" smtClean="0"/>
          </a:p>
        </p:txBody>
      </p:sp>
      <p:sp>
        <p:nvSpPr>
          <p:cNvPr id="12" name="Pfeil nach rechts 11">
            <a:hlinkClick r:id="rId3" action="ppaction://hlinksldjump"/>
          </p:cNvPr>
          <p:cNvSpPr/>
          <p:nvPr/>
        </p:nvSpPr>
        <p:spPr>
          <a:xfrm>
            <a:off x="7884368" y="2924944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" name="Pfeil nach rechts 12">
            <a:hlinkClick r:id="rId4" action="ppaction://hlinksldjump"/>
          </p:cNvPr>
          <p:cNvSpPr/>
          <p:nvPr/>
        </p:nvSpPr>
        <p:spPr>
          <a:xfrm>
            <a:off x="7812360" y="5949280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8" grpId="0"/>
      <p:bldP spid="10" grpId="0"/>
      <p:bldP spid="11" grpId="0"/>
      <p:bldP spid="1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Organization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899592" y="1124744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/>
            <a:r>
              <a:rPr lang="de-DE" sz="2400" dirty="0" smtClean="0"/>
              <a:t>Development </a:t>
            </a:r>
            <a:r>
              <a:rPr lang="de-DE" sz="2400" dirty="0" err="1" smtClean="0"/>
              <a:t>and</a:t>
            </a:r>
            <a:r>
              <a:rPr lang="de-DE" sz="2400" dirty="0" smtClean="0"/>
              <a:t>  </a:t>
            </a:r>
            <a:r>
              <a:rPr lang="de-DE" sz="2400" dirty="0" err="1" smtClean="0"/>
              <a:t>management</a:t>
            </a:r>
            <a:r>
              <a:rPr lang="de-DE" sz="2400" dirty="0" smtClean="0"/>
              <a:t> of EIS will </a:t>
            </a:r>
            <a:r>
              <a:rPr lang="de-DE" sz="2400" dirty="0" err="1" smtClean="0"/>
              <a:t>be</a:t>
            </a:r>
            <a:r>
              <a:rPr lang="de-DE" sz="2400" dirty="0" smtClean="0"/>
              <a:t> </a:t>
            </a:r>
            <a:r>
              <a:rPr lang="de-DE" sz="2400" dirty="0" err="1" smtClean="0"/>
              <a:t>coordinated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r>
              <a:rPr lang="de-DE" sz="2400" dirty="0" smtClean="0"/>
              <a:t> </a:t>
            </a:r>
            <a:r>
              <a:rPr lang="de-DE" sz="2400" b="1" dirty="0" smtClean="0"/>
              <a:t>OAseas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3923928" y="83671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Open Access Science Editors and Authors Society</a:t>
            </a:r>
            <a:endParaRPr lang="en-US" b="1" dirty="0"/>
          </a:p>
        </p:txBody>
      </p:sp>
      <p:pic>
        <p:nvPicPr>
          <p:cNvPr id="757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856860"/>
            <a:ext cx="7200800" cy="5001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feil nach links 5">
            <a:hlinkClick r:id="rId4" action="ppaction://hlinksldjump"/>
          </p:cNvPr>
          <p:cNvSpPr/>
          <p:nvPr/>
        </p:nvSpPr>
        <p:spPr>
          <a:xfrm>
            <a:off x="323528" y="6093296"/>
            <a:ext cx="576064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Herausgeber</a:t>
            </a:r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Tabelle 10"/>
          <p:cNvGraphicFramePr>
            <a:graphicFrameLocks noGrp="1"/>
          </p:cNvGraphicFramePr>
          <p:nvPr/>
        </p:nvGraphicFramePr>
        <p:xfrm>
          <a:off x="827584" y="1124744"/>
          <a:ext cx="7776863" cy="5418217"/>
        </p:xfrm>
        <a:graphic>
          <a:graphicData uri="http://schemas.openxmlformats.org/drawingml/2006/table">
            <a:tbl>
              <a:tblPr/>
              <a:tblGrid>
                <a:gridCol w="2200982"/>
                <a:gridCol w="1239474"/>
                <a:gridCol w="4336407"/>
              </a:tblGrid>
              <a:tr h="580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alibri"/>
                          <a:ea typeface="Times New Roman"/>
                          <a:cs typeface="Arial"/>
                        </a:rPr>
                        <a:t>Rainer </a:t>
                      </a:r>
                      <a:r>
                        <a:rPr lang="en-GB" sz="1400" b="1" dirty="0" err="1">
                          <a:latin typeface="Calibri"/>
                          <a:ea typeface="Times New Roman"/>
                          <a:cs typeface="Arial"/>
                        </a:rPr>
                        <a:t>Kuhlen</a:t>
                      </a:r>
                      <a:r>
                        <a:rPr lang="en-GB" sz="1400" b="1" dirty="0">
                          <a:latin typeface="Calibri"/>
                          <a:ea typeface="Times New Roman"/>
                          <a:cs typeface="Arial"/>
                        </a:rPr>
                        <a:t> (</a:t>
                      </a:r>
                      <a:r>
                        <a:rPr lang="de-DE" sz="1400" b="1" dirty="0">
                          <a:latin typeface="Calibri"/>
                          <a:ea typeface="Times New Roman"/>
                          <a:cs typeface="Arial"/>
                        </a:rPr>
                        <a:t>geschäftsführender Herausgeber</a:t>
                      </a:r>
                      <a:r>
                        <a:rPr lang="en-GB" sz="1400" b="1" dirty="0">
                          <a:latin typeface="Calibri"/>
                          <a:ea typeface="Times New Roman"/>
                          <a:cs typeface="Arial"/>
                        </a:rPr>
                        <a:t>)</a:t>
                      </a:r>
                      <a:endParaRPr lang="de-DE" sz="14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Calibri"/>
                          <a:ea typeface="Times New Roman"/>
                          <a:cs typeface="Arial"/>
                        </a:rPr>
                        <a:t>Deutschland</a:t>
                      </a:r>
                      <a:endParaRPr lang="de-DE" sz="14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latin typeface="Calibri"/>
                          <a:ea typeface="Times New Roman"/>
                          <a:cs typeface="Arial"/>
                        </a:rPr>
                        <a:t>Fachbereich Informatik und Informationswissenschaft − Universität Konstanz</a:t>
                      </a:r>
                      <a:endParaRPr lang="de-DE" sz="14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Calibri"/>
                          <a:ea typeface="Times New Roman"/>
                          <a:cs typeface="Arial"/>
                        </a:rPr>
                        <a:t>Isto Huvila</a:t>
                      </a:r>
                      <a:endParaRPr lang="de-DE" sz="14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Calibri"/>
                          <a:ea typeface="Times New Roman"/>
                          <a:cs typeface="Arial"/>
                        </a:rPr>
                        <a:t>Schweden</a:t>
                      </a:r>
                      <a:endParaRPr lang="de-DE" sz="14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Times New Roman"/>
                          <a:cs typeface="Times New Roman"/>
                        </a:rPr>
                        <a:t>Information Studies - School of Business and Economics </a:t>
                      </a:r>
                      <a:r>
                        <a:rPr lang="en-US" sz="1400" b="1">
                          <a:latin typeface="Calibri"/>
                          <a:ea typeface="Times New Roman"/>
                          <a:cs typeface="Arial"/>
                        </a:rPr>
                        <a:t>−</a:t>
                      </a:r>
                      <a:r>
                        <a:rPr lang="en-US" sz="1400" b="1">
                          <a:latin typeface="Calibri"/>
                          <a:ea typeface="Times New Roman"/>
                          <a:cs typeface="Times New Roman"/>
                        </a:rPr>
                        <a:t>Åbo Akademi University</a:t>
                      </a:r>
                      <a:endParaRPr lang="de-DE" sz="14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Calibri"/>
                          <a:ea typeface="Times New Roman"/>
                          <a:cs typeface="Arial"/>
                        </a:rPr>
                        <a:t>Fidelia Ibekwe-SanJuan</a:t>
                      </a:r>
                      <a:endParaRPr lang="de-DE" sz="14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Calibri"/>
                          <a:ea typeface="Times New Roman"/>
                          <a:cs typeface="Arial"/>
                        </a:rPr>
                        <a:t>Frankreich</a:t>
                      </a:r>
                      <a:endParaRPr lang="de-DE" sz="14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Times New Roman"/>
                          <a:cs typeface="Arial"/>
                        </a:rPr>
                        <a:t>Information &amp; Communication Studies − University of Lyon</a:t>
                      </a:r>
                      <a:endParaRPr lang="de-DE" sz="14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Calibri"/>
                          <a:ea typeface="Times New Roman"/>
                          <a:cs typeface="Arial"/>
                        </a:rPr>
                        <a:t>Stefanie Lindstaedt </a:t>
                      </a:r>
                      <a:endParaRPr lang="de-DE" sz="14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Calibri"/>
                          <a:ea typeface="Times New Roman"/>
                          <a:cs typeface="Arial"/>
                        </a:rPr>
                        <a:t>Österreich</a:t>
                      </a:r>
                      <a:endParaRPr lang="de-DE" sz="14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latin typeface="Calibri"/>
                          <a:ea typeface="Times New Roman"/>
                          <a:cs typeface="Arial"/>
                        </a:rPr>
                        <a:t>Direktorin Know-Center an der Technischen Universität Graz</a:t>
                      </a:r>
                      <a:endParaRPr lang="de-DE" sz="14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Calibri"/>
                          <a:ea typeface="Times New Roman"/>
                          <a:cs typeface="Arial"/>
                        </a:rPr>
                        <a:t>Christian Schlögl </a:t>
                      </a:r>
                      <a:endParaRPr lang="de-DE" sz="14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Calibri"/>
                          <a:ea typeface="Times New Roman"/>
                          <a:cs typeface="Arial"/>
                        </a:rPr>
                        <a:t>Österreich</a:t>
                      </a:r>
                      <a:endParaRPr lang="de-DE" sz="14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latin typeface="Calibri"/>
                          <a:ea typeface="Times New Roman"/>
                          <a:cs typeface="Arial"/>
                        </a:rPr>
                        <a:t>Institut für Informationswissenschaft und Wirtschaftsinformatik − Universität Graz</a:t>
                      </a:r>
                      <a:endParaRPr lang="de-DE" sz="14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Calibri"/>
                          <a:ea typeface="Times New Roman"/>
                          <a:cs typeface="Arial"/>
                        </a:rPr>
                        <a:t>Wolfgang Semar </a:t>
                      </a:r>
                      <a:endParaRPr lang="de-DE" sz="14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Calibri"/>
                          <a:ea typeface="Times New Roman"/>
                          <a:cs typeface="Arial"/>
                        </a:rPr>
                        <a:t>Schweiz</a:t>
                      </a:r>
                      <a:endParaRPr lang="de-DE" sz="14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latin typeface="Calibri"/>
                          <a:ea typeface="Times New Roman"/>
                          <a:cs typeface="Arial"/>
                        </a:rPr>
                        <a:t>Institut für Informationswissenschaft − HTW Chur</a:t>
                      </a:r>
                      <a:endParaRPr lang="de-DE" sz="14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latin typeface="Calibri"/>
                          <a:ea typeface="Times New Roman"/>
                          <a:cs typeface="Arial"/>
                        </a:rPr>
                        <a:t>Wolfgang G. Stock </a:t>
                      </a:r>
                      <a:endParaRPr lang="de-DE" sz="14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latin typeface="Calibri"/>
                          <a:ea typeface="Times New Roman"/>
                          <a:cs typeface="Arial"/>
                        </a:rPr>
                        <a:t>Deutschland</a:t>
                      </a:r>
                      <a:endParaRPr lang="de-DE" sz="14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latin typeface="Calibri"/>
                          <a:ea typeface="Times New Roman"/>
                          <a:cs typeface="Arial"/>
                        </a:rPr>
                        <a:t>Institut für Sprache und Information − Universität Düsseldorf</a:t>
                      </a:r>
                      <a:endParaRPr lang="de-DE" sz="14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latin typeface="Calibri"/>
                          <a:ea typeface="Times New Roman"/>
                          <a:cs typeface="Arial"/>
                        </a:rPr>
                        <a:t>Christia</a:t>
                      </a:r>
                      <a:r>
                        <a:rPr lang="en-GB" sz="1400" b="1">
                          <a:latin typeface="Calibri"/>
                          <a:ea typeface="Times New Roman"/>
                          <a:cs typeface="Arial"/>
                        </a:rPr>
                        <a:t>n </a:t>
                      </a:r>
                      <a:r>
                        <a:rPr lang="de-DE" sz="1400" b="1">
                          <a:latin typeface="Calibri"/>
                          <a:ea typeface="Times New Roman"/>
                          <a:cs typeface="Arial"/>
                        </a:rPr>
                        <a:t>Wolff </a:t>
                      </a:r>
                      <a:endParaRPr lang="de-DE" sz="14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Calibri"/>
                          <a:ea typeface="Times New Roman"/>
                          <a:cs typeface="Arial"/>
                        </a:rPr>
                        <a:t>Deutschland</a:t>
                      </a:r>
                      <a:endParaRPr lang="de-DE" sz="14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latin typeface="Calibri"/>
                          <a:ea typeface="Times New Roman"/>
                          <a:cs typeface="Arial"/>
                        </a:rPr>
                        <a:t>Institut für Information und Medien, Sprache und Kultur − Universität Regensburg</a:t>
                      </a:r>
                      <a:endParaRPr lang="de-DE" sz="14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Calibri"/>
                          <a:ea typeface="Times New Roman"/>
                          <a:cs typeface="Arial"/>
                        </a:rPr>
                        <a:t>Christa Womser-Hacker </a:t>
                      </a:r>
                      <a:endParaRPr lang="de-DE" sz="14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Calibri"/>
                          <a:ea typeface="Times New Roman"/>
                          <a:cs typeface="Arial"/>
                        </a:rPr>
                        <a:t>Deutschland</a:t>
                      </a:r>
                      <a:endParaRPr lang="de-DE" sz="14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latin typeface="Calibri"/>
                          <a:ea typeface="Times New Roman"/>
                          <a:cs typeface="Arial"/>
                        </a:rPr>
                        <a:t>Institut für Informationswissenschaft und Sprachtechnologie − Universität Hildesheim </a:t>
                      </a:r>
                      <a:endParaRPr lang="de-DE" sz="14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Calibri"/>
                          <a:ea typeface="Times New Roman"/>
                          <a:cs typeface="Arial"/>
                        </a:rPr>
                        <a:t>Sirje Virkus </a:t>
                      </a:r>
                      <a:endParaRPr lang="de-DE" sz="14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Calibri"/>
                          <a:ea typeface="Times New Roman"/>
                          <a:cs typeface="Arial"/>
                        </a:rPr>
                        <a:t>Estland</a:t>
                      </a:r>
                      <a:endParaRPr lang="de-DE" sz="14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Times New Roman"/>
                          <a:cs typeface="Arial"/>
                        </a:rPr>
                        <a:t>Department of Information Studies − Tallinn University </a:t>
                      </a:r>
                      <a:endParaRPr lang="de-DE" sz="14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Calibri"/>
                          <a:ea typeface="Times New Roman"/>
                          <a:cs typeface="Arial"/>
                        </a:rPr>
                        <a:t>Maja Zumer </a:t>
                      </a:r>
                      <a:endParaRPr lang="de-DE" sz="14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Calibri"/>
                          <a:ea typeface="Times New Roman"/>
                          <a:cs typeface="Arial"/>
                        </a:rPr>
                        <a:t>Slowenien</a:t>
                      </a:r>
                      <a:endParaRPr lang="de-DE" sz="14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Times New Roman"/>
                          <a:cs typeface="Arial"/>
                        </a:rPr>
                        <a:t>Library and Information Science − University of Ljubljana</a:t>
                      </a:r>
                      <a:endParaRPr lang="de-DE" sz="14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Editorial Board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67544" y="1268760"/>
            <a:ext cx="77768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 algn="ctr"/>
            <a:r>
              <a:rPr lang="de-DE" sz="2200" b="1" dirty="0" smtClean="0"/>
              <a:t>Zur Zeit haben 57 </a:t>
            </a:r>
            <a:r>
              <a:rPr lang="de-DE" sz="2200" b="1" dirty="0" err="1" smtClean="0"/>
              <a:t>Scholars</a:t>
            </a:r>
            <a:r>
              <a:rPr lang="de-DE" sz="2200" b="1" dirty="0" smtClean="0"/>
              <a:t> aus 21 Ländern zugesagt</a:t>
            </a:r>
          </a:p>
        </p:txBody>
      </p:sp>
      <p:grpSp>
        <p:nvGrpSpPr>
          <p:cNvPr id="41" name="Gruppieren 40"/>
          <p:cNvGrpSpPr/>
          <p:nvPr/>
        </p:nvGrpSpPr>
        <p:grpSpPr>
          <a:xfrm>
            <a:off x="1475656" y="1844824"/>
            <a:ext cx="2016224" cy="4545796"/>
            <a:chOff x="1403648" y="1844824"/>
            <a:chExt cx="2016224" cy="4545796"/>
          </a:xfrm>
        </p:grpSpPr>
        <p:sp>
          <p:nvSpPr>
            <p:cNvPr id="9" name="Textfeld 8"/>
            <p:cNvSpPr txBox="1"/>
            <p:nvPr/>
          </p:nvSpPr>
          <p:spPr>
            <a:xfrm>
              <a:off x="1403648" y="1844824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/>
                <a:t>Austria</a:t>
              </a:r>
              <a:r>
                <a:rPr lang="en-US" dirty="0" smtClean="0"/>
                <a:t>(10)</a:t>
              </a:r>
              <a:endParaRPr lang="en-US" dirty="0"/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1403648" y="2366882"/>
              <a:ext cx="20162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err="1" smtClean="0"/>
                <a:t>Belgium</a:t>
              </a:r>
              <a:r>
                <a:rPr lang="en-US" dirty="0" smtClean="0"/>
                <a:t>(1)</a:t>
              </a:r>
              <a:endParaRPr lang="en-US" dirty="0"/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1403648" y="2888940"/>
              <a:ext cx="16561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/>
                <a:t>Canada</a:t>
              </a:r>
              <a:r>
                <a:rPr lang="en-US" dirty="0" smtClean="0"/>
                <a:t>(1)</a:t>
              </a:r>
              <a:endParaRPr lang="en-US" dirty="0"/>
            </a:p>
          </p:txBody>
        </p:sp>
        <p:sp>
          <p:nvSpPr>
            <p:cNvPr id="16" name="Textfeld 15"/>
            <p:cNvSpPr txBox="1"/>
            <p:nvPr/>
          </p:nvSpPr>
          <p:spPr>
            <a:xfrm>
              <a:off x="1403648" y="3410998"/>
              <a:ext cx="20162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err="1" smtClean="0"/>
                <a:t>Croatia</a:t>
              </a:r>
              <a:r>
                <a:rPr lang="en-US" dirty="0" smtClean="0"/>
                <a:t>(2)</a:t>
              </a:r>
              <a:endParaRPr lang="en-US" dirty="0"/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1403648" y="393305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err="1" smtClean="0"/>
                <a:t>Denmark</a:t>
              </a:r>
              <a:r>
                <a:rPr lang="en-US" dirty="0" smtClean="0"/>
                <a:t>(2)</a:t>
              </a:r>
              <a:endParaRPr lang="en-US" dirty="0"/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1403648" y="4455114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/>
                <a:t> Estonia </a:t>
              </a:r>
              <a:r>
                <a:rPr lang="en-US" dirty="0" smtClean="0"/>
                <a:t>(1)</a:t>
              </a:r>
              <a:endParaRPr lang="en-US" dirty="0"/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1403648" y="4977172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err="1" smtClean="0"/>
                <a:t>Finland</a:t>
              </a:r>
              <a:r>
                <a:rPr lang="en-US" dirty="0" smtClean="0"/>
                <a:t>(2)</a:t>
              </a:r>
              <a:endParaRPr lang="en-US" dirty="0"/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1403648" y="5499230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/>
                <a:t>France </a:t>
              </a:r>
              <a:r>
                <a:rPr lang="en-US" dirty="0" smtClean="0"/>
                <a:t>(3)</a:t>
              </a:r>
              <a:endParaRPr lang="en-US" dirty="0"/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1403648" y="6021288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/>
                <a:t>Germany </a:t>
              </a:r>
              <a:r>
                <a:rPr lang="en-US" dirty="0" smtClean="0"/>
                <a:t>(16)</a:t>
              </a:r>
              <a:endParaRPr lang="en-US" dirty="0"/>
            </a:p>
          </p:txBody>
        </p:sp>
      </p:grpSp>
      <p:grpSp>
        <p:nvGrpSpPr>
          <p:cNvPr id="39" name="Gruppieren 38"/>
          <p:cNvGrpSpPr/>
          <p:nvPr/>
        </p:nvGrpSpPr>
        <p:grpSpPr>
          <a:xfrm>
            <a:off x="3707904" y="1844824"/>
            <a:ext cx="1584176" cy="4617804"/>
            <a:chOff x="3635896" y="1844824"/>
            <a:chExt cx="1584176" cy="4617804"/>
          </a:xfrm>
        </p:grpSpPr>
        <p:sp>
          <p:nvSpPr>
            <p:cNvPr id="23" name="Textfeld 22"/>
            <p:cNvSpPr txBox="1"/>
            <p:nvPr/>
          </p:nvSpPr>
          <p:spPr>
            <a:xfrm>
              <a:off x="3635896" y="1844824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err="1" smtClean="0"/>
                <a:t>Greece</a:t>
              </a:r>
              <a:r>
                <a:rPr lang="de-DE" b="1" dirty="0" smtClean="0"/>
                <a:t> </a:t>
              </a:r>
              <a:r>
                <a:rPr lang="en-US" dirty="0" smtClean="0"/>
                <a:t>(2)</a:t>
              </a:r>
              <a:endParaRPr lang="en-US" dirty="0"/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3635896" y="2375883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err="1" smtClean="0"/>
                <a:t>Hungary</a:t>
              </a:r>
              <a:r>
                <a:rPr lang="de-DE" b="1" dirty="0" smtClean="0"/>
                <a:t> </a:t>
              </a:r>
              <a:r>
                <a:rPr lang="en-US" dirty="0" smtClean="0"/>
                <a:t>(1)</a:t>
              </a:r>
              <a:endParaRPr lang="en-US" dirty="0"/>
            </a:p>
          </p:txBody>
        </p:sp>
        <p:sp>
          <p:nvSpPr>
            <p:cNvPr id="25" name="Textfeld 24"/>
            <p:cNvSpPr txBox="1"/>
            <p:nvPr/>
          </p:nvSpPr>
          <p:spPr>
            <a:xfrm>
              <a:off x="3635896" y="2906942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err="1" smtClean="0"/>
                <a:t>Ireland</a:t>
              </a:r>
              <a:r>
                <a:rPr lang="de-DE" b="1" dirty="0" smtClean="0"/>
                <a:t> </a:t>
              </a:r>
              <a:r>
                <a:rPr lang="en-US" dirty="0" smtClean="0"/>
                <a:t>(1)</a:t>
              </a:r>
              <a:endParaRPr lang="en-US" dirty="0"/>
            </a:p>
          </p:txBody>
        </p:sp>
        <p:sp>
          <p:nvSpPr>
            <p:cNvPr id="26" name="Textfeld 25"/>
            <p:cNvSpPr txBox="1"/>
            <p:nvPr/>
          </p:nvSpPr>
          <p:spPr>
            <a:xfrm>
              <a:off x="3635896" y="3438001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err="1" smtClean="0"/>
                <a:t>Italy</a:t>
              </a:r>
              <a:r>
                <a:rPr lang="de-DE" b="1" dirty="0" smtClean="0"/>
                <a:t> </a:t>
              </a:r>
              <a:r>
                <a:rPr lang="en-US" dirty="0" smtClean="0"/>
                <a:t>(1)</a:t>
              </a:r>
              <a:endParaRPr lang="en-US" dirty="0"/>
            </a:p>
          </p:txBody>
        </p:sp>
        <p:sp>
          <p:nvSpPr>
            <p:cNvPr id="27" name="Textfeld 26"/>
            <p:cNvSpPr txBox="1"/>
            <p:nvPr/>
          </p:nvSpPr>
          <p:spPr>
            <a:xfrm>
              <a:off x="3635896" y="3969060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err="1" smtClean="0"/>
                <a:t>Lithuania</a:t>
              </a:r>
              <a:r>
                <a:rPr lang="de-DE" b="1" dirty="0" smtClean="0"/>
                <a:t> </a:t>
              </a:r>
              <a:r>
                <a:rPr lang="en-US" dirty="0" smtClean="0"/>
                <a:t>(1)</a:t>
              </a:r>
              <a:endParaRPr lang="en-US" dirty="0"/>
            </a:p>
          </p:txBody>
        </p:sp>
        <p:sp>
          <p:nvSpPr>
            <p:cNvPr id="28" name="Textfeld 27"/>
            <p:cNvSpPr txBox="1"/>
            <p:nvPr/>
          </p:nvSpPr>
          <p:spPr>
            <a:xfrm>
              <a:off x="3635896" y="4500119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/>
                <a:t>Romania </a:t>
              </a:r>
              <a:r>
                <a:rPr lang="en-US" dirty="0" smtClean="0"/>
                <a:t>(1)</a:t>
              </a:r>
              <a:endParaRPr lang="en-US" dirty="0"/>
            </a:p>
          </p:txBody>
        </p:sp>
        <p:sp>
          <p:nvSpPr>
            <p:cNvPr id="29" name="Textfeld 28"/>
            <p:cNvSpPr txBox="1"/>
            <p:nvPr/>
          </p:nvSpPr>
          <p:spPr>
            <a:xfrm>
              <a:off x="3635896" y="5031178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err="1" smtClean="0"/>
                <a:t>Slovenia</a:t>
              </a:r>
              <a:r>
                <a:rPr lang="de-DE" b="1" dirty="0" smtClean="0"/>
                <a:t> </a:t>
              </a:r>
              <a:r>
                <a:rPr lang="en-US" dirty="0" smtClean="0"/>
                <a:t>(1)</a:t>
              </a:r>
              <a:endParaRPr lang="en-US" dirty="0"/>
            </a:p>
          </p:txBody>
        </p:sp>
        <p:sp>
          <p:nvSpPr>
            <p:cNvPr id="30" name="Textfeld 29"/>
            <p:cNvSpPr txBox="1"/>
            <p:nvPr/>
          </p:nvSpPr>
          <p:spPr>
            <a:xfrm>
              <a:off x="3635896" y="5562237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/>
                <a:t>Spain </a:t>
              </a:r>
              <a:r>
                <a:rPr lang="en-US" dirty="0" smtClean="0"/>
                <a:t>(3)</a:t>
              </a:r>
              <a:endParaRPr lang="en-US" dirty="0"/>
            </a:p>
          </p:txBody>
        </p:sp>
        <p:sp>
          <p:nvSpPr>
            <p:cNvPr id="31" name="Textfeld 30"/>
            <p:cNvSpPr txBox="1"/>
            <p:nvPr/>
          </p:nvSpPr>
          <p:spPr>
            <a:xfrm>
              <a:off x="3635896" y="6093296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err="1" smtClean="0"/>
                <a:t>Sweden</a:t>
              </a:r>
              <a:r>
                <a:rPr lang="de-DE" b="1" dirty="0" smtClean="0"/>
                <a:t> </a:t>
              </a:r>
              <a:r>
                <a:rPr lang="en-US" dirty="0" smtClean="0"/>
                <a:t>(2)</a:t>
              </a:r>
              <a:endParaRPr lang="en-US" dirty="0"/>
            </a:p>
          </p:txBody>
        </p:sp>
      </p:grpSp>
      <p:grpSp>
        <p:nvGrpSpPr>
          <p:cNvPr id="40" name="Gruppieren 39"/>
          <p:cNvGrpSpPr/>
          <p:nvPr/>
        </p:nvGrpSpPr>
        <p:grpSpPr>
          <a:xfrm>
            <a:off x="6156176" y="1844824"/>
            <a:ext cx="1584176" cy="1521460"/>
            <a:chOff x="6084168" y="1916832"/>
            <a:chExt cx="1584176" cy="1521460"/>
          </a:xfrm>
        </p:grpSpPr>
        <p:sp>
          <p:nvSpPr>
            <p:cNvPr id="32" name="Textfeld 31"/>
            <p:cNvSpPr txBox="1"/>
            <p:nvPr/>
          </p:nvSpPr>
          <p:spPr>
            <a:xfrm>
              <a:off x="6084168" y="1916832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/>
                <a:t>Turkey </a:t>
              </a:r>
              <a:r>
                <a:rPr lang="en-US" dirty="0" smtClean="0"/>
                <a:t>(2)</a:t>
              </a:r>
              <a:endParaRPr lang="en-US" dirty="0"/>
            </a:p>
          </p:txBody>
        </p:sp>
        <p:sp>
          <p:nvSpPr>
            <p:cNvPr id="33" name="Textfeld 32"/>
            <p:cNvSpPr txBox="1"/>
            <p:nvPr/>
          </p:nvSpPr>
          <p:spPr>
            <a:xfrm>
              <a:off x="6084168" y="2492896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err="1" smtClean="0"/>
                <a:t>UK</a:t>
              </a:r>
              <a:r>
                <a:rPr lang="de-DE" b="1" dirty="0" smtClean="0"/>
                <a:t> </a:t>
              </a:r>
              <a:r>
                <a:rPr lang="en-US" dirty="0" smtClean="0"/>
                <a:t>(3)</a:t>
              </a:r>
              <a:endParaRPr lang="en-US" dirty="0"/>
            </a:p>
          </p:txBody>
        </p:sp>
        <p:sp>
          <p:nvSpPr>
            <p:cNvPr id="34" name="Textfeld 33"/>
            <p:cNvSpPr txBox="1"/>
            <p:nvPr/>
          </p:nvSpPr>
          <p:spPr>
            <a:xfrm>
              <a:off x="6084168" y="3068960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/>
                <a:t>USA </a:t>
              </a:r>
              <a:r>
                <a:rPr lang="en-US" dirty="0" smtClean="0"/>
                <a:t>(1)</a:t>
              </a:r>
              <a:endParaRPr lang="en-US" dirty="0"/>
            </a:p>
          </p:txBody>
        </p:sp>
      </p:grpSp>
      <p:sp>
        <p:nvSpPr>
          <p:cNvPr id="42" name="Textfeld 41"/>
          <p:cNvSpPr txBox="1"/>
          <p:nvPr/>
        </p:nvSpPr>
        <p:spPr>
          <a:xfrm>
            <a:off x="5796136" y="3617729"/>
            <a:ext cx="2952328" cy="1323439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chemeClr val="bg1"/>
                </a:solidFill>
              </a:rPr>
              <a:t>Ziel</a:t>
            </a:r>
            <a:r>
              <a:rPr lang="en-US" sz="2000" dirty="0" smtClean="0">
                <a:solidFill>
                  <a:schemeClr val="bg1"/>
                </a:solidFill>
              </a:rPr>
              <a:t>: </a:t>
            </a:r>
          </a:p>
          <a:p>
            <a:pPr algn="ctr"/>
            <a:r>
              <a:rPr lang="en-US" sz="2000" dirty="0" err="1" smtClean="0">
                <a:solidFill>
                  <a:schemeClr val="bg1"/>
                </a:solidFill>
              </a:rPr>
              <a:t>aus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jedem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europäischen</a:t>
            </a:r>
            <a:r>
              <a:rPr lang="en-US" sz="2000" dirty="0" smtClean="0">
                <a:solidFill>
                  <a:schemeClr val="bg1"/>
                </a:solidFill>
              </a:rPr>
              <a:t> Land </a:t>
            </a:r>
            <a:r>
              <a:rPr lang="en-US" sz="2000" dirty="0" err="1" smtClean="0">
                <a:solidFill>
                  <a:schemeClr val="bg1"/>
                </a:solidFill>
              </a:rPr>
              <a:t>mindestens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ein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Mitglied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im</a:t>
            </a:r>
            <a:r>
              <a:rPr lang="en-US" sz="2000" dirty="0" smtClean="0">
                <a:solidFill>
                  <a:schemeClr val="bg1"/>
                </a:solidFill>
              </a:rPr>
              <a:t> Editorial Board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Hosting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67544" y="1268760"/>
            <a:ext cx="7776864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361950" lvl="0" indent="-361950" algn="ctr"/>
            <a:r>
              <a:rPr lang="de-DE" sz="2200" dirty="0" smtClean="0"/>
              <a:t>EIS-</a:t>
            </a:r>
            <a:r>
              <a:rPr lang="de-DE" sz="2200" dirty="0" err="1" smtClean="0"/>
              <a:t>ICP</a:t>
            </a:r>
            <a:r>
              <a:rPr lang="de-DE" sz="2200" dirty="0" smtClean="0"/>
              <a:t>- </a:t>
            </a:r>
            <a:r>
              <a:rPr lang="de-DE" sz="2200" b="1" dirty="0" smtClean="0"/>
              <a:t>Hosting</a:t>
            </a:r>
            <a:r>
              <a:rPr lang="de-DE" sz="2200" dirty="0" smtClean="0"/>
              <a:t> wird verteilt organisiert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83568" y="4881354"/>
            <a:ext cx="72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en-US" sz="2200" dirty="0" smtClean="0"/>
              <a:t>Knowledge Technologies Institute at the Technical University of Graz</a:t>
            </a:r>
            <a:endParaRPr lang="en-US" sz="2200" dirty="0"/>
          </a:p>
        </p:txBody>
      </p:sp>
      <p:sp>
        <p:nvSpPr>
          <p:cNvPr id="10" name="Textfeld 9"/>
          <p:cNvSpPr txBox="1"/>
          <p:nvPr/>
        </p:nvSpPr>
        <p:spPr>
          <a:xfrm>
            <a:off x="683568" y="3691480"/>
            <a:ext cx="7848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de-DE" sz="2200" dirty="0" smtClean="0"/>
              <a:t>Institute for </a:t>
            </a:r>
            <a:r>
              <a:rPr lang="de-DE" sz="2200" dirty="0" err="1" smtClean="0"/>
              <a:t>Informations</a:t>
            </a:r>
            <a:r>
              <a:rPr lang="de-DE" sz="2200" dirty="0" smtClean="0"/>
              <a:t> Science and Information Management, University of Graz</a:t>
            </a:r>
            <a:endParaRPr lang="en-US" sz="2200" dirty="0"/>
          </a:p>
        </p:txBody>
      </p:sp>
      <p:sp>
        <p:nvSpPr>
          <p:cNvPr id="11" name="Textfeld 10"/>
          <p:cNvSpPr txBox="1"/>
          <p:nvPr/>
        </p:nvSpPr>
        <p:spPr>
          <a:xfrm>
            <a:off x="683568" y="2840160"/>
            <a:ext cx="78488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en-US" sz="2200" dirty="0" smtClean="0"/>
              <a:t>Institute for Science Networking (</a:t>
            </a:r>
            <a:r>
              <a:rPr lang="en-US" sz="2200" i="1" dirty="0" smtClean="0"/>
              <a:t>ISN</a:t>
            </a:r>
            <a:r>
              <a:rPr lang="en-US" sz="2200" dirty="0" smtClean="0"/>
              <a:t>)</a:t>
            </a:r>
            <a:endParaRPr lang="en-US" sz="2200" dirty="0"/>
          </a:p>
        </p:txBody>
      </p:sp>
      <p:sp>
        <p:nvSpPr>
          <p:cNvPr id="12" name="Textfeld 11"/>
          <p:cNvSpPr txBox="1"/>
          <p:nvPr/>
        </p:nvSpPr>
        <p:spPr>
          <a:xfrm>
            <a:off x="683568" y="1988840"/>
            <a:ext cx="77048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en-US" sz="2200" dirty="0" smtClean="0"/>
              <a:t>Open Access Science Editors and Authors Society - </a:t>
            </a:r>
            <a:r>
              <a:rPr lang="en-US" sz="2200" dirty="0" err="1" smtClean="0"/>
              <a:t>OAseas</a:t>
            </a:r>
            <a:endParaRPr lang="en-US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1" grpId="1"/>
      <p:bldP spid="1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Time schedule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827584" y="1124744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itchFamily="2" charset="2"/>
              <a:buChar char="Ø"/>
            </a:pPr>
            <a:r>
              <a:rPr lang="de-DE" sz="2200" dirty="0" smtClean="0"/>
              <a:t>1/2014 </a:t>
            </a:r>
            <a:r>
              <a:rPr lang="de-DE" sz="2200" dirty="0" err="1" smtClean="0"/>
              <a:t>application</a:t>
            </a:r>
            <a:r>
              <a:rPr lang="de-DE" sz="2200" dirty="0" smtClean="0"/>
              <a:t> for </a:t>
            </a:r>
            <a:r>
              <a:rPr lang="de-DE" sz="2200" b="1" dirty="0" err="1" smtClean="0"/>
              <a:t>funding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DFG</a:t>
            </a:r>
            <a:endParaRPr lang="de-DE" sz="2200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827584" y="1964837"/>
            <a:ext cx="74888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itchFamily="2" charset="2"/>
              <a:buChar char="Ø"/>
            </a:pPr>
            <a:r>
              <a:rPr lang="de-DE" sz="2200" dirty="0" smtClean="0"/>
              <a:t>Mid 2014 </a:t>
            </a:r>
            <a:r>
              <a:rPr lang="de-DE" sz="2200" dirty="0" err="1" smtClean="0"/>
              <a:t>appointment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</a:t>
            </a:r>
            <a:r>
              <a:rPr lang="de-DE" sz="2200" b="1" dirty="0" smtClean="0"/>
              <a:t>Editors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</a:t>
            </a:r>
            <a:r>
              <a:rPr lang="de-DE" sz="2200" b="1" dirty="0" smtClean="0"/>
              <a:t>Editorial Board</a:t>
            </a:r>
            <a:endParaRPr lang="de-DE" sz="22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827584" y="2804930"/>
            <a:ext cx="71287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itchFamily="2" charset="2"/>
              <a:buChar char="Ø"/>
            </a:pPr>
            <a:r>
              <a:rPr lang="de-DE" sz="2200" dirty="0" smtClean="0"/>
              <a:t>Till </a:t>
            </a:r>
            <a:r>
              <a:rPr lang="de-DE" sz="2200" dirty="0" err="1" smtClean="0"/>
              <a:t>the</a:t>
            </a:r>
            <a:r>
              <a:rPr lang="de-DE" sz="2200" dirty="0" smtClean="0"/>
              <a:t> end </a:t>
            </a:r>
            <a:r>
              <a:rPr lang="de-DE" sz="2200" dirty="0" err="1" smtClean="0"/>
              <a:t>of</a:t>
            </a:r>
            <a:r>
              <a:rPr lang="de-DE" sz="2200" dirty="0" smtClean="0"/>
              <a:t> 2014 </a:t>
            </a:r>
            <a:r>
              <a:rPr lang="de-DE" sz="2200" b="1" dirty="0" smtClean="0"/>
              <a:t>EIS-</a:t>
            </a:r>
            <a:r>
              <a:rPr lang="de-DE" sz="2200" b="1" dirty="0" err="1" smtClean="0"/>
              <a:t>ICP</a:t>
            </a:r>
            <a:r>
              <a:rPr lang="de-DE" sz="2200" b="1" dirty="0" smtClean="0"/>
              <a:t> prototype</a:t>
            </a:r>
            <a:endParaRPr lang="de-DE" sz="2200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827584" y="3645024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itchFamily="2" charset="2"/>
              <a:buChar char="Ø"/>
            </a:pPr>
            <a:r>
              <a:rPr lang="de-DE" sz="2200" b="1" dirty="0" smtClean="0"/>
              <a:t>Spring 2015 </a:t>
            </a:r>
            <a:r>
              <a:rPr lang="de-DE" sz="2200" b="1" dirty="0" err="1" smtClean="0"/>
              <a:t>first</a:t>
            </a:r>
            <a:r>
              <a:rPr lang="de-DE" sz="2200" b="1" dirty="0" smtClean="0"/>
              <a:t> EIS-</a:t>
            </a:r>
            <a:r>
              <a:rPr lang="de-DE" sz="2200" b="1" dirty="0" err="1" smtClean="0"/>
              <a:t>ICP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articles</a:t>
            </a:r>
            <a:r>
              <a:rPr lang="de-DE" sz="2200" b="1" dirty="0" smtClean="0"/>
              <a:t> to be published</a:t>
            </a:r>
            <a:endParaRPr lang="de-DE" sz="2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/>
          <p:cNvSpPr txBox="1"/>
          <p:nvPr/>
        </p:nvSpPr>
        <p:spPr>
          <a:xfrm>
            <a:off x="1187624" y="1268760"/>
            <a:ext cx="2520280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000" b="1" dirty="0" smtClean="0"/>
              <a:t>International führend</a:t>
            </a:r>
            <a:endParaRPr lang="de-DE" sz="20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179512" y="1700808"/>
            <a:ext cx="475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Journal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b="1" dirty="0" err="1" smtClean="0"/>
              <a:t>Association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for</a:t>
            </a:r>
            <a:r>
              <a:rPr lang="de-DE" sz="2000" b="1" dirty="0" smtClean="0"/>
              <a:t> Information Science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Technology (</a:t>
            </a:r>
            <a:r>
              <a:rPr lang="de-DE" sz="2000" b="1" dirty="0" err="1" smtClean="0"/>
              <a:t>ASIS&amp;T</a:t>
            </a:r>
            <a:r>
              <a:rPr lang="de-DE" sz="2000" b="1" dirty="0" smtClean="0"/>
              <a:t>)</a:t>
            </a:r>
            <a:r>
              <a:rPr lang="de-DE" sz="2000" dirty="0" smtClean="0"/>
              <a:t>) – </a:t>
            </a:r>
            <a:r>
              <a:rPr lang="de-DE" sz="2000" dirty="0" err="1" smtClean="0"/>
              <a:t>JASIS</a:t>
            </a:r>
            <a:r>
              <a:rPr lang="de-DE" sz="2000" dirty="0" smtClean="0"/>
              <a:t>/T</a:t>
            </a:r>
            <a:endParaRPr lang="de-DE" sz="20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179512" y="2646784"/>
            <a:ext cx="4968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0" algn="l"/>
              </a:tabLst>
            </a:pPr>
            <a:r>
              <a:rPr lang="de-DE" sz="2000" dirty="0" smtClean="0"/>
              <a:t>Information Processing &amp; Management" </a:t>
            </a:r>
            <a:r>
              <a:rPr lang="de-DE" sz="2000" b="1" dirty="0" smtClean="0"/>
              <a:t>- </a:t>
            </a:r>
            <a:r>
              <a:rPr lang="de-DE" sz="2000" b="1" dirty="0" err="1" smtClean="0"/>
              <a:t>IPM</a:t>
            </a:r>
            <a:endParaRPr lang="de-DE" sz="2000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179512" y="3284984"/>
            <a:ext cx="4320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000" dirty="0" smtClean="0"/>
              <a:t>Journal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Documentation</a:t>
            </a:r>
            <a:r>
              <a:rPr lang="de-DE" sz="2000" dirty="0" smtClean="0"/>
              <a:t> -  </a:t>
            </a:r>
            <a:r>
              <a:rPr lang="de-DE" sz="2000" b="1" dirty="0" err="1" smtClean="0"/>
              <a:t>JoD</a:t>
            </a:r>
            <a:endParaRPr lang="de-DE" sz="20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6228184" y="1268760"/>
            <a:ext cx="1872208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000" b="1" dirty="0" smtClean="0"/>
              <a:t>in Deutschland</a:t>
            </a:r>
            <a:endParaRPr lang="de-DE" sz="2000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5292080" y="1700808"/>
            <a:ext cx="33123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Zeitschrift für Bibliotheks-wesen und Bibliographie - </a:t>
            </a:r>
            <a:r>
              <a:rPr lang="de-DE" sz="2000" b="1" dirty="0" err="1" smtClean="0"/>
              <a:t>ZfBB</a:t>
            </a:r>
            <a:endParaRPr lang="de-DE" sz="2000" b="1" dirty="0"/>
          </a:p>
        </p:txBody>
      </p:sp>
      <p:sp>
        <p:nvSpPr>
          <p:cNvPr id="14" name="Textfeld 13"/>
          <p:cNvSpPr txBox="1"/>
          <p:nvPr/>
        </p:nvSpPr>
        <p:spPr>
          <a:xfrm>
            <a:off x="5292080" y="2636912"/>
            <a:ext cx="3456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Information - Wissenschaft und Praxis - </a:t>
            </a:r>
            <a:r>
              <a:rPr lang="de-DE" sz="2000" b="1" dirty="0" err="1" smtClean="0"/>
              <a:t>IWP</a:t>
            </a:r>
            <a:endParaRPr lang="de-DE" sz="2000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827584" y="4021901"/>
            <a:ext cx="684076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0" indent="-266700">
              <a:buFont typeface="Wingdings" pitchFamily="2" charset="2"/>
              <a:buChar char="§"/>
            </a:pPr>
            <a:r>
              <a:rPr lang="en-US" sz="1400" dirty="0" smtClean="0"/>
              <a:t>Library and  Information Science Research (</a:t>
            </a:r>
            <a:r>
              <a:rPr lang="en-US" sz="1400" dirty="0" err="1" smtClean="0"/>
              <a:t>LISR</a:t>
            </a:r>
            <a:r>
              <a:rPr lang="en-US" sz="1400" dirty="0" smtClean="0"/>
              <a:t>)</a:t>
            </a:r>
            <a:endParaRPr lang="de-DE" sz="1400" dirty="0" smtClean="0"/>
          </a:p>
          <a:p>
            <a:pPr marL="266700" lvl="0" indent="-266700">
              <a:buFont typeface="Wingdings" pitchFamily="2" charset="2"/>
              <a:buChar char="§"/>
            </a:pPr>
            <a:r>
              <a:rPr lang="en-US" sz="1400" dirty="0" smtClean="0"/>
              <a:t>Proceedings of the American Society for Information</a:t>
            </a:r>
          </a:p>
          <a:p>
            <a:pPr marL="266700" lvl="0" indent="-266700">
              <a:buFont typeface="Wingdings" pitchFamily="2" charset="2"/>
              <a:buChar char="§"/>
            </a:pPr>
            <a:r>
              <a:rPr lang="en-US" sz="1400" dirty="0" smtClean="0"/>
              <a:t>Science and Technology (and Proceedings of the </a:t>
            </a:r>
            <a:r>
              <a:rPr lang="en-US" sz="1400" dirty="0" err="1" smtClean="0"/>
              <a:t>ASIS&amp;T</a:t>
            </a:r>
            <a:r>
              <a:rPr lang="en-US" sz="1400" dirty="0" smtClean="0"/>
              <a:t> Annual Meeting)</a:t>
            </a:r>
            <a:endParaRPr lang="de-DE" sz="1400" dirty="0" smtClean="0"/>
          </a:p>
          <a:p>
            <a:pPr marL="266700" indent="-266700">
              <a:buFont typeface="Wingdings" pitchFamily="2" charset="2"/>
              <a:buChar char="§"/>
            </a:pPr>
            <a:r>
              <a:rPr lang="de-DE" sz="1400" dirty="0" err="1" smtClean="0"/>
              <a:t>Scientometrics</a:t>
            </a:r>
            <a:endParaRPr lang="de-DE" sz="1400" dirty="0" smtClean="0"/>
          </a:p>
          <a:p>
            <a:pPr marL="266700" lvl="0" indent="-266700">
              <a:buFont typeface="Wingdings" pitchFamily="2" charset="2"/>
              <a:buChar char="§"/>
            </a:pPr>
            <a:r>
              <a:rPr lang="de-DE" sz="1400" dirty="0" smtClean="0"/>
              <a:t>Electronic Library</a:t>
            </a:r>
          </a:p>
          <a:p>
            <a:pPr marL="266700" lvl="0" indent="-266700">
              <a:buFont typeface="Wingdings" pitchFamily="2" charset="2"/>
              <a:buChar char="§"/>
            </a:pPr>
            <a:r>
              <a:rPr lang="en-US" sz="1400" dirty="0" smtClean="0"/>
              <a:t>Information Technology and Libraries (and Journal of Library Automation)</a:t>
            </a:r>
            <a:endParaRPr lang="de-DE" sz="1400" dirty="0" smtClean="0"/>
          </a:p>
          <a:p>
            <a:pPr marL="266700" lvl="0" indent="-266700">
              <a:buFont typeface="Wingdings" pitchFamily="2" charset="2"/>
              <a:buChar char="§"/>
            </a:pPr>
            <a:r>
              <a:rPr lang="de-DE" sz="1400" dirty="0" smtClean="0"/>
              <a:t>Library Resources &amp; Technical Services</a:t>
            </a:r>
          </a:p>
          <a:p>
            <a:pPr marL="266700" indent="-266700">
              <a:buFont typeface="Wingdings" pitchFamily="2" charset="2"/>
              <a:buChar char="§"/>
            </a:pPr>
            <a:r>
              <a:rPr lang="en-US" sz="1400" dirty="0" smtClean="0"/>
              <a:t>Program—Automated</a:t>
            </a:r>
            <a:r>
              <a:rPr lang="en-US" sz="1400" i="1" dirty="0" smtClean="0"/>
              <a:t> Library and Information Systems</a:t>
            </a:r>
          </a:p>
          <a:p>
            <a:pPr marL="266700" indent="-266700">
              <a:buFont typeface="Wingdings" pitchFamily="2" charset="2"/>
              <a:buChar char="§"/>
            </a:pPr>
            <a:r>
              <a:rPr lang="en-US" sz="1400" b="1" dirty="0" smtClean="0"/>
              <a:t>Journal of Library and Information Studies (Taiwan) OA</a:t>
            </a:r>
          </a:p>
          <a:p>
            <a:pPr marL="266700" indent="-266700">
              <a:buFont typeface="Wingdings" pitchFamily="2" charset="2"/>
              <a:buChar char="§"/>
            </a:pPr>
            <a:r>
              <a:rPr lang="en-US" sz="1400" b="1" dirty="0" smtClean="0"/>
              <a:t>International Journal of Library and Information Science (</a:t>
            </a:r>
            <a:r>
              <a:rPr lang="en-US" sz="1400" b="1" dirty="0" err="1" smtClean="0"/>
              <a:t>IJLIS</a:t>
            </a:r>
            <a:r>
              <a:rPr lang="en-US" sz="1400" b="1" dirty="0" smtClean="0"/>
              <a:t>) OA , mainly Asia, Africa</a:t>
            </a:r>
            <a:endParaRPr lang="en-US" sz="1200" i="1" dirty="0" smtClean="0"/>
          </a:p>
          <a:p>
            <a:r>
              <a:rPr lang="en-US" sz="1200" i="1" dirty="0" smtClean="0"/>
              <a:t>….</a:t>
            </a:r>
            <a:endParaRPr lang="en-US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755576" y="404664"/>
            <a:ext cx="7920880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400" b="1" dirty="0" smtClean="0">
                <a:solidFill>
                  <a:schemeClr val="bg1"/>
                </a:solidFill>
              </a:rPr>
              <a:t>Q1 </a:t>
            </a:r>
            <a:r>
              <a:rPr lang="de-DE" sz="2400" b="1" dirty="0" err="1" smtClean="0">
                <a:solidFill>
                  <a:schemeClr val="bg1"/>
                </a:solidFill>
              </a:rPr>
              <a:t>Is</a:t>
            </a:r>
            <a:r>
              <a:rPr lang="de-DE" sz="2400" b="1" dirty="0" smtClean="0">
                <a:solidFill>
                  <a:schemeClr val="bg1"/>
                </a:solidFill>
              </a:rPr>
              <a:t> there a need for another information science journal?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5292080" y="3501008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 smtClean="0"/>
              <a:t>LIBREAS</a:t>
            </a:r>
            <a:r>
              <a:rPr lang="de-DE" sz="2000" b="1" dirty="0" smtClean="0"/>
              <a:t>. Library </a:t>
            </a:r>
            <a:r>
              <a:rPr lang="de-DE" sz="2000" b="1" dirty="0" err="1" smtClean="0"/>
              <a:t>Ideas</a:t>
            </a:r>
            <a:endParaRPr lang="de-DE" sz="2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" grpId="0"/>
      <p:bldP spid="7" grpId="0"/>
      <p:bldP spid="8" grpId="0"/>
      <p:bldP spid="11" grpId="0" animBg="1"/>
      <p:bldP spid="12" grpId="0"/>
      <p:bldP spid="14" grpId="0"/>
      <p:bldP spid="16" grpId="0"/>
      <p:bldP spid="1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Finanzielle Nachhaltigkeit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67544" y="908720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lvl="0" indent="-92075" algn="ctr"/>
            <a:r>
              <a:rPr lang="de-DE" sz="2000" b="1" dirty="0" smtClean="0"/>
              <a:t>In mittelfristiger Perspektive für den dauerhaften Betrieb von EIS insgesamt 38.400 Euro pro Jahr</a:t>
            </a:r>
            <a:endParaRPr lang="en-US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611560" y="1897087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lvl="0" indent="-360363">
              <a:buFont typeface="Wingdings" pitchFamily="2" charset="2"/>
              <a:buChar char="Ø"/>
            </a:pPr>
            <a:r>
              <a:rPr lang="de-DE" sz="2000" dirty="0" smtClean="0"/>
              <a:t>Laufende technische Produktion der Publikationsobjekte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611560" y="2458750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lvl="0" indent="-360363">
              <a:buFont typeface="Wingdings" pitchFamily="2" charset="2"/>
              <a:buChar char="Ø"/>
            </a:pPr>
            <a:r>
              <a:rPr lang="de-DE" sz="2000" dirty="0" smtClean="0"/>
              <a:t>Pflege und Weiterentwicklung der Mehrwertleistungen der Publikations-, Informations- und Kommunikationsplattform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11560" y="3328189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lvl="0" indent="-360363">
              <a:buFont typeface="Wingdings" pitchFamily="2" charset="2"/>
              <a:buChar char="Ø"/>
            </a:pPr>
            <a:r>
              <a:rPr lang="de-DE" sz="2000" dirty="0" smtClean="0"/>
              <a:t>Öffentlichkeitsarbeit, Informations-Flyer, -Broschüren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11560" y="3889852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lvl="0" indent="-360363">
              <a:buFont typeface="Wingdings" pitchFamily="2" charset="2"/>
              <a:buChar char="Ø"/>
            </a:pPr>
            <a:r>
              <a:rPr lang="de-DE" sz="2000" dirty="0" smtClean="0"/>
              <a:t>Reisekosten zu Konferenzen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11560" y="4451515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lvl="0" indent="-360363">
              <a:buFont typeface="Wingdings" pitchFamily="2" charset="2"/>
              <a:buChar char="Ø"/>
            </a:pPr>
            <a:r>
              <a:rPr lang="de-DE" sz="2000" dirty="0" smtClean="0"/>
              <a:t>Intellektuelle Sprachüberprüfung 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11560" y="5013176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lvl="0" indent="-360363">
              <a:buFont typeface="Wingdings" pitchFamily="2" charset="2"/>
              <a:buChar char="Ø"/>
            </a:pPr>
            <a:r>
              <a:rPr lang="de-DE" sz="2000" dirty="0" smtClean="0"/>
              <a:t>Softwarelizenzen (z.B. für Plagiatsüberprüfung, Datenbanklizenzen, Provider-Gebühren)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467544" y="5733256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lvl="0" indent="-92075" algn="ctr"/>
            <a:r>
              <a:rPr lang="de-DE" sz="2000" b="1" dirty="0" smtClean="0"/>
              <a:t>Zusätzlich eine halbe Stelle zur Unterstützung der Redaktionsarbeit (voraussichtlich bereitgestellt von der </a:t>
            </a:r>
            <a:r>
              <a:rPr lang="de-DE" sz="2000" b="1" dirty="0" err="1" smtClean="0"/>
              <a:t>IW</a:t>
            </a:r>
            <a:r>
              <a:rPr lang="de-DE" sz="2000" b="1" dirty="0" smtClean="0"/>
              <a:t>-Graz)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  <p:bldP spid="9" grpId="0" build="p"/>
      <p:bldP spid="10" grpId="0" build="p"/>
      <p:bldP spid="11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827584" y="1259469"/>
            <a:ext cx="74888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itchFamily="2" charset="2"/>
              <a:buChar char="Ø"/>
            </a:pPr>
            <a:r>
              <a:rPr lang="de-DE" sz="2200" dirty="0" smtClean="0"/>
              <a:t>to develop a promissing </a:t>
            </a:r>
            <a:r>
              <a:rPr lang="de-DE" sz="2200" b="1" dirty="0" smtClean="0"/>
              <a:t>PR strategy </a:t>
            </a:r>
            <a:r>
              <a:rPr lang="de-DE" sz="2200" dirty="0" smtClean="0"/>
              <a:t>to </a:t>
            </a:r>
            <a:r>
              <a:rPr lang="de-DE" sz="2200" dirty="0" err="1" smtClean="0"/>
              <a:t>make</a:t>
            </a:r>
            <a:r>
              <a:rPr lang="de-DE" sz="2200" dirty="0" smtClean="0"/>
              <a:t> 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</a:t>
            </a:r>
            <a:br>
              <a:rPr lang="de-DE" sz="2200" dirty="0" smtClean="0"/>
            </a:br>
            <a:endParaRPr lang="de-DE" sz="2200" dirty="0" smtClean="0"/>
          </a:p>
          <a:p>
            <a:pPr marL="447675" lvl="0" indent="-447675"/>
            <a:r>
              <a:rPr lang="de-DE" sz="2200" dirty="0" smtClean="0"/>
              <a:t>		attractive for </a:t>
            </a:r>
            <a:r>
              <a:rPr lang="de-DE" sz="2200" b="1" dirty="0" smtClean="0"/>
              <a:t>information science organizations 	and authors</a:t>
            </a:r>
            <a:endParaRPr lang="de-DE" sz="2200" b="1" dirty="0"/>
          </a:p>
        </p:txBody>
      </p:sp>
      <p:sp>
        <p:nvSpPr>
          <p:cNvPr id="7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err="1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Challenges</a:t>
            </a:r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 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899592" y="3068960"/>
            <a:ext cx="7488832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447675" indent="-447675">
              <a:buFont typeface="Wingdings" pitchFamily="2" charset="2"/>
              <a:buChar char="Ø"/>
            </a:pPr>
            <a:r>
              <a:rPr lang="de-DE" sz="2200" dirty="0" smtClean="0"/>
              <a:t>to make EIS an attractive platform for the information </a:t>
            </a:r>
            <a:r>
              <a:rPr lang="de-DE" sz="2200" b="1" dirty="0" smtClean="0"/>
              <a:t>science community </a:t>
            </a:r>
            <a:r>
              <a:rPr lang="de-DE" sz="2200" dirty="0" smtClean="0"/>
              <a:t>in order to achieve active participation (</a:t>
            </a:r>
            <a:r>
              <a:rPr lang="de-DE" sz="2200" b="1" dirty="0" smtClean="0"/>
              <a:t>public commenting &amp; </a:t>
            </a:r>
            <a:r>
              <a:rPr lang="de-DE" sz="2200" b="1" dirty="0" err="1" smtClean="0"/>
              <a:t>reviewing</a:t>
            </a:r>
            <a:r>
              <a:rPr lang="de-DE" sz="2200" b="1" dirty="0" smtClean="0"/>
              <a:t>)</a:t>
            </a:r>
            <a:endParaRPr lang="de-DE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3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827584" y="3455829"/>
            <a:ext cx="7128792" cy="7694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447675" lvl="0" indent="-447675">
              <a:buFont typeface="Wingdings" pitchFamily="2" charset="2"/>
              <a:buChar char="Ø"/>
            </a:pPr>
            <a:r>
              <a:rPr lang="de-DE" sz="2200" dirty="0" smtClean="0"/>
              <a:t>to </a:t>
            </a:r>
            <a:r>
              <a:rPr lang="de-DE" sz="2200" dirty="0" err="1" smtClean="0"/>
              <a:t>transform</a:t>
            </a:r>
            <a:r>
              <a:rPr lang="de-DE" sz="2200" dirty="0" smtClean="0"/>
              <a:t> 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</a:t>
            </a:r>
            <a:r>
              <a:rPr lang="de-DE" sz="2200" b="1" dirty="0" smtClean="0"/>
              <a:t>from a primary publishing platform into a general information and communication platform</a:t>
            </a:r>
            <a:endParaRPr lang="de-DE" sz="2200" b="1" dirty="0"/>
          </a:p>
        </p:txBody>
      </p:sp>
      <p:sp>
        <p:nvSpPr>
          <p:cNvPr id="7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err="1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Challenges</a:t>
            </a:r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 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827584" y="1412776"/>
            <a:ext cx="7128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itchFamily="2" charset="2"/>
              <a:buChar char="Ø"/>
            </a:pPr>
            <a:r>
              <a:rPr lang="de-DE" sz="2200" dirty="0" smtClean="0"/>
              <a:t>to </a:t>
            </a:r>
            <a:r>
              <a:rPr lang="de-DE" sz="2200" b="1" dirty="0" smtClean="0"/>
              <a:t>apply information science methodology </a:t>
            </a:r>
            <a:r>
              <a:rPr lang="de-DE" sz="2200" dirty="0" smtClean="0"/>
              <a:t>(knowledge representation,  indexing, abstracting, flexible search, attractive user interface, …) </a:t>
            </a:r>
            <a:r>
              <a:rPr lang="de-DE" sz="2200" dirty="0" err="1" smtClean="0"/>
              <a:t>to</a:t>
            </a:r>
            <a:r>
              <a:rPr lang="de-DE" sz="2200" dirty="0" smtClean="0"/>
              <a:t> EIS-</a:t>
            </a:r>
            <a:r>
              <a:rPr lang="de-DE" sz="2200" dirty="0" err="1" smtClean="0"/>
              <a:t>ICP</a:t>
            </a:r>
            <a:endParaRPr lang="de-DE" sz="2200" dirty="0"/>
          </a:p>
        </p:txBody>
      </p:sp>
      <p:sp>
        <p:nvSpPr>
          <p:cNvPr id="5" name="Textfeld 4"/>
          <p:cNvSpPr txBox="1"/>
          <p:nvPr/>
        </p:nvSpPr>
        <p:spPr>
          <a:xfrm>
            <a:off x="1835696" y="4941168"/>
            <a:ext cx="5472608" cy="1200329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</a:rPr>
              <a:t>Aber</a:t>
            </a:r>
            <a:r>
              <a:rPr lang="en-US" sz="2400" dirty="0" smtClean="0">
                <a:solidFill>
                  <a:schemeClr val="bg1"/>
                </a:solidFill>
              </a:rPr>
              <a:t>:</a:t>
            </a:r>
          </a:p>
          <a:p>
            <a:pPr algn="ctr"/>
            <a:r>
              <a:rPr lang="en-US" sz="2400" dirty="0" err="1" smtClean="0">
                <a:solidFill>
                  <a:schemeClr val="bg1"/>
                </a:solidFill>
              </a:rPr>
              <a:t>Alles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hängt</a:t>
            </a:r>
            <a:r>
              <a:rPr lang="en-US" sz="2400" dirty="0" smtClean="0">
                <a:solidFill>
                  <a:schemeClr val="bg1"/>
                </a:solidFill>
              </a:rPr>
              <a:t> von </a:t>
            </a:r>
            <a:r>
              <a:rPr lang="en-US" sz="2400" dirty="0" err="1" smtClean="0">
                <a:solidFill>
                  <a:schemeClr val="bg1"/>
                </a:solidFill>
              </a:rPr>
              <a:t>der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Bewilligung</a:t>
            </a:r>
            <a:r>
              <a:rPr lang="en-US" sz="2400" dirty="0" smtClean="0">
                <a:solidFill>
                  <a:schemeClr val="bg1"/>
                </a:solidFill>
              </a:rPr>
              <a:t> des </a:t>
            </a:r>
            <a:r>
              <a:rPr lang="en-US" sz="2400" dirty="0" err="1" smtClean="0">
                <a:solidFill>
                  <a:schemeClr val="bg1"/>
                </a:solidFill>
              </a:rPr>
              <a:t>DFG-Antrags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ab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/>
      <p:bldP spid="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/>
          <p:cNvSpPr txBox="1"/>
          <p:nvPr/>
        </p:nvSpPr>
        <p:spPr>
          <a:xfrm>
            <a:off x="755576" y="908050"/>
            <a:ext cx="7128791" cy="26431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lIns="0" tIns="0" rIns="0" bIns="0" anchor="ctr" anchorCtr="1" compatLnSpc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5400" b="1" i="1" kern="0" dirty="0" smtClean="0">
                <a:latin typeface="+mn-lt"/>
                <a:ea typeface="Arial Unicode MS" pitchFamily="2"/>
                <a:cs typeface="Tahoma" pitchFamily="2"/>
              </a:rPr>
              <a:t>Vielen Dank für Ihre Aufmerksamkeit und Ihr Interesse an EIS-</a:t>
            </a:r>
            <a:r>
              <a:rPr lang="de-DE" sz="5400" b="1" i="1" kern="0" dirty="0" err="1" smtClean="0">
                <a:latin typeface="+mn-lt"/>
                <a:ea typeface="Arial Unicode MS" pitchFamily="2"/>
                <a:cs typeface="Tahoma" pitchFamily="2"/>
              </a:rPr>
              <a:t>ICP</a:t>
            </a:r>
            <a:endParaRPr lang="de-DE" sz="5400" b="1" i="1" kern="0" dirty="0">
              <a:latin typeface="+mn-lt"/>
              <a:ea typeface="Arial Unicode MS" pitchFamily="2"/>
              <a:cs typeface="Tahoma" pitchFamily="2"/>
            </a:endParaRPr>
          </a:p>
        </p:txBody>
      </p:sp>
      <p:sp>
        <p:nvSpPr>
          <p:cNvPr id="3" name="Titel 3"/>
          <p:cNvSpPr txBox="1"/>
          <p:nvPr/>
        </p:nvSpPr>
        <p:spPr>
          <a:xfrm>
            <a:off x="1403648" y="3789040"/>
            <a:ext cx="5727700" cy="11521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lIns="0" tIns="0" rIns="0" bIns="0" anchor="ctr" anchorCtr="1" compatLnSpc="0"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200" b="1" i="1" kern="0" dirty="0" smtClean="0">
                <a:latin typeface="+mn-lt"/>
                <a:ea typeface="Arial Unicode MS" pitchFamily="2"/>
                <a:cs typeface="Tahoma" pitchFamily="2"/>
              </a:rPr>
              <a:t>Folien auch unter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200" b="1" i="1" kern="0" dirty="0" smtClean="0">
                <a:ea typeface="Arial Unicode MS" pitchFamily="2"/>
                <a:cs typeface="Tahoma" pitchFamily="2"/>
              </a:rPr>
              <a:t>http://www.kuhlen.name/vortraege.html</a:t>
            </a:r>
            <a:endParaRPr lang="de-DE" sz="2200" b="1" i="1" kern="0" dirty="0">
              <a:latin typeface="+mn-lt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68760"/>
            <a:ext cx="7740352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0" name="AutoShape 6">
            <a:hlinkClick r:id="rId4" action="ppaction://hlinksldjump"/>
          </p:cNvPr>
          <p:cNvSpPr>
            <a:spLocks/>
          </p:cNvSpPr>
          <p:nvPr/>
        </p:nvSpPr>
        <p:spPr bwMode="auto">
          <a:xfrm>
            <a:off x="8100392" y="5733256"/>
            <a:ext cx="838200" cy="593725"/>
          </a:xfrm>
          <a:custGeom>
            <a:avLst/>
            <a:gdLst>
              <a:gd name="T0" fmla="*/ 631113304 w 21600"/>
              <a:gd name="T1" fmla="*/ 0 h 21600"/>
              <a:gd name="T2" fmla="*/ 1262225365 w 21600"/>
              <a:gd name="T3" fmla="*/ 224296305 h 21600"/>
              <a:gd name="T4" fmla="*/ 631113304 w 21600"/>
              <a:gd name="T5" fmla="*/ 448591730 h 21600"/>
              <a:gd name="T6" fmla="*/ 0 w 21600"/>
              <a:gd name="T7" fmla="*/ 224296305 h 21600"/>
              <a:gd name="T8" fmla="*/ 558534834 w 21600"/>
              <a:gd name="T9" fmla="*/ 0 h 21600"/>
              <a:gd name="T10" fmla="*/ 558534834 w 21600"/>
              <a:gd name="T11" fmla="*/ 448591730 h 21600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17694720 60000 65536"/>
              <a:gd name="T17" fmla="*/ 5898240 60000 65536"/>
              <a:gd name="T18" fmla="*/ 4779 w 21600"/>
              <a:gd name="T19" fmla="*/ 5400 h 21600"/>
              <a:gd name="T20" fmla="*/ 21600 w 21600"/>
              <a:gd name="T21" fmla="*/ 162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21600" y="5400"/>
                </a:moveTo>
                <a:lnTo>
                  <a:pt x="9558" y="5400"/>
                </a:lnTo>
                <a:lnTo>
                  <a:pt x="9558" y="0"/>
                </a:lnTo>
                <a:lnTo>
                  <a:pt x="0" y="10800"/>
                </a:lnTo>
                <a:lnTo>
                  <a:pt x="9558" y="21600"/>
                </a:lnTo>
                <a:lnTo>
                  <a:pt x="9558" y="16200"/>
                </a:lnTo>
                <a:lnTo>
                  <a:pt x="21600" y="16200"/>
                </a:lnTo>
                <a:close/>
              </a:path>
            </a:pathLst>
          </a:custGeom>
          <a:solidFill>
            <a:srgbClr val="002060"/>
          </a:solidFill>
          <a:ln w="12701">
            <a:noFill/>
            <a:prstDash val="solid"/>
            <a:miter lim="800000"/>
            <a:headEnd/>
            <a:tailEnd/>
          </a:ln>
        </p:spPr>
        <p:txBody>
          <a:bodyPr lIns="18004" tIns="10799" rIns="18004" bIns="10799" anchor="ctr" anchorCtr="1">
            <a:spAutoFit/>
          </a:bodyPr>
          <a:lstStyle/>
          <a:p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07504" y="4005064"/>
            <a:ext cx="3960440" cy="30777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http://creativecommons.org/licenses/by-sa/3.0/</a:t>
            </a:r>
            <a:endParaRPr lang="de-DE" sz="1400" dirty="0">
              <a:solidFill>
                <a:schemeClr val="bg1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134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1187624" y="1225689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en-US" sz="2000" dirty="0" smtClean="0"/>
              <a:t>																																																																																																																															</a:t>
            </a:r>
            <a:endParaRPr lang="en-US" sz="2000" dirty="0"/>
          </a:p>
        </p:txBody>
      </p:sp>
      <p:sp>
        <p:nvSpPr>
          <p:cNvPr id="6" name="Textfeld 5"/>
          <p:cNvSpPr txBox="1"/>
          <p:nvPr/>
        </p:nvSpPr>
        <p:spPr>
          <a:xfrm>
            <a:off x="611560" y="332656"/>
            <a:ext cx="7920880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400" b="1" dirty="0" smtClean="0">
                <a:solidFill>
                  <a:schemeClr val="bg1"/>
                </a:solidFill>
              </a:rPr>
              <a:t>Q1 </a:t>
            </a:r>
            <a:r>
              <a:rPr lang="de-DE" sz="2400" b="1" dirty="0" err="1" smtClean="0">
                <a:solidFill>
                  <a:schemeClr val="bg1"/>
                </a:solidFill>
              </a:rPr>
              <a:t>Is</a:t>
            </a:r>
            <a:r>
              <a:rPr lang="de-DE" sz="2400" b="1" dirty="0" smtClean="0">
                <a:solidFill>
                  <a:schemeClr val="bg1"/>
                </a:solidFill>
              </a:rPr>
              <a:t> there a need for another information science journal?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95536" y="1281534"/>
            <a:ext cx="3168352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000" b="1" dirty="0" smtClean="0">
                <a:solidFill>
                  <a:srgbClr val="002060"/>
                </a:solidFill>
              </a:rPr>
              <a:t>Internationally leading</a:t>
            </a:r>
            <a:endParaRPr lang="de-DE" sz="2000" b="1" dirty="0">
              <a:solidFill>
                <a:srgbClr val="00206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23528" y="1857598"/>
            <a:ext cx="3096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Journal of </a:t>
            </a:r>
            <a:r>
              <a:rPr lang="de-DE" sz="2000" dirty="0" err="1" smtClean="0"/>
              <a:t>the</a:t>
            </a:r>
            <a:r>
              <a:rPr lang="de-DE" sz="2000" dirty="0" smtClean="0"/>
              <a:t> Ass. </a:t>
            </a:r>
            <a:r>
              <a:rPr lang="de-DE" sz="2000" dirty="0" err="1" smtClean="0"/>
              <a:t>for</a:t>
            </a:r>
            <a:r>
              <a:rPr lang="de-DE" sz="2000" dirty="0" smtClean="0"/>
              <a:t> Inf. Sc. </a:t>
            </a:r>
            <a:r>
              <a:rPr lang="de-DE" sz="2000" dirty="0" err="1" smtClean="0"/>
              <a:t>and</a:t>
            </a:r>
            <a:r>
              <a:rPr lang="de-DE" sz="2000" dirty="0" smtClean="0"/>
              <a:t> Techn. - </a:t>
            </a:r>
            <a:r>
              <a:rPr lang="de-DE" sz="2000" b="1" dirty="0" err="1" smtClean="0"/>
              <a:t>JASIS</a:t>
            </a:r>
            <a:r>
              <a:rPr lang="de-DE" sz="2000" b="1" dirty="0" smtClean="0"/>
              <a:t>/T</a:t>
            </a:r>
            <a:endParaRPr lang="de-DE" sz="20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323528" y="3165936"/>
            <a:ext cx="32203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0" algn="l"/>
              </a:tabLst>
            </a:pPr>
            <a:r>
              <a:rPr lang="de-DE" sz="2000" dirty="0" smtClean="0"/>
              <a:t>Information Processing &amp; Management </a:t>
            </a:r>
            <a:r>
              <a:rPr lang="de-DE" sz="2000" b="1" dirty="0" smtClean="0"/>
              <a:t>- IPM</a:t>
            </a:r>
            <a:endParaRPr lang="de-DE" sz="2000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323528" y="4449886"/>
            <a:ext cx="27143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Journal of Documentation -  </a:t>
            </a:r>
            <a:r>
              <a:rPr lang="de-DE" sz="2000" b="1" dirty="0" smtClean="0"/>
              <a:t>JoD</a:t>
            </a:r>
            <a:endParaRPr lang="de-DE" sz="20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711832" y="1857598"/>
            <a:ext cx="5036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All members of the Editorial Board are from the USA </a:t>
            </a:r>
            <a:r>
              <a:rPr lang="de-DE" dirty="0" err="1" smtClean="0"/>
              <a:t>or</a:t>
            </a:r>
            <a:r>
              <a:rPr lang="de-DE" dirty="0" smtClean="0"/>
              <a:t> Canada – Editor in </a:t>
            </a:r>
            <a:r>
              <a:rPr lang="de-DE" dirty="0" err="1" smtClean="0"/>
              <a:t>Chief</a:t>
            </a:r>
            <a:r>
              <a:rPr lang="de-DE" dirty="0" smtClean="0"/>
              <a:t> Blaise Cronin</a:t>
            </a:r>
            <a:endParaRPr lang="de-DE" b="1" dirty="0"/>
          </a:p>
        </p:txBody>
      </p:sp>
      <p:sp>
        <p:nvSpPr>
          <p:cNvPr id="14" name="Textfeld 13"/>
          <p:cNvSpPr txBox="1"/>
          <p:nvPr/>
        </p:nvSpPr>
        <p:spPr>
          <a:xfrm>
            <a:off x="3711832" y="2505670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since 2008 green/</a:t>
            </a:r>
            <a:r>
              <a:rPr lang="de-DE" i="1" dirty="0" smtClean="0"/>
              <a:t>yellow </a:t>
            </a:r>
            <a:r>
              <a:rPr lang="de-DE" dirty="0" smtClean="0"/>
              <a:t>OA (preprints)</a:t>
            </a:r>
            <a:endParaRPr lang="de-DE" b="1" dirty="0"/>
          </a:p>
        </p:txBody>
      </p:sp>
      <p:sp>
        <p:nvSpPr>
          <p:cNvPr id="15" name="Textfeld 14"/>
          <p:cNvSpPr txBox="1"/>
          <p:nvPr/>
        </p:nvSpPr>
        <p:spPr>
          <a:xfrm>
            <a:off x="3711832" y="3000434"/>
            <a:ext cx="5252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11 out of 37 members of the Editorial Board are from EU countries </a:t>
            </a:r>
            <a:r>
              <a:rPr lang="de-DE" b="1" dirty="0" smtClean="0"/>
              <a:t> </a:t>
            </a:r>
            <a:r>
              <a:rPr lang="de-DE" dirty="0" smtClean="0"/>
              <a:t>- Editor in chief Fabio Crestani, Lugano − OA: APC $1800</a:t>
            </a:r>
            <a:endParaRPr lang="de-DE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3707904" y="3936538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increasingly technologically oriented</a:t>
            </a:r>
            <a:endParaRPr lang="de-DE" b="1" dirty="0"/>
          </a:p>
        </p:txBody>
      </p:sp>
      <p:sp>
        <p:nvSpPr>
          <p:cNvPr id="17" name="Textfeld 16"/>
          <p:cNvSpPr txBox="1"/>
          <p:nvPr/>
        </p:nvSpPr>
        <p:spPr>
          <a:xfrm>
            <a:off x="3711832" y="4521894"/>
            <a:ext cx="4540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16 out of 19 members of the Editorial Board are from EU countries - Editor in chief David Bawden,  City University London</a:t>
            </a:r>
            <a:endParaRPr lang="de-DE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1187624" y="1225689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en-US" sz="2000" dirty="0" smtClean="0"/>
              <a:t>																																																																																																																															</a:t>
            </a:r>
            <a:endParaRPr lang="en-US" sz="2000" dirty="0"/>
          </a:p>
        </p:txBody>
      </p:sp>
      <p:sp>
        <p:nvSpPr>
          <p:cNvPr id="6" name="Textfeld 5"/>
          <p:cNvSpPr txBox="1"/>
          <p:nvPr/>
        </p:nvSpPr>
        <p:spPr>
          <a:xfrm>
            <a:off x="611560" y="188640"/>
            <a:ext cx="7920880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400" b="1" dirty="0" smtClean="0">
                <a:solidFill>
                  <a:schemeClr val="bg1"/>
                </a:solidFill>
              </a:rPr>
              <a:t>Q1 </a:t>
            </a:r>
            <a:r>
              <a:rPr lang="de-DE" sz="2400" b="1" dirty="0" err="1" smtClean="0">
                <a:solidFill>
                  <a:schemeClr val="bg1"/>
                </a:solidFill>
              </a:rPr>
              <a:t>Is</a:t>
            </a:r>
            <a:r>
              <a:rPr lang="de-DE" sz="2400" b="1" dirty="0" smtClean="0">
                <a:solidFill>
                  <a:schemeClr val="bg1"/>
                </a:solidFill>
              </a:rPr>
              <a:t> there a need for another information science journal?</a:t>
            </a:r>
            <a:endParaRPr lang="de-DE" sz="2400" b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643273"/>
            <a:ext cx="8424936" cy="5619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1187624" y="1225689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en-US" sz="2000" dirty="0" smtClean="0"/>
              <a:t>																																																																																																																															</a:t>
            </a:r>
            <a:endParaRPr lang="en-US" sz="2000" dirty="0"/>
          </a:p>
        </p:txBody>
      </p:sp>
      <p:graphicFrame>
        <p:nvGraphicFramePr>
          <p:cNvPr id="13" name="Tabelle 12"/>
          <p:cNvGraphicFramePr>
            <a:graphicFrameLocks noGrp="1"/>
          </p:cNvGraphicFramePr>
          <p:nvPr/>
        </p:nvGraphicFramePr>
        <p:xfrm>
          <a:off x="539552" y="1340768"/>
          <a:ext cx="7704857" cy="4104450"/>
        </p:xfrm>
        <a:graphic>
          <a:graphicData uri="http://schemas.openxmlformats.org/drawingml/2006/table">
            <a:tbl>
              <a:tblPr/>
              <a:tblGrid>
                <a:gridCol w="777496"/>
                <a:gridCol w="2823202"/>
                <a:gridCol w="943193"/>
                <a:gridCol w="777496"/>
                <a:gridCol w="1440277"/>
                <a:gridCol w="943193"/>
              </a:tblGrid>
              <a:tr h="8208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Rank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Country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No. of articles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Rank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Country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No. of articles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USA 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1631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Singapur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112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Great Britain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720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Belgium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Canada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271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Israel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People’s Republic of China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221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Japan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Spain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199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Denmark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87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Taiwan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170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Sweden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81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Finland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151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Germany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66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Australia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147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France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55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The Netherlands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147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Italy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South Korea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128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Switzerland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49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67544" y="836712"/>
            <a:ext cx="7848872" cy="461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501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00"/>
              </a:buClr>
              <a:buSzPct val="100000"/>
              <a:tabLst/>
            </a:pPr>
            <a:r>
              <a:rPr kumimoji="0" lang="de-DE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Publications in international information science journals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179512" y="5456257"/>
            <a:ext cx="8568952" cy="101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501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ea typeface="Times New Roman" pitchFamily="18" charset="0"/>
                <a:cs typeface="Arial" pitchFamily="34" charset="0"/>
              </a:rPr>
              <a:t>Source: </a:t>
            </a:r>
            <a:r>
              <a:rPr lang="en-US" sz="1400" b="1" dirty="0" smtClean="0">
                <a:ea typeface="Times New Roman" pitchFamily="18" charset="0"/>
                <a:cs typeface="Arial" pitchFamily="34" charset="0"/>
              </a:rPr>
              <a:t>Web of Science) (2000 – 2011) </a:t>
            </a:r>
            <a:r>
              <a:rPr lang="en-US" sz="1400" dirty="0" smtClean="0">
                <a:ea typeface="Times New Roman" pitchFamily="18" charset="0"/>
                <a:cs typeface="Arial" pitchFamily="34" charset="0"/>
              </a:rPr>
              <a:t>– Ranking according to countries </a:t>
            </a:r>
            <a:r>
              <a:rPr lang="en-US" sz="1400" b="1" dirty="0" smtClean="0">
                <a:ea typeface="Times New Roman" pitchFamily="18" charset="0"/>
                <a:cs typeface="Arial" pitchFamily="34" charset="0"/>
              </a:rPr>
              <a:t>(n=4395 articles</a:t>
            </a:r>
            <a:r>
              <a:rPr lang="en-US" sz="1400" dirty="0" smtClean="0">
                <a:ea typeface="Times New Roman" pitchFamily="18" charset="0"/>
                <a:cs typeface="Arial" pitchFamily="34" charset="0"/>
              </a:rPr>
              <a:t>); cf Schlögl Christian (2013): International visibility of European and in particular German-language publications in library and information science. In Hans-Christoph Hobohm (Hrsg.): Proceedings des 13. Internationalen Symposiums für Informationswissenschaft (ISI 2013), Glückstadt: Hülsbusch, 2013, 50-62.</a:t>
            </a:r>
            <a:endParaRPr lang="en-US" sz="1400" dirty="0" smtClean="0">
              <a:cs typeface="Arial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11560" y="44624"/>
            <a:ext cx="7920880" cy="83099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400" b="1" dirty="0" smtClean="0">
                <a:solidFill>
                  <a:schemeClr val="bg1"/>
                </a:solidFill>
              </a:rPr>
              <a:t>Q2 </a:t>
            </a:r>
            <a:r>
              <a:rPr lang="de-DE" sz="2400" b="1" dirty="0" err="1" smtClean="0">
                <a:solidFill>
                  <a:schemeClr val="bg1"/>
                </a:solidFill>
              </a:rPr>
              <a:t>Is</a:t>
            </a:r>
            <a:r>
              <a:rPr lang="de-DE" sz="2400" b="1" dirty="0" smtClean="0">
                <a:solidFill>
                  <a:schemeClr val="bg1"/>
                </a:solidFill>
              </a:rPr>
              <a:t> there a need for another European information science journal/publication platform?</a:t>
            </a:r>
            <a:endParaRPr lang="de-DE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1187624" y="1225689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en-US" sz="2000" dirty="0" smtClean="0"/>
              <a:t>																																																																																																																															</a:t>
            </a:r>
            <a:endParaRPr lang="en-US" sz="2000" dirty="0"/>
          </a:p>
        </p:txBody>
      </p:sp>
      <p:sp>
        <p:nvSpPr>
          <p:cNvPr id="6" name="Textfeld 5"/>
          <p:cNvSpPr txBox="1"/>
          <p:nvPr/>
        </p:nvSpPr>
        <p:spPr>
          <a:xfrm>
            <a:off x="611560" y="260648"/>
            <a:ext cx="7920880" cy="83099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400" b="1" dirty="0" smtClean="0">
                <a:solidFill>
                  <a:schemeClr val="bg1"/>
                </a:solidFill>
              </a:rPr>
              <a:t>Q2 </a:t>
            </a:r>
            <a:r>
              <a:rPr lang="de-DE" sz="2400" b="1" dirty="0" err="1" smtClean="0">
                <a:solidFill>
                  <a:schemeClr val="bg1"/>
                </a:solidFill>
              </a:rPr>
              <a:t>Is</a:t>
            </a:r>
            <a:r>
              <a:rPr lang="de-DE" sz="2400" b="1" dirty="0" smtClean="0">
                <a:solidFill>
                  <a:schemeClr val="bg1"/>
                </a:solidFill>
              </a:rPr>
              <a:t> there a need for another European information science journal/publication platform?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83568" y="1412776"/>
            <a:ext cx="7848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Science is international </a:t>
            </a:r>
            <a:r>
              <a:rPr lang="de-DE" sz="2200" dirty="0" smtClean="0"/>
              <a:t>– </a:t>
            </a:r>
            <a:r>
              <a:rPr lang="de-DE" sz="2200" b="1" dirty="0" smtClean="0"/>
              <a:t>all information science scholars are welcome in EIS</a:t>
            </a:r>
            <a:endParaRPr lang="de-DE" sz="22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611560" y="2780928"/>
            <a:ext cx="7848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/>
              <a:t>Is there a typical </a:t>
            </a:r>
            <a:r>
              <a:rPr lang="de-DE" sz="2200" b="1" dirty="0" smtClean="0"/>
              <a:t>European understanding of information and information science</a:t>
            </a:r>
            <a:r>
              <a:rPr lang="de-DE" sz="2200" dirty="0" smtClean="0"/>
              <a:t>?</a:t>
            </a:r>
            <a:endParaRPr lang="de-DE" sz="2200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611560" y="3645024"/>
            <a:ext cx="78488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/>
              <a:t>Is this specific information understanding based in </a:t>
            </a:r>
            <a:r>
              <a:rPr lang="de-DE" sz="2200" b="1" dirty="0" err="1" smtClean="0"/>
              <a:t>Europe´s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cultural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diversity</a:t>
            </a:r>
            <a:r>
              <a:rPr lang="de-DE" sz="2200" b="1" dirty="0" smtClean="0"/>
              <a:t> and </a:t>
            </a:r>
            <a:r>
              <a:rPr lang="de-DE" sz="2200" b="1" dirty="0" err="1" smtClean="0"/>
              <a:t>its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law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tradition</a:t>
            </a:r>
            <a:r>
              <a:rPr lang="de-DE" sz="2200" dirty="0" smtClean="0"/>
              <a:t>  - for </a:t>
            </a:r>
            <a:r>
              <a:rPr lang="de-DE" sz="2200" dirty="0" err="1" smtClean="0"/>
              <a:t>instance</a:t>
            </a:r>
            <a:r>
              <a:rPr lang="de-DE" sz="2200" dirty="0" smtClean="0"/>
              <a:t> </a:t>
            </a:r>
            <a:r>
              <a:rPr lang="de-DE" sz="2200" dirty="0" err="1" smtClean="0"/>
              <a:t>copyright</a:t>
            </a:r>
            <a:r>
              <a:rPr lang="de-DE" sz="2200" dirty="0" smtClean="0"/>
              <a:t> vs. </a:t>
            </a:r>
            <a:r>
              <a:rPr lang="de-DE" sz="2200" dirty="0" err="1" smtClean="0"/>
              <a:t>authors</a:t>
            </a:r>
            <a:r>
              <a:rPr lang="de-DE" sz="2200" dirty="0" smtClean="0"/>
              <a:t>´ </a:t>
            </a:r>
            <a:r>
              <a:rPr lang="de-DE" sz="2200" dirty="0" err="1" smtClean="0"/>
              <a:t>rights</a:t>
            </a:r>
            <a:r>
              <a:rPr lang="de-DE" sz="2200" dirty="0" smtClean="0"/>
              <a:t> ?</a:t>
            </a:r>
            <a:endParaRPr lang="de-DE" sz="2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1187624" y="1225689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en-US" sz="2000" dirty="0" smtClean="0"/>
              <a:t>																																																																																																																															</a:t>
            </a:r>
            <a:endParaRPr lang="en-US" sz="2000" dirty="0"/>
          </a:p>
        </p:txBody>
      </p:sp>
      <p:sp>
        <p:nvSpPr>
          <p:cNvPr id="15" name="Textfeld 14"/>
          <p:cNvSpPr txBox="1"/>
          <p:nvPr/>
        </p:nvSpPr>
        <p:spPr>
          <a:xfrm>
            <a:off x="539552" y="1412776"/>
            <a:ext cx="78488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/>
              <a:t>European </a:t>
            </a:r>
            <a:r>
              <a:rPr lang="de-DE" sz="2200" dirty="0" err="1" smtClean="0"/>
              <a:t>culture</a:t>
            </a:r>
            <a:r>
              <a:rPr lang="de-DE" sz="2200" dirty="0" smtClean="0"/>
              <a:t> is </a:t>
            </a:r>
            <a:r>
              <a:rPr lang="de-DE" sz="2200" dirty="0" err="1" smtClean="0"/>
              <a:t>deeply</a:t>
            </a:r>
            <a:r>
              <a:rPr lang="de-DE" sz="2200" dirty="0" smtClean="0"/>
              <a:t> </a:t>
            </a:r>
            <a:r>
              <a:rPr lang="de-DE" sz="2200" dirty="0" err="1" smtClean="0"/>
              <a:t>rooted</a:t>
            </a:r>
            <a:r>
              <a:rPr lang="de-DE" sz="2200" dirty="0" smtClean="0"/>
              <a:t> in </a:t>
            </a:r>
            <a:r>
              <a:rPr lang="de-DE" sz="2200" dirty="0" err="1" smtClean="0"/>
              <a:t>its</a:t>
            </a:r>
            <a:r>
              <a:rPr lang="de-DE" sz="2200" dirty="0" smtClean="0"/>
              <a:t> </a:t>
            </a:r>
            <a:r>
              <a:rPr lang="de-DE" sz="2200" b="1" dirty="0" err="1" smtClean="0"/>
              <a:t>language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diversity</a:t>
            </a:r>
            <a:r>
              <a:rPr lang="de-DE" sz="2200" b="1" dirty="0" smtClean="0"/>
              <a:t> </a:t>
            </a:r>
            <a:endParaRPr lang="de-DE" sz="2200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539552" y="2060848"/>
            <a:ext cx="78488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/>
              <a:t>EIS´ </a:t>
            </a:r>
            <a:r>
              <a:rPr lang="de-DE" sz="2200" dirty="0" err="1" smtClean="0"/>
              <a:t>primary</a:t>
            </a:r>
            <a:r>
              <a:rPr lang="de-DE" sz="2200" dirty="0" smtClean="0"/>
              <a:t> publication </a:t>
            </a:r>
            <a:r>
              <a:rPr lang="de-DE" sz="2200" dirty="0" err="1" smtClean="0"/>
              <a:t>language</a:t>
            </a:r>
            <a:r>
              <a:rPr lang="de-DE" sz="2200" dirty="0" smtClean="0"/>
              <a:t> is </a:t>
            </a:r>
            <a:r>
              <a:rPr lang="de-DE" sz="2200" b="1" dirty="0" smtClean="0"/>
              <a:t>English</a:t>
            </a:r>
            <a:r>
              <a:rPr lang="de-DE" sz="2200" dirty="0" smtClean="0"/>
              <a:t> – in </a:t>
            </a:r>
            <a:r>
              <a:rPr lang="de-DE" sz="2200" dirty="0" err="1" smtClean="0"/>
              <a:t>addition</a:t>
            </a:r>
            <a:r>
              <a:rPr lang="de-DE" sz="2200" dirty="0" smtClean="0"/>
              <a:t>,  the </a:t>
            </a:r>
            <a:r>
              <a:rPr lang="de-DE" sz="2200" dirty="0" err="1" smtClean="0"/>
              <a:t>cultural</a:t>
            </a:r>
            <a:r>
              <a:rPr lang="de-DE" sz="2200" dirty="0" smtClean="0"/>
              <a:t> and </a:t>
            </a:r>
            <a:r>
              <a:rPr lang="de-DE" sz="2200" dirty="0" err="1" smtClean="0"/>
              <a:t>linguistic</a:t>
            </a:r>
            <a:r>
              <a:rPr lang="de-DE" sz="2200" dirty="0" smtClean="0"/>
              <a:t> </a:t>
            </a:r>
            <a:r>
              <a:rPr lang="de-DE" sz="2200" dirty="0" err="1" smtClean="0"/>
              <a:t>diversity</a:t>
            </a:r>
            <a:r>
              <a:rPr lang="de-DE" sz="2200" dirty="0" smtClean="0"/>
              <a:t> will </a:t>
            </a:r>
            <a:r>
              <a:rPr lang="de-DE" sz="2200" dirty="0" err="1" smtClean="0"/>
              <a:t>be</a:t>
            </a:r>
            <a:r>
              <a:rPr lang="de-DE" sz="2200" dirty="0" smtClean="0"/>
              <a:t> </a:t>
            </a:r>
            <a:r>
              <a:rPr lang="de-DE" sz="2200" dirty="0" err="1" smtClean="0"/>
              <a:t>recognized</a:t>
            </a:r>
            <a:r>
              <a:rPr lang="de-DE" sz="2200" dirty="0" smtClean="0"/>
              <a:t> </a:t>
            </a:r>
            <a:r>
              <a:rPr lang="de-DE" sz="2200" dirty="0" err="1" smtClean="0"/>
              <a:t>by</a:t>
            </a:r>
            <a:r>
              <a:rPr lang="de-DE" sz="2200" dirty="0" smtClean="0"/>
              <a:t> </a:t>
            </a:r>
            <a:r>
              <a:rPr lang="de-DE" sz="2200" dirty="0" err="1" smtClean="0"/>
              <a:t>encouraging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</a:t>
            </a:r>
            <a:r>
              <a:rPr lang="de-DE" sz="2200" dirty="0" err="1" smtClean="0"/>
              <a:t>publish</a:t>
            </a:r>
            <a:r>
              <a:rPr lang="de-DE" sz="2200" dirty="0" smtClean="0"/>
              <a:t> </a:t>
            </a:r>
            <a:r>
              <a:rPr lang="de-DE" sz="2200" b="1" dirty="0" err="1" smtClean="0"/>
              <a:t>each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article</a:t>
            </a:r>
            <a:r>
              <a:rPr lang="de-DE" sz="2200" b="1" dirty="0" smtClean="0"/>
              <a:t> in the </a:t>
            </a:r>
            <a:r>
              <a:rPr lang="de-DE" sz="2200" b="1" dirty="0" err="1" smtClean="0"/>
              <a:t>respective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language</a:t>
            </a:r>
            <a:r>
              <a:rPr lang="de-DE" sz="2200" b="1" dirty="0" smtClean="0"/>
              <a:t> of the </a:t>
            </a:r>
            <a:r>
              <a:rPr lang="de-DE" sz="2200" b="1" dirty="0" err="1" smtClean="0"/>
              <a:t>author´s</a:t>
            </a:r>
            <a:r>
              <a:rPr lang="de-DE" sz="2200" b="1" dirty="0" smtClean="0"/>
              <a:t>  </a:t>
            </a:r>
            <a:r>
              <a:rPr lang="de-DE" sz="2200" b="1" dirty="0" err="1" smtClean="0"/>
              <a:t>country</a:t>
            </a:r>
            <a:endParaRPr lang="de-DE" sz="22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539552" y="4437112"/>
            <a:ext cx="78488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/>
              <a:t>EIS </a:t>
            </a:r>
            <a:r>
              <a:rPr lang="de-DE" sz="2200" dirty="0" err="1" smtClean="0"/>
              <a:t>focus</a:t>
            </a:r>
            <a:r>
              <a:rPr lang="de-DE" sz="2200" dirty="0" smtClean="0"/>
              <a:t> are the </a:t>
            </a:r>
            <a:r>
              <a:rPr lang="de-DE" sz="2200" b="1" dirty="0" err="1" smtClean="0"/>
              <a:t>pragmatic</a:t>
            </a:r>
            <a:r>
              <a:rPr lang="de-DE" sz="2200" b="1" dirty="0" smtClean="0"/>
              <a:t> and </a:t>
            </a:r>
            <a:r>
              <a:rPr lang="de-DE" sz="2200" b="1" dirty="0" err="1" smtClean="0"/>
              <a:t>social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aspects</a:t>
            </a:r>
            <a:r>
              <a:rPr lang="de-DE" sz="2200" b="1" dirty="0" smtClean="0"/>
              <a:t> of information </a:t>
            </a:r>
            <a:r>
              <a:rPr lang="de-DE" sz="2200" dirty="0" smtClean="0"/>
              <a:t>– </a:t>
            </a:r>
            <a:r>
              <a:rPr lang="de-DE" sz="2200" dirty="0" err="1" smtClean="0"/>
              <a:t>taking</a:t>
            </a:r>
            <a:r>
              <a:rPr lang="de-DE" sz="2200" dirty="0" smtClean="0"/>
              <a:t> </a:t>
            </a:r>
            <a:r>
              <a:rPr lang="de-DE" sz="2200" dirty="0" err="1" smtClean="0"/>
              <a:t>into</a:t>
            </a:r>
            <a:r>
              <a:rPr lang="de-DE" sz="2200" dirty="0" smtClean="0"/>
              <a:t> </a:t>
            </a:r>
            <a:r>
              <a:rPr lang="de-DE" sz="2200" dirty="0" err="1" smtClean="0"/>
              <a:t>account</a:t>
            </a:r>
            <a:r>
              <a:rPr lang="de-DE" sz="2200" dirty="0" smtClean="0"/>
              <a:t> the </a:t>
            </a:r>
            <a:r>
              <a:rPr lang="de-DE" sz="2200" dirty="0" err="1" smtClean="0"/>
              <a:t>variety</a:t>
            </a:r>
            <a:r>
              <a:rPr lang="de-DE" sz="2200" dirty="0" smtClean="0"/>
              <a:t> of </a:t>
            </a:r>
            <a:r>
              <a:rPr lang="de-DE" sz="2200" b="1" dirty="0" err="1" smtClean="0"/>
              <a:t>cognitive</a:t>
            </a:r>
            <a:r>
              <a:rPr lang="de-DE" sz="2200" b="1" dirty="0" smtClean="0"/>
              <a:t>, </a:t>
            </a:r>
            <a:r>
              <a:rPr lang="de-DE" sz="2200" b="1" dirty="0" err="1" smtClean="0"/>
              <a:t>cultural</a:t>
            </a:r>
            <a:r>
              <a:rPr lang="de-DE" sz="2200" b="1" dirty="0" smtClean="0"/>
              <a:t>, </a:t>
            </a:r>
            <a:r>
              <a:rPr lang="de-DE" sz="2200" b="1" dirty="0" err="1" smtClean="0"/>
              <a:t>economic</a:t>
            </a:r>
            <a:r>
              <a:rPr lang="de-DE" sz="2200" b="1" dirty="0" smtClean="0"/>
              <a:t>, legal and </a:t>
            </a:r>
            <a:r>
              <a:rPr lang="de-DE" sz="2200" b="1" dirty="0" err="1" smtClean="0"/>
              <a:t>ethical</a:t>
            </a:r>
            <a:r>
              <a:rPr lang="de-DE" sz="2200" b="1" dirty="0" smtClean="0"/>
              <a:t> </a:t>
            </a:r>
            <a:r>
              <a:rPr lang="de-DE" sz="2200" dirty="0" err="1" smtClean="0"/>
              <a:t>parameters</a:t>
            </a:r>
            <a:endParaRPr lang="de-DE" sz="2200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611560" y="260648"/>
            <a:ext cx="7920880" cy="83099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400" b="1" dirty="0" smtClean="0">
                <a:solidFill>
                  <a:schemeClr val="bg1"/>
                </a:solidFill>
              </a:rPr>
              <a:t>Q2 </a:t>
            </a:r>
            <a:r>
              <a:rPr lang="de-DE" sz="2400" b="1" dirty="0" err="1" smtClean="0">
                <a:solidFill>
                  <a:schemeClr val="bg1"/>
                </a:solidFill>
              </a:rPr>
              <a:t>Is</a:t>
            </a:r>
            <a:r>
              <a:rPr lang="de-DE" sz="2400" b="1" dirty="0" smtClean="0">
                <a:solidFill>
                  <a:schemeClr val="bg1"/>
                </a:solidFill>
              </a:rPr>
              <a:t> there a need for another European information science journal/publication platform?</a:t>
            </a:r>
            <a:endParaRPr lang="de-DE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3" grpId="0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2591</Words>
  <Application>Microsoft Office PowerPoint</Application>
  <PresentationFormat>Bildschirmpräsentation (4:3)</PresentationFormat>
  <Paragraphs>439</Paragraphs>
  <Slides>44</Slides>
  <Notes>44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44</vt:i4>
      </vt:variant>
    </vt:vector>
  </HeadingPairs>
  <TitlesOfParts>
    <vt:vector size="45" baseType="lpstr">
      <vt:lpstr>Larissa-Design</vt:lpstr>
      <vt:lpstr>Rainer Kuhlen Department of Computer and Information Science University of Konstanz, Germany</vt:lpstr>
      <vt:lpstr>Sustainability – Financing</vt:lpstr>
      <vt:lpstr>Open Access European Journal of Information Science EIS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Objectives - Ziele</vt:lpstr>
      <vt:lpstr>Objectives - Ziele</vt:lpstr>
      <vt:lpstr>Objectives - Ziele</vt:lpstr>
      <vt:lpstr>EIS – more than a journal</vt:lpstr>
      <vt:lpstr>EIS – more than a journal</vt:lpstr>
      <vt:lpstr>Quality and performance characteristics</vt:lpstr>
      <vt:lpstr>Quality and performance characteristics</vt:lpstr>
      <vt:lpstr>Quality and performance characteristics</vt:lpstr>
      <vt:lpstr>Quality and performance characteristics</vt:lpstr>
      <vt:lpstr>Additional characteristics</vt:lpstr>
      <vt:lpstr>Additional characteristics</vt:lpstr>
      <vt:lpstr>Additional characteristics – to be developed in a second phase</vt:lpstr>
      <vt:lpstr>Additional characteristics – to be developed in a second phase</vt:lpstr>
      <vt:lpstr>Folie 25</vt:lpstr>
      <vt:lpstr>Folie 26</vt:lpstr>
      <vt:lpstr>Folie 27</vt:lpstr>
      <vt:lpstr>Folie 28</vt:lpstr>
      <vt:lpstr>Folie 29</vt:lpstr>
      <vt:lpstr>zurück zu EIS</vt:lpstr>
      <vt:lpstr>Arbeitsbereiche</vt:lpstr>
      <vt:lpstr>Module</vt:lpstr>
      <vt:lpstr>Module 5 Aufbereitung - Mehrwerteffekte</vt:lpstr>
      <vt:lpstr>Beteiligte Personen/Institutionen</vt:lpstr>
      <vt:lpstr>Organization</vt:lpstr>
      <vt:lpstr>Herausgeber</vt:lpstr>
      <vt:lpstr>Editorial Board</vt:lpstr>
      <vt:lpstr>Hosting</vt:lpstr>
      <vt:lpstr>Time schedule</vt:lpstr>
      <vt:lpstr>Finanzielle Nachhaltigkeit</vt:lpstr>
      <vt:lpstr>Challenges </vt:lpstr>
      <vt:lpstr>Challenges </vt:lpstr>
      <vt:lpstr>Folie 43</vt:lpstr>
      <vt:lpstr>Folie 44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Rainer Kuhlen Department of Computer and Information Science University of Konstanz, Germany</dc:title>
  <dc:creator>rk</dc:creator>
  <cp:lastModifiedBy>rk</cp:lastModifiedBy>
  <cp:revision>97</cp:revision>
  <dcterms:created xsi:type="dcterms:W3CDTF">2012-09-07T12:58:59Z</dcterms:created>
  <dcterms:modified xsi:type="dcterms:W3CDTF">2014-04-29T12:22:14Z</dcterms:modified>
</cp:coreProperties>
</file>