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93" r:id="rId3"/>
    <p:sldId id="420" r:id="rId4"/>
    <p:sldId id="419" r:id="rId5"/>
    <p:sldId id="394" r:id="rId6"/>
    <p:sldId id="408" r:id="rId7"/>
    <p:sldId id="407" r:id="rId8"/>
    <p:sldId id="409" r:id="rId9"/>
    <p:sldId id="410" r:id="rId10"/>
    <p:sldId id="411" r:id="rId11"/>
    <p:sldId id="412" r:id="rId12"/>
    <p:sldId id="424" r:id="rId13"/>
    <p:sldId id="406" r:id="rId14"/>
    <p:sldId id="423" r:id="rId15"/>
    <p:sldId id="417" r:id="rId16"/>
    <p:sldId id="418" r:id="rId17"/>
    <p:sldId id="395" r:id="rId18"/>
    <p:sldId id="396" r:id="rId19"/>
    <p:sldId id="397" r:id="rId20"/>
    <p:sldId id="399" r:id="rId21"/>
    <p:sldId id="379" r:id="rId22"/>
    <p:sldId id="400" r:id="rId23"/>
    <p:sldId id="398" r:id="rId24"/>
    <p:sldId id="401" r:id="rId25"/>
    <p:sldId id="425" r:id="rId26"/>
    <p:sldId id="434" r:id="rId27"/>
    <p:sldId id="428" r:id="rId28"/>
    <p:sldId id="427" r:id="rId29"/>
    <p:sldId id="426" r:id="rId30"/>
    <p:sldId id="375" r:id="rId31"/>
    <p:sldId id="429" r:id="rId32"/>
    <p:sldId id="431" r:id="rId33"/>
    <p:sldId id="432" r:id="rId34"/>
    <p:sldId id="430" r:id="rId35"/>
    <p:sldId id="414" r:id="rId36"/>
    <p:sldId id="402" r:id="rId37"/>
    <p:sldId id="392" r:id="rId38"/>
    <p:sldId id="433" r:id="rId39"/>
    <p:sldId id="390" r:id="rId40"/>
    <p:sldId id="415" r:id="rId41"/>
    <p:sldId id="404" r:id="rId42"/>
    <p:sldId id="389" r:id="rId43"/>
    <p:sldId id="374" r:id="rId44"/>
    <p:sldId id="354" r:id="rId45"/>
  </p:sldIdLst>
  <p:sldSz cx="9144000" cy="6858000" type="screen4x3"/>
  <p:notesSz cx="687705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4" autoAdjust="0"/>
    <p:restoredTop sz="94707" autoAdjust="0"/>
  </p:normalViewPr>
  <p:slideViewPr>
    <p:cSldViewPr>
      <p:cViewPr varScale="1">
        <p:scale>
          <a:sx n="62" d="100"/>
          <a:sy n="62" d="100"/>
        </p:scale>
        <p:origin x="-12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3438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4D388-D9B2-4CC9-AEEF-6356A36F095E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449B-82E6-41D9-BB9D-AC3D75C20D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0B9E0B2-6349-4318-BCA3-4C68B7753837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A31BEFE6-EFEA-4A80-84D1-CAFB541CAC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540"/>
            <a:ext cx="2980055" cy="531316"/>
          </a:xfrm>
          <a:prstGeom prst="rect">
            <a:avLst/>
          </a:prstGeom>
          <a:noFill/>
          <a:ln>
            <a:noFill/>
          </a:ln>
        </p:spPr>
        <p:txBody>
          <a:bodyPr lIns="20127" tIns="0" rIns="20127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704DEF-D7CC-4E6F-A34A-CB673AF4B70E}" type="slidenum">
              <a:rPr lang="de-DE" sz="11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44</a:t>
            </a:fld>
            <a:endParaRPr lang="de-DE" sz="11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649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0575" y="803275"/>
            <a:ext cx="5295900" cy="3971925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6500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4034"/>
            <a:ext cx="5043170" cy="4783583"/>
          </a:xfrm>
          <a:noFill/>
        </p:spPr>
        <p:txBody>
          <a:bodyPr lIns="97955" tIns="48982" rIns="97955" bIns="4898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Foliennummernplatzhalter 4"/>
          <p:cNvSpPr txBox="1"/>
          <p:nvPr userDrawn="1"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commons-based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IFLA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AFB8-79D7-4DF3-9527-D589F491934B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1" name="Foliennummernplatzhalter 4"/>
          <p:cNvSpPr txBox="1">
            <a:spLocks/>
          </p:cNvSpPr>
          <p:nvPr userDrawn="1"/>
        </p:nvSpPr>
        <p:spPr>
          <a:xfrm>
            <a:off x="8748464" y="6506740"/>
            <a:ext cx="395536" cy="351260"/>
          </a:xfrm>
          <a:prstGeom prst="rect">
            <a:avLst/>
          </a:prstGeo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6621D2-31D1-4367-B584-32C6DB17A6B9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+mn-ea"/>
                <a:cs typeface="Tahoma" pitchFamily="2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+mn-ea"/>
              <a:cs typeface="Tahoma" pitchFamily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0" y="6641976"/>
            <a:ext cx="8748464" cy="216024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Ctr="1" compatLnSpc="0"/>
          <a:lstStyle/>
          <a:p>
            <a:pPr algn="ctr" eaLnBrk="1" hangingPunct="1">
              <a:buNone/>
            </a:pPr>
            <a:r>
              <a:rPr lang="de-DE" sz="1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Wissensökologie und Wissensökonomie müssen kein Widerspruch sein - ODOK 2012 – FH Wels 12.9.2012</a:t>
            </a:r>
            <a:endParaRPr lang="de-DE" sz="14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760A-2AA9-43B6-8740-68A50030F216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/>
          </p:nvPr>
        </p:nvSpPr>
        <p:spPr>
          <a:xfrm>
            <a:off x="755576" y="4221088"/>
            <a:ext cx="756084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/>
          <a:lstStyle/>
          <a:p>
            <a:pPr algn="ctr" eaLnBrk="1" hangingPunct="1">
              <a:spcBef>
                <a:spcPts val="500"/>
              </a:spcBef>
              <a:buFont typeface="StarSymbol"/>
              <a:buNone/>
            </a:pP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Rainer Kuhlen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Department of Computer and Information Science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University of Konstanz, Germany</a:t>
            </a:r>
          </a:p>
        </p:txBody>
      </p:sp>
      <p:sp>
        <p:nvSpPr>
          <p:cNvPr id="7" name="AutoShape 6">
            <a:hlinkClick r:id="rId3" action="ppaction://hlinksldjump"/>
          </p:cNvPr>
          <p:cNvSpPr>
            <a:spLocks/>
          </p:cNvSpPr>
          <p:nvPr/>
        </p:nvSpPr>
        <p:spPr bwMode="auto">
          <a:xfrm flipH="1">
            <a:off x="8198296" y="5733256"/>
            <a:ext cx="945704" cy="593570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wrap="square"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15616" y="1700808"/>
            <a:ext cx="6840760" cy="1656184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" pitchFamily="34" charset="0"/>
              </a:rPr>
              <a:t>Open Access for Science by Science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260648"/>
            <a:ext cx="8136904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Open Access European Journal of Information Science </a:t>
            </a:r>
            <a:r>
              <a:rPr lang="en-US" sz="4000" b="1" dirty="0" err="1" smtClean="0">
                <a:solidFill>
                  <a:srgbClr val="002060"/>
                </a:solidFill>
              </a:rPr>
              <a:t>EIS</a:t>
            </a:r>
            <a:endParaRPr lang="en-US" sz="4000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876677" cy="1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8676456" y="6525344"/>
            <a:ext cx="467544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260648"/>
            <a:ext cx="8136904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Open Access European Journal of Information Science </a:t>
            </a:r>
            <a:r>
              <a:rPr lang="en-US" sz="4000" b="1" dirty="0" err="1" smtClean="0">
                <a:solidFill>
                  <a:srgbClr val="002060"/>
                </a:solidFill>
              </a:rPr>
              <a:t>EIS-ICP</a:t>
            </a:r>
            <a:endParaRPr lang="en-US" sz="4000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16632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Q3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 information science publication platform </a:t>
            </a:r>
            <a:r>
              <a:rPr lang="de-DE" sz="2400" b="1" dirty="0" err="1" smtClean="0">
                <a:solidFill>
                  <a:schemeClr val="bg1"/>
                </a:solidFill>
              </a:rPr>
              <a:t>as</a:t>
            </a:r>
            <a:r>
              <a:rPr lang="de-DE" sz="2400" b="1" dirty="0" smtClean="0">
                <a:solidFill>
                  <a:schemeClr val="bg1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chemeClr val="bg1"/>
                </a:solidFill>
              </a:rPr>
              <a:t>itself</a:t>
            </a:r>
            <a:r>
              <a:rPr lang="de-DE" sz="2400" b="1" dirty="0" smtClean="0">
                <a:solidFill>
                  <a:schemeClr val="bg1"/>
                </a:solidFill>
              </a:rPr>
              <a:t>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1560" y="1340768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There is </a:t>
            </a:r>
            <a:r>
              <a:rPr lang="de-DE" sz="2200" dirty="0" err="1" smtClean="0"/>
              <a:t>evidence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that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</a:t>
            </a:r>
            <a:r>
              <a:rPr lang="de-DE" sz="2200" dirty="0" smtClean="0"/>
              <a:t>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the </a:t>
            </a:r>
            <a:r>
              <a:rPr lang="de-DE" sz="2200" b="1" dirty="0" err="1" smtClean="0"/>
              <a:t>dominating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paradigm</a:t>
            </a:r>
            <a:r>
              <a:rPr lang="de-DE" sz="2200" b="1" dirty="0" smtClean="0"/>
              <a:t> for the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industry</a:t>
            </a:r>
            <a:r>
              <a:rPr lang="de-DE" sz="2200" dirty="0" smtClean="0"/>
              <a:t>, </a:t>
            </a:r>
            <a:r>
              <a:rPr lang="de-DE" sz="2200" dirty="0" err="1" smtClean="0"/>
              <a:t>too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2564904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But – so </a:t>
            </a:r>
            <a:r>
              <a:rPr lang="de-DE" sz="2200" dirty="0" err="1" smtClean="0"/>
              <a:t>far</a:t>
            </a:r>
            <a:r>
              <a:rPr lang="de-DE" sz="2200" dirty="0" smtClean="0"/>
              <a:t> </a:t>
            </a:r>
            <a:r>
              <a:rPr lang="de-DE" sz="2200" b="1" dirty="0" err="1" smtClean="0"/>
              <a:t>no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self-financing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models</a:t>
            </a:r>
            <a:r>
              <a:rPr lang="de-DE" sz="2200" b="1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been</a:t>
            </a:r>
            <a:r>
              <a:rPr lang="de-DE" sz="2200" dirty="0" smtClean="0"/>
              <a:t> </a:t>
            </a:r>
            <a:r>
              <a:rPr lang="de-DE" sz="2200" dirty="0" err="1" smtClean="0"/>
              <a:t>developed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the publishing </a:t>
            </a:r>
            <a:r>
              <a:rPr lang="de-DE" sz="2200" dirty="0" err="1" smtClean="0"/>
              <a:t>industry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3861048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 publishing </a:t>
            </a:r>
            <a:r>
              <a:rPr lang="de-DE" sz="2200" dirty="0" err="1" smtClean="0"/>
              <a:t>industry</a:t>
            </a:r>
            <a:r>
              <a:rPr lang="de-DE" sz="2200" dirty="0" smtClean="0"/>
              <a:t> still </a:t>
            </a:r>
            <a:r>
              <a:rPr lang="de-DE" sz="2200" b="1" dirty="0" err="1" smtClean="0"/>
              <a:t>expect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funding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publishing</a:t>
            </a:r>
            <a:r>
              <a:rPr lang="de-DE" sz="2200" dirty="0" smtClean="0"/>
              <a:t>, not </a:t>
            </a:r>
            <a:r>
              <a:rPr lang="de-DE" sz="2200" dirty="0" err="1" smtClean="0"/>
              <a:t>only</a:t>
            </a:r>
            <a:r>
              <a:rPr lang="de-DE" sz="2200" dirty="0" smtClean="0"/>
              <a:t> for </a:t>
            </a:r>
            <a:r>
              <a:rPr lang="de-DE" sz="2200" dirty="0" err="1" smtClean="0"/>
              <a:t>covering</a:t>
            </a:r>
            <a:r>
              <a:rPr lang="de-DE" sz="2200" dirty="0" smtClean="0"/>
              <a:t> the </a:t>
            </a:r>
            <a:r>
              <a:rPr lang="de-DE" sz="2200" dirty="0" err="1" smtClean="0"/>
              <a:t>publication</a:t>
            </a:r>
            <a:r>
              <a:rPr lang="de-DE" sz="2200" dirty="0" smtClean="0"/>
              <a:t>/</a:t>
            </a:r>
            <a:r>
              <a:rPr lang="de-DE" sz="2200" dirty="0" err="1" smtClean="0"/>
              <a:t>distribution</a:t>
            </a:r>
            <a:r>
              <a:rPr lang="de-DE" sz="2200" dirty="0" smtClean="0"/>
              <a:t> </a:t>
            </a:r>
            <a:r>
              <a:rPr lang="de-DE" sz="2200" dirty="0" err="1" smtClean="0"/>
              <a:t>costs</a:t>
            </a:r>
            <a:r>
              <a:rPr lang="de-DE" sz="2200" dirty="0" smtClean="0"/>
              <a:t> but also for the </a:t>
            </a:r>
            <a:r>
              <a:rPr lang="de-DE" sz="2200" dirty="0" err="1" smtClean="0"/>
              <a:t>profit</a:t>
            </a:r>
            <a:r>
              <a:rPr lang="de-DE" sz="2200" dirty="0" smtClean="0"/>
              <a:t> </a:t>
            </a:r>
            <a:r>
              <a:rPr lang="de-DE" sz="2200" dirty="0" err="1" smtClean="0"/>
              <a:t>forecasts</a:t>
            </a:r>
            <a:r>
              <a:rPr lang="de-DE" sz="2200" dirty="0" smtClean="0"/>
              <a:t> (in the </a:t>
            </a:r>
            <a:r>
              <a:rPr lang="de-DE" sz="2200" dirty="0" err="1" smtClean="0"/>
              <a:t>past</a:t>
            </a:r>
            <a:r>
              <a:rPr lang="de-DE" sz="2200" dirty="0" smtClean="0"/>
              <a:t> </a:t>
            </a:r>
            <a:r>
              <a:rPr lang="de-DE" sz="2200" dirty="0" err="1" smtClean="0"/>
              <a:t>about</a:t>
            </a:r>
            <a:r>
              <a:rPr lang="de-DE" sz="2200" dirty="0" smtClean="0"/>
              <a:t> 25%)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6" name="Textfeld 15"/>
          <p:cNvSpPr txBox="1"/>
          <p:nvPr/>
        </p:nvSpPr>
        <p:spPr>
          <a:xfrm>
            <a:off x="467544" y="1268760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Herausgeber −  Editorial Board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67544" y="1866310"/>
            <a:ext cx="4752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err="1" smtClean="0"/>
              <a:t>AutorInnen</a:t>
            </a:r>
            <a:r>
              <a:rPr lang="de-DE" sz="2200" dirty="0" smtClean="0"/>
              <a:t> übertragen ihre Forschungsergebnisse selbst in kommunizierbare Dokumente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67544" y="3140968"/>
            <a:ext cx="38164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Qualitätskontrolle (über verschiedene Formen des </a:t>
            </a:r>
            <a:r>
              <a:rPr lang="de-DE" sz="2200" dirty="0" err="1" smtClean="0"/>
              <a:t>Reviewing</a:t>
            </a:r>
            <a:r>
              <a:rPr lang="de-DE" sz="2200" dirty="0" smtClean="0"/>
              <a:t>) ist immer schon von der Wissenschaft selbst geleistet worden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611560" y="116632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Q3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 information science publication platform </a:t>
            </a:r>
            <a:r>
              <a:rPr lang="de-DE" sz="2400" b="1" dirty="0" err="1" smtClean="0">
                <a:solidFill>
                  <a:schemeClr val="bg1"/>
                </a:solidFill>
              </a:rPr>
              <a:t>as</a:t>
            </a:r>
            <a:r>
              <a:rPr lang="de-DE" sz="2400" b="1" dirty="0" smtClean="0">
                <a:solidFill>
                  <a:schemeClr val="bg1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chemeClr val="bg1"/>
                </a:solidFill>
              </a:rPr>
              <a:t>itself</a:t>
            </a:r>
            <a:r>
              <a:rPr lang="de-DE" sz="2400" b="1" dirty="0" smtClean="0">
                <a:solidFill>
                  <a:schemeClr val="bg1"/>
                </a:solidFill>
              </a:rPr>
              <a:t>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283968" y="2924944"/>
            <a:ext cx="4392488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de-DE" sz="2200" dirty="0" smtClean="0"/>
              <a:t>Die Leistung der öffentlichen Zugänglichmachung kann aus der Wissenschaft selbst und/oder mit Hilfe der Bibliotheken erbracht werden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508104" y="1268760"/>
            <a:ext cx="3024336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Publishing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for Science – by Science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err="1" smtClean="0">
                <a:solidFill>
                  <a:schemeClr val="bg1"/>
                </a:solidFill>
              </a:rPr>
              <a:t>Objectives</a:t>
            </a:r>
            <a:r>
              <a:rPr lang="de-DE" sz="2400" dirty="0" smtClean="0">
                <a:solidFill>
                  <a:schemeClr val="bg1"/>
                </a:solidFill>
              </a:rPr>
              <a:t> - Ziele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1292567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will be an </a:t>
            </a:r>
            <a:r>
              <a:rPr lang="de-DE" sz="2200" b="1" dirty="0" smtClean="0"/>
              <a:t>open access journal </a:t>
            </a:r>
            <a:r>
              <a:rPr lang="de-DE" sz="2200" dirty="0" smtClean="0"/>
              <a:t>(golden approach) – thus leaving </a:t>
            </a:r>
            <a:r>
              <a:rPr lang="de-DE" sz="2200" b="1" dirty="0" smtClean="0"/>
              <a:t>all rights to the authors </a:t>
            </a:r>
            <a:r>
              <a:rPr lang="de-DE" sz="2200" dirty="0" smtClean="0"/>
              <a:t>and allowing </a:t>
            </a:r>
            <a:r>
              <a:rPr lang="de-DE" sz="2200" b="1" dirty="0" smtClean="0"/>
              <a:t>free access and unrestricted use for everyone 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187624" y="2876743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will be open access </a:t>
            </a:r>
            <a:r>
              <a:rPr lang="de-DE" sz="2200" b="1" dirty="0" smtClean="0"/>
              <a:t>for science by science – </a:t>
            </a:r>
            <a:r>
              <a:rPr lang="de-DE" sz="2200" dirty="0" smtClean="0"/>
              <a:t>by taking the organization of publishing in its own hands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err="1" smtClean="0">
                <a:solidFill>
                  <a:schemeClr val="bg1"/>
                </a:solidFill>
              </a:rPr>
              <a:t>Objectives</a:t>
            </a:r>
            <a:r>
              <a:rPr lang="de-DE" sz="2400" dirty="0" smtClean="0">
                <a:solidFill>
                  <a:schemeClr val="bg1"/>
                </a:solidFill>
              </a:rPr>
              <a:t> - Ziele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908720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soll (zunächst) eine </a:t>
            </a:r>
            <a:r>
              <a:rPr lang="de-DE" sz="2200" b="1" dirty="0" smtClean="0"/>
              <a:t>wissenschaftliche Zeitschrift</a:t>
            </a:r>
            <a:r>
              <a:rPr lang="de-DE" sz="2200" dirty="0" smtClean="0"/>
              <a:t> mit entsprechenden </a:t>
            </a:r>
            <a:r>
              <a:rPr lang="de-DE" sz="2200" b="1" dirty="0" smtClean="0"/>
              <a:t>Qualitätsansprüchen</a:t>
            </a:r>
            <a:r>
              <a:rPr lang="de-DE" sz="2200" dirty="0" smtClean="0"/>
              <a:t> sein, die über traditionelle, aber auch </a:t>
            </a:r>
            <a:r>
              <a:rPr lang="de-DE" sz="2200" b="1" dirty="0" smtClean="0"/>
              <a:t>neue, offene Reviewing-Formen </a:t>
            </a:r>
            <a:r>
              <a:rPr lang="de-DE" sz="2200" dirty="0" smtClean="0"/>
              <a:t>gesichert werden soll.</a:t>
            </a:r>
            <a:endParaRPr lang="de-DE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1115616" y="3781489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361950">
              <a:buFont typeface="Wingdings" pitchFamily="2" charset="2"/>
              <a:buChar char="Ø"/>
            </a:pPr>
            <a:r>
              <a:rPr lang="de-DE" sz="2200" dirty="0" smtClean="0"/>
              <a:t>Da „Information“ Gegenstand </a:t>
            </a:r>
            <a:r>
              <a:rPr lang="de-DE" sz="2200" b="1" dirty="0" smtClean="0"/>
              <a:t>vielfältiger Disziplinen </a:t>
            </a:r>
            <a:r>
              <a:rPr lang="de-DE" sz="2200" dirty="0" smtClean="0"/>
              <a:t>ist, sollen WissenschaftlerInnen anderer Disziplinen ermuntert werden, in  EIS zu publizieren.</a:t>
            </a:r>
            <a:endParaRPr lang="de-DE" sz="2200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249899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soll den weiteren Bereich der </a:t>
            </a:r>
            <a:r>
              <a:rPr lang="de-DE" sz="2200" b="1" dirty="0" smtClean="0"/>
              <a:t>Informations-wissenschaft</a:t>
            </a:r>
            <a:r>
              <a:rPr lang="de-DE" sz="2200" dirty="0" smtClean="0"/>
              <a:t> abdecken, einschließlich der Bereiche </a:t>
            </a:r>
            <a:r>
              <a:rPr lang="de-DE" sz="2200" b="1" dirty="0" smtClean="0"/>
              <a:t>Bibliothek, Archive, Museen </a:t>
            </a:r>
            <a:r>
              <a:rPr lang="de-DE" sz="2200" dirty="0" smtClean="0"/>
              <a:t>etc.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err="1" smtClean="0">
                <a:solidFill>
                  <a:schemeClr val="bg1"/>
                </a:solidFill>
              </a:rPr>
              <a:t>Objectives</a:t>
            </a:r>
            <a:r>
              <a:rPr lang="de-DE" sz="2400" dirty="0" smtClean="0">
                <a:solidFill>
                  <a:schemeClr val="bg1"/>
                </a:solidFill>
              </a:rPr>
              <a:t> - Ziele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87624" y="440923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 soll die </a:t>
            </a:r>
            <a:r>
              <a:rPr lang="de-DE" sz="2000" b="1" dirty="0" smtClean="0"/>
              <a:t>Prozesse wissenschaftlicher Kommunikation </a:t>
            </a:r>
            <a:r>
              <a:rPr lang="de-DE" sz="2000" dirty="0" smtClean="0"/>
              <a:t>und die </a:t>
            </a:r>
            <a:r>
              <a:rPr lang="de-DE" sz="2000" b="1" dirty="0" smtClean="0"/>
              <a:t>Karriereentwicklung</a:t>
            </a:r>
            <a:r>
              <a:rPr lang="de-DE" sz="2000" dirty="0" smtClean="0"/>
              <a:t> der aktiven WissenschaftlerInnen unterstützen.</a:t>
            </a:r>
            <a:endParaRPr lang="de-DE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1187624" y="170080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 soll den </a:t>
            </a:r>
            <a:r>
              <a:rPr lang="de-DE" sz="2000" b="1" dirty="0" smtClean="0"/>
              <a:t>Fortschritt der Informationswissenschaft </a:t>
            </a:r>
            <a:r>
              <a:rPr lang="de-DE" sz="2000" dirty="0" smtClean="0"/>
              <a:t>allgemein und speziell in den europäischen Ländern unterstützen.</a:t>
            </a:r>
            <a:endParaRPr lang="de-DE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1187624" y="2501025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 soll durch den </a:t>
            </a:r>
            <a:r>
              <a:rPr lang="de-DE" sz="2000" b="1" dirty="0" smtClean="0"/>
              <a:t>multilingualen Ansatz </a:t>
            </a:r>
            <a:r>
              <a:rPr lang="de-DE" sz="2000" dirty="0" smtClean="0"/>
              <a:t>die Entwicklung </a:t>
            </a:r>
            <a:r>
              <a:rPr lang="de-DE" sz="2000" b="1" dirty="0" smtClean="0"/>
              <a:t>nationaler informationswissenschaftlicher Fachverbände </a:t>
            </a:r>
            <a:r>
              <a:rPr lang="de-DE" sz="2000" dirty="0" smtClean="0"/>
              <a:t>und deren </a:t>
            </a:r>
            <a:r>
              <a:rPr lang="de-DE" sz="2000" b="1" dirty="0" smtClean="0"/>
              <a:t>Vernetzung in Europa </a:t>
            </a:r>
            <a:r>
              <a:rPr lang="de-DE" sz="2000" dirty="0" smtClean="0"/>
              <a:t>unterstützen.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87624" y="3609019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 soll den Anschluss der europäischen Informations-wissenschaft an den </a:t>
            </a:r>
            <a:r>
              <a:rPr lang="de-DE" sz="2000" b="1" dirty="0" smtClean="0"/>
              <a:t>internationalen Stand </a:t>
            </a:r>
            <a:r>
              <a:rPr lang="de-DE" sz="2000" dirty="0" smtClean="0"/>
              <a:t>befördern.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EIS – </a:t>
            </a:r>
            <a:r>
              <a:rPr lang="de-DE" sz="2400" dirty="0" err="1" smtClean="0">
                <a:solidFill>
                  <a:schemeClr val="bg1"/>
                </a:solidFill>
              </a:rPr>
              <a:t>more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than</a:t>
            </a:r>
            <a:r>
              <a:rPr lang="de-DE" sz="2400" dirty="0" smtClean="0">
                <a:solidFill>
                  <a:schemeClr val="bg1"/>
                </a:solidFill>
              </a:rPr>
              <a:t> a journal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256490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>
              <a:lnSpc>
                <a:spcPct val="150000"/>
              </a:lnSpc>
            </a:pPr>
            <a:r>
              <a:rPr lang="de-DE" sz="2200" b="1" dirty="0" err="1" smtClean="0"/>
              <a:t>Is</a:t>
            </a:r>
            <a:r>
              <a:rPr lang="de-DE" sz="2200" b="1" dirty="0" smtClean="0"/>
              <a:t> there still  a need for </a:t>
            </a:r>
            <a:r>
              <a:rPr lang="de-DE" sz="2800" b="1" dirty="0" smtClean="0"/>
              <a:t>journals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their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main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objective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making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results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research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publicly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available</a:t>
            </a:r>
            <a:r>
              <a:rPr lang="de-DE" sz="2200" b="1" dirty="0" smtClean="0"/>
              <a:t> in form of </a:t>
            </a:r>
            <a:r>
              <a:rPr lang="de-DE" sz="2200" b="1" dirty="0" err="1" smtClean="0"/>
              <a:t>text-based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documents</a:t>
            </a:r>
            <a:r>
              <a:rPr lang="de-DE" sz="2200" b="1" dirty="0" smtClean="0"/>
              <a:t>?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899592" y="1340768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52438" indent="-452438"/>
            <a:r>
              <a:rPr lang="de-DE" sz="2400" b="1" dirty="0" smtClean="0">
                <a:solidFill>
                  <a:srgbClr val="002060"/>
                </a:solidFill>
              </a:rPr>
              <a:t>Q1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information science journal?</a:t>
            </a:r>
            <a:endParaRPr lang="de-DE" sz="2400" b="1" i="1" dirty="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03648" y="20608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question needs to be reformulated</a:t>
            </a:r>
            <a:endParaRPr lang="en-US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491880" y="4725144"/>
            <a:ext cx="2376264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rather not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115616" y="2420888"/>
            <a:ext cx="71287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200" dirty="0" smtClean="0"/>
              <a:t>EIS will </a:t>
            </a:r>
            <a:r>
              <a:rPr lang="de-DE" sz="2200" dirty="0" err="1" smtClean="0"/>
              <a:t>take</a:t>
            </a:r>
            <a:r>
              <a:rPr lang="de-DE" sz="2200" dirty="0" smtClean="0"/>
              <a:t> </a:t>
            </a:r>
            <a:r>
              <a:rPr lang="de-DE" sz="2200" dirty="0" err="1" smtClean="0"/>
              <a:t>advantage</a:t>
            </a:r>
            <a:r>
              <a:rPr lang="de-DE" sz="2200" dirty="0" smtClean="0"/>
              <a:t> of </a:t>
            </a:r>
            <a:r>
              <a:rPr lang="de-DE" sz="2200" dirty="0" err="1" smtClean="0"/>
              <a:t>value-adding</a:t>
            </a:r>
            <a:r>
              <a:rPr lang="de-DE" sz="2200" dirty="0" smtClean="0"/>
              <a:t> </a:t>
            </a:r>
            <a:r>
              <a:rPr lang="de-DE" sz="2200" dirty="0" err="1" smtClean="0"/>
              <a:t>possibilities</a:t>
            </a:r>
            <a:r>
              <a:rPr lang="de-DE" sz="2200" dirty="0" smtClean="0"/>
              <a:t> of electronic </a:t>
            </a:r>
            <a:r>
              <a:rPr lang="de-DE" sz="2200" dirty="0" err="1" smtClean="0"/>
              <a:t>networks</a:t>
            </a:r>
            <a:r>
              <a:rPr lang="de-DE" sz="2200" dirty="0" smtClean="0"/>
              <a:t> </a:t>
            </a:r>
            <a:r>
              <a:rPr lang="de-DE" sz="2200" dirty="0" err="1" smtClean="0"/>
              <a:t>besides</a:t>
            </a:r>
            <a:r>
              <a:rPr lang="de-DE" sz="2200" dirty="0" smtClean="0"/>
              <a:t> publishing – such </a:t>
            </a:r>
            <a:r>
              <a:rPr lang="de-DE" sz="2200" dirty="0" err="1" smtClean="0"/>
              <a:t>as</a:t>
            </a:r>
            <a:endParaRPr lang="de-DE" sz="2200" dirty="0"/>
          </a:p>
        </p:txBody>
      </p:sp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EIS – </a:t>
            </a:r>
            <a:r>
              <a:rPr lang="de-DE" sz="2400" dirty="0" err="1" smtClean="0">
                <a:solidFill>
                  <a:schemeClr val="bg1"/>
                </a:solidFill>
              </a:rPr>
              <a:t>more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than</a:t>
            </a:r>
            <a:r>
              <a:rPr lang="de-DE" sz="2400" dirty="0" smtClean="0">
                <a:solidFill>
                  <a:schemeClr val="bg1"/>
                </a:solidFill>
              </a:rPr>
              <a:t> a journal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03648" y="3501008"/>
            <a:ext cx="62646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400" dirty="0" smtClean="0"/>
              <a:t>semantic search and semantic representation</a:t>
            </a:r>
            <a:endParaRPr lang="de-DE" sz="24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en-US" sz="2400" dirty="0" smtClean="0"/>
              <a:t>interactive mapping/visual navigation.</a:t>
            </a:r>
            <a:endParaRPr lang="de-DE" sz="24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communication</a:t>
            </a:r>
            <a:r>
              <a:rPr lang="de-DE" sz="2200" dirty="0" smtClean="0"/>
              <a:t> </a:t>
            </a:r>
            <a:r>
              <a:rPr lang="de-DE" sz="2200" dirty="0" err="1" smtClean="0"/>
              <a:t>features</a:t>
            </a:r>
            <a:r>
              <a:rPr lang="de-DE" sz="2200" dirty="0" smtClean="0"/>
              <a:t> – </a:t>
            </a:r>
            <a:r>
              <a:rPr lang="de-DE" sz="2200" dirty="0" err="1" smtClean="0"/>
              <a:t>social</a:t>
            </a:r>
            <a:r>
              <a:rPr lang="de-DE" sz="2200" dirty="0" smtClean="0"/>
              <a:t> </a:t>
            </a:r>
            <a:r>
              <a:rPr lang="de-DE" sz="2200" dirty="0" err="1" smtClean="0"/>
              <a:t>betworking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collaborative</a:t>
            </a:r>
            <a:r>
              <a:rPr lang="de-DE" sz="2200" dirty="0" smtClean="0"/>
              <a:t> </a:t>
            </a:r>
            <a:r>
              <a:rPr lang="de-DE" sz="2200" dirty="0" err="1" smtClean="0"/>
              <a:t>work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user-generated</a:t>
            </a:r>
            <a:r>
              <a:rPr lang="de-DE" sz="2200" dirty="0" smtClean="0"/>
              <a:t> </a:t>
            </a:r>
            <a:r>
              <a:rPr lang="de-DE" sz="2200" dirty="0" err="1" smtClean="0"/>
              <a:t>content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documents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pragmatic</a:t>
            </a:r>
            <a:r>
              <a:rPr lang="de-DE" sz="2200" dirty="0" smtClean="0"/>
              <a:t> </a:t>
            </a:r>
            <a:r>
              <a:rPr lang="de-DE" sz="2200" dirty="0" err="1" smtClean="0"/>
              <a:t>objects</a:t>
            </a:r>
            <a:endParaRPr lang="de-DE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1043608" y="1124744"/>
            <a:ext cx="7056784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EIS</a:t>
            </a:r>
            <a:r>
              <a:rPr lang="en-US" sz="2400" dirty="0" smtClean="0"/>
              <a:t> will rather be an information and communication platform </a:t>
            </a:r>
            <a:r>
              <a:rPr lang="en-US" sz="3200" dirty="0" err="1" smtClean="0"/>
              <a:t>ICP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126876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All contributions </a:t>
            </a:r>
            <a:r>
              <a:rPr lang="de-DE" sz="2200" dirty="0" err="1" smtClean="0"/>
              <a:t>to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are in </a:t>
            </a:r>
            <a:r>
              <a:rPr lang="de-DE" sz="2200" b="1" dirty="0" smtClean="0"/>
              <a:t>English per default.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59632" y="2060848"/>
            <a:ext cx="71287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In addition, all contributions, in particular articles, will be made publicly available in the </a:t>
            </a:r>
            <a:r>
              <a:rPr lang="de-DE" sz="2200" b="1" dirty="0" smtClean="0"/>
              <a:t>corresponding native language of the respective authors </a:t>
            </a:r>
            <a:r>
              <a:rPr lang="de-DE" sz="2200" dirty="0" smtClean="0"/>
              <a:t>– either by the EIS server and/or by a publishing media of the respective country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87624" y="3068960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EIS-</a:t>
            </a:r>
            <a:r>
              <a:rPr lang="de-DE" sz="2000" dirty="0" err="1" smtClean="0"/>
              <a:t>ICP</a:t>
            </a:r>
            <a:r>
              <a:rPr lang="de-DE" sz="2000" dirty="0" smtClean="0"/>
              <a:t> will be both 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3645024"/>
            <a:ext cx="3312368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peer-reviewed open access journal</a:t>
            </a:r>
            <a:endParaRPr lang="en-US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3645024"/>
            <a:ext cx="4032448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</a:t>
            </a:r>
            <a:r>
              <a:rPr lang="de-DE" sz="2000" b="1" dirty="0" err="1" smtClean="0"/>
              <a:t>direct</a:t>
            </a:r>
            <a:r>
              <a:rPr lang="de-DE" sz="2000" b="1" dirty="0" smtClean="0"/>
              <a:t> open </a:t>
            </a:r>
            <a:r>
              <a:rPr lang="de-DE" sz="2000" b="1" dirty="0" err="1" smtClean="0"/>
              <a:t>access</a:t>
            </a:r>
            <a:r>
              <a:rPr lang="de-DE" sz="2000" b="1" dirty="0" smtClean="0"/>
              <a:t> journal 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delayed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reviewing</a:t>
            </a:r>
            <a:endParaRPr lang="en-US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1187624" y="1124744"/>
            <a:ext cx="7569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6700" algn="l"/>
              </a:tabLst>
            </a:pPr>
            <a:r>
              <a:rPr lang="de-DE" sz="2000" dirty="0" smtClean="0"/>
              <a:t>EIS-</a:t>
            </a:r>
            <a:r>
              <a:rPr lang="de-DE" sz="2000" dirty="0" err="1" smtClean="0"/>
              <a:t>ICP</a:t>
            </a:r>
            <a:r>
              <a:rPr lang="de-DE" sz="2000" dirty="0" smtClean="0"/>
              <a:t> will be from the outset a scientific journal  with quality requirements:  </a:t>
            </a:r>
            <a:br>
              <a:rPr lang="de-DE" sz="2000" dirty="0" smtClean="0"/>
            </a:br>
            <a:endParaRPr lang="de-DE" sz="2000" dirty="0" smtClean="0"/>
          </a:p>
          <a:p>
            <a:pPr lvl="0">
              <a:tabLst>
                <a:tab pos="266700" algn="l"/>
              </a:tabLst>
            </a:pPr>
            <a:r>
              <a:rPr lang="de-DE" sz="2000" dirty="0" smtClean="0"/>
              <a:t>traditional peer-reviewing, combined with open web </a:t>
            </a:r>
            <a:r>
              <a:rPr lang="en-US" sz="2000" dirty="0" smtClean="0"/>
              <a:t>reviewing							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1124744"/>
            <a:ext cx="237626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peer-reviewed open access journal</a:t>
            </a:r>
            <a:endParaRPr lang="en-US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860032" y="1124744"/>
            <a:ext cx="273630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direct</a:t>
            </a:r>
            <a:r>
              <a:rPr lang="de-DE" sz="2000" b="1" dirty="0" smtClean="0"/>
              <a:t> open </a:t>
            </a:r>
            <a:r>
              <a:rPr lang="de-DE" sz="2000" b="1" dirty="0" err="1" smtClean="0"/>
              <a:t>access</a:t>
            </a:r>
            <a:r>
              <a:rPr lang="de-DE" sz="2000" b="1" dirty="0" smtClean="0"/>
              <a:t> journal </a:t>
            </a:r>
            <a:endParaRPr lang="en-US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860032" y="19168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according to the „</a:t>
            </a:r>
            <a:r>
              <a:rPr lang="de-DE" sz="2000" b="1" dirty="0" smtClean="0"/>
              <a:t>publish first - filter later</a:t>
            </a:r>
            <a:r>
              <a:rPr lang="de-DE" sz="2000" dirty="0" smtClean="0"/>
              <a:t>“ principle</a:t>
            </a:r>
            <a:endParaRPr lang="en-US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024" y="299695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all contributions will be </a:t>
            </a:r>
            <a:r>
              <a:rPr lang="de-DE" sz="2000" b="1" dirty="0" smtClean="0"/>
              <a:t>made immediately publicly available</a:t>
            </a:r>
            <a:endParaRPr lang="en-US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83568" y="2987079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positively peer-reviewed articles will be marked by the </a:t>
            </a:r>
            <a:r>
              <a:rPr lang="de-DE" sz="2000" b="1" dirty="0" smtClean="0"/>
              <a:t>EIS quality label </a:t>
            </a:r>
            <a:endParaRPr lang="en-US" sz="2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971600" y="1902023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positive reviews </a:t>
            </a:r>
            <a:r>
              <a:rPr lang="de-DE" sz="2000" dirty="0" smtClean="0"/>
              <a:t>will be made </a:t>
            </a:r>
            <a:r>
              <a:rPr lang="de-DE" sz="2000" b="1" dirty="0" smtClean="0"/>
              <a:t>publicly available</a:t>
            </a:r>
            <a:endParaRPr lang="en-US" sz="2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83568" y="4072135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made </a:t>
            </a:r>
            <a:r>
              <a:rPr lang="de-DE" sz="2000" b="1" dirty="0" smtClean="0"/>
              <a:t>immediately publicly available</a:t>
            </a:r>
            <a:r>
              <a:rPr lang="de-DE" sz="2000" dirty="0" smtClean="0"/>
              <a:t> after reviewing</a:t>
            </a:r>
            <a:endParaRPr lang="en-US" sz="2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03548" y="515719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</a:t>
            </a:r>
            <a:r>
              <a:rPr lang="de-DE" sz="2000" b="1" dirty="0" smtClean="0"/>
              <a:t>bundled in quarterly volumes</a:t>
            </a:r>
            <a:endParaRPr lang="en-US" sz="2000" b="1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4572000" y="3645024"/>
            <a:ext cx="3528392" cy="1632377"/>
            <a:chOff x="4572000" y="3645024"/>
            <a:chExt cx="3528392" cy="1632377"/>
          </a:xfrm>
        </p:grpSpPr>
        <p:sp>
          <p:nvSpPr>
            <p:cNvPr id="17" name="Textfeld 16"/>
            <p:cNvSpPr txBox="1"/>
            <p:nvPr/>
          </p:nvSpPr>
          <p:spPr>
            <a:xfrm>
              <a:off x="4572000" y="4077072"/>
              <a:ext cx="35283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will be subject of</a:t>
              </a:r>
              <a:endParaRPr lang="de-DE" sz="2400" b="1" dirty="0" smtClean="0"/>
            </a:p>
            <a:p>
              <a:pPr algn="ctr"/>
              <a:r>
                <a:rPr lang="de-DE" sz="2400" b="1" dirty="0" smtClean="0"/>
                <a:t>public commenting &amp; reviewing</a:t>
              </a:r>
              <a:endParaRPr lang="en-US" sz="2400" b="1" dirty="0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7092280" y="364502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779912" y="2132856"/>
            <a:ext cx="900100" cy="2664296"/>
            <a:chOff x="3779912" y="2132856"/>
            <a:chExt cx="900100" cy="2664296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3779912" y="2132856"/>
              <a:ext cx="288032" cy="2664296"/>
              <a:chOff x="3779912" y="2132856"/>
              <a:chExt cx="288032" cy="2664296"/>
            </a:xfrm>
          </p:grpSpPr>
          <p:cxnSp>
            <p:nvCxnSpPr>
              <p:cNvPr id="20" name="Gerade Verbindung 19"/>
              <p:cNvCxnSpPr/>
              <p:nvPr/>
            </p:nvCxnSpPr>
            <p:spPr>
              <a:xfrm>
                <a:off x="4067944" y="2132856"/>
                <a:ext cx="0" cy="2664296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3779912" y="2132856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>
                <a:off x="3779912" y="3429000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3779912" y="4797152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feil nach unten 30"/>
            <p:cNvSpPr/>
            <p:nvPr/>
          </p:nvSpPr>
          <p:spPr>
            <a:xfrm rot="16200000">
              <a:off x="4355976" y="418508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4299098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Sustainability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Financing</a:t>
            </a:r>
          </a:p>
        </p:txBody>
      </p:sp>
      <p:sp>
        <p:nvSpPr>
          <p:cNvPr id="8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1850825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+mn-lt"/>
              </a:rPr>
              <a:t>Objectives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 Conceptual design –  Quality control</a:t>
            </a:r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3447003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Organization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Implementation strategy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work plan -Hosting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44624"/>
            <a:ext cx="8136904" cy="864096"/>
          </a:xfrm>
          <a:solidFill>
            <a:srgbClr val="002060"/>
          </a:solidFill>
        </p:spPr>
        <p:txBody>
          <a:bodyPr anchor="ctr" anchorCtr="1"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Open Access European Journal of Information Science EIS</a:t>
            </a:r>
            <a:endParaRPr lang="de-DE" sz="1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5949280"/>
            <a:ext cx="6840760" cy="702078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Challenges</a:t>
            </a:r>
            <a:endParaRPr lang="en-US" sz="2400" b="1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1052736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Questions </a:t>
            </a:r>
          </a:p>
        </p:txBody>
      </p:sp>
      <p:sp>
        <p:nvSpPr>
          <p:cNvPr id="9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5151193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  <a:br>
              <a:rPr lang="en-US" sz="2400" b="1" dirty="0" smtClean="0">
                <a:solidFill>
                  <a:srgbClr val="002060"/>
                </a:solidFill>
                <a:ea typeface="Arial Unicode MS" pitchFamily="34" charset="-128"/>
                <a:cs typeface="Arial" pitchFamily="34" charset="0"/>
              </a:rPr>
            </a:br>
            <a:endParaRPr lang="en-US" sz="24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2648914"/>
            <a:ext cx="6840760" cy="648072"/>
          </a:xfrm>
          <a:solidFill>
            <a:schemeClr val="bg2">
              <a:lumMod val="9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de-DE" sz="2400" b="1" dirty="0" err="1" smtClean="0">
                <a:solidFill>
                  <a:srgbClr val="002060"/>
                </a:solidFill>
                <a:latin typeface="+mn-lt"/>
              </a:rPr>
              <a:t>Institutions</a:t>
            </a:r>
            <a:endParaRPr lang="en-US" sz="2400" b="1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8" grpId="0" animBg="1"/>
      <p:bldP spid="10" grpId="0" animBg="1"/>
      <p:bldP spid="12" grpId="0" animBg="1"/>
      <p:bldP spid="13" grpId="0" animBg="1"/>
      <p:bldP spid="9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71600" y="105273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addition to traditional quality measurements such as </a:t>
            </a:r>
            <a:r>
              <a:rPr lang="en-US" sz="2000" b="1" dirty="0" smtClean="0"/>
              <a:t>impact factor </a:t>
            </a:r>
            <a:r>
              <a:rPr lang="en-US" sz="2000" dirty="0" smtClean="0"/>
              <a:t>or </a:t>
            </a:r>
            <a:r>
              <a:rPr lang="de-DE" sz="2000" b="1" dirty="0" smtClean="0"/>
              <a:t>citation analysis</a:t>
            </a:r>
            <a:endParaRPr lang="en-US" sz="20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971600" y="2132856"/>
            <a:ext cx="7344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provide a broad spectrum of metrics (</a:t>
            </a:r>
            <a:r>
              <a:rPr lang="de-DE" sz="2000" b="1" dirty="0" smtClean="0"/>
              <a:t>web </a:t>
            </a:r>
            <a:r>
              <a:rPr lang="de-DE" sz="2000" b="1" dirty="0" err="1" smtClean="0"/>
              <a:t>analytics</a:t>
            </a:r>
            <a:r>
              <a:rPr lang="de-DE" sz="2000" b="1" dirty="0" smtClean="0"/>
              <a:t>/web </a:t>
            </a:r>
            <a:r>
              <a:rPr lang="de-DE" sz="2000" b="1" dirty="0" err="1" smtClean="0"/>
              <a:t>controlling</a:t>
            </a:r>
            <a:r>
              <a:rPr lang="de-DE" sz="2000" b="1" dirty="0" smtClean="0"/>
              <a:t>/</a:t>
            </a:r>
            <a:r>
              <a:rPr lang="de-DE" sz="2000" b="1" dirty="0" err="1" smtClean="0"/>
              <a:t>use-driven</a:t>
            </a:r>
            <a:r>
              <a:rPr lang="de-DE" sz="2000" dirty="0" smtClean="0"/>
              <a:t> devices)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pageviews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click analysis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download statistics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err="1" smtClean="0"/>
              <a:t>attention</a:t>
            </a:r>
            <a:r>
              <a:rPr lang="de-DE" sz="2000" dirty="0" smtClean="0"/>
              <a:t> in </a:t>
            </a:r>
            <a:r>
              <a:rPr lang="de-DE" sz="2000" dirty="0" err="1" smtClean="0"/>
              <a:t>social</a:t>
            </a:r>
            <a:r>
              <a:rPr lang="de-DE" sz="2000" dirty="0" smtClean="0"/>
              <a:t> </a:t>
            </a:r>
            <a:r>
              <a:rPr lang="de-DE" sz="2000" dirty="0" err="1" smtClean="0"/>
              <a:t>media</a:t>
            </a:r>
            <a:endParaRPr lang="de-DE" sz="2000" dirty="0" smtClean="0"/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</a:t>
            </a:r>
            <a:endParaRPr lang="en-US" sz="2000" dirty="0"/>
          </a:p>
        </p:txBody>
      </p:sp>
      <p:sp>
        <p:nvSpPr>
          <p:cNvPr id="23" name="Textfeld 22"/>
          <p:cNvSpPr txBox="1"/>
          <p:nvPr/>
        </p:nvSpPr>
        <p:spPr>
          <a:xfrm>
            <a:off x="971600" y="4437112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</a:t>
            </a:r>
            <a:r>
              <a:rPr lang="de-DE" sz="2000" dirty="0" smtClean="0"/>
              <a:t>experiment with altmetrics services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Mendeley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CiteULike, 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Zotero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403648" y="227687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 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a </a:t>
            </a:r>
            <a:r>
              <a:rPr lang="de-DE" sz="2200" b="1" dirty="0" smtClean="0"/>
              <a:t>platform for curriculum development</a:t>
            </a:r>
            <a:r>
              <a:rPr lang="de-DE" sz="2200" dirty="0" smtClean="0"/>
              <a:t> in information science.</a:t>
            </a: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1475656" y="126876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have a special section für </a:t>
            </a:r>
            <a:r>
              <a:rPr lang="de-DE" sz="2200" b="1" dirty="0" smtClean="0"/>
              <a:t>reviews</a:t>
            </a:r>
            <a:r>
              <a:rPr lang="de-DE" sz="2200" dirty="0" smtClean="0"/>
              <a:t> and </a:t>
            </a:r>
            <a:r>
              <a:rPr lang="de-DE" sz="2200" b="1" dirty="0" smtClean="0"/>
              <a:t>conference reports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3356992"/>
            <a:ext cx="8352928" cy="769441"/>
            <a:chOff x="179512" y="2258928"/>
            <a:chExt cx="8352928" cy="769441"/>
          </a:xfrm>
        </p:grpSpPr>
        <p:sp>
          <p:nvSpPr>
            <p:cNvPr id="11" name="Textfeld 10"/>
            <p:cNvSpPr txBox="1"/>
            <p:nvPr/>
          </p:nvSpPr>
          <p:spPr>
            <a:xfrm>
              <a:off x="1403648" y="2258928"/>
              <a:ext cx="71287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61950" lvl="0" indent="-361950">
                <a:buFont typeface="Wingdings" pitchFamily="2" charset="2"/>
                <a:buChar char="Ø"/>
              </a:pPr>
              <a:r>
                <a:rPr lang="de-DE" sz="2200" dirty="0" smtClean="0"/>
                <a:t>EIS-</a:t>
              </a:r>
              <a:r>
                <a:rPr lang="de-DE" sz="2200" dirty="0" err="1" smtClean="0"/>
                <a:t>ICP</a:t>
              </a:r>
              <a:r>
                <a:rPr lang="de-DE" sz="2200" dirty="0" smtClean="0"/>
                <a:t> will provide a platform for </a:t>
              </a:r>
              <a:r>
                <a:rPr lang="de-DE" sz="2200" b="1" dirty="0" smtClean="0"/>
                <a:t>excellent students´ theses</a:t>
              </a:r>
              <a:endParaRPr lang="de-DE" sz="2200" b="1" dirty="0"/>
            </a:p>
          </p:txBody>
        </p:sp>
        <p:sp>
          <p:nvSpPr>
            <p:cNvPr id="7" name="Pfeil nach rechts 6"/>
            <p:cNvSpPr/>
            <p:nvPr/>
          </p:nvSpPr>
          <p:spPr>
            <a:xfrm>
              <a:off x="179512" y="2492896"/>
              <a:ext cx="936104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86635" y="126876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(via hyperl</a:t>
            </a:r>
            <a:r>
              <a:rPr lang="de-DE" sz="2200" b="1" dirty="0" smtClean="0"/>
              <a:t>inks) background information to authors and research/education institutions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86635" y="2652067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secure </a:t>
            </a:r>
            <a:r>
              <a:rPr lang="de-DE" sz="2200" b="1" dirty="0" smtClean="0"/>
              <a:t>long-term archiving</a:t>
            </a:r>
            <a:endParaRPr lang="de-DE" sz="2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259632" y="3462099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articles will be </a:t>
            </a:r>
            <a:r>
              <a:rPr lang="de-DE" sz="2200" b="1" dirty="0" smtClean="0"/>
              <a:t>indexed by citation data bases </a:t>
            </a:r>
            <a:r>
              <a:rPr lang="de-DE" sz="2200" dirty="0" smtClean="0"/>
              <a:t>such as Web of Science, Scopus, Google Scholar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223628" y="105273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also become an </a:t>
            </a:r>
            <a:r>
              <a:rPr lang="de-DE" sz="2200" b="1" dirty="0" smtClean="0"/>
              <a:t>open access platform for full texts</a:t>
            </a:r>
            <a:r>
              <a:rPr lang="de-DE" sz="2200" dirty="0" smtClean="0"/>
              <a:t> (monographs, anthologies, proceedings, etc.)</a:t>
            </a:r>
            <a:endParaRPr lang="de-DE" sz="2200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11560" y="188640"/>
            <a:ext cx="8136904" cy="648072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 – to be developed in a second phase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23628" y="2243191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develop a </a:t>
            </a:r>
            <a:r>
              <a:rPr lang="de-DE" sz="2200" b="1" i="1" dirty="0" smtClean="0"/>
              <a:t>data server</a:t>
            </a:r>
            <a:r>
              <a:rPr lang="de-DE" sz="2200" dirty="0" smtClean="0"/>
              <a:t> for providing storage and access to whole data collections and/or to data which underly the articles published in EIS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68760"/>
            <a:ext cx="71287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/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manifold </a:t>
            </a:r>
            <a:r>
              <a:rPr lang="de-DE" sz="2200" b="1" dirty="0" smtClean="0"/>
              <a:t>messaging functions</a:t>
            </a:r>
            <a:br>
              <a:rPr lang="de-DE" sz="2200" b="1" dirty="0" smtClean="0"/>
            </a:br>
            <a:endParaRPr lang="de-DE" sz="2200" b="1" dirty="0" smtClean="0"/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Electronic mailing lists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Job exchange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Conferences, lectures, training course information 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Legal information (copyright, privacy, …)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Information politics</a:t>
            </a:r>
            <a:endParaRPr lang="de-DE" sz="2200" dirty="0"/>
          </a:p>
        </p:txBody>
      </p:sp>
      <p:sp>
        <p:nvSpPr>
          <p:cNvPr id="13" name="Textfeld 12"/>
          <p:cNvSpPr txBox="1"/>
          <p:nvPr/>
        </p:nvSpPr>
        <p:spPr>
          <a:xfrm>
            <a:off x="1205626" y="4077072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manifold </a:t>
            </a:r>
            <a:r>
              <a:rPr lang="de-DE" sz="2200" b="1" dirty="0" smtClean="0"/>
              <a:t>communication  functions</a:t>
            </a:r>
            <a:endParaRPr lang="de-DE" sz="2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223628" y="489180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a platform for </a:t>
            </a:r>
            <a:r>
              <a:rPr lang="de-DE" sz="2200" b="1" dirty="0" smtClean="0"/>
              <a:t>collaborative text production</a:t>
            </a:r>
            <a:endParaRPr lang="de-DE" sz="2200" b="1" dirty="0"/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11560" y="188640"/>
            <a:ext cx="8136904" cy="648072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 – to be developed in a second phase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2771800" y="1556792"/>
            <a:ext cx="3600400" cy="2289740"/>
            <a:chOff x="2771800" y="1556792"/>
            <a:chExt cx="3600400" cy="2289740"/>
          </a:xfrm>
        </p:grpSpPr>
        <p:sp>
          <p:nvSpPr>
            <p:cNvPr id="7" name="Textfeld 6"/>
            <p:cNvSpPr txBox="1"/>
            <p:nvPr/>
          </p:nvSpPr>
          <p:spPr>
            <a:xfrm>
              <a:off x="3059832" y="2276872"/>
              <a:ext cx="3096344" cy="156966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marL="361950" indent="-361950" algn="ctr"/>
              <a:r>
                <a:rPr lang="de-DE" sz="2400" b="1" dirty="0" smtClean="0">
                  <a:solidFill>
                    <a:schemeClr val="bg1"/>
                  </a:solidFill>
                </a:rPr>
                <a:t>Q4 </a:t>
              </a:r>
              <a:r>
                <a:rPr lang="de-DE" sz="2400" b="1" dirty="0" err="1" smtClean="0">
                  <a:solidFill>
                    <a:schemeClr val="bg1"/>
                  </a:solidFill>
                </a:rPr>
                <a:t>Is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 there a </a:t>
              </a:r>
              <a:r>
                <a:rPr lang="de-DE" sz="2400" b="1" dirty="0" err="1" smtClean="0">
                  <a:solidFill>
                    <a:schemeClr val="bg1"/>
                  </a:solidFill>
                </a:rPr>
                <a:t>future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 for </a:t>
              </a:r>
              <a:r>
                <a:rPr lang="de-DE" sz="2400" b="1" dirty="0" err="1" smtClean="0">
                  <a:solidFill>
                    <a:schemeClr val="bg1"/>
                  </a:solidFill>
                </a:rPr>
                <a:t>commercial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 publishing in science?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771800" y="1556792"/>
              <a:ext cx="36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/>
                <a:t>Kurzer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Exkurs</a:t>
              </a:r>
              <a:endParaRPr lang="en-US" sz="28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971600" y="4891807"/>
            <a:ext cx="72008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Verlagswirtschaft  entwickelt kommerzielle Open-Access-Modelle mit angemessener Finanzierung</a:t>
            </a:r>
            <a:endParaRPr lang="de-DE" sz="2200" dirty="0"/>
          </a:p>
        </p:txBody>
      </p:sp>
      <p:sp>
        <p:nvSpPr>
          <p:cNvPr id="17" name="Textfeld 16"/>
          <p:cNvSpPr txBox="1"/>
          <p:nvPr/>
        </p:nvSpPr>
        <p:spPr>
          <a:xfrm>
            <a:off x="971600" y="3883695"/>
            <a:ext cx="72008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Verlagswirtschaft setzt den Zugriff auf die primären Dokumente frei (</a:t>
            </a:r>
            <a:r>
              <a:rPr lang="de-DE" sz="2200" dirty="0" err="1" smtClean="0"/>
              <a:t>libre</a:t>
            </a:r>
            <a:r>
              <a:rPr lang="de-DE" sz="2200" dirty="0" smtClean="0"/>
              <a:t> et </a:t>
            </a:r>
            <a:r>
              <a:rPr lang="de-DE" sz="2200" dirty="0" err="1" smtClean="0"/>
              <a:t>gratuit</a:t>
            </a:r>
            <a:r>
              <a:rPr lang="de-DE" sz="2200" dirty="0" smtClean="0"/>
              <a:t>) </a:t>
            </a:r>
            <a:endParaRPr lang="de-DE" sz="2200" dirty="0"/>
          </a:p>
        </p:txBody>
      </p:sp>
      <p:sp>
        <p:nvSpPr>
          <p:cNvPr id="20" name="Textfeld 19"/>
          <p:cNvSpPr txBox="1"/>
          <p:nvPr/>
        </p:nvSpPr>
        <p:spPr>
          <a:xfrm>
            <a:off x="971600" y="1196752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Das Leistungsmonopol  der Verlage als „Vorleger“ von Kapital und technisch-methodischen </a:t>
            </a:r>
            <a:r>
              <a:rPr lang="de-DE" sz="2200" dirty="0" err="1" smtClean="0"/>
              <a:t>Know</a:t>
            </a:r>
            <a:r>
              <a:rPr lang="de-DE" sz="2200" dirty="0" smtClean="0"/>
              <a:t> </a:t>
            </a:r>
            <a:r>
              <a:rPr lang="de-DE" sz="2200" dirty="0" err="1" smtClean="0"/>
              <a:t>How</a:t>
            </a:r>
            <a:r>
              <a:rPr lang="de-DE" sz="2200" dirty="0" smtClean="0"/>
              <a:t> zur öffentlichen Zugänglichmachung besteht nicht mehr.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99592" y="2492896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Das </a:t>
            </a:r>
            <a:r>
              <a:rPr lang="de-DE" sz="2200" dirty="0" err="1" smtClean="0"/>
              <a:t>Know</a:t>
            </a:r>
            <a:r>
              <a:rPr lang="de-DE" sz="2200" dirty="0" smtClean="0"/>
              <a:t> </a:t>
            </a:r>
            <a:r>
              <a:rPr lang="de-DE" sz="2200" dirty="0" err="1" smtClean="0"/>
              <a:t>how</a:t>
            </a:r>
            <a:r>
              <a:rPr lang="de-DE" sz="2200" dirty="0" smtClean="0"/>
              <a:t> der Verlagswirtschaft wird aber auch weiter im wissenschaftlichen Publikationsbereich gebraucht – unter den Bedingungen:</a:t>
            </a:r>
            <a:endParaRPr lang="de-DE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2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827584" y="76470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/>
              <a:t>Perspektive 1: </a:t>
            </a:r>
            <a:r>
              <a:rPr lang="de-DE" sz="2400" dirty="0" smtClean="0"/>
              <a:t>Je restriktiver das Urheberrecht ist und bleibt, desto eher wird Open Access der offene freie Standard wissenschaftlicher Publikation. 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99592" y="249289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/>
              <a:t>Perspektive 2:</a:t>
            </a:r>
            <a:r>
              <a:rPr lang="de-DE" sz="2400" dirty="0" smtClean="0"/>
              <a:t> Immer mehr kommerzielle Verwerter (Verlage) entwickeln Geschäftsmodelle unter Anerkennung von Wissen und Information als frei verfügbare Gemeingüter (</a:t>
            </a:r>
            <a:r>
              <a:rPr lang="de-DE" sz="2400" dirty="0" err="1" smtClean="0"/>
              <a:t>Commons</a:t>
            </a:r>
            <a:r>
              <a:rPr lang="de-DE" sz="2400" dirty="0" smtClean="0"/>
              <a:t>) – also </a:t>
            </a:r>
            <a:r>
              <a:rPr lang="de-DE" sz="2400" dirty="0" err="1" smtClean="0"/>
              <a:t>OA</a:t>
            </a:r>
            <a:r>
              <a:rPr lang="de-DE" sz="2400" dirty="0" smtClean="0"/>
              <a:t>-Modelle</a:t>
            </a:r>
            <a:endParaRPr lang="de-DE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430761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dirty="0" smtClean="0"/>
              <a:t>Gegenwärtig zeichnet sich ab, </a:t>
            </a:r>
            <a:r>
              <a:rPr lang="de-DE" sz="2400" dirty="0" err="1" smtClean="0"/>
              <a:t>dass</a:t>
            </a:r>
            <a:r>
              <a:rPr lang="de-DE" sz="2400" dirty="0" smtClean="0"/>
              <a:t> die öffentliche Hand bereit ist, über verschiedene Modelle diese kommerziellen Open-Access-Leistungen finanziell abzusichern.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827584" y="76470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/>
              <a:t>Perspektive 3</a:t>
            </a:r>
            <a:r>
              <a:rPr lang="de-DE" sz="2400" dirty="0" smtClean="0"/>
              <a:t>: Ergänzend oder alternativ zu den kommerziellen </a:t>
            </a:r>
            <a:r>
              <a:rPr lang="de-DE" sz="2400" dirty="0" err="1" smtClean="0"/>
              <a:t>OA.Modellen</a:t>
            </a:r>
            <a:r>
              <a:rPr lang="de-DE" sz="2400" dirty="0" smtClean="0"/>
              <a:t> ist zu erwarten, </a:t>
            </a:r>
            <a:r>
              <a:rPr lang="de-DE" sz="2400" dirty="0" err="1" smtClean="0"/>
              <a:t>dass</a:t>
            </a:r>
            <a:r>
              <a:rPr lang="de-DE" sz="2400" dirty="0" smtClean="0"/>
              <a:t> sich stärker noch als bislang zunehmend Publikationsmodelle nach dem Prinzip „</a:t>
            </a:r>
            <a:r>
              <a:rPr lang="de-DE" sz="2400" b="1" dirty="0" smtClean="0"/>
              <a:t>Open Access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by</a:t>
            </a:r>
            <a:r>
              <a:rPr lang="de-DE" sz="2400" b="1" dirty="0" smtClean="0"/>
              <a:t> Science </a:t>
            </a:r>
            <a:r>
              <a:rPr lang="de-DE" sz="2400" dirty="0" smtClean="0"/>
              <a:t>- aus der Wissenschaft für die Wissenschaft“  entwickeln werden. 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321297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/>
              <a:t>Perspektive 4</a:t>
            </a:r>
            <a:r>
              <a:rPr lang="de-DE" sz="2400" dirty="0" smtClean="0"/>
              <a:t>: Ergänzend oder alternativ zu (2) und (3) werden neue </a:t>
            </a:r>
            <a:r>
              <a:rPr lang="de-DE" sz="2400" b="1" dirty="0" err="1" smtClean="0"/>
              <a:t>lizenz</a:t>
            </a:r>
            <a:r>
              <a:rPr lang="de-DE" sz="2400" b="1" dirty="0" smtClean="0"/>
              <a:t>- und gebührenpflichtige  Informationsangebote mit informationellen Mehrwertleistungen </a:t>
            </a:r>
            <a:r>
              <a:rPr lang="de-DE" sz="2400" dirty="0" smtClean="0"/>
              <a:t>auf der Grundlage der frei verfügbaren Ausgangsmaterialien von den kommerziellen Verlagen erstellt und angeboten werden. </a:t>
            </a:r>
            <a:endParaRPr lang="de-DE" sz="2200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Q4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49" name="Gruppieren 48"/>
          <p:cNvGrpSpPr/>
          <p:nvPr/>
        </p:nvGrpSpPr>
        <p:grpSpPr>
          <a:xfrm>
            <a:off x="5292080" y="1040778"/>
            <a:ext cx="3456384" cy="1308102"/>
            <a:chOff x="5292080" y="1040778"/>
            <a:chExt cx="3456384" cy="1308102"/>
          </a:xfrm>
        </p:grpSpPr>
        <p:sp>
          <p:nvSpPr>
            <p:cNvPr id="14" name="Rechteck 13"/>
            <p:cNvSpPr/>
            <p:nvPr/>
          </p:nvSpPr>
          <p:spPr>
            <a:xfrm>
              <a:off x="5292080" y="1586409"/>
              <a:ext cx="3456384" cy="762471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open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access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(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gratuit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et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libre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)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to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information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objects</a:t>
              </a:r>
              <a:endParaRPr lang="de-DE" sz="2200" b="1" dirty="0" smtClean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Nach oben gebogener Pfeil 16"/>
            <p:cNvSpPr/>
            <p:nvPr/>
          </p:nvSpPr>
          <p:spPr bwMode="auto">
            <a:xfrm flipV="1">
              <a:off x="6156176" y="1040778"/>
              <a:ext cx="532048" cy="473623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3" name="Gruppieren 18"/>
          <p:cNvGrpSpPr/>
          <p:nvPr/>
        </p:nvGrpSpPr>
        <p:grpSpPr>
          <a:xfrm>
            <a:off x="971600" y="1082353"/>
            <a:ext cx="3086525" cy="977334"/>
            <a:chOff x="971600" y="1052736"/>
            <a:chExt cx="3086525" cy="977334"/>
          </a:xfrm>
        </p:grpSpPr>
        <p:sp>
          <p:nvSpPr>
            <p:cNvPr id="20" name="Nach oben gebogener Pfeil 19"/>
            <p:cNvSpPr/>
            <p:nvPr/>
          </p:nvSpPr>
          <p:spPr bwMode="auto">
            <a:xfrm rot="10800000">
              <a:off x="2195736" y="1052736"/>
              <a:ext cx="609600" cy="457200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971600" y="1599183"/>
              <a:ext cx="3086525" cy="43088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Commercial IM-</a:t>
              </a:r>
              <a:r>
                <a:rPr lang="de-DE" sz="2200" b="1" dirty="0" err="1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activities</a:t>
              </a:r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 </a:t>
              </a:r>
              <a:endParaRPr lang="de-DE" sz="2200" b="1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4" name="Gruppieren 21"/>
          <p:cNvGrpSpPr/>
          <p:nvPr/>
        </p:nvGrpSpPr>
        <p:grpSpPr>
          <a:xfrm>
            <a:off x="323528" y="2204864"/>
            <a:ext cx="2800225" cy="1058959"/>
            <a:chOff x="323528" y="2636912"/>
            <a:chExt cx="2800225" cy="1058959"/>
          </a:xfrm>
        </p:grpSpPr>
        <p:sp>
          <p:nvSpPr>
            <p:cNvPr id="23" name="Textfeld 22"/>
            <p:cNvSpPr txBox="1">
              <a:spLocks noChangeArrowheads="1"/>
            </p:cNvSpPr>
            <p:nvPr/>
          </p:nvSpPr>
          <p:spPr bwMode="auto">
            <a:xfrm>
              <a:off x="323528" y="2996952"/>
              <a:ext cx="2800225" cy="6989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Business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models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für value-added products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4" name="Pfeil nach unten 23"/>
            <p:cNvSpPr/>
            <p:nvPr/>
          </p:nvSpPr>
          <p:spPr>
            <a:xfrm>
              <a:off x="1475656" y="2636912"/>
              <a:ext cx="157349" cy="332098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6552220" y="3799630"/>
            <a:ext cx="2052228" cy="1717602"/>
            <a:chOff x="6552220" y="3926261"/>
            <a:chExt cx="2052228" cy="1717602"/>
          </a:xfrm>
        </p:grpSpPr>
        <p:sp>
          <p:nvSpPr>
            <p:cNvPr id="27" name="Textfeld 22"/>
            <p:cNvSpPr txBox="1">
              <a:spLocks noChangeArrowheads="1"/>
            </p:cNvSpPr>
            <p:nvPr/>
          </p:nvSpPr>
          <p:spPr bwMode="auto">
            <a:xfrm>
              <a:off x="6552220" y="4267835"/>
              <a:ext cx="2052228" cy="137602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legally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protected by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free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licences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(cf. CC-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3.0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Unported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)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cxnSp>
          <p:nvCxnSpPr>
            <p:cNvPr id="30" name="Gerade Verbindung 29"/>
            <p:cNvCxnSpPr/>
            <p:nvPr/>
          </p:nvCxnSpPr>
          <p:spPr>
            <a:xfrm>
              <a:off x="7485484" y="392626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46"/>
          <p:cNvGrpSpPr/>
          <p:nvPr/>
        </p:nvGrpSpPr>
        <p:grpSpPr>
          <a:xfrm>
            <a:off x="6444208" y="2564904"/>
            <a:ext cx="2340260" cy="1397514"/>
            <a:chOff x="6444208" y="2924944"/>
            <a:chExt cx="2340260" cy="1397514"/>
          </a:xfrm>
        </p:grpSpPr>
        <p:cxnSp>
          <p:nvCxnSpPr>
            <p:cNvPr id="33" name="Gerade Verbindung 32"/>
            <p:cNvCxnSpPr/>
            <p:nvPr/>
          </p:nvCxnSpPr>
          <p:spPr>
            <a:xfrm>
              <a:off x="7524328" y="2924944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22"/>
            <p:cNvSpPr txBox="1">
              <a:spLocks noChangeArrowheads="1"/>
            </p:cNvSpPr>
            <p:nvPr/>
          </p:nvSpPr>
          <p:spPr bwMode="auto">
            <a:xfrm>
              <a:off x="6444208" y="3284984"/>
              <a:ext cx="2340260" cy="103747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realized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according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to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for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and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science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8" name="Rectangle 1067"/>
          <p:cNvSpPr>
            <a:spLocks noChangeArrowheads="1"/>
          </p:cNvSpPr>
          <p:nvPr/>
        </p:nvSpPr>
        <p:spPr bwMode="auto">
          <a:xfrm>
            <a:off x="35496" y="3516825"/>
            <a:ext cx="3672408" cy="2864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multimedia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presentation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hypertextification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dossiers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summaries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translations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retrieval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text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and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data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mining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tools</a:t>
            </a:r>
            <a:endParaRPr lang="de-DE" sz="2000" b="1" dirty="0" smtClean="0">
              <a:solidFill>
                <a:srgbClr val="002060"/>
              </a:solidFill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innovative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reviewing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models</a:t>
            </a:r>
            <a:endParaRPr lang="de-DE" sz="2000" b="1" dirty="0">
              <a:solidFill>
                <a:srgbClr val="002060"/>
              </a:solidFill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personal und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institutional</a:t>
            </a:r>
            <a:endParaRPr lang="de-DE" sz="2000" b="1" dirty="0" smtClean="0">
              <a:solidFill>
                <a:srgbClr val="002060"/>
              </a:solidFill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background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information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etc. etc.</a:t>
            </a:r>
          </a:p>
        </p:txBody>
      </p:sp>
      <p:cxnSp>
        <p:nvCxnSpPr>
          <p:cNvPr id="45" name="Gerade Verbindung 44"/>
          <p:cNvCxnSpPr/>
          <p:nvPr/>
        </p:nvCxnSpPr>
        <p:spPr>
          <a:xfrm>
            <a:off x="1475656" y="3284984"/>
            <a:ext cx="0" cy="3805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843808" y="725795"/>
            <a:ext cx="30480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Commons-based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information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markets</a:t>
            </a: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41" name="Gruppieren 40"/>
          <p:cNvGrpSpPr/>
          <p:nvPr/>
        </p:nvGrpSpPr>
        <p:grpSpPr>
          <a:xfrm>
            <a:off x="3347864" y="2132856"/>
            <a:ext cx="2592288" cy="1132495"/>
            <a:chOff x="3347864" y="2564904"/>
            <a:chExt cx="2592288" cy="1132495"/>
          </a:xfrm>
        </p:grpSpPr>
        <p:sp>
          <p:nvSpPr>
            <p:cNvPr id="38" name="Pfeil nach unten 37"/>
            <p:cNvSpPr/>
            <p:nvPr/>
          </p:nvSpPr>
          <p:spPr>
            <a:xfrm>
              <a:off x="3851919" y="2564904"/>
              <a:ext cx="195836" cy="329977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  <p:sp>
          <p:nvSpPr>
            <p:cNvPr id="39" name="Textfeld 22"/>
            <p:cNvSpPr txBox="1">
              <a:spLocks noChangeArrowheads="1"/>
            </p:cNvSpPr>
            <p:nvPr/>
          </p:nvSpPr>
          <p:spPr bwMode="auto">
            <a:xfrm>
              <a:off x="3347864" y="2998480"/>
              <a:ext cx="2592288" cy="6989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Commercial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OA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-publishing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5004048" y="3717032"/>
            <a:ext cx="1368152" cy="792088"/>
            <a:chOff x="5004048" y="3717032"/>
            <a:chExt cx="1368152" cy="792088"/>
          </a:xfrm>
        </p:grpSpPr>
        <p:sp>
          <p:nvSpPr>
            <p:cNvPr id="25" name="Textfeld 22"/>
            <p:cNvSpPr txBox="1">
              <a:spLocks noChangeArrowheads="1"/>
            </p:cNvSpPr>
            <p:nvPr/>
          </p:nvSpPr>
          <p:spPr bwMode="auto">
            <a:xfrm>
              <a:off x="5004048" y="4148755"/>
              <a:ext cx="1368152" cy="36036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secondary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37" name="Pfeil nach unten 36"/>
            <p:cNvSpPr/>
            <p:nvPr/>
          </p:nvSpPr>
          <p:spPr>
            <a:xfrm>
              <a:off x="5508104" y="3717032"/>
              <a:ext cx="195836" cy="329977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3491880" y="3717032"/>
            <a:ext cx="1368152" cy="792088"/>
            <a:chOff x="3491880" y="3717032"/>
            <a:chExt cx="1368152" cy="792088"/>
          </a:xfrm>
        </p:grpSpPr>
        <p:sp>
          <p:nvSpPr>
            <p:cNvPr id="35" name="Pfeil nach unten 34"/>
            <p:cNvSpPr/>
            <p:nvPr/>
          </p:nvSpPr>
          <p:spPr>
            <a:xfrm>
              <a:off x="4067943" y="3717032"/>
              <a:ext cx="195836" cy="329977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  <p:sp>
          <p:nvSpPr>
            <p:cNvPr id="29" name="Textfeld 22"/>
            <p:cNvSpPr txBox="1">
              <a:spLocks noChangeArrowheads="1"/>
            </p:cNvSpPr>
            <p:nvPr/>
          </p:nvSpPr>
          <p:spPr bwMode="auto">
            <a:xfrm>
              <a:off x="3491880" y="4148755"/>
              <a:ext cx="1368152" cy="36036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primary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995936" y="4581128"/>
            <a:ext cx="2052228" cy="1080120"/>
            <a:chOff x="3995936" y="4581128"/>
            <a:chExt cx="2052228" cy="1080120"/>
          </a:xfrm>
        </p:grpSpPr>
        <p:sp>
          <p:nvSpPr>
            <p:cNvPr id="50" name="Pfeil nach unten 49"/>
            <p:cNvSpPr/>
            <p:nvPr/>
          </p:nvSpPr>
          <p:spPr>
            <a:xfrm>
              <a:off x="4067944" y="4581128"/>
              <a:ext cx="195836" cy="329977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  <p:sp>
          <p:nvSpPr>
            <p:cNvPr id="32" name="Textfeld 22"/>
            <p:cNvSpPr txBox="1">
              <a:spLocks noChangeArrowheads="1"/>
            </p:cNvSpPr>
            <p:nvPr/>
          </p:nvSpPr>
          <p:spPr bwMode="auto">
            <a:xfrm>
              <a:off x="3995936" y="4962329"/>
              <a:ext cx="2052228" cy="69891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cs typeface="Arial" pitchFamily="34" charset="0"/>
                </a:rPr>
                <a:t>t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o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financed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the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public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(?)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44624"/>
            <a:ext cx="8136904" cy="864096"/>
          </a:xfrm>
          <a:solidFill>
            <a:srgbClr val="002060"/>
          </a:solidFill>
        </p:spPr>
        <p:txBody>
          <a:bodyPr anchor="ctr" anchorCtr="1"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Open Access European Journal of Information Science EIS</a:t>
            </a:r>
            <a:endParaRPr lang="de-DE" sz="1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2267744" y="1052736"/>
            <a:ext cx="4320480" cy="648072"/>
          </a:xfrm>
          <a:solidFill>
            <a:srgbClr val="002060"/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Questions - Challenges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7544" y="1844824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52438" indent="-452438"/>
            <a:r>
              <a:rPr lang="de-DE" sz="2400" b="1" dirty="0" smtClean="0">
                <a:solidFill>
                  <a:srgbClr val="002060"/>
                </a:solidFill>
              </a:rPr>
              <a:t>Q1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information science journal?</a:t>
            </a:r>
            <a:endParaRPr lang="de-DE" sz="2400" b="1" i="1" dirty="0">
              <a:solidFill>
                <a:srgbClr val="00206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2534707"/>
            <a:ext cx="792088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Q2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</a:t>
            </a:r>
            <a:r>
              <a:rPr lang="de-DE" sz="2400" b="1" i="1" dirty="0" smtClean="0">
                <a:solidFill>
                  <a:srgbClr val="002060"/>
                </a:solidFill>
              </a:rPr>
              <a:t>another European information science journal/publication platform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67544" y="3593922"/>
            <a:ext cx="792088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Q3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need for a information science publication </a:t>
            </a:r>
            <a:r>
              <a:rPr lang="de-DE" sz="2400" b="1" i="1" dirty="0" smtClean="0">
                <a:solidFill>
                  <a:srgbClr val="002060"/>
                </a:solidFill>
              </a:rPr>
              <a:t>platform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as</a:t>
            </a:r>
            <a:r>
              <a:rPr lang="de-DE" sz="2400" b="1" i="1" dirty="0" smtClean="0">
                <a:solidFill>
                  <a:srgbClr val="002060"/>
                </a:solidFill>
              </a:rPr>
              <a:t> an initiative from science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itself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67544" y="4653136"/>
            <a:ext cx="792088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rgbClr val="002060"/>
                </a:solidFill>
              </a:rPr>
              <a:t>Q4 </a:t>
            </a:r>
            <a:r>
              <a:rPr lang="de-DE" sz="2400" b="1" dirty="0" err="1" smtClean="0">
                <a:solidFill>
                  <a:srgbClr val="002060"/>
                </a:solidFill>
              </a:rPr>
              <a:t>Is</a:t>
            </a:r>
            <a:r>
              <a:rPr lang="de-DE" sz="2400" b="1" dirty="0" smtClean="0">
                <a:solidFill>
                  <a:srgbClr val="002060"/>
                </a:solidFill>
              </a:rPr>
              <a:t> there a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future</a:t>
            </a:r>
            <a:r>
              <a:rPr lang="de-DE" sz="2400" b="1" i="1" dirty="0" smtClean="0">
                <a:solidFill>
                  <a:srgbClr val="002060"/>
                </a:solidFill>
              </a:rPr>
              <a:t> for </a:t>
            </a:r>
            <a:r>
              <a:rPr lang="de-DE" sz="2400" b="1" i="1" dirty="0" err="1" smtClean="0">
                <a:solidFill>
                  <a:srgbClr val="002060"/>
                </a:solidFill>
              </a:rPr>
              <a:t>commercial</a:t>
            </a:r>
            <a:r>
              <a:rPr lang="de-DE" sz="2400" b="1" i="1" dirty="0" smtClean="0">
                <a:solidFill>
                  <a:srgbClr val="002060"/>
                </a:solidFill>
              </a:rPr>
              <a:t> publishing </a:t>
            </a:r>
            <a:r>
              <a:rPr lang="de-DE" sz="2400" b="1" dirty="0" smtClean="0">
                <a:solidFill>
                  <a:srgbClr val="002060"/>
                </a:solidFill>
              </a:rPr>
              <a:t>in science?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059832" y="2060848"/>
            <a:ext cx="3168352" cy="648072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zurück zu EIS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Arbeitsbereiche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27584" y="1340768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buFont typeface="Wingdings" pitchFamily="2" charset="2"/>
              <a:buChar char="Ø"/>
            </a:pPr>
            <a:r>
              <a:rPr lang="de-DE" sz="2400" dirty="0" smtClean="0"/>
              <a:t>Realisierung der Basisfunktionalitäten einer elektronischen Zeitschrift, einschließlich </a:t>
            </a:r>
            <a:r>
              <a:rPr lang="de-DE" sz="2400" dirty="0" err="1" smtClean="0"/>
              <a:t>Reviewing</a:t>
            </a:r>
            <a:r>
              <a:rPr lang="de-DE" sz="2400" dirty="0" smtClean="0"/>
              <a:t> und der entsprechenden Managementfunktionen wie z.B. Plagiatskontrolle</a:t>
            </a:r>
          </a:p>
          <a:p>
            <a:pPr marL="266700" lvl="0" indent="-266700">
              <a:buFont typeface="Wingdings" pitchFamily="2" charset="2"/>
              <a:buChar char="Ø"/>
            </a:pPr>
            <a:endParaRPr lang="de-DE" sz="2400" dirty="0" smtClean="0"/>
          </a:p>
          <a:p>
            <a:pPr marL="266700" lvl="0" indent="-266700">
              <a:buFont typeface="Wingdings" pitchFamily="2" charset="2"/>
              <a:buChar char="Ø"/>
            </a:pPr>
            <a:r>
              <a:rPr lang="de-DE" sz="2400" dirty="0" smtClean="0"/>
              <a:t>Einbindung der einfachen sozialen und kommunikativen Dienste</a:t>
            </a:r>
          </a:p>
          <a:p>
            <a:pPr marL="266700" lvl="0" indent="-266700">
              <a:buFont typeface="Wingdings" pitchFamily="2" charset="2"/>
              <a:buChar char="Ø"/>
            </a:pPr>
            <a:endParaRPr lang="de-DE" sz="2400" dirty="0" smtClean="0"/>
          </a:p>
          <a:p>
            <a:pPr marL="266700" lvl="0" indent="-266700">
              <a:buFont typeface="Wingdings" pitchFamily="2" charset="2"/>
              <a:buChar char="Ø"/>
            </a:pPr>
            <a:r>
              <a:rPr lang="de-DE" sz="2400" dirty="0" smtClean="0"/>
              <a:t>Einbindung der erweiterten Mehrwertfunktionen und Erarbeitung der Nachhaltigkeitskonzeption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Module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27584" y="1340768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EIS-Website (englischsprachig)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EIS-Funktionalität „</a:t>
            </a:r>
            <a:r>
              <a:rPr lang="de-DE" sz="2400" dirty="0" err="1" smtClean="0"/>
              <a:t>Contributing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EIS“ (für Autoren, Kommentatoren)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EIS-Funktionalität „</a:t>
            </a:r>
            <a:r>
              <a:rPr lang="de-DE" sz="2400" dirty="0" err="1" smtClean="0"/>
              <a:t>Using</a:t>
            </a:r>
            <a:r>
              <a:rPr lang="de-DE" sz="2400" dirty="0" smtClean="0"/>
              <a:t> EIS“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EIS-Funktionalität „</a:t>
            </a:r>
            <a:r>
              <a:rPr lang="de-DE" sz="2400" dirty="0" err="1" smtClean="0"/>
              <a:t>Reviewing</a:t>
            </a:r>
            <a:r>
              <a:rPr lang="de-DE" sz="2400" dirty="0" smtClean="0"/>
              <a:t>“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EIS-Funktionalität „Aufbereitung - Mehrwerteffekte“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 Funktionalität „Soziale und kommunikative Dienste“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EIS-Management (technisch)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EIS-Management (organisatorisch)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400" dirty="0" smtClean="0"/>
              <a:t>EIS-Nachhaltigkeit 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Module 5 </a:t>
            </a:r>
            <a:r>
              <a:rPr lang="de-DE" sz="2400" dirty="0" smtClean="0">
                <a:solidFill>
                  <a:schemeClr val="bg1"/>
                </a:solidFill>
              </a:rPr>
              <a:t>Aufbereitung - Mehrwerteffekte</a:t>
            </a:r>
            <a:endParaRPr lang="de-DE" sz="2400" dirty="0" smtClean="0">
              <a:solidFill>
                <a:schemeClr val="bg1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27584" y="1340768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indent="-534988"/>
            <a:r>
              <a:rPr lang="de-DE" sz="2400" dirty="0" smtClean="0"/>
              <a:t>5.1  Layouts für die Einreichung und Präsentation der Online-Manuskripte</a:t>
            </a:r>
          </a:p>
          <a:p>
            <a:pPr marL="534988" indent="-534988"/>
            <a:r>
              <a:rPr lang="de-DE" sz="2400" dirty="0" smtClean="0"/>
              <a:t>5.2  Visualisierung der Daten aus den </a:t>
            </a:r>
            <a:r>
              <a:rPr lang="de-DE" sz="2400" dirty="0" err="1" smtClean="0"/>
              <a:t>Metriken</a:t>
            </a:r>
            <a:endParaRPr lang="de-DE" sz="2400" dirty="0" smtClean="0"/>
          </a:p>
          <a:p>
            <a:pPr marL="534988" indent="-534988"/>
            <a:r>
              <a:rPr lang="de-DE" sz="2400" dirty="0" smtClean="0"/>
              <a:t>5.3  Semantische Kontrolle des </a:t>
            </a:r>
            <a:r>
              <a:rPr lang="de-DE" sz="2400" dirty="0" err="1" smtClean="0"/>
              <a:t>Tagging</a:t>
            </a:r>
            <a:r>
              <a:rPr lang="de-DE" sz="2400" dirty="0" smtClean="0"/>
              <a:t>-Vokabulars</a:t>
            </a:r>
          </a:p>
          <a:p>
            <a:pPr marL="534988" indent="-534988"/>
            <a:r>
              <a:rPr lang="de-DE" sz="2400" dirty="0" smtClean="0"/>
              <a:t>5.4  Einbindung einer semantischen Suche gemäß einer semantischen Repräsentation</a:t>
            </a:r>
          </a:p>
          <a:p>
            <a:pPr marL="534988" indent="-534988"/>
            <a:r>
              <a:rPr lang="de-DE" sz="2400" dirty="0" smtClean="0"/>
              <a:t>	von Artikeln </a:t>
            </a:r>
          </a:p>
          <a:p>
            <a:pPr marL="534988" indent="-534988"/>
            <a:r>
              <a:rPr lang="de-DE" sz="2400" dirty="0" smtClean="0"/>
              <a:t>5.5  Exploration der Möglichkeiten automatischer Inhaltsanalysen (z.B. automatisches </a:t>
            </a:r>
            <a:r>
              <a:rPr lang="de-DE" sz="2400" dirty="0" err="1" smtClean="0"/>
              <a:t>Indexing</a:t>
            </a:r>
            <a:r>
              <a:rPr lang="de-DE" sz="2400" dirty="0" smtClean="0"/>
              <a:t> und </a:t>
            </a:r>
            <a:r>
              <a:rPr lang="de-DE" sz="2400" dirty="0" err="1" smtClean="0"/>
              <a:t>Summarizing</a:t>
            </a:r>
            <a:r>
              <a:rPr lang="de-DE" sz="2400" dirty="0" smtClean="0"/>
              <a:t>)</a:t>
            </a:r>
          </a:p>
          <a:p>
            <a:pPr marL="534988" indent="-534988"/>
            <a:r>
              <a:rPr lang="de-DE" sz="2400" dirty="0" smtClean="0"/>
              <a:t>5.6  Design/Realisierung von Kommunikations-</a:t>
            </a:r>
            <a:r>
              <a:rPr lang="de-DE" sz="2400" dirty="0" err="1" smtClean="0"/>
              <a:t>funktionen</a:t>
            </a:r>
            <a:r>
              <a:rPr lang="de-DE" sz="2400" dirty="0" smtClean="0"/>
              <a:t> für die verschiedenen Foren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Beteiligte Personen/Institutionen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331640" y="1052736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smtClean="0"/>
              <a:t>Antragsteller: </a:t>
            </a:r>
            <a:r>
              <a:rPr lang="de-DE" sz="2000" dirty="0" smtClean="0"/>
              <a:t>Prof. Kuhlen – Prof. </a:t>
            </a:r>
            <a:r>
              <a:rPr lang="de-DE" sz="2000" dirty="0" err="1" smtClean="0"/>
              <a:t>Womser</a:t>
            </a:r>
            <a:r>
              <a:rPr lang="de-DE" sz="2000" dirty="0" smtClean="0"/>
              <a:t> Hacker </a:t>
            </a:r>
            <a:r>
              <a:rPr lang="de-DE" sz="2000" b="1" dirty="0" smtClean="0"/>
              <a:t>(</a:t>
            </a:r>
            <a:r>
              <a:rPr lang="de-DE" sz="2000" dirty="0" smtClean="0"/>
              <a:t>Institut für Informationswissenschaft und Sprachtechnologie an der Universität Hildesheim </a:t>
            </a:r>
            <a:r>
              <a:rPr lang="de-DE" sz="2000" b="1" dirty="0" smtClean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331640" y="222286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smtClean="0"/>
              <a:t>Basis-Funktionalität Software und Hosting: </a:t>
            </a:r>
            <a:r>
              <a:rPr lang="de-DE" sz="2000" dirty="0" smtClean="0"/>
              <a:t>Open Access Science Editors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Authors</a:t>
            </a:r>
            <a:r>
              <a:rPr lang="de-DE" sz="2000" dirty="0" smtClean="0"/>
              <a:t> Society (</a:t>
            </a:r>
            <a:r>
              <a:rPr lang="de-DE" sz="2000" dirty="0" err="1" smtClean="0"/>
              <a:t>OAseas</a:t>
            </a:r>
            <a:r>
              <a:rPr lang="de-DE" sz="2000" dirty="0" smtClean="0"/>
              <a:t>) e.V. (Berlin) (Thomas </a:t>
            </a:r>
            <a:r>
              <a:rPr lang="de-DE" sz="2000" dirty="0" err="1" smtClean="0"/>
              <a:t>Severiens</a:t>
            </a:r>
            <a:r>
              <a:rPr lang="de-DE" sz="2000" dirty="0" smtClean="0"/>
              <a:t>) / Institute </a:t>
            </a:r>
            <a:r>
              <a:rPr lang="de-DE" sz="2000" dirty="0" err="1" smtClean="0"/>
              <a:t>for</a:t>
            </a:r>
            <a:r>
              <a:rPr lang="de-DE" sz="2000" dirty="0" smtClean="0"/>
              <a:t> Science Networking Oldenburg GmbH (Prof. Hilf)</a:t>
            </a:r>
            <a:endParaRPr lang="de-DE" sz="2000" b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1331640" y="370077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smtClean="0"/>
              <a:t>Entwicklung von Mehrwertfunktionen</a:t>
            </a:r>
            <a:r>
              <a:rPr lang="de-DE" sz="2000" dirty="0" smtClean="0"/>
              <a:t>: </a:t>
            </a:r>
            <a:r>
              <a:rPr lang="de-DE" sz="2000" dirty="0" err="1" smtClean="0"/>
              <a:t>Know</a:t>
            </a:r>
            <a:r>
              <a:rPr lang="de-DE" sz="2000" dirty="0" smtClean="0"/>
              <a:t>-Center an der Technischen Universität Graz (Direktorin Dr. Stefanie </a:t>
            </a:r>
            <a:r>
              <a:rPr lang="de-DE" sz="2000" dirty="0" err="1" smtClean="0"/>
              <a:t>Lindstaedt</a:t>
            </a:r>
            <a:r>
              <a:rPr lang="de-DE" sz="2000" dirty="0" smtClean="0"/>
              <a:t>)</a:t>
            </a:r>
            <a:endParaRPr lang="de-DE" sz="2000" b="1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1331640" y="4563125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smtClean="0"/>
              <a:t>Redaktionelle und technische Unterstützung</a:t>
            </a:r>
            <a:r>
              <a:rPr lang="de-DE" sz="2000" dirty="0" smtClean="0"/>
              <a:t>:  Institut für Informationswissenschaft und Wirtschaftsinformatik an der Universität Graz (Prof. Schlögl)</a:t>
            </a:r>
            <a:endParaRPr lang="de-DE" sz="2000" b="1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403648" y="573325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smtClean="0"/>
              <a:t>Konzeptionelle Unterstützung</a:t>
            </a:r>
            <a:r>
              <a:rPr lang="de-DE" sz="2000" dirty="0" smtClean="0"/>
              <a:t>: Hochschulverband für Informationswissenschaft (HI)  (Prof. Wolff, …)</a:t>
            </a:r>
            <a:endParaRPr lang="de-DE" sz="2000" b="1" dirty="0" smtClean="0"/>
          </a:p>
        </p:txBody>
      </p:sp>
      <p:sp>
        <p:nvSpPr>
          <p:cNvPr id="12" name="Pfeil nach rechts 11">
            <a:hlinkClick r:id="rId3" action="ppaction://hlinksldjump"/>
          </p:cNvPr>
          <p:cNvSpPr/>
          <p:nvPr/>
        </p:nvSpPr>
        <p:spPr>
          <a:xfrm>
            <a:off x="7884368" y="292494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Pfeil nach rechts 12">
            <a:hlinkClick r:id="rId4" action="ppaction://hlinksldjump"/>
          </p:cNvPr>
          <p:cNvSpPr/>
          <p:nvPr/>
        </p:nvSpPr>
        <p:spPr>
          <a:xfrm>
            <a:off x="7812360" y="59492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8" grpId="0"/>
      <p:bldP spid="10" grpId="0"/>
      <p:bldP spid="11" grpId="0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99592" y="112474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/>
            <a:r>
              <a:rPr lang="de-DE" sz="2400" dirty="0" smtClean="0"/>
              <a:t>Development </a:t>
            </a:r>
            <a:r>
              <a:rPr lang="de-DE" sz="2400" dirty="0" err="1" smtClean="0"/>
              <a:t>and</a:t>
            </a:r>
            <a:r>
              <a:rPr lang="de-DE" sz="2400" dirty="0" smtClean="0"/>
              <a:t> 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of EIS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coordinated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b="1" dirty="0" smtClean="0"/>
              <a:t>OAseas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23928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Open Access Science Editors and Authors Society</a:t>
            </a:r>
            <a:endParaRPr lang="en-US" b="1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56860"/>
            <a:ext cx="7200800" cy="500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feil nach links 5">
            <a:hlinkClick r:id="rId4" action="ppaction://hlinksldjump"/>
          </p:cNvPr>
          <p:cNvSpPr/>
          <p:nvPr/>
        </p:nvSpPr>
        <p:spPr>
          <a:xfrm>
            <a:off x="323528" y="6093296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Herausgeber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827584" y="1124744"/>
          <a:ext cx="7776863" cy="5418217"/>
        </p:xfrm>
        <a:graphic>
          <a:graphicData uri="http://schemas.openxmlformats.org/drawingml/2006/table">
            <a:tbl>
              <a:tblPr/>
              <a:tblGrid>
                <a:gridCol w="2200982"/>
                <a:gridCol w="1239474"/>
                <a:gridCol w="4336407"/>
              </a:tblGrid>
              <a:tr h="58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Times New Roman"/>
                          <a:cs typeface="Arial"/>
                        </a:rPr>
                        <a:t>Rainer </a:t>
                      </a:r>
                      <a:r>
                        <a:rPr lang="en-GB" sz="1400" b="1" dirty="0" err="1">
                          <a:latin typeface="Calibri"/>
                          <a:ea typeface="Times New Roman"/>
                          <a:cs typeface="Arial"/>
                        </a:rPr>
                        <a:t>Kuhlen</a:t>
                      </a:r>
                      <a:r>
                        <a:rPr lang="en-GB" sz="1400" b="1" dirty="0">
                          <a:latin typeface="Calibri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de-DE" sz="1400" b="1" dirty="0">
                          <a:latin typeface="Calibri"/>
                          <a:ea typeface="Times New Roman"/>
                          <a:cs typeface="Arial"/>
                        </a:rPr>
                        <a:t>geschäftsführender Herausgeber</a:t>
                      </a:r>
                      <a:r>
                        <a:rPr lang="en-GB" sz="1400" b="1" dirty="0"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de-DE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Deutschland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Fachbereich Informatik und Informationswissenschaft − Universität Konstanz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Isto Huvila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Schweden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Information Studies - School of Business and Economics 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Arial"/>
                        </a:rPr>
                        <a:t>−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Åbo Akademi University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Fidelia Ibekwe-SanJuan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Frankreich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Arial"/>
                        </a:rPr>
                        <a:t>Information &amp; Communication Studies − University of Lyon</a:t>
                      </a:r>
                      <a:endParaRPr lang="de-DE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Stefanie Lindstaedt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Österreich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Direktorin Know-Center an der Technischen Universität Graz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Christian Schlögl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Österreich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Institut für Informationswissenschaft und Wirtschaftsinformatik − Universität Graz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Wolfgang Semar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Schweiz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Institut für Informationswissenschaft − HTW Chur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Wolfgang G. Stock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Deutschland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Institut für Sprache und Information − Universität Düsseldorf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Christia</a:t>
                      </a: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n </a:t>
                      </a: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Wolff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Deutschland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Institut für Information und Medien, Sprache und Kultur − Universität Regensburg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Christa Womser-Hacker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Deutschland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latin typeface="Calibri"/>
                          <a:ea typeface="Times New Roman"/>
                          <a:cs typeface="Arial"/>
                        </a:rPr>
                        <a:t>Institut für Informationswissenschaft und Sprachtechnologie − Universität Hildesheim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Sirje Virkus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Estland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Arial"/>
                        </a:rPr>
                        <a:t>Department of Information Studies − Tallinn University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Maja Zumer 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Times New Roman"/>
                          <a:cs typeface="Arial"/>
                        </a:rPr>
                        <a:t>Slowenien</a:t>
                      </a:r>
                      <a:endParaRPr lang="de-DE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Arial"/>
                        </a:rPr>
                        <a:t>Library and Information Science − University of Ljubljana</a:t>
                      </a:r>
                      <a:endParaRPr lang="de-DE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Editorial Board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268760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 algn="ctr"/>
            <a:r>
              <a:rPr lang="de-DE" sz="2200" b="1" dirty="0" smtClean="0"/>
              <a:t>Zur Zeit haben 57 </a:t>
            </a:r>
            <a:r>
              <a:rPr lang="de-DE" sz="2200" b="1" dirty="0" err="1" smtClean="0"/>
              <a:t>Scholars</a:t>
            </a:r>
            <a:r>
              <a:rPr lang="de-DE" sz="2200" b="1" dirty="0" smtClean="0"/>
              <a:t> aus 21 Ländern zugesagt</a:t>
            </a:r>
          </a:p>
        </p:txBody>
      </p:sp>
      <p:grpSp>
        <p:nvGrpSpPr>
          <p:cNvPr id="41" name="Gruppieren 40"/>
          <p:cNvGrpSpPr/>
          <p:nvPr/>
        </p:nvGrpSpPr>
        <p:grpSpPr>
          <a:xfrm>
            <a:off x="1475656" y="1844824"/>
            <a:ext cx="2016224" cy="4545796"/>
            <a:chOff x="1403648" y="1844824"/>
            <a:chExt cx="2016224" cy="4545796"/>
          </a:xfrm>
        </p:grpSpPr>
        <p:sp>
          <p:nvSpPr>
            <p:cNvPr id="9" name="Textfeld 8"/>
            <p:cNvSpPr txBox="1"/>
            <p:nvPr/>
          </p:nvSpPr>
          <p:spPr>
            <a:xfrm>
              <a:off x="1403648" y="184482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Austria</a:t>
              </a:r>
              <a:r>
                <a:rPr lang="en-US" dirty="0" smtClean="0"/>
                <a:t>(10)</a:t>
              </a:r>
              <a:endParaRPr lang="en-US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403648" y="2366882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Belgium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403648" y="28889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Canada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403648" y="3410998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Croatia</a:t>
              </a:r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403648" y="393305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Denmark</a:t>
              </a:r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403648" y="445511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 Estonia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403648" y="497717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Finland</a:t>
              </a:r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403648" y="549923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France </a:t>
              </a:r>
              <a:r>
                <a:rPr lang="en-US" dirty="0" smtClean="0"/>
                <a:t>(3)</a:t>
              </a:r>
              <a:endParaRPr lang="en-US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403648" y="602128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Germany </a:t>
              </a:r>
              <a:r>
                <a:rPr lang="en-US" dirty="0" smtClean="0"/>
                <a:t>(16)</a:t>
              </a:r>
              <a:endParaRPr lang="en-US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3707904" y="1844824"/>
            <a:ext cx="1584176" cy="4617804"/>
            <a:chOff x="3635896" y="1844824"/>
            <a:chExt cx="1584176" cy="4617804"/>
          </a:xfrm>
        </p:grpSpPr>
        <p:sp>
          <p:nvSpPr>
            <p:cNvPr id="23" name="Textfeld 22"/>
            <p:cNvSpPr txBox="1"/>
            <p:nvPr/>
          </p:nvSpPr>
          <p:spPr>
            <a:xfrm>
              <a:off x="3635896" y="184482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Greece</a:t>
              </a:r>
              <a:r>
                <a:rPr lang="de-DE" b="1" dirty="0" smtClean="0"/>
                <a:t> </a:t>
              </a:r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635896" y="2375883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Hungary</a:t>
              </a:r>
              <a:r>
                <a:rPr lang="de-DE" b="1" dirty="0" smtClean="0"/>
                <a:t>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635896" y="290694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Ireland</a:t>
              </a:r>
              <a:r>
                <a:rPr lang="de-DE" b="1" dirty="0" smtClean="0"/>
                <a:t>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635896" y="3438001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Italy</a:t>
              </a:r>
              <a:r>
                <a:rPr lang="de-DE" b="1" dirty="0" smtClean="0"/>
                <a:t>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635896" y="39690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Lithuania</a:t>
              </a:r>
              <a:r>
                <a:rPr lang="de-DE" b="1" dirty="0" smtClean="0"/>
                <a:t>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635896" y="4500119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Romania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635896" y="503117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Slovenia</a:t>
              </a:r>
              <a:r>
                <a:rPr lang="de-DE" b="1" dirty="0" smtClean="0"/>
                <a:t> </a:t>
              </a:r>
              <a:r>
                <a:rPr lang="en-US" dirty="0" smtClean="0"/>
                <a:t>(1)</a:t>
              </a:r>
              <a:endParaRPr lang="en-US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635896" y="5562237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Spain </a:t>
              </a:r>
              <a:r>
                <a:rPr lang="en-US" dirty="0" smtClean="0"/>
                <a:t>(3)</a:t>
              </a:r>
              <a:endParaRPr lang="en-US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635896" y="609329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Sweden</a:t>
              </a:r>
              <a:r>
                <a:rPr lang="de-DE" b="1" dirty="0" smtClean="0"/>
                <a:t> </a:t>
              </a:r>
              <a:r>
                <a:rPr lang="en-US" dirty="0" smtClean="0"/>
                <a:t>(2)</a:t>
              </a:r>
              <a:endParaRPr lang="en-US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6156176" y="1844824"/>
            <a:ext cx="1584176" cy="1521460"/>
            <a:chOff x="6084168" y="1916832"/>
            <a:chExt cx="1584176" cy="1521460"/>
          </a:xfrm>
        </p:grpSpPr>
        <p:sp>
          <p:nvSpPr>
            <p:cNvPr id="32" name="Textfeld 31"/>
            <p:cNvSpPr txBox="1"/>
            <p:nvPr/>
          </p:nvSpPr>
          <p:spPr>
            <a:xfrm>
              <a:off x="6084168" y="191683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Turkey </a:t>
              </a:r>
              <a:r>
                <a:rPr lang="en-US" dirty="0" smtClean="0"/>
                <a:t>(2)</a:t>
              </a:r>
              <a:endParaRPr lang="en-US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084168" y="249289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err="1" smtClean="0"/>
                <a:t>UK</a:t>
              </a:r>
              <a:r>
                <a:rPr lang="de-DE" b="1" dirty="0" smtClean="0"/>
                <a:t> </a:t>
              </a:r>
              <a:r>
                <a:rPr lang="en-US" dirty="0" smtClean="0"/>
                <a:t>(3)</a:t>
              </a:r>
              <a:endParaRPr lang="en-US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6084168" y="30689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USA </a:t>
              </a:r>
              <a:r>
                <a:rPr lang="en-US" dirty="0" smtClean="0"/>
                <a:t>(1)</a:t>
              </a:r>
              <a:endParaRPr lang="en-US" dirty="0"/>
            </a:p>
          </p:txBody>
        </p:sp>
      </p:grpSp>
      <p:sp>
        <p:nvSpPr>
          <p:cNvPr id="42" name="Textfeld 41"/>
          <p:cNvSpPr txBox="1"/>
          <p:nvPr/>
        </p:nvSpPr>
        <p:spPr>
          <a:xfrm>
            <a:off x="5796136" y="3617729"/>
            <a:ext cx="2952328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Ziel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aus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jedem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europäischen</a:t>
            </a:r>
            <a:r>
              <a:rPr lang="en-US" sz="2000" dirty="0" smtClean="0">
                <a:solidFill>
                  <a:schemeClr val="bg1"/>
                </a:solidFill>
              </a:rPr>
              <a:t> Land </a:t>
            </a:r>
            <a:r>
              <a:rPr lang="en-US" sz="2000" dirty="0" err="1" smtClean="0">
                <a:solidFill>
                  <a:schemeClr val="bg1"/>
                </a:solidFill>
              </a:rPr>
              <a:t>mindestens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Mitglied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im</a:t>
            </a:r>
            <a:r>
              <a:rPr lang="en-US" sz="2000" dirty="0" smtClean="0">
                <a:solidFill>
                  <a:schemeClr val="bg1"/>
                </a:solidFill>
              </a:rPr>
              <a:t> Editorial Board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Hosting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268760"/>
            <a:ext cx="7776864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61950" lvl="0" indent="-361950" algn="ctr"/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- </a:t>
            </a:r>
            <a:r>
              <a:rPr lang="de-DE" sz="2200" b="1" dirty="0" smtClean="0"/>
              <a:t>Hosting</a:t>
            </a:r>
            <a:r>
              <a:rPr lang="de-DE" sz="2200" dirty="0" smtClean="0"/>
              <a:t> wird verteilt organisiert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3568" y="4881354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Knowledge Technologies Institute at the Technical University of Graz</a:t>
            </a:r>
            <a:endParaRPr lang="en-US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683568" y="369148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Institute for </a:t>
            </a:r>
            <a:r>
              <a:rPr lang="de-DE" sz="2200" dirty="0" err="1" smtClean="0"/>
              <a:t>Informations</a:t>
            </a:r>
            <a:r>
              <a:rPr lang="de-DE" sz="2200" dirty="0" smtClean="0"/>
              <a:t> Science and Information Management, University of Graz</a:t>
            </a:r>
            <a:endParaRPr lang="en-US" sz="22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3568" y="2840160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Institute for Science Networking (</a:t>
            </a:r>
            <a:r>
              <a:rPr lang="en-US" sz="2200" i="1" dirty="0" smtClean="0"/>
              <a:t>ISN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1988840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Open Access Science Editors and Authors Society - </a:t>
            </a:r>
            <a:r>
              <a:rPr lang="en-US" sz="2200" dirty="0" err="1" smtClean="0"/>
              <a:t>OAseas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1" grpId="1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27584" y="1124744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1/2014 </a:t>
            </a:r>
            <a:r>
              <a:rPr lang="de-DE" sz="2200" dirty="0" err="1" smtClean="0"/>
              <a:t>application</a:t>
            </a:r>
            <a:r>
              <a:rPr lang="de-DE" sz="2200" dirty="0" smtClean="0"/>
              <a:t> for </a:t>
            </a:r>
            <a:r>
              <a:rPr lang="de-DE" sz="2200" b="1" dirty="0" err="1" smtClean="0"/>
              <a:t>funding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DFG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1964837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Mid 2014 </a:t>
            </a:r>
            <a:r>
              <a:rPr lang="de-DE" sz="2200" dirty="0" err="1" smtClean="0"/>
              <a:t>appointment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b="1" dirty="0" smtClean="0"/>
              <a:t>Editors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b="1" dirty="0" smtClean="0"/>
              <a:t>Editorial Board</a:t>
            </a:r>
            <a:endParaRPr lang="de-DE" sz="2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280493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Till </a:t>
            </a:r>
            <a:r>
              <a:rPr lang="de-DE" sz="2200" dirty="0" err="1" smtClean="0"/>
              <a:t>the</a:t>
            </a:r>
            <a:r>
              <a:rPr lang="de-DE" sz="2200" dirty="0" smtClean="0"/>
              <a:t> end </a:t>
            </a:r>
            <a:r>
              <a:rPr lang="de-DE" sz="2200" dirty="0" err="1" smtClean="0"/>
              <a:t>of</a:t>
            </a:r>
            <a:r>
              <a:rPr lang="de-DE" sz="2200" dirty="0" smtClean="0"/>
              <a:t> 2014 </a:t>
            </a:r>
            <a:r>
              <a:rPr lang="de-DE" sz="2200" b="1" dirty="0" smtClean="0"/>
              <a:t>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prototype</a:t>
            </a:r>
            <a:endParaRPr lang="de-DE" sz="22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827584" y="3645024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b="1" dirty="0" smtClean="0"/>
              <a:t>Spring 2015 </a:t>
            </a:r>
            <a:r>
              <a:rPr lang="de-DE" sz="2200" b="1" dirty="0" err="1" smtClean="0"/>
              <a:t>first</a:t>
            </a:r>
            <a:r>
              <a:rPr lang="de-DE" sz="2200" b="1" dirty="0" smtClean="0"/>
              <a:t> 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articles</a:t>
            </a:r>
            <a:r>
              <a:rPr lang="de-DE" sz="2200" b="1" dirty="0" smtClean="0"/>
              <a:t> to be published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187624" y="1268760"/>
            <a:ext cx="252028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/>
              <a:t>International führend</a:t>
            </a:r>
            <a:endParaRPr lang="de-DE" sz="2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79512" y="170080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b="1" dirty="0" err="1" smtClean="0"/>
              <a:t>Association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Information Science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Technology (</a:t>
            </a:r>
            <a:r>
              <a:rPr lang="de-DE" sz="2000" b="1" dirty="0" err="1" smtClean="0"/>
              <a:t>ASIS&amp;T</a:t>
            </a:r>
            <a:r>
              <a:rPr lang="de-DE" sz="2000" b="1" dirty="0" smtClean="0"/>
              <a:t>)</a:t>
            </a:r>
            <a:r>
              <a:rPr lang="de-DE" sz="2000" dirty="0" smtClean="0"/>
              <a:t>) – </a:t>
            </a:r>
            <a:r>
              <a:rPr lang="de-DE" sz="2000" dirty="0" err="1" smtClean="0"/>
              <a:t>JASIS</a:t>
            </a:r>
            <a:r>
              <a:rPr lang="de-DE" sz="2000" dirty="0" smtClean="0"/>
              <a:t>/T</a:t>
            </a:r>
            <a:endParaRPr lang="de-DE" sz="2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264678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de-DE" sz="2000" dirty="0" smtClean="0"/>
              <a:t>Information Processing &amp; Management" </a:t>
            </a:r>
            <a:r>
              <a:rPr lang="de-DE" sz="2000" b="1" dirty="0" smtClean="0"/>
              <a:t>- </a:t>
            </a:r>
            <a:r>
              <a:rPr lang="de-DE" sz="2000" b="1" dirty="0" err="1" smtClean="0"/>
              <a:t>IPM</a:t>
            </a:r>
            <a:endParaRPr lang="de-DE" sz="2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79512" y="328498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dirty="0" smtClean="0"/>
              <a:t>Journal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Documentation</a:t>
            </a:r>
            <a:r>
              <a:rPr lang="de-DE" sz="2000" dirty="0" smtClean="0"/>
              <a:t> -  </a:t>
            </a:r>
            <a:r>
              <a:rPr lang="de-DE" sz="2000" b="1" dirty="0" err="1" smtClean="0"/>
              <a:t>JoD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228184" y="1268760"/>
            <a:ext cx="1872208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/>
              <a:t>in Deutschland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5292080" y="1700808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Zeitschrift für Bibliotheks-wesen und Bibliographie - </a:t>
            </a:r>
            <a:r>
              <a:rPr lang="de-DE" sz="2000" b="1" dirty="0" err="1" smtClean="0"/>
              <a:t>ZfBB</a:t>
            </a:r>
            <a:endParaRPr lang="de-DE" sz="2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5292080" y="263691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Information - Wissenschaft und Praxis - </a:t>
            </a:r>
            <a:r>
              <a:rPr lang="de-DE" sz="2000" b="1" dirty="0" err="1" smtClean="0"/>
              <a:t>IWP</a:t>
            </a:r>
            <a:endParaRPr lang="de-DE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827584" y="4021901"/>
            <a:ext cx="68407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Library and  Information Science Research (</a:t>
            </a:r>
            <a:r>
              <a:rPr lang="en-US" sz="1400" dirty="0" err="1" smtClean="0"/>
              <a:t>LISR</a:t>
            </a:r>
            <a:r>
              <a:rPr lang="en-US" sz="1400" dirty="0" smtClean="0"/>
              <a:t>)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Proceedings of the American Society for Information</a:t>
            </a:r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Science and Technology (and Proceedings of the </a:t>
            </a:r>
            <a:r>
              <a:rPr lang="en-US" sz="1400" dirty="0" err="1" smtClean="0"/>
              <a:t>ASIS&amp;T</a:t>
            </a:r>
            <a:r>
              <a:rPr lang="en-US" sz="1400" dirty="0" smtClean="0"/>
              <a:t> Annual Meeting)</a:t>
            </a:r>
            <a:endParaRPr lang="de-DE" sz="1400" dirty="0" smtClean="0"/>
          </a:p>
          <a:p>
            <a:pPr marL="266700" indent="-266700">
              <a:buFont typeface="Wingdings" pitchFamily="2" charset="2"/>
              <a:buChar char="§"/>
            </a:pPr>
            <a:r>
              <a:rPr lang="de-DE" sz="1400" dirty="0" err="1" smtClean="0"/>
              <a:t>Scientometrics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de-DE" sz="1400" dirty="0" smtClean="0"/>
              <a:t>Electronic Library</a:t>
            </a:r>
          </a:p>
          <a:p>
            <a:pPr marL="266700" lvl="0" indent="-266700">
              <a:buFont typeface="Wingdings" pitchFamily="2" charset="2"/>
              <a:buChar char="§"/>
            </a:pPr>
            <a:r>
              <a:rPr lang="en-US" sz="1400" dirty="0" smtClean="0"/>
              <a:t>Information Technology and Libraries (and Journal of Library Automation)</a:t>
            </a:r>
            <a:endParaRPr lang="de-DE" sz="1400" dirty="0" smtClean="0"/>
          </a:p>
          <a:p>
            <a:pPr marL="266700" lvl="0" indent="-266700">
              <a:buFont typeface="Wingdings" pitchFamily="2" charset="2"/>
              <a:buChar char="§"/>
            </a:pPr>
            <a:r>
              <a:rPr lang="de-DE" sz="1400" dirty="0" smtClean="0"/>
              <a:t>Library Resources &amp; Technical Services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dirty="0" smtClean="0"/>
              <a:t>Program—Automated</a:t>
            </a:r>
            <a:r>
              <a:rPr lang="en-US" sz="1400" i="1" dirty="0" smtClean="0"/>
              <a:t> Library and Information Systems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b="1" dirty="0" smtClean="0"/>
              <a:t>Journal of Library and Information Studies (Taiwan) OA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en-US" sz="1400" b="1" dirty="0" smtClean="0"/>
              <a:t>International Journal of Library and Information Science (</a:t>
            </a:r>
            <a:r>
              <a:rPr lang="en-US" sz="1400" b="1" dirty="0" err="1" smtClean="0"/>
              <a:t>IJLIS</a:t>
            </a:r>
            <a:r>
              <a:rPr lang="en-US" sz="1400" b="1" dirty="0" smtClean="0"/>
              <a:t>) OA , mainly Asia, Africa</a:t>
            </a:r>
            <a:endParaRPr lang="en-US" sz="1200" i="1" dirty="0" smtClean="0"/>
          </a:p>
          <a:p>
            <a:r>
              <a:rPr lang="en-US" sz="1200" i="1" dirty="0" smtClean="0"/>
              <a:t>….</a:t>
            </a:r>
            <a:endParaRPr lang="en-US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755576" y="404664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292080" y="350100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LIBREAS</a:t>
            </a:r>
            <a:r>
              <a:rPr lang="de-DE" sz="2000" b="1" dirty="0" smtClean="0"/>
              <a:t>. Library </a:t>
            </a:r>
            <a:r>
              <a:rPr lang="de-DE" sz="2000" b="1" dirty="0" err="1" smtClean="0"/>
              <a:t>Ideas</a:t>
            </a:r>
            <a:endParaRPr lang="de-DE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1" grpId="0" animBg="1"/>
      <p:bldP spid="12" grpId="0"/>
      <p:bldP spid="14" grpId="0"/>
      <p:bldP spid="16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Finanzielle Nachhaltigkeit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90872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0" indent="-92075" algn="ctr"/>
            <a:r>
              <a:rPr lang="de-DE" sz="2000" b="1" dirty="0" smtClean="0"/>
              <a:t>In mittelfristiger Perspektive für den dauerhaften Betrieb von EIS insgesamt 38.400 Euro pro Jahr</a:t>
            </a:r>
            <a:endParaRPr lang="en-US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897087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Laufende technische Produktion der Publikationsobjekte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1560" y="245875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Pflege und Weiterentwicklung der Mehrwertleistungen der Publikations-, Informations- und Kommunikationsplattform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3328189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Öffentlichkeitsarbeit, Informations-Flyer, -Broschüren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1560" y="388985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Reisekosten zu Konferenzen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1560" y="4451515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Intellektuelle Sprachüberprüfung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11560" y="501317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0" indent="-360363">
              <a:buFont typeface="Wingdings" pitchFamily="2" charset="2"/>
              <a:buChar char="Ø"/>
            </a:pPr>
            <a:r>
              <a:rPr lang="de-DE" sz="2000" dirty="0" smtClean="0"/>
              <a:t>Softwarelizenzen (z.B. für Plagiatsüberprüfung, Datenbanklizenzen, Provider-Gebühren)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4" y="573325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0" indent="-92075" algn="ctr"/>
            <a:r>
              <a:rPr lang="de-DE" sz="2000" b="1" dirty="0" smtClean="0"/>
              <a:t>Zusätzlich eine halbe Stelle zur Unterstützung der Redaktionsarbeit (voraussichtlich bereitgestellt von der </a:t>
            </a:r>
            <a:r>
              <a:rPr lang="de-DE" sz="2000" b="1" dirty="0" err="1" smtClean="0"/>
              <a:t>IW</a:t>
            </a:r>
            <a:r>
              <a:rPr lang="de-DE" sz="2000" b="1" dirty="0" smtClean="0"/>
              <a:t>-Graz)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9" grpId="0" build="p"/>
      <p:bldP spid="10" grpId="0" build="p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827584" y="1259469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develop a promissing </a:t>
            </a:r>
            <a:r>
              <a:rPr lang="de-DE" sz="2200" b="1" dirty="0" smtClean="0"/>
              <a:t>PR strategy </a:t>
            </a:r>
            <a:r>
              <a:rPr lang="de-DE" sz="2200" dirty="0" smtClean="0"/>
              <a:t>to </a:t>
            </a:r>
            <a:r>
              <a:rPr lang="de-DE" sz="2200" dirty="0" err="1" smtClean="0"/>
              <a:t>make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</a:t>
            </a:r>
            <a:br>
              <a:rPr lang="de-DE" sz="2200" dirty="0" smtClean="0"/>
            </a:br>
            <a:endParaRPr lang="de-DE" sz="2200" dirty="0" smtClean="0"/>
          </a:p>
          <a:p>
            <a:pPr marL="447675" lvl="0" indent="-447675"/>
            <a:r>
              <a:rPr lang="de-DE" sz="2200" dirty="0" smtClean="0"/>
              <a:t>		attractive for </a:t>
            </a:r>
            <a:r>
              <a:rPr lang="de-DE" sz="2200" b="1" dirty="0" smtClean="0"/>
              <a:t>information science organizations 	and authors</a:t>
            </a:r>
            <a:endParaRPr lang="de-DE" sz="2200" b="1" dirty="0"/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Challenges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99592" y="3068960"/>
            <a:ext cx="7488832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to make EIS an attractive platform for the information </a:t>
            </a:r>
            <a:r>
              <a:rPr lang="de-DE" sz="2200" b="1" dirty="0" smtClean="0"/>
              <a:t>science community </a:t>
            </a:r>
            <a:r>
              <a:rPr lang="de-DE" sz="2200" dirty="0" smtClean="0"/>
              <a:t>in order to achieve active participation (</a:t>
            </a:r>
            <a:r>
              <a:rPr lang="de-DE" sz="2200" b="1" dirty="0" smtClean="0"/>
              <a:t>public commenting &amp; </a:t>
            </a:r>
            <a:r>
              <a:rPr lang="de-DE" sz="2200" b="1" dirty="0" err="1" smtClean="0"/>
              <a:t>reviewing</a:t>
            </a:r>
            <a:r>
              <a:rPr lang="de-DE" sz="2200" b="1" dirty="0" smtClean="0"/>
              <a:t>)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27584" y="3455829"/>
            <a:ext cx="7128792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dirty="0" err="1" smtClean="0"/>
              <a:t>transform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</a:t>
            </a:r>
            <a:r>
              <a:rPr lang="de-DE" sz="2200" b="1" dirty="0" smtClean="0"/>
              <a:t>from a primary publishing platform into a general information and communication platform</a:t>
            </a:r>
            <a:endParaRPr lang="de-DE" sz="2200" b="1" dirty="0"/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Challenges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27584" y="1412776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b="1" dirty="0" smtClean="0"/>
              <a:t>apply information science methodology </a:t>
            </a:r>
            <a:r>
              <a:rPr lang="de-DE" sz="2200" dirty="0" smtClean="0"/>
              <a:t>(knowledge representation,  indexing, abstracting, flexible search, attractive user interface, …) </a:t>
            </a:r>
            <a:r>
              <a:rPr lang="de-DE" sz="2200" dirty="0" err="1" smtClean="0"/>
              <a:t>to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1835696" y="4941168"/>
            <a:ext cx="5472608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Aber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Alles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hängt</a:t>
            </a:r>
            <a:r>
              <a:rPr lang="en-US" sz="2400" dirty="0" smtClean="0">
                <a:solidFill>
                  <a:schemeClr val="bg1"/>
                </a:solidFill>
              </a:rPr>
              <a:t> von </a:t>
            </a:r>
            <a:r>
              <a:rPr lang="en-US" sz="2400" dirty="0" err="1" smtClean="0">
                <a:solidFill>
                  <a:schemeClr val="bg1"/>
                </a:solidFill>
              </a:rPr>
              <a:t>der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Bewilligung</a:t>
            </a:r>
            <a:r>
              <a:rPr lang="en-US" sz="2400" dirty="0" smtClean="0">
                <a:solidFill>
                  <a:schemeClr val="bg1"/>
                </a:solidFill>
              </a:rPr>
              <a:t> des </a:t>
            </a:r>
            <a:r>
              <a:rPr lang="en-US" sz="2400" dirty="0" err="1" smtClean="0">
                <a:solidFill>
                  <a:schemeClr val="bg1"/>
                </a:solidFill>
              </a:rPr>
              <a:t>DFG-Antrags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ab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/>
          <p:nvPr/>
        </p:nvSpPr>
        <p:spPr>
          <a:xfrm>
            <a:off x="755576" y="908050"/>
            <a:ext cx="7128791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 smtClean="0">
                <a:latin typeface="+mn-lt"/>
                <a:ea typeface="Arial Unicode MS" pitchFamily="2"/>
                <a:cs typeface="Tahoma" pitchFamily="2"/>
              </a:rPr>
              <a:t>Vielen Dank für Ihre Aufmerksamkeit und Ihr Interesse an EIS-</a:t>
            </a:r>
            <a:r>
              <a:rPr lang="de-DE" sz="5400" b="1" i="1" kern="0" dirty="0" err="1" smtClean="0">
                <a:latin typeface="+mn-lt"/>
                <a:ea typeface="Arial Unicode MS" pitchFamily="2"/>
                <a:cs typeface="Tahoma" pitchFamily="2"/>
              </a:rPr>
              <a:t>ICP</a:t>
            </a:r>
            <a:endParaRPr lang="de-DE" sz="54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3" name="Titel 3"/>
          <p:cNvSpPr txBox="1"/>
          <p:nvPr/>
        </p:nvSpPr>
        <p:spPr>
          <a:xfrm>
            <a:off x="1403648" y="3789040"/>
            <a:ext cx="5727700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latin typeface="+mn-lt"/>
                <a:ea typeface="Arial Unicode MS" pitchFamily="2"/>
                <a:cs typeface="Tahoma" pitchFamily="2"/>
              </a:rPr>
              <a:t>Folien auch unter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i="1" kern="0" dirty="0" smtClean="0">
                <a:ea typeface="Arial Unicode MS" pitchFamily="2"/>
                <a:cs typeface="Tahoma" pitchFamily="2"/>
              </a:rPr>
              <a:t>http://www.kuhlen.name/vortraege.html</a:t>
            </a:r>
            <a:endParaRPr lang="de-DE" sz="22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77403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AutoShape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00392" y="5733256"/>
            <a:ext cx="838200" cy="593725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7504" y="4005064"/>
            <a:ext cx="396044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http://creativecommons.org/licenses/by-sa/3.0/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332656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281534"/>
            <a:ext cx="316835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>
                <a:solidFill>
                  <a:srgbClr val="002060"/>
                </a:solidFill>
              </a:rPr>
              <a:t>Internationally leading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3528" y="185759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</a:t>
            </a:r>
            <a:r>
              <a:rPr lang="de-DE" sz="2000" dirty="0" err="1" smtClean="0"/>
              <a:t>the</a:t>
            </a:r>
            <a:r>
              <a:rPr lang="de-DE" sz="2000" dirty="0" smtClean="0"/>
              <a:t> Ass. </a:t>
            </a:r>
            <a:r>
              <a:rPr lang="de-DE" sz="2000" dirty="0" err="1" smtClean="0"/>
              <a:t>for</a:t>
            </a:r>
            <a:r>
              <a:rPr lang="de-DE" sz="2000" dirty="0" smtClean="0"/>
              <a:t> Inf. Sc. </a:t>
            </a:r>
            <a:r>
              <a:rPr lang="de-DE" sz="2000" dirty="0" err="1" smtClean="0"/>
              <a:t>and</a:t>
            </a:r>
            <a:r>
              <a:rPr lang="de-DE" sz="2000" dirty="0" smtClean="0"/>
              <a:t> Techn. - </a:t>
            </a:r>
            <a:r>
              <a:rPr lang="de-DE" sz="2000" b="1" dirty="0" err="1" smtClean="0"/>
              <a:t>JASIS</a:t>
            </a:r>
            <a:r>
              <a:rPr lang="de-DE" sz="2000" b="1" dirty="0" smtClean="0"/>
              <a:t>/T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23528" y="3165936"/>
            <a:ext cx="3220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de-DE" sz="2000" dirty="0" smtClean="0"/>
              <a:t>Information Processing &amp; Management </a:t>
            </a:r>
            <a:r>
              <a:rPr lang="de-DE" sz="2000" b="1" dirty="0" smtClean="0"/>
              <a:t>- IPM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23528" y="4449886"/>
            <a:ext cx="271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Documentation -  </a:t>
            </a:r>
            <a:r>
              <a:rPr lang="de-DE" sz="2000" b="1" dirty="0" smtClean="0"/>
              <a:t>JoD</a:t>
            </a:r>
            <a:endParaRPr lang="de-DE" sz="20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11832" y="1857598"/>
            <a:ext cx="503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 members of the Editorial Board are from the USA </a:t>
            </a:r>
            <a:r>
              <a:rPr lang="de-DE" dirty="0" err="1" smtClean="0"/>
              <a:t>or</a:t>
            </a:r>
            <a:r>
              <a:rPr lang="de-DE" dirty="0" smtClean="0"/>
              <a:t> Canada – Editor in </a:t>
            </a:r>
            <a:r>
              <a:rPr lang="de-DE" dirty="0" err="1" smtClean="0"/>
              <a:t>Chief</a:t>
            </a:r>
            <a:r>
              <a:rPr lang="de-DE" dirty="0" smtClean="0"/>
              <a:t> Blaise Cronin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711832" y="250567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since 2008 green/</a:t>
            </a:r>
            <a:r>
              <a:rPr lang="de-DE" i="1" dirty="0" smtClean="0"/>
              <a:t>yellow </a:t>
            </a:r>
            <a:r>
              <a:rPr lang="de-DE" dirty="0" smtClean="0"/>
              <a:t>OA (preprints)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711832" y="3000434"/>
            <a:ext cx="525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11 out of 37 members of the Editorial Board are from EU countries </a:t>
            </a:r>
            <a:r>
              <a:rPr lang="de-DE" b="1" dirty="0" smtClean="0"/>
              <a:t> </a:t>
            </a:r>
            <a:r>
              <a:rPr lang="de-DE" dirty="0" smtClean="0"/>
              <a:t>- Editor in chief Fabio Crestani, Lugano − OA: APC $1800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707904" y="393653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increasingly technologically oriented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711832" y="4521894"/>
            <a:ext cx="454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16 out of 19 members of the Editorial Board are from EU countries - Editor in chief David Bawden,  City University London</a:t>
            </a:r>
            <a:endParaRPr lang="de-DE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Q1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information science journal?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43273"/>
            <a:ext cx="8424936" cy="561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539552" y="1340768"/>
          <a:ext cx="7704857" cy="4104450"/>
        </p:xfrm>
        <a:graphic>
          <a:graphicData uri="http://schemas.openxmlformats.org/drawingml/2006/table">
            <a:tbl>
              <a:tblPr/>
              <a:tblGrid>
                <a:gridCol w="777496"/>
                <a:gridCol w="2823202"/>
                <a:gridCol w="943193"/>
                <a:gridCol w="777496"/>
                <a:gridCol w="1440277"/>
                <a:gridCol w="943193"/>
              </a:tblGrid>
              <a:tr h="820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USA 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1631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Singapur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Great Britain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Belgium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Canada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Israel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People’s Republic of China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Japan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Denmark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Taiwan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Sweden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Germany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Australia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France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Netherlands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South Korea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Switzerland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836712"/>
            <a:ext cx="7848872" cy="4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00"/>
              </a:buClr>
              <a:buSzPct val="100000"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Publications in international information science journals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9512" y="5456257"/>
            <a:ext cx="8568952" cy="101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Source: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Web of Science) (2000 – 2011) 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– Ranking according to countries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(n=4395 articles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); cf Schlögl Christian (2013): International visibility of European and in particular German-language publications in library and information science. In Hans-Christoph Hobohm (Hrsg.): Proceedings des 13. Internationalen Symposiums für Informationswissenschaft (ISI 2013), Glückstadt: Hülsbusch, 2013, 50-62.</a:t>
            </a:r>
            <a:endParaRPr lang="en-US" sz="1400" dirty="0" smtClean="0"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44624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Q2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European information science journal/publication platform?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260648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Q2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European information science journal/publication platform?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141277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Science is international </a:t>
            </a:r>
            <a:r>
              <a:rPr lang="de-DE" sz="2200" dirty="0" smtClean="0"/>
              <a:t>– </a:t>
            </a:r>
            <a:r>
              <a:rPr lang="de-DE" sz="2200" b="1" dirty="0" smtClean="0"/>
              <a:t>all information science scholars are welcome in EIS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11560" y="2780928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there a typical </a:t>
            </a:r>
            <a:r>
              <a:rPr lang="de-DE" sz="2200" b="1" dirty="0" smtClean="0"/>
              <a:t>European understanding of information and information science</a:t>
            </a:r>
            <a:r>
              <a:rPr lang="de-DE" sz="2200" dirty="0" smtClean="0"/>
              <a:t>?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3645024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this specific information understanding based in </a:t>
            </a:r>
            <a:r>
              <a:rPr lang="de-DE" sz="2200" b="1" dirty="0" err="1" smtClean="0"/>
              <a:t>Europe´s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cultural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and </a:t>
            </a:r>
            <a:r>
              <a:rPr lang="de-DE" sz="2200" b="1" dirty="0" err="1" smtClean="0"/>
              <a:t>its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law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tradition</a:t>
            </a:r>
            <a:r>
              <a:rPr lang="de-DE" sz="2200" dirty="0" smtClean="0"/>
              <a:t>  - for </a:t>
            </a:r>
            <a:r>
              <a:rPr lang="de-DE" sz="2200" dirty="0" err="1" smtClean="0"/>
              <a:t>instance</a:t>
            </a:r>
            <a:r>
              <a:rPr lang="de-DE" sz="2200" dirty="0" smtClean="0"/>
              <a:t> </a:t>
            </a:r>
            <a:r>
              <a:rPr lang="de-DE" sz="2200" dirty="0" err="1" smtClean="0"/>
              <a:t>copyright</a:t>
            </a:r>
            <a:r>
              <a:rPr lang="de-DE" sz="2200" dirty="0" smtClean="0"/>
              <a:t> vs. </a:t>
            </a:r>
            <a:r>
              <a:rPr lang="de-DE" sz="2200" dirty="0" err="1" smtClean="0"/>
              <a:t>authors</a:t>
            </a:r>
            <a:r>
              <a:rPr lang="de-DE" sz="2200" dirty="0" smtClean="0"/>
              <a:t>´ </a:t>
            </a:r>
            <a:r>
              <a:rPr lang="de-DE" sz="2200" dirty="0" err="1" smtClean="0"/>
              <a:t>rights</a:t>
            </a:r>
            <a:r>
              <a:rPr lang="de-DE" sz="2200" dirty="0" smtClean="0"/>
              <a:t> ?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539552" y="1412776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European </a:t>
            </a:r>
            <a:r>
              <a:rPr lang="de-DE" sz="2200" dirty="0" err="1" smtClean="0"/>
              <a:t>culture</a:t>
            </a:r>
            <a:r>
              <a:rPr lang="de-DE" sz="2200" dirty="0" smtClean="0"/>
              <a:t> is </a:t>
            </a:r>
            <a:r>
              <a:rPr lang="de-DE" sz="2200" dirty="0" err="1" smtClean="0"/>
              <a:t>deeply</a:t>
            </a:r>
            <a:r>
              <a:rPr lang="de-DE" sz="2200" dirty="0" smtClean="0"/>
              <a:t> </a:t>
            </a:r>
            <a:r>
              <a:rPr lang="de-DE" sz="2200" dirty="0" err="1" smtClean="0"/>
              <a:t>rooted</a:t>
            </a:r>
            <a:r>
              <a:rPr lang="de-DE" sz="2200" dirty="0" smtClean="0"/>
              <a:t> in </a:t>
            </a:r>
            <a:r>
              <a:rPr lang="de-DE" sz="2200" dirty="0" err="1" smtClean="0"/>
              <a:t>its</a:t>
            </a:r>
            <a:r>
              <a:rPr lang="de-DE" sz="2200" dirty="0" smtClean="0"/>
              <a:t>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2060848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EIS´ </a:t>
            </a:r>
            <a:r>
              <a:rPr lang="de-DE" sz="2200" dirty="0" err="1" smtClean="0"/>
              <a:t>primary</a:t>
            </a:r>
            <a:r>
              <a:rPr lang="de-DE" sz="2200" dirty="0" smtClean="0"/>
              <a:t> publication </a:t>
            </a:r>
            <a:r>
              <a:rPr lang="de-DE" sz="2200" dirty="0" err="1" smtClean="0"/>
              <a:t>language</a:t>
            </a:r>
            <a:r>
              <a:rPr lang="de-DE" sz="2200" dirty="0" smtClean="0"/>
              <a:t> is </a:t>
            </a:r>
            <a:r>
              <a:rPr lang="de-DE" sz="2200" b="1" dirty="0" smtClean="0"/>
              <a:t>English</a:t>
            </a:r>
            <a:r>
              <a:rPr lang="de-DE" sz="2200" dirty="0" smtClean="0"/>
              <a:t> – in </a:t>
            </a:r>
            <a:r>
              <a:rPr lang="de-DE" sz="2200" dirty="0" err="1" smtClean="0"/>
              <a:t>addition</a:t>
            </a:r>
            <a:r>
              <a:rPr lang="de-DE" sz="2200" dirty="0" smtClean="0"/>
              <a:t>,  the </a:t>
            </a:r>
            <a:r>
              <a:rPr lang="de-DE" sz="2200" dirty="0" err="1" smtClean="0"/>
              <a:t>cultural</a:t>
            </a:r>
            <a:r>
              <a:rPr lang="de-DE" sz="2200" dirty="0" smtClean="0"/>
              <a:t> and </a:t>
            </a:r>
            <a:r>
              <a:rPr lang="de-DE" sz="2200" dirty="0" err="1" smtClean="0"/>
              <a:t>linguistic</a:t>
            </a:r>
            <a:r>
              <a:rPr lang="de-DE" sz="2200" dirty="0" smtClean="0"/>
              <a:t> </a:t>
            </a:r>
            <a:r>
              <a:rPr lang="de-DE" sz="2200" dirty="0" err="1" smtClean="0"/>
              <a:t>diversity</a:t>
            </a:r>
            <a:r>
              <a:rPr lang="de-DE" sz="2200" dirty="0" smtClean="0"/>
              <a:t> 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recognized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encouraging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publish</a:t>
            </a:r>
            <a:r>
              <a:rPr lang="de-DE" sz="2200" dirty="0" smtClean="0"/>
              <a:t> </a:t>
            </a:r>
            <a:r>
              <a:rPr lang="de-DE" sz="2200" b="1" dirty="0" err="1" smtClean="0"/>
              <a:t>each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article</a:t>
            </a:r>
            <a:r>
              <a:rPr lang="de-DE" sz="2200" b="1" dirty="0" smtClean="0"/>
              <a:t> in the </a:t>
            </a:r>
            <a:r>
              <a:rPr lang="de-DE" sz="2200" b="1" dirty="0" err="1" smtClean="0"/>
              <a:t>respective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of the </a:t>
            </a:r>
            <a:r>
              <a:rPr lang="de-DE" sz="2200" b="1" dirty="0" err="1" smtClean="0"/>
              <a:t>author´s</a:t>
            </a:r>
            <a:r>
              <a:rPr lang="de-DE" sz="2200" b="1" dirty="0" smtClean="0"/>
              <a:t>  </a:t>
            </a:r>
            <a:r>
              <a:rPr lang="de-DE" sz="2200" b="1" dirty="0" err="1" smtClean="0"/>
              <a:t>country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443711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EIS </a:t>
            </a:r>
            <a:r>
              <a:rPr lang="de-DE" sz="2200" dirty="0" err="1" smtClean="0"/>
              <a:t>focus</a:t>
            </a:r>
            <a:r>
              <a:rPr lang="de-DE" sz="2200" dirty="0" smtClean="0"/>
              <a:t> are the </a:t>
            </a:r>
            <a:r>
              <a:rPr lang="de-DE" sz="2200" b="1" dirty="0" err="1" smtClean="0"/>
              <a:t>pragmatic</a:t>
            </a:r>
            <a:r>
              <a:rPr lang="de-DE" sz="2200" b="1" dirty="0" smtClean="0"/>
              <a:t> and </a:t>
            </a:r>
            <a:r>
              <a:rPr lang="de-DE" sz="2200" b="1" dirty="0" err="1" smtClean="0"/>
              <a:t>social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aspects</a:t>
            </a:r>
            <a:r>
              <a:rPr lang="de-DE" sz="2200" b="1" dirty="0" smtClean="0"/>
              <a:t> of information </a:t>
            </a:r>
            <a:r>
              <a:rPr lang="de-DE" sz="2200" dirty="0" smtClean="0"/>
              <a:t>– </a:t>
            </a:r>
            <a:r>
              <a:rPr lang="de-DE" sz="2200" dirty="0" err="1" smtClean="0"/>
              <a:t>taking</a:t>
            </a:r>
            <a:r>
              <a:rPr lang="de-DE" sz="2200" dirty="0" smtClean="0"/>
              <a:t> </a:t>
            </a:r>
            <a:r>
              <a:rPr lang="de-DE" sz="2200" dirty="0" err="1" smtClean="0"/>
              <a:t>into</a:t>
            </a:r>
            <a:r>
              <a:rPr lang="de-DE" sz="2200" dirty="0" smtClean="0"/>
              <a:t> </a:t>
            </a:r>
            <a:r>
              <a:rPr lang="de-DE" sz="2200" dirty="0" err="1" smtClean="0"/>
              <a:t>account</a:t>
            </a:r>
            <a:r>
              <a:rPr lang="de-DE" sz="2200" dirty="0" smtClean="0"/>
              <a:t> the </a:t>
            </a:r>
            <a:r>
              <a:rPr lang="de-DE" sz="2200" dirty="0" err="1" smtClean="0"/>
              <a:t>variety</a:t>
            </a:r>
            <a:r>
              <a:rPr lang="de-DE" sz="2200" dirty="0" smtClean="0"/>
              <a:t> of </a:t>
            </a:r>
            <a:r>
              <a:rPr lang="de-DE" sz="2200" b="1" dirty="0" err="1" smtClean="0"/>
              <a:t>cognitive</a:t>
            </a:r>
            <a:r>
              <a:rPr lang="de-DE" sz="2200" b="1" dirty="0" smtClean="0"/>
              <a:t>, </a:t>
            </a:r>
            <a:r>
              <a:rPr lang="de-DE" sz="2200" b="1" dirty="0" err="1" smtClean="0"/>
              <a:t>cultural</a:t>
            </a:r>
            <a:r>
              <a:rPr lang="de-DE" sz="2200" b="1" dirty="0" smtClean="0"/>
              <a:t>, </a:t>
            </a:r>
            <a:r>
              <a:rPr lang="de-DE" sz="2200" b="1" dirty="0" err="1" smtClean="0"/>
              <a:t>economic</a:t>
            </a:r>
            <a:r>
              <a:rPr lang="de-DE" sz="2200" b="1" dirty="0" smtClean="0"/>
              <a:t>, legal and </a:t>
            </a:r>
            <a:r>
              <a:rPr lang="de-DE" sz="2200" b="1" dirty="0" err="1" smtClean="0"/>
              <a:t>ethical</a:t>
            </a:r>
            <a:r>
              <a:rPr lang="de-DE" sz="2200" b="1" dirty="0" smtClean="0"/>
              <a:t> </a:t>
            </a:r>
            <a:r>
              <a:rPr lang="de-DE" sz="2200" dirty="0" err="1" smtClean="0"/>
              <a:t>parameters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260648"/>
            <a:ext cx="792088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400" b="1" dirty="0" smtClean="0">
                <a:solidFill>
                  <a:schemeClr val="bg1"/>
                </a:solidFill>
              </a:rPr>
              <a:t>Q2 </a:t>
            </a:r>
            <a:r>
              <a:rPr lang="de-DE" sz="2400" b="1" dirty="0" err="1" smtClean="0">
                <a:solidFill>
                  <a:schemeClr val="bg1"/>
                </a:solidFill>
              </a:rPr>
              <a:t>Is</a:t>
            </a:r>
            <a:r>
              <a:rPr lang="de-DE" sz="2400" b="1" dirty="0" smtClean="0">
                <a:solidFill>
                  <a:schemeClr val="bg1"/>
                </a:solidFill>
              </a:rPr>
              <a:t> there a need for another European information science journal/publication platform?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3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2591</Words>
  <Application>Microsoft Office PowerPoint</Application>
  <PresentationFormat>Bildschirmpräsentation (4:3)</PresentationFormat>
  <Paragraphs>439</Paragraphs>
  <Slides>44</Slides>
  <Notes>44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Larissa-Design</vt:lpstr>
      <vt:lpstr>Rainer Kuhlen Department of Computer and Information Science University of Konstanz, Germany</vt:lpstr>
      <vt:lpstr>Sustainability – Financing</vt:lpstr>
      <vt:lpstr>Open Access European Journal of Information Science EIS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Objectives - Ziele</vt:lpstr>
      <vt:lpstr>Objectives - Ziele</vt:lpstr>
      <vt:lpstr>Objectives - Ziele</vt:lpstr>
      <vt:lpstr>EIS – more than a journal</vt:lpstr>
      <vt:lpstr>EIS – more than a journal</vt:lpstr>
      <vt:lpstr>Quality and performance characteristics</vt:lpstr>
      <vt:lpstr>Quality and performance characteristics</vt:lpstr>
      <vt:lpstr>Quality and performance characteristics</vt:lpstr>
      <vt:lpstr>Quality and performance characteristics</vt:lpstr>
      <vt:lpstr>Additional characteristics</vt:lpstr>
      <vt:lpstr>Additional characteristics</vt:lpstr>
      <vt:lpstr>Additional characteristics – to be developed in a second phase</vt:lpstr>
      <vt:lpstr>Additional characteristics – to be developed in a second phase</vt:lpstr>
      <vt:lpstr>Folie 25</vt:lpstr>
      <vt:lpstr>Folie 26</vt:lpstr>
      <vt:lpstr>Folie 27</vt:lpstr>
      <vt:lpstr>Folie 28</vt:lpstr>
      <vt:lpstr>Folie 29</vt:lpstr>
      <vt:lpstr>zurück zu EIS</vt:lpstr>
      <vt:lpstr>Arbeitsbereiche</vt:lpstr>
      <vt:lpstr>Module</vt:lpstr>
      <vt:lpstr>Module 5 Aufbereitung - Mehrwerteffekte</vt:lpstr>
      <vt:lpstr>Beteiligte Personen/Institutionen</vt:lpstr>
      <vt:lpstr>Organization</vt:lpstr>
      <vt:lpstr>Herausgeber</vt:lpstr>
      <vt:lpstr>Editorial Board</vt:lpstr>
      <vt:lpstr>Hosting</vt:lpstr>
      <vt:lpstr>Time schedule</vt:lpstr>
      <vt:lpstr>Finanzielle Nachhaltigkeit</vt:lpstr>
      <vt:lpstr>Challenges </vt:lpstr>
      <vt:lpstr>Challenges </vt:lpstr>
      <vt:lpstr>Folie 43</vt:lpstr>
      <vt:lpstr>Folie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Rainer Kuhlen Department of Computer and Information Science University of Konstanz, Germany</dc:title>
  <dc:creator>rk</dc:creator>
  <cp:lastModifiedBy>rk</cp:lastModifiedBy>
  <cp:revision>97</cp:revision>
  <dcterms:created xsi:type="dcterms:W3CDTF">2012-09-07T12:58:59Z</dcterms:created>
  <dcterms:modified xsi:type="dcterms:W3CDTF">2014-04-29T12:22:14Z</dcterms:modified>
</cp:coreProperties>
</file>