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374" r:id="rId3"/>
    <p:sldId id="378" r:id="rId4"/>
    <p:sldId id="379" r:id="rId5"/>
    <p:sldId id="380" r:id="rId6"/>
    <p:sldId id="381" r:id="rId7"/>
    <p:sldId id="386" r:id="rId8"/>
    <p:sldId id="376" r:id="rId9"/>
    <p:sldId id="388" r:id="rId10"/>
    <p:sldId id="390" r:id="rId11"/>
    <p:sldId id="395" r:id="rId12"/>
    <p:sldId id="392" r:id="rId13"/>
    <p:sldId id="393" r:id="rId14"/>
    <p:sldId id="394" r:id="rId15"/>
    <p:sldId id="396" r:id="rId16"/>
    <p:sldId id="397" r:id="rId17"/>
    <p:sldId id="398" r:id="rId18"/>
    <p:sldId id="375" r:id="rId19"/>
    <p:sldId id="354" r:id="rId20"/>
  </p:sldIdLst>
  <p:sldSz cx="9144000" cy="6858000" type="screen4x3"/>
  <p:notesSz cx="6877050" cy="10001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4" autoAdjust="0"/>
    <p:restoredTop sz="94707" autoAdjust="0"/>
  </p:normalViewPr>
  <p:slideViewPr>
    <p:cSldViewPr>
      <p:cViewPr varScale="1">
        <p:scale>
          <a:sx n="62" d="100"/>
          <a:sy n="62" d="100"/>
        </p:scale>
        <p:origin x="-776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9" y="34387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4D388-D9B2-4CC9-AEEF-6356A36F095E}" type="datetimeFigureOut">
              <a:rPr lang="de-DE" smtClean="0"/>
              <a:pPr/>
              <a:t>21.05.2014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F449B-82E6-41D9-BB9D-AC3D75C20D4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40B9E0B2-6349-4318-BCA3-4C68B7753837}" type="datetimeFigureOut">
              <a:rPr lang="de-DE" smtClean="0"/>
              <a:pPr/>
              <a:t>21.05.2014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A31BEFE6-EFEA-4A80-84D1-CAFB541CAC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96995" y="10091540"/>
            <a:ext cx="2980055" cy="531316"/>
          </a:xfrm>
          <a:prstGeom prst="rect">
            <a:avLst/>
          </a:prstGeom>
          <a:noFill/>
          <a:ln>
            <a:noFill/>
          </a:ln>
        </p:spPr>
        <p:txBody>
          <a:bodyPr lIns="20127" tIns="0" rIns="20127" bIns="0" anchor="b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D704DEF-D7CC-4E6F-A34A-CB673AF4B70E}" type="slidenum">
              <a:rPr lang="de-DE" sz="1100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19</a:t>
            </a:fld>
            <a:endParaRPr lang="de-DE" sz="1100" i="1" kern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10649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90575" y="803275"/>
            <a:ext cx="5295900" cy="3971925"/>
          </a:xfrm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106500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916940" y="5044034"/>
            <a:ext cx="5043170" cy="4783583"/>
          </a:xfrm>
          <a:noFill/>
        </p:spPr>
        <p:txBody>
          <a:bodyPr lIns="97955" tIns="48982" rIns="97955" bIns="48982" numCol="1">
            <a:prstTxWarp prst="textNoShape">
              <a:avLst/>
            </a:prstTxWarp>
          </a:bodyPr>
          <a:lstStyle/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21.05.2014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21.05.2014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21.05.2014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-179999" y="144722"/>
            <a:ext cx="7543800" cy="1295284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539998" y="1439997"/>
            <a:ext cx="8229600" cy="719998"/>
          </a:xfrm>
        </p:spPr>
        <p:txBody>
          <a:bodyPr anchor="t"/>
          <a:lstStyle>
            <a:lvl1pPr marL="343082" indent="-343082">
              <a:spcBef>
                <a:spcPts val="7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30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539998" y="1439997"/>
            <a:ext cx="6479996" cy="3805915"/>
          </a:xfrm>
        </p:spPr>
        <p:txBody>
          <a:bodyPr lIns="0" tIns="0" rIns="0" bIns="0" anchor="t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9" name="Inhaltsplatzhalter 8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8" name="Foliennummernplatzhalter 4"/>
          <p:cNvSpPr txBox="1"/>
          <p:nvPr userDrawn="1"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de-DE" sz="1400" kern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5900" y="6264275"/>
            <a:ext cx="8099425" cy="5032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1" compatLnSpc="0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kern="0" dirty="0" err="1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Towards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 a </a:t>
            </a:r>
            <a:r>
              <a:rPr lang="de-DE" sz="2200" b="1" kern="0" dirty="0" err="1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commons-based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 copyright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Arial" pitchFamily="2"/>
              </a:rPr>
              <a:t>– </a:t>
            </a:r>
            <a:r>
              <a:rPr lang="de-DE" sz="2200" b="1" kern="0" dirty="0" err="1">
                <a:solidFill>
                  <a:srgbClr val="FFFFFF"/>
                </a:solidFill>
                <a:latin typeface="Calibri" pitchFamily="34"/>
                <a:ea typeface="Arial Unicode MS" pitchFamily="2"/>
                <a:cs typeface="Arial" pitchFamily="2"/>
              </a:rPr>
              <a:t>IFLA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Arial" pitchFamily="2"/>
              </a:rPr>
              <a:t> 08/2010</a:t>
            </a:r>
          </a:p>
        </p:txBody>
      </p:sp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313200" y="122401"/>
            <a:ext cx="7543800" cy="1295284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" name="Textplatzhalter 6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6" name="Datumsplatzhalter 2"/>
          <p:cNvSpPr txBox="1"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Fußzeilenplatzhalter 3"/>
          <p:cNvSpPr txBox="1"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Foliennummernplatzhalter 4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1AFB8-79D7-4DF3-9527-D589F491934B}" type="slidenum">
              <a:rPr/>
              <a:pPr>
                <a:defRPr/>
              </a:pPr>
              <a:t>‹Nr.›</a:t>
            </a:fld>
            <a:endParaRPr/>
          </a:p>
        </p:txBody>
      </p:sp>
      <p:sp>
        <p:nvSpPr>
          <p:cNvPr id="11" name="Foliennummernplatzhalter 4"/>
          <p:cNvSpPr txBox="1">
            <a:spLocks/>
          </p:cNvSpPr>
          <p:nvPr userDrawn="1"/>
        </p:nvSpPr>
        <p:spPr>
          <a:xfrm>
            <a:off x="8748464" y="6506740"/>
            <a:ext cx="395536" cy="351260"/>
          </a:xfrm>
          <a:prstGeom prst="rect">
            <a:avLst/>
          </a:prstGeom>
        </p:spPr>
        <p:txBody>
          <a:bodyPr lIns="0" tIns="0" rIns="0" bIns="0"/>
          <a:lstStyle>
            <a:lvl1pPr hangingPunct="0">
              <a:defRPr lang="de-DE" sz="1400">
                <a:latin typeface="Times New Roman" pitchFamily="18"/>
                <a:cs typeface="Tahoma" pitchFamily="2"/>
              </a:defRPr>
            </a:lvl1pPr>
            <a:lvl2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2pPr>
          </a:lstStyle>
          <a:p>
            <a:pPr marL="0" marR="0" lvl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6621D2-31D1-4367-B584-32C6DB17A6B9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+mn-ea"/>
                <a:cs typeface="Tahoma" pitchFamily="2"/>
              </a:rPr>
              <a:pPr marL="0" marR="0" lvl="0" indent="0" algn="l" defTabSz="9144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+mn-ea"/>
              <a:cs typeface="Tahoma" pitchFamily="2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0" y="6641976"/>
            <a:ext cx="8748464" cy="216024"/>
          </a:xfrm>
          <a:prstGeom prst="rect">
            <a:avLst/>
          </a:prstGeom>
          <a:solidFill>
            <a:srgbClr val="333366"/>
          </a:solidFill>
          <a:ln>
            <a:noFill/>
          </a:ln>
        </p:spPr>
        <p:txBody>
          <a:bodyPr lIns="0" tIns="0" rIns="0" bIns="0" anchorCtr="1" compatLnSpc="0"/>
          <a:lstStyle/>
          <a:p>
            <a:pPr algn="ctr" eaLnBrk="1" hangingPunct="1">
              <a:buNone/>
            </a:pPr>
            <a:r>
              <a:rPr lang="de-DE" sz="14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Wissensökologie und Wissensökonomie müssen kein Widerspruch sein - ODOK 2012 – FH Wels 12.9.2012</a:t>
            </a:r>
            <a:endParaRPr lang="de-DE" sz="1400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21.05.2014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21.05.2014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21.05.2014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21.05.2014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21.05.2014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21.05.2014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21.05.2014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21.05.2014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6760A-2AA9-43B6-8740-68A50030F216}" type="datetimeFigureOut">
              <a:rPr lang="de-DE" smtClean="0"/>
              <a:pPr/>
              <a:t>21.05.2014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rheberrechtsbuendnis.de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kuhlen.name/vortraege.htm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 txBox="1">
            <a:spLocks noGrp="1"/>
          </p:cNvSpPr>
          <p:nvPr>
            <p:ph type="title"/>
          </p:nvPr>
        </p:nvSpPr>
        <p:spPr>
          <a:xfrm>
            <a:off x="1403648" y="4149080"/>
            <a:ext cx="6840760" cy="144016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 anchorCtr="1">
            <a:noAutofit/>
          </a:bodyPr>
          <a:lstStyle/>
          <a:p>
            <a:pPr>
              <a:spcBef>
                <a:spcPts val="500"/>
              </a:spcBef>
            </a:pPr>
            <a: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/>
            </a:r>
            <a:b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r>
              <a:rPr lang="de-DE"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/>
            </a:r>
            <a:br>
              <a:rPr lang="de-DE"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r>
              <a:rPr lang="de-DE" sz="2800" dirty="0" smtClean="0">
                <a:solidFill>
                  <a:srgbClr val="002060"/>
                </a:solidFill>
              </a:rPr>
              <a:t>Rainer Kuhlen</a:t>
            </a:r>
            <a:br>
              <a:rPr lang="de-DE" sz="2800" dirty="0" smtClean="0">
                <a:solidFill>
                  <a:srgbClr val="002060"/>
                </a:solidFill>
              </a:rPr>
            </a:br>
            <a:r>
              <a:rPr lang="de-DE" sz="1800" dirty="0" smtClean="0">
                <a:solidFill>
                  <a:srgbClr val="002060"/>
                </a:solidFill>
              </a:rPr>
              <a:t>Sprecher des Aktionsbündnisses Urheberrecht für Bildung und Wissenschaft </a:t>
            </a:r>
            <a:br>
              <a:rPr lang="de-DE" sz="1800" dirty="0" smtClean="0">
                <a:solidFill>
                  <a:srgbClr val="002060"/>
                </a:solidFill>
              </a:rPr>
            </a:br>
            <a:r>
              <a:rPr lang="de-DE" sz="1800" dirty="0" smtClean="0">
                <a:solidFill>
                  <a:srgbClr val="002060"/>
                </a:solidFill>
              </a:rPr>
              <a:t>www.kuhlen.name</a:t>
            </a:r>
            <a:r>
              <a:rPr sz="18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/>
            </a:r>
            <a:br>
              <a:rPr sz="18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/>
            </a:r>
            <a:b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endParaRPr sz="2000" b="1" dirty="0" smtClean="0">
              <a:solidFill>
                <a:srgbClr val="002060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15616" y="1484784"/>
            <a:ext cx="6840760" cy="1656184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 anchorCtr="1">
            <a:noAutofit/>
          </a:bodyPr>
          <a:lstStyle/>
          <a:p>
            <a:r>
              <a:rPr lang="de-DE" sz="2800" dirty="0" smtClean="0">
                <a:solidFill>
                  <a:srgbClr val="002060"/>
                </a:solidFill>
              </a:rPr>
              <a:t>Der Vorschlag des Aktionsbündnisses Urheberrecht für Bildung und Wissenschaft</a:t>
            </a:r>
            <a:br>
              <a:rPr lang="de-DE" sz="2800" dirty="0" smtClean="0">
                <a:solidFill>
                  <a:srgbClr val="002060"/>
                </a:solidFill>
              </a:rPr>
            </a:br>
            <a:r>
              <a:rPr lang="de-DE" sz="2800" dirty="0" smtClean="0">
                <a:solidFill>
                  <a:srgbClr val="002060"/>
                </a:solidFill>
              </a:rPr>
              <a:t> </a:t>
            </a:r>
            <a:r>
              <a:rPr lang="de-DE" sz="2000" dirty="0" smtClean="0">
                <a:solidFill>
                  <a:srgbClr val="002060"/>
                </a:solidFill>
              </a:rPr>
              <a:t>http://www.urheberrechtsbuendnis.de</a:t>
            </a:r>
            <a:endParaRPr lang="de-DE" sz="2000" dirty="0" smtClean="0">
              <a:solidFill>
                <a:srgbClr val="002060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10" y="3068960"/>
            <a:ext cx="1210804" cy="1565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7"/>
          <p:cNvSpPr/>
          <p:nvPr/>
        </p:nvSpPr>
        <p:spPr>
          <a:xfrm>
            <a:off x="8676456" y="6525344"/>
            <a:ext cx="467544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9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4000" cy="1152128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 anchorCtr="1">
            <a:noAutofit/>
          </a:bodyPr>
          <a:lstStyle/>
          <a:p>
            <a:r>
              <a:rPr lang="de-DE" sz="3200" b="1" dirty="0" smtClean="0">
                <a:solidFill>
                  <a:srgbClr val="002060"/>
                </a:solidFill>
              </a:rPr>
              <a:t/>
            </a:r>
            <a:br>
              <a:rPr lang="de-DE" sz="3200" b="1" dirty="0" smtClean="0">
                <a:solidFill>
                  <a:srgbClr val="002060"/>
                </a:solidFill>
              </a:rPr>
            </a:br>
            <a:r>
              <a:rPr lang="de-DE" sz="3200" b="1" dirty="0" smtClean="0">
                <a:solidFill>
                  <a:srgbClr val="002060"/>
                </a:solidFill>
              </a:rPr>
              <a:t>Eine Wissenschaftsklausel ist nötig und möglich</a:t>
            </a:r>
            <a:r>
              <a:rPr lang="de-DE" sz="2800" dirty="0" smtClean="0">
                <a:solidFill>
                  <a:srgbClr val="002060"/>
                </a:solidFill>
              </a:rPr>
              <a:t/>
            </a:r>
            <a:br>
              <a:rPr lang="de-DE" sz="2800" dirty="0" smtClean="0">
                <a:solidFill>
                  <a:srgbClr val="002060"/>
                </a:solidFill>
              </a:rPr>
            </a:br>
            <a:endParaRPr lang="de-DE" sz="2800" dirty="0">
              <a:solidFill>
                <a:srgbClr val="002060"/>
              </a:solidFill>
            </a:endParaRPr>
          </a:p>
        </p:txBody>
      </p:sp>
      <p:sp>
        <p:nvSpPr>
          <p:cNvPr id="10" name="Rectangle 2"/>
          <p:cNvSpPr txBox="1">
            <a:spLocks noGrp="1"/>
          </p:cNvSpPr>
          <p:nvPr>
            <p:ph type="title"/>
          </p:nvPr>
        </p:nvSpPr>
        <p:spPr>
          <a:xfrm>
            <a:off x="0" y="5993904"/>
            <a:ext cx="9144000" cy="864096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 anchorCtr="1">
            <a:noAutofit/>
          </a:bodyPr>
          <a:lstStyle/>
          <a:p>
            <a:pPr>
              <a:spcBef>
                <a:spcPts val="500"/>
              </a:spcBef>
            </a:pPr>
            <a: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/>
            </a:r>
            <a:b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r>
              <a:rPr lang="de-DE"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/>
            </a:r>
            <a:br>
              <a:rPr lang="de-DE"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r>
              <a:rPr lang="de-DE" sz="2000" dirty="0" smtClean="0">
                <a:solidFill>
                  <a:srgbClr val="002060"/>
                </a:solidFill>
              </a:rPr>
              <a:t> Auditorium des Grimm-Zentrums der HU zu Berlin </a:t>
            </a:r>
            <a:br>
              <a:rPr lang="de-DE" sz="2000" dirty="0" smtClean="0">
                <a:solidFill>
                  <a:srgbClr val="002060"/>
                </a:solidFill>
              </a:rPr>
            </a:br>
            <a:r>
              <a:rPr lang="de-DE" sz="2000" dirty="0" smtClean="0">
                <a:solidFill>
                  <a:srgbClr val="002060"/>
                </a:solidFill>
              </a:rPr>
              <a:t>9. Mai 2014</a:t>
            </a:r>
            <a: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/>
            </a:r>
            <a:b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endParaRPr sz="2000" b="1" dirty="0" smtClean="0">
              <a:solidFill>
                <a:srgbClr val="002060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7" name="AutoShape 6">
            <a:hlinkClick r:id="rId4" action="ppaction://hlinksldjump"/>
          </p:cNvPr>
          <p:cNvSpPr>
            <a:spLocks/>
          </p:cNvSpPr>
          <p:nvPr/>
        </p:nvSpPr>
        <p:spPr bwMode="auto">
          <a:xfrm flipH="1">
            <a:off x="8028384" y="6264430"/>
            <a:ext cx="945704" cy="593570"/>
          </a:xfrm>
          <a:custGeom>
            <a:avLst/>
            <a:gdLst>
              <a:gd name="T0" fmla="*/ 631113304 w 21600"/>
              <a:gd name="T1" fmla="*/ 0 h 21600"/>
              <a:gd name="T2" fmla="*/ 1262225365 w 21600"/>
              <a:gd name="T3" fmla="*/ 224296305 h 21600"/>
              <a:gd name="T4" fmla="*/ 631113304 w 21600"/>
              <a:gd name="T5" fmla="*/ 448591730 h 21600"/>
              <a:gd name="T6" fmla="*/ 0 w 21600"/>
              <a:gd name="T7" fmla="*/ 224296305 h 21600"/>
              <a:gd name="T8" fmla="*/ 558534834 w 21600"/>
              <a:gd name="T9" fmla="*/ 0 h 21600"/>
              <a:gd name="T10" fmla="*/ 558534834 w 21600"/>
              <a:gd name="T11" fmla="*/ 448591730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4779 w 21600"/>
              <a:gd name="T19" fmla="*/ 5400 h 21600"/>
              <a:gd name="T20" fmla="*/ 21600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1600" y="5400"/>
                </a:moveTo>
                <a:lnTo>
                  <a:pt x="9558" y="5400"/>
                </a:lnTo>
                <a:lnTo>
                  <a:pt x="9558" y="0"/>
                </a:lnTo>
                <a:lnTo>
                  <a:pt x="0" y="10800"/>
                </a:lnTo>
                <a:lnTo>
                  <a:pt x="9558" y="21600"/>
                </a:lnTo>
                <a:lnTo>
                  <a:pt x="9558" y="16200"/>
                </a:lnTo>
                <a:lnTo>
                  <a:pt x="21600" y="16200"/>
                </a:lnTo>
                <a:close/>
              </a:path>
            </a:pathLst>
          </a:custGeom>
          <a:solidFill>
            <a:srgbClr val="002060"/>
          </a:solidFill>
          <a:ln w="12701">
            <a:noFill/>
            <a:prstDash val="solid"/>
            <a:miter lim="800000"/>
            <a:headEnd/>
            <a:tailEnd/>
          </a:ln>
        </p:spPr>
        <p:txBody>
          <a:bodyPr wrap="square" lIns="18004" tIns="10799" rIns="18004" bIns="10799" anchor="ctr" anchorCtr="1">
            <a:spAutoFit/>
          </a:bodyPr>
          <a:lstStyle/>
          <a:p>
            <a:endParaRPr lang="de-DE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Integration der auf Forschung und Lehre/Lernen ausgerichteten </a:t>
            </a:r>
            <a:r>
              <a:rPr lang="de-DE" sz="2400" b="1" dirty="0" smtClean="0">
                <a:solidFill>
                  <a:srgbClr val="002060"/>
                </a:solidFill>
              </a:rPr>
              <a:t>Vermittlungseinrichtungen in die Klausel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55576" y="1556792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2438" indent="-452438" algn="ctr"/>
            <a:r>
              <a:rPr lang="de-DE" sz="2400" b="1" dirty="0" smtClean="0"/>
              <a:t>für kulturbewahrende Leistungen </a:t>
            </a:r>
            <a:r>
              <a:rPr lang="de-DE" sz="2400" dirty="0" smtClean="0"/>
              <a:t>wie Bestandserhaltung</a:t>
            </a:r>
            <a:endParaRPr lang="en-US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827584" y="2852936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für Vermittlungsleistungen</a:t>
            </a:r>
            <a:r>
              <a:rPr lang="de-DE" sz="2400" dirty="0" smtClean="0"/>
              <a:t>, die direkt auf die Prozesse in der Forschung und der Lehre bzw. des Lernens bezogen sind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Vergütungsfrei - Vergütungsanspruch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27584" y="1549241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2438" indent="-452438" algn="ctr"/>
            <a:r>
              <a:rPr lang="de-DE" sz="2400" dirty="0" smtClean="0"/>
              <a:t>Vergütungsanspruch über einen  neuen 54er-Paragraphen einlösen </a:t>
            </a:r>
          </a:p>
          <a:p>
            <a:pPr marL="452438" indent="-452438" algn="ctr"/>
            <a:r>
              <a:rPr lang="de-DE" sz="2400" dirty="0" smtClean="0"/>
              <a:t>Geräteabgabe analog § 54a zu § 53 (</a:t>
            </a:r>
            <a:r>
              <a:rPr lang="de-DE" sz="2400" dirty="0" smtClean="0"/>
              <a:t>Privatkopie)</a:t>
            </a:r>
            <a:endParaRPr lang="en-US" sz="2400" dirty="0"/>
          </a:p>
        </p:txBody>
      </p:sp>
      <p:sp>
        <p:nvSpPr>
          <p:cNvPr id="5" name="Textfeld 4"/>
          <p:cNvSpPr txBox="1"/>
          <p:nvPr/>
        </p:nvSpPr>
        <p:spPr>
          <a:xfrm>
            <a:off x="755576" y="3349441"/>
            <a:ext cx="6552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/>
              <a:t>Vergütungsanspruch über einen Gesamtvertrag zwischen Ländern und Verwertungsgesellschaften, analog der Regelung der Nutzung in Schulen gemäß § 52a Abs.2</a:t>
            </a:r>
            <a:endParaRPr lang="en-US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3059832" y="278092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oder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-36512" y="0"/>
            <a:ext cx="9144000" cy="692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Vergütungsfrei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23528" y="814657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Im Open-Access-Paradigma wird die </a:t>
            </a:r>
            <a:r>
              <a:rPr lang="de-DE" sz="2000" b="1" dirty="0" smtClean="0"/>
              <a:t>normale Verwertung die vergütungsfreie Nutzung</a:t>
            </a:r>
            <a:r>
              <a:rPr lang="de-DE" sz="2000" dirty="0" smtClean="0"/>
              <a:t> sein </a:t>
            </a:r>
            <a:endParaRPr lang="en-US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323528" y="165449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Öffentliche Hand </a:t>
            </a:r>
            <a:r>
              <a:rPr lang="de-DE" sz="2000" b="1" dirty="0" smtClean="0"/>
              <a:t>vergütet schon jetzt angemessen </a:t>
            </a:r>
            <a:r>
              <a:rPr lang="de-DE" sz="2000" dirty="0" smtClean="0"/>
              <a:t>mit ca. 600 </a:t>
            </a:r>
            <a:r>
              <a:rPr lang="de-DE" sz="2000" dirty="0" err="1" smtClean="0"/>
              <a:t>Mio</a:t>
            </a:r>
            <a:r>
              <a:rPr lang="de-DE" sz="2000" dirty="0" smtClean="0"/>
              <a:t> Euro/Jahr an Verlage</a:t>
            </a:r>
            <a:endParaRPr lang="en-US" sz="2000" dirty="0"/>
          </a:p>
        </p:txBody>
      </p:sp>
      <p:sp>
        <p:nvSpPr>
          <p:cNvPr id="8" name="Textfeld 7"/>
          <p:cNvSpPr txBox="1"/>
          <p:nvPr/>
        </p:nvSpPr>
        <p:spPr>
          <a:xfrm>
            <a:off x="323528" y="2494339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Vergütung schon über Geräteabgabe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23528" y="3026404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Vergütung nach der Erfahrung mit der „Vergütungspleite“ bei § 52a </a:t>
            </a:r>
            <a:r>
              <a:rPr lang="de-DE" sz="2000" b="1" dirty="0" smtClean="0"/>
              <a:t>kaum mach- oder durchsetzbar  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23528" y="3866245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Individuelle Datenerhebung und Abrechnung </a:t>
            </a:r>
            <a:r>
              <a:rPr lang="de-DE" sz="2000" b="1" dirty="0" smtClean="0"/>
              <a:t>für Wissenschaftler und Lehrende nicht zumutbar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323528" y="4706087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individuelle Abrechnung  erzeugt </a:t>
            </a:r>
            <a:r>
              <a:rPr lang="de-DE" sz="2000" b="1" dirty="0" smtClean="0"/>
              <a:t>negative Transparenz </a:t>
            </a:r>
            <a:r>
              <a:rPr lang="de-DE" sz="2000" dirty="0" smtClean="0"/>
              <a:t>in sensiblen Bereichen von Bildung und Wissenschaft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-36512" y="0"/>
            <a:ext cx="9144000" cy="692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Zugzwang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51520" y="887229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D</a:t>
            </a:r>
            <a:r>
              <a:rPr lang="de-DE" sz="2400" dirty="0" smtClean="0"/>
              <a:t>er Deutsche Bundestag hatte im November 2012 die Bundesregierung aufgefordert , bis</a:t>
            </a:r>
          </a:p>
          <a:p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	 </a:t>
            </a:r>
            <a:r>
              <a:rPr lang="de-DE" sz="2400" dirty="0" smtClean="0"/>
              <a:t>„spätestens </a:t>
            </a:r>
            <a:r>
              <a:rPr lang="de-DE" sz="2400" b="1" dirty="0" smtClean="0"/>
              <a:t>ein halbes Jahr vor Ablauf der Befristung des § </a:t>
            </a:r>
            <a:r>
              <a:rPr lang="de-DE" sz="2400" b="1" dirty="0" smtClean="0"/>
              <a:t>	52a </a:t>
            </a:r>
            <a:r>
              <a:rPr lang="de-DE" sz="2400" b="1" dirty="0" smtClean="0"/>
              <a:t>UrhG einen Gesetzentwurf vorzulegen</a:t>
            </a:r>
            <a:r>
              <a:rPr lang="de-DE" sz="2400" dirty="0" smtClean="0"/>
              <a:t>, mit dem die </a:t>
            </a:r>
            <a:r>
              <a:rPr lang="de-DE" sz="2400" dirty="0" smtClean="0"/>
              <a:t>	befristete </a:t>
            </a:r>
            <a:r>
              <a:rPr lang="de-DE" sz="2400" dirty="0" smtClean="0"/>
              <a:t>Sonderregelung des § 52a UrhG für Unterricht </a:t>
            </a:r>
            <a:r>
              <a:rPr lang="de-DE" sz="2400" dirty="0" smtClean="0"/>
              <a:t>	und </a:t>
            </a:r>
            <a:r>
              <a:rPr lang="de-DE" sz="2400" dirty="0" smtClean="0"/>
              <a:t>Forschung in eine … neue einheitliche </a:t>
            </a:r>
            <a:r>
              <a:rPr lang="de-DE" sz="2400" dirty="0" smtClean="0"/>
              <a:t>	Wissenschaftsschranke </a:t>
            </a:r>
            <a:r>
              <a:rPr lang="de-DE" sz="2400" dirty="0" smtClean="0"/>
              <a:t>überführt werden kann mit dem </a:t>
            </a:r>
            <a:r>
              <a:rPr lang="de-DE" sz="2400" dirty="0" smtClean="0"/>
              <a:t>	Ziel</a:t>
            </a:r>
            <a:r>
              <a:rPr lang="de-DE" sz="2400" dirty="0" smtClean="0"/>
              <a:t>, Rechtssicherheit für alle Beteiligten zu schaffen.“ </a:t>
            </a:r>
            <a:endParaRPr lang="en-US" sz="2400" dirty="0"/>
          </a:p>
        </p:txBody>
      </p:sp>
      <p:sp>
        <p:nvSpPr>
          <p:cNvPr id="5" name="Textfeld 4"/>
          <p:cNvSpPr txBox="1"/>
          <p:nvPr/>
        </p:nvSpPr>
        <p:spPr>
          <a:xfrm>
            <a:off x="467544" y="4725144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Da</a:t>
            </a:r>
            <a:r>
              <a:rPr lang="en-US" sz="2400" dirty="0" smtClean="0"/>
              <a:t> dieses </a:t>
            </a:r>
            <a:r>
              <a:rPr lang="en-US" sz="2400" dirty="0" err="1" smtClean="0"/>
              <a:t>Ziel</a:t>
            </a:r>
            <a:r>
              <a:rPr lang="en-US" sz="2400" dirty="0" smtClean="0"/>
              <a:t> </a:t>
            </a:r>
            <a:r>
              <a:rPr lang="en-US" sz="2400" dirty="0" err="1" smtClean="0"/>
              <a:t>kaum</a:t>
            </a:r>
            <a:r>
              <a:rPr lang="en-US" sz="2400" dirty="0" smtClean="0"/>
              <a:t> </a:t>
            </a:r>
            <a:r>
              <a:rPr lang="en-US" sz="2400" dirty="0" err="1" smtClean="0"/>
              <a:t>erreicht</a:t>
            </a:r>
            <a:r>
              <a:rPr lang="en-US" sz="2400" dirty="0" smtClean="0"/>
              <a:t> </a:t>
            </a:r>
            <a:r>
              <a:rPr lang="en-US" sz="2400" dirty="0" err="1" smtClean="0"/>
              <a:t>werden</a:t>
            </a:r>
            <a:r>
              <a:rPr lang="en-US" sz="2400" dirty="0" smtClean="0"/>
              <a:t> </a:t>
            </a:r>
            <a:r>
              <a:rPr lang="en-US" sz="2400" dirty="0" err="1" smtClean="0"/>
              <a:t>wird</a:t>
            </a:r>
            <a:r>
              <a:rPr lang="en-US" sz="2400" dirty="0" smtClean="0"/>
              <a:t>, </a:t>
            </a:r>
            <a:r>
              <a:rPr lang="en-US" sz="2400" dirty="0" err="1" smtClean="0"/>
              <a:t>ist</a:t>
            </a:r>
            <a:r>
              <a:rPr lang="en-US" sz="2400" dirty="0" smtClean="0"/>
              <a:t> </a:t>
            </a:r>
            <a:r>
              <a:rPr lang="en-US" sz="2400" dirty="0" err="1" smtClean="0"/>
              <a:t>eine</a:t>
            </a:r>
            <a:r>
              <a:rPr lang="en-US" sz="2400" dirty="0" smtClean="0"/>
              <a:t> </a:t>
            </a:r>
            <a:r>
              <a:rPr lang="en-US" sz="2400" dirty="0" err="1" smtClean="0"/>
              <a:t>weitere</a:t>
            </a:r>
            <a:r>
              <a:rPr lang="en-US" sz="2400" dirty="0" smtClean="0"/>
              <a:t> </a:t>
            </a:r>
            <a:r>
              <a:rPr lang="en-US" sz="2400" dirty="0" err="1" smtClean="0"/>
              <a:t>Verlängerung</a:t>
            </a:r>
            <a:r>
              <a:rPr lang="en-US" sz="2400" dirty="0" smtClean="0"/>
              <a:t> von § 52a </a:t>
            </a:r>
            <a:r>
              <a:rPr lang="en-US" sz="2400" dirty="0" err="1" smtClean="0"/>
              <a:t>unabdingbar</a:t>
            </a:r>
            <a:r>
              <a:rPr lang="en-US" sz="2400" dirty="0" smtClean="0"/>
              <a:t> – </a:t>
            </a:r>
            <a:r>
              <a:rPr lang="en-US" sz="2400" dirty="0" err="1" smtClean="0"/>
              <a:t>wie</a:t>
            </a:r>
            <a:r>
              <a:rPr lang="en-US" sz="2400" dirty="0" smtClean="0"/>
              <a:t> </a:t>
            </a:r>
            <a:r>
              <a:rPr lang="en-US" sz="2400" dirty="0" err="1" smtClean="0"/>
              <a:t>unzureichend</a:t>
            </a:r>
            <a:r>
              <a:rPr lang="en-US" sz="2400" dirty="0" smtClean="0"/>
              <a:t> die </a:t>
            </a:r>
            <a:r>
              <a:rPr lang="en-US" sz="2400" dirty="0" err="1" smtClean="0"/>
              <a:t>dort</a:t>
            </a:r>
            <a:r>
              <a:rPr lang="en-US" sz="2400" dirty="0" smtClean="0"/>
              <a:t> </a:t>
            </a:r>
            <a:r>
              <a:rPr lang="en-US" sz="2400" dirty="0" err="1" smtClean="0"/>
              <a:t>getroffenen</a:t>
            </a:r>
            <a:r>
              <a:rPr lang="en-US" sz="2400" dirty="0" smtClean="0"/>
              <a:t> </a:t>
            </a:r>
            <a:r>
              <a:rPr lang="en-US" sz="2400" dirty="0" err="1" smtClean="0"/>
              <a:t>Regelungen</a:t>
            </a:r>
            <a:r>
              <a:rPr lang="en-US" sz="2400" dirty="0" smtClean="0"/>
              <a:t> </a:t>
            </a:r>
            <a:r>
              <a:rPr lang="en-US" sz="2400" dirty="0" err="1" smtClean="0"/>
              <a:t>auch</a:t>
            </a:r>
            <a:r>
              <a:rPr lang="en-US" sz="2400" dirty="0" smtClean="0"/>
              <a:t> </a:t>
            </a:r>
            <a:r>
              <a:rPr lang="en-US" sz="2400" dirty="0" err="1" smtClean="0"/>
              <a:t>sind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-36512" y="0"/>
            <a:ext cx="9144000" cy="692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Vergleich - </a:t>
            </a:r>
            <a:r>
              <a:rPr lang="de-DE" sz="2400" b="1" dirty="0" err="1" smtClean="0">
                <a:solidFill>
                  <a:srgbClr val="002060"/>
                </a:solidFill>
              </a:rPr>
              <a:t>Durantaye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smtClean="0">
                <a:solidFill>
                  <a:srgbClr val="002060"/>
                </a:solidFill>
              </a:rPr>
              <a:t>- Aktionsbündnis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23528" y="1052736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Die Studie zur Bildungs</a:t>
            </a:r>
            <a:r>
              <a:rPr lang="de-DE" sz="2400" dirty="0" smtClean="0"/>
              <a:t>- und Wissenschaftsschranke von d</a:t>
            </a:r>
            <a:r>
              <a:rPr lang="de-DE" sz="2400" dirty="0" smtClean="0"/>
              <a:t>e la </a:t>
            </a:r>
            <a:r>
              <a:rPr lang="de-DE" sz="2400" dirty="0" err="1" smtClean="0"/>
              <a:t>Durantaye</a:t>
            </a:r>
            <a:r>
              <a:rPr lang="de-DE" sz="2400" dirty="0" smtClean="0"/>
              <a:t> (2014) hat einen hohen Informations- und Argumentationswert.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251520" y="2492896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Der in der Studie angegebene Entwurf einer Bildungs- und Wissenschaftsschranke ist sehr nahe am Vorschla</a:t>
            </a:r>
            <a:r>
              <a:rPr lang="de-DE" sz="2400" dirty="0" smtClean="0"/>
              <a:t>g des Aktionsbündnisses, berücksichtigt aber die in elektronischen Umgebungen entwickelten Bedürfnisse und Verhaltensformen in Bildung und Wissenschaft nur unzureichend.</a:t>
            </a:r>
            <a:endParaRPr lang="de-D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-36512" y="0"/>
            <a:ext cx="9144000" cy="692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Vergleich - </a:t>
            </a:r>
            <a:r>
              <a:rPr lang="de-DE" sz="2400" b="1" dirty="0" err="1" smtClean="0">
                <a:solidFill>
                  <a:srgbClr val="002060"/>
                </a:solidFill>
              </a:rPr>
              <a:t>Durantaye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smtClean="0">
                <a:solidFill>
                  <a:srgbClr val="002060"/>
                </a:solidFill>
              </a:rPr>
              <a:t>- Aktionsbündnis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51520" y="887229"/>
            <a:ext cx="856895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Auch wenn es auf den ersten Blick so aussehen mag, </a:t>
            </a:r>
            <a:r>
              <a:rPr lang="de-DE" sz="2400" dirty="0" err="1" smtClean="0"/>
              <a:t>dass</a:t>
            </a:r>
            <a:r>
              <a:rPr lang="de-DE" sz="2400" dirty="0" smtClean="0"/>
              <a:t> beide Vorschläge </a:t>
            </a:r>
            <a:r>
              <a:rPr lang="de-DE" sz="2400" dirty="0" smtClean="0"/>
              <a:t>(</a:t>
            </a:r>
            <a:r>
              <a:rPr lang="de-DE" sz="2400" dirty="0" err="1" smtClean="0"/>
              <a:t>Durantaye</a:t>
            </a:r>
            <a:r>
              <a:rPr lang="de-DE" sz="2400" dirty="0" smtClean="0"/>
              <a:t>/Aktionsbündnis) gänzlich </a:t>
            </a:r>
            <a:r>
              <a:rPr lang="de-DE" sz="2400" dirty="0" smtClean="0"/>
              <a:t>verträglich miteinander sind – es gibt doch </a:t>
            </a:r>
            <a:r>
              <a:rPr lang="de-DE" sz="2400" dirty="0" smtClean="0"/>
              <a:t>drei entscheidende </a:t>
            </a:r>
            <a:r>
              <a:rPr lang="de-DE" sz="2400" dirty="0" smtClean="0"/>
              <a:t>Differenzen: </a:t>
            </a:r>
          </a:p>
          <a:p>
            <a:endParaRPr lang="de-DE" sz="2400" dirty="0" smtClean="0"/>
          </a:p>
          <a:p>
            <a:pPr marL="266700" indent="-266700">
              <a:buFont typeface="Wingdings" pitchFamily="2" charset="2"/>
              <a:buChar char="Ø"/>
            </a:pPr>
            <a:r>
              <a:rPr lang="de-DE" sz="2000" dirty="0" smtClean="0"/>
              <a:t>Das Aktionsbündnis trägt weder den Vorrang des kommerziellen Lizenzangebots </a:t>
            </a:r>
            <a:r>
              <a:rPr lang="de-DE" sz="2000" dirty="0" smtClean="0"/>
              <a:t>mit, weil dies eine Klausel aushebeln würde</a:t>
            </a:r>
            <a:br>
              <a:rPr lang="de-DE" sz="2000" dirty="0" smtClean="0"/>
            </a:br>
            <a:endParaRPr lang="de-DE" sz="2000" dirty="0" smtClean="0"/>
          </a:p>
          <a:p>
            <a:pPr marL="266700" indent="-266700">
              <a:buFont typeface="Wingdings" pitchFamily="2" charset="2"/>
              <a:buChar char="Ø"/>
            </a:pPr>
            <a:r>
              <a:rPr lang="de-DE" sz="2000" dirty="0" smtClean="0"/>
              <a:t>noch </a:t>
            </a:r>
            <a:r>
              <a:rPr lang="de-DE" sz="2000" dirty="0" smtClean="0"/>
              <a:t>sieht das Aktionsbündnis die Notwendigkeit </a:t>
            </a:r>
            <a:r>
              <a:rPr lang="de-DE" sz="2000" i="1" dirty="0" smtClean="0"/>
              <a:t>im Rahmen der Klausel </a:t>
            </a:r>
            <a:r>
              <a:rPr lang="de-DE" sz="2000" dirty="0" smtClean="0"/>
              <a:t>einen Vergütungsanspruch für die privilegierte, im öffentlichen Interesse stehende Nutzung für nicht kommerzielle Zwecke wissenschaftlicher Forschung und von Lehr- und Lernprozessen vorzusehen</a:t>
            </a:r>
            <a:r>
              <a:rPr lang="de-DE" sz="2000" dirty="0" smtClean="0"/>
              <a:t>.</a:t>
            </a:r>
          </a:p>
          <a:p>
            <a:pPr marL="266700" indent="-266700">
              <a:buFont typeface="Wingdings" pitchFamily="2" charset="2"/>
              <a:buChar char="Ø"/>
            </a:pPr>
            <a:endParaRPr lang="de-DE" sz="2000" dirty="0" smtClean="0"/>
          </a:p>
          <a:p>
            <a:pPr marL="266700" indent="-266700">
              <a:buFont typeface="Wingdings" pitchFamily="2" charset="2"/>
              <a:buChar char="Ø"/>
            </a:pPr>
            <a:r>
              <a:rPr lang="de-DE" sz="2000" dirty="0" smtClean="0"/>
              <a:t>Eine individuelle Abrechnung jeder aktuellen Nutzung für Zwecke von Forschung und Lehr- und Lernprozessen hält das Aktionsbündnis für nicht zumutbar und auch nicht für machbar. Das Aktionsbündnis bevorzugt einen pauschalen Gesamtvertrag zwischen den Trägern der Wissenschafts- und Bildungseinrichtungen und Verwertungsgesellschaften.</a:t>
            </a:r>
            <a:endParaRPr lang="de-D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-36512" y="0"/>
            <a:ext cx="9144000" cy="692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Vergleich - </a:t>
            </a:r>
            <a:r>
              <a:rPr lang="de-DE" sz="2400" b="1" dirty="0" err="1" smtClean="0">
                <a:solidFill>
                  <a:srgbClr val="002060"/>
                </a:solidFill>
              </a:rPr>
              <a:t>Durantaye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smtClean="0">
                <a:solidFill>
                  <a:srgbClr val="002060"/>
                </a:solidFill>
              </a:rPr>
              <a:t>- Aktionsbündnis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971600" y="2276872"/>
            <a:ext cx="66967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/>
              <a:t>Das Aktionsbündnis bevorzugt die Bezeichnung </a:t>
            </a:r>
            <a:r>
              <a:rPr lang="de-DE" sz="2400" dirty="0" smtClean="0"/>
              <a:t>Bildungs- </a:t>
            </a:r>
            <a:r>
              <a:rPr lang="de-DE" sz="2400" dirty="0" smtClean="0"/>
              <a:t>und </a:t>
            </a:r>
            <a:r>
              <a:rPr lang="de-DE" sz="2400" dirty="0" smtClean="0"/>
              <a:t>Wissenschaftsklausel als </a:t>
            </a:r>
            <a:r>
              <a:rPr lang="de-DE" sz="2400" b="1" dirty="0" smtClean="0"/>
              <a:t>allgemeines Rechtsprinzip </a:t>
            </a:r>
            <a:r>
              <a:rPr lang="de-DE" sz="2400" dirty="0" smtClean="0"/>
              <a:t>für die (im Sinne von Open Access) freie Nutzung publizierten Wissens </a:t>
            </a:r>
            <a:endParaRPr lang="de-DE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-36512" y="0"/>
            <a:ext cx="9144000" cy="692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Perspektiven – keine Utopie – aber ein langfristiges Ziel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51520" y="1052736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Eine </a:t>
            </a:r>
            <a:r>
              <a:rPr lang="de-DE" sz="2400" dirty="0" smtClean="0"/>
              <a:t>Bildungs- </a:t>
            </a:r>
            <a:r>
              <a:rPr lang="de-DE" sz="2400" dirty="0" smtClean="0"/>
              <a:t>und </a:t>
            </a:r>
            <a:r>
              <a:rPr lang="de-DE" sz="2400" dirty="0" smtClean="0"/>
              <a:t>Wissenschaftsklausel kann nicht durch selbstreferentielle Auslegung bestehender Gesetze, Verträge oder Richtlinien entstehen, sondern erfordert den Mut zu einem Paradigmenwechsel:</a:t>
            </a:r>
            <a:br>
              <a:rPr lang="de-DE" sz="2400" dirty="0" smtClean="0"/>
            </a:br>
            <a:endParaRPr lang="de-DE" sz="2400" dirty="0" smtClean="0"/>
          </a:p>
          <a:p>
            <a:r>
              <a:rPr lang="de-DE" sz="2400" dirty="0" smtClean="0"/>
              <a:t>	Nicht länger soll die (kommerzielle) Verwertung als der 	Normalfall des Umgangs mit Wissen und Information 	</a:t>
            </a:r>
            <a:r>
              <a:rPr lang="de-DE" sz="2400" smtClean="0"/>
              <a:t>angesehen werden sondern </a:t>
            </a:r>
            <a:r>
              <a:rPr lang="de-DE" sz="2400" dirty="0" smtClean="0"/>
              <a:t>als die Ausnahme gegenüber 	</a:t>
            </a:r>
            <a:r>
              <a:rPr lang="de-DE" sz="2400" dirty="0" smtClean="0"/>
              <a:t>der (</a:t>
            </a:r>
            <a:r>
              <a:rPr lang="de-DE" sz="2400" dirty="0" smtClean="0"/>
              <a:t>im Sinne von Open </a:t>
            </a:r>
            <a:r>
              <a:rPr lang="de-DE" sz="2400" dirty="0" smtClean="0"/>
              <a:t>Access</a:t>
            </a:r>
            <a:r>
              <a:rPr lang="de-DE" sz="2400" dirty="0" smtClean="0"/>
              <a:t>) </a:t>
            </a:r>
            <a:r>
              <a:rPr lang="de-DE" sz="2400" dirty="0" smtClean="0"/>
              <a:t>freien Nutzung.</a:t>
            </a:r>
          </a:p>
          <a:p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	Damit bekommt der Dreistufentest auf jeder Stufe eine 	grundsätzlich neue Bedeutung.</a:t>
            </a:r>
            <a:endParaRPr lang="de-DE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/>
          <p:cNvSpPr txBox="1"/>
          <p:nvPr/>
        </p:nvSpPr>
        <p:spPr>
          <a:xfrm>
            <a:off x="179512" y="0"/>
            <a:ext cx="8568952" cy="35512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1" i="1" kern="0" dirty="0" smtClean="0">
                <a:latin typeface="+mn-lt"/>
                <a:ea typeface="Arial Unicode MS" pitchFamily="2"/>
                <a:cs typeface="Tahoma" pitchFamily="2"/>
              </a:rPr>
              <a:t>Vielen Dank für Ihre Aufmerksamkeit und Ihr Interesse an einer Bildungs- und Wissenschaftsklausel</a:t>
            </a:r>
            <a:endParaRPr lang="de-DE" sz="4000" b="1" i="1" kern="0" dirty="0">
              <a:latin typeface="+mn-lt"/>
              <a:ea typeface="Arial Unicode MS" pitchFamily="2"/>
              <a:cs typeface="Tahoma" pitchFamily="2"/>
            </a:endParaRPr>
          </a:p>
        </p:txBody>
      </p:sp>
      <p:sp>
        <p:nvSpPr>
          <p:cNvPr id="3" name="Titel 3"/>
          <p:cNvSpPr txBox="1"/>
          <p:nvPr/>
        </p:nvSpPr>
        <p:spPr>
          <a:xfrm>
            <a:off x="1403648" y="3861048"/>
            <a:ext cx="5727700" cy="2592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i="1" kern="0" dirty="0" smtClean="0">
                <a:solidFill>
                  <a:srgbClr val="000000"/>
                </a:solidFill>
                <a:ea typeface="Arial Unicode MS" pitchFamily="2"/>
                <a:cs typeface="Tahoma" pitchFamily="2"/>
              </a:rPr>
              <a:t>Folien und Volltext unter: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i="1" kern="0" dirty="0" smtClean="0">
                <a:solidFill>
                  <a:srgbClr val="000000"/>
                </a:solidFill>
                <a:ea typeface="Arial Unicode MS" pitchFamily="2"/>
                <a:cs typeface="Tahoma" pitchFamily="2"/>
                <a:hlinkClick r:id="rId3"/>
              </a:rPr>
              <a:t>http://www.urheberrechtsbuendnis.de/</a:t>
            </a:r>
            <a:endParaRPr lang="de-DE" sz="2200" b="1" i="1" kern="0" dirty="0" smtClean="0">
              <a:solidFill>
                <a:srgbClr val="000000"/>
              </a:solidFill>
              <a:ea typeface="Arial Unicode MS" pitchFamily="2"/>
              <a:cs typeface="Tahoma" pitchFamily="2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i="1" kern="0" dirty="0" smtClean="0">
                <a:solidFill>
                  <a:srgbClr val="000000"/>
                </a:solidFill>
                <a:ea typeface="Arial Unicode MS" pitchFamily="2"/>
                <a:cs typeface="Tahoma" pitchFamily="2"/>
              </a:rPr>
              <a:t>und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i="1" kern="0" dirty="0" smtClean="0">
                <a:solidFill>
                  <a:srgbClr val="000000"/>
                </a:solidFill>
                <a:ea typeface="Arial Unicode MS" pitchFamily="2"/>
                <a:cs typeface="Tahoma" pitchFamily="2"/>
                <a:hlinkClick r:id="rId4"/>
              </a:rPr>
              <a:t>http://www.kuhlen.name/vortraege.html</a:t>
            </a:r>
            <a:endParaRPr lang="de-DE" sz="2200" b="1" i="1" kern="0" dirty="0">
              <a:solidFill>
                <a:srgbClr val="000000"/>
              </a:solidFill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68760"/>
            <a:ext cx="774035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0" name="AutoShape 6">
            <a:hlinkClick r:id="rId4" action="ppaction://hlinksldjump"/>
          </p:cNvPr>
          <p:cNvSpPr>
            <a:spLocks/>
          </p:cNvSpPr>
          <p:nvPr/>
        </p:nvSpPr>
        <p:spPr bwMode="auto">
          <a:xfrm>
            <a:off x="8100392" y="5733256"/>
            <a:ext cx="838200" cy="593725"/>
          </a:xfrm>
          <a:custGeom>
            <a:avLst/>
            <a:gdLst>
              <a:gd name="T0" fmla="*/ 631113304 w 21600"/>
              <a:gd name="T1" fmla="*/ 0 h 21600"/>
              <a:gd name="T2" fmla="*/ 1262225365 w 21600"/>
              <a:gd name="T3" fmla="*/ 224296305 h 21600"/>
              <a:gd name="T4" fmla="*/ 631113304 w 21600"/>
              <a:gd name="T5" fmla="*/ 448591730 h 21600"/>
              <a:gd name="T6" fmla="*/ 0 w 21600"/>
              <a:gd name="T7" fmla="*/ 224296305 h 21600"/>
              <a:gd name="T8" fmla="*/ 558534834 w 21600"/>
              <a:gd name="T9" fmla="*/ 0 h 21600"/>
              <a:gd name="T10" fmla="*/ 558534834 w 21600"/>
              <a:gd name="T11" fmla="*/ 448591730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4779 w 21600"/>
              <a:gd name="T19" fmla="*/ 5400 h 21600"/>
              <a:gd name="T20" fmla="*/ 21600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1600" y="5400"/>
                </a:moveTo>
                <a:lnTo>
                  <a:pt x="9558" y="5400"/>
                </a:lnTo>
                <a:lnTo>
                  <a:pt x="9558" y="0"/>
                </a:lnTo>
                <a:lnTo>
                  <a:pt x="0" y="10800"/>
                </a:lnTo>
                <a:lnTo>
                  <a:pt x="9558" y="21600"/>
                </a:lnTo>
                <a:lnTo>
                  <a:pt x="9558" y="16200"/>
                </a:lnTo>
                <a:lnTo>
                  <a:pt x="21600" y="16200"/>
                </a:lnTo>
                <a:close/>
              </a:path>
            </a:pathLst>
          </a:custGeom>
          <a:solidFill>
            <a:srgbClr val="002060"/>
          </a:solidFill>
          <a:ln w="12701">
            <a:noFill/>
            <a:prstDash val="solid"/>
            <a:miter lim="800000"/>
            <a:headEnd/>
            <a:tailEnd/>
          </a:ln>
        </p:spPr>
        <p:txBody>
          <a:bodyPr lIns="18004" tIns="10799" rIns="18004" bIns="10799" anchor="ctr" anchorCtr="1">
            <a:spAutoFit/>
          </a:bodyPr>
          <a:lstStyle/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7504" y="4005064"/>
            <a:ext cx="3960440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http://creativecommons.org/licenses/by-sa/3.0/</a:t>
            </a:r>
            <a:endParaRPr lang="de-DE" sz="1400" dirty="0">
              <a:solidFill>
                <a:schemeClr val="bg1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134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539552" y="508610"/>
            <a:ext cx="756084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„Echokammern des Zeitgeistes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539552" y="998084"/>
            <a:ext cx="756084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Ein Paradigmenwechsel über eine Bildungs- und Wissenschaftsschranke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539552" y="1795334"/>
            <a:ext cx="756084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Die Klausel im Detail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691680" y="2284808"/>
            <a:ext cx="6336704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</a:rPr>
              <a:t>Der Zweck der privilegierten Nutzung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691680" y="2947656"/>
            <a:ext cx="6336704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</a:rPr>
              <a:t>Keine Einschränkung des Zwecks durch „geboten“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691680" y="3610504"/>
            <a:ext cx="6336704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74625" indent="-174625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</a:rPr>
              <a:t>Integration der auf Forschung und Lehre/Lernen ausgerichteten Vermittlungseinrichtungen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763688" y="4581128"/>
            <a:ext cx="6336704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</a:rPr>
              <a:t>Vergütungsfrei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539552" y="5301208"/>
            <a:ext cx="756084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002060"/>
                </a:solidFill>
              </a:rPr>
              <a:t>Zugzwang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Themen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feld 15"/>
          <p:cNvSpPr txBox="1"/>
          <p:nvPr/>
        </p:nvSpPr>
        <p:spPr>
          <a:xfrm>
            <a:off x="2123728" y="1772816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Stimmen</a:t>
            </a:r>
            <a:r>
              <a:rPr lang="en-US" sz="2400" dirty="0" smtClean="0"/>
              <a:t> </a:t>
            </a:r>
            <a:r>
              <a:rPr lang="en-US" sz="2400" dirty="0" err="1" smtClean="0"/>
              <a:t>der</a:t>
            </a:r>
            <a:r>
              <a:rPr lang="en-US" sz="2400" dirty="0" smtClean="0"/>
              <a:t> </a:t>
            </a:r>
            <a:r>
              <a:rPr lang="en-US" sz="2400" dirty="0" err="1" smtClean="0"/>
              <a:t>kommerziellen</a:t>
            </a:r>
            <a:r>
              <a:rPr lang="en-US" sz="2400" dirty="0" smtClean="0"/>
              <a:t> </a:t>
            </a:r>
            <a:r>
              <a:rPr lang="en-US" sz="2400" dirty="0" err="1" smtClean="0"/>
              <a:t>Verwertung</a:t>
            </a:r>
            <a:endParaRPr lang="en-US" sz="2400" dirty="0"/>
          </a:p>
        </p:txBody>
      </p:sp>
      <p:sp>
        <p:nvSpPr>
          <p:cNvPr id="19" name="Textfeld 18"/>
          <p:cNvSpPr txBox="1"/>
          <p:nvPr/>
        </p:nvSpPr>
        <p:spPr>
          <a:xfrm>
            <a:off x="2123728" y="2852936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Stimmen</a:t>
            </a:r>
            <a:r>
              <a:rPr lang="en-US" sz="2400" dirty="0" smtClean="0"/>
              <a:t> </a:t>
            </a:r>
            <a:r>
              <a:rPr lang="en-US" sz="2400" dirty="0" err="1" smtClean="0"/>
              <a:t>der</a:t>
            </a:r>
            <a:r>
              <a:rPr lang="en-US" sz="2400" dirty="0" smtClean="0"/>
              <a:t> </a:t>
            </a:r>
            <a:r>
              <a:rPr lang="en-US" sz="2400" dirty="0" err="1" smtClean="0"/>
              <a:t>freien</a:t>
            </a:r>
            <a:r>
              <a:rPr lang="en-US" sz="2400" dirty="0" smtClean="0"/>
              <a:t> </a:t>
            </a:r>
            <a:r>
              <a:rPr lang="en-US" sz="2400" dirty="0" err="1" smtClean="0"/>
              <a:t>Nutzung</a:t>
            </a:r>
            <a:r>
              <a:rPr lang="en-US" sz="2400" dirty="0" smtClean="0"/>
              <a:t> </a:t>
            </a:r>
            <a:r>
              <a:rPr lang="en-US" sz="2400" dirty="0" err="1" smtClean="0"/>
              <a:t>publizierten</a:t>
            </a:r>
            <a:r>
              <a:rPr lang="en-US" sz="2400" dirty="0" smtClean="0"/>
              <a:t> </a:t>
            </a:r>
            <a:r>
              <a:rPr lang="en-US" sz="2400" dirty="0" err="1" smtClean="0"/>
              <a:t>Wissens</a:t>
            </a:r>
            <a:endParaRPr lang="en-US" sz="2400" dirty="0"/>
          </a:p>
        </p:txBody>
      </p:sp>
      <p:sp>
        <p:nvSpPr>
          <p:cNvPr id="20" name="Rechteck 19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„Echokammern des Zeitgeistes“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feld 15"/>
          <p:cNvSpPr txBox="1"/>
          <p:nvPr/>
        </p:nvSpPr>
        <p:spPr>
          <a:xfrm>
            <a:off x="2123728" y="1772816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Angekommen</a:t>
            </a:r>
            <a:r>
              <a:rPr lang="en-US" sz="2400" dirty="0" smtClean="0"/>
              <a:t> in </a:t>
            </a:r>
            <a:r>
              <a:rPr lang="en-US" sz="2400" dirty="0" err="1" smtClean="0"/>
              <a:t>der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endParaRPr lang="en-US" sz="2400" dirty="0"/>
          </a:p>
        </p:txBody>
      </p:sp>
      <p:sp>
        <p:nvSpPr>
          <p:cNvPr id="20" name="Rechteck 19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„Echokammern des Zeitgeistes“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„Echokammern des Zeitgeistes“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187624" y="1268760"/>
            <a:ext cx="6408712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Es </a:t>
            </a:r>
            <a:r>
              <a:rPr lang="en-US" sz="2400" dirty="0" err="1" smtClean="0"/>
              <a:t>bewegt</a:t>
            </a:r>
            <a:r>
              <a:rPr lang="en-US" sz="2400" dirty="0" smtClean="0"/>
              <a:t> </a:t>
            </a:r>
            <a:r>
              <a:rPr lang="en-US" sz="2400" dirty="0" err="1" smtClean="0"/>
              <a:t>sich</a:t>
            </a:r>
            <a:r>
              <a:rPr lang="en-US" sz="2400" dirty="0" smtClean="0"/>
              <a:t> </a:t>
            </a:r>
            <a:r>
              <a:rPr lang="en-US" sz="2400" dirty="0" err="1" smtClean="0"/>
              <a:t>etwas</a:t>
            </a:r>
            <a:r>
              <a:rPr lang="en-US" sz="2400" dirty="0" smtClean="0"/>
              <a:t> – </a:t>
            </a:r>
            <a:r>
              <a:rPr lang="en-US" sz="2400" dirty="0" err="1" smtClean="0"/>
              <a:t>auch</a:t>
            </a:r>
            <a:r>
              <a:rPr lang="en-US" sz="2400" dirty="0" smtClean="0"/>
              <a:t> </a:t>
            </a:r>
            <a:r>
              <a:rPr lang="en-US" sz="2400" dirty="0" err="1" smtClean="0"/>
              <a:t>durch</a:t>
            </a:r>
            <a:r>
              <a:rPr lang="en-US" sz="2400" dirty="0" smtClean="0"/>
              <a:t> den </a:t>
            </a:r>
            <a:r>
              <a:rPr lang="en-US" sz="2400" dirty="0" err="1" smtClean="0"/>
              <a:t>BGH</a:t>
            </a:r>
            <a:endParaRPr lang="en-US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1043608" y="2348880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/>
              <a:t>„zur Veranschaulichung </a:t>
            </a:r>
            <a:r>
              <a:rPr lang="de-DE" sz="2400" b="1" dirty="0" smtClean="0"/>
              <a:t>im</a:t>
            </a:r>
            <a:r>
              <a:rPr lang="de-DE" sz="2400" dirty="0" smtClean="0"/>
              <a:t> Unterricht“</a:t>
            </a:r>
            <a:endParaRPr lang="en-US" sz="2400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1043608" y="2780928"/>
            <a:ext cx="6408712" cy="965721"/>
            <a:chOff x="1043608" y="2780928"/>
            <a:chExt cx="6408712" cy="965721"/>
          </a:xfrm>
        </p:grpSpPr>
        <p:sp>
          <p:nvSpPr>
            <p:cNvPr id="7" name="Textfeld 6"/>
            <p:cNvSpPr txBox="1"/>
            <p:nvPr/>
          </p:nvSpPr>
          <p:spPr>
            <a:xfrm>
              <a:off x="1043608" y="3284984"/>
              <a:ext cx="64087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/>
                <a:t>„zur Veranschaulichung </a:t>
              </a:r>
              <a:r>
                <a:rPr lang="de-DE" sz="2400" b="1" dirty="0" smtClean="0"/>
                <a:t>des</a:t>
              </a:r>
              <a:r>
                <a:rPr lang="de-DE" sz="2400" dirty="0" smtClean="0"/>
                <a:t> Unterrichts“</a:t>
              </a:r>
              <a:endParaRPr lang="en-US" sz="2400" dirty="0"/>
            </a:p>
          </p:txBody>
        </p:sp>
        <p:sp>
          <p:nvSpPr>
            <p:cNvPr id="9" name="Pfeil nach unten 8"/>
            <p:cNvSpPr/>
            <p:nvPr/>
          </p:nvSpPr>
          <p:spPr>
            <a:xfrm>
              <a:off x="3995936" y="2780928"/>
              <a:ext cx="360040" cy="50405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feld 7"/>
          <p:cNvSpPr txBox="1"/>
          <p:nvPr/>
        </p:nvSpPr>
        <p:spPr>
          <a:xfrm>
            <a:off x="971600" y="4509120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für </a:t>
            </a:r>
            <a:r>
              <a:rPr lang="de-DE" sz="2400" b="1" dirty="0" smtClean="0"/>
              <a:t>nicht kommerzielle Zwecke von Lehr- und Lernprozessen an </a:t>
            </a:r>
            <a:r>
              <a:rPr lang="de-DE" sz="2400" b="1" dirty="0" smtClean="0"/>
              <a:t>Bildungseinrichtungen</a:t>
            </a:r>
            <a:endParaRPr lang="en-US" sz="2400" b="1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3995936" y="3933056"/>
            <a:ext cx="4536504" cy="504056"/>
            <a:chOff x="3995936" y="3933056"/>
            <a:chExt cx="4536504" cy="504056"/>
          </a:xfrm>
        </p:grpSpPr>
        <p:sp>
          <p:nvSpPr>
            <p:cNvPr id="10" name="Pfeil nach unten 9"/>
            <p:cNvSpPr/>
            <p:nvPr/>
          </p:nvSpPr>
          <p:spPr>
            <a:xfrm>
              <a:off x="3995936" y="3933056"/>
              <a:ext cx="360040" cy="50405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4572000" y="4005064"/>
              <a:ext cx="39604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Der</a:t>
              </a:r>
              <a:r>
                <a:rPr lang="en-US" sz="2000" dirty="0" smtClean="0"/>
                <a:t> Sinn von § 52a </a:t>
              </a:r>
              <a:r>
                <a:rPr lang="en-US" sz="2000" dirty="0" err="1" smtClean="0"/>
                <a:t>s</a:t>
              </a:r>
              <a:r>
                <a:rPr lang="en-US" sz="2000" dirty="0" err="1" smtClean="0"/>
                <a:t>ollte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sein</a:t>
              </a:r>
              <a:r>
                <a:rPr lang="en-US" sz="2000" dirty="0" smtClean="0"/>
                <a:t>:</a:t>
              </a:r>
              <a:endParaRPr lang="en-US" sz="20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„Echokammern des Zeitgeistes“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187624" y="1268760"/>
            <a:ext cx="6408712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Es </a:t>
            </a:r>
            <a:r>
              <a:rPr lang="en-US" sz="2400" dirty="0" err="1" smtClean="0"/>
              <a:t>bewegt</a:t>
            </a:r>
            <a:r>
              <a:rPr lang="en-US" sz="2400" dirty="0" smtClean="0"/>
              <a:t> </a:t>
            </a:r>
            <a:r>
              <a:rPr lang="en-US" sz="2400" dirty="0" err="1" smtClean="0"/>
              <a:t>sich</a:t>
            </a:r>
            <a:r>
              <a:rPr lang="en-US" sz="2400" dirty="0" smtClean="0"/>
              <a:t> </a:t>
            </a:r>
            <a:r>
              <a:rPr lang="en-US" sz="2400" dirty="0" err="1" smtClean="0"/>
              <a:t>etwas</a:t>
            </a:r>
            <a:r>
              <a:rPr lang="en-US" sz="2400" dirty="0" smtClean="0"/>
              <a:t> – </a:t>
            </a:r>
            <a:r>
              <a:rPr lang="en-US" sz="2400" dirty="0" err="1" smtClean="0"/>
              <a:t>auch</a:t>
            </a:r>
            <a:r>
              <a:rPr lang="en-US" sz="2400" dirty="0" smtClean="0"/>
              <a:t> </a:t>
            </a:r>
            <a:r>
              <a:rPr lang="en-US" sz="2400" dirty="0" err="1" smtClean="0"/>
              <a:t>durch</a:t>
            </a:r>
            <a:r>
              <a:rPr lang="en-US" sz="2400" dirty="0" smtClean="0"/>
              <a:t> den </a:t>
            </a:r>
            <a:r>
              <a:rPr lang="en-US" sz="2400" dirty="0" err="1" smtClean="0"/>
              <a:t>BGH</a:t>
            </a:r>
            <a:endParaRPr lang="en-US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1043608" y="1988840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/>
              <a:t>Landgericht, </a:t>
            </a:r>
            <a:r>
              <a:rPr lang="de-DE" sz="2400" dirty="0" err="1" smtClean="0"/>
              <a:t>OLG</a:t>
            </a:r>
            <a:r>
              <a:rPr lang="de-DE" sz="2400" dirty="0" smtClean="0"/>
              <a:t>: kein Speichern und Ausdrucken nach § 52a</a:t>
            </a:r>
            <a:endParaRPr lang="en-US" sz="2400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1043608" y="2780928"/>
            <a:ext cx="6408712" cy="1335053"/>
            <a:chOff x="1043608" y="2780928"/>
            <a:chExt cx="6408712" cy="1335053"/>
          </a:xfrm>
        </p:grpSpPr>
        <p:sp>
          <p:nvSpPr>
            <p:cNvPr id="7" name="Textfeld 6"/>
            <p:cNvSpPr txBox="1"/>
            <p:nvPr/>
          </p:nvSpPr>
          <p:spPr>
            <a:xfrm>
              <a:off x="1043608" y="3284984"/>
              <a:ext cx="64087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/>
                <a:t>BGH: Speichern und Ausdrucken kleiner Teile nach § 52a erlaubt</a:t>
              </a:r>
              <a:endParaRPr lang="en-US" sz="2400" dirty="0"/>
            </a:p>
          </p:txBody>
        </p:sp>
        <p:sp>
          <p:nvSpPr>
            <p:cNvPr id="9" name="Pfeil nach unten 8"/>
            <p:cNvSpPr/>
            <p:nvPr/>
          </p:nvSpPr>
          <p:spPr>
            <a:xfrm>
              <a:off x="3995936" y="2780928"/>
              <a:ext cx="360040" cy="50405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feld 7"/>
          <p:cNvSpPr txBox="1"/>
          <p:nvPr/>
        </p:nvSpPr>
        <p:spPr>
          <a:xfrm>
            <a:off x="971600" y="4758243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Drucken und Speichern für den persönlichen </a:t>
            </a:r>
            <a:r>
              <a:rPr lang="de-DE" sz="2400" b="1" dirty="0" smtClean="0"/>
              <a:t>sollte generell erlaubt sein</a:t>
            </a:r>
            <a:endParaRPr lang="en-US" sz="2400" b="1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3995936" y="4182179"/>
            <a:ext cx="4536504" cy="504056"/>
            <a:chOff x="3995936" y="4182179"/>
            <a:chExt cx="4536504" cy="504056"/>
          </a:xfrm>
        </p:grpSpPr>
        <p:sp>
          <p:nvSpPr>
            <p:cNvPr id="10" name="Pfeil nach unten 9"/>
            <p:cNvSpPr/>
            <p:nvPr/>
          </p:nvSpPr>
          <p:spPr>
            <a:xfrm>
              <a:off x="3995936" y="4182179"/>
              <a:ext cx="360040" cy="50405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4572000" y="4253026"/>
              <a:ext cx="39604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Der</a:t>
              </a:r>
              <a:r>
                <a:rPr lang="en-US" sz="2000" dirty="0" smtClean="0"/>
                <a:t> Sinn von § 52a </a:t>
              </a:r>
              <a:r>
                <a:rPr lang="en-US" sz="2000" dirty="0" err="1" smtClean="0"/>
                <a:t>s</a:t>
              </a:r>
              <a:r>
                <a:rPr lang="en-US" sz="2000" dirty="0" err="1" smtClean="0"/>
                <a:t>ollte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sein</a:t>
              </a:r>
              <a:r>
                <a:rPr lang="en-US" sz="2000" dirty="0" smtClean="0"/>
                <a:t>:</a:t>
              </a:r>
              <a:endParaRPr lang="en-US" sz="20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002060"/>
                </a:solidFill>
              </a:rPr>
              <a:t>Ein Paradigmenwechsel über eine Bildungs- und Wissenschaftsschranke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95536" y="980728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Bildungs- und Wissenschaftsklausel (Stand 28042014)</a:t>
            </a:r>
            <a:br>
              <a:rPr lang="de-DE" sz="2000" b="1" dirty="0" smtClean="0"/>
            </a:br>
            <a:r>
              <a:rPr lang="de-DE" sz="2000" dirty="0" smtClean="0"/>
              <a:t>(1) </a:t>
            </a:r>
            <a:r>
              <a:rPr lang="de-DE" sz="1400" dirty="0" smtClean="0"/>
              <a:t>1</a:t>
            </a:r>
            <a:r>
              <a:rPr lang="de-DE" sz="2000" dirty="0" smtClean="0"/>
              <a:t>Zulässig </a:t>
            </a:r>
            <a:r>
              <a:rPr lang="de-DE" sz="2000" dirty="0" smtClean="0"/>
              <a:t>ist die Vervielfältigung und öffentliche Zugänglichmachung eines veröffentlichten Werkes für nicht kommerzielle Zwecke a) wissenschaftlicher Forschung oder b) der Lehr- und Lernprozesse an Bildungseinrichtungen. </a:t>
            </a:r>
            <a:r>
              <a:rPr lang="de-DE" sz="1400" dirty="0" smtClean="0"/>
              <a:t>2</a:t>
            </a:r>
            <a:r>
              <a:rPr lang="de-DE" sz="2000" dirty="0" smtClean="0"/>
              <a:t>Satz 1 gilt auch für Zwecke der Bestandserhaltung durch Einrichtungen wie öffentlich finanzierte Bibliotheken, Archive, Dokumentationen und </a:t>
            </a:r>
            <a:br>
              <a:rPr lang="de-DE" sz="2000" dirty="0" smtClean="0"/>
            </a:br>
            <a:r>
              <a:rPr lang="de-DE" sz="2000" dirty="0" smtClean="0"/>
              <a:t>Museen. </a:t>
            </a:r>
            <a:r>
              <a:rPr lang="de-DE" sz="1400" dirty="0" smtClean="0"/>
              <a:t>3</a:t>
            </a:r>
            <a:r>
              <a:rPr lang="de-DE" sz="2000" dirty="0" smtClean="0"/>
              <a:t>Satz 1 gilt auch für die wissenschaftliche Forschung und Lehren und Lernen unterstützenden Leistungen von in Satz 2 erwähnten Vermittlungsinstitutionen. </a:t>
            </a:r>
            <a:br>
              <a:rPr lang="de-DE" sz="2000" dirty="0" smtClean="0"/>
            </a:br>
            <a:endParaRPr lang="de-DE" sz="2000" dirty="0" smtClean="0"/>
          </a:p>
          <a:p>
            <a:pPr lvl="0"/>
            <a:r>
              <a:rPr lang="de-DE" sz="2000" dirty="0" smtClean="0"/>
              <a:t>(</a:t>
            </a:r>
            <a:r>
              <a:rPr lang="de-DE" sz="2000" dirty="0" smtClean="0"/>
              <a:t>3)Vertragliche Regelungen, die Abs. 1 </a:t>
            </a:r>
            <a:r>
              <a:rPr lang="de-DE" sz="2000" dirty="0" smtClean="0"/>
              <a:t> </a:t>
            </a:r>
            <a:r>
              <a:rPr lang="de-DE" sz="2000" dirty="0" smtClean="0"/>
              <a:t>ausschließen oder einschränken, sind unwirksam.</a:t>
            </a:r>
            <a:endParaRPr lang="de-D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b="1" dirty="0" smtClean="0">
                <a:solidFill>
                  <a:srgbClr val="002060"/>
                </a:solidFill>
              </a:rPr>
              <a:t>Der Zweck der privilegierten Nutzung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3568" y="1556792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2438" indent="-452438">
              <a:buFont typeface="Wingdings" pitchFamily="2" charset="2"/>
              <a:buChar char="Ø"/>
            </a:pPr>
            <a:r>
              <a:rPr lang="de-DE" sz="2400" dirty="0" smtClean="0"/>
              <a:t>für Zwecke wissenschaftlicher Forschung </a:t>
            </a:r>
            <a:endParaRPr lang="en-US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827584" y="2636912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2438" indent="-452438">
              <a:buFont typeface="Wingdings" pitchFamily="2" charset="2"/>
              <a:buChar char="Ø"/>
            </a:pPr>
            <a:r>
              <a:rPr lang="de-DE" sz="2400" dirty="0" smtClean="0"/>
              <a:t>Zwecke der Lehr- und Lernprozesse an Bildungseinrichtungen </a:t>
            </a:r>
            <a:endParaRPr lang="en-US" sz="2400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1043608" y="4191471"/>
            <a:ext cx="7200800" cy="1901825"/>
            <a:chOff x="1043608" y="3501008"/>
            <a:chExt cx="7200800" cy="1901825"/>
          </a:xfrm>
        </p:grpSpPr>
        <p:sp>
          <p:nvSpPr>
            <p:cNvPr id="7" name="Textfeld 6"/>
            <p:cNvSpPr txBox="1"/>
            <p:nvPr/>
          </p:nvSpPr>
          <p:spPr>
            <a:xfrm>
              <a:off x="1043608" y="3501008"/>
              <a:ext cx="29523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/>
                <a:t>European Copyright Code</a:t>
              </a:r>
              <a:endParaRPr lang="en-US" sz="2400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2051720" y="4293096"/>
              <a:ext cx="61926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/>
                <a:t>„</a:t>
              </a:r>
              <a:r>
                <a:rPr lang="de-DE" sz="2400" dirty="0" err="1" smtClean="0"/>
                <a:t>use</a:t>
              </a:r>
              <a:r>
                <a:rPr lang="de-DE" sz="2400" dirty="0" smtClean="0"/>
                <a:t> </a:t>
              </a:r>
              <a:r>
                <a:rPr lang="de-DE" sz="2400" dirty="0" err="1" smtClean="0"/>
                <a:t>for</a:t>
              </a:r>
              <a:r>
                <a:rPr lang="de-DE" sz="2400" dirty="0" smtClean="0"/>
                <a:t> </a:t>
              </a:r>
              <a:r>
                <a:rPr lang="de-DE" sz="2400" dirty="0" err="1" smtClean="0"/>
                <a:t>purposes</a:t>
              </a:r>
              <a:r>
                <a:rPr lang="de-DE" sz="2400" dirty="0" smtClean="0"/>
                <a:t> </a:t>
              </a:r>
              <a:r>
                <a:rPr lang="de-DE" sz="2400" dirty="0" err="1" smtClean="0"/>
                <a:t>of</a:t>
              </a:r>
              <a:r>
                <a:rPr lang="de-DE" sz="2400" dirty="0" smtClean="0"/>
                <a:t> </a:t>
              </a:r>
              <a:r>
                <a:rPr lang="de-DE" sz="2400" dirty="0" err="1" smtClean="0"/>
                <a:t>scientific</a:t>
              </a:r>
              <a:r>
                <a:rPr lang="de-DE" sz="2400" dirty="0" smtClean="0"/>
                <a:t> </a:t>
              </a:r>
              <a:r>
                <a:rPr lang="de-DE" sz="2400" dirty="0" err="1" smtClean="0"/>
                <a:t>research</a:t>
              </a:r>
              <a:r>
                <a:rPr lang="de-DE" sz="2400" dirty="0" smtClean="0"/>
                <a:t>“ (Art. 5.2, b) </a:t>
              </a:r>
              <a:endParaRPr lang="en-US" sz="2400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2051720" y="4941168"/>
              <a:ext cx="619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/>
                <a:t>„</a:t>
              </a:r>
              <a:r>
                <a:rPr lang="de-DE" sz="2400" dirty="0" err="1" smtClean="0"/>
                <a:t>use</a:t>
              </a:r>
              <a:r>
                <a:rPr lang="de-DE" sz="2400" dirty="0" smtClean="0"/>
                <a:t> </a:t>
              </a:r>
              <a:r>
                <a:rPr lang="de-DE" sz="2400" dirty="0" err="1" smtClean="0"/>
                <a:t>for</a:t>
              </a:r>
              <a:r>
                <a:rPr lang="de-DE" sz="2400" dirty="0" smtClean="0"/>
                <a:t> </a:t>
              </a:r>
              <a:r>
                <a:rPr lang="de-DE" sz="2400" dirty="0" err="1" smtClean="0"/>
                <a:t>educational</a:t>
              </a:r>
              <a:r>
                <a:rPr lang="de-DE" sz="2400" dirty="0" smtClean="0"/>
                <a:t> </a:t>
              </a:r>
              <a:r>
                <a:rPr lang="de-DE" sz="2400" dirty="0" err="1" smtClean="0"/>
                <a:t>purposes</a:t>
              </a:r>
              <a:r>
                <a:rPr lang="de-DE" sz="2400" dirty="0" smtClean="0"/>
                <a:t>“ (Art. 5.3, b) </a:t>
              </a:r>
              <a:endParaRPr lang="en-US" sz="2400" dirty="0"/>
            </a:p>
          </p:txBody>
        </p:sp>
      </p:grpSp>
      <p:sp>
        <p:nvSpPr>
          <p:cNvPr id="12" name="Textfeld 11"/>
          <p:cNvSpPr txBox="1"/>
          <p:nvPr/>
        </p:nvSpPr>
        <p:spPr>
          <a:xfrm>
            <a:off x="1115616" y="3717032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w</a:t>
            </a:r>
            <a:r>
              <a:rPr lang="en-US" sz="2400" dirty="0" err="1" smtClean="0"/>
              <a:t>ie</a:t>
            </a:r>
            <a:r>
              <a:rPr lang="en-US" sz="2400" dirty="0" smtClean="0"/>
              <a:t> </a:t>
            </a:r>
            <a:r>
              <a:rPr lang="en-US" sz="2400" dirty="0" err="1" smtClean="0"/>
              <a:t>im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b="1" dirty="0" smtClean="0">
                <a:solidFill>
                  <a:srgbClr val="002060"/>
                </a:solidFill>
              </a:rPr>
              <a:t>Keine Einschränkung des Zwecks durch „geboten</a:t>
            </a:r>
            <a:r>
              <a:rPr lang="de-DE" sz="2400" dirty="0" smtClean="0">
                <a:solidFill>
                  <a:srgbClr val="002060"/>
                </a:solidFill>
              </a:rPr>
              <a:t>“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27584" y="1052736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Der</a:t>
            </a:r>
            <a:r>
              <a:rPr lang="en-US" sz="2400" dirty="0" smtClean="0"/>
              <a:t> </a:t>
            </a:r>
            <a:r>
              <a:rPr lang="en-US" sz="2400" dirty="0" err="1" smtClean="0"/>
              <a:t>BGH</a:t>
            </a:r>
            <a:r>
              <a:rPr lang="en-US" sz="2400" dirty="0" smtClean="0"/>
              <a:t> </a:t>
            </a:r>
            <a:r>
              <a:rPr lang="en-US" sz="2400" dirty="0" err="1" smtClean="0"/>
              <a:t>behauptet</a:t>
            </a:r>
            <a:r>
              <a:rPr lang="en-US" sz="2400" dirty="0" smtClean="0"/>
              <a:t> </a:t>
            </a:r>
            <a:r>
              <a:rPr lang="en-US" sz="2400" dirty="0" err="1" smtClean="0"/>
              <a:t>eine</a:t>
            </a:r>
            <a:r>
              <a:rPr lang="en-US" sz="2400" dirty="0" smtClean="0"/>
              <a:t> </a:t>
            </a:r>
            <a:r>
              <a:rPr lang="en-US" sz="2400" dirty="0" err="1" smtClean="0"/>
              <a:t>strikte</a:t>
            </a:r>
            <a:r>
              <a:rPr lang="en-US" sz="2400" dirty="0" smtClean="0"/>
              <a:t> </a:t>
            </a:r>
            <a:r>
              <a:rPr lang="en-US" sz="2400" dirty="0" err="1" smtClean="0"/>
              <a:t>Priorität</a:t>
            </a:r>
            <a:r>
              <a:rPr lang="en-US" sz="2400" dirty="0" smtClean="0"/>
              <a:t> </a:t>
            </a:r>
            <a:r>
              <a:rPr lang="en-US" sz="2400" dirty="0" err="1" smtClean="0"/>
              <a:t>der</a:t>
            </a:r>
            <a:r>
              <a:rPr lang="en-US" sz="2400" dirty="0" smtClean="0"/>
              <a:t> </a:t>
            </a:r>
            <a:r>
              <a:rPr lang="en-US" sz="2400" dirty="0" err="1" smtClean="0"/>
              <a:t>vertraglichen</a:t>
            </a:r>
            <a:r>
              <a:rPr lang="en-US" sz="2400" dirty="0" smtClean="0"/>
              <a:t> (</a:t>
            </a:r>
            <a:r>
              <a:rPr lang="en-US" sz="2400" dirty="0" err="1" smtClean="0"/>
              <a:t>Lizenz</a:t>
            </a:r>
            <a:r>
              <a:rPr lang="en-US" sz="2400" dirty="0" smtClean="0"/>
              <a:t>-)</a:t>
            </a:r>
            <a:r>
              <a:rPr lang="en-US" sz="2400" dirty="0" err="1" smtClean="0"/>
              <a:t>Vereinbarung</a:t>
            </a:r>
            <a:r>
              <a:rPr lang="en-US" sz="2400" dirty="0" smtClean="0"/>
              <a:t> </a:t>
            </a:r>
            <a:r>
              <a:rPr lang="en-US" sz="2400" dirty="0" err="1" smtClean="0"/>
              <a:t>gegenüber</a:t>
            </a:r>
            <a:r>
              <a:rPr lang="en-US" sz="2400" dirty="0" smtClean="0"/>
              <a:t> </a:t>
            </a:r>
            <a:r>
              <a:rPr lang="en-US" sz="2400" dirty="0" err="1" smtClean="0"/>
              <a:t>dem</a:t>
            </a:r>
            <a:r>
              <a:rPr lang="en-US" sz="2400" dirty="0" smtClean="0"/>
              <a:t> </a:t>
            </a:r>
            <a:r>
              <a:rPr lang="en-US" sz="2400" dirty="0" err="1" smtClean="0"/>
              <a:t>Recht</a:t>
            </a:r>
            <a:r>
              <a:rPr lang="en-US" sz="2400" dirty="0" smtClean="0"/>
              <a:t> </a:t>
            </a:r>
            <a:r>
              <a:rPr lang="en-US" sz="2400" dirty="0" err="1" smtClean="0"/>
              <a:t>einer</a:t>
            </a:r>
            <a:r>
              <a:rPr lang="en-US" sz="2400" dirty="0" smtClean="0"/>
              <a:t> </a:t>
            </a:r>
            <a:r>
              <a:rPr lang="en-US" sz="2400" dirty="0" err="1" smtClean="0"/>
              <a:t>Schrankenregelung</a:t>
            </a:r>
            <a:endParaRPr lang="en-US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827584" y="4293096"/>
            <a:ext cx="6552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/>
              <a:t>Er hat „geboten“ auf eine Weise uminterpretiert, die durch die Texte der Normen und deren Begründungen nicht gedeckt ist und die das Aktionsbündnis für gänzlich unakzeptabel hält.</a:t>
            </a:r>
            <a:endParaRPr lang="en-US" sz="2400" dirty="0"/>
          </a:p>
        </p:txBody>
      </p:sp>
      <p:sp>
        <p:nvSpPr>
          <p:cNvPr id="12" name="Textfeld 11"/>
          <p:cNvSpPr txBox="1"/>
          <p:nvPr/>
        </p:nvSpPr>
        <p:spPr>
          <a:xfrm>
            <a:off x="827584" y="2857582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/>
              <a:t>„</a:t>
            </a:r>
            <a:r>
              <a:rPr lang="de-DE" sz="2400" b="1" dirty="0" smtClean="0"/>
              <a:t>geboten“ sei, wenn nicht „angeboten“. Oder: Nicht geboten, wenn angeboten.</a:t>
            </a:r>
            <a:endParaRPr 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694</Words>
  <Application>Microsoft Office PowerPoint</Application>
  <PresentationFormat>Bildschirmpräsentation (4:3)</PresentationFormat>
  <Paragraphs>138</Paragraphs>
  <Slides>19</Slides>
  <Notes>19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0" baseType="lpstr">
      <vt:lpstr>Larissa-Design</vt:lpstr>
      <vt:lpstr>  Rainer Kuhlen Sprecher des Aktionsbündnisses Urheberrecht für Bildung und Wissenschaft  www.kuhlen.name  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Rainer Kuhlen Department of Computer and Information Science University of Konstanz, Germany</dc:title>
  <dc:creator>rk</dc:creator>
  <cp:lastModifiedBy>rk</cp:lastModifiedBy>
  <cp:revision>108</cp:revision>
  <dcterms:created xsi:type="dcterms:W3CDTF">2012-09-07T12:58:59Z</dcterms:created>
  <dcterms:modified xsi:type="dcterms:W3CDTF">2014-05-21T09:53:11Z</dcterms:modified>
</cp:coreProperties>
</file>