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0"/>
  </p:notesMasterIdLst>
  <p:handoutMasterIdLst>
    <p:handoutMasterId r:id="rId51"/>
  </p:handoutMasterIdLst>
  <p:sldIdLst>
    <p:sldId id="300" r:id="rId3"/>
    <p:sldId id="298" r:id="rId4"/>
    <p:sldId id="317" r:id="rId5"/>
    <p:sldId id="312" r:id="rId6"/>
    <p:sldId id="318" r:id="rId7"/>
    <p:sldId id="301" r:id="rId8"/>
    <p:sldId id="305" r:id="rId9"/>
    <p:sldId id="313" r:id="rId10"/>
    <p:sldId id="316" r:id="rId11"/>
    <p:sldId id="315" r:id="rId12"/>
    <p:sldId id="314" r:id="rId13"/>
    <p:sldId id="324" r:id="rId14"/>
    <p:sldId id="339" r:id="rId15"/>
    <p:sldId id="302" r:id="rId16"/>
    <p:sldId id="319" r:id="rId17"/>
    <p:sldId id="304" r:id="rId18"/>
    <p:sldId id="309" r:id="rId19"/>
    <p:sldId id="306" r:id="rId20"/>
    <p:sldId id="308" r:id="rId21"/>
    <p:sldId id="307" r:id="rId22"/>
    <p:sldId id="310" r:id="rId23"/>
    <p:sldId id="325" r:id="rId24"/>
    <p:sldId id="326" r:id="rId25"/>
    <p:sldId id="327" r:id="rId26"/>
    <p:sldId id="330" r:id="rId27"/>
    <p:sldId id="293" r:id="rId28"/>
    <p:sldId id="329" r:id="rId29"/>
    <p:sldId id="328" r:id="rId30"/>
    <p:sldId id="322" r:id="rId31"/>
    <p:sldId id="323" r:id="rId32"/>
    <p:sldId id="321" r:id="rId33"/>
    <p:sldId id="333" r:id="rId34"/>
    <p:sldId id="334" r:id="rId35"/>
    <p:sldId id="332" r:id="rId36"/>
    <p:sldId id="331" r:id="rId37"/>
    <p:sldId id="340" r:id="rId38"/>
    <p:sldId id="343" r:id="rId39"/>
    <p:sldId id="344" r:id="rId40"/>
    <p:sldId id="345" r:id="rId41"/>
    <p:sldId id="346" r:id="rId42"/>
    <p:sldId id="347" r:id="rId43"/>
    <p:sldId id="348" r:id="rId44"/>
    <p:sldId id="349" r:id="rId45"/>
    <p:sldId id="341" r:id="rId46"/>
    <p:sldId id="336" r:id="rId47"/>
    <p:sldId id="337" r:id="rId48"/>
    <p:sldId id="273" r:id="rId49"/>
  </p:sldIdLst>
  <p:sldSz cx="9144000" cy="6858000" type="screen4x3"/>
  <p:notesSz cx="7086600" cy="93726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75" autoAdjust="0"/>
    <p:restoredTop sz="94716" autoAdjust="0"/>
  </p:normalViewPr>
  <p:slideViewPr>
    <p:cSldViewPr>
      <p:cViewPr varScale="1">
        <p:scale>
          <a:sx n="62" d="100"/>
          <a:sy n="62" d="100"/>
        </p:scale>
        <p:origin x="-1160" y="-60"/>
      </p:cViewPr>
      <p:guideLst>
        <p:guide orient="horz" pos="2160"/>
        <p:guide pos="2880"/>
      </p:guideLst>
    </p:cSldViewPr>
  </p:slideViewPr>
  <p:outlineViewPr>
    <p:cViewPr>
      <p:scale>
        <a:sx n="33" d="100"/>
        <a:sy n="33" d="100"/>
      </p:scale>
      <p:origin x="0" y="1146"/>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Lst>
  </p:outlineViewPr>
  <p:notesTextViewPr>
    <p:cViewPr>
      <p:scale>
        <a:sx n="100" d="100"/>
        <a:sy n="100" d="100"/>
      </p:scale>
      <p:origin x="0" y="0"/>
    </p:cViewPr>
  </p:notesTextViewPr>
  <p:sorterViewPr>
    <p:cViewPr>
      <p:scale>
        <a:sx n="66" d="100"/>
        <a:sy n="66" d="100"/>
      </p:scale>
      <p:origin x="0" y="2468"/>
    </p:cViewPr>
  </p:sorterViewPr>
  <p:notesViewPr>
    <p:cSldViewPr>
      <p:cViewPr varScale="1">
        <p:scale>
          <a:sx n="85" d="100"/>
          <a:sy n="85" d="100"/>
        </p:scale>
        <p:origin x="-3834" y="-84"/>
      </p:cViewPr>
      <p:guideLst>
        <p:guide orient="horz" pos="2952"/>
        <p:guide pos="2232"/>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s>
</file>

<file path=ppt/_rels/viewProps.xml.rels><?xml version="1.0" encoding="UTF-8" standalone="yes"?>
<Relationships xmlns="http://schemas.openxmlformats.org/package/2006/relationships"><Relationship Id="rId8" Type="http://schemas.openxmlformats.org/officeDocument/2006/relationships/slide" Target="slides/slide8.xml"/><Relationship Id="rId13" Type="http://schemas.openxmlformats.org/officeDocument/2006/relationships/slide" Target="slides/slide13.xml"/><Relationship Id="rId18" Type="http://schemas.openxmlformats.org/officeDocument/2006/relationships/slide" Target="slides/slide18.xml"/><Relationship Id="rId26" Type="http://schemas.openxmlformats.org/officeDocument/2006/relationships/slide" Target="slides/slide36.xml"/><Relationship Id="rId3" Type="http://schemas.openxmlformats.org/officeDocument/2006/relationships/slide" Target="slides/slide3.xml"/><Relationship Id="rId21" Type="http://schemas.openxmlformats.org/officeDocument/2006/relationships/slide" Target="slides/slide21.xml"/><Relationship Id="rId34" Type="http://schemas.openxmlformats.org/officeDocument/2006/relationships/slide" Target="slides/slide44.xml"/><Relationship Id="rId7" Type="http://schemas.openxmlformats.org/officeDocument/2006/relationships/slide" Target="slides/slide7.xml"/><Relationship Id="rId12" Type="http://schemas.openxmlformats.org/officeDocument/2006/relationships/slide" Target="slides/slide12.xml"/><Relationship Id="rId17" Type="http://schemas.openxmlformats.org/officeDocument/2006/relationships/slide" Target="slides/slide17.xml"/><Relationship Id="rId25" Type="http://schemas.openxmlformats.org/officeDocument/2006/relationships/slide" Target="slides/slide25.xml"/><Relationship Id="rId33" Type="http://schemas.openxmlformats.org/officeDocument/2006/relationships/slide" Target="slides/slide43.xml"/><Relationship Id="rId2" Type="http://schemas.openxmlformats.org/officeDocument/2006/relationships/slide" Target="slides/slide2.xml"/><Relationship Id="rId16" Type="http://schemas.openxmlformats.org/officeDocument/2006/relationships/slide" Target="slides/slide16.xml"/><Relationship Id="rId20" Type="http://schemas.openxmlformats.org/officeDocument/2006/relationships/slide" Target="slides/slide20.xml"/><Relationship Id="rId29" Type="http://schemas.openxmlformats.org/officeDocument/2006/relationships/slide" Target="slides/slide39.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24" Type="http://schemas.openxmlformats.org/officeDocument/2006/relationships/slide" Target="slides/slide24.xml"/><Relationship Id="rId32" Type="http://schemas.openxmlformats.org/officeDocument/2006/relationships/slide" Target="slides/slide42.xml"/><Relationship Id="rId5" Type="http://schemas.openxmlformats.org/officeDocument/2006/relationships/slide" Target="slides/slide5.xml"/><Relationship Id="rId15" Type="http://schemas.openxmlformats.org/officeDocument/2006/relationships/slide" Target="slides/slide15.xml"/><Relationship Id="rId23" Type="http://schemas.openxmlformats.org/officeDocument/2006/relationships/slide" Target="slides/slide23.xml"/><Relationship Id="rId28" Type="http://schemas.openxmlformats.org/officeDocument/2006/relationships/slide" Target="slides/slide38.xml"/><Relationship Id="rId10" Type="http://schemas.openxmlformats.org/officeDocument/2006/relationships/slide" Target="slides/slide10.xml"/><Relationship Id="rId19" Type="http://schemas.openxmlformats.org/officeDocument/2006/relationships/slide" Target="slides/slide19.xml"/><Relationship Id="rId31" Type="http://schemas.openxmlformats.org/officeDocument/2006/relationships/slide" Target="slides/slide41.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4.xml"/><Relationship Id="rId22" Type="http://schemas.openxmlformats.org/officeDocument/2006/relationships/slide" Target="slides/slide22.xml"/><Relationship Id="rId27" Type="http://schemas.openxmlformats.org/officeDocument/2006/relationships/slide" Target="slides/slide37.xml"/><Relationship Id="rId30"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0225" cy="468313"/>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sz="quarter" idx="1"/>
          </p:nvPr>
        </p:nvSpPr>
        <p:spPr>
          <a:xfrm>
            <a:off x="4014788" y="0"/>
            <a:ext cx="3070225" cy="468313"/>
          </a:xfrm>
          <a:prstGeom prst="rect">
            <a:avLst/>
          </a:prstGeom>
        </p:spPr>
        <p:txBody>
          <a:bodyPr vert="horz" lIns="91440" tIns="45720" rIns="91440" bIns="45720" rtlCol="0"/>
          <a:lstStyle>
            <a:lvl1pPr algn="r">
              <a:defRPr sz="1200"/>
            </a:lvl1pPr>
          </a:lstStyle>
          <a:p>
            <a:fld id="{A9300FAE-F89C-4E59-BC50-D66C4EFF03AE}" type="datetimeFigureOut">
              <a:rPr lang="en-US" smtClean="0"/>
              <a:pPr/>
              <a:t>8/18/2014</a:t>
            </a:fld>
            <a:endParaRPr lang="en-US"/>
          </a:p>
        </p:txBody>
      </p:sp>
      <p:sp>
        <p:nvSpPr>
          <p:cNvPr id="4" name="Fußzeilenplatzhalter 3"/>
          <p:cNvSpPr>
            <a:spLocks noGrp="1"/>
          </p:cNvSpPr>
          <p:nvPr>
            <p:ph type="ftr" sz="quarter" idx="2"/>
          </p:nvPr>
        </p:nvSpPr>
        <p:spPr>
          <a:xfrm>
            <a:off x="0" y="8902700"/>
            <a:ext cx="3070225" cy="468313"/>
          </a:xfrm>
          <a:prstGeom prst="rect">
            <a:avLst/>
          </a:prstGeom>
        </p:spPr>
        <p:txBody>
          <a:bodyPr vert="horz" lIns="91440" tIns="45720" rIns="91440" bIns="45720" rtlCol="0" anchor="b"/>
          <a:lstStyle>
            <a:lvl1pPr algn="l">
              <a:defRPr sz="1200"/>
            </a:lvl1pPr>
          </a:lstStyle>
          <a:p>
            <a:endParaRPr lang="en-US"/>
          </a:p>
        </p:txBody>
      </p:sp>
      <p:sp>
        <p:nvSpPr>
          <p:cNvPr id="5" name="Foliennummernplatzhalter 4"/>
          <p:cNvSpPr>
            <a:spLocks noGrp="1"/>
          </p:cNvSpPr>
          <p:nvPr>
            <p:ph type="sldNum" sz="quarter" idx="3"/>
          </p:nvPr>
        </p:nvSpPr>
        <p:spPr>
          <a:xfrm>
            <a:off x="4014788" y="8902700"/>
            <a:ext cx="3070225" cy="468313"/>
          </a:xfrm>
          <a:prstGeom prst="rect">
            <a:avLst/>
          </a:prstGeom>
        </p:spPr>
        <p:txBody>
          <a:bodyPr vert="horz" lIns="91440" tIns="45720" rIns="91440" bIns="45720" rtlCol="0" anchor="b"/>
          <a:lstStyle>
            <a:lvl1pPr algn="r">
              <a:defRPr sz="1200"/>
            </a:lvl1pPr>
          </a:lstStyle>
          <a:p>
            <a:fld id="{5C7C5ABD-8314-43E3-BF77-CB985057CB3E}" type="slidenum">
              <a:rPr lang="en-US" smtClean="0"/>
              <a:pPr/>
              <a:t>‹Nr.›</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oliennummernplatzhalter 7"/>
          <p:cNvSpPr>
            <a:spLocks noGrp="1"/>
          </p:cNvSpPr>
          <p:nvPr>
            <p:ph type="sldNum" sz="quarter" idx="5"/>
          </p:nvPr>
        </p:nvSpPr>
        <p:spPr>
          <a:xfrm>
            <a:off x="4014100" y="8902343"/>
            <a:ext cx="3070860" cy="468630"/>
          </a:xfrm>
          <a:prstGeom prst="rect">
            <a:avLst/>
          </a:prstGeom>
        </p:spPr>
        <p:txBody>
          <a:bodyPr vert="horz" lIns="94046" tIns="47023" rIns="94046" bIns="47023" rtlCol="0" anchor="b"/>
          <a:lstStyle>
            <a:lvl1pPr algn="r">
              <a:defRPr sz="1200"/>
            </a:lvl1pPr>
          </a:lstStyle>
          <a:p>
            <a:fld id="{24602447-2338-419E-B926-D6A846B8ED82}" type="slidenum">
              <a:rPr lang="de-DE" smtClean="0"/>
              <a:pPr/>
              <a:t>‹Nr.›</a:t>
            </a:fld>
            <a:endParaRPr lang="de-DE" dirty="0"/>
          </a:p>
        </p:txBody>
      </p:sp>
      <p:sp>
        <p:nvSpPr>
          <p:cNvPr id="9" name="Kopfzeilenplatzhalter 8"/>
          <p:cNvSpPr>
            <a:spLocks noGrp="1"/>
          </p:cNvSpPr>
          <p:nvPr>
            <p:ph type="hdr" sz="quarter"/>
          </p:nvPr>
        </p:nvSpPr>
        <p:spPr>
          <a:xfrm>
            <a:off x="0" y="0"/>
            <a:ext cx="3070860" cy="468630"/>
          </a:xfrm>
          <a:prstGeom prst="rect">
            <a:avLst/>
          </a:prstGeom>
        </p:spPr>
        <p:txBody>
          <a:bodyPr vert="horz" lIns="94046" tIns="47023" rIns="94046" bIns="47023" rtlCol="0"/>
          <a:lstStyle>
            <a:lvl1pPr algn="l">
              <a:defRPr sz="1200"/>
            </a:lvl1pPr>
          </a:lstStyle>
          <a:p>
            <a:endParaRPr lang="de-DE" dirty="0"/>
          </a:p>
        </p:txBody>
      </p:sp>
      <p:sp>
        <p:nvSpPr>
          <p:cNvPr id="10" name="Fußzeilenplatzhalter 9"/>
          <p:cNvSpPr>
            <a:spLocks noGrp="1"/>
          </p:cNvSpPr>
          <p:nvPr>
            <p:ph type="ftr" sz="quarter" idx="4"/>
          </p:nvPr>
        </p:nvSpPr>
        <p:spPr>
          <a:xfrm>
            <a:off x="0" y="8902343"/>
            <a:ext cx="3070860" cy="468630"/>
          </a:xfrm>
          <a:prstGeom prst="rect">
            <a:avLst/>
          </a:prstGeom>
        </p:spPr>
        <p:txBody>
          <a:bodyPr vert="horz" lIns="94046" tIns="47023" rIns="94046" bIns="47023" rtlCol="0" anchor="b"/>
          <a:lstStyle>
            <a:lvl1pPr algn="l">
              <a:defRPr sz="1200"/>
            </a:lvl1pPr>
          </a:lstStyle>
          <a:p>
            <a:endParaRPr lang="de-DE" dirty="0"/>
          </a:p>
        </p:txBody>
      </p:sp>
      <p:sp>
        <p:nvSpPr>
          <p:cNvPr id="11" name="Folienbildplatzhalter 10"/>
          <p:cNvSpPr>
            <a:spLocks noGrp="1" noRot="1" noChangeAspect="1"/>
          </p:cNvSpPr>
          <p:nvPr>
            <p:ph type="sldImg" idx="2"/>
          </p:nvPr>
        </p:nvSpPr>
        <p:spPr>
          <a:xfrm>
            <a:off x="1200150" y="703263"/>
            <a:ext cx="4686300" cy="3514725"/>
          </a:xfrm>
          <a:prstGeom prst="rect">
            <a:avLst/>
          </a:prstGeom>
          <a:noFill/>
          <a:ln w="12700">
            <a:solidFill>
              <a:prstClr val="black"/>
            </a:solidFill>
          </a:ln>
        </p:spPr>
        <p:txBody>
          <a:bodyPr vert="horz" lIns="94046" tIns="47023" rIns="94046" bIns="47023" rtlCol="0" anchor="ctr"/>
          <a:lstStyle/>
          <a:p>
            <a:endParaRPr lang="de-DE" dirty="0"/>
          </a:p>
        </p:txBody>
      </p:sp>
      <p:sp>
        <p:nvSpPr>
          <p:cNvPr id="12" name="Notizenplatzhalter 11"/>
          <p:cNvSpPr>
            <a:spLocks noGrp="1"/>
          </p:cNvSpPr>
          <p:nvPr>
            <p:ph type="body" sz="quarter" idx="3"/>
          </p:nvPr>
        </p:nvSpPr>
        <p:spPr>
          <a:xfrm>
            <a:off x="708660" y="4451985"/>
            <a:ext cx="5669280" cy="4217670"/>
          </a:xfrm>
          <a:prstGeom prst="rect">
            <a:avLst/>
          </a:prstGeom>
        </p:spPr>
        <p:txBody>
          <a:bodyPr vert="horz" lIns="94046" tIns="47023" rIns="94046" bIns="47023"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3" name="Datumsplatzhalter 12"/>
          <p:cNvSpPr>
            <a:spLocks noGrp="1"/>
          </p:cNvSpPr>
          <p:nvPr>
            <p:ph type="dt" idx="1"/>
          </p:nvPr>
        </p:nvSpPr>
        <p:spPr>
          <a:xfrm>
            <a:off x="4014100" y="0"/>
            <a:ext cx="3070860" cy="468630"/>
          </a:xfrm>
          <a:prstGeom prst="rect">
            <a:avLst/>
          </a:prstGeom>
        </p:spPr>
        <p:txBody>
          <a:bodyPr vert="horz" lIns="94046" tIns="47023" rIns="94046" bIns="47023" rtlCol="0"/>
          <a:lstStyle>
            <a:lvl1pPr algn="r">
              <a:defRPr sz="1200"/>
            </a:lvl1pPr>
          </a:lstStyle>
          <a:p>
            <a:fld id="{9607E799-487E-49E7-8357-AFF4D7C1B897}" type="datetimeFigureOut">
              <a:rPr lang="de-DE" smtClean="0"/>
              <a:pPr/>
              <a:t>18.08.2014</a:t>
            </a:fld>
            <a:endParaRPr lang="de-DE"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pPr defTabSz="914775"/>
            <a:fld id="{055647C2-3DDC-49D6-BB47-6C1C0913D22E}" type="slidenum">
              <a:rPr lang="de-DE" smtClean="0"/>
              <a:pPr defTabSz="914775"/>
              <a:t>1</a:t>
            </a:fld>
            <a:endParaRPr lang="de-DE" dirty="0" smtClean="0"/>
          </a:p>
        </p:txBody>
      </p:sp>
      <p:sp>
        <p:nvSpPr>
          <p:cNvPr id="64515" name="Rectangle 2"/>
          <p:cNvSpPr>
            <a:spLocks noGrp="1" noRot="1" noChangeAspect="1" noChangeArrowheads="1" noTextEdit="1"/>
          </p:cNvSpPr>
          <p:nvPr>
            <p:ph type="sldImg"/>
          </p:nvPr>
        </p:nvSpPr>
        <p:spPr>
          <a:xfrm>
            <a:off x="1208088" y="706438"/>
            <a:ext cx="4673600" cy="3505200"/>
          </a:xfrm>
          <a:solidFill>
            <a:srgbClr val="FFFFFF"/>
          </a:solidFill>
          <a:ln/>
        </p:spPr>
      </p:sp>
      <p:sp>
        <p:nvSpPr>
          <p:cNvPr id="64516" name="Rectangle 3"/>
          <p:cNvSpPr>
            <a:spLocks noGrp="1" noChangeArrowheads="1"/>
          </p:cNvSpPr>
          <p:nvPr>
            <p:ph type="body" idx="1"/>
          </p:nvPr>
        </p:nvSpPr>
        <p:spPr>
          <a:xfrm>
            <a:off x="944336" y="4451174"/>
            <a:ext cx="5197931" cy="4219001"/>
          </a:xfrm>
          <a:solidFill>
            <a:srgbClr val="FFFFFF"/>
          </a:solidFill>
          <a:ln>
            <a:solidFill>
              <a:srgbClr val="000000"/>
            </a:solidFill>
          </a:ln>
        </p:spPr>
        <p:txBody>
          <a:bodyPr lIns="90615" tIns="45307" rIns="90615" bIns="45307"/>
          <a:lstStyle/>
          <a:p>
            <a:endParaRPr lang="de-DE"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pPr defTabSz="914775"/>
            <a:fld id="{055647C2-3DDC-49D6-BB47-6C1C0913D22E}" type="slidenum">
              <a:rPr lang="de-DE" smtClean="0"/>
              <a:pPr defTabSz="914775"/>
              <a:t>10</a:t>
            </a:fld>
            <a:endParaRPr lang="de-DE" dirty="0" smtClean="0"/>
          </a:p>
        </p:txBody>
      </p:sp>
      <p:sp>
        <p:nvSpPr>
          <p:cNvPr id="64515" name="Rectangle 2"/>
          <p:cNvSpPr>
            <a:spLocks noGrp="1" noRot="1" noChangeAspect="1" noChangeArrowheads="1" noTextEdit="1"/>
          </p:cNvSpPr>
          <p:nvPr>
            <p:ph type="sldImg"/>
          </p:nvPr>
        </p:nvSpPr>
        <p:spPr>
          <a:xfrm>
            <a:off x="1208088" y="706438"/>
            <a:ext cx="4673600" cy="3505200"/>
          </a:xfrm>
          <a:solidFill>
            <a:srgbClr val="FFFFFF"/>
          </a:solidFill>
          <a:ln/>
        </p:spPr>
      </p:sp>
      <p:sp>
        <p:nvSpPr>
          <p:cNvPr id="64516" name="Rectangle 3"/>
          <p:cNvSpPr>
            <a:spLocks noGrp="1" noChangeArrowheads="1"/>
          </p:cNvSpPr>
          <p:nvPr>
            <p:ph type="body" idx="1"/>
          </p:nvPr>
        </p:nvSpPr>
        <p:spPr>
          <a:xfrm>
            <a:off x="944336" y="4451174"/>
            <a:ext cx="5197931" cy="4219001"/>
          </a:xfrm>
          <a:solidFill>
            <a:srgbClr val="FFFFFF"/>
          </a:solidFill>
          <a:ln>
            <a:solidFill>
              <a:srgbClr val="000000"/>
            </a:solidFill>
          </a:ln>
        </p:spPr>
        <p:txBody>
          <a:bodyPr lIns="90615" tIns="45307" rIns="90615" bIns="45307"/>
          <a:lstStyle/>
          <a:p>
            <a:endParaRPr lang="de-DE"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pPr defTabSz="914775"/>
            <a:fld id="{055647C2-3DDC-49D6-BB47-6C1C0913D22E}" type="slidenum">
              <a:rPr lang="de-DE" smtClean="0"/>
              <a:pPr defTabSz="914775"/>
              <a:t>11</a:t>
            </a:fld>
            <a:endParaRPr lang="de-DE" dirty="0" smtClean="0"/>
          </a:p>
        </p:txBody>
      </p:sp>
      <p:sp>
        <p:nvSpPr>
          <p:cNvPr id="64515" name="Rectangle 2"/>
          <p:cNvSpPr>
            <a:spLocks noGrp="1" noRot="1" noChangeAspect="1" noChangeArrowheads="1" noTextEdit="1"/>
          </p:cNvSpPr>
          <p:nvPr>
            <p:ph type="sldImg"/>
          </p:nvPr>
        </p:nvSpPr>
        <p:spPr>
          <a:xfrm>
            <a:off x="1208088" y="706438"/>
            <a:ext cx="4673600" cy="3505200"/>
          </a:xfrm>
          <a:solidFill>
            <a:srgbClr val="FFFFFF"/>
          </a:solidFill>
          <a:ln/>
        </p:spPr>
      </p:sp>
      <p:sp>
        <p:nvSpPr>
          <p:cNvPr id="64516" name="Rectangle 3"/>
          <p:cNvSpPr>
            <a:spLocks noGrp="1" noChangeArrowheads="1"/>
          </p:cNvSpPr>
          <p:nvPr>
            <p:ph type="body" idx="1"/>
          </p:nvPr>
        </p:nvSpPr>
        <p:spPr>
          <a:xfrm>
            <a:off x="944336" y="4451174"/>
            <a:ext cx="5197931" cy="4219001"/>
          </a:xfrm>
          <a:solidFill>
            <a:srgbClr val="FFFFFF"/>
          </a:solidFill>
          <a:ln>
            <a:solidFill>
              <a:srgbClr val="000000"/>
            </a:solidFill>
          </a:ln>
        </p:spPr>
        <p:txBody>
          <a:bodyPr lIns="90615" tIns="45307" rIns="90615" bIns="45307"/>
          <a:lstStyle/>
          <a:p>
            <a:endParaRPr lang="de-DE"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pPr defTabSz="914775"/>
            <a:fld id="{055647C2-3DDC-49D6-BB47-6C1C0913D22E}" type="slidenum">
              <a:rPr lang="de-DE" smtClean="0"/>
              <a:pPr defTabSz="914775"/>
              <a:t>12</a:t>
            </a:fld>
            <a:endParaRPr lang="de-DE" dirty="0" smtClean="0"/>
          </a:p>
        </p:txBody>
      </p:sp>
      <p:sp>
        <p:nvSpPr>
          <p:cNvPr id="64515" name="Rectangle 2"/>
          <p:cNvSpPr>
            <a:spLocks noGrp="1" noRot="1" noChangeAspect="1" noChangeArrowheads="1" noTextEdit="1"/>
          </p:cNvSpPr>
          <p:nvPr>
            <p:ph type="sldImg"/>
          </p:nvPr>
        </p:nvSpPr>
        <p:spPr>
          <a:xfrm>
            <a:off x="1208088" y="706438"/>
            <a:ext cx="4673600" cy="3505200"/>
          </a:xfrm>
          <a:solidFill>
            <a:srgbClr val="FFFFFF"/>
          </a:solidFill>
          <a:ln/>
        </p:spPr>
      </p:sp>
      <p:sp>
        <p:nvSpPr>
          <p:cNvPr id="64516" name="Rectangle 3"/>
          <p:cNvSpPr>
            <a:spLocks noGrp="1" noChangeArrowheads="1"/>
          </p:cNvSpPr>
          <p:nvPr>
            <p:ph type="body" idx="1"/>
          </p:nvPr>
        </p:nvSpPr>
        <p:spPr>
          <a:xfrm>
            <a:off x="944336" y="4451174"/>
            <a:ext cx="5197931" cy="4219001"/>
          </a:xfrm>
          <a:solidFill>
            <a:srgbClr val="FFFFFF"/>
          </a:solidFill>
          <a:ln>
            <a:solidFill>
              <a:srgbClr val="000000"/>
            </a:solidFill>
          </a:ln>
        </p:spPr>
        <p:txBody>
          <a:bodyPr lIns="90615" tIns="45307" rIns="90615" bIns="45307"/>
          <a:lstStyle/>
          <a:p>
            <a:endParaRPr lang="de-DE"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pPr defTabSz="914775"/>
            <a:fld id="{055647C2-3DDC-49D6-BB47-6C1C0913D22E}" type="slidenum">
              <a:rPr lang="de-DE" smtClean="0"/>
              <a:pPr defTabSz="914775"/>
              <a:t>13</a:t>
            </a:fld>
            <a:endParaRPr lang="de-DE" dirty="0" smtClean="0"/>
          </a:p>
        </p:txBody>
      </p:sp>
      <p:sp>
        <p:nvSpPr>
          <p:cNvPr id="64515" name="Rectangle 2"/>
          <p:cNvSpPr>
            <a:spLocks noGrp="1" noRot="1" noChangeAspect="1" noChangeArrowheads="1" noTextEdit="1"/>
          </p:cNvSpPr>
          <p:nvPr>
            <p:ph type="sldImg"/>
          </p:nvPr>
        </p:nvSpPr>
        <p:spPr>
          <a:xfrm>
            <a:off x="1208088" y="706438"/>
            <a:ext cx="4673600" cy="3505200"/>
          </a:xfrm>
          <a:solidFill>
            <a:srgbClr val="FFFFFF"/>
          </a:solidFill>
          <a:ln/>
        </p:spPr>
      </p:sp>
      <p:sp>
        <p:nvSpPr>
          <p:cNvPr id="64516" name="Rectangle 3"/>
          <p:cNvSpPr>
            <a:spLocks noGrp="1" noChangeArrowheads="1"/>
          </p:cNvSpPr>
          <p:nvPr>
            <p:ph type="body" idx="1"/>
          </p:nvPr>
        </p:nvSpPr>
        <p:spPr>
          <a:xfrm>
            <a:off x="944336" y="4451174"/>
            <a:ext cx="5197931" cy="4219001"/>
          </a:xfrm>
          <a:solidFill>
            <a:srgbClr val="FFFFFF"/>
          </a:solidFill>
          <a:ln>
            <a:solidFill>
              <a:srgbClr val="000000"/>
            </a:solidFill>
          </a:ln>
        </p:spPr>
        <p:txBody>
          <a:bodyPr lIns="90615" tIns="45307" rIns="90615" bIns="45307"/>
          <a:lstStyle/>
          <a:p>
            <a:endParaRPr lang="de-DE"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pPr defTabSz="914775"/>
            <a:fld id="{055647C2-3DDC-49D6-BB47-6C1C0913D22E}" type="slidenum">
              <a:rPr lang="de-DE" smtClean="0"/>
              <a:pPr defTabSz="914775"/>
              <a:t>14</a:t>
            </a:fld>
            <a:endParaRPr lang="de-DE" dirty="0" smtClean="0"/>
          </a:p>
        </p:txBody>
      </p:sp>
      <p:sp>
        <p:nvSpPr>
          <p:cNvPr id="64515" name="Rectangle 2"/>
          <p:cNvSpPr>
            <a:spLocks noGrp="1" noRot="1" noChangeAspect="1" noChangeArrowheads="1" noTextEdit="1"/>
          </p:cNvSpPr>
          <p:nvPr>
            <p:ph type="sldImg"/>
          </p:nvPr>
        </p:nvSpPr>
        <p:spPr>
          <a:xfrm>
            <a:off x="1208088" y="706438"/>
            <a:ext cx="4673600" cy="3505200"/>
          </a:xfrm>
          <a:solidFill>
            <a:srgbClr val="FFFFFF"/>
          </a:solidFill>
          <a:ln/>
        </p:spPr>
      </p:sp>
      <p:sp>
        <p:nvSpPr>
          <p:cNvPr id="64516" name="Rectangle 3"/>
          <p:cNvSpPr>
            <a:spLocks noGrp="1" noChangeArrowheads="1"/>
          </p:cNvSpPr>
          <p:nvPr>
            <p:ph type="body" idx="1"/>
          </p:nvPr>
        </p:nvSpPr>
        <p:spPr>
          <a:xfrm>
            <a:off x="944336" y="4451174"/>
            <a:ext cx="5197931" cy="4219001"/>
          </a:xfrm>
          <a:solidFill>
            <a:srgbClr val="FFFFFF"/>
          </a:solidFill>
          <a:ln>
            <a:solidFill>
              <a:srgbClr val="000000"/>
            </a:solidFill>
          </a:ln>
        </p:spPr>
        <p:txBody>
          <a:bodyPr lIns="90615" tIns="45307" rIns="90615" bIns="45307"/>
          <a:lstStyle/>
          <a:p>
            <a:endParaRPr lang="de-DE"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pPr defTabSz="914775"/>
            <a:fld id="{055647C2-3DDC-49D6-BB47-6C1C0913D22E}" type="slidenum">
              <a:rPr lang="de-DE" smtClean="0"/>
              <a:pPr defTabSz="914775"/>
              <a:t>15</a:t>
            </a:fld>
            <a:endParaRPr lang="de-DE" dirty="0" smtClean="0"/>
          </a:p>
        </p:txBody>
      </p:sp>
      <p:sp>
        <p:nvSpPr>
          <p:cNvPr id="64515" name="Rectangle 2"/>
          <p:cNvSpPr>
            <a:spLocks noGrp="1" noRot="1" noChangeAspect="1" noChangeArrowheads="1" noTextEdit="1"/>
          </p:cNvSpPr>
          <p:nvPr>
            <p:ph type="sldImg"/>
          </p:nvPr>
        </p:nvSpPr>
        <p:spPr>
          <a:xfrm>
            <a:off x="1208088" y="706438"/>
            <a:ext cx="4673600" cy="3505200"/>
          </a:xfrm>
          <a:solidFill>
            <a:srgbClr val="FFFFFF"/>
          </a:solidFill>
          <a:ln/>
        </p:spPr>
      </p:sp>
      <p:sp>
        <p:nvSpPr>
          <p:cNvPr id="64516" name="Rectangle 3"/>
          <p:cNvSpPr>
            <a:spLocks noGrp="1" noChangeArrowheads="1"/>
          </p:cNvSpPr>
          <p:nvPr>
            <p:ph type="body" idx="1"/>
          </p:nvPr>
        </p:nvSpPr>
        <p:spPr>
          <a:xfrm>
            <a:off x="944336" y="4451174"/>
            <a:ext cx="5197931" cy="4219001"/>
          </a:xfrm>
          <a:solidFill>
            <a:srgbClr val="FFFFFF"/>
          </a:solidFill>
          <a:ln>
            <a:solidFill>
              <a:srgbClr val="000000"/>
            </a:solidFill>
          </a:ln>
        </p:spPr>
        <p:txBody>
          <a:bodyPr lIns="90615" tIns="45307" rIns="90615" bIns="45307"/>
          <a:lstStyle/>
          <a:p>
            <a:endParaRPr lang="de-DE"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pPr defTabSz="914775"/>
            <a:fld id="{055647C2-3DDC-49D6-BB47-6C1C0913D22E}" type="slidenum">
              <a:rPr lang="de-DE" smtClean="0"/>
              <a:pPr defTabSz="914775"/>
              <a:t>16</a:t>
            </a:fld>
            <a:endParaRPr lang="de-DE" dirty="0" smtClean="0"/>
          </a:p>
        </p:txBody>
      </p:sp>
      <p:sp>
        <p:nvSpPr>
          <p:cNvPr id="64515" name="Rectangle 2"/>
          <p:cNvSpPr>
            <a:spLocks noGrp="1" noRot="1" noChangeAspect="1" noChangeArrowheads="1" noTextEdit="1"/>
          </p:cNvSpPr>
          <p:nvPr>
            <p:ph type="sldImg"/>
          </p:nvPr>
        </p:nvSpPr>
        <p:spPr>
          <a:xfrm>
            <a:off x="1208088" y="706438"/>
            <a:ext cx="4673600" cy="3505200"/>
          </a:xfrm>
          <a:solidFill>
            <a:srgbClr val="FFFFFF"/>
          </a:solidFill>
          <a:ln/>
        </p:spPr>
      </p:sp>
      <p:sp>
        <p:nvSpPr>
          <p:cNvPr id="64516" name="Rectangle 3"/>
          <p:cNvSpPr>
            <a:spLocks noGrp="1" noChangeArrowheads="1"/>
          </p:cNvSpPr>
          <p:nvPr>
            <p:ph type="body" idx="1"/>
          </p:nvPr>
        </p:nvSpPr>
        <p:spPr>
          <a:xfrm>
            <a:off x="944336" y="4451174"/>
            <a:ext cx="5197931" cy="4219001"/>
          </a:xfrm>
          <a:solidFill>
            <a:srgbClr val="FFFFFF"/>
          </a:solidFill>
          <a:ln>
            <a:solidFill>
              <a:srgbClr val="000000"/>
            </a:solidFill>
          </a:ln>
        </p:spPr>
        <p:txBody>
          <a:bodyPr lIns="90615" tIns="45307" rIns="90615" bIns="45307"/>
          <a:lstStyle/>
          <a:p>
            <a:endParaRPr lang="de-DE"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pPr defTabSz="914775"/>
            <a:fld id="{055647C2-3DDC-49D6-BB47-6C1C0913D22E}" type="slidenum">
              <a:rPr lang="de-DE" smtClean="0"/>
              <a:pPr defTabSz="914775"/>
              <a:t>17</a:t>
            </a:fld>
            <a:endParaRPr lang="de-DE" dirty="0" smtClean="0"/>
          </a:p>
        </p:txBody>
      </p:sp>
      <p:sp>
        <p:nvSpPr>
          <p:cNvPr id="64515" name="Rectangle 2"/>
          <p:cNvSpPr>
            <a:spLocks noGrp="1" noRot="1" noChangeAspect="1" noChangeArrowheads="1" noTextEdit="1"/>
          </p:cNvSpPr>
          <p:nvPr>
            <p:ph type="sldImg"/>
          </p:nvPr>
        </p:nvSpPr>
        <p:spPr>
          <a:xfrm>
            <a:off x="1208088" y="706438"/>
            <a:ext cx="4673600" cy="3505200"/>
          </a:xfrm>
          <a:solidFill>
            <a:srgbClr val="FFFFFF"/>
          </a:solidFill>
          <a:ln/>
        </p:spPr>
      </p:sp>
      <p:sp>
        <p:nvSpPr>
          <p:cNvPr id="64516" name="Rectangle 3"/>
          <p:cNvSpPr>
            <a:spLocks noGrp="1" noChangeArrowheads="1"/>
          </p:cNvSpPr>
          <p:nvPr>
            <p:ph type="body" idx="1"/>
          </p:nvPr>
        </p:nvSpPr>
        <p:spPr>
          <a:xfrm>
            <a:off x="944336" y="4451174"/>
            <a:ext cx="5197931" cy="4219001"/>
          </a:xfrm>
          <a:solidFill>
            <a:srgbClr val="FFFFFF"/>
          </a:solidFill>
          <a:ln>
            <a:solidFill>
              <a:srgbClr val="000000"/>
            </a:solidFill>
          </a:ln>
        </p:spPr>
        <p:txBody>
          <a:bodyPr lIns="90615" tIns="45307" rIns="90615" bIns="45307"/>
          <a:lstStyle/>
          <a:p>
            <a:endParaRPr lang="de-DE"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pPr defTabSz="914775"/>
            <a:fld id="{055647C2-3DDC-49D6-BB47-6C1C0913D22E}" type="slidenum">
              <a:rPr lang="de-DE" smtClean="0"/>
              <a:pPr defTabSz="914775"/>
              <a:t>18</a:t>
            </a:fld>
            <a:endParaRPr lang="de-DE" dirty="0" smtClean="0"/>
          </a:p>
        </p:txBody>
      </p:sp>
      <p:sp>
        <p:nvSpPr>
          <p:cNvPr id="64515" name="Rectangle 2"/>
          <p:cNvSpPr>
            <a:spLocks noGrp="1" noRot="1" noChangeAspect="1" noChangeArrowheads="1" noTextEdit="1"/>
          </p:cNvSpPr>
          <p:nvPr>
            <p:ph type="sldImg"/>
          </p:nvPr>
        </p:nvSpPr>
        <p:spPr>
          <a:xfrm>
            <a:off x="1208088" y="706438"/>
            <a:ext cx="4673600" cy="3505200"/>
          </a:xfrm>
          <a:solidFill>
            <a:srgbClr val="FFFFFF"/>
          </a:solidFill>
          <a:ln/>
        </p:spPr>
      </p:sp>
      <p:sp>
        <p:nvSpPr>
          <p:cNvPr id="64516" name="Rectangle 3"/>
          <p:cNvSpPr>
            <a:spLocks noGrp="1" noChangeArrowheads="1"/>
          </p:cNvSpPr>
          <p:nvPr>
            <p:ph type="body" idx="1"/>
          </p:nvPr>
        </p:nvSpPr>
        <p:spPr>
          <a:xfrm>
            <a:off x="944336" y="4451174"/>
            <a:ext cx="5197931" cy="4219001"/>
          </a:xfrm>
          <a:solidFill>
            <a:srgbClr val="FFFFFF"/>
          </a:solidFill>
          <a:ln>
            <a:solidFill>
              <a:srgbClr val="000000"/>
            </a:solidFill>
          </a:ln>
        </p:spPr>
        <p:txBody>
          <a:bodyPr lIns="90615" tIns="45307" rIns="90615" bIns="45307"/>
          <a:lstStyle/>
          <a:p>
            <a:endParaRPr lang="de-DE"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pPr defTabSz="914775"/>
            <a:fld id="{055647C2-3DDC-49D6-BB47-6C1C0913D22E}" type="slidenum">
              <a:rPr lang="de-DE" smtClean="0"/>
              <a:pPr defTabSz="914775"/>
              <a:t>19</a:t>
            </a:fld>
            <a:endParaRPr lang="de-DE" dirty="0" smtClean="0"/>
          </a:p>
        </p:txBody>
      </p:sp>
      <p:sp>
        <p:nvSpPr>
          <p:cNvPr id="64515" name="Rectangle 2"/>
          <p:cNvSpPr>
            <a:spLocks noGrp="1" noRot="1" noChangeAspect="1" noChangeArrowheads="1" noTextEdit="1"/>
          </p:cNvSpPr>
          <p:nvPr>
            <p:ph type="sldImg"/>
          </p:nvPr>
        </p:nvSpPr>
        <p:spPr>
          <a:xfrm>
            <a:off x="1208088" y="706438"/>
            <a:ext cx="4673600" cy="3505200"/>
          </a:xfrm>
          <a:solidFill>
            <a:srgbClr val="FFFFFF"/>
          </a:solidFill>
          <a:ln/>
        </p:spPr>
      </p:sp>
      <p:sp>
        <p:nvSpPr>
          <p:cNvPr id="64516" name="Rectangle 3"/>
          <p:cNvSpPr>
            <a:spLocks noGrp="1" noChangeArrowheads="1"/>
          </p:cNvSpPr>
          <p:nvPr>
            <p:ph type="body" idx="1"/>
          </p:nvPr>
        </p:nvSpPr>
        <p:spPr>
          <a:xfrm>
            <a:off x="944336" y="4451174"/>
            <a:ext cx="5197931" cy="4219001"/>
          </a:xfrm>
          <a:solidFill>
            <a:srgbClr val="FFFFFF"/>
          </a:solidFill>
          <a:ln>
            <a:solidFill>
              <a:srgbClr val="000000"/>
            </a:solidFill>
          </a:ln>
        </p:spPr>
        <p:txBody>
          <a:bodyPr lIns="90615" tIns="45307" rIns="90615" bIns="45307"/>
          <a:lstStyle/>
          <a:p>
            <a:endParaRPr lang="de-DE"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pPr defTabSz="914775"/>
            <a:fld id="{055647C2-3DDC-49D6-BB47-6C1C0913D22E}" type="slidenum">
              <a:rPr lang="de-DE" smtClean="0"/>
              <a:pPr defTabSz="914775"/>
              <a:t>2</a:t>
            </a:fld>
            <a:endParaRPr lang="de-DE" dirty="0" smtClean="0"/>
          </a:p>
        </p:txBody>
      </p:sp>
      <p:sp>
        <p:nvSpPr>
          <p:cNvPr id="64515" name="Rectangle 2"/>
          <p:cNvSpPr>
            <a:spLocks noGrp="1" noRot="1" noChangeAspect="1" noChangeArrowheads="1" noTextEdit="1"/>
          </p:cNvSpPr>
          <p:nvPr>
            <p:ph type="sldImg"/>
          </p:nvPr>
        </p:nvSpPr>
        <p:spPr>
          <a:xfrm>
            <a:off x="1208088" y="706438"/>
            <a:ext cx="4673600" cy="3505200"/>
          </a:xfrm>
          <a:solidFill>
            <a:srgbClr val="FFFFFF"/>
          </a:solidFill>
          <a:ln/>
        </p:spPr>
      </p:sp>
      <p:sp>
        <p:nvSpPr>
          <p:cNvPr id="64516" name="Rectangle 3"/>
          <p:cNvSpPr>
            <a:spLocks noGrp="1" noChangeArrowheads="1"/>
          </p:cNvSpPr>
          <p:nvPr>
            <p:ph type="body" idx="1"/>
          </p:nvPr>
        </p:nvSpPr>
        <p:spPr>
          <a:xfrm>
            <a:off x="944336" y="4451174"/>
            <a:ext cx="5197931" cy="4219001"/>
          </a:xfrm>
          <a:solidFill>
            <a:srgbClr val="FFFFFF"/>
          </a:solidFill>
          <a:ln>
            <a:solidFill>
              <a:srgbClr val="000000"/>
            </a:solidFill>
          </a:ln>
        </p:spPr>
        <p:txBody>
          <a:bodyPr lIns="90615" tIns="45307" rIns="90615" bIns="45307"/>
          <a:lstStyle/>
          <a:p>
            <a:endParaRPr lang="de-DE"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pPr defTabSz="914775"/>
            <a:fld id="{055647C2-3DDC-49D6-BB47-6C1C0913D22E}" type="slidenum">
              <a:rPr lang="de-DE" smtClean="0"/>
              <a:pPr defTabSz="914775"/>
              <a:t>20</a:t>
            </a:fld>
            <a:endParaRPr lang="de-DE" dirty="0" smtClean="0"/>
          </a:p>
        </p:txBody>
      </p:sp>
      <p:sp>
        <p:nvSpPr>
          <p:cNvPr id="64515" name="Rectangle 2"/>
          <p:cNvSpPr>
            <a:spLocks noGrp="1" noRot="1" noChangeAspect="1" noChangeArrowheads="1" noTextEdit="1"/>
          </p:cNvSpPr>
          <p:nvPr>
            <p:ph type="sldImg"/>
          </p:nvPr>
        </p:nvSpPr>
        <p:spPr>
          <a:xfrm>
            <a:off x="1208088" y="706438"/>
            <a:ext cx="4673600" cy="3505200"/>
          </a:xfrm>
          <a:solidFill>
            <a:srgbClr val="FFFFFF"/>
          </a:solidFill>
          <a:ln/>
        </p:spPr>
      </p:sp>
      <p:sp>
        <p:nvSpPr>
          <p:cNvPr id="64516" name="Rectangle 3"/>
          <p:cNvSpPr>
            <a:spLocks noGrp="1" noChangeArrowheads="1"/>
          </p:cNvSpPr>
          <p:nvPr>
            <p:ph type="body" idx="1"/>
          </p:nvPr>
        </p:nvSpPr>
        <p:spPr>
          <a:xfrm>
            <a:off x="944336" y="4451174"/>
            <a:ext cx="5197931" cy="4219001"/>
          </a:xfrm>
          <a:solidFill>
            <a:srgbClr val="FFFFFF"/>
          </a:solidFill>
          <a:ln>
            <a:solidFill>
              <a:srgbClr val="000000"/>
            </a:solidFill>
          </a:ln>
        </p:spPr>
        <p:txBody>
          <a:bodyPr lIns="90615" tIns="45307" rIns="90615" bIns="45307"/>
          <a:lstStyle/>
          <a:p>
            <a:endParaRPr lang="de-DE"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pPr defTabSz="914775"/>
            <a:fld id="{055647C2-3DDC-49D6-BB47-6C1C0913D22E}" type="slidenum">
              <a:rPr lang="de-DE" smtClean="0"/>
              <a:pPr defTabSz="914775"/>
              <a:t>21</a:t>
            </a:fld>
            <a:endParaRPr lang="de-DE" dirty="0" smtClean="0"/>
          </a:p>
        </p:txBody>
      </p:sp>
      <p:sp>
        <p:nvSpPr>
          <p:cNvPr id="64515" name="Rectangle 2"/>
          <p:cNvSpPr>
            <a:spLocks noGrp="1" noRot="1" noChangeAspect="1" noChangeArrowheads="1" noTextEdit="1"/>
          </p:cNvSpPr>
          <p:nvPr>
            <p:ph type="sldImg"/>
          </p:nvPr>
        </p:nvSpPr>
        <p:spPr>
          <a:xfrm>
            <a:off x="1208088" y="706438"/>
            <a:ext cx="4673600" cy="3505200"/>
          </a:xfrm>
          <a:solidFill>
            <a:srgbClr val="FFFFFF"/>
          </a:solidFill>
          <a:ln/>
        </p:spPr>
      </p:sp>
      <p:sp>
        <p:nvSpPr>
          <p:cNvPr id="64516" name="Rectangle 3"/>
          <p:cNvSpPr>
            <a:spLocks noGrp="1" noChangeArrowheads="1"/>
          </p:cNvSpPr>
          <p:nvPr>
            <p:ph type="body" idx="1"/>
          </p:nvPr>
        </p:nvSpPr>
        <p:spPr>
          <a:xfrm>
            <a:off x="944336" y="4451174"/>
            <a:ext cx="5197931" cy="4219001"/>
          </a:xfrm>
          <a:solidFill>
            <a:srgbClr val="FFFFFF"/>
          </a:solidFill>
          <a:ln>
            <a:solidFill>
              <a:srgbClr val="000000"/>
            </a:solidFill>
          </a:ln>
        </p:spPr>
        <p:txBody>
          <a:bodyPr lIns="90615" tIns="45307" rIns="90615" bIns="45307"/>
          <a:lstStyle/>
          <a:p>
            <a:endParaRPr lang="de-DE"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pPr defTabSz="914775"/>
            <a:fld id="{055647C2-3DDC-49D6-BB47-6C1C0913D22E}" type="slidenum">
              <a:rPr lang="de-DE" smtClean="0"/>
              <a:pPr defTabSz="914775"/>
              <a:t>22</a:t>
            </a:fld>
            <a:endParaRPr lang="de-DE" dirty="0" smtClean="0"/>
          </a:p>
        </p:txBody>
      </p:sp>
      <p:sp>
        <p:nvSpPr>
          <p:cNvPr id="64515" name="Rectangle 2"/>
          <p:cNvSpPr>
            <a:spLocks noGrp="1" noRot="1" noChangeAspect="1" noChangeArrowheads="1" noTextEdit="1"/>
          </p:cNvSpPr>
          <p:nvPr>
            <p:ph type="sldImg"/>
          </p:nvPr>
        </p:nvSpPr>
        <p:spPr>
          <a:xfrm>
            <a:off x="1208088" y="706438"/>
            <a:ext cx="4673600" cy="3505200"/>
          </a:xfrm>
          <a:solidFill>
            <a:srgbClr val="FFFFFF"/>
          </a:solidFill>
          <a:ln/>
        </p:spPr>
      </p:sp>
      <p:sp>
        <p:nvSpPr>
          <p:cNvPr id="64516" name="Rectangle 3"/>
          <p:cNvSpPr>
            <a:spLocks noGrp="1" noChangeArrowheads="1"/>
          </p:cNvSpPr>
          <p:nvPr>
            <p:ph type="body" idx="1"/>
          </p:nvPr>
        </p:nvSpPr>
        <p:spPr>
          <a:xfrm>
            <a:off x="944336" y="4451174"/>
            <a:ext cx="5197931" cy="4219001"/>
          </a:xfrm>
          <a:solidFill>
            <a:srgbClr val="FFFFFF"/>
          </a:solidFill>
          <a:ln>
            <a:solidFill>
              <a:srgbClr val="000000"/>
            </a:solidFill>
          </a:ln>
        </p:spPr>
        <p:txBody>
          <a:bodyPr lIns="90615" tIns="45307" rIns="90615" bIns="45307"/>
          <a:lstStyle/>
          <a:p>
            <a:endParaRPr lang="de-DE"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pPr defTabSz="914775"/>
            <a:fld id="{055647C2-3DDC-49D6-BB47-6C1C0913D22E}" type="slidenum">
              <a:rPr lang="de-DE" smtClean="0"/>
              <a:pPr defTabSz="914775"/>
              <a:t>23</a:t>
            </a:fld>
            <a:endParaRPr lang="de-DE" dirty="0" smtClean="0"/>
          </a:p>
        </p:txBody>
      </p:sp>
      <p:sp>
        <p:nvSpPr>
          <p:cNvPr id="64515" name="Rectangle 2"/>
          <p:cNvSpPr>
            <a:spLocks noGrp="1" noRot="1" noChangeAspect="1" noChangeArrowheads="1" noTextEdit="1"/>
          </p:cNvSpPr>
          <p:nvPr>
            <p:ph type="sldImg"/>
          </p:nvPr>
        </p:nvSpPr>
        <p:spPr>
          <a:xfrm>
            <a:off x="1208088" y="706438"/>
            <a:ext cx="4673600" cy="3505200"/>
          </a:xfrm>
          <a:solidFill>
            <a:srgbClr val="FFFFFF"/>
          </a:solidFill>
          <a:ln/>
        </p:spPr>
      </p:sp>
      <p:sp>
        <p:nvSpPr>
          <p:cNvPr id="64516" name="Rectangle 3"/>
          <p:cNvSpPr>
            <a:spLocks noGrp="1" noChangeArrowheads="1"/>
          </p:cNvSpPr>
          <p:nvPr>
            <p:ph type="body" idx="1"/>
          </p:nvPr>
        </p:nvSpPr>
        <p:spPr>
          <a:xfrm>
            <a:off x="944336" y="4451174"/>
            <a:ext cx="5197931" cy="4219001"/>
          </a:xfrm>
          <a:solidFill>
            <a:srgbClr val="FFFFFF"/>
          </a:solidFill>
          <a:ln>
            <a:solidFill>
              <a:srgbClr val="000000"/>
            </a:solidFill>
          </a:ln>
        </p:spPr>
        <p:txBody>
          <a:bodyPr lIns="90615" tIns="45307" rIns="90615" bIns="45307"/>
          <a:lstStyle/>
          <a:p>
            <a:endParaRPr lang="de-DE"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pPr defTabSz="914775"/>
            <a:fld id="{055647C2-3DDC-49D6-BB47-6C1C0913D22E}" type="slidenum">
              <a:rPr lang="de-DE" smtClean="0"/>
              <a:pPr defTabSz="914775"/>
              <a:t>24</a:t>
            </a:fld>
            <a:endParaRPr lang="de-DE" dirty="0" smtClean="0"/>
          </a:p>
        </p:txBody>
      </p:sp>
      <p:sp>
        <p:nvSpPr>
          <p:cNvPr id="64515" name="Rectangle 2"/>
          <p:cNvSpPr>
            <a:spLocks noGrp="1" noRot="1" noChangeAspect="1" noChangeArrowheads="1" noTextEdit="1"/>
          </p:cNvSpPr>
          <p:nvPr>
            <p:ph type="sldImg"/>
          </p:nvPr>
        </p:nvSpPr>
        <p:spPr>
          <a:xfrm>
            <a:off x="1208088" y="706438"/>
            <a:ext cx="4673600" cy="3505200"/>
          </a:xfrm>
          <a:solidFill>
            <a:srgbClr val="FFFFFF"/>
          </a:solidFill>
          <a:ln/>
        </p:spPr>
      </p:sp>
      <p:sp>
        <p:nvSpPr>
          <p:cNvPr id="64516" name="Rectangle 3"/>
          <p:cNvSpPr>
            <a:spLocks noGrp="1" noChangeArrowheads="1"/>
          </p:cNvSpPr>
          <p:nvPr>
            <p:ph type="body" idx="1"/>
          </p:nvPr>
        </p:nvSpPr>
        <p:spPr>
          <a:xfrm>
            <a:off x="944336" y="4451174"/>
            <a:ext cx="5197931" cy="4219001"/>
          </a:xfrm>
          <a:solidFill>
            <a:srgbClr val="FFFFFF"/>
          </a:solidFill>
          <a:ln>
            <a:solidFill>
              <a:srgbClr val="000000"/>
            </a:solidFill>
          </a:ln>
        </p:spPr>
        <p:txBody>
          <a:bodyPr lIns="90615" tIns="45307" rIns="90615" bIns="45307"/>
          <a:lstStyle/>
          <a:p>
            <a:endParaRPr lang="de-DE"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pPr defTabSz="914775"/>
            <a:fld id="{055647C2-3DDC-49D6-BB47-6C1C0913D22E}" type="slidenum">
              <a:rPr lang="de-DE" smtClean="0"/>
              <a:pPr defTabSz="914775"/>
              <a:t>25</a:t>
            </a:fld>
            <a:endParaRPr lang="de-DE" dirty="0" smtClean="0"/>
          </a:p>
        </p:txBody>
      </p:sp>
      <p:sp>
        <p:nvSpPr>
          <p:cNvPr id="64515" name="Rectangle 2"/>
          <p:cNvSpPr>
            <a:spLocks noGrp="1" noRot="1" noChangeAspect="1" noChangeArrowheads="1" noTextEdit="1"/>
          </p:cNvSpPr>
          <p:nvPr>
            <p:ph type="sldImg"/>
          </p:nvPr>
        </p:nvSpPr>
        <p:spPr>
          <a:xfrm>
            <a:off x="1208088" y="706438"/>
            <a:ext cx="4673600" cy="3505200"/>
          </a:xfrm>
          <a:solidFill>
            <a:srgbClr val="FFFFFF"/>
          </a:solidFill>
          <a:ln/>
        </p:spPr>
      </p:sp>
      <p:sp>
        <p:nvSpPr>
          <p:cNvPr id="64516" name="Rectangle 3"/>
          <p:cNvSpPr>
            <a:spLocks noGrp="1" noChangeArrowheads="1"/>
          </p:cNvSpPr>
          <p:nvPr>
            <p:ph type="body" idx="1"/>
          </p:nvPr>
        </p:nvSpPr>
        <p:spPr>
          <a:xfrm>
            <a:off x="944336" y="4451174"/>
            <a:ext cx="5197931" cy="4219001"/>
          </a:xfrm>
          <a:solidFill>
            <a:srgbClr val="FFFFFF"/>
          </a:solidFill>
          <a:ln>
            <a:solidFill>
              <a:srgbClr val="000000"/>
            </a:solidFill>
          </a:ln>
        </p:spPr>
        <p:txBody>
          <a:bodyPr lIns="90615" tIns="45307" rIns="90615" bIns="45307"/>
          <a:lstStyle/>
          <a:p>
            <a:endParaRPr lang="de-DE"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pPr defTabSz="914775"/>
            <a:fld id="{055647C2-3DDC-49D6-BB47-6C1C0913D22E}" type="slidenum">
              <a:rPr lang="de-DE" smtClean="0"/>
              <a:pPr defTabSz="914775"/>
              <a:t>36</a:t>
            </a:fld>
            <a:endParaRPr lang="de-DE" dirty="0" smtClean="0"/>
          </a:p>
        </p:txBody>
      </p:sp>
      <p:sp>
        <p:nvSpPr>
          <p:cNvPr id="64515" name="Rectangle 2"/>
          <p:cNvSpPr>
            <a:spLocks noGrp="1" noRot="1" noChangeAspect="1" noChangeArrowheads="1" noTextEdit="1"/>
          </p:cNvSpPr>
          <p:nvPr>
            <p:ph type="sldImg"/>
          </p:nvPr>
        </p:nvSpPr>
        <p:spPr>
          <a:xfrm>
            <a:off x="1208088" y="706438"/>
            <a:ext cx="4673600" cy="3505200"/>
          </a:xfrm>
          <a:solidFill>
            <a:srgbClr val="FFFFFF"/>
          </a:solidFill>
          <a:ln/>
        </p:spPr>
      </p:sp>
      <p:sp>
        <p:nvSpPr>
          <p:cNvPr id="64516" name="Rectangle 3"/>
          <p:cNvSpPr>
            <a:spLocks noGrp="1" noChangeArrowheads="1"/>
          </p:cNvSpPr>
          <p:nvPr>
            <p:ph type="body" idx="1"/>
          </p:nvPr>
        </p:nvSpPr>
        <p:spPr>
          <a:xfrm>
            <a:off x="944336" y="4451174"/>
            <a:ext cx="5197931" cy="4219001"/>
          </a:xfrm>
          <a:solidFill>
            <a:srgbClr val="FFFFFF"/>
          </a:solidFill>
          <a:ln>
            <a:solidFill>
              <a:srgbClr val="000000"/>
            </a:solidFill>
          </a:ln>
        </p:spPr>
        <p:txBody>
          <a:bodyPr lIns="90615" tIns="45307" rIns="90615" bIns="45307"/>
          <a:lstStyle/>
          <a:p>
            <a:endParaRPr lang="de-DE"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pPr defTabSz="914775"/>
            <a:fld id="{055647C2-3DDC-49D6-BB47-6C1C0913D22E}" type="slidenum">
              <a:rPr lang="de-DE" smtClean="0"/>
              <a:pPr defTabSz="914775"/>
              <a:t>37</a:t>
            </a:fld>
            <a:endParaRPr lang="de-DE" dirty="0" smtClean="0"/>
          </a:p>
        </p:txBody>
      </p:sp>
      <p:sp>
        <p:nvSpPr>
          <p:cNvPr id="64515" name="Rectangle 2"/>
          <p:cNvSpPr>
            <a:spLocks noGrp="1" noRot="1" noChangeAspect="1" noChangeArrowheads="1" noTextEdit="1"/>
          </p:cNvSpPr>
          <p:nvPr>
            <p:ph type="sldImg"/>
          </p:nvPr>
        </p:nvSpPr>
        <p:spPr>
          <a:xfrm>
            <a:off x="1208088" y="706438"/>
            <a:ext cx="4673600" cy="3505200"/>
          </a:xfrm>
          <a:solidFill>
            <a:srgbClr val="FFFFFF"/>
          </a:solidFill>
          <a:ln/>
        </p:spPr>
      </p:sp>
      <p:sp>
        <p:nvSpPr>
          <p:cNvPr id="64516" name="Rectangle 3"/>
          <p:cNvSpPr>
            <a:spLocks noGrp="1" noChangeArrowheads="1"/>
          </p:cNvSpPr>
          <p:nvPr>
            <p:ph type="body" idx="1"/>
          </p:nvPr>
        </p:nvSpPr>
        <p:spPr>
          <a:xfrm>
            <a:off x="944336" y="4451174"/>
            <a:ext cx="5197931" cy="4219001"/>
          </a:xfrm>
          <a:solidFill>
            <a:srgbClr val="FFFFFF"/>
          </a:solidFill>
          <a:ln>
            <a:solidFill>
              <a:srgbClr val="000000"/>
            </a:solidFill>
          </a:ln>
        </p:spPr>
        <p:txBody>
          <a:bodyPr lIns="90615" tIns="45307" rIns="90615" bIns="45307"/>
          <a:lstStyle/>
          <a:p>
            <a:endParaRPr lang="de-DE"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pPr defTabSz="914775"/>
            <a:fld id="{055647C2-3DDC-49D6-BB47-6C1C0913D22E}" type="slidenum">
              <a:rPr lang="de-DE" smtClean="0"/>
              <a:pPr defTabSz="914775"/>
              <a:t>38</a:t>
            </a:fld>
            <a:endParaRPr lang="de-DE" dirty="0" smtClean="0"/>
          </a:p>
        </p:txBody>
      </p:sp>
      <p:sp>
        <p:nvSpPr>
          <p:cNvPr id="64515" name="Rectangle 2"/>
          <p:cNvSpPr>
            <a:spLocks noGrp="1" noRot="1" noChangeAspect="1" noChangeArrowheads="1" noTextEdit="1"/>
          </p:cNvSpPr>
          <p:nvPr>
            <p:ph type="sldImg"/>
          </p:nvPr>
        </p:nvSpPr>
        <p:spPr>
          <a:xfrm>
            <a:off x="1208088" y="706438"/>
            <a:ext cx="4673600" cy="3505200"/>
          </a:xfrm>
          <a:solidFill>
            <a:srgbClr val="FFFFFF"/>
          </a:solidFill>
          <a:ln/>
        </p:spPr>
      </p:sp>
      <p:sp>
        <p:nvSpPr>
          <p:cNvPr id="64516" name="Rectangle 3"/>
          <p:cNvSpPr>
            <a:spLocks noGrp="1" noChangeArrowheads="1"/>
          </p:cNvSpPr>
          <p:nvPr>
            <p:ph type="body" idx="1"/>
          </p:nvPr>
        </p:nvSpPr>
        <p:spPr>
          <a:xfrm>
            <a:off x="944336" y="4451174"/>
            <a:ext cx="5197931" cy="4219001"/>
          </a:xfrm>
          <a:solidFill>
            <a:srgbClr val="FFFFFF"/>
          </a:solidFill>
          <a:ln>
            <a:solidFill>
              <a:srgbClr val="000000"/>
            </a:solidFill>
          </a:ln>
        </p:spPr>
        <p:txBody>
          <a:bodyPr lIns="90615" tIns="45307" rIns="90615" bIns="45307"/>
          <a:lstStyle/>
          <a:p>
            <a:endParaRPr lang="de-DE"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pPr defTabSz="914775"/>
            <a:fld id="{055647C2-3DDC-49D6-BB47-6C1C0913D22E}" type="slidenum">
              <a:rPr lang="de-DE" smtClean="0"/>
              <a:pPr defTabSz="914775"/>
              <a:t>39</a:t>
            </a:fld>
            <a:endParaRPr lang="de-DE" dirty="0" smtClean="0"/>
          </a:p>
        </p:txBody>
      </p:sp>
      <p:sp>
        <p:nvSpPr>
          <p:cNvPr id="64515" name="Rectangle 2"/>
          <p:cNvSpPr>
            <a:spLocks noGrp="1" noRot="1" noChangeAspect="1" noChangeArrowheads="1" noTextEdit="1"/>
          </p:cNvSpPr>
          <p:nvPr>
            <p:ph type="sldImg"/>
          </p:nvPr>
        </p:nvSpPr>
        <p:spPr>
          <a:xfrm>
            <a:off x="1208088" y="706438"/>
            <a:ext cx="4673600" cy="3505200"/>
          </a:xfrm>
          <a:solidFill>
            <a:srgbClr val="FFFFFF"/>
          </a:solidFill>
          <a:ln/>
        </p:spPr>
      </p:sp>
      <p:sp>
        <p:nvSpPr>
          <p:cNvPr id="64516" name="Rectangle 3"/>
          <p:cNvSpPr>
            <a:spLocks noGrp="1" noChangeArrowheads="1"/>
          </p:cNvSpPr>
          <p:nvPr>
            <p:ph type="body" idx="1"/>
          </p:nvPr>
        </p:nvSpPr>
        <p:spPr>
          <a:xfrm>
            <a:off x="944336" y="4451174"/>
            <a:ext cx="5197931" cy="4219001"/>
          </a:xfrm>
          <a:solidFill>
            <a:srgbClr val="FFFFFF"/>
          </a:solidFill>
          <a:ln>
            <a:solidFill>
              <a:srgbClr val="000000"/>
            </a:solidFill>
          </a:ln>
        </p:spPr>
        <p:txBody>
          <a:bodyPr lIns="90615" tIns="45307" rIns="90615" bIns="45307"/>
          <a:lstStyle/>
          <a:p>
            <a:endParaRPr lang="de-DE"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pPr defTabSz="914775"/>
            <a:fld id="{055647C2-3DDC-49D6-BB47-6C1C0913D22E}" type="slidenum">
              <a:rPr lang="de-DE" smtClean="0"/>
              <a:pPr defTabSz="914775"/>
              <a:t>3</a:t>
            </a:fld>
            <a:endParaRPr lang="de-DE" dirty="0" smtClean="0"/>
          </a:p>
        </p:txBody>
      </p:sp>
      <p:sp>
        <p:nvSpPr>
          <p:cNvPr id="64515" name="Rectangle 2"/>
          <p:cNvSpPr>
            <a:spLocks noGrp="1" noRot="1" noChangeAspect="1" noChangeArrowheads="1" noTextEdit="1"/>
          </p:cNvSpPr>
          <p:nvPr>
            <p:ph type="sldImg"/>
          </p:nvPr>
        </p:nvSpPr>
        <p:spPr>
          <a:xfrm>
            <a:off x="1208088" y="706438"/>
            <a:ext cx="4673600" cy="3505200"/>
          </a:xfrm>
          <a:solidFill>
            <a:srgbClr val="FFFFFF"/>
          </a:solidFill>
          <a:ln/>
        </p:spPr>
      </p:sp>
      <p:sp>
        <p:nvSpPr>
          <p:cNvPr id="64516" name="Rectangle 3"/>
          <p:cNvSpPr>
            <a:spLocks noGrp="1" noChangeArrowheads="1"/>
          </p:cNvSpPr>
          <p:nvPr>
            <p:ph type="body" idx="1"/>
          </p:nvPr>
        </p:nvSpPr>
        <p:spPr>
          <a:xfrm>
            <a:off x="944336" y="4451174"/>
            <a:ext cx="5197931" cy="4219001"/>
          </a:xfrm>
          <a:solidFill>
            <a:srgbClr val="FFFFFF"/>
          </a:solidFill>
          <a:ln>
            <a:solidFill>
              <a:srgbClr val="000000"/>
            </a:solidFill>
          </a:ln>
        </p:spPr>
        <p:txBody>
          <a:bodyPr lIns="90615" tIns="45307" rIns="90615" bIns="45307"/>
          <a:lstStyle/>
          <a:p>
            <a:endParaRPr lang="de-DE"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pPr defTabSz="914775"/>
            <a:fld id="{055647C2-3DDC-49D6-BB47-6C1C0913D22E}" type="slidenum">
              <a:rPr lang="de-DE" smtClean="0"/>
              <a:pPr defTabSz="914775"/>
              <a:t>40</a:t>
            </a:fld>
            <a:endParaRPr lang="de-DE" dirty="0" smtClean="0"/>
          </a:p>
        </p:txBody>
      </p:sp>
      <p:sp>
        <p:nvSpPr>
          <p:cNvPr id="64515" name="Rectangle 2"/>
          <p:cNvSpPr>
            <a:spLocks noGrp="1" noRot="1" noChangeAspect="1" noChangeArrowheads="1" noTextEdit="1"/>
          </p:cNvSpPr>
          <p:nvPr>
            <p:ph type="sldImg"/>
          </p:nvPr>
        </p:nvSpPr>
        <p:spPr>
          <a:xfrm>
            <a:off x="1208088" y="706438"/>
            <a:ext cx="4673600" cy="3505200"/>
          </a:xfrm>
          <a:solidFill>
            <a:srgbClr val="FFFFFF"/>
          </a:solidFill>
          <a:ln/>
        </p:spPr>
      </p:sp>
      <p:sp>
        <p:nvSpPr>
          <p:cNvPr id="64516" name="Rectangle 3"/>
          <p:cNvSpPr>
            <a:spLocks noGrp="1" noChangeArrowheads="1"/>
          </p:cNvSpPr>
          <p:nvPr>
            <p:ph type="body" idx="1"/>
          </p:nvPr>
        </p:nvSpPr>
        <p:spPr>
          <a:xfrm>
            <a:off x="944336" y="4451174"/>
            <a:ext cx="5197931" cy="4219001"/>
          </a:xfrm>
          <a:solidFill>
            <a:srgbClr val="FFFFFF"/>
          </a:solidFill>
          <a:ln>
            <a:solidFill>
              <a:srgbClr val="000000"/>
            </a:solidFill>
          </a:ln>
        </p:spPr>
        <p:txBody>
          <a:bodyPr lIns="90615" tIns="45307" rIns="90615" bIns="45307"/>
          <a:lstStyle/>
          <a:p>
            <a:endParaRPr lang="de-DE"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pPr defTabSz="914775"/>
            <a:fld id="{055647C2-3DDC-49D6-BB47-6C1C0913D22E}" type="slidenum">
              <a:rPr lang="de-DE" smtClean="0"/>
              <a:pPr defTabSz="914775"/>
              <a:t>41</a:t>
            </a:fld>
            <a:endParaRPr lang="de-DE" dirty="0" smtClean="0"/>
          </a:p>
        </p:txBody>
      </p:sp>
      <p:sp>
        <p:nvSpPr>
          <p:cNvPr id="64515" name="Rectangle 2"/>
          <p:cNvSpPr>
            <a:spLocks noGrp="1" noRot="1" noChangeAspect="1" noChangeArrowheads="1" noTextEdit="1"/>
          </p:cNvSpPr>
          <p:nvPr>
            <p:ph type="sldImg"/>
          </p:nvPr>
        </p:nvSpPr>
        <p:spPr>
          <a:xfrm>
            <a:off x="1208088" y="706438"/>
            <a:ext cx="4673600" cy="3505200"/>
          </a:xfrm>
          <a:solidFill>
            <a:srgbClr val="FFFFFF"/>
          </a:solidFill>
          <a:ln/>
        </p:spPr>
      </p:sp>
      <p:sp>
        <p:nvSpPr>
          <p:cNvPr id="64516" name="Rectangle 3"/>
          <p:cNvSpPr>
            <a:spLocks noGrp="1" noChangeArrowheads="1"/>
          </p:cNvSpPr>
          <p:nvPr>
            <p:ph type="body" idx="1"/>
          </p:nvPr>
        </p:nvSpPr>
        <p:spPr>
          <a:xfrm>
            <a:off x="944336" y="4451174"/>
            <a:ext cx="5197931" cy="4219001"/>
          </a:xfrm>
          <a:solidFill>
            <a:srgbClr val="FFFFFF"/>
          </a:solidFill>
          <a:ln>
            <a:solidFill>
              <a:srgbClr val="000000"/>
            </a:solidFill>
          </a:ln>
        </p:spPr>
        <p:txBody>
          <a:bodyPr lIns="90615" tIns="45307" rIns="90615" bIns="45307"/>
          <a:lstStyle/>
          <a:p>
            <a:endParaRPr lang="de-DE"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pPr defTabSz="914775"/>
            <a:fld id="{055647C2-3DDC-49D6-BB47-6C1C0913D22E}" type="slidenum">
              <a:rPr lang="de-DE" smtClean="0"/>
              <a:pPr defTabSz="914775"/>
              <a:t>42</a:t>
            </a:fld>
            <a:endParaRPr lang="de-DE" dirty="0" smtClean="0"/>
          </a:p>
        </p:txBody>
      </p:sp>
      <p:sp>
        <p:nvSpPr>
          <p:cNvPr id="64515" name="Rectangle 2"/>
          <p:cNvSpPr>
            <a:spLocks noGrp="1" noRot="1" noChangeAspect="1" noChangeArrowheads="1" noTextEdit="1"/>
          </p:cNvSpPr>
          <p:nvPr>
            <p:ph type="sldImg"/>
          </p:nvPr>
        </p:nvSpPr>
        <p:spPr>
          <a:xfrm>
            <a:off x="1208088" y="706438"/>
            <a:ext cx="4673600" cy="3505200"/>
          </a:xfrm>
          <a:solidFill>
            <a:srgbClr val="FFFFFF"/>
          </a:solidFill>
          <a:ln/>
        </p:spPr>
      </p:sp>
      <p:sp>
        <p:nvSpPr>
          <p:cNvPr id="64516" name="Rectangle 3"/>
          <p:cNvSpPr>
            <a:spLocks noGrp="1" noChangeArrowheads="1"/>
          </p:cNvSpPr>
          <p:nvPr>
            <p:ph type="body" idx="1"/>
          </p:nvPr>
        </p:nvSpPr>
        <p:spPr>
          <a:xfrm>
            <a:off x="944336" y="4451174"/>
            <a:ext cx="5197931" cy="4219001"/>
          </a:xfrm>
          <a:solidFill>
            <a:srgbClr val="FFFFFF"/>
          </a:solidFill>
          <a:ln>
            <a:solidFill>
              <a:srgbClr val="000000"/>
            </a:solidFill>
          </a:ln>
        </p:spPr>
        <p:txBody>
          <a:bodyPr lIns="90615" tIns="45307" rIns="90615" bIns="45307"/>
          <a:lstStyle/>
          <a:p>
            <a:endParaRPr lang="de-DE"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pPr defTabSz="914775"/>
            <a:fld id="{055647C2-3DDC-49D6-BB47-6C1C0913D22E}" type="slidenum">
              <a:rPr lang="de-DE" smtClean="0"/>
              <a:pPr defTabSz="914775"/>
              <a:t>43</a:t>
            </a:fld>
            <a:endParaRPr lang="de-DE" dirty="0" smtClean="0"/>
          </a:p>
        </p:txBody>
      </p:sp>
      <p:sp>
        <p:nvSpPr>
          <p:cNvPr id="64515" name="Rectangle 2"/>
          <p:cNvSpPr>
            <a:spLocks noGrp="1" noRot="1" noChangeAspect="1" noChangeArrowheads="1" noTextEdit="1"/>
          </p:cNvSpPr>
          <p:nvPr>
            <p:ph type="sldImg"/>
          </p:nvPr>
        </p:nvSpPr>
        <p:spPr>
          <a:xfrm>
            <a:off x="1208088" y="706438"/>
            <a:ext cx="4673600" cy="3505200"/>
          </a:xfrm>
          <a:solidFill>
            <a:srgbClr val="FFFFFF"/>
          </a:solidFill>
          <a:ln/>
        </p:spPr>
      </p:sp>
      <p:sp>
        <p:nvSpPr>
          <p:cNvPr id="64516" name="Rectangle 3"/>
          <p:cNvSpPr>
            <a:spLocks noGrp="1" noChangeArrowheads="1"/>
          </p:cNvSpPr>
          <p:nvPr>
            <p:ph type="body" idx="1"/>
          </p:nvPr>
        </p:nvSpPr>
        <p:spPr>
          <a:xfrm>
            <a:off x="944336" y="4451174"/>
            <a:ext cx="5197931" cy="4219001"/>
          </a:xfrm>
          <a:solidFill>
            <a:srgbClr val="FFFFFF"/>
          </a:solidFill>
          <a:ln>
            <a:solidFill>
              <a:srgbClr val="000000"/>
            </a:solidFill>
          </a:ln>
        </p:spPr>
        <p:txBody>
          <a:bodyPr lIns="90615" tIns="45307" rIns="90615" bIns="45307"/>
          <a:lstStyle/>
          <a:p>
            <a:endParaRPr lang="de-DE"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pPr defTabSz="914775"/>
            <a:fld id="{055647C2-3DDC-49D6-BB47-6C1C0913D22E}" type="slidenum">
              <a:rPr lang="de-DE" smtClean="0"/>
              <a:pPr defTabSz="914775"/>
              <a:t>44</a:t>
            </a:fld>
            <a:endParaRPr lang="de-DE" dirty="0" smtClean="0"/>
          </a:p>
        </p:txBody>
      </p:sp>
      <p:sp>
        <p:nvSpPr>
          <p:cNvPr id="64515" name="Rectangle 2"/>
          <p:cNvSpPr>
            <a:spLocks noGrp="1" noRot="1" noChangeAspect="1" noChangeArrowheads="1" noTextEdit="1"/>
          </p:cNvSpPr>
          <p:nvPr>
            <p:ph type="sldImg"/>
          </p:nvPr>
        </p:nvSpPr>
        <p:spPr>
          <a:xfrm>
            <a:off x="1208088" y="706438"/>
            <a:ext cx="4673600" cy="3505200"/>
          </a:xfrm>
          <a:solidFill>
            <a:srgbClr val="FFFFFF"/>
          </a:solidFill>
          <a:ln/>
        </p:spPr>
      </p:sp>
      <p:sp>
        <p:nvSpPr>
          <p:cNvPr id="64516" name="Rectangle 3"/>
          <p:cNvSpPr>
            <a:spLocks noGrp="1" noChangeArrowheads="1"/>
          </p:cNvSpPr>
          <p:nvPr>
            <p:ph type="body" idx="1"/>
          </p:nvPr>
        </p:nvSpPr>
        <p:spPr>
          <a:xfrm>
            <a:off x="944336" y="4451174"/>
            <a:ext cx="5197931" cy="4219001"/>
          </a:xfrm>
          <a:solidFill>
            <a:srgbClr val="FFFFFF"/>
          </a:solidFill>
          <a:ln>
            <a:solidFill>
              <a:srgbClr val="000000"/>
            </a:solidFill>
          </a:ln>
        </p:spPr>
        <p:txBody>
          <a:bodyPr lIns="90615" tIns="45307" rIns="90615" bIns="45307"/>
          <a:lstStyle/>
          <a:p>
            <a:endParaRPr lang="de-DE"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pPr defTabSz="914775"/>
            <a:fld id="{055647C2-3DDC-49D6-BB47-6C1C0913D22E}" type="slidenum">
              <a:rPr lang="de-DE" smtClean="0"/>
              <a:pPr defTabSz="914775"/>
              <a:t>4</a:t>
            </a:fld>
            <a:endParaRPr lang="de-DE" dirty="0" smtClean="0"/>
          </a:p>
        </p:txBody>
      </p:sp>
      <p:sp>
        <p:nvSpPr>
          <p:cNvPr id="64515" name="Rectangle 2"/>
          <p:cNvSpPr>
            <a:spLocks noGrp="1" noRot="1" noChangeAspect="1" noChangeArrowheads="1" noTextEdit="1"/>
          </p:cNvSpPr>
          <p:nvPr>
            <p:ph type="sldImg"/>
          </p:nvPr>
        </p:nvSpPr>
        <p:spPr>
          <a:xfrm>
            <a:off x="1208088" y="706438"/>
            <a:ext cx="4673600" cy="3505200"/>
          </a:xfrm>
          <a:solidFill>
            <a:srgbClr val="FFFFFF"/>
          </a:solidFill>
          <a:ln/>
        </p:spPr>
      </p:sp>
      <p:sp>
        <p:nvSpPr>
          <p:cNvPr id="64516" name="Rectangle 3"/>
          <p:cNvSpPr>
            <a:spLocks noGrp="1" noChangeArrowheads="1"/>
          </p:cNvSpPr>
          <p:nvPr>
            <p:ph type="body" idx="1"/>
          </p:nvPr>
        </p:nvSpPr>
        <p:spPr>
          <a:xfrm>
            <a:off x="944336" y="4451174"/>
            <a:ext cx="5197931" cy="4219001"/>
          </a:xfrm>
          <a:solidFill>
            <a:srgbClr val="FFFFFF"/>
          </a:solidFill>
          <a:ln>
            <a:solidFill>
              <a:srgbClr val="000000"/>
            </a:solidFill>
          </a:ln>
        </p:spPr>
        <p:txBody>
          <a:bodyPr lIns="90615" tIns="45307" rIns="90615" bIns="45307"/>
          <a:lstStyle/>
          <a:p>
            <a:endParaRPr lang="de-DE"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pPr defTabSz="914775"/>
            <a:fld id="{055647C2-3DDC-49D6-BB47-6C1C0913D22E}" type="slidenum">
              <a:rPr lang="de-DE" smtClean="0"/>
              <a:pPr defTabSz="914775"/>
              <a:t>5</a:t>
            </a:fld>
            <a:endParaRPr lang="de-DE" dirty="0" smtClean="0"/>
          </a:p>
        </p:txBody>
      </p:sp>
      <p:sp>
        <p:nvSpPr>
          <p:cNvPr id="64515" name="Rectangle 2"/>
          <p:cNvSpPr>
            <a:spLocks noGrp="1" noRot="1" noChangeAspect="1" noChangeArrowheads="1" noTextEdit="1"/>
          </p:cNvSpPr>
          <p:nvPr>
            <p:ph type="sldImg"/>
          </p:nvPr>
        </p:nvSpPr>
        <p:spPr>
          <a:xfrm>
            <a:off x="1208088" y="706438"/>
            <a:ext cx="4673600" cy="3505200"/>
          </a:xfrm>
          <a:solidFill>
            <a:srgbClr val="FFFFFF"/>
          </a:solidFill>
          <a:ln/>
        </p:spPr>
      </p:sp>
      <p:sp>
        <p:nvSpPr>
          <p:cNvPr id="64516" name="Rectangle 3"/>
          <p:cNvSpPr>
            <a:spLocks noGrp="1" noChangeArrowheads="1"/>
          </p:cNvSpPr>
          <p:nvPr>
            <p:ph type="body" idx="1"/>
          </p:nvPr>
        </p:nvSpPr>
        <p:spPr>
          <a:xfrm>
            <a:off x="944336" y="4451174"/>
            <a:ext cx="5197931" cy="4219001"/>
          </a:xfrm>
          <a:solidFill>
            <a:srgbClr val="FFFFFF"/>
          </a:solidFill>
          <a:ln>
            <a:solidFill>
              <a:srgbClr val="000000"/>
            </a:solidFill>
          </a:ln>
        </p:spPr>
        <p:txBody>
          <a:bodyPr lIns="90615" tIns="45307" rIns="90615" bIns="45307"/>
          <a:lstStyle/>
          <a:p>
            <a:endParaRPr lang="de-DE"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pPr defTabSz="914775"/>
            <a:fld id="{055647C2-3DDC-49D6-BB47-6C1C0913D22E}" type="slidenum">
              <a:rPr lang="de-DE" smtClean="0"/>
              <a:pPr defTabSz="914775"/>
              <a:t>6</a:t>
            </a:fld>
            <a:endParaRPr lang="de-DE" dirty="0" smtClean="0"/>
          </a:p>
        </p:txBody>
      </p:sp>
      <p:sp>
        <p:nvSpPr>
          <p:cNvPr id="64515" name="Rectangle 2"/>
          <p:cNvSpPr>
            <a:spLocks noGrp="1" noRot="1" noChangeAspect="1" noChangeArrowheads="1" noTextEdit="1"/>
          </p:cNvSpPr>
          <p:nvPr>
            <p:ph type="sldImg"/>
          </p:nvPr>
        </p:nvSpPr>
        <p:spPr>
          <a:xfrm>
            <a:off x="1208088" y="706438"/>
            <a:ext cx="4673600" cy="3505200"/>
          </a:xfrm>
          <a:solidFill>
            <a:srgbClr val="FFFFFF"/>
          </a:solidFill>
          <a:ln/>
        </p:spPr>
      </p:sp>
      <p:sp>
        <p:nvSpPr>
          <p:cNvPr id="64516" name="Rectangle 3"/>
          <p:cNvSpPr>
            <a:spLocks noGrp="1" noChangeArrowheads="1"/>
          </p:cNvSpPr>
          <p:nvPr>
            <p:ph type="body" idx="1"/>
          </p:nvPr>
        </p:nvSpPr>
        <p:spPr>
          <a:xfrm>
            <a:off x="944336" y="4451174"/>
            <a:ext cx="5197931" cy="4219001"/>
          </a:xfrm>
          <a:solidFill>
            <a:srgbClr val="FFFFFF"/>
          </a:solidFill>
          <a:ln>
            <a:solidFill>
              <a:srgbClr val="000000"/>
            </a:solidFill>
          </a:ln>
        </p:spPr>
        <p:txBody>
          <a:bodyPr lIns="90615" tIns="45307" rIns="90615" bIns="45307"/>
          <a:lstStyle/>
          <a:p>
            <a:endParaRPr lang="de-DE"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pPr defTabSz="914775"/>
            <a:fld id="{055647C2-3DDC-49D6-BB47-6C1C0913D22E}" type="slidenum">
              <a:rPr lang="de-DE" smtClean="0"/>
              <a:pPr defTabSz="914775"/>
              <a:t>7</a:t>
            </a:fld>
            <a:endParaRPr lang="de-DE" dirty="0" smtClean="0"/>
          </a:p>
        </p:txBody>
      </p:sp>
      <p:sp>
        <p:nvSpPr>
          <p:cNvPr id="64515" name="Rectangle 2"/>
          <p:cNvSpPr>
            <a:spLocks noGrp="1" noRot="1" noChangeAspect="1" noChangeArrowheads="1" noTextEdit="1"/>
          </p:cNvSpPr>
          <p:nvPr>
            <p:ph type="sldImg"/>
          </p:nvPr>
        </p:nvSpPr>
        <p:spPr>
          <a:xfrm>
            <a:off x="1208088" y="706438"/>
            <a:ext cx="4673600" cy="3505200"/>
          </a:xfrm>
          <a:solidFill>
            <a:srgbClr val="FFFFFF"/>
          </a:solidFill>
          <a:ln/>
        </p:spPr>
      </p:sp>
      <p:sp>
        <p:nvSpPr>
          <p:cNvPr id="64516" name="Rectangle 3"/>
          <p:cNvSpPr>
            <a:spLocks noGrp="1" noChangeArrowheads="1"/>
          </p:cNvSpPr>
          <p:nvPr>
            <p:ph type="body" idx="1"/>
          </p:nvPr>
        </p:nvSpPr>
        <p:spPr>
          <a:xfrm>
            <a:off x="944336" y="4451174"/>
            <a:ext cx="5197931" cy="4219001"/>
          </a:xfrm>
          <a:solidFill>
            <a:srgbClr val="FFFFFF"/>
          </a:solidFill>
          <a:ln>
            <a:solidFill>
              <a:srgbClr val="000000"/>
            </a:solidFill>
          </a:ln>
        </p:spPr>
        <p:txBody>
          <a:bodyPr lIns="90615" tIns="45307" rIns="90615" bIns="45307"/>
          <a:lstStyle/>
          <a:p>
            <a:endParaRPr lang="de-DE"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pPr defTabSz="914775"/>
            <a:fld id="{055647C2-3DDC-49D6-BB47-6C1C0913D22E}" type="slidenum">
              <a:rPr lang="de-DE" smtClean="0"/>
              <a:pPr defTabSz="914775"/>
              <a:t>8</a:t>
            </a:fld>
            <a:endParaRPr lang="de-DE" dirty="0" smtClean="0"/>
          </a:p>
        </p:txBody>
      </p:sp>
      <p:sp>
        <p:nvSpPr>
          <p:cNvPr id="64515" name="Rectangle 2"/>
          <p:cNvSpPr>
            <a:spLocks noGrp="1" noRot="1" noChangeAspect="1" noChangeArrowheads="1" noTextEdit="1"/>
          </p:cNvSpPr>
          <p:nvPr>
            <p:ph type="sldImg"/>
          </p:nvPr>
        </p:nvSpPr>
        <p:spPr>
          <a:xfrm>
            <a:off x="1208088" y="706438"/>
            <a:ext cx="4673600" cy="3505200"/>
          </a:xfrm>
          <a:solidFill>
            <a:srgbClr val="FFFFFF"/>
          </a:solidFill>
          <a:ln/>
        </p:spPr>
      </p:sp>
      <p:sp>
        <p:nvSpPr>
          <p:cNvPr id="64516" name="Rectangle 3"/>
          <p:cNvSpPr>
            <a:spLocks noGrp="1" noChangeArrowheads="1"/>
          </p:cNvSpPr>
          <p:nvPr>
            <p:ph type="body" idx="1"/>
          </p:nvPr>
        </p:nvSpPr>
        <p:spPr>
          <a:xfrm>
            <a:off x="944336" y="4451174"/>
            <a:ext cx="5197931" cy="4219001"/>
          </a:xfrm>
          <a:solidFill>
            <a:srgbClr val="FFFFFF"/>
          </a:solidFill>
          <a:ln>
            <a:solidFill>
              <a:srgbClr val="000000"/>
            </a:solidFill>
          </a:ln>
        </p:spPr>
        <p:txBody>
          <a:bodyPr lIns="90615" tIns="45307" rIns="90615" bIns="45307"/>
          <a:lstStyle/>
          <a:p>
            <a:endParaRPr lang="de-DE"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pPr defTabSz="914775"/>
            <a:fld id="{055647C2-3DDC-49D6-BB47-6C1C0913D22E}" type="slidenum">
              <a:rPr lang="de-DE" smtClean="0"/>
              <a:pPr defTabSz="914775"/>
              <a:t>9</a:t>
            </a:fld>
            <a:endParaRPr lang="de-DE" dirty="0" smtClean="0"/>
          </a:p>
        </p:txBody>
      </p:sp>
      <p:sp>
        <p:nvSpPr>
          <p:cNvPr id="64515" name="Rectangle 2"/>
          <p:cNvSpPr>
            <a:spLocks noGrp="1" noRot="1" noChangeAspect="1" noChangeArrowheads="1" noTextEdit="1"/>
          </p:cNvSpPr>
          <p:nvPr>
            <p:ph type="sldImg"/>
          </p:nvPr>
        </p:nvSpPr>
        <p:spPr>
          <a:xfrm>
            <a:off x="1208088" y="706438"/>
            <a:ext cx="4673600" cy="3505200"/>
          </a:xfrm>
          <a:solidFill>
            <a:srgbClr val="FFFFFF"/>
          </a:solidFill>
          <a:ln/>
        </p:spPr>
      </p:sp>
      <p:sp>
        <p:nvSpPr>
          <p:cNvPr id="64516" name="Rectangle 3"/>
          <p:cNvSpPr>
            <a:spLocks noGrp="1" noChangeArrowheads="1"/>
          </p:cNvSpPr>
          <p:nvPr>
            <p:ph type="body" idx="1"/>
          </p:nvPr>
        </p:nvSpPr>
        <p:spPr>
          <a:xfrm>
            <a:off x="944336" y="4451174"/>
            <a:ext cx="5197931" cy="4219001"/>
          </a:xfrm>
          <a:solidFill>
            <a:srgbClr val="FFFFFF"/>
          </a:solidFill>
          <a:ln>
            <a:solidFill>
              <a:srgbClr val="000000"/>
            </a:solidFill>
          </a:ln>
        </p:spPr>
        <p:txBody>
          <a:bodyPr lIns="90615" tIns="45307" rIns="90615" bIns="45307"/>
          <a:lstStyle/>
          <a:p>
            <a:endParaRPr lang="de-DE"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creativecommons.org/licenses/by-sa/2.0/de/"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4" name="Textfeld 3"/>
          <p:cNvSpPr txBox="1"/>
          <p:nvPr userDrawn="1"/>
        </p:nvSpPr>
        <p:spPr>
          <a:xfrm>
            <a:off x="8534400" y="6400800"/>
            <a:ext cx="533400" cy="369332"/>
          </a:xfrm>
          <a:prstGeom prst="rect">
            <a:avLst/>
          </a:prstGeom>
          <a:noFill/>
        </p:spPr>
        <p:txBody>
          <a:bodyPr wrap="square" rtlCol="0">
            <a:spAutoFit/>
          </a:bodyPr>
          <a:lstStyle/>
          <a:p>
            <a:fld id="{04494C1F-A59A-4B17-BB4A-1B9757E5AE69}" type="slidenum">
              <a:rPr lang="de-DE" smtClean="0"/>
              <a:pPr/>
              <a:t>‹Nr.›</a:t>
            </a:fld>
            <a:endParaRPr lang="de-DE" dirty="0"/>
          </a:p>
        </p:txBody>
      </p:sp>
      <p:sp>
        <p:nvSpPr>
          <p:cNvPr id="6" name="Text Box 19"/>
          <p:cNvSpPr txBox="1">
            <a:spLocks noChangeArrowheads="1"/>
          </p:cNvSpPr>
          <p:nvPr userDrawn="1"/>
        </p:nvSpPr>
        <p:spPr bwMode="auto">
          <a:xfrm>
            <a:off x="1371600" y="6525344"/>
            <a:ext cx="6781800" cy="261610"/>
          </a:xfrm>
          <a:prstGeom prst="rect">
            <a:avLst/>
          </a:prstGeom>
          <a:noFill/>
          <a:ln w="12700">
            <a:noFill/>
            <a:miter lim="800000"/>
            <a:headEnd type="none" w="sm" len="sm"/>
            <a:tailEnd type="none" w="sm" len="sm"/>
          </a:ln>
          <a:effectLst/>
        </p:spPr>
        <p:txBody>
          <a:bodyPr wrap="square">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de-DE" sz="1100" i="0" kern="1200" dirty="0" smtClean="0">
                <a:solidFill>
                  <a:srgbClr val="002060"/>
                </a:solidFill>
                <a:latin typeface="Arial" pitchFamily="34" charset="0"/>
                <a:ea typeface="+mn-ea"/>
                <a:cs typeface="+mn-cs"/>
              </a:rPr>
              <a:t>Rainer Kuhlen     Begründung der Informationswissenschaft durch Commons Bern </a:t>
            </a:r>
            <a:r>
              <a:rPr lang="en-GB" sz="1100" i="0" kern="1200" dirty="0" smtClean="0">
                <a:solidFill>
                  <a:srgbClr val="002060"/>
                </a:solidFill>
                <a:latin typeface="Arial" pitchFamily="34" charset="0"/>
                <a:ea typeface="+mn-ea"/>
                <a:cs typeface="+mn-cs"/>
              </a:rPr>
              <a:t>MAS </a:t>
            </a:r>
            <a:r>
              <a:rPr lang="en-GB" sz="1100" i="0" kern="1200" dirty="0" err="1" smtClean="0">
                <a:solidFill>
                  <a:srgbClr val="002060"/>
                </a:solidFill>
                <a:latin typeface="Arial" pitchFamily="34" charset="0"/>
                <a:ea typeface="+mn-ea"/>
                <a:cs typeface="+mn-cs"/>
              </a:rPr>
              <a:t>AIS</a:t>
            </a:r>
            <a:r>
              <a:rPr lang="en-GB" sz="1100" i="0" kern="1200" dirty="0" smtClean="0">
                <a:solidFill>
                  <a:srgbClr val="002060"/>
                </a:solidFill>
                <a:latin typeface="Arial" pitchFamily="34" charset="0"/>
                <a:ea typeface="+mn-ea"/>
                <a:cs typeface="+mn-cs"/>
              </a:rPr>
              <a:t>    6. </a:t>
            </a:r>
            <a:r>
              <a:rPr lang="en-GB" sz="1100" i="0" kern="1200" dirty="0" err="1" smtClean="0">
                <a:solidFill>
                  <a:srgbClr val="002060"/>
                </a:solidFill>
                <a:latin typeface="Arial" pitchFamily="34" charset="0"/>
                <a:ea typeface="+mn-ea"/>
                <a:cs typeface="+mn-cs"/>
              </a:rPr>
              <a:t>Juni</a:t>
            </a:r>
            <a:r>
              <a:rPr lang="en-GB" sz="1100" i="0" kern="1200" dirty="0" smtClean="0">
                <a:solidFill>
                  <a:srgbClr val="002060"/>
                </a:solidFill>
                <a:latin typeface="Arial" pitchFamily="34" charset="0"/>
                <a:ea typeface="+mn-ea"/>
                <a:cs typeface="+mn-cs"/>
              </a:rPr>
              <a:t> 2014</a:t>
            </a:r>
            <a:r>
              <a:rPr lang="de-DE" sz="1100" i="0" kern="1200" dirty="0" smtClean="0">
                <a:solidFill>
                  <a:srgbClr val="002060"/>
                </a:solidFill>
                <a:latin typeface="Arial" pitchFamily="34" charset="0"/>
                <a:ea typeface="+mn-ea"/>
                <a:cs typeface="+mn-cs"/>
              </a:rPr>
              <a:t> </a:t>
            </a:r>
            <a:endParaRPr lang="de-DE" sz="1100" i="0" kern="1200" dirty="0">
              <a:solidFill>
                <a:srgbClr val="002060"/>
              </a:solidFill>
              <a:latin typeface="Arial" pitchFamily="34" charset="0"/>
              <a:ea typeface="+mn-ea"/>
              <a:cs typeface="+mn-cs"/>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endParaRPr lang="de-DE" dirty="0"/>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dirty="0"/>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840C215A-CC4D-4302-93ED-2EBFB99DC3D1}" type="slidenum">
              <a:rPr lang="de-DE" smtClean="0"/>
              <a:pPr/>
              <a:t>‹Nr.›</a:t>
            </a:fld>
            <a:endParaRPr lang="de-DE"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endParaRPr lang="de-DE" dirty="0"/>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dirty="0"/>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840C215A-CC4D-4302-93ED-2EBFB99DC3D1}" type="slidenum">
              <a:rPr lang="de-DE" smtClean="0"/>
              <a:pPr/>
              <a:t>‹Nr.›</a:t>
            </a:fld>
            <a:endParaRPr lang="de-DE"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Titelfolie">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8061325" y="0"/>
            <a:ext cx="1082675" cy="646113"/>
          </a:xfrm>
          <a:prstGeom prst="rect">
            <a:avLst/>
          </a:prstGeom>
          <a:noFill/>
          <a:ln w="12700">
            <a:noFill/>
            <a:miter lim="800000"/>
            <a:headEnd type="none" w="sm" len="sm"/>
            <a:tailEnd type="none" w="sm" len="sm"/>
          </a:ln>
          <a:effectLst/>
        </p:spPr>
        <p:txBody>
          <a:bodyPr>
            <a:spAutoFit/>
          </a:bodyPr>
          <a:lstStyle/>
          <a:p>
            <a:pPr eaLnBrk="0" hangingPunct="0">
              <a:defRPr/>
            </a:pPr>
            <a:endParaRPr lang="de-DE" sz="3600" b="1" dirty="0">
              <a:solidFill>
                <a:schemeClr val="tx1"/>
              </a:solidFill>
            </a:endParaRPr>
          </a:p>
        </p:txBody>
      </p:sp>
      <p:sp>
        <p:nvSpPr>
          <p:cNvPr id="4" name="Text Box 6"/>
          <p:cNvSpPr txBox="1">
            <a:spLocks noChangeArrowheads="1"/>
          </p:cNvSpPr>
          <p:nvPr/>
        </p:nvSpPr>
        <p:spPr bwMode="auto">
          <a:xfrm>
            <a:off x="8061325" y="0"/>
            <a:ext cx="1082675" cy="646113"/>
          </a:xfrm>
          <a:prstGeom prst="rect">
            <a:avLst/>
          </a:prstGeom>
          <a:noFill/>
          <a:ln w="12700">
            <a:noFill/>
            <a:miter lim="800000"/>
            <a:headEnd type="none" w="sm" len="sm"/>
            <a:tailEnd type="none" w="sm" len="sm"/>
          </a:ln>
          <a:effectLst/>
        </p:spPr>
        <p:txBody>
          <a:bodyPr>
            <a:spAutoFit/>
          </a:bodyPr>
          <a:lstStyle/>
          <a:p>
            <a:pPr eaLnBrk="0" hangingPunct="0">
              <a:defRPr/>
            </a:pPr>
            <a:endParaRPr lang="de-DE" sz="3600" b="1" dirty="0">
              <a:solidFill>
                <a:schemeClr val="tx1"/>
              </a:solidFill>
            </a:endParaRPr>
          </a:p>
        </p:txBody>
      </p:sp>
      <p:sp>
        <p:nvSpPr>
          <p:cNvPr id="6" name="Text Box 8"/>
          <p:cNvSpPr txBox="1">
            <a:spLocks noChangeArrowheads="1"/>
          </p:cNvSpPr>
          <p:nvPr/>
        </p:nvSpPr>
        <p:spPr bwMode="auto">
          <a:xfrm>
            <a:off x="8061325" y="0"/>
            <a:ext cx="1082675" cy="646113"/>
          </a:xfrm>
          <a:prstGeom prst="rect">
            <a:avLst/>
          </a:prstGeom>
          <a:noFill/>
          <a:ln w="12700">
            <a:noFill/>
            <a:miter lim="800000"/>
            <a:headEnd type="none" w="sm" len="sm"/>
            <a:tailEnd type="none" w="sm" len="sm"/>
          </a:ln>
          <a:effectLst/>
        </p:spPr>
        <p:txBody>
          <a:bodyPr>
            <a:spAutoFit/>
          </a:bodyPr>
          <a:lstStyle/>
          <a:p>
            <a:pPr eaLnBrk="0" hangingPunct="0">
              <a:defRPr/>
            </a:pPr>
            <a:endParaRPr lang="de-DE" sz="3600" b="1" dirty="0">
              <a:solidFill>
                <a:schemeClr val="tx1"/>
              </a:solidFill>
            </a:endParaRPr>
          </a:p>
        </p:txBody>
      </p:sp>
      <p:sp>
        <p:nvSpPr>
          <p:cNvPr id="7" name="Text Box 11"/>
          <p:cNvSpPr txBox="1">
            <a:spLocks noChangeArrowheads="1"/>
          </p:cNvSpPr>
          <p:nvPr/>
        </p:nvSpPr>
        <p:spPr bwMode="auto">
          <a:xfrm>
            <a:off x="593725" y="6213475"/>
            <a:ext cx="184150" cy="461963"/>
          </a:xfrm>
          <a:prstGeom prst="rect">
            <a:avLst/>
          </a:prstGeom>
          <a:noFill/>
          <a:ln w="12700">
            <a:noFill/>
            <a:miter lim="800000"/>
            <a:headEnd type="none" w="sm" len="sm"/>
            <a:tailEnd type="none" w="sm" len="sm"/>
          </a:ln>
          <a:effectLst/>
        </p:spPr>
        <p:txBody>
          <a:bodyPr wrap="none">
            <a:spAutoFit/>
          </a:bodyPr>
          <a:lstStyle/>
          <a:p>
            <a:pPr eaLnBrk="0" hangingPunct="0">
              <a:defRPr/>
            </a:pPr>
            <a:endParaRPr lang="de-DE" sz="2400" dirty="0">
              <a:solidFill>
                <a:schemeClr val="tx1"/>
              </a:solidFill>
            </a:endParaRPr>
          </a:p>
        </p:txBody>
      </p:sp>
      <p:sp>
        <p:nvSpPr>
          <p:cNvPr id="9" name="Text Box 13"/>
          <p:cNvSpPr txBox="1">
            <a:spLocks noChangeArrowheads="1"/>
          </p:cNvSpPr>
          <p:nvPr/>
        </p:nvSpPr>
        <p:spPr bwMode="auto">
          <a:xfrm>
            <a:off x="8061325" y="0"/>
            <a:ext cx="1082675" cy="646113"/>
          </a:xfrm>
          <a:prstGeom prst="rect">
            <a:avLst/>
          </a:prstGeom>
          <a:noFill/>
          <a:ln w="12700">
            <a:noFill/>
            <a:miter lim="800000"/>
            <a:headEnd type="none" w="sm" len="sm"/>
            <a:tailEnd type="none" w="sm" len="sm"/>
          </a:ln>
          <a:effectLst/>
        </p:spPr>
        <p:txBody>
          <a:bodyPr>
            <a:spAutoFit/>
          </a:bodyPr>
          <a:lstStyle/>
          <a:p>
            <a:pPr eaLnBrk="0" hangingPunct="0">
              <a:defRPr/>
            </a:pPr>
            <a:endParaRPr lang="de-DE" sz="3600" b="1" dirty="0">
              <a:solidFill>
                <a:schemeClr val="tx1"/>
              </a:solidFill>
            </a:endParaRPr>
          </a:p>
        </p:txBody>
      </p:sp>
      <p:sp>
        <p:nvSpPr>
          <p:cNvPr id="10" name="Text Box 15"/>
          <p:cNvSpPr txBox="1">
            <a:spLocks noChangeArrowheads="1"/>
          </p:cNvSpPr>
          <p:nvPr/>
        </p:nvSpPr>
        <p:spPr bwMode="auto">
          <a:xfrm>
            <a:off x="8061325" y="0"/>
            <a:ext cx="1082675" cy="646113"/>
          </a:xfrm>
          <a:prstGeom prst="rect">
            <a:avLst/>
          </a:prstGeom>
          <a:noFill/>
          <a:ln w="12700">
            <a:noFill/>
            <a:miter lim="800000"/>
            <a:headEnd type="none" w="sm" len="sm"/>
            <a:tailEnd type="none" w="sm" len="sm"/>
          </a:ln>
          <a:effectLst/>
        </p:spPr>
        <p:txBody>
          <a:bodyPr>
            <a:spAutoFit/>
          </a:bodyPr>
          <a:lstStyle/>
          <a:p>
            <a:pPr eaLnBrk="0" hangingPunct="0">
              <a:defRPr/>
            </a:pPr>
            <a:endParaRPr lang="de-DE" sz="3600" b="1" dirty="0">
              <a:solidFill>
                <a:schemeClr val="tx1"/>
              </a:solidFill>
            </a:endParaRPr>
          </a:p>
        </p:txBody>
      </p:sp>
      <p:pic>
        <p:nvPicPr>
          <p:cNvPr id="12" name="Picture 14">
            <a:hlinkClick r:id="rId2"/>
          </p:cNvPr>
          <p:cNvPicPr>
            <a:picLocks noChangeAspect="1" noChangeArrowheads="1"/>
          </p:cNvPicPr>
          <p:nvPr userDrawn="1"/>
        </p:nvPicPr>
        <p:blipFill>
          <a:blip r:embed="rId3" cstate="print"/>
          <a:srcRect/>
          <a:stretch>
            <a:fillRect/>
          </a:stretch>
        </p:blipFill>
        <p:spPr bwMode="auto">
          <a:xfrm>
            <a:off x="8100392" y="6495957"/>
            <a:ext cx="692150" cy="317419"/>
          </a:xfrm>
          <a:prstGeom prst="rect">
            <a:avLst/>
          </a:prstGeom>
          <a:noFill/>
          <a:ln w="12700">
            <a:noFill/>
            <a:miter lim="800000"/>
            <a:headEnd/>
            <a:tailEnd/>
          </a:ln>
        </p:spPr>
      </p:pic>
      <p:sp>
        <p:nvSpPr>
          <p:cNvPr id="14" name="Textfeld 13"/>
          <p:cNvSpPr txBox="1"/>
          <p:nvPr userDrawn="1"/>
        </p:nvSpPr>
        <p:spPr>
          <a:xfrm>
            <a:off x="-36512" y="6444044"/>
            <a:ext cx="8352928" cy="369332"/>
          </a:xfrm>
          <a:prstGeom prst="rect">
            <a:avLst/>
          </a:prstGeom>
          <a:solidFill>
            <a:srgbClr val="002060"/>
          </a:solidFill>
        </p:spPr>
        <p:txBody>
          <a:bodyPr wrap="square" rtlCol="0">
            <a:spAutoFit/>
          </a:bodyPr>
          <a:lstStyle/>
          <a:p>
            <a:r>
              <a:rPr lang="en-US" sz="1800" i="1" dirty="0" smtClean="0">
                <a:solidFill>
                  <a:schemeClr val="bg1"/>
                </a:solidFill>
              </a:rPr>
              <a:t>Rainer Kuhlen - Discourse ethics as a means for resolving information ethics dilemmas</a:t>
            </a:r>
            <a:endParaRPr lang="en-US" dirty="0">
              <a:solidFill>
                <a:schemeClr val="bg1"/>
              </a:solidFill>
            </a:endParaRPr>
          </a:p>
        </p:txBody>
      </p:sp>
      <p:sp>
        <p:nvSpPr>
          <p:cNvPr id="17" name="Textfeld 16"/>
          <p:cNvSpPr txBox="1"/>
          <p:nvPr userDrawn="1"/>
        </p:nvSpPr>
        <p:spPr>
          <a:xfrm>
            <a:off x="8748464" y="6453336"/>
            <a:ext cx="576064" cy="338554"/>
          </a:xfrm>
          <a:prstGeom prst="rect">
            <a:avLst/>
          </a:prstGeom>
          <a:noFill/>
        </p:spPr>
        <p:txBody>
          <a:bodyPr wrap="square" rtlCol="0">
            <a:spAutoFit/>
          </a:bodyPr>
          <a:lstStyle/>
          <a:p>
            <a:fld id="{AACFF772-FE16-45E3-B8DD-7AF6C46E2734}" type="slidenum">
              <a:rPr lang="en-US" sz="1600" smtClean="0"/>
              <a:pPr/>
              <a:t>‹Nr.›</a:t>
            </a:fld>
            <a:endParaRPr lang="en-US" sz="1600"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6F81A9D8-685D-48B6-9D7C-EB350B5BE480}" type="slidenum">
              <a:rPr lang="de-DE" smtClean="0"/>
              <a:pPr/>
              <a:t>‹Nr.›</a:t>
            </a:fld>
            <a:endParaRPr lang="de-DE"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6F81A9D8-685D-48B6-9D7C-EB350B5BE480}" type="slidenum">
              <a:rPr lang="de-DE" smtClean="0"/>
              <a:pPr/>
              <a:t>‹Nr.›</a:t>
            </a:fld>
            <a:endParaRPr lang="de-DE"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6F81A9D8-685D-48B6-9D7C-EB350B5BE480}" type="slidenum">
              <a:rPr lang="de-DE" smtClean="0"/>
              <a:pPr/>
              <a:t>‹Nr.›</a:t>
            </a:fld>
            <a:endParaRPr lang="de-DE"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6F81A9D8-685D-48B6-9D7C-EB350B5BE480}" type="slidenum">
              <a:rPr lang="de-DE" smtClean="0"/>
              <a:pPr/>
              <a:t>‹Nr.›</a:t>
            </a:fld>
            <a:endParaRPr lang="de-DE"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endParaRPr lang="de-DE" dirty="0"/>
          </a:p>
        </p:txBody>
      </p:sp>
      <p:sp>
        <p:nvSpPr>
          <p:cNvPr id="8" name="Fußzeilenplatzhalter 7"/>
          <p:cNvSpPr>
            <a:spLocks noGrp="1"/>
          </p:cNvSpPr>
          <p:nvPr>
            <p:ph type="ftr" sz="quarter" idx="11"/>
          </p:nvPr>
        </p:nvSpPr>
        <p:spPr/>
        <p:txBody>
          <a:bodyPr/>
          <a:lstStyle/>
          <a:p>
            <a:endParaRPr lang="de-DE" dirty="0"/>
          </a:p>
        </p:txBody>
      </p:sp>
      <p:sp>
        <p:nvSpPr>
          <p:cNvPr id="9" name="Foliennummernplatzhalter 8"/>
          <p:cNvSpPr>
            <a:spLocks noGrp="1"/>
          </p:cNvSpPr>
          <p:nvPr>
            <p:ph type="sldNum" sz="quarter" idx="12"/>
          </p:nvPr>
        </p:nvSpPr>
        <p:spPr/>
        <p:txBody>
          <a:bodyPr/>
          <a:lstStyle/>
          <a:p>
            <a:fld id="{6F81A9D8-685D-48B6-9D7C-EB350B5BE480}" type="slidenum">
              <a:rPr lang="de-DE" smtClean="0"/>
              <a:pPr/>
              <a:t>‹Nr.›</a:t>
            </a:fld>
            <a:endParaRPr lang="de-DE"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endParaRPr lang="de-DE" dirty="0"/>
          </a:p>
        </p:txBody>
      </p:sp>
      <p:sp>
        <p:nvSpPr>
          <p:cNvPr id="4" name="Fußzeilenplatzhalter 3"/>
          <p:cNvSpPr>
            <a:spLocks noGrp="1"/>
          </p:cNvSpPr>
          <p:nvPr>
            <p:ph type="ftr" sz="quarter" idx="11"/>
          </p:nvPr>
        </p:nvSpPr>
        <p:spPr/>
        <p:txBody>
          <a:bodyPr/>
          <a:lstStyle/>
          <a:p>
            <a:endParaRPr lang="de-DE" dirty="0"/>
          </a:p>
        </p:txBody>
      </p:sp>
      <p:sp>
        <p:nvSpPr>
          <p:cNvPr id="5" name="Foliennummernplatzhalter 4"/>
          <p:cNvSpPr>
            <a:spLocks noGrp="1"/>
          </p:cNvSpPr>
          <p:nvPr>
            <p:ph type="sldNum" sz="quarter" idx="12"/>
          </p:nvPr>
        </p:nvSpPr>
        <p:spPr/>
        <p:txBody>
          <a:bodyPr/>
          <a:lstStyle/>
          <a:p>
            <a:fld id="{6F81A9D8-685D-48B6-9D7C-EB350B5BE480}" type="slidenum">
              <a:rPr lang="de-DE" smtClean="0"/>
              <a:pPr/>
              <a:t>‹Nr.›</a:t>
            </a:fld>
            <a:endParaRPr lang="de-DE"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DE" dirty="0"/>
          </a:p>
        </p:txBody>
      </p:sp>
      <p:sp>
        <p:nvSpPr>
          <p:cNvPr id="3" name="Fußzeilenplatzhalter 2"/>
          <p:cNvSpPr>
            <a:spLocks noGrp="1"/>
          </p:cNvSpPr>
          <p:nvPr>
            <p:ph type="ftr" sz="quarter" idx="11"/>
          </p:nvPr>
        </p:nvSpPr>
        <p:spPr/>
        <p:txBody>
          <a:bodyPr/>
          <a:lstStyle/>
          <a:p>
            <a:endParaRPr lang="de-DE" dirty="0"/>
          </a:p>
        </p:txBody>
      </p:sp>
      <p:sp>
        <p:nvSpPr>
          <p:cNvPr id="4" name="Foliennummernplatzhalter 3"/>
          <p:cNvSpPr>
            <a:spLocks noGrp="1"/>
          </p:cNvSpPr>
          <p:nvPr>
            <p:ph type="sldNum" sz="quarter" idx="12"/>
          </p:nvPr>
        </p:nvSpPr>
        <p:spPr/>
        <p:txBody>
          <a:bodyPr/>
          <a:lstStyle/>
          <a:p>
            <a:fld id="{6F81A9D8-685D-48B6-9D7C-EB350B5BE480}" type="slidenum">
              <a:rPr lang="de-DE" smtClean="0"/>
              <a:pPr/>
              <a:t>‹Nr.›</a:t>
            </a:fld>
            <a:endParaRPr lang="de-D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457200" y="6356350"/>
            <a:ext cx="2133600" cy="365125"/>
          </a:xfrm>
          <a:prstGeom prst="rect">
            <a:avLst/>
          </a:prstGeom>
        </p:spPr>
        <p:txBody>
          <a:bodyPr/>
          <a:lstStyle/>
          <a:p>
            <a:endParaRPr lang="de-DE" dirty="0"/>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dirty="0"/>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840C215A-CC4D-4302-93ED-2EBFB99DC3D1}" type="slidenum">
              <a:rPr lang="de-DE" smtClean="0"/>
              <a:pPr/>
              <a:t>‹Nr.›</a:t>
            </a:fld>
            <a:endParaRPr lang="de-DE"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6F81A9D8-685D-48B6-9D7C-EB350B5BE480}" type="slidenum">
              <a:rPr lang="de-DE" smtClean="0"/>
              <a:pPr/>
              <a:t>‹Nr.›</a:t>
            </a:fld>
            <a:endParaRPr lang="de-DE"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6F81A9D8-685D-48B6-9D7C-EB350B5BE480}" type="slidenum">
              <a:rPr lang="de-DE" smtClean="0"/>
              <a:pPr/>
              <a:t>‹Nr.›</a:t>
            </a:fld>
            <a:endParaRPr lang="de-DE"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6F81A9D8-685D-48B6-9D7C-EB350B5BE480}" type="slidenum">
              <a:rPr lang="de-DE" smtClean="0"/>
              <a:pPr/>
              <a:t>‹Nr.›</a:t>
            </a:fld>
            <a:endParaRPr lang="de-DE"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6F81A9D8-685D-48B6-9D7C-EB350B5BE480}" type="slidenum">
              <a:rPr lang="de-DE" smtClean="0"/>
              <a:pPr/>
              <a:t>‹Nr.›</a:t>
            </a:fld>
            <a:endParaRPr lang="de-D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a:xfrm>
            <a:off x="457200" y="6356350"/>
            <a:ext cx="2133600" cy="365125"/>
          </a:xfrm>
          <a:prstGeom prst="rect">
            <a:avLst/>
          </a:prstGeom>
        </p:spPr>
        <p:txBody>
          <a:bodyPr/>
          <a:lstStyle/>
          <a:p>
            <a:endParaRPr lang="de-DE" dirty="0"/>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dirty="0"/>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840C215A-CC4D-4302-93ED-2EBFB99DC3D1}" type="slidenum">
              <a:rPr lang="de-DE" smtClean="0"/>
              <a:pPr/>
              <a:t>‹Nr.›</a:t>
            </a:fld>
            <a:endParaRPr lang="de-DE"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a:xfrm>
            <a:off x="457200" y="6356350"/>
            <a:ext cx="2133600" cy="365125"/>
          </a:xfrm>
          <a:prstGeom prst="rect">
            <a:avLst/>
          </a:prstGeom>
        </p:spPr>
        <p:txBody>
          <a:bodyPr/>
          <a:lstStyle/>
          <a:p>
            <a:endParaRPr lang="de-DE" dirty="0"/>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dirty="0"/>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840C215A-CC4D-4302-93ED-2EBFB99DC3D1}" type="slidenum">
              <a:rPr lang="de-DE" smtClean="0"/>
              <a:pPr/>
              <a:t>‹Nr.›</a:t>
            </a:fld>
            <a:endParaRPr lang="de-DE"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a:xfrm>
            <a:off x="457200" y="6356350"/>
            <a:ext cx="2133600" cy="365125"/>
          </a:xfrm>
          <a:prstGeom prst="rect">
            <a:avLst/>
          </a:prstGeom>
        </p:spPr>
        <p:txBody>
          <a:bodyPr/>
          <a:lstStyle/>
          <a:p>
            <a:endParaRPr lang="de-DE" dirty="0"/>
          </a:p>
        </p:txBody>
      </p:sp>
      <p:sp>
        <p:nvSpPr>
          <p:cNvPr id="8" name="Fußzeilenplatzhalter 7"/>
          <p:cNvSpPr>
            <a:spLocks noGrp="1"/>
          </p:cNvSpPr>
          <p:nvPr>
            <p:ph type="ftr" sz="quarter" idx="11"/>
          </p:nvPr>
        </p:nvSpPr>
        <p:spPr>
          <a:xfrm>
            <a:off x="3124200" y="6356350"/>
            <a:ext cx="2895600" cy="365125"/>
          </a:xfrm>
          <a:prstGeom prst="rect">
            <a:avLst/>
          </a:prstGeom>
        </p:spPr>
        <p:txBody>
          <a:bodyPr/>
          <a:lstStyle/>
          <a:p>
            <a:endParaRPr lang="de-DE" dirty="0"/>
          </a:p>
        </p:txBody>
      </p:sp>
      <p:sp>
        <p:nvSpPr>
          <p:cNvPr id="9" name="Foliennummernplatzhalter 8"/>
          <p:cNvSpPr>
            <a:spLocks noGrp="1"/>
          </p:cNvSpPr>
          <p:nvPr>
            <p:ph type="sldNum" sz="quarter" idx="12"/>
          </p:nvPr>
        </p:nvSpPr>
        <p:spPr>
          <a:xfrm>
            <a:off x="6553200" y="6356350"/>
            <a:ext cx="2133600" cy="365125"/>
          </a:xfrm>
          <a:prstGeom prst="rect">
            <a:avLst/>
          </a:prstGeom>
        </p:spPr>
        <p:txBody>
          <a:bodyPr/>
          <a:lstStyle/>
          <a:p>
            <a:fld id="{840C215A-CC4D-4302-93ED-2EBFB99DC3D1}" type="slidenum">
              <a:rPr lang="de-DE" smtClean="0"/>
              <a:pPr/>
              <a:t>‹Nr.›</a:t>
            </a:fld>
            <a:endParaRPr lang="de-DE"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a:xfrm>
            <a:off x="457200" y="6356350"/>
            <a:ext cx="2133600" cy="365125"/>
          </a:xfrm>
          <a:prstGeom prst="rect">
            <a:avLst/>
          </a:prstGeom>
        </p:spPr>
        <p:txBody>
          <a:bodyPr/>
          <a:lstStyle/>
          <a:p>
            <a:endParaRPr lang="de-DE" dirty="0"/>
          </a:p>
        </p:txBody>
      </p:sp>
      <p:sp>
        <p:nvSpPr>
          <p:cNvPr id="4" name="Fußzeilenplatzhalter 3"/>
          <p:cNvSpPr>
            <a:spLocks noGrp="1"/>
          </p:cNvSpPr>
          <p:nvPr>
            <p:ph type="ftr" sz="quarter" idx="11"/>
          </p:nvPr>
        </p:nvSpPr>
        <p:spPr>
          <a:xfrm>
            <a:off x="3124200" y="6356350"/>
            <a:ext cx="2895600" cy="365125"/>
          </a:xfrm>
          <a:prstGeom prst="rect">
            <a:avLst/>
          </a:prstGeom>
        </p:spPr>
        <p:txBody>
          <a:bodyPr/>
          <a:lstStyle/>
          <a:p>
            <a:endParaRPr lang="de-DE" dirty="0"/>
          </a:p>
        </p:txBody>
      </p:sp>
      <p:sp>
        <p:nvSpPr>
          <p:cNvPr id="5" name="Foliennummernplatzhalter 4"/>
          <p:cNvSpPr>
            <a:spLocks noGrp="1"/>
          </p:cNvSpPr>
          <p:nvPr>
            <p:ph type="sldNum" sz="quarter" idx="12"/>
          </p:nvPr>
        </p:nvSpPr>
        <p:spPr>
          <a:xfrm>
            <a:off x="6553200" y="6356350"/>
            <a:ext cx="2133600" cy="365125"/>
          </a:xfrm>
          <a:prstGeom prst="rect">
            <a:avLst/>
          </a:prstGeom>
        </p:spPr>
        <p:txBody>
          <a:bodyPr/>
          <a:lstStyle/>
          <a:p>
            <a:fld id="{840C215A-CC4D-4302-93ED-2EBFB99DC3D1}" type="slidenum">
              <a:rPr lang="de-DE" smtClean="0"/>
              <a:pPr/>
              <a:t>‹Nr.›</a:t>
            </a:fld>
            <a:endParaRPr lang="de-DE"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57200" y="6356350"/>
            <a:ext cx="2133600" cy="365125"/>
          </a:xfrm>
          <a:prstGeom prst="rect">
            <a:avLst/>
          </a:prstGeom>
        </p:spPr>
        <p:txBody>
          <a:bodyPr/>
          <a:lstStyle/>
          <a:p>
            <a:endParaRPr lang="de-DE" dirty="0"/>
          </a:p>
        </p:txBody>
      </p:sp>
      <p:sp>
        <p:nvSpPr>
          <p:cNvPr id="3" name="Fußzeilenplatzhalter 2"/>
          <p:cNvSpPr>
            <a:spLocks noGrp="1"/>
          </p:cNvSpPr>
          <p:nvPr>
            <p:ph type="ftr" sz="quarter" idx="11"/>
          </p:nvPr>
        </p:nvSpPr>
        <p:spPr>
          <a:xfrm>
            <a:off x="3124200" y="6356350"/>
            <a:ext cx="2895600" cy="365125"/>
          </a:xfrm>
          <a:prstGeom prst="rect">
            <a:avLst/>
          </a:prstGeom>
        </p:spPr>
        <p:txBody>
          <a:bodyPr/>
          <a:lstStyle/>
          <a:p>
            <a:endParaRPr lang="de-DE" dirty="0"/>
          </a:p>
        </p:txBody>
      </p:sp>
      <p:sp>
        <p:nvSpPr>
          <p:cNvPr id="4" name="Foliennummernplatzhalter 3"/>
          <p:cNvSpPr>
            <a:spLocks noGrp="1"/>
          </p:cNvSpPr>
          <p:nvPr>
            <p:ph type="sldNum" sz="quarter" idx="12"/>
          </p:nvPr>
        </p:nvSpPr>
        <p:spPr>
          <a:xfrm>
            <a:off x="6553200" y="6356350"/>
            <a:ext cx="2133600" cy="365125"/>
          </a:xfrm>
          <a:prstGeom prst="rect">
            <a:avLst/>
          </a:prstGeom>
        </p:spPr>
        <p:txBody>
          <a:bodyPr/>
          <a:lstStyle/>
          <a:p>
            <a:fld id="{840C215A-CC4D-4302-93ED-2EBFB99DC3D1}" type="slidenum">
              <a:rPr lang="de-DE" smtClean="0"/>
              <a:pPr/>
              <a:t>‹Nr.›</a:t>
            </a:fld>
            <a:endParaRPr lang="de-DE"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endParaRPr lang="de-DE" dirty="0"/>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dirty="0"/>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840C215A-CC4D-4302-93ED-2EBFB99DC3D1}" type="slidenum">
              <a:rPr lang="de-DE" smtClean="0"/>
              <a:pPr/>
              <a:t>‹Nr.›</a:t>
            </a:fld>
            <a:endParaRPr lang="de-DE"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endParaRPr lang="de-DE" dirty="0"/>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dirty="0"/>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840C215A-CC4D-4302-93ED-2EBFB99DC3D1}" type="slidenum">
              <a:rPr lang="de-DE" smtClean="0"/>
              <a:pPr/>
              <a:t>‹Nr.›</a:t>
            </a:fld>
            <a:endParaRPr lang="de-DE"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DE"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81A9D8-685D-48B6-9D7C-EB350B5BE480}" type="slidenum">
              <a:rPr lang="de-DE" smtClean="0"/>
              <a:pPr/>
              <a:t>‹Nr.›</a:t>
            </a:fld>
            <a:endParaRPr lang="de-DE"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kuhlen.name/"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slide" Target="slide4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slide" Target="slide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subTitle" idx="4294967295"/>
          </p:nvPr>
        </p:nvSpPr>
        <p:spPr>
          <a:xfrm>
            <a:off x="304800" y="1652607"/>
            <a:ext cx="8534400" cy="1200329"/>
          </a:xfrm>
          <a:prstGeom prst="rect">
            <a:avLst/>
          </a:prstGeom>
          <a:solidFill>
            <a:schemeClr val="bg2"/>
          </a:solidFill>
        </p:spPr>
        <p:txBody>
          <a:bodyPr>
            <a:spAutoFit/>
          </a:bodyPr>
          <a:lstStyle/>
          <a:p>
            <a:pPr marL="457200" indent="-457200">
              <a:buNone/>
            </a:pPr>
            <a:r>
              <a:rPr lang="en-US" sz="2400" dirty="0" smtClean="0"/>
              <a:t>Conference on </a:t>
            </a:r>
            <a:r>
              <a:rPr lang="en-US" sz="2400" i="1" dirty="0" smtClean="0"/>
              <a:t>"Ethical Dilemmas in the Information Society: How Codes of Ethics Help to Find Ethically Based Solutions"</a:t>
            </a:r>
            <a:r>
              <a:rPr lang="en-US" sz="2400" dirty="0" smtClean="0"/>
              <a:t> </a:t>
            </a:r>
            <a:br>
              <a:rPr lang="en-US" sz="2400" dirty="0" smtClean="0"/>
            </a:br>
            <a:r>
              <a:rPr lang="en-US" sz="2400" dirty="0" smtClean="0"/>
              <a:t>14 August 2014 in Geneva/Switzerland</a:t>
            </a:r>
            <a:endParaRPr lang="de-DE" sz="2400" dirty="0"/>
          </a:p>
        </p:txBody>
      </p:sp>
      <p:sp>
        <p:nvSpPr>
          <p:cNvPr id="8195" name="Text Box 3"/>
          <p:cNvSpPr txBox="1">
            <a:spLocks noChangeArrowheads="1"/>
          </p:cNvSpPr>
          <p:nvPr/>
        </p:nvSpPr>
        <p:spPr bwMode="auto">
          <a:xfrm>
            <a:off x="609600" y="5322257"/>
            <a:ext cx="7924800" cy="1169551"/>
          </a:xfrm>
          <a:prstGeom prst="rect">
            <a:avLst/>
          </a:prstGeom>
          <a:solidFill>
            <a:schemeClr val="bg1"/>
          </a:solidFill>
          <a:ln w="12700">
            <a:noFill/>
            <a:miter lim="800000"/>
            <a:headEnd type="none" w="sm" len="sm"/>
            <a:tailEnd type="none" w="sm" len="sm"/>
          </a:ln>
        </p:spPr>
        <p:txBody>
          <a:bodyPr wrap="square">
            <a:spAutoFit/>
          </a:bodyPr>
          <a:lstStyle/>
          <a:p>
            <a:pPr algn="ctr" eaLnBrk="0" hangingPunct="0">
              <a:spcBef>
                <a:spcPct val="50000"/>
              </a:spcBef>
            </a:pPr>
            <a:r>
              <a:rPr lang="de-DE" sz="2000" b="1" dirty="0">
                <a:solidFill>
                  <a:srgbClr val="002060"/>
                </a:solidFill>
                <a:latin typeface="Calibri" pitchFamily="34" charset="0"/>
                <a:cs typeface="Calibri" pitchFamily="34" charset="0"/>
              </a:rPr>
              <a:t>Rainer Kuhlen</a:t>
            </a:r>
          </a:p>
          <a:p>
            <a:pPr algn="ctr" eaLnBrk="0" hangingPunct="0">
              <a:spcBef>
                <a:spcPct val="25000"/>
              </a:spcBef>
            </a:pPr>
            <a:r>
              <a:rPr lang="de-DE" sz="2000" b="1" dirty="0">
                <a:solidFill>
                  <a:srgbClr val="002060"/>
                </a:solidFill>
                <a:latin typeface="Calibri" pitchFamily="34" charset="0"/>
                <a:cs typeface="Calibri" pitchFamily="34" charset="0"/>
              </a:rPr>
              <a:t>FB Informatik und </a:t>
            </a:r>
            <a:r>
              <a:rPr lang="de-DE" sz="2000" b="1" dirty="0" smtClean="0">
                <a:solidFill>
                  <a:srgbClr val="002060"/>
                </a:solidFill>
                <a:latin typeface="Calibri" pitchFamily="34" charset="0"/>
                <a:cs typeface="Calibri" pitchFamily="34" charset="0"/>
              </a:rPr>
              <a:t>Informationswissenschaft - Universität Konstanz</a:t>
            </a:r>
          </a:p>
          <a:p>
            <a:pPr algn="ctr" eaLnBrk="0" hangingPunct="0">
              <a:spcBef>
                <a:spcPct val="25000"/>
              </a:spcBef>
            </a:pPr>
            <a:r>
              <a:rPr lang="de-DE" sz="2000" b="1" dirty="0" smtClean="0">
                <a:solidFill>
                  <a:srgbClr val="002060"/>
                </a:solidFill>
                <a:latin typeface="Calibri" pitchFamily="34" charset="0"/>
                <a:cs typeface="Calibri" pitchFamily="34" charset="0"/>
                <a:hlinkClick r:id="rId3"/>
              </a:rPr>
              <a:t>www.kuhlen.name</a:t>
            </a:r>
            <a:endParaRPr lang="de-DE" sz="2000" b="1" dirty="0">
              <a:solidFill>
                <a:srgbClr val="002060"/>
              </a:solidFill>
              <a:latin typeface="Calibri" pitchFamily="34" charset="0"/>
              <a:cs typeface="Calibri" pitchFamily="34" charset="0"/>
            </a:endParaRPr>
          </a:p>
        </p:txBody>
      </p:sp>
      <p:sp>
        <p:nvSpPr>
          <p:cNvPr id="10" name="Rectangle 2"/>
          <p:cNvSpPr txBox="1">
            <a:spLocks noChangeArrowheads="1"/>
          </p:cNvSpPr>
          <p:nvPr/>
        </p:nvSpPr>
        <p:spPr bwMode="auto">
          <a:xfrm>
            <a:off x="1331640" y="3187422"/>
            <a:ext cx="6711280" cy="1969770"/>
          </a:xfrm>
          <a:prstGeom prst="rect">
            <a:avLst/>
          </a:prstGeom>
          <a:solidFill>
            <a:srgbClr val="002060"/>
          </a:solidFill>
          <a:ln w="9525">
            <a:noFill/>
            <a:miter lim="800000"/>
            <a:headEnd/>
            <a:tailEnd/>
          </a:ln>
        </p:spPr>
        <p:txBody>
          <a:bodyPr vert="horz" wrap="square" lIns="0" tIns="0" rIns="0" bIns="0" numCol="1" anchor="t" anchorCtr="0" compatLnSpc="1">
            <a:prstTxWarp prst="textNoShape">
              <a:avLst/>
            </a:prstTxWarp>
            <a:spAutoFit/>
          </a:bodyPr>
          <a:lstStyle/>
          <a:p>
            <a:pPr algn="ctr"/>
            <a:r>
              <a:rPr lang="en-US" sz="3200" i="1" dirty="0" smtClean="0">
                <a:solidFill>
                  <a:schemeClr val="bg1"/>
                </a:solidFill>
              </a:rPr>
              <a:t>Discourse ethics as a means for resolving information ethics dilemmas - challenges and consequences for the work ethics of information professionals</a:t>
            </a:r>
            <a:endParaRPr lang="de-DE" sz="2800" b="1" dirty="0">
              <a:solidFill>
                <a:schemeClr val="bg1"/>
              </a:solidFill>
              <a:latin typeface="Calibri" pitchFamily="34" charset="0"/>
              <a:cs typeface="Calibri" pitchFamily="34" charset="0"/>
            </a:endParaRPr>
          </a:p>
        </p:txBody>
      </p:sp>
      <p:sp>
        <p:nvSpPr>
          <p:cNvPr id="11" name="Textfeld 10"/>
          <p:cNvSpPr txBox="1"/>
          <p:nvPr/>
        </p:nvSpPr>
        <p:spPr>
          <a:xfrm>
            <a:off x="0" y="6488668"/>
            <a:ext cx="914400" cy="369332"/>
          </a:xfrm>
          <a:prstGeom prst="rect">
            <a:avLst/>
          </a:prstGeom>
          <a:solidFill>
            <a:schemeClr val="bg1"/>
          </a:solidFill>
          <a:ln>
            <a:noFill/>
          </a:ln>
        </p:spPr>
        <p:txBody>
          <a:bodyPr wrap="square" rtlCol="0">
            <a:spAutoFit/>
          </a:bodyPr>
          <a:lstStyle/>
          <a:p>
            <a:endParaRPr lang="de-DE" dirty="0">
              <a:solidFill>
                <a:srgbClr val="002060"/>
              </a:solidFill>
              <a:latin typeface="Calibri" pitchFamily="34" charset="0"/>
              <a:cs typeface="Calibri" pitchFamily="34" charset="0"/>
            </a:endParaRPr>
          </a:p>
        </p:txBody>
      </p:sp>
      <p:pic>
        <p:nvPicPr>
          <p:cNvPr id="9" name="Picture 4"/>
          <p:cNvPicPr>
            <a:picLocks noChangeAspect="1" noChangeArrowheads="1"/>
          </p:cNvPicPr>
          <p:nvPr/>
        </p:nvPicPr>
        <p:blipFill>
          <a:blip r:embed="rId4" cstate="print"/>
          <a:srcRect/>
          <a:stretch>
            <a:fillRect/>
          </a:stretch>
        </p:blipFill>
        <p:spPr bwMode="auto">
          <a:xfrm>
            <a:off x="35496" y="3892141"/>
            <a:ext cx="1368152" cy="1769107"/>
          </a:xfrm>
          <a:prstGeom prst="rect">
            <a:avLst/>
          </a:prstGeom>
          <a:noFill/>
          <a:ln w="9525">
            <a:noFill/>
            <a:miter lim="800000"/>
            <a:headEnd/>
            <a:tailEnd/>
          </a:ln>
        </p:spPr>
      </p:pic>
      <p:pic>
        <p:nvPicPr>
          <p:cNvPr id="1026" name="Picture 2"/>
          <p:cNvPicPr>
            <a:picLocks noChangeAspect="1" noChangeArrowheads="1"/>
          </p:cNvPicPr>
          <p:nvPr/>
        </p:nvPicPr>
        <p:blipFill>
          <a:blip r:embed="rId5" cstate="print"/>
          <a:srcRect/>
          <a:stretch>
            <a:fillRect/>
          </a:stretch>
        </p:blipFill>
        <p:spPr bwMode="auto">
          <a:xfrm>
            <a:off x="0" y="0"/>
            <a:ext cx="9144000" cy="1556792"/>
          </a:xfrm>
          <a:prstGeom prst="rect">
            <a:avLst/>
          </a:prstGeom>
          <a:noFill/>
          <a:ln w="9525">
            <a:noFill/>
            <a:miter lim="800000"/>
            <a:headEnd/>
            <a:tailEnd/>
          </a:ln>
        </p:spPr>
      </p:pic>
      <p:sp>
        <p:nvSpPr>
          <p:cNvPr id="12" name="Rechteck 11"/>
          <p:cNvSpPr/>
          <p:nvPr/>
        </p:nvSpPr>
        <p:spPr>
          <a:xfrm>
            <a:off x="0" y="6381328"/>
            <a:ext cx="9144000" cy="476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00" name="AutoShape 13">
            <a:hlinkClick r:id="rId6" action="ppaction://hlinksldjump"/>
          </p:cNvPr>
          <p:cNvSpPr>
            <a:spLocks noChangeArrowheads="1"/>
          </p:cNvSpPr>
          <p:nvPr/>
        </p:nvSpPr>
        <p:spPr bwMode="auto">
          <a:xfrm>
            <a:off x="7783016" y="6003627"/>
            <a:ext cx="1037456" cy="593725"/>
          </a:xfrm>
          <a:prstGeom prst="rightArrow">
            <a:avLst>
              <a:gd name="adj1" fmla="val 50000"/>
              <a:gd name="adj2" fmla="val 62500"/>
            </a:avLst>
          </a:prstGeom>
          <a:solidFill>
            <a:srgbClr val="002060"/>
          </a:solidFill>
          <a:ln w="12700">
            <a:solidFill>
              <a:schemeClr val="tx1"/>
            </a:solidFill>
            <a:miter lim="800000"/>
            <a:headEnd/>
            <a:tailEnd/>
          </a:ln>
        </p:spPr>
        <p:txBody>
          <a:bodyPr wrap="square" lIns="18000" tIns="10800" rIns="18000" bIns="10800" anchor="ctr">
            <a:spAutoFit/>
          </a:bodyPr>
          <a:lstStyle/>
          <a:p>
            <a:pPr algn="ctr" eaLnBrk="0" hangingPunct="0"/>
            <a:endParaRPr lang="de-DE" dirty="0">
              <a:solidFill>
                <a:srgbClr val="002060"/>
              </a:solidFill>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13"/>
          <p:cNvSpPr txBox="1">
            <a:spLocks noChangeArrowheads="1"/>
          </p:cNvSpPr>
          <p:nvPr/>
        </p:nvSpPr>
        <p:spPr bwMode="auto">
          <a:xfrm>
            <a:off x="323528" y="1844824"/>
            <a:ext cx="7776864" cy="461665"/>
          </a:xfrm>
          <a:prstGeom prst="rect">
            <a:avLst/>
          </a:prstGeom>
          <a:solidFill>
            <a:schemeClr val="bg1"/>
          </a:solidFill>
          <a:ln w="9525">
            <a:noFill/>
            <a:miter lim="800000"/>
            <a:headEnd/>
            <a:tailEnd/>
          </a:ln>
        </p:spPr>
        <p:txBody>
          <a:bodyPr wrap="square">
            <a:spAutoFit/>
          </a:bodyPr>
          <a:lstStyle/>
          <a:p>
            <a:pPr algn="ctr"/>
            <a:endParaRPr lang="de-DE" sz="2400" b="1" dirty="0">
              <a:solidFill>
                <a:srgbClr val="002060"/>
              </a:solidFill>
              <a:latin typeface="Calibri" pitchFamily="34" charset="0"/>
              <a:cs typeface="Calibri" pitchFamily="34" charset="0"/>
            </a:endParaRPr>
          </a:p>
        </p:txBody>
      </p:sp>
      <p:sp>
        <p:nvSpPr>
          <p:cNvPr id="8" name="Textfeld 13"/>
          <p:cNvSpPr txBox="1">
            <a:spLocks noChangeArrowheads="1"/>
          </p:cNvSpPr>
          <p:nvPr/>
        </p:nvSpPr>
        <p:spPr bwMode="auto">
          <a:xfrm>
            <a:off x="467544" y="1484784"/>
            <a:ext cx="8280920" cy="1938992"/>
          </a:xfrm>
          <a:prstGeom prst="rect">
            <a:avLst/>
          </a:prstGeom>
          <a:solidFill>
            <a:schemeClr val="bg1"/>
          </a:solidFill>
          <a:ln w="9525">
            <a:noFill/>
            <a:miter lim="800000"/>
            <a:headEnd/>
            <a:tailEnd/>
          </a:ln>
        </p:spPr>
        <p:txBody>
          <a:bodyPr wrap="square">
            <a:spAutoFit/>
          </a:bodyPr>
          <a:lstStyle/>
          <a:p>
            <a:pPr algn="ctr">
              <a:lnSpc>
                <a:spcPct val="150000"/>
              </a:lnSpc>
            </a:pPr>
            <a:r>
              <a:rPr lang="en-US" sz="2400" b="1" dirty="0" smtClean="0">
                <a:solidFill>
                  <a:srgbClr val="002060"/>
                </a:solidFill>
              </a:rPr>
              <a:t>Information ethics thus aims at </a:t>
            </a:r>
            <a:r>
              <a:rPr lang="en-US" sz="2800" b="1" dirty="0" smtClean="0">
                <a:solidFill>
                  <a:srgbClr val="002060"/>
                </a:solidFill>
              </a:rPr>
              <a:t>attributing morality on ethical principles</a:t>
            </a:r>
            <a:r>
              <a:rPr lang="en-US" sz="2400" b="1" dirty="0" smtClean="0">
                <a:solidFill>
                  <a:srgbClr val="002060"/>
                </a:solidFill>
              </a:rPr>
              <a:t> according to different theoretical/philosophical ethic theories.</a:t>
            </a:r>
            <a:endParaRPr lang="en-US" sz="2400" b="1" dirty="0">
              <a:solidFill>
                <a:srgbClr val="002060"/>
              </a:solidFill>
            </a:endParaRPr>
          </a:p>
        </p:txBody>
      </p:sp>
      <p:sp>
        <p:nvSpPr>
          <p:cNvPr id="5" name="Textfeld 13"/>
          <p:cNvSpPr txBox="1">
            <a:spLocks noChangeArrowheads="1"/>
          </p:cNvSpPr>
          <p:nvPr/>
        </p:nvSpPr>
        <p:spPr bwMode="auto">
          <a:xfrm>
            <a:off x="467544" y="188640"/>
            <a:ext cx="7920880" cy="523220"/>
          </a:xfrm>
          <a:prstGeom prst="rect">
            <a:avLst/>
          </a:prstGeom>
          <a:solidFill>
            <a:schemeClr val="bg1"/>
          </a:solidFill>
          <a:ln w="9525">
            <a:noFill/>
            <a:miter lim="800000"/>
            <a:headEnd/>
            <a:tailEnd/>
          </a:ln>
        </p:spPr>
        <p:txBody>
          <a:bodyPr wrap="square">
            <a:spAutoFit/>
          </a:bodyPr>
          <a:lstStyle/>
          <a:p>
            <a:pPr algn="ctr"/>
            <a:r>
              <a:rPr lang="de-DE" sz="2800" b="1" dirty="0" smtClean="0">
                <a:solidFill>
                  <a:srgbClr val="002060"/>
                </a:solidFill>
                <a:latin typeface="Calibri" pitchFamily="34" charset="0"/>
                <a:cs typeface="Calibri" pitchFamily="34" charset="0"/>
              </a:rPr>
              <a:t>Information </a:t>
            </a:r>
            <a:r>
              <a:rPr lang="de-DE" sz="2800" b="1" dirty="0" err="1" smtClean="0">
                <a:solidFill>
                  <a:srgbClr val="002060"/>
                </a:solidFill>
                <a:latin typeface="Calibri" pitchFamily="34" charset="0"/>
                <a:cs typeface="Calibri" pitchFamily="34" charset="0"/>
              </a:rPr>
              <a:t>ethics</a:t>
            </a:r>
            <a:endParaRPr lang="de-DE" sz="2800" b="1" dirty="0">
              <a:solidFill>
                <a:srgbClr val="002060"/>
              </a:solidFill>
              <a:latin typeface="Calibri" pitchFamily="34" charset="0"/>
              <a:cs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p:cNvSpPr txBox="1"/>
          <p:nvPr/>
        </p:nvSpPr>
        <p:spPr>
          <a:xfrm>
            <a:off x="467940" y="2204864"/>
            <a:ext cx="8064500" cy="1754326"/>
          </a:xfrm>
          <a:prstGeom prst="rect">
            <a:avLst/>
          </a:prstGeom>
          <a:noFill/>
        </p:spPr>
        <p:txBody>
          <a:bodyPr>
            <a:spAutoFit/>
          </a:bodyPr>
          <a:lstStyle/>
          <a:p>
            <a:pPr algn="ctr">
              <a:lnSpc>
                <a:spcPct val="150000"/>
              </a:lnSpc>
              <a:defRPr/>
            </a:pPr>
            <a:r>
              <a:rPr lang="en-US" sz="2400" b="1" dirty="0" smtClean="0">
                <a:solidFill>
                  <a:srgbClr val="002060"/>
                </a:solidFill>
              </a:rPr>
              <a:t>No one can reasonably expect information ethics theory either to solve information dilemmas directly or to resolve concrete conflicts </a:t>
            </a:r>
            <a:r>
              <a:rPr lang="en-US" sz="2400" b="1" dirty="0" err="1" smtClean="0">
                <a:solidFill>
                  <a:srgbClr val="002060"/>
                </a:solidFill>
              </a:rPr>
              <a:t>biuniquely</a:t>
            </a:r>
            <a:r>
              <a:rPr lang="en-US" sz="2400" b="1" dirty="0" smtClean="0">
                <a:solidFill>
                  <a:srgbClr val="002060"/>
                </a:solidFill>
              </a:rPr>
              <a:t>. </a:t>
            </a:r>
            <a:endParaRPr lang="de-DE" sz="2400" b="1" dirty="0">
              <a:solidFill>
                <a:srgbClr val="002060"/>
              </a:solidFill>
              <a:latin typeface="+mn-lt"/>
            </a:endParaRPr>
          </a:p>
        </p:txBody>
      </p:sp>
      <p:sp>
        <p:nvSpPr>
          <p:cNvPr id="6" name="Textfeld 13"/>
          <p:cNvSpPr txBox="1">
            <a:spLocks noChangeArrowheads="1"/>
          </p:cNvSpPr>
          <p:nvPr/>
        </p:nvSpPr>
        <p:spPr bwMode="auto">
          <a:xfrm>
            <a:off x="467544" y="188640"/>
            <a:ext cx="7920880" cy="523220"/>
          </a:xfrm>
          <a:prstGeom prst="rect">
            <a:avLst/>
          </a:prstGeom>
          <a:solidFill>
            <a:schemeClr val="bg1"/>
          </a:solidFill>
          <a:ln w="9525">
            <a:noFill/>
            <a:miter lim="800000"/>
            <a:headEnd/>
            <a:tailEnd/>
          </a:ln>
        </p:spPr>
        <p:txBody>
          <a:bodyPr wrap="square">
            <a:spAutoFit/>
          </a:bodyPr>
          <a:lstStyle/>
          <a:p>
            <a:pPr algn="ctr"/>
            <a:r>
              <a:rPr lang="de-DE" sz="2800" b="1" dirty="0" smtClean="0">
                <a:solidFill>
                  <a:srgbClr val="002060"/>
                </a:solidFill>
                <a:latin typeface="Calibri" pitchFamily="34" charset="0"/>
                <a:cs typeface="Calibri" pitchFamily="34" charset="0"/>
              </a:rPr>
              <a:t>Information </a:t>
            </a:r>
            <a:r>
              <a:rPr lang="de-DE" sz="2800" b="1" dirty="0" err="1" smtClean="0">
                <a:solidFill>
                  <a:srgbClr val="002060"/>
                </a:solidFill>
                <a:latin typeface="Calibri" pitchFamily="34" charset="0"/>
                <a:cs typeface="Calibri" pitchFamily="34" charset="0"/>
              </a:rPr>
              <a:t>ethics</a:t>
            </a:r>
            <a:endParaRPr lang="de-DE" sz="2800" b="1" dirty="0">
              <a:solidFill>
                <a:srgbClr val="002060"/>
              </a:solidFill>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13"/>
          <p:cNvSpPr txBox="1">
            <a:spLocks noChangeArrowheads="1"/>
          </p:cNvSpPr>
          <p:nvPr/>
        </p:nvSpPr>
        <p:spPr bwMode="auto">
          <a:xfrm>
            <a:off x="539552" y="1700808"/>
            <a:ext cx="7920880" cy="646331"/>
          </a:xfrm>
          <a:prstGeom prst="rect">
            <a:avLst/>
          </a:prstGeom>
          <a:solidFill>
            <a:schemeClr val="bg1"/>
          </a:solidFill>
          <a:ln w="9525">
            <a:noFill/>
            <a:miter lim="800000"/>
            <a:headEnd/>
            <a:tailEnd/>
          </a:ln>
        </p:spPr>
        <p:txBody>
          <a:bodyPr wrap="square">
            <a:spAutoFit/>
          </a:bodyPr>
          <a:lstStyle/>
          <a:p>
            <a:pPr algn="ctr">
              <a:lnSpc>
                <a:spcPct val="150000"/>
              </a:lnSpc>
              <a:defRPr/>
            </a:pPr>
            <a:endParaRPr lang="de-DE" sz="2400" u="sng" dirty="0">
              <a:solidFill>
                <a:srgbClr val="002060"/>
              </a:solidFill>
              <a:latin typeface="+mj-lt"/>
            </a:endParaRPr>
          </a:p>
        </p:txBody>
      </p:sp>
      <p:sp>
        <p:nvSpPr>
          <p:cNvPr id="9" name="Textfeld 8"/>
          <p:cNvSpPr txBox="1"/>
          <p:nvPr/>
        </p:nvSpPr>
        <p:spPr>
          <a:xfrm>
            <a:off x="755576" y="3429000"/>
            <a:ext cx="8064500" cy="1938992"/>
          </a:xfrm>
          <a:prstGeom prst="rect">
            <a:avLst/>
          </a:prstGeom>
          <a:noFill/>
        </p:spPr>
        <p:txBody>
          <a:bodyPr>
            <a:spAutoFit/>
          </a:bodyPr>
          <a:lstStyle/>
          <a:p>
            <a:pPr algn="ctr">
              <a:lnSpc>
                <a:spcPct val="150000"/>
              </a:lnSpc>
              <a:defRPr/>
            </a:pPr>
            <a:r>
              <a:rPr lang="en-US" sz="2400" b="1" dirty="0" smtClean="0">
                <a:solidFill>
                  <a:srgbClr val="002060"/>
                </a:solidFill>
                <a:latin typeface="+mj-lt"/>
              </a:rPr>
              <a:t>Discourse ethics makes a specific dilemma, a specific case, at least  </a:t>
            </a:r>
            <a:r>
              <a:rPr lang="en-US" sz="2800" b="1" dirty="0" smtClean="0">
                <a:solidFill>
                  <a:srgbClr val="002060"/>
                </a:solidFill>
                <a:latin typeface="+mj-lt"/>
              </a:rPr>
              <a:t>transparent</a:t>
            </a:r>
            <a:r>
              <a:rPr lang="en-US" sz="2400" b="1" dirty="0" smtClean="0">
                <a:solidFill>
                  <a:srgbClr val="002060"/>
                </a:solidFill>
                <a:latin typeface="+mj-lt"/>
              </a:rPr>
              <a:t>, shows different </a:t>
            </a:r>
            <a:r>
              <a:rPr lang="en-US" sz="2800" b="1" dirty="0" smtClean="0">
                <a:solidFill>
                  <a:srgbClr val="002060"/>
                </a:solidFill>
                <a:latin typeface="+mj-lt"/>
              </a:rPr>
              <a:t>options</a:t>
            </a:r>
            <a:r>
              <a:rPr lang="en-US" sz="2400" b="1" dirty="0" smtClean="0">
                <a:solidFill>
                  <a:srgbClr val="002060"/>
                </a:solidFill>
                <a:latin typeface="+mj-lt"/>
              </a:rPr>
              <a:t>  and provides information about possible </a:t>
            </a:r>
            <a:r>
              <a:rPr lang="en-US" sz="2800" b="1" dirty="0" smtClean="0">
                <a:solidFill>
                  <a:srgbClr val="002060"/>
                </a:solidFill>
                <a:latin typeface="+mj-lt"/>
              </a:rPr>
              <a:t>consequences.</a:t>
            </a:r>
            <a:endParaRPr lang="de-DE" sz="2800" b="1" dirty="0">
              <a:solidFill>
                <a:srgbClr val="002060"/>
              </a:solidFill>
              <a:latin typeface="+mj-lt"/>
            </a:endParaRPr>
          </a:p>
        </p:txBody>
      </p:sp>
      <p:sp>
        <p:nvSpPr>
          <p:cNvPr id="8" name="Textfeld 7"/>
          <p:cNvSpPr txBox="1"/>
          <p:nvPr/>
        </p:nvSpPr>
        <p:spPr>
          <a:xfrm>
            <a:off x="683568" y="1772816"/>
            <a:ext cx="8064500" cy="1384995"/>
          </a:xfrm>
          <a:prstGeom prst="rect">
            <a:avLst/>
          </a:prstGeom>
          <a:noFill/>
        </p:spPr>
        <p:txBody>
          <a:bodyPr>
            <a:spAutoFit/>
          </a:bodyPr>
          <a:lstStyle/>
          <a:p>
            <a:pPr algn="ctr">
              <a:lnSpc>
                <a:spcPct val="150000"/>
              </a:lnSpc>
              <a:defRPr/>
            </a:pPr>
            <a:r>
              <a:rPr lang="en-US" sz="2400" b="1" dirty="0" smtClean="0">
                <a:solidFill>
                  <a:srgbClr val="002060"/>
                </a:solidFill>
              </a:rPr>
              <a:t>Information ethics discourse </a:t>
            </a:r>
            <a:r>
              <a:rPr lang="en-US" sz="2800" b="1" dirty="0" smtClean="0">
                <a:solidFill>
                  <a:srgbClr val="002060"/>
                </a:solidFill>
              </a:rPr>
              <a:t>cannot provide mandatory or prescriptive  solutions.</a:t>
            </a:r>
            <a:endParaRPr lang="de-DE" sz="2800" b="1" dirty="0">
              <a:solidFill>
                <a:srgbClr val="002060"/>
              </a:solidFill>
            </a:endParaRPr>
          </a:p>
        </p:txBody>
      </p:sp>
      <p:sp>
        <p:nvSpPr>
          <p:cNvPr id="6" name="Textfeld 13"/>
          <p:cNvSpPr txBox="1">
            <a:spLocks noChangeArrowheads="1"/>
          </p:cNvSpPr>
          <p:nvPr/>
        </p:nvSpPr>
        <p:spPr bwMode="auto">
          <a:xfrm>
            <a:off x="467544" y="188640"/>
            <a:ext cx="7920880" cy="523220"/>
          </a:xfrm>
          <a:prstGeom prst="rect">
            <a:avLst/>
          </a:prstGeom>
          <a:solidFill>
            <a:schemeClr val="bg1"/>
          </a:solidFill>
          <a:ln w="9525">
            <a:noFill/>
            <a:miter lim="800000"/>
            <a:headEnd/>
            <a:tailEnd/>
          </a:ln>
        </p:spPr>
        <p:txBody>
          <a:bodyPr wrap="square">
            <a:spAutoFit/>
          </a:bodyPr>
          <a:lstStyle/>
          <a:p>
            <a:pPr algn="ctr"/>
            <a:r>
              <a:rPr lang="de-DE" sz="2800" b="1" dirty="0" smtClean="0">
                <a:solidFill>
                  <a:srgbClr val="002060"/>
                </a:solidFill>
                <a:latin typeface="Calibri" pitchFamily="34" charset="0"/>
                <a:cs typeface="Calibri" pitchFamily="34" charset="0"/>
              </a:rPr>
              <a:t>Information </a:t>
            </a:r>
            <a:r>
              <a:rPr lang="de-DE" sz="2800" b="1" dirty="0" err="1" smtClean="0">
                <a:solidFill>
                  <a:srgbClr val="002060"/>
                </a:solidFill>
                <a:latin typeface="Calibri" pitchFamily="34" charset="0"/>
                <a:cs typeface="Calibri" pitchFamily="34" charset="0"/>
              </a:rPr>
              <a:t>ethics</a:t>
            </a:r>
            <a:endParaRPr lang="de-DE" sz="2800" b="1" dirty="0">
              <a:solidFill>
                <a:srgbClr val="002060"/>
              </a:solidFill>
              <a:latin typeface="Calibri" pitchFamily="34" charset="0"/>
              <a:cs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13"/>
          <p:cNvSpPr txBox="1">
            <a:spLocks noChangeArrowheads="1"/>
          </p:cNvSpPr>
          <p:nvPr/>
        </p:nvSpPr>
        <p:spPr bwMode="auto">
          <a:xfrm>
            <a:off x="323528" y="1844824"/>
            <a:ext cx="7776864" cy="461665"/>
          </a:xfrm>
          <a:prstGeom prst="rect">
            <a:avLst/>
          </a:prstGeom>
          <a:solidFill>
            <a:schemeClr val="bg1"/>
          </a:solidFill>
          <a:ln w="9525">
            <a:noFill/>
            <a:miter lim="800000"/>
            <a:headEnd/>
            <a:tailEnd/>
          </a:ln>
        </p:spPr>
        <p:txBody>
          <a:bodyPr wrap="square">
            <a:spAutoFit/>
          </a:bodyPr>
          <a:lstStyle/>
          <a:p>
            <a:pPr algn="ctr"/>
            <a:endParaRPr lang="de-DE" sz="2400" b="1" dirty="0">
              <a:solidFill>
                <a:srgbClr val="002060"/>
              </a:solidFill>
              <a:latin typeface="Calibri" pitchFamily="34" charset="0"/>
              <a:cs typeface="Calibri" pitchFamily="34" charset="0"/>
            </a:endParaRPr>
          </a:p>
        </p:txBody>
      </p:sp>
      <p:sp>
        <p:nvSpPr>
          <p:cNvPr id="4" name="Textfeld 13"/>
          <p:cNvSpPr txBox="1">
            <a:spLocks noChangeArrowheads="1"/>
          </p:cNvSpPr>
          <p:nvPr/>
        </p:nvSpPr>
        <p:spPr bwMode="auto">
          <a:xfrm>
            <a:off x="1691680" y="2348880"/>
            <a:ext cx="5725144" cy="1446550"/>
          </a:xfrm>
          <a:prstGeom prst="rect">
            <a:avLst/>
          </a:prstGeom>
          <a:solidFill>
            <a:srgbClr val="002060"/>
          </a:solidFill>
          <a:ln w="9525">
            <a:noFill/>
            <a:miter lim="800000"/>
            <a:headEnd/>
            <a:tailEnd/>
          </a:ln>
        </p:spPr>
        <p:txBody>
          <a:bodyPr wrap="square">
            <a:spAutoFit/>
          </a:bodyPr>
          <a:lstStyle/>
          <a:p>
            <a:pPr algn="ctr"/>
            <a:r>
              <a:rPr lang="de-DE" sz="4400" b="1" dirty="0" smtClean="0">
                <a:solidFill>
                  <a:schemeClr val="bg1"/>
                </a:solidFill>
                <a:latin typeface="Calibri" pitchFamily="34" charset="0"/>
                <a:cs typeface="Calibri" pitchFamily="34" charset="0"/>
              </a:rPr>
              <a:t>Information </a:t>
            </a:r>
            <a:r>
              <a:rPr lang="de-DE" sz="4400" b="1" dirty="0" err="1" smtClean="0">
                <a:solidFill>
                  <a:schemeClr val="bg1"/>
                </a:solidFill>
                <a:latin typeface="Calibri" pitchFamily="34" charset="0"/>
                <a:cs typeface="Calibri" pitchFamily="34" charset="0"/>
              </a:rPr>
              <a:t>Ethics</a:t>
            </a:r>
            <a:r>
              <a:rPr lang="de-DE" sz="4400" b="1" dirty="0" smtClean="0">
                <a:solidFill>
                  <a:schemeClr val="bg1"/>
                </a:solidFill>
                <a:latin typeface="Calibri" pitchFamily="34" charset="0"/>
                <a:cs typeface="Calibri" pitchFamily="34" charset="0"/>
              </a:rPr>
              <a:t> Dilemma</a:t>
            </a:r>
            <a:endParaRPr lang="de-DE" sz="4400" b="1" dirty="0">
              <a:solidFill>
                <a:schemeClr val="bg1"/>
              </a:solidFill>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Textfeld 13"/>
          <p:cNvSpPr txBox="1">
            <a:spLocks noChangeArrowheads="1"/>
          </p:cNvSpPr>
          <p:nvPr/>
        </p:nvSpPr>
        <p:spPr bwMode="auto">
          <a:xfrm>
            <a:off x="1547664" y="260648"/>
            <a:ext cx="6336704" cy="523220"/>
          </a:xfrm>
          <a:prstGeom prst="rect">
            <a:avLst/>
          </a:prstGeom>
          <a:solidFill>
            <a:schemeClr val="bg1"/>
          </a:solidFill>
          <a:ln w="9525">
            <a:noFill/>
            <a:miter lim="800000"/>
            <a:headEnd/>
            <a:tailEnd/>
          </a:ln>
        </p:spPr>
        <p:txBody>
          <a:bodyPr wrap="square">
            <a:spAutoFit/>
          </a:bodyPr>
          <a:lstStyle/>
          <a:p>
            <a:pPr algn="ctr"/>
            <a:r>
              <a:rPr lang="de-DE" sz="2800" b="1" dirty="0" err="1" smtClean="0">
                <a:solidFill>
                  <a:srgbClr val="002060"/>
                </a:solidFill>
                <a:latin typeface="Calibri" pitchFamily="34" charset="0"/>
                <a:cs typeface="Calibri" pitchFamily="34" charset="0"/>
              </a:rPr>
              <a:t>What</a:t>
            </a:r>
            <a:r>
              <a:rPr lang="de-DE" sz="2800" b="1" dirty="0" smtClean="0">
                <a:solidFill>
                  <a:srgbClr val="002060"/>
                </a:solidFill>
                <a:latin typeface="Calibri" pitchFamily="34" charset="0"/>
                <a:cs typeface="Calibri" pitchFamily="34" charset="0"/>
              </a:rPr>
              <a:t> </a:t>
            </a:r>
            <a:r>
              <a:rPr lang="de-DE" sz="2800" b="1" dirty="0" err="1" smtClean="0">
                <a:solidFill>
                  <a:srgbClr val="002060"/>
                </a:solidFill>
                <a:latin typeface="Calibri" pitchFamily="34" charset="0"/>
                <a:cs typeface="Calibri" pitchFamily="34" charset="0"/>
              </a:rPr>
              <a:t>is</a:t>
            </a:r>
            <a:r>
              <a:rPr lang="de-DE" sz="2800" b="1" dirty="0" smtClean="0">
                <a:solidFill>
                  <a:srgbClr val="002060"/>
                </a:solidFill>
                <a:latin typeface="Calibri" pitchFamily="34" charset="0"/>
                <a:cs typeface="Calibri" pitchFamily="34" charset="0"/>
              </a:rPr>
              <a:t> an </a:t>
            </a:r>
            <a:r>
              <a:rPr lang="de-DE" sz="2800" b="1" dirty="0" err="1" smtClean="0">
                <a:solidFill>
                  <a:srgbClr val="002060"/>
                </a:solidFill>
                <a:latin typeface="Calibri" pitchFamily="34" charset="0"/>
                <a:cs typeface="Calibri" pitchFamily="34" charset="0"/>
              </a:rPr>
              <a:t>information</a:t>
            </a:r>
            <a:r>
              <a:rPr lang="de-DE" sz="2800" b="1" dirty="0" smtClean="0">
                <a:solidFill>
                  <a:srgbClr val="002060"/>
                </a:solidFill>
                <a:latin typeface="Calibri" pitchFamily="34" charset="0"/>
                <a:cs typeface="Calibri" pitchFamily="34" charset="0"/>
              </a:rPr>
              <a:t> </a:t>
            </a:r>
            <a:r>
              <a:rPr lang="de-DE" sz="2800" b="1" dirty="0" err="1" smtClean="0">
                <a:solidFill>
                  <a:srgbClr val="002060"/>
                </a:solidFill>
                <a:latin typeface="Calibri" pitchFamily="34" charset="0"/>
                <a:cs typeface="Calibri" pitchFamily="34" charset="0"/>
              </a:rPr>
              <a:t>ethics</a:t>
            </a:r>
            <a:r>
              <a:rPr lang="de-DE" sz="2800" b="1" dirty="0" smtClean="0">
                <a:solidFill>
                  <a:srgbClr val="002060"/>
                </a:solidFill>
                <a:latin typeface="Calibri" pitchFamily="34" charset="0"/>
                <a:cs typeface="Calibri" pitchFamily="34" charset="0"/>
              </a:rPr>
              <a:t> </a:t>
            </a:r>
            <a:r>
              <a:rPr lang="de-DE" sz="2800" b="1" dirty="0" err="1" smtClean="0">
                <a:solidFill>
                  <a:srgbClr val="002060"/>
                </a:solidFill>
                <a:latin typeface="Calibri" pitchFamily="34" charset="0"/>
                <a:cs typeface="Calibri" pitchFamily="34" charset="0"/>
              </a:rPr>
              <a:t>dilemma</a:t>
            </a:r>
            <a:r>
              <a:rPr lang="de-DE" sz="2800" b="1" dirty="0" smtClean="0">
                <a:solidFill>
                  <a:srgbClr val="002060"/>
                </a:solidFill>
                <a:latin typeface="Calibri" pitchFamily="34" charset="0"/>
                <a:cs typeface="Calibri" pitchFamily="34" charset="0"/>
              </a:rPr>
              <a:t>?</a:t>
            </a:r>
            <a:endParaRPr lang="de-DE" sz="2800" b="1" dirty="0">
              <a:solidFill>
                <a:srgbClr val="002060"/>
              </a:solidFill>
              <a:latin typeface="Calibri" pitchFamily="34" charset="0"/>
              <a:cs typeface="Calibri" pitchFamily="34" charset="0"/>
            </a:endParaRPr>
          </a:p>
        </p:txBody>
      </p:sp>
      <p:sp>
        <p:nvSpPr>
          <p:cNvPr id="12" name="Textfeld 13"/>
          <p:cNvSpPr txBox="1">
            <a:spLocks noChangeArrowheads="1"/>
          </p:cNvSpPr>
          <p:nvPr/>
        </p:nvSpPr>
        <p:spPr bwMode="auto">
          <a:xfrm>
            <a:off x="539552" y="1052736"/>
            <a:ext cx="7776864" cy="4339650"/>
          </a:xfrm>
          <a:prstGeom prst="rect">
            <a:avLst/>
          </a:prstGeom>
          <a:solidFill>
            <a:schemeClr val="bg1"/>
          </a:solidFill>
          <a:ln w="9525">
            <a:noFill/>
            <a:miter lim="800000"/>
            <a:headEnd/>
            <a:tailEnd/>
          </a:ln>
        </p:spPr>
        <p:txBody>
          <a:bodyPr wrap="square">
            <a:spAutoFit/>
          </a:bodyPr>
          <a:lstStyle/>
          <a:p>
            <a:pPr algn="ctr"/>
            <a:r>
              <a:rPr lang="de-DE" sz="2400" b="1" dirty="0" smtClean="0">
                <a:solidFill>
                  <a:srgbClr val="002060"/>
                </a:solidFill>
                <a:latin typeface="Calibri" pitchFamily="34" charset="0"/>
                <a:cs typeface="Calibri" pitchFamily="34" charset="0"/>
              </a:rPr>
              <a:t>a </a:t>
            </a:r>
            <a:r>
              <a:rPr lang="de-DE" sz="2400" b="1" dirty="0" err="1" smtClean="0">
                <a:solidFill>
                  <a:srgbClr val="002060"/>
                </a:solidFill>
                <a:latin typeface="Calibri" pitchFamily="34" charset="0"/>
                <a:cs typeface="Calibri" pitchFamily="34" charset="0"/>
              </a:rPr>
              <a:t>problematic</a:t>
            </a:r>
            <a:r>
              <a:rPr lang="de-DE" sz="2400" b="1" dirty="0" smtClean="0">
                <a:solidFill>
                  <a:srgbClr val="002060"/>
                </a:solidFill>
                <a:latin typeface="Calibri" pitchFamily="34" charset="0"/>
                <a:cs typeface="Calibri" pitchFamily="34" charset="0"/>
              </a:rPr>
              <a:t>  </a:t>
            </a:r>
            <a:r>
              <a:rPr lang="de-DE" sz="2400" b="1" dirty="0" err="1" smtClean="0">
                <a:solidFill>
                  <a:srgbClr val="002060"/>
                </a:solidFill>
                <a:latin typeface="Calibri" pitchFamily="34" charset="0"/>
                <a:cs typeface="Calibri" pitchFamily="34" charset="0"/>
              </a:rPr>
              <a:t>situation</a:t>
            </a:r>
            <a:r>
              <a:rPr lang="de-DE" sz="2400" b="1" dirty="0" smtClean="0">
                <a:solidFill>
                  <a:srgbClr val="002060"/>
                </a:solidFill>
                <a:latin typeface="Calibri" pitchFamily="34" charset="0"/>
                <a:cs typeface="Calibri" pitchFamily="34" charset="0"/>
              </a:rPr>
              <a:t/>
            </a:r>
            <a:br>
              <a:rPr lang="de-DE" sz="2400" b="1" dirty="0" smtClean="0">
                <a:solidFill>
                  <a:srgbClr val="002060"/>
                </a:solidFill>
                <a:latin typeface="Calibri" pitchFamily="34" charset="0"/>
                <a:cs typeface="Calibri" pitchFamily="34" charset="0"/>
              </a:rPr>
            </a:br>
            <a:endParaRPr lang="de-DE" sz="2400" b="1" dirty="0" smtClean="0">
              <a:solidFill>
                <a:srgbClr val="002060"/>
              </a:solidFill>
              <a:latin typeface="Calibri" pitchFamily="34" charset="0"/>
              <a:cs typeface="Calibri" pitchFamily="34" charset="0"/>
            </a:endParaRPr>
          </a:p>
          <a:p>
            <a:pPr algn="ctr"/>
            <a:r>
              <a:rPr lang="de-DE" sz="2400" b="1" dirty="0" err="1" smtClean="0">
                <a:solidFill>
                  <a:srgbClr val="002060"/>
                </a:solidFill>
                <a:latin typeface="Calibri" pitchFamily="34" charset="0"/>
                <a:cs typeface="Calibri" pitchFamily="34" charset="0"/>
              </a:rPr>
              <a:t>where</a:t>
            </a:r>
            <a:r>
              <a:rPr lang="de-DE" sz="2400" b="1" dirty="0" smtClean="0">
                <a:solidFill>
                  <a:srgbClr val="002060"/>
                </a:solidFill>
                <a:latin typeface="Calibri" pitchFamily="34" charset="0"/>
                <a:cs typeface="Calibri" pitchFamily="34" charset="0"/>
              </a:rPr>
              <a:t>	an </a:t>
            </a:r>
            <a:r>
              <a:rPr lang="de-DE" sz="2400" b="1" dirty="0" err="1" smtClean="0">
                <a:solidFill>
                  <a:srgbClr val="002060"/>
                </a:solidFill>
                <a:latin typeface="Calibri" pitchFamily="34" charset="0"/>
                <a:cs typeface="Calibri" pitchFamily="34" charset="0"/>
              </a:rPr>
              <a:t>ethically</a:t>
            </a:r>
            <a:r>
              <a:rPr lang="de-DE" sz="2400" b="1" dirty="0" smtClean="0">
                <a:solidFill>
                  <a:srgbClr val="002060"/>
                </a:solidFill>
                <a:latin typeface="Calibri" pitchFamily="34" charset="0"/>
                <a:cs typeface="Calibri" pitchFamily="34" charset="0"/>
              </a:rPr>
              <a:t> </a:t>
            </a:r>
            <a:r>
              <a:rPr lang="de-DE" sz="2400" b="1" dirty="0" err="1" smtClean="0">
                <a:solidFill>
                  <a:srgbClr val="002060"/>
                </a:solidFill>
                <a:latin typeface="Calibri" pitchFamily="34" charset="0"/>
                <a:cs typeface="Calibri" pitchFamily="34" charset="0"/>
              </a:rPr>
              <a:t>based</a:t>
            </a:r>
            <a:r>
              <a:rPr lang="de-DE" sz="2400" b="1" dirty="0" smtClean="0">
                <a:solidFill>
                  <a:srgbClr val="002060"/>
                </a:solidFill>
                <a:latin typeface="Calibri" pitchFamily="34" charset="0"/>
                <a:cs typeface="Calibri" pitchFamily="34" charset="0"/>
              </a:rPr>
              <a:t> </a:t>
            </a:r>
            <a:r>
              <a:rPr lang="de-DE" sz="2400" b="1" dirty="0" err="1" smtClean="0">
                <a:solidFill>
                  <a:srgbClr val="002060"/>
                </a:solidFill>
                <a:latin typeface="Calibri" pitchFamily="34" charset="0"/>
                <a:cs typeface="Calibri" pitchFamily="34" charset="0"/>
              </a:rPr>
              <a:t>solution</a:t>
            </a:r>
            <a:r>
              <a:rPr lang="de-DE" sz="2400" b="1" dirty="0" smtClean="0">
                <a:solidFill>
                  <a:srgbClr val="002060"/>
                </a:solidFill>
                <a:latin typeface="Calibri" pitchFamily="34" charset="0"/>
                <a:cs typeface="Calibri" pitchFamily="34" charset="0"/>
              </a:rPr>
              <a:t> </a:t>
            </a:r>
            <a:r>
              <a:rPr lang="de-DE" sz="2400" b="1" dirty="0" err="1" smtClean="0">
                <a:solidFill>
                  <a:srgbClr val="002060"/>
                </a:solidFill>
                <a:latin typeface="Calibri" pitchFamily="34" charset="0"/>
                <a:cs typeface="Calibri" pitchFamily="34" charset="0"/>
              </a:rPr>
              <a:t>to</a:t>
            </a:r>
            <a:r>
              <a:rPr lang="de-DE" sz="2400" b="1" dirty="0" smtClean="0">
                <a:solidFill>
                  <a:srgbClr val="002060"/>
                </a:solidFill>
                <a:latin typeface="Calibri" pitchFamily="34" charset="0"/>
                <a:cs typeface="Calibri" pitchFamily="34" charset="0"/>
              </a:rPr>
              <a:t> a </a:t>
            </a:r>
            <a:r>
              <a:rPr lang="de-DE" sz="2400" b="1" dirty="0" err="1" smtClean="0">
                <a:solidFill>
                  <a:srgbClr val="002060"/>
                </a:solidFill>
                <a:latin typeface="Calibri" pitchFamily="34" charset="0"/>
                <a:cs typeface="Calibri" pitchFamily="34" charset="0"/>
              </a:rPr>
              <a:t>given</a:t>
            </a:r>
            <a:r>
              <a:rPr lang="de-DE" sz="2400" b="1" dirty="0" smtClean="0">
                <a:solidFill>
                  <a:srgbClr val="002060"/>
                </a:solidFill>
                <a:latin typeface="Calibri" pitchFamily="34" charset="0"/>
                <a:cs typeface="Calibri" pitchFamily="34" charset="0"/>
              </a:rPr>
              <a:t> </a:t>
            </a:r>
            <a:r>
              <a:rPr lang="de-DE" sz="2400" b="1" dirty="0" err="1" smtClean="0">
                <a:solidFill>
                  <a:srgbClr val="002060"/>
                </a:solidFill>
                <a:latin typeface="Calibri" pitchFamily="34" charset="0"/>
                <a:cs typeface="Calibri" pitchFamily="34" charset="0"/>
              </a:rPr>
              <a:t>problem</a:t>
            </a:r>
            <a:r>
              <a:rPr lang="de-DE" sz="2400" b="1" dirty="0" smtClean="0">
                <a:solidFill>
                  <a:srgbClr val="002060"/>
                </a:solidFill>
                <a:latin typeface="Calibri" pitchFamily="34" charset="0"/>
                <a:cs typeface="Calibri" pitchFamily="34" charset="0"/>
              </a:rPr>
              <a:t> 	</a:t>
            </a:r>
            <a:br>
              <a:rPr lang="de-DE" sz="2400" b="1" dirty="0" smtClean="0">
                <a:solidFill>
                  <a:srgbClr val="002060"/>
                </a:solidFill>
                <a:latin typeface="Calibri" pitchFamily="34" charset="0"/>
                <a:cs typeface="Calibri" pitchFamily="34" charset="0"/>
              </a:rPr>
            </a:br>
            <a:endParaRPr lang="de-DE" sz="2400" b="1" dirty="0" smtClean="0">
              <a:solidFill>
                <a:srgbClr val="002060"/>
              </a:solidFill>
              <a:latin typeface="Calibri" pitchFamily="34" charset="0"/>
              <a:cs typeface="Calibri" pitchFamily="34" charset="0"/>
            </a:endParaRPr>
          </a:p>
          <a:p>
            <a:pPr algn="ctr"/>
            <a:r>
              <a:rPr lang="de-DE" sz="2400" b="1" dirty="0" err="1" smtClean="0">
                <a:solidFill>
                  <a:srgbClr val="002060"/>
                </a:solidFill>
                <a:latin typeface="Calibri" pitchFamily="34" charset="0"/>
                <a:cs typeface="Calibri" pitchFamily="34" charset="0"/>
              </a:rPr>
              <a:t>is</a:t>
            </a:r>
            <a:r>
              <a:rPr lang="de-DE" sz="2400" b="1" dirty="0" smtClean="0">
                <a:solidFill>
                  <a:srgbClr val="002060"/>
                </a:solidFill>
                <a:latin typeface="Calibri" pitchFamily="34" charset="0"/>
                <a:cs typeface="Calibri" pitchFamily="34" charset="0"/>
              </a:rPr>
              <a:t> not </a:t>
            </a:r>
            <a:r>
              <a:rPr lang="de-DE" sz="2400" b="1" dirty="0" err="1" smtClean="0">
                <a:solidFill>
                  <a:srgbClr val="002060"/>
                </a:solidFill>
                <a:latin typeface="Calibri" pitchFamily="34" charset="0"/>
                <a:cs typeface="Calibri" pitchFamily="34" charset="0"/>
              </a:rPr>
              <a:t>compatible</a:t>
            </a:r>
            <a:r>
              <a:rPr lang="de-DE" sz="2400" b="1" dirty="0" smtClean="0">
                <a:solidFill>
                  <a:srgbClr val="002060"/>
                </a:solidFill>
                <a:latin typeface="Calibri" pitchFamily="34" charset="0"/>
                <a:cs typeface="Calibri" pitchFamily="34" charset="0"/>
              </a:rPr>
              <a:t> </a:t>
            </a:r>
            <a:r>
              <a:rPr lang="de-DE" sz="2400" b="1" dirty="0" err="1" smtClean="0">
                <a:solidFill>
                  <a:srgbClr val="002060"/>
                </a:solidFill>
                <a:latin typeface="Calibri" pitchFamily="34" charset="0"/>
                <a:cs typeface="Calibri" pitchFamily="34" charset="0"/>
              </a:rPr>
              <a:t>with</a:t>
            </a:r>
            <a:r>
              <a:rPr lang="de-DE" sz="2400" b="1" dirty="0" smtClean="0">
                <a:solidFill>
                  <a:srgbClr val="002060"/>
                </a:solidFill>
                <a:latin typeface="Calibri" pitchFamily="34" charset="0"/>
                <a:cs typeface="Calibri" pitchFamily="34" charset="0"/>
              </a:rPr>
              <a:t> </a:t>
            </a:r>
            <a:r>
              <a:rPr lang="de-DE" sz="2400" b="1" dirty="0" err="1" smtClean="0">
                <a:solidFill>
                  <a:srgbClr val="002060"/>
                </a:solidFill>
                <a:latin typeface="Calibri" pitchFamily="34" charset="0"/>
                <a:cs typeface="Calibri" pitchFamily="34" charset="0"/>
              </a:rPr>
              <a:t>other</a:t>
            </a:r>
            <a:r>
              <a:rPr lang="de-DE" sz="2400" b="1" dirty="0" smtClean="0">
                <a:solidFill>
                  <a:srgbClr val="002060"/>
                </a:solidFill>
                <a:latin typeface="Calibri" pitchFamily="34" charset="0"/>
                <a:cs typeface="Calibri" pitchFamily="34" charset="0"/>
              </a:rPr>
              <a:t> </a:t>
            </a:r>
            <a:r>
              <a:rPr lang="de-DE" sz="2400" b="1" dirty="0" err="1" smtClean="0">
                <a:solidFill>
                  <a:srgbClr val="002060"/>
                </a:solidFill>
                <a:latin typeface="Calibri" pitchFamily="34" charset="0"/>
                <a:cs typeface="Calibri" pitchFamily="34" charset="0"/>
              </a:rPr>
              <a:t>regulatory</a:t>
            </a:r>
            <a:r>
              <a:rPr lang="de-DE" sz="2400" b="1" dirty="0" smtClean="0">
                <a:solidFill>
                  <a:srgbClr val="002060"/>
                </a:solidFill>
                <a:latin typeface="Calibri" pitchFamily="34" charset="0"/>
                <a:cs typeface="Calibri" pitchFamily="34" charset="0"/>
              </a:rPr>
              <a:t> </a:t>
            </a:r>
            <a:r>
              <a:rPr lang="de-DE" sz="2400" b="1" dirty="0" err="1" smtClean="0">
                <a:solidFill>
                  <a:srgbClr val="002060"/>
                </a:solidFill>
                <a:latin typeface="Calibri" pitchFamily="34" charset="0"/>
                <a:cs typeface="Calibri" pitchFamily="34" charset="0"/>
              </a:rPr>
              <a:t>principles</a:t>
            </a:r>
            <a:r>
              <a:rPr lang="de-DE" sz="2400" b="1" dirty="0" smtClean="0">
                <a:solidFill>
                  <a:srgbClr val="002060"/>
                </a:solidFill>
                <a:latin typeface="Calibri" pitchFamily="34" charset="0"/>
                <a:cs typeface="Calibri" pitchFamily="34" charset="0"/>
              </a:rPr>
              <a:t/>
            </a:r>
            <a:br>
              <a:rPr lang="de-DE" sz="2400" b="1" dirty="0" smtClean="0">
                <a:solidFill>
                  <a:srgbClr val="002060"/>
                </a:solidFill>
                <a:latin typeface="Calibri" pitchFamily="34" charset="0"/>
                <a:cs typeface="Calibri" pitchFamily="34" charset="0"/>
              </a:rPr>
            </a:br>
            <a:r>
              <a:rPr lang="de-DE" sz="2400" b="1" dirty="0" smtClean="0">
                <a:solidFill>
                  <a:srgbClr val="002060"/>
                </a:solidFill>
                <a:latin typeface="Calibri" pitchFamily="34" charset="0"/>
                <a:cs typeface="Calibri" pitchFamily="34" charset="0"/>
              </a:rPr>
              <a:t>such </a:t>
            </a:r>
            <a:r>
              <a:rPr lang="de-DE" sz="2400" b="1" dirty="0" err="1" smtClean="0">
                <a:solidFill>
                  <a:srgbClr val="002060"/>
                </a:solidFill>
                <a:latin typeface="Calibri" pitchFamily="34" charset="0"/>
                <a:cs typeface="Calibri" pitchFamily="34" charset="0"/>
              </a:rPr>
              <a:t>as</a:t>
            </a:r>
            <a:r>
              <a:rPr lang="de-DE" sz="2400" b="1" dirty="0" smtClean="0">
                <a:solidFill>
                  <a:srgbClr val="002060"/>
                </a:solidFill>
                <a:latin typeface="Calibri" pitchFamily="34" charset="0"/>
                <a:cs typeface="Calibri" pitchFamily="34" charset="0"/>
              </a:rPr>
              <a:t> </a:t>
            </a:r>
            <a:r>
              <a:rPr lang="de-DE" sz="2400" b="1" dirty="0" err="1" smtClean="0">
                <a:solidFill>
                  <a:srgbClr val="002060"/>
                </a:solidFill>
                <a:latin typeface="Calibri" pitchFamily="34" charset="0"/>
                <a:cs typeface="Calibri" pitchFamily="34" charset="0"/>
              </a:rPr>
              <a:t>conflicting</a:t>
            </a:r>
            <a:r>
              <a:rPr lang="de-DE" sz="2400" b="1" dirty="0" smtClean="0">
                <a:solidFill>
                  <a:srgbClr val="002060"/>
                </a:solidFill>
                <a:latin typeface="Calibri" pitchFamily="34" charset="0"/>
                <a:cs typeface="Calibri" pitchFamily="34" charset="0"/>
              </a:rPr>
              <a:t> </a:t>
            </a:r>
            <a:r>
              <a:rPr lang="de-DE" sz="2400" b="1" dirty="0" err="1" smtClean="0">
                <a:solidFill>
                  <a:srgbClr val="002060"/>
                </a:solidFill>
                <a:latin typeface="Calibri" pitchFamily="34" charset="0"/>
                <a:cs typeface="Calibri" pitchFamily="34" charset="0"/>
              </a:rPr>
              <a:t>with</a:t>
            </a:r>
            <a:r>
              <a:rPr lang="de-DE" sz="2400" b="1" dirty="0" smtClean="0">
                <a:solidFill>
                  <a:srgbClr val="002060"/>
                </a:solidFill>
                <a:latin typeface="Calibri" pitchFamily="34" charset="0"/>
                <a:cs typeface="Calibri" pitchFamily="34" charset="0"/>
              </a:rPr>
              <a:t> </a:t>
            </a:r>
            <a:r>
              <a:rPr lang="de-DE" sz="2400" b="1" dirty="0" err="1" smtClean="0">
                <a:solidFill>
                  <a:srgbClr val="002060"/>
                </a:solidFill>
                <a:latin typeface="Calibri" pitchFamily="34" charset="0"/>
                <a:cs typeface="Calibri" pitchFamily="34" charset="0"/>
              </a:rPr>
              <a:t>the</a:t>
            </a:r>
            <a:r>
              <a:rPr lang="de-DE" sz="2400" b="1" dirty="0" smtClean="0">
                <a:solidFill>
                  <a:srgbClr val="002060"/>
                </a:solidFill>
                <a:latin typeface="Calibri" pitchFamily="34" charset="0"/>
                <a:cs typeface="Calibri" pitchFamily="34" charset="0"/>
              </a:rPr>
              <a:t> </a:t>
            </a:r>
            <a:r>
              <a:rPr lang="de-DE" sz="2800" b="1" dirty="0" err="1" smtClean="0">
                <a:solidFill>
                  <a:srgbClr val="002060"/>
                </a:solidFill>
                <a:latin typeface="Calibri" pitchFamily="34" charset="0"/>
                <a:cs typeface="Calibri" pitchFamily="34" charset="0"/>
              </a:rPr>
              <a:t>law</a:t>
            </a:r>
            <a:endParaRPr lang="de-DE" sz="2800" b="1" dirty="0" smtClean="0">
              <a:solidFill>
                <a:srgbClr val="002060"/>
              </a:solidFill>
              <a:latin typeface="Calibri" pitchFamily="34" charset="0"/>
              <a:cs typeface="Calibri" pitchFamily="34" charset="0"/>
            </a:endParaRPr>
          </a:p>
          <a:p>
            <a:pPr algn="ctr"/>
            <a:r>
              <a:rPr lang="de-DE" sz="2400" b="1" dirty="0" smtClean="0">
                <a:solidFill>
                  <a:srgbClr val="002060"/>
                </a:solidFill>
                <a:latin typeface="Calibri" pitchFamily="34" charset="0"/>
                <a:cs typeface="Calibri" pitchFamily="34" charset="0"/>
              </a:rPr>
              <a:t/>
            </a:r>
            <a:br>
              <a:rPr lang="de-DE" sz="2400" b="1" dirty="0" smtClean="0">
                <a:solidFill>
                  <a:srgbClr val="002060"/>
                </a:solidFill>
                <a:latin typeface="Calibri" pitchFamily="34" charset="0"/>
                <a:cs typeface="Calibri" pitchFamily="34" charset="0"/>
              </a:rPr>
            </a:br>
            <a:r>
              <a:rPr lang="de-DE" sz="2400" b="1" dirty="0" err="1" smtClean="0">
                <a:solidFill>
                  <a:srgbClr val="002060"/>
                </a:solidFill>
                <a:latin typeface="Calibri" pitchFamily="34" charset="0"/>
                <a:cs typeface="Calibri" pitchFamily="34" charset="0"/>
              </a:rPr>
              <a:t>sometimes</a:t>
            </a:r>
            <a:r>
              <a:rPr lang="de-DE" sz="2400" b="1" dirty="0" smtClean="0">
                <a:solidFill>
                  <a:srgbClr val="002060"/>
                </a:solidFill>
                <a:latin typeface="Calibri" pitchFamily="34" charset="0"/>
                <a:cs typeface="Calibri" pitchFamily="34" charset="0"/>
              </a:rPr>
              <a:t> also </a:t>
            </a:r>
            <a:r>
              <a:rPr lang="de-DE" sz="2400" b="1" dirty="0" err="1" smtClean="0">
                <a:solidFill>
                  <a:srgbClr val="002060"/>
                </a:solidFill>
                <a:latin typeface="Calibri" pitchFamily="34" charset="0"/>
                <a:cs typeface="Calibri" pitchFamily="34" charset="0"/>
              </a:rPr>
              <a:t>conflicting</a:t>
            </a:r>
            <a:r>
              <a:rPr lang="de-DE" sz="2400" b="1" dirty="0" smtClean="0">
                <a:solidFill>
                  <a:srgbClr val="002060"/>
                </a:solidFill>
                <a:latin typeface="Calibri" pitchFamily="34" charset="0"/>
                <a:cs typeface="Calibri" pitchFamily="34" charset="0"/>
              </a:rPr>
              <a:t> </a:t>
            </a:r>
            <a:r>
              <a:rPr lang="de-DE" sz="2400" b="1" dirty="0" err="1" smtClean="0">
                <a:solidFill>
                  <a:srgbClr val="002060"/>
                </a:solidFill>
                <a:latin typeface="Calibri" pitchFamily="34" charset="0"/>
                <a:cs typeface="Calibri" pitchFamily="34" charset="0"/>
              </a:rPr>
              <a:t>with</a:t>
            </a:r>
            <a:r>
              <a:rPr lang="de-DE" sz="2400" b="1" dirty="0" smtClean="0">
                <a:solidFill>
                  <a:srgbClr val="002060"/>
                </a:solidFill>
                <a:latin typeface="Calibri" pitchFamily="34" charset="0"/>
                <a:cs typeface="Calibri" pitchFamily="34" charset="0"/>
              </a:rPr>
              <a:t/>
            </a:r>
            <a:br>
              <a:rPr lang="de-DE" sz="2400" b="1" dirty="0" smtClean="0">
                <a:solidFill>
                  <a:srgbClr val="002060"/>
                </a:solidFill>
                <a:latin typeface="Calibri" pitchFamily="34" charset="0"/>
                <a:cs typeface="Calibri" pitchFamily="34" charset="0"/>
              </a:rPr>
            </a:br>
            <a:r>
              <a:rPr lang="de-DE" sz="2800" b="1" dirty="0" err="1" smtClean="0">
                <a:solidFill>
                  <a:srgbClr val="002060"/>
                </a:solidFill>
                <a:latin typeface="Calibri" pitchFamily="34" charset="0"/>
                <a:cs typeface="Calibri" pitchFamily="34" charset="0"/>
              </a:rPr>
              <a:t>market</a:t>
            </a:r>
            <a:r>
              <a:rPr lang="de-DE" sz="2800" b="1" dirty="0" smtClean="0">
                <a:solidFill>
                  <a:srgbClr val="002060"/>
                </a:solidFill>
                <a:latin typeface="Calibri" pitchFamily="34" charset="0"/>
                <a:cs typeface="Calibri" pitchFamily="34" charset="0"/>
              </a:rPr>
              <a:t> </a:t>
            </a:r>
            <a:r>
              <a:rPr lang="de-DE" sz="2800" b="1" dirty="0" err="1" smtClean="0">
                <a:solidFill>
                  <a:srgbClr val="002060"/>
                </a:solidFill>
                <a:latin typeface="Calibri" pitchFamily="34" charset="0"/>
                <a:cs typeface="Calibri" pitchFamily="34" charset="0"/>
              </a:rPr>
              <a:t>principles</a:t>
            </a:r>
            <a:r>
              <a:rPr lang="de-DE" sz="2800" b="1" dirty="0" smtClean="0">
                <a:solidFill>
                  <a:srgbClr val="002060"/>
                </a:solidFill>
                <a:latin typeface="Calibri" pitchFamily="34" charset="0"/>
                <a:cs typeface="Calibri" pitchFamily="34" charset="0"/>
              </a:rPr>
              <a:t>/</a:t>
            </a:r>
            <a:r>
              <a:rPr lang="de-DE" sz="2800" b="1" dirty="0" err="1" smtClean="0">
                <a:solidFill>
                  <a:srgbClr val="002060"/>
                </a:solidFill>
                <a:latin typeface="Calibri" pitchFamily="34" charset="0"/>
                <a:cs typeface="Calibri" pitchFamily="34" charset="0"/>
              </a:rPr>
              <a:t>interests</a:t>
            </a:r>
            <a:r>
              <a:rPr lang="de-DE" sz="2800" b="1" dirty="0" smtClean="0">
                <a:solidFill>
                  <a:srgbClr val="002060"/>
                </a:solidFill>
                <a:latin typeface="Calibri" pitchFamily="34" charset="0"/>
                <a:cs typeface="Calibri" pitchFamily="34" charset="0"/>
              </a:rPr>
              <a:t>/</a:t>
            </a:r>
            <a:r>
              <a:rPr lang="de-DE" sz="2800" b="1" dirty="0" err="1" smtClean="0">
                <a:solidFill>
                  <a:srgbClr val="002060"/>
                </a:solidFill>
                <a:latin typeface="Calibri" pitchFamily="34" charset="0"/>
                <a:cs typeface="Calibri" pitchFamily="34" charset="0"/>
              </a:rPr>
              <a:t>contracts</a:t>
            </a:r>
            <a:endParaRPr lang="de-DE" sz="2800" b="1" dirty="0" smtClean="0">
              <a:solidFill>
                <a:srgbClr val="002060"/>
              </a:solidFill>
              <a:latin typeface="Calibri" pitchFamily="34" charset="0"/>
              <a:cs typeface="Calibri" pitchFamily="34" charset="0"/>
            </a:endParaRPr>
          </a:p>
          <a:p>
            <a:pPr algn="ctr"/>
            <a:r>
              <a:rPr lang="de-DE" sz="2400" b="1" dirty="0" err="1" smtClean="0">
                <a:solidFill>
                  <a:srgbClr val="002060"/>
                </a:solidFill>
                <a:latin typeface="Calibri" pitchFamily="34" charset="0"/>
                <a:cs typeface="Calibri" pitchFamily="34" charset="0"/>
              </a:rPr>
              <a:t>or</a:t>
            </a:r>
            <a:r>
              <a:rPr lang="de-DE" sz="2400" b="1" dirty="0" smtClean="0">
                <a:solidFill>
                  <a:srgbClr val="002060"/>
                </a:solidFill>
                <a:latin typeface="Calibri" pitchFamily="34" charset="0"/>
                <a:cs typeface="Calibri" pitchFamily="34" charset="0"/>
              </a:rPr>
              <a:t/>
            </a:r>
            <a:br>
              <a:rPr lang="de-DE" sz="2400" b="1" dirty="0" smtClean="0">
                <a:solidFill>
                  <a:srgbClr val="002060"/>
                </a:solidFill>
                <a:latin typeface="Calibri" pitchFamily="34" charset="0"/>
                <a:cs typeface="Calibri" pitchFamily="34" charset="0"/>
              </a:rPr>
            </a:br>
            <a:r>
              <a:rPr lang="de-DE" sz="2400" b="1" dirty="0" smtClean="0">
                <a:solidFill>
                  <a:srgbClr val="002060"/>
                </a:solidFill>
                <a:latin typeface="Calibri" pitchFamily="34" charset="0"/>
                <a:cs typeface="Calibri" pitchFamily="34" charset="0"/>
              </a:rPr>
              <a:t> </a:t>
            </a:r>
            <a:r>
              <a:rPr lang="de-DE" sz="2400" b="1" dirty="0" err="1" smtClean="0">
                <a:solidFill>
                  <a:srgbClr val="002060"/>
                </a:solidFill>
                <a:latin typeface="Calibri" pitchFamily="34" charset="0"/>
                <a:cs typeface="Calibri" pitchFamily="34" charset="0"/>
              </a:rPr>
              <a:t>with</a:t>
            </a:r>
            <a:r>
              <a:rPr lang="de-DE" sz="2400" b="1" dirty="0" smtClean="0">
                <a:solidFill>
                  <a:srgbClr val="002060"/>
                </a:solidFill>
                <a:latin typeface="Calibri" pitchFamily="34" charset="0"/>
                <a:cs typeface="Calibri" pitchFamily="34" charset="0"/>
              </a:rPr>
              <a:t> </a:t>
            </a:r>
            <a:r>
              <a:rPr lang="de-DE" sz="2400" b="1" dirty="0" err="1" smtClean="0">
                <a:solidFill>
                  <a:srgbClr val="002060"/>
                </a:solidFill>
                <a:latin typeface="Calibri" pitchFamily="34" charset="0"/>
                <a:cs typeface="Calibri" pitchFamily="34" charset="0"/>
              </a:rPr>
              <a:t>current</a:t>
            </a:r>
            <a:r>
              <a:rPr lang="de-DE" sz="2400" b="1" dirty="0" smtClean="0">
                <a:solidFill>
                  <a:srgbClr val="002060"/>
                </a:solidFill>
                <a:latin typeface="Calibri" pitchFamily="34" charset="0"/>
                <a:cs typeface="Calibri" pitchFamily="34" charset="0"/>
              </a:rPr>
              <a:t> </a:t>
            </a:r>
            <a:r>
              <a:rPr lang="de-DE" sz="2800" b="1" dirty="0" err="1" smtClean="0">
                <a:solidFill>
                  <a:srgbClr val="002060"/>
                </a:solidFill>
                <a:latin typeface="Calibri" pitchFamily="34" charset="0"/>
                <a:cs typeface="Calibri" pitchFamily="34" charset="0"/>
              </a:rPr>
              <a:t>technological</a:t>
            </a:r>
            <a:r>
              <a:rPr lang="de-DE" sz="2800" b="1" dirty="0" smtClean="0">
                <a:solidFill>
                  <a:srgbClr val="002060"/>
                </a:solidFill>
                <a:latin typeface="Calibri" pitchFamily="34" charset="0"/>
                <a:cs typeface="Calibri" pitchFamily="34" charset="0"/>
              </a:rPr>
              <a:t> </a:t>
            </a:r>
            <a:r>
              <a:rPr lang="de-DE" sz="2800" b="1" dirty="0" err="1" smtClean="0">
                <a:solidFill>
                  <a:srgbClr val="002060"/>
                </a:solidFill>
                <a:latin typeface="Calibri" pitchFamily="34" charset="0"/>
                <a:cs typeface="Calibri" pitchFamily="34" charset="0"/>
              </a:rPr>
              <a:t>potentials</a:t>
            </a:r>
            <a:endParaRPr lang="de-DE" sz="2800" b="1" dirty="0">
              <a:solidFill>
                <a:srgbClr val="002060"/>
              </a:solidFill>
              <a:latin typeface="Calibri" pitchFamily="34" charset="0"/>
              <a:cs typeface="Calibri" pitchFamily="34" charset="0"/>
            </a:endParaRPr>
          </a:p>
        </p:txBody>
      </p:sp>
      <p:sp>
        <p:nvSpPr>
          <p:cNvPr id="4" name="Textfeld 13"/>
          <p:cNvSpPr txBox="1">
            <a:spLocks noChangeArrowheads="1"/>
          </p:cNvSpPr>
          <p:nvPr/>
        </p:nvSpPr>
        <p:spPr bwMode="auto">
          <a:xfrm>
            <a:off x="2051720" y="5589240"/>
            <a:ext cx="4800600" cy="523220"/>
          </a:xfrm>
          <a:prstGeom prst="rect">
            <a:avLst/>
          </a:prstGeom>
          <a:solidFill>
            <a:schemeClr val="bg1"/>
          </a:solidFill>
          <a:ln w="9525">
            <a:noFill/>
            <a:miter lim="800000"/>
            <a:headEnd/>
            <a:tailEnd/>
          </a:ln>
        </p:spPr>
        <p:txBody>
          <a:bodyPr>
            <a:spAutoFit/>
          </a:bodyPr>
          <a:lstStyle/>
          <a:p>
            <a:pPr algn="ctr"/>
            <a:r>
              <a:rPr lang="de-DE" sz="2800" b="1" dirty="0" smtClean="0">
                <a:solidFill>
                  <a:srgbClr val="002060"/>
                </a:solidFill>
                <a:latin typeface="Calibri" pitchFamily="34" charset="0"/>
                <a:cs typeface="Calibri" pitchFamily="34" charset="0"/>
              </a:rPr>
              <a:t>Information </a:t>
            </a:r>
            <a:r>
              <a:rPr lang="de-DE" sz="2800" b="1" dirty="0" err="1" smtClean="0">
                <a:solidFill>
                  <a:srgbClr val="002060"/>
                </a:solidFill>
                <a:latin typeface="Calibri" pitchFamily="34" charset="0"/>
                <a:cs typeface="Calibri" pitchFamily="34" charset="0"/>
              </a:rPr>
              <a:t>ethics</a:t>
            </a:r>
            <a:r>
              <a:rPr lang="de-DE" sz="2800" b="1" dirty="0" smtClean="0">
                <a:solidFill>
                  <a:srgbClr val="002060"/>
                </a:solidFill>
                <a:latin typeface="Calibri" pitchFamily="34" charset="0"/>
                <a:cs typeface="Calibri" pitchFamily="34" charset="0"/>
              </a:rPr>
              <a:t> </a:t>
            </a:r>
            <a:r>
              <a:rPr lang="de-DE" sz="2800" b="1" dirty="0" err="1" smtClean="0">
                <a:solidFill>
                  <a:srgbClr val="002060"/>
                </a:solidFill>
                <a:latin typeface="Calibri" pitchFamily="34" charset="0"/>
                <a:cs typeface="Calibri" pitchFamily="34" charset="0"/>
              </a:rPr>
              <a:t>polylemma</a:t>
            </a:r>
            <a:endParaRPr lang="de-DE" sz="2800" b="1" dirty="0">
              <a:solidFill>
                <a:srgbClr val="002060"/>
              </a:solidFill>
              <a:latin typeface="Calibri" pitchFamily="34" charset="0"/>
              <a:cs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13"/>
          <p:cNvSpPr txBox="1">
            <a:spLocks noChangeArrowheads="1"/>
          </p:cNvSpPr>
          <p:nvPr/>
        </p:nvSpPr>
        <p:spPr bwMode="auto">
          <a:xfrm>
            <a:off x="323528" y="1844824"/>
            <a:ext cx="7776864" cy="461665"/>
          </a:xfrm>
          <a:prstGeom prst="rect">
            <a:avLst/>
          </a:prstGeom>
          <a:solidFill>
            <a:schemeClr val="bg1"/>
          </a:solidFill>
          <a:ln w="9525">
            <a:noFill/>
            <a:miter lim="800000"/>
            <a:headEnd/>
            <a:tailEnd/>
          </a:ln>
        </p:spPr>
        <p:txBody>
          <a:bodyPr wrap="square">
            <a:spAutoFit/>
          </a:bodyPr>
          <a:lstStyle/>
          <a:p>
            <a:pPr algn="ctr"/>
            <a:endParaRPr lang="de-DE" sz="2400" b="1" dirty="0">
              <a:solidFill>
                <a:srgbClr val="002060"/>
              </a:solidFill>
              <a:latin typeface="Calibri" pitchFamily="34" charset="0"/>
              <a:cs typeface="Calibri" pitchFamily="34" charset="0"/>
            </a:endParaRPr>
          </a:p>
        </p:txBody>
      </p:sp>
      <p:sp>
        <p:nvSpPr>
          <p:cNvPr id="4" name="Textfeld 13"/>
          <p:cNvSpPr txBox="1">
            <a:spLocks noChangeArrowheads="1"/>
          </p:cNvSpPr>
          <p:nvPr/>
        </p:nvSpPr>
        <p:spPr bwMode="auto">
          <a:xfrm>
            <a:off x="1691680" y="2348880"/>
            <a:ext cx="5725144" cy="2123658"/>
          </a:xfrm>
          <a:prstGeom prst="rect">
            <a:avLst/>
          </a:prstGeom>
          <a:solidFill>
            <a:srgbClr val="002060"/>
          </a:solidFill>
          <a:ln w="9525">
            <a:noFill/>
            <a:miter lim="800000"/>
            <a:headEnd/>
            <a:tailEnd/>
          </a:ln>
        </p:spPr>
        <p:txBody>
          <a:bodyPr wrap="square">
            <a:spAutoFit/>
          </a:bodyPr>
          <a:lstStyle/>
          <a:p>
            <a:pPr algn="ctr"/>
            <a:r>
              <a:rPr lang="de-DE" sz="4400" b="1" dirty="0" err="1" smtClean="0">
                <a:solidFill>
                  <a:schemeClr val="bg1"/>
                </a:solidFill>
                <a:latin typeface="Calibri" pitchFamily="34" charset="0"/>
                <a:cs typeface="Calibri" pitchFamily="34" charset="0"/>
              </a:rPr>
              <a:t>Polylemmas</a:t>
            </a:r>
            <a:r>
              <a:rPr lang="de-DE" sz="4400" b="1" dirty="0" smtClean="0">
                <a:solidFill>
                  <a:schemeClr val="bg1"/>
                </a:solidFill>
                <a:latin typeface="Calibri" pitchFamily="34" charset="0"/>
                <a:cs typeface="Calibri" pitchFamily="34" charset="0"/>
              </a:rPr>
              <a:t> - </a:t>
            </a:r>
            <a:r>
              <a:rPr lang="de-DE" sz="4400" b="1" dirty="0" err="1" smtClean="0">
                <a:solidFill>
                  <a:schemeClr val="bg1"/>
                </a:solidFill>
                <a:latin typeface="Calibri" pitchFamily="34" charset="0"/>
                <a:cs typeface="Calibri" pitchFamily="34" charset="0"/>
              </a:rPr>
              <a:t>regulatory</a:t>
            </a:r>
            <a:r>
              <a:rPr lang="de-DE" sz="4400" b="1" dirty="0" smtClean="0">
                <a:solidFill>
                  <a:schemeClr val="bg1"/>
                </a:solidFill>
                <a:latin typeface="Calibri" pitchFamily="34" charset="0"/>
                <a:cs typeface="Calibri" pitchFamily="34" charset="0"/>
              </a:rPr>
              <a:t> </a:t>
            </a:r>
            <a:r>
              <a:rPr lang="de-DE" sz="4400" b="1" dirty="0" err="1" smtClean="0">
                <a:solidFill>
                  <a:schemeClr val="bg1"/>
                </a:solidFill>
                <a:latin typeface="Calibri" pitchFamily="34" charset="0"/>
                <a:cs typeface="Calibri" pitchFamily="34" charset="0"/>
              </a:rPr>
              <a:t>contradictions</a:t>
            </a:r>
            <a:endParaRPr lang="de-DE" sz="4400" b="1" dirty="0">
              <a:solidFill>
                <a:schemeClr val="bg1"/>
              </a:solidFill>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5"/>
          <p:cNvSpPr>
            <a:spLocks noChangeArrowheads="1"/>
          </p:cNvSpPr>
          <p:nvPr/>
        </p:nvSpPr>
        <p:spPr bwMode="auto">
          <a:xfrm>
            <a:off x="1446548" y="1647517"/>
            <a:ext cx="1325252" cy="519351"/>
          </a:xfrm>
          <a:prstGeom prst="ellipse">
            <a:avLst/>
          </a:prstGeom>
          <a:solidFill>
            <a:schemeClr val="tx2">
              <a:lumMod val="75000"/>
            </a:schemeClr>
          </a:solidFill>
          <a:ln w="9525">
            <a:noFill/>
            <a:round/>
            <a:headEnd/>
            <a:tailEnd/>
          </a:ln>
        </p:spPr>
        <p:txBody>
          <a:bodyPr wrap="square" lIns="0" tIns="0" rIns="0" bIns="0" anchor="ctr">
            <a:spAutoFit/>
          </a:bodyPr>
          <a:lstStyle/>
          <a:p>
            <a:pPr algn="ctr" eaLnBrk="0" hangingPunct="0">
              <a:buFont typeface="Wingdings" pitchFamily="2" charset="2"/>
              <a:buNone/>
            </a:pPr>
            <a:r>
              <a:rPr lang="de-DE" sz="2400" dirty="0" err="1" smtClean="0">
                <a:solidFill>
                  <a:schemeClr val="bg1"/>
                </a:solidFill>
                <a:latin typeface="+mn-lt"/>
              </a:rPr>
              <a:t>K&amp;I</a:t>
            </a:r>
            <a:endParaRPr lang="de-DE" sz="2400" dirty="0">
              <a:solidFill>
                <a:schemeClr val="bg1"/>
              </a:solidFill>
              <a:latin typeface="+mn-lt"/>
            </a:endParaRPr>
          </a:p>
        </p:txBody>
      </p:sp>
      <p:grpSp>
        <p:nvGrpSpPr>
          <p:cNvPr id="5" name="Group 6"/>
          <p:cNvGrpSpPr>
            <a:grpSpLocks/>
          </p:cNvGrpSpPr>
          <p:nvPr/>
        </p:nvGrpSpPr>
        <p:grpSpPr bwMode="auto">
          <a:xfrm>
            <a:off x="1623687" y="1124744"/>
            <a:ext cx="1299019" cy="459595"/>
            <a:chOff x="2256" y="432"/>
            <a:chExt cx="1056" cy="768"/>
          </a:xfrm>
        </p:grpSpPr>
        <p:sp>
          <p:nvSpPr>
            <p:cNvPr id="6" name="Rectangle 7"/>
            <p:cNvSpPr>
              <a:spLocks noChangeArrowheads="1"/>
            </p:cNvSpPr>
            <p:nvPr/>
          </p:nvSpPr>
          <p:spPr bwMode="auto">
            <a:xfrm>
              <a:off x="2256" y="432"/>
              <a:ext cx="1056" cy="480"/>
            </a:xfrm>
            <a:prstGeom prst="rect">
              <a:avLst/>
            </a:prstGeom>
            <a:solidFill>
              <a:schemeClr val="bg1">
                <a:lumMod val="85000"/>
              </a:schemeClr>
            </a:solidFill>
            <a:ln w="9525">
              <a:noFill/>
              <a:miter lim="800000"/>
              <a:headEnd/>
              <a:tailEnd/>
            </a:ln>
          </p:spPr>
          <p:txBody>
            <a:bodyPr wrap="none" lIns="0" tIns="0" rIns="0" bIns="0" anchor="ctr"/>
            <a:lstStyle/>
            <a:p>
              <a:pPr algn="ctr" eaLnBrk="0" hangingPunct="0">
                <a:buFont typeface="Wingdings" pitchFamily="2" charset="2"/>
                <a:buNone/>
              </a:pPr>
              <a:r>
                <a:rPr lang="de-DE" sz="2000" dirty="0" err="1" smtClean="0">
                  <a:solidFill>
                    <a:schemeClr val="tx2">
                      <a:lumMod val="75000"/>
                    </a:schemeClr>
                  </a:solidFill>
                  <a:latin typeface="+mn-lt"/>
                </a:rPr>
                <a:t>law</a:t>
              </a:r>
              <a:endParaRPr lang="de-DE" sz="2000" dirty="0">
                <a:solidFill>
                  <a:schemeClr val="tx2">
                    <a:lumMod val="75000"/>
                  </a:schemeClr>
                </a:solidFill>
                <a:latin typeface="+mn-lt"/>
              </a:endParaRPr>
            </a:p>
          </p:txBody>
        </p:sp>
        <p:sp>
          <p:nvSpPr>
            <p:cNvPr id="7" name="AutoShape 8"/>
            <p:cNvSpPr>
              <a:spLocks noChangeArrowheads="1"/>
            </p:cNvSpPr>
            <p:nvPr/>
          </p:nvSpPr>
          <p:spPr bwMode="auto">
            <a:xfrm>
              <a:off x="2736" y="960"/>
              <a:ext cx="96" cy="240"/>
            </a:xfrm>
            <a:prstGeom prst="downArrow">
              <a:avLst>
                <a:gd name="adj1" fmla="val 50000"/>
                <a:gd name="adj2" fmla="val 62500"/>
              </a:avLst>
            </a:prstGeom>
            <a:solidFill>
              <a:schemeClr val="tx2">
                <a:lumMod val="75000"/>
              </a:schemeClr>
            </a:solidFill>
            <a:ln w="9525">
              <a:noFill/>
              <a:miter lim="800000"/>
              <a:headEnd/>
              <a:tailEnd/>
            </a:ln>
          </p:spPr>
          <p:txBody>
            <a:bodyPr wrap="none" lIns="0" tIns="0" rIns="0" bIns="0" anchor="ctr"/>
            <a:lstStyle/>
            <a:p>
              <a:pPr algn="ctr" eaLnBrk="0" hangingPunct="0"/>
              <a:endParaRPr lang="de-DE" dirty="0">
                <a:solidFill>
                  <a:schemeClr val="tx2">
                    <a:lumMod val="75000"/>
                  </a:schemeClr>
                </a:solidFill>
                <a:latin typeface="+mn-lt"/>
              </a:endParaRPr>
            </a:p>
          </p:txBody>
        </p:sp>
      </p:grpSp>
      <p:grpSp>
        <p:nvGrpSpPr>
          <p:cNvPr id="8" name="Group 9"/>
          <p:cNvGrpSpPr>
            <a:grpSpLocks/>
          </p:cNvGrpSpPr>
          <p:nvPr/>
        </p:nvGrpSpPr>
        <p:grpSpPr bwMode="auto">
          <a:xfrm>
            <a:off x="1547664" y="2245008"/>
            <a:ext cx="1299019" cy="488320"/>
            <a:chOff x="2256" y="2304"/>
            <a:chExt cx="1056" cy="816"/>
          </a:xfrm>
        </p:grpSpPr>
        <p:sp>
          <p:nvSpPr>
            <p:cNvPr id="9" name="Rectangle 10"/>
            <p:cNvSpPr>
              <a:spLocks noChangeArrowheads="1"/>
            </p:cNvSpPr>
            <p:nvPr/>
          </p:nvSpPr>
          <p:spPr bwMode="auto">
            <a:xfrm>
              <a:off x="2256" y="2640"/>
              <a:ext cx="1056" cy="480"/>
            </a:xfrm>
            <a:prstGeom prst="rect">
              <a:avLst/>
            </a:prstGeom>
            <a:solidFill>
              <a:schemeClr val="bg1">
                <a:lumMod val="85000"/>
              </a:schemeClr>
            </a:solidFill>
            <a:ln w="9525">
              <a:noFill/>
              <a:miter lim="800000"/>
              <a:headEnd/>
              <a:tailEnd/>
            </a:ln>
          </p:spPr>
          <p:txBody>
            <a:bodyPr wrap="none" lIns="0" tIns="0" rIns="0" bIns="0" anchor="ctr"/>
            <a:lstStyle/>
            <a:p>
              <a:pPr algn="ctr" eaLnBrk="0" hangingPunct="0">
                <a:buFont typeface="Wingdings" pitchFamily="2" charset="2"/>
                <a:buNone/>
              </a:pPr>
              <a:r>
                <a:rPr lang="de-DE" sz="2000" dirty="0" err="1" smtClean="0">
                  <a:solidFill>
                    <a:schemeClr val="tx2">
                      <a:lumMod val="75000"/>
                    </a:schemeClr>
                  </a:solidFill>
                  <a:latin typeface="+mn-lt"/>
                </a:rPr>
                <a:t>technology</a:t>
              </a:r>
              <a:endParaRPr lang="de-DE" sz="2000" dirty="0">
                <a:solidFill>
                  <a:schemeClr val="tx2">
                    <a:lumMod val="75000"/>
                  </a:schemeClr>
                </a:solidFill>
                <a:latin typeface="+mn-lt"/>
              </a:endParaRPr>
            </a:p>
          </p:txBody>
        </p:sp>
        <p:sp>
          <p:nvSpPr>
            <p:cNvPr id="10" name="AutoShape 11"/>
            <p:cNvSpPr>
              <a:spLocks noChangeArrowheads="1"/>
            </p:cNvSpPr>
            <p:nvPr/>
          </p:nvSpPr>
          <p:spPr bwMode="auto">
            <a:xfrm flipV="1">
              <a:off x="2784" y="2304"/>
              <a:ext cx="96" cy="240"/>
            </a:xfrm>
            <a:prstGeom prst="downArrow">
              <a:avLst>
                <a:gd name="adj1" fmla="val 50000"/>
                <a:gd name="adj2" fmla="val 62500"/>
              </a:avLst>
            </a:prstGeom>
            <a:solidFill>
              <a:schemeClr val="tx2">
                <a:lumMod val="75000"/>
              </a:schemeClr>
            </a:solidFill>
            <a:ln w="9525">
              <a:noFill/>
              <a:miter lim="800000"/>
              <a:headEnd/>
              <a:tailEnd/>
            </a:ln>
          </p:spPr>
          <p:txBody>
            <a:bodyPr wrap="none" lIns="0" tIns="0" rIns="0" bIns="0" anchor="ctr"/>
            <a:lstStyle/>
            <a:p>
              <a:pPr algn="ctr" eaLnBrk="0" hangingPunct="0"/>
              <a:endParaRPr lang="de-DE" dirty="0">
                <a:solidFill>
                  <a:schemeClr val="tx2">
                    <a:lumMod val="75000"/>
                  </a:schemeClr>
                </a:solidFill>
                <a:latin typeface="+mn-lt"/>
              </a:endParaRPr>
            </a:p>
          </p:txBody>
        </p:sp>
      </p:grpSp>
      <p:grpSp>
        <p:nvGrpSpPr>
          <p:cNvPr id="11" name="Group 12"/>
          <p:cNvGrpSpPr>
            <a:grpSpLocks/>
          </p:cNvGrpSpPr>
          <p:nvPr/>
        </p:nvGrpSpPr>
        <p:grpSpPr bwMode="auto">
          <a:xfrm>
            <a:off x="179512" y="1628800"/>
            <a:ext cx="1179697" cy="635534"/>
            <a:chOff x="1082" y="1536"/>
            <a:chExt cx="959" cy="1062"/>
          </a:xfrm>
        </p:grpSpPr>
        <p:sp>
          <p:nvSpPr>
            <p:cNvPr id="13" name="Rectangle 13"/>
            <p:cNvSpPr>
              <a:spLocks noChangeArrowheads="1"/>
            </p:cNvSpPr>
            <p:nvPr/>
          </p:nvSpPr>
          <p:spPr bwMode="auto">
            <a:xfrm>
              <a:off x="1082" y="1536"/>
              <a:ext cx="646" cy="1062"/>
            </a:xfrm>
            <a:prstGeom prst="rect">
              <a:avLst/>
            </a:prstGeom>
            <a:solidFill>
              <a:schemeClr val="bg1">
                <a:lumMod val="85000"/>
              </a:schemeClr>
            </a:solidFill>
            <a:ln w="9525">
              <a:noFill/>
              <a:miter lim="800000"/>
              <a:headEnd/>
              <a:tailEnd/>
            </a:ln>
          </p:spPr>
          <p:txBody>
            <a:bodyPr wrap="none" lIns="0" tIns="0" rIns="0" bIns="0" anchor="ctr"/>
            <a:lstStyle/>
            <a:p>
              <a:pPr algn="ctr" eaLnBrk="0" hangingPunct="0">
                <a:buFont typeface="Wingdings" pitchFamily="2" charset="2"/>
                <a:buNone/>
              </a:pPr>
              <a:r>
                <a:rPr lang="de-DE" sz="2000" dirty="0" err="1" smtClean="0">
                  <a:solidFill>
                    <a:schemeClr val="tx2">
                      <a:lumMod val="75000"/>
                    </a:schemeClr>
                  </a:solidFill>
                </a:rPr>
                <a:t>norms</a:t>
              </a:r>
              <a:endParaRPr lang="de-DE" sz="2000" dirty="0">
                <a:solidFill>
                  <a:schemeClr val="tx2">
                    <a:lumMod val="75000"/>
                  </a:schemeClr>
                </a:solidFill>
                <a:latin typeface="+mn-lt"/>
              </a:endParaRPr>
            </a:p>
          </p:txBody>
        </p:sp>
        <p:sp>
          <p:nvSpPr>
            <p:cNvPr id="14" name="AutoShape 14"/>
            <p:cNvSpPr>
              <a:spLocks noChangeArrowheads="1"/>
            </p:cNvSpPr>
            <p:nvPr/>
          </p:nvSpPr>
          <p:spPr bwMode="auto">
            <a:xfrm rot="16200000">
              <a:off x="1838" y="1935"/>
              <a:ext cx="165" cy="240"/>
            </a:xfrm>
            <a:prstGeom prst="downArrow">
              <a:avLst>
                <a:gd name="adj1" fmla="val 50000"/>
                <a:gd name="adj2" fmla="val 62500"/>
              </a:avLst>
            </a:prstGeom>
            <a:solidFill>
              <a:schemeClr val="tx2">
                <a:lumMod val="75000"/>
              </a:schemeClr>
            </a:solidFill>
            <a:ln w="9525">
              <a:noFill/>
              <a:miter lim="800000"/>
              <a:headEnd/>
              <a:tailEnd/>
            </a:ln>
          </p:spPr>
          <p:txBody>
            <a:bodyPr wrap="none" lIns="0" tIns="0" rIns="0" bIns="0" anchor="ctr"/>
            <a:lstStyle/>
            <a:p>
              <a:pPr algn="ctr" eaLnBrk="0" hangingPunct="0"/>
              <a:endParaRPr lang="de-DE" dirty="0">
                <a:solidFill>
                  <a:schemeClr val="tx2">
                    <a:lumMod val="75000"/>
                  </a:schemeClr>
                </a:solidFill>
                <a:latin typeface="+mn-lt"/>
              </a:endParaRPr>
            </a:p>
          </p:txBody>
        </p:sp>
      </p:grpSp>
      <p:grpSp>
        <p:nvGrpSpPr>
          <p:cNvPr id="15" name="Group 15"/>
          <p:cNvGrpSpPr>
            <a:grpSpLocks/>
          </p:cNvGrpSpPr>
          <p:nvPr/>
        </p:nvGrpSpPr>
        <p:grpSpPr bwMode="auto">
          <a:xfrm>
            <a:off x="2843808" y="1756688"/>
            <a:ext cx="1265195" cy="287247"/>
            <a:chOff x="3624" y="1488"/>
            <a:chExt cx="1416" cy="480"/>
          </a:xfrm>
        </p:grpSpPr>
        <p:sp>
          <p:nvSpPr>
            <p:cNvPr id="16" name="Rectangle 16"/>
            <p:cNvSpPr>
              <a:spLocks noChangeArrowheads="1"/>
            </p:cNvSpPr>
            <p:nvPr/>
          </p:nvSpPr>
          <p:spPr bwMode="auto">
            <a:xfrm>
              <a:off x="3984" y="1488"/>
              <a:ext cx="1056" cy="480"/>
            </a:xfrm>
            <a:prstGeom prst="rect">
              <a:avLst/>
            </a:prstGeom>
            <a:solidFill>
              <a:schemeClr val="bg1">
                <a:lumMod val="85000"/>
              </a:schemeClr>
            </a:solidFill>
            <a:ln w="9525">
              <a:noFill/>
              <a:miter lim="800000"/>
              <a:headEnd/>
              <a:tailEnd/>
            </a:ln>
          </p:spPr>
          <p:txBody>
            <a:bodyPr wrap="none" lIns="0" tIns="0" rIns="0" bIns="0" anchor="ctr"/>
            <a:lstStyle/>
            <a:p>
              <a:pPr algn="ctr" eaLnBrk="0" hangingPunct="0">
                <a:buFont typeface="Wingdings" pitchFamily="2" charset="2"/>
                <a:buNone/>
              </a:pPr>
              <a:r>
                <a:rPr lang="de-DE" sz="2000" dirty="0" err="1" smtClean="0">
                  <a:solidFill>
                    <a:schemeClr val="tx2">
                      <a:lumMod val="75000"/>
                    </a:schemeClr>
                  </a:solidFill>
                </a:rPr>
                <a:t>m</a:t>
              </a:r>
              <a:r>
                <a:rPr lang="de-DE" sz="2000" dirty="0" err="1" smtClean="0">
                  <a:solidFill>
                    <a:schemeClr val="tx2">
                      <a:lumMod val="75000"/>
                    </a:schemeClr>
                  </a:solidFill>
                  <a:latin typeface="+mn-lt"/>
                </a:rPr>
                <a:t>arket</a:t>
              </a:r>
              <a:endParaRPr lang="de-DE" sz="2000" dirty="0">
                <a:solidFill>
                  <a:schemeClr val="tx2">
                    <a:lumMod val="75000"/>
                  </a:schemeClr>
                </a:solidFill>
                <a:latin typeface="+mn-lt"/>
              </a:endParaRPr>
            </a:p>
          </p:txBody>
        </p:sp>
        <p:sp>
          <p:nvSpPr>
            <p:cNvPr id="17" name="AutoShape 17"/>
            <p:cNvSpPr>
              <a:spLocks noChangeArrowheads="1"/>
            </p:cNvSpPr>
            <p:nvPr/>
          </p:nvSpPr>
          <p:spPr bwMode="auto">
            <a:xfrm rot="5400000" flipH="1">
              <a:off x="3647" y="1612"/>
              <a:ext cx="193" cy="240"/>
            </a:xfrm>
            <a:prstGeom prst="downArrow">
              <a:avLst>
                <a:gd name="adj1" fmla="val 50000"/>
                <a:gd name="adj2" fmla="val 62500"/>
              </a:avLst>
            </a:prstGeom>
            <a:solidFill>
              <a:schemeClr val="tx2">
                <a:lumMod val="75000"/>
              </a:schemeClr>
            </a:solidFill>
            <a:ln w="9525">
              <a:noFill/>
              <a:miter lim="800000"/>
              <a:headEnd/>
              <a:tailEnd/>
            </a:ln>
          </p:spPr>
          <p:txBody>
            <a:bodyPr wrap="none" lIns="0" tIns="0" rIns="0" bIns="0" anchor="ctr"/>
            <a:lstStyle/>
            <a:p>
              <a:pPr algn="ctr" eaLnBrk="0" hangingPunct="0"/>
              <a:endParaRPr lang="de-DE" dirty="0">
                <a:solidFill>
                  <a:schemeClr val="tx2">
                    <a:lumMod val="75000"/>
                  </a:schemeClr>
                </a:solidFill>
                <a:latin typeface="+mn-lt"/>
              </a:endParaRPr>
            </a:p>
          </p:txBody>
        </p:sp>
      </p:grpSp>
      <p:sp>
        <p:nvSpPr>
          <p:cNvPr id="18" name="Rectangle 18"/>
          <p:cNvSpPr>
            <a:spLocks noChangeArrowheads="1"/>
          </p:cNvSpPr>
          <p:nvPr/>
        </p:nvSpPr>
        <p:spPr bwMode="auto">
          <a:xfrm>
            <a:off x="971600" y="5517232"/>
            <a:ext cx="7010400" cy="430213"/>
          </a:xfrm>
          <a:prstGeom prst="rect">
            <a:avLst/>
          </a:prstGeom>
          <a:solidFill>
            <a:srgbClr val="E9E9E9"/>
          </a:solidFill>
          <a:ln w="9525">
            <a:noFill/>
            <a:miter lim="800000"/>
            <a:headEnd/>
            <a:tailEnd/>
          </a:ln>
        </p:spPr>
        <p:txBody>
          <a:bodyPr lIns="0" tIns="0" rIns="0" bIns="0" anchor="ctr">
            <a:spAutoFit/>
          </a:bodyPr>
          <a:lstStyle/>
          <a:p>
            <a:pPr algn="ctr" eaLnBrk="0" hangingPunct="0">
              <a:buFont typeface="Wingdings" pitchFamily="2" charset="2"/>
              <a:buNone/>
            </a:pPr>
            <a:r>
              <a:rPr lang="de-DE" sz="1400" dirty="0" err="1" smtClean="0">
                <a:solidFill>
                  <a:schemeClr val="tx2">
                    <a:lumMod val="75000"/>
                  </a:schemeClr>
                </a:solidFill>
              </a:rPr>
              <a:t>According</a:t>
            </a:r>
            <a:r>
              <a:rPr lang="de-DE" sz="1400" dirty="0" smtClean="0">
                <a:solidFill>
                  <a:schemeClr val="tx2">
                    <a:lumMod val="75000"/>
                  </a:schemeClr>
                </a:solidFill>
              </a:rPr>
              <a:t> </a:t>
            </a:r>
            <a:r>
              <a:rPr lang="de-DE" sz="1400" dirty="0" err="1" smtClean="0">
                <a:solidFill>
                  <a:schemeClr val="tx2">
                    <a:lumMod val="75000"/>
                  </a:schemeClr>
                </a:solidFill>
              </a:rPr>
              <a:t>to</a:t>
            </a:r>
            <a:r>
              <a:rPr lang="de-DE" sz="1400" dirty="0" smtClean="0">
                <a:solidFill>
                  <a:schemeClr val="tx2">
                    <a:lumMod val="75000"/>
                  </a:schemeClr>
                </a:solidFill>
              </a:rPr>
              <a:t>: </a:t>
            </a:r>
            <a:r>
              <a:rPr lang="en-GB" sz="1400" dirty="0">
                <a:solidFill>
                  <a:schemeClr val="tx2">
                    <a:lumMod val="75000"/>
                  </a:schemeClr>
                </a:solidFill>
              </a:rPr>
              <a:t>Lawrence</a:t>
            </a:r>
            <a:r>
              <a:rPr lang="de-DE" sz="1400" dirty="0">
                <a:solidFill>
                  <a:schemeClr val="tx2">
                    <a:lumMod val="75000"/>
                  </a:schemeClr>
                </a:solidFill>
              </a:rPr>
              <a:t> </a:t>
            </a:r>
            <a:r>
              <a:rPr lang="en-GB" sz="1400" dirty="0">
                <a:solidFill>
                  <a:schemeClr val="tx2">
                    <a:lumMod val="75000"/>
                  </a:schemeClr>
                </a:solidFill>
              </a:rPr>
              <a:t>Lessig: Code and other laws of cyberspace. Basic Books, Perseus Books Group: New York 1999,  second edition 2006</a:t>
            </a:r>
            <a:endParaRPr lang="de-DE" sz="1400" dirty="0">
              <a:solidFill>
                <a:schemeClr val="tx2">
                  <a:lumMod val="75000"/>
                </a:schemeClr>
              </a:solidFill>
            </a:endParaRPr>
          </a:p>
        </p:txBody>
      </p:sp>
      <p:sp>
        <p:nvSpPr>
          <p:cNvPr id="19" name="Oval 5"/>
          <p:cNvSpPr>
            <a:spLocks noChangeArrowheads="1"/>
          </p:cNvSpPr>
          <p:nvPr/>
        </p:nvSpPr>
        <p:spPr bwMode="auto">
          <a:xfrm>
            <a:off x="5623012" y="3351301"/>
            <a:ext cx="1289458" cy="519351"/>
          </a:xfrm>
          <a:prstGeom prst="ellipse">
            <a:avLst/>
          </a:prstGeom>
          <a:solidFill>
            <a:schemeClr val="tx2">
              <a:lumMod val="75000"/>
            </a:schemeClr>
          </a:solidFill>
          <a:ln w="9525">
            <a:noFill/>
            <a:round/>
            <a:headEnd/>
            <a:tailEnd/>
          </a:ln>
        </p:spPr>
        <p:txBody>
          <a:bodyPr wrap="square" lIns="0" tIns="0" rIns="0" bIns="0" anchor="ctr">
            <a:spAutoFit/>
          </a:bodyPr>
          <a:lstStyle/>
          <a:p>
            <a:pPr algn="ctr" eaLnBrk="0" hangingPunct="0">
              <a:buFont typeface="Wingdings" pitchFamily="2" charset="2"/>
              <a:buNone/>
            </a:pPr>
            <a:r>
              <a:rPr lang="de-DE" sz="2400" dirty="0" smtClean="0">
                <a:solidFill>
                  <a:schemeClr val="bg1"/>
                </a:solidFill>
                <a:latin typeface="+mn-lt"/>
              </a:rPr>
              <a:t>W&amp;I</a:t>
            </a:r>
            <a:endParaRPr lang="de-DE" sz="2400" dirty="0">
              <a:solidFill>
                <a:schemeClr val="bg1"/>
              </a:solidFill>
              <a:latin typeface="+mn-lt"/>
            </a:endParaRPr>
          </a:p>
        </p:txBody>
      </p:sp>
      <p:grpSp>
        <p:nvGrpSpPr>
          <p:cNvPr id="20" name="Group 6"/>
          <p:cNvGrpSpPr>
            <a:grpSpLocks/>
          </p:cNvGrpSpPr>
          <p:nvPr/>
        </p:nvGrpSpPr>
        <p:grpSpPr bwMode="auto">
          <a:xfrm>
            <a:off x="5436032" y="1917117"/>
            <a:ext cx="1735716" cy="1371006"/>
            <a:chOff x="1960" y="-1091"/>
            <a:chExt cx="1411" cy="2291"/>
          </a:xfrm>
          <a:solidFill>
            <a:schemeClr val="bg1">
              <a:lumMod val="85000"/>
            </a:schemeClr>
          </a:solidFill>
        </p:grpSpPr>
        <p:sp>
          <p:nvSpPr>
            <p:cNvPr id="21" name="Rectangle 7"/>
            <p:cNvSpPr>
              <a:spLocks noChangeArrowheads="1"/>
            </p:cNvSpPr>
            <p:nvPr/>
          </p:nvSpPr>
          <p:spPr bwMode="auto">
            <a:xfrm>
              <a:off x="1960" y="-1091"/>
              <a:ext cx="1411" cy="1683"/>
            </a:xfrm>
            <a:prstGeom prst="rect">
              <a:avLst/>
            </a:prstGeom>
            <a:grpFill/>
            <a:ln w="9525">
              <a:noFill/>
              <a:miter lim="800000"/>
              <a:headEnd/>
              <a:tailEnd/>
            </a:ln>
          </p:spPr>
          <p:txBody>
            <a:bodyPr wrap="none" lIns="0" tIns="0" rIns="0" bIns="0" anchor="ctr"/>
            <a:lstStyle/>
            <a:p>
              <a:pPr algn="ctr" eaLnBrk="0" hangingPunct="0">
                <a:buFont typeface="Wingdings" pitchFamily="2" charset="2"/>
                <a:buNone/>
              </a:pPr>
              <a:r>
                <a:rPr lang="de-DE" sz="2000" dirty="0" smtClean="0">
                  <a:solidFill>
                    <a:schemeClr val="tx2">
                      <a:lumMod val="75000"/>
                    </a:schemeClr>
                  </a:solidFill>
                  <a:latin typeface="+mn-lt"/>
                </a:rPr>
                <a:t>Copyright</a:t>
              </a:r>
              <a:br>
                <a:rPr lang="de-DE" sz="2000" dirty="0" smtClean="0">
                  <a:solidFill>
                    <a:schemeClr val="tx2">
                      <a:lumMod val="75000"/>
                    </a:schemeClr>
                  </a:solidFill>
                  <a:latin typeface="+mn-lt"/>
                </a:rPr>
              </a:br>
              <a:r>
                <a:rPr lang="de-DE" sz="2000" dirty="0" err="1" smtClean="0">
                  <a:solidFill>
                    <a:schemeClr val="tx2">
                      <a:lumMod val="75000"/>
                    </a:schemeClr>
                  </a:solidFill>
                  <a:latin typeface="+mn-lt"/>
                </a:rPr>
                <a:t>data</a:t>
              </a:r>
              <a:r>
                <a:rPr lang="de-DE" sz="2000" dirty="0" smtClean="0">
                  <a:solidFill>
                    <a:schemeClr val="tx2">
                      <a:lumMod val="75000"/>
                    </a:schemeClr>
                  </a:solidFill>
                  <a:latin typeface="+mn-lt"/>
                </a:rPr>
                <a:t> </a:t>
              </a:r>
              <a:r>
                <a:rPr lang="de-DE" sz="2000" dirty="0" err="1" smtClean="0">
                  <a:solidFill>
                    <a:schemeClr val="tx2">
                      <a:lumMod val="75000"/>
                    </a:schemeClr>
                  </a:solidFill>
                  <a:latin typeface="+mn-lt"/>
                </a:rPr>
                <a:t>protection</a:t>
              </a:r>
              <a:r>
                <a:rPr lang="de-DE" sz="2000" dirty="0" smtClean="0">
                  <a:solidFill>
                    <a:schemeClr val="tx2">
                      <a:lumMod val="75000"/>
                    </a:schemeClr>
                  </a:solidFill>
                  <a:latin typeface="+mn-lt"/>
                </a:rPr>
                <a:t> </a:t>
              </a:r>
            </a:p>
            <a:p>
              <a:pPr algn="ctr" eaLnBrk="0" hangingPunct="0">
                <a:buFont typeface="Wingdings" pitchFamily="2" charset="2"/>
                <a:buNone/>
              </a:pPr>
              <a:r>
                <a:rPr lang="de-DE" sz="2000" dirty="0" err="1" smtClean="0">
                  <a:solidFill>
                    <a:schemeClr val="tx2">
                      <a:lumMod val="75000"/>
                    </a:schemeClr>
                  </a:solidFill>
                  <a:latin typeface="+mn-lt"/>
                </a:rPr>
                <a:t>law</a:t>
              </a:r>
              <a:endParaRPr lang="de-DE" sz="2000" dirty="0">
                <a:solidFill>
                  <a:schemeClr val="tx2">
                    <a:lumMod val="75000"/>
                  </a:schemeClr>
                </a:solidFill>
                <a:latin typeface="+mn-lt"/>
              </a:endParaRPr>
            </a:p>
          </p:txBody>
        </p:sp>
        <p:sp>
          <p:nvSpPr>
            <p:cNvPr id="22" name="AutoShape 8"/>
            <p:cNvSpPr>
              <a:spLocks noChangeArrowheads="1"/>
            </p:cNvSpPr>
            <p:nvPr/>
          </p:nvSpPr>
          <p:spPr bwMode="auto">
            <a:xfrm>
              <a:off x="2736" y="593"/>
              <a:ext cx="44" cy="607"/>
            </a:xfrm>
            <a:prstGeom prst="downArrow">
              <a:avLst>
                <a:gd name="adj1" fmla="val 50000"/>
                <a:gd name="adj2" fmla="val 62500"/>
              </a:avLst>
            </a:prstGeom>
            <a:solidFill>
              <a:schemeClr val="tx2">
                <a:lumMod val="75000"/>
              </a:schemeClr>
            </a:solidFill>
            <a:ln w="38100">
              <a:solidFill>
                <a:schemeClr val="tx1"/>
              </a:solidFill>
              <a:miter lim="800000"/>
              <a:headEnd/>
              <a:tailEnd/>
            </a:ln>
          </p:spPr>
          <p:txBody>
            <a:bodyPr wrap="none" lIns="0" tIns="0" rIns="0" bIns="0" anchor="ctr"/>
            <a:lstStyle/>
            <a:p>
              <a:pPr algn="ctr" eaLnBrk="0" hangingPunct="0"/>
              <a:endParaRPr lang="de-DE" dirty="0">
                <a:solidFill>
                  <a:schemeClr val="tx2">
                    <a:lumMod val="75000"/>
                  </a:schemeClr>
                </a:solidFill>
                <a:latin typeface="+mn-lt"/>
              </a:endParaRPr>
            </a:p>
          </p:txBody>
        </p:sp>
      </p:grpSp>
      <p:grpSp>
        <p:nvGrpSpPr>
          <p:cNvPr id="23" name="Group 9"/>
          <p:cNvGrpSpPr>
            <a:grpSpLocks/>
          </p:cNvGrpSpPr>
          <p:nvPr/>
        </p:nvGrpSpPr>
        <p:grpSpPr bwMode="auto">
          <a:xfrm>
            <a:off x="5508105" y="3948792"/>
            <a:ext cx="1944216" cy="1496432"/>
            <a:chOff x="2256" y="2304"/>
            <a:chExt cx="1056" cy="816"/>
          </a:xfrm>
          <a:solidFill>
            <a:schemeClr val="bg1">
              <a:lumMod val="85000"/>
            </a:schemeClr>
          </a:solidFill>
        </p:grpSpPr>
        <p:sp>
          <p:nvSpPr>
            <p:cNvPr id="24" name="Rectangle 10"/>
            <p:cNvSpPr>
              <a:spLocks noChangeArrowheads="1"/>
            </p:cNvSpPr>
            <p:nvPr/>
          </p:nvSpPr>
          <p:spPr bwMode="auto">
            <a:xfrm>
              <a:off x="2256" y="2413"/>
              <a:ext cx="1056" cy="707"/>
            </a:xfrm>
            <a:prstGeom prst="rect">
              <a:avLst/>
            </a:prstGeom>
            <a:grpFill/>
            <a:ln w="9525">
              <a:noFill/>
              <a:miter lim="800000"/>
              <a:headEnd/>
              <a:tailEnd/>
            </a:ln>
          </p:spPr>
          <p:txBody>
            <a:bodyPr wrap="none" lIns="0" tIns="0" rIns="0" bIns="0" anchor="ctr"/>
            <a:lstStyle/>
            <a:p>
              <a:pPr algn="ctr" eaLnBrk="0" hangingPunct="0">
                <a:buFont typeface="Wingdings" pitchFamily="2" charset="2"/>
                <a:buNone/>
              </a:pPr>
              <a:r>
                <a:rPr lang="de-DE" sz="2000" dirty="0" smtClean="0">
                  <a:solidFill>
                    <a:schemeClr val="tx2">
                      <a:lumMod val="75000"/>
                    </a:schemeClr>
                  </a:solidFill>
                  <a:latin typeface="+mn-lt"/>
                </a:rPr>
                <a:t>Information </a:t>
              </a:r>
              <a:r>
                <a:rPr lang="de-DE" sz="2000" dirty="0" err="1" smtClean="0">
                  <a:solidFill>
                    <a:schemeClr val="tx2">
                      <a:lumMod val="75000"/>
                    </a:schemeClr>
                  </a:solidFill>
                  <a:latin typeface="+mn-lt"/>
                </a:rPr>
                <a:t>and</a:t>
              </a:r>
              <a:r>
                <a:rPr lang="de-DE" sz="2000" dirty="0" smtClean="0">
                  <a:solidFill>
                    <a:schemeClr val="tx2">
                      <a:lumMod val="75000"/>
                    </a:schemeClr>
                  </a:solidFill>
                  <a:latin typeface="+mn-lt"/>
                </a:rPr>
                <a:t> </a:t>
              </a:r>
            </a:p>
            <a:p>
              <a:pPr algn="ctr" eaLnBrk="0" hangingPunct="0">
                <a:buFont typeface="Wingdings" pitchFamily="2" charset="2"/>
                <a:buNone/>
              </a:pPr>
              <a:r>
                <a:rPr lang="de-DE" sz="2000" dirty="0" err="1" smtClean="0">
                  <a:solidFill>
                    <a:schemeClr val="tx2">
                      <a:lumMod val="75000"/>
                    </a:schemeClr>
                  </a:solidFill>
                  <a:latin typeface="+mn-lt"/>
                </a:rPr>
                <a:t>communication</a:t>
              </a:r>
              <a:r>
                <a:rPr lang="de-DE" sz="2000" dirty="0" smtClean="0">
                  <a:solidFill>
                    <a:schemeClr val="tx2">
                      <a:lumMod val="75000"/>
                    </a:schemeClr>
                  </a:solidFill>
                  <a:latin typeface="+mn-lt"/>
                </a:rPr>
                <a:t> </a:t>
              </a:r>
            </a:p>
            <a:p>
              <a:pPr algn="ctr" eaLnBrk="0" hangingPunct="0">
                <a:buFont typeface="Wingdings" pitchFamily="2" charset="2"/>
                <a:buNone/>
              </a:pPr>
              <a:r>
                <a:rPr lang="de-DE" sz="2000" dirty="0" err="1" smtClean="0">
                  <a:solidFill>
                    <a:schemeClr val="tx2">
                      <a:lumMod val="75000"/>
                    </a:schemeClr>
                  </a:solidFill>
                  <a:latin typeface="+mn-lt"/>
                </a:rPr>
                <a:t>technologies</a:t>
              </a:r>
              <a:endParaRPr lang="de-DE" sz="2000" dirty="0">
                <a:solidFill>
                  <a:schemeClr val="tx2">
                    <a:lumMod val="75000"/>
                  </a:schemeClr>
                </a:solidFill>
                <a:latin typeface="+mn-lt"/>
              </a:endParaRPr>
            </a:p>
          </p:txBody>
        </p:sp>
        <p:sp>
          <p:nvSpPr>
            <p:cNvPr id="25" name="AutoShape 11"/>
            <p:cNvSpPr>
              <a:spLocks noChangeArrowheads="1"/>
            </p:cNvSpPr>
            <p:nvPr/>
          </p:nvSpPr>
          <p:spPr bwMode="auto">
            <a:xfrm flipV="1">
              <a:off x="2708" y="2304"/>
              <a:ext cx="96" cy="240"/>
            </a:xfrm>
            <a:prstGeom prst="downArrow">
              <a:avLst>
                <a:gd name="adj1" fmla="val 50000"/>
                <a:gd name="adj2" fmla="val 62500"/>
              </a:avLst>
            </a:prstGeom>
            <a:solidFill>
              <a:schemeClr val="tx2">
                <a:lumMod val="75000"/>
              </a:schemeClr>
            </a:solidFill>
            <a:ln w="9525">
              <a:noFill/>
              <a:miter lim="800000"/>
              <a:headEnd/>
              <a:tailEnd/>
            </a:ln>
          </p:spPr>
          <p:txBody>
            <a:bodyPr wrap="none" lIns="0" tIns="0" rIns="0" bIns="0" anchor="ctr"/>
            <a:lstStyle/>
            <a:p>
              <a:pPr algn="ctr" eaLnBrk="0" hangingPunct="0"/>
              <a:endParaRPr lang="de-DE" dirty="0">
                <a:solidFill>
                  <a:schemeClr val="tx2">
                    <a:lumMod val="75000"/>
                  </a:schemeClr>
                </a:solidFill>
                <a:latin typeface="+mn-lt"/>
              </a:endParaRPr>
            </a:p>
          </p:txBody>
        </p:sp>
      </p:grpSp>
      <p:grpSp>
        <p:nvGrpSpPr>
          <p:cNvPr id="26" name="Group 12"/>
          <p:cNvGrpSpPr>
            <a:grpSpLocks/>
          </p:cNvGrpSpPr>
          <p:nvPr/>
        </p:nvGrpSpPr>
        <p:grpSpPr bwMode="auto">
          <a:xfrm>
            <a:off x="4139952" y="3260596"/>
            <a:ext cx="1395721" cy="515848"/>
            <a:chOff x="1082" y="1154"/>
            <a:chExt cx="959" cy="862"/>
          </a:xfrm>
          <a:solidFill>
            <a:schemeClr val="bg1">
              <a:lumMod val="85000"/>
            </a:schemeClr>
          </a:solidFill>
        </p:grpSpPr>
        <p:sp>
          <p:nvSpPr>
            <p:cNvPr id="27" name="Rectangle 13"/>
            <p:cNvSpPr>
              <a:spLocks noChangeArrowheads="1"/>
            </p:cNvSpPr>
            <p:nvPr/>
          </p:nvSpPr>
          <p:spPr bwMode="auto">
            <a:xfrm>
              <a:off x="1082" y="1154"/>
              <a:ext cx="792" cy="862"/>
            </a:xfrm>
            <a:prstGeom prst="rect">
              <a:avLst/>
            </a:prstGeom>
            <a:grpFill/>
            <a:ln w="9525">
              <a:noFill/>
              <a:miter lim="800000"/>
              <a:headEnd/>
              <a:tailEnd/>
            </a:ln>
          </p:spPr>
          <p:txBody>
            <a:bodyPr wrap="none" lIns="0" tIns="0" rIns="0" bIns="0" anchor="ctr"/>
            <a:lstStyle/>
            <a:p>
              <a:pPr algn="ctr" eaLnBrk="0" hangingPunct="0">
                <a:buFont typeface="Wingdings" pitchFamily="2" charset="2"/>
                <a:buNone/>
              </a:pPr>
              <a:r>
                <a:rPr lang="de-DE" dirty="0" smtClean="0">
                  <a:solidFill>
                    <a:schemeClr val="tx2">
                      <a:lumMod val="75000"/>
                    </a:schemeClr>
                  </a:solidFill>
                  <a:latin typeface="+mn-lt"/>
                </a:rPr>
                <a:t>Information</a:t>
              </a:r>
            </a:p>
            <a:p>
              <a:pPr algn="ctr" eaLnBrk="0" hangingPunct="0">
                <a:buFont typeface="Wingdings" pitchFamily="2" charset="2"/>
                <a:buNone/>
              </a:pPr>
              <a:r>
                <a:rPr lang="de-DE" dirty="0" err="1" smtClean="0">
                  <a:solidFill>
                    <a:schemeClr val="tx2">
                      <a:lumMod val="75000"/>
                    </a:schemeClr>
                  </a:solidFill>
                </a:rPr>
                <a:t>ethics</a:t>
              </a:r>
              <a:endParaRPr lang="de-DE" dirty="0">
                <a:solidFill>
                  <a:schemeClr val="tx2">
                    <a:lumMod val="75000"/>
                  </a:schemeClr>
                </a:solidFill>
                <a:latin typeface="+mn-lt"/>
              </a:endParaRPr>
            </a:p>
          </p:txBody>
        </p:sp>
        <p:sp>
          <p:nvSpPr>
            <p:cNvPr id="28" name="AutoShape 14"/>
            <p:cNvSpPr>
              <a:spLocks noChangeArrowheads="1"/>
            </p:cNvSpPr>
            <p:nvPr/>
          </p:nvSpPr>
          <p:spPr bwMode="auto">
            <a:xfrm rot="16200000">
              <a:off x="1838" y="1598"/>
              <a:ext cx="165" cy="240"/>
            </a:xfrm>
            <a:prstGeom prst="downArrow">
              <a:avLst>
                <a:gd name="adj1" fmla="val 50000"/>
                <a:gd name="adj2" fmla="val 62500"/>
              </a:avLst>
            </a:prstGeom>
            <a:solidFill>
              <a:schemeClr val="tx2">
                <a:lumMod val="75000"/>
              </a:schemeClr>
            </a:solidFill>
            <a:ln w="9525">
              <a:noFill/>
              <a:miter lim="800000"/>
              <a:headEnd/>
              <a:tailEnd/>
            </a:ln>
          </p:spPr>
          <p:txBody>
            <a:bodyPr wrap="none" lIns="0" tIns="0" rIns="0" bIns="0" anchor="ctr"/>
            <a:lstStyle/>
            <a:p>
              <a:pPr algn="ctr" eaLnBrk="0" hangingPunct="0"/>
              <a:endParaRPr lang="de-DE" dirty="0">
                <a:solidFill>
                  <a:schemeClr val="tx2">
                    <a:lumMod val="75000"/>
                  </a:schemeClr>
                </a:solidFill>
                <a:latin typeface="+mn-lt"/>
              </a:endParaRPr>
            </a:p>
          </p:txBody>
        </p:sp>
      </p:grpSp>
      <p:grpSp>
        <p:nvGrpSpPr>
          <p:cNvPr id="29" name="Group 15"/>
          <p:cNvGrpSpPr>
            <a:grpSpLocks/>
          </p:cNvGrpSpPr>
          <p:nvPr/>
        </p:nvGrpSpPr>
        <p:grpSpPr bwMode="auto">
          <a:xfrm>
            <a:off x="7236296" y="2996953"/>
            <a:ext cx="1782410" cy="1008498"/>
            <a:chOff x="3624" y="1405"/>
            <a:chExt cx="1323" cy="861"/>
          </a:xfrm>
          <a:solidFill>
            <a:schemeClr val="bg1">
              <a:lumMod val="85000"/>
            </a:schemeClr>
          </a:solidFill>
        </p:grpSpPr>
        <p:sp>
          <p:nvSpPr>
            <p:cNvPr id="30" name="Rectangle 16"/>
            <p:cNvSpPr>
              <a:spLocks noChangeArrowheads="1"/>
            </p:cNvSpPr>
            <p:nvPr/>
          </p:nvSpPr>
          <p:spPr bwMode="auto">
            <a:xfrm>
              <a:off x="3891" y="1405"/>
              <a:ext cx="1056" cy="861"/>
            </a:xfrm>
            <a:prstGeom prst="rect">
              <a:avLst/>
            </a:prstGeom>
            <a:grpFill/>
            <a:ln w="9525">
              <a:noFill/>
              <a:miter lim="800000"/>
              <a:headEnd/>
              <a:tailEnd/>
            </a:ln>
          </p:spPr>
          <p:txBody>
            <a:bodyPr wrap="none" lIns="0" tIns="0" rIns="0" bIns="0" anchor="ctr"/>
            <a:lstStyle/>
            <a:p>
              <a:pPr algn="ctr" eaLnBrk="0" hangingPunct="0">
                <a:buFont typeface="Wingdings" pitchFamily="2" charset="2"/>
                <a:buNone/>
              </a:pPr>
              <a:r>
                <a:rPr lang="de-DE" dirty="0" smtClean="0">
                  <a:solidFill>
                    <a:schemeClr val="tx2">
                      <a:lumMod val="75000"/>
                    </a:schemeClr>
                  </a:solidFill>
                  <a:latin typeface="+mn-lt"/>
                </a:rPr>
                <a:t>Information </a:t>
              </a:r>
            </a:p>
            <a:p>
              <a:pPr algn="ctr" eaLnBrk="0" hangingPunct="0">
                <a:buFont typeface="Wingdings" pitchFamily="2" charset="2"/>
                <a:buNone/>
              </a:pPr>
              <a:r>
                <a:rPr lang="de-DE" dirty="0" err="1" smtClean="0">
                  <a:solidFill>
                    <a:schemeClr val="tx2">
                      <a:lumMod val="75000"/>
                    </a:schemeClr>
                  </a:solidFill>
                </a:rPr>
                <a:t>market</a:t>
              </a:r>
              <a:r>
                <a:rPr lang="de-DE" dirty="0" smtClean="0">
                  <a:solidFill>
                    <a:schemeClr val="tx2">
                      <a:lumMod val="75000"/>
                    </a:schemeClr>
                  </a:solidFill>
                </a:rPr>
                <a:t>/</a:t>
              </a:r>
              <a:br>
                <a:rPr lang="de-DE" dirty="0" smtClean="0">
                  <a:solidFill>
                    <a:schemeClr val="tx2">
                      <a:lumMod val="75000"/>
                    </a:schemeClr>
                  </a:solidFill>
                </a:rPr>
              </a:br>
              <a:r>
                <a:rPr lang="de-DE" dirty="0" err="1" smtClean="0">
                  <a:solidFill>
                    <a:schemeClr val="tx2">
                      <a:lumMod val="75000"/>
                    </a:schemeClr>
                  </a:solidFill>
                  <a:latin typeface="+mn-lt"/>
                </a:rPr>
                <a:t>economy</a:t>
              </a:r>
              <a:endParaRPr lang="de-DE" dirty="0">
                <a:solidFill>
                  <a:schemeClr val="tx2">
                    <a:lumMod val="75000"/>
                  </a:schemeClr>
                </a:solidFill>
                <a:latin typeface="+mn-lt"/>
              </a:endParaRPr>
            </a:p>
          </p:txBody>
        </p:sp>
        <p:sp>
          <p:nvSpPr>
            <p:cNvPr id="31" name="AutoShape 17"/>
            <p:cNvSpPr>
              <a:spLocks noChangeArrowheads="1"/>
            </p:cNvSpPr>
            <p:nvPr/>
          </p:nvSpPr>
          <p:spPr bwMode="auto">
            <a:xfrm rot="5400000" flipH="1">
              <a:off x="3647" y="1612"/>
              <a:ext cx="193" cy="240"/>
            </a:xfrm>
            <a:prstGeom prst="downArrow">
              <a:avLst>
                <a:gd name="adj1" fmla="val 50000"/>
                <a:gd name="adj2" fmla="val 62500"/>
              </a:avLst>
            </a:prstGeom>
            <a:solidFill>
              <a:schemeClr val="tx2">
                <a:lumMod val="75000"/>
              </a:schemeClr>
            </a:solidFill>
            <a:ln w="9525">
              <a:noFill/>
              <a:miter lim="800000"/>
              <a:headEnd/>
              <a:tailEnd/>
            </a:ln>
          </p:spPr>
          <p:txBody>
            <a:bodyPr wrap="none" lIns="0" tIns="0" rIns="0" bIns="0" anchor="ctr"/>
            <a:lstStyle/>
            <a:p>
              <a:pPr algn="ctr" eaLnBrk="0" hangingPunct="0"/>
              <a:endParaRPr lang="de-DE" dirty="0">
                <a:solidFill>
                  <a:schemeClr val="tx2">
                    <a:lumMod val="75000"/>
                  </a:schemeClr>
                </a:solidFill>
                <a:latin typeface="+mn-lt"/>
              </a:endParaRPr>
            </a:p>
          </p:txBody>
        </p:sp>
      </p:grpSp>
      <p:grpSp>
        <p:nvGrpSpPr>
          <p:cNvPr id="34" name="Gruppieren 33"/>
          <p:cNvGrpSpPr/>
          <p:nvPr/>
        </p:nvGrpSpPr>
        <p:grpSpPr>
          <a:xfrm>
            <a:off x="395536" y="3789040"/>
            <a:ext cx="3312368" cy="1120190"/>
            <a:chOff x="395536" y="3789040"/>
            <a:chExt cx="3312368" cy="1120190"/>
          </a:xfrm>
        </p:grpSpPr>
        <p:sp>
          <p:nvSpPr>
            <p:cNvPr id="32" name="Oval 5"/>
            <p:cNvSpPr>
              <a:spLocks noChangeArrowheads="1"/>
            </p:cNvSpPr>
            <p:nvPr/>
          </p:nvSpPr>
          <p:spPr bwMode="auto">
            <a:xfrm>
              <a:off x="683568" y="3789040"/>
              <a:ext cx="1325252" cy="519351"/>
            </a:xfrm>
            <a:prstGeom prst="ellipse">
              <a:avLst/>
            </a:prstGeom>
            <a:solidFill>
              <a:schemeClr val="tx2">
                <a:lumMod val="75000"/>
              </a:schemeClr>
            </a:solidFill>
            <a:ln w="9525">
              <a:noFill/>
              <a:round/>
              <a:headEnd/>
              <a:tailEnd/>
            </a:ln>
          </p:spPr>
          <p:txBody>
            <a:bodyPr wrap="square" lIns="0" tIns="0" rIns="0" bIns="0" anchor="ctr">
              <a:spAutoFit/>
            </a:bodyPr>
            <a:lstStyle/>
            <a:p>
              <a:pPr algn="ctr" eaLnBrk="0" hangingPunct="0">
                <a:buFont typeface="Wingdings" pitchFamily="2" charset="2"/>
                <a:buNone/>
              </a:pPr>
              <a:r>
                <a:rPr lang="de-DE" sz="2400" dirty="0" err="1" smtClean="0">
                  <a:solidFill>
                    <a:schemeClr val="bg1"/>
                  </a:solidFill>
                </a:rPr>
                <a:t>K</a:t>
              </a:r>
              <a:r>
                <a:rPr lang="de-DE" sz="2400" dirty="0" err="1" smtClean="0">
                  <a:solidFill>
                    <a:schemeClr val="bg1"/>
                  </a:solidFill>
                  <a:latin typeface="+mn-lt"/>
                </a:rPr>
                <a:t>&amp;I</a:t>
              </a:r>
              <a:endParaRPr lang="de-DE" sz="2400" dirty="0">
                <a:solidFill>
                  <a:schemeClr val="bg1"/>
                </a:solidFill>
                <a:latin typeface="+mn-lt"/>
              </a:endParaRPr>
            </a:p>
          </p:txBody>
        </p:sp>
        <p:sp>
          <p:nvSpPr>
            <p:cNvPr id="33" name="Textfeld 32"/>
            <p:cNvSpPr txBox="1"/>
            <p:nvPr/>
          </p:nvSpPr>
          <p:spPr>
            <a:xfrm>
              <a:off x="395536" y="4509120"/>
              <a:ext cx="3312368" cy="400110"/>
            </a:xfrm>
            <a:prstGeom prst="rect">
              <a:avLst/>
            </a:prstGeom>
            <a:noFill/>
          </p:spPr>
          <p:txBody>
            <a:bodyPr wrap="square" rtlCol="0">
              <a:spAutoFit/>
            </a:bodyPr>
            <a:lstStyle/>
            <a:p>
              <a:pPr algn="ctr"/>
              <a:r>
                <a:rPr lang="en-US" sz="2000" b="1" dirty="0" smtClean="0"/>
                <a:t>Knowledge and Information</a:t>
              </a:r>
              <a:endParaRPr lang="en-US" sz="2000" b="1" dirty="0"/>
            </a:p>
          </p:txBody>
        </p:sp>
      </p:grpSp>
      <p:sp>
        <p:nvSpPr>
          <p:cNvPr id="35" name="Textfeld 13"/>
          <p:cNvSpPr txBox="1">
            <a:spLocks noChangeArrowheads="1"/>
          </p:cNvSpPr>
          <p:nvPr/>
        </p:nvSpPr>
        <p:spPr bwMode="auto">
          <a:xfrm>
            <a:off x="827584" y="0"/>
            <a:ext cx="7668344" cy="954107"/>
          </a:xfrm>
          <a:prstGeom prst="rect">
            <a:avLst/>
          </a:prstGeom>
          <a:solidFill>
            <a:schemeClr val="bg1"/>
          </a:solidFill>
          <a:ln w="9525">
            <a:noFill/>
            <a:miter lim="800000"/>
            <a:headEnd/>
            <a:tailEnd/>
          </a:ln>
        </p:spPr>
        <p:txBody>
          <a:bodyPr wrap="square">
            <a:spAutoFit/>
          </a:bodyPr>
          <a:lstStyle/>
          <a:p>
            <a:pPr algn="ctr"/>
            <a:r>
              <a:rPr lang="de-DE" sz="2800" b="1" dirty="0" smtClean="0">
                <a:solidFill>
                  <a:srgbClr val="002060"/>
                </a:solidFill>
                <a:latin typeface="Calibri" pitchFamily="34" charset="0"/>
                <a:cs typeface="Calibri" pitchFamily="34" charset="0"/>
              </a:rPr>
              <a:t>Information </a:t>
            </a:r>
            <a:r>
              <a:rPr lang="de-DE" sz="2800" b="1" dirty="0" err="1" smtClean="0">
                <a:solidFill>
                  <a:srgbClr val="002060"/>
                </a:solidFill>
                <a:latin typeface="Calibri" pitchFamily="34" charset="0"/>
                <a:cs typeface="Calibri" pitchFamily="34" charset="0"/>
              </a:rPr>
              <a:t>ethics</a:t>
            </a:r>
            <a:r>
              <a:rPr lang="de-DE" sz="2800" b="1" dirty="0" smtClean="0">
                <a:solidFill>
                  <a:srgbClr val="002060"/>
                </a:solidFill>
                <a:latin typeface="Calibri" pitchFamily="34" charset="0"/>
                <a:cs typeface="Calibri" pitchFamily="34" charset="0"/>
              </a:rPr>
              <a:t> </a:t>
            </a:r>
            <a:r>
              <a:rPr lang="de-DE" sz="2800" b="1" dirty="0" err="1" smtClean="0">
                <a:solidFill>
                  <a:srgbClr val="002060"/>
                </a:solidFill>
                <a:latin typeface="Calibri" pitchFamily="34" charset="0"/>
                <a:cs typeface="Calibri" pitchFamily="34" charset="0"/>
              </a:rPr>
              <a:t>polylemmas</a:t>
            </a:r>
            <a:r>
              <a:rPr lang="de-DE" sz="2800" b="1" dirty="0" smtClean="0">
                <a:solidFill>
                  <a:srgbClr val="002060"/>
                </a:solidFill>
                <a:latin typeface="Calibri" pitchFamily="34" charset="0"/>
                <a:cs typeface="Calibri" pitchFamily="34" charset="0"/>
              </a:rPr>
              <a:t> </a:t>
            </a:r>
            <a:r>
              <a:rPr lang="de-DE" sz="2800" b="1" dirty="0" err="1" smtClean="0">
                <a:solidFill>
                  <a:srgbClr val="002060"/>
                </a:solidFill>
                <a:latin typeface="Calibri" pitchFamily="34" charset="0"/>
                <a:cs typeface="Calibri" pitchFamily="34" charset="0"/>
              </a:rPr>
              <a:t>caused</a:t>
            </a:r>
            <a:r>
              <a:rPr lang="de-DE" sz="2800" b="1" dirty="0" smtClean="0">
                <a:solidFill>
                  <a:srgbClr val="002060"/>
                </a:solidFill>
                <a:latin typeface="Calibri" pitchFamily="34" charset="0"/>
                <a:cs typeface="Calibri" pitchFamily="34" charset="0"/>
              </a:rPr>
              <a:t> </a:t>
            </a:r>
            <a:r>
              <a:rPr lang="de-DE" sz="2800" b="1" dirty="0" err="1" smtClean="0">
                <a:solidFill>
                  <a:srgbClr val="002060"/>
                </a:solidFill>
                <a:latin typeface="Calibri" pitchFamily="34" charset="0"/>
                <a:cs typeface="Calibri" pitchFamily="34" charset="0"/>
              </a:rPr>
              <a:t>by</a:t>
            </a:r>
            <a:r>
              <a:rPr lang="de-DE" sz="2800" b="1" dirty="0" smtClean="0">
                <a:solidFill>
                  <a:srgbClr val="002060"/>
                </a:solidFill>
                <a:latin typeface="Calibri" pitchFamily="34" charset="0"/>
                <a:cs typeface="Calibri" pitchFamily="34" charset="0"/>
              </a:rPr>
              <a:t> </a:t>
            </a:r>
            <a:r>
              <a:rPr lang="de-DE" sz="2800" b="1" dirty="0" err="1" smtClean="0">
                <a:solidFill>
                  <a:srgbClr val="002060"/>
                </a:solidFill>
                <a:latin typeface="Calibri" pitchFamily="34" charset="0"/>
                <a:cs typeface="Calibri" pitchFamily="34" charset="0"/>
              </a:rPr>
              <a:t>regulatory</a:t>
            </a:r>
            <a:r>
              <a:rPr lang="de-DE" sz="2800" b="1" dirty="0" smtClean="0">
                <a:solidFill>
                  <a:srgbClr val="002060"/>
                </a:solidFill>
                <a:latin typeface="Calibri" pitchFamily="34" charset="0"/>
                <a:cs typeface="Calibri" pitchFamily="34" charset="0"/>
              </a:rPr>
              <a:t> </a:t>
            </a:r>
            <a:r>
              <a:rPr lang="de-DE" sz="2800" b="1" dirty="0" err="1" smtClean="0">
                <a:solidFill>
                  <a:srgbClr val="002060"/>
                </a:solidFill>
                <a:latin typeface="Calibri" pitchFamily="34" charset="0"/>
                <a:cs typeface="Calibri" pitchFamily="34" charset="0"/>
              </a:rPr>
              <a:t>contradictions</a:t>
            </a:r>
            <a:endParaRPr lang="de-DE" sz="2800" b="1" dirty="0">
              <a:solidFill>
                <a:srgbClr val="002060"/>
              </a:solidFill>
              <a:latin typeface="Calibri" pitchFamily="34" charset="0"/>
              <a:cs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7"/>
          <p:cNvSpPr>
            <a:spLocks noChangeArrowheads="1"/>
          </p:cNvSpPr>
          <p:nvPr/>
        </p:nvSpPr>
        <p:spPr bwMode="auto">
          <a:xfrm>
            <a:off x="3275856" y="1263069"/>
            <a:ext cx="2232248" cy="1157152"/>
          </a:xfrm>
          <a:prstGeom prst="rect">
            <a:avLst/>
          </a:prstGeom>
          <a:solidFill>
            <a:schemeClr val="bg1">
              <a:lumMod val="85000"/>
            </a:schemeClr>
          </a:solidFill>
          <a:ln w="9525">
            <a:noFill/>
            <a:miter lim="800000"/>
            <a:headEnd/>
            <a:tailEnd/>
          </a:ln>
        </p:spPr>
        <p:txBody>
          <a:bodyPr wrap="none" lIns="0" tIns="0" rIns="0" bIns="0" anchor="ctr"/>
          <a:lstStyle/>
          <a:p>
            <a:pPr algn="ctr" eaLnBrk="0" hangingPunct="0">
              <a:buFont typeface="Wingdings" pitchFamily="2" charset="2"/>
              <a:buNone/>
            </a:pPr>
            <a:r>
              <a:rPr lang="de-DE" sz="2400" b="1" dirty="0" smtClean="0">
                <a:solidFill>
                  <a:schemeClr val="tx2">
                    <a:lumMod val="75000"/>
                  </a:schemeClr>
                </a:solidFill>
                <a:latin typeface="+mn-lt"/>
              </a:rPr>
              <a:t>Copyright</a:t>
            </a:r>
            <a:br>
              <a:rPr lang="de-DE" sz="2400" b="1" dirty="0" smtClean="0">
                <a:solidFill>
                  <a:schemeClr val="tx2">
                    <a:lumMod val="75000"/>
                  </a:schemeClr>
                </a:solidFill>
                <a:latin typeface="+mn-lt"/>
              </a:rPr>
            </a:br>
            <a:r>
              <a:rPr lang="de-DE" sz="2400" b="1" dirty="0" err="1" smtClean="0">
                <a:solidFill>
                  <a:schemeClr val="tx2">
                    <a:lumMod val="75000"/>
                  </a:schemeClr>
                </a:solidFill>
                <a:latin typeface="+mn-lt"/>
              </a:rPr>
              <a:t>data</a:t>
            </a:r>
            <a:r>
              <a:rPr lang="de-DE" sz="2400" b="1" dirty="0" smtClean="0">
                <a:solidFill>
                  <a:schemeClr val="tx2">
                    <a:lumMod val="75000"/>
                  </a:schemeClr>
                </a:solidFill>
                <a:latin typeface="+mn-lt"/>
              </a:rPr>
              <a:t> </a:t>
            </a:r>
            <a:r>
              <a:rPr lang="de-DE" sz="2400" b="1" dirty="0" err="1" smtClean="0">
                <a:solidFill>
                  <a:schemeClr val="tx2">
                    <a:lumMod val="75000"/>
                  </a:schemeClr>
                </a:solidFill>
                <a:latin typeface="+mn-lt"/>
              </a:rPr>
              <a:t>protection</a:t>
            </a:r>
            <a:r>
              <a:rPr lang="de-DE" sz="2400" b="1" dirty="0" smtClean="0">
                <a:solidFill>
                  <a:schemeClr val="tx2">
                    <a:lumMod val="75000"/>
                  </a:schemeClr>
                </a:solidFill>
                <a:latin typeface="+mn-lt"/>
              </a:rPr>
              <a:t> </a:t>
            </a:r>
          </a:p>
          <a:p>
            <a:pPr algn="ctr" eaLnBrk="0" hangingPunct="0">
              <a:buFont typeface="Wingdings" pitchFamily="2" charset="2"/>
              <a:buNone/>
            </a:pPr>
            <a:r>
              <a:rPr lang="de-DE" sz="2400" b="1" dirty="0" err="1" smtClean="0">
                <a:solidFill>
                  <a:schemeClr val="tx2">
                    <a:lumMod val="75000"/>
                  </a:schemeClr>
                </a:solidFill>
                <a:latin typeface="+mn-lt"/>
              </a:rPr>
              <a:t>law</a:t>
            </a:r>
            <a:endParaRPr lang="de-DE" sz="2400" b="1" dirty="0">
              <a:solidFill>
                <a:schemeClr val="tx2">
                  <a:lumMod val="75000"/>
                </a:schemeClr>
              </a:solidFill>
              <a:latin typeface="+mn-lt"/>
            </a:endParaRPr>
          </a:p>
        </p:txBody>
      </p:sp>
      <p:sp>
        <p:nvSpPr>
          <p:cNvPr id="27" name="Rectangle 13"/>
          <p:cNvSpPr>
            <a:spLocks noChangeArrowheads="1"/>
          </p:cNvSpPr>
          <p:nvPr/>
        </p:nvSpPr>
        <p:spPr bwMode="auto">
          <a:xfrm>
            <a:off x="1562218" y="2470511"/>
            <a:ext cx="1685835" cy="831555"/>
          </a:xfrm>
          <a:prstGeom prst="rect">
            <a:avLst/>
          </a:prstGeom>
          <a:solidFill>
            <a:schemeClr val="bg1">
              <a:lumMod val="85000"/>
            </a:schemeClr>
          </a:solidFill>
          <a:ln w="9525">
            <a:noFill/>
            <a:miter lim="800000"/>
            <a:headEnd/>
            <a:tailEnd/>
          </a:ln>
        </p:spPr>
        <p:txBody>
          <a:bodyPr wrap="none" lIns="0" tIns="0" rIns="0" bIns="0" anchor="ctr"/>
          <a:lstStyle/>
          <a:p>
            <a:pPr algn="ctr" eaLnBrk="0" hangingPunct="0">
              <a:buFont typeface="Wingdings" pitchFamily="2" charset="2"/>
              <a:buNone/>
            </a:pPr>
            <a:r>
              <a:rPr lang="de-DE" sz="2400" b="1" dirty="0" smtClean="0">
                <a:solidFill>
                  <a:schemeClr val="tx2">
                    <a:lumMod val="75000"/>
                  </a:schemeClr>
                </a:solidFill>
                <a:latin typeface="+mn-lt"/>
              </a:rPr>
              <a:t>Information</a:t>
            </a:r>
          </a:p>
          <a:p>
            <a:pPr algn="ctr" eaLnBrk="0" hangingPunct="0">
              <a:buFont typeface="Wingdings" pitchFamily="2" charset="2"/>
              <a:buNone/>
            </a:pPr>
            <a:r>
              <a:rPr lang="de-DE" sz="2400" b="1" dirty="0" err="1" smtClean="0">
                <a:solidFill>
                  <a:schemeClr val="tx2">
                    <a:lumMod val="75000"/>
                  </a:schemeClr>
                </a:solidFill>
              </a:rPr>
              <a:t>ethics</a:t>
            </a:r>
            <a:endParaRPr lang="de-DE" sz="2400" b="1" dirty="0">
              <a:solidFill>
                <a:schemeClr val="tx2">
                  <a:lumMod val="75000"/>
                </a:schemeClr>
              </a:solidFill>
              <a:latin typeface="+mn-lt"/>
            </a:endParaRPr>
          </a:p>
        </p:txBody>
      </p:sp>
      <p:sp>
        <p:nvSpPr>
          <p:cNvPr id="35" name="Pfeil nach links und rechts 34"/>
          <p:cNvSpPr/>
          <p:nvPr/>
        </p:nvSpPr>
        <p:spPr>
          <a:xfrm rot="8796741">
            <a:off x="1867157" y="1747966"/>
            <a:ext cx="1368152" cy="295961"/>
          </a:xfrm>
          <a:prstGeom prst="leftRightArrow">
            <a:avLst>
              <a:gd name="adj1" fmla="val 69240"/>
              <a:gd name="adj2" fmla="val 46793"/>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3" name="Textfeld 12"/>
          <p:cNvSpPr txBox="1"/>
          <p:nvPr/>
        </p:nvSpPr>
        <p:spPr>
          <a:xfrm>
            <a:off x="2267744" y="3933056"/>
            <a:ext cx="2016224" cy="830997"/>
          </a:xfrm>
          <a:prstGeom prst="rect">
            <a:avLst/>
          </a:prstGeom>
          <a:noFill/>
        </p:spPr>
        <p:txBody>
          <a:bodyPr wrap="square" rtlCol="0">
            <a:spAutoFit/>
          </a:bodyPr>
          <a:lstStyle/>
          <a:p>
            <a:pPr algn="ctr"/>
            <a:r>
              <a:rPr lang="en-US" sz="2400" b="1" dirty="0" smtClean="0">
                <a:solidFill>
                  <a:srgbClr val="002060"/>
                </a:solidFill>
              </a:rPr>
              <a:t>Free access to information</a:t>
            </a:r>
            <a:endParaRPr lang="en-US" sz="2400" b="1" dirty="0">
              <a:solidFill>
                <a:srgbClr val="002060"/>
              </a:solidFill>
            </a:endParaRPr>
          </a:p>
        </p:txBody>
      </p:sp>
      <p:grpSp>
        <p:nvGrpSpPr>
          <p:cNvPr id="18" name="Gruppieren 17"/>
          <p:cNvGrpSpPr/>
          <p:nvPr/>
        </p:nvGrpSpPr>
        <p:grpSpPr>
          <a:xfrm>
            <a:off x="4171413" y="2780928"/>
            <a:ext cx="4972587" cy="1200329"/>
            <a:chOff x="4171413" y="2780928"/>
            <a:chExt cx="4972587" cy="1200329"/>
          </a:xfrm>
        </p:grpSpPr>
        <p:sp>
          <p:nvSpPr>
            <p:cNvPr id="14" name="Textfeld 13"/>
            <p:cNvSpPr txBox="1"/>
            <p:nvPr/>
          </p:nvSpPr>
          <p:spPr>
            <a:xfrm>
              <a:off x="5759624" y="2780928"/>
              <a:ext cx="3384376" cy="1200329"/>
            </a:xfrm>
            <a:prstGeom prst="rect">
              <a:avLst/>
            </a:prstGeom>
            <a:noFill/>
          </p:spPr>
          <p:txBody>
            <a:bodyPr wrap="square" rtlCol="0">
              <a:spAutoFit/>
            </a:bodyPr>
            <a:lstStyle/>
            <a:p>
              <a:r>
                <a:rPr lang="en-US" sz="2400" b="1" dirty="0" smtClean="0">
                  <a:solidFill>
                    <a:srgbClr val="002060"/>
                  </a:solidFill>
                </a:rPr>
                <a:t> access only by permission of right owners</a:t>
              </a:r>
              <a:endParaRPr lang="en-US" sz="2400" b="1" dirty="0">
                <a:solidFill>
                  <a:srgbClr val="002060"/>
                </a:solidFill>
              </a:endParaRPr>
            </a:p>
          </p:txBody>
        </p:sp>
        <p:sp>
          <p:nvSpPr>
            <p:cNvPr id="16" name="Pfeil nach links und rechts 15"/>
            <p:cNvSpPr/>
            <p:nvPr/>
          </p:nvSpPr>
          <p:spPr>
            <a:xfrm rot="8796741">
              <a:off x="4171413" y="3420987"/>
              <a:ext cx="1368152" cy="295961"/>
            </a:xfrm>
            <a:prstGeom prst="leftRightArrow">
              <a:avLst>
                <a:gd name="adj1" fmla="val 69240"/>
                <a:gd name="adj2" fmla="val 46793"/>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002060"/>
                </a:solidFill>
              </a:endParaRPr>
            </a:p>
          </p:txBody>
        </p:sp>
      </p:grpSp>
      <p:grpSp>
        <p:nvGrpSpPr>
          <p:cNvPr id="19" name="Gruppieren 18"/>
          <p:cNvGrpSpPr/>
          <p:nvPr/>
        </p:nvGrpSpPr>
        <p:grpSpPr>
          <a:xfrm>
            <a:off x="4171413" y="4293096"/>
            <a:ext cx="3568939" cy="830997"/>
            <a:chOff x="4171413" y="4293096"/>
            <a:chExt cx="3568939" cy="830997"/>
          </a:xfrm>
        </p:grpSpPr>
        <p:sp>
          <p:nvSpPr>
            <p:cNvPr id="15" name="Textfeld 14"/>
            <p:cNvSpPr txBox="1"/>
            <p:nvPr/>
          </p:nvSpPr>
          <p:spPr>
            <a:xfrm>
              <a:off x="5724128" y="4293096"/>
              <a:ext cx="2016224" cy="830997"/>
            </a:xfrm>
            <a:prstGeom prst="rect">
              <a:avLst/>
            </a:prstGeom>
            <a:noFill/>
          </p:spPr>
          <p:txBody>
            <a:bodyPr wrap="square" rtlCol="0">
              <a:spAutoFit/>
            </a:bodyPr>
            <a:lstStyle/>
            <a:p>
              <a:r>
                <a:rPr lang="en-US" sz="2400" b="1" dirty="0" smtClean="0">
                  <a:solidFill>
                    <a:srgbClr val="002060"/>
                  </a:solidFill>
                </a:rPr>
                <a:t>protection of personal data</a:t>
              </a:r>
              <a:endParaRPr lang="en-US" sz="2400" b="1" dirty="0">
                <a:solidFill>
                  <a:srgbClr val="002060"/>
                </a:solidFill>
              </a:endParaRPr>
            </a:p>
          </p:txBody>
        </p:sp>
        <p:sp>
          <p:nvSpPr>
            <p:cNvPr id="17" name="Pfeil nach links und rechts 16"/>
            <p:cNvSpPr/>
            <p:nvPr/>
          </p:nvSpPr>
          <p:spPr>
            <a:xfrm rot="12803259" flipV="1">
              <a:off x="4171413" y="4365189"/>
              <a:ext cx="1368152" cy="295961"/>
            </a:xfrm>
            <a:prstGeom prst="leftRightArrow">
              <a:avLst>
                <a:gd name="adj1" fmla="val 69240"/>
                <a:gd name="adj2" fmla="val 46793"/>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002060"/>
                </a:solidFill>
              </a:endParaRPr>
            </a:p>
          </p:txBody>
        </p:sp>
      </p:grpSp>
      <p:sp>
        <p:nvSpPr>
          <p:cNvPr id="20" name="Textfeld 13"/>
          <p:cNvSpPr txBox="1">
            <a:spLocks noChangeArrowheads="1"/>
          </p:cNvSpPr>
          <p:nvPr/>
        </p:nvSpPr>
        <p:spPr bwMode="auto">
          <a:xfrm>
            <a:off x="0" y="44624"/>
            <a:ext cx="7668344" cy="523220"/>
          </a:xfrm>
          <a:prstGeom prst="rect">
            <a:avLst/>
          </a:prstGeom>
          <a:solidFill>
            <a:schemeClr val="bg1"/>
          </a:solidFill>
          <a:ln w="9525">
            <a:noFill/>
            <a:miter lim="800000"/>
            <a:headEnd/>
            <a:tailEnd/>
          </a:ln>
        </p:spPr>
        <p:txBody>
          <a:bodyPr wrap="square">
            <a:spAutoFit/>
          </a:bodyPr>
          <a:lstStyle/>
          <a:p>
            <a:pPr algn="ctr"/>
            <a:r>
              <a:rPr lang="de-DE" sz="2800" b="1" dirty="0" smtClean="0">
                <a:solidFill>
                  <a:srgbClr val="002060"/>
                </a:solidFill>
                <a:latin typeface="Calibri" pitchFamily="34" charset="0"/>
                <a:cs typeface="Calibri" pitchFamily="34" charset="0"/>
              </a:rPr>
              <a:t>Information </a:t>
            </a:r>
            <a:r>
              <a:rPr lang="de-DE" sz="2800" b="1" dirty="0" err="1" smtClean="0">
                <a:solidFill>
                  <a:srgbClr val="002060"/>
                </a:solidFill>
                <a:latin typeface="Calibri" pitchFamily="34" charset="0"/>
                <a:cs typeface="Calibri" pitchFamily="34" charset="0"/>
              </a:rPr>
              <a:t>ethics</a:t>
            </a:r>
            <a:r>
              <a:rPr lang="de-DE" sz="2800" b="1" dirty="0" smtClean="0">
                <a:solidFill>
                  <a:srgbClr val="002060"/>
                </a:solidFill>
                <a:latin typeface="Calibri" pitchFamily="34" charset="0"/>
                <a:cs typeface="Calibri" pitchFamily="34" charset="0"/>
              </a:rPr>
              <a:t> </a:t>
            </a:r>
            <a:r>
              <a:rPr lang="de-DE" sz="2800" b="1" dirty="0" err="1" smtClean="0">
                <a:solidFill>
                  <a:srgbClr val="002060"/>
                </a:solidFill>
                <a:latin typeface="Calibri" pitchFamily="34" charset="0"/>
                <a:cs typeface="Calibri" pitchFamily="34" charset="0"/>
              </a:rPr>
              <a:t>polylemma</a:t>
            </a:r>
            <a:r>
              <a:rPr lang="de-DE" sz="2800" b="1" dirty="0" smtClean="0">
                <a:solidFill>
                  <a:srgbClr val="002060"/>
                </a:solidFill>
                <a:latin typeface="Calibri" pitchFamily="34" charset="0"/>
                <a:cs typeface="Calibri" pitchFamily="34" charset="0"/>
              </a:rPr>
              <a:t>/</a:t>
            </a:r>
            <a:r>
              <a:rPr lang="de-DE" sz="2800" b="1" dirty="0" err="1" smtClean="0">
                <a:solidFill>
                  <a:srgbClr val="002060"/>
                </a:solidFill>
                <a:latin typeface="Calibri" pitchFamily="34" charset="0"/>
                <a:cs typeface="Calibri" pitchFamily="34" charset="0"/>
              </a:rPr>
              <a:t>contradictions</a:t>
            </a:r>
            <a:endParaRPr lang="de-DE" sz="2800" b="1" dirty="0">
              <a:solidFill>
                <a:srgbClr val="002060"/>
              </a:solidFill>
              <a:latin typeface="Calibri" pitchFamily="34" charset="0"/>
              <a:cs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7"/>
          <p:cNvSpPr>
            <a:spLocks noChangeArrowheads="1"/>
          </p:cNvSpPr>
          <p:nvPr/>
        </p:nvSpPr>
        <p:spPr bwMode="auto">
          <a:xfrm>
            <a:off x="1893150" y="1263069"/>
            <a:ext cx="2232248" cy="1157152"/>
          </a:xfrm>
          <a:prstGeom prst="rect">
            <a:avLst/>
          </a:prstGeom>
          <a:solidFill>
            <a:schemeClr val="bg1">
              <a:lumMod val="85000"/>
            </a:schemeClr>
          </a:solidFill>
          <a:ln w="9525">
            <a:noFill/>
            <a:miter lim="800000"/>
            <a:headEnd/>
            <a:tailEnd/>
          </a:ln>
        </p:spPr>
        <p:txBody>
          <a:bodyPr wrap="none" lIns="0" tIns="0" rIns="0" bIns="0" anchor="ctr"/>
          <a:lstStyle/>
          <a:p>
            <a:pPr algn="ctr" eaLnBrk="0" hangingPunct="0">
              <a:buFont typeface="Wingdings" pitchFamily="2" charset="2"/>
              <a:buNone/>
            </a:pPr>
            <a:r>
              <a:rPr lang="de-DE" sz="2400" b="1" dirty="0" smtClean="0">
                <a:solidFill>
                  <a:schemeClr val="tx2">
                    <a:lumMod val="75000"/>
                  </a:schemeClr>
                </a:solidFill>
                <a:latin typeface="+mn-lt"/>
              </a:rPr>
              <a:t>Copyright</a:t>
            </a:r>
            <a:br>
              <a:rPr lang="de-DE" sz="2400" b="1" dirty="0" smtClean="0">
                <a:solidFill>
                  <a:schemeClr val="tx2">
                    <a:lumMod val="75000"/>
                  </a:schemeClr>
                </a:solidFill>
                <a:latin typeface="+mn-lt"/>
              </a:rPr>
            </a:br>
            <a:r>
              <a:rPr lang="de-DE" sz="2400" b="1" dirty="0" err="1" smtClean="0">
                <a:solidFill>
                  <a:schemeClr val="tx2">
                    <a:lumMod val="75000"/>
                  </a:schemeClr>
                </a:solidFill>
                <a:latin typeface="+mn-lt"/>
              </a:rPr>
              <a:t>data</a:t>
            </a:r>
            <a:r>
              <a:rPr lang="de-DE" sz="2400" b="1" dirty="0" smtClean="0">
                <a:solidFill>
                  <a:schemeClr val="tx2">
                    <a:lumMod val="75000"/>
                  </a:schemeClr>
                </a:solidFill>
                <a:latin typeface="+mn-lt"/>
              </a:rPr>
              <a:t> </a:t>
            </a:r>
            <a:r>
              <a:rPr lang="de-DE" sz="2400" b="1" dirty="0" err="1" smtClean="0">
                <a:solidFill>
                  <a:schemeClr val="tx2">
                    <a:lumMod val="75000"/>
                  </a:schemeClr>
                </a:solidFill>
                <a:latin typeface="+mn-lt"/>
              </a:rPr>
              <a:t>protection</a:t>
            </a:r>
            <a:r>
              <a:rPr lang="de-DE" sz="2400" b="1" dirty="0" smtClean="0">
                <a:solidFill>
                  <a:schemeClr val="tx2">
                    <a:lumMod val="75000"/>
                  </a:schemeClr>
                </a:solidFill>
                <a:latin typeface="+mn-lt"/>
              </a:rPr>
              <a:t> </a:t>
            </a:r>
          </a:p>
          <a:p>
            <a:pPr algn="ctr" eaLnBrk="0" hangingPunct="0">
              <a:buFont typeface="Wingdings" pitchFamily="2" charset="2"/>
              <a:buNone/>
            </a:pPr>
            <a:r>
              <a:rPr lang="de-DE" sz="2400" b="1" dirty="0" err="1" smtClean="0">
                <a:solidFill>
                  <a:schemeClr val="tx2">
                    <a:lumMod val="75000"/>
                  </a:schemeClr>
                </a:solidFill>
                <a:latin typeface="+mn-lt"/>
              </a:rPr>
              <a:t>law</a:t>
            </a:r>
            <a:endParaRPr lang="de-DE" sz="2400" b="1" dirty="0">
              <a:solidFill>
                <a:schemeClr val="tx2">
                  <a:lumMod val="75000"/>
                </a:schemeClr>
              </a:solidFill>
              <a:latin typeface="+mn-lt"/>
            </a:endParaRPr>
          </a:p>
        </p:txBody>
      </p:sp>
      <p:sp>
        <p:nvSpPr>
          <p:cNvPr id="24" name="Rectangle 10"/>
          <p:cNvSpPr>
            <a:spLocks noChangeArrowheads="1"/>
          </p:cNvSpPr>
          <p:nvPr/>
        </p:nvSpPr>
        <p:spPr bwMode="auto">
          <a:xfrm>
            <a:off x="2037166" y="3495317"/>
            <a:ext cx="2117341" cy="1445851"/>
          </a:xfrm>
          <a:prstGeom prst="rect">
            <a:avLst/>
          </a:prstGeom>
          <a:solidFill>
            <a:schemeClr val="bg1">
              <a:lumMod val="85000"/>
            </a:schemeClr>
          </a:solidFill>
          <a:ln w="9525">
            <a:noFill/>
            <a:miter lim="800000"/>
            <a:headEnd/>
            <a:tailEnd/>
          </a:ln>
        </p:spPr>
        <p:txBody>
          <a:bodyPr wrap="none" lIns="0" tIns="0" rIns="0" bIns="0" anchor="ctr"/>
          <a:lstStyle/>
          <a:p>
            <a:pPr algn="ctr" eaLnBrk="0" hangingPunct="0">
              <a:buFont typeface="Wingdings" pitchFamily="2" charset="2"/>
              <a:buNone/>
            </a:pPr>
            <a:r>
              <a:rPr lang="de-DE" sz="2400" b="1" dirty="0" smtClean="0">
                <a:solidFill>
                  <a:schemeClr val="tx2">
                    <a:lumMod val="75000"/>
                  </a:schemeClr>
                </a:solidFill>
                <a:latin typeface="+mn-lt"/>
              </a:rPr>
              <a:t>Information </a:t>
            </a:r>
            <a:r>
              <a:rPr lang="de-DE" sz="2400" b="1" dirty="0" err="1" smtClean="0">
                <a:solidFill>
                  <a:schemeClr val="tx2">
                    <a:lumMod val="75000"/>
                  </a:schemeClr>
                </a:solidFill>
                <a:latin typeface="+mn-lt"/>
              </a:rPr>
              <a:t>and</a:t>
            </a:r>
            <a:r>
              <a:rPr lang="de-DE" sz="2400" b="1" dirty="0" smtClean="0">
                <a:solidFill>
                  <a:schemeClr val="tx2">
                    <a:lumMod val="75000"/>
                  </a:schemeClr>
                </a:solidFill>
                <a:latin typeface="+mn-lt"/>
              </a:rPr>
              <a:t> </a:t>
            </a:r>
          </a:p>
          <a:p>
            <a:pPr algn="ctr" eaLnBrk="0" hangingPunct="0">
              <a:buFont typeface="Wingdings" pitchFamily="2" charset="2"/>
              <a:buNone/>
            </a:pPr>
            <a:r>
              <a:rPr lang="de-DE" sz="2400" b="1" dirty="0" err="1" smtClean="0">
                <a:solidFill>
                  <a:schemeClr val="tx2">
                    <a:lumMod val="75000"/>
                  </a:schemeClr>
                </a:solidFill>
                <a:latin typeface="+mn-lt"/>
              </a:rPr>
              <a:t>communication</a:t>
            </a:r>
            <a:r>
              <a:rPr lang="de-DE" sz="2400" b="1" dirty="0" smtClean="0">
                <a:solidFill>
                  <a:schemeClr val="tx2">
                    <a:lumMod val="75000"/>
                  </a:schemeClr>
                </a:solidFill>
                <a:latin typeface="+mn-lt"/>
              </a:rPr>
              <a:t> </a:t>
            </a:r>
          </a:p>
          <a:p>
            <a:pPr algn="ctr" eaLnBrk="0" hangingPunct="0">
              <a:buFont typeface="Wingdings" pitchFamily="2" charset="2"/>
              <a:buNone/>
            </a:pPr>
            <a:r>
              <a:rPr lang="de-DE" sz="2400" b="1" dirty="0" err="1" smtClean="0">
                <a:solidFill>
                  <a:schemeClr val="tx2">
                    <a:lumMod val="75000"/>
                  </a:schemeClr>
                </a:solidFill>
                <a:latin typeface="+mn-lt"/>
              </a:rPr>
              <a:t>technologies</a:t>
            </a:r>
            <a:endParaRPr lang="de-DE" sz="2400" b="1" dirty="0">
              <a:solidFill>
                <a:schemeClr val="tx2">
                  <a:lumMod val="75000"/>
                </a:schemeClr>
              </a:solidFill>
              <a:latin typeface="+mn-lt"/>
            </a:endParaRPr>
          </a:p>
        </p:txBody>
      </p:sp>
      <p:sp>
        <p:nvSpPr>
          <p:cNvPr id="27" name="Rectangle 13"/>
          <p:cNvSpPr>
            <a:spLocks noChangeArrowheads="1"/>
          </p:cNvSpPr>
          <p:nvPr/>
        </p:nvSpPr>
        <p:spPr bwMode="auto">
          <a:xfrm>
            <a:off x="179512" y="2470511"/>
            <a:ext cx="1685835" cy="831555"/>
          </a:xfrm>
          <a:prstGeom prst="rect">
            <a:avLst/>
          </a:prstGeom>
          <a:solidFill>
            <a:schemeClr val="bg1">
              <a:lumMod val="85000"/>
            </a:schemeClr>
          </a:solidFill>
          <a:ln w="9525">
            <a:noFill/>
            <a:miter lim="800000"/>
            <a:headEnd/>
            <a:tailEnd/>
          </a:ln>
        </p:spPr>
        <p:txBody>
          <a:bodyPr wrap="none" lIns="0" tIns="0" rIns="0" bIns="0" anchor="ctr"/>
          <a:lstStyle/>
          <a:p>
            <a:pPr algn="ctr" eaLnBrk="0" hangingPunct="0">
              <a:buFont typeface="Wingdings" pitchFamily="2" charset="2"/>
              <a:buNone/>
            </a:pPr>
            <a:r>
              <a:rPr lang="de-DE" sz="2400" b="1" dirty="0" smtClean="0">
                <a:solidFill>
                  <a:schemeClr val="tx2">
                    <a:lumMod val="75000"/>
                  </a:schemeClr>
                </a:solidFill>
                <a:latin typeface="+mn-lt"/>
              </a:rPr>
              <a:t>Information</a:t>
            </a:r>
          </a:p>
          <a:p>
            <a:pPr algn="ctr" eaLnBrk="0" hangingPunct="0">
              <a:buFont typeface="Wingdings" pitchFamily="2" charset="2"/>
              <a:buNone/>
            </a:pPr>
            <a:r>
              <a:rPr lang="de-DE" sz="2400" b="1" dirty="0" err="1" smtClean="0">
                <a:solidFill>
                  <a:schemeClr val="tx2">
                    <a:lumMod val="75000"/>
                  </a:schemeClr>
                </a:solidFill>
              </a:rPr>
              <a:t>ethics</a:t>
            </a:r>
            <a:endParaRPr lang="de-DE" sz="2400" b="1" dirty="0">
              <a:solidFill>
                <a:schemeClr val="tx2">
                  <a:lumMod val="75000"/>
                </a:schemeClr>
              </a:solidFill>
              <a:latin typeface="+mn-lt"/>
            </a:endParaRPr>
          </a:p>
        </p:txBody>
      </p:sp>
      <p:sp>
        <p:nvSpPr>
          <p:cNvPr id="30" name="Rectangle 16"/>
          <p:cNvSpPr>
            <a:spLocks noChangeArrowheads="1"/>
          </p:cNvSpPr>
          <p:nvPr/>
        </p:nvSpPr>
        <p:spPr bwMode="auto">
          <a:xfrm>
            <a:off x="4445449" y="2271181"/>
            <a:ext cx="1710727" cy="1230214"/>
          </a:xfrm>
          <a:prstGeom prst="rect">
            <a:avLst/>
          </a:prstGeom>
          <a:solidFill>
            <a:schemeClr val="bg1">
              <a:lumMod val="85000"/>
            </a:schemeClr>
          </a:solidFill>
          <a:ln w="9525">
            <a:noFill/>
            <a:miter lim="800000"/>
            <a:headEnd/>
            <a:tailEnd/>
          </a:ln>
        </p:spPr>
        <p:txBody>
          <a:bodyPr wrap="none" lIns="0" tIns="0" rIns="0" bIns="0" anchor="ctr"/>
          <a:lstStyle/>
          <a:p>
            <a:pPr algn="ctr" eaLnBrk="0" hangingPunct="0">
              <a:buFont typeface="Wingdings" pitchFamily="2" charset="2"/>
              <a:buNone/>
            </a:pPr>
            <a:r>
              <a:rPr lang="de-DE" sz="2400" b="1" dirty="0" smtClean="0">
                <a:solidFill>
                  <a:schemeClr val="tx2">
                    <a:lumMod val="75000"/>
                  </a:schemeClr>
                </a:solidFill>
                <a:latin typeface="+mn-lt"/>
              </a:rPr>
              <a:t>Information </a:t>
            </a:r>
          </a:p>
          <a:p>
            <a:pPr algn="ctr" eaLnBrk="0" hangingPunct="0">
              <a:buFont typeface="Wingdings" pitchFamily="2" charset="2"/>
              <a:buNone/>
            </a:pPr>
            <a:r>
              <a:rPr lang="de-DE" sz="2400" b="1" dirty="0" err="1" smtClean="0">
                <a:solidFill>
                  <a:schemeClr val="tx2">
                    <a:lumMod val="75000"/>
                  </a:schemeClr>
                </a:solidFill>
              </a:rPr>
              <a:t>market</a:t>
            </a:r>
            <a:r>
              <a:rPr lang="de-DE" sz="2400" b="1" dirty="0" smtClean="0">
                <a:solidFill>
                  <a:schemeClr val="tx2">
                    <a:lumMod val="75000"/>
                  </a:schemeClr>
                </a:solidFill>
              </a:rPr>
              <a:t>/</a:t>
            </a:r>
            <a:br>
              <a:rPr lang="de-DE" sz="2400" b="1" dirty="0" smtClean="0">
                <a:solidFill>
                  <a:schemeClr val="tx2">
                    <a:lumMod val="75000"/>
                  </a:schemeClr>
                </a:solidFill>
              </a:rPr>
            </a:br>
            <a:r>
              <a:rPr lang="de-DE" sz="2400" b="1" dirty="0" err="1" smtClean="0">
                <a:solidFill>
                  <a:schemeClr val="tx2">
                    <a:lumMod val="75000"/>
                  </a:schemeClr>
                </a:solidFill>
                <a:latin typeface="+mn-lt"/>
              </a:rPr>
              <a:t>economy</a:t>
            </a:r>
            <a:endParaRPr lang="de-DE" sz="2400" b="1" dirty="0">
              <a:solidFill>
                <a:schemeClr val="tx2">
                  <a:lumMod val="75000"/>
                </a:schemeClr>
              </a:solidFill>
              <a:latin typeface="+mn-lt"/>
            </a:endParaRPr>
          </a:p>
        </p:txBody>
      </p:sp>
      <p:sp>
        <p:nvSpPr>
          <p:cNvPr id="34" name="Pfeil nach links und rechts 33"/>
          <p:cNvSpPr/>
          <p:nvPr/>
        </p:nvSpPr>
        <p:spPr>
          <a:xfrm>
            <a:off x="2109174" y="2780928"/>
            <a:ext cx="1656184" cy="282341"/>
          </a:xfrm>
          <a:prstGeom prst="lef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sp>
        <p:nvSpPr>
          <p:cNvPr id="35" name="Pfeil nach links und rechts 34"/>
          <p:cNvSpPr/>
          <p:nvPr/>
        </p:nvSpPr>
        <p:spPr>
          <a:xfrm rot="8796741">
            <a:off x="874177" y="1878976"/>
            <a:ext cx="968650" cy="198132"/>
          </a:xfrm>
          <a:prstGeom prst="leftRightArrow">
            <a:avLst>
              <a:gd name="adj1" fmla="val 69240"/>
              <a:gd name="adj2" fmla="val 46793"/>
            </a:avLst>
          </a:prstGeom>
          <a:solidFill>
            <a:srgbClr val="00206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sp>
        <p:nvSpPr>
          <p:cNvPr id="36" name="Pfeil nach links und rechts 35"/>
          <p:cNvSpPr/>
          <p:nvPr/>
        </p:nvSpPr>
        <p:spPr>
          <a:xfrm rot="8796741">
            <a:off x="4155451" y="3928934"/>
            <a:ext cx="1106575" cy="179381"/>
          </a:xfrm>
          <a:prstGeom prst="leftRightArrow">
            <a:avLst>
              <a:gd name="adj1" fmla="val 69240"/>
              <a:gd name="adj2" fmla="val 46793"/>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sp>
        <p:nvSpPr>
          <p:cNvPr id="38" name="Pfeil nach links und rechts 37"/>
          <p:cNvSpPr/>
          <p:nvPr/>
        </p:nvSpPr>
        <p:spPr>
          <a:xfrm rot="1844603">
            <a:off x="844160" y="3603803"/>
            <a:ext cx="1052368" cy="261951"/>
          </a:xfrm>
          <a:prstGeom prst="leftRightArrow">
            <a:avLst>
              <a:gd name="adj1" fmla="val 69240"/>
              <a:gd name="adj2" fmla="val 46793"/>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sp>
        <p:nvSpPr>
          <p:cNvPr id="39" name="Pfeil nach links und rechts 38"/>
          <p:cNvSpPr/>
          <p:nvPr/>
        </p:nvSpPr>
        <p:spPr>
          <a:xfrm rot="5400000">
            <a:off x="2440487" y="2818518"/>
            <a:ext cx="1080120" cy="273478"/>
          </a:xfrm>
          <a:prstGeom prst="lef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sp>
        <p:nvSpPr>
          <p:cNvPr id="41" name="Textfeld 13"/>
          <p:cNvSpPr txBox="1">
            <a:spLocks noChangeArrowheads="1"/>
          </p:cNvSpPr>
          <p:nvPr/>
        </p:nvSpPr>
        <p:spPr bwMode="auto">
          <a:xfrm>
            <a:off x="0" y="44624"/>
            <a:ext cx="7668344" cy="523220"/>
          </a:xfrm>
          <a:prstGeom prst="rect">
            <a:avLst/>
          </a:prstGeom>
          <a:solidFill>
            <a:schemeClr val="bg1"/>
          </a:solidFill>
          <a:ln w="9525">
            <a:noFill/>
            <a:miter lim="800000"/>
            <a:headEnd/>
            <a:tailEnd/>
          </a:ln>
        </p:spPr>
        <p:txBody>
          <a:bodyPr wrap="square">
            <a:spAutoFit/>
          </a:bodyPr>
          <a:lstStyle/>
          <a:p>
            <a:pPr algn="ctr"/>
            <a:r>
              <a:rPr lang="de-DE" sz="2800" b="1" dirty="0" smtClean="0">
                <a:solidFill>
                  <a:srgbClr val="002060"/>
                </a:solidFill>
                <a:latin typeface="Calibri" pitchFamily="34" charset="0"/>
                <a:cs typeface="Calibri" pitchFamily="34" charset="0"/>
              </a:rPr>
              <a:t>Information </a:t>
            </a:r>
            <a:r>
              <a:rPr lang="de-DE" sz="2800" b="1" dirty="0" err="1" smtClean="0">
                <a:solidFill>
                  <a:srgbClr val="002060"/>
                </a:solidFill>
                <a:latin typeface="Calibri" pitchFamily="34" charset="0"/>
                <a:cs typeface="Calibri" pitchFamily="34" charset="0"/>
              </a:rPr>
              <a:t>ethics</a:t>
            </a:r>
            <a:r>
              <a:rPr lang="de-DE" sz="2800" b="1" dirty="0" smtClean="0">
                <a:solidFill>
                  <a:srgbClr val="002060"/>
                </a:solidFill>
                <a:latin typeface="Calibri" pitchFamily="34" charset="0"/>
                <a:cs typeface="Calibri" pitchFamily="34" charset="0"/>
              </a:rPr>
              <a:t> </a:t>
            </a:r>
            <a:r>
              <a:rPr lang="de-DE" sz="2800" b="1" dirty="0" err="1" smtClean="0">
                <a:solidFill>
                  <a:srgbClr val="002060"/>
                </a:solidFill>
                <a:latin typeface="Calibri" pitchFamily="34" charset="0"/>
                <a:cs typeface="Calibri" pitchFamily="34" charset="0"/>
              </a:rPr>
              <a:t>polylemma</a:t>
            </a:r>
            <a:r>
              <a:rPr lang="de-DE" sz="2800" b="1" dirty="0" smtClean="0">
                <a:solidFill>
                  <a:srgbClr val="002060"/>
                </a:solidFill>
                <a:latin typeface="Calibri" pitchFamily="34" charset="0"/>
                <a:cs typeface="Calibri" pitchFamily="34" charset="0"/>
              </a:rPr>
              <a:t>/</a:t>
            </a:r>
            <a:r>
              <a:rPr lang="de-DE" sz="2800" b="1" dirty="0" err="1" smtClean="0">
                <a:solidFill>
                  <a:srgbClr val="002060"/>
                </a:solidFill>
                <a:latin typeface="Calibri" pitchFamily="34" charset="0"/>
                <a:cs typeface="Calibri" pitchFamily="34" charset="0"/>
              </a:rPr>
              <a:t>contradictions</a:t>
            </a:r>
            <a:endParaRPr lang="de-DE" sz="2800" b="1" dirty="0">
              <a:solidFill>
                <a:srgbClr val="002060"/>
              </a:solidFill>
              <a:latin typeface="Calibri" pitchFamily="34" charset="0"/>
              <a:cs typeface="Calibri" pitchFamily="34" charset="0"/>
            </a:endParaRPr>
          </a:p>
        </p:txBody>
      </p:sp>
      <p:sp>
        <p:nvSpPr>
          <p:cNvPr id="14" name="Pfeil nach links und rechts 13"/>
          <p:cNvSpPr/>
          <p:nvPr/>
        </p:nvSpPr>
        <p:spPr>
          <a:xfrm rot="12803259" flipH="1">
            <a:off x="4276835" y="1806968"/>
            <a:ext cx="968650" cy="198132"/>
          </a:xfrm>
          <a:prstGeom prst="leftRightArrow">
            <a:avLst>
              <a:gd name="adj1" fmla="val 69240"/>
              <a:gd name="adj2" fmla="val 46793"/>
            </a:avLst>
          </a:prstGeom>
          <a:solidFill>
            <a:srgbClr val="00206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8" grpId="0" animBg="1"/>
      <p:bldP spid="39"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13"/>
          <p:cNvSpPr>
            <a:spLocks noChangeArrowheads="1"/>
          </p:cNvSpPr>
          <p:nvPr/>
        </p:nvSpPr>
        <p:spPr bwMode="auto">
          <a:xfrm>
            <a:off x="1763688" y="1468090"/>
            <a:ext cx="1685835" cy="831555"/>
          </a:xfrm>
          <a:prstGeom prst="rect">
            <a:avLst/>
          </a:prstGeom>
          <a:solidFill>
            <a:schemeClr val="bg1">
              <a:lumMod val="85000"/>
            </a:schemeClr>
          </a:solidFill>
          <a:ln w="9525">
            <a:noFill/>
            <a:miter lim="800000"/>
            <a:headEnd/>
            <a:tailEnd/>
          </a:ln>
        </p:spPr>
        <p:txBody>
          <a:bodyPr wrap="none" lIns="0" tIns="0" rIns="0" bIns="0" anchor="ctr"/>
          <a:lstStyle/>
          <a:p>
            <a:pPr algn="ctr" eaLnBrk="0" hangingPunct="0">
              <a:buFont typeface="Wingdings" pitchFamily="2" charset="2"/>
              <a:buNone/>
            </a:pPr>
            <a:r>
              <a:rPr lang="de-DE" sz="2400" b="1" dirty="0" smtClean="0">
                <a:solidFill>
                  <a:srgbClr val="002060"/>
                </a:solidFill>
                <a:latin typeface="+mn-lt"/>
              </a:rPr>
              <a:t>Information</a:t>
            </a:r>
          </a:p>
          <a:p>
            <a:pPr algn="ctr" eaLnBrk="0" hangingPunct="0">
              <a:buFont typeface="Wingdings" pitchFamily="2" charset="2"/>
              <a:buNone/>
            </a:pPr>
            <a:r>
              <a:rPr lang="de-DE" sz="2400" b="1" dirty="0" err="1" smtClean="0">
                <a:solidFill>
                  <a:srgbClr val="002060"/>
                </a:solidFill>
              </a:rPr>
              <a:t>ethics</a:t>
            </a:r>
            <a:endParaRPr lang="de-DE" sz="2400" b="1" dirty="0">
              <a:solidFill>
                <a:srgbClr val="002060"/>
              </a:solidFill>
              <a:latin typeface="+mn-lt"/>
            </a:endParaRPr>
          </a:p>
        </p:txBody>
      </p:sp>
      <p:sp>
        <p:nvSpPr>
          <p:cNvPr id="30" name="Rectangle 16"/>
          <p:cNvSpPr>
            <a:spLocks noChangeArrowheads="1"/>
          </p:cNvSpPr>
          <p:nvPr/>
        </p:nvSpPr>
        <p:spPr bwMode="auto">
          <a:xfrm>
            <a:off x="6029625" y="1268760"/>
            <a:ext cx="1710727" cy="1230214"/>
          </a:xfrm>
          <a:prstGeom prst="rect">
            <a:avLst/>
          </a:prstGeom>
          <a:solidFill>
            <a:schemeClr val="bg1">
              <a:lumMod val="85000"/>
            </a:schemeClr>
          </a:solidFill>
          <a:ln w="9525">
            <a:noFill/>
            <a:miter lim="800000"/>
            <a:headEnd/>
            <a:tailEnd/>
          </a:ln>
        </p:spPr>
        <p:txBody>
          <a:bodyPr wrap="none" lIns="0" tIns="0" rIns="0" bIns="0" anchor="ctr"/>
          <a:lstStyle/>
          <a:p>
            <a:pPr algn="ctr" eaLnBrk="0" hangingPunct="0">
              <a:buFont typeface="Wingdings" pitchFamily="2" charset="2"/>
              <a:buNone/>
            </a:pPr>
            <a:r>
              <a:rPr lang="de-DE" sz="2400" b="1" dirty="0" smtClean="0">
                <a:solidFill>
                  <a:srgbClr val="002060"/>
                </a:solidFill>
                <a:latin typeface="+mn-lt"/>
              </a:rPr>
              <a:t>Information </a:t>
            </a:r>
          </a:p>
          <a:p>
            <a:pPr algn="ctr" eaLnBrk="0" hangingPunct="0">
              <a:buFont typeface="Wingdings" pitchFamily="2" charset="2"/>
              <a:buNone/>
            </a:pPr>
            <a:r>
              <a:rPr lang="de-DE" sz="2400" b="1" dirty="0" err="1" smtClean="0">
                <a:solidFill>
                  <a:srgbClr val="002060"/>
                </a:solidFill>
              </a:rPr>
              <a:t>market</a:t>
            </a:r>
            <a:r>
              <a:rPr lang="de-DE" sz="2400" b="1" dirty="0" smtClean="0">
                <a:solidFill>
                  <a:srgbClr val="002060"/>
                </a:solidFill>
              </a:rPr>
              <a:t>/</a:t>
            </a:r>
            <a:br>
              <a:rPr lang="de-DE" sz="2400" b="1" dirty="0" smtClean="0">
                <a:solidFill>
                  <a:srgbClr val="002060"/>
                </a:solidFill>
              </a:rPr>
            </a:br>
            <a:r>
              <a:rPr lang="de-DE" sz="2400" b="1" dirty="0" err="1" smtClean="0">
                <a:solidFill>
                  <a:srgbClr val="002060"/>
                </a:solidFill>
                <a:latin typeface="+mn-lt"/>
              </a:rPr>
              <a:t>economy</a:t>
            </a:r>
            <a:endParaRPr lang="de-DE" sz="2400" b="1" dirty="0">
              <a:solidFill>
                <a:srgbClr val="002060"/>
              </a:solidFill>
              <a:latin typeface="+mn-lt"/>
            </a:endParaRPr>
          </a:p>
        </p:txBody>
      </p:sp>
      <p:sp>
        <p:nvSpPr>
          <p:cNvPr id="34" name="Pfeil nach links und rechts 33"/>
          <p:cNvSpPr/>
          <p:nvPr/>
        </p:nvSpPr>
        <p:spPr>
          <a:xfrm>
            <a:off x="3851920" y="1706499"/>
            <a:ext cx="1656184" cy="432048"/>
          </a:xfrm>
          <a:prstGeom prst="lef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13" name="Textfeld 12"/>
          <p:cNvSpPr txBox="1"/>
          <p:nvPr/>
        </p:nvSpPr>
        <p:spPr>
          <a:xfrm>
            <a:off x="1763688" y="2780928"/>
            <a:ext cx="2016224" cy="1200329"/>
          </a:xfrm>
          <a:prstGeom prst="rect">
            <a:avLst/>
          </a:prstGeom>
          <a:noFill/>
        </p:spPr>
        <p:txBody>
          <a:bodyPr wrap="square" rtlCol="0">
            <a:spAutoFit/>
          </a:bodyPr>
          <a:lstStyle/>
          <a:p>
            <a:pPr algn="ctr"/>
            <a:r>
              <a:rPr lang="en-US" sz="2400" b="1" dirty="0" smtClean="0">
                <a:solidFill>
                  <a:srgbClr val="002060"/>
                </a:solidFill>
              </a:rPr>
              <a:t>Free</a:t>
            </a:r>
            <a:r>
              <a:rPr lang="en-US" sz="2400" dirty="0" smtClean="0">
                <a:solidFill>
                  <a:srgbClr val="002060"/>
                </a:solidFill>
              </a:rPr>
              <a:t> (</a:t>
            </a:r>
            <a:r>
              <a:rPr lang="en-US" sz="2400" dirty="0" err="1" smtClean="0">
                <a:solidFill>
                  <a:srgbClr val="002060"/>
                </a:solidFill>
              </a:rPr>
              <a:t>libre</a:t>
            </a:r>
            <a:r>
              <a:rPr lang="en-US" sz="2400" dirty="0" smtClean="0">
                <a:solidFill>
                  <a:srgbClr val="002060"/>
                </a:solidFill>
              </a:rPr>
              <a:t> et </a:t>
            </a:r>
            <a:r>
              <a:rPr lang="en-US" sz="2400" dirty="0" err="1" smtClean="0">
                <a:solidFill>
                  <a:srgbClr val="002060"/>
                </a:solidFill>
              </a:rPr>
              <a:t>gratuit</a:t>
            </a:r>
            <a:r>
              <a:rPr lang="en-US" sz="2400" dirty="0" smtClean="0">
                <a:solidFill>
                  <a:srgbClr val="002060"/>
                </a:solidFill>
              </a:rPr>
              <a:t>) </a:t>
            </a:r>
            <a:r>
              <a:rPr lang="en-US" sz="2400" b="1" dirty="0" smtClean="0">
                <a:solidFill>
                  <a:srgbClr val="002060"/>
                </a:solidFill>
              </a:rPr>
              <a:t>access</a:t>
            </a:r>
            <a:r>
              <a:rPr lang="en-US" sz="2400" dirty="0" smtClean="0">
                <a:solidFill>
                  <a:srgbClr val="002060"/>
                </a:solidFill>
              </a:rPr>
              <a:t> to information</a:t>
            </a:r>
            <a:endParaRPr lang="en-US" sz="2400" dirty="0">
              <a:solidFill>
                <a:srgbClr val="002060"/>
              </a:solidFill>
            </a:endParaRPr>
          </a:p>
        </p:txBody>
      </p:sp>
      <p:sp>
        <p:nvSpPr>
          <p:cNvPr id="20" name="Textfeld 19"/>
          <p:cNvSpPr txBox="1"/>
          <p:nvPr/>
        </p:nvSpPr>
        <p:spPr>
          <a:xfrm>
            <a:off x="1763688" y="4293096"/>
            <a:ext cx="2520280" cy="830997"/>
          </a:xfrm>
          <a:prstGeom prst="rect">
            <a:avLst/>
          </a:prstGeom>
          <a:noFill/>
        </p:spPr>
        <p:txBody>
          <a:bodyPr wrap="square" rtlCol="0">
            <a:spAutoFit/>
          </a:bodyPr>
          <a:lstStyle/>
          <a:p>
            <a:pPr algn="ctr"/>
            <a:r>
              <a:rPr lang="en-US" sz="2400" b="1" dirty="0" smtClean="0">
                <a:solidFill>
                  <a:srgbClr val="002060"/>
                </a:solidFill>
              </a:rPr>
              <a:t>Sharing</a:t>
            </a:r>
            <a:r>
              <a:rPr lang="en-US" sz="2400" dirty="0" smtClean="0">
                <a:solidFill>
                  <a:srgbClr val="002060"/>
                </a:solidFill>
              </a:rPr>
              <a:t> of information</a:t>
            </a:r>
            <a:endParaRPr lang="en-US" sz="2400" dirty="0">
              <a:solidFill>
                <a:srgbClr val="002060"/>
              </a:solidFill>
            </a:endParaRPr>
          </a:p>
        </p:txBody>
      </p:sp>
      <p:grpSp>
        <p:nvGrpSpPr>
          <p:cNvPr id="25" name="Gruppieren 24"/>
          <p:cNvGrpSpPr/>
          <p:nvPr/>
        </p:nvGrpSpPr>
        <p:grpSpPr>
          <a:xfrm>
            <a:off x="3851920" y="2615657"/>
            <a:ext cx="5040560" cy="1200329"/>
            <a:chOff x="3851920" y="2780928"/>
            <a:chExt cx="5040560" cy="1200329"/>
          </a:xfrm>
        </p:grpSpPr>
        <p:sp>
          <p:nvSpPr>
            <p:cNvPr id="15" name="Textfeld 14"/>
            <p:cNvSpPr txBox="1"/>
            <p:nvPr/>
          </p:nvSpPr>
          <p:spPr>
            <a:xfrm>
              <a:off x="5508104" y="2780928"/>
              <a:ext cx="3384376" cy="1200329"/>
            </a:xfrm>
            <a:prstGeom prst="rect">
              <a:avLst/>
            </a:prstGeom>
            <a:noFill/>
          </p:spPr>
          <p:txBody>
            <a:bodyPr wrap="square" rtlCol="0">
              <a:spAutoFit/>
            </a:bodyPr>
            <a:lstStyle/>
            <a:p>
              <a:r>
                <a:rPr lang="en-US" sz="2400" dirty="0" smtClean="0">
                  <a:solidFill>
                    <a:srgbClr val="002060"/>
                  </a:solidFill>
                </a:rPr>
                <a:t> </a:t>
              </a:r>
              <a:r>
                <a:rPr lang="en-US" sz="2400" b="1" dirty="0" smtClean="0">
                  <a:solidFill>
                    <a:srgbClr val="002060"/>
                  </a:solidFill>
                </a:rPr>
                <a:t>Access</a:t>
              </a:r>
              <a:r>
                <a:rPr lang="en-US" sz="2400" dirty="0" smtClean="0">
                  <a:solidFill>
                    <a:srgbClr val="002060"/>
                  </a:solidFill>
                </a:rPr>
                <a:t> only by </a:t>
              </a:r>
              <a:r>
                <a:rPr lang="en-US" sz="2400" b="1" dirty="0" smtClean="0">
                  <a:solidFill>
                    <a:srgbClr val="002060"/>
                  </a:solidFill>
                </a:rPr>
                <a:t>per-mission</a:t>
              </a:r>
              <a:r>
                <a:rPr lang="en-US" sz="2400" dirty="0" smtClean="0">
                  <a:solidFill>
                    <a:srgbClr val="002060"/>
                  </a:solidFill>
                </a:rPr>
                <a:t>  and </a:t>
              </a:r>
              <a:r>
                <a:rPr lang="en-US" sz="2400" b="1" dirty="0" err="1" smtClean="0">
                  <a:solidFill>
                    <a:srgbClr val="002060"/>
                  </a:solidFill>
                </a:rPr>
                <a:t>remuner-ation</a:t>
              </a:r>
              <a:r>
                <a:rPr lang="en-US" sz="2400" dirty="0" smtClean="0">
                  <a:solidFill>
                    <a:srgbClr val="002060"/>
                  </a:solidFill>
                </a:rPr>
                <a:t> of right owners</a:t>
              </a:r>
              <a:endParaRPr lang="en-US" sz="2400" dirty="0">
                <a:solidFill>
                  <a:srgbClr val="002060"/>
                </a:solidFill>
              </a:endParaRPr>
            </a:p>
          </p:txBody>
        </p:sp>
        <p:sp>
          <p:nvSpPr>
            <p:cNvPr id="22" name="Pfeil nach links und rechts 21"/>
            <p:cNvSpPr/>
            <p:nvPr/>
          </p:nvSpPr>
          <p:spPr>
            <a:xfrm>
              <a:off x="3851920" y="3140968"/>
              <a:ext cx="1656184" cy="432048"/>
            </a:xfrm>
            <a:prstGeom prst="lef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grpSp>
      <p:grpSp>
        <p:nvGrpSpPr>
          <p:cNvPr id="26" name="Gruppieren 25"/>
          <p:cNvGrpSpPr/>
          <p:nvPr/>
        </p:nvGrpSpPr>
        <p:grpSpPr>
          <a:xfrm>
            <a:off x="3851920" y="4293096"/>
            <a:ext cx="4176464" cy="830997"/>
            <a:chOff x="3851920" y="4293096"/>
            <a:chExt cx="4176464" cy="830997"/>
          </a:xfrm>
        </p:grpSpPr>
        <p:sp>
          <p:nvSpPr>
            <p:cNvPr id="18" name="Textfeld 17"/>
            <p:cNvSpPr txBox="1"/>
            <p:nvPr/>
          </p:nvSpPr>
          <p:spPr>
            <a:xfrm>
              <a:off x="5508104" y="4293096"/>
              <a:ext cx="2520280" cy="830997"/>
            </a:xfrm>
            <a:prstGeom prst="rect">
              <a:avLst/>
            </a:prstGeom>
            <a:noFill/>
          </p:spPr>
          <p:txBody>
            <a:bodyPr wrap="square" rtlCol="0">
              <a:spAutoFit/>
            </a:bodyPr>
            <a:lstStyle/>
            <a:p>
              <a:pPr algn="ctr"/>
              <a:r>
                <a:rPr lang="en-US" sz="2400" b="1" dirty="0" err="1" smtClean="0">
                  <a:solidFill>
                    <a:srgbClr val="002060"/>
                  </a:solidFill>
                </a:rPr>
                <a:t>Licences</a:t>
              </a:r>
              <a:r>
                <a:rPr lang="en-US" sz="2400" dirty="0" smtClean="0">
                  <a:solidFill>
                    <a:srgbClr val="002060"/>
                  </a:solidFill>
                </a:rPr>
                <a:t> for personal use only</a:t>
              </a:r>
              <a:endParaRPr lang="en-US" sz="2400" dirty="0">
                <a:solidFill>
                  <a:srgbClr val="002060"/>
                </a:solidFill>
              </a:endParaRPr>
            </a:p>
          </p:txBody>
        </p:sp>
        <p:sp>
          <p:nvSpPr>
            <p:cNvPr id="23" name="Pfeil nach links und rechts 22"/>
            <p:cNvSpPr/>
            <p:nvPr/>
          </p:nvSpPr>
          <p:spPr>
            <a:xfrm>
              <a:off x="3851920" y="4437112"/>
              <a:ext cx="1656184" cy="432048"/>
            </a:xfrm>
            <a:prstGeom prst="lef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grpSp>
      <p:sp>
        <p:nvSpPr>
          <p:cNvPr id="28" name="Textfeld 13"/>
          <p:cNvSpPr txBox="1">
            <a:spLocks noChangeArrowheads="1"/>
          </p:cNvSpPr>
          <p:nvPr/>
        </p:nvSpPr>
        <p:spPr bwMode="auto">
          <a:xfrm>
            <a:off x="0" y="44624"/>
            <a:ext cx="7668344" cy="523220"/>
          </a:xfrm>
          <a:prstGeom prst="rect">
            <a:avLst/>
          </a:prstGeom>
          <a:solidFill>
            <a:schemeClr val="bg1"/>
          </a:solidFill>
          <a:ln w="9525">
            <a:noFill/>
            <a:miter lim="800000"/>
            <a:headEnd/>
            <a:tailEnd/>
          </a:ln>
        </p:spPr>
        <p:txBody>
          <a:bodyPr wrap="square">
            <a:spAutoFit/>
          </a:bodyPr>
          <a:lstStyle/>
          <a:p>
            <a:pPr algn="ctr"/>
            <a:r>
              <a:rPr lang="de-DE" sz="2800" b="1" dirty="0" smtClean="0">
                <a:solidFill>
                  <a:srgbClr val="002060"/>
                </a:solidFill>
                <a:latin typeface="Calibri" pitchFamily="34" charset="0"/>
                <a:cs typeface="Calibri" pitchFamily="34" charset="0"/>
              </a:rPr>
              <a:t>Information </a:t>
            </a:r>
            <a:r>
              <a:rPr lang="de-DE" sz="2800" b="1" dirty="0" err="1" smtClean="0">
                <a:solidFill>
                  <a:srgbClr val="002060"/>
                </a:solidFill>
                <a:latin typeface="Calibri" pitchFamily="34" charset="0"/>
                <a:cs typeface="Calibri" pitchFamily="34" charset="0"/>
              </a:rPr>
              <a:t>ethics</a:t>
            </a:r>
            <a:r>
              <a:rPr lang="de-DE" sz="2800" b="1" dirty="0" smtClean="0">
                <a:solidFill>
                  <a:srgbClr val="002060"/>
                </a:solidFill>
                <a:latin typeface="Calibri" pitchFamily="34" charset="0"/>
                <a:cs typeface="Calibri" pitchFamily="34" charset="0"/>
              </a:rPr>
              <a:t> </a:t>
            </a:r>
            <a:r>
              <a:rPr lang="de-DE" sz="2800" b="1" dirty="0" err="1" smtClean="0">
                <a:solidFill>
                  <a:srgbClr val="002060"/>
                </a:solidFill>
                <a:latin typeface="Calibri" pitchFamily="34" charset="0"/>
                <a:cs typeface="Calibri" pitchFamily="34" charset="0"/>
              </a:rPr>
              <a:t>polylemma</a:t>
            </a:r>
            <a:r>
              <a:rPr lang="de-DE" sz="2800" b="1" dirty="0" smtClean="0">
                <a:solidFill>
                  <a:srgbClr val="002060"/>
                </a:solidFill>
                <a:latin typeface="Calibri" pitchFamily="34" charset="0"/>
                <a:cs typeface="Calibri" pitchFamily="34" charset="0"/>
              </a:rPr>
              <a:t>/</a:t>
            </a:r>
            <a:r>
              <a:rPr lang="de-DE" sz="2800" b="1" dirty="0" err="1" smtClean="0">
                <a:solidFill>
                  <a:srgbClr val="002060"/>
                </a:solidFill>
                <a:latin typeface="Calibri" pitchFamily="34" charset="0"/>
                <a:cs typeface="Calibri" pitchFamily="34" charset="0"/>
              </a:rPr>
              <a:t>contradictions</a:t>
            </a:r>
            <a:endParaRPr lang="de-DE" sz="2800" b="1" dirty="0">
              <a:solidFill>
                <a:srgbClr val="002060"/>
              </a:solidFill>
              <a:latin typeface="Calibri" pitchFamily="34" charset="0"/>
              <a:cs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13"/>
          <p:cNvSpPr txBox="1">
            <a:spLocks noChangeArrowheads="1"/>
          </p:cNvSpPr>
          <p:nvPr/>
        </p:nvSpPr>
        <p:spPr bwMode="auto">
          <a:xfrm>
            <a:off x="1691680" y="2348880"/>
            <a:ext cx="5725144" cy="769441"/>
          </a:xfrm>
          <a:prstGeom prst="rect">
            <a:avLst/>
          </a:prstGeom>
          <a:solidFill>
            <a:srgbClr val="002060"/>
          </a:solidFill>
          <a:ln w="9525">
            <a:noFill/>
            <a:miter lim="800000"/>
            <a:headEnd/>
            <a:tailEnd/>
          </a:ln>
        </p:spPr>
        <p:txBody>
          <a:bodyPr wrap="square">
            <a:spAutoFit/>
          </a:bodyPr>
          <a:lstStyle/>
          <a:p>
            <a:pPr algn="ctr"/>
            <a:r>
              <a:rPr lang="de-DE" sz="4400" b="1" dirty="0" smtClean="0">
                <a:solidFill>
                  <a:schemeClr val="bg1"/>
                </a:solidFill>
                <a:latin typeface="Calibri" pitchFamily="34" charset="0"/>
                <a:cs typeface="Calibri" pitchFamily="34" charset="0"/>
              </a:rPr>
              <a:t>Dilemma</a:t>
            </a:r>
            <a:endParaRPr lang="de-DE" sz="4400" b="1" dirty="0">
              <a:solidFill>
                <a:schemeClr val="bg1"/>
              </a:solidFill>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Textfeld 13"/>
          <p:cNvSpPr txBox="1">
            <a:spLocks noChangeArrowheads="1"/>
          </p:cNvSpPr>
          <p:nvPr/>
        </p:nvSpPr>
        <p:spPr bwMode="auto">
          <a:xfrm>
            <a:off x="2051720" y="188640"/>
            <a:ext cx="4800600" cy="523220"/>
          </a:xfrm>
          <a:prstGeom prst="rect">
            <a:avLst/>
          </a:prstGeom>
          <a:solidFill>
            <a:schemeClr val="bg1"/>
          </a:solidFill>
          <a:ln w="9525">
            <a:noFill/>
            <a:miter lim="800000"/>
            <a:headEnd/>
            <a:tailEnd/>
          </a:ln>
        </p:spPr>
        <p:txBody>
          <a:bodyPr>
            <a:spAutoFit/>
          </a:bodyPr>
          <a:lstStyle/>
          <a:p>
            <a:pPr algn="ctr"/>
            <a:r>
              <a:rPr lang="de-DE" sz="2800" b="1" dirty="0" smtClean="0">
                <a:solidFill>
                  <a:srgbClr val="002060"/>
                </a:solidFill>
                <a:latin typeface="Calibri" pitchFamily="34" charset="0"/>
                <a:cs typeface="Calibri" pitchFamily="34" charset="0"/>
              </a:rPr>
              <a:t>Information </a:t>
            </a:r>
            <a:r>
              <a:rPr lang="de-DE" sz="2800" b="1" dirty="0" err="1" smtClean="0">
                <a:solidFill>
                  <a:srgbClr val="002060"/>
                </a:solidFill>
                <a:latin typeface="Calibri" pitchFamily="34" charset="0"/>
                <a:cs typeface="Calibri" pitchFamily="34" charset="0"/>
              </a:rPr>
              <a:t>ethics</a:t>
            </a:r>
            <a:r>
              <a:rPr lang="de-DE" sz="2800" b="1" dirty="0" smtClean="0">
                <a:solidFill>
                  <a:srgbClr val="002060"/>
                </a:solidFill>
                <a:latin typeface="Calibri" pitchFamily="34" charset="0"/>
                <a:cs typeface="Calibri" pitchFamily="34" charset="0"/>
              </a:rPr>
              <a:t> </a:t>
            </a:r>
            <a:r>
              <a:rPr lang="de-DE" sz="2800" b="1" dirty="0" err="1" smtClean="0">
                <a:solidFill>
                  <a:srgbClr val="002060"/>
                </a:solidFill>
                <a:latin typeface="Calibri" pitchFamily="34" charset="0"/>
                <a:cs typeface="Calibri" pitchFamily="34" charset="0"/>
              </a:rPr>
              <a:t>polylemma</a:t>
            </a:r>
            <a:endParaRPr lang="de-DE" sz="2800" b="1" dirty="0">
              <a:solidFill>
                <a:srgbClr val="002060"/>
              </a:solidFill>
              <a:latin typeface="Calibri" pitchFamily="34" charset="0"/>
              <a:cs typeface="Calibri" pitchFamily="34" charset="0"/>
            </a:endParaRPr>
          </a:p>
        </p:txBody>
      </p:sp>
      <p:sp>
        <p:nvSpPr>
          <p:cNvPr id="24" name="Rectangle 10"/>
          <p:cNvSpPr>
            <a:spLocks noChangeArrowheads="1"/>
          </p:cNvSpPr>
          <p:nvPr/>
        </p:nvSpPr>
        <p:spPr bwMode="auto">
          <a:xfrm>
            <a:off x="4326867" y="3927365"/>
            <a:ext cx="2117341" cy="1445851"/>
          </a:xfrm>
          <a:prstGeom prst="rect">
            <a:avLst/>
          </a:prstGeom>
          <a:solidFill>
            <a:schemeClr val="bg1">
              <a:lumMod val="85000"/>
            </a:schemeClr>
          </a:solidFill>
          <a:ln w="9525">
            <a:noFill/>
            <a:miter lim="800000"/>
            <a:headEnd/>
            <a:tailEnd/>
          </a:ln>
        </p:spPr>
        <p:txBody>
          <a:bodyPr wrap="none" lIns="0" tIns="0" rIns="0" bIns="0" anchor="ctr"/>
          <a:lstStyle/>
          <a:p>
            <a:pPr algn="ctr" eaLnBrk="0" hangingPunct="0">
              <a:buFont typeface="Wingdings" pitchFamily="2" charset="2"/>
              <a:buNone/>
            </a:pPr>
            <a:r>
              <a:rPr lang="de-DE" sz="2400" dirty="0" smtClean="0">
                <a:solidFill>
                  <a:srgbClr val="002060"/>
                </a:solidFill>
                <a:latin typeface="+mn-lt"/>
              </a:rPr>
              <a:t>Information </a:t>
            </a:r>
            <a:r>
              <a:rPr lang="de-DE" sz="2400" dirty="0" err="1" smtClean="0">
                <a:solidFill>
                  <a:srgbClr val="002060"/>
                </a:solidFill>
                <a:latin typeface="+mn-lt"/>
              </a:rPr>
              <a:t>and</a:t>
            </a:r>
            <a:r>
              <a:rPr lang="de-DE" sz="2400" dirty="0" smtClean="0">
                <a:solidFill>
                  <a:srgbClr val="002060"/>
                </a:solidFill>
                <a:latin typeface="+mn-lt"/>
              </a:rPr>
              <a:t> </a:t>
            </a:r>
          </a:p>
          <a:p>
            <a:pPr algn="ctr" eaLnBrk="0" hangingPunct="0">
              <a:buFont typeface="Wingdings" pitchFamily="2" charset="2"/>
              <a:buNone/>
            </a:pPr>
            <a:r>
              <a:rPr lang="de-DE" sz="2400" dirty="0" err="1" smtClean="0">
                <a:solidFill>
                  <a:srgbClr val="002060"/>
                </a:solidFill>
                <a:latin typeface="+mn-lt"/>
              </a:rPr>
              <a:t>communication</a:t>
            </a:r>
            <a:r>
              <a:rPr lang="de-DE" sz="2400" dirty="0" smtClean="0">
                <a:solidFill>
                  <a:srgbClr val="002060"/>
                </a:solidFill>
                <a:latin typeface="+mn-lt"/>
              </a:rPr>
              <a:t> </a:t>
            </a:r>
          </a:p>
          <a:p>
            <a:pPr algn="ctr" eaLnBrk="0" hangingPunct="0">
              <a:buFont typeface="Wingdings" pitchFamily="2" charset="2"/>
              <a:buNone/>
            </a:pPr>
            <a:r>
              <a:rPr lang="de-DE" sz="2400" dirty="0" err="1" smtClean="0">
                <a:solidFill>
                  <a:srgbClr val="002060"/>
                </a:solidFill>
                <a:latin typeface="+mn-lt"/>
              </a:rPr>
              <a:t>technologies</a:t>
            </a:r>
            <a:endParaRPr lang="de-DE" sz="2400" dirty="0">
              <a:solidFill>
                <a:srgbClr val="002060"/>
              </a:solidFill>
              <a:latin typeface="+mn-lt"/>
            </a:endParaRPr>
          </a:p>
        </p:txBody>
      </p:sp>
      <p:sp>
        <p:nvSpPr>
          <p:cNvPr id="27" name="Rectangle 13"/>
          <p:cNvSpPr>
            <a:spLocks noChangeArrowheads="1"/>
          </p:cNvSpPr>
          <p:nvPr/>
        </p:nvSpPr>
        <p:spPr bwMode="auto">
          <a:xfrm>
            <a:off x="1734579" y="3068960"/>
            <a:ext cx="1685835" cy="831555"/>
          </a:xfrm>
          <a:prstGeom prst="rect">
            <a:avLst/>
          </a:prstGeom>
          <a:solidFill>
            <a:schemeClr val="bg1">
              <a:lumMod val="85000"/>
            </a:schemeClr>
          </a:solidFill>
          <a:ln w="9525">
            <a:noFill/>
            <a:miter lim="800000"/>
            <a:headEnd/>
            <a:tailEnd/>
          </a:ln>
        </p:spPr>
        <p:txBody>
          <a:bodyPr wrap="none" lIns="0" tIns="0" rIns="0" bIns="0" anchor="ctr"/>
          <a:lstStyle/>
          <a:p>
            <a:pPr algn="ctr" eaLnBrk="0" hangingPunct="0">
              <a:buFont typeface="Wingdings" pitchFamily="2" charset="2"/>
              <a:buNone/>
            </a:pPr>
            <a:r>
              <a:rPr lang="de-DE" sz="2400" dirty="0" smtClean="0">
                <a:solidFill>
                  <a:srgbClr val="002060"/>
                </a:solidFill>
                <a:latin typeface="+mn-lt"/>
              </a:rPr>
              <a:t>Information</a:t>
            </a:r>
          </a:p>
          <a:p>
            <a:pPr algn="ctr" eaLnBrk="0" hangingPunct="0">
              <a:buFont typeface="Wingdings" pitchFamily="2" charset="2"/>
              <a:buNone/>
            </a:pPr>
            <a:r>
              <a:rPr lang="de-DE" sz="2400" dirty="0" err="1" smtClean="0">
                <a:solidFill>
                  <a:srgbClr val="002060"/>
                </a:solidFill>
              </a:rPr>
              <a:t>ethics</a:t>
            </a:r>
            <a:endParaRPr lang="de-DE" sz="2400" dirty="0">
              <a:solidFill>
                <a:srgbClr val="002060"/>
              </a:solidFill>
              <a:latin typeface="+mn-lt"/>
            </a:endParaRPr>
          </a:p>
        </p:txBody>
      </p:sp>
      <p:sp>
        <p:nvSpPr>
          <p:cNvPr id="38" name="Pfeil nach links und rechts 37"/>
          <p:cNvSpPr/>
          <p:nvPr/>
        </p:nvSpPr>
        <p:spPr>
          <a:xfrm rot="1585670">
            <a:off x="2737063" y="4144354"/>
            <a:ext cx="1368152" cy="295961"/>
          </a:xfrm>
          <a:prstGeom prst="leftRightArrow">
            <a:avLst>
              <a:gd name="adj1" fmla="val 69240"/>
              <a:gd name="adj2" fmla="val 46793"/>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13" name="Textfeld 12"/>
          <p:cNvSpPr txBox="1"/>
          <p:nvPr/>
        </p:nvSpPr>
        <p:spPr>
          <a:xfrm>
            <a:off x="1763688" y="1292567"/>
            <a:ext cx="2016224" cy="1200329"/>
          </a:xfrm>
          <a:prstGeom prst="rect">
            <a:avLst/>
          </a:prstGeom>
          <a:noFill/>
        </p:spPr>
        <p:txBody>
          <a:bodyPr wrap="square" rtlCol="0">
            <a:spAutoFit/>
          </a:bodyPr>
          <a:lstStyle/>
          <a:p>
            <a:pPr algn="ctr"/>
            <a:r>
              <a:rPr lang="en-US" sz="2400" b="1" dirty="0" smtClean="0">
                <a:solidFill>
                  <a:srgbClr val="002060"/>
                </a:solidFill>
              </a:rPr>
              <a:t>Free</a:t>
            </a:r>
            <a:r>
              <a:rPr lang="en-US" sz="2400" dirty="0" smtClean="0">
                <a:solidFill>
                  <a:srgbClr val="002060"/>
                </a:solidFill>
              </a:rPr>
              <a:t> (</a:t>
            </a:r>
            <a:r>
              <a:rPr lang="en-US" sz="2400" dirty="0" err="1" smtClean="0">
                <a:solidFill>
                  <a:srgbClr val="002060"/>
                </a:solidFill>
              </a:rPr>
              <a:t>libre</a:t>
            </a:r>
            <a:r>
              <a:rPr lang="en-US" sz="2400" dirty="0" smtClean="0">
                <a:solidFill>
                  <a:srgbClr val="002060"/>
                </a:solidFill>
              </a:rPr>
              <a:t> et </a:t>
            </a:r>
            <a:r>
              <a:rPr lang="en-US" sz="2400" dirty="0" err="1" smtClean="0">
                <a:solidFill>
                  <a:srgbClr val="002060"/>
                </a:solidFill>
              </a:rPr>
              <a:t>gratuit</a:t>
            </a:r>
            <a:r>
              <a:rPr lang="en-US" sz="2400" dirty="0" smtClean="0">
                <a:solidFill>
                  <a:srgbClr val="002060"/>
                </a:solidFill>
              </a:rPr>
              <a:t>) access to information</a:t>
            </a:r>
            <a:endParaRPr lang="en-US" sz="2400" dirty="0">
              <a:solidFill>
                <a:srgbClr val="002060"/>
              </a:solidFill>
            </a:endParaRPr>
          </a:p>
        </p:txBody>
      </p:sp>
      <p:grpSp>
        <p:nvGrpSpPr>
          <p:cNvPr id="15" name="Gruppieren 14"/>
          <p:cNvGrpSpPr/>
          <p:nvPr/>
        </p:nvGrpSpPr>
        <p:grpSpPr>
          <a:xfrm>
            <a:off x="3851920" y="1127296"/>
            <a:ext cx="5040560" cy="1200329"/>
            <a:chOff x="3851920" y="2780928"/>
            <a:chExt cx="5040560" cy="1200329"/>
          </a:xfrm>
        </p:grpSpPr>
        <p:sp>
          <p:nvSpPr>
            <p:cNvPr id="16" name="Textfeld 15"/>
            <p:cNvSpPr txBox="1"/>
            <p:nvPr/>
          </p:nvSpPr>
          <p:spPr>
            <a:xfrm>
              <a:off x="5508104" y="2780928"/>
              <a:ext cx="3384376" cy="1200329"/>
            </a:xfrm>
            <a:prstGeom prst="rect">
              <a:avLst/>
            </a:prstGeom>
            <a:noFill/>
          </p:spPr>
          <p:txBody>
            <a:bodyPr wrap="square" rtlCol="0">
              <a:spAutoFit/>
            </a:bodyPr>
            <a:lstStyle/>
            <a:p>
              <a:pPr algn="ctr"/>
              <a:r>
                <a:rPr lang="en-US" sz="2400" dirty="0" smtClean="0">
                  <a:solidFill>
                    <a:srgbClr val="002060"/>
                  </a:solidFill>
                </a:rPr>
                <a:t> </a:t>
              </a:r>
              <a:r>
                <a:rPr lang="en-US" sz="2400" b="1" dirty="0" smtClean="0">
                  <a:solidFill>
                    <a:srgbClr val="002060"/>
                  </a:solidFill>
                </a:rPr>
                <a:t>access controlled </a:t>
              </a:r>
              <a:r>
                <a:rPr lang="en-US" sz="2400" dirty="0" smtClean="0">
                  <a:solidFill>
                    <a:srgbClr val="002060"/>
                  </a:solidFill>
                </a:rPr>
                <a:t>by digital rights management</a:t>
              </a:r>
              <a:endParaRPr lang="en-US" sz="2400" dirty="0">
                <a:solidFill>
                  <a:srgbClr val="002060"/>
                </a:solidFill>
              </a:endParaRPr>
            </a:p>
          </p:txBody>
        </p:sp>
        <p:sp>
          <p:nvSpPr>
            <p:cNvPr id="17" name="Pfeil nach links und rechts 16"/>
            <p:cNvSpPr/>
            <p:nvPr/>
          </p:nvSpPr>
          <p:spPr>
            <a:xfrm>
              <a:off x="3851920" y="3140968"/>
              <a:ext cx="1656184" cy="432048"/>
            </a:xfrm>
            <a:prstGeom prst="lef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Textfeld 13"/>
          <p:cNvSpPr txBox="1">
            <a:spLocks noChangeArrowheads="1"/>
          </p:cNvSpPr>
          <p:nvPr/>
        </p:nvSpPr>
        <p:spPr bwMode="auto">
          <a:xfrm>
            <a:off x="0" y="44624"/>
            <a:ext cx="7668344" cy="523220"/>
          </a:xfrm>
          <a:prstGeom prst="rect">
            <a:avLst/>
          </a:prstGeom>
          <a:solidFill>
            <a:schemeClr val="bg1"/>
          </a:solidFill>
          <a:ln w="9525">
            <a:noFill/>
            <a:miter lim="800000"/>
            <a:headEnd/>
            <a:tailEnd/>
          </a:ln>
        </p:spPr>
        <p:txBody>
          <a:bodyPr wrap="square">
            <a:spAutoFit/>
          </a:bodyPr>
          <a:lstStyle/>
          <a:p>
            <a:pPr algn="ctr"/>
            <a:r>
              <a:rPr lang="de-DE" sz="2800" b="1" dirty="0" smtClean="0">
                <a:solidFill>
                  <a:srgbClr val="002060"/>
                </a:solidFill>
                <a:latin typeface="Calibri" pitchFamily="34" charset="0"/>
                <a:cs typeface="Calibri" pitchFamily="34" charset="0"/>
              </a:rPr>
              <a:t>Information </a:t>
            </a:r>
            <a:r>
              <a:rPr lang="de-DE" sz="2800" b="1" dirty="0" err="1" smtClean="0">
                <a:solidFill>
                  <a:srgbClr val="002060"/>
                </a:solidFill>
                <a:latin typeface="Calibri" pitchFamily="34" charset="0"/>
                <a:cs typeface="Calibri" pitchFamily="34" charset="0"/>
              </a:rPr>
              <a:t>ethics</a:t>
            </a:r>
            <a:r>
              <a:rPr lang="de-DE" sz="2800" b="1" dirty="0" smtClean="0">
                <a:solidFill>
                  <a:srgbClr val="002060"/>
                </a:solidFill>
                <a:latin typeface="Calibri" pitchFamily="34" charset="0"/>
                <a:cs typeface="Calibri" pitchFamily="34" charset="0"/>
              </a:rPr>
              <a:t> </a:t>
            </a:r>
            <a:r>
              <a:rPr lang="de-DE" sz="2800" b="1" dirty="0" err="1" smtClean="0">
                <a:solidFill>
                  <a:srgbClr val="002060"/>
                </a:solidFill>
                <a:latin typeface="Calibri" pitchFamily="34" charset="0"/>
                <a:cs typeface="Calibri" pitchFamily="34" charset="0"/>
              </a:rPr>
              <a:t>polylemma</a:t>
            </a:r>
            <a:r>
              <a:rPr lang="de-DE" sz="2800" b="1" dirty="0" smtClean="0">
                <a:solidFill>
                  <a:srgbClr val="002060"/>
                </a:solidFill>
                <a:latin typeface="Calibri" pitchFamily="34" charset="0"/>
                <a:cs typeface="Calibri" pitchFamily="34" charset="0"/>
              </a:rPr>
              <a:t>/</a:t>
            </a:r>
            <a:r>
              <a:rPr lang="de-DE" sz="2800" b="1" dirty="0" err="1" smtClean="0">
                <a:solidFill>
                  <a:srgbClr val="002060"/>
                </a:solidFill>
                <a:latin typeface="Calibri" pitchFamily="34" charset="0"/>
                <a:cs typeface="Calibri" pitchFamily="34" charset="0"/>
              </a:rPr>
              <a:t>contradictions</a:t>
            </a:r>
            <a:endParaRPr lang="de-DE" sz="2800" b="1" dirty="0">
              <a:solidFill>
                <a:srgbClr val="002060"/>
              </a:solidFill>
              <a:latin typeface="Calibri" pitchFamily="34" charset="0"/>
              <a:cs typeface="Calibri" pitchFamily="34" charset="0"/>
            </a:endParaRPr>
          </a:p>
        </p:txBody>
      </p:sp>
      <p:grpSp>
        <p:nvGrpSpPr>
          <p:cNvPr id="29" name="Gruppieren 28"/>
          <p:cNvGrpSpPr/>
          <p:nvPr/>
        </p:nvGrpSpPr>
        <p:grpSpPr>
          <a:xfrm>
            <a:off x="2915816" y="3495317"/>
            <a:ext cx="3424922" cy="1445851"/>
            <a:chOff x="2915816" y="3495317"/>
            <a:chExt cx="3424922" cy="1445851"/>
          </a:xfrm>
        </p:grpSpPr>
        <p:sp>
          <p:nvSpPr>
            <p:cNvPr id="24" name="Rectangle 10"/>
            <p:cNvSpPr>
              <a:spLocks noChangeArrowheads="1"/>
            </p:cNvSpPr>
            <p:nvPr/>
          </p:nvSpPr>
          <p:spPr bwMode="auto">
            <a:xfrm>
              <a:off x="2915816" y="3495317"/>
              <a:ext cx="2117341" cy="1445851"/>
            </a:xfrm>
            <a:prstGeom prst="rect">
              <a:avLst/>
            </a:prstGeom>
            <a:solidFill>
              <a:schemeClr val="bg1">
                <a:lumMod val="85000"/>
              </a:schemeClr>
            </a:solidFill>
            <a:ln w="9525">
              <a:noFill/>
              <a:miter lim="800000"/>
              <a:headEnd/>
              <a:tailEnd/>
            </a:ln>
          </p:spPr>
          <p:txBody>
            <a:bodyPr wrap="none" lIns="0" tIns="0" rIns="0" bIns="0" anchor="ctr"/>
            <a:lstStyle/>
            <a:p>
              <a:pPr algn="ctr" eaLnBrk="0" hangingPunct="0">
                <a:buFont typeface="Wingdings" pitchFamily="2" charset="2"/>
                <a:buNone/>
              </a:pPr>
              <a:r>
                <a:rPr lang="de-DE" sz="2400" dirty="0" smtClean="0">
                  <a:solidFill>
                    <a:srgbClr val="002060"/>
                  </a:solidFill>
                  <a:latin typeface="+mn-lt"/>
                </a:rPr>
                <a:t>Information </a:t>
              </a:r>
              <a:r>
                <a:rPr lang="de-DE" sz="2400" dirty="0" err="1" smtClean="0">
                  <a:solidFill>
                    <a:srgbClr val="002060"/>
                  </a:solidFill>
                  <a:latin typeface="+mn-lt"/>
                </a:rPr>
                <a:t>and</a:t>
              </a:r>
              <a:r>
                <a:rPr lang="de-DE" sz="2400" dirty="0" smtClean="0">
                  <a:solidFill>
                    <a:srgbClr val="002060"/>
                  </a:solidFill>
                  <a:latin typeface="+mn-lt"/>
                </a:rPr>
                <a:t> </a:t>
              </a:r>
            </a:p>
            <a:p>
              <a:pPr algn="ctr" eaLnBrk="0" hangingPunct="0">
                <a:buFont typeface="Wingdings" pitchFamily="2" charset="2"/>
                <a:buNone/>
              </a:pPr>
              <a:r>
                <a:rPr lang="de-DE" sz="2400" dirty="0" err="1" smtClean="0">
                  <a:solidFill>
                    <a:srgbClr val="002060"/>
                  </a:solidFill>
                  <a:latin typeface="+mn-lt"/>
                </a:rPr>
                <a:t>communication</a:t>
              </a:r>
              <a:r>
                <a:rPr lang="de-DE" sz="2400" dirty="0" smtClean="0">
                  <a:solidFill>
                    <a:srgbClr val="002060"/>
                  </a:solidFill>
                  <a:latin typeface="+mn-lt"/>
                </a:rPr>
                <a:t> </a:t>
              </a:r>
            </a:p>
            <a:p>
              <a:pPr algn="ctr" eaLnBrk="0" hangingPunct="0">
                <a:buFont typeface="Wingdings" pitchFamily="2" charset="2"/>
                <a:buNone/>
              </a:pPr>
              <a:r>
                <a:rPr lang="de-DE" sz="2400" dirty="0" err="1" smtClean="0">
                  <a:solidFill>
                    <a:srgbClr val="002060"/>
                  </a:solidFill>
                  <a:latin typeface="+mn-lt"/>
                </a:rPr>
                <a:t>technologies</a:t>
              </a:r>
              <a:endParaRPr lang="de-DE" sz="2400" dirty="0">
                <a:solidFill>
                  <a:srgbClr val="002060"/>
                </a:solidFill>
                <a:latin typeface="+mn-lt"/>
              </a:endParaRPr>
            </a:p>
          </p:txBody>
        </p:sp>
        <p:sp>
          <p:nvSpPr>
            <p:cNvPr id="36" name="Pfeil nach links und rechts 35"/>
            <p:cNvSpPr/>
            <p:nvPr/>
          </p:nvSpPr>
          <p:spPr>
            <a:xfrm rot="8796741">
              <a:off x="4972586" y="3847343"/>
              <a:ext cx="1368152" cy="295961"/>
            </a:xfrm>
            <a:prstGeom prst="leftRightArrow">
              <a:avLst>
                <a:gd name="adj1" fmla="val 69240"/>
                <a:gd name="adj2" fmla="val 46793"/>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grpSp>
      <p:grpSp>
        <p:nvGrpSpPr>
          <p:cNvPr id="28" name="Gruppieren 27"/>
          <p:cNvGrpSpPr/>
          <p:nvPr/>
        </p:nvGrpSpPr>
        <p:grpSpPr>
          <a:xfrm>
            <a:off x="2771800" y="1263069"/>
            <a:ext cx="4263026" cy="2238326"/>
            <a:chOff x="2771800" y="1263069"/>
            <a:chExt cx="4263026" cy="2238326"/>
          </a:xfrm>
        </p:grpSpPr>
        <p:sp>
          <p:nvSpPr>
            <p:cNvPr id="21" name="Rectangle 7"/>
            <p:cNvSpPr>
              <a:spLocks noChangeArrowheads="1"/>
            </p:cNvSpPr>
            <p:nvPr/>
          </p:nvSpPr>
          <p:spPr bwMode="auto">
            <a:xfrm>
              <a:off x="2771800" y="1263069"/>
              <a:ext cx="2232248" cy="1157152"/>
            </a:xfrm>
            <a:prstGeom prst="rect">
              <a:avLst/>
            </a:prstGeom>
            <a:solidFill>
              <a:schemeClr val="bg1">
                <a:lumMod val="85000"/>
              </a:schemeClr>
            </a:solidFill>
            <a:ln w="9525">
              <a:noFill/>
              <a:miter lim="800000"/>
              <a:headEnd/>
              <a:tailEnd/>
            </a:ln>
          </p:spPr>
          <p:txBody>
            <a:bodyPr wrap="none" lIns="0" tIns="0" rIns="0" bIns="0" anchor="ctr"/>
            <a:lstStyle/>
            <a:p>
              <a:pPr algn="ctr" eaLnBrk="0" hangingPunct="0">
                <a:buFont typeface="Wingdings" pitchFamily="2" charset="2"/>
                <a:buNone/>
              </a:pPr>
              <a:r>
                <a:rPr lang="de-DE" sz="2400" dirty="0" smtClean="0">
                  <a:solidFill>
                    <a:srgbClr val="002060"/>
                  </a:solidFill>
                  <a:latin typeface="+mn-lt"/>
                </a:rPr>
                <a:t>Copyright</a:t>
              </a:r>
              <a:br>
                <a:rPr lang="de-DE" sz="2400" dirty="0" smtClean="0">
                  <a:solidFill>
                    <a:srgbClr val="002060"/>
                  </a:solidFill>
                  <a:latin typeface="+mn-lt"/>
                </a:rPr>
              </a:br>
              <a:r>
                <a:rPr lang="de-DE" sz="2400" dirty="0" err="1" smtClean="0">
                  <a:solidFill>
                    <a:srgbClr val="002060"/>
                  </a:solidFill>
                  <a:latin typeface="+mn-lt"/>
                </a:rPr>
                <a:t>data</a:t>
              </a:r>
              <a:r>
                <a:rPr lang="de-DE" sz="2400" dirty="0" smtClean="0">
                  <a:solidFill>
                    <a:srgbClr val="002060"/>
                  </a:solidFill>
                  <a:latin typeface="+mn-lt"/>
                </a:rPr>
                <a:t> </a:t>
              </a:r>
              <a:r>
                <a:rPr lang="de-DE" sz="2400" dirty="0" err="1" smtClean="0">
                  <a:solidFill>
                    <a:srgbClr val="002060"/>
                  </a:solidFill>
                  <a:latin typeface="+mn-lt"/>
                </a:rPr>
                <a:t>protection</a:t>
              </a:r>
              <a:r>
                <a:rPr lang="de-DE" sz="2400" dirty="0" smtClean="0">
                  <a:solidFill>
                    <a:srgbClr val="002060"/>
                  </a:solidFill>
                  <a:latin typeface="+mn-lt"/>
                </a:rPr>
                <a:t> </a:t>
              </a:r>
            </a:p>
            <a:p>
              <a:pPr algn="ctr" eaLnBrk="0" hangingPunct="0">
                <a:buFont typeface="Wingdings" pitchFamily="2" charset="2"/>
                <a:buNone/>
              </a:pPr>
              <a:r>
                <a:rPr lang="de-DE" sz="2400" dirty="0" err="1" smtClean="0">
                  <a:solidFill>
                    <a:srgbClr val="002060"/>
                  </a:solidFill>
                  <a:latin typeface="+mn-lt"/>
                </a:rPr>
                <a:t>law</a:t>
              </a:r>
              <a:endParaRPr lang="de-DE" sz="2400" dirty="0">
                <a:solidFill>
                  <a:srgbClr val="002060"/>
                </a:solidFill>
                <a:latin typeface="+mn-lt"/>
              </a:endParaRPr>
            </a:p>
          </p:txBody>
        </p:sp>
        <p:sp>
          <p:nvSpPr>
            <p:cNvPr id="30" name="Rectangle 16"/>
            <p:cNvSpPr>
              <a:spLocks noChangeArrowheads="1"/>
            </p:cNvSpPr>
            <p:nvPr/>
          </p:nvSpPr>
          <p:spPr bwMode="auto">
            <a:xfrm>
              <a:off x="5324099" y="2271181"/>
              <a:ext cx="1710727" cy="1230214"/>
            </a:xfrm>
            <a:prstGeom prst="rect">
              <a:avLst/>
            </a:prstGeom>
            <a:solidFill>
              <a:schemeClr val="bg1">
                <a:lumMod val="85000"/>
              </a:schemeClr>
            </a:solidFill>
            <a:ln w="9525">
              <a:noFill/>
              <a:miter lim="800000"/>
              <a:headEnd/>
              <a:tailEnd/>
            </a:ln>
          </p:spPr>
          <p:txBody>
            <a:bodyPr wrap="none" lIns="0" tIns="0" rIns="0" bIns="0" anchor="ctr"/>
            <a:lstStyle/>
            <a:p>
              <a:pPr algn="ctr" eaLnBrk="0" hangingPunct="0">
                <a:buFont typeface="Wingdings" pitchFamily="2" charset="2"/>
                <a:buNone/>
              </a:pPr>
              <a:r>
                <a:rPr lang="de-DE" sz="2400" dirty="0" smtClean="0">
                  <a:solidFill>
                    <a:srgbClr val="002060"/>
                  </a:solidFill>
                  <a:latin typeface="+mn-lt"/>
                </a:rPr>
                <a:t>Information </a:t>
              </a:r>
            </a:p>
            <a:p>
              <a:pPr algn="ctr" eaLnBrk="0" hangingPunct="0">
                <a:buFont typeface="Wingdings" pitchFamily="2" charset="2"/>
                <a:buNone/>
              </a:pPr>
              <a:r>
                <a:rPr lang="de-DE" sz="2400" dirty="0" err="1" smtClean="0">
                  <a:solidFill>
                    <a:srgbClr val="002060"/>
                  </a:solidFill>
                </a:rPr>
                <a:t>market</a:t>
              </a:r>
              <a:r>
                <a:rPr lang="de-DE" sz="2400" dirty="0" smtClean="0">
                  <a:solidFill>
                    <a:srgbClr val="002060"/>
                  </a:solidFill>
                </a:rPr>
                <a:t>/</a:t>
              </a:r>
              <a:br>
                <a:rPr lang="de-DE" sz="2400" dirty="0" smtClean="0">
                  <a:solidFill>
                    <a:srgbClr val="002060"/>
                  </a:solidFill>
                </a:rPr>
              </a:br>
              <a:r>
                <a:rPr lang="de-DE" sz="2400" dirty="0" err="1" smtClean="0">
                  <a:solidFill>
                    <a:srgbClr val="002060"/>
                  </a:solidFill>
                  <a:latin typeface="+mn-lt"/>
                </a:rPr>
                <a:t>economy</a:t>
              </a:r>
              <a:endParaRPr lang="de-DE" sz="2400" dirty="0">
                <a:solidFill>
                  <a:srgbClr val="002060"/>
                </a:solidFill>
                <a:latin typeface="+mn-lt"/>
              </a:endParaRPr>
            </a:p>
          </p:txBody>
        </p:sp>
        <p:sp>
          <p:nvSpPr>
            <p:cNvPr id="37" name="Pfeil nach links und rechts 36"/>
            <p:cNvSpPr/>
            <p:nvPr/>
          </p:nvSpPr>
          <p:spPr>
            <a:xfrm rot="1585670">
              <a:off x="5073209" y="1631881"/>
              <a:ext cx="971019" cy="235022"/>
            </a:xfrm>
            <a:prstGeom prst="leftRightArrow">
              <a:avLst>
                <a:gd name="adj1" fmla="val 69240"/>
                <a:gd name="adj2" fmla="val 46793"/>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grpSp>
      <p:sp>
        <p:nvSpPr>
          <p:cNvPr id="39" name="Pfeil nach links und rechts 38"/>
          <p:cNvSpPr/>
          <p:nvPr/>
        </p:nvSpPr>
        <p:spPr>
          <a:xfrm rot="5400000">
            <a:off x="3239852" y="2739233"/>
            <a:ext cx="1080120" cy="432048"/>
          </a:xfrm>
          <a:prstGeom prst="lef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13" name="Textfeld 12"/>
          <p:cNvSpPr txBox="1"/>
          <p:nvPr/>
        </p:nvSpPr>
        <p:spPr>
          <a:xfrm>
            <a:off x="6156176" y="548680"/>
            <a:ext cx="2808312" cy="646331"/>
          </a:xfrm>
          <a:prstGeom prst="rect">
            <a:avLst/>
          </a:prstGeom>
          <a:noFill/>
        </p:spPr>
        <p:txBody>
          <a:bodyPr wrap="square" rtlCol="0">
            <a:spAutoFit/>
          </a:bodyPr>
          <a:lstStyle/>
          <a:p>
            <a:pPr algn="ctr"/>
            <a:r>
              <a:rPr lang="en-US" dirty="0" smtClean="0">
                <a:solidFill>
                  <a:srgbClr val="002060"/>
                </a:solidFill>
              </a:rPr>
              <a:t>legally binding exceptions/limitations</a:t>
            </a:r>
            <a:endParaRPr lang="en-US" dirty="0">
              <a:solidFill>
                <a:srgbClr val="002060"/>
              </a:solidFill>
            </a:endParaRPr>
          </a:p>
        </p:txBody>
      </p:sp>
      <p:sp>
        <p:nvSpPr>
          <p:cNvPr id="14" name="Textfeld 13"/>
          <p:cNvSpPr txBox="1"/>
          <p:nvPr/>
        </p:nvSpPr>
        <p:spPr>
          <a:xfrm>
            <a:off x="6084168" y="1702549"/>
            <a:ext cx="2808312" cy="646331"/>
          </a:xfrm>
          <a:prstGeom prst="rect">
            <a:avLst/>
          </a:prstGeom>
          <a:noFill/>
        </p:spPr>
        <p:txBody>
          <a:bodyPr wrap="square" rtlCol="0">
            <a:spAutoFit/>
          </a:bodyPr>
          <a:lstStyle/>
          <a:p>
            <a:pPr algn="ctr"/>
            <a:r>
              <a:rPr lang="en-US" dirty="0" err="1" smtClean="0">
                <a:solidFill>
                  <a:srgbClr val="002060"/>
                </a:solidFill>
              </a:rPr>
              <a:t>Licences</a:t>
            </a:r>
            <a:r>
              <a:rPr lang="en-US" dirty="0" smtClean="0">
                <a:solidFill>
                  <a:srgbClr val="002060"/>
                </a:solidFill>
              </a:rPr>
              <a:t>, contractual agreements</a:t>
            </a:r>
            <a:endParaRPr lang="en-US" dirty="0">
              <a:solidFill>
                <a:srgbClr val="002060"/>
              </a:solidFill>
            </a:endParaRPr>
          </a:p>
        </p:txBody>
      </p:sp>
      <p:sp>
        <p:nvSpPr>
          <p:cNvPr id="15" name="Textfeld 14"/>
          <p:cNvSpPr txBox="1"/>
          <p:nvPr/>
        </p:nvSpPr>
        <p:spPr>
          <a:xfrm>
            <a:off x="5940152" y="4077072"/>
            <a:ext cx="2808312" cy="369332"/>
          </a:xfrm>
          <a:prstGeom prst="rect">
            <a:avLst/>
          </a:prstGeom>
          <a:noFill/>
        </p:spPr>
        <p:txBody>
          <a:bodyPr wrap="square" rtlCol="0">
            <a:spAutoFit/>
          </a:bodyPr>
          <a:lstStyle/>
          <a:p>
            <a:r>
              <a:rPr lang="en-US" dirty="0" smtClean="0">
                <a:solidFill>
                  <a:srgbClr val="002060"/>
                </a:solidFill>
              </a:rPr>
              <a:t>Data base property rights</a:t>
            </a:r>
            <a:endParaRPr lang="en-US" dirty="0">
              <a:solidFill>
                <a:srgbClr val="002060"/>
              </a:solidFill>
            </a:endParaRPr>
          </a:p>
        </p:txBody>
      </p:sp>
      <p:sp>
        <p:nvSpPr>
          <p:cNvPr id="16" name="Textfeld 15"/>
          <p:cNvSpPr txBox="1"/>
          <p:nvPr/>
        </p:nvSpPr>
        <p:spPr>
          <a:xfrm>
            <a:off x="5868144" y="5075892"/>
            <a:ext cx="2808312" cy="369332"/>
          </a:xfrm>
          <a:prstGeom prst="rect">
            <a:avLst/>
          </a:prstGeom>
          <a:noFill/>
        </p:spPr>
        <p:txBody>
          <a:bodyPr wrap="square" rtlCol="0">
            <a:spAutoFit/>
          </a:bodyPr>
          <a:lstStyle/>
          <a:p>
            <a:r>
              <a:rPr lang="en-US" dirty="0" smtClean="0">
                <a:solidFill>
                  <a:srgbClr val="002060"/>
                </a:solidFill>
              </a:rPr>
              <a:t>Data mining algorithms</a:t>
            </a:r>
            <a:endParaRPr lang="en-US" dirty="0">
              <a:solidFill>
                <a:srgbClr val="002060"/>
              </a:solidFill>
            </a:endParaRPr>
          </a:p>
        </p:txBody>
      </p:sp>
      <p:sp>
        <p:nvSpPr>
          <p:cNvPr id="17" name="Textfeld 16"/>
          <p:cNvSpPr txBox="1"/>
          <p:nvPr/>
        </p:nvSpPr>
        <p:spPr>
          <a:xfrm>
            <a:off x="72008" y="2420888"/>
            <a:ext cx="2808312" cy="646331"/>
          </a:xfrm>
          <a:prstGeom prst="rect">
            <a:avLst/>
          </a:prstGeom>
          <a:noFill/>
        </p:spPr>
        <p:txBody>
          <a:bodyPr wrap="square" rtlCol="0">
            <a:spAutoFit/>
          </a:bodyPr>
          <a:lstStyle/>
          <a:p>
            <a:r>
              <a:rPr lang="en-US" dirty="0" smtClean="0">
                <a:solidFill>
                  <a:srgbClr val="002060"/>
                </a:solidFill>
              </a:rPr>
              <a:t>Access to resources on the premises of libraries only</a:t>
            </a:r>
            <a:endParaRPr lang="en-US" dirty="0">
              <a:solidFill>
                <a:srgbClr val="002060"/>
              </a:solidFill>
            </a:endParaRPr>
          </a:p>
        </p:txBody>
      </p:sp>
      <p:sp>
        <p:nvSpPr>
          <p:cNvPr id="18" name="Textfeld 17"/>
          <p:cNvSpPr txBox="1"/>
          <p:nvPr/>
        </p:nvSpPr>
        <p:spPr>
          <a:xfrm>
            <a:off x="0" y="3645024"/>
            <a:ext cx="2808312" cy="923330"/>
          </a:xfrm>
          <a:prstGeom prst="rect">
            <a:avLst/>
          </a:prstGeom>
          <a:noFill/>
        </p:spPr>
        <p:txBody>
          <a:bodyPr wrap="square" rtlCol="0">
            <a:spAutoFit/>
          </a:bodyPr>
          <a:lstStyle/>
          <a:p>
            <a:r>
              <a:rPr lang="en-US" dirty="0" smtClean="0">
                <a:solidFill>
                  <a:srgbClr val="002060"/>
                </a:solidFill>
              </a:rPr>
              <a:t>Remote access to libraries services from workplace or from wherever one works</a:t>
            </a:r>
            <a:endParaRPr lang="en-US" dirty="0">
              <a:solidFill>
                <a:srgbClr val="002060"/>
              </a:solidFill>
            </a:endParaRPr>
          </a:p>
        </p:txBody>
      </p:sp>
      <p:sp>
        <p:nvSpPr>
          <p:cNvPr id="20" name="Pfeil nach links und rechts 19"/>
          <p:cNvSpPr/>
          <p:nvPr/>
        </p:nvSpPr>
        <p:spPr>
          <a:xfrm rot="5400000">
            <a:off x="6588224" y="4581128"/>
            <a:ext cx="720080" cy="288032"/>
          </a:xfrm>
          <a:prstGeom prst="lef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22" name="Pfeil nach links und rechts 21"/>
          <p:cNvSpPr/>
          <p:nvPr/>
        </p:nvSpPr>
        <p:spPr>
          <a:xfrm rot="5400000">
            <a:off x="899592" y="3212976"/>
            <a:ext cx="720080" cy="288032"/>
          </a:xfrm>
          <a:prstGeom prst="lef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23" name="Pfeil nach links und rechts 22"/>
          <p:cNvSpPr/>
          <p:nvPr/>
        </p:nvSpPr>
        <p:spPr>
          <a:xfrm rot="5400000">
            <a:off x="7020272" y="1340768"/>
            <a:ext cx="720080" cy="288032"/>
          </a:xfrm>
          <a:prstGeom prst="lef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13" grpId="0"/>
      <p:bldP spid="14" grpId="0"/>
      <p:bldP spid="15" grpId="0"/>
      <p:bldP spid="16" grpId="0"/>
      <p:bldP spid="17" grpId="0"/>
      <p:bldP spid="18" grpId="0"/>
      <p:bldP spid="20" grpId="0" animBg="1"/>
      <p:bldP spid="22" grpId="0" animBg="1"/>
      <p:bldP spid="2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13"/>
          <p:cNvSpPr txBox="1">
            <a:spLocks noChangeArrowheads="1"/>
          </p:cNvSpPr>
          <p:nvPr/>
        </p:nvSpPr>
        <p:spPr bwMode="auto">
          <a:xfrm>
            <a:off x="1907704" y="2204864"/>
            <a:ext cx="5256584" cy="1446550"/>
          </a:xfrm>
          <a:prstGeom prst="rect">
            <a:avLst/>
          </a:prstGeom>
          <a:solidFill>
            <a:srgbClr val="002060"/>
          </a:solidFill>
          <a:ln w="9525">
            <a:noFill/>
            <a:miter lim="800000"/>
            <a:headEnd/>
            <a:tailEnd/>
          </a:ln>
        </p:spPr>
        <p:txBody>
          <a:bodyPr wrap="square">
            <a:spAutoFit/>
          </a:bodyPr>
          <a:lstStyle/>
          <a:p>
            <a:pPr algn="ctr"/>
            <a:r>
              <a:rPr lang="en-US" sz="4400" b="1" dirty="0" smtClean="0">
                <a:solidFill>
                  <a:schemeClr val="bg1"/>
                </a:solidFill>
              </a:rPr>
              <a:t>Information ethics discourse</a:t>
            </a:r>
            <a:endParaRPr lang="de-DE" sz="4400" b="1" dirty="0">
              <a:solidFill>
                <a:schemeClr val="bg1"/>
              </a:solidFill>
              <a:latin typeface="+mj-lt"/>
              <a:cs typeface="Calibri" pitchFamily="34" charset="0"/>
            </a:endParaRPr>
          </a:p>
        </p:txBody>
      </p:sp>
      <p:sp>
        <p:nvSpPr>
          <p:cNvPr id="5" name="Textfeld 13"/>
          <p:cNvSpPr txBox="1">
            <a:spLocks noChangeArrowheads="1"/>
          </p:cNvSpPr>
          <p:nvPr/>
        </p:nvSpPr>
        <p:spPr bwMode="auto">
          <a:xfrm>
            <a:off x="539552" y="1700808"/>
            <a:ext cx="7920880" cy="646331"/>
          </a:xfrm>
          <a:prstGeom prst="rect">
            <a:avLst/>
          </a:prstGeom>
          <a:solidFill>
            <a:schemeClr val="bg1"/>
          </a:solidFill>
          <a:ln w="9525">
            <a:noFill/>
            <a:miter lim="800000"/>
            <a:headEnd/>
            <a:tailEnd/>
          </a:ln>
        </p:spPr>
        <p:txBody>
          <a:bodyPr wrap="square">
            <a:spAutoFit/>
          </a:bodyPr>
          <a:lstStyle/>
          <a:p>
            <a:pPr algn="ctr">
              <a:lnSpc>
                <a:spcPct val="150000"/>
              </a:lnSpc>
              <a:defRPr/>
            </a:pPr>
            <a:endParaRPr lang="de-DE" sz="2400" u="sng" dirty="0">
              <a:solidFill>
                <a:srgbClr val="002060"/>
              </a:solidFill>
              <a:latin typeface="+mj-lt"/>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13"/>
          <p:cNvSpPr txBox="1">
            <a:spLocks noChangeArrowheads="1"/>
          </p:cNvSpPr>
          <p:nvPr/>
        </p:nvSpPr>
        <p:spPr bwMode="auto">
          <a:xfrm>
            <a:off x="611560" y="260648"/>
            <a:ext cx="7920880" cy="523220"/>
          </a:xfrm>
          <a:prstGeom prst="rect">
            <a:avLst/>
          </a:prstGeom>
          <a:solidFill>
            <a:schemeClr val="bg1"/>
          </a:solidFill>
          <a:ln w="9525">
            <a:noFill/>
            <a:miter lim="800000"/>
            <a:headEnd/>
            <a:tailEnd/>
          </a:ln>
        </p:spPr>
        <p:txBody>
          <a:bodyPr wrap="square">
            <a:spAutoFit/>
          </a:bodyPr>
          <a:lstStyle/>
          <a:p>
            <a:pPr algn="ctr"/>
            <a:r>
              <a:rPr lang="en-US" sz="2800" b="1" dirty="0" smtClean="0">
                <a:solidFill>
                  <a:srgbClr val="002060"/>
                </a:solidFill>
              </a:rPr>
              <a:t>Information ethics discourse</a:t>
            </a:r>
            <a:endParaRPr lang="de-DE" sz="2800" b="1" dirty="0">
              <a:solidFill>
                <a:srgbClr val="002060"/>
              </a:solidFill>
              <a:latin typeface="+mj-lt"/>
              <a:cs typeface="Calibri" pitchFamily="34" charset="0"/>
            </a:endParaRPr>
          </a:p>
        </p:txBody>
      </p:sp>
      <p:sp>
        <p:nvSpPr>
          <p:cNvPr id="5" name="Textfeld 13"/>
          <p:cNvSpPr txBox="1">
            <a:spLocks noChangeArrowheads="1"/>
          </p:cNvSpPr>
          <p:nvPr/>
        </p:nvSpPr>
        <p:spPr bwMode="auto">
          <a:xfrm>
            <a:off x="539552" y="1700808"/>
            <a:ext cx="7920880" cy="646331"/>
          </a:xfrm>
          <a:prstGeom prst="rect">
            <a:avLst/>
          </a:prstGeom>
          <a:solidFill>
            <a:schemeClr val="bg1"/>
          </a:solidFill>
          <a:ln w="9525">
            <a:noFill/>
            <a:miter lim="800000"/>
            <a:headEnd/>
            <a:tailEnd/>
          </a:ln>
        </p:spPr>
        <p:txBody>
          <a:bodyPr wrap="square">
            <a:spAutoFit/>
          </a:bodyPr>
          <a:lstStyle/>
          <a:p>
            <a:pPr algn="ctr">
              <a:lnSpc>
                <a:spcPct val="150000"/>
              </a:lnSpc>
              <a:defRPr/>
            </a:pPr>
            <a:endParaRPr lang="de-DE" sz="2400" u="sng" dirty="0">
              <a:solidFill>
                <a:srgbClr val="002060"/>
              </a:solidFill>
              <a:latin typeface="+mj-lt"/>
            </a:endParaRPr>
          </a:p>
        </p:txBody>
      </p:sp>
      <p:sp>
        <p:nvSpPr>
          <p:cNvPr id="8" name="Textfeld 7"/>
          <p:cNvSpPr txBox="1"/>
          <p:nvPr/>
        </p:nvSpPr>
        <p:spPr>
          <a:xfrm>
            <a:off x="611560" y="980728"/>
            <a:ext cx="8064500" cy="1384995"/>
          </a:xfrm>
          <a:prstGeom prst="rect">
            <a:avLst/>
          </a:prstGeom>
          <a:noFill/>
        </p:spPr>
        <p:txBody>
          <a:bodyPr>
            <a:spAutoFit/>
          </a:bodyPr>
          <a:lstStyle/>
          <a:p>
            <a:pPr algn="ctr">
              <a:lnSpc>
                <a:spcPct val="150000"/>
              </a:lnSpc>
              <a:defRPr/>
            </a:pPr>
            <a:r>
              <a:rPr lang="en-US" sz="2400" b="1" dirty="0" smtClean="0">
                <a:solidFill>
                  <a:srgbClr val="002060"/>
                </a:solidFill>
              </a:rPr>
              <a:t>Information ethics discourse </a:t>
            </a:r>
            <a:r>
              <a:rPr lang="en-US" sz="2800" b="1" dirty="0" smtClean="0">
                <a:solidFill>
                  <a:srgbClr val="002060"/>
                </a:solidFill>
              </a:rPr>
              <a:t>cannot provide mandatory or prescriptive  solutions</a:t>
            </a:r>
            <a:endParaRPr lang="de-DE" sz="2800" b="1" dirty="0">
              <a:solidFill>
                <a:srgbClr val="002060"/>
              </a:solidFill>
            </a:endParaRPr>
          </a:p>
        </p:txBody>
      </p:sp>
      <p:sp>
        <p:nvSpPr>
          <p:cNvPr id="10" name="Textfeld 9"/>
          <p:cNvSpPr txBox="1"/>
          <p:nvPr/>
        </p:nvSpPr>
        <p:spPr>
          <a:xfrm>
            <a:off x="539552" y="2564904"/>
            <a:ext cx="8064500" cy="1938992"/>
          </a:xfrm>
          <a:prstGeom prst="rect">
            <a:avLst/>
          </a:prstGeom>
          <a:noFill/>
        </p:spPr>
        <p:txBody>
          <a:bodyPr>
            <a:spAutoFit/>
          </a:bodyPr>
          <a:lstStyle/>
          <a:p>
            <a:pPr algn="ctr">
              <a:lnSpc>
                <a:spcPct val="150000"/>
              </a:lnSpc>
              <a:defRPr/>
            </a:pPr>
            <a:r>
              <a:rPr lang="en-US" sz="2400" b="1" dirty="0" smtClean="0">
                <a:solidFill>
                  <a:srgbClr val="002060"/>
                </a:solidFill>
              </a:rPr>
              <a:t>even if one tries to </a:t>
            </a:r>
            <a:r>
              <a:rPr lang="en-US" sz="2800" b="1" dirty="0" smtClean="0">
                <a:solidFill>
                  <a:srgbClr val="002060"/>
                </a:solidFill>
              </a:rPr>
              <a:t>apply  </a:t>
            </a:r>
            <a:r>
              <a:rPr lang="en-US" sz="2800" b="1" dirty="0" err="1" smtClean="0">
                <a:solidFill>
                  <a:srgbClr val="002060"/>
                </a:solidFill>
              </a:rPr>
              <a:t>deontic</a:t>
            </a:r>
            <a:r>
              <a:rPr lang="en-US" sz="2800" b="1" dirty="0" smtClean="0">
                <a:solidFill>
                  <a:srgbClr val="002060"/>
                </a:solidFill>
              </a:rPr>
              <a:t>-based principles </a:t>
            </a:r>
            <a:r>
              <a:rPr lang="en-US" sz="2400" b="1" dirty="0" smtClean="0">
                <a:solidFill>
                  <a:srgbClr val="002060"/>
                </a:solidFill>
              </a:rPr>
              <a:t>or </a:t>
            </a:r>
            <a:r>
              <a:rPr lang="en-US" sz="2800" b="1" dirty="0" smtClean="0">
                <a:solidFill>
                  <a:srgbClr val="002060"/>
                </a:solidFill>
              </a:rPr>
              <a:t>imperatives</a:t>
            </a:r>
            <a:r>
              <a:rPr lang="en-US" sz="2400" b="1" dirty="0" smtClean="0">
                <a:solidFill>
                  <a:srgbClr val="002060"/>
                </a:solidFill>
              </a:rPr>
              <a:t>  as a means to decide on ethically correct or false behavior:</a:t>
            </a:r>
            <a:endParaRPr lang="de-DE" sz="2400" b="1" dirty="0">
              <a:solidFill>
                <a:srgbClr val="00206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13"/>
          <p:cNvSpPr txBox="1">
            <a:spLocks noChangeArrowheads="1"/>
          </p:cNvSpPr>
          <p:nvPr/>
        </p:nvSpPr>
        <p:spPr bwMode="auto">
          <a:xfrm>
            <a:off x="611560" y="260648"/>
            <a:ext cx="7920880" cy="523220"/>
          </a:xfrm>
          <a:prstGeom prst="rect">
            <a:avLst/>
          </a:prstGeom>
          <a:solidFill>
            <a:schemeClr val="bg1"/>
          </a:solidFill>
          <a:ln w="9525">
            <a:noFill/>
            <a:miter lim="800000"/>
            <a:headEnd/>
            <a:tailEnd/>
          </a:ln>
        </p:spPr>
        <p:txBody>
          <a:bodyPr wrap="square">
            <a:spAutoFit/>
          </a:bodyPr>
          <a:lstStyle/>
          <a:p>
            <a:pPr algn="ctr"/>
            <a:r>
              <a:rPr lang="en-US" sz="2800" b="1" dirty="0" smtClean="0">
                <a:solidFill>
                  <a:srgbClr val="002060"/>
                </a:solidFill>
              </a:rPr>
              <a:t>Information ethics discourse</a:t>
            </a:r>
            <a:endParaRPr lang="de-DE" sz="2800" b="1" dirty="0">
              <a:solidFill>
                <a:srgbClr val="002060"/>
              </a:solidFill>
              <a:latin typeface="+mj-lt"/>
              <a:cs typeface="Calibri" pitchFamily="34" charset="0"/>
            </a:endParaRPr>
          </a:p>
        </p:txBody>
      </p:sp>
      <p:sp>
        <p:nvSpPr>
          <p:cNvPr id="5" name="Textfeld 13"/>
          <p:cNvSpPr txBox="1">
            <a:spLocks noChangeArrowheads="1"/>
          </p:cNvSpPr>
          <p:nvPr/>
        </p:nvSpPr>
        <p:spPr bwMode="auto">
          <a:xfrm>
            <a:off x="539552" y="1700808"/>
            <a:ext cx="7920880" cy="646331"/>
          </a:xfrm>
          <a:prstGeom prst="rect">
            <a:avLst/>
          </a:prstGeom>
          <a:solidFill>
            <a:schemeClr val="bg1"/>
          </a:solidFill>
          <a:ln w="9525">
            <a:noFill/>
            <a:miter lim="800000"/>
            <a:headEnd/>
            <a:tailEnd/>
          </a:ln>
        </p:spPr>
        <p:txBody>
          <a:bodyPr wrap="square">
            <a:spAutoFit/>
          </a:bodyPr>
          <a:lstStyle/>
          <a:p>
            <a:pPr algn="ctr">
              <a:lnSpc>
                <a:spcPct val="150000"/>
              </a:lnSpc>
              <a:defRPr/>
            </a:pPr>
            <a:endParaRPr lang="de-DE" sz="2400" u="sng" dirty="0">
              <a:solidFill>
                <a:srgbClr val="002060"/>
              </a:solidFill>
              <a:latin typeface="+mj-lt"/>
            </a:endParaRPr>
          </a:p>
        </p:txBody>
      </p:sp>
      <p:sp>
        <p:nvSpPr>
          <p:cNvPr id="9" name="Textfeld 8"/>
          <p:cNvSpPr txBox="1"/>
          <p:nvPr/>
        </p:nvSpPr>
        <p:spPr>
          <a:xfrm>
            <a:off x="971600" y="1268760"/>
            <a:ext cx="7416824" cy="2400657"/>
          </a:xfrm>
          <a:prstGeom prst="rect">
            <a:avLst/>
          </a:prstGeom>
          <a:noFill/>
        </p:spPr>
        <p:txBody>
          <a:bodyPr wrap="square">
            <a:spAutoFit/>
          </a:bodyPr>
          <a:lstStyle/>
          <a:p>
            <a:pPr algn="ctr">
              <a:lnSpc>
                <a:spcPct val="150000"/>
              </a:lnSpc>
              <a:defRPr/>
            </a:pPr>
            <a:r>
              <a:rPr lang="en-US" sz="2400" b="1" dirty="0" smtClean="0">
                <a:solidFill>
                  <a:srgbClr val="002060"/>
                </a:solidFill>
                <a:latin typeface="+mj-lt"/>
              </a:rPr>
              <a:t>Discourse ethics makes a specific dilemma, a specific case, at least  </a:t>
            </a:r>
            <a:r>
              <a:rPr lang="en-US" sz="2800" b="1" dirty="0" smtClean="0">
                <a:solidFill>
                  <a:srgbClr val="002060"/>
                </a:solidFill>
                <a:latin typeface="+mj-lt"/>
              </a:rPr>
              <a:t>transparent</a:t>
            </a:r>
            <a:r>
              <a:rPr lang="en-US" sz="2400" b="1" dirty="0" smtClean="0">
                <a:solidFill>
                  <a:srgbClr val="002060"/>
                </a:solidFill>
                <a:latin typeface="+mj-lt"/>
              </a:rPr>
              <a:t>, shows different </a:t>
            </a:r>
            <a:r>
              <a:rPr lang="en-US" sz="2800" b="1" dirty="0" smtClean="0">
                <a:solidFill>
                  <a:srgbClr val="002060"/>
                </a:solidFill>
                <a:latin typeface="+mj-lt"/>
              </a:rPr>
              <a:t>options</a:t>
            </a:r>
            <a:r>
              <a:rPr lang="en-US" sz="2400" b="1" dirty="0" smtClean="0">
                <a:solidFill>
                  <a:srgbClr val="002060"/>
                </a:solidFill>
                <a:latin typeface="+mj-lt"/>
              </a:rPr>
              <a:t> for action  and provides information about possible consequences of these options</a:t>
            </a:r>
            <a:endParaRPr lang="de-DE" sz="2400" b="1" dirty="0">
              <a:solidFill>
                <a:srgbClr val="002060"/>
              </a:solidFill>
              <a:latin typeface="+mj-lt"/>
            </a:endParaRPr>
          </a:p>
        </p:txBody>
      </p:sp>
      <p:sp>
        <p:nvSpPr>
          <p:cNvPr id="7" name="Textfeld 6"/>
          <p:cNvSpPr txBox="1"/>
          <p:nvPr/>
        </p:nvSpPr>
        <p:spPr>
          <a:xfrm>
            <a:off x="611560" y="3933056"/>
            <a:ext cx="8064500" cy="1318181"/>
          </a:xfrm>
          <a:prstGeom prst="rect">
            <a:avLst/>
          </a:prstGeom>
          <a:noFill/>
        </p:spPr>
        <p:txBody>
          <a:bodyPr>
            <a:spAutoFit/>
          </a:bodyPr>
          <a:lstStyle/>
          <a:p>
            <a:pPr algn="ctr">
              <a:lnSpc>
                <a:spcPct val="150000"/>
              </a:lnSpc>
            </a:pPr>
            <a:r>
              <a:rPr lang="de-DE" sz="2400" b="1" dirty="0" err="1" smtClean="0">
                <a:solidFill>
                  <a:srgbClr val="002060"/>
                </a:solidFill>
              </a:rPr>
              <a:t>According</a:t>
            </a:r>
            <a:r>
              <a:rPr lang="de-DE" sz="2400" b="1" dirty="0" smtClean="0">
                <a:solidFill>
                  <a:srgbClr val="002060"/>
                </a:solidFill>
              </a:rPr>
              <a:t> </a:t>
            </a:r>
            <a:r>
              <a:rPr lang="de-DE" sz="2400" b="1" dirty="0" err="1" smtClean="0">
                <a:solidFill>
                  <a:srgbClr val="002060"/>
                </a:solidFill>
              </a:rPr>
              <a:t>to</a:t>
            </a:r>
            <a:r>
              <a:rPr lang="de-DE" sz="2400" b="1" dirty="0" smtClean="0">
                <a:solidFill>
                  <a:srgbClr val="002060"/>
                </a:solidFill>
              </a:rPr>
              <a:t> a </a:t>
            </a:r>
            <a:r>
              <a:rPr lang="en-US" sz="2800" b="1" dirty="0" smtClean="0">
                <a:solidFill>
                  <a:srgbClr val="002060"/>
                </a:solidFill>
              </a:rPr>
              <a:t>utilitarian ethical approach </a:t>
            </a:r>
            <a:r>
              <a:rPr lang="en-US" sz="2400" b="1" dirty="0" smtClean="0">
                <a:solidFill>
                  <a:srgbClr val="002060"/>
                </a:solidFill>
              </a:rPr>
              <a:t>or to the ethics of </a:t>
            </a:r>
            <a:r>
              <a:rPr lang="en-US" sz="2800" b="1" dirty="0" smtClean="0">
                <a:solidFill>
                  <a:srgbClr val="002060"/>
                </a:solidFill>
              </a:rPr>
              <a:t>responsibility/sustainability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13"/>
          <p:cNvSpPr txBox="1">
            <a:spLocks noChangeArrowheads="1"/>
          </p:cNvSpPr>
          <p:nvPr/>
        </p:nvSpPr>
        <p:spPr bwMode="auto">
          <a:xfrm>
            <a:off x="611560" y="188640"/>
            <a:ext cx="7920880" cy="523220"/>
          </a:xfrm>
          <a:prstGeom prst="rect">
            <a:avLst/>
          </a:prstGeom>
          <a:solidFill>
            <a:schemeClr val="bg1"/>
          </a:solidFill>
          <a:ln w="9525">
            <a:noFill/>
            <a:miter lim="800000"/>
            <a:headEnd/>
            <a:tailEnd/>
          </a:ln>
        </p:spPr>
        <p:txBody>
          <a:bodyPr wrap="square">
            <a:spAutoFit/>
          </a:bodyPr>
          <a:lstStyle/>
          <a:p>
            <a:pPr algn="ctr"/>
            <a:r>
              <a:rPr lang="en-US" sz="2800" b="1" dirty="0" smtClean="0">
                <a:solidFill>
                  <a:srgbClr val="002060"/>
                </a:solidFill>
              </a:rPr>
              <a:t>Information ethics discourse</a:t>
            </a:r>
            <a:endParaRPr lang="de-DE" sz="2800" b="1" dirty="0">
              <a:solidFill>
                <a:srgbClr val="002060"/>
              </a:solidFill>
              <a:latin typeface="+mj-lt"/>
              <a:cs typeface="Calibri" pitchFamily="34" charset="0"/>
            </a:endParaRPr>
          </a:p>
        </p:txBody>
      </p:sp>
      <p:sp>
        <p:nvSpPr>
          <p:cNvPr id="5" name="Textfeld 13"/>
          <p:cNvSpPr txBox="1">
            <a:spLocks noChangeArrowheads="1"/>
          </p:cNvSpPr>
          <p:nvPr/>
        </p:nvSpPr>
        <p:spPr bwMode="auto">
          <a:xfrm>
            <a:off x="539552" y="1700808"/>
            <a:ext cx="7920880" cy="646331"/>
          </a:xfrm>
          <a:prstGeom prst="rect">
            <a:avLst/>
          </a:prstGeom>
          <a:solidFill>
            <a:schemeClr val="bg1"/>
          </a:solidFill>
          <a:ln w="9525">
            <a:noFill/>
            <a:miter lim="800000"/>
            <a:headEnd/>
            <a:tailEnd/>
          </a:ln>
        </p:spPr>
        <p:txBody>
          <a:bodyPr wrap="square">
            <a:spAutoFit/>
          </a:bodyPr>
          <a:lstStyle/>
          <a:p>
            <a:pPr algn="ctr">
              <a:lnSpc>
                <a:spcPct val="150000"/>
              </a:lnSpc>
              <a:defRPr/>
            </a:pPr>
            <a:endParaRPr lang="de-DE" sz="2400" u="sng" dirty="0">
              <a:solidFill>
                <a:srgbClr val="002060"/>
              </a:solidFill>
              <a:latin typeface="+mj-lt"/>
            </a:endParaRPr>
          </a:p>
        </p:txBody>
      </p:sp>
      <p:pic>
        <p:nvPicPr>
          <p:cNvPr id="92162" name="Picture 2"/>
          <p:cNvPicPr>
            <a:picLocks noChangeAspect="1" noChangeArrowheads="1"/>
          </p:cNvPicPr>
          <p:nvPr/>
        </p:nvPicPr>
        <p:blipFill>
          <a:blip r:embed="rId3" cstate="print"/>
          <a:srcRect/>
          <a:stretch>
            <a:fillRect/>
          </a:stretch>
        </p:blipFill>
        <p:spPr bwMode="auto">
          <a:xfrm>
            <a:off x="747713" y="914400"/>
            <a:ext cx="7646987" cy="5029200"/>
          </a:xfrm>
          <a:prstGeom prst="rect">
            <a:avLst/>
          </a:prstGeom>
          <a:noFill/>
          <a:ln w="9525">
            <a:noFill/>
            <a:miter lim="800000"/>
            <a:headEnd/>
            <a:tailEnd/>
          </a:ln>
        </p:spPr>
      </p:pic>
      <p:grpSp>
        <p:nvGrpSpPr>
          <p:cNvPr id="15" name="Gruppieren 14"/>
          <p:cNvGrpSpPr/>
          <p:nvPr/>
        </p:nvGrpSpPr>
        <p:grpSpPr>
          <a:xfrm>
            <a:off x="0" y="908720"/>
            <a:ext cx="8964488" cy="5477837"/>
            <a:chOff x="0" y="908720"/>
            <a:chExt cx="8964488" cy="5477837"/>
          </a:xfrm>
        </p:grpSpPr>
        <p:sp>
          <p:nvSpPr>
            <p:cNvPr id="8" name="Textfeld 7"/>
            <p:cNvSpPr txBox="1"/>
            <p:nvPr/>
          </p:nvSpPr>
          <p:spPr>
            <a:xfrm>
              <a:off x="323528" y="5949280"/>
              <a:ext cx="5904656" cy="369332"/>
            </a:xfrm>
            <a:prstGeom prst="rect">
              <a:avLst/>
            </a:prstGeom>
            <a:noFill/>
          </p:spPr>
          <p:txBody>
            <a:bodyPr wrap="square" rtlCol="0">
              <a:spAutoFit/>
            </a:bodyPr>
            <a:lstStyle/>
            <a:p>
              <a:r>
                <a:rPr lang="en-US" dirty="0" smtClean="0"/>
                <a:t>http://www.fao.org/docrep/007/j0902e/j0902e04.htm</a:t>
              </a:r>
              <a:endParaRPr lang="en-US" dirty="0"/>
            </a:p>
          </p:txBody>
        </p:sp>
        <p:sp>
          <p:nvSpPr>
            <p:cNvPr id="11" name="Textfeld 10"/>
            <p:cNvSpPr txBox="1"/>
            <p:nvPr/>
          </p:nvSpPr>
          <p:spPr>
            <a:xfrm>
              <a:off x="5868144" y="4509120"/>
              <a:ext cx="3096344" cy="1877437"/>
            </a:xfrm>
            <a:prstGeom prst="rect">
              <a:avLst/>
            </a:prstGeom>
            <a:noFill/>
          </p:spPr>
          <p:txBody>
            <a:bodyPr wrap="square" rtlCol="0">
              <a:spAutoFit/>
            </a:bodyPr>
            <a:lstStyle/>
            <a:p>
              <a:r>
                <a:rPr lang="en-US" sz="1400" dirty="0" smtClean="0"/>
                <a:t>.Reproduction and dissemination of material in this</a:t>
              </a:r>
            </a:p>
            <a:p>
              <a:r>
                <a:rPr lang="en-US" sz="1400" dirty="0" smtClean="0"/>
                <a:t>information product for educational or other non-commercial purposes are</a:t>
              </a:r>
            </a:p>
            <a:p>
              <a:r>
                <a:rPr lang="en-US" sz="1400" dirty="0" smtClean="0"/>
                <a:t>authorized without any prior written permission from the copyright holders</a:t>
              </a:r>
            </a:p>
            <a:p>
              <a:r>
                <a:rPr lang="en-US" sz="1400" dirty="0" smtClean="0"/>
                <a:t>provided the source is fully </a:t>
              </a:r>
              <a:r>
                <a:rPr lang="en-US" sz="1400" dirty="0" err="1" smtClean="0"/>
                <a:t>acknowledg</a:t>
              </a:r>
              <a:endParaRPr lang="en-US" sz="1400" dirty="0" smtClean="0"/>
            </a:p>
            <a:p>
              <a:endParaRPr lang="en-US" dirty="0"/>
            </a:p>
          </p:txBody>
        </p:sp>
        <p:sp>
          <p:nvSpPr>
            <p:cNvPr id="12" name="Textfeld 11"/>
            <p:cNvSpPr txBox="1"/>
            <p:nvPr/>
          </p:nvSpPr>
          <p:spPr>
            <a:xfrm>
              <a:off x="0" y="908720"/>
              <a:ext cx="3096344" cy="954107"/>
            </a:xfrm>
            <a:prstGeom prst="rect">
              <a:avLst/>
            </a:prstGeom>
            <a:noFill/>
          </p:spPr>
          <p:txBody>
            <a:bodyPr wrap="square" rtlCol="0">
              <a:spAutoFit/>
            </a:bodyPr>
            <a:lstStyle/>
            <a:p>
              <a:r>
                <a:rPr lang="en-US" sz="1400" dirty="0" smtClean="0"/>
                <a:t>The ethics of sustainable agricultural intensification. FOOD AND AGRICULTURE  ORGANIZATION OF THE UNITED NATIONS. Rome, 2004</a:t>
              </a:r>
              <a:endParaRPr lang="en-US" dirty="0"/>
            </a:p>
          </p:txBody>
        </p:sp>
      </p:grpSp>
      <p:grpSp>
        <p:nvGrpSpPr>
          <p:cNvPr id="40" name="Gruppieren 39"/>
          <p:cNvGrpSpPr/>
          <p:nvPr/>
        </p:nvGrpSpPr>
        <p:grpSpPr>
          <a:xfrm>
            <a:off x="6516216" y="620688"/>
            <a:ext cx="2304256" cy="1080120"/>
            <a:chOff x="6588224" y="3573016"/>
            <a:chExt cx="2304256" cy="1080120"/>
          </a:xfrm>
        </p:grpSpPr>
        <p:sp>
          <p:nvSpPr>
            <p:cNvPr id="41" name="Oval 5"/>
            <p:cNvSpPr>
              <a:spLocks noChangeArrowheads="1"/>
            </p:cNvSpPr>
            <p:nvPr/>
          </p:nvSpPr>
          <p:spPr bwMode="auto">
            <a:xfrm>
              <a:off x="7422450" y="3924044"/>
              <a:ext cx="769058" cy="348730"/>
            </a:xfrm>
            <a:prstGeom prst="ellipse">
              <a:avLst/>
            </a:prstGeom>
            <a:solidFill>
              <a:srgbClr val="002060"/>
            </a:solidFill>
            <a:ln w="9525">
              <a:noFill/>
              <a:round/>
              <a:headEnd/>
              <a:tailEnd/>
            </a:ln>
          </p:spPr>
          <p:txBody>
            <a:bodyPr wrap="square" lIns="0" tIns="0" rIns="0" bIns="0" anchor="ctr">
              <a:spAutoFit/>
            </a:bodyPr>
            <a:lstStyle/>
            <a:p>
              <a:pPr algn="ctr" eaLnBrk="0" hangingPunct="0">
                <a:buFont typeface="Wingdings" pitchFamily="2" charset="2"/>
                <a:buNone/>
              </a:pPr>
              <a:r>
                <a:rPr lang="de-DE" sz="2400" dirty="0" err="1" smtClean="0">
                  <a:solidFill>
                    <a:schemeClr val="bg1"/>
                  </a:solidFill>
                  <a:latin typeface="+mn-lt"/>
                </a:rPr>
                <a:t>K&amp;I</a:t>
              </a:r>
              <a:endParaRPr lang="de-DE" sz="2400" dirty="0">
                <a:solidFill>
                  <a:schemeClr val="bg1"/>
                </a:solidFill>
                <a:latin typeface="+mn-lt"/>
              </a:endParaRPr>
            </a:p>
          </p:txBody>
        </p:sp>
        <p:grpSp>
          <p:nvGrpSpPr>
            <p:cNvPr id="42" name="Group 6"/>
            <p:cNvGrpSpPr>
              <a:grpSpLocks/>
            </p:cNvGrpSpPr>
            <p:nvPr/>
          </p:nvGrpSpPr>
          <p:grpSpPr bwMode="auto">
            <a:xfrm>
              <a:off x="7525246" y="3573016"/>
              <a:ext cx="753835" cy="308605"/>
              <a:chOff x="2256" y="432"/>
              <a:chExt cx="1056" cy="768"/>
            </a:xfrm>
            <a:solidFill>
              <a:schemeClr val="bg1"/>
            </a:solidFill>
          </p:grpSpPr>
          <p:sp>
            <p:nvSpPr>
              <p:cNvPr id="48" name="Rectangle 7"/>
              <p:cNvSpPr>
                <a:spLocks noChangeArrowheads="1"/>
              </p:cNvSpPr>
              <p:nvPr/>
            </p:nvSpPr>
            <p:spPr bwMode="auto">
              <a:xfrm>
                <a:off x="2256" y="432"/>
                <a:ext cx="1056" cy="480"/>
              </a:xfrm>
              <a:prstGeom prst="rect">
                <a:avLst/>
              </a:prstGeom>
              <a:grpFill/>
              <a:ln w="9525">
                <a:noFill/>
                <a:miter lim="800000"/>
                <a:headEnd/>
                <a:tailEnd/>
              </a:ln>
            </p:spPr>
            <p:txBody>
              <a:bodyPr wrap="none" lIns="0" tIns="0" rIns="0" bIns="0" anchor="ctr"/>
              <a:lstStyle/>
              <a:p>
                <a:pPr algn="ctr" eaLnBrk="0" hangingPunct="0">
                  <a:buFont typeface="Wingdings" pitchFamily="2" charset="2"/>
                  <a:buNone/>
                </a:pPr>
                <a:r>
                  <a:rPr lang="de-DE" sz="2000" dirty="0" err="1" smtClean="0">
                    <a:solidFill>
                      <a:schemeClr val="tx2">
                        <a:lumMod val="75000"/>
                      </a:schemeClr>
                    </a:solidFill>
                    <a:latin typeface="+mn-lt"/>
                  </a:rPr>
                  <a:t>law</a:t>
                </a:r>
                <a:endParaRPr lang="de-DE" sz="2000" dirty="0">
                  <a:solidFill>
                    <a:schemeClr val="tx2">
                      <a:lumMod val="75000"/>
                    </a:schemeClr>
                  </a:solidFill>
                  <a:latin typeface="+mn-lt"/>
                </a:endParaRPr>
              </a:p>
            </p:txBody>
          </p:sp>
          <p:sp>
            <p:nvSpPr>
              <p:cNvPr id="49" name="AutoShape 8"/>
              <p:cNvSpPr>
                <a:spLocks noChangeArrowheads="1"/>
              </p:cNvSpPr>
              <p:nvPr/>
            </p:nvSpPr>
            <p:spPr bwMode="auto">
              <a:xfrm>
                <a:off x="2736" y="960"/>
                <a:ext cx="96" cy="240"/>
              </a:xfrm>
              <a:prstGeom prst="downArrow">
                <a:avLst>
                  <a:gd name="adj1" fmla="val 50000"/>
                  <a:gd name="adj2" fmla="val 62500"/>
                </a:avLst>
              </a:prstGeom>
              <a:grpFill/>
              <a:ln w="9525">
                <a:noFill/>
                <a:miter lim="800000"/>
                <a:headEnd/>
                <a:tailEnd/>
              </a:ln>
            </p:spPr>
            <p:txBody>
              <a:bodyPr wrap="none" lIns="0" tIns="0" rIns="0" bIns="0" anchor="ctr"/>
              <a:lstStyle/>
              <a:p>
                <a:pPr algn="ctr" eaLnBrk="0" hangingPunct="0"/>
                <a:endParaRPr lang="de-DE" dirty="0">
                  <a:solidFill>
                    <a:schemeClr val="tx2">
                      <a:lumMod val="75000"/>
                    </a:schemeClr>
                  </a:solidFill>
                  <a:latin typeface="+mn-lt"/>
                </a:endParaRPr>
              </a:p>
            </p:txBody>
          </p:sp>
        </p:grpSp>
        <p:grpSp>
          <p:nvGrpSpPr>
            <p:cNvPr id="43" name="Group 9"/>
            <p:cNvGrpSpPr>
              <a:grpSpLocks/>
            </p:cNvGrpSpPr>
            <p:nvPr/>
          </p:nvGrpSpPr>
          <p:grpSpPr bwMode="auto">
            <a:xfrm>
              <a:off x="7481129" y="4325243"/>
              <a:ext cx="753835" cy="327893"/>
              <a:chOff x="2256" y="2304"/>
              <a:chExt cx="1056" cy="816"/>
            </a:xfrm>
            <a:solidFill>
              <a:schemeClr val="bg1"/>
            </a:solidFill>
          </p:grpSpPr>
          <p:sp>
            <p:nvSpPr>
              <p:cNvPr id="46" name="Rectangle 10"/>
              <p:cNvSpPr>
                <a:spLocks noChangeArrowheads="1"/>
              </p:cNvSpPr>
              <p:nvPr/>
            </p:nvSpPr>
            <p:spPr bwMode="auto">
              <a:xfrm>
                <a:off x="2256" y="2640"/>
                <a:ext cx="1056" cy="480"/>
              </a:xfrm>
              <a:prstGeom prst="rect">
                <a:avLst/>
              </a:prstGeom>
              <a:grpFill/>
              <a:ln w="9525">
                <a:noFill/>
                <a:miter lim="800000"/>
                <a:headEnd/>
                <a:tailEnd/>
              </a:ln>
            </p:spPr>
            <p:txBody>
              <a:bodyPr wrap="none" lIns="0" tIns="0" rIns="0" bIns="0" anchor="ctr"/>
              <a:lstStyle/>
              <a:p>
                <a:pPr algn="ctr" eaLnBrk="0" hangingPunct="0">
                  <a:buFont typeface="Wingdings" pitchFamily="2" charset="2"/>
                  <a:buNone/>
                </a:pPr>
                <a:r>
                  <a:rPr lang="de-DE" sz="2000" dirty="0" err="1" smtClean="0">
                    <a:solidFill>
                      <a:schemeClr val="tx2">
                        <a:lumMod val="75000"/>
                      </a:schemeClr>
                    </a:solidFill>
                    <a:latin typeface="+mn-lt"/>
                  </a:rPr>
                  <a:t>technology</a:t>
                </a:r>
                <a:endParaRPr lang="de-DE" sz="2000" dirty="0">
                  <a:solidFill>
                    <a:schemeClr val="tx2">
                      <a:lumMod val="75000"/>
                    </a:schemeClr>
                  </a:solidFill>
                  <a:latin typeface="+mn-lt"/>
                </a:endParaRPr>
              </a:p>
            </p:txBody>
          </p:sp>
          <p:sp>
            <p:nvSpPr>
              <p:cNvPr id="47" name="AutoShape 11"/>
              <p:cNvSpPr>
                <a:spLocks noChangeArrowheads="1"/>
              </p:cNvSpPr>
              <p:nvPr/>
            </p:nvSpPr>
            <p:spPr bwMode="auto">
              <a:xfrm flipV="1">
                <a:off x="2784" y="2304"/>
                <a:ext cx="96" cy="240"/>
              </a:xfrm>
              <a:prstGeom prst="downArrow">
                <a:avLst>
                  <a:gd name="adj1" fmla="val 50000"/>
                  <a:gd name="adj2" fmla="val 62500"/>
                </a:avLst>
              </a:prstGeom>
              <a:grpFill/>
              <a:ln w="9525">
                <a:noFill/>
                <a:miter lim="800000"/>
                <a:headEnd/>
                <a:tailEnd/>
              </a:ln>
            </p:spPr>
            <p:txBody>
              <a:bodyPr wrap="none" lIns="0" tIns="0" rIns="0" bIns="0" anchor="ctr"/>
              <a:lstStyle/>
              <a:p>
                <a:pPr algn="ctr" eaLnBrk="0" hangingPunct="0"/>
                <a:endParaRPr lang="de-DE" dirty="0">
                  <a:solidFill>
                    <a:schemeClr val="tx2">
                      <a:lumMod val="75000"/>
                    </a:schemeClr>
                  </a:solidFill>
                  <a:latin typeface="+mn-lt"/>
                </a:endParaRPr>
              </a:p>
            </p:txBody>
          </p:sp>
        </p:grpSp>
        <p:sp>
          <p:nvSpPr>
            <p:cNvPr id="44" name="Rectangle 13"/>
            <p:cNvSpPr>
              <a:spLocks noChangeArrowheads="1"/>
            </p:cNvSpPr>
            <p:nvPr/>
          </p:nvSpPr>
          <p:spPr bwMode="auto">
            <a:xfrm>
              <a:off x="6588224" y="3933056"/>
              <a:ext cx="720080" cy="426744"/>
            </a:xfrm>
            <a:prstGeom prst="rect">
              <a:avLst/>
            </a:prstGeom>
            <a:solidFill>
              <a:schemeClr val="bg1"/>
            </a:solidFill>
            <a:ln w="9525">
              <a:noFill/>
              <a:miter lim="800000"/>
              <a:headEnd/>
              <a:tailEnd/>
            </a:ln>
          </p:spPr>
          <p:txBody>
            <a:bodyPr wrap="none" lIns="0" tIns="0" rIns="0" bIns="0" anchor="ctr"/>
            <a:lstStyle/>
            <a:p>
              <a:pPr algn="ctr" eaLnBrk="0" hangingPunct="0">
                <a:buFont typeface="Wingdings" pitchFamily="2" charset="2"/>
                <a:buNone/>
              </a:pPr>
              <a:r>
                <a:rPr lang="de-DE" sz="2000" dirty="0" err="1" smtClean="0">
                  <a:solidFill>
                    <a:schemeClr val="tx2">
                      <a:lumMod val="75000"/>
                    </a:schemeClr>
                  </a:solidFill>
                </a:rPr>
                <a:t>norms</a:t>
              </a:r>
              <a:endParaRPr lang="de-DE" sz="2000" dirty="0">
                <a:solidFill>
                  <a:schemeClr val="tx2">
                    <a:lumMod val="75000"/>
                  </a:schemeClr>
                </a:solidFill>
                <a:latin typeface="+mn-lt"/>
              </a:endParaRPr>
            </a:p>
          </p:txBody>
        </p:sp>
        <p:sp>
          <p:nvSpPr>
            <p:cNvPr id="45" name="Rectangle 16"/>
            <p:cNvSpPr>
              <a:spLocks noChangeArrowheads="1"/>
            </p:cNvSpPr>
            <p:nvPr/>
          </p:nvSpPr>
          <p:spPr bwMode="auto">
            <a:xfrm>
              <a:off x="8344936" y="3956202"/>
              <a:ext cx="547544" cy="192878"/>
            </a:xfrm>
            <a:prstGeom prst="rect">
              <a:avLst/>
            </a:prstGeom>
            <a:solidFill>
              <a:schemeClr val="bg1"/>
            </a:solidFill>
            <a:ln w="9525">
              <a:noFill/>
              <a:miter lim="800000"/>
              <a:headEnd/>
              <a:tailEnd/>
            </a:ln>
          </p:spPr>
          <p:txBody>
            <a:bodyPr wrap="none" lIns="0" tIns="0" rIns="0" bIns="0" anchor="ctr"/>
            <a:lstStyle/>
            <a:p>
              <a:pPr algn="ctr" eaLnBrk="0" hangingPunct="0">
                <a:buFont typeface="Wingdings" pitchFamily="2" charset="2"/>
                <a:buNone/>
              </a:pPr>
              <a:r>
                <a:rPr lang="de-DE" sz="2000" dirty="0" err="1" smtClean="0">
                  <a:solidFill>
                    <a:schemeClr val="tx2">
                      <a:lumMod val="75000"/>
                    </a:schemeClr>
                  </a:solidFill>
                </a:rPr>
                <a:t>m</a:t>
              </a:r>
              <a:r>
                <a:rPr lang="de-DE" sz="2000" dirty="0" err="1" smtClean="0">
                  <a:solidFill>
                    <a:schemeClr val="tx2">
                      <a:lumMod val="75000"/>
                    </a:schemeClr>
                  </a:solidFill>
                  <a:latin typeface="+mn-lt"/>
                </a:rPr>
                <a:t>arket</a:t>
              </a:r>
              <a:endParaRPr lang="de-DE" sz="2000" dirty="0">
                <a:solidFill>
                  <a:schemeClr val="tx2">
                    <a:lumMod val="75000"/>
                  </a:schemeClr>
                </a:solidFill>
                <a:latin typeface="+mn-lt"/>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a:stretch>
            <a:fillRect/>
          </a:stretch>
        </p:blipFill>
        <p:spPr bwMode="auto">
          <a:xfrm>
            <a:off x="-38100" y="620688"/>
            <a:ext cx="9182100" cy="3181350"/>
          </a:xfrm>
          <a:prstGeom prst="rect">
            <a:avLst/>
          </a:prstGeom>
          <a:noFill/>
          <a:ln w="9525">
            <a:noFill/>
            <a:miter lim="800000"/>
            <a:headEnd/>
            <a:tailEnd/>
          </a:ln>
        </p:spPr>
      </p:pic>
      <p:sp>
        <p:nvSpPr>
          <p:cNvPr id="9" name="Textfeld 8"/>
          <p:cNvSpPr txBox="1"/>
          <p:nvPr/>
        </p:nvSpPr>
        <p:spPr>
          <a:xfrm>
            <a:off x="0" y="188640"/>
            <a:ext cx="9144000" cy="523220"/>
          </a:xfrm>
          <a:prstGeom prst="rect">
            <a:avLst/>
          </a:prstGeom>
          <a:noFill/>
        </p:spPr>
        <p:txBody>
          <a:bodyPr wrap="square" rtlCol="0">
            <a:spAutoFit/>
          </a:bodyPr>
          <a:lstStyle/>
          <a:p>
            <a:pPr algn="ctr"/>
            <a:r>
              <a:rPr lang="en-US" sz="2800" b="1" dirty="0" smtClean="0"/>
              <a:t>Using case studies to solve ethical conflicts and </a:t>
            </a:r>
            <a:r>
              <a:rPr lang="en-US" sz="2800" b="1" dirty="0" err="1" smtClean="0"/>
              <a:t>dilemmata</a:t>
            </a:r>
            <a:endParaRPr lang="en-US" sz="2800" b="1" dirty="0"/>
          </a:p>
        </p:txBody>
      </p:sp>
      <p:grpSp>
        <p:nvGrpSpPr>
          <p:cNvPr id="13" name="Gruppieren 12"/>
          <p:cNvGrpSpPr/>
          <p:nvPr/>
        </p:nvGrpSpPr>
        <p:grpSpPr>
          <a:xfrm>
            <a:off x="0" y="4005064"/>
            <a:ext cx="9144000" cy="2117849"/>
            <a:chOff x="0" y="4005064"/>
            <a:chExt cx="9144000" cy="2117849"/>
          </a:xfrm>
        </p:grpSpPr>
        <p:sp>
          <p:nvSpPr>
            <p:cNvPr id="10" name="Textfeld 9"/>
            <p:cNvSpPr txBox="1"/>
            <p:nvPr/>
          </p:nvSpPr>
          <p:spPr>
            <a:xfrm>
              <a:off x="0" y="4005064"/>
              <a:ext cx="9144000" cy="1200329"/>
            </a:xfrm>
            <a:prstGeom prst="rect">
              <a:avLst/>
            </a:prstGeom>
            <a:noFill/>
          </p:spPr>
          <p:txBody>
            <a:bodyPr wrap="square" rtlCol="0">
              <a:spAutoFit/>
            </a:bodyPr>
            <a:lstStyle/>
            <a:p>
              <a:pPr algn="ctr"/>
              <a:r>
                <a:rPr lang="en-US" sz="2400" b="1" dirty="0" smtClean="0"/>
                <a:t>Project of Hermann </a:t>
              </a:r>
              <a:r>
                <a:rPr lang="en-US" sz="2400" b="1" dirty="0" err="1" smtClean="0"/>
                <a:t>Rösch</a:t>
              </a:r>
              <a:r>
                <a:rPr lang="en-US" sz="2400" b="1" dirty="0" smtClean="0"/>
                <a:t> </a:t>
              </a:r>
            </a:p>
            <a:p>
              <a:pPr algn="ctr"/>
              <a:r>
                <a:rPr lang="en-US" sz="2400" b="1" dirty="0" smtClean="0"/>
                <a:t>Institute for Information Science, University of Applied </a:t>
              </a:r>
              <a:r>
                <a:rPr lang="en-US" sz="2400" b="1" dirty="0" err="1" smtClean="0"/>
                <a:t>Sience</a:t>
              </a:r>
              <a:r>
                <a:rPr lang="en-US" sz="2400" b="1" dirty="0" smtClean="0"/>
                <a:t>, Cologne, Germany</a:t>
              </a:r>
              <a:endParaRPr lang="en-US" sz="2400" b="1" dirty="0"/>
            </a:p>
          </p:txBody>
        </p:sp>
        <p:sp>
          <p:nvSpPr>
            <p:cNvPr id="11" name="Textfeld 10"/>
            <p:cNvSpPr txBox="1"/>
            <p:nvPr/>
          </p:nvSpPr>
          <p:spPr>
            <a:xfrm>
              <a:off x="683568" y="5661248"/>
              <a:ext cx="8028384" cy="461665"/>
            </a:xfrm>
            <a:prstGeom prst="rect">
              <a:avLst/>
            </a:prstGeom>
            <a:noFill/>
          </p:spPr>
          <p:txBody>
            <a:bodyPr wrap="square" rtlCol="0">
              <a:spAutoFit/>
            </a:bodyPr>
            <a:lstStyle/>
            <a:p>
              <a:pPr algn="ctr"/>
              <a:r>
                <a:rPr lang="en-US" sz="2400" dirty="0" smtClean="0"/>
                <a:t>https://www.fbi.fh-koeln.de/efubip/efubip-ueber.htm</a:t>
              </a:r>
              <a:endParaRPr lang="en-US" sz="24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p:cNvSpPr txBox="1"/>
          <p:nvPr/>
        </p:nvSpPr>
        <p:spPr>
          <a:xfrm>
            <a:off x="0" y="188640"/>
            <a:ext cx="9144000" cy="523220"/>
          </a:xfrm>
          <a:prstGeom prst="rect">
            <a:avLst/>
          </a:prstGeom>
          <a:noFill/>
        </p:spPr>
        <p:txBody>
          <a:bodyPr wrap="square" rtlCol="0">
            <a:spAutoFit/>
          </a:bodyPr>
          <a:lstStyle/>
          <a:p>
            <a:pPr algn="ctr"/>
            <a:r>
              <a:rPr lang="en-US" sz="2800" b="1" dirty="0" smtClean="0"/>
              <a:t>Using case studies to solve ethical conflicts and </a:t>
            </a:r>
            <a:r>
              <a:rPr lang="en-US" sz="2800" b="1" dirty="0" err="1" smtClean="0"/>
              <a:t>dilemmata</a:t>
            </a:r>
            <a:endParaRPr lang="en-US" sz="2800" b="1" dirty="0"/>
          </a:p>
        </p:txBody>
      </p:sp>
      <p:sp>
        <p:nvSpPr>
          <p:cNvPr id="11" name="Textfeld 10"/>
          <p:cNvSpPr txBox="1"/>
          <p:nvPr/>
        </p:nvSpPr>
        <p:spPr>
          <a:xfrm>
            <a:off x="683568" y="5661248"/>
            <a:ext cx="8028384" cy="461665"/>
          </a:xfrm>
          <a:prstGeom prst="rect">
            <a:avLst/>
          </a:prstGeom>
          <a:noFill/>
        </p:spPr>
        <p:txBody>
          <a:bodyPr wrap="square" rtlCol="0">
            <a:spAutoFit/>
          </a:bodyPr>
          <a:lstStyle/>
          <a:p>
            <a:pPr algn="ctr"/>
            <a:r>
              <a:rPr lang="en-US" sz="2400" dirty="0" smtClean="0"/>
              <a:t>https://www.fbi.fh-koeln.de/efubip/efubip-ueber.htm</a:t>
            </a:r>
            <a:endParaRPr lang="en-US" sz="2400" dirty="0"/>
          </a:p>
        </p:txBody>
      </p:sp>
      <p:sp>
        <p:nvSpPr>
          <p:cNvPr id="7" name="Textfeld 6"/>
          <p:cNvSpPr txBox="1"/>
          <p:nvPr/>
        </p:nvSpPr>
        <p:spPr>
          <a:xfrm>
            <a:off x="1043608" y="980728"/>
            <a:ext cx="7200800" cy="461665"/>
          </a:xfrm>
          <a:prstGeom prst="rect">
            <a:avLst/>
          </a:prstGeom>
          <a:noFill/>
        </p:spPr>
        <p:txBody>
          <a:bodyPr wrap="square" rtlCol="0">
            <a:spAutoFit/>
          </a:bodyPr>
          <a:lstStyle/>
          <a:p>
            <a:r>
              <a:rPr lang="en-US" sz="2400" b="1" dirty="0" smtClean="0"/>
              <a:t>Case study script according to </a:t>
            </a:r>
            <a:r>
              <a:rPr lang="en-US" sz="2400" b="1" dirty="0" err="1" smtClean="0"/>
              <a:t>Roesch</a:t>
            </a:r>
            <a:endParaRPr lang="en-US" sz="2400" b="1" dirty="0"/>
          </a:p>
        </p:txBody>
      </p:sp>
      <p:sp>
        <p:nvSpPr>
          <p:cNvPr id="12" name="Textfeld 11"/>
          <p:cNvSpPr txBox="1"/>
          <p:nvPr/>
        </p:nvSpPr>
        <p:spPr>
          <a:xfrm>
            <a:off x="539552" y="1844824"/>
            <a:ext cx="7488832" cy="3046988"/>
          </a:xfrm>
          <a:prstGeom prst="rect">
            <a:avLst/>
          </a:prstGeom>
          <a:noFill/>
        </p:spPr>
        <p:txBody>
          <a:bodyPr wrap="square" rtlCol="0">
            <a:spAutoFit/>
          </a:bodyPr>
          <a:lstStyle/>
          <a:p>
            <a:pPr marL="342900" indent="-342900">
              <a:buFont typeface="+mj-lt"/>
              <a:buAutoNum type="arabicPeriod"/>
            </a:pPr>
            <a:r>
              <a:rPr lang="de-DE" sz="2400" b="1" dirty="0" err="1" smtClean="0"/>
              <a:t>Metadata</a:t>
            </a:r>
            <a:r>
              <a:rPr lang="de-DE" sz="2400" b="1" dirty="0" smtClean="0"/>
              <a:t> (title, type </a:t>
            </a:r>
            <a:r>
              <a:rPr lang="de-DE" sz="2400" b="1" dirty="0" err="1" smtClean="0"/>
              <a:t>of</a:t>
            </a:r>
            <a:r>
              <a:rPr lang="de-DE" sz="2400" b="1" dirty="0" smtClean="0"/>
              <a:t> </a:t>
            </a:r>
            <a:r>
              <a:rPr lang="de-DE" sz="2400" b="1" dirty="0" err="1" smtClean="0"/>
              <a:t>libary</a:t>
            </a:r>
            <a:r>
              <a:rPr lang="de-DE" sz="2400" b="1" dirty="0" smtClean="0"/>
              <a:t>, </a:t>
            </a:r>
            <a:r>
              <a:rPr lang="de-DE" sz="2400" b="1" dirty="0" err="1" smtClean="0"/>
              <a:t>location</a:t>
            </a:r>
            <a:r>
              <a:rPr lang="de-DE" sz="2400" b="1" dirty="0" smtClean="0"/>
              <a:t>, </a:t>
            </a:r>
            <a:r>
              <a:rPr lang="de-DE" sz="2400" b="1" dirty="0" err="1" smtClean="0"/>
              <a:t>key</a:t>
            </a:r>
            <a:r>
              <a:rPr lang="de-DE" sz="2400" b="1" dirty="0" smtClean="0"/>
              <a:t> </a:t>
            </a:r>
            <a:r>
              <a:rPr lang="de-DE" sz="2400" b="1" dirty="0" err="1" smtClean="0"/>
              <a:t>words</a:t>
            </a:r>
            <a:r>
              <a:rPr lang="de-DE" sz="2400" b="1" dirty="0" smtClean="0"/>
              <a:t>, ….)</a:t>
            </a:r>
          </a:p>
          <a:p>
            <a:pPr marL="342900" indent="-342900">
              <a:buFont typeface="+mj-lt"/>
              <a:buAutoNum type="arabicPeriod"/>
            </a:pPr>
            <a:r>
              <a:rPr lang="de-DE" sz="2400" b="1" dirty="0" err="1" smtClean="0"/>
              <a:t>Detailed</a:t>
            </a:r>
            <a:r>
              <a:rPr lang="de-DE" sz="2400" b="1" dirty="0" smtClean="0"/>
              <a:t> </a:t>
            </a:r>
            <a:r>
              <a:rPr lang="de-DE" sz="2400" b="1" dirty="0" err="1" smtClean="0"/>
              <a:t>description</a:t>
            </a:r>
            <a:r>
              <a:rPr lang="de-DE" sz="2400" b="1" dirty="0" smtClean="0"/>
              <a:t> </a:t>
            </a:r>
            <a:r>
              <a:rPr lang="de-DE" sz="2400" b="1" dirty="0" err="1" smtClean="0"/>
              <a:t>of</a:t>
            </a:r>
            <a:r>
              <a:rPr lang="de-DE" sz="2400" b="1" dirty="0" smtClean="0"/>
              <a:t> </a:t>
            </a:r>
            <a:r>
              <a:rPr lang="de-DE" sz="2400" b="1" dirty="0" err="1" smtClean="0"/>
              <a:t>the</a:t>
            </a:r>
            <a:r>
              <a:rPr lang="de-DE" sz="2400" b="1" dirty="0" smtClean="0"/>
              <a:t> </a:t>
            </a:r>
            <a:r>
              <a:rPr lang="de-DE" sz="2400" b="1" dirty="0" err="1" smtClean="0"/>
              <a:t>case</a:t>
            </a:r>
            <a:endParaRPr lang="de-DE" sz="2400" b="1" dirty="0" smtClean="0"/>
          </a:p>
          <a:p>
            <a:pPr marL="342900" indent="-342900">
              <a:buFont typeface="+mj-lt"/>
              <a:buAutoNum type="arabicPeriod"/>
            </a:pPr>
            <a:r>
              <a:rPr lang="de-DE" sz="2400" b="1" dirty="0" err="1" smtClean="0"/>
              <a:t>Ethical</a:t>
            </a:r>
            <a:r>
              <a:rPr lang="de-DE" sz="2400" b="1" dirty="0" smtClean="0"/>
              <a:t> </a:t>
            </a:r>
            <a:r>
              <a:rPr lang="de-DE" sz="2400" b="1" dirty="0" err="1" smtClean="0"/>
              <a:t>values</a:t>
            </a:r>
            <a:r>
              <a:rPr lang="de-DE" sz="2400" b="1" dirty="0" smtClean="0"/>
              <a:t> </a:t>
            </a:r>
            <a:r>
              <a:rPr lang="de-DE" sz="2400" b="1" dirty="0" err="1" smtClean="0"/>
              <a:t>at</a:t>
            </a:r>
            <a:r>
              <a:rPr lang="de-DE" sz="2400" b="1" dirty="0" smtClean="0"/>
              <a:t> stake</a:t>
            </a:r>
          </a:p>
          <a:p>
            <a:pPr marL="342900" indent="-342900">
              <a:buFont typeface="+mj-lt"/>
              <a:buAutoNum type="arabicPeriod"/>
            </a:pPr>
            <a:r>
              <a:rPr lang="de-DE" sz="2400" b="1" dirty="0" smtClean="0"/>
              <a:t>Alternative </a:t>
            </a:r>
            <a:r>
              <a:rPr lang="de-DE" sz="2400" b="1" dirty="0" err="1" smtClean="0"/>
              <a:t>options</a:t>
            </a:r>
            <a:r>
              <a:rPr lang="de-DE" sz="2400" b="1" dirty="0" smtClean="0"/>
              <a:t> </a:t>
            </a:r>
            <a:r>
              <a:rPr lang="de-DE" sz="2400" b="1" dirty="0" err="1" smtClean="0"/>
              <a:t>for</a:t>
            </a:r>
            <a:r>
              <a:rPr lang="de-DE" sz="2400" b="1" dirty="0" smtClean="0"/>
              <a:t> </a:t>
            </a:r>
            <a:r>
              <a:rPr lang="de-DE" sz="2400" b="1" dirty="0" err="1" smtClean="0"/>
              <a:t>solving</a:t>
            </a:r>
            <a:r>
              <a:rPr lang="de-DE" sz="2400" b="1" dirty="0" smtClean="0"/>
              <a:t> </a:t>
            </a:r>
            <a:r>
              <a:rPr lang="de-DE" sz="2400" b="1" dirty="0" err="1" smtClean="0"/>
              <a:t>the</a:t>
            </a:r>
            <a:r>
              <a:rPr lang="de-DE" sz="2400" b="1" dirty="0" smtClean="0"/>
              <a:t> </a:t>
            </a:r>
            <a:r>
              <a:rPr lang="de-DE" sz="2400" b="1" dirty="0" err="1" smtClean="0"/>
              <a:t>case</a:t>
            </a:r>
            <a:r>
              <a:rPr lang="de-DE" sz="2400" b="1" dirty="0" smtClean="0"/>
              <a:t> </a:t>
            </a:r>
            <a:r>
              <a:rPr lang="de-DE" sz="2400" b="1" dirty="0" err="1" smtClean="0"/>
              <a:t>dilemmata</a:t>
            </a:r>
            <a:r>
              <a:rPr lang="de-DE" sz="2400" b="1" dirty="0" smtClean="0"/>
              <a:t> (</a:t>
            </a:r>
            <a:r>
              <a:rPr lang="de-DE" sz="2400" b="1" dirty="0" err="1" smtClean="0"/>
              <a:t>with</a:t>
            </a:r>
            <a:r>
              <a:rPr lang="de-DE" sz="2400" b="1" dirty="0" smtClean="0"/>
              <a:t> </a:t>
            </a:r>
            <a:r>
              <a:rPr lang="de-DE" sz="2400" b="1" dirty="0" err="1" smtClean="0"/>
              <a:t>reference</a:t>
            </a:r>
            <a:r>
              <a:rPr lang="de-DE" sz="2400" b="1" dirty="0" smtClean="0"/>
              <a:t> </a:t>
            </a:r>
            <a:r>
              <a:rPr lang="de-DE" sz="2400" b="1" dirty="0" err="1" smtClean="0"/>
              <a:t>to</a:t>
            </a:r>
            <a:r>
              <a:rPr lang="de-DE" sz="2400" b="1" dirty="0" smtClean="0"/>
              <a:t> </a:t>
            </a:r>
            <a:r>
              <a:rPr lang="de-DE" sz="2400" b="1" dirty="0" err="1" smtClean="0"/>
              <a:t>ethical</a:t>
            </a:r>
            <a:r>
              <a:rPr lang="de-DE" sz="2400" b="1" dirty="0" smtClean="0"/>
              <a:t> professional </a:t>
            </a:r>
            <a:r>
              <a:rPr lang="de-DE" sz="2400" b="1" dirty="0" err="1" smtClean="0"/>
              <a:t>codes</a:t>
            </a:r>
            <a:r>
              <a:rPr lang="de-DE" sz="2400" b="1" dirty="0" smtClean="0"/>
              <a:t> such </a:t>
            </a:r>
            <a:r>
              <a:rPr lang="de-DE" sz="2400" b="1" dirty="0" err="1" smtClean="0"/>
              <a:t>as</a:t>
            </a:r>
            <a:r>
              <a:rPr lang="de-DE" sz="2400" b="1" dirty="0" smtClean="0"/>
              <a:t> </a:t>
            </a:r>
            <a:r>
              <a:rPr lang="de-DE" sz="2400" b="1" dirty="0" err="1" smtClean="0"/>
              <a:t>from</a:t>
            </a:r>
            <a:r>
              <a:rPr lang="de-DE" sz="2400" b="1" dirty="0" smtClean="0"/>
              <a:t> </a:t>
            </a:r>
            <a:r>
              <a:rPr lang="de-DE" sz="2400" b="1" dirty="0" err="1" smtClean="0"/>
              <a:t>IFLA</a:t>
            </a:r>
            <a:r>
              <a:rPr lang="de-DE" sz="2400" b="1" dirty="0" smtClean="0"/>
              <a:t>)</a:t>
            </a:r>
          </a:p>
          <a:p>
            <a:pPr marL="342900" indent="-342900">
              <a:buFont typeface="+mj-lt"/>
              <a:buAutoNum type="arabicPeriod"/>
            </a:pPr>
            <a:r>
              <a:rPr lang="de-DE" sz="2400" b="1" dirty="0" smtClean="0"/>
              <a:t>References </a:t>
            </a:r>
            <a:r>
              <a:rPr lang="de-DE" sz="2400" b="1" dirty="0" err="1" smtClean="0"/>
              <a:t>to</a:t>
            </a:r>
            <a:r>
              <a:rPr lang="de-DE" sz="2400" b="1" dirty="0" smtClean="0"/>
              <a:t> </a:t>
            </a:r>
            <a:r>
              <a:rPr lang="de-DE" sz="2400" b="1" dirty="0" err="1" smtClean="0"/>
              <a:t>the</a:t>
            </a:r>
            <a:r>
              <a:rPr lang="de-DE" sz="2400" b="1" dirty="0" smtClean="0"/>
              <a:t> </a:t>
            </a:r>
            <a:r>
              <a:rPr lang="de-DE" sz="2400" b="1" dirty="0" err="1" smtClean="0"/>
              <a:t>literature</a:t>
            </a:r>
            <a:r>
              <a:rPr lang="de-DE" sz="2400" b="1" dirty="0" smtClean="0"/>
              <a:t> </a:t>
            </a:r>
          </a:p>
          <a:p>
            <a:pPr marL="342900" indent="-342900">
              <a:buFont typeface="+mj-lt"/>
              <a:buAutoNum type="arabicPeriod"/>
            </a:pPr>
            <a:r>
              <a:rPr lang="de-DE" sz="2400" b="1" dirty="0" smtClean="0"/>
              <a:t>User </a:t>
            </a:r>
            <a:r>
              <a:rPr lang="de-DE" sz="2400" b="1" dirty="0" err="1" smtClean="0"/>
              <a:t>comments</a:t>
            </a:r>
            <a:r>
              <a:rPr lang="de-DE" sz="2400" b="1" dirty="0" smtClean="0"/>
              <a:t> in an electronic </a:t>
            </a:r>
            <a:r>
              <a:rPr lang="de-DE" sz="2400" b="1" dirty="0" err="1" smtClean="0"/>
              <a:t>forum</a:t>
            </a:r>
            <a:endParaRPr lang="en-US" sz="2400"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p:cNvPicPr>
            <a:picLocks noChangeAspect="1" noChangeArrowheads="1"/>
          </p:cNvPicPr>
          <p:nvPr/>
        </p:nvPicPr>
        <p:blipFill>
          <a:blip r:embed="rId2" cstate="print"/>
          <a:srcRect/>
          <a:stretch>
            <a:fillRect/>
          </a:stretch>
        </p:blipFill>
        <p:spPr bwMode="auto">
          <a:xfrm>
            <a:off x="683568" y="1124744"/>
            <a:ext cx="7920880" cy="5201070"/>
          </a:xfrm>
          <a:prstGeom prst="rect">
            <a:avLst/>
          </a:prstGeom>
          <a:noFill/>
          <a:ln w="9525">
            <a:noFill/>
            <a:miter lim="800000"/>
            <a:headEnd/>
            <a:tailEnd/>
          </a:ln>
        </p:spPr>
      </p:pic>
      <p:grpSp>
        <p:nvGrpSpPr>
          <p:cNvPr id="2" name="Gruppieren 7"/>
          <p:cNvGrpSpPr/>
          <p:nvPr/>
        </p:nvGrpSpPr>
        <p:grpSpPr>
          <a:xfrm>
            <a:off x="539552" y="5013176"/>
            <a:ext cx="8424936" cy="1223412"/>
            <a:chOff x="539552" y="5013176"/>
            <a:chExt cx="8424936" cy="1223412"/>
          </a:xfrm>
        </p:grpSpPr>
        <p:sp>
          <p:nvSpPr>
            <p:cNvPr id="5" name="Textfeld 4"/>
            <p:cNvSpPr txBox="1"/>
            <p:nvPr/>
          </p:nvSpPr>
          <p:spPr>
            <a:xfrm>
              <a:off x="539552" y="5517232"/>
              <a:ext cx="2699792" cy="646331"/>
            </a:xfrm>
            <a:prstGeom prst="rect">
              <a:avLst/>
            </a:prstGeom>
            <a:noFill/>
          </p:spPr>
          <p:txBody>
            <a:bodyPr wrap="square" rtlCol="0">
              <a:spAutoFit/>
            </a:bodyPr>
            <a:lstStyle/>
            <a:p>
              <a:r>
                <a:rPr lang="en-US" dirty="0" smtClean="0"/>
                <a:t>http://humanitieslab.stanford.edu/WACEthics/41</a:t>
              </a:r>
              <a:endParaRPr lang="en-US" dirty="0"/>
            </a:p>
          </p:txBody>
        </p:sp>
        <p:sp>
          <p:nvSpPr>
            <p:cNvPr id="7" name="Textfeld 6"/>
            <p:cNvSpPr txBox="1"/>
            <p:nvPr/>
          </p:nvSpPr>
          <p:spPr>
            <a:xfrm>
              <a:off x="5796136" y="5013176"/>
              <a:ext cx="3168352" cy="1223412"/>
            </a:xfrm>
            <a:prstGeom prst="rect">
              <a:avLst/>
            </a:prstGeom>
            <a:noFill/>
          </p:spPr>
          <p:txBody>
            <a:bodyPr wrap="square" rtlCol="0">
              <a:spAutoFit/>
            </a:bodyPr>
            <a:lstStyle/>
            <a:p>
              <a:r>
                <a:rPr lang="en-US" sz="1050" dirty="0" smtClean="0"/>
                <a:t>Chart caption: A framework for ethical problem solving (Colwell-</a:t>
              </a:r>
              <a:r>
                <a:rPr lang="en-US" sz="1050" dirty="0" err="1" smtClean="0"/>
                <a:t>Chanthaphonh</a:t>
              </a:r>
              <a:r>
                <a:rPr lang="en-US" sz="1050" dirty="0" smtClean="0"/>
                <a:t> et al. in press, adapted from </a:t>
              </a:r>
              <a:r>
                <a:rPr lang="en-US" sz="1050" dirty="0" err="1" smtClean="0"/>
                <a:t>Swazey</a:t>
              </a:r>
              <a:r>
                <a:rPr lang="en-US" sz="1050" dirty="0" smtClean="0"/>
                <a:t> and Bird 1997:13). </a:t>
              </a:r>
            </a:p>
            <a:p>
              <a:r>
                <a:rPr lang="en-US" sz="1050" dirty="0" err="1" smtClean="0"/>
                <a:t>Swazey</a:t>
              </a:r>
              <a:r>
                <a:rPr lang="en-US" sz="1050" dirty="0" smtClean="0"/>
                <a:t>, Judith P., and Stephanie J. Bird 1997 Teaching and Learning Research Ethics. In </a:t>
              </a:r>
              <a:r>
                <a:rPr lang="en-US" sz="1050" i="1" dirty="0" smtClean="0"/>
                <a:t>Research Ethics: A Reader</a:t>
              </a:r>
              <a:r>
                <a:rPr lang="en-US" sz="1050" dirty="0" smtClean="0"/>
                <a:t>, edited by </a:t>
              </a:r>
              <a:r>
                <a:rPr lang="en-US" sz="1050" dirty="0" err="1" smtClean="0"/>
                <a:t>Deni</a:t>
              </a:r>
              <a:r>
                <a:rPr lang="en-US" sz="1050" dirty="0" smtClean="0"/>
                <a:t> Elliott and Judy E. Stern, pp. 1-19. University Press of New England, Hanover. </a:t>
              </a:r>
              <a:endParaRPr lang="en-US" sz="1050" dirty="0"/>
            </a:p>
          </p:txBody>
        </p:sp>
      </p:grpSp>
      <p:sp>
        <p:nvSpPr>
          <p:cNvPr id="8" name="Textfeld 7"/>
          <p:cNvSpPr txBox="1"/>
          <p:nvPr/>
        </p:nvSpPr>
        <p:spPr>
          <a:xfrm>
            <a:off x="971600" y="188640"/>
            <a:ext cx="7632848" cy="523220"/>
          </a:xfrm>
          <a:prstGeom prst="rect">
            <a:avLst/>
          </a:prstGeom>
          <a:noFill/>
        </p:spPr>
        <p:txBody>
          <a:bodyPr wrap="square" rtlCol="0">
            <a:spAutoFit/>
          </a:bodyPr>
          <a:lstStyle/>
          <a:p>
            <a:pPr marL="0" lvl="1"/>
            <a:r>
              <a:rPr lang="en-US" sz="2800" b="1" dirty="0" smtClean="0">
                <a:solidFill>
                  <a:srgbClr val="002060"/>
                </a:solidFill>
              </a:rPr>
              <a:t>The Process of Thinking Through Ethical Dilemmas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179512" y="1340768"/>
            <a:ext cx="3744416" cy="1938992"/>
          </a:xfrm>
          <a:prstGeom prst="rect">
            <a:avLst/>
          </a:prstGeom>
          <a:noFill/>
        </p:spPr>
        <p:txBody>
          <a:bodyPr wrap="square" rtlCol="0">
            <a:spAutoFit/>
          </a:bodyPr>
          <a:lstStyle/>
          <a:p>
            <a:r>
              <a:rPr lang="en-US" sz="2000" dirty="0" smtClean="0">
                <a:solidFill>
                  <a:srgbClr val="002060"/>
                </a:solidFill>
              </a:rPr>
              <a:t>1. </a:t>
            </a:r>
            <a:r>
              <a:rPr lang="en-US" sz="2000" b="1" dirty="0" smtClean="0">
                <a:solidFill>
                  <a:srgbClr val="002060"/>
                </a:solidFill>
              </a:rPr>
              <a:t>Identify the dilemma</a:t>
            </a:r>
            <a:r>
              <a:rPr lang="en-US" sz="2000" dirty="0" smtClean="0">
                <a:solidFill>
                  <a:srgbClr val="002060"/>
                </a:solidFill>
              </a:rPr>
              <a:t>. What kind of problem is it? Is it truly an ethical dilemma, or is it a legal problem? In some cases, there may be more than one issue or concern.</a:t>
            </a:r>
            <a:endParaRPr lang="en-US" sz="2000" dirty="0">
              <a:solidFill>
                <a:srgbClr val="002060"/>
              </a:solidFill>
            </a:endParaRPr>
          </a:p>
        </p:txBody>
      </p:sp>
      <p:sp>
        <p:nvSpPr>
          <p:cNvPr id="9" name="Textfeld 8"/>
          <p:cNvSpPr txBox="1"/>
          <p:nvPr/>
        </p:nvSpPr>
        <p:spPr>
          <a:xfrm>
            <a:off x="4499992" y="1340768"/>
            <a:ext cx="3744416" cy="1631216"/>
          </a:xfrm>
          <a:prstGeom prst="rect">
            <a:avLst/>
          </a:prstGeom>
          <a:noFill/>
        </p:spPr>
        <p:txBody>
          <a:bodyPr wrap="square" rtlCol="0">
            <a:spAutoFit/>
          </a:bodyPr>
          <a:lstStyle/>
          <a:p>
            <a:r>
              <a:rPr lang="en-US" sz="2000" dirty="0" smtClean="0">
                <a:solidFill>
                  <a:srgbClr val="002060"/>
                </a:solidFill>
              </a:rPr>
              <a:t>2. </a:t>
            </a:r>
            <a:r>
              <a:rPr lang="en-US" sz="2000" b="1" dirty="0" smtClean="0">
                <a:solidFill>
                  <a:srgbClr val="002060"/>
                </a:solidFill>
              </a:rPr>
              <a:t>Identify the facts</a:t>
            </a:r>
            <a:r>
              <a:rPr lang="en-US" sz="2000" dirty="0" smtClean="0">
                <a:solidFill>
                  <a:srgbClr val="002060"/>
                </a:solidFill>
              </a:rPr>
              <a:t>. Identify all the known facts of the particular case and what is not known (but do not let them constrain how you imagine the possibilities).</a:t>
            </a:r>
            <a:endParaRPr lang="en-US" sz="2000" dirty="0">
              <a:solidFill>
                <a:srgbClr val="002060"/>
              </a:solidFill>
            </a:endParaRPr>
          </a:p>
        </p:txBody>
      </p:sp>
      <p:sp>
        <p:nvSpPr>
          <p:cNvPr id="10" name="Textfeld 9"/>
          <p:cNvSpPr txBox="1"/>
          <p:nvPr/>
        </p:nvSpPr>
        <p:spPr>
          <a:xfrm>
            <a:off x="179512" y="3394735"/>
            <a:ext cx="3744416" cy="2554545"/>
          </a:xfrm>
          <a:prstGeom prst="rect">
            <a:avLst/>
          </a:prstGeom>
          <a:noFill/>
        </p:spPr>
        <p:txBody>
          <a:bodyPr wrap="square" rtlCol="0">
            <a:spAutoFit/>
          </a:bodyPr>
          <a:lstStyle/>
          <a:p>
            <a:r>
              <a:rPr lang="en-US" sz="2000" b="1" dirty="0" smtClean="0">
                <a:solidFill>
                  <a:srgbClr val="002060"/>
                </a:solidFill>
              </a:rPr>
              <a:t>3. Identify the stakeholders. </a:t>
            </a:r>
            <a:r>
              <a:rPr lang="en-US" sz="2000" dirty="0" smtClean="0">
                <a:solidFill>
                  <a:srgbClr val="002060"/>
                </a:solidFill>
              </a:rPr>
              <a:t>Identify </a:t>
            </a:r>
            <a:r>
              <a:rPr lang="en-US" sz="2000" dirty="0" err="1" smtClean="0">
                <a:solidFill>
                  <a:srgbClr val="002060"/>
                </a:solidFill>
              </a:rPr>
              <a:t>rightsholders</a:t>
            </a:r>
            <a:r>
              <a:rPr lang="en-US" sz="2000" dirty="0" smtClean="0">
                <a:solidFill>
                  <a:srgbClr val="002060"/>
                </a:solidFill>
              </a:rPr>
              <a:t>, affected peoples, interest groups, and others who might have a connection to the issue. …Who are the people involved, and what is their stake in the predicament? …</a:t>
            </a:r>
            <a:endParaRPr lang="en-US" sz="2000" dirty="0">
              <a:solidFill>
                <a:srgbClr val="002060"/>
              </a:solidFill>
            </a:endParaRPr>
          </a:p>
        </p:txBody>
      </p:sp>
      <p:sp>
        <p:nvSpPr>
          <p:cNvPr id="11" name="Textfeld 10"/>
          <p:cNvSpPr txBox="1"/>
          <p:nvPr/>
        </p:nvSpPr>
        <p:spPr>
          <a:xfrm>
            <a:off x="4499992" y="3394735"/>
            <a:ext cx="3744416" cy="1631216"/>
          </a:xfrm>
          <a:prstGeom prst="rect">
            <a:avLst/>
          </a:prstGeom>
          <a:noFill/>
        </p:spPr>
        <p:txBody>
          <a:bodyPr wrap="square" rtlCol="0">
            <a:spAutoFit/>
          </a:bodyPr>
          <a:lstStyle/>
          <a:p>
            <a:r>
              <a:rPr lang="en-US" sz="2000" b="1" dirty="0" smtClean="0">
                <a:solidFill>
                  <a:srgbClr val="002060"/>
                </a:solidFill>
              </a:rPr>
              <a:t>4. Generate possible solutions</a:t>
            </a:r>
            <a:r>
              <a:rPr lang="en-US" sz="2000" dirty="0" smtClean="0">
                <a:solidFill>
                  <a:srgbClr val="002060"/>
                </a:solidFill>
              </a:rPr>
              <a:t>. Be reasonable and consistent. Take other viewpoints into account; try to be impartial. Look for areas of moral agreement.</a:t>
            </a:r>
            <a:endParaRPr lang="en-US" sz="2000" dirty="0">
              <a:solidFill>
                <a:srgbClr val="002060"/>
              </a:solidFill>
            </a:endParaRPr>
          </a:p>
        </p:txBody>
      </p:sp>
      <p:sp>
        <p:nvSpPr>
          <p:cNvPr id="13" name="Textfeld 12"/>
          <p:cNvSpPr txBox="1"/>
          <p:nvPr/>
        </p:nvSpPr>
        <p:spPr>
          <a:xfrm>
            <a:off x="251520" y="6093296"/>
            <a:ext cx="6048672" cy="369332"/>
          </a:xfrm>
          <a:prstGeom prst="rect">
            <a:avLst/>
          </a:prstGeom>
          <a:noFill/>
        </p:spPr>
        <p:txBody>
          <a:bodyPr wrap="square" rtlCol="0">
            <a:spAutoFit/>
          </a:bodyPr>
          <a:lstStyle/>
          <a:p>
            <a:r>
              <a:rPr lang="en-US" dirty="0" smtClean="0">
                <a:solidFill>
                  <a:srgbClr val="002060"/>
                </a:solidFill>
              </a:rPr>
              <a:t>http://humanitieslab.stanford.edu/WACEthics/41</a:t>
            </a:r>
            <a:endParaRPr lang="en-US" dirty="0">
              <a:solidFill>
                <a:srgbClr val="002060"/>
              </a:solidFill>
            </a:endParaRPr>
          </a:p>
        </p:txBody>
      </p:sp>
      <p:sp>
        <p:nvSpPr>
          <p:cNvPr id="14" name="Textfeld 13"/>
          <p:cNvSpPr txBox="1"/>
          <p:nvPr/>
        </p:nvSpPr>
        <p:spPr>
          <a:xfrm>
            <a:off x="971600" y="188640"/>
            <a:ext cx="7632848" cy="523220"/>
          </a:xfrm>
          <a:prstGeom prst="rect">
            <a:avLst/>
          </a:prstGeom>
          <a:noFill/>
        </p:spPr>
        <p:txBody>
          <a:bodyPr wrap="square" rtlCol="0">
            <a:spAutoFit/>
          </a:bodyPr>
          <a:lstStyle/>
          <a:p>
            <a:pPr marL="0" lvl="1"/>
            <a:r>
              <a:rPr lang="en-US" sz="2800" b="1" dirty="0" smtClean="0">
                <a:solidFill>
                  <a:srgbClr val="002060"/>
                </a:solidFill>
              </a:rPr>
              <a:t>The Process of Thinking Through Ethical Dilemmas</a:t>
            </a:r>
            <a:endParaRPr lang="en-US"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Textfeld 13"/>
          <p:cNvSpPr txBox="1">
            <a:spLocks noChangeArrowheads="1"/>
          </p:cNvSpPr>
          <p:nvPr/>
        </p:nvSpPr>
        <p:spPr bwMode="auto">
          <a:xfrm>
            <a:off x="2051720" y="332656"/>
            <a:ext cx="4800600" cy="523220"/>
          </a:xfrm>
          <a:prstGeom prst="rect">
            <a:avLst/>
          </a:prstGeom>
          <a:solidFill>
            <a:schemeClr val="bg1"/>
          </a:solidFill>
          <a:ln w="9525">
            <a:noFill/>
            <a:miter lim="800000"/>
            <a:headEnd/>
            <a:tailEnd/>
          </a:ln>
        </p:spPr>
        <p:txBody>
          <a:bodyPr>
            <a:spAutoFit/>
          </a:bodyPr>
          <a:lstStyle/>
          <a:p>
            <a:pPr algn="ctr"/>
            <a:r>
              <a:rPr lang="de-DE" sz="2800" b="1" dirty="0" err="1" smtClean="0">
                <a:solidFill>
                  <a:srgbClr val="002060"/>
                </a:solidFill>
                <a:latin typeface="Calibri" pitchFamily="34" charset="0"/>
                <a:cs typeface="Calibri" pitchFamily="34" charset="0"/>
              </a:rPr>
              <a:t>What</a:t>
            </a:r>
            <a:r>
              <a:rPr lang="de-DE" sz="2800" b="1" dirty="0" smtClean="0">
                <a:solidFill>
                  <a:srgbClr val="002060"/>
                </a:solidFill>
                <a:latin typeface="Calibri" pitchFamily="34" charset="0"/>
                <a:cs typeface="Calibri" pitchFamily="34" charset="0"/>
              </a:rPr>
              <a:t> </a:t>
            </a:r>
            <a:r>
              <a:rPr lang="de-DE" sz="2800" b="1" dirty="0" err="1" smtClean="0">
                <a:solidFill>
                  <a:srgbClr val="002060"/>
                </a:solidFill>
                <a:latin typeface="Calibri" pitchFamily="34" charset="0"/>
                <a:cs typeface="Calibri" pitchFamily="34" charset="0"/>
              </a:rPr>
              <a:t>is</a:t>
            </a:r>
            <a:r>
              <a:rPr lang="de-DE" sz="2800" b="1" dirty="0" smtClean="0">
                <a:solidFill>
                  <a:srgbClr val="002060"/>
                </a:solidFill>
                <a:latin typeface="Calibri" pitchFamily="34" charset="0"/>
                <a:cs typeface="Calibri" pitchFamily="34" charset="0"/>
              </a:rPr>
              <a:t> a </a:t>
            </a:r>
            <a:r>
              <a:rPr lang="de-DE" sz="2800" b="1" dirty="0" err="1" smtClean="0">
                <a:solidFill>
                  <a:srgbClr val="002060"/>
                </a:solidFill>
                <a:latin typeface="Calibri" pitchFamily="34" charset="0"/>
                <a:cs typeface="Calibri" pitchFamily="34" charset="0"/>
              </a:rPr>
              <a:t>dilemma</a:t>
            </a:r>
            <a:r>
              <a:rPr lang="de-DE" sz="2800" b="1" dirty="0" smtClean="0">
                <a:solidFill>
                  <a:srgbClr val="002060"/>
                </a:solidFill>
                <a:latin typeface="Calibri" pitchFamily="34" charset="0"/>
                <a:cs typeface="Calibri" pitchFamily="34" charset="0"/>
              </a:rPr>
              <a:t>?</a:t>
            </a:r>
            <a:endParaRPr lang="de-DE" sz="2800" b="1" dirty="0">
              <a:solidFill>
                <a:srgbClr val="002060"/>
              </a:solidFill>
              <a:latin typeface="Calibri" pitchFamily="34" charset="0"/>
              <a:cs typeface="Calibri" pitchFamily="34" charset="0"/>
            </a:endParaRPr>
          </a:p>
        </p:txBody>
      </p:sp>
      <p:sp>
        <p:nvSpPr>
          <p:cNvPr id="12" name="Textfeld 13"/>
          <p:cNvSpPr txBox="1">
            <a:spLocks noChangeArrowheads="1"/>
          </p:cNvSpPr>
          <p:nvPr/>
        </p:nvSpPr>
        <p:spPr bwMode="auto">
          <a:xfrm>
            <a:off x="179512" y="1280949"/>
            <a:ext cx="8892480" cy="3970318"/>
          </a:xfrm>
          <a:prstGeom prst="rect">
            <a:avLst/>
          </a:prstGeom>
          <a:solidFill>
            <a:schemeClr val="bg1"/>
          </a:solidFill>
          <a:ln w="9525">
            <a:noFill/>
            <a:miter lim="800000"/>
            <a:headEnd/>
            <a:tailEnd/>
          </a:ln>
        </p:spPr>
        <p:txBody>
          <a:bodyPr wrap="square">
            <a:spAutoFit/>
          </a:bodyPr>
          <a:lstStyle/>
          <a:p>
            <a:pPr algn="ctr"/>
            <a:r>
              <a:rPr lang="de-DE" sz="2400" b="1" dirty="0" smtClean="0">
                <a:solidFill>
                  <a:srgbClr val="002060"/>
                </a:solidFill>
                <a:latin typeface="Calibri" pitchFamily="34" charset="0"/>
                <a:cs typeface="Calibri" pitchFamily="34" charset="0"/>
              </a:rPr>
              <a:t>a </a:t>
            </a:r>
            <a:r>
              <a:rPr lang="de-DE" sz="2400" b="1" dirty="0" err="1" smtClean="0">
                <a:solidFill>
                  <a:srgbClr val="002060"/>
                </a:solidFill>
                <a:latin typeface="Calibri" pitchFamily="34" charset="0"/>
                <a:cs typeface="Calibri" pitchFamily="34" charset="0"/>
              </a:rPr>
              <a:t>problematic</a:t>
            </a:r>
            <a:r>
              <a:rPr lang="de-DE" sz="2400" b="1" dirty="0" smtClean="0">
                <a:solidFill>
                  <a:srgbClr val="002060"/>
                </a:solidFill>
                <a:latin typeface="Calibri" pitchFamily="34" charset="0"/>
                <a:cs typeface="Calibri" pitchFamily="34" charset="0"/>
              </a:rPr>
              <a:t>  </a:t>
            </a:r>
            <a:r>
              <a:rPr lang="de-DE" sz="2400" b="1" dirty="0" err="1" smtClean="0">
                <a:solidFill>
                  <a:srgbClr val="002060"/>
                </a:solidFill>
                <a:latin typeface="Calibri" pitchFamily="34" charset="0"/>
                <a:cs typeface="Calibri" pitchFamily="34" charset="0"/>
              </a:rPr>
              <a:t>situation</a:t>
            </a:r>
            <a:r>
              <a:rPr lang="de-DE" sz="2400" b="1" dirty="0" smtClean="0">
                <a:solidFill>
                  <a:srgbClr val="002060"/>
                </a:solidFill>
                <a:latin typeface="Calibri" pitchFamily="34" charset="0"/>
                <a:cs typeface="Calibri" pitchFamily="34" charset="0"/>
              </a:rPr>
              <a:t/>
            </a:r>
            <a:br>
              <a:rPr lang="de-DE" sz="2400" b="1" dirty="0" smtClean="0">
                <a:solidFill>
                  <a:srgbClr val="002060"/>
                </a:solidFill>
                <a:latin typeface="Calibri" pitchFamily="34" charset="0"/>
                <a:cs typeface="Calibri" pitchFamily="34" charset="0"/>
              </a:rPr>
            </a:br>
            <a:endParaRPr lang="de-DE" sz="2400" b="1" dirty="0" smtClean="0">
              <a:solidFill>
                <a:srgbClr val="002060"/>
              </a:solidFill>
              <a:latin typeface="Calibri" pitchFamily="34" charset="0"/>
              <a:cs typeface="Calibri" pitchFamily="34" charset="0"/>
            </a:endParaRPr>
          </a:p>
          <a:p>
            <a:pPr algn="ctr"/>
            <a:r>
              <a:rPr lang="de-DE" sz="2400" b="1" dirty="0" err="1" smtClean="0">
                <a:solidFill>
                  <a:srgbClr val="002060"/>
                </a:solidFill>
                <a:latin typeface="Calibri" pitchFamily="34" charset="0"/>
                <a:cs typeface="Calibri" pitchFamily="34" charset="0"/>
              </a:rPr>
              <a:t>where</a:t>
            </a:r>
            <a:r>
              <a:rPr lang="de-DE" sz="2400" b="1" dirty="0" smtClean="0">
                <a:solidFill>
                  <a:srgbClr val="002060"/>
                </a:solidFill>
                <a:latin typeface="Calibri" pitchFamily="34" charset="0"/>
                <a:cs typeface="Calibri" pitchFamily="34" charset="0"/>
              </a:rPr>
              <a:t>	</a:t>
            </a:r>
            <a:r>
              <a:rPr lang="de-DE" sz="2400" b="1" dirty="0" err="1" smtClean="0">
                <a:solidFill>
                  <a:srgbClr val="002060"/>
                </a:solidFill>
                <a:latin typeface="Calibri" pitchFamily="34" charset="0"/>
                <a:cs typeface="Calibri" pitchFamily="34" charset="0"/>
              </a:rPr>
              <a:t>two</a:t>
            </a:r>
            <a:r>
              <a:rPr lang="de-DE" sz="2400" b="1" dirty="0" smtClean="0">
                <a:solidFill>
                  <a:srgbClr val="002060"/>
                </a:solidFill>
                <a:latin typeface="Calibri" pitchFamily="34" charset="0"/>
                <a:cs typeface="Calibri" pitchFamily="34" charset="0"/>
              </a:rPr>
              <a:t> (</a:t>
            </a:r>
            <a:r>
              <a:rPr lang="de-DE" sz="2400" b="1" dirty="0" err="1" smtClean="0">
                <a:solidFill>
                  <a:srgbClr val="002060"/>
                </a:solidFill>
                <a:latin typeface="Calibri" pitchFamily="34" charset="0"/>
                <a:cs typeface="Calibri" pitchFamily="34" charset="0"/>
              </a:rPr>
              <a:t>and</a:t>
            </a:r>
            <a:r>
              <a:rPr lang="de-DE" sz="2400" b="1" dirty="0" smtClean="0">
                <a:solidFill>
                  <a:srgbClr val="002060"/>
                </a:solidFill>
                <a:latin typeface="Calibri" pitchFamily="34" charset="0"/>
                <a:cs typeface="Calibri" pitchFamily="34" charset="0"/>
              </a:rPr>
              <a:t> </a:t>
            </a:r>
            <a:r>
              <a:rPr lang="de-DE" sz="2400" b="1" dirty="0" err="1" smtClean="0">
                <a:solidFill>
                  <a:srgbClr val="002060"/>
                </a:solidFill>
                <a:latin typeface="Calibri" pitchFamily="34" charset="0"/>
                <a:cs typeface="Calibri" pitchFamily="34" charset="0"/>
              </a:rPr>
              <a:t>only</a:t>
            </a:r>
            <a:r>
              <a:rPr lang="de-DE" sz="2400" b="1" dirty="0" smtClean="0">
                <a:solidFill>
                  <a:srgbClr val="002060"/>
                </a:solidFill>
                <a:latin typeface="Calibri" pitchFamily="34" charset="0"/>
                <a:cs typeface="Calibri" pitchFamily="34" charset="0"/>
              </a:rPr>
              <a:t> </a:t>
            </a:r>
            <a:r>
              <a:rPr lang="de-DE" sz="2400" b="1" dirty="0" err="1" smtClean="0">
                <a:solidFill>
                  <a:srgbClr val="002060"/>
                </a:solidFill>
                <a:latin typeface="Calibri" pitchFamily="34" charset="0"/>
                <a:cs typeface="Calibri" pitchFamily="34" charset="0"/>
              </a:rPr>
              <a:t>two</a:t>
            </a:r>
            <a:r>
              <a:rPr lang="de-DE" sz="2400" b="1" dirty="0" smtClean="0">
                <a:solidFill>
                  <a:srgbClr val="002060"/>
                </a:solidFill>
                <a:latin typeface="Calibri" pitchFamily="34" charset="0"/>
                <a:cs typeface="Calibri" pitchFamily="34" charset="0"/>
              </a:rPr>
              <a:t>) </a:t>
            </a:r>
            <a:r>
              <a:rPr lang="de-DE" sz="2400" b="1" dirty="0" err="1" smtClean="0">
                <a:solidFill>
                  <a:srgbClr val="002060"/>
                </a:solidFill>
                <a:latin typeface="Calibri" pitchFamily="34" charset="0"/>
                <a:cs typeface="Calibri" pitchFamily="34" charset="0"/>
              </a:rPr>
              <a:t>solutions</a:t>
            </a:r>
            <a:r>
              <a:rPr lang="de-DE" sz="2400" b="1" dirty="0" smtClean="0">
                <a:solidFill>
                  <a:srgbClr val="002060"/>
                </a:solidFill>
                <a:latin typeface="Calibri" pitchFamily="34" charset="0"/>
                <a:cs typeface="Calibri" pitchFamily="34" charset="0"/>
              </a:rPr>
              <a:t> </a:t>
            </a:r>
            <a:r>
              <a:rPr lang="de-DE" sz="2400" b="1" dirty="0" err="1" smtClean="0">
                <a:solidFill>
                  <a:srgbClr val="002060"/>
                </a:solidFill>
                <a:latin typeface="Calibri" pitchFamily="34" charset="0"/>
                <a:cs typeface="Calibri" pitchFamily="34" charset="0"/>
              </a:rPr>
              <a:t>to</a:t>
            </a:r>
            <a:r>
              <a:rPr lang="de-DE" sz="2400" b="1" dirty="0" smtClean="0">
                <a:solidFill>
                  <a:srgbClr val="002060"/>
                </a:solidFill>
                <a:latin typeface="Calibri" pitchFamily="34" charset="0"/>
                <a:cs typeface="Calibri" pitchFamily="34" charset="0"/>
              </a:rPr>
              <a:t> a </a:t>
            </a:r>
            <a:r>
              <a:rPr lang="de-DE" sz="2400" b="1" dirty="0" err="1" smtClean="0">
                <a:solidFill>
                  <a:srgbClr val="002060"/>
                </a:solidFill>
                <a:latin typeface="Calibri" pitchFamily="34" charset="0"/>
                <a:cs typeface="Calibri" pitchFamily="34" charset="0"/>
              </a:rPr>
              <a:t>given</a:t>
            </a:r>
            <a:r>
              <a:rPr lang="de-DE" sz="2400" b="1" dirty="0" smtClean="0">
                <a:solidFill>
                  <a:srgbClr val="002060"/>
                </a:solidFill>
                <a:latin typeface="Calibri" pitchFamily="34" charset="0"/>
                <a:cs typeface="Calibri" pitchFamily="34" charset="0"/>
              </a:rPr>
              <a:t> </a:t>
            </a:r>
            <a:r>
              <a:rPr lang="de-DE" sz="2400" b="1" dirty="0" err="1" smtClean="0">
                <a:solidFill>
                  <a:srgbClr val="002060"/>
                </a:solidFill>
                <a:latin typeface="Calibri" pitchFamily="34" charset="0"/>
                <a:cs typeface="Calibri" pitchFamily="34" charset="0"/>
              </a:rPr>
              <a:t>problem</a:t>
            </a:r>
            <a:r>
              <a:rPr lang="de-DE" sz="2400" b="1" dirty="0" smtClean="0">
                <a:solidFill>
                  <a:srgbClr val="002060"/>
                </a:solidFill>
                <a:latin typeface="Calibri" pitchFamily="34" charset="0"/>
                <a:cs typeface="Calibri" pitchFamily="34" charset="0"/>
              </a:rPr>
              <a:t/>
            </a:r>
            <a:br>
              <a:rPr lang="de-DE" sz="2400" b="1" dirty="0" smtClean="0">
                <a:solidFill>
                  <a:srgbClr val="002060"/>
                </a:solidFill>
                <a:latin typeface="Calibri" pitchFamily="34" charset="0"/>
                <a:cs typeface="Calibri" pitchFamily="34" charset="0"/>
              </a:rPr>
            </a:br>
            <a:endParaRPr lang="de-DE" sz="2400" b="1" dirty="0" smtClean="0">
              <a:solidFill>
                <a:srgbClr val="002060"/>
              </a:solidFill>
              <a:latin typeface="Calibri" pitchFamily="34" charset="0"/>
              <a:cs typeface="Calibri" pitchFamily="34" charset="0"/>
            </a:endParaRPr>
          </a:p>
          <a:p>
            <a:pPr algn="ctr"/>
            <a:r>
              <a:rPr lang="de-DE" sz="2400" b="1" dirty="0" err="1" smtClean="0">
                <a:solidFill>
                  <a:srgbClr val="002060"/>
                </a:solidFill>
                <a:latin typeface="Calibri" pitchFamily="34" charset="0"/>
                <a:cs typeface="Calibri" pitchFamily="34" charset="0"/>
              </a:rPr>
              <a:t>both</a:t>
            </a:r>
            <a:r>
              <a:rPr lang="de-DE" sz="2400" b="1" dirty="0" smtClean="0">
                <a:solidFill>
                  <a:srgbClr val="002060"/>
                </a:solidFill>
                <a:latin typeface="Calibri" pitchFamily="34" charset="0"/>
                <a:cs typeface="Calibri" pitchFamily="34" charset="0"/>
              </a:rPr>
              <a:t> </a:t>
            </a:r>
            <a:r>
              <a:rPr lang="de-DE" sz="2400" b="1" dirty="0" err="1" smtClean="0">
                <a:solidFill>
                  <a:srgbClr val="002060"/>
                </a:solidFill>
                <a:latin typeface="Calibri" pitchFamily="34" charset="0"/>
                <a:cs typeface="Calibri" pitchFamily="34" charset="0"/>
              </a:rPr>
              <a:t>have</a:t>
            </a:r>
            <a:r>
              <a:rPr lang="de-DE" sz="2400" b="1" dirty="0" smtClean="0">
                <a:solidFill>
                  <a:srgbClr val="002060"/>
                </a:solidFill>
                <a:latin typeface="Calibri" pitchFamily="34" charset="0"/>
                <a:cs typeface="Calibri" pitchFamily="34" charset="0"/>
              </a:rPr>
              <a:t> </a:t>
            </a:r>
            <a:r>
              <a:rPr lang="de-DE" sz="2400" b="1" dirty="0" err="1" smtClean="0">
                <a:solidFill>
                  <a:srgbClr val="002060"/>
                </a:solidFill>
                <a:latin typeface="Calibri" pitchFamily="34" charset="0"/>
                <a:cs typeface="Calibri" pitchFamily="34" charset="0"/>
              </a:rPr>
              <a:t>undesirable</a:t>
            </a:r>
            <a:r>
              <a:rPr lang="de-DE" sz="2400" b="1" dirty="0" smtClean="0">
                <a:solidFill>
                  <a:srgbClr val="002060"/>
                </a:solidFill>
                <a:latin typeface="Calibri" pitchFamily="34" charset="0"/>
                <a:cs typeface="Calibri" pitchFamily="34" charset="0"/>
              </a:rPr>
              <a:t> </a:t>
            </a:r>
            <a:r>
              <a:rPr lang="de-DE" sz="2400" b="1" dirty="0" err="1" smtClean="0">
                <a:solidFill>
                  <a:srgbClr val="002060"/>
                </a:solidFill>
                <a:latin typeface="Calibri" pitchFamily="34" charset="0"/>
                <a:cs typeface="Calibri" pitchFamily="34" charset="0"/>
              </a:rPr>
              <a:t>consequences</a:t>
            </a:r>
            <a:r>
              <a:rPr lang="de-DE" sz="2400" b="1" dirty="0" smtClean="0">
                <a:solidFill>
                  <a:srgbClr val="002060"/>
                </a:solidFill>
                <a:latin typeface="Calibri" pitchFamily="34" charset="0"/>
                <a:cs typeface="Calibri" pitchFamily="34" charset="0"/>
              </a:rPr>
              <a:t> </a:t>
            </a:r>
          </a:p>
          <a:p>
            <a:pPr algn="ctr"/>
            <a:r>
              <a:rPr lang="de-DE" sz="2400" b="1" dirty="0" err="1" smtClean="0">
                <a:solidFill>
                  <a:srgbClr val="002060"/>
                </a:solidFill>
                <a:latin typeface="Calibri" pitchFamily="34" charset="0"/>
                <a:cs typeface="Calibri" pitchFamily="34" charset="0"/>
              </a:rPr>
              <a:t>whatever</a:t>
            </a:r>
            <a:r>
              <a:rPr lang="de-DE" sz="2400" b="1" dirty="0" smtClean="0">
                <a:solidFill>
                  <a:srgbClr val="002060"/>
                </a:solidFill>
                <a:latin typeface="Calibri" pitchFamily="34" charset="0"/>
                <a:cs typeface="Calibri" pitchFamily="34" charset="0"/>
              </a:rPr>
              <a:t> </a:t>
            </a:r>
            <a:r>
              <a:rPr lang="de-DE" sz="2400" b="1" dirty="0" err="1" smtClean="0">
                <a:solidFill>
                  <a:srgbClr val="002060"/>
                </a:solidFill>
                <a:latin typeface="Calibri" pitchFamily="34" charset="0"/>
                <a:cs typeface="Calibri" pitchFamily="34" charset="0"/>
              </a:rPr>
              <a:t>one</a:t>
            </a:r>
            <a:r>
              <a:rPr lang="de-DE" sz="2400" b="1" dirty="0" smtClean="0">
                <a:solidFill>
                  <a:srgbClr val="002060"/>
                </a:solidFill>
                <a:latin typeface="Calibri" pitchFamily="34" charset="0"/>
                <a:cs typeface="Calibri" pitchFamily="34" charset="0"/>
              </a:rPr>
              <a:t> </a:t>
            </a:r>
            <a:r>
              <a:rPr lang="de-DE" sz="2400" b="1" dirty="0" err="1" smtClean="0">
                <a:solidFill>
                  <a:srgbClr val="002060"/>
                </a:solidFill>
                <a:latin typeface="Calibri" pitchFamily="34" charset="0"/>
                <a:cs typeface="Calibri" pitchFamily="34" charset="0"/>
              </a:rPr>
              <a:t>decides</a:t>
            </a:r>
            <a:r>
              <a:rPr lang="de-DE" sz="2400" b="1" dirty="0" smtClean="0">
                <a:solidFill>
                  <a:srgbClr val="002060"/>
                </a:solidFill>
                <a:latin typeface="Calibri" pitchFamily="34" charset="0"/>
                <a:cs typeface="Calibri" pitchFamily="34" charset="0"/>
              </a:rPr>
              <a:t>, </a:t>
            </a:r>
            <a:r>
              <a:rPr lang="de-DE" sz="2400" b="1" dirty="0" err="1" smtClean="0">
                <a:solidFill>
                  <a:srgbClr val="002060"/>
                </a:solidFill>
                <a:latin typeface="Calibri" pitchFamily="34" charset="0"/>
                <a:cs typeface="Calibri" pitchFamily="34" charset="0"/>
              </a:rPr>
              <a:t>the</a:t>
            </a:r>
            <a:r>
              <a:rPr lang="de-DE" sz="2400" b="1" dirty="0" smtClean="0">
                <a:solidFill>
                  <a:srgbClr val="002060"/>
                </a:solidFill>
                <a:latin typeface="Calibri" pitchFamily="34" charset="0"/>
                <a:cs typeface="Calibri" pitchFamily="34" charset="0"/>
              </a:rPr>
              <a:t> </a:t>
            </a:r>
            <a:r>
              <a:rPr lang="de-DE" sz="2400" b="1" dirty="0" err="1" smtClean="0">
                <a:solidFill>
                  <a:srgbClr val="002060"/>
                </a:solidFill>
                <a:latin typeface="Calibri" pitchFamily="34" charset="0"/>
                <a:cs typeface="Calibri" pitchFamily="34" charset="0"/>
              </a:rPr>
              <a:t>result</a:t>
            </a:r>
            <a:r>
              <a:rPr lang="de-DE" sz="2400" b="1" dirty="0" smtClean="0">
                <a:solidFill>
                  <a:srgbClr val="002060"/>
                </a:solidFill>
                <a:latin typeface="Calibri" pitchFamily="34" charset="0"/>
                <a:cs typeface="Calibri" pitchFamily="34" charset="0"/>
              </a:rPr>
              <a:t> will </a:t>
            </a:r>
            <a:r>
              <a:rPr lang="de-DE" sz="2400" b="1" dirty="0" err="1" smtClean="0">
                <a:solidFill>
                  <a:srgbClr val="002060"/>
                </a:solidFill>
                <a:latin typeface="Calibri" pitchFamily="34" charset="0"/>
                <a:cs typeface="Calibri" pitchFamily="34" charset="0"/>
              </a:rPr>
              <a:t>be</a:t>
            </a:r>
            <a:r>
              <a:rPr lang="de-DE" sz="2400" b="1" dirty="0" smtClean="0">
                <a:solidFill>
                  <a:srgbClr val="002060"/>
                </a:solidFill>
                <a:latin typeface="Calibri" pitchFamily="34" charset="0"/>
                <a:cs typeface="Calibri" pitchFamily="34" charset="0"/>
              </a:rPr>
              <a:t> </a:t>
            </a:r>
            <a:r>
              <a:rPr lang="de-DE" sz="2400" b="1" dirty="0" err="1" smtClean="0">
                <a:solidFill>
                  <a:srgbClr val="002060"/>
                </a:solidFill>
                <a:latin typeface="Calibri" pitchFamily="34" charset="0"/>
                <a:cs typeface="Calibri" pitchFamily="34" charset="0"/>
              </a:rPr>
              <a:t>undesirable</a:t>
            </a:r>
            <a:endParaRPr lang="de-DE" sz="2400" b="1" dirty="0" smtClean="0">
              <a:solidFill>
                <a:srgbClr val="002060"/>
              </a:solidFill>
              <a:latin typeface="Calibri" pitchFamily="34" charset="0"/>
              <a:cs typeface="Calibri" pitchFamily="34" charset="0"/>
            </a:endParaRPr>
          </a:p>
          <a:p>
            <a:pPr algn="ctr"/>
            <a:r>
              <a:rPr lang="de-DE" sz="2800" b="1" dirty="0" smtClean="0">
                <a:solidFill>
                  <a:srgbClr val="002060"/>
                </a:solidFill>
                <a:latin typeface="Calibri" pitchFamily="34" charset="0"/>
                <a:cs typeface="Calibri" pitchFamily="34" charset="0"/>
              </a:rPr>
              <a:t/>
            </a:r>
            <a:br>
              <a:rPr lang="de-DE" sz="2800" b="1" dirty="0" smtClean="0">
                <a:solidFill>
                  <a:srgbClr val="002060"/>
                </a:solidFill>
                <a:latin typeface="Calibri" pitchFamily="34" charset="0"/>
                <a:cs typeface="Calibri" pitchFamily="34" charset="0"/>
              </a:rPr>
            </a:br>
            <a:r>
              <a:rPr lang="de-DE" sz="2800" b="1" dirty="0" smtClean="0">
                <a:solidFill>
                  <a:srgbClr val="002060"/>
                </a:solidFill>
                <a:latin typeface="Calibri" pitchFamily="34" charset="0"/>
                <a:cs typeface="Calibri" pitchFamily="34" charset="0"/>
              </a:rPr>
              <a:t>negative </a:t>
            </a:r>
            <a:r>
              <a:rPr lang="de-DE" sz="2800" b="1" dirty="0" err="1" smtClean="0">
                <a:solidFill>
                  <a:srgbClr val="002060"/>
                </a:solidFill>
                <a:latin typeface="Calibri" pitchFamily="34" charset="0"/>
                <a:cs typeface="Calibri" pitchFamily="34" charset="0"/>
              </a:rPr>
              <a:t>dilemma</a:t>
            </a:r>
            <a:r>
              <a:rPr lang="de-DE" sz="2800" b="1" dirty="0" smtClean="0">
                <a:solidFill>
                  <a:srgbClr val="002060"/>
                </a:solidFill>
                <a:latin typeface="Calibri" pitchFamily="34" charset="0"/>
                <a:cs typeface="Calibri" pitchFamily="34" charset="0"/>
              </a:rPr>
              <a:t> </a:t>
            </a:r>
          </a:p>
          <a:p>
            <a:pPr algn="ctr"/>
            <a:r>
              <a:rPr lang="de-DE" sz="2400" b="1" dirty="0" err="1" smtClean="0">
                <a:solidFill>
                  <a:srgbClr val="002060"/>
                </a:solidFill>
                <a:latin typeface="Calibri" pitchFamily="34" charset="0"/>
                <a:cs typeface="Calibri" pitchFamily="34" charset="0"/>
              </a:rPr>
              <a:t>or</a:t>
            </a:r>
            <a:r>
              <a:rPr lang="de-DE" sz="2400" b="1" dirty="0" smtClean="0">
                <a:solidFill>
                  <a:srgbClr val="002060"/>
                </a:solidFill>
                <a:latin typeface="Calibri" pitchFamily="34" charset="0"/>
                <a:cs typeface="Calibri" pitchFamily="34" charset="0"/>
              </a:rPr>
              <a:t/>
            </a:r>
            <a:br>
              <a:rPr lang="de-DE" sz="2400" b="1" dirty="0" smtClean="0">
                <a:solidFill>
                  <a:srgbClr val="002060"/>
                </a:solidFill>
                <a:latin typeface="Calibri" pitchFamily="34" charset="0"/>
                <a:cs typeface="Calibri" pitchFamily="34" charset="0"/>
              </a:rPr>
            </a:br>
            <a:endParaRPr lang="de-DE" sz="2800" b="1" dirty="0">
              <a:solidFill>
                <a:srgbClr val="002060"/>
              </a:solidFill>
              <a:latin typeface="Calibri" pitchFamily="34" charset="0"/>
              <a:cs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179512" y="1340768"/>
            <a:ext cx="3744416" cy="2862322"/>
          </a:xfrm>
          <a:prstGeom prst="rect">
            <a:avLst/>
          </a:prstGeom>
          <a:noFill/>
        </p:spPr>
        <p:txBody>
          <a:bodyPr wrap="square" rtlCol="0">
            <a:spAutoFit/>
          </a:bodyPr>
          <a:lstStyle/>
          <a:p>
            <a:r>
              <a:rPr lang="en-US" sz="2000" b="1" dirty="0" smtClean="0">
                <a:solidFill>
                  <a:srgbClr val="002060"/>
                </a:solidFill>
              </a:rPr>
              <a:t>5. Generate practical constraints. </a:t>
            </a:r>
            <a:r>
              <a:rPr lang="en-US" sz="2000" dirty="0" smtClean="0">
                <a:solidFill>
                  <a:srgbClr val="002060"/>
                </a:solidFill>
              </a:rPr>
              <a:t>What might constrict possible solutions? …What resources (monetary or otherwise) are realistically available in the given situation? Think about the legal issues involved. What would be the consequences of the possible solutions? </a:t>
            </a:r>
            <a:endParaRPr lang="en-US" sz="2000" dirty="0">
              <a:solidFill>
                <a:srgbClr val="002060"/>
              </a:solidFill>
            </a:endParaRPr>
          </a:p>
        </p:txBody>
      </p:sp>
      <p:sp>
        <p:nvSpPr>
          <p:cNvPr id="9" name="Textfeld 8"/>
          <p:cNvSpPr txBox="1"/>
          <p:nvPr/>
        </p:nvSpPr>
        <p:spPr>
          <a:xfrm>
            <a:off x="4499992" y="1340768"/>
            <a:ext cx="3744416" cy="2554545"/>
          </a:xfrm>
          <a:prstGeom prst="rect">
            <a:avLst/>
          </a:prstGeom>
          <a:noFill/>
        </p:spPr>
        <p:txBody>
          <a:bodyPr wrap="square" rtlCol="0">
            <a:spAutoFit/>
          </a:bodyPr>
          <a:lstStyle/>
          <a:p>
            <a:r>
              <a:rPr lang="en-US" sz="2000" b="1" dirty="0" smtClean="0">
                <a:solidFill>
                  <a:srgbClr val="002060"/>
                </a:solidFill>
              </a:rPr>
              <a:t>6. Generate alternative solutions. </a:t>
            </a:r>
            <a:r>
              <a:rPr lang="en-US" sz="2000" dirty="0" smtClean="0">
                <a:solidFill>
                  <a:srgbClr val="002060"/>
                </a:solidFill>
              </a:rPr>
              <a:t>Examine alternative possibilities, taking into account all of the above, as well different philosophical theories. Think about codes, principles, and guidelines that might already exist.</a:t>
            </a:r>
            <a:endParaRPr lang="en-US" sz="2000" dirty="0">
              <a:solidFill>
                <a:srgbClr val="002060"/>
              </a:solidFill>
            </a:endParaRPr>
          </a:p>
        </p:txBody>
      </p:sp>
      <p:sp>
        <p:nvSpPr>
          <p:cNvPr id="10" name="Textfeld 9"/>
          <p:cNvSpPr txBox="1"/>
          <p:nvPr/>
        </p:nvSpPr>
        <p:spPr>
          <a:xfrm>
            <a:off x="251520" y="4303455"/>
            <a:ext cx="3744416" cy="1323439"/>
          </a:xfrm>
          <a:prstGeom prst="rect">
            <a:avLst/>
          </a:prstGeom>
          <a:noFill/>
        </p:spPr>
        <p:txBody>
          <a:bodyPr wrap="square" rtlCol="0">
            <a:spAutoFit/>
          </a:bodyPr>
          <a:lstStyle/>
          <a:p>
            <a:r>
              <a:rPr lang="en-US" sz="2000" b="1" dirty="0" smtClean="0">
                <a:solidFill>
                  <a:srgbClr val="002060"/>
                </a:solidFill>
              </a:rPr>
              <a:t>7. Solve the dilemma. </a:t>
            </a:r>
            <a:r>
              <a:rPr lang="en-US" sz="2000" dirty="0" smtClean="0">
                <a:solidFill>
                  <a:srgbClr val="002060"/>
                </a:solidFill>
              </a:rPr>
              <a:t>What alternative solutions are possible? Arrive at a solution, or several possible solutions. …</a:t>
            </a:r>
            <a:endParaRPr lang="en-US" sz="2000" dirty="0">
              <a:solidFill>
                <a:srgbClr val="002060"/>
              </a:solidFill>
            </a:endParaRPr>
          </a:p>
        </p:txBody>
      </p:sp>
      <p:sp>
        <p:nvSpPr>
          <p:cNvPr id="11" name="Textfeld 10"/>
          <p:cNvSpPr txBox="1"/>
          <p:nvPr/>
        </p:nvSpPr>
        <p:spPr>
          <a:xfrm>
            <a:off x="4572000" y="4303455"/>
            <a:ext cx="3744416" cy="1323439"/>
          </a:xfrm>
          <a:prstGeom prst="rect">
            <a:avLst/>
          </a:prstGeom>
          <a:noFill/>
        </p:spPr>
        <p:txBody>
          <a:bodyPr wrap="square" rtlCol="0">
            <a:spAutoFit/>
          </a:bodyPr>
          <a:lstStyle/>
          <a:p>
            <a:r>
              <a:rPr lang="en-US" sz="2000" dirty="0" smtClean="0">
                <a:solidFill>
                  <a:srgbClr val="002060"/>
                </a:solidFill>
              </a:rPr>
              <a:t>8</a:t>
            </a:r>
            <a:r>
              <a:rPr lang="en-US" sz="2000" b="1" dirty="0" smtClean="0">
                <a:solidFill>
                  <a:srgbClr val="002060"/>
                </a:solidFill>
              </a:rPr>
              <a:t>. Prepare for negotiation. </a:t>
            </a:r>
            <a:r>
              <a:rPr lang="en-US" sz="2000" dirty="0" smtClean="0">
                <a:solidFill>
                  <a:srgbClr val="002060"/>
                </a:solidFill>
              </a:rPr>
              <a:t>Consider how you will negotiate your solution with others who are connected to the issue.</a:t>
            </a:r>
            <a:endParaRPr lang="en-US" sz="2000" dirty="0">
              <a:solidFill>
                <a:srgbClr val="002060"/>
              </a:solidFill>
            </a:endParaRPr>
          </a:p>
        </p:txBody>
      </p:sp>
      <p:sp>
        <p:nvSpPr>
          <p:cNvPr id="7" name="Textfeld 6"/>
          <p:cNvSpPr txBox="1"/>
          <p:nvPr/>
        </p:nvSpPr>
        <p:spPr>
          <a:xfrm>
            <a:off x="251520" y="6093296"/>
            <a:ext cx="6048672" cy="369332"/>
          </a:xfrm>
          <a:prstGeom prst="rect">
            <a:avLst/>
          </a:prstGeom>
          <a:noFill/>
        </p:spPr>
        <p:txBody>
          <a:bodyPr wrap="square" rtlCol="0">
            <a:spAutoFit/>
          </a:bodyPr>
          <a:lstStyle/>
          <a:p>
            <a:r>
              <a:rPr lang="en-US" dirty="0" smtClean="0">
                <a:solidFill>
                  <a:srgbClr val="002060"/>
                </a:solidFill>
              </a:rPr>
              <a:t>http://humanitieslab.stanford.edu/WACEthics/41</a:t>
            </a:r>
            <a:endParaRPr lang="en-US" dirty="0">
              <a:solidFill>
                <a:srgbClr val="002060"/>
              </a:solidFill>
            </a:endParaRPr>
          </a:p>
        </p:txBody>
      </p:sp>
      <p:sp>
        <p:nvSpPr>
          <p:cNvPr id="13" name="Textfeld 12"/>
          <p:cNvSpPr txBox="1"/>
          <p:nvPr/>
        </p:nvSpPr>
        <p:spPr>
          <a:xfrm>
            <a:off x="971600" y="188640"/>
            <a:ext cx="7632848" cy="523220"/>
          </a:xfrm>
          <a:prstGeom prst="rect">
            <a:avLst/>
          </a:prstGeom>
          <a:noFill/>
        </p:spPr>
        <p:txBody>
          <a:bodyPr wrap="square" rtlCol="0">
            <a:spAutoFit/>
          </a:bodyPr>
          <a:lstStyle/>
          <a:p>
            <a:pPr marL="0" lvl="1"/>
            <a:r>
              <a:rPr lang="en-US" sz="2800" b="1" dirty="0" smtClean="0">
                <a:solidFill>
                  <a:srgbClr val="002060"/>
                </a:solidFill>
              </a:rPr>
              <a:t>The Process of Thinking Through Ethical Dilemmas</a:t>
            </a:r>
            <a:endParaRPr lang="en-US"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251520" y="2106722"/>
            <a:ext cx="8640960" cy="1754326"/>
          </a:xfrm>
          <a:prstGeom prst="rect">
            <a:avLst/>
          </a:prstGeom>
          <a:noFill/>
        </p:spPr>
        <p:txBody>
          <a:bodyPr wrap="square" rtlCol="0">
            <a:spAutoFit/>
          </a:bodyPr>
          <a:lstStyle/>
          <a:p>
            <a:pPr lvl="0">
              <a:lnSpc>
                <a:spcPct val="150000"/>
              </a:lnSpc>
              <a:buFont typeface="Wingdings" pitchFamily="2" charset="2"/>
              <a:buChar char="§"/>
            </a:pPr>
            <a:r>
              <a:rPr lang="de-DE" sz="2400" dirty="0" smtClean="0">
                <a:solidFill>
                  <a:srgbClr val="002060"/>
                </a:solidFill>
              </a:rPr>
              <a:t>Who </a:t>
            </a:r>
            <a:r>
              <a:rPr lang="de-DE" sz="2400" dirty="0" err="1" smtClean="0">
                <a:solidFill>
                  <a:srgbClr val="002060"/>
                </a:solidFill>
              </a:rPr>
              <a:t>are</a:t>
            </a:r>
            <a:r>
              <a:rPr lang="de-DE" sz="2400" dirty="0" smtClean="0">
                <a:solidFill>
                  <a:srgbClr val="002060"/>
                </a:solidFill>
              </a:rPr>
              <a:t> </a:t>
            </a:r>
            <a:r>
              <a:rPr lang="de-DE" sz="2400" dirty="0" err="1" smtClean="0">
                <a:solidFill>
                  <a:srgbClr val="002060"/>
                </a:solidFill>
              </a:rPr>
              <a:t>the</a:t>
            </a:r>
            <a:r>
              <a:rPr lang="de-DE" sz="2400" dirty="0" smtClean="0">
                <a:solidFill>
                  <a:srgbClr val="002060"/>
                </a:solidFill>
              </a:rPr>
              <a:t> </a:t>
            </a:r>
            <a:r>
              <a:rPr lang="de-DE" sz="2400" b="1" dirty="0" err="1" smtClean="0">
                <a:solidFill>
                  <a:srgbClr val="002060"/>
                </a:solidFill>
              </a:rPr>
              <a:t>actors</a:t>
            </a:r>
            <a:r>
              <a:rPr lang="de-DE" sz="2400" dirty="0" smtClean="0">
                <a:solidFill>
                  <a:srgbClr val="002060"/>
                </a:solidFill>
              </a:rPr>
              <a:t> in </a:t>
            </a:r>
            <a:r>
              <a:rPr lang="de-DE" sz="2400" dirty="0" err="1" smtClean="0">
                <a:solidFill>
                  <a:srgbClr val="002060"/>
                </a:solidFill>
              </a:rPr>
              <a:t>the</a:t>
            </a:r>
            <a:r>
              <a:rPr lang="de-DE" sz="2400" dirty="0" smtClean="0">
                <a:solidFill>
                  <a:srgbClr val="002060"/>
                </a:solidFill>
              </a:rPr>
              <a:t> </a:t>
            </a:r>
            <a:r>
              <a:rPr lang="de-DE" sz="2400" dirty="0" err="1" smtClean="0">
                <a:solidFill>
                  <a:srgbClr val="002060"/>
                </a:solidFill>
              </a:rPr>
              <a:t>case</a:t>
            </a:r>
            <a:r>
              <a:rPr lang="de-DE" sz="2400" dirty="0" smtClean="0">
                <a:solidFill>
                  <a:srgbClr val="002060"/>
                </a:solidFill>
              </a:rPr>
              <a:t>?</a:t>
            </a:r>
          </a:p>
          <a:p>
            <a:pPr lvl="0">
              <a:lnSpc>
                <a:spcPct val="150000"/>
              </a:lnSpc>
              <a:buFont typeface="Wingdings" pitchFamily="2" charset="2"/>
              <a:buChar char="§"/>
            </a:pPr>
            <a:r>
              <a:rPr lang="de-DE" sz="2400" dirty="0" err="1" smtClean="0">
                <a:solidFill>
                  <a:srgbClr val="002060"/>
                </a:solidFill>
              </a:rPr>
              <a:t>What</a:t>
            </a:r>
            <a:r>
              <a:rPr lang="de-DE" sz="2400" dirty="0" smtClean="0">
                <a:solidFill>
                  <a:srgbClr val="002060"/>
                </a:solidFill>
              </a:rPr>
              <a:t> </a:t>
            </a:r>
            <a:r>
              <a:rPr lang="de-DE" sz="2400" dirty="0" err="1" smtClean="0">
                <a:solidFill>
                  <a:srgbClr val="002060"/>
                </a:solidFill>
              </a:rPr>
              <a:t>are</a:t>
            </a:r>
            <a:r>
              <a:rPr lang="de-DE" sz="2400" dirty="0" smtClean="0">
                <a:solidFill>
                  <a:srgbClr val="002060"/>
                </a:solidFill>
              </a:rPr>
              <a:t> </a:t>
            </a:r>
            <a:r>
              <a:rPr lang="de-DE" sz="2400" dirty="0" err="1" smtClean="0">
                <a:solidFill>
                  <a:srgbClr val="002060"/>
                </a:solidFill>
              </a:rPr>
              <a:t>the</a:t>
            </a:r>
            <a:r>
              <a:rPr lang="de-DE" sz="2400" dirty="0" smtClean="0">
                <a:solidFill>
                  <a:srgbClr val="002060"/>
                </a:solidFill>
              </a:rPr>
              <a:t> different </a:t>
            </a:r>
            <a:r>
              <a:rPr lang="de-DE" sz="2400" dirty="0" err="1" smtClean="0">
                <a:solidFill>
                  <a:srgbClr val="002060"/>
                </a:solidFill>
              </a:rPr>
              <a:t>actors</a:t>
            </a:r>
            <a:r>
              <a:rPr lang="de-DE" sz="2400" dirty="0" smtClean="0">
                <a:solidFill>
                  <a:srgbClr val="002060"/>
                </a:solidFill>
              </a:rPr>
              <a:t>´ </a:t>
            </a:r>
            <a:r>
              <a:rPr lang="de-DE" sz="2400" b="1" dirty="0" err="1" smtClean="0">
                <a:solidFill>
                  <a:srgbClr val="002060"/>
                </a:solidFill>
              </a:rPr>
              <a:t>interests</a:t>
            </a:r>
            <a:r>
              <a:rPr lang="de-DE" sz="2400" dirty="0" smtClean="0">
                <a:solidFill>
                  <a:srgbClr val="002060"/>
                </a:solidFill>
              </a:rPr>
              <a:t>?</a:t>
            </a:r>
          </a:p>
          <a:p>
            <a:pPr lvl="0">
              <a:lnSpc>
                <a:spcPct val="150000"/>
              </a:lnSpc>
              <a:buFont typeface="Wingdings" pitchFamily="2" charset="2"/>
              <a:buChar char="§"/>
            </a:pPr>
            <a:r>
              <a:rPr lang="de-DE" sz="2400" dirty="0" err="1" smtClean="0">
                <a:solidFill>
                  <a:srgbClr val="002060"/>
                </a:solidFill>
              </a:rPr>
              <a:t>What</a:t>
            </a:r>
            <a:r>
              <a:rPr lang="de-DE" sz="2400" dirty="0" smtClean="0">
                <a:solidFill>
                  <a:srgbClr val="002060"/>
                </a:solidFill>
              </a:rPr>
              <a:t> </a:t>
            </a:r>
            <a:r>
              <a:rPr lang="de-DE" sz="2400" dirty="0" err="1" smtClean="0">
                <a:solidFill>
                  <a:srgbClr val="002060"/>
                </a:solidFill>
              </a:rPr>
              <a:t>are</a:t>
            </a:r>
            <a:r>
              <a:rPr lang="de-DE" sz="2400" dirty="0" smtClean="0">
                <a:solidFill>
                  <a:srgbClr val="002060"/>
                </a:solidFill>
              </a:rPr>
              <a:t> </a:t>
            </a:r>
            <a:r>
              <a:rPr lang="de-DE" sz="2400" dirty="0" err="1" smtClean="0">
                <a:solidFill>
                  <a:srgbClr val="002060"/>
                </a:solidFill>
              </a:rPr>
              <a:t>the</a:t>
            </a:r>
            <a:r>
              <a:rPr lang="de-DE" sz="2400" dirty="0" smtClean="0">
                <a:solidFill>
                  <a:srgbClr val="002060"/>
                </a:solidFill>
              </a:rPr>
              <a:t> </a:t>
            </a:r>
            <a:r>
              <a:rPr lang="de-DE" sz="2400" b="1" dirty="0" err="1" smtClean="0">
                <a:solidFill>
                  <a:srgbClr val="002060"/>
                </a:solidFill>
              </a:rPr>
              <a:t>conflicts</a:t>
            </a:r>
            <a:r>
              <a:rPr lang="de-DE" sz="2400" dirty="0" smtClean="0">
                <a:solidFill>
                  <a:srgbClr val="002060"/>
                </a:solidFill>
              </a:rPr>
              <a:t> in </a:t>
            </a:r>
            <a:r>
              <a:rPr lang="de-DE" sz="2400" dirty="0" err="1" smtClean="0">
                <a:solidFill>
                  <a:srgbClr val="002060"/>
                </a:solidFill>
              </a:rPr>
              <a:t>the</a:t>
            </a:r>
            <a:r>
              <a:rPr lang="de-DE" sz="2400" dirty="0" smtClean="0">
                <a:solidFill>
                  <a:srgbClr val="002060"/>
                </a:solidFill>
              </a:rPr>
              <a:t> </a:t>
            </a:r>
            <a:r>
              <a:rPr lang="de-DE" sz="2400" dirty="0" err="1" smtClean="0">
                <a:solidFill>
                  <a:srgbClr val="002060"/>
                </a:solidFill>
              </a:rPr>
              <a:t>case</a:t>
            </a:r>
            <a:r>
              <a:rPr lang="de-DE" sz="2400" dirty="0" smtClean="0">
                <a:solidFill>
                  <a:srgbClr val="002060"/>
                </a:solidFill>
              </a:rPr>
              <a:t> </a:t>
            </a:r>
            <a:r>
              <a:rPr lang="de-DE" sz="2400" dirty="0" err="1" smtClean="0">
                <a:solidFill>
                  <a:srgbClr val="002060"/>
                </a:solidFill>
              </a:rPr>
              <a:t>which</a:t>
            </a:r>
            <a:r>
              <a:rPr lang="de-DE" sz="2400" dirty="0" smtClean="0">
                <a:solidFill>
                  <a:srgbClr val="002060"/>
                </a:solidFill>
              </a:rPr>
              <a:t> </a:t>
            </a:r>
            <a:r>
              <a:rPr lang="de-DE" sz="2400" dirty="0" err="1" smtClean="0">
                <a:solidFill>
                  <a:srgbClr val="002060"/>
                </a:solidFill>
              </a:rPr>
              <a:t>may</a:t>
            </a:r>
            <a:r>
              <a:rPr lang="de-DE" sz="2400" dirty="0" smtClean="0">
                <a:solidFill>
                  <a:srgbClr val="002060"/>
                </a:solidFill>
              </a:rPr>
              <a:t> </a:t>
            </a:r>
            <a:r>
              <a:rPr lang="de-DE" sz="2400" dirty="0" err="1" smtClean="0">
                <a:solidFill>
                  <a:srgbClr val="002060"/>
                </a:solidFill>
              </a:rPr>
              <a:t>lead</a:t>
            </a:r>
            <a:r>
              <a:rPr lang="de-DE" sz="2400" dirty="0" smtClean="0">
                <a:solidFill>
                  <a:srgbClr val="002060"/>
                </a:solidFill>
              </a:rPr>
              <a:t> </a:t>
            </a:r>
            <a:r>
              <a:rPr lang="de-DE" sz="2400" dirty="0" err="1" smtClean="0">
                <a:solidFill>
                  <a:srgbClr val="002060"/>
                </a:solidFill>
              </a:rPr>
              <a:t>to</a:t>
            </a:r>
            <a:r>
              <a:rPr lang="de-DE" sz="2400" dirty="0" smtClean="0">
                <a:solidFill>
                  <a:srgbClr val="002060"/>
                </a:solidFill>
              </a:rPr>
              <a:t> </a:t>
            </a:r>
            <a:r>
              <a:rPr lang="de-DE" sz="2400" dirty="0" err="1" smtClean="0">
                <a:solidFill>
                  <a:srgbClr val="002060"/>
                </a:solidFill>
              </a:rPr>
              <a:t>dilemmas</a:t>
            </a:r>
            <a:r>
              <a:rPr lang="de-DE" sz="2400" dirty="0" smtClean="0">
                <a:solidFill>
                  <a:srgbClr val="002060"/>
                </a:solidFill>
              </a:rPr>
              <a:t>?</a:t>
            </a:r>
            <a:endParaRPr lang="de-DE" sz="2400" i="1" dirty="0" smtClean="0">
              <a:solidFill>
                <a:srgbClr val="002060"/>
              </a:solidFill>
            </a:endParaRPr>
          </a:p>
        </p:txBody>
      </p:sp>
      <p:sp>
        <p:nvSpPr>
          <p:cNvPr id="27" name="AutoShape 17"/>
          <p:cNvSpPr>
            <a:spLocks noChangeArrowheads="1"/>
          </p:cNvSpPr>
          <p:nvPr/>
        </p:nvSpPr>
        <p:spPr bwMode="auto">
          <a:xfrm rot="5400000" flipH="1">
            <a:off x="8267593" y="2744745"/>
            <a:ext cx="77553" cy="124442"/>
          </a:xfrm>
          <a:prstGeom prst="downArrow">
            <a:avLst>
              <a:gd name="adj1" fmla="val 50000"/>
              <a:gd name="adj2" fmla="val 62500"/>
            </a:avLst>
          </a:prstGeom>
          <a:solidFill>
            <a:schemeClr val="bg1"/>
          </a:solidFill>
          <a:ln w="9525">
            <a:noFill/>
            <a:miter lim="800000"/>
            <a:headEnd/>
            <a:tailEnd/>
          </a:ln>
        </p:spPr>
        <p:txBody>
          <a:bodyPr wrap="none" lIns="0" tIns="0" rIns="0" bIns="0" anchor="ctr"/>
          <a:lstStyle/>
          <a:p>
            <a:pPr algn="ctr" eaLnBrk="0" hangingPunct="0"/>
            <a:endParaRPr lang="de-DE" dirty="0">
              <a:solidFill>
                <a:srgbClr val="002060"/>
              </a:solidFill>
              <a:latin typeface="+mn-lt"/>
            </a:endParaRPr>
          </a:p>
        </p:txBody>
      </p:sp>
      <p:sp>
        <p:nvSpPr>
          <p:cNvPr id="35" name="Textfeld 34"/>
          <p:cNvSpPr txBox="1"/>
          <p:nvPr/>
        </p:nvSpPr>
        <p:spPr>
          <a:xfrm>
            <a:off x="395536" y="260648"/>
            <a:ext cx="8136904" cy="1569660"/>
          </a:xfrm>
          <a:prstGeom prst="rect">
            <a:avLst/>
          </a:prstGeom>
          <a:noFill/>
        </p:spPr>
        <p:txBody>
          <a:bodyPr wrap="square" rtlCol="0">
            <a:spAutoFit/>
          </a:bodyPr>
          <a:lstStyle/>
          <a:p>
            <a:pPr marL="0" lvl="1"/>
            <a:r>
              <a:rPr lang="de-DE" sz="2400" b="1" dirty="0" smtClean="0">
                <a:solidFill>
                  <a:srgbClr val="002060"/>
                </a:solidFill>
                <a:latin typeface="Calibri" pitchFamily="34" charset="0"/>
              </a:rPr>
              <a:t>Information </a:t>
            </a:r>
            <a:r>
              <a:rPr lang="de-DE" sz="2400" b="1" dirty="0" err="1" smtClean="0">
                <a:solidFill>
                  <a:srgbClr val="002060"/>
                </a:solidFill>
                <a:latin typeface="Calibri" pitchFamily="34" charset="0"/>
              </a:rPr>
              <a:t>ethics</a:t>
            </a:r>
            <a:r>
              <a:rPr lang="de-DE" sz="2400" b="1" dirty="0" smtClean="0">
                <a:solidFill>
                  <a:srgbClr val="002060"/>
                </a:solidFill>
                <a:latin typeface="Calibri" pitchFamily="34" charset="0"/>
              </a:rPr>
              <a:t> checklist </a:t>
            </a:r>
            <a:r>
              <a:rPr lang="de-DE" sz="2400" b="1" dirty="0" err="1" smtClean="0">
                <a:solidFill>
                  <a:srgbClr val="002060"/>
                </a:solidFill>
                <a:latin typeface="Calibri" pitchFamily="34" charset="0"/>
              </a:rPr>
              <a:t>for</a:t>
            </a:r>
            <a:r>
              <a:rPr lang="de-DE" sz="2400" b="1" dirty="0" smtClean="0">
                <a:solidFill>
                  <a:srgbClr val="002060"/>
                </a:solidFill>
                <a:latin typeface="Calibri" pitchFamily="34" charset="0"/>
              </a:rPr>
              <a:t> </a:t>
            </a:r>
            <a:r>
              <a:rPr lang="de-DE" sz="2400" b="1" dirty="0" err="1" smtClean="0">
                <a:solidFill>
                  <a:srgbClr val="002060"/>
                </a:solidFill>
                <a:latin typeface="Calibri" pitchFamily="34" charset="0"/>
              </a:rPr>
              <a:t>discourse</a:t>
            </a:r>
            <a:r>
              <a:rPr lang="de-DE" sz="2400" b="1" dirty="0" smtClean="0">
                <a:solidFill>
                  <a:srgbClr val="002060"/>
                </a:solidFill>
                <a:latin typeface="Calibri" pitchFamily="34" charset="0"/>
              </a:rPr>
              <a:t> </a:t>
            </a:r>
          </a:p>
          <a:p>
            <a:pPr marL="0" lvl="1"/>
            <a:r>
              <a:rPr lang="de-DE" sz="2400" b="1" dirty="0" smtClean="0">
                <a:solidFill>
                  <a:srgbClr val="002060"/>
                </a:solidFill>
                <a:latin typeface="Calibri" pitchFamily="34" charset="0"/>
              </a:rPr>
              <a:t>Applied in </a:t>
            </a:r>
            <a:r>
              <a:rPr lang="de-DE" sz="2400" b="1" dirty="0" err="1" smtClean="0">
                <a:solidFill>
                  <a:srgbClr val="002060"/>
                </a:solidFill>
                <a:latin typeface="Calibri" pitchFamily="34" charset="0"/>
              </a:rPr>
              <a:t>information</a:t>
            </a:r>
            <a:r>
              <a:rPr lang="de-DE" sz="2400" b="1" dirty="0" smtClean="0">
                <a:solidFill>
                  <a:srgbClr val="002060"/>
                </a:solidFill>
                <a:latin typeface="Calibri" pitchFamily="34" charset="0"/>
              </a:rPr>
              <a:t> </a:t>
            </a:r>
            <a:r>
              <a:rPr lang="de-DE" sz="2400" b="1" dirty="0" err="1" smtClean="0">
                <a:solidFill>
                  <a:srgbClr val="002060"/>
                </a:solidFill>
                <a:latin typeface="Calibri" pitchFamily="34" charset="0"/>
              </a:rPr>
              <a:t>science</a:t>
            </a:r>
            <a:r>
              <a:rPr lang="de-DE" sz="2400" b="1" dirty="0" smtClean="0">
                <a:solidFill>
                  <a:srgbClr val="002060"/>
                </a:solidFill>
                <a:latin typeface="Calibri" pitchFamily="34" charset="0"/>
              </a:rPr>
              <a:t>/</a:t>
            </a:r>
            <a:r>
              <a:rPr lang="de-DE" sz="2400" b="1" dirty="0" err="1" smtClean="0">
                <a:solidFill>
                  <a:srgbClr val="002060"/>
                </a:solidFill>
                <a:latin typeface="Calibri" pitchFamily="34" charset="0"/>
              </a:rPr>
              <a:t>information</a:t>
            </a:r>
            <a:r>
              <a:rPr lang="de-DE" sz="2400" b="1" dirty="0" smtClean="0">
                <a:solidFill>
                  <a:srgbClr val="002060"/>
                </a:solidFill>
                <a:latin typeface="Calibri" pitchFamily="34" charset="0"/>
              </a:rPr>
              <a:t> </a:t>
            </a:r>
            <a:r>
              <a:rPr lang="de-DE" sz="2400" b="1" dirty="0" err="1" smtClean="0">
                <a:solidFill>
                  <a:srgbClr val="002060"/>
                </a:solidFill>
                <a:latin typeface="Calibri" pitchFamily="34" charset="0"/>
              </a:rPr>
              <a:t>ethics</a:t>
            </a:r>
            <a:r>
              <a:rPr lang="de-DE" sz="2400" b="1" dirty="0" smtClean="0">
                <a:solidFill>
                  <a:srgbClr val="002060"/>
                </a:solidFill>
                <a:latin typeface="Calibri" pitchFamily="34" charset="0"/>
              </a:rPr>
              <a:t> </a:t>
            </a:r>
            <a:r>
              <a:rPr lang="de-DE" sz="2400" b="1" dirty="0" err="1" smtClean="0">
                <a:solidFill>
                  <a:srgbClr val="002060"/>
                </a:solidFill>
                <a:latin typeface="Calibri" pitchFamily="34" charset="0"/>
              </a:rPr>
              <a:t>university</a:t>
            </a:r>
            <a:r>
              <a:rPr lang="de-DE" sz="2400" b="1" dirty="0" smtClean="0">
                <a:solidFill>
                  <a:srgbClr val="002060"/>
                </a:solidFill>
                <a:latin typeface="Calibri" pitchFamily="34" charset="0"/>
              </a:rPr>
              <a:t> </a:t>
            </a:r>
            <a:r>
              <a:rPr lang="de-DE" sz="2400" b="1" dirty="0" err="1" smtClean="0">
                <a:solidFill>
                  <a:srgbClr val="002060"/>
                </a:solidFill>
                <a:latin typeface="Calibri" pitchFamily="34" charset="0"/>
              </a:rPr>
              <a:t>courses</a:t>
            </a:r>
            <a:r>
              <a:rPr lang="de-DE" sz="2400" b="1" dirty="0" smtClean="0">
                <a:solidFill>
                  <a:srgbClr val="002060"/>
                </a:solidFill>
                <a:latin typeface="Calibri" pitchFamily="34" charset="0"/>
              </a:rPr>
              <a:t> (Berlin, Bern, Chur, Genf, Graz, Hildesheim, Konstanz, Potsdam) </a:t>
            </a:r>
            <a:endParaRPr lang="en-US" sz="24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251520" y="2204864"/>
            <a:ext cx="7920880" cy="1754326"/>
          </a:xfrm>
          <a:prstGeom prst="rect">
            <a:avLst/>
          </a:prstGeom>
          <a:noFill/>
        </p:spPr>
        <p:txBody>
          <a:bodyPr wrap="square" rtlCol="0">
            <a:spAutoFit/>
          </a:bodyPr>
          <a:lstStyle/>
          <a:p>
            <a:pPr>
              <a:lnSpc>
                <a:spcPct val="150000"/>
              </a:lnSpc>
              <a:buFont typeface="Wingdings" pitchFamily="2" charset="2"/>
              <a:buChar char="§"/>
            </a:pPr>
            <a:r>
              <a:rPr lang="de-DE" sz="2400" b="1" dirty="0" err="1" smtClean="0">
                <a:solidFill>
                  <a:srgbClr val="002060"/>
                </a:solidFill>
              </a:rPr>
              <a:t>Which</a:t>
            </a:r>
            <a:r>
              <a:rPr lang="de-DE" sz="2400" b="1" dirty="0" smtClean="0">
                <a:solidFill>
                  <a:srgbClr val="002060"/>
                </a:solidFill>
              </a:rPr>
              <a:t> </a:t>
            </a:r>
            <a:r>
              <a:rPr lang="de-DE" sz="2400" b="1" dirty="0" err="1" smtClean="0">
                <a:solidFill>
                  <a:srgbClr val="002060"/>
                </a:solidFill>
              </a:rPr>
              <a:t>ethically</a:t>
            </a:r>
            <a:r>
              <a:rPr lang="de-DE" sz="2400" b="1" dirty="0" smtClean="0">
                <a:solidFill>
                  <a:srgbClr val="002060"/>
                </a:solidFill>
              </a:rPr>
              <a:t> </a:t>
            </a:r>
            <a:r>
              <a:rPr lang="de-DE" sz="2400" b="1" dirty="0" err="1" smtClean="0">
                <a:solidFill>
                  <a:srgbClr val="002060"/>
                </a:solidFill>
              </a:rPr>
              <a:t>based</a:t>
            </a:r>
            <a:r>
              <a:rPr lang="de-DE" sz="2400" b="1" dirty="0" smtClean="0">
                <a:solidFill>
                  <a:srgbClr val="002060"/>
                </a:solidFill>
              </a:rPr>
              <a:t> </a:t>
            </a:r>
            <a:r>
              <a:rPr lang="de-DE" sz="2400" b="1" dirty="0" err="1" smtClean="0">
                <a:solidFill>
                  <a:srgbClr val="002060"/>
                </a:solidFill>
              </a:rPr>
              <a:t>theories</a:t>
            </a:r>
            <a:r>
              <a:rPr lang="de-DE" sz="2400" b="1" dirty="0" smtClean="0">
                <a:solidFill>
                  <a:srgbClr val="002060"/>
                </a:solidFill>
              </a:rPr>
              <a:t> </a:t>
            </a:r>
            <a:r>
              <a:rPr lang="de-DE" sz="2400" b="1" dirty="0" err="1" smtClean="0">
                <a:solidFill>
                  <a:srgbClr val="002060"/>
                </a:solidFill>
              </a:rPr>
              <a:t>can</a:t>
            </a:r>
            <a:r>
              <a:rPr lang="de-DE" sz="2400" b="1" dirty="0" smtClean="0">
                <a:solidFill>
                  <a:srgbClr val="002060"/>
                </a:solidFill>
              </a:rPr>
              <a:t> </a:t>
            </a:r>
            <a:r>
              <a:rPr lang="de-DE" sz="2400" b="1" dirty="0" err="1" smtClean="0">
                <a:solidFill>
                  <a:srgbClr val="002060"/>
                </a:solidFill>
              </a:rPr>
              <a:t>be</a:t>
            </a:r>
            <a:r>
              <a:rPr lang="de-DE" sz="2400" b="1" dirty="0" smtClean="0">
                <a:solidFill>
                  <a:srgbClr val="002060"/>
                </a:solidFill>
              </a:rPr>
              <a:t> </a:t>
            </a:r>
            <a:r>
              <a:rPr lang="de-DE" sz="2400" b="1" dirty="0" err="1" smtClean="0">
                <a:solidFill>
                  <a:srgbClr val="002060"/>
                </a:solidFill>
              </a:rPr>
              <a:t>applied</a:t>
            </a:r>
            <a:r>
              <a:rPr lang="de-DE" sz="2400" b="1" dirty="0" smtClean="0">
                <a:solidFill>
                  <a:srgbClr val="002060"/>
                </a:solidFill>
              </a:rPr>
              <a:t> </a:t>
            </a:r>
            <a:r>
              <a:rPr lang="de-DE" sz="2400" b="1" dirty="0" err="1" smtClean="0">
                <a:solidFill>
                  <a:srgbClr val="002060"/>
                </a:solidFill>
              </a:rPr>
              <a:t>to</a:t>
            </a:r>
            <a:r>
              <a:rPr lang="de-DE" sz="2400" b="1" dirty="0" smtClean="0">
                <a:solidFill>
                  <a:srgbClr val="002060"/>
                </a:solidFill>
              </a:rPr>
              <a:t> </a:t>
            </a:r>
            <a:r>
              <a:rPr lang="de-DE" sz="2400" b="1" dirty="0" err="1" smtClean="0">
                <a:solidFill>
                  <a:srgbClr val="002060"/>
                </a:solidFill>
              </a:rPr>
              <a:t>the</a:t>
            </a:r>
            <a:r>
              <a:rPr lang="de-DE" sz="2400" b="1" dirty="0" smtClean="0">
                <a:solidFill>
                  <a:srgbClr val="002060"/>
                </a:solidFill>
              </a:rPr>
              <a:t> </a:t>
            </a:r>
            <a:r>
              <a:rPr lang="de-DE" sz="2400" b="1" dirty="0" err="1" smtClean="0">
                <a:solidFill>
                  <a:srgbClr val="002060"/>
                </a:solidFill>
              </a:rPr>
              <a:t>case</a:t>
            </a:r>
            <a:r>
              <a:rPr lang="de-DE" sz="2400" b="1" dirty="0" smtClean="0">
                <a:solidFill>
                  <a:srgbClr val="002060"/>
                </a:solidFill>
              </a:rPr>
              <a:t>?</a:t>
            </a:r>
          </a:p>
          <a:p>
            <a:pPr>
              <a:lnSpc>
                <a:spcPct val="150000"/>
              </a:lnSpc>
              <a:buFont typeface="Wingdings" pitchFamily="2" charset="2"/>
              <a:buChar char="§"/>
            </a:pPr>
            <a:r>
              <a:rPr lang="de-DE" sz="2400" b="1" dirty="0" smtClean="0">
                <a:solidFill>
                  <a:srgbClr val="002060"/>
                </a:solidFill>
              </a:rPr>
              <a:t>Are </a:t>
            </a:r>
            <a:r>
              <a:rPr lang="de-DE" sz="2400" b="1" dirty="0" err="1" smtClean="0">
                <a:solidFill>
                  <a:srgbClr val="002060"/>
                </a:solidFill>
              </a:rPr>
              <a:t>there</a:t>
            </a:r>
            <a:r>
              <a:rPr lang="de-DE" sz="2400" b="1" dirty="0" smtClean="0">
                <a:solidFill>
                  <a:srgbClr val="002060"/>
                </a:solidFill>
              </a:rPr>
              <a:t> </a:t>
            </a:r>
            <a:r>
              <a:rPr lang="de-DE" sz="2400" b="1" dirty="0" err="1" smtClean="0">
                <a:solidFill>
                  <a:srgbClr val="002060"/>
                </a:solidFill>
              </a:rPr>
              <a:t>cultural</a:t>
            </a:r>
            <a:r>
              <a:rPr lang="de-DE" sz="2400" b="1" dirty="0" smtClean="0">
                <a:solidFill>
                  <a:srgbClr val="002060"/>
                </a:solidFill>
              </a:rPr>
              <a:t> </a:t>
            </a:r>
            <a:r>
              <a:rPr lang="de-DE" sz="2400" b="1" dirty="0" err="1" smtClean="0">
                <a:solidFill>
                  <a:srgbClr val="002060"/>
                </a:solidFill>
              </a:rPr>
              <a:t>differences</a:t>
            </a:r>
            <a:r>
              <a:rPr lang="de-DE" sz="2400" b="1" dirty="0" smtClean="0">
                <a:solidFill>
                  <a:srgbClr val="002060"/>
                </a:solidFill>
              </a:rPr>
              <a:t> </a:t>
            </a:r>
            <a:r>
              <a:rPr lang="de-DE" sz="2400" b="1" dirty="0" err="1" smtClean="0">
                <a:solidFill>
                  <a:srgbClr val="002060"/>
                </a:solidFill>
              </a:rPr>
              <a:t>involved</a:t>
            </a:r>
            <a:r>
              <a:rPr lang="de-DE" sz="2400" b="1" dirty="0" smtClean="0">
                <a:solidFill>
                  <a:srgbClr val="002060"/>
                </a:solidFill>
              </a:rPr>
              <a:t>?</a:t>
            </a:r>
          </a:p>
          <a:p>
            <a:pPr>
              <a:lnSpc>
                <a:spcPct val="150000"/>
              </a:lnSpc>
              <a:buFont typeface="Wingdings" pitchFamily="2" charset="2"/>
              <a:buChar char="§"/>
            </a:pPr>
            <a:r>
              <a:rPr lang="de-DE" sz="2400" b="1" dirty="0" smtClean="0">
                <a:solidFill>
                  <a:srgbClr val="002060"/>
                </a:solidFill>
              </a:rPr>
              <a:t>Can professional </a:t>
            </a:r>
            <a:r>
              <a:rPr lang="de-DE" sz="2400" b="1" dirty="0" err="1" smtClean="0">
                <a:solidFill>
                  <a:srgbClr val="002060"/>
                </a:solidFill>
              </a:rPr>
              <a:t>ethical</a:t>
            </a:r>
            <a:r>
              <a:rPr lang="de-DE" sz="2400" b="1" dirty="0" smtClean="0">
                <a:solidFill>
                  <a:srgbClr val="002060"/>
                </a:solidFill>
              </a:rPr>
              <a:t> </a:t>
            </a:r>
            <a:r>
              <a:rPr lang="de-DE" sz="2400" b="1" dirty="0" err="1" smtClean="0">
                <a:solidFill>
                  <a:srgbClr val="002060"/>
                </a:solidFill>
              </a:rPr>
              <a:t>codes</a:t>
            </a:r>
            <a:r>
              <a:rPr lang="de-DE" sz="2400" b="1" dirty="0" smtClean="0">
                <a:solidFill>
                  <a:srgbClr val="002060"/>
                </a:solidFill>
              </a:rPr>
              <a:t> </a:t>
            </a:r>
            <a:r>
              <a:rPr lang="de-DE" sz="2400" b="1" dirty="0" err="1" smtClean="0">
                <a:solidFill>
                  <a:srgbClr val="002060"/>
                </a:solidFill>
              </a:rPr>
              <a:t>be</a:t>
            </a:r>
            <a:r>
              <a:rPr lang="de-DE" sz="2400" b="1" dirty="0" smtClean="0">
                <a:solidFill>
                  <a:srgbClr val="002060"/>
                </a:solidFill>
              </a:rPr>
              <a:t> </a:t>
            </a:r>
            <a:r>
              <a:rPr lang="de-DE" sz="2400" b="1" dirty="0" err="1" smtClean="0">
                <a:solidFill>
                  <a:srgbClr val="002060"/>
                </a:solidFill>
              </a:rPr>
              <a:t>applied</a:t>
            </a:r>
            <a:r>
              <a:rPr lang="de-DE" sz="2400" b="1" dirty="0" smtClean="0">
                <a:solidFill>
                  <a:srgbClr val="002060"/>
                </a:solidFill>
              </a:rPr>
              <a:t> </a:t>
            </a:r>
            <a:r>
              <a:rPr lang="de-DE" sz="2400" b="1" dirty="0" err="1" smtClean="0">
                <a:solidFill>
                  <a:srgbClr val="002060"/>
                </a:solidFill>
              </a:rPr>
              <a:t>to</a:t>
            </a:r>
            <a:r>
              <a:rPr lang="de-DE" sz="2400" b="1" dirty="0" smtClean="0">
                <a:solidFill>
                  <a:srgbClr val="002060"/>
                </a:solidFill>
              </a:rPr>
              <a:t> </a:t>
            </a:r>
            <a:r>
              <a:rPr lang="de-DE" sz="2400" b="1" dirty="0" err="1" smtClean="0">
                <a:solidFill>
                  <a:srgbClr val="002060"/>
                </a:solidFill>
              </a:rPr>
              <a:t>the</a:t>
            </a:r>
            <a:r>
              <a:rPr lang="de-DE" sz="2400" b="1" dirty="0" smtClean="0">
                <a:solidFill>
                  <a:srgbClr val="002060"/>
                </a:solidFill>
              </a:rPr>
              <a:t> </a:t>
            </a:r>
            <a:r>
              <a:rPr lang="de-DE" sz="2400" b="1" dirty="0" err="1" smtClean="0">
                <a:solidFill>
                  <a:srgbClr val="002060"/>
                </a:solidFill>
              </a:rPr>
              <a:t>case</a:t>
            </a:r>
            <a:r>
              <a:rPr lang="de-DE" sz="2400" b="1" dirty="0" smtClean="0">
                <a:solidFill>
                  <a:srgbClr val="002060"/>
                </a:solidFill>
              </a:rPr>
              <a:t>?</a:t>
            </a:r>
          </a:p>
        </p:txBody>
      </p:sp>
      <p:sp>
        <p:nvSpPr>
          <p:cNvPr id="27" name="AutoShape 17"/>
          <p:cNvSpPr>
            <a:spLocks noChangeArrowheads="1"/>
          </p:cNvSpPr>
          <p:nvPr/>
        </p:nvSpPr>
        <p:spPr bwMode="auto">
          <a:xfrm rot="5400000" flipH="1">
            <a:off x="8267593" y="2744745"/>
            <a:ext cx="77553" cy="124442"/>
          </a:xfrm>
          <a:prstGeom prst="downArrow">
            <a:avLst>
              <a:gd name="adj1" fmla="val 50000"/>
              <a:gd name="adj2" fmla="val 62500"/>
            </a:avLst>
          </a:prstGeom>
          <a:solidFill>
            <a:schemeClr val="bg1"/>
          </a:solidFill>
          <a:ln w="9525">
            <a:noFill/>
            <a:miter lim="800000"/>
            <a:headEnd/>
            <a:tailEnd/>
          </a:ln>
        </p:spPr>
        <p:txBody>
          <a:bodyPr wrap="none" lIns="0" tIns="0" rIns="0" bIns="0" anchor="ctr"/>
          <a:lstStyle/>
          <a:p>
            <a:pPr algn="ctr" eaLnBrk="0" hangingPunct="0"/>
            <a:endParaRPr lang="de-DE" dirty="0">
              <a:solidFill>
                <a:srgbClr val="002060"/>
              </a:solidFill>
              <a:latin typeface="+mn-lt"/>
            </a:endParaRPr>
          </a:p>
        </p:txBody>
      </p:sp>
      <p:sp>
        <p:nvSpPr>
          <p:cNvPr id="35" name="Textfeld 34"/>
          <p:cNvSpPr txBox="1"/>
          <p:nvPr/>
        </p:nvSpPr>
        <p:spPr>
          <a:xfrm>
            <a:off x="395536" y="260648"/>
            <a:ext cx="7056784" cy="523220"/>
          </a:xfrm>
          <a:prstGeom prst="rect">
            <a:avLst/>
          </a:prstGeom>
          <a:noFill/>
        </p:spPr>
        <p:txBody>
          <a:bodyPr wrap="square" rtlCol="0">
            <a:spAutoFit/>
          </a:bodyPr>
          <a:lstStyle/>
          <a:p>
            <a:pPr marL="0" lvl="1"/>
            <a:r>
              <a:rPr lang="de-DE" sz="2800" b="1" dirty="0" smtClean="0">
                <a:solidFill>
                  <a:srgbClr val="002060"/>
                </a:solidFill>
                <a:latin typeface="Calibri" pitchFamily="34" charset="0"/>
              </a:rPr>
              <a:t>Information </a:t>
            </a:r>
            <a:r>
              <a:rPr lang="de-DE" sz="2800" b="1" dirty="0" err="1" smtClean="0">
                <a:solidFill>
                  <a:srgbClr val="002060"/>
                </a:solidFill>
                <a:latin typeface="Calibri" pitchFamily="34" charset="0"/>
              </a:rPr>
              <a:t>ethics</a:t>
            </a:r>
            <a:r>
              <a:rPr lang="de-DE" sz="2800" b="1" dirty="0" smtClean="0">
                <a:solidFill>
                  <a:srgbClr val="002060"/>
                </a:solidFill>
                <a:latin typeface="Calibri" pitchFamily="34" charset="0"/>
              </a:rPr>
              <a:t> checklist </a:t>
            </a:r>
            <a:r>
              <a:rPr lang="de-DE" sz="2800" b="1" dirty="0" err="1" smtClean="0">
                <a:solidFill>
                  <a:srgbClr val="002060"/>
                </a:solidFill>
                <a:latin typeface="Calibri" pitchFamily="34" charset="0"/>
              </a:rPr>
              <a:t>for</a:t>
            </a:r>
            <a:r>
              <a:rPr lang="de-DE" sz="2800" b="1" dirty="0" smtClean="0">
                <a:solidFill>
                  <a:srgbClr val="002060"/>
                </a:solidFill>
                <a:latin typeface="Calibri" pitchFamily="34" charset="0"/>
              </a:rPr>
              <a:t> </a:t>
            </a:r>
            <a:r>
              <a:rPr lang="de-DE" sz="2800" b="1" dirty="0" err="1" smtClean="0">
                <a:solidFill>
                  <a:srgbClr val="002060"/>
                </a:solidFill>
                <a:latin typeface="Calibri" pitchFamily="34" charset="0"/>
              </a:rPr>
              <a:t>discourse</a:t>
            </a:r>
            <a:endParaRPr lang="en-US" sz="2800" dirty="0">
              <a:solidFill>
                <a:srgbClr val="002060"/>
              </a:solidFill>
            </a:endParaRPr>
          </a:p>
        </p:txBody>
      </p:sp>
      <p:sp>
        <p:nvSpPr>
          <p:cNvPr id="36" name="Textfeld 35"/>
          <p:cNvSpPr txBox="1"/>
          <p:nvPr/>
        </p:nvSpPr>
        <p:spPr>
          <a:xfrm>
            <a:off x="4139952" y="764704"/>
            <a:ext cx="5004048" cy="1323439"/>
          </a:xfrm>
          <a:prstGeom prst="rect">
            <a:avLst/>
          </a:prstGeom>
          <a:noFill/>
        </p:spPr>
        <p:txBody>
          <a:bodyPr wrap="square" rtlCol="0">
            <a:spAutoFit/>
          </a:bodyPr>
          <a:lstStyle/>
          <a:p>
            <a:pPr>
              <a:buFont typeface="Wingdings" pitchFamily="2" charset="2"/>
              <a:buChar char="Ø"/>
            </a:pPr>
            <a:r>
              <a:rPr lang="en-US" sz="2000" dirty="0" smtClean="0">
                <a:solidFill>
                  <a:srgbClr val="002060"/>
                </a:solidFill>
              </a:rPr>
              <a:t>Utilitarianism/</a:t>
            </a:r>
            <a:r>
              <a:rPr lang="en-US" sz="2000" dirty="0" err="1" smtClean="0">
                <a:solidFill>
                  <a:srgbClr val="002060"/>
                </a:solidFill>
              </a:rPr>
              <a:t>Consequentialism</a:t>
            </a:r>
            <a:endParaRPr lang="en-US" sz="2000" dirty="0" smtClean="0">
              <a:solidFill>
                <a:srgbClr val="002060"/>
              </a:solidFill>
            </a:endParaRPr>
          </a:p>
          <a:p>
            <a:pPr>
              <a:buFont typeface="Wingdings" pitchFamily="2" charset="2"/>
              <a:buChar char="Ø"/>
            </a:pPr>
            <a:r>
              <a:rPr lang="en-US" sz="2000" dirty="0" smtClean="0">
                <a:solidFill>
                  <a:srgbClr val="002060"/>
                </a:solidFill>
              </a:rPr>
              <a:t>Moral duty, Deontology</a:t>
            </a:r>
          </a:p>
          <a:p>
            <a:pPr>
              <a:buFont typeface="Wingdings" pitchFamily="2" charset="2"/>
              <a:buChar char="Ø"/>
            </a:pPr>
            <a:r>
              <a:rPr lang="en-US" sz="2000" dirty="0" err="1" smtClean="0">
                <a:solidFill>
                  <a:srgbClr val="002060"/>
                </a:solidFill>
              </a:rPr>
              <a:t>Rawl´s</a:t>
            </a:r>
            <a:r>
              <a:rPr lang="en-US" sz="2000" dirty="0" smtClean="0">
                <a:solidFill>
                  <a:srgbClr val="002060"/>
                </a:solidFill>
              </a:rPr>
              <a:t> theory of justice</a:t>
            </a:r>
          </a:p>
          <a:p>
            <a:pPr>
              <a:buFont typeface="Wingdings" pitchFamily="2" charset="2"/>
              <a:buChar char="Ø"/>
            </a:pPr>
            <a:r>
              <a:rPr lang="en-US" sz="2000" dirty="0" smtClean="0">
                <a:solidFill>
                  <a:srgbClr val="002060"/>
                </a:solidFill>
              </a:rPr>
              <a:t>Responsibility/Sustainability ethics</a:t>
            </a:r>
            <a:endParaRPr lang="en-US" sz="20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3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323528" y="548680"/>
            <a:ext cx="7920880" cy="589072"/>
          </a:xfrm>
          <a:prstGeom prst="rect">
            <a:avLst/>
          </a:prstGeom>
          <a:noFill/>
        </p:spPr>
        <p:txBody>
          <a:bodyPr wrap="square" rtlCol="0">
            <a:spAutoFit/>
          </a:bodyPr>
          <a:lstStyle/>
          <a:p>
            <a:pPr>
              <a:lnSpc>
                <a:spcPct val="150000"/>
              </a:lnSpc>
              <a:buFont typeface="Wingdings" pitchFamily="2" charset="2"/>
              <a:buChar char="§"/>
            </a:pPr>
            <a:r>
              <a:rPr lang="de-DE" sz="2400" b="1" dirty="0" smtClean="0">
                <a:solidFill>
                  <a:srgbClr val="002060"/>
                </a:solidFill>
              </a:rPr>
              <a:t>Can professional </a:t>
            </a:r>
            <a:r>
              <a:rPr lang="de-DE" sz="2400" b="1" dirty="0" err="1" smtClean="0">
                <a:solidFill>
                  <a:srgbClr val="002060"/>
                </a:solidFill>
              </a:rPr>
              <a:t>ethical</a:t>
            </a:r>
            <a:r>
              <a:rPr lang="de-DE" sz="2400" b="1" dirty="0" smtClean="0">
                <a:solidFill>
                  <a:srgbClr val="002060"/>
                </a:solidFill>
              </a:rPr>
              <a:t> </a:t>
            </a:r>
            <a:r>
              <a:rPr lang="de-DE" sz="2400" b="1" dirty="0" err="1" smtClean="0">
                <a:solidFill>
                  <a:srgbClr val="002060"/>
                </a:solidFill>
              </a:rPr>
              <a:t>codes</a:t>
            </a:r>
            <a:r>
              <a:rPr lang="de-DE" sz="2400" b="1" dirty="0" smtClean="0">
                <a:solidFill>
                  <a:srgbClr val="002060"/>
                </a:solidFill>
              </a:rPr>
              <a:t> </a:t>
            </a:r>
            <a:r>
              <a:rPr lang="de-DE" sz="2400" b="1" dirty="0" err="1" smtClean="0">
                <a:solidFill>
                  <a:srgbClr val="002060"/>
                </a:solidFill>
              </a:rPr>
              <a:t>be</a:t>
            </a:r>
            <a:r>
              <a:rPr lang="de-DE" sz="2400" b="1" dirty="0" smtClean="0">
                <a:solidFill>
                  <a:srgbClr val="002060"/>
                </a:solidFill>
              </a:rPr>
              <a:t> </a:t>
            </a:r>
            <a:r>
              <a:rPr lang="de-DE" sz="2400" b="1" dirty="0" err="1" smtClean="0">
                <a:solidFill>
                  <a:srgbClr val="002060"/>
                </a:solidFill>
              </a:rPr>
              <a:t>applied</a:t>
            </a:r>
            <a:r>
              <a:rPr lang="de-DE" sz="2400" b="1" dirty="0" smtClean="0">
                <a:solidFill>
                  <a:srgbClr val="002060"/>
                </a:solidFill>
              </a:rPr>
              <a:t> </a:t>
            </a:r>
            <a:r>
              <a:rPr lang="de-DE" sz="2400" b="1" dirty="0" err="1" smtClean="0">
                <a:solidFill>
                  <a:srgbClr val="002060"/>
                </a:solidFill>
              </a:rPr>
              <a:t>to</a:t>
            </a:r>
            <a:r>
              <a:rPr lang="de-DE" sz="2400" b="1" dirty="0" smtClean="0">
                <a:solidFill>
                  <a:srgbClr val="002060"/>
                </a:solidFill>
              </a:rPr>
              <a:t> </a:t>
            </a:r>
            <a:r>
              <a:rPr lang="de-DE" sz="2400" b="1" dirty="0" err="1" smtClean="0">
                <a:solidFill>
                  <a:srgbClr val="002060"/>
                </a:solidFill>
              </a:rPr>
              <a:t>the</a:t>
            </a:r>
            <a:r>
              <a:rPr lang="de-DE" sz="2400" b="1" dirty="0" smtClean="0">
                <a:solidFill>
                  <a:srgbClr val="002060"/>
                </a:solidFill>
              </a:rPr>
              <a:t> </a:t>
            </a:r>
            <a:r>
              <a:rPr lang="de-DE" sz="2400" b="1" dirty="0" err="1" smtClean="0">
                <a:solidFill>
                  <a:srgbClr val="002060"/>
                </a:solidFill>
              </a:rPr>
              <a:t>case</a:t>
            </a:r>
            <a:r>
              <a:rPr lang="de-DE" sz="2400" b="1" dirty="0" smtClean="0">
                <a:solidFill>
                  <a:srgbClr val="002060"/>
                </a:solidFill>
              </a:rPr>
              <a:t>?</a:t>
            </a:r>
          </a:p>
        </p:txBody>
      </p:sp>
      <p:sp>
        <p:nvSpPr>
          <p:cNvPr id="27" name="AutoShape 17"/>
          <p:cNvSpPr>
            <a:spLocks noChangeArrowheads="1"/>
          </p:cNvSpPr>
          <p:nvPr/>
        </p:nvSpPr>
        <p:spPr bwMode="auto">
          <a:xfrm rot="5400000" flipH="1">
            <a:off x="8267593" y="2744745"/>
            <a:ext cx="77553" cy="124442"/>
          </a:xfrm>
          <a:prstGeom prst="downArrow">
            <a:avLst>
              <a:gd name="adj1" fmla="val 50000"/>
              <a:gd name="adj2" fmla="val 62500"/>
            </a:avLst>
          </a:prstGeom>
          <a:solidFill>
            <a:schemeClr val="bg1"/>
          </a:solidFill>
          <a:ln w="9525">
            <a:noFill/>
            <a:miter lim="800000"/>
            <a:headEnd/>
            <a:tailEnd/>
          </a:ln>
        </p:spPr>
        <p:txBody>
          <a:bodyPr wrap="none" lIns="0" tIns="0" rIns="0" bIns="0" anchor="ctr"/>
          <a:lstStyle/>
          <a:p>
            <a:pPr algn="ctr" eaLnBrk="0" hangingPunct="0"/>
            <a:endParaRPr lang="de-DE" dirty="0">
              <a:solidFill>
                <a:srgbClr val="002060"/>
              </a:solidFill>
              <a:latin typeface="+mn-lt"/>
            </a:endParaRPr>
          </a:p>
        </p:txBody>
      </p:sp>
      <p:sp>
        <p:nvSpPr>
          <p:cNvPr id="35" name="Textfeld 34"/>
          <p:cNvSpPr txBox="1"/>
          <p:nvPr/>
        </p:nvSpPr>
        <p:spPr>
          <a:xfrm>
            <a:off x="467544" y="97468"/>
            <a:ext cx="7056784" cy="523220"/>
          </a:xfrm>
          <a:prstGeom prst="rect">
            <a:avLst/>
          </a:prstGeom>
          <a:noFill/>
        </p:spPr>
        <p:txBody>
          <a:bodyPr wrap="square" rtlCol="0">
            <a:spAutoFit/>
          </a:bodyPr>
          <a:lstStyle/>
          <a:p>
            <a:pPr marL="0" lvl="1"/>
            <a:r>
              <a:rPr lang="de-DE" sz="2800" b="1" dirty="0" smtClean="0">
                <a:solidFill>
                  <a:srgbClr val="002060"/>
                </a:solidFill>
                <a:latin typeface="Calibri" pitchFamily="34" charset="0"/>
              </a:rPr>
              <a:t>Information </a:t>
            </a:r>
            <a:r>
              <a:rPr lang="de-DE" sz="2800" b="1" dirty="0" err="1" smtClean="0">
                <a:solidFill>
                  <a:srgbClr val="002060"/>
                </a:solidFill>
                <a:latin typeface="Calibri" pitchFamily="34" charset="0"/>
              </a:rPr>
              <a:t>ethics</a:t>
            </a:r>
            <a:r>
              <a:rPr lang="de-DE" sz="2800" b="1" dirty="0" smtClean="0">
                <a:solidFill>
                  <a:srgbClr val="002060"/>
                </a:solidFill>
                <a:latin typeface="Calibri" pitchFamily="34" charset="0"/>
              </a:rPr>
              <a:t> checklist </a:t>
            </a:r>
            <a:r>
              <a:rPr lang="de-DE" sz="2800" b="1" dirty="0" err="1" smtClean="0">
                <a:solidFill>
                  <a:srgbClr val="002060"/>
                </a:solidFill>
                <a:latin typeface="Calibri" pitchFamily="34" charset="0"/>
              </a:rPr>
              <a:t>for</a:t>
            </a:r>
            <a:r>
              <a:rPr lang="de-DE" sz="2800" b="1" dirty="0" smtClean="0">
                <a:solidFill>
                  <a:srgbClr val="002060"/>
                </a:solidFill>
                <a:latin typeface="Calibri" pitchFamily="34" charset="0"/>
              </a:rPr>
              <a:t> </a:t>
            </a:r>
            <a:r>
              <a:rPr lang="de-DE" sz="2800" b="1" dirty="0" err="1" smtClean="0">
                <a:solidFill>
                  <a:srgbClr val="002060"/>
                </a:solidFill>
                <a:latin typeface="Calibri" pitchFamily="34" charset="0"/>
              </a:rPr>
              <a:t>discourse</a:t>
            </a:r>
            <a:endParaRPr lang="en-US" sz="2800" dirty="0">
              <a:solidFill>
                <a:srgbClr val="002060"/>
              </a:solidFill>
            </a:endParaRPr>
          </a:p>
        </p:txBody>
      </p:sp>
      <p:grpSp>
        <p:nvGrpSpPr>
          <p:cNvPr id="11" name="Gruppieren 10"/>
          <p:cNvGrpSpPr/>
          <p:nvPr/>
        </p:nvGrpSpPr>
        <p:grpSpPr>
          <a:xfrm>
            <a:off x="395536" y="1196752"/>
            <a:ext cx="7992888" cy="5459834"/>
            <a:chOff x="395536" y="1196752"/>
            <a:chExt cx="7992888" cy="5459834"/>
          </a:xfrm>
        </p:grpSpPr>
        <p:sp>
          <p:nvSpPr>
            <p:cNvPr id="8" name="Rectangle 2"/>
            <p:cNvSpPr txBox="1">
              <a:spLocks noChangeArrowheads="1"/>
            </p:cNvSpPr>
            <p:nvPr/>
          </p:nvSpPr>
          <p:spPr bwMode="auto">
            <a:xfrm>
              <a:off x="611560" y="1196752"/>
              <a:ext cx="7128792" cy="936104"/>
            </a:xfrm>
            <a:prstGeom prst="rect">
              <a:avLst/>
            </a:prstGeom>
            <a:solidFill>
              <a:schemeClr val="bg1">
                <a:lumMod val="95000"/>
              </a:schemeClr>
            </a:solidFill>
            <a:ln w="9525">
              <a:noFill/>
              <a:miter lim="800000"/>
              <a:headEnd/>
              <a:tailEnd/>
            </a:ln>
          </p:spPr>
          <p:txBody>
            <a:bodyPr anchor="ctr"/>
            <a:lstStyle/>
            <a:p>
              <a:pPr lvl="1" algn="ctr"/>
              <a:r>
                <a:rPr lang="en-US" sz="2400" dirty="0" smtClean="0">
                  <a:solidFill>
                    <a:srgbClr val="002060"/>
                  </a:solidFill>
                </a:rPr>
                <a:t>Guiding principles and values of librarianship</a:t>
              </a:r>
            </a:p>
            <a:p>
              <a:pPr lvl="1" algn="ctr"/>
              <a:r>
                <a:rPr lang="en-US" sz="2400" b="1" dirty="0" smtClean="0">
                  <a:solidFill>
                    <a:srgbClr val="002060"/>
                  </a:solidFill>
                </a:rPr>
                <a:t>according to</a:t>
              </a:r>
              <a:r>
                <a:rPr lang="en-US" sz="2400" b="1" u="sng" dirty="0" smtClean="0">
                  <a:solidFill>
                    <a:srgbClr val="002060"/>
                  </a:solidFill>
                </a:rPr>
                <a:t> </a:t>
              </a:r>
              <a:r>
                <a:rPr lang="en-US" sz="2400" dirty="0" smtClean="0">
                  <a:solidFill>
                    <a:srgbClr val="002060"/>
                  </a:solidFill>
                </a:rPr>
                <a:t>Michael Gorman</a:t>
              </a:r>
              <a:endParaRPr lang="de-DE" sz="2400" b="1" u="sng" dirty="0">
                <a:solidFill>
                  <a:srgbClr val="002060"/>
                </a:solidFill>
              </a:endParaRPr>
            </a:p>
          </p:txBody>
        </p:sp>
        <p:sp>
          <p:nvSpPr>
            <p:cNvPr id="9" name="Textfeld 8"/>
            <p:cNvSpPr txBox="1"/>
            <p:nvPr/>
          </p:nvSpPr>
          <p:spPr>
            <a:xfrm>
              <a:off x="395536" y="5733256"/>
              <a:ext cx="7992888" cy="923330"/>
            </a:xfrm>
            <a:prstGeom prst="rect">
              <a:avLst/>
            </a:prstGeom>
            <a:noFill/>
          </p:spPr>
          <p:txBody>
            <a:bodyPr wrap="square" rtlCol="0">
              <a:spAutoFit/>
            </a:bodyPr>
            <a:lstStyle/>
            <a:p>
              <a:r>
                <a:rPr lang="de-DE" dirty="0" smtClean="0">
                  <a:solidFill>
                    <a:srgbClr val="002060"/>
                  </a:solidFill>
                </a:rPr>
                <a:t>Foster, Catherine; </a:t>
              </a:r>
              <a:r>
                <a:rPr lang="de-DE" dirty="0" err="1" smtClean="0">
                  <a:solidFill>
                    <a:srgbClr val="002060"/>
                  </a:solidFill>
                </a:rPr>
                <a:t>McMenemy</a:t>
              </a:r>
              <a:r>
                <a:rPr lang="de-DE" dirty="0" smtClean="0">
                  <a:solidFill>
                    <a:srgbClr val="002060"/>
                  </a:solidFill>
                </a:rPr>
                <a:t>, David: </a:t>
              </a:r>
              <a:r>
                <a:rPr lang="en-US" dirty="0" smtClean="0">
                  <a:solidFill>
                    <a:srgbClr val="002060"/>
                  </a:solidFill>
                </a:rPr>
                <a:t>Do librarians have a shared set of values? A comparative study of 36 Codes of Ethics based on Gorman’s Enduring Values</a:t>
              </a:r>
            </a:p>
            <a:p>
              <a:r>
                <a:rPr lang="en-US" i="1" dirty="0" smtClean="0">
                  <a:solidFill>
                    <a:srgbClr val="002060"/>
                  </a:solidFill>
                </a:rPr>
                <a:t>Journal of Librarianship and Information Science</a:t>
              </a:r>
              <a:r>
                <a:rPr lang="en-US" dirty="0" smtClean="0">
                  <a:solidFill>
                    <a:srgbClr val="002060"/>
                  </a:solidFill>
                </a:rPr>
                <a:t>. 44 (4). 2012. pp</a:t>
              </a:r>
              <a:endParaRPr lang="en-US" dirty="0">
                <a:solidFill>
                  <a:srgbClr val="002060"/>
                </a:solidFill>
              </a:endParaRPr>
            </a:p>
          </p:txBody>
        </p:sp>
      </p:grpSp>
      <p:sp>
        <p:nvSpPr>
          <p:cNvPr id="10" name="Textfeld 9"/>
          <p:cNvSpPr txBox="1"/>
          <p:nvPr/>
        </p:nvSpPr>
        <p:spPr>
          <a:xfrm>
            <a:off x="971600" y="2244928"/>
            <a:ext cx="6480720" cy="3416320"/>
          </a:xfrm>
          <a:prstGeom prst="rect">
            <a:avLst/>
          </a:prstGeom>
          <a:noFill/>
        </p:spPr>
        <p:txBody>
          <a:bodyPr wrap="square" rtlCol="0">
            <a:spAutoFit/>
          </a:bodyPr>
          <a:lstStyle/>
          <a:p>
            <a:pPr marL="457200" indent="-457200">
              <a:buFont typeface="+mj-lt"/>
              <a:buAutoNum type="arabicPeriod"/>
            </a:pPr>
            <a:r>
              <a:rPr lang="en-US" sz="2400" dirty="0" smtClean="0">
                <a:solidFill>
                  <a:srgbClr val="002060"/>
                </a:solidFill>
              </a:rPr>
              <a:t>Stewardship</a:t>
            </a:r>
          </a:p>
          <a:p>
            <a:pPr marL="457200" indent="-457200">
              <a:buFont typeface="+mj-lt"/>
              <a:buAutoNum type="arabicPeriod"/>
            </a:pPr>
            <a:r>
              <a:rPr lang="en-US" sz="2400" dirty="0" smtClean="0">
                <a:solidFill>
                  <a:srgbClr val="002060"/>
                </a:solidFill>
              </a:rPr>
              <a:t>Service</a:t>
            </a:r>
          </a:p>
          <a:p>
            <a:pPr marL="457200" indent="-457200">
              <a:buFont typeface="+mj-lt"/>
              <a:buAutoNum type="arabicPeriod"/>
            </a:pPr>
            <a:r>
              <a:rPr lang="en-US" sz="2400" dirty="0" smtClean="0">
                <a:solidFill>
                  <a:srgbClr val="002060"/>
                </a:solidFill>
              </a:rPr>
              <a:t> Intellectual Freedom</a:t>
            </a:r>
          </a:p>
          <a:p>
            <a:pPr marL="457200" indent="-457200">
              <a:buFont typeface="+mj-lt"/>
              <a:buAutoNum type="arabicPeriod"/>
            </a:pPr>
            <a:r>
              <a:rPr lang="en-US" sz="2400" dirty="0" smtClean="0">
                <a:solidFill>
                  <a:srgbClr val="002060"/>
                </a:solidFill>
              </a:rPr>
              <a:t>Rationalism</a:t>
            </a:r>
          </a:p>
          <a:p>
            <a:pPr marL="457200" indent="-457200">
              <a:buFont typeface="+mj-lt"/>
              <a:buAutoNum type="arabicPeriod"/>
            </a:pPr>
            <a:r>
              <a:rPr lang="en-US" sz="2400" dirty="0" smtClean="0">
                <a:solidFill>
                  <a:srgbClr val="002060"/>
                </a:solidFill>
              </a:rPr>
              <a:t>Literacy &amp; Learning</a:t>
            </a:r>
          </a:p>
          <a:p>
            <a:pPr marL="457200" indent="-457200">
              <a:buFont typeface="+mj-lt"/>
              <a:buAutoNum type="arabicPeriod"/>
            </a:pPr>
            <a:r>
              <a:rPr lang="en-US" sz="2400" dirty="0" smtClean="0">
                <a:solidFill>
                  <a:srgbClr val="002060"/>
                </a:solidFill>
              </a:rPr>
              <a:t>Equity of Access to Recorded Knowledge &amp; Information</a:t>
            </a:r>
          </a:p>
          <a:p>
            <a:pPr marL="457200" indent="-457200">
              <a:buFont typeface="+mj-lt"/>
              <a:buAutoNum type="arabicPeriod"/>
            </a:pPr>
            <a:r>
              <a:rPr lang="en-US" sz="2400" dirty="0" smtClean="0">
                <a:solidFill>
                  <a:srgbClr val="002060"/>
                </a:solidFill>
              </a:rPr>
              <a:t>Privacy</a:t>
            </a:r>
          </a:p>
          <a:p>
            <a:pPr marL="457200" indent="-457200">
              <a:buFont typeface="+mj-lt"/>
              <a:buAutoNum type="arabicPeriod"/>
            </a:pPr>
            <a:r>
              <a:rPr lang="en-US" sz="2400" dirty="0" smtClean="0">
                <a:solidFill>
                  <a:srgbClr val="002060"/>
                </a:solidFill>
              </a:rPr>
              <a:t>Democracy</a:t>
            </a:r>
            <a:endParaRPr lang="de-DE" sz="24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251520" y="1340768"/>
            <a:ext cx="7200800" cy="2862322"/>
          </a:xfrm>
          <a:prstGeom prst="rect">
            <a:avLst/>
          </a:prstGeom>
          <a:noFill/>
        </p:spPr>
        <p:txBody>
          <a:bodyPr wrap="square" rtlCol="0">
            <a:spAutoFit/>
          </a:bodyPr>
          <a:lstStyle/>
          <a:p>
            <a:pPr lvl="0">
              <a:lnSpc>
                <a:spcPct val="150000"/>
              </a:lnSpc>
              <a:buFont typeface="Wingdings" pitchFamily="2" charset="2"/>
              <a:buChar char="§"/>
            </a:pPr>
            <a:r>
              <a:rPr lang="de-DE" sz="2400" dirty="0" err="1" smtClean="0">
                <a:solidFill>
                  <a:srgbClr val="002060"/>
                </a:solidFill>
              </a:rPr>
              <a:t>Which</a:t>
            </a:r>
            <a:r>
              <a:rPr lang="de-DE" sz="2400" dirty="0" smtClean="0">
                <a:solidFill>
                  <a:srgbClr val="002060"/>
                </a:solidFill>
              </a:rPr>
              <a:t> </a:t>
            </a:r>
            <a:r>
              <a:rPr lang="de-DE" sz="2400" b="1" dirty="0" smtClean="0">
                <a:solidFill>
                  <a:srgbClr val="002060"/>
                </a:solidFill>
              </a:rPr>
              <a:t>legal </a:t>
            </a:r>
            <a:r>
              <a:rPr lang="de-DE" sz="2400" b="1" dirty="0" err="1" smtClean="0">
                <a:solidFill>
                  <a:srgbClr val="002060"/>
                </a:solidFill>
              </a:rPr>
              <a:t>constraints</a:t>
            </a:r>
            <a:r>
              <a:rPr lang="de-DE" sz="2400" b="1" dirty="0" smtClean="0">
                <a:solidFill>
                  <a:srgbClr val="002060"/>
                </a:solidFill>
              </a:rPr>
              <a:t> </a:t>
            </a:r>
            <a:r>
              <a:rPr lang="de-DE" sz="2400" dirty="0" err="1" smtClean="0">
                <a:solidFill>
                  <a:srgbClr val="002060"/>
                </a:solidFill>
              </a:rPr>
              <a:t>are</a:t>
            </a:r>
            <a:r>
              <a:rPr lang="de-DE" sz="2400" dirty="0" smtClean="0">
                <a:solidFill>
                  <a:srgbClr val="002060"/>
                </a:solidFill>
              </a:rPr>
              <a:t> </a:t>
            </a:r>
            <a:r>
              <a:rPr lang="de-DE" sz="2400" dirty="0" err="1" smtClean="0">
                <a:solidFill>
                  <a:srgbClr val="002060"/>
                </a:solidFill>
              </a:rPr>
              <a:t>involved</a:t>
            </a:r>
            <a:r>
              <a:rPr lang="de-DE" sz="2400" dirty="0" smtClean="0">
                <a:solidFill>
                  <a:srgbClr val="002060"/>
                </a:solidFill>
              </a:rPr>
              <a:t> in </a:t>
            </a:r>
            <a:r>
              <a:rPr lang="de-DE" sz="2400" dirty="0" err="1" smtClean="0">
                <a:solidFill>
                  <a:srgbClr val="002060"/>
                </a:solidFill>
              </a:rPr>
              <a:t>the</a:t>
            </a:r>
            <a:r>
              <a:rPr lang="de-DE" sz="2400" dirty="0" smtClean="0">
                <a:solidFill>
                  <a:srgbClr val="002060"/>
                </a:solidFill>
              </a:rPr>
              <a:t> </a:t>
            </a:r>
            <a:r>
              <a:rPr lang="de-DE" sz="2400" dirty="0" err="1" smtClean="0">
                <a:solidFill>
                  <a:srgbClr val="002060"/>
                </a:solidFill>
              </a:rPr>
              <a:t>case</a:t>
            </a:r>
            <a:r>
              <a:rPr lang="de-DE" sz="2400" dirty="0" smtClean="0">
                <a:solidFill>
                  <a:srgbClr val="002060"/>
                </a:solidFill>
              </a:rPr>
              <a:t>?</a:t>
            </a:r>
          </a:p>
          <a:p>
            <a:pPr marL="179388" lvl="0" indent="-179388">
              <a:lnSpc>
                <a:spcPct val="150000"/>
              </a:lnSpc>
              <a:buFont typeface="Wingdings" pitchFamily="2" charset="2"/>
              <a:buChar char="§"/>
            </a:pPr>
            <a:r>
              <a:rPr lang="de-DE" sz="2400" dirty="0" err="1" smtClean="0">
                <a:solidFill>
                  <a:srgbClr val="002060"/>
                </a:solidFill>
              </a:rPr>
              <a:t>To</a:t>
            </a:r>
            <a:r>
              <a:rPr lang="de-DE" sz="2400" dirty="0" smtClean="0">
                <a:solidFill>
                  <a:srgbClr val="002060"/>
                </a:solidFill>
              </a:rPr>
              <a:t> </a:t>
            </a:r>
            <a:r>
              <a:rPr lang="de-DE" sz="2400" dirty="0" err="1" smtClean="0">
                <a:solidFill>
                  <a:srgbClr val="002060"/>
                </a:solidFill>
              </a:rPr>
              <a:t>which</a:t>
            </a:r>
            <a:r>
              <a:rPr lang="de-DE" sz="2400" dirty="0" smtClean="0">
                <a:solidFill>
                  <a:srgbClr val="002060"/>
                </a:solidFill>
              </a:rPr>
              <a:t> </a:t>
            </a:r>
            <a:r>
              <a:rPr lang="de-DE" sz="2400" dirty="0" err="1" smtClean="0">
                <a:solidFill>
                  <a:srgbClr val="002060"/>
                </a:solidFill>
              </a:rPr>
              <a:t>extent</a:t>
            </a:r>
            <a:r>
              <a:rPr lang="de-DE" sz="2400" dirty="0" smtClean="0">
                <a:solidFill>
                  <a:srgbClr val="002060"/>
                </a:solidFill>
              </a:rPr>
              <a:t> </a:t>
            </a:r>
            <a:r>
              <a:rPr lang="de-DE" sz="2400" dirty="0" err="1" smtClean="0">
                <a:solidFill>
                  <a:srgbClr val="002060"/>
                </a:solidFill>
              </a:rPr>
              <a:t>is</a:t>
            </a:r>
            <a:r>
              <a:rPr lang="de-DE" sz="2400" dirty="0" smtClean="0">
                <a:solidFill>
                  <a:srgbClr val="002060"/>
                </a:solidFill>
              </a:rPr>
              <a:t> </a:t>
            </a:r>
            <a:r>
              <a:rPr lang="de-DE" sz="2400" dirty="0" err="1" smtClean="0">
                <a:solidFill>
                  <a:srgbClr val="002060"/>
                </a:solidFill>
              </a:rPr>
              <a:t>the</a:t>
            </a:r>
            <a:r>
              <a:rPr lang="de-DE" sz="2400" dirty="0" smtClean="0">
                <a:solidFill>
                  <a:srgbClr val="002060"/>
                </a:solidFill>
              </a:rPr>
              <a:t> </a:t>
            </a:r>
            <a:r>
              <a:rPr lang="de-DE" sz="2400" dirty="0" err="1" smtClean="0">
                <a:solidFill>
                  <a:srgbClr val="002060"/>
                </a:solidFill>
              </a:rPr>
              <a:t>case</a:t>
            </a:r>
            <a:r>
              <a:rPr lang="de-DE" sz="2400" dirty="0" smtClean="0">
                <a:solidFill>
                  <a:srgbClr val="002060"/>
                </a:solidFill>
              </a:rPr>
              <a:t> </a:t>
            </a:r>
            <a:r>
              <a:rPr lang="de-DE" sz="2400" dirty="0" err="1" smtClean="0">
                <a:solidFill>
                  <a:srgbClr val="002060"/>
                </a:solidFill>
              </a:rPr>
              <a:t>determined</a:t>
            </a:r>
            <a:r>
              <a:rPr lang="de-DE" sz="2400" dirty="0" smtClean="0">
                <a:solidFill>
                  <a:srgbClr val="002060"/>
                </a:solidFill>
              </a:rPr>
              <a:t> </a:t>
            </a:r>
            <a:r>
              <a:rPr lang="de-DE" sz="2400" dirty="0" err="1" smtClean="0">
                <a:solidFill>
                  <a:srgbClr val="002060"/>
                </a:solidFill>
              </a:rPr>
              <a:t>by</a:t>
            </a:r>
            <a:r>
              <a:rPr lang="de-DE" sz="2400" dirty="0" smtClean="0">
                <a:solidFill>
                  <a:srgbClr val="002060"/>
                </a:solidFill>
              </a:rPr>
              <a:t> </a:t>
            </a:r>
            <a:r>
              <a:rPr lang="de-DE" sz="2400" b="1" dirty="0" err="1" smtClean="0">
                <a:solidFill>
                  <a:srgbClr val="002060"/>
                </a:solidFill>
              </a:rPr>
              <a:t>information</a:t>
            </a:r>
            <a:r>
              <a:rPr lang="de-DE" sz="2400" b="1" dirty="0" smtClean="0">
                <a:solidFill>
                  <a:srgbClr val="002060"/>
                </a:solidFill>
              </a:rPr>
              <a:t> </a:t>
            </a:r>
            <a:r>
              <a:rPr lang="de-DE" sz="2400" b="1" dirty="0" err="1" smtClean="0">
                <a:solidFill>
                  <a:srgbClr val="002060"/>
                </a:solidFill>
              </a:rPr>
              <a:t>and</a:t>
            </a:r>
            <a:r>
              <a:rPr lang="de-DE" sz="2400" b="1" dirty="0" smtClean="0">
                <a:solidFill>
                  <a:srgbClr val="002060"/>
                </a:solidFill>
              </a:rPr>
              <a:t> </a:t>
            </a:r>
            <a:r>
              <a:rPr lang="de-DE" sz="2400" b="1" dirty="0" err="1" smtClean="0">
                <a:solidFill>
                  <a:srgbClr val="002060"/>
                </a:solidFill>
              </a:rPr>
              <a:t>communication</a:t>
            </a:r>
            <a:r>
              <a:rPr lang="de-DE" sz="2400" b="1" dirty="0" smtClean="0">
                <a:solidFill>
                  <a:srgbClr val="002060"/>
                </a:solidFill>
              </a:rPr>
              <a:t> </a:t>
            </a:r>
            <a:r>
              <a:rPr lang="de-DE" sz="2400" b="1" dirty="0" err="1" smtClean="0">
                <a:solidFill>
                  <a:srgbClr val="002060"/>
                </a:solidFill>
              </a:rPr>
              <a:t>technologies</a:t>
            </a:r>
            <a:r>
              <a:rPr lang="de-DE" sz="2400" dirty="0" smtClean="0">
                <a:solidFill>
                  <a:srgbClr val="002060"/>
                </a:solidFill>
              </a:rPr>
              <a:t>?</a:t>
            </a:r>
          </a:p>
          <a:p>
            <a:pPr marL="179388" lvl="0" indent="-179388">
              <a:lnSpc>
                <a:spcPct val="150000"/>
              </a:lnSpc>
              <a:buFont typeface="Wingdings" pitchFamily="2" charset="2"/>
              <a:buChar char="§"/>
            </a:pPr>
            <a:r>
              <a:rPr lang="de-DE" sz="2400" dirty="0" smtClean="0">
                <a:solidFill>
                  <a:srgbClr val="002060"/>
                </a:solidFill>
              </a:rPr>
              <a:t>Are </a:t>
            </a:r>
            <a:r>
              <a:rPr lang="de-DE" sz="2400" dirty="0" err="1" smtClean="0">
                <a:solidFill>
                  <a:srgbClr val="002060"/>
                </a:solidFill>
              </a:rPr>
              <a:t>there</a:t>
            </a:r>
            <a:r>
              <a:rPr lang="de-DE" sz="2400" dirty="0" smtClean="0">
                <a:solidFill>
                  <a:srgbClr val="002060"/>
                </a:solidFill>
              </a:rPr>
              <a:t> </a:t>
            </a:r>
            <a:r>
              <a:rPr lang="de-DE" sz="2400" dirty="0" err="1" smtClean="0">
                <a:solidFill>
                  <a:srgbClr val="002060"/>
                </a:solidFill>
              </a:rPr>
              <a:t>binding</a:t>
            </a:r>
            <a:r>
              <a:rPr lang="de-DE" sz="2400" dirty="0" smtClean="0">
                <a:solidFill>
                  <a:srgbClr val="002060"/>
                </a:solidFill>
              </a:rPr>
              <a:t> </a:t>
            </a:r>
            <a:r>
              <a:rPr lang="de-DE" sz="2400" b="1" dirty="0" err="1" smtClean="0">
                <a:solidFill>
                  <a:srgbClr val="002060"/>
                </a:solidFill>
              </a:rPr>
              <a:t>commercial</a:t>
            </a:r>
            <a:r>
              <a:rPr lang="de-DE" sz="2400" b="1" dirty="0" smtClean="0">
                <a:solidFill>
                  <a:srgbClr val="002060"/>
                </a:solidFill>
              </a:rPr>
              <a:t> </a:t>
            </a:r>
            <a:r>
              <a:rPr lang="de-DE" sz="2400" b="1" dirty="0" err="1" smtClean="0">
                <a:solidFill>
                  <a:srgbClr val="002060"/>
                </a:solidFill>
              </a:rPr>
              <a:t>contractual</a:t>
            </a:r>
            <a:r>
              <a:rPr lang="de-DE" sz="2400" b="1" dirty="0" smtClean="0">
                <a:solidFill>
                  <a:srgbClr val="002060"/>
                </a:solidFill>
              </a:rPr>
              <a:t> </a:t>
            </a:r>
            <a:r>
              <a:rPr lang="de-DE" sz="2400" b="1" dirty="0" err="1" smtClean="0">
                <a:solidFill>
                  <a:srgbClr val="002060"/>
                </a:solidFill>
              </a:rPr>
              <a:t>agreements</a:t>
            </a:r>
            <a:r>
              <a:rPr lang="de-DE" sz="2400" b="1" dirty="0" smtClean="0">
                <a:solidFill>
                  <a:srgbClr val="002060"/>
                </a:solidFill>
              </a:rPr>
              <a:t>/</a:t>
            </a:r>
            <a:r>
              <a:rPr lang="de-DE" sz="2400" b="1" dirty="0" err="1" smtClean="0">
                <a:solidFill>
                  <a:srgbClr val="002060"/>
                </a:solidFill>
              </a:rPr>
              <a:t>licences</a:t>
            </a:r>
            <a:r>
              <a:rPr lang="de-DE" sz="2400" i="1" dirty="0" smtClean="0">
                <a:solidFill>
                  <a:srgbClr val="002060"/>
                </a:solidFill>
              </a:rPr>
              <a:t>?</a:t>
            </a:r>
          </a:p>
        </p:txBody>
      </p:sp>
      <p:grpSp>
        <p:nvGrpSpPr>
          <p:cNvPr id="2" name="Gruppieren 33"/>
          <p:cNvGrpSpPr/>
          <p:nvPr/>
        </p:nvGrpSpPr>
        <p:grpSpPr>
          <a:xfrm>
            <a:off x="6444208" y="3573016"/>
            <a:ext cx="2347744" cy="1080120"/>
            <a:chOff x="6444208" y="3573016"/>
            <a:chExt cx="2347744" cy="1080120"/>
          </a:xfrm>
        </p:grpSpPr>
        <p:sp>
          <p:nvSpPr>
            <p:cNvPr id="21" name="Oval 5"/>
            <p:cNvSpPr>
              <a:spLocks noChangeArrowheads="1"/>
            </p:cNvSpPr>
            <p:nvPr/>
          </p:nvSpPr>
          <p:spPr bwMode="auto">
            <a:xfrm>
              <a:off x="7308304" y="3838734"/>
              <a:ext cx="769058" cy="519351"/>
            </a:xfrm>
            <a:prstGeom prst="ellipse">
              <a:avLst/>
            </a:prstGeom>
            <a:solidFill>
              <a:srgbClr val="002060"/>
            </a:solidFill>
            <a:ln w="9525">
              <a:noFill/>
              <a:round/>
              <a:headEnd/>
              <a:tailEnd/>
            </a:ln>
          </p:spPr>
          <p:txBody>
            <a:bodyPr wrap="square" lIns="0" tIns="0" rIns="0" bIns="0" anchor="ctr">
              <a:spAutoFit/>
            </a:bodyPr>
            <a:lstStyle/>
            <a:p>
              <a:pPr algn="ctr" eaLnBrk="0" hangingPunct="0">
                <a:buFont typeface="Wingdings" pitchFamily="2" charset="2"/>
                <a:buNone/>
              </a:pPr>
              <a:r>
                <a:rPr lang="de-DE" sz="2400" dirty="0" err="1" smtClean="0">
                  <a:solidFill>
                    <a:schemeClr val="bg1"/>
                  </a:solidFill>
                </a:rPr>
                <a:t>k</a:t>
              </a:r>
              <a:r>
                <a:rPr lang="de-DE" sz="2400" dirty="0" err="1" smtClean="0">
                  <a:solidFill>
                    <a:schemeClr val="bg1"/>
                  </a:solidFill>
                  <a:latin typeface="+mn-lt"/>
                </a:rPr>
                <a:t>&amp;i</a:t>
              </a:r>
              <a:endParaRPr lang="de-DE" sz="2400" dirty="0">
                <a:solidFill>
                  <a:schemeClr val="bg1"/>
                </a:solidFill>
                <a:latin typeface="+mn-lt"/>
              </a:endParaRPr>
            </a:p>
          </p:txBody>
        </p:sp>
        <p:grpSp>
          <p:nvGrpSpPr>
            <p:cNvPr id="3" name="Group 6"/>
            <p:cNvGrpSpPr>
              <a:grpSpLocks/>
            </p:cNvGrpSpPr>
            <p:nvPr/>
          </p:nvGrpSpPr>
          <p:grpSpPr bwMode="auto">
            <a:xfrm>
              <a:off x="7380332" y="3573016"/>
              <a:ext cx="753835" cy="308605"/>
              <a:chOff x="2053" y="432"/>
              <a:chExt cx="1056" cy="768"/>
            </a:xfrm>
            <a:solidFill>
              <a:schemeClr val="bg1"/>
            </a:solidFill>
          </p:grpSpPr>
          <p:sp>
            <p:nvSpPr>
              <p:cNvPr id="32" name="Rectangle 7"/>
              <p:cNvSpPr>
                <a:spLocks noChangeArrowheads="1"/>
              </p:cNvSpPr>
              <p:nvPr/>
            </p:nvSpPr>
            <p:spPr bwMode="auto">
              <a:xfrm>
                <a:off x="2053" y="432"/>
                <a:ext cx="1056" cy="480"/>
              </a:xfrm>
              <a:prstGeom prst="rect">
                <a:avLst/>
              </a:prstGeom>
              <a:grpFill/>
              <a:ln w="9525">
                <a:noFill/>
                <a:miter lim="800000"/>
                <a:headEnd/>
                <a:tailEnd/>
              </a:ln>
            </p:spPr>
            <p:txBody>
              <a:bodyPr wrap="none" lIns="0" tIns="0" rIns="0" bIns="0" anchor="ctr"/>
              <a:lstStyle/>
              <a:p>
                <a:pPr algn="ctr" eaLnBrk="0" hangingPunct="0">
                  <a:buFont typeface="Wingdings" pitchFamily="2" charset="2"/>
                  <a:buNone/>
                </a:pPr>
                <a:r>
                  <a:rPr lang="de-DE" sz="2400" dirty="0" err="1" smtClean="0">
                    <a:solidFill>
                      <a:srgbClr val="002060"/>
                    </a:solidFill>
                    <a:latin typeface="+mn-lt"/>
                  </a:rPr>
                  <a:t>law</a:t>
                </a:r>
                <a:endParaRPr lang="de-DE" sz="2400" dirty="0">
                  <a:solidFill>
                    <a:srgbClr val="002060"/>
                  </a:solidFill>
                  <a:latin typeface="+mn-lt"/>
                </a:endParaRPr>
              </a:p>
            </p:txBody>
          </p:sp>
          <p:sp>
            <p:nvSpPr>
              <p:cNvPr id="33" name="AutoShape 8"/>
              <p:cNvSpPr>
                <a:spLocks noChangeArrowheads="1"/>
              </p:cNvSpPr>
              <p:nvPr/>
            </p:nvSpPr>
            <p:spPr bwMode="auto">
              <a:xfrm>
                <a:off x="2736" y="960"/>
                <a:ext cx="96" cy="240"/>
              </a:xfrm>
              <a:prstGeom prst="downArrow">
                <a:avLst>
                  <a:gd name="adj1" fmla="val 50000"/>
                  <a:gd name="adj2" fmla="val 62500"/>
                </a:avLst>
              </a:prstGeom>
              <a:grpFill/>
              <a:ln w="9525">
                <a:noFill/>
                <a:miter lim="800000"/>
                <a:headEnd/>
                <a:tailEnd/>
              </a:ln>
            </p:spPr>
            <p:txBody>
              <a:bodyPr wrap="none" lIns="0" tIns="0" rIns="0" bIns="0" anchor="ctr"/>
              <a:lstStyle/>
              <a:p>
                <a:pPr algn="ctr" eaLnBrk="0" hangingPunct="0"/>
                <a:endParaRPr lang="de-DE" dirty="0">
                  <a:solidFill>
                    <a:srgbClr val="002060"/>
                  </a:solidFill>
                  <a:latin typeface="+mn-lt"/>
                </a:endParaRPr>
              </a:p>
            </p:txBody>
          </p:sp>
        </p:grpSp>
        <p:grpSp>
          <p:nvGrpSpPr>
            <p:cNvPr id="4" name="Group 9"/>
            <p:cNvGrpSpPr>
              <a:grpSpLocks/>
            </p:cNvGrpSpPr>
            <p:nvPr/>
          </p:nvGrpSpPr>
          <p:grpSpPr bwMode="auto">
            <a:xfrm>
              <a:off x="7481129" y="4325243"/>
              <a:ext cx="753835" cy="327893"/>
              <a:chOff x="2256" y="2304"/>
              <a:chExt cx="1056" cy="816"/>
            </a:xfrm>
            <a:solidFill>
              <a:schemeClr val="bg1"/>
            </a:solidFill>
          </p:grpSpPr>
          <p:sp>
            <p:nvSpPr>
              <p:cNvPr id="30" name="Rectangle 10"/>
              <p:cNvSpPr>
                <a:spLocks noChangeArrowheads="1"/>
              </p:cNvSpPr>
              <p:nvPr/>
            </p:nvSpPr>
            <p:spPr bwMode="auto">
              <a:xfrm>
                <a:off x="2256" y="2640"/>
                <a:ext cx="1056" cy="480"/>
              </a:xfrm>
              <a:prstGeom prst="rect">
                <a:avLst/>
              </a:prstGeom>
              <a:grpFill/>
              <a:ln w="9525">
                <a:noFill/>
                <a:miter lim="800000"/>
                <a:headEnd/>
                <a:tailEnd/>
              </a:ln>
            </p:spPr>
            <p:txBody>
              <a:bodyPr wrap="none" lIns="0" tIns="0" rIns="0" bIns="0" anchor="ctr"/>
              <a:lstStyle/>
              <a:p>
                <a:pPr algn="ctr" eaLnBrk="0" hangingPunct="0">
                  <a:buFont typeface="Wingdings" pitchFamily="2" charset="2"/>
                  <a:buNone/>
                </a:pPr>
                <a:r>
                  <a:rPr lang="de-DE" sz="2400" dirty="0" err="1" smtClean="0">
                    <a:solidFill>
                      <a:srgbClr val="002060"/>
                    </a:solidFill>
                    <a:latin typeface="+mn-lt"/>
                  </a:rPr>
                  <a:t>technology</a:t>
                </a:r>
                <a:endParaRPr lang="de-DE" sz="2400" dirty="0">
                  <a:solidFill>
                    <a:srgbClr val="002060"/>
                  </a:solidFill>
                  <a:latin typeface="+mn-lt"/>
                </a:endParaRPr>
              </a:p>
            </p:txBody>
          </p:sp>
          <p:sp>
            <p:nvSpPr>
              <p:cNvPr id="31" name="AutoShape 11"/>
              <p:cNvSpPr>
                <a:spLocks noChangeArrowheads="1"/>
              </p:cNvSpPr>
              <p:nvPr/>
            </p:nvSpPr>
            <p:spPr bwMode="auto">
              <a:xfrm flipV="1">
                <a:off x="2784" y="2304"/>
                <a:ext cx="96" cy="240"/>
              </a:xfrm>
              <a:prstGeom prst="downArrow">
                <a:avLst>
                  <a:gd name="adj1" fmla="val 50000"/>
                  <a:gd name="adj2" fmla="val 62500"/>
                </a:avLst>
              </a:prstGeom>
              <a:grpFill/>
              <a:ln w="9525">
                <a:noFill/>
                <a:miter lim="800000"/>
                <a:headEnd/>
                <a:tailEnd/>
              </a:ln>
            </p:spPr>
            <p:txBody>
              <a:bodyPr wrap="none" lIns="0" tIns="0" rIns="0" bIns="0" anchor="ctr"/>
              <a:lstStyle/>
              <a:p>
                <a:pPr algn="ctr" eaLnBrk="0" hangingPunct="0"/>
                <a:endParaRPr lang="de-DE" dirty="0">
                  <a:solidFill>
                    <a:srgbClr val="002060"/>
                  </a:solidFill>
                  <a:latin typeface="+mn-lt"/>
                </a:endParaRPr>
              </a:p>
            </p:txBody>
          </p:sp>
        </p:grpSp>
        <p:sp>
          <p:nvSpPr>
            <p:cNvPr id="28" name="Rectangle 13"/>
            <p:cNvSpPr>
              <a:spLocks noChangeArrowheads="1"/>
            </p:cNvSpPr>
            <p:nvPr/>
          </p:nvSpPr>
          <p:spPr bwMode="auto">
            <a:xfrm>
              <a:off x="6444208" y="3933056"/>
              <a:ext cx="720080" cy="426744"/>
            </a:xfrm>
            <a:prstGeom prst="rect">
              <a:avLst/>
            </a:prstGeom>
            <a:solidFill>
              <a:schemeClr val="bg1"/>
            </a:solidFill>
            <a:ln w="9525">
              <a:noFill/>
              <a:miter lim="800000"/>
              <a:headEnd/>
              <a:tailEnd/>
            </a:ln>
          </p:spPr>
          <p:txBody>
            <a:bodyPr wrap="none" lIns="0" tIns="0" rIns="0" bIns="0" anchor="ctr"/>
            <a:lstStyle/>
            <a:p>
              <a:pPr algn="ctr" eaLnBrk="0" hangingPunct="0">
                <a:buFont typeface="Wingdings" pitchFamily="2" charset="2"/>
                <a:buNone/>
              </a:pPr>
              <a:r>
                <a:rPr lang="de-DE" sz="2400" dirty="0" err="1" smtClean="0">
                  <a:solidFill>
                    <a:srgbClr val="002060"/>
                  </a:solidFill>
                </a:rPr>
                <a:t>norms</a:t>
              </a:r>
              <a:endParaRPr lang="de-DE" sz="2400" dirty="0">
                <a:solidFill>
                  <a:srgbClr val="002060"/>
                </a:solidFill>
                <a:latin typeface="+mn-lt"/>
              </a:endParaRPr>
            </a:p>
          </p:txBody>
        </p:sp>
        <p:sp>
          <p:nvSpPr>
            <p:cNvPr id="26" name="Rectangle 16"/>
            <p:cNvSpPr>
              <a:spLocks noChangeArrowheads="1"/>
            </p:cNvSpPr>
            <p:nvPr/>
          </p:nvSpPr>
          <p:spPr bwMode="auto">
            <a:xfrm>
              <a:off x="8244408" y="3956202"/>
              <a:ext cx="547544" cy="192878"/>
            </a:xfrm>
            <a:prstGeom prst="rect">
              <a:avLst/>
            </a:prstGeom>
            <a:solidFill>
              <a:schemeClr val="bg1"/>
            </a:solidFill>
            <a:ln w="9525">
              <a:noFill/>
              <a:miter lim="800000"/>
              <a:headEnd/>
              <a:tailEnd/>
            </a:ln>
          </p:spPr>
          <p:txBody>
            <a:bodyPr wrap="none" lIns="0" tIns="0" rIns="0" bIns="0" anchor="ctr"/>
            <a:lstStyle/>
            <a:p>
              <a:pPr algn="ctr" eaLnBrk="0" hangingPunct="0">
                <a:buFont typeface="Wingdings" pitchFamily="2" charset="2"/>
                <a:buNone/>
              </a:pPr>
              <a:r>
                <a:rPr lang="de-DE" sz="2400" dirty="0" err="1" smtClean="0">
                  <a:solidFill>
                    <a:srgbClr val="002060"/>
                  </a:solidFill>
                </a:rPr>
                <a:t>m</a:t>
              </a:r>
              <a:r>
                <a:rPr lang="de-DE" sz="2400" dirty="0" err="1" smtClean="0">
                  <a:solidFill>
                    <a:srgbClr val="002060"/>
                  </a:solidFill>
                  <a:latin typeface="+mn-lt"/>
                </a:rPr>
                <a:t>arket</a:t>
              </a:r>
              <a:endParaRPr lang="de-DE" sz="2400" dirty="0">
                <a:solidFill>
                  <a:srgbClr val="002060"/>
                </a:solidFill>
                <a:latin typeface="+mn-lt"/>
              </a:endParaRPr>
            </a:p>
          </p:txBody>
        </p:sp>
      </p:grpSp>
      <p:sp>
        <p:nvSpPr>
          <p:cNvPr id="27" name="AutoShape 17"/>
          <p:cNvSpPr>
            <a:spLocks noChangeArrowheads="1"/>
          </p:cNvSpPr>
          <p:nvPr/>
        </p:nvSpPr>
        <p:spPr bwMode="auto">
          <a:xfrm rot="5400000" flipH="1">
            <a:off x="8267593" y="2744745"/>
            <a:ext cx="77553" cy="124442"/>
          </a:xfrm>
          <a:prstGeom prst="downArrow">
            <a:avLst>
              <a:gd name="adj1" fmla="val 50000"/>
              <a:gd name="adj2" fmla="val 62500"/>
            </a:avLst>
          </a:prstGeom>
          <a:solidFill>
            <a:schemeClr val="bg1"/>
          </a:solidFill>
          <a:ln w="9525">
            <a:noFill/>
            <a:miter lim="800000"/>
            <a:headEnd/>
            <a:tailEnd/>
          </a:ln>
        </p:spPr>
        <p:txBody>
          <a:bodyPr wrap="none" lIns="0" tIns="0" rIns="0" bIns="0" anchor="ctr"/>
          <a:lstStyle/>
          <a:p>
            <a:pPr algn="ctr" eaLnBrk="0" hangingPunct="0"/>
            <a:endParaRPr lang="de-DE" dirty="0">
              <a:solidFill>
                <a:srgbClr val="002060"/>
              </a:solidFill>
              <a:latin typeface="+mn-lt"/>
            </a:endParaRPr>
          </a:p>
        </p:txBody>
      </p:sp>
      <p:sp>
        <p:nvSpPr>
          <p:cNvPr id="35" name="Textfeld 34"/>
          <p:cNvSpPr txBox="1"/>
          <p:nvPr/>
        </p:nvSpPr>
        <p:spPr>
          <a:xfrm>
            <a:off x="395536" y="260648"/>
            <a:ext cx="7056784" cy="523220"/>
          </a:xfrm>
          <a:prstGeom prst="rect">
            <a:avLst/>
          </a:prstGeom>
          <a:noFill/>
        </p:spPr>
        <p:txBody>
          <a:bodyPr wrap="square" rtlCol="0">
            <a:spAutoFit/>
          </a:bodyPr>
          <a:lstStyle/>
          <a:p>
            <a:pPr marL="0" lvl="1"/>
            <a:r>
              <a:rPr lang="de-DE" sz="2800" b="1" dirty="0" smtClean="0">
                <a:solidFill>
                  <a:srgbClr val="002060"/>
                </a:solidFill>
                <a:latin typeface="Calibri" pitchFamily="34" charset="0"/>
              </a:rPr>
              <a:t>Information </a:t>
            </a:r>
            <a:r>
              <a:rPr lang="de-DE" sz="2800" b="1" dirty="0" err="1" smtClean="0">
                <a:solidFill>
                  <a:srgbClr val="002060"/>
                </a:solidFill>
                <a:latin typeface="Calibri" pitchFamily="34" charset="0"/>
              </a:rPr>
              <a:t>ethics</a:t>
            </a:r>
            <a:r>
              <a:rPr lang="de-DE" sz="2800" b="1" dirty="0" smtClean="0">
                <a:solidFill>
                  <a:srgbClr val="002060"/>
                </a:solidFill>
                <a:latin typeface="Calibri" pitchFamily="34" charset="0"/>
              </a:rPr>
              <a:t> checklist </a:t>
            </a:r>
            <a:r>
              <a:rPr lang="de-DE" sz="2800" b="1" dirty="0" err="1" smtClean="0">
                <a:solidFill>
                  <a:srgbClr val="002060"/>
                </a:solidFill>
                <a:latin typeface="Calibri" pitchFamily="34" charset="0"/>
              </a:rPr>
              <a:t>for</a:t>
            </a:r>
            <a:r>
              <a:rPr lang="de-DE" sz="2800" b="1" dirty="0" smtClean="0">
                <a:solidFill>
                  <a:srgbClr val="002060"/>
                </a:solidFill>
                <a:latin typeface="Calibri" pitchFamily="34" charset="0"/>
              </a:rPr>
              <a:t> </a:t>
            </a:r>
            <a:r>
              <a:rPr lang="de-DE" sz="2800" b="1" dirty="0" err="1" smtClean="0">
                <a:solidFill>
                  <a:srgbClr val="002060"/>
                </a:solidFill>
                <a:latin typeface="Calibri" pitchFamily="34" charset="0"/>
              </a:rPr>
              <a:t>discourse</a:t>
            </a:r>
            <a:endParaRPr lang="en-US" sz="28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251520" y="980728"/>
            <a:ext cx="7200800" cy="5632311"/>
          </a:xfrm>
          <a:prstGeom prst="rect">
            <a:avLst/>
          </a:prstGeom>
          <a:noFill/>
        </p:spPr>
        <p:txBody>
          <a:bodyPr wrap="square" rtlCol="0">
            <a:spAutoFit/>
          </a:bodyPr>
          <a:lstStyle/>
          <a:p>
            <a:pPr lvl="0">
              <a:lnSpc>
                <a:spcPct val="150000"/>
              </a:lnSpc>
              <a:buFont typeface="Wingdings" pitchFamily="2" charset="2"/>
              <a:buChar char="§"/>
            </a:pPr>
            <a:r>
              <a:rPr lang="de-DE" sz="2000" dirty="0" smtClean="0">
                <a:solidFill>
                  <a:srgbClr val="002060"/>
                </a:solidFill>
              </a:rPr>
              <a:t>Who </a:t>
            </a:r>
            <a:r>
              <a:rPr lang="de-DE" sz="2000" dirty="0" err="1" smtClean="0">
                <a:solidFill>
                  <a:srgbClr val="002060"/>
                </a:solidFill>
              </a:rPr>
              <a:t>are</a:t>
            </a:r>
            <a:r>
              <a:rPr lang="de-DE" sz="2000" dirty="0" smtClean="0">
                <a:solidFill>
                  <a:srgbClr val="002060"/>
                </a:solidFill>
              </a:rPr>
              <a:t> </a:t>
            </a:r>
            <a:r>
              <a:rPr lang="de-DE" sz="2000" dirty="0" err="1" smtClean="0">
                <a:solidFill>
                  <a:srgbClr val="002060"/>
                </a:solidFill>
              </a:rPr>
              <a:t>the</a:t>
            </a:r>
            <a:r>
              <a:rPr lang="de-DE" sz="2000" dirty="0" smtClean="0">
                <a:solidFill>
                  <a:srgbClr val="002060"/>
                </a:solidFill>
              </a:rPr>
              <a:t> </a:t>
            </a:r>
            <a:r>
              <a:rPr lang="de-DE" sz="2000" b="1" dirty="0" err="1" smtClean="0">
                <a:solidFill>
                  <a:srgbClr val="002060"/>
                </a:solidFill>
              </a:rPr>
              <a:t>actors</a:t>
            </a:r>
            <a:r>
              <a:rPr lang="de-DE" sz="2000" dirty="0" smtClean="0">
                <a:solidFill>
                  <a:srgbClr val="002060"/>
                </a:solidFill>
              </a:rPr>
              <a:t> in </a:t>
            </a:r>
            <a:r>
              <a:rPr lang="de-DE" sz="2000" dirty="0" err="1" smtClean="0">
                <a:solidFill>
                  <a:srgbClr val="002060"/>
                </a:solidFill>
              </a:rPr>
              <a:t>the</a:t>
            </a:r>
            <a:r>
              <a:rPr lang="de-DE" sz="2000" dirty="0" smtClean="0">
                <a:solidFill>
                  <a:srgbClr val="002060"/>
                </a:solidFill>
              </a:rPr>
              <a:t> </a:t>
            </a:r>
            <a:r>
              <a:rPr lang="de-DE" sz="2000" dirty="0" err="1" smtClean="0">
                <a:solidFill>
                  <a:srgbClr val="002060"/>
                </a:solidFill>
              </a:rPr>
              <a:t>case</a:t>
            </a:r>
            <a:r>
              <a:rPr lang="de-DE" sz="2000" dirty="0" smtClean="0">
                <a:solidFill>
                  <a:srgbClr val="002060"/>
                </a:solidFill>
              </a:rPr>
              <a:t>?</a:t>
            </a:r>
          </a:p>
          <a:p>
            <a:pPr lvl="0">
              <a:lnSpc>
                <a:spcPct val="150000"/>
              </a:lnSpc>
              <a:buFont typeface="Wingdings" pitchFamily="2" charset="2"/>
              <a:buChar char="§"/>
            </a:pPr>
            <a:r>
              <a:rPr lang="de-DE" sz="2000" dirty="0" err="1" smtClean="0">
                <a:solidFill>
                  <a:srgbClr val="002060"/>
                </a:solidFill>
              </a:rPr>
              <a:t>What</a:t>
            </a:r>
            <a:r>
              <a:rPr lang="de-DE" sz="2000" dirty="0" smtClean="0">
                <a:solidFill>
                  <a:srgbClr val="002060"/>
                </a:solidFill>
              </a:rPr>
              <a:t> </a:t>
            </a:r>
            <a:r>
              <a:rPr lang="de-DE" sz="2000" dirty="0" err="1" smtClean="0">
                <a:solidFill>
                  <a:srgbClr val="002060"/>
                </a:solidFill>
              </a:rPr>
              <a:t>are</a:t>
            </a:r>
            <a:r>
              <a:rPr lang="de-DE" sz="2000" dirty="0" smtClean="0">
                <a:solidFill>
                  <a:srgbClr val="002060"/>
                </a:solidFill>
              </a:rPr>
              <a:t> </a:t>
            </a:r>
            <a:r>
              <a:rPr lang="de-DE" sz="2000" dirty="0" err="1" smtClean="0">
                <a:solidFill>
                  <a:srgbClr val="002060"/>
                </a:solidFill>
              </a:rPr>
              <a:t>the</a:t>
            </a:r>
            <a:r>
              <a:rPr lang="de-DE" sz="2000" dirty="0" smtClean="0">
                <a:solidFill>
                  <a:srgbClr val="002060"/>
                </a:solidFill>
              </a:rPr>
              <a:t> different </a:t>
            </a:r>
            <a:r>
              <a:rPr lang="de-DE" sz="2000" dirty="0" err="1" smtClean="0">
                <a:solidFill>
                  <a:srgbClr val="002060"/>
                </a:solidFill>
              </a:rPr>
              <a:t>actors</a:t>
            </a:r>
            <a:r>
              <a:rPr lang="de-DE" sz="2000" dirty="0" smtClean="0">
                <a:solidFill>
                  <a:srgbClr val="002060"/>
                </a:solidFill>
              </a:rPr>
              <a:t>´ </a:t>
            </a:r>
            <a:r>
              <a:rPr lang="de-DE" sz="2000" b="1" dirty="0" err="1" smtClean="0">
                <a:solidFill>
                  <a:srgbClr val="002060"/>
                </a:solidFill>
              </a:rPr>
              <a:t>interests</a:t>
            </a:r>
            <a:r>
              <a:rPr lang="de-DE" sz="2000" dirty="0" smtClean="0">
                <a:solidFill>
                  <a:srgbClr val="002060"/>
                </a:solidFill>
              </a:rPr>
              <a:t>?</a:t>
            </a:r>
          </a:p>
          <a:p>
            <a:pPr lvl="0">
              <a:lnSpc>
                <a:spcPct val="150000"/>
              </a:lnSpc>
              <a:buFont typeface="Wingdings" pitchFamily="2" charset="2"/>
              <a:buChar char="§"/>
            </a:pPr>
            <a:r>
              <a:rPr lang="de-DE" sz="2000" dirty="0" err="1" smtClean="0">
                <a:solidFill>
                  <a:srgbClr val="002060"/>
                </a:solidFill>
              </a:rPr>
              <a:t>What</a:t>
            </a:r>
            <a:r>
              <a:rPr lang="de-DE" sz="2000" dirty="0" smtClean="0">
                <a:solidFill>
                  <a:srgbClr val="002060"/>
                </a:solidFill>
              </a:rPr>
              <a:t> </a:t>
            </a:r>
            <a:r>
              <a:rPr lang="de-DE" sz="2000" dirty="0" err="1" smtClean="0">
                <a:solidFill>
                  <a:srgbClr val="002060"/>
                </a:solidFill>
              </a:rPr>
              <a:t>are</a:t>
            </a:r>
            <a:r>
              <a:rPr lang="de-DE" sz="2000" dirty="0" smtClean="0">
                <a:solidFill>
                  <a:srgbClr val="002060"/>
                </a:solidFill>
              </a:rPr>
              <a:t> </a:t>
            </a:r>
            <a:r>
              <a:rPr lang="de-DE" sz="2000" dirty="0" err="1" smtClean="0">
                <a:solidFill>
                  <a:srgbClr val="002060"/>
                </a:solidFill>
              </a:rPr>
              <a:t>the</a:t>
            </a:r>
            <a:r>
              <a:rPr lang="de-DE" sz="2000" dirty="0" smtClean="0">
                <a:solidFill>
                  <a:srgbClr val="002060"/>
                </a:solidFill>
              </a:rPr>
              <a:t> </a:t>
            </a:r>
            <a:r>
              <a:rPr lang="de-DE" sz="2000" b="1" dirty="0" err="1" smtClean="0">
                <a:solidFill>
                  <a:srgbClr val="002060"/>
                </a:solidFill>
              </a:rPr>
              <a:t>conflicts</a:t>
            </a:r>
            <a:r>
              <a:rPr lang="de-DE" sz="2000" dirty="0" smtClean="0">
                <a:solidFill>
                  <a:srgbClr val="002060"/>
                </a:solidFill>
              </a:rPr>
              <a:t> in </a:t>
            </a:r>
            <a:r>
              <a:rPr lang="de-DE" sz="2000" dirty="0" err="1" smtClean="0">
                <a:solidFill>
                  <a:srgbClr val="002060"/>
                </a:solidFill>
              </a:rPr>
              <a:t>the</a:t>
            </a:r>
            <a:r>
              <a:rPr lang="de-DE" sz="2000" dirty="0" smtClean="0">
                <a:solidFill>
                  <a:srgbClr val="002060"/>
                </a:solidFill>
              </a:rPr>
              <a:t> </a:t>
            </a:r>
            <a:r>
              <a:rPr lang="de-DE" sz="2000" dirty="0" err="1" smtClean="0">
                <a:solidFill>
                  <a:srgbClr val="002060"/>
                </a:solidFill>
              </a:rPr>
              <a:t>case</a:t>
            </a:r>
            <a:r>
              <a:rPr lang="de-DE" sz="2000" dirty="0" smtClean="0">
                <a:solidFill>
                  <a:srgbClr val="002060"/>
                </a:solidFill>
              </a:rPr>
              <a:t> </a:t>
            </a:r>
            <a:r>
              <a:rPr lang="de-DE" sz="2000" dirty="0" err="1" smtClean="0">
                <a:solidFill>
                  <a:srgbClr val="002060"/>
                </a:solidFill>
              </a:rPr>
              <a:t>which</a:t>
            </a:r>
            <a:r>
              <a:rPr lang="de-DE" sz="2000" dirty="0" smtClean="0">
                <a:solidFill>
                  <a:srgbClr val="002060"/>
                </a:solidFill>
              </a:rPr>
              <a:t> </a:t>
            </a:r>
            <a:r>
              <a:rPr lang="de-DE" sz="2000" dirty="0" err="1" smtClean="0">
                <a:solidFill>
                  <a:srgbClr val="002060"/>
                </a:solidFill>
              </a:rPr>
              <a:t>may</a:t>
            </a:r>
            <a:r>
              <a:rPr lang="de-DE" sz="2000" dirty="0" smtClean="0">
                <a:solidFill>
                  <a:srgbClr val="002060"/>
                </a:solidFill>
              </a:rPr>
              <a:t> </a:t>
            </a:r>
            <a:r>
              <a:rPr lang="de-DE" sz="2000" dirty="0" err="1" smtClean="0">
                <a:solidFill>
                  <a:srgbClr val="002060"/>
                </a:solidFill>
              </a:rPr>
              <a:t>lead</a:t>
            </a:r>
            <a:r>
              <a:rPr lang="de-DE" sz="2000" dirty="0" smtClean="0">
                <a:solidFill>
                  <a:srgbClr val="002060"/>
                </a:solidFill>
              </a:rPr>
              <a:t> </a:t>
            </a:r>
            <a:r>
              <a:rPr lang="de-DE" sz="2000" dirty="0" err="1" smtClean="0">
                <a:solidFill>
                  <a:srgbClr val="002060"/>
                </a:solidFill>
              </a:rPr>
              <a:t>to</a:t>
            </a:r>
            <a:r>
              <a:rPr lang="de-DE" sz="2000" dirty="0" smtClean="0">
                <a:solidFill>
                  <a:srgbClr val="002060"/>
                </a:solidFill>
              </a:rPr>
              <a:t> </a:t>
            </a:r>
            <a:r>
              <a:rPr lang="de-DE" sz="2000" dirty="0" err="1" smtClean="0">
                <a:solidFill>
                  <a:srgbClr val="002060"/>
                </a:solidFill>
              </a:rPr>
              <a:t>dilemmas</a:t>
            </a:r>
            <a:r>
              <a:rPr lang="de-DE" sz="2000" dirty="0" smtClean="0">
                <a:solidFill>
                  <a:srgbClr val="002060"/>
                </a:solidFill>
              </a:rPr>
              <a:t>?</a:t>
            </a:r>
            <a:br>
              <a:rPr lang="de-DE" sz="2000" dirty="0" smtClean="0">
                <a:solidFill>
                  <a:srgbClr val="002060"/>
                </a:solidFill>
              </a:rPr>
            </a:br>
            <a:endParaRPr lang="de-DE" sz="2000" dirty="0" smtClean="0">
              <a:solidFill>
                <a:srgbClr val="002060"/>
              </a:solidFill>
            </a:endParaRPr>
          </a:p>
          <a:p>
            <a:pPr>
              <a:lnSpc>
                <a:spcPct val="150000"/>
              </a:lnSpc>
              <a:buFont typeface="Wingdings" pitchFamily="2" charset="2"/>
              <a:buChar char="§"/>
            </a:pPr>
            <a:r>
              <a:rPr lang="de-DE" sz="2000" dirty="0" err="1" smtClean="0">
                <a:solidFill>
                  <a:srgbClr val="002060"/>
                </a:solidFill>
              </a:rPr>
              <a:t>Which</a:t>
            </a:r>
            <a:r>
              <a:rPr lang="de-DE" sz="2000" dirty="0" smtClean="0">
                <a:solidFill>
                  <a:srgbClr val="002060"/>
                </a:solidFill>
              </a:rPr>
              <a:t> </a:t>
            </a:r>
            <a:r>
              <a:rPr lang="de-DE" sz="2000" b="1" dirty="0" err="1" smtClean="0">
                <a:solidFill>
                  <a:srgbClr val="002060"/>
                </a:solidFill>
              </a:rPr>
              <a:t>ethically</a:t>
            </a:r>
            <a:r>
              <a:rPr lang="de-DE" sz="2000" b="1" dirty="0" smtClean="0">
                <a:solidFill>
                  <a:srgbClr val="002060"/>
                </a:solidFill>
              </a:rPr>
              <a:t> </a:t>
            </a:r>
            <a:r>
              <a:rPr lang="de-DE" sz="2000" b="1" dirty="0" err="1" smtClean="0">
                <a:solidFill>
                  <a:srgbClr val="002060"/>
                </a:solidFill>
              </a:rPr>
              <a:t>based</a:t>
            </a:r>
            <a:r>
              <a:rPr lang="de-DE" sz="2000" b="1" dirty="0" smtClean="0">
                <a:solidFill>
                  <a:srgbClr val="002060"/>
                </a:solidFill>
              </a:rPr>
              <a:t> </a:t>
            </a:r>
            <a:r>
              <a:rPr lang="de-DE" sz="2000" b="1" dirty="0" err="1" smtClean="0">
                <a:solidFill>
                  <a:srgbClr val="002060"/>
                </a:solidFill>
              </a:rPr>
              <a:t>theories</a:t>
            </a:r>
            <a:r>
              <a:rPr lang="de-DE" sz="2000" b="1" dirty="0" smtClean="0">
                <a:solidFill>
                  <a:srgbClr val="002060"/>
                </a:solidFill>
              </a:rPr>
              <a:t> </a:t>
            </a:r>
            <a:r>
              <a:rPr lang="de-DE" sz="2000" dirty="0" err="1" smtClean="0">
                <a:solidFill>
                  <a:srgbClr val="002060"/>
                </a:solidFill>
              </a:rPr>
              <a:t>can</a:t>
            </a:r>
            <a:r>
              <a:rPr lang="de-DE" sz="2000" dirty="0" smtClean="0">
                <a:solidFill>
                  <a:srgbClr val="002060"/>
                </a:solidFill>
              </a:rPr>
              <a:t> </a:t>
            </a:r>
            <a:r>
              <a:rPr lang="de-DE" sz="2000" dirty="0" err="1" smtClean="0">
                <a:solidFill>
                  <a:srgbClr val="002060"/>
                </a:solidFill>
              </a:rPr>
              <a:t>be</a:t>
            </a:r>
            <a:r>
              <a:rPr lang="de-DE" sz="2000" dirty="0" smtClean="0">
                <a:solidFill>
                  <a:srgbClr val="002060"/>
                </a:solidFill>
              </a:rPr>
              <a:t> </a:t>
            </a:r>
            <a:r>
              <a:rPr lang="de-DE" sz="2000" dirty="0" err="1" smtClean="0">
                <a:solidFill>
                  <a:srgbClr val="002060"/>
                </a:solidFill>
              </a:rPr>
              <a:t>applied</a:t>
            </a:r>
            <a:r>
              <a:rPr lang="de-DE" sz="2000" dirty="0" smtClean="0">
                <a:solidFill>
                  <a:srgbClr val="002060"/>
                </a:solidFill>
              </a:rPr>
              <a:t> </a:t>
            </a:r>
            <a:r>
              <a:rPr lang="de-DE" sz="2000" dirty="0" err="1" smtClean="0">
                <a:solidFill>
                  <a:srgbClr val="002060"/>
                </a:solidFill>
              </a:rPr>
              <a:t>to</a:t>
            </a:r>
            <a:r>
              <a:rPr lang="de-DE" sz="2000" dirty="0" smtClean="0">
                <a:solidFill>
                  <a:srgbClr val="002060"/>
                </a:solidFill>
              </a:rPr>
              <a:t> </a:t>
            </a:r>
            <a:r>
              <a:rPr lang="de-DE" sz="2000" dirty="0" err="1" smtClean="0">
                <a:solidFill>
                  <a:srgbClr val="002060"/>
                </a:solidFill>
              </a:rPr>
              <a:t>the</a:t>
            </a:r>
            <a:r>
              <a:rPr lang="de-DE" sz="2000" dirty="0" smtClean="0">
                <a:solidFill>
                  <a:srgbClr val="002060"/>
                </a:solidFill>
              </a:rPr>
              <a:t> </a:t>
            </a:r>
            <a:r>
              <a:rPr lang="de-DE" sz="2000" dirty="0" err="1" smtClean="0">
                <a:solidFill>
                  <a:srgbClr val="002060"/>
                </a:solidFill>
              </a:rPr>
              <a:t>case</a:t>
            </a:r>
            <a:r>
              <a:rPr lang="de-DE" sz="2000" dirty="0" smtClean="0">
                <a:solidFill>
                  <a:srgbClr val="002060"/>
                </a:solidFill>
              </a:rPr>
              <a:t>?</a:t>
            </a:r>
          </a:p>
          <a:p>
            <a:pPr>
              <a:lnSpc>
                <a:spcPct val="150000"/>
              </a:lnSpc>
              <a:buFont typeface="Wingdings" pitchFamily="2" charset="2"/>
              <a:buChar char="§"/>
            </a:pPr>
            <a:r>
              <a:rPr lang="de-DE" sz="2000" dirty="0" smtClean="0">
                <a:solidFill>
                  <a:srgbClr val="002060"/>
                </a:solidFill>
              </a:rPr>
              <a:t>Can </a:t>
            </a:r>
            <a:r>
              <a:rPr lang="de-DE" sz="2000" b="1" dirty="0" smtClean="0">
                <a:solidFill>
                  <a:srgbClr val="002060"/>
                </a:solidFill>
              </a:rPr>
              <a:t>professional </a:t>
            </a:r>
            <a:r>
              <a:rPr lang="de-DE" sz="2000" b="1" dirty="0" err="1" smtClean="0">
                <a:solidFill>
                  <a:srgbClr val="002060"/>
                </a:solidFill>
              </a:rPr>
              <a:t>ethical</a:t>
            </a:r>
            <a:r>
              <a:rPr lang="de-DE" sz="2000" b="1" dirty="0" smtClean="0">
                <a:solidFill>
                  <a:srgbClr val="002060"/>
                </a:solidFill>
              </a:rPr>
              <a:t> </a:t>
            </a:r>
            <a:r>
              <a:rPr lang="de-DE" sz="2000" b="1" dirty="0" err="1" smtClean="0">
                <a:solidFill>
                  <a:srgbClr val="002060"/>
                </a:solidFill>
              </a:rPr>
              <a:t>codes</a:t>
            </a:r>
            <a:r>
              <a:rPr lang="de-DE" sz="2000" b="1" dirty="0" smtClean="0">
                <a:solidFill>
                  <a:srgbClr val="002060"/>
                </a:solidFill>
              </a:rPr>
              <a:t> </a:t>
            </a:r>
            <a:r>
              <a:rPr lang="de-DE" sz="2000" b="1" dirty="0" err="1" smtClean="0">
                <a:solidFill>
                  <a:srgbClr val="002060"/>
                </a:solidFill>
              </a:rPr>
              <a:t>be</a:t>
            </a:r>
            <a:r>
              <a:rPr lang="de-DE" sz="2000" b="1" dirty="0" smtClean="0">
                <a:solidFill>
                  <a:srgbClr val="002060"/>
                </a:solidFill>
              </a:rPr>
              <a:t> </a:t>
            </a:r>
            <a:r>
              <a:rPr lang="de-DE" sz="2000" dirty="0" err="1" smtClean="0">
                <a:solidFill>
                  <a:srgbClr val="002060"/>
                </a:solidFill>
              </a:rPr>
              <a:t>applied</a:t>
            </a:r>
            <a:r>
              <a:rPr lang="de-DE" sz="2000" dirty="0" smtClean="0">
                <a:solidFill>
                  <a:srgbClr val="002060"/>
                </a:solidFill>
              </a:rPr>
              <a:t> </a:t>
            </a:r>
            <a:r>
              <a:rPr lang="de-DE" sz="2000" dirty="0" err="1" smtClean="0">
                <a:solidFill>
                  <a:srgbClr val="002060"/>
                </a:solidFill>
              </a:rPr>
              <a:t>to</a:t>
            </a:r>
            <a:r>
              <a:rPr lang="de-DE" sz="2000" dirty="0" smtClean="0">
                <a:solidFill>
                  <a:srgbClr val="002060"/>
                </a:solidFill>
              </a:rPr>
              <a:t> </a:t>
            </a:r>
            <a:r>
              <a:rPr lang="de-DE" sz="2000" dirty="0" err="1" smtClean="0">
                <a:solidFill>
                  <a:srgbClr val="002060"/>
                </a:solidFill>
              </a:rPr>
              <a:t>the</a:t>
            </a:r>
            <a:r>
              <a:rPr lang="de-DE" sz="2000" dirty="0" smtClean="0">
                <a:solidFill>
                  <a:srgbClr val="002060"/>
                </a:solidFill>
              </a:rPr>
              <a:t> </a:t>
            </a:r>
            <a:r>
              <a:rPr lang="de-DE" sz="2000" dirty="0" err="1" smtClean="0">
                <a:solidFill>
                  <a:srgbClr val="002060"/>
                </a:solidFill>
              </a:rPr>
              <a:t>case</a:t>
            </a:r>
            <a:r>
              <a:rPr lang="de-DE" sz="2000" dirty="0" smtClean="0">
                <a:solidFill>
                  <a:srgbClr val="002060"/>
                </a:solidFill>
              </a:rPr>
              <a:t>?</a:t>
            </a:r>
          </a:p>
          <a:p>
            <a:pPr>
              <a:lnSpc>
                <a:spcPct val="150000"/>
              </a:lnSpc>
              <a:buFont typeface="Wingdings" pitchFamily="2" charset="2"/>
              <a:buChar char="§"/>
            </a:pPr>
            <a:r>
              <a:rPr lang="de-DE" sz="2000" b="1" dirty="0" smtClean="0">
                <a:solidFill>
                  <a:srgbClr val="002060"/>
                </a:solidFill>
              </a:rPr>
              <a:t>Are </a:t>
            </a:r>
            <a:r>
              <a:rPr lang="de-DE" sz="2000" b="1" dirty="0" err="1" smtClean="0">
                <a:solidFill>
                  <a:srgbClr val="002060"/>
                </a:solidFill>
              </a:rPr>
              <a:t>there</a:t>
            </a:r>
            <a:r>
              <a:rPr lang="de-DE" sz="2000" b="1" dirty="0" smtClean="0">
                <a:solidFill>
                  <a:srgbClr val="002060"/>
                </a:solidFill>
              </a:rPr>
              <a:t> </a:t>
            </a:r>
            <a:r>
              <a:rPr lang="de-DE" sz="2000" b="1" dirty="0" err="1" smtClean="0">
                <a:solidFill>
                  <a:srgbClr val="002060"/>
                </a:solidFill>
              </a:rPr>
              <a:t>cultural</a:t>
            </a:r>
            <a:r>
              <a:rPr lang="de-DE" sz="2000" b="1" dirty="0" smtClean="0">
                <a:solidFill>
                  <a:srgbClr val="002060"/>
                </a:solidFill>
              </a:rPr>
              <a:t> </a:t>
            </a:r>
            <a:r>
              <a:rPr lang="de-DE" sz="2000" b="1" dirty="0" err="1" smtClean="0">
                <a:solidFill>
                  <a:srgbClr val="002060"/>
                </a:solidFill>
              </a:rPr>
              <a:t>differences</a:t>
            </a:r>
            <a:r>
              <a:rPr lang="de-DE" sz="2000" b="1" dirty="0" smtClean="0">
                <a:solidFill>
                  <a:srgbClr val="002060"/>
                </a:solidFill>
              </a:rPr>
              <a:t> </a:t>
            </a:r>
            <a:r>
              <a:rPr lang="de-DE" sz="2000" b="1" dirty="0" err="1" smtClean="0">
                <a:solidFill>
                  <a:srgbClr val="002060"/>
                </a:solidFill>
              </a:rPr>
              <a:t>involved</a:t>
            </a:r>
            <a:r>
              <a:rPr lang="de-DE" sz="2000" b="1" dirty="0" smtClean="0">
                <a:solidFill>
                  <a:srgbClr val="002060"/>
                </a:solidFill>
              </a:rPr>
              <a:t>?</a:t>
            </a:r>
          </a:p>
          <a:p>
            <a:pPr lvl="0">
              <a:lnSpc>
                <a:spcPct val="150000"/>
              </a:lnSpc>
            </a:pPr>
            <a:endParaRPr lang="de-DE" sz="2000" dirty="0" smtClean="0">
              <a:solidFill>
                <a:srgbClr val="002060"/>
              </a:solidFill>
            </a:endParaRPr>
          </a:p>
          <a:p>
            <a:pPr lvl="0">
              <a:lnSpc>
                <a:spcPct val="150000"/>
              </a:lnSpc>
              <a:buFont typeface="Wingdings" pitchFamily="2" charset="2"/>
              <a:buChar char="§"/>
            </a:pPr>
            <a:r>
              <a:rPr lang="de-DE" sz="2000" dirty="0" err="1" smtClean="0">
                <a:solidFill>
                  <a:srgbClr val="002060"/>
                </a:solidFill>
              </a:rPr>
              <a:t>Which</a:t>
            </a:r>
            <a:r>
              <a:rPr lang="de-DE" sz="2000" dirty="0" smtClean="0">
                <a:solidFill>
                  <a:srgbClr val="002060"/>
                </a:solidFill>
              </a:rPr>
              <a:t> </a:t>
            </a:r>
            <a:r>
              <a:rPr lang="de-DE" sz="2000" b="1" dirty="0" smtClean="0">
                <a:solidFill>
                  <a:srgbClr val="002060"/>
                </a:solidFill>
              </a:rPr>
              <a:t>legal </a:t>
            </a:r>
            <a:r>
              <a:rPr lang="de-DE" sz="2000" b="1" dirty="0" err="1" smtClean="0">
                <a:solidFill>
                  <a:srgbClr val="002060"/>
                </a:solidFill>
              </a:rPr>
              <a:t>constraints</a:t>
            </a:r>
            <a:r>
              <a:rPr lang="de-DE" sz="2000" b="1" dirty="0" smtClean="0">
                <a:solidFill>
                  <a:srgbClr val="002060"/>
                </a:solidFill>
              </a:rPr>
              <a:t> </a:t>
            </a:r>
            <a:r>
              <a:rPr lang="de-DE" sz="2000" dirty="0" err="1" smtClean="0">
                <a:solidFill>
                  <a:srgbClr val="002060"/>
                </a:solidFill>
              </a:rPr>
              <a:t>are</a:t>
            </a:r>
            <a:r>
              <a:rPr lang="de-DE" sz="2000" dirty="0" smtClean="0">
                <a:solidFill>
                  <a:srgbClr val="002060"/>
                </a:solidFill>
              </a:rPr>
              <a:t> </a:t>
            </a:r>
            <a:r>
              <a:rPr lang="de-DE" sz="2000" dirty="0" err="1" smtClean="0">
                <a:solidFill>
                  <a:srgbClr val="002060"/>
                </a:solidFill>
              </a:rPr>
              <a:t>involved</a:t>
            </a:r>
            <a:r>
              <a:rPr lang="de-DE" sz="2000" dirty="0" smtClean="0">
                <a:solidFill>
                  <a:srgbClr val="002060"/>
                </a:solidFill>
              </a:rPr>
              <a:t> in </a:t>
            </a:r>
            <a:r>
              <a:rPr lang="de-DE" sz="2000" dirty="0" err="1" smtClean="0">
                <a:solidFill>
                  <a:srgbClr val="002060"/>
                </a:solidFill>
              </a:rPr>
              <a:t>the</a:t>
            </a:r>
            <a:r>
              <a:rPr lang="de-DE" sz="2000" dirty="0" smtClean="0">
                <a:solidFill>
                  <a:srgbClr val="002060"/>
                </a:solidFill>
              </a:rPr>
              <a:t> </a:t>
            </a:r>
            <a:r>
              <a:rPr lang="de-DE" sz="2000" dirty="0" err="1" smtClean="0">
                <a:solidFill>
                  <a:srgbClr val="002060"/>
                </a:solidFill>
              </a:rPr>
              <a:t>case</a:t>
            </a:r>
            <a:r>
              <a:rPr lang="de-DE" sz="2000" dirty="0" smtClean="0">
                <a:solidFill>
                  <a:srgbClr val="002060"/>
                </a:solidFill>
              </a:rPr>
              <a:t>?</a:t>
            </a:r>
          </a:p>
          <a:p>
            <a:pPr marL="179388" lvl="0" indent="-179388">
              <a:lnSpc>
                <a:spcPct val="150000"/>
              </a:lnSpc>
              <a:buFont typeface="Wingdings" pitchFamily="2" charset="2"/>
              <a:buChar char="§"/>
            </a:pPr>
            <a:r>
              <a:rPr lang="de-DE" sz="2000" dirty="0" err="1" smtClean="0">
                <a:solidFill>
                  <a:srgbClr val="002060"/>
                </a:solidFill>
              </a:rPr>
              <a:t>To</a:t>
            </a:r>
            <a:r>
              <a:rPr lang="de-DE" sz="2000" dirty="0" smtClean="0">
                <a:solidFill>
                  <a:srgbClr val="002060"/>
                </a:solidFill>
              </a:rPr>
              <a:t> </a:t>
            </a:r>
            <a:r>
              <a:rPr lang="de-DE" sz="2000" dirty="0" err="1" smtClean="0">
                <a:solidFill>
                  <a:srgbClr val="002060"/>
                </a:solidFill>
              </a:rPr>
              <a:t>which</a:t>
            </a:r>
            <a:r>
              <a:rPr lang="de-DE" sz="2000" dirty="0" smtClean="0">
                <a:solidFill>
                  <a:srgbClr val="002060"/>
                </a:solidFill>
              </a:rPr>
              <a:t> </a:t>
            </a:r>
            <a:r>
              <a:rPr lang="de-DE" sz="2000" dirty="0" err="1" smtClean="0">
                <a:solidFill>
                  <a:srgbClr val="002060"/>
                </a:solidFill>
              </a:rPr>
              <a:t>extent</a:t>
            </a:r>
            <a:r>
              <a:rPr lang="de-DE" sz="2000" dirty="0" smtClean="0">
                <a:solidFill>
                  <a:srgbClr val="002060"/>
                </a:solidFill>
              </a:rPr>
              <a:t> </a:t>
            </a:r>
            <a:r>
              <a:rPr lang="de-DE" sz="2000" dirty="0" err="1" smtClean="0">
                <a:solidFill>
                  <a:srgbClr val="002060"/>
                </a:solidFill>
              </a:rPr>
              <a:t>is</a:t>
            </a:r>
            <a:r>
              <a:rPr lang="de-DE" sz="2000" dirty="0" smtClean="0">
                <a:solidFill>
                  <a:srgbClr val="002060"/>
                </a:solidFill>
              </a:rPr>
              <a:t> </a:t>
            </a:r>
            <a:r>
              <a:rPr lang="de-DE" sz="2000" dirty="0" err="1" smtClean="0">
                <a:solidFill>
                  <a:srgbClr val="002060"/>
                </a:solidFill>
              </a:rPr>
              <a:t>the</a:t>
            </a:r>
            <a:r>
              <a:rPr lang="de-DE" sz="2000" dirty="0" smtClean="0">
                <a:solidFill>
                  <a:srgbClr val="002060"/>
                </a:solidFill>
              </a:rPr>
              <a:t> </a:t>
            </a:r>
            <a:r>
              <a:rPr lang="de-DE" sz="2000" dirty="0" err="1" smtClean="0">
                <a:solidFill>
                  <a:srgbClr val="002060"/>
                </a:solidFill>
              </a:rPr>
              <a:t>case</a:t>
            </a:r>
            <a:r>
              <a:rPr lang="de-DE" sz="2000" dirty="0" smtClean="0">
                <a:solidFill>
                  <a:srgbClr val="002060"/>
                </a:solidFill>
              </a:rPr>
              <a:t> </a:t>
            </a:r>
            <a:r>
              <a:rPr lang="de-DE" sz="2000" dirty="0" err="1" smtClean="0">
                <a:solidFill>
                  <a:srgbClr val="002060"/>
                </a:solidFill>
              </a:rPr>
              <a:t>determined</a:t>
            </a:r>
            <a:r>
              <a:rPr lang="de-DE" sz="2000" dirty="0" smtClean="0">
                <a:solidFill>
                  <a:srgbClr val="002060"/>
                </a:solidFill>
              </a:rPr>
              <a:t> </a:t>
            </a:r>
            <a:r>
              <a:rPr lang="de-DE" sz="2000" dirty="0" err="1" smtClean="0">
                <a:solidFill>
                  <a:srgbClr val="002060"/>
                </a:solidFill>
              </a:rPr>
              <a:t>by</a:t>
            </a:r>
            <a:r>
              <a:rPr lang="de-DE" sz="2000" dirty="0" smtClean="0">
                <a:solidFill>
                  <a:srgbClr val="002060"/>
                </a:solidFill>
              </a:rPr>
              <a:t> </a:t>
            </a:r>
            <a:r>
              <a:rPr lang="de-DE" sz="2000" b="1" dirty="0" err="1" smtClean="0">
                <a:solidFill>
                  <a:srgbClr val="002060"/>
                </a:solidFill>
              </a:rPr>
              <a:t>information</a:t>
            </a:r>
            <a:r>
              <a:rPr lang="de-DE" sz="2000" b="1" dirty="0" smtClean="0">
                <a:solidFill>
                  <a:srgbClr val="002060"/>
                </a:solidFill>
              </a:rPr>
              <a:t> </a:t>
            </a:r>
            <a:r>
              <a:rPr lang="de-DE" sz="2000" b="1" dirty="0" err="1" smtClean="0">
                <a:solidFill>
                  <a:srgbClr val="002060"/>
                </a:solidFill>
              </a:rPr>
              <a:t>and</a:t>
            </a:r>
            <a:r>
              <a:rPr lang="de-DE" sz="2000" b="1" dirty="0" smtClean="0">
                <a:solidFill>
                  <a:srgbClr val="002060"/>
                </a:solidFill>
              </a:rPr>
              <a:t> </a:t>
            </a:r>
            <a:r>
              <a:rPr lang="de-DE" sz="2000" b="1" dirty="0" err="1" smtClean="0">
                <a:solidFill>
                  <a:srgbClr val="002060"/>
                </a:solidFill>
              </a:rPr>
              <a:t>communication</a:t>
            </a:r>
            <a:r>
              <a:rPr lang="de-DE" sz="2000" b="1" dirty="0" smtClean="0">
                <a:solidFill>
                  <a:srgbClr val="002060"/>
                </a:solidFill>
              </a:rPr>
              <a:t> </a:t>
            </a:r>
            <a:r>
              <a:rPr lang="de-DE" sz="2000" b="1" dirty="0" err="1" smtClean="0">
                <a:solidFill>
                  <a:srgbClr val="002060"/>
                </a:solidFill>
              </a:rPr>
              <a:t>technologies</a:t>
            </a:r>
            <a:r>
              <a:rPr lang="de-DE" sz="2000" dirty="0" smtClean="0">
                <a:solidFill>
                  <a:srgbClr val="002060"/>
                </a:solidFill>
              </a:rPr>
              <a:t>?</a:t>
            </a:r>
          </a:p>
          <a:p>
            <a:pPr lvl="0">
              <a:lnSpc>
                <a:spcPct val="150000"/>
              </a:lnSpc>
              <a:buFont typeface="Wingdings" pitchFamily="2" charset="2"/>
              <a:buChar char="§"/>
            </a:pPr>
            <a:r>
              <a:rPr lang="de-DE" sz="2000" dirty="0" smtClean="0">
                <a:solidFill>
                  <a:srgbClr val="002060"/>
                </a:solidFill>
              </a:rPr>
              <a:t>Are </a:t>
            </a:r>
            <a:r>
              <a:rPr lang="de-DE" sz="2000" dirty="0" err="1" smtClean="0">
                <a:solidFill>
                  <a:srgbClr val="002060"/>
                </a:solidFill>
              </a:rPr>
              <a:t>there</a:t>
            </a:r>
            <a:r>
              <a:rPr lang="de-DE" sz="2000" dirty="0" smtClean="0">
                <a:solidFill>
                  <a:srgbClr val="002060"/>
                </a:solidFill>
              </a:rPr>
              <a:t> </a:t>
            </a:r>
            <a:r>
              <a:rPr lang="de-DE" sz="2000" dirty="0" err="1" smtClean="0">
                <a:solidFill>
                  <a:srgbClr val="002060"/>
                </a:solidFill>
              </a:rPr>
              <a:t>binding</a:t>
            </a:r>
            <a:r>
              <a:rPr lang="de-DE" sz="2000" dirty="0" smtClean="0">
                <a:solidFill>
                  <a:srgbClr val="002060"/>
                </a:solidFill>
              </a:rPr>
              <a:t> </a:t>
            </a:r>
            <a:r>
              <a:rPr lang="de-DE" sz="2000" b="1" dirty="0" err="1" smtClean="0">
                <a:solidFill>
                  <a:srgbClr val="002060"/>
                </a:solidFill>
              </a:rPr>
              <a:t>commercial</a:t>
            </a:r>
            <a:r>
              <a:rPr lang="de-DE" sz="2000" b="1" dirty="0" smtClean="0">
                <a:solidFill>
                  <a:srgbClr val="002060"/>
                </a:solidFill>
              </a:rPr>
              <a:t> </a:t>
            </a:r>
            <a:r>
              <a:rPr lang="de-DE" sz="2000" b="1" dirty="0" err="1" smtClean="0">
                <a:solidFill>
                  <a:srgbClr val="002060"/>
                </a:solidFill>
              </a:rPr>
              <a:t>contractual</a:t>
            </a:r>
            <a:r>
              <a:rPr lang="de-DE" sz="2000" b="1" dirty="0" smtClean="0">
                <a:solidFill>
                  <a:srgbClr val="002060"/>
                </a:solidFill>
              </a:rPr>
              <a:t> </a:t>
            </a:r>
            <a:r>
              <a:rPr lang="de-DE" sz="2000" b="1" dirty="0" err="1" smtClean="0">
                <a:solidFill>
                  <a:srgbClr val="002060"/>
                </a:solidFill>
              </a:rPr>
              <a:t>agreements</a:t>
            </a:r>
            <a:r>
              <a:rPr lang="de-DE" sz="2000" b="1" dirty="0" smtClean="0">
                <a:solidFill>
                  <a:srgbClr val="002060"/>
                </a:solidFill>
              </a:rPr>
              <a:t>/</a:t>
            </a:r>
            <a:r>
              <a:rPr lang="de-DE" sz="2000" b="1" dirty="0" err="1" smtClean="0">
                <a:solidFill>
                  <a:srgbClr val="002060"/>
                </a:solidFill>
              </a:rPr>
              <a:t>licences</a:t>
            </a:r>
            <a:r>
              <a:rPr lang="de-DE" sz="2000" i="1" dirty="0" smtClean="0">
                <a:solidFill>
                  <a:srgbClr val="002060"/>
                </a:solidFill>
              </a:rPr>
              <a:t>?</a:t>
            </a:r>
          </a:p>
        </p:txBody>
      </p:sp>
      <p:sp>
        <p:nvSpPr>
          <p:cNvPr id="27" name="AutoShape 17"/>
          <p:cNvSpPr>
            <a:spLocks noChangeArrowheads="1"/>
          </p:cNvSpPr>
          <p:nvPr/>
        </p:nvSpPr>
        <p:spPr bwMode="auto">
          <a:xfrm rot="5400000" flipH="1">
            <a:off x="8267593" y="2744745"/>
            <a:ext cx="77553" cy="124442"/>
          </a:xfrm>
          <a:prstGeom prst="downArrow">
            <a:avLst>
              <a:gd name="adj1" fmla="val 50000"/>
              <a:gd name="adj2" fmla="val 62500"/>
            </a:avLst>
          </a:prstGeom>
          <a:solidFill>
            <a:schemeClr val="bg1"/>
          </a:solidFill>
          <a:ln w="9525">
            <a:noFill/>
            <a:miter lim="800000"/>
            <a:headEnd/>
            <a:tailEnd/>
          </a:ln>
        </p:spPr>
        <p:txBody>
          <a:bodyPr wrap="none" lIns="0" tIns="0" rIns="0" bIns="0" anchor="ctr"/>
          <a:lstStyle/>
          <a:p>
            <a:pPr algn="ctr" eaLnBrk="0" hangingPunct="0"/>
            <a:endParaRPr lang="de-DE" dirty="0">
              <a:solidFill>
                <a:srgbClr val="002060"/>
              </a:solidFill>
              <a:latin typeface="+mn-lt"/>
            </a:endParaRPr>
          </a:p>
        </p:txBody>
      </p:sp>
      <p:sp>
        <p:nvSpPr>
          <p:cNvPr id="35" name="Textfeld 34"/>
          <p:cNvSpPr txBox="1"/>
          <p:nvPr/>
        </p:nvSpPr>
        <p:spPr>
          <a:xfrm>
            <a:off x="395536" y="260648"/>
            <a:ext cx="7056784" cy="523220"/>
          </a:xfrm>
          <a:prstGeom prst="rect">
            <a:avLst/>
          </a:prstGeom>
          <a:noFill/>
        </p:spPr>
        <p:txBody>
          <a:bodyPr wrap="square" rtlCol="0">
            <a:spAutoFit/>
          </a:bodyPr>
          <a:lstStyle/>
          <a:p>
            <a:pPr marL="0" lvl="1"/>
            <a:r>
              <a:rPr lang="de-DE" sz="2800" b="1" dirty="0" smtClean="0">
                <a:solidFill>
                  <a:srgbClr val="002060"/>
                </a:solidFill>
                <a:latin typeface="Calibri" pitchFamily="34" charset="0"/>
              </a:rPr>
              <a:t>Information </a:t>
            </a:r>
            <a:r>
              <a:rPr lang="de-DE" sz="2800" b="1" dirty="0" err="1" smtClean="0">
                <a:solidFill>
                  <a:srgbClr val="002060"/>
                </a:solidFill>
                <a:latin typeface="Calibri" pitchFamily="34" charset="0"/>
              </a:rPr>
              <a:t>ethics</a:t>
            </a:r>
            <a:r>
              <a:rPr lang="de-DE" sz="2800" b="1" dirty="0" smtClean="0">
                <a:solidFill>
                  <a:srgbClr val="002060"/>
                </a:solidFill>
                <a:latin typeface="Calibri" pitchFamily="34" charset="0"/>
              </a:rPr>
              <a:t> checklist </a:t>
            </a:r>
            <a:r>
              <a:rPr lang="de-DE" sz="2800" b="1" dirty="0" err="1" smtClean="0">
                <a:solidFill>
                  <a:srgbClr val="002060"/>
                </a:solidFill>
                <a:latin typeface="Calibri" pitchFamily="34" charset="0"/>
              </a:rPr>
              <a:t>for</a:t>
            </a:r>
            <a:r>
              <a:rPr lang="de-DE" sz="2800" b="1" dirty="0" smtClean="0">
                <a:solidFill>
                  <a:srgbClr val="002060"/>
                </a:solidFill>
                <a:latin typeface="Calibri" pitchFamily="34" charset="0"/>
              </a:rPr>
              <a:t> </a:t>
            </a:r>
            <a:r>
              <a:rPr lang="de-DE" sz="2800" b="1" dirty="0" err="1" smtClean="0">
                <a:solidFill>
                  <a:srgbClr val="002060"/>
                </a:solidFill>
                <a:latin typeface="Calibri" pitchFamily="34" charset="0"/>
              </a:rPr>
              <a:t>discourse</a:t>
            </a:r>
            <a:endParaRPr lang="en-US" sz="2800" dirty="0">
              <a:solidFill>
                <a:srgbClr val="00206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13"/>
          <p:cNvSpPr txBox="1">
            <a:spLocks noChangeArrowheads="1"/>
          </p:cNvSpPr>
          <p:nvPr/>
        </p:nvSpPr>
        <p:spPr bwMode="auto">
          <a:xfrm>
            <a:off x="323528" y="1844824"/>
            <a:ext cx="7776864" cy="461665"/>
          </a:xfrm>
          <a:prstGeom prst="rect">
            <a:avLst/>
          </a:prstGeom>
          <a:solidFill>
            <a:schemeClr val="bg1"/>
          </a:solidFill>
          <a:ln w="9525">
            <a:noFill/>
            <a:miter lim="800000"/>
            <a:headEnd/>
            <a:tailEnd/>
          </a:ln>
        </p:spPr>
        <p:txBody>
          <a:bodyPr wrap="square">
            <a:spAutoFit/>
          </a:bodyPr>
          <a:lstStyle/>
          <a:p>
            <a:pPr algn="ctr"/>
            <a:endParaRPr lang="de-DE" sz="2400" b="1" dirty="0">
              <a:solidFill>
                <a:srgbClr val="002060"/>
              </a:solidFill>
              <a:latin typeface="Calibri" pitchFamily="34" charset="0"/>
              <a:cs typeface="Calibri" pitchFamily="34" charset="0"/>
            </a:endParaRPr>
          </a:p>
        </p:txBody>
      </p:sp>
      <p:sp>
        <p:nvSpPr>
          <p:cNvPr id="4" name="Textfeld 13"/>
          <p:cNvSpPr txBox="1">
            <a:spLocks noChangeArrowheads="1"/>
          </p:cNvSpPr>
          <p:nvPr/>
        </p:nvSpPr>
        <p:spPr bwMode="auto">
          <a:xfrm>
            <a:off x="1475656" y="1124744"/>
            <a:ext cx="5725144" cy="2509020"/>
          </a:xfrm>
          <a:prstGeom prst="rect">
            <a:avLst/>
          </a:prstGeom>
          <a:solidFill>
            <a:srgbClr val="002060"/>
          </a:solidFill>
          <a:ln w="9525">
            <a:noFill/>
            <a:miter lim="800000"/>
            <a:headEnd/>
            <a:tailEnd/>
          </a:ln>
        </p:spPr>
        <p:txBody>
          <a:bodyPr wrap="square">
            <a:spAutoFit/>
          </a:bodyPr>
          <a:lstStyle/>
          <a:p>
            <a:pPr algn="ctr" eaLnBrk="0">
              <a:lnSpc>
                <a:spcPct val="125000"/>
              </a:lnSpc>
              <a:spcBef>
                <a:spcPct val="0"/>
              </a:spcBef>
              <a:spcAft>
                <a:spcPct val="30000"/>
              </a:spcAft>
              <a:buSzPct val="100000"/>
              <a:buFont typeface="Monotype Sorts" pitchFamily="2" charset="2"/>
              <a:buNone/>
            </a:pPr>
            <a:r>
              <a:rPr lang="de-DE" sz="3200" dirty="0" smtClean="0">
                <a:solidFill>
                  <a:schemeClr val="bg1"/>
                </a:solidFill>
                <a:cs typeface="Times New Roman" pitchFamily="18" charset="0"/>
              </a:rPr>
              <a:t>K3 – an e-Learning Forum </a:t>
            </a:r>
            <a:r>
              <a:rPr lang="de-DE" sz="3200" dirty="0" err="1" smtClean="0">
                <a:solidFill>
                  <a:schemeClr val="bg1"/>
                </a:solidFill>
                <a:cs typeface="Times New Roman" pitchFamily="18" charset="0"/>
              </a:rPr>
              <a:t>with</a:t>
            </a:r>
            <a:r>
              <a:rPr lang="de-DE" sz="3200" dirty="0" smtClean="0">
                <a:solidFill>
                  <a:schemeClr val="bg1"/>
                </a:solidFill>
                <a:cs typeface="Times New Roman" pitchFamily="18" charset="0"/>
              </a:rPr>
              <a:t> </a:t>
            </a:r>
            <a:r>
              <a:rPr lang="de-DE" sz="3200" dirty="0" err="1" smtClean="0">
                <a:solidFill>
                  <a:schemeClr val="bg1"/>
                </a:solidFill>
                <a:cs typeface="Times New Roman" pitchFamily="18" charset="0"/>
              </a:rPr>
              <a:t>Elaborated</a:t>
            </a:r>
            <a:r>
              <a:rPr lang="de-DE" sz="3200" dirty="0" smtClean="0">
                <a:solidFill>
                  <a:schemeClr val="bg1"/>
                </a:solidFill>
                <a:cs typeface="Times New Roman" pitchFamily="18" charset="0"/>
              </a:rPr>
              <a:t> </a:t>
            </a:r>
            <a:r>
              <a:rPr lang="de-DE" sz="3200" dirty="0" err="1" smtClean="0">
                <a:solidFill>
                  <a:schemeClr val="bg1"/>
                </a:solidFill>
                <a:cs typeface="Times New Roman" pitchFamily="18" charset="0"/>
              </a:rPr>
              <a:t>Discourse</a:t>
            </a:r>
            <a:r>
              <a:rPr lang="de-DE" sz="3200" dirty="0" smtClean="0">
                <a:solidFill>
                  <a:schemeClr val="bg1"/>
                </a:solidFill>
                <a:cs typeface="Times New Roman" pitchFamily="18" charset="0"/>
              </a:rPr>
              <a:t> </a:t>
            </a:r>
            <a:r>
              <a:rPr lang="de-DE" sz="3200" dirty="0" err="1" smtClean="0">
                <a:solidFill>
                  <a:schemeClr val="bg1"/>
                </a:solidFill>
                <a:cs typeface="Times New Roman" pitchFamily="18" charset="0"/>
              </a:rPr>
              <a:t>Functions</a:t>
            </a:r>
            <a:r>
              <a:rPr lang="de-DE" sz="3200" dirty="0" smtClean="0">
                <a:solidFill>
                  <a:schemeClr val="bg1"/>
                </a:solidFill>
                <a:cs typeface="Times New Roman" pitchFamily="18" charset="0"/>
              </a:rPr>
              <a:t> </a:t>
            </a:r>
            <a:r>
              <a:rPr lang="de-DE" sz="3200" dirty="0" err="1" smtClean="0">
                <a:solidFill>
                  <a:schemeClr val="bg1"/>
                </a:solidFill>
                <a:cs typeface="Times New Roman" pitchFamily="18" charset="0"/>
              </a:rPr>
              <a:t>for</a:t>
            </a:r>
            <a:r>
              <a:rPr lang="de-DE" sz="3200" dirty="0" smtClean="0">
                <a:solidFill>
                  <a:schemeClr val="bg1"/>
                </a:solidFill>
                <a:cs typeface="Times New Roman" pitchFamily="18" charset="0"/>
              </a:rPr>
              <a:t> Collaborative </a:t>
            </a:r>
            <a:r>
              <a:rPr lang="de-DE" sz="3200" dirty="0" err="1" smtClean="0">
                <a:solidFill>
                  <a:schemeClr val="bg1"/>
                </a:solidFill>
                <a:cs typeface="Times New Roman" pitchFamily="18" charset="0"/>
              </a:rPr>
              <a:t>Knowledge</a:t>
            </a:r>
            <a:r>
              <a:rPr lang="de-DE" sz="3200" dirty="0" smtClean="0">
                <a:solidFill>
                  <a:schemeClr val="bg1"/>
                </a:solidFill>
                <a:cs typeface="Times New Roman" pitchFamily="18" charset="0"/>
              </a:rPr>
              <a:t> Management</a:t>
            </a:r>
            <a:r>
              <a:rPr lang="de-DE" sz="3200" dirty="0" smtClean="0">
                <a:solidFill>
                  <a:schemeClr val="bg1"/>
                </a:solidFill>
                <a:ea typeface="Arial Unicode MS" pitchFamily="34" charset="-128"/>
                <a:cs typeface="Arial Unicode MS" pitchFamily="34" charset="-128"/>
              </a:rPr>
              <a:t> </a:t>
            </a:r>
            <a:endParaRPr lang="en-GB" sz="3200" dirty="0">
              <a:solidFill>
                <a:schemeClr val="bg1"/>
              </a:solidFill>
              <a:ea typeface="Arial Unicode MS" pitchFamily="34" charset="-128"/>
              <a:cs typeface="Arial Unicode MS" pitchFamily="34" charset="-128"/>
            </a:endParaRPr>
          </a:p>
        </p:txBody>
      </p:sp>
      <p:sp>
        <p:nvSpPr>
          <p:cNvPr id="5" name="Textfeld 4"/>
          <p:cNvSpPr txBox="1"/>
          <p:nvPr/>
        </p:nvSpPr>
        <p:spPr>
          <a:xfrm>
            <a:off x="539552" y="5517232"/>
            <a:ext cx="8136904" cy="338554"/>
          </a:xfrm>
          <a:prstGeom prst="rect">
            <a:avLst/>
          </a:prstGeom>
          <a:noFill/>
        </p:spPr>
        <p:txBody>
          <a:bodyPr wrap="square" rtlCol="0">
            <a:spAutoFit/>
          </a:bodyPr>
          <a:lstStyle/>
          <a:p>
            <a:r>
              <a:rPr lang="en-US" sz="1600" dirty="0" smtClean="0"/>
              <a:t>http://www.kuhlen.name/MATERIALIEN/Vortraege_05Web/RK-presentation251005.ppt</a:t>
            </a:r>
            <a:endParaRPr lang="en-US" sz="1600"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13"/>
          <p:cNvSpPr txBox="1">
            <a:spLocks noChangeArrowheads="1"/>
          </p:cNvSpPr>
          <p:nvPr/>
        </p:nvSpPr>
        <p:spPr bwMode="auto">
          <a:xfrm>
            <a:off x="323528" y="1844824"/>
            <a:ext cx="7776864" cy="461665"/>
          </a:xfrm>
          <a:prstGeom prst="rect">
            <a:avLst/>
          </a:prstGeom>
          <a:solidFill>
            <a:schemeClr val="bg1"/>
          </a:solidFill>
          <a:ln w="9525">
            <a:noFill/>
            <a:miter lim="800000"/>
            <a:headEnd/>
            <a:tailEnd/>
          </a:ln>
        </p:spPr>
        <p:txBody>
          <a:bodyPr wrap="square">
            <a:spAutoFit/>
          </a:bodyPr>
          <a:lstStyle/>
          <a:p>
            <a:pPr algn="ctr"/>
            <a:endParaRPr lang="de-DE" sz="2400" b="1" dirty="0">
              <a:solidFill>
                <a:srgbClr val="002060"/>
              </a:solidFill>
              <a:cs typeface="Calibri" pitchFamily="34" charset="0"/>
            </a:endParaRPr>
          </a:p>
        </p:txBody>
      </p:sp>
      <p:sp>
        <p:nvSpPr>
          <p:cNvPr id="6" name="Rectangle 5"/>
          <p:cNvSpPr>
            <a:spLocks noChangeArrowheads="1"/>
          </p:cNvSpPr>
          <p:nvPr/>
        </p:nvSpPr>
        <p:spPr bwMode="auto">
          <a:xfrm>
            <a:off x="467544" y="476672"/>
            <a:ext cx="8269288" cy="369332"/>
          </a:xfrm>
          <a:prstGeom prst="rect">
            <a:avLst/>
          </a:prstGeom>
          <a:noFill/>
          <a:ln w="9525">
            <a:noFill/>
            <a:miter lim="800000"/>
            <a:headEnd/>
            <a:tailEnd/>
          </a:ln>
          <a:effectLst/>
        </p:spPr>
        <p:txBody>
          <a:bodyPr lIns="0" tIns="0" rIns="0" bIns="0">
            <a:spAutoFit/>
          </a:bodyPr>
          <a:lstStyle/>
          <a:p>
            <a:pPr marL="339725" indent="-339725" algn="ctr" defTabSz="457200">
              <a:buFont typeface="StarBats" charset="0"/>
              <a:buNone/>
            </a:pPr>
            <a:r>
              <a:rPr lang="de-DE" sz="2400" dirty="0"/>
              <a:t>K3 </a:t>
            </a:r>
            <a:r>
              <a:rPr lang="de-DE" sz="2400" dirty="0" err="1"/>
              <a:t>as</a:t>
            </a:r>
            <a:r>
              <a:rPr lang="de-DE" sz="2400" dirty="0"/>
              <a:t> a </a:t>
            </a:r>
            <a:r>
              <a:rPr lang="de-DE" sz="2400" dirty="0" err="1"/>
              <a:t>tool</a:t>
            </a:r>
            <a:r>
              <a:rPr lang="de-DE" sz="2400" dirty="0"/>
              <a:t> </a:t>
            </a:r>
            <a:r>
              <a:rPr lang="de-DE" sz="2400" dirty="0" err="1"/>
              <a:t>for</a:t>
            </a:r>
            <a:r>
              <a:rPr lang="de-DE" sz="2400" dirty="0"/>
              <a:t> </a:t>
            </a:r>
            <a:r>
              <a:rPr lang="de-DE" sz="2400" b="1" dirty="0" err="1"/>
              <a:t>collaborative</a:t>
            </a:r>
            <a:r>
              <a:rPr lang="de-DE" sz="2400" b="1" dirty="0"/>
              <a:t> </a:t>
            </a:r>
            <a:r>
              <a:rPr lang="de-DE" sz="2400" b="1" dirty="0" err="1"/>
              <a:t>work</a:t>
            </a:r>
            <a:r>
              <a:rPr lang="de-DE" sz="2400" b="1" dirty="0"/>
              <a:t> in </a:t>
            </a:r>
            <a:r>
              <a:rPr lang="de-DE" sz="2400" b="1" dirty="0" err="1"/>
              <a:t>virtual</a:t>
            </a:r>
            <a:r>
              <a:rPr lang="de-DE" sz="2400" b="1" dirty="0"/>
              <a:t> </a:t>
            </a:r>
            <a:r>
              <a:rPr lang="de-DE" sz="2400" b="1" dirty="0" err="1"/>
              <a:t>groups</a:t>
            </a:r>
            <a:endParaRPr lang="de-DE" sz="2400" b="1" dirty="0"/>
          </a:p>
        </p:txBody>
      </p:sp>
      <p:sp>
        <p:nvSpPr>
          <p:cNvPr id="7" name="Rectangle 8"/>
          <p:cNvSpPr>
            <a:spLocks noChangeArrowheads="1"/>
          </p:cNvSpPr>
          <p:nvPr/>
        </p:nvSpPr>
        <p:spPr bwMode="auto">
          <a:xfrm>
            <a:off x="457200" y="2725738"/>
            <a:ext cx="8269288" cy="1107996"/>
          </a:xfrm>
          <a:prstGeom prst="rect">
            <a:avLst/>
          </a:prstGeom>
          <a:noFill/>
          <a:ln w="9525">
            <a:noFill/>
            <a:miter lim="800000"/>
            <a:headEnd/>
            <a:tailEnd/>
          </a:ln>
          <a:effectLst/>
        </p:spPr>
        <p:txBody>
          <a:bodyPr lIns="0" tIns="0" rIns="0" bIns="0">
            <a:spAutoFit/>
          </a:bodyPr>
          <a:lstStyle/>
          <a:p>
            <a:pPr marL="339725" indent="-339725" algn="ctr" defTabSz="457200">
              <a:buClr>
                <a:schemeClr val="tx1"/>
              </a:buClr>
              <a:buSzTx/>
              <a:buFont typeface="Wingdings" pitchFamily="2" charset="2"/>
              <a:buChar char="Ø"/>
            </a:pPr>
            <a:r>
              <a:rPr lang="en-US" sz="2400" b="1">
                <a:cs typeface="Times New Roman" pitchFamily="18" charset="0"/>
              </a:rPr>
              <a:t>to let virtual groups (and in them, of course, individual learners) produce content and acquire knowledge in the special course domain</a:t>
            </a:r>
            <a:r>
              <a:rPr lang="de-DE" sz="2400" b="1"/>
              <a:t> </a:t>
            </a:r>
          </a:p>
        </p:txBody>
      </p:sp>
      <p:sp>
        <p:nvSpPr>
          <p:cNvPr id="8" name="Rectangle 9"/>
          <p:cNvSpPr>
            <a:spLocks noChangeArrowheads="1"/>
          </p:cNvSpPr>
          <p:nvPr/>
        </p:nvSpPr>
        <p:spPr bwMode="auto">
          <a:xfrm>
            <a:off x="457200" y="4038600"/>
            <a:ext cx="8269288" cy="369332"/>
          </a:xfrm>
          <a:prstGeom prst="rect">
            <a:avLst/>
          </a:prstGeom>
          <a:noFill/>
          <a:ln w="9525">
            <a:noFill/>
            <a:miter lim="800000"/>
            <a:headEnd/>
            <a:tailEnd/>
          </a:ln>
          <a:effectLst/>
        </p:spPr>
        <p:txBody>
          <a:bodyPr lIns="0" tIns="0" rIns="0" bIns="0">
            <a:spAutoFit/>
          </a:bodyPr>
          <a:lstStyle/>
          <a:p>
            <a:pPr marL="339725" indent="-339725" algn="ctr" defTabSz="457200">
              <a:buClr>
                <a:schemeClr val="tx1"/>
              </a:buClr>
              <a:buSzTx/>
              <a:buFont typeface="Wingdings" pitchFamily="2" charset="2"/>
              <a:buChar char="Ø"/>
            </a:pPr>
            <a:r>
              <a:rPr lang="en-US" sz="2400" b="1">
                <a:cs typeface="Times New Roman" pitchFamily="18" charset="0"/>
              </a:rPr>
              <a:t>to acquire information and communication competence</a:t>
            </a:r>
            <a:r>
              <a:rPr lang="de-DE" sz="2400" b="1"/>
              <a:t> </a:t>
            </a:r>
          </a:p>
        </p:txBody>
      </p:sp>
      <p:sp>
        <p:nvSpPr>
          <p:cNvPr id="9" name="Oval 10"/>
          <p:cNvSpPr>
            <a:spLocks noChangeArrowheads="1"/>
          </p:cNvSpPr>
          <p:nvPr/>
        </p:nvSpPr>
        <p:spPr bwMode="auto">
          <a:xfrm>
            <a:off x="3649393" y="1973144"/>
            <a:ext cx="1884901" cy="519351"/>
          </a:xfrm>
          <a:prstGeom prst="ellipse">
            <a:avLst/>
          </a:prstGeom>
          <a:solidFill>
            <a:srgbClr val="DDDDDD"/>
          </a:solidFill>
          <a:ln w="9525">
            <a:noFill/>
            <a:round/>
            <a:headEnd/>
            <a:tailEnd/>
          </a:ln>
          <a:effectLst/>
        </p:spPr>
        <p:txBody>
          <a:bodyPr wrap="none" lIns="0" tIns="0" rIns="0" bIns="0" anchor="ctr">
            <a:spAutoFit/>
          </a:bodyPr>
          <a:lstStyle/>
          <a:p>
            <a:pPr algn="ctr"/>
            <a:r>
              <a:rPr lang="de-DE" sz="2400" b="1"/>
              <a:t>Objectives</a:t>
            </a:r>
          </a:p>
        </p:txBody>
      </p:sp>
      <p:sp>
        <p:nvSpPr>
          <p:cNvPr id="10" name="Textfeld 9"/>
          <p:cNvSpPr txBox="1"/>
          <p:nvPr/>
        </p:nvSpPr>
        <p:spPr>
          <a:xfrm>
            <a:off x="539552" y="5517232"/>
            <a:ext cx="8136904" cy="338554"/>
          </a:xfrm>
          <a:prstGeom prst="rect">
            <a:avLst/>
          </a:prstGeom>
          <a:noFill/>
        </p:spPr>
        <p:txBody>
          <a:bodyPr wrap="square" rtlCol="0">
            <a:spAutoFit/>
          </a:bodyPr>
          <a:lstStyle/>
          <a:p>
            <a:r>
              <a:rPr lang="en-US" sz="1600" dirty="0" smtClean="0"/>
              <a:t>http://www.kuhlen.name/MATERIALIEN/Vortraege_05Web/RK-presentation251005.ppt</a:t>
            </a:r>
            <a:endParaRPr lang="en-US" sz="1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wipe(left)">
                                      <p:cBhvr>
                                        <p:cTn id="16" dur="50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wipe(left)">
                                      <p:cBhvr>
                                        <p:cTn id="21"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P spid="7" grpId="0" build="p" autoUpdateAnimBg="0"/>
      <p:bldP spid="8" grpId="0" build="p" autoUpdateAnimBg="0"/>
      <p:bldP spid="9"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13"/>
          <p:cNvSpPr txBox="1">
            <a:spLocks noChangeArrowheads="1"/>
          </p:cNvSpPr>
          <p:nvPr/>
        </p:nvSpPr>
        <p:spPr bwMode="auto">
          <a:xfrm>
            <a:off x="323528" y="1844824"/>
            <a:ext cx="7776864" cy="461665"/>
          </a:xfrm>
          <a:prstGeom prst="rect">
            <a:avLst/>
          </a:prstGeom>
          <a:solidFill>
            <a:schemeClr val="bg1"/>
          </a:solidFill>
          <a:ln w="9525">
            <a:noFill/>
            <a:miter lim="800000"/>
            <a:headEnd/>
            <a:tailEnd/>
          </a:ln>
        </p:spPr>
        <p:txBody>
          <a:bodyPr wrap="square">
            <a:spAutoFit/>
          </a:bodyPr>
          <a:lstStyle/>
          <a:p>
            <a:pPr algn="ctr"/>
            <a:endParaRPr lang="de-DE" sz="2400" b="1" dirty="0">
              <a:solidFill>
                <a:srgbClr val="002060"/>
              </a:solidFill>
              <a:cs typeface="Calibri" pitchFamily="34" charset="0"/>
            </a:endParaRPr>
          </a:p>
        </p:txBody>
      </p:sp>
      <p:sp>
        <p:nvSpPr>
          <p:cNvPr id="6" name="Rectangle 5"/>
          <p:cNvSpPr>
            <a:spLocks noChangeArrowheads="1"/>
          </p:cNvSpPr>
          <p:nvPr/>
        </p:nvSpPr>
        <p:spPr bwMode="auto">
          <a:xfrm>
            <a:off x="467544" y="476672"/>
            <a:ext cx="8269288" cy="369332"/>
          </a:xfrm>
          <a:prstGeom prst="rect">
            <a:avLst/>
          </a:prstGeom>
          <a:noFill/>
          <a:ln w="9525">
            <a:noFill/>
            <a:miter lim="800000"/>
            <a:headEnd/>
            <a:tailEnd/>
          </a:ln>
          <a:effectLst/>
        </p:spPr>
        <p:txBody>
          <a:bodyPr lIns="0" tIns="0" rIns="0" bIns="0">
            <a:spAutoFit/>
          </a:bodyPr>
          <a:lstStyle/>
          <a:p>
            <a:pPr marL="339725" indent="-339725" algn="ctr" defTabSz="457200">
              <a:buFont typeface="StarBats" charset="0"/>
              <a:buNone/>
            </a:pPr>
            <a:r>
              <a:rPr lang="de-DE" sz="2400" dirty="0"/>
              <a:t>K3 </a:t>
            </a:r>
            <a:r>
              <a:rPr lang="de-DE" sz="2400" dirty="0" err="1"/>
              <a:t>as</a:t>
            </a:r>
            <a:r>
              <a:rPr lang="de-DE" sz="2400" dirty="0"/>
              <a:t> a </a:t>
            </a:r>
            <a:r>
              <a:rPr lang="de-DE" sz="2400" dirty="0" err="1"/>
              <a:t>tool</a:t>
            </a:r>
            <a:r>
              <a:rPr lang="de-DE" sz="2400" dirty="0"/>
              <a:t> </a:t>
            </a:r>
            <a:r>
              <a:rPr lang="de-DE" sz="2400" dirty="0" err="1"/>
              <a:t>for</a:t>
            </a:r>
            <a:r>
              <a:rPr lang="de-DE" sz="2400" dirty="0"/>
              <a:t> </a:t>
            </a:r>
            <a:r>
              <a:rPr lang="de-DE" sz="2400" b="1" dirty="0" err="1"/>
              <a:t>collaborative</a:t>
            </a:r>
            <a:r>
              <a:rPr lang="de-DE" sz="2400" b="1" dirty="0"/>
              <a:t> </a:t>
            </a:r>
            <a:r>
              <a:rPr lang="de-DE" sz="2400" b="1" dirty="0" err="1"/>
              <a:t>work</a:t>
            </a:r>
            <a:r>
              <a:rPr lang="de-DE" sz="2400" b="1" dirty="0"/>
              <a:t> in </a:t>
            </a:r>
            <a:r>
              <a:rPr lang="de-DE" sz="2400" b="1" dirty="0" err="1"/>
              <a:t>virtual</a:t>
            </a:r>
            <a:r>
              <a:rPr lang="de-DE" sz="2400" b="1" dirty="0"/>
              <a:t> </a:t>
            </a:r>
            <a:r>
              <a:rPr lang="de-DE" sz="2400" b="1" dirty="0" err="1"/>
              <a:t>groups</a:t>
            </a:r>
            <a:endParaRPr lang="de-DE" sz="2400" b="1" dirty="0"/>
          </a:p>
        </p:txBody>
      </p:sp>
      <p:sp>
        <p:nvSpPr>
          <p:cNvPr id="10" name="Rectangle 3"/>
          <p:cNvSpPr txBox="1">
            <a:spLocks noChangeArrowheads="1"/>
          </p:cNvSpPr>
          <p:nvPr/>
        </p:nvSpPr>
        <p:spPr>
          <a:xfrm>
            <a:off x="457200" y="1524000"/>
            <a:ext cx="8116888" cy="460375"/>
          </a:xfrm>
          <a:prstGeom prst="rect">
            <a:avLst/>
          </a:prstGeom>
        </p:spPr>
        <p:txBody>
          <a:bodyPr>
            <a:spAutoFit/>
          </a:bodyPr>
          <a:lstStyle/>
          <a:p>
            <a:pPr marL="342900" marR="0" lvl="0" indent="-342900" algn="l" defTabSz="914400" rtl="0" eaLnBrk="1" fontAlgn="auto" latinLnBrk="0" hangingPunct="1">
              <a:lnSpc>
                <a:spcPct val="110000"/>
              </a:lnSpc>
              <a:spcBef>
                <a:spcPct val="20000"/>
              </a:spcBef>
              <a:spcAft>
                <a:spcPts val="0"/>
              </a:spcAft>
              <a:buClrTx/>
              <a:buSzTx/>
              <a:buFont typeface="Arial" pitchFamily="34" charset="0"/>
              <a:buChar char="•"/>
              <a:tabLst/>
              <a:defRPr/>
            </a:pPr>
            <a:r>
              <a:rPr kumimoji="0" lang="de-DE" sz="3200" b="1" i="0" u="none" strike="noStrike" kern="1200" cap="none" spc="0" normalizeH="0" baseline="0" noProof="0" smtClean="0">
                <a:ln>
                  <a:noFill/>
                </a:ln>
                <a:solidFill>
                  <a:schemeClr val="tx1"/>
                </a:solidFill>
                <a:effectLst/>
                <a:uLnTx/>
                <a:uFillTx/>
                <a:latin typeface="+mn-lt"/>
                <a:ea typeface="+mn-ea"/>
                <a:cs typeface="+mn-cs"/>
              </a:rPr>
              <a:t>Blended learning  - didactic mix</a:t>
            </a:r>
            <a:endParaRPr kumimoji="0" lang="de-DE" sz="3200" b="1" i="0" u="none" strike="noStrike" kern="1200" cap="none" spc="0" normalizeH="0" baseline="0" noProof="0" dirty="0">
              <a:ln>
                <a:noFill/>
              </a:ln>
              <a:solidFill>
                <a:schemeClr val="tx1"/>
              </a:solidFill>
              <a:effectLst/>
              <a:uLnTx/>
              <a:uFillTx/>
              <a:latin typeface="+mn-lt"/>
              <a:ea typeface="+mn-ea"/>
              <a:cs typeface="+mn-cs"/>
            </a:endParaRPr>
          </a:p>
        </p:txBody>
      </p:sp>
      <p:sp>
        <p:nvSpPr>
          <p:cNvPr id="11" name="AutoShape 5"/>
          <p:cNvSpPr>
            <a:spLocks noChangeArrowheads="1"/>
          </p:cNvSpPr>
          <p:nvPr/>
        </p:nvSpPr>
        <p:spPr bwMode="auto">
          <a:xfrm>
            <a:off x="685800" y="2438400"/>
            <a:ext cx="4648200" cy="2682875"/>
          </a:xfrm>
          <a:prstGeom prst="wedgeRectCallout">
            <a:avLst>
              <a:gd name="adj1" fmla="val 13968"/>
              <a:gd name="adj2" fmla="val -70653"/>
            </a:avLst>
          </a:prstGeom>
          <a:solidFill>
            <a:schemeClr val="bg1">
              <a:lumMod val="75000"/>
              <a:alpha val="50000"/>
            </a:schemeClr>
          </a:solidFill>
          <a:ln w="12700">
            <a:noFill/>
            <a:miter lim="800000"/>
            <a:headEnd/>
            <a:tailEnd/>
          </a:ln>
          <a:effectLst/>
        </p:spPr>
        <p:txBody>
          <a:bodyPr>
            <a:spAutoFit/>
          </a:bodyPr>
          <a:lstStyle/>
          <a:p>
            <a:pPr marL="736600" lvl="1" indent="-546100" eaLnBrk="0">
              <a:lnSpc>
                <a:spcPct val="100000"/>
              </a:lnSpc>
              <a:spcBef>
                <a:spcPct val="25000"/>
              </a:spcBef>
              <a:spcAft>
                <a:spcPct val="25000"/>
              </a:spcAft>
              <a:buSzTx/>
              <a:buFont typeface="Wingdings" pitchFamily="2" charset="2"/>
              <a:buChar char="Ø"/>
            </a:pPr>
            <a:r>
              <a:rPr lang="de-DE" sz="2000" dirty="0">
                <a:solidFill>
                  <a:schemeClr val="tx1"/>
                </a:solidFill>
              </a:rPr>
              <a:t>Virtual </a:t>
            </a:r>
            <a:r>
              <a:rPr lang="de-DE" sz="2000" dirty="0" err="1">
                <a:solidFill>
                  <a:schemeClr val="tx1"/>
                </a:solidFill>
              </a:rPr>
              <a:t>group</a:t>
            </a:r>
            <a:r>
              <a:rPr lang="de-DE" sz="2000" dirty="0">
                <a:solidFill>
                  <a:schemeClr val="tx1"/>
                </a:solidFill>
              </a:rPr>
              <a:t> </a:t>
            </a:r>
            <a:r>
              <a:rPr lang="de-DE" sz="2000" dirty="0" err="1">
                <a:solidFill>
                  <a:schemeClr val="tx1"/>
                </a:solidFill>
              </a:rPr>
              <a:t>work</a:t>
            </a:r>
            <a:endParaRPr lang="de-DE" sz="2000" dirty="0">
              <a:solidFill>
                <a:schemeClr val="tx1"/>
              </a:solidFill>
            </a:endParaRPr>
          </a:p>
          <a:p>
            <a:pPr marL="736600" lvl="1" indent="-546100" eaLnBrk="0">
              <a:lnSpc>
                <a:spcPct val="100000"/>
              </a:lnSpc>
              <a:spcBef>
                <a:spcPct val="25000"/>
              </a:spcBef>
              <a:spcAft>
                <a:spcPct val="25000"/>
              </a:spcAft>
              <a:buSzTx/>
              <a:buFont typeface="Wingdings" pitchFamily="2" charset="2"/>
              <a:buChar char="Ø"/>
            </a:pPr>
            <a:r>
              <a:rPr lang="de-DE" sz="2000" dirty="0">
                <a:solidFill>
                  <a:schemeClr val="tx1"/>
                </a:solidFill>
              </a:rPr>
              <a:t>Individual </a:t>
            </a:r>
            <a:r>
              <a:rPr lang="de-DE" sz="2000" dirty="0" err="1">
                <a:solidFill>
                  <a:schemeClr val="tx1"/>
                </a:solidFill>
              </a:rPr>
              <a:t>work</a:t>
            </a:r>
            <a:r>
              <a:rPr lang="de-DE" sz="2000" dirty="0">
                <a:solidFill>
                  <a:schemeClr val="tx1"/>
                </a:solidFill>
              </a:rPr>
              <a:t> </a:t>
            </a:r>
          </a:p>
          <a:p>
            <a:pPr marL="736600" lvl="1" indent="-546100" eaLnBrk="0">
              <a:lnSpc>
                <a:spcPct val="100000"/>
              </a:lnSpc>
              <a:spcBef>
                <a:spcPct val="25000"/>
              </a:spcBef>
              <a:spcAft>
                <a:spcPct val="25000"/>
              </a:spcAft>
              <a:buSzTx/>
              <a:buFont typeface="Wingdings" pitchFamily="2" charset="2"/>
              <a:buChar char="Ø"/>
            </a:pPr>
            <a:r>
              <a:rPr lang="de-DE" sz="2000" dirty="0">
                <a:solidFill>
                  <a:schemeClr val="tx1"/>
                </a:solidFill>
              </a:rPr>
              <a:t>Classic </a:t>
            </a:r>
            <a:r>
              <a:rPr lang="de-DE" sz="2000" dirty="0" err="1">
                <a:solidFill>
                  <a:schemeClr val="tx1"/>
                </a:solidFill>
              </a:rPr>
              <a:t>lectures</a:t>
            </a:r>
            <a:endParaRPr lang="de-DE" sz="2000" dirty="0">
              <a:solidFill>
                <a:schemeClr val="tx1"/>
              </a:solidFill>
            </a:endParaRPr>
          </a:p>
          <a:p>
            <a:pPr marL="736600" lvl="1" indent="-546100" eaLnBrk="0">
              <a:lnSpc>
                <a:spcPct val="100000"/>
              </a:lnSpc>
              <a:spcBef>
                <a:spcPct val="25000"/>
              </a:spcBef>
              <a:spcAft>
                <a:spcPct val="25000"/>
              </a:spcAft>
              <a:buSzTx/>
              <a:buFont typeface="Wingdings" pitchFamily="2" charset="2"/>
              <a:buChar char="Ø"/>
            </a:pPr>
            <a:r>
              <a:rPr lang="de-DE" sz="2000" dirty="0">
                <a:solidFill>
                  <a:schemeClr val="tx1"/>
                </a:solidFill>
              </a:rPr>
              <a:t>Class room </a:t>
            </a:r>
            <a:r>
              <a:rPr lang="de-DE" sz="2000" dirty="0" err="1">
                <a:solidFill>
                  <a:schemeClr val="tx1"/>
                </a:solidFill>
              </a:rPr>
              <a:t>discussion</a:t>
            </a:r>
            <a:endParaRPr lang="de-DE" sz="2000" dirty="0">
              <a:solidFill>
                <a:schemeClr val="tx1"/>
              </a:solidFill>
            </a:endParaRPr>
          </a:p>
          <a:p>
            <a:pPr marL="736600" lvl="1" indent="-546100" eaLnBrk="0">
              <a:lnSpc>
                <a:spcPct val="100000"/>
              </a:lnSpc>
              <a:spcBef>
                <a:spcPct val="25000"/>
              </a:spcBef>
              <a:spcAft>
                <a:spcPct val="25000"/>
              </a:spcAft>
              <a:buSzTx/>
              <a:buFont typeface="Wingdings" pitchFamily="2" charset="2"/>
              <a:buChar char="Ø"/>
            </a:pPr>
            <a:r>
              <a:rPr lang="de-DE" sz="2000" dirty="0">
                <a:solidFill>
                  <a:schemeClr val="tx1"/>
                </a:solidFill>
              </a:rPr>
              <a:t>Video </a:t>
            </a:r>
            <a:r>
              <a:rPr lang="de-DE" sz="2000" dirty="0" err="1">
                <a:solidFill>
                  <a:schemeClr val="tx1"/>
                </a:solidFill>
              </a:rPr>
              <a:t>conference</a:t>
            </a:r>
            <a:r>
              <a:rPr lang="de-DE" sz="2000" dirty="0">
                <a:solidFill>
                  <a:schemeClr val="tx1"/>
                </a:solidFill>
              </a:rPr>
              <a:t> </a:t>
            </a:r>
            <a:r>
              <a:rPr lang="de-DE" sz="2000" dirty="0" err="1">
                <a:solidFill>
                  <a:schemeClr val="tx1"/>
                </a:solidFill>
              </a:rPr>
              <a:t>presentations</a:t>
            </a:r>
            <a:endParaRPr lang="de-DE" sz="2000" dirty="0">
              <a:solidFill>
                <a:schemeClr val="tx1"/>
              </a:solidFill>
            </a:endParaRPr>
          </a:p>
          <a:p>
            <a:pPr marL="736600" lvl="1" indent="-546100" eaLnBrk="0">
              <a:lnSpc>
                <a:spcPct val="100000"/>
              </a:lnSpc>
              <a:spcBef>
                <a:spcPct val="25000"/>
              </a:spcBef>
              <a:spcAft>
                <a:spcPct val="25000"/>
              </a:spcAft>
              <a:buClr>
                <a:schemeClr val="tx1"/>
              </a:buClr>
              <a:buSzTx/>
              <a:buFont typeface="Wingdings" pitchFamily="2" charset="2"/>
              <a:buNone/>
            </a:pPr>
            <a:endParaRPr lang="de-DE" sz="2000" dirty="0">
              <a:solidFill>
                <a:schemeClr val="tx1"/>
              </a:solidFill>
            </a:endParaRPr>
          </a:p>
        </p:txBody>
      </p:sp>
      <p:sp>
        <p:nvSpPr>
          <p:cNvPr id="7" name="Textfeld 6"/>
          <p:cNvSpPr txBox="1"/>
          <p:nvPr/>
        </p:nvSpPr>
        <p:spPr>
          <a:xfrm>
            <a:off x="539552" y="5517232"/>
            <a:ext cx="8136904" cy="338554"/>
          </a:xfrm>
          <a:prstGeom prst="rect">
            <a:avLst/>
          </a:prstGeom>
          <a:noFill/>
        </p:spPr>
        <p:txBody>
          <a:bodyPr wrap="square" rtlCol="0">
            <a:spAutoFit/>
          </a:bodyPr>
          <a:lstStyle/>
          <a:p>
            <a:r>
              <a:rPr lang="en-US" sz="1600" dirty="0" smtClean="0"/>
              <a:t>http://www.kuhlen.name/MATERIALIEN/Vortraege_05Web/RK-presentation251005.ppt</a:t>
            </a:r>
            <a:endParaRPr lang="en-US" sz="1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2000"/>
                                  </p:stCondLst>
                                  <p:childTnLst>
                                    <p:set>
                                      <p:cBhvr>
                                        <p:cTn id="10" dur="1" fill="hold">
                                          <p:stCondLst>
                                            <p:cond delay="0"/>
                                          </p:stCondLst>
                                        </p:cTn>
                                        <p:tgtEl>
                                          <p:spTgt spid="11">
                                            <p:bg/>
                                          </p:spTgt>
                                        </p:tgtEl>
                                        <p:attrNameLst>
                                          <p:attrName>style.visibility</p:attrName>
                                        </p:attrNameLst>
                                      </p:cBhvr>
                                      <p:to>
                                        <p:strVal val="visible"/>
                                      </p:to>
                                    </p:set>
                                    <p:animEffect transition="in" filter="wipe(left)">
                                      <p:cBhvr>
                                        <p:cTn id="11" dur="500"/>
                                        <p:tgtEl>
                                          <p:spTgt spid="11">
                                            <p:bg/>
                                          </p:spTgt>
                                        </p:tgtEl>
                                      </p:cBhvr>
                                    </p:animEffect>
                                  </p:childTnLst>
                                </p:cTn>
                              </p:par>
                            </p:childTnLst>
                          </p:cTn>
                        </p:par>
                        <p:par>
                          <p:cTn id="12" fill="hold">
                            <p:stCondLst>
                              <p:cond delay="3000"/>
                            </p:stCondLst>
                            <p:childTnLst>
                              <p:par>
                                <p:cTn id="13" presetID="22" presetClass="entr" presetSubtype="8" fill="hold" grpId="0" nodeType="afterEffect">
                                  <p:stCondLst>
                                    <p:cond delay="200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wipe(left)">
                                      <p:cBhvr>
                                        <p:cTn id="15" dur="500"/>
                                        <p:tgtEl>
                                          <p:spTgt spid="11">
                                            <p:txEl>
                                              <p:pRg st="0" end="0"/>
                                            </p:txEl>
                                          </p:spTgt>
                                        </p:tgtEl>
                                      </p:cBhvr>
                                    </p:animEffect>
                                  </p:childTnLst>
                                </p:cTn>
                              </p:par>
                            </p:childTnLst>
                          </p:cTn>
                        </p:par>
                        <p:par>
                          <p:cTn id="16" fill="hold">
                            <p:stCondLst>
                              <p:cond delay="5500"/>
                            </p:stCondLst>
                            <p:childTnLst>
                              <p:par>
                                <p:cTn id="17" presetID="22" presetClass="entr" presetSubtype="8" fill="hold" grpId="0" nodeType="afterEffect">
                                  <p:stCondLst>
                                    <p:cond delay="2000"/>
                                  </p:stCondLst>
                                  <p:childTnLst>
                                    <p:set>
                                      <p:cBhvr>
                                        <p:cTn id="18" dur="1" fill="hold">
                                          <p:stCondLst>
                                            <p:cond delay="0"/>
                                          </p:stCondLst>
                                        </p:cTn>
                                        <p:tgtEl>
                                          <p:spTgt spid="11">
                                            <p:txEl>
                                              <p:pRg st="1" end="1"/>
                                            </p:txEl>
                                          </p:spTgt>
                                        </p:tgtEl>
                                        <p:attrNameLst>
                                          <p:attrName>style.visibility</p:attrName>
                                        </p:attrNameLst>
                                      </p:cBhvr>
                                      <p:to>
                                        <p:strVal val="visible"/>
                                      </p:to>
                                    </p:set>
                                    <p:animEffect transition="in" filter="wipe(left)">
                                      <p:cBhvr>
                                        <p:cTn id="19" dur="500"/>
                                        <p:tgtEl>
                                          <p:spTgt spid="11">
                                            <p:txEl>
                                              <p:pRg st="1" end="1"/>
                                            </p:txEl>
                                          </p:spTgt>
                                        </p:tgtEl>
                                      </p:cBhvr>
                                    </p:animEffect>
                                  </p:childTnLst>
                                </p:cTn>
                              </p:par>
                            </p:childTnLst>
                          </p:cTn>
                        </p:par>
                        <p:par>
                          <p:cTn id="20" fill="hold">
                            <p:stCondLst>
                              <p:cond delay="8000"/>
                            </p:stCondLst>
                            <p:childTnLst>
                              <p:par>
                                <p:cTn id="21" presetID="22" presetClass="entr" presetSubtype="8" fill="hold" grpId="0" nodeType="afterEffect">
                                  <p:stCondLst>
                                    <p:cond delay="2000"/>
                                  </p:stCondLst>
                                  <p:childTnLst>
                                    <p:set>
                                      <p:cBhvr>
                                        <p:cTn id="22" dur="1" fill="hold">
                                          <p:stCondLst>
                                            <p:cond delay="0"/>
                                          </p:stCondLst>
                                        </p:cTn>
                                        <p:tgtEl>
                                          <p:spTgt spid="11">
                                            <p:txEl>
                                              <p:pRg st="2" end="2"/>
                                            </p:txEl>
                                          </p:spTgt>
                                        </p:tgtEl>
                                        <p:attrNameLst>
                                          <p:attrName>style.visibility</p:attrName>
                                        </p:attrNameLst>
                                      </p:cBhvr>
                                      <p:to>
                                        <p:strVal val="visible"/>
                                      </p:to>
                                    </p:set>
                                    <p:animEffect transition="in" filter="wipe(left)">
                                      <p:cBhvr>
                                        <p:cTn id="23" dur="500"/>
                                        <p:tgtEl>
                                          <p:spTgt spid="11">
                                            <p:txEl>
                                              <p:pRg st="2" end="2"/>
                                            </p:txEl>
                                          </p:spTgt>
                                        </p:tgtEl>
                                      </p:cBhvr>
                                    </p:animEffect>
                                  </p:childTnLst>
                                </p:cTn>
                              </p:par>
                            </p:childTnLst>
                          </p:cTn>
                        </p:par>
                        <p:par>
                          <p:cTn id="24" fill="hold">
                            <p:stCondLst>
                              <p:cond delay="10500"/>
                            </p:stCondLst>
                            <p:childTnLst>
                              <p:par>
                                <p:cTn id="25" presetID="22" presetClass="entr" presetSubtype="8" fill="hold" grpId="0" nodeType="afterEffect">
                                  <p:stCondLst>
                                    <p:cond delay="2000"/>
                                  </p:stCondLst>
                                  <p:childTnLst>
                                    <p:set>
                                      <p:cBhvr>
                                        <p:cTn id="26" dur="1" fill="hold">
                                          <p:stCondLst>
                                            <p:cond delay="0"/>
                                          </p:stCondLst>
                                        </p:cTn>
                                        <p:tgtEl>
                                          <p:spTgt spid="11">
                                            <p:txEl>
                                              <p:pRg st="3" end="3"/>
                                            </p:txEl>
                                          </p:spTgt>
                                        </p:tgtEl>
                                        <p:attrNameLst>
                                          <p:attrName>style.visibility</p:attrName>
                                        </p:attrNameLst>
                                      </p:cBhvr>
                                      <p:to>
                                        <p:strVal val="visible"/>
                                      </p:to>
                                    </p:set>
                                    <p:animEffect transition="in" filter="wipe(left)">
                                      <p:cBhvr>
                                        <p:cTn id="27" dur="500"/>
                                        <p:tgtEl>
                                          <p:spTgt spid="11">
                                            <p:txEl>
                                              <p:pRg st="3" end="3"/>
                                            </p:txEl>
                                          </p:spTgt>
                                        </p:tgtEl>
                                      </p:cBhvr>
                                    </p:animEffect>
                                  </p:childTnLst>
                                </p:cTn>
                              </p:par>
                            </p:childTnLst>
                          </p:cTn>
                        </p:par>
                        <p:par>
                          <p:cTn id="28" fill="hold">
                            <p:stCondLst>
                              <p:cond delay="13000"/>
                            </p:stCondLst>
                            <p:childTnLst>
                              <p:par>
                                <p:cTn id="29" presetID="22" presetClass="entr" presetSubtype="8" fill="hold" grpId="0" nodeType="afterEffect">
                                  <p:stCondLst>
                                    <p:cond delay="2000"/>
                                  </p:stCondLst>
                                  <p:childTnLst>
                                    <p:set>
                                      <p:cBhvr>
                                        <p:cTn id="30" dur="1" fill="hold">
                                          <p:stCondLst>
                                            <p:cond delay="0"/>
                                          </p:stCondLst>
                                        </p:cTn>
                                        <p:tgtEl>
                                          <p:spTgt spid="11">
                                            <p:txEl>
                                              <p:pRg st="4" end="4"/>
                                            </p:txEl>
                                          </p:spTgt>
                                        </p:tgtEl>
                                        <p:attrNameLst>
                                          <p:attrName>style.visibility</p:attrName>
                                        </p:attrNameLst>
                                      </p:cBhvr>
                                      <p:to>
                                        <p:strVal val="visible"/>
                                      </p:to>
                                    </p:set>
                                    <p:animEffect transition="in" filter="wipe(left)">
                                      <p:cBhvr>
                                        <p:cTn id="31"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P spid="11" grpId="0" build="p" bldLvl="2" animBg="1" autoUpdateAnimBg="0" advAuto="200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13"/>
          <p:cNvSpPr txBox="1">
            <a:spLocks noChangeArrowheads="1"/>
          </p:cNvSpPr>
          <p:nvPr/>
        </p:nvSpPr>
        <p:spPr bwMode="auto">
          <a:xfrm>
            <a:off x="323528" y="1512640"/>
            <a:ext cx="7776864" cy="461665"/>
          </a:xfrm>
          <a:prstGeom prst="rect">
            <a:avLst/>
          </a:prstGeom>
          <a:solidFill>
            <a:schemeClr val="bg1"/>
          </a:solidFill>
          <a:ln w="9525">
            <a:noFill/>
            <a:miter lim="800000"/>
            <a:headEnd/>
            <a:tailEnd/>
          </a:ln>
        </p:spPr>
        <p:txBody>
          <a:bodyPr wrap="square">
            <a:spAutoFit/>
          </a:bodyPr>
          <a:lstStyle/>
          <a:p>
            <a:pPr algn="ctr"/>
            <a:endParaRPr lang="de-DE" sz="2400" b="1" dirty="0">
              <a:solidFill>
                <a:srgbClr val="002060"/>
              </a:solidFill>
              <a:cs typeface="Calibri" pitchFamily="34" charset="0"/>
            </a:endParaRPr>
          </a:p>
        </p:txBody>
      </p:sp>
      <p:pic>
        <p:nvPicPr>
          <p:cNvPr id="9" name="Picture 3"/>
          <p:cNvPicPr>
            <a:picLocks noChangeAspect="1" noChangeArrowheads="1"/>
          </p:cNvPicPr>
          <p:nvPr/>
        </p:nvPicPr>
        <p:blipFill>
          <a:blip r:embed="rId3" cstate="print"/>
          <a:srcRect/>
          <a:stretch>
            <a:fillRect/>
          </a:stretch>
        </p:blipFill>
        <p:spPr bwMode="auto">
          <a:xfrm>
            <a:off x="0" y="582216"/>
            <a:ext cx="9144000" cy="4333875"/>
          </a:xfrm>
          <a:prstGeom prst="rect">
            <a:avLst/>
          </a:prstGeom>
          <a:noFill/>
          <a:ln w="9525">
            <a:noFill/>
            <a:miter lim="800000"/>
            <a:headEnd/>
            <a:tailEnd/>
          </a:ln>
          <a:effectLst/>
        </p:spPr>
      </p:pic>
      <p:pic>
        <p:nvPicPr>
          <p:cNvPr id="13" name="Picture 4"/>
          <p:cNvPicPr>
            <a:picLocks noChangeAspect="1" noChangeArrowheads="1"/>
          </p:cNvPicPr>
          <p:nvPr/>
        </p:nvPicPr>
        <p:blipFill>
          <a:blip r:embed="rId4" cstate="print"/>
          <a:srcRect/>
          <a:stretch>
            <a:fillRect/>
          </a:stretch>
        </p:blipFill>
        <p:spPr bwMode="auto">
          <a:xfrm>
            <a:off x="2209800" y="2334816"/>
            <a:ext cx="6324600" cy="3657600"/>
          </a:xfrm>
          <a:prstGeom prst="rect">
            <a:avLst/>
          </a:prstGeom>
          <a:noFill/>
          <a:ln w="9525">
            <a:noFill/>
            <a:miter lim="800000"/>
            <a:headEnd/>
            <a:tailEnd/>
          </a:ln>
          <a:effectLst/>
        </p:spPr>
      </p:pic>
      <p:sp>
        <p:nvSpPr>
          <p:cNvPr id="14" name="AutoShape 5"/>
          <p:cNvSpPr>
            <a:spLocks noChangeArrowheads="1"/>
          </p:cNvSpPr>
          <p:nvPr/>
        </p:nvSpPr>
        <p:spPr bwMode="auto">
          <a:xfrm>
            <a:off x="304800" y="5154216"/>
            <a:ext cx="1600200" cy="314325"/>
          </a:xfrm>
          <a:prstGeom prst="wedgeRectCallout">
            <a:avLst>
              <a:gd name="adj1" fmla="val 62995"/>
              <a:gd name="adj2" fmla="val -733333"/>
            </a:avLst>
          </a:prstGeom>
          <a:solidFill>
            <a:srgbClr val="EAEAEA"/>
          </a:solidFill>
          <a:ln w="9525">
            <a:solidFill>
              <a:schemeClr val="tx1"/>
            </a:solidFill>
            <a:miter lim="800000"/>
            <a:headEnd/>
            <a:tailEnd/>
          </a:ln>
          <a:effectLst/>
        </p:spPr>
        <p:txBody>
          <a:bodyPr>
            <a:spAutoFit/>
          </a:bodyPr>
          <a:lstStyle/>
          <a:p>
            <a:pPr algn="ctr" eaLnBrk="0">
              <a:lnSpc>
                <a:spcPct val="100000"/>
              </a:lnSpc>
              <a:spcBef>
                <a:spcPct val="0"/>
              </a:spcBef>
              <a:spcAft>
                <a:spcPct val="0"/>
              </a:spcAft>
              <a:buClrTx/>
              <a:buSzTx/>
              <a:buFontTx/>
              <a:buNone/>
            </a:pPr>
            <a:r>
              <a:rPr lang="de-DE" sz="1400"/>
              <a:t>Information ethics</a:t>
            </a:r>
          </a:p>
        </p:txBody>
      </p:sp>
      <p:sp>
        <p:nvSpPr>
          <p:cNvPr id="15" name="AutoShape 6"/>
          <p:cNvSpPr>
            <a:spLocks noChangeArrowheads="1"/>
          </p:cNvSpPr>
          <p:nvPr/>
        </p:nvSpPr>
        <p:spPr bwMode="auto">
          <a:xfrm>
            <a:off x="6553200" y="4087416"/>
            <a:ext cx="2133600" cy="527050"/>
          </a:xfrm>
          <a:prstGeom prst="wedgeRectCallout">
            <a:avLst>
              <a:gd name="adj1" fmla="val -125671"/>
              <a:gd name="adj2" fmla="val -98194"/>
            </a:avLst>
          </a:prstGeom>
          <a:solidFill>
            <a:srgbClr val="EAEAEA"/>
          </a:solidFill>
          <a:ln w="9525">
            <a:solidFill>
              <a:schemeClr val="tx1"/>
            </a:solidFill>
            <a:miter lim="800000"/>
            <a:headEnd/>
            <a:tailEnd/>
          </a:ln>
          <a:effectLst/>
        </p:spPr>
        <p:txBody>
          <a:bodyPr>
            <a:spAutoFit/>
          </a:bodyPr>
          <a:lstStyle/>
          <a:p>
            <a:pPr algn="ctr" eaLnBrk="0">
              <a:lnSpc>
                <a:spcPct val="100000"/>
              </a:lnSpc>
              <a:spcBef>
                <a:spcPct val="0"/>
              </a:spcBef>
              <a:spcAft>
                <a:spcPct val="0"/>
              </a:spcAft>
              <a:buClrTx/>
              <a:buSzTx/>
              <a:buFontTx/>
              <a:buNone/>
            </a:pPr>
            <a:r>
              <a:rPr lang="de-DE" sz="1400"/>
              <a:t>Joined course Univ, Konstanz – Univ. Zürich</a:t>
            </a:r>
          </a:p>
        </p:txBody>
      </p:sp>
      <p:sp>
        <p:nvSpPr>
          <p:cNvPr id="16" name="AutoShape 7"/>
          <p:cNvSpPr>
            <a:spLocks noChangeArrowheads="1"/>
          </p:cNvSpPr>
          <p:nvPr/>
        </p:nvSpPr>
        <p:spPr bwMode="auto">
          <a:xfrm>
            <a:off x="4724400" y="2030016"/>
            <a:ext cx="2590800" cy="739775"/>
          </a:xfrm>
          <a:prstGeom prst="wedgeRectCallout">
            <a:avLst>
              <a:gd name="adj1" fmla="val -74449"/>
              <a:gd name="adj2" fmla="val 77037"/>
            </a:avLst>
          </a:prstGeom>
          <a:solidFill>
            <a:srgbClr val="EAEAEA"/>
          </a:solidFill>
          <a:ln w="9525">
            <a:solidFill>
              <a:schemeClr val="tx1"/>
            </a:solidFill>
            <a:miter lim="800000"/>
            <a:headEnd/>
            <a:tailEnd/>
          </a:ln>
          <a:effectLst/>
        </p:spPr>
        <p:txBody>
          <a:bodyPr>
            <a:spAutoFit/>
          </a:bodyPr>
          <a:lstStyle/>
          <a:p>
            <a:pPr algn="ctr" eaLnBrk="0">
              <a:lnSpc>
                <a:spcPct val="100000"/>
              </a:lnSpc>
              <a:spcBef>
                <a:spcPct val="0"/>
              </a:spcBef>
              <a:spcAft>
                <a:spcPct val="0"/>
              </a:spcAft>
              <a:buClrTx/>
              <a:buSzTx/>
              <a:buFontTx/>
              <a:buNone/>
            </a:pPr>
            <a:r>
              <a:rPr lang="de-DE" sz="1400"/>
              <a:t>Joined course Univ.Konstanz – Univ. Genf</a:t>
            </a:r>
          </a:p>
          <a:p>
            <a:pPr algn="ctr" eaLnBrk="0">
              <a:lnSpc>
                <a:spcPct val="100000"/>
              </a:lnSpc>
              <a:spcBef>
                <a:spcPct val="0"/>
              </a:spcBef>
              <a:spcAft>
                <a:spcPct val="0"/>
              </a:spcAft>
              <a:buClrTx/>
              <a:buSzTx/>
              <a:buFontTx/>
              <a:buNone/>
            </a:pPr>
            <a:r>
              <a:rPr lang="de-DE" sz="1400"/>
              <a:t>technical course</a:t>
            </a:r>
          </a:p>
        </p:txBody>
      </p:sp>
      <p:sp>
        <p:nvSpPr>
          <p:cNvPr id="17" name="AutoShape 8"/>
          <p:cNvSpPr>
            <a:spLocks noChangeArrowheads="1"/>
          </p:cNvSpPr>
          <p:nvPr/>
        </p:nvSpPr>
        <p:spPr bwMode="auto">
          <a:xfrm>
            <a:off x="5867400" y="2868216"/>
            <a:ext cx="2133600" cy="739775"/>
          </a:xfrm>
          <a:prstGeom prst="wedgeRectCallout">
            <a:avLst>
              <a:gd name="adj1" fmla="val -141370"/>
              <a:gd name="adj2" fmla="val 4505"/>
            </a:avLst>
          </a:prstGeom>
          <a:solidFill>
            <a:srgbClr val="EAEAEA"/>
          </a:solidFill>
          <a:ln w="9525">
            <a:solidFill>
              <a:schemeClr val="tx1"/>
            </a:solidFill>
            <a:miter lim="800000"/>
            <a:headEnd/>
            <a:tailEnd/>
          </a:ln>
          <a:effectLst/>
        </p:spPr>
        <p:txBody>
          <a:bodyPr>
            <a:spAutoFit/>
          </a:bodyPr>
          <a:lstStyle/>
          <a:p>
            <a:pPr algn="ctr" eaLnBrk="0">
              <a:lnSpc>
                <a:spcPct val="100000"/>
              </a:lnSpc>
              <a:spcBef>
                <a:spcPct val="0"/>
              </a:spcBef>
              <a:spcAft>
                <a:spcPct val="0"/>
              </a:spcAft>
              <a:buClrTx/>
              <a:buSzTx/>
              <a:buFontTx/>
              <a:buNone/>
            </a:pPr>
            <a:r>
              <a:rPr lang="de-DE" sz="1400"/>
              <a:t>Joined course Univ. Konstanz – Univ. Berlin</a:t>
            </a:r>
          </a:p>
          <a:p>
            <a:pPr algn="ctr" eaLnBrk="0">
              <a:lnSpc>
                <a:spcPct val="100000"/>
              </a:lnSpc>
              <a:spcBef>
                <a:spcPct val="0"/>
              </a:spcBef>
              <a:spcAft>
                <a:spcPct val="0"/>
              </a:spcAft>
              <a:buClrTx/>
              <a:buSzTx/>
              <a:buFontTx/>
              <a:buNone/>
            </a:pPr>
            <a:r>
              <a:rPr lang="de-DE" sz="1400"/>
              <a:t>discourse-oriented</a:t>
            </a:r>
          </a:p>
        </p:txBody>
      </p:sp>
      <p:sp>
        <p:nvSpPr>
          <p:cNvPr id="18" name="AutoShape 9"/>
          <p:cNvSpPr>
            <a:spLocks noChangeArrowheads="1"/>
          </p:cNvSpPr>
          <p:nvPr/>
        </p:nvSpPr>
        <p:spPr bwMode="auto">
          <a:xfrm>
            <a:off x="6324600" y="5001816"/>
            <a:ext cx="2590800" cy="739775"/>
          </a:xfrm>
          <a:prstGeom prst="wedgeRectCallout">
            <a:avLst>
              <a:gd name="adj1" fmla="val -110296"/>
              <a:gd name="adj2" fmla="val 30472"/>
            </a:avLst>
          </a:prstGeom>
          <a:solidFill>
            <a:srgbClr val="EAEAEA"/>
          </a:solidFill>
          <a:ln w="9525">
            <a:solidFill>
              <a:schemeClr val="tx1"/>
            </a:solidFill>
            <a:miter lim="800000"/>
            <a:headEnd/>
            <a:tailEnd/>
          </a:ln>
          <a:effectLst/>
        </p:spPr>
        <p:txBody>
          <a:bodyPr>
            <a:spAutoFit/>
          </a:bodyPr>
          <a:lstStyle/>
          <a:p>
            <a:pPr algn="ctr" eaLnBrk="0">
              <a:lnSpc>
                <a:spcPct val="100000"/>
              </a:lnSpc>
              <a:spcBef>
                <a:spcPct val="0"/>
              </a:spcBef>
              <a:spcAft>
                <a:spcPct val="0"/>
              </a:spcAft>
              <a:buClrTx/>
              <a:buSzTx/>
              <a:buFontTx/>
              <a:buNone/>
            </a:pPr>
            <a:r>
              <a:rPr lang="de-DE" sz="1400"/>
              <a:t>Joined course Univ.Konstanz – Univ. Berlin – Univ. Hildesheim</a:t>
            </a:r>
          </a:p>
        </p:txBody>
      </p:sp>
      <p:sp>
        <p:nvSpPr>
          <p:cNvPr id="19" name="AutoShape 10"/>
          <p:cNvSpPr>
            <a:spLocks noChangeArrowheads="1"/>
          </p:cNvSpPr>
          <p:nvPr/>
        </p:nvSpPr>
        <p:spPr bwMode="auto">
          <a:xfrm>
            <a:off x="304800" y="5154216"/>
            <a:ext cx="1600200" cy="314325"/>
          </a:xfrm>
          <a:prstGeom prst="wedgeRectCallout">
            <a:avLst>
              <a:gd name="adj1" fmla="val 98315"/>
              <a:gd name="adj2" fmla="val -613634"/>
            </a:avLst>
          </a:prstGeom>
          <a:solidFill>
            <a:srgbClr val="EAEAEA"/>
          </a:solidFill>
          <a:ln w="9525">
            <a:solidFill>
              <a:schemeClr val="tx1"/>
            </a:solidFill>
            <a:miter lim="800000"/>
            <a:headEnd/>
            <a:tailEnd/>
          </a:ln>
          <a:effectLst/>
        </p:spPr>
        <p:txBody>
          <a:bodyPr>
            <a:spAutoFit/>
          </a:bodyPr>
          <a:lstStyle/>
          <a:p>
            <a:pPr algn="ctr" eaLnBrk="0">
              <a:lnSpc>
                <a:spcPct val="100000"/>
              </a:lnSpc>
              <a:spcBef>
                <a:spcPct val="0"/>
              </a:spcBef>
              <a:spcAft>
                <a:spcPct val="0"/>
              </a:spcAft>
              <a:buClrTx/>
              <a:buSzTx/>
              <a:buFontTx/>
              <a:buNone/>
            </a:pPr>
            <a:r>
              <a:rPr lang="de-DE" sz="1400"/>
              <a:t>Information ethics</a:t>
            </a:r>
          </a:p>
        </p:txBody>
      </p:sp>
      <p:sp>
        <p:nvSpPr>
          <p:cNvPr id="21" name="Line 12"/>
          <p:cNvSpPr>
            <a:spLocks noChangeShapeType="1"/>
          </p:cNvSpPr>
          <p:nvPr/>
        </p:nvSpPr>
        <p:spPr bwMode="auto">
          <a:xfrm flipH="1" flipV="1">
            <a:off x="4648200" y="4163616"/>
            <a:ext cx="1752600" cy="990600"/>
          </a:xfrm>
          <a:prstGeom prst="line">
            <a:avLst/>
          </a:prstGeom>
          <a:noFill/>
          <a:ln w="38100">
            <a:solidFill>
              <a:srgbClr val="000099"/>
            </a:solidFill>
            <a:round/>
            <a:headEnd/>
            <a:tailEnd type="triangle" w="med" len="med"/>
          </a:ln>
          <a:effectLst/>
        </p:spPr>
        <p:txBody>
          <a:bodyPr lIns="0" tIns="0" rIns="0" bIns="0">
            <a:spAutoFit/>
          </a:bodyPr>
          <a:lstStyle/>
          <a:p>
            <a:endParaRPr lang="en-US"/>
          </a:p>
        </p:txBody>
      </p:sp>
      <p:sp>
        <p:nvSpPr>
          <p:cNvPr id="22" name="Rectangle 2"/>
          <p:cNvSpPr txBox="1">
            <a:spLocks noChangeArrowheads="1"/>
          </p:cNvSpPr>
          <p:nvPr/>
        </p:nvSpPr>
        <p:spPr bwMode="auto">
          <a:xfrm>
            <a:off x="2771800" y="125016"/>
            <a:ext cx="3810000" cy="461665"/>
          </a:xfrm>
          <a:prstGeom prst="rect">
            <a:avLst/>
          </a:prstGeom>
          <a:solidFill>
            <a:srgbClr val="FFFFFF"/>
          </a:solidFill>
          <a:ln>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2400" b="0" i="0" u="none" strike="noStrike" kern="1200" cap="none" spc="0" normalizeH="0" baseline="0" noProof="0" dirty="0" smtClean="0">
                <a:ln>
                  <a:noFill/>
                </a:ln>
                <a:solidFill>
                  <a:schemeClr val="tx1"/>
                </a:solidFill>
                <a:effectLst/>
                <a:uLnTx/>
                <a:uFillTx/>
                <a:latin typeface="+mj-lt"/>
                <a:ea typeface="+mj-ea"/>
                <a:cs typeface="+mj-cs"/>
              </a:rPr>
              <a:t>K3 </a:t>
            </a:r>
            <a:r>
              <a:rPr kumimoji="0" lang="de-DE" sz="2400" b="0" i="0" u="none" strike="noStrike" kern="1200" cap="none" spc="0" normalizeH="0" baseline="0" noProof="0" dirty="0" err="1" smtClean="0">
                <a:ln>
                  <a:noFill/>
                </a:ln>
                <a:solidFill>
                  <a:schemeClr val="tx1"/>
                </a:solidFill>
                <a:effectLst/>
                <a:uLnTx/>
                <a:uFillTx/>
                <a:latin typeface="+mj-lt"/>
                <a:ea typeface="+mj-ea"/>
                <a:cs typeface="+mj-cs"/>
              </a:rPr>
              <a:t>Courses</a:t>
            </a:r>
            <a:endParaRPr kumimoji="0" lang="de-DE"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23" name="Picture 3"/>
          <p:cNvPicPr>
            <a:picLocks noChangeAspect="1" noChangeArrowheads="1"/>
          </p:cNvPicPr>
          <p:nvPr/>
        </p:nvPicPr>
        <p:blipFill>
          <a:blip r:embed="rId3" cstate="print"/>
          <a:srcRect/>
          <a:stretch>
            <a:fillRect/>
          </a:stretch>
        </p:blipFill>
        <p:spPr bwMode="auto">
          <a:xfrm>
            <a:off x="179512" y="620688"/>
            <a:ext cx="9144000" cy="4333875"/>
          </a:xfrm>
          <a:prstGeom prst="rect">
            <a:avLst/>
          </a:prstGeom>
          <a:noFill/>
          <a:ln w="9525">
            <a:noFill/>
            <a:miter lim="800000"/>
            <a:headEnd/>
            <a:tailEnd/>
          </a:ln>
          <a:effectLst/>
        </p:spPr>
      </p:pic>
      <p:pic>
        <p:nvPicPr>
          <p:cNvPr id="24" name="Picture 4"/>
          <p:cNvPicPr>
            <a:picLocks noChangeAspect="1" noChangeArrowheads="1"/>
          </p:cNvPicPr>
          <p:nvPr/>
        </p:nvPicPr>
        <p:blipFill>
          <a:blip r:embed="rId4" cstate="print"/>
          <a:srcRect/>
          <a:stretch>
            <a:fillRect/>
          </a:stretch>
        </p:blipFill>
        <p:spPr bwMode="auto">
          <a:xfrm>
            <a:off x="2362200" y="2487216"/>
            <a:ext cx="6324600" cy="3657600"/>
          </a:xfrm>
          <a:prstGeom prst="rect">
            <a:avLst/>
          </a:prstGeom>
          <a:noFill/>
          <a:ln w="9525">
            <a:noFill/>
            <a:miter lim="800000"/>
            <a:headEnd/>
            <a:tailEnd/>
          </a:ln>
          <a:effectLst/>
        </p:spPr>
      </p:pic>
      <p:sp>
        <p:nvSpPr>
          <p:cNvPr id="25" name="AutoShape 5"/>
          <p:cNvSpPr>
            <a:spLocks noChangeArrowheads="1"/>
          </p:cNvSpPr>
          <p:nvPr/>
        </p:nvSpPr>
        <p:spPr bwMode="auto">
          <a:xfrm>
            <a:off x="457200" y="5306616"/>
            <a:ext cx="1600200" cy="314325"/>
          </a:xfrm>
          <a:prstGeom prst="wedgeRectCallout">
            <a:avLst>
              <a:gd name="adj1" fmla="val 62995"/>
              <a:gd name="adj2" fmla="val -733333"/>
            </a:avLst>
          </a:prstGeom>
          <a:solidFill>
            <a:srgbClr val="EAEAEA"/>
          </a:solidFill>
          <a:ln w="9525">
            <a:solidFill>
              <a:schemeClr val="tx1"/>
            </a:solidFill>
            <a:miter lim="800000"/>
            <a:headEnd/>
            <a:tailEnd/>
          </a:ln>
          <a:effectLst/>
        </p:spPr>
        <p:txBody>
          <a:bodyPr>
            <a:spAutoFit/>
          </a:bodyPr>
          <a:lstStyle/>
          <a:p>
            <a:pPr algn="ctr" eaLnBrk="0">
              <a:lnSpc>
                <a:spcPct val="100000"/>
              </a:lnSpc>
              <a:spcBef>
                <a:spcPct val="0"/>
              </a:spcBef>
              <a:spcAft>
                <a:spcPct val="0"/>
              </a:spcAft>
              <a:buClrTx/>
              <a:buSzTx/>
              <a:buFontTx/>
              <a:buNone/>
            </a:pPr>
            <a:r>
              <a:rPr lang="de-DE" sz="1400"/>
              <a:t>Information ethics</a:t>
            </a:r>
          </a:p>
        </p:txBody>
      </p:sp>
      <p:sp>
        <p:nvSpPr>
          <p:cNvPr id="26" name="AutoShape 6"/>
          <p:cNvSpPr>
            <a:spLocks noChangeArrowheads="1"/>
          </p:cNvSpPr>
          <p:nvPr/>
        </p:nvSpPr>
        <p:spPr bwMode="auto">
          <a:xfrm>
            <a:off x="6705600" y="4239816"/>
            <a:ext cx="2133600" cy="527050"/>
          </a:xfrm>
          <a:prstGeom prst="wedgeRectCallout">
            <a:avLst>
              <a:gd name="adj1" fmla="val -125671"/>
              <a:gd name="adj2" fmla="val -98194"/>
            </a:avLst>
          </a:prstGeom>
          <a:solidFill>
            <a:srgbClr val="EAEAEA"/>
          </a:solidFill>
          <a:ln w="9525">
            <a:solidFill>
              <a:schemeClr val="tx1"/>
            </a:solidFill>
            <a:miter lim="800000"/>
            <a:headEnd/>
            <a:tailEnd/>
          </a:ln>
          <a:effectLst/>
        </p:spPr>
        <p:txBody>
          <a:bodyPr>
            <a:spAutoFit/>
          </a:bodyPr>
          <a:lstStyle/>
          <a:p>
            <a:pPr algn="ctr" eaLnBrk="0">
              <a:lnSpc>
                <a:spcPct val="100000"/>
              </a:lnSpc>
              <a:spcBef>
                <a:spcPct val="0"/>
              </a:spcBef>
              <a:spcAft>
                <a:spcPct val="0"/>
              </a:spcAft>
              <a:buClrTx/>
              <a:buSzTx/>
              <a:buFontTx/>
              <a:buNone/>
            </a:pPr>
            <a:r>
              <a:rPr lang="de-DE" sz="1400"/>
              <a:t>Joined course Univ, Konstanz – Univ. Zürich</a:t>
            </a:r>
          </a:p>
        </p:txBody>
      </p:sp>
      <p:sp>
        <p:nvSpPr>
          <p:cNvPr id="27" name="AutoShape 7"/>
          <p:cNvSpPr>
            <a:spLocks noChangeArrowheads="1"/>
          </p:cNvSpPr>
          <p:nvPr/>
        </p:nvSpPr>
        <p:spPr bwMode="auto">
          <a:xfrm>
            <a:off x="4876800" y="2182416"/>
            <a:ext cx="2590800" cy="739775"/>
          </a:xfrm>
          <a:prstGeom prst="wedgeRectCallout">
            <a:avLst>
              <a:gd name="adj1" fmla="val -74449"/>
              <a:gd name="adj2" fmla="val 77037"/>
            </a:avLst>
          </a:prstGeom>
          <a:solidFill>
            <a:srgbClr val="EAEAEA"/>
          </a:solidFill>
          <a:ln w="9525">
            <a:solidFill>
              <a:schemeClr val="tx1"/>
            </a:solidFill>
            <a:miter lim="800000"/>
            <a:headEnd/>
            <a:tailEnd/>
          </a:ln>
          <a:effectLst/>
        </p:spPr>
        <p:txBody>
          <a:bodyPr>
            <a:spAutoFit/>
          </a:bodyPr>
          <a:lstStyle/>
          <a:p>
            <a:pPr algn="ctr" eaLnBrk="0">
              <a:lnSpc>
                <a:spcPct val="100000"/>
              </a:lnSpc>
              <a:spcBef>
                <a:spcPct val="0"/>
              </a:spcBef>
              <a:spcAft>
                <a:spcPct val="0"/>
              </a:spcAft>
              <a:buClrTx/>
              <a:buSzTx/>
              <a:buFontTx/>
              <a:buNone/>
            </a:pPr>
            <a:r>
              <a:rPr lang="de-DE" sz="1400"/>
              <a:t>Joined course Univ.Konstanz – Univ. Genf</a:t>
            </a:r>
          </a:p>
          <a:p>
            <a:pPr algn="ctr" eaLnBrk="0">
              <a:lnSpc>
                <a:spcPct val="100000"/>
              </a:lnSpc>
              <a:spcBef>
                <a:spcPct val="0"/>
              </a:spcBef>
              <a:spcAft>
                <a:spcPct val="0"/>
              </a:spcAft>
              <a:buClrTx/>
              <a:buSzTx/>
              <a:buFontTx/>
              <a:buNone/>
            </a:pPr>
            <a:r>
              <a:rPr lang="de-DE" sz="1400"/>
              <a:t>technical course</a:t>
            </a:r>
          </a:p>
        </p:txBody>
      </p:sp>
      <p:sp>
        <p:nvSpPr>
          <p:cNvPr id="28" name="AutoShape 8"/>
          <p:cNvSpPr>
            <a:spLocks noChangeArrowheads="1"/>
          </p:cNvSpPr>
          <p:nvPr/>
        </p:nvSpPr>
        <p:spPr bwMode="auto">
          <a:xfrm>
            <a:off x="6019800" y="3020616"/>
            <a:ext cx="2133600" cy="739775"/>
          </a:xfrm>
          <a:prstGeom prst="wedgeRectCallout">
            <a:avLst>
              <a:gd name="adj1" fmla="val -141370"/>
              <a:gd name="adj2" fmla="val 4505"/>
            </a:avLst>
          </a:prstGeom>
          <a:solidFill>
            <a:srgbClr val="EAEAEA"/>
          </a:solidFill>
          <a:ln w="9525">
            <a:solidFill>
              <a:schemeClr val="tx1"/>
            </a:solidFill>
            <a:miter lim="800000"/>
            <a:headEnd/>
            <a:tailEnd/>
          </a:ln>
          <a:effectLst/>
        </p:spPr>
        <p:txBody>
          <a:bodyPr>
            <a:spAutoFit/>
          </a:bodyPr>
          <a:lstStyle/>
          <a:p>
            <a:pPr algn="ctr" eaLnBrk="0">
              <a:lnSpc>
                <a:spcPct val="100000"/>
              </a:lnSpc>
              <a:spcBef>
                <a:spcPct val="0"/>
              </a:spcBef>
              <a:spcAft>
                <a:spcPct val="0"/>
              </a:spcAft>
              <a:buClrTx/>
              <a:buSzTx/>
              <a:buFontTx/>
              <a:buNone/>
            </a:pPr>
            <a:r>
              <a:rPr lang="de-DE" sz="1400"/>
              <a:t>Joined course Univ. Konstanz – Univ. Berlin</a:t>
            </a:r>
          </a:p>
          <a:p>
            <a:pPr algn="ctr" eaLnBrk="0">
              <a:lnSpc>
                <a:spcPct val="100000"/>
              </a:lnSpc>
              <a:spcBef>
                <a:spcPct val="0"/>
              </a:spcBef>
              <a:spcAft>
                <a:spcPct val="0"/>
              </a:spcAft>
              <a:buClrTx/>
              <a:buSzTx/>
              <a:buFontTx/>
              <a:buNone/>
            </a:pPr>
            <a:r>
              <a:rPr lang="de-DE" sz="1400"/>
              <a:t>discourse-oriented</a:t>
            </a:r>
          </a:p>
        </p:txBody>
      </p:sp>
      <p:sp>
        <p:nvSpPr>
          <p:cNvPr id="29" name="AutoShape 9"/>
          <p:cNvSpPr>
            <a:spLocks noChangeArrowheads="1"/>
          </p:cNvSpPr>
          <p:nvPr/>
        </p:nvSpPr>
        <p:spPr bwMode="auto">
          <a:xfrm>
            <a:off x="6477000" y="5154216"/>
            <a:ext cx="2590800" cy="739775"/>
          </a:xfrm>
          <a:prstGeom prst="wedgeRectCallout">
            <a:avLst>
              <a:gd name="adj1" fmla="val -110296"/>
              <a:gd name="adj2" fmla="val 30472"/>
            </a:avLst>
          </a:prstGeom>
          <a:solidFill>
            <a:srgbClr val="EAEAEA"/>
          </a:solidFill>
          <a:ln w="9525">
            <a:solidFill>
              <a:schemeClr val="tx1"/>
            </a:solidFill>
            <a:miter lim="800000"/>
            <a:headEnd/>
            <a:tailEnd/>
          </a:ln>
          <a:effectLst/>
        </p:spPr>
        <p:txBody>
          <a:bodyPr>
            <a:spAutoFit/>
          </a:bodyPr>
          <a:lstStyle/>
          <a:p>
            <a:pPr algn="ctr" eaLnBrk="0">
              <a:lnSpc>
                <a:spcPct val="100000"/>
              </a:lnSpc>
              <a:spcBef>
                <a:spcPct val="0"/>
              </a:spcBef>
              <a:spcAft>
                <a:spcPct val="0"/>
              </a:spcAft>
              <a:buClrTx/>
              <a:buSzTx/>
              <a:buFontTx/>
              <a:buNone/>
            </a:pPr>
            <a:r>
              <a:rPr lang="de-DE" sz="1400"/>
              <a:t>Joined course Univ.Konstanz – Univ. Berlin – Univ. Hildesheim</a:t>
            </a:r>
          </a:p>
        </p:txBody>
      </p:sp>
      <p:sp>
        <p:nvSpPr>
          <p:cNvPr id="30" name="AutoShape 10"/>
          <p:cNvSpPr>
            <a:spLocks noChangeArrowheads="1"/>
          </p:cNvSpPr>
          <p:nvPr/>
        </p:nvSpPr>
        <p:spPr bwMode="auto">
          <a:xfrm>
            <a:off x="457200" y="5306616"/>
            <a:ext cx="1600200" cy="314325"/>
          </a:xfrm>
          <a:prstGeom prst="wedgeRectCallout">
            <a:avLst>
              <a:gd name="adj1" fmla="val 98315"/>
              <a:gd name="adj2" fmla="val -613634"/>
            </a:avLst>
          </a:prstGeom>
          <a:solidFill>
            <a:srgbClr val="EAEAEA"/>
          </a:solidFill>
          <a:ln w="9525">
            <a:solidFill>
              <a:schemeClr val="tx1"/>
            </a:solidFill>
            <a:miter lim="800000"/>
            <a:headEnd/>
            <a:tailEnd/>
          </a:ln>
          <a:effectLst/>
        </p:spPr>
        <p:txBody>
          <a:bodyPr>
            <a:spAutoFit/>
          </a:bodyPr>
          <a:lstStyle/>
          <a:p>
            <a:pPr algn="ctr" eaLnBrk="0">
              <a:lnSpc>
                <a:spcPct val="100000"/>
              </a:lnSpc>
              <a:spcBef>
                <a:spcPct val="0"/>
              </a:spcBef>
              <a:spcAft>
                <a:spcPct val="0"/>
              </a:spcAft>
              <a:buClrTx/>
              <a:buSzTx/>
              <a:buFontTx/>
              <a:buNone/>
            </a:pPr>
            <a:r>
              <a:rPr lang="de-DE" sz="1400"/>
              <a:t>Information ethics</a:t>
            </a:r>
          </a:p>
        </p:txBody>
      </p:sp>
      <p:sp>
        <p:nvSpPr>
          <p:cNvPr id="32" name="Line 12"/>
          <p:cNvSpPr>
            <a:spLocks noChangeShapeType="1"/>
          </p:cNvSpPr>
          <p:nvPr/>
        </p:nvSpPr>
        <p:spPr bwMode="auto">
          <a:xfrm flipH="1" flipV="1">
            <a:off x="4800600" y="4316016"/>
            <a:ext cx="1752600" cy="990600"/>
          </a:xfrm>
          <a:prstGeom prst="line">
            <a:avLst/>
          </a:prstGeom>
          <a:noFill/>
          <a:ln w="38100">
            <a:solidFill>
              <a:srgbClr val="000099"/>
            </a:solidFill>
            <a:round/>
            <a:headEnd/>
            <a:tailEnd type="triangle" w="med" len="med"/>
          </a:ln>
          <a:effectLst/>
        </p:spPr>
        <p:txBody>
          <a:bodyPr lIns="0" tIns="0" rIns="0" bIns="0">
            <a:spAutoFit/>
          </a:bodyPr>
          <a:lstStyle/>
          <a:p>
            <a:endParaRPr lang="en-US"/>
          </a:p>
        </p:txBody>
      </p:sp>
      <p:sp>
        <p:nvSpPr>
          <p:cNvPr id="31" name="Textfeld 30"/>
          <p:cNvSpPr txBox="1"/>
          <p:nvPr/>
        </p:nvSpPr>
        <p:spPr>
          <a:xfrm>
            <a:off x="539552" y="6165304"/>
            <a:ext cx="8136904" cy="338554"/>
          </a:xfrm>
          <a:prstGeom prst="rect">
            <a:avLst/>
          </a:prstGeom>
          <a:noFill/>
        </p:spPr>
        <p:txBody>
          <a:bodyPr wrap="square" rtlCol="0">
            <a:spAutoFit/>
          </a:bodyPr>
          <a:lstStyle/>
          <a:p>
            <a:r>
              <a:rPr lang="en-US" sz="1600" dirty="0" smtClean="0"/>
              <a:t>http://www.kuhlen.name/MATERIALIEN/Vortraege_05Web/RK-presentation251005.ppt</a:t>
            </a:r>
            <a:endParaRPr lang="en-US" sz="1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499"/>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2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2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2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499"/>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autoUpdateAnimBg="0"/>
      <p:bldP spid="15" grpId="0" animBg="1" autoUpdateAnimBg="0"/>
      <p:bldP spid="16" grpId="0" animBg="1" autoUpdateAnimBg="0"/>
      <p:bldP spid="17" grpId="0" animBg="1" autoUpdateAnimBg="0"/>
      <p:bldP spid="18" grpId="0" animBg="1" autoUpdateAnimBg="0"/>
      <p:bldP spid="19" grpId="0" animBg="1" autoUpdateAnimBg="0"/>
      <p:bldP spid="21" grpId="0" animBg="1"/>
      <p:bldP spid="25" grpId="0" animBg="1" autoUpdateAnimBg="0"/>
      <p:bldP spid="26" grpId="0" animBg="1" autoUpdateAnimBg="0"/>
      <p:bldP spid="27" grpId="0" animBg="1" autoUpdateAnimBg="0"/>
      <p:bldP spid="28" grpId="0" animBg="1" autoUpdateAnimBg="0"/>
      <p:bldP spid="29" grpId="0" animBg="1" autoUpdateAnimBg="0"/>
      <p:bldP spid="30" grpId="0" animBg="1" autoUpdateAnimBg="0"/>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Textfeld 13"/>
          <p:cNvSpPr txBox="1">
            <a:spLocks noChangeArrowheads="1"/>
          </p:cNvSpPr>
          <p:nvPr/>
        </p:nvSpPr>
        <p:spPr bwMode="auto">
          <a:xfrm>
            <a:off x="2051720" y="332656"/>
            <a:ext cx="4800600" cy="523220"/>
          </a:xfrm>
          <a:prstGeom prst="rect">
            <a:avLst/>
          </a:prstGeom>
          <a:solidFill>
            <a:schemeClr val="bg1"/>
          </a:solidFill>
          <a:ln w="9525">
            <a:noFill/>
            <a:miter lim="800000"/>
            <a:headEnd/>
            <a:tailEnd/>
          </a:ln>
        </p:spPr>
        <p:txBody>
          <a:bodyPr>
            <a:spAutoFit/>
          </a:bodyPr>
          <a:lstStyle/>
          <a:p>
            <a:pPr algn="ctr"/>
            <a:r>
              <a:rPr lang="de-DE" sz="2800" b="1" dirty="0" err="1" smtClean="0">
                <a:solidFill>
                  <a:srgbClr val="002060"/>
                </a:solidFill>
                <a:latin typeface="Calibri" pitchFamily="34" charset="0"/>
                <a:cs typeface="Calibri" pitchFamily="34" charset="0"/>
              </a:rPr>
              <a:t>What</a:t>
            </a:r>
            <a:r>
              <a:rPr lang="de-DE" sz="2800" b="1" dirty="0" smtClean="0">
                <a:solidFill>
                  <a:srgbClr val="002060"/>
                </a:solidFill>
                <a:latin typeface="Calibri" pitchFamily="34" charset="0"/>
                <a:cs typeface="Calibri" pitchFamily="34" charset="0"/>
              </a:rPr>
              <a:t> </a:t>
            </a:r>
            <a:r>
              <a:rPr lang="de-DE" sz="2800" b="1" dirty="0" err="1" smtClean="0">
                <a:solidFill>
                  <a:srgbClr val="002060"/>
                </a:solidFill>
                <a:latin typeface="Calibri" pitchFamily="34" charset="0"/>
                <a:cs typeface="Calibri" pitchFamily="34" charset="0"/>
              </a:rPr>
              <a:t>is</a:t>
            </a:r>
            <a:r>
              <a:rPr lang="de-DE" sz="2800" b="1" dirty="0" smtClean="0">
                <a:solidFill>
                  <a:srgbClr val="002060"/>
                </a:solidFill>
                <a:latin typeface="Calibri" pitchFamily="34" charset="0"/>
                <a:cs typeface="Calibri" pitchFamily="34" charset="0"/>
              </a:rPr>
              <a:t> a </a:t>
            </a:r>
            <a:r>
              <a:rPr lang="de-DE" sz="2800" b="1" dirty="0" err="1" smtClean="0">
                <a:solidFill>
                  <a:srgbClr val="002060"/>
                </a:solidFill>
                <a:latin typeface="Calibri" pitchFamily="34" charset="0"/>
                <a:cs typeface="Calibri" pitchFamily="34" charset="0"/>
              </a:rPr>
              <a:t>dilemma</a:t>
            </a:r>
            <a:r>
              <a:rPr lang="de-DE" sz="2800" b="1" dirty="0" smtClean="0">
                <a:solidFill>
                  <a:srgbClr val="002060"/>
                </a:solidFill>
                <a:latin typeface="Calibri" pitchFamily="34" charset="0"/>
                <a:cs typeface="Calibri" pitchFamily="34" charset="0"/>
              </a:rPr>
              <a:t>?</a:t>
            </a:r>
            <a:endParaRPr lang="de-DE" sz="2800" b="1" dirty="0">
              <a:solidFill>
                <a:srgbClr val="002060"/>
              </a:solidFill>
              <a:latin typeface="Calibri" pitchFamily="34" charset="0"/>
              <a:cs typeface="Calibri" pitchFamily="34" charset="0"/>
            </a:endParaRPr>
          </a:p>
        </p:txBody>
      </p:sp>
      <p:sp>
        <p:nvSpPr>
          <p:cNvPr id="12" name="Textfeld 13"/>
          <p:cNvSpPr txBox="1">
            <a:spLocks noChangeArrowheads="1"/>
          </p:cNvSpPr>
          <p:nvPr/>
        </p:nvSpPr>
        <p:spPr bwMode="auto">
          <a:xfrm>
            <a:off x="179512" y="1280949"/>
            <a:ext cx="8892480" cy="3539430"/>
          </a:xfrm>
          <a:prstGeom prst="rect">
            <a:avLst/>
          </a:prstGeom>
          <a:solidFill>
            <a:schemeClr val="bg1"/>
          </a:solidFill>
          <a:ln w="9525">
            <a:noFill/>
            <a:miter lim="800000"/>
            <a:headEnd/>
            <a:tailEnd/>
          </a:ln>
        </p:spPr>
        <p:txBody>
          <a:bodyPr wrap="square">
            <a:spAutoFit/>
          </a:bodyPr>
          <a:lstStyle/>
          <a:p>
            <a:pPr algn="ctr"/>
            <a:r>
              <a:rPr lang="de-DE" sz="2400" b="1" dirty="0" smtClean="0">
                <a:solidFill>
                  <a:srgbClr val="002060"/>
                </a:solidFill>
                <a:latin typeface="Calibri" pitchFamily="34" charset="0"/>
                <a:cs typeface="Calibri" pitchFamily="34" charset="0"/>
              </a:rPr>
              <a:t>a </a:t>
            </a:r>
            <a:r>
              <a:rPr lang="de-DE" sz="2400" b="1" dirty="0" err="1" smtClean="0">
                <a:solidFill>
                  <a:srgbClr val="002060"/>
                </a:solidFill>
                <a:latin typeface="Calibri" pitchFamily="34" charset="0"/>
                <a:cs typeface="Calibri" pitchFamily="34" charset="0"/>
              </a:rPr>
              <a:t>problematic</a:t>
            </a:r>
            <a:r>
              <a:rPr lang="de-DE" sz="2400" b="1" dirty="0" smtClean="0">
                <a:solidFill>
                  <a:srgbClr val="002060"/>
                </a:solidFill>
                <a:latin typeface="Calibri" pitchFamily="34" charset="0"/>
                <a:cs typeface="Calibri" pitchFamily="34" charset="0"/>
              </a:rPr>
              <a:t>  </a:t>
            </a:r>
            <a:r>
              <a:rPr lang="de-DE" sz="2400" b="1" dirty="0" err="1" smtClean="0">
                <a:solidFill>
                  <a:srgbClr val="002060"/>
                </a:solidFill>
                <a:latin typeface="Calibri" pitchFamily="34" charset="0"/>
                <a:cs typeface="Calibri" pitchFamily="34" charset="0"/>
              </a:rPr>
              <a:t>situation</a:t>
            </a:r>
            <a:r>
              <a:rPr lang="de-DE" sz="2400" b="1" dirty="0" smtClean="0">
                <a:solidFill>
                  <a:srgbClr val="002060"/>
                </a:solidFill>
                <a:latin typeface="Calibri" pitchFamily="34" charset="0"/>
                <a:cs typeface="Calibri" pitchFamily="34" charset="0"/>
              </a:rPr>
              <a:t/>
            </a:r>
            <a:br>
              <a:rPr lang="de-DE" sz="2400" b="1" dirty="0" smtClean="0">
                <a:solidFill>
                  <a:srgbClr val="002060"/>
                </a:solidFill>
                <a:latin typeface="Calibri" pitchFamily="34" charset="0"/>
                <a:cs typeface="Calibri" pitchFamily="34" charset="0"/>
              </a:rPr>
            </a:br>
            <a:endParaRPr lang="de-DE" sz="2400" b="1" dirty="0" smtClean="0">
              <a:solidFill>
                <a:srgbClr val="002060"/>
              </a:solidFill>
              <a:latin typeface="Calibri" pitchFamily="34" charset="0"/>
              <a:cs typeface="Calibri" pitchFamily="34" charset="0"/>
            </a:endParaRPr>
          </a:p>
          <a:p>
            <a:pPr algn="ctr"/>
            <a:r>
              <a:rPr lang="de-DE" sz="2400" b="1" dirty="0" err="1" smtClean="0">
                <a:solidFill>
                  <a:srgbClr val="002060"/>
                </a:solidFill>
                <a:latin typeface="Calibri" pitchFamily="34" charset="0"/>
                <a:cs typeface="Calibri" pitchFamily="34" charset="0"/>
              </a:rPr>
              <a:t>where</a:t>
            </a:r>
            <a:r>
              <a:rPr lang="de-DE" sz="2400" b="1" dirty="0" smtClean="0">
                <a:solidFill>
                  <a:srgbClr val="002060"/>
                </a:solidFill>
                <a:latin typeface="Calibri" pitchFamily="34" charset="0"/>
                <a:cs typeface="Calibri" pitchFamily="34" charset="0"/>
              </a:rPr>
              <a:t>	</a:t>
            </a:r>
            <a:r>
              <a:rPr lang="de-DE" sz="2400" b="1" dirty="0" err="1" smtClean="0">
                <a:solidFill>
                  <a:srgbClr val="002060"/>
                </a:solidFill>
                <a:latin typeface="Calibri" pitchFamily="34" charset="0"/>
                <a:cs typeface="Calibri" pitchFamily="34" charset="0"/>
              </a:rPr>
              <a:t>two</a:t>
            </a:r>
            <a:r>
              <a:rPr lang="de-DE" sz="2400" b="1" dirty="0" smtClean="0">
                <a:solidFill>
                  <a:srgbClr val="002060"/>
                </a:solidFill>
                <a:latin typeface="Calibri" pitchFamily="34" charset="0"/>
                <a:cs typeface="Calibri" pitchFamily="34" charset="0"/>
              </a:rPr>
              <a:t> (</a:t>
            </a:r>
            <a:r>
              <a:rPr lang="de-DE" sz="2400" b="1" dirty="0" err="1" smtClean="0">
                <a:solidFill>
                  <a:srgbClr val="002060"/>
                </a:solidFill>
                <a:latin typeface="Calibri" pitchFamily="34" charset="0"/>
                <a:cs typeface="Calibri" pitchFamily="34" charset="0"/>
              </a:rPr>
              <a:t>and</a:t>
            </a:r>
            <a:r>
              <a:rPr lang="de-DE" sz="2400" b="1" dirty="0" smtClean="0">
                <a:solidFill>
                  <a:srgbClr val="002060"/>
                </a:solidFill>
                <a:latin typeface="Calibri" pitchFamily="34" charset="0"/>
                <a:cs typeface="Calibri" pitchFamily="34" charset="0"/>
              </a:rPr>
              <a:t> </a:t>
            </a:r>
            <a:r>
              <a:rPr lang="de-DE" sz="2400" b="1" dirty="0" err="1" smtClean="0">
                <a:solidFill>
                  <a:srgbClr val="002060"/>
                </a:solidFill>
                <a:latin typeface="Calibri" pitchFamily="34" charset="0"/>
                <a:cs typeface="Calibri" pitchFamily="34" charset="0"/>
              </a:rPr>
              <a:t>only</a:t>
            </a:r>
            <a:r>
              <a:rPr lang="de-DE" sz="2400" b="1" dirty="0" smtClean="0">
                <a:solidFill>
                  <a:srgbClr val="002060"/>
                </a:solidFill>
                <a:latin typeface="Calibri" pitchFamily="34" charset="0"/>
                <a:cs typeface="Calibri" pitchFamily="34" charset="0"/>
              </a:rPr>
              <a:t> </a:t>
            </a:r>
            <a:r>
              <a:rPr lang="de-DE" sz="2400" b="1" dirty="0" err="1" smtClean="0">
                <a:solidFill>
                  <a:srgbClr val="002060"/>
                </a:solidFill>
                <a:latin typeface="Calibri" pitchFamily="34" charset="0"/>
                <a:cs typeface="Calibri" pitchFamily="34" charset="0"/>
              </a:rPr>
              <a:t>two</a:t>
            </a:r>
            <a:r>
              <a:rPr lang="de-DE" sz="2400" b="1" dirty="0" smtClean="0">
                <a:solidFill>
                  <a:srgbClr val="002060"/>
                </a:solidFill>
                <a:latin typeface="Calibri" pitchFamily="34" charset="0"/>
                <a:cs typeface="Calibri" pitchFamily="34" charset="0"/>
              </a:rPr>
              <a:t>) </a:t>
            </a:r>
            <a:r>
              <a:rPr lang="de-DE" sz="2400" b="1" dirty="0" err="1" smtClean="0">
                <a:solidFill>
                  <a:srgbClr val="002060"/>
                </a:solidFill>
                <a:latin typeface="Calibri" pitchFamily="34" charset="0"/>
                <a:cs typeface="Calibri" pitchFamily="34" charset="0"/>
              </a:rPr>
              <a:t>solutions</a:t>
            </a:r>
            <a:r>
              <a:rPr lang="de-DE" sz="2400" b="1" dirty="0" smtClean="0">
                <a:solidFill>
                  <a:srgbClr val="002060"/>
                </a:solidFill>
                <a:latin typeface="Calibri" pitchFamily="34" charset="0"/>
                <a:cs typeface="Calibri" pitchFamily="34" charset="0"/>
              </a:rPr>
              <a:t> </a:t>
            </a:r>
            <a:r>
              <a:rPr lang="de-DE" sz="2400" b="1" dirty="0" err="1" smtClean="0">
                <a:solidFill>
                  <a:srgbClr val="002060"/>
                </a:solidFill>
                <a:latin typeface="Calibri" pitchFamily="34" charset="0"/>
                <a:cs typeface="Calibri" pitchFamily="34" charset="0"/>
              </a:rPr>
              <a:t>to</a:t>
            </a:r>
            <a:r>
              <a:rPr lang="de-DE" sz="2400" b="1" dirty="0" smtClean="0">
                <a:solidFill>
                  <a:srgbClr val="002060"/>
                </a:solidFill>
                <a:latin typeface="Calibri" pitchFamily="34" charset="0"/>
                <a:cs typeface="Calibri" pitchFamily="34" charset="0"/>
              </a:rPr>
              <a:t> a </a:t>
            </a:r>
            <a:r>
              <a:rPr lang="de-DE" sz="2400" b="1" dirty="0" err="1" smtClean="0">
                <a:solidFill>
                  <a:srgbClr val="002060"/>
                </a:solidFill>
                <a:latin typeface="Calibri" pitchFamily="34" charset="0"/>
                <a:cs typeface="Calibri" pitchFamily="34" charset="0"/>
              </a:rPr>
              <a:t>given</a:t>
            </a:r>
            <a:r>
              <a:rPr lang="de-DE" sz="2400" b="1" dirty="0" smtClean="0">
                <a:solidFill>
                  <a:srgbClr val="002060"/>
                </a:solidFill>
                <a:latin typeface="Calibri" pitchFamily="34" charset="0"/>
                <a:cs typeface="Calibri" pitchFamily="34" charset="0"/>
              </a:rPr>
              <a:t> </a:t>
            </a:r>
            <a:r>
              <a:rPr lang="de-DE" sz="2400" b="1" dirty="0" err="1" smtClean="0">
                <a:solidFill>
                  <a:srgbClr val="002060"/>
                </a:solidFill>
                <a:latin typeface="Calibri" pitchFamily="34" charset="0"/>
                <a:cs typeface="Calibri" pitchFamily="34" charset="0"/>
              </a:rPr>
              <a:t>problem</a:t>
            </a:r>
            <a:r>
              <a:rPr lang="de-DE" sz="2400" b="1" dirty="0" smtClean="0">
                <a:solidFill>
                  <a:srgbClr val="002060"/>
                </a:solidFill>
                <a:latin typeface="Calibri" pitchFamily="34" charset="0"/>
                <a:cs typeface="Calibri" pitchFamily="34" charset="0"/>
              </a:rPr>
              <a:t/>
            </a:r>
            <a:br>
              <a:rPr lang="de-DE" sz="2400" b="1" dirty="0" smtClean="0">
                <a:solidFill>
                  <a:srgbClr val="002060"/>
                </a:solidFill>
                <a:latin typeface="Calibri" pitchFamily="34" charset="0"/>
                <a:cs typeface="Calibri" pitchFamily="34" charset="0"/>
              </a:rPr>
            </a:br>
            <a:endParaRPr lang="de-DE" sz="2400" b="1" dirty="0" smtClean="0">
              <a:solidFill>
                <a:srgbClr val="002060"/>
              </a:solidFill>
              <a:latin typeface="Calibri" pitchFamily="34" charset="0"/>
              <a:cs typeface="Calibri" pitchFamily="34" charset="0"/>
            </a:endParaRPr>
          </a:p>
          <a:p>
            <a:pPr algn="ctr"/>
            <a:r>
              <a:rPr lang="de-DE" sz="2400" b="1" dirty="0" smtClean="0">
                <a:solidFill>
                  <a:srgbClr val="002060"/>
                </a:solidFill>
                <a:latin typeface="Calibri" pitchFamily="34" charset="0"/>
                <a:cs typeface="Calibri" pitchFamily="34" charset="0"/>
              </a:rPr>
              <a:t/>
            </a:r>
            <a:br>
              <a:rPr lang="de-DE" sz="2400" b="1" dirty="0" smtClean="0">
                <a:solidFill>
                  <a:srgbClr val="002060"/>
                </a:solidFill>
                <a:latin typeface="Calibri" pitchFamily="34" charset="0"/>
                <a:cs typeface="Calibri" pitchFamily="34" charset="0"/>
              </a:rPr>
            </a:br>
            <a:r>
              <a:rPr lang="de-DE" sz="2400" b="1" dirty="0" smtClean="0">
                <a:solidFill>
                  <a:srgbClr val="002060"/>
                </a:solidFill>
                <a:latin typeface="Calibri" pitchFamily="34" charset="0"/>
                <a:cs typeface="Calibri" pitchFamily="34" charset="0"/>
              </a:rPr>
              <a:t> </a:t>
            </a:r>
            <a:r>
              <a:rPr lang="de-DE" sz="2400" b="1" dirty="0" err="1" smtClean="0">
                <a:solidFill>
                  <a:srgbClr val="002060"/>
                </a:solidFill>
                <a:latin typeface="Calibri" pitchFamily="34" charset="0"/>
                <a:cs typeface="Calibri" pitchFamily="34" charset="0"/>
              </a:rPr>
              <a:t>both</a:t>
            </a:r>
            <a:r>
              <a:rPr lang="de-DE" sz="2400" b="1" dirty="0" smtClean="0">
                <a:solidFill>
                  <a:srgbClr val="002060"/>
                </a:solidFill>
                <a:latin typeface="Calibri" pitchFamily="34" charset="0"/>
                <a:cs typeface="Calibri" pitchFamily="34" charset="0"/>
              </a:rPr>
              <a:t> </a:t>
            </a:r>
            <a:r>
              <a:rPr lang="de-DE" sz="2400" b="1" dirty="0" err="1" smtClean="0">
                <a:solidFill>
                  <a:srgbClr val="002060"/>
                </a:solidFill>
                <a:latin typeface="Calibri" pitchFamily="34" charset="0"/>
                <a:cs typeface="Calibri" pitchFamily="34" charset="0"/>
              </a:rPr>
              <a:t>have</a:t>
            </a:r>
            <a:r>
              <a:rPr lang="de-DE" sz="2400" b="1" dirty="0" smtClean="0">
                <a:solidFill>
                  <a:srgbClr val="002060"/>
                </a:solidFill>
                <a:latin typeface="Calibri" pitchFamily="34" charset="0"/>
                <a:cs typeface="Calibri" pitchFamily="34" charset="0"/>
              </a:rPr>
              <a:t> </a:t>
            </a:r>
            <a:r>
              <a:rPr lang="de-DE" sz="2400" b="1" dirty="0" err="1" smtClean="0">
                <a:solidFill>
                  <a:srgbClr val="002060"/>
                </a:solidFill>
                <a:latin typeface="Calibri" pitchFamily="34" charset="0"/>
                <a:cs typeface="Calibri" pitchFamily="34" charset="0"/>
              </a:rPr>
              <a:t>attractive</a:t>
            </a:r>
            <a:r>
              <a:rPr lang="de-DE" sz="2400" b="1" dirty="0" smtClean="0">
                <a:solidFill>
                  <a:srgbClr val="002060"/>
                </a:solidFill>
                <a:latin typeface="Calibri" pitchFamily="34" charset="0"/>
                <a:cs typeface="Calibri" pitchFamily="34" charset="0"/>
              </a:rPr>
              <a:t> </a:t>
            </a:r>
            <a:r>
              <a:rPr lang="de-DE" sz="2400" b="1" dirty="0" err="1" smtClean="0">
                <a:solidFill>
                  <a:srgbClr val="002060"/>
                </a:solidFill>
                <a:latin typeface="Calibri" pitchFamily="34" charset="0"/>
                <a:cs typeface="Calibri" pitchFamily="34" charset="0"/>
              </a:rPr>
              <a:t>desirable</a:t>
            </a:r>
            <a:r>
              <a:rPr lang="de-DE" sz="2400" b="1" dirty="0" smtClean="0">
                <a:solidFill>
                  <a:srgbClr val="002060"/>
                </a:solidFill>
                <a:latin typeface="Calibri" pitchFamily="34" charset="0"/>
                <a:cs typeface="Calibri" pitchFamily="34" charset="0"/>
              </a:rPr>
              <a:t> </a:t>
            </a:r>
            <a:r>
              <a:rPr lang="de-DE" sz="2400" b="1" dirty="0" err="1" smtClean="0">
                <a:solidFill>
                  <a:srgbClr val="002060"/>
                </a:solidFill>
                <a:latin typeface="Calibri" pitchFamily="34" charset="0"/>
                <a:cs typeface="Calibri" pitchFamily="34" charset="0"/>
              </a:rPr>
              <a:t>consequences</a:t>
            </a:r>
            <a:endParaRPr lang="de-DE" sz="2400" b="1" dirty="0" smtClean="0">
              <a:solidFill>
                <a:srgbClr val="002060"/>
              </a:solidFill>
              <a:latin typeface="Calibri" pitchFamily="34" charset="0"/>
              <a:cs typeface="Calibri" pitchFamily="34" charset="0"/>
            </a:endParaRPr>
          </a:p>
          <a:p>
            <a:pPr algn="ctr"/>
            <a:r>
              <a:rPr lang="de-DE" sz="2400" b="1" dirty="0" err="1" smtClean="0">
                <a:solidFill>
                  <a:srgbClr val="002060"/>
                </a:solidFill>
                <a:latin typeface="Calibri" pitchFamily="34" charset="0"/>
                <a:cs typeface="Calibri" pitchFamily="34" charset="0"/>
              </a:rPr>
              <a:t>difficult</a:t>
            </a:r>
            <a:r>
              <a:rPr lang="de-DE" sz="2400" b="1" dirty="0" smtClean="0">
                <a:solidFill>
                  <a:srgbClr val="002060"/>
                </a:solidFill>
                <a:latin typeface="Calibri" pitchFamily="34" charset="0"/>
                <a:cs typeface="Calibri" pitchFamily="34" charset="0"/>
              </a:rPr>
              <a:t> </a:t>
            </a:r>
            <a:r>
              <a:rPr lang="de-DE" sz="2400" b="1" dirty="0" err="1" smtClean="0">
                <a:solidFill>
                  <a:srgbClr val="002060"/>
                </a:solidFill>
                <a:latin typeface="Calibri" pitchFamily="34" charset="0"/>
                <a:cs typeface="Calibri" pitchFamily="34" charset="0"/>
              </a:rPr>
              <a:t>or</a:t>
            </a:r>
            <a:r>
              <a:rPr lang="de-DE" sz="2400" b="1" dirty="0" smtClean="0">
                <a:solidFill>
                  <a:srgbClr val="002060"/>
                </a:solidFill>
                <a:latin typeface="Calibri" pitchFamily="34" charset="0"/>
                <a:cs typeface="Calibri" pitchFamily="34" charset="0"/>
              </a:rPr>
              <a:t> </a:t>
            </a:r>
            <a:r>
              <a:rPr lang="de-DE" sz="2400" b="1" dirty="0" err="1" smtClean="0">
                <a:solidFill>
                  <a:srgbClr val="002060"/>
                </a:solidFill>
                <a:latin typeface="Calibri" pitchFamily="34" charset="0"/>
                <a:cs typeface="Calibri" pitchFamily="34" charset="0"/>
              </a:rPr>
              <a:t>even</a:t>
            </a:r>
            <a:r>
              <a:rPr lang="de-DE" sz="2400" b="1" dirty="0" smtClean="0">
                <a:solidFill>
                  <a:srgbClr val="002060"/>
                </a:solidFill>
                <a:latin typeface="Calibri" pitchFamily="34" charset="0"/>
                <a:cs typeface="Calibri" pitchFamily="34" charset="0"/>
              </a:rPr>
              <a:t> </a:t>
            </a:r>
            <a:r>
              <a:rPr lang="de-DE" sz="2400" b="1" dirty="0" err="1" smtClean="0">
                <a:solidFill>
                  <a:srgbClr val="002060"/>
                </a:solidFill>
                <a:latin typeface="Calibri" pitchFamily="34" charset="0"/>
                <a:cs typeface="Calibri" pitchFamily="34" charset="0"/>
              </a:rPr>
              <a:t>impossible</a:t>
            </a:r>
            <a:r>
              <a:rPr lang="de-DE" sz="2400" b="1" dirty="0" smtClean="0">
                <a:solidFill>
                  <a:srgbClr val="002060"/>
                </a:solidFill>
                <a:latin typeface="Calibri" pitchFamily="34" charset="0"/>
                <a:cs typeface="Calibri" pitchFamily="34" charset="0"/>
              </a:rPr>
              <a:t> </a:t>
            </a:r>
            <a:r>
              <a:rPr lang="de-DE" sz="2400" b="1" dirty="0" err="1" smtClean="0">
                <a:solidFill>
                  <a:srgbClr val="002060"/>
                </a:solidFill>
                <a:latin typeface="Calibri" pitchFamily="34" charset="0"/>
                <a:cs typeface="Calibri" pitchFamily="34" charset="0"/>
              </a:rPr>
              <a:t>to</a:t>
            </a:r>
            <a:r>
              <a:rPr lang="de-DE" sz="2400" b="1" dirty="0" smtClean="0">
                <a:solidFill>
                  <a:srgbClr val="002060"/>
                </a:solidFill>
                <a:latin typeface="Calibri" pitchFamily="34" charset="0"/>
                <a:cs typeface="Calibri" pitchFamily="34" charset="0"/>
              </a:rPr>
              <a:t> </a:t>
            </a:r>
            <a:r>
              <a:rPr lang="de-DE" sz="2400" b="1" dirty="0" err="1" smtClean="0">
                <a:solidFill>
                  <a:srgbClr val="002060"/>
                </a:solidFill>
                <a:latin typeface="Calibri" pitchFamily="34" charset="0"/>
                <a:cs typeface="Calibri" pitchFamily="34" charset="0"/>
              </a:rPr>
              <a:t>decide</a:t>
            </a:r>
            <a:r>
              <a:rPr lang="de-DE" sz="2400" b="1" dirty="0" smtClean="0">
                <a:solidFill>
                  <a:srgbClr val="002060"/>
                </a:solidFill>
                <a:latin typeface="Calibri" pitchFamily="34" charset="0"/>
                <a:cs typeface="Calibri" pitchFamily="34" charset="0"/>
              </a:rPr>
              <a:t> </a:t>
            </a:r>
            <a:r>
              <a:rPr lang="de-DE" sz="2400" b="1" dirty="0" err="1" smtClean="0">
                <a:solidFill>
                  <a:srgbClr val="002060"/>
                </a:solidFill>
                <a:latin typeface="Calibri" pitchFamily="34" charset="0"/>
                <a:cs typeface="Calibri" pitchFamily="34" charset="0"/>
              </a:rPr>
              <a:t>which</a:t>
            </a:r>
            <a:r>
              <a:rPr lang="de-DE" sz="2400" b="1" dirty="0" smtClean="0">
                <a:solidFill>
                  <a:srgbClr val="002060"/>
                </a:solidFill>
                <a:latin typeface="Calibri" pitchFamily="34" charset="0"/>
                <a:cs typeface="Calibri" pitchFamily="34" charset="0"/>
              </a:rPr>
              <a:t> </a:t>
            </a:r>
            <a:r>
              <a:rPr lang="de-DE" sz="2400" b="1" dirty="0" err="1" smtClean="0">
                <a:solidFill>
                  <a:srgbClr val="002060"/>
                </a:solidFill>
                <a:latin typeface="Calibri" pitchFamily="34" charset="0"/>
                <a:cs typeface="Calibri" pitchFamily="34" charset="0"/>
              </a:rPr>
              <a:t>one</a:t>
            </a:r>
            <a:r>
              <a:rPr lang="de-DE" sz="2400" b="1" dirty="0" smtClean="0">
                <a:solidFill>
                  <a:srgbClr val="002060"/>
                </a:solidFill>
                <a:latin typeface="Calibri" pitchFamily="34" charset="0"/>
                <a:cs typeface="Calibri" pitchFamily="34" charset="0"/>
              </a:rPr>
              <a:t> </a:t>
            </a:r>
            <a:r>
              <a:rPr lang="de-DE" sz="2400" b="1" dirty="0" err="1" smtClean="0">
                <a:solidFill>
                  <a:srgbClr val="002060"/>
                </a:solidFill>
                <a:latin typeface="Calibri" pitchFamily="34" charset="0"/>
                <a:cs typeface="Calibri" pitchFamily="34" charset="0"/>
              </a:rPr>
              <a:t>is</a:t>
            </a:r>
            <a:r>
              <a:rPr lang="de-DE" sz="2400" b="1" dirty="0" smtClean="0">
                <a:solidFill>
                  <a:srgbClr val="002060"/>
                </a:solidFill>
                <a:latin typeface="Calibri" pitchFamily="34" charset="0"/>
                <a:cs typeface="Calibri" pitchFamily="34" charset="0"/>
              </a:rPr>
              <a:t> </a:t>
            </a:r>
            <a:r>
              <a:rPr lang="de-DE" sz="2400" b="1" dirty="0" err="1" smtClean="0">
                <a:solidFill>
                  <a:srgbClr val="002060"/>
                </a:solidFill>
                <a:latin typeface="Calibri" pitchFamily="34" charset="0"/>
                <a:cs typeface="Calibri" pitchFamily="34" charset="0"/>
              </a:rPr>
              <a:t>more</a:t>
            </a:r>
            <a:r>
              <a:rPr lang="de-DE" sz="2400" b="1" dirty="0" smtClean="0">
                <a:solidFill>
                  <a:srgbClr val="002060"/>
                </a:solidFill>
                <a:latin typeface="Calibri" pitchFamily="34" charset="0"/>
                <a:cs typeface="Calibri" pitchFamily="34" charset="0"/>
              </a:rPr>
              <a:t> </a:t>
            </a:r>
            <a:r>
              <a:rPr lang="de-DE" sz="2400" b="1" dirty="0" err="1" smtClean="0">
                <a:solidFill>
                  <a:srgbClr val="002060"/>
                </a:solidFill>
                <a:latin typeface="Calibri" pitchFamily="34" charset="0"/>
                <a:cs typeface="Calibri" pitchFamily="34" charset="0"/>
              </a:rPr>
              <a:t>desirable</a:t>
            </a:r>
            <a:endParaRPr lang="de-DE" sz="2400" b="1" dirty="0" smtClean="0">
              <a:solidFill>
                <a:srgbClr val="002060"/>
              </a:solidFill>
              <a:latin typeface="Calibri" pitchFamily="34" charset="0"/>
              <a:cs typeface="Calibri" pitchFamily="34" charset="0"/>
            </a:endParaRPr>
          </a:p>
          <a:p>
            <a:pPr algn="ctr"/>
            <a:r>
              <a:rPr lang="de-DE" sz="2800" b="1" dirty="0" smtClean="0">
                <a:solidFill>
                  <a:srgbClr val="002060"/>
                </a:solidFill>
                <a:latin typeface="Calibri" pitchFamily="34" charset="0"/>
                <a:cs typeface="Calibri" pitchFamily="34" charset="0"/>
              </a:rPr>
              <a:t/>
            </a:r>
            <a:br>
              <a:rPr lang="de-DE" sz="2800" b="1" dirty="0" smtClean="0">
                <a:solidFill>
                  <a:srgbClr val="002060"/>
                </a:solidFill>
                <a:latin typeface="Calibri" pitchFamily="34" charset="0"/>
                <a:cs typeface="Calibri" pitchFamily="34" charset="0"/>
              </a:rPr>
            </a:br>
            <a:r>
              <a:rPr lang="de-DE" sz="2800" b="1" dirty="0" smtClean="0">
                <a:solidFill>
                  <a:srgbClr val="002060"/>
                </a:solidFill>
                <a:latin typeface="Calibri" pitchFamily="34" charset="0"/>
                <a:cs typeface="Calibri" pitchFamily="34" charset="0"/>
              </a:rPr>
              <a:t>positive </a:t>
            </a:r>
            <a:r>
              <a:rPr lang="de-DE" sz="2800" b="1" dirty="0" err="1" smtClean="0">
                <a:solidFill>
                  <a:srgbClr val="002060"/>
                </a:solidFill>
                <a:latin typeface="Calibri" pitchFamily="34" charset="0"/>
                <a:cs typeface="Calibri" pitchFamily="34" charset="0"/>
              </a:rPr>
              <a:t>dilemma</a:t>
            </a:r>
            <a:r>
              <a:rPr lang="de-DE" sz="2800" b="1" dirty="0" smtClean="0">
                <a:solidFill>
                  <a:srgbClr val="002060"/>
                </a:solidFill>
                <a:latin typeface="Calibri" pitchFamily="34" charset="0"/>
                <a:cs typeface="Calibri" pitchFamily="34" charset="0"/>
              </a:rPr>
              <a:t> </a:t>
            </a:r>
            <a:endParaRPr lang="de-DE" sz="2800" b="1" dirty="0">
              <a:solidFill>
                <a:srgbClr val="002060"/>
              </a:solidFill>
              <a:latin typeface="Calibri" pitchFamily="34" charset="0"/>
              <a:cs typeface="Calibri" pitchFamily="34" charset="0"/>
            </a:endParaRPr>
          </a:p>
        </p:txBody>
      </p:sp>
      <p:sp>
        <p:nvSpPr>
          <p:cNvPr id="13" name="Textfeld 12"/>
          <p:cNvSpPr txBox="1"/>
          <p:nvPr/>
        </p:nvSpPr>
        <p:spPr>
          <a:xfrm>
            <a:off x="1907704" y="4797152"/>
            <a:ext cx="5328592" cy="830997"/>
          </a:xfrm>
          <a:prstGeom prst="rect">
            <a:avLst/>
          </a:prstGeom>
          <a:noFill/>
        </p:spPr>
        <p:txBody>
          <a:bodyPr wrap="square" rtlCol="0">
            <a:spAutoFit/>
          </a:bodyPr>
          <a:lstStyle/>
          <a:p>
            <a:pPr algn="ctr"/>
            <a:r>
              <a:rPr lang="en-US" sz="2400" b="1" dirty="0" smtClean="0">
                <a:solidFill>
                  <a:srgbClr val="002060"/>
                </a:solidFill>
              </a:rPr>
              <a:t>The positive dilemma can be solved just by throwing dice</a:t>
            </a:r>
            <a:endParaRPr lang="en-US" sz="2400" b="1" dirty="0">
              <a:solidFill>
                <a:srgbClr val="00206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13"/>
          <p:cNvSpPr txBox="1">
            <a:spLocks noChangeArrowheads="1"/>
          </p:cNvSpPr>
          <p:nvPr/>
        </p:nvSpPr>
        <p:spPr bwMode="auto">
          <a:xfrm>
            <a:off x="323528" y="1844824"/>
            <a:ext cx="7776864" cy="461665"/>
          </a:xfrm>
          <a:prstGeom prst="rect">
            <a:avLst/>
          </a:prstGeom>
          <a:solidFill>
            <a:schemeClr val="bg1"/>
          </a:solidFill>
          <a:ln w="9525">
            <a:noFill/>
            <a:miter lim="800000"/>
            <a:headEnd/>
            <a:tailEnd/>
          </a:ln>
        </p:spPr>
        <p:txBody>
          <a:bodyPr wrap="square">
            <a:spAutoFit/>
          </a:bodyPr>
          <a:lstStyle/>
          <a:p>
            <a:pPr algn="ctr"/>
            <a:endParaRPr lang="de-DE" sz="2400" b="1" dirty="0">
              <a:solidFill>
                <a:srgbClr val="002060"/>
              </a:solidFill>
              <a:cs typeface="Calibri" pitchFamily="34" charset="0"/>
            </a:endParaRPr>
          </a:p>
        </p:txBody>
      </p:sp>
      <p:sp>
        <p:nvSpPr>
          <p:cNvPr id="10" name="Rectangle 1026"/>
          <p:cNvSpPr txBox="1">
            <a:spLocks noChangeArrowheads="1"/>
          </p:cNvSpPr>
          <p:nvPr/>
        </p:nvSpPr>
        <p:spPr bwMode="auto">
          <a:xfrm>
            <a:off x="3200400" y="44624"/>
            <a:ext cx="4572000" cy="461665"/>
          </a:xfrm>
          <a:prstGeom prst="rect">
            <a:avLst/>
          </a:prstGeom>
          <a:solidFill>
            <a:srgbClr val="FFFFFF"/>
          </a:solidFill>
          <a:ln>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2400" b="0" i="0" u="none" strike="noStrike" kern="1200" cap="none" spc="0" normalizeH="0" baseline="0" noProof="0" dirty="0" smtClean="0">
                <a:ln>
                  <a:noFill/>
                </a:ln>
                <a:solidFill>
                  <a:schemeClr val="tx1"/>
                </a:solidFill>
                <a:effectLst/>
                <a:uLnTx/>
                <a:uFillTx/>
                <a:latin typeface="+mj-lt"/>
                <a:ea typeface="+mj-ea"/>
                <a:cs typeface="+mj-cs"/>
              </a:rPr>
              <a:t>Work </a:t>
            </a:r>
            <a:r>
              <a:rPr kumimoji="0" lang="de-DE" sz="2400" b="0" i="0" u="none" strike="noStrike" kern="1200" cap="none" spc="0" normalizeH="0" baseline="0" noProof="0" dirty="0" err="1" smtClean="0">
                <a:ln>
                  <a:noFill/>
                </a:ln>
                <a:solidFill>
                  <a:schemeClr val="tx1"/>
                </a:solidFill>
                <a:effectLst/>
                <a:uLnTx/>
                <a:uFillTx/>
                <a:latin typeface="+mj-lt"/>
                <a:ea typeface="+mj-ea"/>
                <a:cs typeface="+mj-cs"/>
              </a:rPr>
              <a:t>assignments</a:t>
            </a:r>
            <a:r>
              <a:rPr kumimoji="0" lang="de-DE" sz="2400" b="0" i="0" u="none" strike="noStrike" kern="1200" cap="none" spc="0" normalizeH="0" baseline="0" noProof="0" dirty="0" smtClean="0">
                <a:ln>
                  <a:noFill/>
                </a:ln>
                <a:solidFill>
                  <a:schemeClr val="tx1"/>
                </a:solidFill>
                <a:effectLst/>
                <a:uLnTx/>
                <a:uFillTx/>
                <a:latin typeface="+mj-lt"/>
                <a:ea typeface="+mj-ea"/>
                <a:cs typeface="+mj-cs"/>
              </a:rPr>
              <a:t>  </a:t>
            </a:r>
            <a:endParaRPr kumimoji="0" lang="de-DE" sz="2400" b="0" i="0" u="none" strike="noStrike" kern="1200" cap="none" spc="0" normalizeH="0" baseline="0" noProof="0" dirty="0">
              <a:ln>
                <a:noFill/>
              </a:ln>
              <a:solidFill>
                <a:schemeClr val="tx1"/>
              </a:solidFill>
              <a:effectLst/>
              <a:uLnTx/>
              <a:uFillTx/>
              <a:latin typeface="+mj-lt"/>
              <a:ea typeface="+mj-ea"/>
              <a:cs typeface="+mj-cs"/>
            </a:endParaRPr>
          </a:p>
        </p:txBody>
      </p:sp>
      <p:pic>
        <p:nvPicPr>
          <p:cNvPr id="11" name="Picture 1033"/>
          <p:cNvPicPr>
            <a:picLocks noChangeAspect="1" noChangeArrowheads="1"/>
          </p:cNvPicPr>
          <p:nvPr/>
        </p:nvPicPr>
        <p:blipFill>
          <a:blip r:embed="rId3" cstate="print"/>
          <a:srcRect/>
          <a:stretch>
            <a:fillRect/>
          </a:stretch>
        </p:blipFill>
        <p:spPr bwMode="auto">
          <a:xfrm>
            <a:off x="304800" y="1146175"/>
            <a:ext cx="8458200" cy="4524375"/>
          </a:xfrm>
          <a:prstGeom prst="rect">
            <a:avLst/>
          </a:prstGeom>
          <a:noFill/>
          <a:ln w="9525">
            <a:noFill/>
            <a:miter lim="800000"/>
            <a:headEnd/>
            <a:tailEnd/>
          </a:ln>
          <a:effectLst/>
        </p:spPr>
      </p:pic>
      <p:sp>
        <p:nvSpPr>
          <p:cNvPr id="13" name="AutoShape 1034"/>
          <p:cNvSpPr>
            <a:spLocks noChangeArrowheads="1"/>
          </p:cNvSpPr>
          <p:nvPr/>
        </p:nvSpPr>
        <p:spPr bwMode="auto">
          <a:xfrm>
            <a:off x="4495800" y="1981200"/>
            <a:ext cx="2209800" cy="590550"/>
          </a:xfrm>
          <a:prstGeom prst="wedgeRectCallout">
            <a:avLst>
              <a:gd name="adj1" fmla="val -66667"/>
              <a:gd name="adj2" fmla="val -8602"/>
            </a:avLst>
          </a:prstGeom>
          <a:solidFill>
            <a:schemeClr val="bg1"/>
          </a:solidFill>
          <a:ln w="9525">
            <a:solidFill>
              <a:schemeClr val="tx1"/>
            </a:solidFill>
            <a:miter lim="800000"/>
            <a:headEnd/>
            <a:tailEnd/>
          </a:ln>
          <a:effectLst/>
        </p:spPr>
        <p:txBody>
          <a:bodyPr>
            <a:spAutoFit/>
          </a:bodyPr>
          <a:lstStyle/>
          <a:p>
            <a:pPr algn="ctr" eaLnBrk="0">
              <a:lnSpc>
                <a:spcPct val="100000"/>
              </a:lnSpc>
              <a:spcBef>
                <a:spcPct val="0"/>
              </a:spcBef>
              <a:spcAft>
                <a:spcPct val="0"/>
              </a:spcAft>
              <a:buClrTx/>
              <a:buSzTx/>
              <a:buFontTx/>
              <a:buNone/>
            </a:pPr>
            <a:r>
              <a:rPr lang="de-DE" sz="1600"/>
              <a:t>What is information privacy?</a:t>
            </a:r>
          </a:p>
        </p:txBody>
      </p:sp>
      <p:sp>
        <p:nvSpPr>
          <p:cNvPr id="14" name="AutoShape 1035"/>
          <p:cNvSpPr>
            <a:spLocks noChangeArrowheads="1"/>
          </p:cNvSpPr>
          <p:nvPr/>
        </p:nvSpPr>
        <p:spPr bwMode="auto">
          <a:xfrm>
            <a:off x="6934200" y="2305050"/>
            <a:ext cx="2209800" cy="590550"/>
          </a:xfrm>
          <a:prstGeom prst="wedgeRectCallout">
            <a:avLst>
              <a:gd name="adj1" fmla="val -140444"/>
              <a:gd name="adj2" fmla="val 41398"/>
            </a:avLst>
          </a:prstGeom>
          <a:solidFill>
            <a:schemeClr val="bg1"/>
          </a:solidFill>
          <a:ln w="9525">
            <a:solidFill>
              <a:schemeClr val="tx1"/>
            </a:solidFill>
            <a:miter lim="800000"/>
            <a:headEnd/>
            <a:tailEnd/>
          </a:ln>
          <a:effectLst/>
        </p:spPr>
        <p:txBody>
          <a:bodyPr>
            <a:spAutoFit/>
          </a:bodyPr>
          <a:lstStyle/>
          <a:p>
            <a:pPr algn="ctr" eaLnBrk="0">
              <a:lnSpc>
                <a:spcPct val="100000"/>
              </a:lnSpc>
              <a:spcBef>
                <a:spcPct val="0"/>
              </a:spcBef>
              <a:spcAft>
                <a:spcPct val="0"/>
              </a:spcAft>
              <a:buClrTx/>
              <a:buSzTx/>
              <a:buFontTx/>
              <a:buNone/>
            </a:pPr>
            <a:r>
              <a:rPr lang="de-DE" sz="1600"/>
              <a:t>Beginning/end of group work</a:t>
            </a:r>
          </a:p>
        </p:txBody>
      </p:sp>
      <p:sp>
        <p:nvSpPr>
          <p:cNvPr id="15" name="AutoShape 1036"/>
          <p:cNvSpPr>
            <a:spLocks noChangeArrowheads="1"/>
          </p:cNvSpPr>
          <p:nvPr/>
        </p:nvSpPr>
        <p:spPr bwMode="auto">
          <a:xfrm>
            <a:off x="5257800" y="4495800"/>
            <a:ext cx="2590800" cy="590550"/>
          </a:xfrm>
          <a:prstGeom prst="wedgeRectCallout">
            <a:avLst>
              <a:gd name="adj1" fmla="val -122796"/>
              <a:gd name="adj2" fmla="val -67204"/>
            </a:avLst>
          </a:prstGeom>
          <a:solidFill>
            <a:schemeClr val="bg1"/>
          </a:solidFill>
          <a:ln w="9525">
            <a:solidFill>
              <a:schemeClr val="tx1"/>
            </a:solidFill>
            <a:miter lim="800000"/>
            <a:headEnd/>
            <a:tailEnd/>
          </a:ln>
          <a:effectLst/>
        </p:spPr>
        <p:txBody>
          <a:bodyPr>
            <a:spAutoFit/>
          </a:bodyPr>
          <a:lstStyle/>
          <a:p>
            <a:pPr algn="ctr" eaLnBrk="0">
              <a:lnSpc>
                <a:spcPct val="100000"/>
              </a:lnSpc>
              <a:spcBef>
                <a:spcPct val="0"/>
              </a:spcBef>
              <a:spcAft>
                <a:spcPct val="0"/>
              </a:spcAft>
              <a:buClrTx/>
              <a:buSzTx/>
              <a:buFontTx/>
              <a:buNone/>
            </a:pPr>
            <a:r>
              <a:rPr lang="de-DE" sz="1600"/>
              <a:t>Work assigment description</a:t>
            </a:r>
          </a:p>
        </p:txBody>
      </p:sp>
      <p:sp>
        <p:nvSpPr>
          <p:cNvPr id="16" name="AutoShape 1037"/>
          <p:cNvSpPr>
            <a:spLocks noChangeArrowheads="1"/>
          </p:cNvSpPr>
          <p:nvPr/>
        </p:nvSpPr>
        <p:spPr bwMode="auto">
          <a:xfrm>
            <a:off x="0" y="3352800"/>
            <a:ext cx="2209800" cy="590550"/>
          </a:xfrm>
          <a:prstGeom prst="wedgeRectCallout">
            <a:avLst>
              <a:gd name="adj1" fmla="val 71051"/>
              <a:gd name="adj2" fmla="val -91324"/>
            </a:avLst>
          </a:prstGeom>
          <a:solidFill>
            <a:schemeClr val="bg1"/>
          </a:solidFill>
          <a:ln w="9525">
            <a:solidFill>
              <a:schemeClr val="tx1"/>
            </a:solidFill>
            <a:miter lim="800000"/>
            <a:headEnd/>
            <a:tailEnd/>
          </a:ln>
          <a:effectLst/>
        </p:spPr>
        <p:txBody>
          <a:bodyPr>
            <a:spAutoFit/>
          </a:bodyPr>
          <a:lstStyle/>
          <a:p>
            <a:pPr algn="ctr" eaLnBrk="0">
              <a:lnSpc>
                <a:spcPct val="100000"/>
              </a:lnSpc>
              <a:spcBef>
                <a:spcPct val="0"/>
              </a:spcBef>
              <a:spcAft>
                <a:spcPct val="0"/>
              </a:spcAft>
              <a:buClrTx/>
              <a:buSzTx/>
              <a:buFontTx/>
              <a:buNone/>
            </a:pPr>
            <a:r>
              <a:rPr lang="de-DE" sz="1600"/>
              <a:t>Assigned roles for work assignment</a:t>
            </a:r>
          </a:p>
        </p:txBody>
      </p:sp>
      <p:sp>
        <p:nvSpPr>
          <p:cNvPr id="17" name="AutoShape 1038"/>
          <p:cNvSpPr>
            <a:spLocks noChangeArrowheads="1"/>
          </p:cNvSpPr>
          <p:nvPr/>
        </p:nvSpPr>
        <p:spPr bwMode="auto">
          <a:xfrm>
            <a:off x="0" y="4191000"/>
            <a:ext cx="2286000" cy="835025"/>
          </a:xfrm>
          <a:prstGeom prst="wedgeRectCallout">
            <a:avLst>
              <a:gd name="adj1" fmla="val 82986"/>
              <a:gd name="adj2" fmla="val -100759"/>
            </a:avLst>
          </a:prstGeom>
          <a:solidFill>
            <a:schemeClr val="bg1"/>
          </a:solidFill>
          <a:ln w="9525">
            <a:solidFill>
              <a:schemeClr val="tx1"/>
            </a:solidFill>
            <a:miter lim="800000"/>
            <a:headEnd/>
            <a:tailEnd/>
          </a:ln>
          <a:effectLst/>
        </p:spPr>
        <p:txBody>
          <a:bodyPr>
            <a:spAutoFit/>
          </a:bodyPr>
          <a:lstStyle/>
          <a:p>
            <a:pPr algn="ctr" eaLnBrk="0">
              <a:lnSpc>
                <a:spcPct val="100000"/>
              </a:lnSpc>
              <a:spcBef>
                <a:spcPct val="0"/>
              </a:spcBef>
              <a:spcAft>
                <a:spcPct val="0"/>
              </a:spcAft>
              <a:buClrTx/>
              <a:buSzTx/>
              <a:buFontTx/>
              <a:buNone/>
            </a:pPr>
            <a:r>
              <a:rPr lang="de-DE" sz="1600"/>
              <a:t>Evaluation for group work - by course instructor</a:t>
            </a:r>
          </a:p>
        </p:txBody>
      </p:sp>
      <p:sp>
        <p:nvSpPr>
          <p:cNvPr id="18" name="AutoShape 1039"/>
          <p:cNvSpPr>
            <a:spLocks noChangeArrowheads="1"/>
          </p:cNvSpPr>
          <p:nvPr/>
        </p:nvSpPr>
        <p:spPr bwMode="auto">
          <a:xfrm>
            <a:off x="990600" y="609600"/>
            <a:ext cx="1295400" cy="346075"/>
          </a:xfrm>
          <a:prstGeom prst="wedgeRectCallout">
            <a:avLst>
              <a:gd name="adj1" fmla="val -13847"/>
              <a:gd name="adj2" fmla="val 222935"/>
            </a:avLst>
          </a:prstGeom>
          <a:solidFill>
            <a:schemeClr val="bg1"/>
          </a:solidFill>
          <a:ln w="9525">
            <a:solidFill>
              <a:schemeClr val="tx1"/>
            </a:solidFill>
            <a:miter lim="800000"/>
            <a:headEnd/>
            <a:tailEnd/>
          </a:ln>
          <a:effectLst/>
        </p:spPr>
        <p:txBody>
          <a:bodyPr>
            <a:spAutoFit/>
          </a:bodyPr>
          <a:lstStyle/>
          <a:p>
            <a:pPr algn="ctr" eaLnBrk="0">
              <a:lnSpc>
                <a:spcPct val="100000"/>
              </a:lnSpc>
              <a:spcBef>
                <a:spcPct val="0"/>
              </a:spcBef>
              <a:spcAft>
                <a:spcPct val="0"/>
              </a:spcAft>
              <a:buClrTx/>
              <a:buSzTx/>
              <a:buFontTx/>
              <a:buNone/>
            </a:pPr>
            <a:r>
              <a:rPr lang="de-DE" sz="1600"/>
              <a:t>Work tasks</a:t>
            </a:r>
          </a:p>
        </p:txBody>
      </p:sp>
      <p:sp>
        <p:nvSpPr>
          <p:cNvPr id="19" name="AutoShape 1040"/>
          <p:cNvSpPr>
            <a:spLocks noChangeArrowheads="1"/>
          </p:cNvSpPr>
          <p:nvPr/>
        </p:nvSpPr>
        <p:spPr bwMode="auto">
          <a:xfrm>
            <a:off x="2438400" y="762000"/>
            <a:ext cx="1295400" cy="346075"/>
          </a:xfrm>
          <a:prstGeom prst="wedgeRectCallout">
            <a:avLst>
              <a:gd name="adj1" fmla="val -13847"/>
              <a:gd name="adj2" fmla="val 222935"/>
            </a:avLst>
          </a:prstGeom>
          <a:solidFill>
            <a:schemeClr val="bg1"/>
          </a:solidFill>
          <a:ln w="9525">
            <a:solidFill>
              <a:schemeClr val="tx1"/>
            </a:solidFill>
            <a:miter lim="800000"/>
            <a:headEnd/>
            <a:tailEnd/>
          </a:ln>
          <a:effectLst/>
        </p:spPr>
        <p:txBody>
          <a:bodyPr>
            <a:spAutoFit/>
          </a:bodyPr>
          <a:lstStyle/>
          <a:p>
            <a:pPr algn="ctr" eaLnBrk="0">
              <a:lnSpc>
                <a:spcPct val="100000"/>
              </a:lnSpc>
              <a:spcBef>
                <a:spcPct val="0"/>
              </a:spcBef>
              <a:spcAft>
                <a:spcPct val="0"/>
              </a:spcAft>
              <a:buClrTx/>
              <a:buSzTx/>
              <a:buFontTx/>
              <a:buNone/>
            </a:pPr>
            <a:r>
              <a:rPr lang="de-DE" sz="1600"/>
              <a:t>Filter:user</a:t>
            </a:r>
          </a:p>
        </p:txBody>
      </p:sp>
      <p:sp>
        <p:nvSpPr>
          <p:cNvPr id="20" name="AutoShape 1041"/>
          <p:cNvSpPr>
            <a:spLocks noChangeArrowheads="1"/>
          </p:cNvSpPr>
          <p:nvPr/>
        </p:nvSpPr>
        <p:spPr bwMode="auto">
          <a:xfrm>
            <a:off x="3962400" y="685800"/>
            <a:ext cx="1600200" cy="590550"/>
          </a:xfrm>
          <a:prstGeom prst="wedgeRectCallout">
            <a:avLst>
              <a:gd name="adj1" fmla="val -13491"/>
              <a:gd name="adj2" fmla="val 75000"/>
            </a:avLst>
          </a:prstGeom>
          <a:solidFill>
            <a:schemeClr val="bg1"/>
          </a:solidFill>
          <a:ln w="9525">
            <a:solidFill>
              <a:schemeClr val="tx1"/>
            </a:solidFill>
            <a:miter lim="800000"/>
            <a:headEnd/>
            <a:tailEnd/>
          </a:ln>
          <a:effectLst/>
        </p:spPr>
        <p:txBody>
          <a:bodyPr>
            <a:spAutoFit/>
          </a:bodyPr>
          <a:lstStyle/>
          <a:p>
            <a:pPr algn="ctr" eaLnBrk="0">
              <a:lnSpc>
                <a:spcPct val="100000"/>
              </a:lnSpc>
              <a:spcBef>
                <a:spcPct val="0"/>
              </a:spcBef>
              <a:spcAft>
                <a:spcPct val="0"/>
              </a:spcAft>
              <a:buClrTx/>
              <a:buSzTx/>
              <a:buFontTx/>
              <a:buNone/>
            </a:pPr>
            <a:r>
              <a:rPr lang="de-DE" sz="1600"/>
              <a:t>Filter:</a:t>
            </a:r>
          </a:p>
          <a:p>
            <a:pPr algn="ctr" eaLnBrk="0">
              <a:lnSpc>
                <a:spcPct val="100000"/>
              </a:lnSpc>
              <a:spcBef>
                <a:spcPct val="0"/>
              </a:spcBef>
              <a:spcAft>
                <a:spcPct val="0"/>
              </a:spcAft>
              <a:buClrTx/>
              <a:buSzTx/>
              <a:buFontTx/>
              <a:buNone/>
            </a:pPr>
            <a:r>
              <a:rPr lang="de-DE" sz="1600"/>
              <a:t>discourse type</a:t>
            </a:r>
          </a:p>
        </p:txBody>
      </p:sp>
      <p:sp>
        <p:nvSpPr>
          <p:cNvPr id="21" name="AutoShape 1042"/>
          <p:cNvSpPr>
            <a:spLocks noChangeArrowheads="1"/>
          </p:cNvSpPr>
          <p:nvPr/>
        </p:nvSpPr>
        <p:spPr bwMode="auto">
          <a:xfrm>
            <a:off x="5791200" y="685800"/>
            <a:ext cx="1600200" cy="346075"/>
          </a:xfrm>
          <a:prstGeom prst="wedgeRectCallout">
            <a:avLst>
              <a:gd name="adj1" fmla="val -13491"/>
              <a:gd name="adj2" fmla="val 75231"/>
            </a:avLst>
          </a:prstGeom>
          <a:solidFill>
            <a:schemeClr val="bg1"/>
          </a:solidFill>
          <a:ln w="9525">
            <a:solidFill>
              <a:schemeClr val="tx1"/>
            </a:solidFill>
            <a:miter lim="800000"/>
            <a:headEnd/>
            <a:tailEnd/>
          </a:ln>
          <a:effectLst/>
        </p:spPr>
        <p:txBody>
          <a:bodyPr>
            <a:spAutoFit/>
          </a:bodyPr>
          <a:lstStyle/>
          <a:p>
            <a:pPr algn="ctr" eaLnBrk="0">
              <a:lnSpc>
                <a:spcPct val="100000"/>
              </a:lnSpc>
              <a:spcBef>
                <a:spcPct val="0"/>
              </a:spcBef>
              <a:spcAft>
                <a:spcPct val="0"/>
              </a:spcAft>
              <a:buClrTx/>
              <a:buSzTx/>
              <a:buFontTx/>
              <a:buNone/>
            </a:pPr>
            <a:r>
              <a:rPr lang="de-DE" sz="1600"/>
              <a:t>Filter:roles</a:t>
            </a:r>
          </a:p>
        </p:txBody>
      </p:sp>
      <p:sp>
        <p:nvSpPr>
          <p:cNvPr id="22" name="AutoShape 1043"/>
          <p:cNvSpPr>
            <a:spLocks noChangeArrowheads="1"/>
          </p:cNvSpPr>
          <p:nvPr/>
        </p:nvSpPr>
        <p:spPr bwMode="auto">
          <a:xfrm>
            <a:off x="7162800" y="685800"/>
            <a:ext cx="1600200" cy="346075"/>
          </a:xfrm>
          <a:prstGeom prst="wedgeRectCallout">
            <a:avLst>
              <a:gd name="adj1" fmla="val -13491"/>
              <a:gd name="adj2" fmla="val 75000"/>
            </a:avLst>
          </a:prstGeom>
          <a:solidFill>
            <a:schemeClr val="bg1"/>
          </a:solidFill>
          <a:ln w="9525">
            <a:solidFill>
              <a:schemeClr val="tx1"/>
            </a:solidFill>
            <a:miter lim="800000"/>
            <a:headEnd/>
            <a:tailEnd/>
          </a:ln>
          <a:effectLst/>
        </p:spPr>
        <p:txBody>
          <a:bodyPr>
            <a:spAutoFit/>
          </a:bodyPr>
          <a:lstStyle/>
          <a:p>
            <a:pPr algn="ctr" eaLnBrk="0">
              <a:lnSpc>
                <a:spcPct val="100000"/>
              </a:lnSpc>
              <a:spcBef>
                <a:spcPct val="0"/>
              </a:spcBef>
              <a:spcAft>
                <a:spcPct val="0"/>
              </a:spcAft>
              <a:buClrTx/>
              <a:buSzTx/>
              <a:buFontTx/>
              <a:buNone/>
            </a:pPr>
            <a:r>
              <a:rPr lang="de-DE" sz="1600"/>
              <a:t>Filter: date</a:t>
            </a:r>
          </a:p>
        </p:txBody>
      </p:sp>
      <p:sp>
        <p:nvSpPr>
          <p:cNvPr id="23" name="Textfeld 22"/>
          <p:cNvSpPr txBox="1"/>
          <p:nvPr/>
        </p:nvSpPr>
        <p:spPr>
          <a:xfrm>
            <a:off x="539552" y="5898758"/>
            <a:ext cx="8136904" cy="338554"/>
          </a:xfrm>
          <a:prstGeom prst="rect">
            <a:avLst/>
          </a:prstGeom>
          <a:noFill/>
        </p:spPr>
        <p:txBody>
          <a:bodyPr wrap="square" rtlCol="0">
            <a:spAutoFit/>
          </a:bodyPr>
          <a:lstStyle/>
          <a:p>
            <a:r>
              <a:rPr lang="en-US" sz="1600" dirty="0" smtClean="0"/>
              <a:t>http://www.kuhlen.name/MATERIALIEN/Vortraege_05Web/RK-presentation251005.ppt</a:t>
            </a:r>
            <a:endParaRPr lang="en-US" sz="1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utoUpdateAnimBg="0"/>
      <p:bldP spid="14" grpId="0" animBg="1" autoUpdateAnimBg="0"/>
      <p:bldP spid="15" grpId="0" animBg="1" autoUpdateAnimBg="0"/>
      <p:bldP spid="16" grpId="0" animBg="1" autoUpdateAnimBg="0"/>
      <p:bldP spid="17" grpId="0" animBg="1" autoUpdateAnimBg="0"/>
      <p:bldP spid="18" grpId="0" animBg="1" autoUpdateAnimBg="0"/>
      <p:bldP spid="19" grpId="0" animBg="1" autoUpdateAnimBg="0"/>
      <p:bldP spid="20" grpId="0" animBg="1" autoUpdateAnimBg="0"/>
      <p:bldP spid="21" grpId="0" animBg="1" autoUpdateAnimBg="0"/>
      <p:bldP spid="22" grpId="0" animBg="1"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13"/>
          <p:cNvSpPr txBox="1">
            <a:spLocks noChangeArrowheads="1"/>
          </p:cNvSpPr>
          <p:nvPr/>
        </p:nvSpPr>
        <p:spPr bwMode="auto">
          <a:xfrm>
            <a:off x="323528" y="1844824"/>
            <a:ext cx="7776864" cy="461665"/>
          </a:xfrm>
          <a:prstGeom prst="rect">
            <a:avLst/>
          </a:prstGeom>
          <a:solidFill>
            <a:schemeClr val="bg1"/>
          </a:solidFill>
          <a:ln w="9525">
            <a:noFill/>
            <a:miter lim="800000"/>
            <a:headEnd/>
            <a:tailEnd/>
          </a:ln>
        </p:spPr>
        <p:txBody>
          <a:bodyPr wrap="square">
            <a:spAutoFit/>
          </a:bodyPr>
          <a:lstStyle/>
          <a:p>
            <a:pPr algn="ctr"/>
            <a:endParaRPr lang="de-DE" sz="2400" b="1" dirty="0">
              <a:solidFill>
                <a:srgbClr val="002060"/>
              </a:solidFill>
              <a:latin typeface="Calibri" pitchFamily="34" charset="0"/>
              <a:cs typeface="Calibri" pitchFamily="34" charset="0"/>
            </a:endParaRPr>
          </a:p>
        </p:txBody>
      </p:sp>
      <p:sp>
        <p:nvSpPr>
          <p:cNvPr id="5" name="Rectangle 2"/>
          <p:cNvSpPr txBox="1">
            <a:spLocks noChangeArrowheads="1"/>
          </p:cNvSpPr>
          <p:nvPr/>
        </p:nvSpPr>
        <p:spPr bwMode="auto">
          <a:xfrm>
            <a:off x="4038600" y="288925"/>
            <a:ext cx="3276600" cy="461665"/>
          </a:xfrm>
          <a:prstGeom prst="rect">
            <a:avLst/>
          </a:prstGeom>
          <a:solidFill>
            <a:srgbClr val="FFFFFF"/>
          </a:solidFill>
          <a:ln>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2400" b="0" i="0" u="none" strike="noStrike" kern="1200" cap="none" spc="0" normalizeH="0" baseline="0" noProof="0" dirty="0" smtClean="0">
                <a:ln>
                  <a:noFill/>
                </a:ln>
                <a:solidFill>
                  <a:schemeClr val="tx1"/>
                </a:solidFill>
                <a:effectLst/>
                <a:uLnTx/>
                <a:uFillTx/>
                <a:latin typeface="+mj-lt"/>
                <a:ea typeface="+mj-ea"/>
                <a:cs typeface="+mj-cs"/>
              </a:rPr>
              <a:t>Work </a:t>
            </a:r>
            <a:r>
              <a:rPr kumimoji="0" lang="de-DE" sz="2400" b="0" i="0" u="none" strike="noStrike" kern="1200" cap="none" spc="0" normalizeH="0" baseline="0" noProof="0" dirty="0" err="1" smtClean="0">
                <a:ln>
                  <a:noFill/>
                </a:ln>
                <a:solidFill>
                  <a:schemeClr val="tx1"/>
                </a:solidFill>
                <a:effectLst/>
                <a:uLnTx/>
                <a:uFillTx/>
                <a:latin typeface="+mj-lt"/>
                <a:ea typeface="+mj-ea"/>
                <a:cs typeface="+mj-cs"/>
              </a:rPr>
              <a:t>tasks</a:t>
            </a:r>
            <a:r>
              <a:rPr kumimoji="0" lang="de-DE" sz="2400" b="0" i="0" u="none" strike="noStrike" kern="1200" cap="none" spc="0" normalizeH="0" baseline="0" noProof="0" dirty="0" smtClean="0">
                <a:ln>
                  <a:noFill/>
                </a:ln>
                <a:solidFill>
                  <a:schemeClr val="tx1"/>
                </a:solidFill>
                <a:effectLst/>
                <a:uLnTx/>
                <a:uFillTx/>
                <a:latin typeface="+mj-lt"/>
                <a:ea typeface="+mj-ea"/>
                <a:cs typeface="+mj-cs"/>
              </a:rPr>
              <a:t> </a:t>
            </a:r>
            <a:endParaRPr kumimoji="0" lang="de-DE"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6" name="Picture 16"/>
          <p:cNvPicPr>
            <a:picLocks noChangeAspect="1" noChangeArrowheads="1"/>
          </p:cNvPicPr>
          <p:nvPr/>
        </p:nvPicPr>
        <p:blipFill>
          <a:blip r:embed="rId3" cstate="print"/>
          <a:srcRect/>
          <a:stretch>
            <a:fillRect/>
          </a:stretch>
        </p:blipFill>
        <p:spPr bwMode="auto">
          <a:xfrm>
            <a:off x="-42863" y="1400175"/>
            <a:ext cx="9229726" cy="4057650"/>
          </a:xfrm>
          <a:prstGeom prst="rect">
            <a:avLst/>
          </a:prstGeom>
          <a:noFill/>
          <a:ln w="9525">
            <a:noFill/>
            <a:miter lim="800000"/>
            <a:headEnd/>
            <a:tailEnd/>
          </a:ln>
          <a:effectLst/>
        </p:spPr>
      </p:pic>
      <p:sp>
        <p:nvSpPr>
          <p:cNvPr id="7" name="AutoShape 18"/>
          <p:cNvSpPr>
            <a:spLocks noChangeArrowheads="1"/>
          </p:cNvSpPr>
          <p:nvPr/>
        </p:nvSpPr>
        <p:spPr bwMode="auto">
          <a:xfrm>
            <a:off x="6934200" y="3200400"/>
            <a:ext cx="2209800" cy="400110"/>
          </a:xfrm>
          <a:prstGeom prst="wedgeRectCallout">
            <a:avLst>
              <a:gd name="adj1" fmla="val -144398"/>
              <a:gd name="adj2" fmla="val 405963"/>
            </a:avLst>
          </a:prstGeom>
          <a:solidFill>
            <a:schemeClr val="bg2">
              <a:lumMod val="90000"/>
            </a:schemeClr>
          </a:solidFill>
          <a:ln w="9525">
            <a:solidFill>
              <a:schemeClr val="bg2">
                <a:lumMod val="90000"/>
              </a:schemeClr>
            </a:solidFill>
            <a:miter lim="800000"/>
            <a:headEnd/>
            <a:tailEnd/>
          </a:ln>
          <a:effectLst/>
        </p:spPr>
        <p:txBody>
          <a:bodyPr>
            <a:spAutoFit/>
          </a:bodyPr>
          <a:lstStyle/>
          <a:p>
            <a:pPr algn="ctr" eaLnBrk="0">
              <a:lnSpc>
                <a:spcPct val="100000"/>
              </a:lnSpc>
              <a:spcBef>
                <a:spcPct val="0"/>
              </a:spcBef>
              <a:spcAft>
                <a:spcPct val="0"/>
              </a:spcAft>
              <a:buClrTx/>
              <a:buSzTx/>
              <a:buFontTx/>
              <a:buNone/>
            </a:pPr>
            <a:r>
              <a:rPr lang="de-DE" sz="2000" dirty="0" err="1"/>
              <a:t>discourse</a:t>
            </a:r>
            <a:endParaRPr lang="de-DE" sz="2000" dirty="0"/>
          </a:p>
        </p:txBody>
      </p:sp>
      <p:sp>
        <p:nvSpPr>
          <p:cNvPr id="8" name="Rectangle 22"/>
          <p:cNvSpPr>
            <a:spLocks noChangeArrowheads="1"/>
          </p:cNvSpPr>
          <p:nvPr/>
        </p:nvSpPr>
        <p:spPr bwMode="auto">
          <a:xfrm>
            <a:off x="1676400" y="1219200"/>
            <a:ext cx="7467600" cy="1295400"/>
          </a:xfrm>
          <a:prstGeom prst="rect">
            <a:avLst/>
          </a:prstGeom>
          <a:solidFill>
            <a:schemeClr val="bg1"/>
          </a:solidFill>
          <a:ln w="9525">
            <a:solidFill>
              <a:schemeClr val="bg1"/>
            </a:solidFill>
            <a:miter lim="800000"/>
            <a:headEnd/>
            <a:tailEnd/>
          </a:ln>
          <a:effectLst/>
        </p:spPr>
        <p:txBody>
          <a:bodyPr wrap="none" lIns="0" tIns="0" rIns="0" bIns="0" anchor="ctr">
            <a:spAutoFit/>
          </a:bodyPr>
          <a:lstStyle/>
          <a:p>
            <a:endParaRPr lang="en-US"/>
          </a:p>
        </p:txBody>
      </p:sp>
      <p:sp>
        <p:nvSpPr>
          <p:cNvPr id="9" name="AutoShape 17"/>
          <p:cNvSpPr>
            <a:spLocks noChangeArrowheads="1"/>
          </p:cNvSpPr>
          <p:nvPr/>
        </p:nvSpPr>
        <p:spPr bwMode="auto">
          <a:xfrm>
            <a:off x="3810000" y="1447800"/>
            <a:ext cx="2209800" cy="1015663"/>
          </a:xfrm>
          <a:prstGeom prst="wedgeRectCallout">
            <a:avLst>
              <a:gd name="adj1" fmla="val -57255"/>
              <a:gd name="adj2" fmla="val 226880"/>
            </a:avLst>
          </a:prstGeom>
          <a:solidFill>
            <a:schemeClr val="bg2">
              <a:lumMod val="90000"/>
            </a:schemeClr>
          </a:solidFill>
          <a:ln w="9525">
            <a:solidFill>
              <a:schemeClr val="tx1"/>
            </a:solidFill>
            <a:miter lim="800000"/>
            <a:headEnd/>
            <a:tailEnd/>
          </a:ln>
          <a:effectLst/>
        </p:spPr>
        <p:txBody>
          <a:bodyPr>
            <a:spAutoFit/>
          </a:bodyPr>
          <a:lstStyle/>
          <a:p>
            <a:pPr algn="ctr" eaLnBrk="0">
              <a:lnSpc>
                <a:spcPct val="100000"/>
              </a:lnSpc>
              <a:spcBef>
                <a:spcPct val="0"/>
              </a:spcBef>
              <a:spcAft>
                <a:spcPct val="0"/>
              </a:spcAft>
              <a:buClrTx/>
              <a:buSzTx/>
              <a:buFontTx/>
              <a:buNone/>
            </a:pPr>
            <a:r>
              <a:rPr lang="de-DE" sz="2000"/>
              <a:t>Work task „Privacay – data traces“</a:t>
            </a:r>
          </a:p>
        </p:txBody>
      </p:sp>
      <p:sp>
        <p:nvSpPr>
          <p:cNvPr id="10" name="AutoShape 20"/>
          <p:cNvSpPr>
            <a:spLocks noChangeArrowheads="1"/>
          </p:cNvSpPr>
          <p:nvPr/>
        </p:nvSpPr>
        <p:spPr bwMode="auto">
          <a:xfrm>
            <a:off x="1447800" y="990600"/>
            <a:ext cx="2209800" cy="1015663"/>
          </a:xfrm>
          <a:prstGeom prst="wedgeRectCallout">
            <a:avLst>
              <a:gd name="adj1" fmla="val -54241"/>
              <a:gd name="adj2" fmla="val 156181"/>
            </a:avLst>
          </a:prstGeom>
          <a:solidFill>
            <a:schemeClr val="bg2">
              <a:lumMod val="90000"/>
            </a:schemeClr>
          </a:solidFill>
          <a:ln w="9525">
            <a:solidFill>
              <a:schemeClr val="tx1"/>
            </a:solidFill>
            <a:miter lim="800000"/>
            <a:headEnd/>
            <a:tailEnd/>
          </a:ln>
          <a:effectLst/>
        </p:spPr>
        <p:txBody>
          <a:bodyPr>
            <a:spAutoFit/>
          </a:bodyPr>
          <a:lstStyle/>
          <a:p>
            <a:pPr algn="ctr" eaLnBrk="0">
              <a:lnSpc>
                <a:spcPct val="100000"/>
              </a:lnSpc>
              <a:spcBef>
                <a:spcPct val="0"/>
              </a:spcBef>
              <a:spcAft>
                <a:spcPct val="0"/>
              </a:spcAft>
              <a:buClrTx/>
              <a:buSzTx/>
              <a:buFontTx/>
              <a:buNone/>
            </a:pPr>
            <a:r>
              <a:rPr lang="de-DE" sz="2000"/>
              <a:t>Results:</a:t>
            </a:r>
          </a:p>
          <a:p>
            <a:pPr algn="ctr" eaLnBrk="0">
              <a:lnSpc>
                <a:spcPct val="100000"/>
              </a:lnSpc>
              <a:spcBef>
                <a:spcPct val="0"/>
              </a:spcBef>
              <a:spcAft>
                <a:spcPct val="0"/>
              </a:spcAft>
              <a:buClrTx/>
              <a:buSzTx/>
              <a:buFontTx/>
              <a:buNone/>
            </a:pPr>
            <a:r>
              <a:rPr lang="de-DE" sz="2000"/>
              <a:t>Summaries</a:t>
            </a:r>
          </a:p>
          <a:p>
            <a:pPr algn="ctr" eaLnBrk="0">
              <a:lnSpc>
                <a:spcPct val="100000"/>
              </a:lnSpc>
              <a:spcBef>
                <a:spcPct val="0"/>
              </a:spcBef>
              <a:spcAft>
                <a:spcPct val="0"/>
              </a:spcAft>
              <a:buClrTx/>
              <a:buSzTx/>
              <a:buFontTx/>
              <a:buNone/>
            </a:pPr>
            <a:r>
              <a:rPr lang="de-DE" sz="2000"/>
              <a:t>presentation</a:t>
            </a:r>
          </a:p>
        </p:txBody>
      </p:sp>
      <p:sp>
        <p:nvSpPr>
          <p:cNvPr id="11" name="Textfeld 10"/>
          <p:cNvSpPr txBox="1"/>
          <p:nvPr/>
        </p:nvSpPr>
        <p:spPr>
          <a:xfrm>
            <a:off x="539552" y="5826750"/>
            <a:ext cx="8136904" cy="338554"/>
          </a:xfrm>
          <a:prstGeom prst="rect">
            <a:avLst/>
          </a:prstGeom>
          <a:noFill/>
        </p:spPr>
        <p:txBody>
          <a:bodyPr wrap="square" rtlCol="0">
            <a:spAutoFit/>
          </a:bodyPr>
          <a:lstStyle/>
          <a:p>
            <a:r>
              <a:rPr lang="en-US" sz="1600" dirty="0" smtClean="0"/>
              <a:t>http://www.kuhlen.name/MATERIALIEN/Vortraege_05Web/RK-presentation251005.ppt</a:t>
            </a:r>
            <a:endParaRPr lang="en-US" sz="1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9" grpId="0" animBg="1" autoUpdateAnimBg="0"/>
      <p:bldP spid="10" grpId="0" animBg="1"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13"/>
          <p:cNvSpPr txBox="1">
            <a:spLocks noChangeArrowheads="1"/>
          </p:cNvSpPr>
          <p:nvPr/>
        </p:nvSpPr>
        <p:spPr bwMode="auto">
          <a:xfrm>
            <a:off x="323528" y="1844824"/>
            <a:ext cx="7776864" cy="461665"/>
          </a:xfrm>
          <a:prstGeom prst="rect">
            <a:avLst/>
          </a:prstGeom>
          <a:solidFill>
            <a:schemeClr val="bg1"/>
          </a:solidFill>
          <a:ln w="9525">
            <a:noFill/>
            <a:miter lim="800000"/>
            <a:headEnd/>
            <a:tailEnd/>
          </a:ln>
        </p:spPr>
        <p:txBody>
          <a:bodyPr wrap="square">
            <a:spAutoFit/>
          </a:bodyPr>
          <a:lstStyle/>
          <a:p>
            <a:pPr algn="ctr"/>
            <a:endParaRPr lang="de-DE" sz="2400" b="1" dirty="0">
              <a:solidFill>
                <a:srgbClr val="002060"/>
              </a:solidFill>
              <a:latin typeface="Calibri" pitchFamily="34" charset="0"/>
              <a:cs typeface="Calibri" pitchFamily="34" charset="0"/>
            </a:endParaRPr>
          </a:p>
        </p:txBody>
      </p:sp>
      <p:pic>
        <p:nvPicPr>
          <p:cNvPr id="3" name="Picture 8"/>
          <p:cNvPicPr>
            <a:picLocks noChangeAspect="1" noChangeArrowheads="1"/>
          </p:cNvPicPr>
          <p:nvPr/>
        </p:nvPicPr>
        <p:blipFill>
          <a:blip r:embed="rId3" cstate="print"/>
          <a:srcRect/>
          <a:stretch>
            <a:fillRect/>
          </a:stretch>
        </p:blipFill>
        <p:spPr bwMode="auto">
          <a:xfrm>
            <a:off x="866775" y="1366838"/>
            <a:ext cx="7410450" cy="4124325"/>
          </a:xfrm>
          <a:prstGeom prst="rect">
            <a:avLst/>
          </a:prstGeom>
          <a:noFill/>
          <a:ln w="9525">
            <a:noFill/>
            <a:miter lim="800000"/>
            <a:headEnd/>
            <a:tailEnd/>
          </a:ln>
          <a:effectLst/>
        </p:spPr>
      </p:pic>
      <p:sp>
        <p:nvSpPr>
          <p:cNvPr id="4" name="Rectangle 2"/>
          <p:cNvSpPr txBox="1">
            <a:spLocks noChangeArrowheads="1"/>
          </p:cNvSpPr>
          <p:nvPr/>
        </p:nvSpPr>
        <p:spPr bwMode="auto">
          <a:xfrm>
            <a:off x="0" y="260648"/>
            <a:ext cx="5867400" cy="461665"/>
          </a:xfrm>
          <a:prstGeom prst="rect">
            <a:avLst/>
          </a:prstGeom>
          <a:solidFill>
            <a:srgbClr val="FFFFFF"/>
          </a:solidFill>
          <a:ln>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2400" b="0" i="0" u="none" strike="noStrike" kern="1200" cap="none" spc="0" normalizeH="0" baseline="0" noProof="0" dirty="0" smtClean="0">
                <a:ln>
                  <a:noFill/>
                </a:ln>
                <a:solidFill>
                  <a:schemeClr val="tx1"/>
                </a:solidFill>
                <a:effectLst/>
                <a:uLnTx/>
                <a:uFillTx/>
                <a:latin typeface="+mj-lt"/>
                <a:ea typeface="+mj-ea"/>
                <a:cs typeface="+mj-cs"/>
              </a:rPr>
              <a:t>Work </a:t>
            </a:r>
            <a:r>
              <a:rPr kumimoji="0" lang="de-DE" sz="2400" b="0" i="0" u="none" strike="noStrike" kern="1200" cap="none" spc="0" normalizeH="0" baseline="0" noProof="0" dirty="0" err="1" smtClean="0">
                <a:ln>
                  <a:noFill/>
                </a:ln>
                <a:solidFill>
                  <a:schemeClr val="tx1"/>
                </a:solidFill>
                <a:effectLst/>
                <a:uLnTx/>
                <a:uFillTx/>
                <a:latin typeface="+mj-lt"/>
                <a:ea typeface="+mj-ea"/>
                <a:cs typeface="+mj-cs"/>
              </a:rPr>
              <a:t>tasks</a:t>
            </a:r>
            <a:r>
              <a:rPr kumimoji="0" lang="de-DE" sz="2400" b="0" i="0" u="none" strike="noStrike" kern="1200" cap="none" spc="0" normalizeH="0" baseline="0" noProof="0" dirty="0" smtClean="0">
                <a:ln>
                  <a:noFill/>
                </a:ln>
                <a:solidFill>
                  <a:schemeClr val="tx1"/>
                </a:solidFill>
                <a:effectLst/>
                <a:uLnTx/>
                <a:uFillTx/>
                <a:latin typeface="+mj-lt"/>
                <a:ea typeface="+mj-ea"/>
                <a:cs typeface="+mj-cs"/>
              </a:rPr>
              <a:t> </a:t>
            </a:r>
            <a:endParaRPr kumimoji="0" lang="de-DE"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AutoShape 9"/>
          <p:cNvSpPr>
            <a:spLocks noChangeArrowheads="1"/>
          </p:cNvSpPr>
          <p:nvPr/>
        </p:nvSpPr>
        <p:spPr bwMode="auto">
          <a:xfrm>
            <a:off x="3810000" y="685800"/>
            <a:ext cx="2209800" cy="1015663"/>
          </a:xfrm>
          <a:prstGeom prst="wedgeRectCallout">
            <a:avLst>
              <a:gd name="adj1" fmla="val -116667"/>
              <a:gd name="adj2" fmla="val 224713"/>
            </a:avLst>
          </a:prstGeom>
          <a:solidFill>
            <a:schemeClr val="bg2">
              <a:lumMod val="90000"/>
            </a:schemeClr>
          </a:solidFill>
          <a:ln w="9525">
            <a:solidFill>
              <a:schemeClr val="tx1"/>
            </a:solidFill>
            <a:miter lim="800000"/>
            <a:headEnd/>
            <a:tailEnd/>
          </a:ln>
          <a:effectLst/>
        </p:spPr>
        <p:txBody>
          <a:bodyPr>
            <a:spAutoFit/>
          </a:bodyPr>
          <a:lstStyle/>
          <a:p>
            <a:pPr algn="ctr" eaLnBrk="0">
              <a:lnSpc>
                <a:spcPct val="100000"/>
              </a:lnSpc>
              <a:spcBef>
                <a:spcPct val="0"/>
              </a:spcBef>
              <a:spcAft>
                <a:spcPct val="0"/>
              </a:spcAft>
              <a:buClrTx/>
              <a:buSzTx/>
              <a:buFontTx/>
              <a:buNone/>
            </a:pPr>
            <a:r>
              <a:rPr lang="de-DE" sz="2000" dirty="0" err="1"/>
              <a:t>Discourse</a:t>
            </a:r>
            <a:r>
              <a:rPr lang="de-DE" sz="2000" dirty="0"/>
              <a:t> </a:t>
            </a:r>
            <a:r>
              <a:rPr lang="de-DE" sz="2000" dirty="0" err="1"/>
              <a:t>for</a:t>
            </a:r>
            <a:r>
              <a:rPr lang="de-DE" sz="2000" dirty="0"/>
              <a:t> </a:t>
            </a:r>
            <a:r>
              <a:rPr lang="de-DE" sz="2000" dirty="0" err="1"/>
              <a:t>works</a:t>
            </a:r>
            <a:r>
              <a:rPr lang="de-DE" sz="2000" dirty="0"/>
              <a:t> </a:t>
            </a:r>
            <a:r>
              <a:rPr lang="de-DE" sz="2000" dirty="0" err="1"/>
              <a:t>task</a:t>
            </a:r>
            <a:r>
              <a:rPr lang="de-DE" sz="2000" dirty="0"/>
              <a:t> „</a:t>
            </a:r>
            <a:r>
              <a:rPr lang="de-DE" sz="2000" dirty="0" err="1"/>
              <a:t>privacydata</a:t>
            </a:r>
            <a:r>
              <a:rPr lang="de-DE" sz="2000" dirty="0"/>
              <a:t> </a:t>
            </a:r>
            <a:r>
              <a:rPr lang="de-DE" sz="2000" dirty="0" err="1"/>
              <a:t>traces</a:t>
            </a:r>
            <a:r>
              <a:rPr lang="de-DE" sz="2000" dirty="0"/>
              <a:t>“</a:t>
            </a:r>
          </a:p>
        </p:txBody>
      </p:sp>
      <p:sp>
        <p:nvSpPr>
          <p:cNvPr id="6" name="Textfeld 5"/>
          <p:cNvSpPr txBox="1"/>
          <p:nvPr/>
        </p:nvSpPr>
        <p:spPr>
          <a:xfrm>
            <a:off x="539552" y="5898758"/>
            <a:ext cx="8136904" cy="338554"/>
          </a:xfrm>
          <a:prstGeom prst="rect">
            <a:avLst/>
          </a:prstGeom>
          <a:noFill/>
        </p:spPr>
        <p:txBody>
          <a:bodyPr wrap="square" rtlCol="0">
            <a:spAutoFit/>
          </a:bodyPr>
          <a:lstStyle/>
          <a:p>
            <a:r>
              <a:rPr lang="en-US" sz="1600" dirty="0" smtClean="0"/>
              <a:t>http://www.kuhlen.name/MATERIALIEN/Vortraege_05Web/RK-presentation251005.ppt</a:t>
            </a:r>
            <a:endParaRPr lang="en-US" sz="1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13"/>
          <p:cNvSpPr txBox="1">
            <a:spLocks noChangeArrowheads="1"/>
          </p:cNvSpPr>
          <p:nvPr/>
        </p:nvSpPr>
        <p:spPr bwMode="auto">
          <a:xfrm>
            <a:off x="323528" y="1844824"/>
            <a:ext cx="7776864" cy="461665"/>
          </a:xfrm>
          <a:prstGeom prst="rect">
            <a:avLst/>
          </a:prstGeom>
          <a:solidFill>
            <a:schemeClr val="bg1"/>
          </a:solidFill>
          <a:ln w="9525">
            <a:noFill/>
            <a:miter lim="800000"/>
            <a:headEnd/>
            <a:tailEnd/>
          </a:ln>
        </p:spPr>
        <p:txBody>
          <a:bodyPr wrap="square">
            <a:spAutoFit/>
          </a:bodyPr>
          <a:lstStyle/>
          <a:p>
            <a:pPr algn="ctr"/>
            <a:endParaRPr lang="de-DE" sz="2400" b="1" dirty="0">
              <a:solidFill>
                <a:srgbClr val="002060"/>
              </a:solidFill>
              <a:latin typeface="Calibri" pitchFamily="34" charset="0"/>
              <a:cs typeface="Calibri" pitchFamily="34" charset="0"/>
            </a:endParaRPr>
          </a:p>
        </p:txBody>
      </p:sp>
      <p:pic>
        <p:nvPicPr>
          <p:cNvPr id="3" name="Picture 37"/>
          <p:cNvPicPr>
            <a:picLocks noChangeAspect="1" noChangeArrowheads="1"/>
          </p:cNvPicPr>
          <p:nvPr/>
        </p:nvPicPr>
        <p:blipFill>
          <a:blip r:embed="rId3" cstate="print"/>
          <a:srcRect/>
          <a:stretch>
            <a:fillRect/>
          </a:stretch>
        </p:blipFill>
        <p:spPr bwMode="auto">
          <a:xfrm>
            <a:off x="785813" y="1590675"/>
            <a:ext cx="7572375" cy="3676650"/>
          </a:xfrm>
          <a:prstGeom prst="rect">
            <a:avLst/>
          </a:prstGeom>
          <a:noFill/>
          <a:ln w="9525">
            <a:noFill/>
            <a:miter lim="800000"/>
            <a:headEnd/>
            <a:tailEnd/>
          </a:ln>
          <a:effectLst/>
        </p:spPr>
      </p:pic>
      <p:sp>
        <p:nvSpPr>
          <p:cNvPr id="4" name="AutoShape 26"/>
          <p:cNvSpPr>
            <a:spLocks/>
          </p:cNvSpPr>
          <p:nvPr/>
        </p:nvSpPr>
        <p:spPr bwMode="auto">
          <a:xfrm>
            <a:off x="3200400" y="1023938"/>
            <a:ext cx="3810000" cy="1015663"/>
          </a:xfrm>
          <a:prstGeom prst="borderCallout2">
            <a:avLst>
              <a:gd name="adj1" fmla="val 13236"/>
              <a:gd name="adj2" fmla="val -2000"/>
              <a:gd name="adj3" fmla="val 13236"/>
              <a:gd name="adj4" fmla="val -17833"/>
              <a:gd name="adj5" fmla="val 129227"/>
              <a:gd name="adj6" fmla="val -33667"/>
            </a:avLst>
          </a:prstGeom>
          <a:solidFill>
            <a:schemeClr val="bg2">
              <a:lumMod val="90000"/>
            </a:schemeClr>
          </a:solidFill>
          <a:ln w="38100">
            <a:solidFill>
              <a:srgbClr val="008080"/>
            </a:solidFill>
            <a:miter lim="800000"/>
            <a:headEnd/>
            <a:tailEnd/>
          </a:ln>
          <a:effectLst/>
        </p:spPr>
        <p:txBody>
          <a:bodyPr>
            <a:spAutoFit/>
          </a:bodyPr>
          <a:lstStyle/>
          <a:p>
            <a:pPr eaLnBrk="0">
              <a:lnSpc>
                <a:spcPct val="100000"/>
              </a:lnSpc>
              <a:spcBef>
                <a:spcPct val="0"/>
              </a:spcBef>
              <a:spcAft>
                <a:spcPct val="0"/>
              </a:spcAft>
              <a:buClrTx/>
              <a:buSzTx/>
              <a:buFontTx/>
              <a:buNone/>
            </a:pPr>
            <a:r>
              <a:rPr lang="de-DE" sz="2000" dirty="0"/>
              <a:t>(1) </a:t>
            </a:r>
            <a:r>
              <a:rPr lang="de-DE" sz="2000" dirty="0" err="1"/>
              <a:t>role</a:t>
            </a:r>
            <a:r>
              <a:rPr lang="de-DE" sz="2000" dirty="0"/>
              <a:t> </a:t>
            </a:r>
            <a:r>
              <a:rPr lang="de-DE" sz="2000" dirty="0" err="1"/>
              <a:t>specification</a:t>
            </a:r>
            <a:r>
              <a:rPr lang="de-DE" sz="2000" dirty="0"/>
              <a:t> (M=</a:t>
            </a:r>
            <a:r>
              <a:rPr lang="de-DE" sz="2000" b="1" dirty="0" err="1"/>
              <a:t>moderator</a:t>
            </a:r>
            <a:r>
              <a:rPr lang="de-DE" sz="2000" dirty="0"/>
              <a:t>; P= </a:t>
            </a:r>
            <a:r>
              <a:rPr lang="de-DE" sz="2000" b="1" dirty="0" err="1"/>
              <a:t>presentator</a:t>
            </a:r>
            <a:r>
              <a:rPr lang="de-DE" sz="2000" dirty="0"/>
              <a:t>; S= </a:t>
            </a:r>
            <a:r>
              <a:rPr lang="de-DE" sz="2000" b="1" dirty="0" err="1"/>
              <a:t>summarizer</a:t>
            </a:r>
            <a:endParaRPr lang="de-DE" sz="2000" b="1" dirty="0"/>
          </a:p>
        </p:txBody>
      </p:sp>
      <p:sp>
        <p:nvSpPr>
          <p:cNvPr id="5" name="AutoShape 27"/>
          <p:cNvSpPr>
            <a:spLocks/>
          </p:cNvSpPr>
          <p:nvPr/>
        </p:nvSpPr>
        <p:spPr bwMode="auto">
          <a:xfrm>
            <a:off x="4572000" y="1905000"/>
            <a:ext cx="3733800" cy="1323439"/>
          </a:xfrm>
          <a:prstGeom prst="borderCallout2">
            <a:avLst>
              <a:gd name="adj1" fmla="val 15449"/>
              <a:gd name="adj2" fmla="val -2042"/>
              <a:gd name="adj3" fmla="val 15449"/>
              <a:gd name="adj4" fmla="val -32481"/>
              <a:gd name="adj5" fmla="val 104292"/>
              <a:gd name="adj6" fmla="val -62926"/>
            </a:avLst>
          </a:prstGeom>
          <a:solidFill>
            <a:schemeClr val="bg2">
              <a:lumMod val="90000"/>
            </a:schemeClr>
          </a:solidFill>
          <a:ln w="28575">
            <a:solidFill>
              <a:srgbClr val="000099"/>
            </a:solidFill>
            <a:miter lim="800000"/>
            <a:headEnd/>
            <a:tailEnd/>
          </a:ln>
          <a:effectLst/>
        </p:spPr>
        <p:txBody>
          <a:bodyPr>
            <a:spAutoFit/>
          </a:bodyPr>
          <a:lstStyle/>
          <a:p>
            <a:pPr eaLnBrk="0">
              <a:lnSpc>
                <a:spcPct val="100000"/>
              </a:lnSpc>
              <a:spcBef>
                <a:spcPct val="0"/>
              </a:spcBef>
              <a:spcAft>
                <a:spcPct val="0"/>
              </a:spcAft>
              <a:buClrTx/>
              <a:buSzTx/>
              <a:buFontTx/>
              <a:buNone/>
            </a:pPr>
            <a:r>
              <a:rPr lang="de-DE" sz="2000"/>
              <a:t>(2) Discourse type (Kritik=</a:t>
            </a:r>
            <a:r>
              <a:rPr lang="de-DE" sz="2000" b="1"/>
              <a:t>criticism</a:t>
            </a:r>
            <a:r>
              <a:rPr lang="de-DE" sz="2000"/>
              <a:t>; These= </a:t>
            </a:r>
            <a:r>
              <a:rPr lang="de-DE" sz="2000" b="1"/>
              <a:t>thesis</a:t>
            </a:r>
            <a:r>
              <a:rPr lang="de-DE" sz="2000"/>
              <a:t>; Frage=</a:t>
            </a:r>
            <a:r>
              <a:rPr lang="de-DE" sz="2000" b="1"/>
              <a:t>question</a:t>
            </a:r>
            <a:r>
              <a:rPr lang="de-DE" sz="2000"/>
              <a:t>; Ergänzung=</a:t>
            </a:r>
            <a:r>
              <a:rPr lang="de-DE" sz="2000" b="1"/>
              <a:t>addendum</a:t>
            </a:r>
            <a:r>
              <a:rPr lang="de-DE" sz="2000"/>
              <a:t>;...</a:t>
            </a:r>
          </a:p>
        </p:txBody>
      </p:sp>
      <p:sp>
        <p:nvSpPr>
          <p:cNvPr id="6" name="AutoShape 28"/>
          <p:cNvSpPr>
            <a:spLocks/>
          </p:cNvSpPr>
          <p:nvPr/>
        </p:nvSpPr>
        <p:spPr bwMode="auto">
          <a:xfrm>
            <a:off x="1676400" y="3949700"/>
            <a:ext cx="3505200" cy="707886"/>
          </a:xfrm>
          <a:prstGeom prst="borderCallout2">
            <a:avLst>
              <a:gd name="adj1" fmla="val 36366"/>
              <a:gd name="adj2" fmla="val 102176"/>
              <a:gd name="adj3" fmla="val 36366"/>
              <a:gd name="adj4" fmla="val 117935"/>
              <a:gd name="adj5" fmla="val 291412"/>
              <a:gd name="adj6" fmla="val 133694"/>
            </a:avLst>
          </a:prstGeom>
          <a:solidFill>
            <a:schemeClr val="bg2">
              <a:lumMod val="90000"/>
            </a:schemeClr>
          </a:solidFill>
          <a:ln w="38100">
            <a:solidFill>
              <a:srgbClr val="660033"/>
            </a:solidFill>
            <a:miter lim="800000"/>
            <a:headEnd/>
            <a:tailEnd/>
          </a:ln>
          <a:effectLst/>
        </p:spPr>
        <p:txBody>
          <a:bodyPr>
            <a:spAutoFit/>
          </a:bodyPr>
          <a:lstStyle/>
          <a:p>
            <a:pPr eaLnBrk="0">
              <a:lnSpc>
                <a:spcPct val="100000"/>
              </a:lnSpc>
              <a:spcBef>
                <a:spcPct val="0"/>
              </a:spcBef>
              <a:spcAft>
                <a:spcPct val="0"/>
              </a:spcAft>
              <a:buClrTx/>
              <a:buSzTx/>
              <a:buFontTx/>
              <a:buNone/>
            </a:pPr>
            <a:r>
              <a:rPr lang="de-DE" sz="2000"/>
              <a:t>(3) </a:t>
            </a:r>
            <a:r>
              <a:rPr lang="de-DE" sz="2000" b="1"/>
              <a:t>new</a:t>
            </a:r>
            <a:r>
              <a:rPr lang="de-DE" sz="2000"/>
              <a:t> contribution, so far </a:t>
            </a:r>
            <a:r>
              <a:rPr lang="de-DE" sz="2000" b="1"/>
              <a:t>unread</a:t>
            </a:r>
            <a:r>
              <a:rPr lang="de-DE" sz="2000"/>
              <a:t> </a:t>
            </a:r>
          </a:p>
        </p:txBody>
      </p:sp>
      <p:sp>
        <p:nvSpPr>
          <p:cNvPr id="7" name="Line 29"/>
          <p:cNvSpPr>
            <a:spLocks noChangeShapeType="1"/>
          </p:cNvSpPr>
          <p:nvPr/>
        </p:nvSpPr>
        <p:spPr bwMode="auto">
          <a:xfrm flipH="1">
            <a:off x="1981200" y="2514600"/>
            <a:ext cx="2667000" cy="533400"/>
          </a:xfrm>
          <a:prstGeom prst="line">
            <a:avLst/>
          </a:prstGeom>
          <a:noFill/>
          <a:ln w="38100">
            <a:solidFill>
              <a:srgbClr val="000099"/>
            </a:solidFill>
            <a:round/>
            <a:headEnd/>
            <a:tailEnd type="triangle" w="med" len="med"/>
          </a:ln>
          <a:effectLst/>
        </p:spPr>
        <p:txBody>
          <a:bodyPr/>
          <a:lstStyle/>
          <a:p>
            <a:endParaRPr lang="en-US"/>
          </a:p>
        </p:txBody>
      </p:sp>
      <p:sp>
        <p:nvSpPr>
          <p:cNvPr id="8" name="Line 30"/>
          <p:cNvSpPr>
            <a:spLocks noChangeShapeType="1"/>
          </p:cNvSpPr>
          <p:nvPr/>
        </p:nvSpPr>
        <p:spPr bwMode="auto">
          <a:xfrm flipH="1">
            <a:off x="2438400" y="2514600"/>
            <a:ext cx="3962400" cy="990600"/>
          </a:xfrm>
          <a:prstGeom prst="line">
            <a:avLst/>
          </a:prstGeom>
          <a:noFill/>
          <a:ln w="38100">
            <a:solidFill>
              <a:srgbClr val="000099"/>
            </a:solidFill>
            <a:round/>
            <a:headEnd/>
            <a:tailEnd type="triangle" w="med" len="med"/>
          </a:ln>
          <a:effectLst/>
        </p:spPr>
        <p:txBody>
          <a:bodyPr/>
          <a:lstStyle/>
          <a:p>
            <a:endParaRPr lang="en-US"/>
          </a:p>
        </p:txBody>
      </p:sp>
      <p:sp>
        <p:nvSpPr>
          <p:cNvPr id="9" name="Line 31"/>
          <p:cNvSpPr>
            <a:spLocks noChangeShapeType="1"/>
          </p:cNvSpPr>
          <p:nvPr/>
        </p:nvSpPr>
        <p:spPr bwMode="auto">
          <a:xfrm flipH="1">
            <a:off x="1905000" y="2362200"/>
            <a:ext cx="6019800" cy="2743200"/>
          </a:xfrm>
          <a:prstGeom prst="line">
            <a:avLst/>
          </a:prstGeom>
          <a:noFill/>
          <a:ln w="38100">
            <a:solidFill>
              <a:srgbClr val="000099"/>
            </a:solidFill>
            <a:round/>
            <a:headEnd/>
            <a:tailEnd type="triangle" w="med" len="med"/>
          </a:ln>
          <a:effectLst/>
        </p:spPr>
        <p:txBody>
          <a:bodyPr/>
          <a:lstStyle/>
          <a:p>
            <a:endParaRPr lang="en-US"/>
          </a:p>
        </p:txBody>
      </p:sp>
      <p:sp>
        <p:nvSpPr>
          <p:cNvPr id="10" name="Rectangle 32"/>
          <p:cNvSpPr>
            <a:spLocks noChangeArrowheads="1"/>
          </p:cNvSpPr>
          <p:nvPr/>
        </p:nvSpPr>
        <p:spPr bwMode="auto">
          <a:xfrm>
            <a:off x="685800" y="6324600"/>
            <a:ext cx="533400" cy="228600"/>
          </a:xfrm>
          <a:prstGeom prst="rect">
            <a:avLst/>
          </a:prstGeom>
          <a:solidFill>
            <a:schemeClr val="bg1"/>
          </a:solidFill>
          <a:ln w="9525">
            <a:solidFill>
              <a:schemeClr val="tx1"/>
            </a:solidFill>
            <a:miter lim="800000"/>
            <a:headEnd/>
            <a:tailEnd/>
          </a:ln>
          <a:effectLst/>
        </p:spPr>
        <p:txBody>
          <a:bodyPr wrap="none" anchor="ctr"/>
          <a:lstStyle/>
          <a:p>
            <a:pPr algn="ctr" eaLnBrk="0">
              <a:lnSpc>
                <a:spcPct val="100000"/>
              </a:lnSpc>
              <a:spcBef>
                <a:spcPct val="0"/>
              </a:spcBef>
              <a:spcAft>
                <a:spcPct val="0"/>
              </a:spcAft>
              <a:buClrTx/>
              <a:buSzTx/>
              <a:buFontTx/>
              <a:buNone/>
            </a:pPr>
            <a:r>
              <a:rPr lang="de-DE" sz="1600"/>
              <a:t>Fig.4 </a:t>
            </a:r>
          </a:p>
        </p:txBody>
      </p:sp>
      <p:sp>
        <p:nvSpPr>
          <p:cNvPr id="11" name="Rectangle 33"/>
          <p:cNvSpPr>
            <a:spLocks noChangeArrowheads="1"/>
          </p:cNvSpPr>
          <p:nvPr/>
        </p:nvSpPr>
        <p:spPr bwMode="auto">
          <a:xfrm>
            <a:off x="2209800" y="6324600"/>
            <a:ext cx="6096000" cy="346075"/>
          </a:xfrm>
          <a:prstGeom prst="rect">
            <a:avLst/>
          </a:prstGeom>
          <a:solidFill>
            <a:schemeClr val="bg1"/>
          </a:solidFill>
          <a:ln w="9525">
            <a:solidFill>
              <a:schemeClr val="tx1"/>
            </a:solidFill>
            <a:miter lim="800000"/>
            <a:headEnd/>
            <a:tailEnd/>
          </a:ln>
          <a:effectLst/>
        </p:spPr>
        <p:txBody>
          <a:bodyPr anchor="ctr">
            <a:spAutoFit/>
          </a:bodyPr>
          <a:lstStyle/>
          <a:p>
            <a:pPr eaLnBrk="0">
              <a:lnSpc>
                <a:spcPct val="100000"/>
              </a:lnSpc>
              <a:spcBef>
                <a:spcPct val="0"/>
              </a:spcBef>
              <a:spcAft>
                <a:spcPct val="0"/>
              </a:spcAft>
              <a:buClrTx/>
              <a:buSzTx/>
              <a:buFontTx/>
              <a:buNone/>
            </a:pPr>
            <a:r>
              <a:rPr lang="de-DE" sz="1600"/>
              <a:t>K3 discourse with discourse objects – in the thread paradigm</a:t>
            </a:r>
          </a:p>
        </p:txBody>
      </p:sp>
      <p:sp>
        <p:nvSpPr>
          <p:cNvPr id="13" name="Rectangle 34"/>
          <p:cNvSpPr txBox="1">
            <a:spLocks noChangeArrowheads="1"/>
          </p:cNvSpPr>
          <p:nvPr/>
        </p:nvSpPr>
        <p:spPr bwMode="auto">
          <a:xfrm>
            <a:off x="899592" y="188640"/>
            <a:ext cx="4419600" cy="396875"/>
          </a:xfrm>
          <a:prstGeom prst="rect">
            <a:avLst/>
          </a:prstGeo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2400" b="0" i="0" u="none" strike="noStrike" kern="1200" cap="none" spc="0" normalizeH="0" baseline="0" noProof="0" dirty="0" err="1" smtClean="0">
                <a:ln>
                  <a:noFill/>
                </a:ln>
                <a:solidFill>
                  <a:schemeClr val="tx1"/>
                </a:solidFill>
                <a:effectLst/>
                <a:uLnTx/>
                <a:uFillTx/>
                <a:latin typeface="+mj-lt"/>
                <a:ea typeface="+mj-ea"/>
                <a:cs typeface="+mj-cs"/>
              </a:rPr>
              <a:t>Discourse</a:t>
            </a:r>
            <a:r>
              <a:rPr kumimoji="0" lang="de-DE" sz="2400" b="0" i="0" u="none" strike="noStrike" kern="1200" cap="none" spc="0" normalizeH="0" baseline="0" noProof="0" dirty="0" smtClean="0">
                <a:ln>
                  <a:noFill/>
                </a:ln>
                <a:solidFill>
                  <a:schemeClr val="tx1"/>
                </a:solidFill>
                <a:effectLst/>
                <a:uLnTx/>
                <a:uFillTx/>
                <a:latin typeface="+mj-lt"/>
                <a:ea typeface="+mj-ea"/>
                <a:cs typeface="+mj-cs"/>
              </a:rPr>
              <a:t> </a:t>
            </a:r>
            <a:r>
              <a:rPr kumimoji="0" lang="de-DE" sz="2400" b="0" i="0" u="none" strike="noStrike" kern="1200" cap="none" spc="0" normalizeH="0" baseline="0" noProof="0" dirty="0" err="1" smtClean="0">
                <a:ln>
                  <a:noFill/>
                </a:ln>
                <a:solidFill>
                  <a:schemeClr val="tx1"/>
                </a:solidFill>
                <a:effectLst/>
                <a:uLnTx/>
                <a:uFillTx/>
                <a:latin typeface="+mj-lt"/>
                <a:ea typeface="+mj-ea"/>
                <a:cs typeface="+mj-cs"/>
              </a:rPr>
              <a:t>objects</a:t>
            </a:r>
            <a:r>
              <a:rPr kumimoji="0" lang="de-DE" sz="2400" b="0" i="0" u="none" strike="noStrike" kern="1200" cap="none" spc="0" normalizeH="0" baseline="0" noProof="0" dirty="0" smtClean="0">
                <a:ln>
                  <a:noFill/>
                </a:ln>
                <a:solidFill>
                  <a:schemeClr val="tx1"/>
                </a:solidFill>
                <a:effectLst/>
                <a:uLnTx/>
                <a:uFillTx/>
                <a:latin typeface="+mj-lt"/>
                <a:ea typeface="+mj-ea"/>
                <a:cs typeface="+mj-cs"/>
              </a:rPr>
              <a:t> </a:t>
            </a:r>
            <a:endParaRPr kumimoji="0" lang="de-DE"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14" name="Line 36"/>
          <p:cNvSpPr>
            <a:spLocks noChangeShapeType="1"/>
          </p:cNvSpPr>
          <p:nvPr/>
        </p:nvSpPr>
        <p:spPr bwMode="auto">
          <a:xfrm flipH="1">
            <a:off x="1676400" y="1371600"/>
            <a:ext cx="1524000" cy="1676400"/>
          </a:xfrm>
          <a:prstGeom prst="line">
            <a:avLst/>
          </a:prstGeom>
          <a:noFill/>
          <a:ln w="38100">
            <a:solidFill>
              <a:srgbClr val="008080"/>
            </a:solidFill>
            <a:round/>
            <a:headEnd/>
            <a:tailEnd type="triangle" w="med" len="med"/>
          </a:ln>
          <a:effectLst/>
        </p:spPr>
        <p:txBody>
          <a:bodyPr/>
          <a:lstStyle/>
          <a:p>
            <a:endParaRPr lang="en-US"/>
          </a:p>
        </p:txBody>
      </p:sp>
      <p:sp>
        <p:nvSpPr>
          <p:cNvPr id="15" name="Line 38"/>
          <p:cNvSpPr>
            <a:spLocks noChangeShapeType="1"/>
          </p:cNvSpPr>
          <p:nvPr/>
        </p:nvSpPr>
        <p:spPr bwMode="auto">
          <a:xfrm flipH="1">
            <a:off x="2362200" y="1600200"/>
            <a:ext cx="1295400" cy="1295400"/>
          </a:xfrm>
          <a:prstGeom prst="line">
            <a:avLst/>
          </a:prstGeom>
          <a:noFill/>
          <a:ln w="38100">
            <a:solidFill>
              <a:srgbClr val="008080"/>
            </a:solidFill>
            <a:round/>
            <a:headEnd/>
            <a:tailEnd type="triangle" w="med" len="med"/>
          </a:ln>
          <a:effectLst/>
        </p:spPr>
        <p:txBody>
          <a:bodyPr/>
          <a:lstStyle/>
          <a:p>
            <a:endParaRPr lang="en-US"/>
          </a:p>
        </p:txBody>
      </p:sp>
      <p:sp>
        <p:nvSpPr>
          <p:cNvPr id="16" name="Line 39"/>
          <p:cNvSpPr>
            <a:spLocks noChangeShapeType="1"/>
          </p:cNvSpPr>
          <p:nvPr/>
        </p:nvSpPr>
        <p:spPr bwMode="auto">
          <a:xfrm flipH="1">
            <a:off x="2133600" y="2819400"/>
            <a:ext cx="4267200" cy="1828800"/>
          </a:xfrm>
          <a:prstGeom prst="line">
            <a:avLst/>
          </a:prstGeom>
          <a:noFill/>
          <a:ln w="38100">
            <a:solidFill>
              <a:srgbClr val="000099"/>
            </a:solidFill>
            <a:round/>
            <a:headEnd/>
            <a:tailEnd type="triangle" w="med" len="med"/>
          </a:ln>
          <a:effectLst/>
        </p:spPr>
        <p:txBody>
          <a:bodyPr/>
          <a:lstStyle/>
          <a:p>
            <a:endParaRPr lang="en-US"/>
          </a:p>
        </p:txBody>
      </p:sp>
      <p:sp>
        <p:nvSpPr>
          <p:cNvPr id="17" name="Textfeld 16"/>
          <p:cNvSpPr txBox="1"/>
          <p:nvPr/>
        </p:nvSpPr>
        <p:spPr>
          <a:xfrm>
            <a:off x="539552" y="5754742"/>
            <a:ext cx="8136904" cy="338554"/>
          </a:xfrm>
          <a:prstGeom prst="rect">
            <a:avLst/>
          </a:prstGeom>
          <a:noFill/>
        </p:spPr>
        <p:txBody>
          <a:bodyPr wrap="square" rtlCol="0">
            <a:spAutoFit/>
          </a:bodyPr>
          <a:lstStyle/>
          <a:p>
            <a:r>
              <a:rPr lang="en-US" sz="1600" dirty="0" smtClean="0"/>
              <a:t>http://www.kuhlen.name/MATERIALIEN/Vortraege_05Web/RK-presentation251005.ppt</a:t>
            </a:r>
            <a:endParaRPr lang="en-US" sz="1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animBg="1" autoUpdateAnimBg="0"/>
      <p:bldP spid="6" grpId="0" animBg="1" autoUpdateAnimBg="0"/>
      <p:bldP spid="7" grpId="0" animBg="1"/>
      <p:bldP spid="8" grpId="0" animBg="1"/>
      <p:bldP spid="9" grpId="0" animBg="1"/>
      <p:bldP spid="14" grpId="0" animBg="1"/>
      <p:bldP spid="15" grpId="0" animBg="1"/>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13"/>
          <p:cNvSpPr txBox="1">
            <a:spLocks noChangeArrowheads="1"/>
          </p:cNvSpPr>
          <p:nvPr/>
        </p:nvSpPr>
        <p:spPr bwMode="auto">
          <a:xfrm>
            <a:off x="323528" y="1844824"/>
            <a:ext cx="7776864" cy="461665"/>
          </a:xfrm>
          <a:prstGeom prst="rect">
            <a:avLst/>
          </a:prstGeom>
          <a:solidFill>
            <a:schemeClr val="bg1"/>
          </a:solidFill>
          <a:ln w="9525">
            <a:noFill/>
            <a:miter lim="800000"/>
            <a:headEnd/>
            <a:tailEnd/>
          </a:ln>
        </p:spPr>
        <p:txBody>
          <a:bodyPr wrap="square">
            <a:spAutoFit/>
          </a:bodyPr>
          <a:lstStyle/>
          <a:p>
            <a:pPr algn="ctr"/>
            <a:endParaRPr lang="de-DE" sz="2400" b="1" dirty="0">
              <a:solidFill>
                <a:srgbClr val="002060"/>
              </a:solidFill>
              <a:latin typeface="Calibri" pitchFamily="34" charset="0"/>
              <a:cs typeface="Calibri" pitchFamily="34" charset="0"/>
            </a:endParaRPr>
          </a:p>
        </p:txBody>
      </p:sp>
      <p:sp>
        <p:nvSpPr>
          <p:cNvPr id="4" name="Textfeld 13"/>
          <p:cNvSpPr txBox="1">
            <a:spLocks noChangeArrowheads="1"/>
          </p:cNvSpPr>
          <p:nvPr/>
        </p:nvSpPr>
        <p:spPr bwMode="auto">
          <a:xfrm>
            <a:off x="1691680" y="2348880"/>
            <a:ext cx="5725144" cy="1446550"/>
          </a:xfrm>
          <a:prstGeom prst="rect">
            <a:avLst/>
          </a:prstGeom>
          <a:solidFill>
            <a:srgbClr val="002060"/>
          </a:solidFill>
          <a:ln w="9525">
            <a:noFill/>
            <a:miter lim="800000"/>
            <a:headEnd/>
            <a:tailEnd/>
          </a:ln>
        </p:spPr>
        <p:txBody>
          <a:bodyPr wrap="square">
            <a:spAutoFit/>
          </a:bodyPr>
          <a:lstStyle/>
          <a:p>
            <a:pPr algn="ctr"/>
            <a:r>
              <a:rPr lang="de-DE" sz="4400" b="1" dirty="0" err="1" smtClean="0">
                <a:solidFill>
                  <a:schemeClr val="bg1"/>
                </a:solidFill>
                <a:latin typeface="Calibri" pitchFamily="34" charset="0"/>
                <a:cs typeface="Calibri" pitchFamily="34" charset="0"/>
              </a:rPr>
              <a:t>Challenges</a:t>
            </a:r>
            <a:r>
              <a:rPr lang="de-DE" sz="4400" b="1" dirty="0" smtClean="0">
                <a:solidFill>
                  <a:schemeClr val="bg1"/>
                </a:solidFill>
                <a:latin typeface="Calibri" pitchFamily="34" charset="0"/>
                <a:cs typeface="Calibri" pitchFamily="34" charset="0"/>
              </a:rPr>
              <a:t> -  </a:t>
            </a:r>
            <a:r>
              <a:rPr lang="de-DE" sz="4400" b="1" dirty="0" err="1" smtClean="0">
                <a:solidFill>
                  <a:schemeClr val="bg1"/>
                </a:solidFill>
                <a:latin typeface="Calibri" pitchFamily="34" charset="0"/>
                <a:cs typeface="Calibri" pitchFamily="34" charset="0"/>
              </a:rPr>
              <a:t>questions</a:t>
            </a:r>
            <a:r>
              <a:rPr lang="de-DE" sz="4400" b="1" dirty="0" smtClean="0">
                <a:solidFill>
                  <a:schemeClr val="bg1"/>
                </a:solidFill>
                <a:latin typeface="Calibri" pitchFamily="34" charset="0"/>
                <a:cs typeface="Calibri" pitchFamily="34" charset="0"/>
              </a:rPr>
              <a:t>  final </a:t>
            </a:r>
            <a:r>
              <a:rPr lang="de-DE" sz="4400" b="1" dirty="0" err="1" smtClean="0">
                <a:solidFill>
                  <a:schemeClr val="bg1"/>
                </a:solidFill>
                <a:latin typeface="Calibri" pitchFamily="34" charset="0"/>
                <a:cs typeface="Calibri" pitchFamily="34" charset="0"/>
              </a:rPr>
              <a:t>assumptions</a:t>
            </a:r>
            <a:endParaRPr lang="de-DE" sz="4400" b="1" dirty="0">
              <a:solidFill>
                <a:schemeClr val="bg1"/>
              </a:solidFill>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Textfeld 147"/>
          <p:cNvSpPr txBox="1"/>
          <p:nvPr/>
        </p:nvSpPr>
        <p:spPr>
          <a:xfrm>
            <a:off x="755576" y="1157843"/>
            <a:ext cx="7776864" cy="461665"/>
          </a:xfrm>
          <a:prstGeom prst="rect">
            <a:avLst/>
          </a:prstGeom>
          <a:noFill/>
        </p:spPr>
        <p:txBody>
          <a:bodyPr wrap="square" rtlCol="0">
            <a:spAutoFit/>
          </a:bodyPr>
          <a:lstStyle/>
          <a:p>
            <a:pPr marL="0" lvl="1"/>
            <a:r>
              <a:rPr lang="de-DE" sz="2400" b="1" dirty="0" err="1" smtClean="0">
                <a:solidFill>
                  <a:srgbClr val="002060"/>
                </a:solidFill>
                <a:latin typeface="Calibri" pitchFamily="34" charset="0"/>
              </a:rPr>
              <a:t>How</a:t>
            </a:r>
            <a:r>
              <a:rPr lang="de-DE" sz="2400" b="1" dirty="0" smtClean="0">
                <a:solidFill>
                  <a:srgbClr val="002060"/>
                </a:solidFill>
                <a:latin typeface="Calibri" pitchFamily="34" charset="0"/>
              </a:rPr>
              <a:t> </a:t>
            </a:r>
            <a:r>
              <a:rPr lang="de-DE" sz="2400" b="1" dirty="0" err="1" smtClean="0">
                <a:solidFill>
                  <a:srgbClr val="002060"/>
                </a:solidFill>
                <a:latin typeface="Calibri" pitchFamily="34" charset="0"/>
              </a:rPr>
              <a:t>to</a:t>
            </a:r>
            <a:r>
              <a:rPr lang="de-DE" sz="2400" b="1" dirty="0" smtClean="0">
                <a:solidFill>
                  <a:srgbClr val="002060"/>
                </a:solidFill>
                <a:latin typeface="Calibri" pitchFamily="34" charset="0"/>
              </a:rPr>
              <a:t> </a:t>
            </a:r>
            <a:r>
              <a:rPr lang="de-DE" sz="2400" b="1" dirty="0" err="1" smtClean="0">
                <a:solidFill>
                  <a:srgbClr val="002060"/>
                </a:solidFill>
                <a:latin typeface="Calibri" pitchFamily="34" charset="0"/>
              </a:rPr>
              <a:t>carry</a:t>
            </a:r>
            <a:r>
              <a:rPr lang="de-DE" sz="2400" b="1" dirty="0" smtClean="0">
                <a:solidFill>
                  <a:srgbClr val="002060"/>
                </a:solidFill>
                <a:latin typeface="Calibri" pitchFamily="34" charset="0"/>
              </a:rPr>
              <a:t> out </a:t>
            </a:r>
            <a:r>
              <a:rPr lang="de-DE" sz="2400" b="1" dirty="0" err="1" smtClean="0">
                <a:solidFill>
                  <a:srgbClr val="002060"/>
                </a:solidFill>
                <a:latin typeface="Calibri" pitchFamily="34" charset="0"/>
              </a:rPr>
              <a:t>information</a:t>
            </a:r>
            <a:r>
              <a:rPr lang="de-DE" sz="2400" b="1" dirty="0" smtClean="0">
                <a:solidFill>
                  <a:srgbClr val="002060"/>
                </a:solidFill>
                <a:latin typeface="Calibri" pitchFamily="34" charset="0"/>
              </a:rPr>
              <a:t> </a:t>
            </a:r>
            <a:r>
              <a:rPr lang="de-DE" sz="2400" b="1" dirty="0" err="1" smtClean="0">
                <a:solidFill>
                  <a:srgbClr val="002060"/>
                </a:solidFill>
                <a:latin typeface="Calibri" pitchFamily="34" charset="0"/>
              </a:rPr>
              <a:t>ethics</a:t>
            </a:r>
            <a:r>
              <a:rPr lang="de-DE" sz="2400" b="1" dirty="0" smtClean="0">
                <a:solidFill>
                  <a:srgbClr val="002060"/>
                </a:solidFill>
                <a:latin typeface="Calibri" pitchFamily="34" charset="0"/>
              </a:rPr>
              <a:t> </a:t>
            </a:r>
            <a:r>
              <a:rPr lang="de-DE" sz="2400" b="1" dirty="0" err="1" smtClean="0">
                <a:solidFill>
                  <a:srgbClr val="002060"/>
                </a:solidFill>
                <a:latin typeface="Calibri" pitchFamily="34" charset="0"/>
              </a:rPr>
              <a:t>discourses</a:t>
            </a:r>
            <a:r>
              <a:rPr lang="de-DE" sz="2400" b="1" dirty="0" smtClean="0">
                <a:solidFill>
                  <a:srgbClr val="002060"/>
                </a:solidFill>
                <a:latin typeface="Calibri" pitchFamily="34" charset="0"/>
              </a:rPr>
              <a:t>?</a:t>
            </a:r>
            <a:endParaRPr lang="en-US" sz="2400" dirty="0"/>
          </a:p>
        </p:txBody>
      </p:sp>
      <p:sp>
        <p:nvSpPr>
          <p:cNvPr id="149" name="Textfeld 148"/>
          <p:cNvSpPr txBox="1"/>
          <p:nvPr/>
        </p:nvSpPr>
        <p:spPr>
          <a:xfrm>
            <a:off x="827584" y="2093947"/>
            <a:ext cx="7776864" cy="830997"/>
          </a:xfrm>
          <a:prstGeom prst="rect">
            <a:avLst/>
          </a:prstGeom>
          <a:noFill/>
        </p:spPr>
        <p:txBody>
          <a:bodyPr wrap="square" rtlCol="0">
            <a:spAutoFit/>
          </a:bodyPr>
          <a:lstStyle/>
          <a:p>
            <a:pPr marL="0" lvl="1"/>
            <a:r>
              <a:rPr lang="de-DE" sz="2400" b="1" dirty="0" err="1" smtClean="0">
                <a:solidFill>
                  <a:srgbClr val="002060"/>
                </a:solidFill>
                <a:latin typeface="Calibri" pitchFamily="34" charset="0"/>
              </a:rPr>
              <a:t>What</a:t>
            </a:r>
            <a:r>
              <a:rPr lang="de-DE" sz="2400" b="1" dirty="0" smtClean="0">
                <a:solidFill>
                  <a:srgbClr val="002060"/>
                </a:solidFill>
                <a:latin typeface="Calibri" pitchFamily="34" charset="0"/>
              </a:rPr>
              <a:t> </a:t>
            </a:r>
            <a:r>
              <a:rPr lang="de-DE" sz="2400" b="1" dirty="0" err="1" smtClean="0">
                <a:solidFill>
                  <a:srgbClr val="002060"/>
                </a:solidFill>
                <a:latin typeface="Calibri" pitchFamily="34" charset="0"/>
              </a:rPr>
              <a:t>can</a:t>
            </a:r>
            <a:r>
              <a:rPr lang="de-DE" sz="2400" b="1" dirty="0" smtClean="0">
                <a:solidFill>
                  <a:srgbClr val="002060"/>
                </a:solidFill>
                <a:latin typeface="Calibri" pitchFamily="34" charset="0"/>
              </a:rPr>
              <a:t> </a:t>
            </a:r>
            <a:r>
              <a:rPr lang="de-DE" sz="2400" b="1" dirty="0" err="1" smtClean="0">
                <a:solidFill>
                  <a:srgbClr val="002060"/>
                </a:solidFill>
                <a:latin typeface="Calibri" pitchFamily="34" charset="0"/>
              </a:rPr>
              <a:t>one</a:t>
            </a:r>
            <a:r>
              <a:rPr lang="de-DE" sz="2400" b="1" dirty="0" smtClean="0">
                <a:solidFill>
                  <a:srgbClr val="002060"/>
                </a:solidFill>
                <a:latin typeface="Calibri" pitchFamily="34" charset="0"/>
              </a:rPr>
              <a:t> </a:t>
            </a:r>
            <a:r>
              <a:rPr lang="de-DE" sz="2400" b="1" dirty="0" err="1" smtClean="0">
                <a:solidFill>
                  <a:srgbClr val="002060"/>
                </a:solidFill>
                <a:latin typeface="Calibri" pitchFamily="34" charset="0"/>
              </a:rPr>
              <a:t>expect</a:t>
            </a:r>
            <a:r>
              <a:rPr lang="de-DE" sz="2400" b="1" dirty="0" smtClean="0">
                <a:solidFill>
                  <a:srgbClr val="002060"/>
                </a:solidFill>
                <a:latin typeface="Calibri" pitchFamily="34" charset="0"/>
              </a:rPr>
              <a:t> </a:t>
            </a:r>
            <a:r>
              <a:rPr lang="de-DE" sz="2400" b="1" dirty="0" err="1" smtClean="0">
                <a:solidFill>
                  <a:srgbClr val="002060"/>
                </a:solidFill>
                <a:latin typeface="Calibri" pitchFamily="34" charset="0"/>
              </a:rPr>
              <a:t>from</a:t>
            </a:r>
            <a:r>
              <a:rPr lang="de-DE" sz="2400" b="1" dirty="0" smtClean="0">
                <a:solidFill>
                  <a:srgbClr val="002060"/>
                </a:solidFill>
                <a:latin typeface="Calibri" pitchFamily="34" charset="0"/>
              </a:rPr>
              <a:t> </a:t>
            </a:r>
            <a:r>
              <a:rPr lang="de-DE" sz="2400" b="1" dirty="0" err="1" smtClean="0">
                <a:solidFill>
                  <a:srgbClr val="002060"/>
                </a:solidFill>
                <a:latin typeface="Calibri" pitchFamily="34" charset="0"/>
              </a:rPr>
              <a:t>the</a:t>
            </a:r>
            <a:r>
              <a:rPr lang="de-DE" sz="2400" b="1" dirty="0" smtClean="0">
                <a:solidFill>
                  <a:srgbClr val="002060"/>
                </a:solidFill>
                <a:latin typeface="Calibri" pitchFamily="34" charset="0"/>
              </a:rPr>
              <a:t> </a:t>
            </a:r>
            <a:r>
              <a:rPr lang="de-DE" sz="2400" b="1" dirty="0" err="1" smtClean="0">
                <a:solidFill>
                  <a:srgbClr val="002060"/>
                </a:solidFill>
                <a:latin typeface="Calibri" pitchFamily="34" charset="0"/>
              </a:rPr>
              <a:t>outcome</a:t>
            </a:r>
            <a:r>
              <a:rPr lang="de-DE" sz="2400" b="1" dirty="0" smtClean="0">
                <a:solidFill>
                  <a:srgbClr val="002060"/>
                </a:solidFill>
                <a:latin typeface="Calibri" pitchFamily="34" charset="0"/>
              </a:rPr>
              <a:t> </a:t>
            </a:r>
            <a:r>
              <a:rPr lang="de-DE" sz="2400" b="1" dirty="0" err="1" smtClean="0">
                <a:solidFill>
                  <a:srgbClr val="002060"/>
                </a:solidFill>
                <a:latin typeface="Calibri" pitchFamily="34" charset="0"/>
              </a:rPr>
              <a:t>of</a:t>
            </a:r>
            <a:r>
              <a:rPr lang="de-DE" sz="2400" b="1" dirty="0" smtClean="0">
                <a:solidFill>
                  <a:srgbClr val="002060"/>
                </a:solidFill>
                <a:latin typeface="Calibri" pitchFamily="34" charset="0"/>
              </a:rPr>
              <a:t> </a:t>
            </a:r>
            <a:r>
              <a:rPr lang="de-DE" sz="2400" b="1" dirty="0" err="1" smtClean="0">
                <a:solidFill>
                  <a:srgbClr val="002060"/>
                </a:solidFill>
                <a:latin typeface="Calibri" pitchFamily="34" charset="0"/>
              </a:rPr>
              <a:t>information</a:t>
            </a:r>
            <a:r>
              <a:rPr lang="de-DE" sz="2400" b="1" dirty="0" smtClean="0">
                <a:solidFill>
                  <a:srgbClr val="002060"/>
                </a:solidFill>
                <a:latin typeface="Calibri" pitchFamily="34" charset="0"/>
              </a:rPr>
              <a:t> </a:t>
            </a:r>
            <a:r>
              <a:rPr lang="de-DE" sz="2400" b="1" dirty="0" err="1" smtClean="0">
                <a:solidFill>
                  <a:srgbClr val="002060"/>
                </a:solidFill>
                <a:latin typeface="Calibri" pitchFamily="34" charset="0"/>
              </a:rPr>
              <a:t>ethics</a:t>
            </a:r>
            <a:r>
              <a:rPr lang="de-DE" sz="2400" b="1" dirty="0" smtClean="0">
                <a:solidFill>
                  <a:srgbClr val="002060"/>
                </a:solidFill>
                <a:latin typeface="Calibri" pitchFamily="34" charset="0"/>
              </a:rPr>
              <a:t> </a:t>
            </a:r>
            <a:r>
              <a:rPr lang="de-DE" sz="2400" b="1" dirty="0" err="1" smtClean="0">
                <a:solidFill>
                  <a:srgbClr val="002060"/>
                </a:solidFill>
                <a:latin typeface="Calibri" pitchFamily="34" charset="0"/>
              </a:rPr>
              <a:t>discourses</a:t>
            </a:r>
            <a:r>
              <a:rPr lang="de-DE" sz="2400" b="1" dirty="0" smtClean="0">
                <a:solidFill>
                  <a:srgbClr val="002060"/>
                </a:solidFill>
                <a:latin typeface="Calibri" pitchFamily="34" charset="0"/>
              </a:rPr>
              <a:t>?</a:t>
            </a:r>
            <a:endParaRPr lang="en-US" sz="2400" dirty="0"/>
          </a:p>
        </p:txBody>
      </p:sp>
      <p:sp>
        <p:nvSpPr>
          <p:cNvPr id="150" name="Textfeld 149"/>
          <p:cNvSpPr txBox="1"/>
          <p:nvPr/>
        </p:nvSpPr>
        <p:spPr>
          <a:xfrm>
            <a:off x="827584" y="3390091"/>
            <a:ext cx="7776864" cy="830997"/>
          </a:xfrm>
          <a:prstGeom prst="rect">
            <a:avLst/>
          </a:prstGeom>
          <a:noFill/>
        </p:spPr>
        <p:txBody>
          <a:bodyPr wrap="square" rtlCol="0">
            <a:spAutoFit/>
          </a:bodyPr>
          <a:lstStyle/>
          <a:p>
            <a:pPr marL="0" lvl="1"/>
            <a:r>
              <a:rPr lang="de-DE" sz="2400" b="1" dirty="0" smtClean="0">
                <a:solidFill>
                  <a:srgbClr val="002060"/>
                </a:solidFill>
                <a:latin typeface="Calibri" pitchFamily="34" charset="0"/>
              </a:rPr>
              <a:t>Are professional </a:t>
            </a:r>
            <a:r>
              <a:rPr lang="de-DE" sz="2400" b="1" dirty="0" err="1" smtClean="0">
                <a:solidFill>
                  <a:srgbClr val="002060"/>
                </a:solidFill>
                <a:latin typeface="Calibri" pitchFamily="34" charset="0"/>
              </a:rPr>
              <a:t>information</a:t>
            </a:r>
            <a:r>
              <a:rPr lang="de-DE" sz="2400" b="1" dirty="0" smtClean="0">
                <a:solidFill>
                  <a:srgbClr val="002060"/>
                </a:solidFill>
                <a:latin typeface="Calibri" pitchFamily="34" charset="0"/>
              </a:rPr>
              <a:t> </a:t>
            </a:r>
            <a:r>
              <a:rPr lang="de-DE" sz="2400" b="1" dirty="0" err="1" smtClean="0">
                <a:solidFill>
                  <a:srgbClr val="002060"/>
                </a:solidFill>
                <a:latin typeface="Calibri" pitchFamily="34" charset="0"/>
              </a:rPr>
              <a:t>ethics</a:t>
            </a:r>
            <a:r>
              <a:rPr lang="de-DE" sz="2400" b="1" dirty="0" smtClean="0">
                <a:solidFill>
                  <a:srgbClr val="002060"/>
                </a:solidFill>
                <a:latin typeface="Calibri" pitchFamily="34" charset="0"/>
              </a:rPr>
              <a:t> </a:t>
            </a:r>
            <a:r>
              <a:rPr lang="de-DE" sz="2400" b="1" dirty="0" err="1" smtClean="0">
                <a:solidFill>
                  <a:srgbClr val="002060"/>
                </a:solidFill>
                <a:latin typeface="Calibri" pitchFamily="34" charset="0"/>
              </a:rPr>
              <a:t>code</a:t>
            </a:r>
            <a:r>
              <a:rPr lang="de-DE" sz="2400" b="1" dirty="0" smtClean="0">
                <a:solidFill>
                  <a:srgbClr val="002060"/>
                </a:solidFill>
                <a:latin typeface="Calibri" pitchFamily="34" charset="0"/>
              </a:rPr>
              <a:t> </a:t>
            </a:r>
            <a:r>
              <a:rPr lang="de-DE" sz="2400" b="1" dirty="0" err="1" smtClean="0">
                <a:solidFill>
                  <a:srgbClr val="002060"/>
                </a:solidFill>
                <a:latin typeface="Calibri" pitchFamily="34" charset="0"/>
              </a:rPr>
              <a:t>useful</a:t>
            </a:r>
            <a:r>
              <a:rPr lang="de-DE" sz="2400" b="1" dirty="0" smtClean="0">
                <a:solidFill>
                  <a:srgbClr val="002060"/>
                </a:solidFill>
                <a:latin typeface="Calibri" pitchFamily="34" charset="0"/>
              </a:rPr>
              <a:t> </a:t>
            </a:r>
            <a:r>
              <a:rPr lang="de-DE" sz="2400" b="1" dirty="0" err="1" smtClean="0">
                <a:solidFill>
                  <a:srgbClr val="002060"/>
                </a:solidFill>
                <a:latin typeface="Calibri" pitchFamily="34" charset="0"/>
              </a:rPr>
              <a:t>or</a:t>
            </a:r>
            <a:r>
              <a:rPr lang="de-DE" sz="2400" b="1" dirty="0" smtClean="0">
                <a:solidFill>
                  <a:srgbClr val="002060"/>
                </a:solidFill>
                <a:latin typeface="Calibri" pitchFamily="34" charset="0"/>
              </a:rPr>
              <a:t> </a:t>
            </a:r>
            <a:r>
              <a:rPr lang="de-DE" sz="2400" b="1" dirty="0" err="1" smtClean="0">
                <a:solidFill>
                  <a:srgbClr val="002060"/>
                </a:solidFill>
                <a:latin typeface="Calibri" pitchFamily="34" charset="0"/>
              </a:rPr>
              <a:t>necessary</a:t>
            </a:r>
            <a:r>
              <a:rPr lang="de-DE" sz="2400" b="1" dirty="0" smtClean="0">
                <a:solidFill>
                  <a:srgbClr val="002060"/>
                </a:solidFill>
                <a:latin typeface="Calibri" pitchFamily="34" charset="0"/>
              </a:rPr>
              <a:t>?</a:t>
            </a:r>
            <a:endParaRPr lang="en-US" sz="2400" dirty="0"/>
          </a:p>
        </p:txBody>
      </p:sp>
      <p:sp>
        <p:nvSpPr>
          <p:cNvPr id="152" name="Textfeld 151"/>
          <p:cNvSpPr txBox="1"/>
          <p:nvPr/>
        </p:nvSpPr>
        <p:spPr>
          <a:xfrm>
            <a:off x="755576" y="4902259"/>
            <a:ext cx="7776864" cy="830997"/>
          </a:xfrm>
          <a:prstGeom prst="rect">
            <a:avLst/>
          </a:prstGeom>
          <a:noFill/>
        </p:spPr>
        <p:txBody>
          <a:bodyPr wrap="square" rtlCol="0">
            <a:spAutoFit/>
          </a:bodyPr>
          <a:lstStyle/>
          <a:p>
            <a:pPr marL="0" lvl="1"/>
            <a:r>
              <a:rPr lang="de-DE" sz="2400" b="1" dirty="0" err="1" smtClean="0">
                <a:solidFill>
                  <a:srgbClr val="002060"/>
                </a:solidFill>
                <a:latin typeface="Calibri" pitchFamily="34" charset="0"/>
              </a:rPr>
              <a:t>What</a:t>
            </a:r>
            <a:r>
              <a:rPr lang="de-DE" sz="2400" b="1" dirty="0" smtClean="0">
                <a:solidFill>
                  <a:srgbClr val="002060"/>
                </a:solidFill>
                <a:latin typeface="Calibri" pitchFamily="34" charset="0"/>
              </a:rPr>
              <a:t> </a:t>
            </a:r>
            <a:r>
              <a:rPr lang="de-DE" sz="2400" b="1" dirty="0" err="1" smtClean="0">
                <a:solidFill>
                  <a:srgbClr val="002060"/>
                </a:solidFill>
                <a:latin typeface="Calibri" pitchFamily="34" charset="0"/>
              </a:rPr>
              <a:t>are</a:t>
            </a:r>
            <a:r>
              <a:rPr lang="de-DE" sz="2400" b="1" dirty="0" smtClean="0">
                <a:solidFill>
                  <a:srgbClr val="002060"/>
                </a:solidFill>
                <a:latin typeface="Calibri" pitchFamily="34" charset="0"/>
              </a:rPr>
              <a:t> </a:t>
            </a:r>
            <a:r>
              <a:rPr lang="de-DE" sz="2400" b="1" dirty="0" err="1" smtClean="0">
                <a:solidFill>
                  <a:srgbClr val="002060"/>
                </a:solidFill>
                <a:latin typeface="Calibri" pitchFamily="34" charset="0"/>
              </a:rPr>
              <a:t>the</a:t>
            </a:r>
            <a:r>
              <a:rPr lang="de-DE" sz="2400" b="1" dirty="0" smtClean="0">
                <a:solidFill>
                  <a:srgbClr val="002060"/>
                </a:solidFill>
                <a:latin typeface="Calibri" pitchFamily="34" charset="0"/>
              </a:rPr>
              <a:t> </a:t>
            </a:r>
            <a:r>
              <a:rPr lang="de-DE" sz="2400" b="1" dirty="0" err="1" smtClean="0">
                <a:solidFill>
                  <a:srgbClr val="002060"/>
                </a:solidFill>
                <a:latin typeface="Calibri" pitchFamily="34" charset="0"/>
              </a:rPr>
              <a:t>major</a:t>
            </a:r>
            <a:r>
              <a:rPr lang="de-DE" sz="2400" b="1" dirty="0" smtClean="0">
                <a:solidFill>
                  <a:srgbClr val="002060"/>
                </a:solidFill>
                <a:latin typeface="Calibri" pitchFamily="34" charset="0"/>
              </a:rPr>
              <a:t> </a:t>
            </a:r>
            <a:r>
              <a:rPr lang="de-DE" sz="2400" b="1" dirty="0" err="1" smtClean="0">
                <a:solidFill>
                  <a:srgbClr val="002060"/>
                </a:solidFill>
                <a:latin typeface="Calibri" pitchFamily="34" charset="0"/>
              </a:rPr>
              <a:t>conflicts</a:t>
            </a:r>
            <a:r>
              <a:rPr lang="de-DE" sz="2400" b="1" dirty="0" smtClean="0">
                <a:solidFill>
                  <a:srgbClr val="002060"/>
                </a:solidFill>
                <a:latin typeface="Calibri" pitchFamily="34" charset="0"/>
              </a:rPr>
              <a:t> </a:t>
            </a:r>
            <a:r>
              <a:rPr lang="de-DE" sz="2400" b="1" dirty="0" err="1" smtClean="0">
                <a:solidFill>
                  <a:srgbClr val="002060"/>
                </a:solidFill>
                <a:latin typeface="Calibri" pitchFamily="34" charset="0"/>
              </a:rPr>
              <a:t>between</a:t>
            </a:r>
            <a:r>
              <a:rPr lang="de-DE" sz="2400" b="1" dirty="0" smtClean="0">
                <a:solidFill>
                  <a:srgbClr val="002060"/>
                </a:solidFill>
                <a:latin typeface="Calibri" pitchFamily="34" charset="0"/>
              </a:rPr>
              <a:t> </a:t>
            </a:r>
            <a:r>
              <a:rPr lang="de-DE" sz="2400" b="1" dirty="0" err="1" smtClean="0">
                <a:solidFill>
                  <a:srgbClr val="002060"/>
                </a:solidFill>
                <a:latin typeface="Calibri" pitchFamily="34" charset="0"/>
              </a:rPr>
              <a:t>ethics</a:t>
            </a:r>
            <a:r>
              <a:rPr lang="de-DE" sz="2400" b="1" dirty="0" smtClean="0">
                <a:solidFill>
                  <a:srgbClr val="002060"/>
                </a:solidFill>
                <a:latin typeface="Calibri" pitchFamily="34" charset="0"/>
              </a:rPr>
              <a:t>, </a:t>
            </a:r>
            <a:r>
              <a:rPr lang="de-DE" sz="2400" b="1" dirty="0" err="1" smtClean="0">
                <a:solidFill>
                  <a:srgbClr val="002060"/>
                </a:solidFill>
                <a:latin typeface="Calibri" pitchFamily="34" charset="0"/>
              </a:rPr>
              <a:t>law</a:t>
            </a:r>
            <a:r>
              <a:rPr lang="de-DE" sz="2400" b="1" dirty="0" smtClean="0">
                <a:solidFill>
                  <a:srgbClr val="002060"/>
                </a:solidFill>
                <a:latin typeface="Calibri" pitchFamily="34" charset="0"/>
              </a:rPr>
              <a:t>, </a:t>
            </a:r>
            <a:r>
              <a:rPr lang="de-DE" sz="2400" b="1" dirty="0" err="1" smtClean="0">
                <a:solidFill>
                  <a:srgbClr val="002060"/>
                </a:solidFill>
                <a:latin typeface="Calibri" pitchFamily="34" charset="0"/>
              </a:rPr>
              <a:t>market</a:t>
            </a:r>
            <a:r>
              <a:rPr lang="de-DE" sz="2400" b="1" dirty="0" smtClean="0">
                <a:solidFill>
                  <a:srgbClr val="002060"/>
                </a:solidFill>
                <a:latin typeface="Calibri" pitchFamily="34" charset="0"/>
              </a:rPr>
              <a:t>, </a:t>
            </a:r>
            <a:r>
              <a:rPr lang="de-DE" sz="2400" b="1" dirty="0" err="1" smtClean="0">
                <a:solidFill>
                  <a:srgbClr val="002060"/>
                </a:solidFill>
                <a:latin typeface="Calibri" pitchFamily="34" charset="0"/>
              </a:rPr>
              <a:t>and</a:t>
            </a:r>
            <a:r>
              <a:rPr lang="de-DE" sz="2400" b="1" dirty="0" smtClean="0">
                <a:solidFill>
                  <a:srgbClr val="002060"/>
                </a:solidFill>
                <a:latin typeface="Calibri" pitchFamily="34" charset="0"/>
              </a:rPr>
              <a:t> </a:t>
            </a:r>
            <a:r>
              <a:rPr lang="de-DE" sz="2400" b="1" dirty="0" err="1" smtClean="0">
                <a:solidFill>
                  <a:srgbClr val="002060"/>
                </a:solidFill>
                <a:latin typeface="Calibri" pitchFamily="34" charset="0"/>
              </a:rPr>
              <a:t>technology</a:t>
            </a:r>
            <a:r>
              <a:rPr lang="de-DE" sz="2400" b="1" dirty="0" smtClean="0">
                <a:solidFill>
                  <a:srgbClr val="002060"/>
                </a:solidFill>
                <a:latin typeface="Calibri" pitchFamily="34" charset="0"/>
              </a:rPr>
              <a:t>?</a:t>
            </a:r>
            <a:endParaRPr lang="en-US" sz="2400" dirty="0"/>
          </a:p>
        </p:txBody>
      </p:sp>
      <p:sp>
        <p:nvSpPr>
          <p:cNvPr id="6" name="Textfeld 5"/>
          <p:cNvSpPr txBox="1"/>
          <p:nvPr/>
        </p:nvSpPr>
        <p:spPr>
          <a:xfrm>
            <a:off x="467544" y="188640"/>
            <a:ext cx="8352928" cy="523220"/>
          </a:xfrm>
          <a:prstGeom prst="rect">
            <a:avLst/>
          </a:prstGeom>
          <a:noFill/>
        </p:spPr>
        <p:txBody>
          <a:bodyPr wrap="square" rtlCol="0">
            <a:spAutoFit/>
          </a:bodyPr>
          <a:lstStyle/>
          <a:p>
            <a:pPr marL="0" lvl="1"/>
            <a:r>
              <a:rPr lang="de-DE" sz="2800" b="1" dirty="0" smtClean="0">
                <a:solidFill>
                  <a:srgbClr val="002060"/>
                </a:solidFill>
                <a:latin typeface="Calibri" pitchFamily="34" charset="0"/>
              </a:rPr>
              <a:t>Information </a:t>
            </a:r>
            <a:r>
              <a:rPr lang="de-DE" sz="2800" b="1" dirty="0" err="1" smtClean="0">
                <a:solidFill>
                  <a:srgbClr val="002060"/>
                </a:solidFill>
                <a:latin typeface="Calibri" pitchFamily="34" charset="0"/>
              </a:rPr>
              <a:t>ethics</a:t>
            </a:r>
            <a:r>
              <a:rPr lang="de-DE" sz="2800" b="1" dirty="0" smtClean="0">
                <a:solidFill>
                  <a:srgbClr val="002060"/>
                </a:solidFill>
                <a:latin typeface="Calibri" pitchFamily="34" charset="0"/>
              </a:rPr>
              <a:t> </a:t>
            </a:r>
            <a:r>
              <a:rPr lang="de-DE" sz="2800" b="1" dirty="0" err="1" smtClean="0">
                <a:solidFill>
                  <a:srgbClr val="002060"/>
                </a:solidFill>
                <a:latin typeface="Calibri" pitchFamily="34" charset="0"/>
              </a:rPr>
              <a:t>discourses</a:t>
            </a:r>
            <a:r>
              <a:rPr lang="de-DE" sz="2800" b="1" dirty="0" smtClean="0">
                <a:solidFill>
                  <a:srgbClr val="002060"/>
                </a:solidFill>
                <a:latin typeface="Calibri" pitchFamily="34" charset="0"/>
              </a:rPr>
              <a:t> – </a:t>
            </a:r>
            <a:r>
              <a:rPr lang="de-DE" sz="2800" b="1" dirty="0" err="1" smtClean="0">
                <a:solidFill>
                  <a:srgbClr val="002060"/>
                </a:solidFill>
                <a:latin typeface="Calibri" pitchFamily="34" charset="0"/>
              </a:rPr>
              <a:t>challenges</a:t>
            </a:r>
            <a:r>
              <a:rPr lang="de-DE" sz="2800" b="1" dirty="0" smtClean="0">
                <a:solidFill>
                  <a:srgbClr val="002060"/>
                </a:solidFill>
                <a:latin typeface="Calibri" pitchFamily="34" charset="0"/>
              </a:rPr>
              <a:t>/</a:t>
            </a:r>
            <a:r>
              <a:rPr lang="de-DE" sz="2800" b="1" dirty="0" err="1" smtClean="0">
                <a:solidFill>
                  <a:srgbClr val="002060"/>
                </a:solidFill>
                <a:latin typeface="Calibri" pitchFamily="34" charset="0"/>
              </a:rPr>
              <a:t>questions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49"/>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50"/>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p:bldP spid="149" grpId="0"/>
      <p:bldP spid="150" grpId="0"/>
      <p:bldP spid="15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Textfeld 150"/>
          <p:cNvSpPr txBox="1"/>
          <p:nvPr/>
        </p:nvSpPr>
        <p:spPr>
          <a:xfrm>
            <a:off x="395536" y="548680"/>
            <a:ext cx="8424936" cy="4832092"/>
          </a:xfrm>
          <a:prstGeom prst="rect">
            <a:avLst/>
          </a:prstGeom>
          <a:noFill/>
        </p:spPr>
        <p:txBody>
          <a:bodyPr wrap="square" rtlCol="0">
            <a:spAutoFit/>
          </a:bodyPr>
          <a:lstStyle/>
          <a:p>
            <a:pPr marL="0" lvl="1"/>
            <a:r>
              <a:rPr lang="de-DE" sz="2800" b="1" dirty="0" smtClean="0">
                <a:solidFill>
                  <a:srgbClr val="002060"/>
                </a:solidFill>
                <a:latin typeface="Calibri" pitchFamily="34" charset="0"/>
              </a:rPr>
              <a:t>Final assumption</a:t>
            </a:r>
          </a:p>
          <a:p>
            <a:pPr marL="0" lvl="1"/>
            <a:endParaRPr lang="de-DE" sz="2800" b="1" dirty="0" smtClean="0">
              <a:solidFill>
                <a:srgbClr val="002060"/>
              </a:solidFill>
              <a:latin typeface="Calibri" pitchFamily="34" charset="0"/>
            </a:endParaRPr>
          </a:p>
          <a:p>
            <a:pPr marL="0" lvl="1">
              <a:lnSpc>
                <a:spcPct val="150000"/>
              </a:lnSpc>
            </a:pPr>
            <a:r>
              <a:rPr lang="de-DE" sz="2400" b="1" dirty="0" smtClean="0">
                <a:solidFill>
                  <a:srgbClr val="002060"/>
                </a:solidFill>
                <a:latin typeface="Calibri" pitchFamily="34" charset="0"/>
              </a:rPr>
              <a:t>In </a:t>
            </a:r>
            <a:r>
              <a:rPr lang="de-DE" sz="2400" b="1" dirty="0" err="1" smtClean="0">
                <a:solidFill>
                  <a:srgbClr val="002060"/>
                </a:solidFill>
                <a:latin typeface="Calibri" pitchFamily="34" charset="0"/>
              </a:rPr>
              <a:t>the</a:t>
            </a:r>
            <a:r>
              <a:rPr lang="de-DE" sz="2400" b="1" dirty="0" smtClean="0">
                <a:solidFill>
                  <a:srgbClr val="002060"/>
                </a:solidFill>
                <a:latin typeface="Calibri" pitchFamily="34" charset="0"/>
              </a:rPr>
              <a:t> </a:t>
            </a:r>
            <a:r>
              <a:rPr lang="de-DE" sz="2400" b="1" dirty="0" err="1" smtClean="0">
                <a:solidFill>
                  <a:srgbClr val="002060"/>
                </a:solidFill>
                <a:latin typeface="Calibri" pitchFamily="34" charset="0"/>
              </a:rPr>
              <a:t>longer</a:t>
            </a:r>
            <a:r>
              <a:rPr lang="de-DE" sz="2400" b="1" dirty="0" smtClean="0">
                <a:solidFill>
                  <a:srgbClr val="002060"/>
                </a:solidFill>
                <a:latin typeface="Calibri" pitchFamily="34" charset="0"/>
              </a:rPr>
              <a:t> </a:t>
            </a:r>
            <a:r>
              <a:rPr lang="de-DE" sz="2400" b="1" dirty="0" err="1" smtClean="0">
                <a:solidFill>
                  <a:srgbClr val="002060"/>
                </a:solidFill>
                <a:latin typeface="Calibri" pitchFamily="34" charset="0"/>
              </a:rPr>
              <a:t>term</a:t>
            </a:r>
            <a:r>
              <a:rPr lang="de-DE" sz="2400" b="1" dirty="0" smtClean="0">
                <a:solidFill>
                  <a:srgbClr val="002060"/>
                </a:solidFill>
                <a:latin typeface="Calibri" pitchFamily="34" charset="0"/>
              </a:rPr>
              <a:t>, </a:t>
            </a:r>
            <a:r>
              <a:rPr lang="de-DE" sz="2400" b="1" dirty="0" err="1" smtClean="0">
                <a:solidFill>
                  <a:srgbClr val="002060"/>
                </a:solidFill>
                <a:latin typeface="Calibri" pitchFamily="34" charset="0"/>
              </a:rPr>
              <a:t>neither</a:t>
            </a:r>
            <a:r>
              <a:rPr lang="de-DE" sz="2400" b="1" dirty="0" smtClean="0">
                <a:solidFill>
                  <a:srgbClr val="002060"/>
                </a:solidFill>
                <a:latin typeface="Calibri" pitchFamily="34" charset="0"/>
              </a:rPr>
              <a:t> </a:t>
            </a:r>
            <a:r>
              <a:rPr lang="de-DE" sz="2400" b="1" dirty="0" err="1" smtClean="0">
                <a:solidFill>
                  <a:srgbClr val="002060"/>
                </a:solidFill>
                <a:latin typeface="Calibri" pitchFamily="34" charset="0"/>
              </a:rPr>
              <a:t>law</a:t>
            </a:r>
            <a:r>
              <a:rPr lang="de-DE" sz="2400" b="1" dirty="0" smtClean="0">
                <a:solidFill>
                  <a:srgbClr val="002060"/>
                </a:solidFill>
                <a:latin typeface="Calibri" pitchFamily="34" charset="0"/>
              </a:rPr>
              <a:t>, </a:t>
            </a:r>
            <a:r>
              <a:rPr lang="de-DE" sz="2400" b="1" dirty="0" err="1" smtClean="0">
                <a:solidFill>
                  <a:srgbClr val="002060"/>
                </a:solidFill>
                <a:latin typeface="Calibri" pitchFamily="34" charset="0"/>
              </a:rPr>
              <a:t>nor</a:t>
            </a:r>
            <a:r>
              <a:rPr lang="de-DE" sz="2400" b="1" dirty="0" smtClean="0">
                <a:solidFill>
                  <a:srgbClr val="002060"/>
                </a:solidFill>
                <a:latin typeface="Calibri" pitchFamily="34" charset="0"/>
              </a:rPr>
              <a:t> </a:t>
            </a:r>
            <a:r>
              <a:rPr lang="de-DE" sz="2400" b="1" dirty="0" err="1" smtClean="0">
                <a:solidFill>
                  <a:srgbClr val="002060"/>
                </a:solidFill>
                <a:latin typeface="Calibri" pitchFamily="34" charset="0"/>
              </a:rPr>
              <a:t>market</a:t>
            </a:r>
            <a:r>
              <a:rPr lang="de-DE" sz="2400" b="1" dirty="0" smtClean="0">
                <a:solidFill>
                  <a:srgbClr val="002060"/>
                </a:solidFill>
                <a:latin typeface="Calibri" pitchFamily="34" charset="0"/>
              </a:rPr>
              <a:t> </a:t>
            </a:r>
            <a:r>
              <a:rPr lang="de-DE" sz="2400" b="1" dirty="0" err="1" smtClean="0">
                <a:solidFill>
                  <a:srgbClr val="002060"/>
                </a:solidFill>
                <a:latin typeface="Calibri" pitchFamily="34" charset="0"/>
              </a:rPr>
              <a:t>or</a:t>
            </a:r>
            <a:r>
              <a:rPr lang="de-DE" sz="2400" b="1" dirty="0" smtClean="0">
                <a:solidFill>
                  <a:srgbClr val="002060"/>
                </a:solidFill>
                <a:latin typeface="Calibri" pitchFamily="34" charset="0"/>
              </a:rPr>
              <a:t> </a:t>
            </a:r>
            <a:r>
              <a:rPr lang="de-DE" sz="2400" b="1" dirty="0" err="1" smtClean="0">
                <a:solidFill>
                  <a:srgbClr val="002060"/>
                </a:solidFill>
                <a:latin typeface="Calibri" pitchFamily="34" charset="0"/>
              </a:rPr>
              <a:t>technology</a:t>
            </a:r>
            <a:r>
              <a:rPr lang="de-DE" sz="2400" b="1" dirty="0" smtClean="0">
                <a:solidFill>
                  <a:srgbClr val="002060"/>
                </a:solidFill>
                <a:latin typeface="Calibri" pitchFamily="34" charset="0"/>
              </a:rPr>
              <a:t> </a:t>
            </a:r>
            <a:r>
              <a:rPr lang="en-US" sz="2400" b="1" dirty="0" smtClean="0">
                <a:solidFill>
                  <a:srgbClr val="002060"/>
                </a:solidFill>
                <a:latin typeface="Calibri" pitchFamily="34" charset="0"/>
              </a:rPr>
              <a:t>can count on approval from the people</a:t>
            </a:r>
          </a:p>
          <a:p>
            <a:pPr marL="0" lvl="1">
              <a:lnSpc>
                <a:spcPct val="150000"/>
              </a:lnSpc>
            </a:pPr>
            <a:r>
              <a:rPr lang="en-US" sz="2400" b="1" dirty="0" smtClean="0">
                <a:solidFill>
                  <a:srgbClr val="002060"/>
                </a:solidFill>
                <a:latin typeface="Calibri" pitchFamily="34" charset="0"/>
              </a:rPr>
              <a:t/>
            </a:r>
            <a:br>
              <a:rPr lang="en-US" sz="2400" b="1" dirty="0" smtClean="0">
                <a:solidFill>
                  <a:srgbClr val="002060"/>
                </a:solidFill>
                <a:latin typeface="Calibri" pitchFamily="34" charset="0"/>
              </a:rPr>
            </a:br>
            <a:r>
              <a:rPr lang="en-US" sz="2400" b="1" dirty="0" smtClean="0">
                <a:solidFill>
                  <a:srgbClr val="002060"/>
                </a:solidFill>
                <a:latin typeface="Calibri" pitchFamily="34" charset="0"/>
              </a:rPr>
              <a:t> </a:t>
            </a:r>
            <a:r>
              <a:rPr lang="de-DE" sz="2400" b="1" dirty="0" err="1" smtClean="0">
                <a:solidFill>
                  <a:srgbClr val="002060"/>
                </a:solidFill>
                <a:latin typeface="Calibri" pitchFamily="34" charset="0"/>
              </a:rPr>
              <a:t>when</a:t>
            </a:r>
            <a:r>
              <a:rPr lang="de-DE" sz="2400" b="1" dirty="0" smtClean="0">
                <a:solidFill>
                  <a:srgbClr val="002060"/>
                </a:solidFill>
                <a:latin typeface="Calibri" pitchFamily="34" charset="0"/>
              </a:rPr>
              <a:t> legal </a:t>
            </a:r>
            <a:r>
              <a:rPr lang="de-DE" sz="2400" b="1" dirty="0" err="1" smtClean="0">
                <a:solidFill>
                  <a:srgbClr val="002060"/>
                </a:solidFill>
                <a:latin typeface="Calibri" pitchFamily="34" charset="0"/>
              </a:rPr>
              <a:t>norms</a:t>
            </a:r>
            <a:r>
              <a:rPr lang="de-DE" sz="2400" b="1" dirty="0" smtClean="0">
                <a:solidFill>
                  <a:srgbClr val="002060"/>
                </a:solidFill>
                <a:latin typeface="Calibri" pitchFamily="34" charset="0"/>
              </a:rPr>
              <a:t>, </a:t>
            </a:r>
            <a:r>
              <a:rPr lang="de-DE" sz="2400" b="1" dirty="0" err="1" smtClean="0">
                <a:solidFill>
                  <a:srgbClr val="002060"/>
                </a:solidFill>
                <a:latin typeface="Calibri" pitchFamily="34" charset="0"/>
              </a:rPr>
              <a:t>business</a:t>
            </a:r>
            <a:r>
              <a:rPr lang="de-DE" sz="2400" b="1" dirty="0" smtClean="0">
                <a:solidFill>
                  <a:srgbClr val="002060"/>
                </a:solidFill>
                <a:latin typeface="Calibri" pitchFamily="34" charset="0"/>
              </a:rPr>
              <a:t> </a:t>
            </a:r>
            <a:r>
              <a:rPr lang="de-DE" sz="2400" b="1" dirty="0" err="1" smtClean="0">
                <a:solidFill>
                  <a:srgbClr val="002060"/>
                </a:solidFill>
                <a:latin typeface="Calibri" pitchFamily="34" charset="0"/>
              </a:rPr>
              <a:t>models</a:t>
            </a:r>
            <a:r>
              <a:rPr lang="de-DE" sz="2400" b="1" dirty="0" smtClean="0">
                <a:solidFill>
                  <a:srgbClr val="002060"/>
                </a:solidFill>
                <a:latin typeface="Calibri" pitchFamily="34" charset="0"/>
              </a:rPr>
              <a:t>, </a:t>
            </a:r>
            <a:r>
              <a:rPr lang="de-DE" sz="2400" b="1" dirty="0" err="1" smtClean="0">
                <a:solidFill>
                  <a:srgbClr val="002060"/>
                </a:solidFill>
                <a:latin typeface="Calibri" pitchFamily="34" charset="0"/>
              </a:rPr>
              <a:t>commercial</a:t>
            </a:r>
            <a:r>
              <a:rPr lang="de-DE" sz="2400" b="1" dirty="0" smtClean="0">
                <a:solidFill>
                  <a:srgbClr val="002060"/>
                </a:solidFill>
                <a:latin typeface="Calibri" pitchFamily="34" charset="0"/>
              </a:rPr>
              <a:t> </a:t>
            </a:r>
            <a:r>
              <a:rPr lang="de-DE" sz="2400" b="1" dirty="0" err="1" smtClean="0">
                <a:solidFill>
                  <a:srgbClr val="002060"/>
                </a:solidFill>
                <a:latin typeface="Calibri" pitchFamily="34" charset="0"/>
              </a:rPr>
              <a:t>goods</a:t>
            </a:r>
            <a:r>
              <a:rPr lang="de-DE" sz="2400" b="1" dirty="0" smtClean="0">
                <a:solidFill>
                  <a:srgbClr val="002060"/>
                </a:solidFill>
                <a:latin typeface="Calibri" pitchFamily="34" charset="0"/>
              </a:rPr>
              <a:t> </a:t>
            </a:r>
            <a:r>
              <a:rPr lang="de-DE" sz="2400" b="1" dirty="0" err="1" smtClean="0">
                <a:solidFill>
                  <a:srgbClr val="002060"/>
                </a:solidFill>
                <a:latin typeface="Calibri" pitchFamily="34" charset="0"/>
              </a:rPr>
              <a:t>and</a:t>
            </a:r>
            <a:r>
              <a:rPr lang="de-DE" sz="2400" b="1" dirty="0" smtClean="0">
                <a:solidFill>
                  <a:srgbClr val="002060"/>
                </a:solidFill>
                <a:latin typeface="Calibri" pitchFamily="34" charset="0"/>
              </a:rPr>
              <a:t> </a:t>
            </a:r>
            <a:r>
              <a:rPr lang="de-DE" sz="2400" b="1" dirty="0" err="1" smtClean="0">
                <a:solidFill>
                  <a:srgbClr val="002060"/>
                </a:solidFill>
                <a:latin typeface="Calibri" pitchFamily="34" charset="0"/>
              </a:rPr>
              <a:t>services</a:t>
            </a:r>
            <a:r>
              <a:rPr lang="de-DE" sz="2400" b="1" dirty="0" smtClean="0">
                <a:solidFill>
                  <a:srgbClr val="002060"/>
                </a:solidFill>
                <a:latin typeface="Calibri" pitchFamily="34" charset="0"/>
              </a:rPr>
              <a:t> </a:t>
            </a:r>
            <a:r>
              <a:rPr lang="de-DE" sz="2400" b="1" dirty="0" err="1" smtClean="0">
                <a:solidFill>
                  <a:srgbClr val="002060"/>
                </a:solidFill>
                <a:latin typeface="Calibri" pitchFamily="34" charset="0"/>
              </a:rPr>
              <a:t>and</a:t>
            </a:r>
            <a:r>
              <a:rPr lang="de-DE" sz="2400" b="1" dirty="0" smtClean="0">
                <a:solidFill>
                  <a:srgbClr val="002060"/>
                </a:solidFill>
                <a:latin typeface="Calibri" pitchFamily="34" charset="0"/>
              </a:rPr>
              <a:t> </a:t>
            </a:r>
            <a:r>
              <a:rPr lang="de-DE" sz="2400" b="1" dirty="0" err="1" smtClean="0">
                <a:solidFill>
                  <a:srgbClr val="002060"/>
                </a:solidFill>
                <a:latin typeface="Calibri" pitchFamily="34" charset="0"/>
              </a:rPr>
              <a:t>technologies</a:t>
            </a:r>
            <a:r>
              <a:rPr lang="de-DE" sz="2400" b="1" dirty="0" smtClean="0">
                <a:solidFill>
                  <a:srgbClr val="002060"/>
                </a:solidFill>
                <a:latin typeface="Calibri" pitchFamily="34" charset="0"/>
              </a:rPr>
              <a:t> </a:t>
            </a:r>
            <a:r>
              <a:rPr lang="de-DE" sz="2400" b="1" dirty="0" err="1" smtClean="0">
                <a:solidFill>
                  <a:srgbClr val="002060"/>
                </a:solidFill>
                <a:latin typeface="Calibri" pitchFamily="34" charset="0"/>
              </a:rPr>
              <a:t>are</a:t>
            </a:r>
            <a:r>
              <a:rPr lang="de-DE" sz="2400" b="1" dirty="0" smtClean="0">
                <a:solidFill>
                  <a:srgbClr val="002060"/>
                </a:solidFill>
                <a:latin typeface="Calibri" pitchFamily="34" charset="0"/>
              </a:rPr>
              <a:t> not </a:t>
            </a:r>
            <a:r>
              <a:rPr lang="de-DE" sz="2400" b="1" dirty="0" err="1" smtClean="0">
                <a:solidFill>
                  <a:srgbClr val="002060"/>
                </a:solidFill>
                <a:latin typeface="Calibri" pitchFamily="34" charset="0"/>
              </a:rPr>
              <a:t>compatible</a:t>
            </a:r>
            <a:r>
              <a:rPr lang="de-DE" sz="2400" b="1" dirty="0" smtClean="0">
                <a:solidFill>
                  <a:srgbClr val="002060"/>
                </a:solidFill>
                <a:latin typeface="Calibri" pitchFamily="34" charset="0"/>
              </a:rPr>
              <a:t> </a:t>
            </a:r>
            <a:r>
              <a:rPr lang="de-DE" sz="2400" b="1" dirty="0" err="1" smtClean="0">
                <a:solidFill>
                  <a:srgbClr val="002060"/>
                </a:solidFill>
                <a:latin typeface="Calibri" pitchFamily="34" charset="0"/>
              </a:rPr>
              <a:t>with</a:t>
            </a:r>
            <a:r>
              <a:rPr lang="de-DE" sz="2400" b="1" dirty="0" smtClean="0">
                <a:solidFill>
                  <a:srgbClr val="002060"/>
                </a:solidFill>
                <a:latin typeface="Calibri" pitchFamily="34" charset="0"/>
              </a:rPr>
              <a:t> </a:t>
            </a:r>
            <a:r>
              <a:rPr lang="de-DE" sz="2400" b="1" dirty="0" err="1" smtClean="0">
                <a:solidFill>
                  <a:srgbClr val="002060"/>
                </a:solidFill>
                <a:latin typeface="Calibri" pitchFamily="34" charset="0"/>
              </a:rPr>
              <a:t>existing</a:t>
            </a:r>
            <a:r>
              <a:rPr lang="de-DE" sz="2400" b="1" dirty="0" smtClean="0">
                <a:solidFill>
                  <a:srgbClr val="002060"/>
                </a:solidFill>
                <a:latin typeface="Calibri" pitchFamily="34" charset="0"/>
              </a:rPr>
              <a:t> </a:t>
            </a:r>
            <a:r>
              <a:rPr lang="de-DE" sz="2400" b="1" dirty="0" err="1" smtClean="0">
                <a:solidFill>
                  <a:srgbClr val="002060"/>
                </a:solidFill>
                <a:latin typeface="Calibri" pitchFamily="34" charset="0"/>
              </a:rPr>
              <a:t>and</a:t>
            </a:r>
            <a:r>
              <a:rPr lang="de-DE" sz="2400" b="1" dirty="0" smtClean="0">
                <a:solidFill>
                  <a:srgbClr val="002060"/>
                </a:solidFill>
                <a:latin typeface="Calibri" pitchFamily="34" charset="0"/>
              </a:rPr>
              <a:t> </a:t>
            </a:r>
            <a:r>
              <a:rPr lang="de-DE" sz="2400" b="1" dirty="0" err="1" smtClean="0">
                <a:solidFill>
                  <a:srgbClr val="002060"/>
                </a:solidFill>
                <a:latin typeface="Calibri" pitchFamily="34" charset="0"/>
              </a:rPr>
              <a:t>developing</a:t>
            </a:r>
            <a:r>
              <a:rPr lang="de-DE" sz="2400" b="1" dirty="0" smtClean="0">
                <a:solidFill>
                  <a:srgbClr val="002060"/>
                </a:solidFill>
                <a:latin typeface="Calibri" pitchFamily="34" charset="0"/>
              </a:rPr>
              <a:t> </a:t>
            </a:r>
            <a:r>
              <a:rPr lang="de-DE" sz="2400" b="1" dirty="0" err="1" smtClean="0">
                <a:solidFill>
                  <a:srgbClr val="002060"/>
                </a:solidFill>
                <a:latin typeface="Calibri" pitchFamily="34" charset="0"/>
              </a:rPr>
              <a:t>moral</a:t>
            </a:r>
            <a:r>
              <a:rPr lang="de-DE" sz="2400" b="1" dirty="0" smtClean="0">
                <a:solidFill>
                  <a:srgbClr val="002060"/>
                </a:solidFill>
                <a:latin typeface="Calibri" pitchFamily="34" charset="0"/>
              </a:rPr>
              <a:t> </a:t>
            </a:r>
            <a:r>
              <a:rPr lang="de-DE" sz="2400" b="1" dirty="0" err="1" smtClean="0">
                <a:solidFill>
                  <a:srgbClr val="002060"/>
                </a:solidFill>
                <a:latin typeface="Calibri" pitchFamily="34" charset="0"/>
              </a:rPr>
              <a:t>behaviour</a:t>
            </a:r>
            <a:r>
              <a:rPr lang="de-DE" sz="2400" b="1" dirty="0" smtClean="0">
                <a:solidFill>
                  <a:srgbClr val="002060"/>
                </a:solidFill>
                <a:latin typeface="Calibri" pitchFamily="34" charset="0"/>
              </a:rPr>
              <a:t> </a:t>
            </a:r>
            <a:r>
              <a:rPr lang="de-DE" sz="2400" b="1" dirty="0" err="1" smtClean="0">
                <a:solidFill>
                  <a:srgbClr val="002060"/>
                </a:solidFill>
                <a:latin typeface="Calibri" pitchFamily="34" charset="0"/>
              </a:rPr>
              <a:t>and</a:t>
            </a:r>
            <a:r>
              <a:rPr lang="de-DE" sz="2400" b="1" dirty="0" smtClean="0">
                <a:solidFill>
                  <a:srgbClr val="002060"/>
                </a:solidFill>
                <a:latin typeface="Calibri" pitchFamily="34" charset="0"/>
              </a:rPr>
              <a:t> </a:t>
            </a:r>
            <a:r>
              <a:rPr lang="de-DE" sz="2400" b="1" dirty="0" err="1" smtClean="0">
                <a:solidFill>
                  <a:srgbClr val="002060"/>
                </a:solidFill>
                <a:latin typeface="Calibri" pitchFamily="34" charset="0"/>
              </a:rPr>
              <a:t>moral</a:t>
            </a:r>
            <a:r>
              <a:rPr lang="de-DE" sz="2400" b="1" dirty="0" smtClean="0">
                <a:solidFill>
                  <a:srgbClr val="002060"/>
                </a:solidFill>
                <a:latin typeface="Calibri" pitchFamily="34" charset="0"/>
              </a:rPr>
              <a:t> </a:t>
            </a:r>
            <a:r>
              <a:rPr lang="de-DE" sz="2400" b="1" dirty="0" err="1" smtClean="0">
                <a:solidFill>
                  <a:srgbClr val="002060"/>
                </a:solidFill>
                <a:latin typeface="Calibri" pitchFamily="34" charset="0"/>
              </a:rPr>
              <a:t>expectance</a:t>
            </a:r>
            <a:r>
              <a:rPr lang="de-DE" sz="2400" b="1" dirty="0" smtClean="0">
                <a:solidFill>
                  <a:srgbClr val="002060"/>
                </a:solidFill>
                <a:latin typeface="Calibri" pitchFamily="34" charset="0"/>
              </a:rPr>
              <a:t> </a:t>
            </a:r>
            <a:r>
              <a:rPr lang="de-DE" sz="2400" b="1" dirty="0" err="1" smtClean="0">
                <a:solidFill>
                  <a:srgbClr val="002060"/>
                </a:solidFill>
                <a:latin typeface="Calibri" pitchFamily="34" charset="0"/>
              </a:rPr>
              <a:t>of</a:t>
            </a:r>
            <a:r>
              <a:rPr lang="de-DE" sz="2400" b="1" dirty="0" smtClean="0">
                <a:solidFill>
                  <a:srgbClr val="002060"/>
                </a:solidFill>
                <a:latin typeface="Calibri" pitchFamily="34" charset="0"/>
              </a:rPr>
              <a:t> </a:t>
            </a:r>
            <a:r>
              <a:rPr lang="de-DE" sz="2400" b="1" dirty="0" err="1" smtClean="0">
                <a:solidFill>
                  <a:srgbClr val="002060"/>
                </a:solidFill>
                <a:latin typeface="Calibri" pitchFamily="34" charset="0"/>
              </a:rPr>
              <a:t>the</a:t>
            </a:r>
            <a:r>
              <a:rPr lang="de-DE" sz="2400" b="1" dirty="0" smtClean="0">
                <a:solidFill>
                  <a:srgbClr val="002060"/>
                </a:solidFill>
                <a:latin typeface="Calibri" pitchFamily="34" charset="0"/>
              </a:rPr>
              <a:t> </a:t>
            </a:r>
            <a:r>
              <a:rPr lang="de-DE" sz="2400" b="1" dirty="0" err="1" smtClean="0">
                <a:solidFill>
                  <a:srgbClr val="002060"/>
                </a:solidFill>
                <a:latin typeface="Calibri" pitchFamily="34" charset="0"/>
              </a:rPr>
              <a:t>majority</a:t>
            </a:r>
            <a:r>
              <a:rPr lang="de-DE" sz="2400" b="1" dirty="0" smtClean="0">
                <a:solidFill>
                  <a:srgbClr val="002060"/>
                </a:solidFill>
                <a:latin typeface="Calibri" pitchFamily="34" charset="0"/>
              </a:rPr>
              <a:t> </a:t>
            </a:r>
            <a:r>
              <a:rPr lang="de-DE" sz="2400" b="1" dirty="0" err="1" smtClean="0">
                <a:solidFill>
                  <a:srgbClr val="002060"/>
                </a:solidFill>
                <a:latin typeface="Calibri" pitchFamily="34" charset="0"/>
              </a:rPr>
              <a:t>of</a:t>
            </a:r>
            <a:r>
              <a:rPr lang="de-DE" sz="2400" b="1" dirty="0" smtClean="0">
                <a:solidFill>
                  <a:srgbClr val="002060"/>
                </a:solidFill>
                <a:latin typeface="Calibri" pitchFamily="34" charset="0"/>
              </a:rPr>
              <a:t> </a:t>
            </a:r>
            <a:r>
              <a:rPr lang="de-DE" sz="2400" b="1" dirty="0" err="1" smtClean="0">
                <a:solidFill>
                  <a:srgbClr val="002060"/>
                </a:solidFill>
                <a:latin typeface="Calibri" pitchFamily="34" charset="0"/>
              </a:rPr>
              <a:t>the</a:t>
            </a:r>
            <a:r>
              <a:rPr lang="de-DE" sz="2400" b="1" dirty="0" smtClean="0">
                <a:solidFill>
                  <a:srgbClr val="002060"/>
                </a:solidFill>
                <a:latin typeface="Calibri" pitchFamily="34" charset="0"/>
              </a:rPr>
              <a:t> </a:t>
            </a:r>
            <a:r>
              <a:rPr lang="de-DE" sz="2400" b="1" dirty="0" err="1" smtClean="0">
                <a:solidFill>
                  <a:srgbClr val="002060"/>
                </a:solidFill>
                <a:latin typeface="Calibri" pitchFamily="34" charset="0"/>
              </a:rPr>
              <a:t>people</a:t>
            </a:r>
            <a:r>
              <a:rPr lang="de-DE" sz="2400" b="1" dirty="0" smtClean="0">
                <a:solidFill>
                  <a:srgbClr val="002060"/>
                </a:solidFill>
                <a:latin typeface="Calibri" pitchFamily="34" charset="0"/>
              </a:rPr>
              <a:t>.</a:t>
            </a:r>
            <a:endParaRPr lang="en-US" sz="2400" b="1" dirty="0" smtClean="0">
              <a:solidFill>
                <a:srgbClr val="00206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1043608" y="260648"/>
            <a:ext cx="6629400" cy="1060450"/>
          </a:xfrm>
          <a:prstGeom prst="rect">
            <a:avLst/>
          </a:prstGeom>
          <a:noFill/>
          <a:ln w="9525">
            <a:noFill/>
            <a:miter lim="800000"/>
            <a:headEnd/>
            <a:tailEnd/>
          </a:ln>
        </p:spPr>
      </p:pic>
      <p:pic>
        <p:nvPicPr>
          <p:cNvPr id="21507" name="Picture 3"/>
          <p:cNvPicPr>
            <a:picLocks noChangeAspect="1" noChangeArrowheads="1"/>
          </p:cNvPicPr>
          <p:nvPr/>
        </p:nvPicPr>
        <p:blipFill>
          <a:blip r:embed="rId3" cstate="print"/>
          <a:srcRect/>
          <a:stretch>
            <a:fillRect/>
          </a:stretch>
        </p:blipFill>
        <p:spPr bwMode="auto">
          <a:xfrm>
            <a:off x="247392" y="1484784"/>
            <a:ext cx="8645088" cy="4935559"/>
          </a:xfrm>
          <a:prstGeom prst="rect">
            <a:avLst/>
          </a:prstGeom>
          <a:noFill/>
          <a:ln w="9525">
            <a:noFill/>
            <a:miter lim="800000"/>
            <a:headEnd/>
            <a:tailEnd/>
          </a:ln>
        </p:spPr>
      </p:pic>
      <p:sp>
        <p:nvSpPr>
          <p:cNvPr id="10" name="AutoShape 6">
            <a:hlinkClick r:id="rId4" action="ppaction://hlinksldjump"/>
          </p:cNvPr>
          <p:cNvSpPr>
            <a:spLocks noChangeArrowheads="1"/>
          </p:cNvSpPr>
          <p:nvPr/>
        </p:nvSpPr>
        <p:spPr bwMode="auto">
          <a:xfrm>
            <a:off x="8100392" y="6264275"/>
            <a:ext cx="863352" cy="593725"/>
          </a:xfrm>
          <a:prstGeom prst="leftArrow">
            <a:avLst>
              <a:gd name="adj1" fmla="val 50000"/>
              <a:gd name="adj2" fmla="val 62485"/>
            </a:avLst>
          </a:prstGeom>
          <a:solidFill>
            <a:srgbClr val="002060"/>
          </a:solidFill>
          <a:ln w="12700">
            <a:noFill/>
            <a:miter lim="800000"/>
            <a:headEnd/>
            <a:tailEnd/>
          </a:ln>
        </p:spPr>
        <p:txBody>
          <a:bodyPr wrap="square" lIns="18000" tIns="10800" rIns="18000" bIns="10800" anchor="ctr">
            <a:spAutoFit/>
          </a:bodyPr>
          <a:lstStyle/>
          <a:p>
            <a:pPr algn="ctr" eaLnBrk="0" hangingPunct="0">
              <a:defRPr/>
            </a:pPr>
            <a:endParaRPr lang="de-DE" dirty="0">
              <a:latin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americanhumanist.org/system/storage/2/f8/f/3510/newsdetail/Ethical_Dilemna.jpg"/>
          <p:cNvPicPr>
            <a:picLocks noChangeAspect="1" noChangeArrowheads="1"/>
          </p:cNvPicPr>
          <p:nvPr/>
        </p:nvPicPr>
        <p:blipFill>
          <a:blip r:embed="rId3" cstate="print"/>
          <a:srcRect/>
          <a:stretch>
            <a:fillRect/>
          </a:stretch>
        </p:blipFill>
        <p:spPr bwMode="auto">
          <a:xfrm>
            <a:off x="467544" y="476672"/>
            <a:ext cx="3849216" cy="3849216"/>
          </a:xfrm>
          <a:prstGeom prst="rect">
            <a:avLst/>
          </a:prstGeom>
          <a:noFill/>
        </p:spPr>
      </p:pic>
      <p:sp>
        <p:nvSpPr>
          <p:cNvPr id="5" name="Textfeld 13"/>
          <p:cNvSpPr txBox="1">
            <a:spLocks noChangeArrowheads="1"/>
          </p:cNvSpPr>
          <p:nvPr/>
        </p:nvSpPr>
        <p:spPr bwMode="auto">
          <a:xfrm>
            <a:off x="3203848" y="1988840"/>
            <a:ext cx="5725144" cy="769441"/>
          </a:xfrm>
          <a:prstGeom prst="rect">
            <a:avLst/>
          </a:prstGeom>
          <a:solidFill>
            <a:srgbClr val="002060"/>
          </a:solidFill>
          <a:ln w="9525">
            <a:noFill/>
            <a:miter lim="800000"/>
            <a:headEnd/>
            <a:tailEnd/>
          </a:ln>
        </p:spPr>
        <p:txBody>
          <a:bodyPr wrap="square">
            <a:spAutoFit/>
          </a:bodyPr>
          <a:lstStyle/>
          <a:p>
            <a:pPr algn="ctr"/>
            <a:r>
              <a:rPr lang="de-DE" sz="4400" b="1" dirty="0" err="1" smtClean="0">
                <a:solidFill>
                  <a:schemeClr val="bg1"/>
                </a:solidFill>
                <a:latin typeface="Calibri" pitchFamily="34" charset="0"/>
                <a:cs typeface="Calibri" pitchFamily="34" charset="0"/>
              </a:rPr>
              <a:t>Ethical</a:t>
            </a:r>
            <a:r>
              <a:rPr lang="de-DE" sz="4400" b="1" dirty="0" smtClean="0">
                <a:solidFill>
                  <a:schemeClr val="bg1"/>
                </a:solidFill>
                <a:latin typeface="Calibri" pitchFamily="34" charset="0"/>
                <a:cs typeface="Calibri" pitchFamily="34" charset="0"/>
              </a:rPr>
              <a:t> </a:t>
            </a:r>
            <a:r>
              <a:rPr lang="de-DE" sz="4400" b="1" dirty="0" err="1" smtClean="0">
                <a:solidFill>
                  <a:schemeClr val="bg1"/>
                </a:solidFill>
                <a:latin typeface="Calibri" pitchFamily="34" charset="0"/>
                <a:cs typeface="Calibri" pitchFamily="34" charset="0"/>
              </a:rPr>
              <a:t>Dilemmma</a:t>
            </a:r>
            <a:endParaRPr lang="de-DE" sz="4400" b="1" dirty="0">
              <a:solidFill>
                <a:schemeClr val="bg1"/>
              </a:solidFill>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Textfeld 13"/>
          <p:cNvSpPr txBox="1">
            <a:spLocks noChangeArrowheads="1"/>
          </p:cNvSpPr>
          <p:nvPr/>
        </p:nvSpPr>
        <p:spPr bwMode="auto">
          <a:xfrm>
            <a:off x="2051720" y="476672"/>
            <a:ext cx="4800600" cy="523220"/>
          </a:xfrm>
          <a:prstGeom prst="rect">
            <a:avLst/>
          </a:prstGeom>
          <a:solidFill>
            <a:schemeClr val="bg1"/>
          </a:solidFill>
          <a:ln w="9525">
            <a:noFill/>
            <a:miter lim="800000"/>
            <a:headEnd/>
            <a:tailEnd/>
          </a:ln>
        </p:spPr>
        <p:txBody>
          <a:bodyPr>
            <a:spAutoFit/>
          </a:bodyPr>
          <a:lstStyle/>
          <a:p>
            <a:pPr algn="ctr"/>
            <a:r>
              <a:rPr lang="de-DE" sz="2800" b="1" dirty="0" err="1" smtClean="0">
                <a:solidFill>
                  <a:srgbClr val="002060"/>
                </a:solidFill>
                <a:latin typeface="Calibri" pitchFamily="34" charset="0"/>
                <a:cs typeface="Calibri" pitchFamily="34" charset="0"/>
              </a:rPr>
              <a:t>What</a:t>
            </a:r>
            <a:r>
              <a:rPr lang="de-DE" sz="2800" b="1" dirty="0" smtClean="0">
                <a:solidFill>
                  <a:srgbClr val="002060"/>
                </a:solidFill>
                <a:latin typeface="Calibri" pitchFamily="34" charset="0"/>
                <a:cs typeface="Calibri" pitchFamily="34" charset="0"/>
              </a:rPr>
              <a:t> </a:t>
            </a:r>
            <a:r>
              <a:rPr lang="de-DE" sz="2800" b="1" dirty="0" err="1" smtClean="0">
                <a:solidFill>
                  <a:srgbClr val="002060"/>
                </a:solidFill>
                <a:latin typeface="Calibri" pitchFamily="34" charset="0"/>
                <a:cs typeface="Calibri" pitchFamily="34" charset="0"/>
              </a:rPr>
              <a:t>is</a:t>
            </a:r>
            <a:r>
              <a:rPr lang="de-DE" sz="2800" b="1" dirty="0" smtClean="0">
                <a:solidFill>
                  <a:srgbClr val="002060"/>
                </a:solidFill>
                <a:latin typeface="Calibri" pitchFamily="34" charset="0"/>
                <a:cs typeface="Calibri" pitchFamily="34" charset="0"/>
              </a:rPr>
              <a:t> an </a:t>
            </a:r>
            <a:r>
              <a:rPr lang="de-DE" sz="2800" b="1" dirty="0" err="1" smtClean="0">
                <a:solidFill>
                  <a:srgbClr val="002060"/>
                </a:solidFill>
                <a:latin typeface="Calibri" pitchFamily="34" charset="0"/>
                <a:cs typeface="Calibri" pitchFamily="34" charset="0"/>
              </a:rPr>
              <a:t>ethical</a:t>
            </a:r>
            <a:r>
              <a:rPr lang="de-DE" sz="2800" b="1" dirty="0" smtClean="0">
                <a:solidFill>
                  <a:srgbClr val="002060"/>
                </a:solidFill>
                <a:latin typeface="Calibri" pitchFamily="34" charset="0"/>
                <a:cs typeface="Calibri" pitchFamily="34" charset="0"/>
              </a:rPr>
              <a:t> </a:t>
            </a:r>
            <a:r>
              <a:rPr lang="de-DE" sz="2800" b="1" dirty="0" err="1" smtClean="0">
                <a:solidFill>
                  <a:srgbClr val="002060"/>
                </a:solidFill>
                <a:latin typeface="Calibri" pitchFamily="34" charset="0"/>
                <a:cs typeface="Calibri" pitchFamily="34" charset="0"/>
              </a:rPr>
              <a:t>dilemma</a:t>
            </a:r>
            <a:r>
              <a:rPr lang="de-DE" sz="2800" b="1" dirty="0" smtClean="0">
                <a:solidFill>
                  <a:srgbClr val="002060"/>
                </a:solidFill>
                <a:latin typeface="Calibri" pitchFamily="34" charset="0"/>
                <a:cs typeface="Calibri" pitchFamily="34" charset="0"/>
              </a:rPr>
              <a:t>?</a:t>
            </a:r>
            <a:endParaRPr lang="de-DE" sz="2800" b="1" dirty="0">
              <a:solidFill>
                <a:srgbClr val="002060"/>
              </a:solidFill>
              <a:latin typeface="Calibri" pitchFamily="34" charset="0"/>
              <a:cs typeface="Calibri" pitchFamily="34" charset="0"/>
            </a:endParaRPr>
          </a:p>
        </p:txBody>
      </p:sp>
      <p:sp>
        <p:nvSpPr>
          <p:cNvPr id="12" name="Textfeld 13"/>
          <p:cNvSpPr txBox="1">
            <a:spLocks noChangeArrowheads="1"/>
          </p:cNvSpPr>
          <p:nvPr/>
        </p:nvSpPr>
        <p:spPr bwMode="auto">
          <a:xfrm>
            <a:off x="539552" y="1280949"/>
            <a:ext cx="7776864" cy="3785652"/>
          </a:xfrm>
          <a:prstGeom prst="rect">
            <a:avLst/>
          </a:prstGeom>
          <a:solidFill>
            <a:schemeClr val="bg1"/>
          </a:solidFill>
          <a:ln w="9525">
            <a:noFill/>
            <a:miter lim="800000"/>
            <a:headEnd/>
            <a:tailEnd/>
          </a:ln>
        </p:spPr>
        <p:txBody>
          <a:bodyPr wrap="square">
            <a:spAutoFit/>
          </a:bodyPr>
          <a:lstStyle/>
          <a:p>
            <a:pPr algn="ctr"/>
            <a:r>
              <a:rPr lang="de-DE" sz="2400" b="1" dirty="0" smtClean="0">
                <a:solidFill>
                  <a:srgbClr val="002060"/>
                </a:solidFill>
                <a:latin typeface="Calibri" pitchFamily="34" charset="0"/>
                <a:cs typeface="Calibri" pitchFamily="34" charset="0"/>
              </a:rPr>
              <a:t>a </a:t>
            </a:r>
            <a:r>
              <a:rPr lang="de-DE" sz="2400" b="1" dirty="0" err="1" smtClean="0">
                <a:solidFill>
                  <a:srgbClr val="002060"/>
                </a:solidFill>
                <a:latin typeface="Calibri" pitchFamily="34" charset="0"/>
                <a:cs typeface="Calibri" pitchFamily="34" charset="0"/>
              </a:rPr>
              <a:t>problematic</a:t>
            </a:r>
            <a:r>
              <a:rPr lang="de-DE" sz="2400" b="1" dirty="0" smtClean="0">
                <a:solidFill>
                  <a:srgbClr val="002060"/>
                </a:solidFill>
                <a:latin typeface="Calibri" pitchFamily="34" charset="0"/>
                <a:cs typeface="Calibri" pitchFamily="34" charset="0"/>
              </a:rPr>
              <a:t>  </a:t>
            </a:r>
            <a:r>
              <a:rPr lang="de-DE" sz="2400" b="1" dirty="0" err="1" smtClean="0">
                <a:solidFill>
                  <a:srgbClr val="002060"/>
                </a:solidFill>
                <a:latin typeface="Calibri" pitchFamily="34" charset="0"/>
                <a:cs typeface="Calibri" pitchFamily="34" charset="0"/>
              </a:rPr>
              <a:t>situation</a:t>
            </a:r>
            <a:r>
              <a:rPr lang="de-DE" sz="2400" b="1" dirty="0" smtClean="0">
                <a:solidFill>
                  <a:srgbClr val="002060"/>
                </a:solidFill>
                <a:latin typeface="Calibri" pitchFamily="34" charset="0"/>
                <a:cs typeface="Calibri" pitchFamily="34" charset="0"/>
              </a:rPr>
              <a:t/>
            </a:r>
            <a:br>
              <a:rPr lang="de-DE" sz="2400" b="1" dirty="0" smtClean="0">
                <a:solidFill>
                  <a:srgbClr val="002060"/>
                </a:solidFill>
                <a:latin typeface="Calibri" pitchFamily="34" charset="0"/>
                <a:cs typeface="Calibri" pitchFamily="34" charset="0"/>
              </a:rPr>
            </a:br>
            <a:endParaRPr lang="de-DE" sz="2400" b="1" dirty="0" smtClean="0">
              <a:solidFill>
                <a:srgbClr val="002060"/>
              </a:solidFill>
              <a:latin typeface="Calibri" pitchFamily="34" charset="0"/>
              <a:cs typeface="Calibri" pitchFamily="34" charset="0"/>
            </a:endParaRPr>
          </a:p>
          <a:p>
            <a:pPr algn="ctr"/>
            <a:r>
              <a:rPr lang="de-DE" sz="2400" b="1" dirty="0" smtClean="0">
                <a:solidFill>
                  <a:srgbClr val="002060"/>
                </a:solidFill>
                <a:latin typeface="Calibri" pitchFamily="34" charset="0"/>
                <a:cs typeface="Calibri" pitchFamily="34" charset="0"/>
              </a:rPr>
              <a:t/>
            </a:r>
            <a:br>
              <a:rPr lang="de-DE" sz="2400" b="1" dirty="0" smtClean="0">
                <a:solidFill>
                  <a:srgbClr val="002060"/>
                </a:solidFill>
                <a:latin typeface="Calibri" pitchFamily="34" charset="0"/>
                <a:cs typeface="Calibri" pitchFamily="34" charset="0"/>
              </a:rPr>
            </a:br>
            <a:r>
              <a:rPr lang="de-DE" sz="2400" b="1" dirty="0" err="1" smtClean="0">
                <a:solidFill>
                  <a:srgbClr val="002060"/>
                </a:solidFill>
                <a:latin typeface="Calibri" pitchFamily="34" charset="0"/>
                <a:cs typeface="Calibri" pitchFamily="34" charset="0"/>
              </a:rPr>
              <a:t>where</a:t>
            </a:r>
            <a:r>
              <a:rPr lang="de-DE" sz="2400" b="1" dirty="0" smtClean="0">
                <a:solidFill>
                  <a:srgbClr val="002060"/>
                </a:solidFill>
                <a:latin typeface="Calibri" pitchFamily="34" charset="0"/>
                <a:cs typeface="Calibri" pitchFamily="34" charset="0"/>
              </a:rPr>
              <a:t>	</a:t>
            </a:r>
            <a:r>
              <a:rPr lang="de-DE" sz="2400" b="1" dirty="0" err="1" smtClean="0">
                <a:solidFill>
                  <a:srgbClr val="002060"/>
                </a:solidFill>
                <a:latin typeface="Calibri" pitchFamily="34" charset="0"/>
                <a:cs typeface="Calibri" pitchFamily="34" charset="0"/>
              </a:rPr>
              <a:t>two</a:t>
            </a:r>
            <a:r>
              <a:rPr lang="de-DE" sz="2400" b="1" dirty="0" smtClean="0">
                <a:solidFill>
                  <a:srgbClr val="002060"/>
                </a:solidFill>
                <a:latin typeface="Calibri" pitchFamily="34" charset="0"/>
                <a:cs typeface="Calibri" pitchFamily="34" charset="0"/>
              </a:rPr>
              <a:t> </a:t>
            </a:r>
            <a:r>
              <a:rPr lang="de-DE" sz="2400" b="1" dirty="0" err="1" smtClean="0">
                <a:solidFill>
                  <a:srgbClr val="002060"/>
                </a:solidFill>
                <a:latin typeface="Calibri" pitchFamily="34" charset="0"/>
                <a:cs typeface="Calibri" pitchFamily="34" charset="0"/>
              </a:rPr>
              <a:t>solutions</a:t>
            </a:r>
            <a:r>
              <a:rPr lang="de-DE" sz="2400" b="1" dirty="0" smtClean="0">
                <a:solidFill>
                  <a:srgbClr val="002060"/>
                </a:solidFill>
                <a:latin typeface="Calibri" pitchFamily="34" charset="0"/>
                <a:cs typeface="Calibri" pitchFamily="34" charset="0"/>
              </a:rPr>
              <a:t> </a:t>
            </a:r>
            <a:r>
              <a:rPr lang="de-DE" sz="2400" b="1" dirty="0" err="1" smtClean="0">
                <a:solidFill>
                  <a:srgbClr val="002060"/>
                </a:solidFill>
                <a:latin typeface="Calibri" pitchFamily="34" charset="0"/>
                <a:cs typeface="Calibri" pitchFamily="34" charset="0"/>
              </a:rPr>
              <a:t>to</a:t>
            </a:r>
            <a:r>
              <a:rPr lang="de-DE" sz="2400" b="1" dirty="0" smtClean="0">
                <a:solidFill>
                  <a:srgbClr val="002060"/>
                </a:solidFill>
                <a:latin typeface="Calibri" pitchFamily="34" charset="0"/>
                <a:cs typeface="Calibri" pitchFamily="34" charset="0"/>
              </a:rPr>
              <a:t> a </a:t>
            </a:r>
            <a:r>
              <a:rPr lang="de-DE" sz="2400" b="1" dirty="0" err="1" smtClean="0">
                <a:solidFill>
                  <a:srgbClr val="002060"/>
                </a:solidFill>
                <a:latin typeface="Calibri" pitchFamily="34" charset="0"/>
                <a:cs typeface="Calibri" pitchFamily="34" charset="0"/>
              </a:rPr>
              <a:t>given</a:t>
            </a:r>
            <a:r>
              <a:rPr lang="de-DE" sz="2400" b="1" dirty="0" smtClean="0">
                <a:solidFill>
                  <a:srgbClr val="002060"/>
                </a:solidFill>
                <a:latin typeface="Calibri" pitchFamily="34" charset="0"/>
                <a:cs typeface="Calibri" pitchFamily="34" charset="0"/>
              </a:rPr>
              <a:t> </a:t>
            </a:r>
            <a:r>
              <a:rPr lang="de-DE" sz="2400" b="1" dirty="0" err="1" smtClean="0">
                <a:solidFill>
                  <a:srgbClr val="002060"/>
                </a:solidFill>
                <a:latin typeface="Calibri" pitchFamily="34" charset="0"/>
                <a:cs typeface="Calibri" pitchFamily="34" charset="0"/>
              </a:rPr>
              <a:t>problem</a:t>
            </a:r>
            <a:r>
              <a:rPr lang="de-DE" sz="2400" b="1" dirty="0" smtClean="0">
                <a:solidFill>
                  <a:srgbClr val="002060"/>
                </a:solidFill>
                <a:latin typeface="Calibri" pitchFamily="34" charset="0"/>
                <a:cs typeface="Calibri" pitchFamily="34" charset="0"/>
              </a:rPr>
              <a:t> </a:t>
            </a:r>
            <a:br>
              <a:rPr lang="de-DE" sz="2400" b="1" dirty="0" smtClean="0">
                <a:solidFill>
                  <a:srgbClr val="002060"/>
                </a:solidFill>
                <a:latin typeface="Calibri" pitchFamily="34" charset="0"/>
                <a:cs typeface="Calibri" pitchFamily="34" charset="0"/>
              </a:rPr>
            </a:br>
            <a:r>
              <a:rPr lang="de-DE" sz="2400" b="1" dirty="0" err="1" smtClean="0">
                <a:solidFill>
                  <a:srgbClr val="002060"/>
                </a:solidFill>
                <a:latin typeface="Calibri" pitchFamily="34" charset="0"/>
                <a:cs typeface="Calibri" pitchFamily="34" charset="0"/>
              </a:rPr>
              <a:t>based</a:t>
            </a:r>
            <a:r>
              <a:rPr lang="de-DE" sz="2400" b="1" dirty="0" smtClean="0">
                <a:solidFill>
                  <a:srgbClr val="002060"/>
                </a:solidFill>
                <a:latin typeface="Calibri" pitchFamily="34" charset="0"/>
                <a:cs typeface="Calibri" pitchFamily="34" charset="0"/>
              </a:rPr>
              <a:t> on </a:t>
            </a:r>
            <a:r>
              <a:rPr lang="de-DE" sz="2400" b="1" dirty="0" err="1" smtClean="0">
                <a:solidFill>
                  <a:srgbClr val="002060"/>
                </a:solidFill>
                <a:latin typeface="Calibri" pitchFamily="34" charset="0"/>
                <a:cs typeface="Calibri" pitchFamily="34" charset="0"/>
              </a:rPr>
              <a:t>two</a:t>
            </a:r>
            <a:r>
              <a:rPr lang="de-DE" sz="2400" b="1" dirty="0" smtClean="0">
                <a:solidFill>
                  <a:srgbClr val="002060"/>
                </a:solidFill>
                <a:latin typeface="Calibri" pitchFamily="34" charset="0"/>
                <a:cs typeface="Calibri" pitchFamily="34" charset="0"/>
              </a:rPr>
              <a:t> different </a:t>
            </a:r>
            <a:r>
              <a:rPr lang="de-DE" sz="2400" b="1" dirty="0" err="1" smtClean="0">
                <a:solidFill>
                  <a:srgbClr val="002060"/>
                </a:solidFill>
                <a:latin typeface="Calibri" pitchFamily="34" charset="0"/>
                <a:cs typeface="Calibri" pitchFamily="34" charset="0"/>
              </a:rPr>
              <a:t>ethical</a:t>
            </a:r>
            <a:r>
              <a:rPr lang="de-DE" sz="2400" b="1" dirty="0" smtClean="0">
                <a:solidFill>
                  <a:srgbClr val="002060"/>
                </a:solidFill>
                <a:latin typeface="Calibri" pitchFamily="34" charset="0"/>
                <a:cs typeface="Calibri" pitchFamily="34" charset="0"/>
              </a:rPr>
              <a:t> </a:t>
            </a:r>
            <a:r>
              <a:rPr lang="de-DE" sz="2400" b="1" dirty="0" err="1" smtClean="0">
                <a:solidFill>
                  <a:srgbClr val="002060"/>
                </a:solidFill>
                <a:latin typeface="Calibri" pitchFamily="34" charset="0"/>
                <a:cs typeface="Calibri" pitchFamily="34" charset="0"/>
              </a:rPr>
              <a:t>theories</a:t>
            </a:r>
            <a:r>
              <a:rPr lang="de-DE" sz="2400" b="1" dirty="0" smtClean="0">
                <a:solidFill>
                  <a:srgbClr val="002060"/>
                </a:solidFill>
                <a:latin typeface="Calibri" pitchFamily="34" charset="0"/>
                <a:cs typeface="Calibri" pitchFamily="34" charset="0"/>
              </a:rPr>
              <a:t/>
            </a:r>
            <a:br>
              <a:rPr lang="de-DE" sz="2400" b="1" dirty="0" smtClean="0">
                <a:solidFill>
                  <a:srgbClr val="002060"/>
                </a:solidFill>
                <a:latin typeface="Calibri" pitchFamily="34" charset="0"/>
                <a:cs typeface="Calibri" pitchFamily="34" charset="0"/>
              </a:rPr>
            </a:br>
            <a:endParaRPr lang="de-DE" sz="2400" b="1" dirty="0" smtClean="0">
              <a:solidFill>
                <a:srgbClr val="002060"/>
              </a:solidFill>
              <a:latin typeface="Calibri" pitchFamily="34" charset="0"/>
              <a:cs typeface="Calibri" pitchFamily="34" charset="0"/>
            </a:endParaRPr>
          </a:p>
          <a:p>
            <a:pPr algn="ctr"/>
            <a:r>
              <a:rPr lang="de-DE" sz="2400" b="1" dirty="0" err="1" smtClean="0">
                <a:solidFill>
                  <a:srgbClr val="002060"/>
                </a:solidFill>
                <a:latin typeface="Calibri" pitchFamily="34" charset="0"/>
                <a:cs typeface="Calibri" pitchFamily="34" charset="0"/>
              </a:rPr>
              <a:t>are</a:t>
            </a:r>
            <a:r>
              <a:rPr lang="de-DE" sz="2400" b="1" dirty="0" smtClean="0">
                <a:solidFill>
                  <a:srgbClr val="002060"/>
                </a:solidFill>
                <a:latin typeface="Calibri" pitchFamily="34" charset="0"/>
                <a:cs typeface="Calibri" pitchFamily="34" charset="0"/>
              </a:rPr>
              <a:t> different </a:t>
            </a:r>
            <a:r>
              <a:rPr lang="de-DE" sz="2400" b="1" dirty="0" err="1" smtClean="0">
                <a:solidFill>
                  <a:srgbClr val="002060"/>
                </a:solidFill>
                <a:latin typeface="Calibri" pitchFamily="34" charset="0"/>
                <a:cs typeface="Calibri" pitchFamily="34" charset="0"/>
              </a:rPr>
              <a:t>or</a:t>
            </a:r>
            <a:r>
              <a:rPr lang="de-DE" sz="2400" b="1" dirty="0" smtClean="0">
                <a:solidFill>
                  <a:srgbClr val="002060"/>
                </a:solidFill>
                <a:latin typeface="Calibri" pitchFamily="34" charset="0"/>
                <a:cs typeface="Calibri" pitchFamily="34" charset="0"/>
              </a:rPr>
              <a:t> </a:t>
            </a:r>
            <a:r>
              <a:rPr lang="de-DE" sz="2400" b="1" dirty="0" err="1" smtClean="0">
                <a:solidFill>
                  <a:srgbClr val="002060"/>
                </a:solidFill>
                <a:latin typeface="Calibri" pitchFamily="34" charset="0"/>
                <a:cs typeface="Calibri" pitchFamily="34" charset="0"/>
              </a:rPr>
              <a:t>even</a:t>
            </a:r>
            <a:r>
              <a:rPr lang="de-DE" sz="2400" b="1" dirty="0" smtClean="0">
                <a:solidFill>
                  <a:srgbClr val="002060"/>
                </a:solidFill>
                <a:latin typeface="Calibri" pitchFamily="34" charset="0"/>
                <a:cs typeface="Calibri" pitchFamily="34" charset="0"/>
              </a:rPr>
              <a:t> </a:t>
            </a:r>
            <a:r>
              <a:rPr lang="de-DE" sz="2400" b="1" dirty="0" err="1" smtClean="0">
                <a:solidFill>
                  <a:srgbClr val="002060"/>
                </a:solidFill>
                <a:latin typeface="Calibri" pitchFamily="34" charset="0"/>
                <a:cs typeface="Calibri" pitchFamily="34" charset="0"/>
              </a:rPr>
              <a:t>contradictory</a:t>
            </a:r>
            <a:endParaRPr lang="de-DE" sz="2400" b="1" dirty="0" smtClean="0">
              <a:solidFill>
                <a:srgbClr val="002060"/>
              </a:solidFill>
              <a:latin typeface="Calibri" pitchFamily="34" charset="0"/>
              <a:cs typeface="Calibri" pitchFamily="34" charset="0"/>
            </a:endParaRPr>
          </a:p>
          <a:p>
            <a:pPr algn="ctr"/>
            <a:r>
              <a:rPr lang="de-DE" sz="2400" b="1" dirty="0" smtClean="0">
                <a:solidFill>
                  <a:srgbClr val="002060"/>
                </a:solidFill>
                <a:latin typeface="Calibri" pitchFamily="34" charset="0"/>
                <a:cs typeface="Calibri" pitchFamily="34" charset="0"/>
              </a:rPr>
              <a:t/>
            </a:r>
            <a:br>
              <a:rPr lang="de-DE" sz="2400" b="1" dirty="0" smtClean="0">
                <a:solidFill>
                  <a:srgbClr val="002060"/>
                </a:solidFill>
                <a:latin typeface="Calibri" pitchFamily="34" charset="0"/>
                <a:cs typeface="Calibri" pitchFamily="34" charset="0"/>
              </a:rPr>
            </a:br>
            <a:r>
              <a:rPr lang="de-DE" sz="2400" b="1" dirty="0" smtClean="0">
                <a:solidFill>
                  <a:srgbClr val="002060"/>
                </a:solidFill>
                <a:latin typeface="Calibri" pitchFamily="34" charset="0"/>
                <a:cs typeface="Calibri" pitchFamily="34" charset="0"/>
              </a:rPr>
              <a:t/>
            </a:r>
            <a:br>
              <a:rPr lang="de-DE" sz="2400" b="1" dirty="0" smtClean="0">
                <a:solidFill>
                  <a:srgbClr val="002060"/>
                </a:solidFill>
                <a:latin typeface="Calibri" pitchFamily="34" charset="0"/>
                <a:cs typeface="Calibri" pitchFamily="34" charset="0"/>
              </a:rPr>
            </a:br>
            <a:r>
              <a:rPr lang="de-DE" sz="2400" b="1" dirty="0" smtClean="0">
                <a:solidFill>
                  <a:srgbClr val="002060"/>
                </a:solidFill>
                <a:latin typeface="Calibri" pitchFamily="34" charset="0"/>
                <a:cs typeface="Calibri" pitchFamily="34" charset="0"/>
              </a:rPr>
              <a:t>								</a:t>
            </a:r>
            <a:endParaRPr lang="de-DE" sz="2400" b="1" dirty="0">
              <a:solidFill>
                <a:srgbClr val="002060"/>
              </a:solidFill>
              <a:latin typeface="Calibri" pitchFamily="34" charset="0"/>
              <a:cs typeface="Calibri" pitchFamily="34" charset="0"/>
            </a:endParaRPr>
          </a:p>
        </p:txBody>
      </p:sp>
      <p:grpSp>
        <p:nvGrpSpPr>
          <p:cNvPr id="6" name="Gruppieren 5"/>
          <p:cNvGrpSpPr/>
          <p:nvPr/>
        </p:nvGrpSpPr>
        <p:grpSpPr>
          <a:xfrm>
            <a:off x="539552" y="4005064"/>
            <a:ext cx="7488832" cy="2734563"/>
            <a:chOff x="539552" y="4005064"/>
            <a:chExt cx="7488832" cy="2734563"/>
          </a:xfrm>
        </p:grpSpPr>
        <p:pic>
          <p:nvPicPr>
            <p:cNvPr id="47105" name="Picture 1"/>
            <p:cNvPicPr>
              <a:picLocks noChangeAspect="1" noChangeArrowheads="1"/>
            </p:cNvPicPr>
            <p:nvPr/>
          </p:nvPicPr>
          <p:blipFill>
            <a:blip r:embed="rId3" cstate="print"/>
            <a:srcRect/>
            <a:stretch>
              <a:fillRect/>
            </a:stretch>
          </p:blipFill>
          <p:spPr bwMode="auto">
            <a:xfrm>
              <a:off x="539552" y="4005064"/>
              <a:ext cx="6542087" cy="2085975"/>
            </a:xfrm>
            <a:prstGeom prst="rect">
              <a:avLst/>
            </a:prstGeom>
            <a:noFill/>
            <a:ln w="9525">
              <a:noFill/>
              <a:miter lim="800000"/>
              <a:headEnd/>
              <a:tailEnd/>
            </a:ln>
          </p:spPr>
        </p:pic>
        <p:sp>
          <p:nvSpPr>
            <p:cNvPr id="5" name="Textfeld 4"/>
            <p:cNvSpPr txBox="1"/>
            <p:nvPr/>
          </p:nvSpPr>
          <p:spPr>
            <a:xfrm>
              <a:off x="611560" y="6093296"/>
              <a:ext cx="7416824" cy="646331"/>
            </a:xfrm>
            <a:prstGeom prst="rect">
              <a:avLst/>
            </a:prstGeom>
            <a:noFill/>
          </p:spPr>
          <p:txBody>
            <a:bodyPr wrap="square" rtlCol="0">
              <a:spAutoFit/>
            </a:bodyPr>
            <a:lstStyle/>
            <a:p>
              <a:r>
                <a:rPr lang="en-US" dirty="0" smtClean="0"/>
                <a:t>http://freiheitundoptimismus.wordpress.com/2012/11/12/ein-moralisches-dilemma/</a:t>
              </a:r>
              <a:endParaRPr lang="en-US" dirty="0"/>
            </a:p>
          </p:txBody>
        </p:sp>
      </p:grpSp>
      <p:sp>
        <p:nvSpPr>
          <p:cNvPr id="7" name="Textfeld 6"/>
          <p:cNvSpPr txBox="1"/>
          <p:nvPr/>
        </p:nvSpPr>
        <p:spPr>
          <a:xfrm>
            <a:off x="7956376" y="3717032"/>
            <a:ext cx="792088" cy="523220"/>
          </a:xfrm>
          <a:prstGeom prst="rect">
            <a:avLst/>
          </a:prstGeom>
          <a:noFill/>
        </p:spPr>
        <p:txBody>
          <a:bodyPr wrap="square" rtlCol="0">
            <a:spAutoFit/>
          </a:bodyPr>
          <a:lstStyle/>
          <a:p>
            <a:pPr algn="ctr"/>
            <a:r>
              <a:rPr lang="en-US" sz="2800" b="1" dirty="0" smtClean="0"/>
              <a:t>or</a:t>
            </a:r>
            <a:endParaRPr lang="en-US" sz="28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Textfeld 13"/>
          <p:cNvSpPr txBox="1">
            <a:spLocks noChangeArrowheads="1"/>
          </p:cNvSpPr>
          <p:nvPr/>
        </p:nvSpPr>
        <p:spPr bwMode="auto">
          <a:xfrm>
            <a:off x="2051720" y="476672"/>
            <a:ext cx="4800600" cy="523220"/>
          </a:xfrm>
          <a:prstGeom prst="rect">
            <a:avLst/>
          </a:prstGeom>
          <a:solidFill>
            <a:schemeClr val="bg1"/>
          </a:solidFill>
          <a:ln w="9525">
            <a:noFill/>
            <a:miter lim="800000"/>
            <a:headEnd/>
            <a:tailEnd/>
          </a:ln>
        </p:spPr>
        <p:txBody>
          <a:bodyPr>
            <a:spAutoFit/>
          </a:bodyPr>
          <a:lstStyle/>
          <a:p>
            <a:pPr algn="ctr"/>
            <a:r>
              <a:rPr lang="de-DE" sz="2800" b="1" dirty="0" err="1" smtClean="0">
                <a:solidFill>
                  <a:srgbClr val="002060"/>
                </a:solidFill>
                <a:latin typeface="Calibri" pitchFamily="34" charset="0"/>
                <a:cs typeface="Calibri" pitchFamily="34" charset="0"/>
              </a:rPr>
              <a:t>What</a:t>
            </a:r>
            <a:r>
              <a:rPr lang="de-DE" sz="2800" b="1" dirty="0" smtClean="0">
                <a:solidFill>
                  <a:srgbClr val="002060"/>
                </a:solidFill>
                <a:latin typeface="Calibri" pitchFamily="34" charset="0"/>
                <a:cs typeface="Calibri" pitchFamily="34" charset="0"/>
              </a:rPr>
              <a:t> </a:t>
            </a:r>
            <a:r>
              <a:rPr lang="de-DE" sz="2800" b="1" dirty="0" err="1" smtClean="0">
                <a:solidFill>
                  <a:srgbClr val="002060"/>
                </a:solidFill>
                <a:latin typeface="Calibri" pitchFamily="34" charset="0"/>
                <a:cs typeface="Calibri" pitchFamily="34" charset="0"/>
              </a:rPr>
              <a:t>is</a:t>
            </a:r>
            <a:r>
              <a:rPr lang="de-DE" sz="2800" b="1" dirty="0" smtClean="0">
                <a:solidFill>
                  <a:srgbClr val="002060"/>
                </a:solidFill>
                <a:latin typeface="Calibri" pitchFamily="34" charset="0"/>
                <a:cs typeface="Calibri" pitchFamily="34" charset="0"/>
              </a:rPr>
              <a:t> an </a:t>
            </a:r>
            <a:r>
              <a:rPr lang="de-DE" sz="2800" b="1" dirty="0" err="1" smtClean="0">
                <a:solidFill>
                  <a:srgbClr val="002060"/>
                </a:solidFill>
                <a:latin typeface="Calibri" pitchFamily="34" charset="0"/>
                <a:cs typeface="Calibri" pitchFamily="34" charset="0"/>
              </a:rPr>
              <a:t>ethical</a:t>
            </a:r>
            <a:r>
              <a:rPr lang="de-DE" sz="2800" b="1" dirty="0" smtClean="0">
                <a:solidFill>
                  <a:srgbClr val="002060"/>
                </a:solidFill>
                <a:latin typeface="Calibri" pitchFamily="34" charset="0"/>
                <a:cs typeface="Calibri" pitchFamily="34" charset="0"/>
              </a:rPr>
              <a:t> </a:t>
            </a:r>
            <a:r>
              <a:rPr lang="de-DE" sz="2800" b="1" dirty="0" err="1" smtClean="0">
                <a:solidFill>
                  <a:srgbClr val="002060"/>
                </a:solidFill>
                <a:latin typeface="Calibri" pitchFamily="34" charset="0"/>
                <a:cs typeface="Calibri" pitchFamily="34" charset="0"/>
              </a:rPr>
              <a:t>dilemma</a:t>
            </a:r>
            <a:r>
              <a:rPr lang="de-DE" sz="2800" b="1" dirty="0" smtClean="0">
                <a:solidFill>
                  <a:srgbClr val="002060"/>
                </a:solidFill>
                <a:latin typeface="Calibri" pitchFamily="34" charset="0"/>
                <a:cs typeface="Calibri" pitchFamily="34" charset="0"/>
              </a:rPr>
              <a:t>?</a:t>
            </a:r>
            <a:endParaRPr lang="de-DE" sz="2800" b="1" dirty="0">
              <a:solidFill>
                <a:srgbClr val="002060"/>
              </a:solidFill>
              <a:latin typeface="Calibri" pitchFamily="34" charset="0"/>
              <a:cs typeface="Calibri" pitchFamily="34" charset="0"/>
            </a:endParaRPr>
          </a:p>
        </p:txBody>
      </p:sp>
      <p:sp>
        <p:nvSpPr>
          <p:cNvPr id="12" name="Textfeld 13"/>
          <p:cNvSpPr txBox="1">
            <a:spLocks noChangeArrowheads="1"/>
          </p:cNvSpPr>
          <p:nvPr/>
        </p:nvSpPr>
        <p:spPr bwMode="auto">
          <a:xfrm>
            <a:off x="539552" y="1280949"/>
            <a:ext cx="7776864" cy="4893647"/>
          </a:xfrm>
          <a:prstGeom prst="rect">
            <a:avLst/>
          </a:prstGeom>
          <a:solidFill>
            <a:schemeClr val="bg1"/>
          </a:solidFill>
          <a:ln w="9525">
            <a:noFill/>
            <a:miter lim="800000"/>
            <a:headEnd/>
            <a:tailEnd/>
          </a:ln>
        </p:spPr>
        <p:txBody>
          <a:bodyPr wrap="square">
            <a:spAutoFit/>
          </a:bodyPr>
          <a:lstStyle/>
          <a:p>
            <a:pPr algn="ctr"/>
            <a:r>
              <a:rPr lang="de-DE" sz="2400" b="1" dirty="0" smtClean="0">
                <a:solidFill>
                  <a:srgbClr val="002060"/>
                </a:solidFill>
                <a:latin typeface="Calibri" pitchFamily="34" charset="0"/>
                <a:cs typeface="Calibri" pitchFamily="34" charset="0"/>
              </a:rPr>
              <a:t>a </a:t>
            </a:r>
            <a:r>
              <a:rPr lang="de-DE" sz="2400" b="1" dirty="0" err="1" smtClean="0">
                <a:solidFill>
                  <a:srgbClr val="002060"/>
                </a:solidFill>
                <a:latin typeface="Calibri" pitchFamily="34" charset="0"/>
                <a:cs typeface="Calibri" pitchFamily="34" charset="0"/>
              </a:rPr>
              <a:t>problematic</a:t>
            </a:r>
            <a:r>
              <a:rPr lang="de-DE" sz="2400" b="1" dirty="0" smtClean="0">
                <a:solidFill>
                  <a:srgbClr val="002060"/>
                </a:solidFill>
                <a:latin typeface="Calibri" pitchFamily="34" charset="0"/>
                <a:cs typeface="Calibri" pitchFamily="34" charset="0"/>
              </a:rPr>
              <a:t>  </a:t>
            </a:r>
            <a:r>
              <a:rPr lang="de-DE" sz="2400" b="1" dirty="0" err="1" smtClean="0">
                <a:solidFill>
                  <a:srgbClr val="002060"/>
                </a:solidFill>
                <a:latin typeface="Calibri" pitchFamily="34" charset="0"/>
                <a:cs typeface="Calibri" pitchFamily="34" charset="0"/>
              </a:rPr>
              <a:t>situation</a:t>
            </a:r>
            <a:r>
              <a:rPr lang="de-DE" sz="2400" b="1" dirty="0" smtClean="0">
                <a:solidFill>
                  <a:srgbClr val="002060"/>
                </a:solidFill>
                <a:latin typeface="Calibri" pitchFamily="34" charset="0"/>
                <a:cs typeface="Calibri" pitchFamily="34" charset="0"/>
              </a:rPr>
              <a:t/>
            </a:r>
            <a:br>
              <a:rPr lang="de-DE" sz="2400" b="1" dirty="0" smtClean="0">
                <a:solidFill>
                  <a:srgbClr val="002060"/>
                </a:solidFill>
                <a:latin typeface="Calibri" pitchFamily="34" charset="0"/>
                <a:cs typeface="Calibri" pitchFamily="34" charset="0"/>
              </a:rPr>
            </a:br>
            <a:endParaRPr lang="de-DE" sz="2400" b="1" dirty="0" smtClean="0">
              <a:solidFill>
                <a:srgbClr val="002060"/>
              </a:solidFill>
              <a:latin typeface="Calibri" pitchFamily="34" charset="0"/>
              <a:cs typeface="Calibri" pitchFamily="34" charset="0"/>
            </a:endParaRPr>
          </a:p>
          <a:p>
            <a:pPr algn="ctr"/>
            <a:r>
              <a:rPr lang="de-DE" sz="2400" b="1" dirty="0" smtClean="0">
                <a:solidFill>
                  <a:srgbClr val="002060"/>
                </a:solidFill>
                <a:latin typeface="Calibri" pitchFamily="34" charset="0"/>
                <a:cs typeface="Calibri" pitchFamily="34" charset="0"/>
              </a:rPr>
              <a:t/>
            </a:r>
            <a:br>
              <a:rPr lang="de-DE" sz="2400" b="1" dirty="0" smtClean="0">
                <a:solidFill>
                  <a:srgbClr val="002060"/>
                </a:solidFill>
                <a:latin typeface="Calibri" pitchFamily="34" charset="0"/>
                <a:cs typeface="Calibri" pitchFamily="34" charset="0"/>
              </a:rPr>
            </a:br>
            <a:r>
              <a:rPr lang="de-DE" sz="2400" b="1" dirty="0" err="1" smtClean="0">
                <a:solidFill>
                  <a:srgbClr val="002060"/>
                </a:solidFill>
                <a:latin typeface="Calibri" pitchFamily="34" charset="0"/>
                <a:cs typeface="Calibri" pitchFamily="34" charset="0"/>
              </a:rPr>
              <a:t>where</a:t>
            </a:r>
            <a:r>
              <a:rPr lang="de-DE" sz="2400" b="1" dirty="0" smtClean="0">
                <a:solidFill>
                  <a:srgbClr val="002060"/>
                </a:solidFill>
                <a:latin typeface="Calibri" pitchFamily="34" charset="0"/>
                <a:cs typeface="Calibri" pitchFamily="34" charset="0"/>
              </a:rPr>
              <a:t>	</a:t>
            </a:r>
            <a:r>
              <a:rPr lang="de-DE" sz="2400" b="1" dirty="0" err="1" smtClean="0">
                <a:solidFill>
                  <a:srgbClr val="002060"/>
                </a:solidFill>
                <a:latin typeface="Calibri" pitchFamily="34" charset="0"/>
                <a:cs typeface="Calibri" pitchFamily="34" charset="0"/>
              </a:rPr>
              <a:t>two</a:t>
            </a:r>
            <a:r>
              <a:rPr lang="de-DE" sz="2400" b="1" dirty="0" smtClean="0">
                <a:solidFill>
                  <a:srgbClr val="002060"/>
                </a:solidFill>
                <a:latin typeface="Calibri" pitchFamily="34" charset="0"/>
                <a:cs typeface="Calibri" pitchFamily="34" charset="0"/>
              </a:rPr>
              <a:t> </a:t>
            </a:r>
            <a:r>
              <a:rPr lang="de-DE" sz="2400" b="1" dirty="0" err="1" smtClean="0">
                <a:solidFill>
                  <a:srgbClr val="002060"/>
                </a:solidFill>
                <a:latin typeface="Calibri" pitchFamily="34" charset="0"/>
                <a:cs typeface="Calibri" pitchFamily="34" charset="0"/>
              </a:rPr>
              <a:t>solutions</a:t>
            </a:r>
            <a:r>
              <a:rPr lang="de-DE" sz="2400" b="1" dirty="0" smtClean="0">
                <a:solidFill>
                  <a:srgbClr val="002060"/>
                </a:solidFill>
                <a:latin typeface="Calibri" pitchFamily="34" charset="0"/>
                <a:cs typeface="Calibri" pitchFamily="34" charset="0"/>
              </a:rPr>
              <a:t> (a) </a:t>
            </a:r>
            <a:r>
              <a:rPr lang="de-DE" sz="2400" b="1" dirty="0" err="1" smtClean="0">
                <a:solidFill>
                  <a:srgbClr val="002060"/>
                </a:solidFill>
                <a:latin typeface="Calibri" pitchFamily="34" charset="0"/>
                <a:cs typeface="Calibri" pitchFamily="34" charset="0"/>
              </a:rPr>
              <a:t>and</a:t>
            </a:r>
            <a:r>
              <a:rPr lang="de-DE" sz="2400" b="1" dirty="0" smtClean="0">
                <a:solidFill>
                  <a:srgbClr val="002060"/>
                </a:solidFill>
                <a:latin typeface="Calibri" pitchFamily="34" charset="0"/>
                <a:cs typeface="Calibri" pitchFamily="34" charset="0"/>
              </a:rPr>
              <a:t> (b) </a:t>
            </a:r>
            <a:r>
              <a:rPr lang="de-DE" sz="2400" b="1" dirty="0" err="1" smtClean="0">
                <a:solidFill>
                  <a:srgbClr val="002060"/>
                </a:solidFill>
                <a:latin typeface="Calibri" pitchFamily="34" charset="0"/>
                <a:cs typeface="Calibri" pitchFamily="34" charset="0"/>
              </a:rPr>
              <a:t>to</a:t>
            </a:r>
            <a:r>
              <a:rPr lang="de-DE" sz="2400" b="1" dirty="0" smtClean="0">
                <a:solidFill>
                  <a:srgbClr val="002060"/>
                </a:solidFill>
                <a:latin typeface="Calibri" pitchFamily="34" charset="0"/>
                <a:cs typeface="Calibri" pitchFamily="34" charset="0"/>
              </a:rPr>
              <a:t> a </a:t>
            </a:r>
            <a:r>
              <a:rPr lang="de-DE" sz="2400" b="1" dirty="0" err="1" smtClean="0">
                <a:solidFill>
                  <a:srgbClr val="002060"/>
                </a:solidFill>
                <a:latin typeface="Calibri" pitchFamily="34" charset="0"/>
                <a:cs typeface="Calibri" pitchFamily="34" charset="0"/>
              </a:rPr>
              <a:t>given</a:t>
            </a:r>
            <a:r>
              <a:rPr lang="de-DE" sz="2400" b="1" dirty="0" smtClean="0">
                <a:solidFill>
                  <a:srgbClr val="002060"/>
                </a:solidFill>
                <a:latin typeface="Calibri" pitchFamily="34" charset="0"/>
                <a:cs typeface="Calibri" pitchFamily="34" charset="0"/>
              </a:rPr>
              <a:t> </a:t>
            </a:r>
            <a:r>
              <a:rPr lang="de-DE" sz="2400" b="1" dirty="0" err="1" smtClean="0">
                <a:solidFill>
                  <a:srgbClr val="002060"/>
                </a:solidFill>
                <a:latin typeface="Calibri" pitchFamily="34" charset="0"/>
                <a:cs typeface="Calibri" pitchFamily="34" charset="0"/>
              </a:rPr>
              <a:t>problem</a:t>
            </a:r>
            <a:r>
              <a:rPr lang="de-DE" sz="2400" b="1" dirty="0" smtClean="0">
                <a:solidFill>
                  <a:srgbClr val="002060"/>
                </a:solidFill>
                <a:latin typeface="Calibri" pitchFamily="34" charset="0"/>
                <a:cs typeface="Calibri" pitchFamily="34" charset="0"/>
              </a:rPr>
              <a:t> </a:t>
            </a:r>
          </a:p>
          <a:p>
            <a:pPr algn="ctr"/>
            <a:r>
              <a:rPr lang="de-DE" sz="2400" b="1" dirty="0" smtClean="0">
                <a:solidFill>
                  <a:srgbClr val="002060"/>
                </a:solidFill>
                <a:latin typeface="Calibri" pitchFamily="34" charset="0"/>
                <a:cs typeface="Calibri" pitchFamily="34" charset="0"/>
              </a:rPr>
              <a:t/>
            </a:r>
            <a:br>
              <a:rPr lang="de-DE" sz="2400" b="1" dirty="0" smtClean="0">
                <a:solidFill>
                  <a:srgbClr val="002060"/>
                </a:solidFill>
                <a:latin typeface="Calibri" pitchFamily="34" charset="0"/>
                <a:cs typeface="Calibri" pitchFamily="34" charset="0"/>
              </a:rPr>
            </a:br>
            <a:r>
              <a:rPr lang="de-DE" sz="2400" b="1" dirty="0" err="1" smtClean="0">
                <a:solidFill>
                  <a:srgbClr val="002060"/>
                </a:solidFill>
                <a:latin typeface="Calibri" pitchFamily="34" charset="0"/>
                <a:cs typeface="Calibri" pitchFamily="34" charset="0"/>
              </a:rPr>
              <a:t>are</a:t>
            </a:r>
            <a:r>
              <a:rPr lang="de-DE" sz="2400" b="1" dirty="0" smtClean="0">
                <a:solidFill>
                  <a:srgbClr val="002060"/>
                </a:solidFill>
                <a:latin typeface="Calibri" pitchFamily="34" charset="0"/>
                <a:cs typeface="Calibri" pitchFamily="34" charset="0"/>
              </a:rPr>
              <a:t> </a:t>
            </a:r>
            <a:r>
              <a:rPr lang="de-DE" sz="2400" b="1" dirty="0" err="1" smtClean="0">
                <a:solidFill>
                  <a:srgbClr val="002060"/>
                </a:solidFill>
                <a:latin typeface="Calibri" pitchFamily="34" charset="0"/>
                <a:cs typeface="Calibri" pitchFamily="34" charset="0"/>
              </a:rPr>
              <a:t>both</a:t>
            </a:r>
            <a:r>
              <a:rPr lang="de-DE" sz="2400" b="1" dirty="0" smtClean="0">
                <a:solidFill>
                  <a:srgbClr val="002060"/>
                </a:solidFill>
                <a:latin typeface="Calibri" pitchFamily="34" charset="0"/>
                <a:cs typeface="Calibri" pitchFamily="34" charset="0"/>
              </a:rPr>
              <a:t> </a:t>
            </a:r>
            <a:r>
              <a:rPr lang="de-DE" sz="2400" b="1" dirty="0" err="1" smtClean="0">
                <a:solidFill>
                  <a:srgbClr val="002060"/>
                </a:solidFill>
                <a:latin typeface="Calibri" pitchFamily="34" charset="0"/>
                <a:cs typeface="Calibri" pitchFamily="34" charset="0"/>
              </a:rPr>
              <a:t>ethically</a:t>
            </a:r>
            <a:r>
              <a:rPr lang="de-DE" sz="2400" b="1" dirty="0" smtClean="0">
                <a:solidFill>
                  <a:srgbClr val="002060"/>
                </a:solidFill>
                <a:latin typeface="Calibri" pitchFamily="34" charset="0"/>
                <a:cs typeface="Calibri" pitchFamily="34" charset="0"/>
              </a:rPr>
              <a:t> </a:t>
            </a:r>
            <a:r>
              <a:rPr lang="de-DE" sz="2400" b="1" dirty="0" err="1" smtClean="0">
                <a:solidFill>
                  <a:srgbClr val="002060"/>
                </a:solidFill>
                <a:latin typeface="Calibri" pitchFamily="34" charset="0"/>
                <a:cs typeface="Calibri" pitchFamily="34" charset="0"/>
              </a:rPr>
              <a:t>demanded</a:t>
            </a:r>
            <a:endParaRPr lang="de-DE" sz="2400" b="1" dirty="0" smtClean="0">
              <a:solidFill>
                <a:srgbClr val="002060"/>
              </a:solidFill>
              <a:latin typeface="Calibri" pitchFamily="34" charset="0"/>
              <a:cs typeface="Calibri" pitchFamily="34" charset="0"/>
            </a:endParaRPr>
          </a:p>
          <a:p>
            <a:pPr algn="ctr"/>
            <a:r>
              <a:rPr lang="de-DE" sz="2400" b="1" dirty="0" smtClean="0">
                <a:solidFill>
                  <a:srgbClr val="002060"/>
                </a:solidFill>
                <a:latin typeface="Calibri" pitchFamily="34" charset="0"/>
                <a:cs typeface="Calibri" pitchFamily="34" charset="0"/>
              </a:rPr>
              <a:t>but </a:t>
            </a:r>
            <a:r>
              <a:rPr lang="de-DE" sz="2400" b="1" dirty="0" err="1" smtClean="0">
                <a:solidFill>
                  <a:srgbClr val="002060"/>
                </a:solidFill>
                <a:latin typeface="Calibri" pitchFamily="34" charset="0"/>
                <a:cs typeface="Calibri" pitchFamily="34" charset="0"/>
              </a:rPr>
              <a:t>only</a:t>
            </a:r>
            <a:r>
              <a:rPr lang="de-DE" sz="2400" b="1" dirty="0" smtClean="0">
                <a:solidFill>
                  <a:srgbClr val="002060"/>
                </a:solidFill>
                <a:latin typeface="Calibri" pitchFamily="34" charset="0"/>
                <a:cs typeface="Calibri" pitchFamily="34" charset="0"/>
              </a:rPr>
              <a:t> </a:t>
            </a:r>
            <a:r>
              <a:rPr lang="de-DE" sz="2400" b="1" dirty="0" err="1" smtClean="0">
                <a:solidFill>
                  <a:srgbClr val="002060"/>
                </a:solidFill>
                <a:latin typeface="Calibri" pitchFamily="34" charset="0"/>
                <a:cs typeface="Calibri" pitchFamily="34" charset="0"/>
              </a:rPr>
              <a:t>one</a:t>
            </a:r>
            <a:r>
              <a:rPr lang="de-DE" sz="2400" b="1" dirty="0" smtClean="0">
                <a:solidFill>
                  <a:srgbClr val="002060"/>
                </a:solidFill>
                <a:latin typeface="Calibri" pitchFamily="34" charset="0"/>
                <a:cs typeface="Calibri" pitchFamily="34" charset="0"/>
              </a:rPr>
              <a:t> </a:t>
            </a:r>
            <a:r>
              <a:rPr lang="de-DE" sz="2400" b="1" dirty="0" err="1" smtClean="0">
                <a:solidFill>
                  <a:srgbClr val="002060"/>
                </a:solidFill>
                <a:latin typeface="Calibri" pitchFamily="34" charset="0"/>
                <a:cs typeface="Calibri" pitchFamily="34" charset="0"/>
              </a:rPr>
              <a:t>can</a:t>
            </a:r>
            <a:r>
              <a:rPr lang="de-DE" sz="2400" b="1" dirty="0" smtClean="0">
                <a:solidFill>
                  <a:srgbClr val="002060"/>
                </a:solidFill>
                <a:latin typeface="Calibri" pitchFamily="34" charset="0"/>
                <a:cs typeface="Calibri" pitchFamily="34" charset="0"/>
              </a:rPr>
              <a:t> </a:t>
            </a:r>
            <a:r>
              <a:rPr lang="de-DE" sz="2400" b="1" dirty="0" err="1" smtClean="0">
                <a:solidFill>
                  <a:srgbClr val="002060"/>
                </a:solidFill>
                <a:latin typeface="Calibri" pitchFamily="34" charset="0"/>
                <a:cs typeface="Calibri" pitchFamily="34" charset="0"/>
              </a:rPr>
              <a:t>be</a:t>
            </a:r>
            <a:r>
              <a:rPr lang="de-DE" sz="2400" b="1" dirty="0" smtClean="0">
                <a:solidFill>
                  <a:srgbClr val="002060"/>
                </a:solidFill>
                <a:latin typeface="Calibri" pitchFamily="34" charset="0"/>
                <a:cs typeface="Calibri" pitchFamily="34" charset="0"/>
              </a:rPr>
              <a:t> </a:t>
            </a:r>
            <a:r>
              <a:rPr lang="de-DE" sz="2400" b="1" dirty="0" err="1" smtClean="0">
                <a:solidFill>
                  <a:srgbClr val="002060"/>
                </a:solidFill>
                <a:latin typeface="Calibri" pitchFamily="34" charset="0"/>
                <a:cs typeface="Calibri" pitchFamily="34" charset="0"/>
              </a:rPr>
              <a:t>carried</a:t>
            </a:r>
            <a:r>
              <a:rPr lang="de-DE" sz="2400" b="1" dirty="0" smtClean="0">
                <a:solidFill>
                  <a:srgbClr val="002060"/>
                </a:solidFill>
                <a:latin typeface="Calibri" pitchFamily="34" charset="0"/>
                <a:cs typeface="Calibri" pitchFamily="34" charset="0"/>
              </a:rPr>
              <a:t> out, not </a:t>
            </a:r>
            <a:r>
              <a:rPr lang="de-DE" sz="2400" b="1" dirty="0" err="1" smtClean="0">
                <a:solidFill>
                  <a:srgbClr val="002060"/>
                </a:solidFill>
                <a:latin typeface="Calibri" pitchFamily="34" charset="0"/>
                <a:cs typeface="Calibri" pitchFamily="34" charset="0"/>
              </a:rPr>
              <a:t>both</a:t>
            </a:r>
            <a:endParaRPr lang="de-DE" sz="2400" b="1" dirty="0" smtClean="0">
              <a:solidFill>
                <a:srgbClr val="002060"/>
              </a:solidFill>
              <a:latin typeface="Calibri" pitchFamily="34" charset="0"/>
              <a:cs typeface="Calibri" pitchFamily="34" charset="0"/>
            </a:endParaRPr>
          </a:p>
          <a:p>
            <a:pPr algn="ctr"/>
            <a:r>
              <a:rPr lang="de-DE" sz="2400" b="1" dirty="0" smtClean="0">
                <a:solidFill>
                  <a:srgbClr val="002060"/>
                </a:solidFill>
                <a:latin typeface="Calibri" pitchFamily="34" charset="0"/>
                <a:cs typeface="Calibri" pitchFamily="34" charset="0"/>
              </a:rPr>
              <a:t/>
            </a:r>
            <a:br>
              <a:rPr lang="de-DE" sz="2400" b="1" dirty="0" smtClean="0">
                <a:solidFill>
                  <a:srgbClr val="002060"/>
                </a:solidFill>
                <a:latin typeface="Calibri" pitchFamily="34" charset="0"/>
                <a:cs typeface="Calibri" pitchFamily="34" charset="0"/>
              </a:rPr>
            </a:br>
            <a:r>
              <a:rPr lang="de-DE" sz="2400" b="1" dirty="0" err="1" smtClean="0">
                <a:solidFill>
                  <a:srgbClr val="002060"/>
                </a:solidFill>
                <a:latin typeface="Calibri" pitchFamily="34" charset="0"/>
                <a:cs typeface="Calibri" pitchFamily="34" charset="0"/>
              </a:rPr>
              <a:t>whatever</a:t>
            </a:r>
            <a:r>
              <a:rPr lang="de-DE" sz="2400" b="1" dirty="0" smtClean="0">
                <a:solidFill>
                  <a:srgbClr val="002060"/>
                </a:solidFill>
                <a:latin typeface="Calibri" pitchFamily="34" charset="0"/>
                <a:cs typeface="Calibri" pitchFamily="34" charset="0"/>
              </a:rPr>
              <a:t> </a:t>
            </a:r>
            <a:r>
              <a:rPr lang="de-DE" sz="2400" b="1" dirty="0" err="1" smtClean="0">
                <a:solidFill>
                  <a:srgbClr val="002060"/>
                </a:solidFill>
                <a:latin typeface="Calibri" pitchFamily="34" charset="0"/>
                <a:cs typeface="Calibri" pitchFamily="34" charset="0"/>
              </a:rPr>
              <a:t>one</a:t>
            </a:r>
            <a:r>
              <a:rPr lang="de-DE" sz="2400" b="1" dirty="0" smtClean="0">
                <a:solidFill>
                  <a:srgbClr val="002060"/>
                </a:solidFill>
                <a:latin typeface="Calibri" pitchFamily="34" charset="0"/>
                <a:cs typeface="Calibri" pitchFamily="34" charset="0"/>
              </a:rPr>
              <a:t> </a:t>
            </a:r>
            <a:r>
              <a:rPr lang="de-DE" sz="2400" b="1" dirty="0" err="1" smtClean="0">
                <a:solidFill>
                  <a:srgbClr val="002060"/>
                </a:solidFill>
                <a:latin typeface="Calibri" pitchFamily="34" charset="0"/>
                <a:cs typeface="Calibri" pitchFamily="34" charset="0"/>
              </a:rPr>
              <a:t>does</a:t>
            </a:r>
            <a:r>
              <a:rPr lang="de-DE" sz="2400" b="1" dirty="0" smtClean="0">
                <a:solidFill>
                  <a:srgbClr val="002060"/>
                </a:solidFill>
                <a:latin typeface="Calibri" pitchFamily="34" charset="0"/>
                <a:cs typeface="Calibri" pitchFamily="34" charset="0"/>
              </a:rPr>
              <a:t>: </a:t>
            </a:r>
            <a:br>
              <a:rPr lang="de-DE" sz="2400" b="1" dirty="0" smtClean="0">
                <a:solidFill>
                  <a:srgbClr val="002060"/>
                </a:solidFill>
                <a:latin typeface="Calibri" pitchFamily="34" charset="0"/>
                <a:cs typeface="Calibri" pitchFamily="34" charset="0"/>
              </a:rPr>
            </a:br>
            <a:r>
              <a:rPr lang="de-DE" sz="2400" b="1" dirty="0" err="1" smtClean="0">
                <a:solidFill>
                  <a:srgbClr val="002060"/>
                </a:solidFill>
                <a:latin typeface="Calibri" pitchFamily="34" charset="0"/>
                <a:cs typeface="Calibri" pitchFamily="34" charset="0"/>
              </a:rPr>
              <a:t>doing</a:t>
            </a:r>
            <a:r>
              <a:rPr lang="de-DE" sz="2400" b="1" dirty="0" smtClean="0">
                <a:solidFill>
                  <a:srgbClr val="002060"/>
                </a:solidFill>
                <a:latin typeface="Calibri" pitchFamily="34" charset="0"/>
                <a:cs typeface="Calibri" pitchFamily="34" charset="0"/>
              </a:rPr>
              <a:t> </a:t>
            </a:r>
            <a:r>
              <a:rPr lang="de-DE" sz="2400" b="1" dirty="0" err="1" smtClean="0">
                <a:solidFill>
                  <a:srgbClr val="002060"/>
                </a:solidFill>
                <a:latin typeface="Calibri" pitchFamily="34" charset="0"/>
                <a:cs typeface="Calibri" pitchFamily="34" charset="0"/>
              </a:rPr>
              <a:t>what</a:t>
            </a:r>
            <a:r>
              <a:rPr lang="de-DE" sz="2400" b="1" dirty="0" smtClean="0">
                <a:solidFill>
                  <a:srgbClr val="002060"/>
                </a:solidFill>
                <a:latin typeface="Calibri" pitchFamily="34" charset="0"/>
                <a:cs typeface="Calibri" pitchFamily="34" charset="0"/>
              </a:rPr>
              <a:t> </a:t>
            </a:r>
            <a:r>
              <a:rPr lang="de-DE" sz="2400" b="1" dirty="0" err="1" smtClean="0">
                <a:solidFill>
                  <a:srgbClr val="002060"/>
                </a:solidFill>
                <a:latin typeface="Calibri" pitchFamily="34" charset="0"/>
                <a:cs typeface="Calibri" pitchFamily="34" charset="0"/>
              </a:rPr>
              <a:t>is</a:t>
            </a:r>
            <a:r>
              <a:rPr lang="de-DE" sz="2400" b="1" dirty="0" smtClean="0">
                <a:solidFill>
                  <a:srgbClr val="002060"/>
                </a:solidFill>
                <a:latin typeface="Calibri" pitchFamily="34" charset="0"/>
                <a:cs typeface="Calibri" pitchFamily="34" charset="0"/>
              </a:rPr>
              <a:t> </a:t>
            </a:r>
            <a:r>
              <a:rPr lang="de-DE" sz="2400" b="1" dirty="0" err="1" smtClean="0">
                <a:solidFill>
                  <a:srgbClr val="002060"/>
                </a:solidFill>
                <a:latin typeface="Calibri" pitchFamily="34" charset="0"/>
                <a:cs typeface="Calibri" pitchFamily="34" charset="0"/>
              </a:rPr>
              <a:t>ethically</a:t>
            </a:r>
            <a:r>
              <a:rPr lang="de-DE" sz="2400" b="1" dirty="0" smtClean="0">
                <a:solidFill>
                  <a:srgbClr val="002060"/>
                </a:solidFill>
                <a:latin typeface="Calibri" pitchFamily="34" charset="0"/>
                <a:cs typeface="Calibri" pitchFamily="34" charset="0"/>
              </a:rPr>
              <a:t> </a:t>
            </a:r>
            <a:r>
              <a:rPr lang="de-DE" sz="2400" b="1" dirty="0" err="1" smtClean="0">
                <a:solidFill>
                  <a:srgbClr val="002060"/>
                </a:solidFill>
                <a:latin typeface="Calibri" pitchFamily="34" charset="0"/>
                <a:cs typeface="Calibri" pitchFamily="34" charset="0"/>
              </a:rPr>
              <a:t>correct</a:t>
            </a:r>
            <a:r>
              <a:rPr lang="de-DE" sz="2400" b="1" dirty="0" smtClean="0">
                <a:solidFill>
                  <a:srgbClr val="002060"/>
                </a:solidFill>
                <a:latin typeface="Calibri" pitchFamily="34" charset="0"/>
                <a:cs typeface="Calibri" pitchFamily="34" charset="0"/>
              </a:rPr>
              <a:t> (</a:t>
            </a:r>
            <a:r>
              <a:rPr lang="de-DE" sz="2400" b="1" dirty="0" err="1" smtClean="0">
                <a:solidFill>
                  <a:srgbClr val="002060"/>
                </a:solidFill>
                <a:latin typeface="Calibri" pitchFamily="34" charset="0"/>
                <a:cs typeface="Calibri" pitchFamily="34" charset="0"/>
              </a:rPr>
              <a:t>according</a:t>
            </a:r>
            <a:r>
              <a:rPr lang="de-DE" sz="2400" b="1" dirty="0" smtClean="0">
                <a:solidFill>
                  <a:srgbClr val="002060"/>
                </a:solidFill>
                <a:latin typeface="Calibri" pitchFamily="34" charset="0"/>
                <a:cs typeface="Calibri" pitchFamily="34" charset="0"/>
              </a:rPr>
              <a:t> </a:t>
            </a:r>
            <a:r>
              <a:rPr lang="de-DE" sz="2400" b="1" dirty="0" err="1" smtClean="0">
                <a:solidFill>
                  <a:srgbClr val="002060"/>
                </a:solidFill>
                <a:latin typeface="Calibri" pitchFamily="34" charset="0"/>
                <a:cs typeface="Calibri" pitchFamily="34" charset="0"/>
              </a:rPr>
              <a:t>to</a:t>
            </a:r>
            <a:r>
              <a:rPr lang="de-DE" sz="2400" b="1" dirty="0" smtClean="0">
                <a:solidFill>
                  <a:srgbClr val="002060"/>
                </a:solidFill>
                <a:latin typeface="Calibri" pitchFamily="34" charset="0"/>
                <a:cs typeface="Calibri" pitchFamily="34" charset="0"/>
              </a:rPr>
              <a:t> a) </a:t>
            </a:r>
            <a:r>
              <a:rPr lang="de-DE" sz="2400" b="1" dirty="0" err="1" smtClean="0">
                <a:solidFill>
                  <a:srgbClr val="002060"/>
                </a:solidFill>
                <a:latin typeface="Calibri" pitchFamily="34" charset="0"/>
                <a:cs typeface="Calibri" pitchFamily="34" charset="0"/>
              </a:rPr>
              <a:t>leads</a:t>
            </a:r>
            <a:r>
              <a:rPr lang="de-DE" sz="2400" b="1" dirty="0" smtClean="0">
                <a:solidFill>
                  <a:srgbClr val="002060"/>
                </a:solidFill>
                <a:latin typeface="Calibri" pitchFamily="34" charset="0"/>
                <a:cs typeface="Calibri" pitchFamily="34" charset="0"/>
              </a:rPr>
              <a:t> </a:t>
            </a:r>
            <a:r>
              <a:rPr lang="de-DE" sz="2400" b="1" dirty="0" err="1" smtClean="0">
                <a:solidFill>
                  <a:srgbClr val="002060"/>
                </a:solidFill>
                <a:latin typeface="Calibri" pitchFamily="34" charset="0"/>
                <a:cs typeface="Calibri" pitchFamily="34" charset="0"/>
              </a:rPr>
              <a:t>inevitably</a:t>
            </a:r>
            <a:r>
              <a:rPr lang="de-DE" sz="2400" b="1" dirty="0" smtClean="0">
                <a:solidFill>
                  <a:srgbClr val="002060"/>
                </a:solidFill>
                <a:latin typeface="Calibri" pitchFamily="34" charset="0"/>
                <a:cs typeface="Calibri" pitchFamily="34" charset="0"/>
              </a:rPr>
              <a:t> </a:t>
            </a:r>
            <a:r>
              <a:rPr lang="de-DE" sz="2400" b="1" dirty="0" err="1" smtClean="0">
                <a:solidFill>
                  <a:srgbClr val="002060"/>
                </a:solidFill>
                <a:latin typeface="Calibri" pitchFamily="34" charset="0"/>
                <a:cs typeface="Calibri" pitchFamily="34" charset="0"/>
              </a:rPr>
              <a:t>to</a:t>
            </a:r>
            <a:r>
              <a:rPr lang="de-DE" sz="2400" b="1" dirty="0" smtClean="0">
                <a:solidFill>
                  <a:srgbClr val="002060"/>
                </a:solidFill>
                <a:latin typeface="Calibri" pitchFamily="34" charset="0"/>
                <a:cs typeface="Calibri" pitchFamily="34" charset="0"/>
              </a:rPr>
              <a:t> </a:t>
            </a:r>
            <a:r>
              <a:rPr lang="de-DE" sz="2400" b="1" dirty="0" err="1" smtClean="0">
                <a:solidFill>
                  <a:srgbClr val="002060"/>
                </a:solidFill>
                <a:latin typeface="Calibri" pitchFamily="34" charset="0"/>
                <a:cs typeface="Calibri" pitchFamily="34" charset="0"/>
              </a:rPr>
              <a:t>ethical</a:t>
            </a:r>
            <a:r>
              <a:rPr lang="de-DE" sz="2400" b="1" dirty="0" smtClean="0">
                <a:solidFill>
                  <a:srgbClr val="002060"/>
                </a:solidFill>
                <a:latin typeface="Calibri" pitchFamily="34" charset="0"/>
                <a:cs typeface="Calibri" pitchFamily="34" charset="0"/>
              </a:rPr>
              <a:t> </a:t>
            </a:r>
            <a:r>
              <a:rPr lang="de-DE" sz="2400" b="1" dirty="0" err="1" smtClean="0">
                <a:solidFill>
                  <a:srgbClr val="002060"/>
                </a:solidFill>
                <a:latin typeface="Calibri" pitchFamily="34" charset="0"/>
                <a:cs typeface="Calibri" pitchFamily="34" charset="0"/>
              </a:rPr>
              <a:t>incorrectness</a:t>
            </a:r>
            <a:r>
              <a:rPr lang="de-DE" sz="2400" b="1" dirty="0" smtClean="0">
                <a:solidFill>
                  <a:srgbClr val="002060"/>
                </a:solidFill>
                <a:latin typeface="Calibri" pitchFamily="34" charset="0"/>
                <a:cs typeface="Calibri" pitchFamily="34" charset="0"/>
              </a:rPr>
              <a:t> (</a:t>
            </a:r>
            <a:r>
              <a:rPr lang="de-DE" sz="2400" b="1" dirty="0" err="1" smtClean="0">
                <a:solidFill>
                  <a:srgbClr val="002060"/>
                </a:solidFill>
                <a:latin typeface="Calibri" pitchFamily="34" charset="0"/>
                <a:cs typeface="Calibri" pitchFamily="34" charset="0"/>
              </a:rPr>
              <a:t>neglecting</a:t>
            </a:r>
            <a:r>
              <a:rPr lang="de-DE" sz="2400" b="1" dirty="0" smtClean="0">
                <a:solidFill>
                  <a:srgbClr val="002060"/>
                </a:solidFill>
                <a:latin typeface="Calibri" pitchFamily="34" charset="0"/>
                <a:cs typeface="Calibri" pitchFamily="34" charset="0"/>
              </a:rPr>
              <a:t> </a:t>
            </a:r>
            <a:r>
              <a:rPr lang="de-DE" sz="2400" b="1" dirty="0" err="1" smtClean="0">
                <a:solidFill>
                  <a:srgbClr val="002060"/>
                </a:solidFill>
                <a:latin typeface="Calibri" pitchFamily="34" charset="0"/>
                <a:cs typeface="Calibri" pitchFamily="34" charset="0"/>
              </a:rPr>
              <a:t>demand</a:t>
            </a:r>
            <a:r>
              <a:rPr lang="de-DE" sz="2400" b="1" dirty="0" smtClean="0">
                <a:solidFill>
                  <a:srgbClr val="002060"/>
                </a:solidFill>
                <a:latin typeface="Calibri" pitchFamily="34" charset="0"/>
                <a:cs typeface="Calibri" pitchFamily="34" charset="0"/>
              </a:rPr>
              <a:t> (b))</a:t>
            </a:r>
          </a:p>
          <a:p>
            <a:pPr algn="ctr"/>
            <a:r>
              <a:rPr lang="de-DE" sz="2400" b="1" dirty="0" smtClean="0">
                <a:solidFill>
                  <a:srgbClr val="002060"/>
                </a:solidFill>
                <a:latin typeface="Calibri" pitchFamily="34" charset="0"/>
                <a:cs typeface="Calibri" pitchFamily="34" charset="0"/>
              </a:rPr>
              <a:t/>
            </a:r>
            <a:br>
              <a:rPr lang="de-DE" sz="2400" b="1" dirty="0" smtClean="0">
                <a:solidFill>
                  <a:srgbClr val="002060"/>
                </a:solidFill>
                <a:latin typeface="Calibri" pitchFamily="34" charset="0"/>
                <a:cs typeface="Calibri" pitchFamily="34" charset="0"/>
              </a:rPr>
            </a:br>
            <a:endParaRPr lang="de-DE" sz="2400" b="1" dirty="0">
              <a:solidFill>
                <a:srgbClr val="002060"/>
              </a:solidFill>
              <a:latin typeface="Calibri" pitchFamily="34" charset="0"/>
              <a:cs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13"/>
          <p:cNvSpPr txBox="1">
            <a:spLocks noChangeArrowheads="1"/>
          </p:cNvSpPr>
          <p:nvPr/>
        </p:nvSpPr>
        <p:spPr bwMode="auto">
          <a:xfrm>
            <a:off x="323528" y="1844824"/>
            <a:ext cx="7776864" cy="461665"/>
          </a:xfrm>
          <a:prstGeom prst="rect">
            <a:avLst/>
          </a:prstGeom>
          <a:solidFill>
            <a:schemeClr val="bg1"/>
          </a:solidFill>
          <a:ln w="9525">
            <a:noFill/>
            <a:miter lim="800000"/>
            <a:headEnd/>
            <a:tailEnd/>
          </a:ln>
        </p:spPr>
        <p:txBody>
          <a:bodyPr wrap="square">
            <a:spAutoFit/>
          </a:bodyPr>
          <a:lstStyle/>
          <a:p>
            <a:pPr algn="ctr"/>
            <a:endParaRPr lang="de-DE" sz="2400" b="1" dirty="0">
              <a:solidFill>
                <a:srgbClr val="002060"/>
              </a:solidFill>
              <a:latin typeface="Calibri" pitchFamily="34" charset="0"/>
              <a:cs typeface="Calibri" pitchFamily="34" charset="0"/>
            </a:endParaRPr>
          </a:p>
        </p:txBody>
      </p:sp>
      <p:sp>
        <p:nvSpPr>
          <p:cNvPr id="4" name="Textfeld 13"/>
          <p:cNvSpPr txBox="1">
            <a:spLocks noChangeArrowheads="1"/>
          </p:cNvSpPr>
          <p:nvPr/>
        </p:nvSpPr>
        <p:spPr bwMode="auto">
          <a:xfrm>
            <a:off x="1691680" y="2348880"/>
            <a:ext cx="5725144" cy="769441"/>
          </a:xfrm>
          <a:prstGeom prst="rect">
            <a:avLst/>
          </a:prstGeom>
          <a:solidFill>
            <a:srgbClr val="002060"/>
          </a:solidFill>
          <a:ln w="9525">
            <a:noFill/>
            <a:miter lim="800000"/>
            <a:headEnd/>
            <a:tailEnd/>
          </a:ln>
        </p:spPr>
        <p:txBody>
          <a:bodyPr wrap="square">
            <a:spAutoFit/>
          </a:bodyPr>
          <a:lstStyle/>
          <a:p>
            <a:pPr algn="ctr"/>
            <a:r>
              <a:rPr lang="de-DE" sz="4400" b="1" dirty="0" smtClean="0">
                <a:solidFill>
                  <a:schemeClr val="bg1"/>
                </a:solidFill>
                <a:latin typeface="Calibri" pitchFamily="34" charset="0"/>
                <a:cs typeface="Calibri" pitchFamily="34" charset="0"/>
              </a:rPr>
              <a:t>Information </a:t>
            </a:r>
            <a:r>
              <a:rPr lang="de-DE" sz="4400" b="1" dirty="0" err="1" smtClean="0">
                <a:solidFill>
                  <a:schemeClr val="bg1"/>
                </a:solidFill>
                <a:latin typeface="Calibri" pitchFamily="34" charset="0"/>
                <a:cs typeface="Calibri" pitchFamily="34" charset="0"/>
              </a:rPr>
              <a:t>Ethics</a:t>
            </a:r>
            <a:endParaRPr lang="de-DE" sz="4400" b="1" dirty="0">
              <a:solidFill>
                <a:schemeClr val="bg1"/>
              </a:solidFill>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13"/>
          <p:cNvSpPr txBox="1">
            <a:spLocks noChangeArrowheads="1"/>
          </p:cNvSpPr>
          <p:nvPr/>
        </p:nvSpPr>
        <p:spPr bwMode="auto">
          <a:xfrm>
            <a:off x="323528" y="1844824"/>
            <a:ext cx="7776864" cy="461665"/>
          </a:xfrm>
          <a:prstGeom prst="rect">
            <a:avLst/>
          </a:prstGeom>
          <a:solidFill>
            <a:schemeClr val="bg1"/>
          </a:solidFill>
          <a:ln w="9525">
            <a:noFill/>
            <a:miter lim="800000"/>
            <a:headEnd/>
            <a:tailEnd/>
          </a:ln>
        </p:spPr>
        <p:txBody>
          <a:bodyPr wrap="square">
            <a:spAutoFit/>
          </a:bodyPr>
          <a:lstStyle/>
          <a:p>
            <a:pPr algn="ctr"/>
            <a:endParaRPr lang="de-DE" sz="2400" b="1" dirty="0">
              <a:solidFill>
                <a:srgbClr val="002060"/>
              </a:solidFill>
              <a:latin typeface="Calibri" pitchFamily="34" charset="0"/>
              <a:cs typeface="Calibri" pitchFamily="34" charset="0"/>
            </a:endParaRPr>
          </a:p>
        </p:txBody>
      </p:sp>
      <p:sp>
        <p:nvSpPr>
          <p:cNvPr id="4" name="Textfeld 13"/>
          <p:cNvSpPr txBox="1">
            <a:spLocks noChangeArrowheads="1"/>
          </p:cNvSpPr>
          <p:nvPr/>
        </p:nvSpPr>
        <p:spPr bwMode="auto">
          <a:xfrm>
            <a:off x="467544" y="188640"/>
            <a:ext cx="7920880" cy="523220"/>
          </a:xfrm>
          <a:prstGeom prst="rect">
            <a:avLst/>
          </a:prstGeom>
          <a:solidFill>
            <a:schemeClr val="bg1"/>
          </a:solidFill>
          <a:ln w="9525">
            <a:noFill/>
            <a:miter lim="800000"/>
            <a:headEnd/>
            <a:tailEnd/>
          </a:ln>
        </p:spPr>
        <p:txBody>
          <a:bodyPr wrap="square">
            <a:spAutoFit/>
          </a:bodyPr>
          <a:lstStyle/>
          <a:p>
            <a:pPr algn="ctr"/>
            <a:r>
              <a:rPr lang="de-DE" sz="2800" b="1" dirty="0" smtClean="0">
                <a:solidFill>
                  <a:srgbClr val="002060"/>
                </a:solidFill>
                <a:latin typeface="Calibri" pitchFamily="34" charset="0"/>
                <a:cs typeface="Calibri" pitchFamily="34" charset="0"/>
              </a:rPr>
              <a:t>Information </a:t>
            </a:r>
            <a:r>
              <a:rPr lang="de-DE" sz="2800" b="1" dirty="0" err="1" smtClean="0">
                <a:solidFill>
                  <a:srgbClr val="002060"/>
                </a:solidFill>
                <a:latin typeface="Calibri" pitchFamily="34" charset="0"/>
                <a:cs typeface="Calibri" pitchFamily="34" charset="0"/>
              </a:rPr>
              <a:t>ethics</a:t>
            </a:r>
            <a:endParaRPr lang="de-DE" sz="2800" b="1" dirty="0">
              <a:solidFill>
                <a:srgbClr val="002060"/>
              </a:solidFill>
              <a:latin typeface="Calibri" pitchFamily="34" charset="0"/>
              <a:cs typeface="Calibri" pitchFamily="34" charset="0"/>
            </a:endParaRPr>
          </a:p>
        </p:txBody>
      </p:sp>
      <p:sp>
        <p:nvSpPr>
          <p:cNvPr id="5" name="Textfeld 13"/>
          <p:cNvSpPr txBox="1">
            <a:spLocks noChangeArrowheads="1"/>
          </p:cNvSpPr>
          <p:nvPr/>
        </p:nvSpPr>
        <p:spPr bwMode="auto">
          <a:xfrm>
            <a:off x="323528" y="980728"/>
            <a:ext cx="8280920" cy="1569660"/>
          </a:xfrm>
          <a:prstGeom prst="rect">
            <a:avLst/>
          </a:prstGeom>
          <a:solidFill>
            <a:schemeClr val="bg1"/>
          </a:solidFill>
          <a:ln w="9525">
            <a:noFill/>
            <a:miter lim="800000"/>
            <a:headEnd/>
            <a:tailEnd/>
          </a:ln>
        </p:spPr>
        <p:txBody>
          <a:bodyPr wrap="square">
            <a:spAutoFit/>
          </a:bodyPr>
          <a:lstStyle/>
          <a:p>
            <a:r>
              <a:rPr lang="en-US" sz="2400" b="1" dirty="0" smtClean="0">
                <a:solidFill>
                  <a:srgbClr val="002060"/>
                </a:solidFill>
              </a:rPr>
              <a:t>We consider information ethics to be the reflection on beliefs, rules and values (in total: on morality) in electronic environments, in particular with respect to producing, exchanging, sharing and using knowledge and information.</a:t>
            </a:r>
            <a:endParaRPr lang="en-US" sz="2400" b="1" dirty="0">
              <a:solidFill>
                <a:srgbClr val="002060"/>
              </a:solidFill>
            </a:endParaRPr>
          </a:p>
        </p:txBody>
      </p:sp>
      <p:sp>
        <p:nvSpPr>
          <p:cNvPr id="6" name="Rechteckige Legende 5"/>
          <p:cNvSpPr/>
          <p:nvPr/>
        </p:nvSpPr>
        <p:spPr>
          <a:xfrm>
            <a:off x="395536" y="2708920"/>
            <a:ext cx="3619194" cy="2308324"/>
          </a:xfrm>
          <a:prstGeom prst="wedgeRectCallout">
            <a:avLst>
              <a:gd name="adj1" fmla="val 120591"/>
              <a:gd name="adj2" fmla="val -108390"/>
            </a:avLst>
          </a:prstGeom>
          <a:solidFill>
            <a:schemeClr val="tx2">
              <a:lumMod val="40000"/>
              <a:lumOff val="6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a:defRPr/>
            </a:pPr>
            <a:r>
              <a:rPr lang="en-US" sz="2400" b="1" dirty="0">
                <a:solidFill>
                  <a:srgbClr val="002060"/>
                </a:solidFill>
              </a:rPr>
              <a:t>This set cannot be derived from whatever law of nature, from however </a:t>
            </a:r>
            <a:r>
              <a:rPr lang="en-US" sz="2400" b="1" dirty="0" smtClean="0">
                <a:solidFill>
                  <a:srgbClr val="002060"/>
                </a:solidFill>
              </a:rPr>
              <a:t>grounded </a:t>
            </a:r>
            <a:r>
              <a:rPr lang="en-US" sz="2400" b="1" dirty="0">
                <a:solidFill>
                  <a:srgbClr val="002060"/>
                </a:solidFill>
              </a:rPr>
              <a:t>metaphysics, let alone from religion or the will of God</a:t>
            </a:r>
            <a:endParaRPr lang="de-DE" sz="2400" b="1" dirty="0">
              <a:solidFill>
                <a:srgbClr val="002060"/>
              </a:solidFill>
            </a:endParaRPr>
          </a:p>
        </p:txBody>
      </p:sp>
      <p:sp>
        <p:nvSpPr>
          <p:cNvPr id="7" name="Rechteckige Legende 6"/>
          <p:cNvSpPr/>
          <p:nvPr/>
        </p:nvSpPr>
        <p:spPr>
          <a:xfrm>
            <a:off x="4644008" y="3717032"/>
            <a:ext cx="4228892" cy="1938992"/>
          </a:xfrm>
          <a:prstGeom prst="wedgeRectCallout">
            <a:avLst>
              <a:gd name="adj1" fmla="val -7541"/>
              <a:gd name="adj2" fmla="val -158827"/>
            </a:avLst>
          </a:prstGeom>
          <a:solidFill>
            <a:schemeClr val="tx2">
              <a:lumMod val="40000"/>
              <a:lumOff val="6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a:defRPr/>
            </a:pPr>
            <a:r>
              <a:rPr lang="en-US" sz="2400" b="1" dirty="0">
                <a:solidFill>
                  <a:srgbClr val="002060"/>
                </a:solidFill>
              </a:rPr>
              <a:t>It depends, in the Aristotelian tradition, on the environments in which humans live. These environments change in time and space. </a:t>
            </a:r>
            <a:endParaRPr lang="de-DE" sz="2400" b="1" dirty="0">
              <a:solidFill>
                <a:srgbClr val="00206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1790</Words>
  <Application>Microsoft Office PowerPoint</Application>
  <PresentationFormat>Bildschirmpräsentation (4:3)</PresentationFormat>
  <Paragraphs>326</Paragraphs>
  <Slides>47</Slides>
  <Notes>34</Notes>
  <HiddenSlides>0</HiddenSlides>
  <MMClips>0</MMClips>
  <ScaleCrop>false</ScaleCrop>
  <HeadingPairs>
    <vt:vector size="4" baseType="variant">
      <vt:variant>
        <vt:lpstr>Design</vt:lpstr>
      </vt:variant>
      <vt:variant>
        <vt:i4>2</vt:i4>
      </vt:variant>
      <vt:variant>
        <vt:lpstr>Folientitel</vt:lpstr>
      </vt:variant>
      <vt:variant>
        <vt:i4>47</vt:i4>
      </vt:variant>
    </vt:vector>
  </HeadingPairs>
  <TitlesOfParts>
    <vt:vector size="49" baseType="lpstr">
      <vt:lpstr>Larissa-Design</vt:lpstr>
      <vt:lpstr>Benutzerdefiniertes Design</vt:lpstr>
      <vt:lpstr>Folie 1</vt:lpstr>
      <vt:lpstr>Folie 2</vt:lpstr>
      <vt:lpstr>Folie 3</vt:lpstr>
      <vt:lpstr>Folie 4</vt:lpstr>
      <vt:lpstr>Folie 5</vt:lpstr>
      <vt:lpstr>Folie 6</vt:lpstr>
      <vt:lpstr>Folie 7</vt:lpstr>
      <vt:lpstr>Folie 8</vt:lpstr>
      <vt:lpstr>Folie 9</vt:lpstr>
      <vt:lpstr>Folie 10</vt:lpstr>
      <vt:lpstr>Folie 11</vt:lpstr>
      <vt:lpstr>Folie 12</vt:lpstr>
      <vt:lpstr>Folie 13</vt:lpstr>
      <vt:lpstr>Folie 14</vt:lpstr>
      <vt:lpstr>Folie 15</vt:lpstr>
      <vt:lpstr>Folie 16</vt:lpstr>
      <vt:lpstr>Folie 17</vt:lpstr>
      <vt:lpstr>Folie 18</vt:lpstr>
      <vt:lpstr>Folie 19</vt:lpstr>
      <vt:lpstr>Folie 20</vt:lpstr>
      <vt:lpstr>Folie 21</vt:lpstr>
      <vt:lpstr>Folie 22</vt:lpstr>
      <vt:lpstr>Folie 23</vt:lpstr>
      <vt:lpstr>Folie 24</vt:lpstr>
      <vt:lpstr>Folie 25</vt:lpstr>
      <vt:lpstr>Folie 26</vt:lpstr>
      <vt:lpstr>Folie 27</vt:lpstr>
      <vt:lpstr>Folie 28</vt:lpstr>
      <vt:lpstr>Folie 29</vt:lpstr>
      <vt:lpstr>Folie 30</vt:lpstr>
      <vt:lpstr>Folie 31</vt:lpstr>
      <vt:lpstr>Folie 32</vt:lpstr>
      <vt:lpstr>Folie 33</vt:lpstr>
      <vt:lpstr>Folie 34</vt:lpstr>
      <vt:lpstr>Folie 35</vt:lpstr>
      <vt:lpstr>Folie 36</vt:lpstr>
      <vt:lpstr>Folie 37</vt:lpstr>
      <vt:lpstr>Folie 38</vt:lpstr>
      <vt:lpstr>Folie 39</vt:lpstr>
      <vt:lpstr>Folie 40</vt:lpstr>
      <vt:lpstr>Folie 41</vt:lpstr>
      <vt:lpstr>Folie 42</vt:lpstr>
      <vt:lpstr>Folie 43</vt:lpstr>
      <vt:lpstr>Folie 44</vt:lpstr>
      <vt:lpstr>Folie 45</vt:lpstr>
      <vt:lpstr>Folie 46</vt:lpstr>
      <vt:lpstr>Folie 47</vt:lpstr>
    </vt:vector>
  </TitlesOfParts>
  <Company>UNI Konstanz</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Commons – Bewahrung und Entwicklung der Gemeingüter</dc:title>
  <dc:creator>rk</dc:creator>
  <cp:lastModifiedBy>rk</cp:lastModifiedBy>
  <cp:revision>75</cp:revision>
  <dcterms:created xsi:type="dcterms:W3CDTF">2009-03-12T10:45:45Z</dcterms:created>
  <dcterms:modified xsi:type="dcterms:W3CDTF">2014-08-18T07:22:45Z</dcterms:modified>
</cp:coreProperties>
</file>