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98" r:id="rId3"/>
    <p:sldId id="294" r:id="rId4"/>
    <p:sldId id="299" r:id="rId5"/>
    <p:sldId id="315" r:id="rId6"/>
    <p:sldId id="314" r:id="rId7"/>
    <p:sldId id="316" r:id="rId8"/>
    <p:sldId id="300" r:id="rId9"/>
    <p:sldId id="305" r:id="rId10"/>
    <p:sldId id="309" r:id="rId11"/>
    <p:sldId id="310" r:id="rId12"/>
    <p:sldId id="306" r:id="rId13"/>
    <p:sldId id="307" r:id="rId14"/>
    <p:sldId id="308" r:id="rId15"/>
    <p:sldId id="311" r:id="rId16"/>
    <p:sldId id="312" r:id="rId17"/>
    <p:sldId id="313" r:id="rId18"/>
    <p:sldId id="304" r:id="rId19"/>
    <p:sldId id="318" r:id="rId20"/>
    <p:sldId id="320" r:id="rId21"/>
    <p:sldId id="321" r:id="rId22"/>
    <p:sldId id="319" r:id="rId23"/>
    <p:sldId id="322" r:id="rId24"/>
    <p:sldId id="317" r:id="rId25"/>
    <p:sldId id="273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716" autoAdjust="0"/>
  </p:normalViewPr>
  <p:slideViewPr>
    <p:cSldViewPr>
      <p:cViewPr varScale="1">
        <p:scale>
          <a:sx n="62" d="100"/>
          <a:sy n="62" d="100"/>
        </p:scale>
        <p:origin x="-79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02447-2338-419E-B926-D6A846B8ED8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Kopfzeilenplatzhalt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11" name="Folienbildplatzhalter 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12" name="Notizenplatzhalt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3" name="Datumsplatzhalter 1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7E799-487E-49E7-8357-AFF4D7C1B897}" type="datetimeFigureOut">
              <a:rPr lang="de-DE" smtClean="0"/>
              <a:pPr/>
              <a:t>15.08.2014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89426"/>
            <a:fld id="{055647C2-3DDC-49D6-BB47-6C1C0913D22E}" type="slidenum">
              <a:rPr lang="de-DE" smtClean="0"/>
              <a:pPr defTabSz="889426"/>
              <a:t>1</a:t>
            </a:fld>
            <a:endParaRPr lang="de-DE" dirty="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8975"/>
            <a:ext cx="4559300" cy="3419475"/>
          </a:xfrm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73" y="4342608"/>
            <a:ext cx="5030256" cy="411609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8104" tIns="44052" rIns="88104" bIns="44052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02447-2338-419E-B926-D6A846B8ED82}" type="slidenum">
              <a:rPr lang="de-DE" smtClean="0"/>
              <a:pPr/>
              <a:t>8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sa/2.0/de/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 userDrawn="1"/>
        </p:nvSpPr>
        <p:spPr>
          <a:xfrm>
            <a:off x="8534400" y="6400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4494C1F-A59A-4B17-BB4A-1B9757E5AE6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 Box 19"/>
          <p:cNvSpPr txBox="1">
            <a:spLocks noChangeArrowheads="1"/>
          </p:cNvSpPr>
          <p:nvPr userDrawn="1"/>
        </p:nvSpPr>
        <p:spPr bwMode="auto">
          <a:xfrm>
            <a:off x="1371600" y="6525344"/>
            <a:ext cx="6781800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100" i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Rainer Kuhlen     Copyright</a:t>
            </a:r>
            <a:r>
              <a:rPr lang="de-DE" sz="1100" i="0" kern="1200" baseline="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  </a:t>
            </a:r>
            <a:r>
              <a:rPr lang="de-DE" sz="1100" i="0" kern="1200" baseline="0" dirty="0" err="1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and</a:t>
            </a:r>
            <a:r>
              <a:rPr lang="de-DE" sz="1100" i="0" kern="1200" baseline="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DE" sz="1100" i="0" kern="1200" baseline="0" dirty="0" err="1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ethics</a:t>
            </a:r>
            <a:r>
              <a:rPr lang="de-DE" sz="1100" i="0" kern="1200" baseline="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en-GB" sz="1100" i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 -  an insight </a:t>
            </a:r>
            <a:r>
              <a:rPr lang="en-GB" sz="1100" i="0" kern="1200" dirty="0" err="1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IFLA</a:t>
            </a:r>
            <a:r>
              <a:rPr lang="en-GB" sz="1100" i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 Workshop August  15 2014</a:t>
            </a:r>
            <a:r>
              <a:rPr lang="de-DE" sz="1100" i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+mn-cs"/>
              </a:rPr>
              <a:t> </a:t>
            </a:r>
            <a:endParaRPr lang="de-DE" sz="1100" i="0" kern="1200" dirty="0">
              <a:solidFill>
                <a:srgbClr val="002060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93725" y="6213475"/>
            <a:ext cx="1841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457200" y="1219200"/>
            <a:ext cx="8050213" cy="4648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/>
          <a:lstStyle/>
          <a:p>
            <a:pPr eaLnBrk="0" hangingPunct="0">
              <a:spcBef>
                <a:spcPct val="40000"/>
              </a:spcBef>
              <a:spcAft>
                <a:spcPct val="30000"/>
              </a:spcAft>
              <a:buClr>
                <a:srgbClr val="008080"/>
              </a:buClr>
              <a:buSzPct val="100000"/>
              <a:buFont typeface="Monotype Sorts" pitchFamily="2" charset="2"/>
              <a:buNone/>
              <a:defRPr/>
            </a:pPr>
            <a:endParaRPr lang="de-DE" sz="2200" dirty="0">
              <a:solidFill>
                <a:srgbClr val="060209"/>
              </a:solidFill>
            </a:endParaRPr>
          </a:p>
        </p:txBody>
      </p:sp>
      <p:pic>
        <p:nvPicPr>
          <p:cNvPr id="12" name="Picture 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477000"/>
            <a:ext cx="692150" cy="3174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6" name="Titel 15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0C215A-CC4D-4302-93ED-2EBFB99DC3D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FB59C-38B2-44FF-B097-445F189ABFAB}" type="datetimeFigureOut">
              <a:rPr lang="de-DE" smtClean="0"/>
              <a:pPr/>
              <a:t>15.08.2014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A9D8-685D-48B6-9D7C-EB350B5BE48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hlen.nam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868631"/>
            <a:ext cx="8534400" cy="1200329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marL="457200" indent="-457200">
              <a:buNone/>
            </a:pPr>
            <a:r>
              <a:rPr lang="en-US" sz="2400" dirty="0" smtClean="0"/>
              <a:t>Conference on </a:t>
            </a:r>
            <a:r>
              <a:rPr lang="en-US" sz="2400" i="1" dirty="0" smtClean="0"/>
              <a:t>"Ethical Dilemmas in the Information Society: How Codes of Ethics Help to Find Ethically Based Solutions"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15 August 2014 in Geneva/Switzerland</a:t>
            </a:r>
            <a:endParaRPr lang="de-DE" sz="2400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09600" y="5322257"/>
            <a:ext cx="7924800" cy="116955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de-DE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Rainer Kuhlen</a:t>
            </a:r>
          </a:p>
          <a:p>
            <a:pPr algn="ctr" eaLnBrk="0" hangingPunct="0">
              <a:spcBef>
                <a:spcPct val="25000"/>
              </a:spcBef>
            </a:pPr>
            <a:r>
              <a:rPr lang="de-DE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FB Informatik und 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Informationswissenschaft - Universität Konstanz</a:t>
            </a:r>
          </a:p>
          <a:p>
            <a:pPr algn="ctr" eaLnBrk="0" hangingPunct="0">
              <a:spcBef>
                <a:spcPct val="25000"/>
              </a:spcBef>
            </a:pP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  <a:hlinkClick r:id="rId3"/>
              </a:rPr>
              <a:t>www.kuhlen.name</a:t>
            </a:r>
            <a:endParaRPr lang="de-DE" sz="2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8" name="Textfeld 13"/>
          <p:cNvSpPr txBox="1">
            <a:spLocks noChangeArrowheads="1"/>
          </p:cNvSpPr>
          <p:nvPr/>
        </p:nvSpPr>
        <p:spPr bwMode="auto">
          <a:xfrm>
            <a:off x="2411760" y="836712"/>
            <a:ext cx="48006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Universität </a:t>
            </a:r>
            <a:r>
              <a:rPr lang="de-DE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Bern 6. Juni 2014</a:t>
            </a:r>
            <a:endParaRPr lang="de-DE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763688" y="3645024"/>
            <a:ext cx="5832648" cy="123110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i="1" dirty="0" smtClean="0">
                <a:solidFill>
                  <a:schemeClr val="bg1"/>
                </a:solidFill>
              </a:rPr>
              <a:t>Copyright and ethics</a:t>
            </a:r>
          </a:p>
          <a:p>
            <a:pPr algn="ctr"/>
            <a:r>
              <a:rPr lang="en-US" sz="4000" i="1" dirty="0" smtClean="0">
                <a:solidFill>
                  <a:schemeClr val="bg1"/>
                </a:solidFill>
              </a:rPr>
              <a:t>an insight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8200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24328" y="5931619"/>
            <a:ext cx="1037456" cy="593725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206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/>
            <a:endParaRPr lang="de-DE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6488668"/>
            <a:ext cx="9144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de-DE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3705919"/>
            <a:ext cx="1584176" cy="1955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-27384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... is crying out for copyright reform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323528" y="908720"/>
            <a:ext cx="8684148" cy="5150460"/>
            <a:chOff x="323528" y="908720"/>
            <a:chExt cx="8684148" cy="515046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908720"/>
              <a:ext cx="8684148" cy="4464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feld 6"/>
            <p:cNvSpPr txBox="1"/>
            <p:nvPr/>
          </p:nvSpPr>
          <p:spPr>
            <a:xfrm>
              <a:off x="395536" y="5805264"/>
              <a:ext cx="849694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http://www.lisboncouncil.net/publication/publication/95-copyright-reform-for-growth-and-jobs-modernising-the-european-copyright-framework.html</a:t>
              </a:r>
              <a:endParaRPr lang="en-US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... is crying out for copyright reform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268760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GB" sz="2000" b="1" dirty="0" smtClean="0">
                <a:solidFill>
                  <a:srgbClr val="002060"/>
                </a:solidFill>
              </a:rPr>
              <a:t>Transforming technology </a:t>
            </a:r>
            <a:r>
              <a:rPr lang="en-GB" sz="2000" dirty="0" smtClean="0">
                <a:solidFill>
                  <a:srgbClr val="002060"/>
                </a:solidFill>
              </a:rPr>
              <a:t>is changing how people use and re-use information. And disrupting a longstanding legal framework. 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620688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solidFill>
                  <a:srgbClr val="002060"/>
                </a:solidFill>
              </a:rPr>
              <a:t>Neelie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KROES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212627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IE" sz="2000" dirty="0" smtClean="0">
                <a:solidFill>
                  <a:srgbClr val="002060"/>
                </a:solidFill>
              </a:rPr>
              <a:t>Already today that framework seems dated — </a:t>
            </a:r>
            <a:r>
              <a:rPr lang="en-IE" sz="2000" b="1" dirty="0" smtClean="0">
                <a:solidFill>
                  <a:srgbClr val="002060"/>
                </a:solidFill>
              </a:rPr>
              <a:t>if not irrelevant</a:t>
            </a:r>
            <a:r>
              <a:rPr lang="en-IE" sz="2000" dirty="0" smtClean="0">
                <a:solidFill>
                  <a:srgbClr val="002060"/>
                </a:solidFill>
              </a:rPr>
              <a:t>. Every day that passes it becomes more so.</a:t>
            </a:r>
            <a:r>
              <a:rPr lang="en-GB" sz="2000" dirty="0" smtClean="0">
                <a:solidFill>
                  <a:srgbClr val="002060"/>
                </a:solidFill>
              </a:rPr>
              <a:t>. 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83568" y="3645024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2060"/>
                </a:solidFill>
              </a:rPr>
              <a:t>needs to </a:t>
            </a:r>
            <a:r>
              <a:rPr lang="en-GB" sz="2000" b="1" dirty="0" smtClean="0">
                <a:solidFill>
                  <a:srgbClr val="002060"/>
                </a:solidFill>
              </a:rPr>
              <a:t>promote creativity and innovation</a:t>
            </a:r>
            <a:r>
              <a:rPr lang="en-GB" sz="2000" dirty="0" smtClean="0">
                <a:solidFill>
                  <a:srgbClr val="002060"/>
                </a:solidFill>
              </a:rPr>
              <a:t>.  ... 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2060"/>
                </a:solidFill>
              </a:rPr>
              <a:t>it must </a:t>
            </a:r>
            <a:r>
              <a:rPr lang="en-GB" sz="2000" b="1" dirty="0" smtClean="0">
                <a:solidFill>
                  <a:srgbClr val="002060"/>
                </a:solidFill>
              </a:rPr>
              <a:t>remunerate and reward creators.</a:t>
            </a:r>
            <a:r>
              <a:rPr lang="en-GB" sz="2000" dirty="0" smtClean="0">
                <a:solidFill>
                  <a:srgbClr val="002060"/>
                </a:solidFill>
              </a:rPr>
              <a:t> ... 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en-GB" sz="2000" dirty="0" err="1" smtClean="0">
                <a:solidFill>
                  <a:srgbClr val="002060"/>
                </a:solidFill>
              </a:rPr>
              <a:t>hould</a:t>
            </a:r>
            <a:r>
              <a:rPr lang="en-GB" sz="2000" dirty="0" smtClean="0">
                <a:solidFill>
                  <a:srgbClr val="002060"/>
                </a:solidFill>
              </a:rPr>
              <a:t> enable a digital </a:t>
            </a:r>
            <a:r>
              <a:rPr lang="en-GB" sz="2000" b="1" dirty="0" smtClean="0">
                <a:solidFill>
                  <a:srgbClr val="002060"/>
                </a:solidFill>
              </a:rPr>
              <a:t>single market</a:t>
            </a:r>
            <a:r>
              <a:rPr lang="en-GB" sz="2000" dirty="0" smtClean="0">
                <a:solidFill>
                  <a:srgbClr val="002060"/>
                </a:solidFill>
              </a:rPr>
              <a:t>.  ... 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2060"/>
                </a:solidFill>
              </a:rPr>
              <a:t>the legal framework needs to take account of the </a:t>
            </a:r>
            <a:r>
              <a:rPr lang="en-GB" sz="2000" b="1" dirty="0" smtClean="0">
                <a:solidFill>
                  <a:srgbClr val="002060"/>
                </a:solidFill>
              </a:rPr>
              <a:t>needs of society</a:t>
            </a:r>
            <a:r>
              <a:rPr lang="en-GB" sz="2000" dirty="0" smtClean="0">
                <a:solidFill>
                  <a:srgbClr val="002060"/>
                </a:solidFill>
              </a:rPr>
              <a:t>. 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11560" y="6021288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</a:rPr>
              <a:t>http://commentneelie.eu/speech.php?sp=SPEECH/14/528</a:t>
            </a:r>
            <a:endParaRPr lang="en-US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... is crying out for copyright reform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39552" y="1268760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“When teachers are afraid to share teaching materials online, how does that help our society? 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69269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solidFill>
                  <a:srgbClr val="002060"/>
                </a:solidFill>
              </a:rPr>
              <a:t>Neelie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KROES</a:t>
            </a:r>
            <a:r>
              <a:rPr lang="en-GB" sz="2400" b="1" dirty="0" smtClean="0">
                <a:solidFill>
                  <a:srgbClr val="002060"/>
                </a:solidFill>
              </a:rPr>
              <a:t> (some questions </a:t>
            </a:r>
            <a:r>
              <a:rPr lang="en-GB" sz="1600" b="1" dirty="0" smtClean="0">
                <a:solidFill>
                  <a:srgbClr val="002060"/>
                </a:solidFill>
              </a:rPr>
              <a:t>– not all of them listed here</a:t>
            </a:r>
            <a:r>
              <a:rPr lang="en-GB" sz="2400" b="1" dirty="0" smtClean="0">
                <a:solidFill>
                  <a:srgbClr val="002060"/>
                </a:solidFill>
              </a:rPr>
              <a:t>)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39552" y="2158988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“When museums have to take out insurance specifically against the risk of copyright lawsuits, because it's too complex and costly to figure out – how does that help promote European heritage? 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39552" y="3356992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IE" sz="2000" dirty="0" smtClean="0">
                <a:solidFill>
                  <a:srgbClr val="002060"/>
                </a:solidFill>
              </a:rPr>
              <a:t>When European scientists have to abandon text or data mining because they can't afford the legal fees – how does that help innovation and scientific progress? And by the way that restriction is costing our economy tens of billions of </a:t>
            </a:r>
            <a:r>
              <a:rPr lang="en-IE" sz="2000" dirty="0" err="1" smtClean="0">
                <a:solidFill>
                  <a:srgbClr val="002060"/>
                </a:solidFill>
              </a:rPr>
              <a:t>euros</a:t>
            </a:r>
            <a:r>
              <a:rPr lang="en-IE" sz="2000" dirty="0" smtClean="0">
                <a:solidFill>
                  <a:srgbClr val="002060"/>
                </a:solidFill>
              </a:rPr>
              <a:t>. 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... is crying out for copyright reform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69269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solidFill>
                  <a:srgbClr val="002060"/>
                </a:solidFill>
              </a:rPr>
              <a:t>Neelie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KROES</a:t>
            </a:r>
            <a:r>
              <a:rPr lang="en-GB" sz="2400" b="1" dirty="0" smtClean="0">
                <a:solidFill>
                  <a:srgbClr val="002060"/>
                </a:solidFill>
              </a:rPr>
              <a:t> (need for a pragmatic reform)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43608" y="1556792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IE" sz="2000" b="1" dirty="0" smtClean="0">
                <a:solidFill>
                  <a:srgbClr val="002060"/>
                </a:solidFill>
              </a:rPr>
              <a:t>What does pragmatic reform mean</a:t>
            </a:r>
            <a:r>
              <a:rPr lang="en-IE" sz="2000" dirty="0" smtClean="0">
                <a:solidFill>
                  <a:srgbClr val="002060"/>
                </a:solidFill>
              </a:rPr>
              <a:t>? </a:t>
            </a:r>
          </a:p>
          <a:p>
            <a:pPr marL="452438" indent="-452438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2000" dirty="0" smtClean="0">
                <a:solidFill>
                  <a:srgbClr val="002060"/>
                </a:solidFill>
              </a:rPr>
              <a:t>It means more possibilities to access content </a:t>
            </a:r>
            <a:r>
              <a:rPr lang="en-IE" sz="2000" b="1" dirty="0" smtClean="0">
                <a:solidFill>
                  <a:srgbClr val="002060"/>
                </a:solidFill>
              </a:rPr>
              <a:t>online cross-border</a:t>
            </a:r>
            <a:r>
              <a:rPr lang="en-IE" sz="2000" dirty="0" smtClean="0">
                <a:solidFill>
                  <a:srgbClr val="002060"/>
                </a:solidFill>
              </a:rPr>
              <a:t>. </a:t>
            </a:r>
          </a:p>
          <a:p>
            <a:pPr marL="452438" indent="-452438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2000" dirty="0" smtClean="0">
                <a:solidFill>
                  <a:srgbClr val="002060"/>
                </a:solidFill>
              </a:rPr>
              <a:t>It means more </a:t>
            </a:r>
            <a:r>
              <a:rPr lang="en-IE" sz="2000" b="1" dirty="0" smtClean="0">
                <a:solidFill>
                  <a:srgbClr val="002060"/>
                </a:solidFill>
              </a:rPr>
              <a:t>harmonised exceptions</a:t>
            </a:r>
            <a:r>
              <a:rPr lang="en-IE" sz="2000" dirty="0" smtClean="0">
                <a:solidFill>
                  <a:srgbClr val="002060"/>
                </a:solidFill>
              </a:rPr>
              <a:t>: </a:t>
            </a:r>
            <a:r>
              <a:rPr lang="en-IE" sz="2000" b="1" dirty="0" smtClean="0">
                <a:solidFill>
                  <a:srgbClr val="002060"/>
                </a:solidFill>
              </a:rPr>
              <a:t>benefiting researchers, teachers, cultural heritage, and user-producers</a:t>
            </a:r>
            <a:r>
              <a:rPr lang="en-IE" sz="2000" dirty="0" smtClean="0">
                <a:solidFill>
                  <a:srgbClr val="002060"/>
                </a:solidFill>
              </a:rPr>
              <a:t>. </a:t>
            </a:r>
          </a:p>
          <a:p>
            <a:pPr marL="452438" indent="-452438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2000" dirty="0" smtClean="0">
                <a:solidFill>
                  <a:srgbClr val="002060"/>
                </a:solidFill>
              </a:rPr>
              <a:t>It means </a:t>
            </a:r>
            <a:r>
              <a:rPr lang="en-IE" sz="2000" b="1" dirty="0" smtClean="0">
                <a:solidFill>
                  <a:srgbClr val="002060"/>
                </a:solidFill>
              </a:rPr>
              <a:t>flexibility</a:t>
            </a:r>
            <a:r>
              <a:rPr lang="en-IE" sz="2000" dirty="0" smtClean="0">
                <a:solidFill>
                  <a:srgbClr val="002060"/>
                </a:solidFill>
              </a:rPr>
              <a:t>, so we don't have to have the same discussion every 5 years. 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... is crying out for copyright reform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69269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</a:rPr>
              <a:t>Ian Hargreaves – </a:t>
            </a:r>
            <a:r>
              <a:rPr lang="en-GB" sz="2400" b="1" dirty="0" err="1" smtClean="0">
                <a:solidFill>
                  <a:srgbClr val="002060"/>
                </a:solidFill>
              </a:rPr>
              <a:t>Bernt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Hugenholtz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11560" y="148478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“</a:t>
            </a:r>
            <a:r>
              <a:rPr lang="en-US" sz="2000" b="1" dirty="0" smtClean="0">
                <a:solidFill>
                  <a:srgbClr val="002060"/>
                </a:solidFill>
              </a:rPr>
              <a:t>Copyright law is struggling to adapt to the dynamic impact of digital technologies … copyright law … has lost touch with the digital economy of today and tomorrow</a:t>
            </a:r>
            <a:r>
              <a:rPr lang="en-GB" sz="2000" b="1" dirty="0" smtClean="0">
                <a:solidFill>
                  <a:srgbClr val="002060"/>
                </a:solidFill>
              </a:rPr>
              <a:t>“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11560" y="2723729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smtClean="0">
                <a:solidFill>
                  <a:srgbClr val="002060"/>
                </a:solidFill>
              </a:rPr>
              <a:t>scientific and medical researchers say copyright is getting in the way of their work by impeding text and data mining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1560" y="3654897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smtClean="0">
                <a:solidFill>
                  <a:srgbClr val="002060"/>
                </a:solidFill>
              </a:rPr>
              <a:t>cultural </a:t>
            </a:r>
            <a:r>
              <a:rPr lang="en-US" sz="2000" dirty="0" err="1" smtClean="0">
                <a:solidFill>
                  <a:srgbClr val="002060"/>
                </a:solidFill>
              </a:rPr>
              <a:t>organisations</a:t>
            </a:r>
            <a:r>
              <a:rPr lang="en-US" sz="2000" dirty="0" smtClean="0">
                <a:solidFill>
                  <a:srgbClr val="002060"/>
                </a:solidFill>
              </a:rPr>
              <a:t> do not know how to clear their archives for digital public use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11560" y="4586065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smtClean="0">
                <a:solidFill>
                  <a:srgbClr val="002060"/>
                </a:solidFill>
              </a:rPr>
              <a:t>creative industries lament the impact on their businesses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from online rights violations”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11560" y="5517232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 “authors complain they are not getting paid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83568" y="188640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Suggestions for copyright reform 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69269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</a:rPr>
              <a:t>Ian Hargreaves – </a:t>
            </a:r>
            <a:r>
              <a:rPr lang="en-GB" sz="2400" b="1" dirty="0" err="1" smtClean="0">
                <a:solidFill>
                  <a:srgbClr val="002060"/>
                </a:solidFill>
              </a:rPr>
              <a:t>Bernt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Hugenholtz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39552" y="1268760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“1. </a:t>
            </a:r>
            <a:r>
              <a:rPr lang="en-US" sz="2000" b="1" dirty="0" smtClean="0">
                <a:solidFill>
                  <a:srgbClr val="002060"/>
                </a:solidFill>
              </a:rPr>
              <a:t>Make limitations and exceptions more </a:t>
            </a:r>
            <a:r>
              <a:rPr lang="en-US" sz="2000" b="1" dirty="0" err="1" smtClean="0">
                <a:solidFill>
                  <a:srgbClr val="002060"/>
                </a:solidFill>
              </a:rPr>
              <a:t>harmonised</a:t>
            </a:r>
            <a:r>
              <a:rPr lang="en-US" sz="2000" b="1" dirty="0" smtClean="0">
                <a:solidFill>
                  <a:srgbClr val="002060"/>
                </a:solidFill>
              </a:rPr>
              <a:t> and flexible</a:t>
            </a:r>
            <a:r>
              <a:rPr lang="en-US" sz="2000" dirty="0" smtClean="0">
                <a:solidFill>
                  <a:srgbClr val="002060"/>
                </a:solidFill>
              </a:rPr>
              <a:t>. …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39552" y="2526962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de-DE" sz="2000" dirty="0" smtClean="0">
                <a:solidFill>
                  <a:srgbClr val="002060"/>
                </a:solidFill>
              </a:rPr>
              <a:t>3. 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r>
              <a:rPr lang="en-US" sz="2000" b="1" dirty="0" smtClean="0">
                <a:solidFill>
                  <a:srgbClr val="002060"/>
                </a:solidFill>
              </a:rPr>
              <a:t>Simplify online licensing across the EU</a:t>
            </a:r>
            <a:r>
              <a:rPr lang="en-US" sz="2000" dirty="0" smtClean="0">
                <a:solidFill>
                  <a:srgbClr val="002060"/>
                </a:solidFill>
              </a:rPr>
              <a:t>. …provide regulatory incentives for setting up public databases of copyright metadata, and permit extended collective licensing.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39552" y="2051749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“2. </a:t>
            </a:r>
            <a:r>
              <a:rPr lang="en-US" sz="2000" b="1" dirty="0" smtClean="0">
                <a:solidFill>
                  <a:srgbClr val="002060"/>
                </a:solidFill>
              </a:rPr>
              <a:t>Reduce terms of protection</a:t>
            </a:r>
            <a:r>
              <a:rPr lang="en-US" sz="2000" dirty="0" smtClean="0">
                <a:solidFill>
                  <a:srgbClr val="002060"/>
                </a:solidFill>
              </a:rPr>
              <a:t>. …”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9552" y="3925505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“4. </a:t>
            </a:r>
            <a:r>
              <a:rPr lang="en-US" sz="2000" b="1" dirty="0" smtClean="0">
                <a:solidFill>
                  <a:srgbClr val="002060"/>
                </a:solidFill>
              </a:rPr>
              <a:t>Recalibrate the Reproduction right</a:t>
            </a:r>
            <a:r>
              <a:rPr lang="en-US" sz="2000" dirty="0" smtClean="0">
                <a:solidFill>
                  <a:srgbClr val="002060"/>
                </a:solidFill>
              </a:rPr>
              <a:t>…. If a technical copy has no economic significance, it should not count as reproduction.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83568" y="188640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Suggestions for copyright reform 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69269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</a:rPr>
              <a:t>Ian Hargreaves – </a:t>
            </a:r>
            <a:r>
              <a:rPr lang="en-GB" sz="2400" b="1" dirty="0" err="1" smtClean="0">
                <a:solidFill>
                  <a:srgbClr val="002060"/>
                </a:solidFill>
              </a:rPr>
              <a:t>Bernt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Hugenholtz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1560" y="1700808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“5. </a:t>
            </a:r>
            <a:r>
              <a:rPr lang="en-US" sz="2000" b="1" dirty="0" smtClean="0">
                <a:solidFill>
                  <a:srgbClr val="002060"/>
                </a:solidFill>
              </a:rPr>
              <a:t>Simplify legal protection of digital rights management systems …</a:t>
            </a:r>
            <a:r>
              <a:rPr lang="en-US" sz="2000" dirty="0" smtClean="0">
                <a:solidFill>
                  <a:srgbClr val="002060"/>
                </a:solidFill>
              </a:rPr>
              <a:t> where circumvention is directly connected to copyright infringement.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11560" y="29249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“6. </a:t>
            </a:r>
            <a:r>
              <a:rPr lang="en-US" sz="2000" b="1" dirty="0" smtClean="0">
                <a:solidFill>
                  <a:srgbClr val="002060"/>
                </a:solidFill>
              </a:rPr>
              <a:t>Downsize the database right</a:t>
            </a:r>
            <a:r>
              <a:rPr lang="en-US" sz="2000" dirty="0" smtClean="0">
                <a:solidFill>
                  <a:srgbClr val="002060"/>
                </a:solidFill>
              </a:rPr>
              <a:t>. Reduce the scope of the database right by limiting it to commercial uses of databases, and expanding limitations and exceptions”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11560" y="4149080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 “7. </a:t>
            </a:r>
            <a:r>
              <a:rPr lang="en-US" sz="2000" b="1" dirty="0" smtClean="0">
                <a:solidFill>
                  <a:srgbClr val="002060"/>
                </a:solidFill>
              </a:rPr>
              <a:t>Rebalance copyright enforcement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</a:rPr>
              <a:t>Harmonise</a:t>
            </a:r>
            <a:r>
              <a:rPr lang="en-US" sz="2000" dirty="0" smtClean="0">
                <a:solidFill>
                  <a:srgbClr val="002060"/>
                </a:solidFill>
              </a:rPr>
              <a:t> the rules on injunctive relief against intermediaries … make abusive copyright enforcement strategies (troll </a:t>
            </a:r>
            <a:r>
              <a:rPr lang="en-US" sz="2000" dirty="0" err="1" smtClean="0">
                <a:solidFill>
                  <a:srgbClr val="002060"/>
                </a:solidFill>
              </a:rPr>
              <a:t>behaviour</a:t>
            </a:r>
            <a:r>
              <a:rPr lang="en-US" sz="2000" dirty="0" smtClean="0">
                <a:solidFill>
                  <a:srgbClr val="002060"/>
                </a:solidFill>
              </a:rPr>
              <a:t>) unlawful.</a:t>
            </a:r>
            <a:r>
              <a:rPr lang="en-GB" sz="2000" dirty="0" smtClean="0">
                <a:solidFill>
                  <a:srgbClr val="002060"/>
                </a:solidFill>
              </a:rPr>
              <a:t>“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1560" y="1484784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Memory organizations need more flexible support for digit-</a:t>
            </a:r>
            <a:r>
              <a:rPr lang="en-US" sz="2000" dirty="0" err="1" smtClean="0">
                <a:solidFill>
                  <a:srgbClr val="002060"/>
                </a:solidFill>
              </a:rPr>
              <a:t>izing</a:t>
            </a:r>
            <a:r>
              <a:rPr lang="en-US" sz="2000" dirty="0" smtClean="0">
                <a:solidFill>
                  <a:srgbClr val="002060"/>
                </a:solidFill>
              </a:rPr>
              <a:t> the cultural heritage and making it publicly available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91680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mainly from the perspective of education and science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83568" y="3212976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Priority of legally binding exceptions and limitations to commercial </a:t>
            </a:r>
            <a:r>
              <a:rPr lang="en-US" sz="2000" dirty="0" err="1" smtClean="0">
                <a:solidFill>
                  <a:srgbClr val="002060"/>
                </a:solidFill>
              </a:rPr>
              <a:t>licencing</a:t>
            </a:r>
            <a:r>
              <a:rPr lang="en-US" sz="2000" dirty="0" smtClean="0">
                <a:solidFill>
                  <a:srgbClr val="002060"/>
                </a:solidFill>
              </a:rPr>
              <a:t> in copyright law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860032" y="2204864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Criterion of diligent search unusable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4067944" y="1484784"/>
            <a:ext cx="4104456" cy="720080"/>
            <a:chOff x="4067944" y="1484784"/>
            <a:chExt cx="4104456" cy="720080"/>
          </a:xfrm>
        </p:grpSpPr>
        <p:sp>
          <p:nvSpPr>
            <p:cNvPr id="11" name="Textfeld 10"/>
            <p:cNvSpPr txBox="1"/>
            <p:nvPr/>
          </p:nvSpPr>
          <p:spPr>
            <a:xfrm>
              <a:off x="4788024" y="1484784"/>
              <a:ext cx="33843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2060"/>
                  </a:solidFill>
                </a:rPr>
                <a:t>Reform of norms in </a:t>
              </a:r>
              <a:r>
                <a:rPr lang="en-US" sz="2000" dirty="0" err="1" smtClean="0">
                  <a:solidFill>
                    <a:srgbClr val="002060"/>
                  </a:solidFill>
                </a:rPr>
                <a:t>favour</a:t>
              </a:r>
              <a:r>
                <a:rPr lang="en-US" sz="2000" dirty="0" smtClean="0">
                  <a:solidFill>
                    <a:srgbClr val="002060"/>
                  </a:solidFill>
                </a:rPr>
                <a:t> of orphan and out of print works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8" name="Pfeil nach rechts 17"/>
            <p:cNvSpPr/>
            <p:nvPr/>
          </p:nvSpPr>
          <p:spPr>
            <a:xfrm>
              <a:off x="4067944" y="1916832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4139952" y="3501008"/>
            <a:ext cx="4104456" cy="707886"/>
            <a:chOff x="4139952" y="3501008"/>
            <a:chExt cx="4104456" cy="707886"/>
          </a:xfrm>
        </p:grpSpPr>
        <p:sp>
          <p:nvSpPr>
            <p:cNvPr id="13" name="Textfeld 12"/>
            <p:cNvSpPr txBox="1"/>
            <p:nvPr/>
          </p:nvSpPr>
          <p:spPr>
            <a:xfrm>
              <a:off x="4860032" y="3501008"/>
              <a:ext cx="33843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2060"/>
                  </a:solidFill>
                </a:rPr>
                <a:t>New norms in </a:t>
              </a:r>
              <a:r>
                <a:rPr lang="en-US" sz="2000" dirty="0" err="1" smtClean="0">
                  <a:solidFill>
                    <a:srgbClr val="002060"/>
                  </a:solidFill>
                </a:rPr>
                <a:t>favour</a:t>
              </a:r>
              <a:r>
                <a:rPr lang="en-US" sz="2000" dirty="0" smtClean="0">
                  <a:solidFill>
                    <a:srgbClr val="002060"/>
                  </a:solidFill>
                </a:rPr>
                <a:t> of text and data mining are needed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9" name="Pfeil nach rechts 18"/>
            <p:cNvSpPr/>
            <p:nvPr/>
          </p:nvSpPr>
          <p:spPr>
            <a:xfrm>
              <a:off x="4139952" y="3645024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1560" y="1673513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Memory organizations should be considered virtually organized  rather than on-site organizations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91680" y="809417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mainly from the perspective of education and science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4139952" y="1673513"/>
            <a:ext cx="4104456" cy="1015663"/>
            <a:chOff x="4139952" y="1484784"/>
            <a:chExt cx="4104456" cy="1015663"/>
          </a:xfrm>
        </p:grpSpPr>
        <p:sp>
          <p:nvSpPr>
            <p:cNvPr id="11" name="Textfeld 10"/>
            <p:cNvSpPr txBox="1"/>
            <p:nvPr/>
          </p:nvSpPr>
          <p:spPr>
            <a:xfrm>
              <a:off x="4860032" y="1484784"/>
              <a:ext cx="33843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2060"/>
                  </a:solidFill>
                </a:rPr>
                <a:t>Information services should be </a:t>
              </a:r>
              <a:r>
                <a:rPr lang="en-US" sz="2000" dirty="0" err="1" smtClean="0">
                  <a:solidFill>
                    <a:srgbClr val="002060"/>
                  </a:solidFill>
                </a:rPr>
                <a:t>remotedly</a:t>
              </a:r>
              <a:r>
                <a:rPr lang="en-US" sz="2000" dirty="0" smtClean="0">
                  <a:solidFill>
                    <a:srgbClr val="002060"/>
                  </a:solidFill>
                </a:rPr>
                <a:t> accessible and freely usable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8" name="Pfeil nach rechts 17"/>
            <p:cNvSpPr/>
            <p:nvPr/>
          </p:nvSpPr>
          <p:spPr>
            <a:xfrm>
              <a:off x="4139952" y="1916832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91680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mainly from the perspective of education and science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11560" y="1340768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Overcoming the complicated and restrictive system of exceptions and limitations  in </a:t>
            </a:r>
            <a:r>
              <a:rPr lang="en-US" sz="2000" dirty="0" err="1" smtClean="0">
                <a:solidFill>
                  <a:srgbClr val="002060"/>
                </a:solidFill>
              </a:rPr>
              <a:t>favour</a:t>
            </a:r>
            <a:r>
              <a:rPr lang="en-US" sz="2000" dirty="0" smtClean="0">
                <a:solidFill>
                  <a:srgbClr val="002060"/>
                </a:solidFill>
              </a:rPr>
              <a:t> of education and science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99592" y="328498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European Copyright Code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907704" y="4077072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2060"/>
                </a:solidFill>
              </a:rPr>
              <a:t>„</a:t>
            </a:r>
            <a:r>
              <a:rPr lang="de-DE" sz="2000" dirty="0" err="1" smtClean="0">
                <a:solidFill>
                  <a:srgbClr val="002060"/>
                </a:solidFill>
              </a:rPr>
              <a:t>use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for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purposes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of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scientific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research</a:t>
            </a:r>
            <a:r>
              <a:rPr lang="de-DE" sz="2000" dirty="0" smtClean="0">
                <a:solidFill>
                  <a:srgbClr val="002060"/>
                </a:solidFill>
              </a:rPr>
              <a:t>“ (Art. 5.2, b)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907704" y="4725144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2060"/>
                </a:solidFill>
              </a:rPr>
              <a:t>„</a:t>
            </a:r>
            <a:r>
              <a:rPr lang="de-DE" sz="2000" dirty="0" err="1" smtClean="0">
                <a:solidFill>
                  <a:srgbClr val="002060"/>
                </a:solidFill>
              </a:rPr>
              <a:t>use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for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educational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purposes</a:t>
            </a:r>
            <a:r>
              <a:rPr lang="de-DE" sz="2000" dirty="0" smtClean="0">
                <a:solidFill>
                  <a:srgbClr val="002060"/>
                </a:solidFill>
              </a:rPr>
              <a:t>“ (Art. 5.3, b) </a:t>
            </a:r>
            <a:endParaRPr lang="en-US" sz="2000" dirty="0">
              <a:solidFill>
                <a:srgbClr val="002060"/>
              </a:solidFill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4067944" y="1484784"/>
            <a:ext cx="4176464" cy="1015663"/>
            <a:chOff x="4067944" y="1484784"/>
            <a:chExt cx="4176464" cy="1015663"/>
          </a:xfrm>
        </p:grpSpPr>
        <p:sp>
          <p:nvSpPr>
            <p:cNvPr id="17" name="Textfeld 16"/>
            <p:cNvSpPr txBox="1"/>
            <p:nvPr/>
          </p:nvSpPr>
          <p:spPr>
            <a:xfrm>
              <a:off x="4860032" y="1484784"/>
              <a:ext cx="33843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2060"/>
                  </a:solidFill>
                </a:rPr>
                <a:t>A </a:t>
              </a:r>
              <a:r>
                <a:rPr lang="en-US" sz="2000" b="1" dirty="0" smtClean="0">
                  <a:solidFill>
                    <a:srgbClr val="002060"/>
                  </a:solidFill>
                </a:rPr>
                <a:t>comprehensive education and science friendly clause </a:t>
              </a:r>
              <a:r>
                <a:rPr lang="en-US" sz="2000" dirty="0" smtClean="0">
                  <a:solidFill>
                    <a:srgbClr val="002060"/>
                  </a:solidFill>
                </a:rPr>
                <a:t>is needed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Pfeil nach rechts 14"/>
            <p:cNvSpPr/>
            <p:nvPr/>
          </p:nvSpPr>
          <p:spPr>
            <a:xfrm>
              <a:off x="4067944" y="1916832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893150" y="1479093"/>
            <a:ext cx="2232248" cy="115715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Copyright</a:t>
            </a:r>
            <a:b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data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protection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law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037166" y="3711341"/>
            <a:ext cx="2117341" cy="144585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Information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and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communication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technologies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179512" y="2686535"/>
            <a:ext cx="1685835" cy="83155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Information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</a:rPr>
              <a:t>ethics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4445449" y="2487205"/>
            <a:ext cx="1710727" cy="123021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Information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</a:rPr>
              <a:t>market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br>
              <a:rPr lang="de-DE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economy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9541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Regulatory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constraints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for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knowledge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820591" y="2028684"/>
            <a:ext cx="4417866" cy="2295656"/>
            <a:chOff x="820591" y="2028684"/>
            <a:chExt cx="4417866" cy="2295656"/>
          </a:xfrm>
        </p:grpSpPr>
        <p:sp>
          <p:nvSpPr>
            <p:cNvPr id="9" name="Pfeil nach links und rechts 8"/>
            <p:cNvSpPr/>
            <p:nvPr/>
          </p:nvSpPr>
          <p:spPr>
            <a:xfrm>
              <a:off x="2085605" y="3002644"/>
              <a:ext cx="1656184" cy="282341"/>
            </a:xfrm>
            <a:prstGeom prst="left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10" name="Pfeil nach links und rechts 9"/>
            <p:cNvSpPr/>
            <p:nvPr/>
          </p:nvSpPr>
          <p:spPr>
            <a:xfrm rot="8796741">
              <a:off x="850608" y="2100692"/>
              <a:ext cx="968650" cy="198132"/>
            </a:xfrm>
            <a:prstGeom prst="leftRightArrow">
              <a:avLst>
                <a:gd name="adj1" fmla="val 69240"/>
                <a:gd name="adj2" fmla="val 46793"/>
              </a:avLst>
            </a:prstGeom>
            <a:solidFill>
              <a:srgbClr val="002060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11" name="Pfeil nach links und rechts 10"/>
            <p:cNvSpPr/>
            <p:nvPr/>
          </p:nvSpPr>
          <p:spPr>
            <a:xfrm rot="8796741">
              <a:off x="4131882" y="4144959"/>
              <a:ext cx="1106575" cy="179381"/>
            </a:xfrm>
            <a:prstGeom prst="leftRightArrow">
              <a:avLst>
                <a:gd name="adj1" fmla="val 69240"/>
                <a:gd name="adj2" fmla="val 46793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13" name="Pfeil nach links und rechts 12"/>
            <p:cNvSpPr/>
            <p:nvPr/>
          </p:nvSpPr>
          <p:spPr>
            <a:xfrm rot="1844603">
              <a:off x="820591" y="3819828"/>
              <a:ext cx="1052368" cy="261951"/>
            </a:xfrm>
            <a:prstGeom prst="leftRightArrow">
              <a:avLst>
                <a:gd name="adj1" fmla="val 69240"/>
                <a:gd name="adj2" fmla="val 46793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14" name="Pfeil nach links und rechts 13"/>
            <p:cNvSpPr/>
            <p:nvPr/>
          </p:nvSpPr>
          <p:spPr>
            <a:xfrm rot="5400000">
              <a:off x="2416918" y="3040234"/>
              <a:ext cx="1080120" cy="273478"/>
            </a:xfrm>
            <a:prstGeom prst="left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16" name="Pfeil nach links und rechts 15"/>
            <p:cNvSpPr/>
            <p:nvPr/>
          </p:nvSpPr>
          <p:spPr>
            <a:xfrm rot="12803259" flipH="1">
              <a:off x="4253266" y="2028684"/>
              <a:ext cx="968650" cy="198132"/>
            </a:xfrm>
            <a:prstGeom prst="leftRightArrow">
              <a:avLst>
                <a:gd name="adj1" fmla="val 69240"/>
                <a:gd name="adj2" fmla="val 46793"/>
              </a:avLst>
            </a:prstGeom>
            <a:solidFill>
              <a:srgbClr val="002060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91680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mainly from the perspective of education and science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9512" y="980728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A comprehensive education and science friendly copyright clause 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A proposal of the German Coalition for Action “Copyright for Education and Research” (2014)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27584" y="1988840"/>
            <a:ext cx="76328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(1) </a:t>
            </a:r>
            <a:r>
              <a:rPr lang="de-DE" sz="2000" b="1" dirty="0" err="1" smtClean="0">
                <a:solidFill>
                  <a:srgbClr val="002060"/>
                </a:solidFill>
              </a:rPr>
              <a:t>Copying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and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making published works available to the public is permitted for non-commercial use of scientific research and for the support of learning and teaching processes.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(2) Para (1) is also valid for documentation, archiving and preservation of mainly publicly financed memory organizations (such as libraries, archives, documentation centers and museums).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(3) Para (1)  is also valid for information and communication services provided by memory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(4) Compensation for the use of services according to </a:t>
            </a:r>
            <a:r>
              <a:rPr lang="en-US" sz="2000" b="1" dirty="0" err="1" smtClean="0">
                <a:solidFill>
                  <a:srgbClr val="002060"/>
                </a:solidFill>
              </a:rPr>
              <a:t>paras</a:t>
            </a:r>
            <a:r>
              <a:rPr lang="en-US" sz="2000" b="1" dirty="0" smtClean="0">
                <a:solidFill>
                  <a:srgbClr val="002060"/>
                </a:solidFill>
              </a:rPr>
              <a:t> (1) and (3) will be paid on a </a:t>
            </a:r>
            <a:r>
              <a:rPr lang="de-DE" sz="2000" b="1" dirty="0" smtClean="0">
                <a:solidFill>
                  <a:srgbClr val="002060"/>
                </a:solidFill>
              </a:rPr>
              <a:t>a flat-rate </a:t>
            </a:r>
            <a:r>
              <a:rPr lang="de-DE" sz="2000" b="1" dirty="0" err="1" smtClean="0">
                <a:solidFill>
                  <a:srgbClr val="002060"/>
                </a:solidFill>
              </a:rPr>
              <a:t>basis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by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contractual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agreement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between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rights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holders</a:t>
            </a:r>
            <a:r>
              <a:rPr lang="de-DE" sz="2000" b="1" dirty="0" smtClean="0">
                <a:solidFill>
                  <a:srgbClr val="002060"/>
                </a:solidFill>
              </a:rPr>
              <a:t> (</a:t>
            </a:r>
            <a:r>
              <a:rPr lang="de-DE" sz="2000" b="1" dirty="0" err="1" smtClean="0">
                <a:solidFill>
                  <a:srgbClr val="002060"/>
                </a:solidFill>
              </a:rPr>
              <a:t>organizations</a:t>
            </a:r>
            <a:r>
              <a:rPr lang="de-DE" sz="2000" b="1" dirty="0" smtClean="0">
                <a:solidFill>
                  <a:srgbClr val="002060"/>
                </a:solidFill>
              </a:rPr>
              <a:t>) </a:t>
            </a:r>
            <a:r>
              <a:rPr lang="de-DE" sz="2000" b="1" dirty="0" err="1" smtClean="0">
                <a:solidFill>
                  <a:srgbClr val="002060"/>
                </a:solidFill>
              </a:rPr>
              <a:t>and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the</a:t>
            </a:r>
            <a:r>
              <a:rPr lang="de-DE" sz="2000" b="1" dirty="0" smtClean="0">
                <a:solidFill>
                  <a:srgbClr val="002060"/>
                </a:solidFill>
              </a:rPr>
              <a:t> legal </a:t>
            </a:r>
            <a:r>
              <a:rPr lang="de-DE" sz="2000" b="1" dirty="0" err="1" smtClean="0">
                <a:solidFill>
                  <a:srgbClr val="002060"/>
                </a:solidFill>
              </a:rPr>
              <a:t>entities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of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the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organizations</a:t>
            </a:r>
            <a:r>
              <a:rPr lang="de-DE" sz="2000" b="1" dirty="0" smtClean="0">
                <a:solidFill>
                  <a:srgbClr val="002060"/>
                </a:solidFill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</a:rPr>
              <a:t>addressed</a:t>
            </a:r>
            <a:r>
              <a:rPr lang="de-DE" sz="2000" b="1" dirty="0" smtClean="0">
                <a:solidFill>
                  <a:srgbClr val="002060"/>
                </a:solidFill>
              </a:rPr>
              <a:t> in </a:t>
            </a:r>
            <a:r>
              <a:rPr lang="de-DE" sz="2000" b="1" dirty="0" err="1" smtClean="0">
                <a:solidFill>
                  <a:srgbClr val="002060"/>
                </a:solidFill>
              </a:rPr>
              <a:t>paras</a:t>
            </a:r>
            <a:r>
              <a:rPr lang="de-DE" sz="2000" b="1" dirty="0" smtClean="0">
                <a:solidFill>
                  <a:srgbClr val="002060"/>
                </a:solidFill>
              </a:rPr>
              <a:t> (1-3).</a:t>
            </a:r>
          </a:p>
          <a:p>
            <a:pPr lvl="0"/>
            <a:r>
              <a:rPr lang="de-DE" sz="2000" b="1" dirty="0" smtClean="0">
                <a:solidFill>
                  <a:srgbClr val="002060"/>
                </a:solidFill>
              </a:rPr>
              <a:t>(5) </a:t>
            </a:r>
            <a:r>
              <a:rPr lang="en-US" sz="2000" b="1" dirty="0" smtClean="0">
                <a:solidFill>
                  <a:srgbClr val="002060"/>
                </a:solidFill>
              </a:rPr>
              <a:t>Contractual agreements which rule out </a:t>
            </a:r>
            <a:r>
              <a:rPr lang="en-US" sz="2000" b="1" dirty="0" err="1" smtClean="0">
                <a:solidFill>
                  <a:srgbClr val="002060"/>
                </a:solidFill>
              </a:rPr>
              <a:t>paras</a:t>
            </a:r>
            <a:r>
              <a:rPr lang="en-US" sz="2000" b="1" dirty="0" smtClean="0">
                <a:solidFill>
                  <a:srgbClr val="002060"/>
                </a:solidFill>
              </a:rPr>
              <a:t> (1-3) are invalid.</a:t>
            </a:r>
            <a:endParaRPr lang="de-DE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1560" y="1484784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In the long term </a:t>
            </a:r>
            <a:r>
              <a:rPr lang="en-US" sz="2000" b="1" dirty="0" smtClean="0">
                <a:solidFill>
                  <a:srgbClr val="002060"/>
                </a:solidFill>
              </a:rPr>
              <a:t>open access publication</a:t>
            </a:r>
            <a:r>
              <a:rPr lang="en-US" sz="2000" dirty="0" smtClean="0">
                <a:solidFill>
                  <a:srgbClr val="002060"/>
                </a:solidFill>
              </a:rPr>
              <a:t> (gold) will be the </a:t>
            </a:r>
            <a:r>
              <a:rPr lang="en-US" sz="2000" b="1" dirty="0" smtClean="0">
                <a:solidFill>
                  <a:srgbClr val="002060"/>
                </a:solidFill>
              </a:rPr>
              <a:t>standard</a:t>
            </a:r>
            <a:r>
              <a:rPr lang="en-US" sz="2000" dirty="0" smtClean="0">
                <a:solidFill>
                  <a:srgbClr val="002060"/>
                </a:solidFill>
              </a:rPr>
              <a:t> in (commercial and open) </a:t>
            </a:r>
            <a:r>
              <a:rPr lang="en-US" sz="2000" b="1" dirty="0" smtClean="0">
                <a:solidFill>
                  <a:srgbClr val="002060"/>
                </a:solidFill>
              </a:rPr>
              <a:t>science publication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91680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mainly from the perspective of education and science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3568" y="285293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Open access will be broadly accepted both of authors and commercial providers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3995936" y="1484784"/>
            <a:ext cx="4248472" cy="1015663"/>
            <a:chOff x="3995936" y="1484784"/>
            <a:chExt cx="4248472" cy="1015663"/>
          </a:xfrm>
        </p:grpSpPr>
        <p:sp>
          <p:nvSpPr>
            <p:cNvPr id="11" name="Textfeld 10"/>
            <p:cNvSpPr txBox="1"/>
            <p:nvPr/>
          </p:nvSpPr>
          <p:spPr>
            <a:xfrm>
              <a:off x="4860032" y="1484784"/>
              <a:ext cx="33843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2060"/>
                  </a:solidFill>
                </a:rPr>
                <a:t>Open access compatible (commercial) business and financing models are needed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Pfeil nach rechts 12"/>
            <p:cNvSpPr/>
            <p:nvPr/>
          </p:nvSpPr>
          <p:spPr>
            <a:xfrm>
              <a:off x="3995936" y="1844824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4067944" y="2996952"/>
            <a:ext cx="4320480" cy="707886"/>
            <a:chOff x="4067944" y="2996952"/>
            <a:chExt cx="4320480" cy="707886"/>
          </a:xfrm>
        </p:grpSpPr>
        <p:sp>
          <p:nvSpPr>
            <p:cNvPr id="17" name="Textfeld 16"/>
            <p:cNvSpPr txBox="1"/>
            <p:nvPr/>
          </p:nvSpPr>
          <p:spPr>
            <a:xfrm>
              <a:off x="5004048" y="2996952"/>
              <a:ext cx="33843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</a:rPr>
                <a:t>A reinterpretation of the restrictive three-step-test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Pfeil nach rechts 14"/>
            <p:cNvSpPr/>
            <p:nvPr/>
          </p:nvSpPr>
          <p:spPr>
            <a:xfrm>
              <a:off x="4067944" y="3068960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91680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mainly from the perspective of education and science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3568" y="105273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Open access will be broadly accepted both of authors and commercial providers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067944" y="401725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1. </a:t>
            </a:r>
            <a:r>
              <a:rPr lang="en-US" sz="2000" b="1" dirty="0" smtClean="0">
                <a:solidFill>
                  <a:srgbClr val="002060"/>
                </a:solidFill>
              </a:rPr>
              <a:t>Open access will be the norm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</a:rPr>
              <a:t>propriet-ary</a:t>
            </a:r>
            <a:r>
              <a:rPr lang="en-US" sz="2000" dirty="0" smtClean="0">
                <a:solidFill>
                  <a:srgbClr val="002060"/>
                </a:solidFill>
              </a:rPr>
              <a:t> commercial publication the exception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995936" y="477334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2. Open access </a:t>
            </a:r>
            <a:r>
              <a:rPr lang="en-US" sz="2000" b="1" dirty="0" smtClean="0">
                <a:solidFill>
                  <a:srgbClr val="002060"/>
                </a:solidFill>
              </a:rPr>
              <a:t>does not restrain </a:t>
            </a:r>
            <a:r>
              <a:rPr lang="en-US" sz="2000" dirty="0" smtClean="0">
                <a:solidFill>
                  <a:srgbClr val="002060"/>
                </a:solidFill>
              </a:rPr>
              <a:t>commercial publication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95936" y="5601434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3. Open access is fostering </a:t>
            </a:r>
            <a:r>
              <a:rPr lang="en-US" sz="2000" b="1" dirty="0" smtClean="0">
                <a:solidFill>
                  <a:srgbClr val="002060"/>
                </a:solidFill>
              </a:rPr>
              <a:t>authors´ rights and interests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pSp>
        <p:nvGrpSpPr>
          <p:cNvPr id="3" name="Gruppieren 18"/>
          <p:cNvGrpSpPr/>
          <p:nvPr/>
        </p:nvGrpSpPr>
        <p:grpSpPr>
          <a:xfrm>
            <a:off x="4067944" y="1196752"/>
            <a:ext cx="4320480" cy="707886"/>
            <a:chOff x="4067944" y="2996952"/>
            <a:chExt cx="4320480" cy="707886"/>
          </a:xfrm>
        </p:grpSpPr>
        <p:sp>
          <p:nvSpPr>
            <p:cNvPr id="17" name="Textfeld 16"/>
            <p:cNvSpPr txBox="1"/>
            <p:nvPr/>
          </p:nvSpPr>
          <p:spPr>
            <a:xfrm>
              <a:off x="5004048" y="2996952"/>
              <a:ext cx="33843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</a:rPr>
                <a:t>A reinterpretation of the restrictive three-step-test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Pfeil nach rechts 14"/>
            <p:cNvSpPr/>
            <p:nvPr/>
          </p:nvSpPr>
          <p:spPr>
            <a:xfrm>
              <a:off x="4067944" y="3068960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776605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Consequences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148478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Moral </a:t>
            </a:r>
            <a:r>
              <a:rPr lang="en-US" sz="2000" dirty="0" err="1" smtClean="0">
                <a:solidFill>
                  <a:srgbClr val="002060"/>
                </a:solidFill>
              </a:rPr>
              <a:t>behaviour</a:t>
            </a:r>
            <a:r>
              <a:rPr lang="en-US" sz="2000" dirty="0" smtClean="0">
                <a:solidFill>
                  <a:srgbClr val="002060"/>
                </a:solidFill>
              </a:rPr>
              <a:t> of </a:t>
            </a:r>
            <a:r>
              <a:rPr lang="en-US" sz="2000" b="1" dirty="0" smtClean="0">
                <a:solidFill>
                  <a:srgbClr val="002060"/>
                </a:solidFill>
              </a:rPr>
              <a:t>information professionals </a:t>
            </a:r>
            <a:r>
              <a:rPr lang="en-US" sz="2000" dirty="0" smtClean="0">
                <a:solidFill>
                  <a:srgbClr val="002060"/>
                </a:solidFill>
              </a:rPr>
              <a:t>cannot deny the </a:t>
            </a:r>
            <a:r>
              <a:rPr lang="en-US" sz="2000" b="1" dirty="0" smtClean="0">
                <a:solidFill>
                  <a:srgbClr val="002060"/>
                </a:solidFill>
              </a:rPr>
              <a:t>validity of existing copyright regulation/laws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683568" y="2294874"/>
            <a:ext cx="6984776" cy="1856530"/>
            <a:chOff x="611560" y="2294874"/>
            <a:chExt cx="6984776" cy="1856530"/>
          </a:xfrm>
        </p:grpSpPr>
        <p:sp>
          <p:nvSpPr>
            <p:cNvPr id="5" name="Textfeld 4"/>
            <p:cNvSpPr txBox="1"/>
            <p:nvPr/>
          </p:nvSpPr>
          <p:spPr>
            <a:xfrm>
              <a:off x="3815916" y="2294874"/>
              <a:ext cx="720080" cy="369332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 but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611560" y="2827965"/>
              <a:ext cx="69847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</a:rPr>
                <a:t>Information  professionals </a:t>
              </a:r>
              <a:r>
                <a:rPr lang="en-US" sz="2000" dirty="0" smtClean="0">
                  <a:solidFill>
                    <a:srgbClr val="002060"/>
                  </a:solidFill>
                </a:rPr>
                <a:t>should be convinced that the basic principle of moral </a:t>
              </a:r>
              <a:r>
                <a:rPr lang="en-US" sz="2000" dirty="0" err="1" smtClean="0">
                  <a:solidFill>
                    <a:srgbClr val="002060"/>
                  </a:solidFill>
                </a:rPr>
                <a:t>behaviour</a:t>
              </a:r>
              <a:r>
                <a:rPr lang="en-US" sz="2000" dirty="0" smtClean="0">
                  <a:solidFill>
                    <a:srgbClr val="002060"/>
                  </a:solidFill>
                </a:rPr>
                <a:t> in electronic environments/spaces is to </a:t>
              </a:r>
              <a:r>
                <a:rPr lang="en-US" sz="2000" b="1" dirty="0" smtClean="0">
                  <a:solidFill>
                    <a:srgbClr val="002060"/>
                  </a:solidFill>
                </a:rPr>
                <a:t>enable free/open access to and use of published </a:t>
              </a:r>
              <a:r>
                <a:rPr lang="en-US" sz="2000" b="1" dirty="0" err="1" smtClean="0">
                  <a:solidFill>
                    <a:srgbClr val="002060"/>
                  </a:solidFill>
                </a:rPr>
                <a:t>k&amp;I</a:t>
              </a:r>
              <a:r>
                <a:rPr lang="en-US" sz="2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to the broadest extent possible</a:t>
              </a:r>
              <a:endParaRPr lang="en-US" sz="2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683568" y="4192053"/>
            <a:ext cx="6984776" cy="1548754"/>
            <a:chOff x="611560" y="4192053"/>
            <a:chExt cx="6984776" cy="1548754"/>
          </a:xfrm>
        </p:grpSpPr>
        <p:sp>
          <p:nvSpPr>
            <p:cNvPr id="8" name="Textfeld 7"/>
            <p:cNvSpPr txBox="1"/>
            <p:nvPr/>
          </p:nvSpPr>
          <p:spPr>
            <a:xfrm>
              <a:off x="611560" y="4725144"/>
              <a:ext cx="69847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</a:rPr>
                <a:t>Information  professionals </a:t>
              </a:r>
              <a:r>
                <a:rPr lang="en-US" sz="2000" dirty="0" smtClean="0">
                  <a:solidFill>
                    <a:srgbClr val="002060"/>
                  </a:solidFill>
                </a:rPr>
                <a:t>should </a:t>
              </a:r>
              <a:r>
                <a:rPr lang="en-US" sz="2000" dirty="0" err="1" smtClean="0">
                  <a:solidFill>
                    <a:srgbClr val="002060"/>
                  </a:solidFill>
                </a:rPr>
                <a:t>should</a:t>
              </a:r>
              <a:r>
                <a:rPr lang="en-US" sz="2000" dirty="0" smtClean="0">
                  <a:solidFill>
                    <a:srgbClr val="002060"/>
                  </a:solidFill>
                </a:rPr>
                <a:t> take initiatives wherever possible </a:t>
              </a:r>
              <a:r>
                <a:rPr lang="en-US" sz="2000" b="1" dirty="0" smtClean="0">
                  <a:solidFill>
                    <a:srgbClr val="002060"/>
                  </a:solidFill>
                </a:rPr>
                <a:t>to fight for a just balance between ethics and copyright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3868" y="4192053"/>
              <a:ext cx="1584176" cy="369332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 consequently</a:t>
              </a:r>
              <a:endParaRPr lang="en-US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0648"/>
            <a:ext cx="66294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392" y="1484784"/>
            <a:ext cx="8645088" cy="493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100392" y="6264275"/>
            <a:ext cx="863352" cy="593725"/>
          </a:xfrm>
          <a:prstGeom prst="leftArrow">
            <a:avLst>
              <a:gd name="adj1" fmla="val 50000"/>
              <a:gd name="adj2" fmla="val 62485"/>
            </a:avLst>
          </a:prstGeom>
          <a:solidFill>
            <a:srgbClr val="002060"/>
          </a:solidFill>
          <a:ln w="12700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>
              <a:defRPr/>
            </a:pPr>
            <a:endParaRPr lang="de-DE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– 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contradictory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law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275856" y="1623109"/>
            <a:ext cx="2232248" cy="115715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Copyright</a:t>
            </a:r>
            <a:b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data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protection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law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62218" y="2830551"/>
            <a:ext cx="1685835" cy="83155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Information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</a:rPr>
              <a:t>ethics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" name="Pfeil nach links und rechts 18"/>
          <p:cNvSpPr/>
          <p:nvPr/>
        </p:nvSpPr>
        <p:spPr>
          <a:xfrm rot="8796741">
            <a:off x="2155051" y="2283007"/>
            <a:ext cx="956500" cy="98881"/>
          </a:xfrm>
          <a:prstGeom prst="leftRightArrow">
            <a:avLst>
              <a:gd name="adj1" fmla="val 69240"/>
              <a:gd name="adj2" fmla="val 46793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Textfeld 19"/>
          <p:cNvSpPr txBox="1"/>
          <p:nvPr/>
        </p:nvSpPr>
        <p:spPr>
          <a:xfrm>
            <a:off x="2267744" y="4293096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Free access to information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4511083" y="3140968"/>
            <a:ext cx="4632917" cy="1200329"/>
            <a:chOff x="4511083" y="2780928"/>
            <a:chExt cx="4632917" cy="1200329"/>
          </a:xfrm>
        </p:grpSpPr>
        <p:sp>
          <p:nvSpPr>
            <p:cNvPr id="22" name="Textfeld 21"/>
            <p:cNvSpPr txBox="1"/>
            <p:nvPr/>
          </p:nvSpPr>
          <p:spPr>
            <a:xfrm>
              <a:off x="5759624" y="2780928"/>
              <a:ext cx="33843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</a:rPr>
                <a:t> access only by permission of right owners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23" name="Pfeil nach links und rechts 22"/>
            <p:cNvSpPr/>
            <p:nvPr/>
          </p:nvSpPr>
          <p:spPr>
            <a:xfrm rot="8796741">
              <a:off x="4511083" y="3553916"/>
              <a:ext cx="945265" cy="95108"/>
            </a:xfrm>
            <a:prstGeom prst="leftRightArrow">
              <a:avLst>
                <a:gd name="adj1" fmla="val 69240"/>
                <a:gd name="adj2" fmla="val 46793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2060"/>
                </a:solidFill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4457486" y="4653136"/>
            <a:ext cx="3066842" cy="830997"/>
            <a:chOff x="4457486" y="4293096"/>
            <a:chExt cx="3066842" cy="830997"/>
          </a:xfrm>
        </p:grpSpPr>
        <p:sp>
          <p:nvSpPr>
            <p:cNvPr id="25" name="Textfeld 24"/>
            <p:cNvSpPr txBox="1"/>
            <p:nvPr/>
          </p:nvSpPr>
          <p:spPr>
            <a:xfrm>
              <a:off x="5508104" y="4293096"/>
              <a:ext cx="20162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</a:rPr>
                <a:t>protection of personal data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26" name="Pfeil nach links und rechts 25"/>
            <p:cNvSpPr/>
            <p:nvPr/>
          </p:nvSpPr>
          <p:spPr>
            <a:xfrm rot="12803259" flipV="1">
              <a:off x="4457486" y="4631337"/>
              <a:ext cx="1002261" cy="115606"/>
            </a:xfrm>
            <a:prstGeom prst="leftRightArrow">
              <a:avLst>
                <a:gd name="adj1" fmla="val 69240"/>
                <a:gd name="adj2" fmla="val 46793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9541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What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wrong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relation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between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3528" y="148652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Copyright regulation/laws still mirrors moral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towards </a:t>
            </a:r>
            <a:r>
              <a:rPr lang="en-US" sz="2000" dirty="0" err="1" smtClean="0"/>
              <a:t>k&amp;I</a:t>
            </a:r>
            <a:r>
              <a:rPr lang="en-US" sz="2000" dirty="0" smtClean="0"/>
              <a:t>  developed in analogous </a:t>
            </a:r>
            <a:r>
              <a:rPr lang="en-US" sz="2000" dirty="0" smtClean="0"/>
              <a:t>environments/spaces</a:t>
            </a:r>
            <a:endParaRPr lang="en-US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323528" y="342900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WIPO</a:t>
            </a:r>
            <a:endParaRPr lang="en-US" sz="2000" dirty="0" smtClean="0"/>
          </a:p>
          <a:p>
            <a:r>
              <a:rPr lang="en-US" sz="2000" dirty="0" smtClean="0"/>
              <a:t>TRIPS</a:t>
            </a:r>
          </a:p>
          <a:p>
            <a:r>
              <a:rPr lang="en-US" sz="2000" dirty="0" smtClean="0"/>
              <a:t>EU  </a:t>
            </a:r>
            <a:r>
              <a:rPr lang="en-US" sz="2000" dirty="0" err="1" smtClean="0"/>
              <a:t>InfoSoc</a:t>
            </a:r>
            <a:r>
              <a:rPr lang="en-US" sz="2000" dirty="0" smtClean="0"/>
              <a:t> </a:t>
            </a:r>
            <a:r>
              <a:rPr lang="en-US" sz="2000" dirty="0" err="1" smtClean="0"/>
              <a:t>Guidline</a:t>
            </a:r>
            <a:r>
              <a:rPr lang="en-US" sz="2000" dirty="0" smtClean="0"/>
              <a:t> 2001</a:t>
            </a:r>
            <a:endParaRPr lang="en-US" sz="2000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323528" y="2636912"/>
            <a:ext cx="6768752" cy="707886"/>
            <a:chOff x="323528" y="2636912"/>
            <a:chExt cx="6768752" cy="707886"/>
          </a:xfrm>
        </p:grpSpPr>
        <p:sp>
          <p:nvSpPr>
            <p:cNvPr id="8" name="Textfeld 7"/>
            <p:cNvSpPr txBox="1"/>
            <p:nvPr/>
          </p:nvSpPr>
          <p:spPr>
            <a:xfrm>
              <a:off x="323528" y="2636912"/>
              <a:ext cx="22322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Berne Convention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347864" y="2636912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Developed in the analogous  world</a:t>
              </a:r>
            </a:p>
          </p:txBody>
        </p:sp>
      </p:grpSp>
      <p:sp>
        <p:nvSpPr>
          <p:cNvPr id="12" name="Textfeld 11"/>
          <p:cNvSpPr txBox="1"/>
          <p:nvPr/>
        </p:nvSpPr>
        <p:spPr>
          <a:xfrm>
            <a:off x="3347864" y="34290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Copyright - partially changed because of recognizing the development of new Internet </a:t>
            </a:r>
            <a:r>
              <a:rPr lang="en-US" sz="2000" dirty="0" err="1" smtClean="0"/>
              <a:t>ICT</a:t>
            </a:r>
            <a:r>
              <a:rPr lang="en-US" sz="2000" dirty="0" smtClean="0"/>
              <a:t> challenges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995936" y="4509120"/>
            <a:ext cx="4590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Without fully recognizing the potentials of new Internet </a:t>
            </a:r>
            <a:r>
              <a:rPr lang="en-US" sz="2000" dirty="0" err="1" smtClean="0"/>
              <a:t>ICT</a:t>
            </a:r>
            <a:endParaRPr lang="en-US" sz="2000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3995936" y="5229200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And with widely keeping old moral analogous values and widely ignoring new digital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9541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What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wrong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relation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between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141277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000" b="1" dirty="0" smtClean="0"/>
              <a:t>Morality (</a:t>
            </a:r>
            <a:r>
              <a:rPr lang="en-US" sz="2000" dirty="0" smtClean="0"/>
              <a:t>moral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)develops in the </a:t>
            </a:r>
            <a:r>
              <a:rPr lang="en-US" sz="2000" b="1" dirty="0" smtClean="0"/>
              <a:t>environments/ spaces </a:t>
            </a:r>
            <a:r>
              <a:rPr lang="en-US" sz="2000" dirty="0" smtClean="0"/>
              <a:t>where we live and carry out actions </a:t>
            </a:r>
            <a:endParaRPr lang="en-US" sz="2000" dirty="0"/>
          </a:p>
        </p:txBody>
      </p:sp>
      <p:grpSp>
        <p:nvGrpSpPr>
          <p:cNvPr id="2" name="Gruppieren 7"/>
          <p:cNvGrpSpPr/>
          <p:nvPr/>
        </p:nvGrpSpPr>
        <p:grpSpPr>
          <a:xfrm>
            <a:off x="323528" y="2348880"/>
            <a:ext cx="7344816" cy="3897724"/>
            <a:chOff x="215008" y="2595681"/>
            <a:chExt cx="7344816" cy="3897724"/>
          </a:xfrm>
        </p:grpSpPr>
        <p:sp>
          <p:nvSpPr>
            <p:cNvPr id="5" name="Textfeld 4"/>
            <p:cNvSpPr txBox="1"/>
            <p:nvPr/>
          </p:nvSpPr>
          <p:spPr>
            <a:xfrm>
              <a:off x="539552" y="2595681"/>
              <a:ext cx="7020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60363" indent="-360363">
                <a:buFont typeface="Wingdings" pitchFamily="2" charset="2"/>
                <a:buChar char="Ø"/>
              </a:pPr>
              <a:r>
                <a:rPr lang="en-US" sz="2000" dirty="0" smtClean="0"/>
                <a:t>Moral </a:t>
              </a:r>
              <a:r>
                <a:rPr lang="en-US" sz="2000" dirty="0" err="1" smtClean="0"/>
                <a:t>behaviour</a:t>
              </a:r>
              <a:r>
                <a:rPr lang="en-US" sz="2000" dirty="0" smtClean="0"/>
                <a:t> towards </a:t>
              </a:r>
              <a:r>
                <a:rPr lang="en-US" sz="2000" dirty="0" err="1" smtClean="0"/>
                <a:t>k&amp;I</a:t>
              </a:r>
              <a:r>
                <a:rPr lang="en-US" sz="2000" dirty="0" smtClean="0"/>
                <a:t> is highly influenced by inform-</a:t>
              </a:r>
              <a:r>
                <a:rPr lang="en-US" sz="2000" dirty="0" err="1" smtClean="0"/>
                <a:t>ation</a:t>
              </a:r>
              <a:r>
                <a:rPr lang="en-US" sz="2000" dirty="0" smtClean="0"/>
                <a:t> and communication technologies in the Internet</a:t>
              </a:r>
              <a:endParaRPr lang="en-US" sz="2000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215008" y="6124073"/>
              <a:ext cx="3312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k&amp;i</a:t>
              </a:r>
              <a:r>
                <a:rPr lang="en-US" dirty="0" smtClean="0"/>
                <a:t>=knowledge and information </a:t>
              </a:r>
              <a:endParaRPr lang="en-US" dirty="0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683568" y="3491716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000" dirty="0" smtClean="0"/>
              <a:t>Morality changes/develops faster than copyright regulation/laws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9541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What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wrong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relation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between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043608" y="2276872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(Existing) copyright regulation/laws turn out to be an disabling means for new business models and information services in the Internet  rather than an enabling one.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043608" y="1412776"/>
            <a:ext cx="7056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In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longer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term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neither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law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nor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market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or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technology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can count on approval from the people</a:t>
            </a:r>
          </a:p>
          <a:p>
            <a:pPr marL="0" lvl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when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legal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norms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business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models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commercial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goods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services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technologies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are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not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compatible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with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existing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developing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moral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behaviour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moral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expectance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majority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Calibri" pitchFamily="34" charset="0"/>
              </a:rPr>
              <a:t>people</a:t>
            </a:r>
            <a:r>
              <a:rPr lang="de-DE" sz="20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en-US" sz="20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Priority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ethics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DE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copyright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1907704" y="2492896"/>
            <a:ext cx="4499992" cy="14465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4400" dirty="0" smtClean="0">
                <a:solidFill>
                  <a:schemeClr val="bg1"/>
                </a:solidFill>
              </a:rPr>
              <a:t>... is crying out for copyright reform</a:t>
            </a:r>
            <a:endParaRPr lang="de-DE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3"/>
          <p:cNvSpPr txBox="1">
            <a:spLocks noChangeArrowheads="1"/>
          </p:cNvSpPr>
          <p:nvPr/>
        </p:nvSpPr>
        <p:spPr bwMode="auto">
          <a:xfrm>
            <a:off x="648072" y="44624"/>
            <a:ext cx="7668344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 ... is crying out for copyright reform</a:t>
            </a:r>
            <a:endParaRPr lang="de-DE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306513" y="597143"/>
            <a:ext cx="8585967" cy="5922720"/>
            <a:chOff x="306513" y="597143"/>
            <a:chExt cx="8585967" cy="59227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6513" y="597143"/>
              <a:ext cx="8585967" cy="5922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Textfeld 3"/>
            <p:cNvSpPr txBox="1"/>
            <p:nvPr/>
          </p:nvSpPr>
          <p:spPr>
            <a:xfrm>
              <a:off x="3779912" y="6021288"/>
              <a:ext cx="46085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http://commentneelie.eu/speech.php?sp=SPEECH/14/528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1428</Words>
  <Application>Microsoft Office PowerPoint</Application>
  <PresentationFormat>Bildschirmpräsentation (4:3)</PresentationFormat>
  <Paragraphs>137</Paragraphs>
  <Slides>24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24</vt:i4>
      </vt:variant>
    </vt:vector>
  </HeadingPairs>
  <TitlesOfParts>
    <vt:vector size="26" baseType="lpstr">
      <vt:lpstr>Larissa-Design</vt:lpstr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</vt:vector>
  </TitlesOfParts>
  <Company>UNI Konstanz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Commons – Bewahrung und Entwicklung der Gemeingüter</dc:title>
  <dc:creator>rk</dc:creator>
  <cp:lastModifiedBy>rk</cp:lastModifiedBy>
  <cp:revision>54</cp:revision>
  <dcterms:created xsi:type="dcterms:W3CDTF">2009-03-12T10:45:45Z</dcterms:created>
  <dcterms:modified xsi:type="dcterms:W3CDTF">2014-08-15T06:50:16Z</dcterms:modified>
</cp:coreProperties>
</file>