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60" r:id="rId3"/>
  </p:sldMasterIdLst>
  <p:notesMasterIdLst>
    <p:notesMasterId r:id="rId36"/>
  </p:notesMasterIdLst>
  <p:sldIdLst>
    <p:sldId id="298" r:id="rId4"/>
    <p:sldId id="347" r:id="rId5"/>
    <p:sldId id="358" r:id="rId6"/>
    <p:sldId id="364" r:id="rId7"/>
    <p:sldId id="360" r:id="rId8"/>
    <p:sldId id="366" r:id="rId9"/>
    <p:sldId id="368" r:id="rId10"/>
    <p:sldId id="354" r:id="rId11"/>
    <p:sldId id="370" r:id="rId12"/>
    <p:sldId id="371" r:id="rId13"/>
    <p:sldId id="353" r:id="rId14"/>
    <p:sldId id="326" r:id="rId15"/>
    <p:sldId id="328" r:id="rId16"/>
    <p:sldId id="329" r:id="rId17"/>
    <p:sldId id="372" r:id="rId18"/>
    <p:sldId id="327" r:id="rId19"/>
    <p:sldId id="387" r:id="rId20"/>
    <p:sldId id="388" r:id="rId21"/>
    <p:sldId id="332" r:id="rId22"/>
    <p:sldId id="333" r:id="rId23"/>
    <p:sldId id="338" r:id="rId24"/>
    <p:sldId id="389" r:id="rId25"/>
    <p:sldId id="342" r:id="rId26"/>
    <p:sldId id="383" r:id="rId27"/>
    <p:sldId id="381" r:id="rId28"/>
    <p:sldId id="344" r:id="rId29"/>
    <p:sldId id="384" r:id="rId30"/>
    <p:sldId id="319" r:id="rId31"/>
    <p:sldId id="346" r:id="rId32"/>
    <p:sldId id="390" r:id="rId33"/>
    <p:sldId id="386" r:id="rId34"/>
    <p:sldId id="273" r:id="rId3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84" autoAdjust="0"/>
    <p:restoredTop sz="94716" autoAdjust="0"/>
  </p:normalViewPr>
  <p:slideViewPr>
    <p:cSldViewPr>
      <p:cViewPr varScale="1">
        <p:scale>
          <a:sx n="60" d="100"/>
          <a:sy n="60" d="100"/>
        </p:scale>
        <p:origin x="-144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02447-2338-419E-B926-D6A846B8ED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11" name="Folienbildplatzhalter 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12" name="Notizenplatzhalt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Datumsplatzhalter 1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7E799-487E-49E7-8357-AFF4D7C1B897}" type="datetimeFigureOut">
              <a:rPr lang="de-DE" smtClean="0"/>
              <a:pPr/>
              <a:t>27.11.2014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426"/>
            <a:fld id="{055647C2-3DDC-49D6-BB47-6C1C0913D22E}" type="slidenum">
              <a:rPr lang="de-DE" smtClean="0"/>
              <a:pPr defTabSz="889426"/>
              <a:t>1</a:t>
            </a:fld>
            <a:endParaRPr lang="de-DE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8975"/>
            <a:ext cx="4559300" cy="3419475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73" y="4342608"/>
            <a:ext cx="5030256" cy="41160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104" tIns="44052" rIns="88104" bIns="44052"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7827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7827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87043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87043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6200" y="8658225"/>
            <a:ext cx="2971800" cy="485775"/>
          </a:xfrm>
          <a:prstGeom prst="rect">
            <a:avLst/>
          </a:prstGeom>
          <a:noFill/>
          <a:ln>
            <a:noFill/>
          </a:ln>
        </p:spPr>
        <p:txBody>
          <a:bodyPr lIns="19083" tIns="0" rIns="19083" bIns="0" anchor="b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7636FD-C150-44A5-83EB-DD1C634B7681}" type="slidenum">
              <a:rPr lang="de-DE" sz="1000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de-DE" sz="1000" i="1" kern="0" dirty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044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735013"/>
            <a:ext cx="4841875" cy="3630612"/>
          </a:xfrm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104452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4400" y="4611688"/>
            <a:ext cx="5029200" cy="4373562"/>
          </a:xfrm>
          <a:noFill/>
        </p:spPr>
        <p:txBody>
          <a:bodyPr lIns="92875" tIns="46442" rIns="92875" bIns="46442" numCol="1">
            <a:prstTxWarp prst="textNoShape">
              <a:avLst/>
            </a:prstTxWarp>
          </a:bodyPr>
          <a:lstStyle/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6200" y="8658225"/>
            <a:ext cx="2971800" cy="485775"/>
          </a:xfrm>
          <a:prstGeom prst="rect">
            <a:avLst/>
          </a:prstGeom>
          <a:noFill/>
          <a:ln>
            <a:noFill/>
          </a:ln>
        </p:spPr>
        <p:txBody>
          <a:bodyPr lIns="19083" tIns="0" rIns="19083" bIns="0" anchor="b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7636FD-C150-44A5-83EB-DD1C634B7681}" type="slidenum">
              <a:rPr lang="de-DE" sz="1000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</a:t>
            </a:fld>
            <a:endParaRPr lang="de-DE" sz="1000" i="1" kern="0" dirty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044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735013"/>
            <a:ext cx="4841875" cy="3630612"/>
          </a:xfrm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104452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4400" y="4611688"/>
            <a:ext cx="5029200" cy="4373562"/>
          </a:xfrm>
          <a:noFill/>
        </p:spPr>
        <p:txBody>
          <a:bodyPr lIns="92875" tIns="46442" rIns="92875" bIns="46442" numCol="1">
            <a:prstTxWarp prst="textNoShape">
              <a:avLst/>
            </a:prstTxWarp>
          </a:bodyPr>
          <a:lstStyle/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6200" y="8658225"/>
            <a:ext cx="2971800" cy="485775"/>
          </a:xfrm>
          <a:prstGeom prst="rect">
            <a:avLst/>
          </a:prstGeom>
          <a:noFill/>
          <a:ln>
            <a:noFill/>
          </a:ln>
        </p:spPr>
        <p:txBody>
          <a:bodyPr lIns="19083" tIns="0" rIns="19083" bIns="0" anchor="b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7636FD-C150-44A5-83EB-DD1C634B7681}" type="slidenum">
              <a:rPr lang="de-DE" sz="1000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</a:t>
            </a:fld>
            <a:endParaRPr lang="de-DE" sz="1000" i="1" kern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044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735013"/>
            <a:ext cx="4841875" cy="3630612"/>
          </a:xfrm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104452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4400" y="4611688"/>
            <a:ext cx="5029200" cy="4373562"/>
          </a:xfrm>
          <a:noFill/>
        </p:spPr>
        <p:txBody>
          <a:bodyPr lIns="92875" tIns="46442" rIns="92875" bIns="46442" numCol="1">
            <a:prstTxWarp prst="textNoShape">
              <a:avLst/>
            </a:prstTxWarp>
          </a:bodyPr>
          <a:lstStyle/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6200" y="8658225"/>
            <a:ext cx="2971800" cy="485775"/>
          </a:xfrm>
          <a:prstGeom prst="rect">
            <a:avLst/>
          </a:prstGeom>
          <a:noFill/>
          <a:ln>
            <a:noFill/>
          </a:ln>
        </p:spPr>
        <p:txBody>
          <a:bodyPr lIns="19083" tIns="0" rIns="19083" bIns="0" anchor="b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7636FD-C150-44A5-83EB-DD1C634B7681}" type="slidenum">
              <a:rPr lang="de-DE" sz="1000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31</a:t>
            </a:fld>
            <a:endParaRPr lang="de-DE" sz="1000" i="1" kern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044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735013"/>
            <a:ext cx="4841875" cy="3630612"/>
          </a:xfrm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104452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4400" y="4611688"/>
            <a:ext cx="5029200" cy="4373562"/>
          </a:xfrm>
          <a:noFill/>
        </p:spPr>
        <p:txBody>
          <a:bodyPr lIns="92875" tIns="46442" rIns="92875" bIns="46442" numCol="1">
            <a:prstTxWarp prst="textNoShape">
              <a:avLst/>
            </a:prstTxWarp>
          </a:bodyPr>
          <a:lstStyle/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-sa/2.0/de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8534400" y="640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494C1F-A59A-4B17-BB4A-1B9757E5AE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 Box 19"/>
          <p:cNvSpPr txBox="1">
            <a:spLocks noChangeArrowheads="1"/>
          </p:cNvSpPr>
          <p:nvPr userDrawn="1"/>
        </p:nvSpPr>
        <p:spPr bwMode="auto">
          <a:xfrm>
            <a:off x="251520" y="6525344"/>
            <a:ext cx="7901880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100" i="0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Rainer Kuhlen     Still a </a:t>
            </a:r>
            <a:r>
              <a:rPr lang="de-DE" sz="1100" i="0" kern="120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need</a:t>
            </a:r>
            <a:r>
              <a:rPr lang="de-DE" sz="1100" i="0" kern="1200" baseline="0" dirty="0" smtClean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100" i="0" kern="1200" baseline="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for</a:t>
            </a:r>
            <a:r>
              <a:rPr lang="de-DE" sz="1100" i="0" kern="1200" baseline="0" dirty="0" smtClean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100" i="0" kern="1200" baseline="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copyright</a:t>
            </a:r>
            <a:r>
              <a:rPr lang="de-DE" sz="1100" i="0" kern="1200" baseline="0" dirty="0" smtClean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100" i="0" kern="1200" baseline="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regulation</a:t>
            </a:r>
            <a:r>
              <a:rPr lang="de-DE" sz="1100" i="0" kern="1200" baseline="0" dirty="0" smtClean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100" i="0" kern="1200" baseline="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when</a:t>
            </a:r>
            <a:r>
              <a:rPr lang="de-DE" sz="1100" i="0" kern="1200" baseline="0" dirty="0" smtClean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 open </a:t>
            </a:r>
            <a:r>
              <a:rPr lang="de-DE" sz="1100" i="0" kern="1200" baseline="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access</a:t>
            </a:r>
            <a:r>
              <a:rPr lang="de-DE" sz="1100" i="0" kern="1200" baseline="0" dirty="0" smtClean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 will </a:t>
            </a:r>
            <a:r>
              <a:rPr lang="de-DE" sz="1100" i="0" kern="1200" baseline="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become</a:t>
            </a:r>
            <a:r>
              <a:rPr lang="de-DE" sz="1100" i="0" kern="1200" baseline="0" dirty="0" smtClean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100" i="0" kern="1200" baseline="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the</a:t>
            </a:r>
            <a:r>
              <a:rPr lang="de-DE" sz="1100" i="0" kern="1200" baseline="0" dirty="0" smtClean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100" i="0" kern="1200" baseline="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default</a:t>
            </a:r>
            <a:r>
              <a:rPr lang="de-DE" sz="1100" i="0" kern="1200" baseline="0" dirty="0" smtClean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 in </a:t>
            </a:r>
            <a:r>
              <a:rPr lang="de-DE" sz="1100" i="0" kern="1200" baseline="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science</a:t>
            </a:r>
            <a:r>
              <a:rPr lang="de-DE" sz="1100" i="0" kern="1200" baseline="0" dirty="0" smtClean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 publishing</a:t>
            </a:r>
            <a:endParaRPr lang="de-DE" sz="1100" i="0" kern="1200" dirty="0">
              <a:solidFill>
                <a:srgbClr val="00206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0C215A-CC4D-4302-93ED-2EBFB99DC3D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0C215A-CC4D-4302-93ED-2EBFB99DC3D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>
              <a:solidFill>
                <a:schemeClr val="tx1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>
              <a:solidFill>
                <a:schemeClr val="tx1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>
              <a:solidFill>
                <a:schemeClr val="tx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93725" y="6213475"/>
            <a:ext cx="18415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>
              <a:solidFill>
                <a:schemeClr val="tx1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>
              <a:solidFill>
                <a:schemeClr val="tx1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57200" y="1219200"/>
            <a:ext cx="8050213" cy="4648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40000"/>
              </a:spcBef>
              <a:spcAft>
                <a:spcPct val="30000"/>
              </a:spcAft>
              <a:buClr>
                <a:srgbClr val="008080"/>
              </a:buClr>
              <a:buSzPct val="100000"/>
              <a:buFont typeface="Monotype Sorts" pitchFamily="2" charset="2"/>
              <a:buNone/>
              <a:defRPr/>
            </a:pPr>
            <a:endParaRPr lang="de-DE" sz="2200" dirty="0">
              <a:solidFill>
                <a:srgbClr val="060209"/>
              </a:solidFill>
            </a:endParaRPr>
          </a:p>
        </p:txBody>
      </p:sp>
      <p:pic>
        <p:nvPicPr>
          <p:cNvPr id="12" name="Picture 1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477000"/>
            <a:ext cx="692150" cy="3174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534400" y="640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494C1F-A59A-4B17-BB4A-1B9757E5AE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13200" y="122401"/>
            <a:ext cx="7543800" cy="1295284"/>
          </a:xfrm>
          <a:prstGeom prst="rect">
            <a:avLst/>
          </a:prstGeo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7" name="Textplatzhalter 6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  <a:prstGeom prst="rect">
            <a:avLst/>
          </a:prstGeo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6" name="Datumsplatzhalter 2"/>
          <p:cNvSpPr txBox="1">
            <a:spLocks noGrp="1"/>
          </p:cNvSpPr>
          <p:nvPr>
            <p:ph type="dt" sz="half" idx="10"/>
          </p:nvPr>
        </p:nvSpPr>
        <p:spPr>
          <a:xfrm>
            <a:off x="457200" y="6246813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ußzeilenplatzhalter 3"/>
          <p:cNvSpPr txBox="1">
            <a:spLocks noGrp="1"/>
          </p:cNvSpPr>
          <p:nvPr>
            <p:ph type="ftr" sz="quarter" idx="11"/>
          </p:nvPr>
        </p:nvSpPr>
        <p:spPr>
          <a:xfrm>
            <a:off x="3127375" y="6246813"/>
            <a:ext cx="2897188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B36B-69FB-4D39-A10C-850ED385486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5C7E-6ED7-438C-81FC-3890F8956FB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B36B-69FB-4D39-A10C-850ED385486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5C7E-6ED7-438C-81FC-3890F8956FB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B36B-69FB-4D39-A10C-850ED385486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5C7E-6ED7-438C-81FC-3890F8956FB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0C215A-CC4D-4302-93ED-2EBFB99DC3D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B36B-69FB-4D39-A10C-850ED385486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5C7E-6ED7-438C-81FC-3890F8956FB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B36B-69FB-4D39-A10C-850ED385486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5C7E-6ED7-438C-81FC-3890F8956FB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B36B-69FB-4D39-A10C-850ED385486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5C7E-6ED7-438C-81FC-3890F8956FB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B36B-69FB-4D39-A10C-850ED385486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5C7E-6ED7-438C-81FC-3890F8956FB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B36B-69FB-4D39-A10C-850ED385486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5C7E-6ED7-438C-81FC-3890F8956FB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B36B-69FB-4D39-A10C-850ED385486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5C7E-6ED7-438C-81FC-3890F8956FB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B36B-69FB-4D39-A10C-850ED385486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5C7E-6ED7-438C-81FC-3890F8956FB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B36B-69FB-4D39-A10C-850ED385486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5C7E-6ED7-438C-81FC-3890F8956FB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B59C-38B2-44FF-B097-445F189ABFAB}" type="datetimeFigureOut">
              <a:rPr lang="de-DE" smtClean="0"/>
              <a:pPr/>
              <a:t>27.11.2014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A9D8-685D-48B6-9D7C-EB350B5BE48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B59C-38B2-44FF-B097-445F189ABFAB}" type="datetimeFigureOut">
              <a:rPr lang="de-DE" smtClean="0"/>
              <a:pPr/>
              <a:t>27.11.2014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A9D8-685D-48B6-9D7C-EB350B5BE48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0C215A-CC4D-4302-93ED-2EBFB99DC3D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B59C-38B2-44FF-B097-445F189ABFAB}" type="datetimeFigureOut">
              <a:rPr lang="de-DE" smtClean="0"/>
              <a:pPr/>
              <a:t>27.11.2014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A9D8-685D-48B6-9D7C-EB350B5BE48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B59C-38B2-44FF-B097-445F189ABFAB}" type="datetimeFigureOut">
              <a:rPr lang="de-DE" smtClean="0"/>
              <a:pPr/>
              <a:t>27.11.2014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A9D8-685D-48B6-9D7C-EB350B5BE48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B59C-38B2-44FF-B097-445F189ABFAB}" type="datetimeFigureOut">
              <a:rPr lang="de-DE" smtClean="0"/>
              <a:pPr/>
              <a:t>27.11.2014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A9D8-685D-48B6-9D7C-EB350B5BE48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B59C-38B2-44FF-B097-445F189ABFAB}" type="datetimeFigureOut">
              <a:rPr lang="de-DE" smtClean="0"/>
              <a:pPr/>
              <a:t>27.11.2014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A9D8-685D-48B6-9D7C-EB350B5BE48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B59C-38B2-44FF-B097-445F189ABFAB}" type="datetimeFigureOut">
              <a:rPr lang="de-DE" smtClean="0"/>
              <a:pPr/>
              <a:t>27.11.2014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A9D8-685D-48B6-9D7C-EB350B5BE48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B59C-38B2-44FF-B097-445F189ABFAB}" type="datetimeFigureOut">
              <a:rPr lang="de-DE" smtClean="0"/>
              <a:pPr/>
              <a:t>27.11.2014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A9D8-685D-48B6-9D7C-EB350B5BE48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B59C-38B2-44FF-B097-445F189ABFAB}" type="datetimeFigureOut">
              <a:rPr lang="de-DE" smtClean="0"/>
              <a:pPr/>
              <a:t>27.11.2014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A9D8-685D-48B6-9D7C-EB350B5BE48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B59C-38B2-44FF-B097-445F189ABFAB}" type="datetimeFigureOut">
              <a:rPr lang="de-DE" smtClean="0"/>
              <a:pPr/>
              <a:t>27.11.2014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A9D8-685D-48B6-9D7C-EB350B5BE48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B59C-38B2-44FF-B097-445F189ABFAB}" type="datetimeFigureOut">
              <a:rPr lang="de-DE" smtClean="0"/>
              <a:pPr/>
              <a:t>27.11.2014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A9D8-685D-48B6-9D7C-EB350B5BE48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0C215A-CC4D-4302-93ED-2EBFB99DC3D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0C215A-CC4D-4302-93ED-2EBFB99DC3D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0C215A-CC4D-4302-93ED-2EBFB99DC3D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0C215A-CC4D-4302-93ED-2EBFB99DC3D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0C215A-CC4D-4302-93ED-2EBFB99DC3D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0C215A-CC4D-4302-93ED-2EBFB99DC3D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5" r:id="rId14"/>
    <p:sldLayoutId id="2147483676" r:id="rId15"/>
    <p:sldLayoutId id="214748367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0B36B-69FB-4D39-A10C-850ED385486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65C7E-6ED7-438C-81FC-3890F8956FB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FB59C-38B2-44FF-B097-445F189ABFAB}" type="datetimeFigureOut">
              <a:rPr lang="de-DE" smtClean="0"/>
              <a:pPr/>
              <a:t>27.11.2014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1A9D8-685D-48B6-9D7C-EB350B5BE48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hlen.name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grants.nih.gov/grants/guide/notice-files/NOT-OD-08-033.html" TargetMode="External"/><Relationship Id="rId5" Type="http://schemas.openxmlformats.org/officeDocument/2006/relationships/hyperlink" Target="http://www.pubmedcentral.nih.gov/" TargetMode="External"/><Relationship Id="rId4" Type="http://schemas.openxmlformats.org/officeDocument/2006/relationships/hyperlink" Target="http://publicaccess.nih.gov/policy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researchinfonet.org/publish/finch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hlen.name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699792" y="4437112"/>
            <a:ext cx="6194648" cy="178510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Rainer </a:t>
            </a: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Kuhlen</a:t>
            </a:r>
            <a:br>
              <a:rPr lang="de-D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Professor </a:t>
            </a:r>
            <a:r>
              <a:rPr lang="de-DE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Information Science</a:t>
            </a:r>
            <a:endParaRPr lang="de-DE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spcBef>
                <a:spcPct val="25000"/>
              </a:spcBef>
            </a:pP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Department </a:t>
            </a:r>
            <a:r>
              <a:rPr lang="de-DE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Computer </a:t>
            </a:r>
            <a:r>
              <a:rPr lang="de-DE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Information Science  - </a:t>
            </a:r>
            <a:br>
              <a:rPr lang="de-D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University </a:t>
            </a:r>
            <a:r>
              <a:rPr lang="de-DE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Konstanz, Germany</a:t>
            </a:r>
          </a:p>
          <a:p>
            <a:pPr algn="ctr" eaLnBrk="0" hangingPunct="0">
              <a:spcBef>
                <a:spcPct val="25000"/>
              </a:spcBef>
            </a:pP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3"/>
              </a:rPr>
              <a:t>www.kuhlen.name</a:t>
            </a:r>
            <a:endParaRPr lang="de-DE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98" name="Textfeld 13"/>
          <p:cNvSpPr txBox="1">
            <a:spLocks noChangeArrowheads="1"/>
          </p:cNvSpPr>
          <p:nvPr/>
        </p:nvSpPr>
        <p:spPr bwMode="auto">
          <a:xfrm>
            <a:off x="2411760" y="836712"/>
            <a:ext cx="48006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Universität </a:t>
            </a:r>
            <a:r>
              <a:rPr lang="de-DE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Bern 6. Juni 2014</a:t>
            </a:r>
            <a:endParaRPr lang="de-DE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75656" y="1988840"/>
            <a:ext cx="583264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2060"/>
                </a:solidFill>
              </a:rPr>
              <a:t>Will There Still be a Need for Copyright Regulation When Open Access Becomes the Default for Publishing in Science?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524328" y="5931619"/>
            <a:ext cx="1037456" cy="593725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000" tIns="10800" rIns="18000" bIns="10800" anchor="ctr">
            <a:spAutoFit/>
          </a:bodyPr>
          <a:lstStyle/>
          <a:p>
            <a:pPr algn="ctr" eaLnBrk="0" hangingPunct="0"/>
            <a:endParaRPr lang="de-DE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488668"/>
            <a:ext cx="9144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e-DE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01008"/>
            <a:ext cx="1584176" cy="195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1484784"/>
            <a:ext cx="1284535" cy="160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3"/>
          <p:cNvSpPr txBox="1">
            <a:spLocks noChangeArrowheads="1"/>
          </p:cNvSpPr>
          <p:nvPr/>
        </p:nvSpPr>
        <p:spPr bwMode="auto">
          <a:xfrm>
            <a:off x="648072" y="556900"/>
            <a:ext cx="7668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Knowledge</a:t>
            </a:r>
            <a:r>
              <a:rPr lang="de-DE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economy</a:t>
            </a:r>
            <a:r>
              <a:rPr lang="de-DE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de-DE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STM</a:t>
            </a:r>
            <a:r>
              <a:rPr lang="de-DE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Market </a:t>
            </a:r>
            <a:endParaRPr lang="de-DE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95536" y="141277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still a very powerful and profitable market</a:t>
            </a:r>
            <a:endParaRPr lang="en-US" sz="2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1187624" y="2708920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More and more authors </a:t>
            </a:r>
            <a:r>
              <a:rPr lang="en-US" sz="2400" dirty="0" smtClean="0"/>
              <a:t>in science frustrated by publishers´ business models </a:t>
            </a:r>
            <a:r>
              <a:rPr lang="en-US" sz="2400" b="1" dirty="0" smtClean="0"/>
              <a:t>choose open access</a:t>
            </a:r>
            <a:r>
              <a:rPr lang="en-US" sz="2400" dirty="0" smtClean="0"/>
              <a:t> journals and </a:t>
            </a:r>
            <a:r>
              <a:rPr lang="en-US" sz="2400" i="1" dirty="0" smtClean="0"/>
              <a:t>free licenses </a:t>
            </a:r>
            <a:br>
              <a:rPr lang="en-US" sz="2400" i="1" dirty="0" smtClean="0"/>
            </a:br>
            <a:r>
              <a:rPr lang="en-US" sz="2400" dirty="0" smtClean="0"/>
              <a:t>as the </a:t>
            </a:r>
            <a:r>
              <a:rPr lang="en-US" sz="2400" b="1" dirty="0" smtClean="0"/>
              <a:t>primary</a:t>
            </a:r>
            <a:r>
              <a:rPr lang="en-US" sz="2400" dirty="0" smtClean="0"/>
              <a:t> or at least </a:t>
            </a:r>
            <a:r>
              <a:rPr lang="en-US" sz="2400" b="1" dirty="0" smtClean="0"/>
              <a:t>secondary</a:t>
            </a:r>
            <a:r>
              <a:rPr lang="en-US" sz="2400" dirty="0" smtClean="0"/>
              <a:t> means of publication</a:t>
            </a:r>
            <a:endParaRPr lang="en-US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3707904" y="213285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but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2" name="Gruppieren 27"/>
          <p:cNvGrpSpPr/>
          <p:nvPr/>
        </p:nvGrpSpPr>
        <p:grpSpPr>
          <a:xfrm>
            <a:off x="1043608" y="4293096"/>
            <a:ext cx="2880320" cy="1541785"/>
            <a:chOff x="899592" y="4293096"/>
            <a:chExt cx="2880320" cy="1541785"/>
          </a:xfrm>
        </p:grpSpPr>
        <p:sp>
          <p:nvSpPr>
            <p:cNvPr id="15" name="Pfeil nach unten 14"/>
            <p:cNvSpPr/>
            <p:nvPr/>
          </p:nvSpPr>
          <p:spPr>
            <a:xfrm>
              <a:off x="2267744" y="4293096"/>
              <a:ext cx="484632" cy="978408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899592" y="5373216"/>
              <a:ext cx="2880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Open access gold</a:t>
              </a:r>
              <a:endParaRPr lang="en-US" sz="2400" dirty="0"/>
            </a:p>
          </p:txBody>
        </p:sp>
      </p:grpSp>
      <p:grpSp>
        <p:nvGrpSpPr>
          <p:cNvPr id="3" name="Gruppieren 28"/>
          <p:cNvGrpSpPr/>
          <p:nvPr/>
        </p:nvGrpSpPr>
        <p:grpSpPr>
          <a:xfrm>
            <a:off x="4499992" y="4293096"/>
            <a:ext cx="2664296" cy="1541785"/>
            <a:chOff x="4499992" y="4293096"/>
            <a:chExt cx="2664296" cy="1541785"/>
          </a:xfrm>
        </p:grpSpPr>
        <p:sp>
          <p:nvSpPr>
            <p:cNvPr id="25" name="Pfeil nach unten 24"/>
            <p:cNvSpPr/>
            <p:nvPr/>
          </p:nvSpPr>
          <p:spPr>
            <a:xfrm>
              <a:off x="5220072" y="4293096"/>
              <a:ext cx="484632" cy="978408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4499992" y="5373216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Open access green</a:t>
              </a:r>
              <a:endParaRPr lang="en-US" sz="2400" dirty="0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6300192" y="1196752"/>
            <a:ext cx="2843808" cy="1315889"/>
            <a:chOff x="7164288" y="1196752"/>
            <a:chExt cx="1979712" cy="1315889"/>
          </a:xfrm>
        </p:grpSpPr>
        <p:sp>
          <p:nvSpPr>
            <p:cNvPr id="21" name="Textfeld 20"/>
            <p:cNvSpPr txBox="1"/>
            <p:nvPr/>
          </p:nvSpPr>
          <p:spPr>
            <a:xfrm>
              <a:off x="7164288" y="1196752"/>
              <a:ext cx="18722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Cost for publications between 2010 and 2014 In the average 23,9%</a:t>
              </a:r>
              <a:endParaRPr lang="en-US" sz="2000" b="1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7236296" y="2204864"/>
              <a:ext cx="1907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http://bit.ly/1yJgsF5</a:t>
              </a:r>
              <a:endParaRPr lang="en-US" sz="1400" dirty="0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2. Is there a crisis of commercial information markets?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3"/>
          <p:cNvSpPr txBox="1">
            <a:spLocks noChangeArrowheads="1"/>
          </p:cNvSpPr>
          <p:nvPr/>
        </p:nvSpPr>
        <p:spPr bwMode="auto">
          <a:xfrm>
            <a:off x="611560" y="620688"/>
            <a:ext cx="7668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Open </a:t>
            </a:r>
            <a:r>
              <a:rPr lang="de-DE" sz="2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access</a:t>
            </a:r>
            <a:r>
              <a:rPr lang="de-DE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community</a:t>
            </a:r>
            <a:r>
              <a:rPr lang="de-DE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markets</a:t>
            </a:r>
            <a:r>
              <a:rPr lang="de-DE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de-DE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27584" y="1124744"/>
            <a:ext cx="47525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 smtClean="0">
                <a:latin typeface="+mn-lt"/>
              </a:rPr>
              <a:t>Increase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of</a:t>
            </a:r>
            <a:r>
              <a:rPr lang="de-DE" sz="2200" b="1" dirty="0" smtClean="0"/>
              <a:t> Open-Access-Journals </a:t>
            </a:r>
            <a:endParaRPr lang="de-DE" sz="2200" b="1" dirty="0" smtClean="0">
              <a:latin typeface="+mn-lt"/>
            </a:endParaRPr>
          </a:p>
          <a:p>
            <a:endParaRPr lang="de-DE" sz="2200" b="1" dirty="0" smtClean="0">
              <a:latin typeface="+mn-lt"/>
            </a:endParaRPr>
          </a:p>
          <a:p>
            <a:pPr marL="342900" indent="-342900">
              <a:buAutoNum type="arabicPlain" startAt="7183"/>
            </a:pP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journals</a:t>
            </a:r>
            <a:r>
              <a:rPr lang="de-DE" sz="2200" dirty="0" smtClean="0">
                <a:latin typeface="+mn-lt"/>
              </a:rPr>
              <a:t>, 650.572 </a:t>
            </a:r>
            <a:r>
              <a:rPr lang="de-DE" sz="2200" dirty="0" err="1" smtClean="0">
                <a:latin typeface="+mn-lt"/>
              </a:rPr>
              <a:t>articles</a:t>
            </a:r>
            <a:r>
              <a:rPr lang="de-DE" sz="2200" dirty="0" smtClean="0">
                <a:latin typeface="+mn-lt"/>
              </a:rPr>
              <a:t> (19.10.2011)</a:t>
            </a:r>
          </a:p>
          <a:p>
            <a:pPr marL="342900" indent="-342900"/>
            <a:r>
              <a:rPr lang="de-DE" sz="2200" dirty="0" smtClean="0">
                <a:latin typeface="+mn-lt"/>
              </a:rPr>
              <a:t>7449 </a:t>
            </a:r>
            <a:r>
              <a:rPr lang="de-DE" sz="2200" dirty="0" err="1" smtClean="0"/>
              <a:t>journals</a:t>
            </a:r>
            <a:r>
              <a:rPr lang="de-DE" sz="2200" dirty="0" smtClean="0"/>
              <a:t>, </a:t>
            </a:r>
            <a:r>
              <a:rPr lang="de-DE" sz="2200" dirty="0" smtClean="0">
                <a:latin typeface="+mn-lt"/>
              </a:rPr>
              <a:t>745.962 </a:t>
            </a:r>
            <a:r>
              <a:rPr lang="de-DE" sz="2200" dirty="0" err="1" smtClean="0"/>
              <a:t>articles</a:t>
            </a:r>
            <a:r>
              <a:rPr lang="de-DE" sz="2200" dirty="0" smtClean="0"/>
              <a:t> (</a:t>
            </a:r>
            <a:r>
              <a:rPr lang="de-DE" sz="2200" dirty="0" smtClean="0">
                <a:latin typeface="+mn-lt"/>
              </a:rPr>
              <a:t>31.1.2012)</a:t>
            </a:r>
          </a:p>
          <a:p>
            <a:pPr marL="342900" indent="-342900"/>
            <a:r>
              <a:rPr lang="de-DE" sz="2200" dirty="0" smtClean="0">
                <a:latin typeface="+mn-lt"/>
              </a:rPr>
              <a:t>9411 </a:t>
            </a:r>
            <a:r>
              <a:rPr lang="de-DE" sz="2200" dirty="0" err="1" smtClean="0"/>
              <a:t>journals</a:t>
            </a:r>
            <a:r>
              <a:rPr lang="de-DE" sz="2200" dirty="0" smtClean="0">
                <a:latin typeface="+mn-lt"/>
              </a:rPr>
              <a:t>, 1.099.912 </a:t>
            </a:r>
            <a:r>
              <a:rPr lang="de-DE" sz="2200" dirty="0" err="1" smtClean="0"/>
              <a:t>articles</a:t>
            </a:r>
            <a:r>
              <a:rPr lang="de-DE" sz="2200" dirty="0" smtClean="0"/>
              <a:t> </a:t>
            </a:r>
            <a:r>
              <a:rPr lang="de-DE" sz="2200" dirty="0" smtClean="0">
                <a:latin typeface="+mn-lt"/>
              </a:rPr>
              <a:t>(1.6.2013)</a:t>
            </a:r>
          </a:p>
          <a:p>
            <a:pPr marL="342900" indent="-342900"/>
            <a:r>
              <a:rPr lang="de-DE" sz="2200" dirty="0" smtClean="0">
                <a:latin typeface="+mn-lt"/>
              </a:rPr>
              <a:t>9741 </a:t>
            </a:r>
            <a:r>
              <a:rPr lang="de-DE" sz="2200" dirty="0" err="1" smtClean="0"/>
              <a:t>journals</a:t>
            </a:r>
            <a:r>
              <a:rPr lang="de-DE" sz="2200" dirty="0" smtClean="0"/>
              <a:t>, </a:t>
            </a:r>
            <a:r>
              <a:rPr lang="de-DE" sz="2400" dirty="0" smtClean="0">
                <a:latin typeface="+mn-lt"/>
              </a:rPr>
              <a:t>1.592.661 </a:t>
            </a:r>
            <a:r>
              <a:rPr lang="de-DE" sz="2200" dirty="0" err="1" smtClean="0"/>
              <a:t>articles</a:t>
            </a:r>
            <a:r>
              <a:rPr lang="de-DE" sz="2200" dirty="0" smtClean="0"/>
              <a:t> </a:t>
            </a:r>
            <a:endParaRPr lang="de-DE" sz="2200" dirty="0" smtClean="0">
              <a:latin typeface="+mn-lt"/>
            </a:endParaRPr>
          </a:p>
          <a:p>
            <a:pPr marL="342900" indent="-342900"/>
            <a:r>
              <a:rPr lang="de-DE" sz="2200" dirty="0" smtClean="0">
                <a:latin typeface="+mn-lt"/>
              </a:rPr>
              <a:t>	(26.3.2014) </a:t>
            </a:r>
          </a:p>
          <a:p>
            <a:r>
              <a:rPr lang="de-DE" sz="2200" b="1" dirty="0" smtClean="0"/>
              <a:t>10.068 </a:t>
            </a:r>
            <a:r>
              <a:rPr lang="de-DE" sz="2200" b="1" dirty="0" err="1" smtClean="0"/>
              <a:t>journals</a:t>
            </a:r>
            <a:r>
              <a:rPr lang="de-DE" sz="2200" b="1" dirty="0" smtClean="0"/>
              <a:t>, </a:t>
            </a:r>
            <a:r>
              <a:rPr lang="de-DE" sz="2400" b="1" dirty="0" smtClean="0"/>
              <a:t>1.778.533 </a:t>
            </a:r>
            <a:r>
              <a:rPr lang="de-DE" sz="2400" b="1" dirty="0" err="1" smtClean="0"/>
              <a:t>articles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>5,942 </a:t>
            </a:r>
            <a:r>
              <a:rPr lang="de-DE" sz="2400" b="1" dirty="0" err="1" smtClean="0"/>
              <a:t>searchable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article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level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>(26.9.2014)</a:t>
            </a:r>
            <a:endParaRPr lang="de-DE" sz="2200" b="1" dirty="0" smtClean="0">
              <a:latin typeface="+mn-lt"/>
            </a:endParaRPr>
          </a:p>
          <a:p>
            <a:pPr marL="342900" indent="-342900"/>
            <a:endParaRPr lang="de-DE" sz="2200" dirty="0" smtClean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796136" y="1556792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approx.</a:t>
            </a:r>
            <a:r>
              <a:rPr lang="en-US" sz="2200" b="1" dirty="0" smtClean="0">
                <a:latin typeface="+mn-lt"/>
              </a:rPr>
              <a:t> 4 </a:t>
            </a:r>
            <a:r>
              <a:rPr lang="de-DE" sz="2200" b="1" dirty="0" err="1" smtClean="0"/>
              <a:t>journals</a:t>
            </a:r>
            <a:r>
              <a:rPr lang="de-DE" sz="2200" b="1" dirty="0" smtClean="0"/>
              <a:t>/</a:t>
            </a:r>
            <a:r>
              <a:rPr lang="de-DE" sz="2200" b="1" dirty="0" err="1" smtClean="0"/>
              <a:t>day</a:t>
            </a:r>
            <a:r>
              <a:rPr lang="de-DE" sz="2200" b="1" dirty="0" smtClean="0"/>
              <a:t> sind </a:t>
            </a:r>
            <a:r>
              <a:rPr lang="en-US" sz="2200" b="1" dirty="0" smtClean="0">
                <a:latin typeface="+mn-lt"/>
              </a:rPr>
              <a:t>10/2011</a:t>
            </a:r>
            <a:endParaRPr lang="en-US" sz="2200" b="1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796136" y="2420888"/>
            <a:ext cx="2808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b</a:t>
            </a:r>
            <a:r>
              <a:rPr lang="en-US" sz="2200" dirty="0" smtClean="0">
                <a:latin typeface="+mn-lt"/>
              </a:rPr>
              <a:t>ut still only 3,5 % of all commercially available </a:t>
            </a:r>
            <a:r>
              <a:rPr lang="de-DE" sz="2200" dirty="0" err="1" smtClean="0"/>
              <a:t>articles</a:t>
            </a:r>
            <a:r>
              <a:rPr lang="de-DE" sz="2200" dirty="0" smtClean="0"/>
              <a:t> </a:t>
            </a:r>
            <a:endParaRPr lang="en-US" sz="22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36096" y="479715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Directory of Open Access Journals (</a:t>
            </a:r>
            <a:r>
              <a:rPr lang="en-US" b="1" dirty="0" err="1" smtClean="0"/>
              <a:t>DOAJ</a:t>
            </a:r>
            <a:r>
              <a:rPr lang="en-US" b="1" dirty="0" smtClean="0"/>
              <a:t>) – 9/2014</a:t>
            </a:r>
          </a:p>
          <a:p>
            <a:endParaRPr lang="en-US" dirty="0"/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107504" y="0"/>
            <a:ext cx="9036496" cy="46166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3. Is OA publishing a real competition to commercial publishing?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0" grpId="0"/>
      <p:bldP spid="1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4. </a:t>
            </a:r>
            <a:r>
              <a:rPr lang="en-US" sz="2400" dirty="0" smtClean="0">
                <a:solidFill>
                  <a:schemeClr val="bg1"/>
                </a:solidFill>
              </a:rPr>
              <a:t>Will commercial publishers accept the OA paradigm?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331640" y="404664"/>
            <a:ext cx="6248400" cy="16970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More and more 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publishers</a:t>
            </a: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(in particularly the four dominating ones) 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accept</a:t>
            </a: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the 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OA-paradigm and see their future in OA publishing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83568" y="4437112"/>
            <a:ext cx="280831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Users,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NGOs</a:t>
            </a:r>
            <a:endParaRPr lang="de-DE" sz="24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science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organisations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923928" y="4437112"/>
            <a:ext cx="198072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Research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funding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organisations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6732240" y="4509120"/>
            <a:ext cx="167946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olitical commit-ment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664550" y="3140968"/>
            <a:ext cx="153929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</a:rPr>
              <a:t>Markets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4716016" y="3140968"/>
            <a:ext cx="223224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Moral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</a:rPr>
              <a:t>behavior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563888" y="2204864"/>
            <a:ext cx="1872208" cy="589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de-DE" sz="2400" b="1" dirty="0" smtClean="0">
                <a:solidFill>
                  <a:srgbClr val="002060"/>
                </a:solidFill>
                <a:latin typeface="+mn-lt"/>
              </a:rPr>
              <a:t>enforced by</a:t>
            </a:r>
            <a:endParaRPr lang="de-DE" sz="24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812360" y="764704"/>
            <a:ext cx="13316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Elsevier</a:t>
            </a:r>
          </a:p>
          <a:p>
            <a:r>
              <a:rPr lang="en-US" dirty="0" smtClean="0">
                <a:latin typeface="+mn-lt"/>
              </a:rPr>
              <a:t>Wiley</a:t>
            </a:r>
          </a:p>
          <a:p>
            <a:r>
              <a:rPr lang="en-US" dirty="0" smtClean="0">
                <a:latin typeface="+mn-lt"/>
              </a:rPr>
              <a:t>Thompson</a:t>
            </a:r>
          </a:p>
          <a:p>
            <a:r>
              <a:rPr lang="en-US" dirty="0" smtClean="0">
                <a:latin typeface="+mn-lt"/>
              </a:rPr>
              <a:t>Springer</a:t>
            </a:r>
            <a:endParaRPr lang="en-US" dirty="0">
              <a:latin typeface="+mn-lt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79512" y="1556792"/>
            <a:ext cx="1440160" cy="1037729"/>
            <a:chOff x="179512" y="1556792"/>
            <a:chExt cx="1440160" cy="1037729"/>
          </a:xfrm>
          <a:noFill/>
        </p:grpSpPr>
        <p:sp>
          <p:nvSpPr>
            <p:cNvPr id="28" name="Textfeld 27"/>
            <p:cNvSpPr txBox="1"/>
            <p:nvPr/>
          </p:nvSpPr>
          <p:spPr>
            <a:xfrm>
              <a:off x="179512" y="1556792"/>
              <a:ext cx="1440160" cy="4616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 err="1" smtClean="0">
                  <a:solidFill>
                    <a:srgbClr val="002060"/>
                  </a:solidFill>
                  <a:latin typeface="+mn-lt"/>
                </a:rPr>
                <a:t>gold</a:t>
              </a:r>
              <a:endParaRPr lang="de-DE" sz="2400" b="1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79512" y="2132856"/>
              <a:ext cx="1440160" cy="4616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 smtClean="0">
                  <a:solidFill>
                    <a:srgbClr val="002060"/>
                  </a:solidFill>
                  <a:latin typeface="+mn-lt"/>
                </a:rPr>
                <a:t>green</a:t>
              </a:r>
              <a:endParaRPr lang="de-DE" sz="2400" b="1" dirty="0">
                <a:solidFill>
                  <a:srgbClr val="00206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feld 37"/>
          <p:cNvSpPr txBox="1"/>
          <p:nvPr/>
        </p:nvSpPr>
        <p:spPr>
          <a:xfrm>
            <a:off x="5364088" y="404664"/>
            <a:ext cx="377991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Open access enforced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51520" y="1124744"/>
            <a:ext cx="122413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green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51520" y="620688"/>
            <a:ext cx="223224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markets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179512" y="2996952"/>
            <a:ext cx="8568952" cy="3528392"/>
            <a:chOff x="179512" y="2996952"/>
            <a:chExt cx="8568952" cy="3528392"/>
          </a:xfrm>
        </p:grpSpPr>
        <p:sp>
          <p:nvSpPr>
            <p:cNvPr id="12" name="Textfeld 11"/>
            <p:cNvSpPr txBox="1"/>
            <p:nvPr/>
          </p:nvSpPr>
          <p:spPr>
            <a:xfrm>
              <a:off x="395536" y="2996952"/>
              <a:ext cx="583264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smtClean="0"/>
                <a:t>About 80 % of all published articles could be open access available (OA green) – mostly with an embargo time between 6 and 8 months</a:t>
              </a:r>
              <a:endParaRPr lang="en-US" sz="200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79512" y="6063679"/>
              <a:ext cx="856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M. </a:t>
              </a:r>
              <a:r>
                <a:rPr lang="en-US" sz="1200" dirty="0" err="1" smtClean="0"/>
                <a:t>Laakso</a:t>
              </a:r>
              <a:r>
                <a:rPr lang="en-US" sz="1200" dirty="0" smtClean="0"/>
                <a:t>:, M.: Green open access policies of scholarly journal publishers: a study of what, when, and where self-archiving is allowed. </a:t>
              </a:r>
              <a:r>
                <a:rPr lang="en-US" sz="1200" dirty="0" err="1" smtClean="0"/>
                <a:t>Scientometrics</a:t>
              </a:r>
              <a:r>
                <a:rPr lang="en-US" sz="1200" dirty="0" smtClean="0"/>
                <a:t> 2014. In press. http://dx.doi.org/10.1007/s11192-013-1205-3. </a:t>
              </a:r>
              <a:endParaRPr lang="en-US" sz="1200" dirty="0"/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971600" y="1556792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Publishers</a:t>
            </a:r>
            <a:r>
              <a:rPr lang="en-US" sz="2000" dirty="0" smtClean="0"/>
              <a:t> </a:t>
            </a:r>
            <a:r>
              <a:rPr lang="en-US" sz="2000" b="1" dirty="0" smtClean="0"/>
              <a:t>increasingly agree to open access green</a:t>
            </a:r>
            <a:r>
              <a:rPr lang="en-US" sz="2000" dirty="0" smtClean="0"/>
              <a:t>/self archiving</a:t>
            </a:r>
            <a:endParaRPr lang="en-US" sz="2000" dirty="0"/>
          </a:p>
        </p:txBody>
      </p:sp>
      <p:sp>
        <p:nvSpPr>
          <p:cNvPr id="20" name="Textfeld 19"/>
          <p:cNvSpPr txBox="1"/>
          <p:nvPr/>
        </p:nvSpPr>
        <p:spPr>
          <a:xfrm>
            <a:off x="6516216" y="1484784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Sherpa/Romeo </a:t>
            </a:r>
            <a:r>
              <a:rPr lang="en-US" dirty="0" smtClean="0"/>
              <a:t>http://www.sherpa.ac.uk/romeo/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6444208" y="3356992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in reality probably less than 30 %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4355976" y="4581128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This might change if the right to a second open publication will be introduced to copyright law and will be mandated.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4.</a:t>
            </a:r>
            <a:r>
              <a:rPr lang="en-US" sz="2000" dirty="0" smtClean="0">
                <a:solidFill>
                  <a:schemeClr val="bg1"/>
                </a:solidFill>
              </a:rPr>
              <a:t> 4. </a:t>
            </a:r>
            <a:r>
              <a:rPr lang="en-US" sz="2400" dirty="0" smtClean="0">
                <a:solidFill>
                  <a:schemeClr val="bg1"/>
                </a:solidFill>
              </a:rPr>
              <a:t>Will commercial publishers accept the OA paradigm?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251520" y="1124744"/>
            <a:ext cx="122413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rgbClr val="002060"/>
                </a:solidFill>
              </a:rPr>
              <a:t>gold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23528" y="548680"/>
            <a:ext cx="223224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markets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915816" y="692696"/>
            <a:ext cx="19812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 smtClean="0">
                <a:latin typeface="+mn-lt"/>
              </a:rPr>
              <a:t>SpringerOpen</a:t>
            </a:r>
            <a:endParaRPr lang="de-DE" sz="2000" dirty="0">
              <a:latin typeface="+mn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30152"/>
            <a:ext cx="43148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145" y="2720752"/>
            <a:ext cx="47783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3595" y="929406"/>
            <a:ext cx="3333750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364088" y="404664"/>
            <a:ext cx="377991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Open access enforced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-27384"/>
            <a:ext cx="9144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4. Will commercial publishers accept the OA paradigm?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  <p:bldP spid="12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51520" y="620688"/>
            <a:ext cx="223224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Moral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behavior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moral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rights</a:t>
            </a:r>
            <a:endParaRPr lang="de-DE" sz="24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899592" y="1988840"/>
            <a:ext cx="724354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More and more people claim that the </a:t>
            </a:r>
            <a:r>
              <a:rPr lang="en-US" sz="2400" b="1" dirty="0" smtClean="0">
                <a:latin typeface="+mn-lt"/>
              </a:rPr>
              <a:t>public should have the right to freely access and </a:t>
            </a:r>
            <a:r>
              <a:rPr lang="en-US" sz="2400" b="1" dirty="0" smtClean="0"/>
              <a:t>use </a:t>
            </a:r>
            <a:r>
              <a:rPr lang="en-US" sz="2400" b="1" dirty="0" smtClean="0">
                <a:latin typeface="+mn-lt"/>
              </a:rPr>
              <a:t>scientific work produced in public environments and supported by public money.</a:t>
            </a:r>
            <a:endParaRPr lang="de-DE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364088" y="404664"/>
            <a:ext cx="377991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Open access enforced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-27384"/>
            <a:ext cx="9144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4. Will commercial publishers accept the OA paradigm?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51520" y="620688"/>
            <a:ext cx="223224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authors</a:t>
            </a:r>
          </a:p>
        </p:txBody>
      </p:sp>
      <p:grpSp>
        <p:nvGrpSpPr>
          <p:cNvPr id="2" name="Gruppieren 23"/>
          <p:cNvGrpSpPr/>
          <p:nvPr/>
        </p:nvGrpSpPr>
        <p:grpSpPr>
          <a:xfrm>
            <a:off x="467544" y="1700809"/>
            <a:ext cx="7416824" cy="3354152"/>
            <a:chOff x="467544" y="2492896"/>
            <a:chExt cx="3981450" cy="2771306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2492896"/>
              <a:ext cx="39814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feld 25"/>
            <p:cNvSpPr txBox="1"/>
            <p:nvPr/>
          </p:nvSpPr>
          <p:spPr>
            <a:xfrm>
              <a:off x="467544" y="3356992"/>
              <a:ext cx="3888432" cy="190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Academics (12.663 – Stand 10092012) have protested against Elsevier's business practices – no longer willing to support Elsevier´s publishing procedures</a:t>
              </a:r>
            </a:p>
            <a:p>
              <a:r>
                <a:rPr lang="en-US" sz="2400" dirty="0" smtClean="0">
                  <a:latin typeface="+mn-lt"/>
                </a:rPr>
                <a:t/>
              </a:r>
              <a:br>
                <a:rPr lang="en-US" sz="2400" dirty="0" smtClean="0">
                  <a:latin typeface="+mn-lt"/>
                </a:rPr>
              </a:br>
              <a:r>
                <a:rPr lang="en-US" sz="2400" dirty="0" smtClean="0">
                  <a:latin typeface="+mn-lt"/>
                </a:rPr>
                <a:t>The key to all these issues is the right of authors to achieve easily-accessible distribution of their work</a:t>
              </a:r>
              <a:r>
                <a:rPr lang="en-US" sz="2400" dirty="0" smtClean="0"/>
                <a:t>.</a:t>
              </a:r>
              <a:endParaRPr lang="de-DE" sz="2400" dirty="0"/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5364088" y="404664"/>
            <a:ext cx="377991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Open access enforced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-27384"/>
            <a:ext cx="9144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4. Will commercial publishers accept the OA paradigm?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51520" y="476672"/>
            <a:ext cx="223224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NGOs</a:t>
            </a:r>
            <a:endParaRPr lang="de-DE" sz="24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64088" y="404664"/>
            <a:ext cx="377991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Open access enforced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-27384"/>
            <a:ext cx="9144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4. Will commercial publishers accept the OA paradigm?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80928"/>
            <a:ext cx="8712968" cy="222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107504" y="637203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http://www.urheberrechtsbuendnis.de/ge.html.en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51520" y="620688"/>
            <a:ext cx="223224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NGOs</a:t>
            </a:r>
            <a:endParaRPr lang="de-DE" sz="24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64088" y="404664"/>
            <a:ext cx="377991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Open access enforced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-27384"/>
            <a:ext cx="9144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4. Will commercial publishers accept the OA paradigm?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8820472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115616" y="1772816"/>
            <a:ext cx="6480720" cy="34563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/>
              <a:t>ENCES</a:t>
            </a:r>
            <a:r>
              <a:rPr lang="en-US" sz="2400" dirty="0" smtClean="0"/>
              <a:t>'  basic assumption is that </a:t>
            </a:r>
            <a:r>
              <a:rPr lang="en-US" sz="2400" b="1" dirty="0" smtClean="0"/>
              <a:t>knowledge and information in its digital form should be made available to everyone from everywhere and at any time under fair conditions.</a:t>
            </a:r>
            <a:r>
              <a:rPr lang="en-US" sz="2400" dirty="0" smtClean="0"/>
              <a:t> This is particularly true in science and education, where access to knowledge and information is indispensable.</a:t>
            </a:r>
            <a:endParaRPr lang="en-US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79512" y="630932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http://ences.eu/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395536" y="1124744"/>
            <a:ext cx="122413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rgbClr val="002060"/>
                </a:solidFill>
              </a:rPr>
              <a:t>green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23528" y="548680"/>
            <a:ext cx="316835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Public foundations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580112" y="1167135"/>
            <a:ext cx="288032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 require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44824"/>
            <a:ext cx="53911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feld 19"/>
          <p:cNvSpPr txBox="1"/>
          <p:nvPr/>
        </p:nvSpPr>
        <p:spPr>
          <a:xfrm>
            <a:off x="899592" y="2996952"/>
            <a:ext cx="734481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					</a:t>
            </a:r>
            <a:r>
              <a:rPr lang="de-DE" dirty="0" smtClean="0"/>
              <a:t>The law states:</a:t>
            </a:r>
            <a:endParaRPr lang="en-US" b="1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The </a:t>
            </a:r>
            <a:r>
              <a:rPr lang="en-US" sz="1600" u="sng" dirty="0" smtClean="0">
                <a:latin typeface="+mn-lt"/>
                <a:hlinkClick r:id="rId4"/>
              </a:rPr>
              <a:t>NIH Public Access Policy</a:t>
            </a:r>
            <a:r>
              <a:rPr lang="en-US" sz="1600" dirty="0" smtClean="0">
                <a:latin typeface="+mn-lt"/>
              </a:rPr>
              <a:t> ensures that the public has access to the published results of NIH funded research. It </a:t>
            </a:r>
            <a:r>
              <a:rPr lang="en-US" sz="1600" b="1" dirty="0" smtClean="0">
                <a:latin typeface="+mn-lt"/>
              </a:rPr>
              <a:t>requires</a:t>
            </a:r>
            <a:r>
              <a:rPr lang="en-US" sz="1600" dirty="0" smtClean="0">
                <a:latin typeface="+mn-lt"/>
              </a:rPr>
              <a:t> scientists to submit final peer-reviewed journal manuscripts that arise from NIH funds to the digital archive </a:t>
            </a:r>
            <a:r>
              <a:rPr lang="en-US" sz="1600" dirty="0" smtClean="0">
                <a:latin typeface="+mn-lt"/>
                <a:hlinkClick r:id="rId5"/>
              </a:rPr>
              <a:t>PubMed Central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upon acceptance for publication</a:t>
            </a:r>
            <a:r>
              <a:rPr lang="en-US" sz="1600" dirty="0" smtClean="0">
                <a:latin typeface="+mn-lt"/>
              </a:rPr>
              <a:t>.  To help advance science and improve human health, the Policy requires that these papers are accessible to the public on PubMed Central no later than 12 months after publication.</a:t>
            </a:r>
          </a:p>
          <a:p>
            <a:endParaRPr lang="en-US" dirty="0" smtClean="0">
              <a:latin typeface="+mn-lt"/>
            </a:endParaRPr>
          </a:p>
          <a:p>
            <a:endParaRPr lang="en-US" sz="14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The NIH Public Access Policy applies to all peer-reviewed articles that arise, in whole or in part, from direct costs </a:t>
            </a:r>
            <a:r>
              <a:rPr lang="en-US" sz="1400" baseline="30000" dirty="0" smtClean="0">
                <a:latin typeface="+mn-lt"/>
                <a:hlinkClick r:id="rId6"/>
              </a:rPr>
              <a:t>1</a:t>
            </a:r>
            <a:r>
              <a:rPr lang="en-US" sz="1400" dirty="0" smtClean="0">
                <a:latin typeface="+mn-lt"/>
              </a:rPr>
              <a:t> funded by NIH, or from NIH staff, that are accepted for publication on or after April 7, 2008.  			http://publicaccess.nih.gov/policy.htm</a:t>
            </a:r>
          </a:p>
          <a:p>
            <a:endParaRPr lang="de-DE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779912" y="620688"/>
            <a:ext cx="122413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NIH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516488" y="557064"/>
            <a:ext cx="377991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Open access enforced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2400" y="125016"/>
            <a:ext cx="9144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4. Will commercial publishers accept the OA paradigm?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3"/>
          <p:cNvSpPr txBox="1">
            <a:spLocks noChangeArrowheads="1"/>
          </p:cNvSpPr>
          <p:nvPr/>
        </p:nvSpPr>
        <p:spPr bwMode="auto">
          <a:xfrm>
            <a:off x="648072" y="44624"/>
            <a:ext cx="7668344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Questions</a:t>
            </a:r>
            <a:endParaRPr lang="de-DE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79512" y="76470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Is there a crisis in copyright?</a:t>
            </a:r>
            <a:endParaRPr lang="en-US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79512" y="126876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2. Is there a crisis of commercial information markets?</a:t>
            </a:r>
            <a:endParaRPr lang="en-US" sz="2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179512" y="4480473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6. Will open access(OA)  become the default publishing in the foreseeable future?</a:t>
            </a:r>
            <a:endParaRPr lang="en-US" sz="24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179512" y="2920299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4. Will commercial publishers accept the OA paradigm?</a:t>
            </a:r>
            <a:endParaRPr lang="en-US" sz="24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179512" y="351572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5. Will public institutions be willing to pay for commercial OA publishing?</a:t>
            </a:r>
            <a:endParaRPr lang="en-US" sz="24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179512" y="544522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 . Final question: If (5) and (6) - is there still a need for copyright related to science and education?</a:t>
            </a:r>
            <a:endParaRPr lang="en-US" sz="24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7524328" y="76470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yes</a:t>
            </a:r>
            <a:endParaRPr lang="en-US" sz="24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7524328" y="137212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yes</a:t>
            </a:r>
            <a:endParaRPr lang="en-US" sz="24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7524328" y="197954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yes</a:t>
            </a:r>
            <a:endParaRPr lang="en-US" sz="240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7524328" y="295630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yes</a:t>
            </a:r>
            <a:endParaRPr lang="en-US" sz="24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7452320" y="364502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yes</a:t>
            </a:r>
            <a:endParaRPr lang="en-US" sz="24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7524328" y="450912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yes</a:t>
            </a:r>
            <a:endParaRPr lang="en-US" sz="24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179512" y="198884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3. Is open access publishing a real competition to commercial publishing?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1" grpId="0"/>
      <p:bldP spid="22" grpId="0"/>
      <p:bldP spid="23" grpId="0"/>
      <p:bldP spid="24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395536" y="1571308"/>
            <a:ext cx="122413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rgbClr val="002060"/>
                </a:solidFill>
              </a:rPr>
              <a:t>gold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23528" y="995244"/>
            <a:ext cx="316835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Private foundations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580112" y="1211268"/>
            <a:ext cx="288032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 require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27584" y="3083476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Wellcome Trust </a:t>
            </a:r>
            <a:r>
              <a:rPr lang="en-US" sz="2400" dirty="0" smtClean="0">
                <a:latin typeface="+mn-lt"/>
              </a:rPr>
              <a:t>policy tightening (June 2012)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introducing sanctions for non-compliance and a move to CC-BY licenses</a:t>
            </a:r>
            <a:endParaRPr lang="en-US" sz="2400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64088" y="404664"/>
            <a:ext cx="377991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Open access enforced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-27384"/>
            <a:ext cx="9144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4. Will commercial publishers accept the OA paradigm?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" y="2780928"/>
            <a:ext cx="47880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eck 16"/>
          <p:cNvSpPr/>
          <p:nvPr/>
        </p:nvSpPr>
        <p:spPr>
          <a:xfrm>
            <a:off x="5364088" y="1268760"/>
            <a:ext cx="3779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Finch Report of the Working Group on Expanding Access to Published Research Findings – the Finch Group</a:t>
            </a:r>
            <a:br>
              <a:rPr lang="en-US" sz="2000" b="1" dirty="0" smtClean="0">
                <a:latin typeface="+mn-lt"/>
              </a:rPr>
            </a:br>
            <a:r>
              <a:rPr lang="en-US" sz="2000" b="1" dirty="0" smtClean="0">
                <a:latin typeface="+mn-lt"/>
                <a:hlinkClick r:id="rId4"/>
              </a:rPr>
              <a:t>http://www.researchinfonet.org/publish/finch/</a:t>
            </a:r>
            <a:endParaRPr lang="en-US" sz="2000" b="1" dirty="0" smtClean="0">
              <a:latin typeface="+mn-lt"/>
            </a:endParaRPr>
          </a:p>
          <a:p>
            <a:endParaRPr lang="de-DE" sz="2000" dirty="0">
              <a:latin typeface="+mn-lt"/>
            </a:endParaRPr>
          </a:p>
          <a:p>
            <a:pPr algn="ctr"/>
            <a:r>
              <a:rPr lang="en-US" sz="2000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“Accessibility, sustainability, excellence: how to expand access to research publications” </a:t>
            </a:r>
            <a:endParaRPr lang="en-US" sz="2000" b="1" dirty="0" smtClean="0"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627784" y="548680"/>
            <a:ext cx="122413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2060"/>
                </a:solidFill>
              </a:rPr>
              <a:t>golden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51520" y="620688"/>
            <a:ext cx="223224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Political</a:t>
            </a:r>
          </a:p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commitment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627784" y="1124744"/>
            <a:ext cx="122413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2060"/>
                </a:solidFill>
              </a:rPr>
              <a:t>green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139952" y="764704"/>
            <a:ext cx="86409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UK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51520" y="1628800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Policies on open access to scientific research results should apply to all research that </a:t>
            </a:r>
            <a:r>
              <a:rPr lang="de-DE" sz="2000" dirty="0" smtClean="0">
                <a:latin typeface="+mn-lt"/>
              </a:rPr>
              <a:t>receives public funds.</a:t>
            </a:r>
            <a:endParaRPr lang="de-DE" sz="2000" dirty="0">
              <a:latin typeface="+mn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79512" y="4559872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Open access is a key feature of Member States’ policies for responsible research and innovation by making the results of research available to all and by facilitating societal engagement.</a:t>
            </a:r>
            <a:endParaRPr lang="de-DE" sz="2000" dirty="0"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364088" y="404664"/>
            <a:ext cx="377991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Open access enforced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0" y="-27384"/>
            <a:ext cx="9144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4. Will commercial publishers accept the OA paradigm?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4"/>
          <p:cNvSpPr txBox="1"/>
          <p:nvPr/>
        </p:nvSpPr>
        <p:spPr>
          <a:xfrm>
            <a:off x="8269288" y="6988373"/>
            <a:ext cx="622300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975993-3226-43A5-BF3E-B14BCA7B0450}" type="slidenum">
              <a:rPr lang="de-DE" sz="1400" ker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de-DE" sz="1400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228184" y="1205532"/>
            <a:ext cx="194421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Political</a:t>
            </a:r>
          </a:p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commitment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244408" y="1493564"/>
            <a:ext cx="72008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EU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1520" y="860519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In Horizon 2020, both the ‘Green’ and ‘Gold’ models are considered valid approaches to </a:t>
            </a:r>
            <a:r>
              <a:rPr lang="de-DE" sz="2400" b="1" dirty="0" smtClean="0">
                <a:solidFill>
                  <a:srgbClr val="002060"/>
                </a:solidFill>
                <a:latin typeface="+mn-lt"/>
              </a:rPr>
              <a:t>achieve open access.</a:t>
            </a:r>
            <a:endParaRPr lang="de-DE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1560" y="2285652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All projects will </a:t>
            </a:r>
            <a:r>
              <a:rPr lang="en-US" sz="2000" b="1" dirty="0" smtClean="0">
                <a:latin typeface="+mn-lt"/>
              </a:rPr>
              <a:t>be </a:t>
            </a:r>
            <a:r>
              <a:rPr lang="en-US" sz="2400" b="1" dirty="0" smtClean="0">
                <a:latin typeface="+mn-lt"/>
              </a:rPr>
              <a:t>requested</a:t>
            </a:r>
            <a:r>
              <a:rPr lang="en-US" sz="2000" b="1" dirty="0" smtClean="0">
                <a:latin typeface="+mn-lt"/>
              </a:rPr>
              <a:t> to immediately deposit an electronic version of their publications </a:t>
            </a:r>
            <a:r>
              <a:rPr lang="en-US" sz="2000" dirty="0" smtClean="0">
                <a:latin typeface="+mn-lt"/>
              </a:rPr>
              <a:t>(final version or peer-reviewed manuscript) into an archive in a machine-readable format. 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This can be done using the </a:t>
            </a:r>
            <a:r>
              <a:rPr lang="en-US" sz="2000" b="1" dirty="0" smtClean="0">
                <a:latin typeface="+mn-lt"/>
              </a:rPr>
              <a:t>‘Gold’ model </a:t>
            </a:r>
            <a:r>
              <a:rPr lang="en-US" sz="2000" dirty="0" smtClean="0">
                <a:latin typeface="+mn-lt"/>
              </a:rPr>
              <a:t>(open access to published version is immediate), or the ‘</a:t>
            </a:r>
            <a:r>
              <a:rPr lang="en-US" sz="2000" b="1" dirty="0" smtClean="0">
                <a:latin typeface="+mn-lt"/>
              </a:rPr>
              <a:t>Green’ model. 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In this case, the Commission will allow an </a:t>
            </a:r>
            <a:r>
              <a:rPr lang="en-US" sz="2000" b="1" dirty="0" smtClean="0">
                <a:latin typeface="+mn-lt"/>
              </a:rPr>
              <a:t>embargo period of a maximum of six months</a:t>
            </a:r>
            <a:r>
              <a:rPr lang="en-US" sz="2000" dirty="0" smtClean="0">
                <a:latin typeface="+mn-lt"/>
              </a:rPr>
              <a:t>, except for the </a:t>
            </a:r>
            <a:r>
              <a:rPr lang="en-US" sz="2000" b="1" dirty="0" smtClean="0">
                <a:latin typeface="+mn-lt"/>
              </a:rPr>
              <a:t>social sciences and humanities </a:t>
            </a:r>
            <a:r>
              <a:rPr lang="en-US" sz="2000" dirty="0" smtClean="0">
                <a:latin typeface="+mn-lt"/>
              </a:rPr>
              <a:t>where the maximum will be </a:t>
            </a:r>
            <a:r>
              <a:rPr lang="en-US" sz="2000" b="1" dirty="0" smtClean="0">
                <a:latin typeface="+mn-lt"/>
              </a:rPr>
              <a:t>twelve months </a:t>
            </a:r>
            <a:r>
              <a:rPr lang="en-US" sz="2000" dirty="0" smtClean="0">
                <a:latin typeface="+mn-lt"/>
              </a:rPr>
              <a:t>(due to publications’ longer ‘half-life’)</a:t>
            </a:r>
            <a:endParaRPr lang="de-DE" sz="2000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64088" y="404664"/>
            <a:ext cx="377991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Open access enforced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-27384"/>
            <a:ext cx="9144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4. Will commercial publishers accept the OA paradigm?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33336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5. Will public institutions be willing to pay for commercial OA publishing?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486204" y="6340301"/>
            <a:ext cx="622300" cy="473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sz="2400" dirty="0" smtClean="0"/>
          </a:p>
          <a:p>
            <a:pPr>
              <a:defRPr/>
            </a:pP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2699792" y="1052736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APC</a:t>
            </a:r>
            <a:r>
              <a:rPr lang="en-US" sz="2400" dirty="0" smtClean="0"/>
              <a:t> article-processing charge paid by the authors or, mainly by their institutions</a:t>
            </a:r>
            <a:endParaRPr lang="en-US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2699792" y="2111951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APC</a:t>
            </a:r>
            <a:r>
              <a:rPr lang="en-US" sz="2400" dirty="0" smtClean="0"/>
              <a:t> </a:t>
            </a:r>
            <a:r>
              <a:rPr lang="en-US" sz="2400" dirty="0" err="1" smtClean="0"/>
              <a:t>payed</a:t>
            </a:r>
            <a:r>
              <a:rPr lang="en-US" sz="2400" dirty="0" smtClean="0"/>
              <a:t> by foundations/funding institutions</a:t>
            </a:r>
            <a:endParaRPr lang="en-US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2699792" y="280183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APC</a:t>
            </a:r>
            <a:r>
              <a:rPr lang="en-US" sz="2400" dirty="0" smtClean="0"/>
              <a:t> </a:t>
            </a:r>
            <a:r>
              <a:rPr lang="en-US" sz="2400" dirty="0" err="1" smtClean="0"/>
              <a:t>payed</a:t>
            </a:r>
            <a:r>
              <a:rPr lang="en-US" sz="2400" dirty="0" smtClean="0"/>
              <a:t> by a library for its scientists or by  a flat-rate contract</a:t>
            </a:r>
            <a:endParaRPr lang="en-US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2699792" y="386104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nation-wide (flat-rate) contractual agreements</a:t>
            </a:r>
            <a:endParaRPr lang="en-US" sz="2400" dirty="0"/>
          </a:p>
        </p:txBody>
      </p:sp>
      <p:sp>
        <p:nvSpPr>
          <p:cNvPr id="16" name="Rectangle 2"/>
          <p:cNvSpPr txBox="1">
            <a:spLocks/>
          </p:cNvSpPr>
          <p:nvPr/>
        </p:nvSpPr>
        <p:spPr bwMode="auto">
          <a:xfrm>
            <a:off x="323528" y="1052736"/>
            <a:ext cx="2160240" cy="404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Public pays</a:t>
            </a:r>
            <a:endParaRPr lang="de-DE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627784" y="4941168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SCOAP</a:t>
            </a:r>
            <a:r>
              <a:rPr lang="en-US" sz="2400" dirty="0" smtClean="0"/>
              <a:t>-model – a network of domain-specific institutions (</a:t>
            </a:r>
            <a:r>
              <a:rPr lang="de-DE" sz="2400" dirty="0" smtClean="0"/>
              <a:t>High-</a:t>
            </a:r>
            <a:r>
              <a:rPr lang="de-DE" sz="2400" dirty="0" err="1" smtClean="0"/>
              <a:t>Energy</a:t>
            </a:r>
            <a:r>
              <a:rPr lang="de-DE" sz="2400" dirty="0" smtClean="0"/>
              <a:t> </a:t>
            </a:r>
            <a:r>
              <a:rPr lang="de-DE" sz="2400" dirty="0" err="1" smtClean="0"/>
              <a:t>Physics</a:t>
            </a:r>
            <a:r>
              <a:rPr lang="de-DE" sz="2400" dirty="0" smtClean="0"/>
              <a:t>) </a:t>
            </a:r>
            <a:r>
              <a:rPr lang="de-DE" sz="2400" dirty="0" err="1" smtClean="0"/>
              <a:t>pays</a:t>
            </a:r>
            <a:r>
              <a:rPr lang="de-DE" sz="2400" dirty="0" smtClean="0"/>
              <a:t> a </a:t>
            </a:r>
            <a:r>
              <a:rPr lang="de-DE" sz="2400" dirty="0" err="1" smtClean="0"/>
              <a:t>remuneration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publishers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pertinent</a:t>
            </a:r>
            <a:r>
              <a:rPr lang="de-DE" sz="2400" dirty="0" smtClean="0"/>
              <a:t> </a:t>
            </a:r>
            <a:r>
              <a:rPr lang="de-DE" sz="2400" dirty="0" err="1" smtClean="0"/>
              <a:t>journals</a:t>
            </a:r>
            <a:r>
              <a:rPr lang="de-DE" sz="2400" dirty="0" smtClean="0"/>
              <a:t> on  a flat-rate </a:t>
            </a:r>
            <a:r>
              <a:rPr lang="de-DE" sz="2400" dirty="0" err="1" smtClean="0"/>
              <a:t>basis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3" grpId="0"/>
      <p:bldP spid="16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0" y="-27384"/>
            <a:ext cx="9144000" cy="864096"/>
          </a:xfrm>
          <a:prstGeom prst="rect">
            <a:avLst/>
          </a:prstGeom>
          <a:solidFill>
            <a:srgbClr val="33336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6. Will open access(OA)  become gradually the default publishing in the foreseeable future (long-term prospective)?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7544" y="83671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Closed access journals (books)</a:t>
            </a:r>
            <a:endParaRPr lang="en-US" sz="2400" dirty="0"/>
          </a:p>
        </p:txBody>
      </p:sp>
      <p:grpSp>
        <p:nvGrpSpPr>
          <p:cNvPr id="34" name="Gruppieren 33"/>
          <p:cNvGrpSpPr/>
          <p:nvPr/>
        </p:nvGrpSpPr>
        <p:grpSpPr>
          <a:xfrm>
            <a:off x="4067944" y="908720"/>
            <a:ext cx="4464496" cy="830997"/>
            <a:chOff x="4067944" y="1196752"/>
            <a:chExt cx="4464496" cy="830997"/>
          </a:xfrm>
          <a:noFill/>
        </p:grpSpPr>
        <p:sp>
          <p:nvSpPr>
            <p:cNvPr id="12" name="Pfeil nach rechts 11"/>
            <p:cNvSpPr/>
            <p:nvPr/>
          </p:nvSpPr>
          <p:spPr>
            <a:xfrm>
              <a:off x="4067944" y="1340768"/>
              <a:ext cx="936104" cy="504056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220072" y="1196752"/>
              <a:ext cx="331236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Open access journals (books)</a:t>
              </a:r>
              <a:endParaRPr lang="en-US" sz="2400" dirty="0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1835696" y="1772816"/>
            <a:ext cx="3672408" cy="1335053"/>
            <a:chOff x="1835696" y="2060848"/>
            <a:chExt cx="3672408" cy="133505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5" name="Textfeld 14"/>
            <p:cNvSpPr txBox="1"/>
            <p:nvPr/>
          </p:nvSpPr>
          <p:spPr>
            <a:xfrm>
              <a:off x="1835696" y="2564904"/>
              <a:ext cx="3312368" cy="830997"/>
            </a:xfrm>
            <a:prstGeom prst="rect">
              <a:avLst/>
            </a:prstGeom>
            <a:grp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Commercial open access</a:t>
              </a:r>
              <a:r>
                <a:rPr lang="en-US" sz="2400" dirty="0" smtClean="0"/>
                <a:t> journals (books)</a:t>
              </a:r>
              <a:endParaRPr lang="en-US" sz="2400" dirty="0"/>
            </a:p>
          </p:txBody>
        </p:sp>
        <p:cxnSp>
          <p:nvCxnSpPr>
            <p:cNvPr id="25" name="Gerade Verbindung mit Pfeil 24"/>
            <p:cNvCxnSpPr/>
            <p:nvPr/>
          </p:nvCxnSpPr>
          <p:spPr>
            <a:xfrm flipH="1">
              <a:off x="4283968" y="2060848"/>
              <a:ext cx="1224136" cy="432048"/>
            </a:xfrm>
            <a:prstGeom prst="straightConnector1">
              <a:avLst/>
            </a:prstGeom>
            <a:grpFill/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ieren 38"/>
          <p:cNvGrpSpPr/>
          <p:nvPr/>
        </p:nvGrpSpPr>
        <p:grpSpPr>
          <a:xfrm>
            <a:off x="5292080" y="1700808"/>
            <a:ext cx="3312368" cy="1407061"/>
            <a:chOff x="5292080" y="1988840"/>
            <a:chExt cx="3312368" cy="1407061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9" name="Textfeld 18"/>
            <p:cNvSpPr txBox="1"/>
            <p:nvPr/>
          </p:nvSpPr>
          <p:spPr>
            <a:xfrm>
              <a:off x="5292080" y="2564904"/>
              <a:ext cx="3312368" cy="830997"/>
            </a:xfrm>
            <a:prstGeom prst="rect">
              <a:avLst/>
            </a:prstGeom>
            <a:grp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Community open access </a:t>
              </a:r>
              <a:r>
                <a:rPr lang="en-US" sz="2400" dirty="0" smtClean="0"/>
                <a:t>journals (books)</a:t>
              </a:r>
              <a:endParaRPr lang="en-US" sz="2400" dirty="0"/>
            </a:p>
          </p:txBody>
        </p:sp>
        <p:cxnSp>
          <p:nvCxnSpPr>
            <p:cNvPr id="26" name="Gerade Verbindung mit Pfeil 25"/>
            <p:cNvCxnSpPr/>
            <p:nvPr/>
          </p:nvCxnSpPr>
          <p:spPr>
            <a:xfrm>
              <a:off x="5940152" y="1988840"/>
              <a:ext cx="1080120" cy="504056"/>
            </a:xfrm>
            <a:prstGeom prst="straightConnector1">
              <a:avLst/>
            </a:prstGeom>
            <a:grpFill/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/>
        </p:nvGrpSpPr>
        <p:grpSpPr>
          <a:xfrm>
            <a:off x="5364088" y="4005064"/>
            <a:ext cx="3096344" cy="1200329"/>
            <a:chOff x="5364088" y="4293096"/>
            <a:chExt cx="3096344" cy="1200329"/>
          </a:xfrm>
          <a:noFill/>
        </p:grpSpPr>
        <p:sp>
          <p:nvSpPr>
            <p:cNvPr id="23" name="Pfeil nach oben 22"/>
            <p:cNvSpPr/>
            <p:nvPr/>
          </p:nvSpPr>
          <p:spPr>
            <a:xfrm>
              <a:off x="7164288" y="4293096"/>
              <a:ext cx="360040" cy="504056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5364088" y="4293096"/>
              <a:ext cx="3096344" cy="1200329"/>
            </a:xfrm>
            <a:prstGeom prst="rect">
              <a:avLst/>
            </a:prstGeom>
            <a:grp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according to principles of the Berlin Open Access Declaration</a:t>
              </a:r>
              <a:endParaRPr lang="en-US" sz="2400" dirty="0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1907704" y="4005064"/>
            <a:ext cx="3096344" cy="1272337"/>
            <a:chOff x="1907704" y="4293096"/>
            <a:chExt cx="3096344" cy="1272337"/>
          </a:xfrm>
          <a:noFill/>
        </p:grpSpPr>
        <p:sp>
          <p:nvSpPr>
            <p:cNvPr id="22" name="Textfeld 21"/>
            <p:cNvSpPr txBox="1"/>
            <p:nvPr/>
          </p:nvSpPr>
          <p:spPr>
            <a:xfrm>
              <a:off x="1907704" y="4365104"/>
              <a:ext cx="3096344" cy="1200329"/>
            </a:xfrm>
            <a:prstGeom prst="rect">
              <a:avLst/>
            </a:prstGeom>
            <a:grp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mainly by contractual </a:t>
              </a:r>
              <a:r>
                <a:rPr lang="en-US" sz="2400" dirty="0" err="1" smtClean="0"/>
                <a:t>licences</a:t>
              </a:r>
              <a:r>
                <a:rPr lang="en-US" sz="2400" dirty="0" smtClean="0"/>
                <a:t> agreements, e.g. read only</a:t>
              </a:r>
              <a:endParaRPr lang="en-US" sz="2400" dirty="0"/>
            </a:p>
          </p:txBody>
        </p:sp>
        <p:sp>
          <p:nvSpPr>
            <p:cNvPr id="31" name="Pfeil nach oben 30"/>
            <p:cNvSpPr/>
            <p:nvPr/>
          </p:nvSpPr>
          <p:spPr>
            <a:xfrm>
              <a:off x="3419872" y="4293096"/>
              <a:ext cx="360040" cy="504056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5292080" y="350100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full open access</a:t>
            </a:r>
            <a:endParaRPr lang="en-US" sz="2400" dirty="0"/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5076056" y="2996952"/>
            <a:ext cx="1080120" cy="504056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ieren 35"/>
          <p:cNvGrpSpPr/>
          <p:nvPr/>
        </p:nvGrpSpPr>
        <p:grpSpPr>
          <a:xfrm>
            <a:off x="1835696" y="3068960"/>
            <a:ext cx="3312368" cy="893713"/>
            <a:chOff x="1835696" y="3356992"/>
            <a:chExt cx="3312368" cy="893713"/>
          </a:xfrm>
          <a:noFill/>
        </p:grpSpPr>
        <p:sp>
          <p:nvSpPr>
            <p:cNvPr id="21" name="Textfeld 20"/>
            <p:cNvSpPr txBox="1"/>
            <p:nvPr/>
          </p:nvSpPr>
          <p:spPr>
            <a:xfrm>
              <a:off x="1835696" y="3789040"/>
              <a:ext cx="331236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open access constrained</a:t>
              </a:r>
              <a:endParaRPr lang="en-US" sz="2400" dirty="0"/>
            </a:p>
          </p:txBody>
        </p:sp>
        <p:cxnSp>
          <p:nvCxnSpPr>
            <p:cNvPr id="33" name="Gerade Verbindung mit Pfeil 32"/>
            <p:cNvCxnSpPr/>
            <p:nvPr/>
          </p:nvCxnSpPr>
          <p:spPr>
            <a:xfrm flipH="1">
              <a:off x="2771800" y="3356992"/>
              <a:ext cx="1224136" cy="432048"/>
            </a:xfrm>
            <a:prstGeom prst="straightConnector1">
              <a:avLst/>
            </a:prstGeom>
            <a:grpFill/>
            <a:ln w="762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feld 23"/>
          <p:cNvSpPr txBox="1"/>
          <p:nvPr/>
        </p:nvSpPr>
        <p:spPr>
          <a:xfrm>
            <a:off x="539552" y="5373216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The </a:t>
            </a:r>
            <a:r>
              <a:rPr lang="de-DE" sz="2000" dirty="0" err="1" smtClean="0"/>
              <a:t>author</a:t>
            </a:r>
            <a:r>
              <a:rPr lang="de-DE" sz="2000" dirty="0" smtClean="0"/>
              <a:t>(s)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right</a:t>
            </a:r>
            <a:r>
              <a:rPr lang="de-DE" sz="2000" dirty="0" smtClean="0"/>
              <a:t> holder(s) </a:t>
            </a:r>
            <a:r>
              <a:rPr lang="de-DE" sz="2000" dirty="0" err="1" smtClean="0"/>
              <a:t>of</a:t>
            </a:r>
            <a:r>
              <a:rPr lang="de-DE" sz="2000" dirty="0" smtClean="0"/>
              <a:t> such </a:t>
            </a:r>
            <a:r>
              <a:rPr lang="de-DE" sz="2000" dirty="0" err="1" smtClean="0"/>
              <a:t>contributions</a:t>
            </a:r>
            <a:r>
              <a:rPr lang="de-DE" sz="2000" dirty="0" smtClean="0"/>
              <a:t> </a:t>
            </a:r>
            <a:r>
              <a:rPr lang="de-DE" sz="2000" dirty="0" err="1" smtClean="0"/>
              <a:t>grant</a:t>
            </a:r>
            <a:r>
              <a:rPr lang="de-DE" sz="2000" dirty="0" smtClean="0"/>
              <a:t>(s) </a:t>
            </a:r>
            <a:r>
              <a:rPr lang="de-DE" sz="2000" dirty="0" err="1" smtClean="0"/>
              <a:t>to</a:t>
            </a:r>
            <a:r>
              <a:rPr lang="de-DE" sz="2000" dirty="0" smtClean="0"/>
              <a:t> all </a:t>
            </a:r>
            <a:r>
              <a:rPr lang="de-DE" sz="2000" dirty="0" err="1" smtClean="0"/>
              <a:t>users</a:t>
            </a:r>
            <a:r>
              <a:rPr lang="de-DE" sz="2000" dirty="0" smtClean="0"/>
              <a:t> a </a:t>
            </a:r>
            <a:r>
              <a:rPr lang="de-DE" sz="2000" b="1" dirty="0" err="1" smtClean="0"/>
              <a:t>free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irrevocable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worldwide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right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access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, </a:t>
            </a:r>
            <a:r>
              <a:rPr lang="de-DE" sz="2000" dirty="0" err="1" smtClean="0"/>
              <a:t>and</a:t>
            </a:r>
            <a:r>
              <a:rPr lang="de-DE" sz="2000" dirty="0" smtClean="0"/>
              <a:t> a </a:t>
            </a:r>
            <a:r>
              <a:rPr lang="de-DE" sz="2000" dirty="0" err="1" smtClean="0"/>
              <a:t>license</a:t>
            </a:r>
            <a:r>
              <a:rPr lang="de-DE" sz="2000" dirty="0" smtClean="0"/>
              <a:t> </a:t>
            </a:r>
            <a:r>
              <a:rPr lang="de-DE" sz="2000" b="1" dirty="0" err="1" smtClean="0"/>
              <a:t>to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copy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use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distribute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transmit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display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work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publicly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make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b="1" dirty="0" err="1" smtClean="0"/>
              <a:t>distribute</a:t>
            </a:r>
            <a:r>
              <a:rPr lang="de-DE" sz="2000" b="1" dirty="0" smtClean="0"/>
              <a:t> derivative </a:t>
            </a:r>
            <a:r>
              <a:rPr lang="de-DE" sz="2000" b="1" dirty="0" err="1" smtClean="0"/>
              <a:t>works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0" y="-27384"/>
            <a:ext cx="9144000" cy="1171873"/>
            <a:chOff x="0" y="-27384"/>
            <a:chExt cx="9144000" cy="1171873"/>
          </a:xfrm>
        </p:grpSpPr>
        <p:sp>
          <p:nvSpPr>
            <p:cNvPr id="15" name="Textfeld 14"/>
            <p:cNvSpPr txBox="1"/>
            <p:nvPr/>
          </p:nvSpPr>
          <p:spPr>
            <a:xfrm>
              <a:off x="0" y="-27384"/>
              <a:ext cx="9144000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4. Will commercial publishers accept the OA paradigm?</a:t>
              </a:r>
              <a:endParaRPr lang="de-DE" sz="1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0" y="404664"/>
              <a:ext cx="9144000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5. Will public institutions be willing to pay for commercial OA publishing?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0" y="836712"/>
              <a:ext cx="9144000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6. Will open access(OA)  become gradually the default publishing in the foreseeable future (long-term prospective)?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0" y="2060848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7. Is there still a need for copyright related to science and education?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259632" y="3284984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the answers to 4, 5, 6 are “yes” then the answer to 7 is still “it depends”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21"/>
          <p:cNvSpPr>
            <a:spLocks noGrp="1"/>
          </p:cNvSpPr>
          <p:nvPr>
            <p:ph type="sldNum" sz="quarter" idx="4294967295"/>
          </p:nvPr>
        </p:nvSpPr>
        <p:spPr>
          <a:xfrm>
            <a:off x="8388424" y="6309320"/>
            <a:ext cx="442392" cy="473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4F691-8554-4161-90FF-FFBE54F062D2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467544" y="54868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everything will be published in the open access paradigm</a:t>
            </a:r>
            <a:endParaRPr lang="en-US" sz="2400" dirty="0"/>
          </a:p>
        </p:txBody>
      </p:sp>
      <p:sp>
        <p:nvSpPr>
          <p:cNvPr id="25" name="Textfeld 24"/>
          <p:cNvSpPr txBox="1"/>
          <p:nvPr/>
        </p:nvSpPr>
        <p:spPr>
          <a:xfrm>
            <a:off x="1043608" y="126876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Is there still a need for copyright protection for published objects?</a:t>
            </a:r>
            <a:endParaRPr lang="en-US" sz="2400" dirty="0"/>
          </a:p>
        </p:txBody>
      </p:sp>
      <p:sp>
        <p:nvSpPr>
          <p:cNvPr id="27" name="Textfeld 26"/>
          <p:cNvSpPr txBox="1"/>
          <p:nvPr/>
        </p:nvSpPr>
        <p:spPr>
          <a:xfrm>
            <a:off x="611560" y="2348880"/>
            <a:ext cx="151216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yes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572000" y="2348880"/>
            <a:ext cx="151216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51520" y="2996952"/>
            <a:ext cx="23762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protection of moral rights</a:t>
            </a:r>
            <a:endParaRPr lang="en-US" sz="2400" b="1" dirty="0"/>
          </a:p>
        </p:txBody>
      </p:sp>
      <p:sp>
        <p:nvSpPr>
          <p:cNvPr id="34" name="Textfeld 33"/>
          <p:cNvSpPr txBox="1"/>
          <p:nvPr/>
        </p:nvSpPr>
        <p:spPr>
          <a:xfrm>
            <a:off x="179512" y="378904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right to decide when and how to publish</a:t>
            </a:r>
            <a:endParaRPr lang="en-US" dirty="0"/>
          </a:p>
        </p:txBody>
      </p:sp>
      <p:sp>
        <p:nvSpPr>
          <p:cNvPr id="35" name="Textfeld 34"/>
          <p:cNvSpPr txBox="1"/>
          <p:nvPr/>
        </p:nvSpPr>
        <p:spPr>
          <a:xfrm>
            <a:off x="107504" y="45091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attribution of authorship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35496" y="508518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protection of works´ authenticity</a:t>
            </a:r>
            <a:endParaRPr lang="en-US" dirty="0"/>
          </a:p>
        </p:txBody>
      </p:sp>
      <p:sp>
        <p:nvSpPr>
          <p:cNvPr id="37" name="Textfeld 36"/>
          <p:cNvSpPr txBox="1"/>
          <p:nvPr/>
        </p:nvSpPr>
        <p:spPr>
          <a:xfrm>
            <a:off x="5220072" y="335699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 need for exploitation rights</a:t>
            </a:r>
            <a:endParaRPr lang="en-US" sz="2000" dirty="0"/>
          </a:p>
        </p:txBody>
      </p:sp>
      <p:sp>
        <p:nvSpPr>
          <p:cNvPr id="38" name="Textfeld 37"/>
          <p:cNvSpPr txBox="1"/>
          <p:nvPr/>
        </p:nvSpPr>
        <p:spPr>
          <a:xfrm>
            <a:off x="5220072" y="4221088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 need for contractual licensing agreements</a:t>
            </a:r>
            <a:endParaRPr lang="en-US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7. Is there still a need for copyright related to science and education?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779912" y="508518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Is this a realistic perspective?</a:t>
            </a:r>
            <a:endParaRPr lang="en-US" sz="2400" dirty="0"/>
          </a:p>
        </p:txBody>
      </p:sp>
      <p:sp>
        <p:nvSpPr>
          <p:cNvPr id="21" name="Textfeld 20"/>
          <p:cNvSpPr txBox="1"/>
          <p:nvPr/>
        </p:nvSpPr>
        <p:spPr>
          <a:xfrm>
            <a:off x="6263680" y="227687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With comprehensive community open access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8" grpId="0" animBg="1"/>
      <p:bldP spid="33" grpId="0"/>
      <p:bldP spid="34" grpId="0"/>
      <p:bldP spid="35" grpId="0"/>
      <p:bldP spid="36" grpId="0"/>
      <p:bldP spid="37" grpId="0"/>
      <p:bldP spid="38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21"/>
          <p:cNvSpPr>
            <a:spLocks noGrp="1"/>
          </p:cNvSpPr>
          <p:nvPr>
            <p:ph type="sldNum" sz="quarter" idx="4294967295"/>
          </p:nvPr>
        </p:nvSpPr>
        <p:spPr>
          <a:xfrm>
            <a:off x="8388424" y="6309320"/>
            <a:ext cx="442392" cy="473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4F691-8554-4161-90FF-FFBE54F062D2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467544" y="54868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everything will be published in the open access paradigm</a:t>
            </a:r>
            <a:endParaRPr lang="en-US" sz="2400" dirty="0"/>
          </a:p>
        </p:txBody>
      </p:sp>
      <p:sp>
        <p:nvSpPr>
          <p:cNvPr id="25" name="Textfeld 24"/>
          <p:cNvSpPr txBox="1"/>
          <p:nvPr/>
        </p:nvSpPr>
        <p:spPr>
          <a:xfrm>
            <a:off x="1043608" y="126876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Is there still a need for copyright protection for published objects?</a:t>
            </a:r>
            <a:endParaRPr lang="en-US" sz="2400" dirty="0"/>
          </a:p>
        </p:txBody>
      </p:sp>
      <p:sp>
        <p:nvSpPr>
          <p:cNvPr id="15" name="Textfeld 1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7. Is there still a need for copyright related to science and education?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9552" y="2924944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protection and exceptions for </a:t>
            </a:r>
            <a:r>
              <a:rPr lang="en-US" sz="2000" b="1" dirty="0" smtClean="0"/>
              <a:t>published works from the pre-OA-era</a:t>
            </a:r>
            <a:endParaRPr lang="en-US" sz="20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6228184" y="2924944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protection and exceptions for</a:t>
            </a:r>
            <a:r>
              <a:rPr lang="en-US" sz="2000" b="1" dirty="0" smtClean="0"/>
              <a:t> special products in the close access paradigm</a:t>
            </a:r>
            <a:endParaRPr lang="en-US" sz="20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3383868" y="2924944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protection of new commercially produced </a:t>
            </a:r>
            <a:r>
              <a:rPr lang="en-US" sz="2000" b="1" dirty="0" smtClean="0"/>
              <a:t>value-added services</a:t>
            </a:r>
            <a:endParaRPr lang="en-US" sz="2000" b="1" dirty="0"/>
          </a:p>
        </p:txBody>
      </p:sp>
      <p:sp>
        <p:nvSpPr>
          <p:cNvPr id="23" name="Rectangle 1067"/>
          <p:cNvSpPr>
            <a:spLocks noChangeArrowheads="1"/>
          </p:cNvSpPr>
          <p:nvPr/>
        </p:nvSpPr>
        <p:spPr bwMode="auto">
          <a:xfrm>
            <a:off x="2843808" y="4293096"/>
            <a:ext cx="3312368" cy="23105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363538" indent="-363538">
              <a:buFont typeface="Wingdings" pitchFamily="2" charset="2"/>
              <a:buChar char="Ø"/>
            </a:pPr>
            <a:r>
              <a:rPr lang="de-DE" b="1" dirty="0" smtClean="0">
                <a:solidFill>
                  <a:srgbClr val="002060"/>
                </a:solidFill>
                <a:latin typeface="+mn-lt"/>
              </a:rPr>
              <a:t>multimedia presentation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de-DE" b="1" dirty="0" smtClean="0">
                <a:solidFill>
                  <a:srgbClr val="002060"/>
                </a:solidFill>
                <a:latin typeface="+mn-lt"/>
              </a:rPr>
              <a:t>hypertextification, dossiers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de-DE" b="1" dirty="0" smtClean="0">
                <a:solidFill>
                  <a:srgbClr val="002060"/>
                </a:solidFill>
                <a:latin typeface="+mn-lt"/>
              </a:rPr>
              <a:t>summaries, translations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de-DE" b="1" dirty="0" smtClean="0">
                <a:solidFill>
                  <a:srgbClr val="002060"/>
                </a:solidFill>
                <a:latin typeface="+mn-lt"/>
              </a:rPr>
              <a:t>retrieval and </a:t>
            </a:r>
            <a:r>
              <a:rPr lang="de-DE" b="1" dirty="0" err="1" smtClean="0">
                <a:solidFill>
                  <a:srgbClr val="002060"/>
                </a:solidFill>
                <a:latin typeface="+mn-lt"/>
              </a:rPr>
              <a:t>data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+mn-lt"/>
              </a:rPr>
              <a:t>mining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de-DE" b="1" dirty="0" smtClean="0">
                <a:solidFill>
                  <a:srgbClr val="002060"/>
                </a:solidFill>
                <a:latin typeface="+mn-lt"/>
              </a:rPr>
              <a:t>innovative </a:t>
            </a:r>
            <a:r>
              <a:rPr lang="de-DE" b="1" dirty="0" err="1" smtClean="0">
                <a:solidFill>
                  <a:srgbClr val="002060"/>
                </a:solidFill>
                <a:latin typeface="+mn-lt"/>
              </a:rPr>
              <a:t>reviewing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+mn-lt"/>
              </a:rPr>
              <a:t>models</a:t>
            </a:r>
            <a:endParaRPr lang="de-DE" b="1" dirty="0">
              <a:solidFill>
                <a:srgbClr val="002060"/>
              </a:solidFill>
              <a:latin typeface="+mn-lt"/>
            </a:endParaRPr>
          </a:p>
          <a:p>
            <a:pPr marL="363538" indent="-363538">
              <a:buFont typeface="Wingdings" pitchFamily="2" charset="2"/>
              <a:buChar char="Ø"/>
            </a:pPr>
            <a:r>
              <a:rPr lang="de-DE" b="1" dirty="0" smtClean="0">
                <a:solidFill>
                  <a:srgbClr val="002060"/>
                </a:solidFill>
                <a:latin typeface="+mn-lt"/>
              </a:rPr>
              <a:t>personal und </a:t>
            </a:r>
            <a:r>
              <a:rPr lang="de-DE" b="1" dirty="0" err="1" smtClean="0">
                <a:solidFill>
                  <a:srgbClr val="002060"/>
                </a:solidFill>
                <a:latin typeface="+mn-lt"/>
              </a:rPr>
              <a:t>institutional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+mn-lt"/>
              </a:rPr>
              <a:t>background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 information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de-DE" b="1" dirty="0" smtClean="0">
                <a:solidFill>
                  <a:srgbClr val="002060"/>
                </a:solidFill>
                <a:latin typeface="+mn-lt"/>
              </a:rPr>
              <a:t>etc. etc.</a:t>
            </a:r>
          </a:p>
        </p:txBody>
      </p:sp>
      <p:grpSp>
        <p:nvGrpSpPr>
          <p:cNvPr id="29" name="Gruppieren 28"/>
          <p:cNvGrpSpPr/>
          <p:nvPr/>
        </p:nvGrpSpPr>
        <p:grpSpPr>
          <a:xfrm>
            <a:off x="3635896" y="2132856"/>
            <a:ext cx="5040560" cy="707886"/>
            <a:chOff x="3635896" y="2132856"/>
            <a:chExt cx="5040560" cy="707886"/>
          </a:xfrm>
          <a:noFill/>
        </p:grpSpPr>
        <p:sp>
          <p:nvSpPr>
            <p:cNvPr id="27" name="Textfeld 26"/>
            <p:cNvSpPr txBox="1"/>
            <p:nvPr/>
          </p:nvSpPr>
          <p:spPr>
            <a:xfrm>
              <a:off x="3635896" y="2276872"/>
              <a:ext cx="1512168" cy="4616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2060"/>
                  </a:solidFill>
                </a:rPr>
                <a:t>yes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5436096" y="2132856"/>
              <a:ext cx="324036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in addition to the protection of moral rights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648072" y="44624"/>
            <a:ext cx="7668344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Conclusion</a:t>
            </a:r>
            <a:endParaRPr lang="de-DE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27584" y="76470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 the foreseeable future there will be still a need for copyright regulation</a:t>
            </a:r>
            <a:endParaRPr lang="en-US" sz="2400" dirty="0"/>
          </a:p>
        </p:txBody>
      </p:sp>
      <p:sp>
        <p:nvSpPr>
          <p:cNvPr id="16" name="Textfeld 15"/>
          <p:cNvSpPr txBox="1"/>
          <p:nvPr/>
        </p:nvSpPr>
        <p:spPr>
          <a:xfrm>
            <a:off x="1835696" y="170080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and from the perspective of science and education (the intermediaries such as libraries included):</a:t>
            </a:r>
            <a:endParaRPr lang="en-US" sz="2000" dirty="0"/>
          </a:p>
        </p:txBody>
      </p:sp>
      <p:sp>
        <p:nvSpPr>
          <p:cNvPr id="20" name="Textfeld 19"/>
          <p:cNvSpPr txBox="1"/>
          <p:nvPr/>
        </p:nvSpPr>
        <p:spPr>
          <a:xfrm>
            <a:off x="827584" y="278092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fight for a science- and education-friendly copyright must be continued</a:t>
            </a:r>
            <a:endParaRPr lang="en-US" sz="2400" dirty="0"/>
          </a:p>
        </p:txBody>
      </p:sp>
      <p:sp>
        <p:nvSpPr>
          <p:cNvPr id="21" name="Textfeld 20"/>
          <p:cNvSpPr txBox="1"/>
          <p:nvPr/>
        </p:nvSpPr>
        <p:spPr>
          <a:xfrm>
            <a:off x="827584" y="435581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 replace the various existing  insufficient and obstructive copyright exceptions by a single comprehensive  copyright clause in favor of science and education</a:t>
            </a:r>
            <a:endParaRPr lang="en-US" sz="2400" dirty="0"/>
          </a:p>
        </p:txBody>
      </p:sp>
      <p:sp>
        <p:nvSpPr>
          <p:cNvPr id="23" name="Textfeld 22"/>
          <p:cNvSpPr txBox="1"/>
          <p:nvPr/>
        </p:nvSpPr>
        <p:spPr>
          <a:xfrm>
            <a:off x="2627784" y="375303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with the main objective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  <p:bldP spid="21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388424" y="6309320"/>
            <a:ext cx="442392" cy="473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4F691-8554-4161-90FF-FFBE54F062D2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6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0" y="107950"/>
            <a:ext cx="9144000" cy="872778"/>
          </a:xfrm>
          <a:prstGeom prst="rect">
            <a:avLst/>
          </a:prstGeom>
          <a:solidFill>
            <a:srgbClr val="333366"/>
          </a:solidFill>
        </p:spPr>
        <p:txBody>
          <a:bodyPr anchorCtr="1">
            <a:normAutofit fontScale="90000"/>
          </a:bodyPr>
          <a:lstStyle/>
          <a:p>
            <a:pPr algn="ctr" eaLnBrk="1" hangingPunct="1">
              <a:buFont typeface="StarSymbol"/>
              <a:buNone/>
            </a:pPr>
            <a:r>
              <a:rPr sz="2800" dirty="0" smtClean="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Objectives of a generic clause for science and  education</a:t>
            </a:r>
            <a:r>
              <a:rPr lang="de-DE" sz="2800" dirty="0" smtClean="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de-DE" sz="2800" dirty="0" smtClean="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</a:br>
            <a:r>
              <a:rPr lang="de-DE" sz="2800" dirty="0" smtClean="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de-DE" sz="2800" dirty="0" err="1" smtClean="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proposed</a:t>
            </a:r>
            <a:r>
              <a:rPr lang="de-DE" sz="2800" dirty="0" smtClean="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de-DE" sz="2800" dirty="0" err="1" smtClean="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by</a:t>
            </a:r>
            <a:r>
              <a:rPr lang="de-DE" sz="2800" dirty="0" smtClean="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de-DE" sz="2800" dirty="0" err="1" smtClean="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the</a:t>
            </a:r>
            <a:r>
              <a:rPr lang="de-DE" sz="2800" dirty="0" smtClean="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 German Aktionsbündnis + </a:t>
            </a:r>
            <a:r>
              <a:rPr lang="de-DE" sz="2800" dirty="0" err="1" smtClean="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ENCES</a:t>
            </a:r>
            <a:r>
              <a:rPr lang="de-DE" sz="2800" dirty="0" smtClean="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sz="2800" dirty="0" smtClean="0">
              <a:solidFill>
                <a:srgbClr val="FFFFFF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3568" y="1306502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de-DE" sz="2200" dirty="0" err="1" smtClean="0">
                <a:latin typeface="+mn-lt"/>
              </a:rPr>
              <a:t>Right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to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reproduce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and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making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publicly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available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published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works</a:t>
            </a:r>
            <a:r>
              <a:rPr lang="de-DE" sz="2200" dirty="0" smtClean="0">
                <a:latin typeface="+mn-lt"/>
              </a:rPr>
              <a:t/>
            </a:r>
            <a:br>
              <a:rPr lang="de-DE" sz="2200" dirty="0" smtClean="0">
                <a:latin typeface="+mn-lt"/>
              </a:rPr>
            </a:br>
            <a:r>
              <a:rPr lang="de-DE" sz="2200" dirty="0" smtClean="0">
                <a:latin typeface="+mn-lt"/>
              </a:rPr>
              <a:t>a) </a:t>
            </a:r>
            <a:r>
              <a:rPr lang="de-DE" sz="2200" dirty="0" smtClean="0"/>
              <a:t>in well </a:t>
            </a:r>
            <a:r>
              <a:rPr lang="de-DE" sz="2200" dirty="0" err="1" smtClean="0"/>
              <a:t>defined</a:t>
            </a:r>
            <a:r>
              <a:rPr lang="de-DE" sz="2200" dirty="0" smtClean="0"/>
              <a:t> </a:t>
            </a:r>
            <a:r>
              <a:rPr lang="de-DE" sz="2200" b="1" dirty="0" err="1" smtClean="0"/>
              <a:t>user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groups</a:t>
            </a:r>
            <a:r>
              <a:rPr lang="de-DE" sz="2200" b="1" dirty="0" smtClean="0"/>
              <a:t> in </a:t>
            </a:r>
            <a:r>
              <a:rPr lang="de-DE" sz="2200" b="1" dirty="0" err="1" smtClean="0"/>
              <a:t>research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and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education</a:t>
            </a:r>
            <a:r>
              <a:rPr lang="de-DE" sz="2200" b="1" dirty="0" smtClean="0"/>
              <a:t/>
            </a:r>
            <a:br>
              <a:rPr lang="de-DE" sz="2200" b="1" dirty="0" smtClean="0"/>
            </a:br>
            <a:r>
              <a:rPr lang="de-DE" sz="2200" b="1" dirty="0" smtClean="0"/>
              <a:t>b) </a:t>
            </a:r>
            <a:r>
              <a:rPr lang="de-DE" sz="2200" b="1" dirty="0" err="1" smtClean="0">
                <a:latin typeface="+mn-lt"/>
              </a:rPr>
              <a:t>without</a:t>
            </a:r>
            <a:r>
              <a:rPr lang="de-DE" sz="2200" b="1" dirty="0" smtClean="0">
                <a:latin typeface="+mn-lt"/>
              </a:rPr>
              <a:t> </a:t>
            </a:r>
            <a:r>
              <a:rPr lang="en-US" sz="2200" b="1" dirty="0" smtClean="0">
                <a:latin typeface="+mn-lt"/>
              </a:rPr>
              <a:t>further authorization or restrictions</a:t>
            </a:r>
            <a:r>
              <a:rPr lang="en-US" sz="2200" dirty="0" smtClean="0">
                <a:latin typeface="+mn-lt"/>
              </a:rPr>
              <a:t>, </a:t>
            </a:r>
            <a:br>
              <a:rPr lang="en-US" sz="2200" dirty="0" smtClean="0">
                <a:latin typeface="+mn-lt"/>
              </a:rPr>
            </a:br>
            <a:r>
              <a:rPr lang="en-US" sz="2200" dirty="0" smtClean="0">
                <a:latin typeface="+mn-lt"/>
              </a:rPr>
              <a:t>for </a:t>
            </a:r>
            <a:r>
              <a:rPr lang="en-US" sz="2200" dirty="0" smtClean="0"/>
              <a:t>the purpose of</a:t>
            </a:r>
            <a:r>
              <a:rPr lang="en-US" sz="2200" dirty="0" smtClean="0">
                <a:latin typeface="+mn-lt"/>
              </a:rPr>
              <a:t/>
            </a:r>
            <a:br>
              <a:rPr lang="en-US" sz="2200" dirty="0" smtClean="0">
                <a:latin typeface="+mn-lt"/>
              </a:rPr>
            </a:br>
            <a:r>
              <a:rPr lang="en-US" sz="2200" dirty="0" smtClean="0"/>
              <a:t>c</a:t>
            </a:r>
            <a:r>
              <a:rPr lang="en-US" sz="2200" dirty="0" smtClean="0">
                <a:latin typeface="+mn-lt"/>
              </a:rPr>
              <a:t>) </a:t>
            </a:r>
            <a:r>
              <a:rPr lang="en-US" sz="2200" b="1" dirty="0" smtClean="0">
                <a:latin typeface="+mn-lt"/>
              </a:rPr>
              <a:t>non-commercial research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dirty="0" smtClean="0"/>
              <a:t>d</a:t>
            </a:r>
            <a:r>
              <a:rPr lang="en-US" sz="2200" dirty="0" smtClean="0">
                <a:latin typeface="+mn-lt"/>
              </a:rPr>
              <a:t>) teaching and learning in </a:t>
            </a:r>
            <a:r>
              <a:rPr lang="en-US" sz="2200" b="1" dirty="0" smtClean="0">
                <a:latin typeface="+mn-lt"/>
              </a:rPr>
              <a:t>publicly funded </a:t>
            </a:r>
            <a:r>
              <a:rPr lang="en-US" sz="2200" dirty="0" smtClean="0">
                <a:latin typeface="+mn-lt"/>
              </a:rPr>
              <a:t>schools and 	academic institutions</a:t>
            </a:r>
            <a:br>
              <a:rPr lang="en-US" sz="2200" dirty="0" smtClean="0">
                <a:latin typeface="+mn-lt"/>
              </a:rPr>
            </a:br>
            <a:r>
              <a:rPr lang="en-US" sz="2200" dirty="0" smtClean="0">
                <a:latin typeface="+mn-lt"/>
              </a:rPr>
              <a:t>c) </a:t>
            </a:r>
            <a:r>
              <a:rPr lang="en-US" sz="2200" b="1" dirty="0" smtClean="0">
                <a:latin typeface="+mn-lt"/>
              </a:rPr>
              <a:t>non-commercial </a:t>
            </a:r>
            <a:r>
              <a:rPr lang="de-DE" sz="2200" b="1" dirty="0" err="1" smtClean="0">
                <a:latin typeface="+mn-lt"/>
              </a:rPr>
              <a:t>communication</a:t>
            </a:r>
            <a:r>
              <a:rPr lang="de-DE" sz="2200" b="1" dirty="0" smtClean="0">
                <a:latin typeface="+mn-lt"/>
              </a:rPr>
              <a:t> and </a:t>
            </a:r>
            <a:r>
              <a:rPr lang="de-DE" sz="2200" b="1" dirty="0" err="1" smtClean="0">
                <a:latin typeface="+mn-lt"/>
              </a:rPr>
              <a:t>intermediary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services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of</a:t>
            </a:r>
            <a:r>
              <a:rPr lang="de-DE" sz="2200" smtClean="0">
                <a:latin typeface="+mn-lt"/>
              </a:rPr>
              <a:t> </a:t>
            </a:r>
            <a:r>
              <a:rPr lang="de-DE" sz="2200" b="1" smtClean="0">
                <a:latin typeface="+mn-lt"/>
              </a:rPr>
              <a:t>culture</a:t>
            </a:r>
            <a:r>
              <a:rPr lang="de-DE" sz="2200" b="1" dirty="0" smtClean="0">
                <a:latin typeface="+mn-lt"/>
              </a:rPr>
              <a:t> and </a:t>
            </a:r>
            <a:r>
              <a:rPr lang="de-DE" sz="2200" b="1" dirty="0" err="1" smtClean="0">
                <a:latin typeface="+mn-lt"/>
              </a:rPr>
              <a:t>memory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institutions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dirty="0" smtClean="0">
                <a:latin typeface="+mn-lt"/>
              </a:rPr>
              <a:t>such </a:t>
            </a:r>
            <a:r>
              <a:rPr lang="de-DE" sz="2200" dirty="0" err="1" smtClean="0">
                <a:latin typeface="+mn-lt"/>
              </a:rPr>
              <a:t>as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libraries</a:t>
            </a:r>
            <a:r>
              <a:rPr lang="de-DE" sz="2200" dirty="0" smtClean="0">
                <a:latin typeface="+mn-lt"/>
              </a:rPr>
              <a:t>, </a:t>
            </a:r>
            <a:r>
              <a:rPr lang="de-DE" sz="2200" dirty="0" err="1" smtClean="0">
                <a:latin typeface="+mn-lt"/>
              </a:rPr>
              <a:t>archives</a:t>
            </a:r>
            <a:r>
              <a:rPr lang="de-DE" sz="2200" dirty="0" smtClean="0">
                <a:latin typeface="+mn-lt"/>
              </a:rPr>
              <a:t>, 	</a:t>
            </a:r>
            <a:r>
              <a:rPr lang="de-DE" sz="2200" dirty="0" err="1" smtClean="0">
                <a:latin typeface="+mn-lt"/>
              </a:rPr>
              <a:t>documentation</a:t>
            </a:r>
            <a:r>
              <a:rPr lang="de-DE" sz="2200" dirty="0" smtClean="0">
                <a:latin typeface="+mn-lt"/>
              </a:rPr>
              <a:t> and </a:t>
            </a:r>
            <a:r>
              <a:rPr lang="de-DE" sz="2200" dirty="0" err="1" smtClean="0">
                <a:latin typeface="+mn-lt"/>
              </a:rPr>
              <a:t>media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centers</a:t>
            </a:r>
            <a:r>
              <a:rPr lang="de-DE" sz="2200" dirty="0" smtClean="0">
                <a:latin typeface="+mn-lt"/>
              </a:rPr>
              <a:t>, and </a:t>
            </a:r>
            <a:r>
              <a:rPr lang="de-DE" sz="2200" dirty="0" err="1" smtClean="0">
                <a:latin typeface="+mn-lt"/>
              </a:rPr>
              <a:t>museums</a:t>
            </a:r>
            <a:r>
              <a:rPr lang="de-DE" sz="2200" dirty="0" smtClean="0">
                <a:latin typeface="+mn-lt"/>
              </a:rPr>
              <a:t> </a:t>
            </a:r>
          </a:p>
          <a:p>
            <a:pPr marL="457200" indent="-457200">
              <a:buAutoNum type="arabicPeriod"/>
            </a:pPr>
            <a:r>
              <a:rPr lang="de-DE" sz="2200" dirty="0" err="1" smtClean="0"/>
              <a:t>Rights</a:t>
            </a:r>
            <a:r>
              <a:rPr lang="de-DE" sz="2200" dirty="0" smtClean="0"/>
              <a:t> </a:t>
            </a:r>
            <a:r>
              <a:rPr lang="de-DE" sz="2200" dirty="0" err="1" smtClean="0"/>
              <a:t>mentioned</a:t>
            </a:r>
            <a:r>
              <a:rPr lang="de-DE" sz="2200" dirty="0" smtClean="0"/>
              <a:t> in </a:t>
            </a:r>
            <a:r>
              <a:rPr lang="de-DE" sz="2200" dirty="0" err="1" smtClean="0"/>
              <a:t>para</a:t>
            </a:r>
            <a:r>
              <a:rPr lang="de-DE" sz="2200" dirty="0" smtClean="0"/>
              <a:t> (1) </a:t>
            </a:r>
            <a:r>
              <a:rPr lang="de-DE" sz="2200" dirty="0" err="1" smtClean="0"/>
              <a:t>cannot</a:t>
            </a:r>
            <a:r>
              <a:rPr lang="de-DE" sz="2200" dirty="0" smtClean="0"/>
              <a:t> </a:t>
            </a:r>
            <a:r>
              <a:rPr lang="de-DE" sz="2200" dirty="0" err="1" smtClean="0"/>
              <a:t>be</a:t>
            </a:r>
            <a:r>
              <a:rPr lang="de-DE" sz="2200" dirty="0" smtClean="0"/>
              <a:t> </a:t>
            </a:r>
            <a:r>
              <a:rPr lang="de-DE" sz="2200" dirty="0" err="1" smtClean="0"/>
              <a:t>waived</a:t>
            </a:r>
            <a:r>
              <a:rPr lang="de-DE" sz="22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3"/>
          <p:cNvSpPr txBox="1">
            <a:spLocks noChangeArrowheads="1"/>
          </p:cNvSpPr>
          <p:nvPr/>
        </p:nvSpPr>
        <p:spPr bwMode="auto">
          <a:xfrm>
            <a:off x="648072" y="44624"/>
            <a:ext cx="7668344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 1. </a:t>
            </a:r>
            <a:r>
              <a:rPr lang="en-US" sz="2800" dirty="0" smtClean="0">
                <a:solidFill>
                  <a:schemeClr val="bg1"/>
                </a:solidFill>
              </a:rPr>
              <a:t>Is there a crisis in copyright?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39552" y="1468523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“When </a:t>
            </a:r>
            <a:r>
              <a:rPr lang="en-GB" sz="2400" b="1" dirty="0" smtClean="0"/>
              <a:t>teachers</a:t>
            </a:r>
            <a:r>
              <a:rPr lang="en-GB" sz="2400" dirty="0" smtClean="0"/>
              <a:t> are afraid to </a:t>
            </a:r>
            <a:r>
              <a:rPr lang="en-GB" sz="2400" b="1" dirty="0" smtClean="0"/>
              <a:t>share teaching materials online</a:t>
            </a:r>
            <a:r>
              <a:rPr lang="en-GB" sz="2400" dirty="0" smtClean="0"/>
              <a:t>, how does that help our society? “</a:t>
            </a:r>
            <a:endParaRPr lang="en-US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179512" y="692696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Neelie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KROES</a:t>
            </a:r>
            <a:r>
              <a:rPr lang="en-GB" sz="2800" b="1" dirty="0" smtClean="0"/>
              <a:t> (former EU Commissioner for Digital Agenda) </a:t>
            </a:r>
            <a:endParaRPr lang="en-US" sz="28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539552" y="2552127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“When </a:t>
            </a:r>
            <a:r>
              <a:rPr lang="en-GB" sz="2400" b="1" dirty="0" smtClean="0"/>
              <a:t>museums</a:t>
            </a:r>
            <a:r>
              <a:rPr lang="en-GB" sz="2400" dirty="0" smtClean="0"/>
              <a:t> have to take out insurance specifically against </a:t>
            </a:r>
            <a:r>
              <a:rPr lang="en-GB" sz="2400" b="1" dirty="0" smtClean="0"/>
              <a:t>the risk of copyright lawsuits</a:t>
            </a:r>
            <a:r>
              <a:rPr lang="en-GB" sz="2400" dirty="0" smtClean="0"/>
              <a:t>, because it's too complex and costly to figure out – how does that help promote European heritage? “</a:t>
            </a:r>
            <a:endParaRPr lang="en-US" sz="2400" dirty="0"/>
          </a:p>
        </p:txBody>
      </p:sp>
      <p:sp>
        <p:nvSpPr>
          <p:cNvPr id="16" name="Textfeld 15"/>
          <p:cNvSpPr txBox="1"/>
          <p:nvPr/>
        </p:nvSpPr>
        <p:spPr>
          <a:xfrm>
            <a:off x="539552" y="4005064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</a:t>
            </a:r>
            <a:r>
              <a:rPr lang="en-IE" sz="2400" dirty="0" smtClean="0"/>
              <a:t>When </a:t>
            </a:r>
            <a:r>
              <a:rPr lang="en-IE" sz="2400" b="1" dirty="0" smtClean="0"/>
              <a:t>European scientists </a:t>
            </a:r>
            <a:r>
              <a:rPr lang="en-IE" sz="2400" dirty="0" smtClean="0"/>
              <a:t>have to </a:t>
            </a:r>
            <a:r>
              <a:rPr lang="en-IE" sz="2400" b="1" dirty="0" smtClean="0"/>
              <a:t>abandon text or data mining </a:t>
            </a:r>
            <a:r>
              <a:rPr lang="en-IE" sz="2400" dirty="0" smtClean="0"/>
              <a:t>because they can't afford the legal fees – how does that help innovation and scientific progress? And by the way </a:t>
            </a:r>
            <a:r>
              <a:rPr lang="en-IE" sz="2400" b="1" dirty="0" smtClean="0"/>
              <a:t>that restriction is costing our economy tens of billions of </a:t>
            </a:r>
            <a:r>
              <a:rPr lang="en-IE" sz="2400" b="1" dirty="0" err="1" smtClean="0"/>
              <a:t>euros</a:t>
            </a:r>
            <a:r>
              <a:rPr lang="en-IE" sz="2400" dirty="0" smtClean="0"/>
              <a:t>. </a:t>
            </a:r>
            <a:r>
              <a:rPr lang="en-GB" sz="2400" dirty="0" smtClean="0"/>
              <a:t>“</a:t>
            </a:r>
            <a:endParaRPr lang="en-US" sz="2400" dirty="0"/>
          </a:p>
        </p:txBody>
      </p:sp>
      <p:sp>
        <p:nvSpPr>
          <p:cNvPr id="17" name="Textfeld 16"/>
          <p:cNvSpPr txBox="1"/>
          <p:nvPr/>
        </p:nvSpPr>
        <p:spPr>
          <a:xfrm>
            <a:off x="611560" y="6021288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http://commentneelie.eu/speech.php?sp=SPEECH/14/528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648072" y="44624"/>
            <a:ext cx="7668344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Conclusion</a:t>
            </a:r>
            <a:endParaRPr lang="de-DE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19672" y="1124744"/>
            <a:ext cx="5832648" cy="1969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2060"/>
                </a:solidFill>
              </a:rPr>
              <a:t>Will There Still be a Need for Copyright Regulation When Open Access Becomes the Default for Publishing in Science?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47664" y="3501008"/>
            <a:ext cx="5832648" cy="4924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2060"/>
                </a:solidFill>
              </a:rPr>
              <a:t>Yes and no - It depends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3"/>
          <p:cNvSpPr txBox="1"/>
          <p:nvPr/>
        </p:nvSpPr>
        <p:spPr>
          <a:xfrm>
            <a:off x="571500" y="785813"/>
            <a:ext cx="7772400" cy="26431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1" compatLnSpc="0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1" i="1" kern="0" dirty="0" err="1">
                <a:solidFill>
                  <a:srgbClr val="333366"/>
                </a:solidFill>
                <a:latin typeface="Arial" pitchFamily="18"/>
                <a:ea typeface="Arial Unicode MS" pitchFamily="2"/>
                <a:cs typeface="Tahoma" pitchFamily="2"/>
              </a:rPr>
              <a:t>Thank</a:t>
            </a:r>
            <a:r>
              <a:rPr lang="de-DE" sz="5400" b="1" i="1" kern="0" dirty="0">
                <a:solidFill>
                  <a:srgbClr val="333366"/>
                </a:solidFill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de-DE" sz="5400" b="1" i="1" kern="0" dirty="0" err="1">
                <a:solidFill>
                  <a:srgbClr val="333366"/>
                </a:solidFill>
                <a:latin typeface="Arial" pitchFamily="18"/>
                <a:ea typeface="Arial Unicode MS" pitchFamily="2"/>
                <a:cs typeface="Tahoma" pitchFamily="2"/>
              </a:rPr>
              <a:t>you</a:t>
            </a:r>
            <a:r>
              <a:rPr lang="de-DE" sz="5400" b="1" i="1" kern="0" dirty="0">
                <a:solidFill>
                  <a:srgbClr val="333366"/>
                </a:solidFill>
                <a:latin typeface="Arial" pitchFamily="18"/>
                <a:ea typeface="Arial Unicode MS" pitchFamily="2"/>
                <a:cs typeface="Tahoma" pitchFamily="2"/>
              </a:rPr>
              <a:t> for </a:t>
            </a:r>
            <a:r>
              <a:rPr lang="de-DE" sz="5400" b="1" i="1" kern="0" dirty="0" err="1">
                <a:solidFill>
                  <a:srgbClr val="333366"/>
                </a:solidFill>
                <a:latin typeface="Arial" pitchFamily="18"/>
                <a:ea typeface="Arial Unicode MS" pitchFamily="2"/>
                <a:cs typeface="Tahoma" pitchFamily="2"/>
              </a:rPr>
              <a:t>your</a:t>
            </a:r>
            <a:r>
              <a:rPr lang="de-DE" sz="5400" b="1" i="1" kern="0" dirty="0">
                <a:solidFill>
                  <a:srgbClr val="333366"/>
                </a:solidFill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de-DE" sz="5400" b="1" i="1" kern="0" dirty="0" err="1">
                <a:solidFill>
                  <a:srgbClr val="333366"/>
                </a:solidFill>
                <a:latin typeface="Arial" pitchFamily="18"/>
                <a:ea typeface="Arial Unicode MS" pitchFamily="2"/>
                <a:cs typeface="Tahoma" pitchFamily="2"/>
              </a:rPr>
              <a:t>attention</a:t>
            </a:r>
            <a:endParaRPr lang="de-DE" sz="5400" b="1" i="1" kern="0" dirty="0">
              <a:solidFill>
                <a:srgbClr val="333366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42938" y="3857625"/>
            <a:ext cx="7929562" cy="387286"/>
          </a:xfrm>
          <a:prstGeom prst="rect">
            <a:avLst/>
          </a:prstGeom>
          <a:noFill/>
          <a:ln>
            <a:noFill/>
          </a:ln>
        </p:spPr>
        <p:txBody>
          <a:bodyPr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kern="0" err="1">
                <a:solidFill>
                  <a:srgbClr val="333366"/>
                </a:solidFill>
                <a:latin typeface="Arial" pitchFamily="34"/>
                <a:ea typeface="Arial Unicode MS" pitchFamily="2"/>
                <a:cs typeface="Tahoma" pitchFamily="2"/>
              </a:rPr>
              <a:t>Slides</a:t>
            </a:r>
            <a:r>
              <a:rPr lang="de-DE" sz="2000" b="1" kern="0">
                <a:solidFill>
                  <a:srgbClr val="333366"/>
                </a:solidFill>
                <a:latin typeface="Arial" pitchFamily="34"/>
                <a:ea typeface="Arial Unicode MS" pitchFamily="2"/>
                <a:cs typeface="Tahoma" pitchFamily="2"/>
              </a:rPr>
              <a:t> </a:t>
            </a:r>
            <a:r>
              <a:rPr lang="de-DE" sz="2000" b="1" kern="0" err="1">
                <a:solidFill>
                  <a:srgbClr val="333366"/>
                </a:solidFill>
                <a:latin typeface="Arial" pitchFamily="34"/>
                <a:ea typeface="Arial Unicode MS" pitchFamily="2"/>
                <a:cs typeface="Tahoma" pitchFamily="2"/>
              </a:rPr>
              <a:t>under</a:t>
            </a:r>
            <a:r>
              <a:rPr lang="de-DE" sz="2000" b="1" kern="0">
                <a:solidFill>
                  <a:srgbClr val="333366"/>
                </a:solidFill>
                <a:latin typeface="Arial" pitchFamily="34"/>
                <a:ea typeface="Arial Unicode MS" pitchFamily="2"/>
                <a:cs typeface="Tahoma" pitchFamily="2"/>
              </a:rPr>
              <a:t> a </a:t>
            </a:r>
            <a:r>
              <a:rPr lang="de-DE" sz="2000" b="1" kern="0" smtClean="0">
                <a:solidFill>
                  <a:srgbClr val="333366"/>
                </a:solidFill>
                <a:latin typeface="Arial" pitchFamily="34"/>
                <a:ea typeface="Arial Unicode MS" pitchFamily="2"/>
                <a:cs typeface="Tahoma" pitchFamily="2"/>
              </a:rPr>
              <a:t>CC-</a:t>
            </a:r>
            <a:r>
              <a:rPr lang="de-DE" sz="2000" b="1" kern="0" err="1" smtClean="0">
                <a:solidFill>
                  <a:srgbClr val="333366"/>
                </a:solidFill>
                <a:latin typeface="Arial" pitchFamily="34"/>
                <a:ea typeface="Arial Unicode MS" pitchFamily="2"/>
                <a:cs typeface="Tahoma" pitchFamily="2"/>
              </a:rPr>
              <a:t>Licence</a:t>
            </a:r>
            <a:r>
              <a:rPr lang="de-DE" sz="2000" b="1" kern="0" smtClean="0">
                <a:solidFill>
                  <a:srgbClr val="333366"/>
                </a:solidFill>
                <a:latin typeface="Arial" pitchFamily="34"/>
                <a:ea typeface="Arial Unicode MS" pitchFamily="2"/>
                <a:cs typeface="Tahoma" pitchFamily="2"/>
              </a:rPr>
              <a:t> </a:t>
            </a:r>
            <a:r>
              <a:rPr lang="de-DE" sz="2000" b="1" kern="0" err="1">
                <a:solidFill>
                  <a:srgbClr val="333366"/>
                </a:solidFill>
                <a:latin typeface="Arial" pitchFamily="34"/>
                <a:ea typeface="Arial Unicode MS" pitchFamily="2"/>
                <a:cs typeface="Tahoma" pitchFamily="2"/>
              </a:rPr>
              <a:t>from</a:t>
            </a:r>
            <a:r>
              <a:rPr lang="de-DE" sz="2000" b="1" kern="0">
                <a:solidFill>
                  <a:srgbClr val="333366"/>
                </a:solidFill>
                <a:latin typeface="Arial" pitchFamily="34"/>
                <a:ea typeface="Arial Unicode MS" pitchFamily="2"/>
                <a:cs typeface="Tahoma" pitchFamily="2"/>
              </a:rPr>
              <a:t> </a:t>
            </a:r>
            <a:r>
              <a:rPr lang="de-DE" sz="2000" b="1" kern="0">
                <a:solidFill>
                  <a:srgbClr val="333366"/>
                </a:solidFill>
                <a:latin typeface="Arial" pitchFamily="34"/>
                <a:ea typeface="Arial Unicode MS" pitchFamily="2"/>
                <a:cs typeface="Tahoma" pitchFamily="2"/>
                <a:hlinkClick r:id="rId3"/>
              </a:rPr>
              <a:t>www.kuhlen.name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388424" y="6309320"/>
            <a:ext cx="442392" cy="473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4F691-8554-4161-90FF-FFBE54F062D2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6294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392" y="1484784"/>
            <a:ext cx="8645088" cy="493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00392" y="6264275"/>
            <a:ext cx="863352" cy="593725"/>
          </a:xfrm>
          <a:prstGeom prst="leftArrow">
            <a:avLst>
              <a:gd name="adj1" fmla="val 50000"/>
              <a:gd name="adj2" fmla="val 62485"/>
            </a:avLst>
          </a:prstGeom>
          <a:solidFill>
            <a:srgbClr val="002060"/>
          </a:solidFill>
          <a:ln w="12700">
            <a:noFill/>
            <a:miter lim="800000"/>
            <a:headEnd/>
            <a:tailEnd/>
          </a:ln>
        </p:spPr>
        <p:txBody>
          <a:bodyPr wrap="square" lIns="18000" tIns="10800" rIns="18000" bIns="10800" anchor="ctr">
            <a:spAutoFit/>
          </a:bodyPr>
          <a:lstStyle/>
          <a:p>
            <a:pPr algn="ctr" eaLnBrk="0" hangingPunct="0">
              <a:defRPr/>
            </a:pPr>
            <a:endParaRPr lang="de-D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648072" y="44624"/>
            <a:ext cx="7668344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What are the reasons for the copyright crisis?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83568" y="105273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Copyright regulation/laws </a:t>
            </a:r>
            <a:r>
              <a:rPr lang="en-US" sz="2400" b="1" dirty="0" smtClean="0"/>
              <a:t>still mirrors moral </a:t>
            </a:r>
            <a:r>
              <a:rPr lang="en-US" sz="2400" b="1" dirty="0" err="1" smtClean="0"/>
              <a:t>behaviour</a:t>
            </a:r>
            <a:r>
              <a:rPr lang="en-US" sz="2400" b="1" dirty="0" smtClean="0"/>
              <a:t> </a:t>
            </a:r>
            <a:r>
              <a:rPr lang="en-US" sz="2400" dirty="0" smtClean="0"/>
              <a:t>towards knowledge and information  developed </a:t>
            </a:r>
            <a:r>
              <a:rPr lang="en-US" sz="2400" b="1" dirty="0" smtClean="0"/>
              <a:t>in analogous environments</a:t>
            </a:r>
            <a:endParaRPr lang="en-US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611560" y="270892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Open unrestricted  access </a:t>
            </a:r>
            <a:r>
              <a:rPr lang="en-US" sz="2400" dirty="0" smtClean="0"/>
              <a:t>to published knowledge is still considered </a:t>
            </a:r>
            <a:r>
              <a:rPr lang="en-US" sz="2400" i="1" dirty="0" smtClean="0"/>
              <a:t>an exception </a:t>
            </a:r>
            <a:r>
              <a:rPr lang="en-US" sz="2400" dirty="0" smtClean="0"/>
              <a:t>to the </a:t>
            </a:r>
            <a:r>
              <a:rPr lang="en-US" sz="2400" b="1" dirty="0" smtClean="0"/>
              <a:t>exclusive rights of the right holders</a:t>
            </a:r>
            <a:r>
              <a:rPr lang="en-US" sz="2400" dirty="0" smtClean="0"/>
              <a:t> (authors and, mainly, exploiters </a:t>
            </a:r>
            <a:endParaRPr lang="en-US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611560" y="429309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Exceptions</a:t>
            </a:r>
            <a:r>
              <a:rPr lang="en-US" sz="2400" i="1" dirty="0" smtClean="0"/>
              <a:t> </a:t>
            </a:r>
            <a:r>
              <a:rPr lang="en-US" sz="2400" dirty="0" smtClean="0"/>
              <a:t>related to science an education are </a:t>
            </a:r>
            <a:r>
              <a:rPr lang="en-US" sz="2400" b="1" dirty="0" smtClean="0"/>
              <a:t>severely limited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384"/>
            <a:ext cx="9144000" cy="457200"/>
          </a:xfrm>
          <a:prstGeom prst="rect">
            <a:avLst/>
          </a:prstGeom>
          <a:solidFill>
            <a:srgbClr val="002060"/>
          </a:solidFill>
          <a:ln>
            <a:noFill/>
            <a:prstDash val="solid"/>
          </a:ln>
        </p:spPr>
        <p:txBody>
          <a:bodyPr anchorCtr="1" compatLnSpc="0"/>
          <a:lstStyle/>
          <a:p>
            <a:pPr algn="ctr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1" i="1" kern="0" err="1">
                <a:solidFill>
                  <a:srgbClr val="FFFFFF"/>
                </a:solidFill>
                <a:latin typeface="Calibri" pitchFamily="18"/>
                <a:ea typeface="Arial Unicode MS" pitchFamily="2"/>
                <a:cs typeface="Tahoma" pitchFamily="2"/>
              </a:rPr>
              <a:t>Exceptions</a:t>
            </a:r>
            <a:r>
              <a:rPr lang="de-DE" sz="2400" b="1" i="1" kern="0">
                <a:solidFill>
                  <a:srgbClr val="FFFFFF"/>
                </a:solidFill>
                <a:latin typeface="Calibri" pitchFamily="18"/>
                <a:ea typeface="Arial Unicode MS" pitchFamily="2"/>
                <a:cs typeface="Tahoma" pitchFamily="2"/>
              </a:rPr>
              <a:t> for </a:t>
            </a:r>
            <a:r>
              <a:rPr lang="de-DE" sz="2400" b="1" i="1" kern="0" err="1">
                <a:solidFill>
                  <a:srgbClr val="FFFFFF"/>
                </a:solidFill>
                <a:latin typeface="Calibri" pitchFamily="18"/>
                <a:ea typeface="Arial Unicode MS" pitchFamily="2"/>
                <a:cs typeface="Tahoma" pitchFamily="2"/>
              </a:rPr>
              <a:t>science</a:t>
            </a:r>
            <a:r>
              <a:rPr lang="de-DE" sz="2400" b="1" i="1" kern="0">
                <a:solidFill>
                  <a:srgbClr val="FFFFFF"/>
                </a:solidFill>
                <a:latin typeface="Calibri" pitchFamily="18"/>
                <a:ea typeface="Arial Unicode MS" pitchFamily="2"/>
                <a:cs typeface="Tahoma" pitchFamily="2"/>
              </a:rPr>
              <a:t>, </a:t>
            </a:r>
            <a:r>
              <a:rPr lang="de-DE" sz="2400" b="1" i="1" kern="0" err="1">
                <a:solidFill>
                  <a:srgbClr val="FFFFFF"/>
                </a:solidFill>
                <a:latin typeface="Calibri" pitchFamily="18"/>
                <a:ea typeface="Arial Unicode MS" pitchFamily="2"/>
                <a:cs typeface="Tahoma" pitchFamily="2"/>
              </a:rPr>
              <a:t>education</a:t>
            </a:r>
            <a:r>
              <a:rPr lang="de-DE" sz="2400" b="1" i="1" kern="0">
                <a:solidFill>
                  <a:srgbClr val="FFFFFF"/>
                </a:solidFill>
                <a:latin typeface="Calibri" pitchFamily="18"/>
                <a:ea typeface="Arial Unicode MS" pitchFamily="2"/>
                <a:cs typeface="Tahoma" pitchFamily="2"/>
              </a:rPr>
              <a:t> (§ 52a German copyright </a:t>
            </a:r>
            <a:r>
              <a:rPr lang="de-DE" sz="2400" b="1" i="1" kern="0" err="1">
                <a:solidFill>
                  <a:srgbClr val="FFFFFF"/>
                </a:solidFill>
                <a:latin typeface="Calibri" pitchFamily="18"/>
                <a:ea typeface="Arial Unicode MS" pitchFamily="2"/>
                <a:cs typeface="Tahoma" pitchFamily="2"/>
              </a:rPr>
              <a:t>law</a:t>
            </a:r>
            <a:r>
              <a:rPr lang="de-DE" sz="2400" b="1" i="1" kern="0">
                <a:solidFill>
                  <a:srgbClr val="FFFFFF"/>
                </a:solidFill>
                <a:latin typeface="Calibri" pitchFamily="18"/>
                <a:ea typeface="Arial Unicode MS" pitchFamily="2"/>
                <a:cs typeface="Tahoma" pitchFamily="2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88110"/>
            <a:ext cx="8496944" cy="494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251520" y="62068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The right of making  published work publicly available </a:t>
            </a:r>
            <a:r>
              <a:rPr lang="en-US" sz="2000" dirty="0" err="1" smtClean="0">
                <a:solidFill>
                  <a:srgbClr val="002060"/>
                </a:solidFill>
              </a:rPr>
              <a:t>für</a:t>
            </a:r>
            <a:r>
              <a:rPr lang="en-US" sz="2000" dirty="0" smtClean="0">
                <a:solidFill>
                  <a:srgbClr val="002060"/>
                </a:solidFill>
              </a:rPr>
              <a:t> education and research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384"/>
            <a:ext cx="9144000" cy="457200"/>
          </a:xfrm>
          <a:prstGeom prst="rect">
            <a:avLst/>
          </a:prstGeom>
          <a:solidFill>
            <a:srgbClr val="002060"/>
          </a:solidFill>
          <a:ln>
            <a:noFill/>
            <a:prstDash val="solid"/>
          </a:ln>
        </p:spPr>
        <p:txBody>
          <a:bodyPr anchorCtr="1" compatLnSpc="0"/>
          <a:lstStyle/>
          <a:p>
            <a:pPr algn="ctr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1" i="1" kern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Exceptions</a:t>
            </a:r>
            <a:r>
              <a:rPr lang="de-DE" sz="2400" b="1" i="1" ker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for </a:t>
            </a:r>
            <a:r>
              <a:rPr lang="de-DE" sz="2400" b="1" i="1" kern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science</a:t>
            </a:r>
            <a:r>
              <a:rPr lang="de-DE" sz="2400" b="1" i="1" ker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, </a:t>
            </a:r>
            <a:r>
              <a:rPr lang="de-DE" sz="2400" b="1" i="1" kern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education</a:t>
            </a:r>
            <a:r>
              <a:rPr lang="de-DE" sz="2400" b="1" i="1" ker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(§ 52a German copyright </a:t>
            </a:r>
            <a:r>
              <a:rPr lang="de-DE" sz="2400" b="1" i="1" kern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law</a:t>
            </a:r>
            <a:r>
              <a:rPr lang="de-DE" sz="2400" b="1" i="1" ker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3" y="1496616"/>
            <a:ext cx="7862887" cy="4572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AutoShape 4"/>
          <p:cNvSpPr/>
          <p:nvPr/>
        </p:nvSpPr>
        <p:spPr>
          <a:xfrm>
            <a:off x="467544" y="620688"/>
            <a:ext cx="1584176" cy="626197"/>
          </a:xfrm>
          <a:custGeom>
            <a:avLst>
              <a:gd name="f0" fmla="val 29437"/>
              <a:gd name="f1" fmla="val 73392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+- 0 0 0"/>
              <a:gd name="f17" fmla="*/ f5 1 21600"/>
              <a:gd name="f18" fmla="*/ f6 1 21600"/>
              <a:gd name="f19" fmla="+- f8 0 f7"/>
              <a:gd name="f20" fmla="pin -2147483647 f0 2147483647"/>
              <a:gd name="f21" fmla="pin -2147483647 f1 2147483647"/>
              <a:gd name="f22" fmla="*/ f16 f2 1"/>
              <a:gd name="f23" fmla="val f20"/>
              <a:gd name="f24" fmla="val f21"/>
              <a:gd name="f25" fmla="*/ f19 1 21600"/>
              <a:gd name="f26" fmla="*/ f20 f17 1"/>
              <a:gd name="f27" fmla="*/ f21 f18 1"/>
              <a:gd name="f28" fmla="*/ f22 1 f4"/>
              <a:gd name="f29" fmla="+- f23 0 10800"/>
              <a:gd name="f30" fmla="+- f24 0 10800"/>
              <a:gd name="f31" fmla="+- f24 0 21600"/>
              <a:gd name="f32" fmla="+- f23 0 21600"/>
              <a:gd name="f33" fmla="*/ 0 f25 1"/>
              <a:gd name="f34" fmla="*/ 21600 f25 1"/>
              <a:gd name="f35" fmla="*/ f23 f17 1"/>
              <a:gd name="f36" fmla="*/ f24 f18 1"/>
              <a:gd name="f37" fmla="+- f28 0 f3"/>
              <a:gd name="f38" fmla="abs f29"/>
              <a:gd name="f39" fmla="abs f30"/>
              <a:gd name="f40" fmla="*/ f33 1 f25"/>
              <a:gd name="f41" fmla="*/ f34 1 f25"/>
              <a:gd name="f42" fmla="+- f38 0 f39"/>
              <a:gd name="f43" fmla="+- f39 0 f38"/>
              <a:gd name="f44" fmla="*/ f40 f17 1"/>
              <a:gd name="f45" fmla="*/ f41 f17 1"/>
              <a:gd name="f46" fmla="*/ f41 f18 1"/>
              <a:gd name="f47" fmla="*/ f40 f18 1"/>
              <a:gd name="f48" fmla="?: f30 f9 f42"/>
              <a:gd name="f49" fmla="?: f30 f42 f9"/>
              <a:gd name="f50" fmla="?: f29 f9 f43"/>
              <a:gd name="f51" fmla="?: f29 f43 f9"/>
              <a:gd name="f52" fmla="?: f23 f9 f48"/>
              <a:gd name="f53" fmla="?: f23 f9 f49"/>
              <a:gd name="f54" fmla="?: f31 f50 f9"/>
              <a:gd name="f55" fmla="?: f31 f51 f9"/>
              <a:gd name="f56" fmla="?: f32 f49 f9"/>
              <a:gd name="f57" fmla="?: f32 f48 f9"/>
              <a:gd name="f58" fmla="?: f24 f9 f51"/>
              <a:gd name="f59" fmla="?: f24 f9 f50"/>
              <a:gd name="f60" fmla="?: f52 f23 0"/>
              <a:gd name="f61" fmla="?: f52 f24 6280"/>
              <a:gd name="f62" fmla="?: f53 f23 0"/>
              <a:gd name="f63" fmla="?: f53 f24 15320"/>
              <a:gd name="f64" fmla="?: f54 f23 6280"/>
              <a:gd name="f65" fmla="?: f54 f24 21600"/>
              <a:gd name="f66" fmla="?: f55 f23 15320"/>
              <a:gd name="f67" fmla="?: f55 f24 21600"/>
              <a:gd name="f68" fmla="?: f56 f23 21600"/>
              <a:gd name="f69" fmla="?: f56 f24 15320"/>
              <a:gd name="f70" fmla="?: f57 f23 21600"/>
              <a:gd name="f71" fmla="?: f57 f24 6280"/>
              <a:gd name="f72" fmla="?: f58 f23 15320"/>
              <a:gd name="f73" fmla="?: f58 f24 0"/>
              <a:gd name="f74" fmla="?: f59 f23 6280"/>
              <a:gd name="f75" fmla="?: f59 f24 0"/>
            </a:gdLst>
            <a:ahLst>
              <a:ahXY gdRefX="f0" minX="f15" maxX="f10" gdRefY="f1" minY="f15" maxY="f10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5" y="f36"/>
              </a:cxn>
            </a:cxnLst>
            <a:rect l="f44" t="f47" r="f45" b="f46"/>
            <a:pathLst>
              <a:path w="21600" h="21600">
                <a:moveTo>
                  <a:pt x="f7" y="f7"/>
                </a:moveTo>
                <a:lnTo>
                  <a:pt x="f7" y="f11"/>
                </a:lnTo>
                <a:lnTo>
                  <a:pt x="f60" y="f61"/>
                </a:lnTo>
                <a:lnTo>
                  <a:pt x="f7" y="f12"/>
                </a:lnTo>
                <a:lnTo>
                  <a:pt x="f7" y="f13"/>
                </a:lnTo>
                <a:lnTo>
                  <a:pt x="f62" y="f63"/>
                </a:lnTo>
                <a:lnTo>
                  <a:pt x="f7" y="f14"/>
                </a:lnTo>
                <a:lnTo>
                  <a:pt x="f7" y="f8"/>
                </a:lnTo>
                <a:lnTo>
                  <a:pt x="f11" y="f8"/>
                </a:lnTo>
                <a:lnTo>
                  <a:pt x="f64" y="f65"/>
                </a:lnTo>
                <a:lnTo>
                  <a:pt x="f12" y="f8"/>
                </a:lnTo>
                <a:lnTo>
                  <a:pt x="f13" y="f8"/>
                </a:lnTo>
                <a:lnTo>
                  <a:pt x="f66" y="f67"/>
                </a:lnTo>
                <a:lnTo>
                  <a:pt x="f14" y="f8"/>
                </a:lnTo>
                <a:lnTo>
                  <a:pt x="f8" y="f8"/>
                </a:lnTo>
                <a:lnTo>
                  <a:pt x="f8" y="f14"/>
                </a:lnTo>
                <a:lnTo>
                  <a:pt x="f68" y="f69"/>
                </a:lnTo>
                <a:lnTo>
                  <a:pt x="f8" y="f13"/>
                </a:lnTo>
                <a:lnTo>
                  <a:pt x="f8" y="f12"/>
                </a:lnTo>
                <a:lnTo>
                  <a:pt x="f70" y="f71"/>
                </a:lnTo>
                <a:lnTo>
                  <a:pt x="f8" y="f11"/>
                </a:lnTo>
                <a:lnTo>
                  <a:pt x="f8" y="f7"/>
                </a:lnTo>
                <a:lnTo>
                  <a:pt x="f14" y="f7"/>
                </a:lnTo>
                <a:lnTo>
                  <a:pt x="f72" y="f73"/>
                </a:lnTo>
                <a:lnTo>
                  <a:pt x="f13" y="f7"/>
                </a:lnTo>
                <a:lnTo>
                  <a:pt x="f12" y="f7"/>
                </a:lnTo>
                <a:lnTo>
                  <a:pt x="f74" y="f75"/>
                </a:lnTo>
                <a:lnTo>
                  <a:pt x="f11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002060"/>
          </a:solidFill>
          <a:ln>
            <a:noFill/>
            <a:prstDash val="solid"/>
          </a:ln>
        </p:spPr>
        <p:txBody>
          <a:bodyPr wrap="square" lIns="0" tIns="0" rIns="0" bIns="0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o</a:t>
            </a:r>
            <a:r>
              <a:rPr lang="de-DE" sz="2000" b="1" kern="0" dirty="0" err="1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nly</a:t>
            </a:r>
            <a:r>
              <a:rPr lang="de-DE" sz="2000" b="1" kern="0" dirty="0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small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parts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of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works</a:t>
            </a:r>
            <a:endParaRPr lang="de-DE" sz="2000" b="1" kern="0" dirty="0">
              <a:solidFill>
                <a:schemeClr val="bg1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AutoShape 5"/>
          <p:cNvSpPr/>
          <p:nvPr/>
        </p:nvSpPr>
        <p:spPr>
          <a:xfrm>
            <a:off x="2782888" y="658416"/>
            <a:ext cx="2170112" cy="626197"/>
          </a:xfrm>
          <a:custGeom>
            <a:avLst>
              <a:gd name="f0" fmla="val -21379"/>
              <a:gd name="f1" fmla="val 74997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+- 0 0 0"/>
              <a:gd name="f17" fmla="*/ f5 1 21600"/>
              <a:gd name="f18" fmla="*/ f6 1 21600"/>
              <a:gd name="f19" fmla="+- f8 0 f7"/>
              <a:gd name="f20" fmla="pin -2147483647 f0 2147483647"/>
              <a:gd name="f21" fmla="pin -2147483647 f1 2147483647"/>
              <a:gd name="f22" fmla="*/ f16 f2 1"/>
              <a:gd name="f23" fmla="val f20"/>
              <a:gd name="f24" fmla="val f21"/>
              <a:gd name="f25" fmla="*/ f19 1 21600"/>
              <a:gd name="f26" fmla="*/ f20 f17 1"/>
              <a:gd name="f27" fmla="*/ f21 f18 1"/>
              <a:gd name="f28" fmla="*/ f22 1 f4"/>
              <a:gd name="f29" fmla="+- f23 0 10800"/>
              <a:gd name="f30" fmla="+- f24 0 10800"/>
              <a:gd name="f31" fmla="+- f24 0 21600"/>
              <a:gd name="f32" fmla="+- f23 0 21600"/>
              <a:gd name="f33" fmla="*/ 0 f25 1"/>
              <a:gd name="f34" fmla="*/ 21600 f25 1"/>
              <a:gd name="f35" fmla="*/ f23 f17 1"/>
              <a:gd name="f36" fmla="*/ f24 f18 1"/>
              <a:gd name="f37" fmla="+- f28 0 f3"/>
              <a:gd name="f38" fmla="abs f29"/>
              <a:gd name="f39" fmla="abs f30"/>
              <a:gd name="f40" fmla="*/ f33 1 f25"/>
              <a:gd name="f41" fmla="*/ f34 1 f25"/>
              <a:gd name="f42" fmla="+- f38 0 f39"/>
              <a:gd name="f43" fmla="+- f39 0 f38"/>
              <a:gd name="f44" fmla="*/ f40 f17 1"/>
              <a:gd name="f45" fmla="*/ f41 f17 1"/>
              <a:gd name="f46" fmla="*/ f41 f18 1"/>
              <a:gd name="f47" fmla="*/ f40 f18 1"/>
              <a:gd name="f48" fmla="?: f30 f9 f42"/>
              <a:gd name="f49" fmla="?: f30 f42 f9"/>
              <a:gd name="f50" fmla="?: f29 f9 f43"/>
              <a:gd name="f51" fmla="?: f29 f43 f9"/>
              <a:gd name="f52" fmla="?: f23 f9 f48"/>
              <a:gd name="f53" fmla="?: f23 f9 f49"/>
              <a:gd name="f54" fmla="?: f31 f50 f9"/>
              <a:gd name="f55" fmla="?: f31 f51 f9"/>
              <a:gd name="f56" fmla="?: f32 f49 f9"/>
              <a:gd name="f57" fmla="?: f32 f48 f9"/>
              <a:gd name="f58" fmla="?: f24 f9 f51"/>
              <a:gd name="f59" fmla="?: f24 f9 f50"/>
              <a:gd name="f60" fmla="?: f52 f23 0"/>
              <a:gd name="f61" fmla="?: f52 f24 6280"/>
              <a:gd name="f62" fmla="?: f53 f23 0"/>
              <a:gd name="f63" fmla="?: f53 f24 15320"/>
              <a:gd name="f64" fmla="?: f54 f23 6280"/>
              <a:gd name="f65" fmla="?: f54 f24 21600"/>
              <a:gd name="f66" fmla="?: f55 f23 15320"/>
              <a:gd name="f67" fmla="?: f55 f24 21600"/>
              <a:gd name="f68" fmla="?: f56 f23 21600"/>
              <a:gd name="f69" fmla="?: f56 f24 15320"/>
              <a:gd name="f70" fmla="?: f57 f23 21600"/>
              <a:gd name="f71" fmla="?: f57 f24 6280"/>
              <a:gd name="f72" fmla="?: f58 f23 15320"/>
              <a:gd name="f73" fmla="?: f58 f24 0"/>
              <a:gd name="f74" fmla="?: f59 f23 6280"/>
              <a:gd name="f75" fmla="?: f59 f24 0"/>
            </a:gdLst>
            <a:ahLst>
              <a:ahXY gdRefX="f0" minX="f15" maxX="f10" gdRefY="f1" minY="f15" maxY="f10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5" y="f36"/>
              </a:cxn>
            </a:cxnLst>
            <a:rect l="f44" t="f47" r="f45" b="f46"/>
            <a:pathLst>
              <a:path w="21600" h="21600">
                <a:moveTo>
                  <a:pt x="f7" y="f7"/>
                </a:moveTo>
                <a:lnTo>
                  <a:pt x="f7" y="f11"/>
                </a:lnTo>
                <a:lnTo>
                  <a:pt x="f60" y="f61"/>
                </a:lnTo>
                <a:lnTo>
                  <a:pt x="f7" y="f12"/>
                </a:lnTo>
                <a:lnTo>
                  <a:pt x="f7" y="f13"/>
                </a:lnTo>
                <a:lnTo>
                  <a:pt x="f62" y="f63"/>
                </a:lnTo>
                <a:lnTo>
                  <a:pt x="f7" y="f14"/>
                </a:lnTo>
                <a:lnTo>
                  <a:pt x="f7" y="f8"/>
                </a:lnTo>
                <a:lnTo>
                  <a:pt x="f11" y="f8"/>
                </a:lnTo>
                <a:lnTo>
                  <a:pt x="f64" y="f65"/>
                </a:lnTo>
                <a:lnTo>
                  <a:pt x="f12" y="f8"/>
                </a:lnTo>
                <a:lnTo>
                  <a:pt x="f13" y="f8"/>
                </a:lnTo>
                <a:lnTo>
                  <a:pt x="f66" y="f67"/>
                </a:lnTo>
                <a:lnTo>
                  <a:pt x="f14" y="f8"/>
                </a:lnTo>
                <a:lnTo>
                  <a:pt x="f8" y="f8"/>
                </a:lnTo>
                <a:lnTo>
                  <a:pt x="f8" y="f14"/>
                </a:lnTo>
                <a:lnTo>
                  <a:pt x="f68" y="f69"/>
                </a:lnTo>
                <a:lnTo>
                  <a:pt x="f8" y="f13"/>
                </a:lnTo>
                <a:lnTo>
                  <a:pt x="f8" y="f12"/>
                </a:lnTo>
                <a:lnTo>
                  <a:pt x="f70" y="f71"/>
                </a:lnTo>
                <a:lnTo>
                  <a:pt x="f8" y="f11"/>
                </a:lnTo>
                <a:lnTo>
                  <a:pt x="f8" y="f7"/>
                </a:lnTo>
                <a:lnTo>
                  <a:pt x="f14" y="f7"/>
                </a:lnTo>
                <a:lnTo>
                  <a:pt x="f72" y="f73"/>
                </a:lnTo>
                <a:lnTo>
                  <a:pt x="f13" y="f7"/>
                </a:lnTo>
                <a:lnTo>
                  <a:pt x="f12" y="f7"/>
                </a:lnTo>
                <a:lnTo>
                  <a:pt x="f74" y="f75"/>
                </a:lnTo>
                <a:lnTo>
                  <a:pt x="f11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002060"/>
          </a:solidFill>
          <a:ln>
            <a:noFill/>
            <a:prstDash val="solid"/>
          </a:ln>
        </p:spPr>
        <p:txBody>
          <a:bodyPr lIns="0" tIns="0" rIns="0" bIns="0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o</a:t>
            </a:r>
            <a:r>
              <a:rPr lang="de-DE" sz="2000" b="1" kern="0" dirty="0" err="1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nly</a:t>
            </a:r>
            <a:r>
              <a:rPr lang="de-DE" sz="2000" b="1" kern="0" dirty="0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for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use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in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classroom</a:t>
            </a:r>
            <a:endParaRPr lang="de-DE" sz="2000" b="1" kern="0" dirty="0">
              <a:solidFill>
                <a:schemeClr val="bg1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AutoShape 6"/>
          <p:cNvSpPr/>
          <p:nvPr/>
        </p:nvSpPr>
        <p:spPr>
          <a:xfrm>
            <a:off x="6973888" y="2620194"/>
            <a:ext cx="2170112" cy="626197"/>
          </a:xfrm>
          <a:custGeom>
            <a:avLst>
              <a:gd name="f0" fmla="val -33415"/>
              <a:gd name="f1" fmla="val 3032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+- 0 0 0"/>
              <a:gd name="f17" fmla="*/ f5 1 21600"/>
              <a:gd name="f18" fmla="*/ f6 1 21600"/>
              <a:gd name="f19" fmla="+- f8 0 f7"/>
              <a:gd name="f20" fmla="pin -2147483647 f0 2147483647"/>
              <a:gd name="f21" fmla="pin -2147483647 f1 2147483647"/>
              <a:gd name="f22" fmla="*/ f16 f2 1"/>
              <a:gd name="f23" fmla="val f20"/>
              <a:gd name="f24" fmla="val f21"/>
              <a:gd name="f25" fmla="*/ f19 1 21600"/>
              <a:gd name="f26" fmla="*/ f20 f17 1"/>
              <a:gd name="f27" fmla="*/ f21 f18 1"/>
              <a:gd name="f28" fmla="*/ f22 1 f4"/>
              <a:gd name="f29" fmla="+- f23 0 10800"/>
              <a:gd name="f30" fmla="+- f24 0 10800"/>
              <a:gd name="f31" fmla="+- f24 0 21600"/>
              <a:gd name="f32" fmla="+- f23 0 21600"/>
              <a:gd name="f33" fmla="*/ 0 f25 1"/>
              <a:gd name="f34" fmla="*/ 21600 f25 1"/>
              <a:gd name="f35" fmla="*/ f23 f17 1"/>
              <a:gd name="f36" fmla="*/ f24 f18 1"/>
              <a:gd name="f37" fmla="+- f28 0 f3"/>
              <a:gd name="f38" fmla="abs f29"/>
              <a:gd name="f39" fmla="abs f30"/>
              <a:gd name="f40" fmla="*/ f33 1 f25"/>
              <a:gd name="f41" fmla="*/ f34 1 f25"/>
              <a:gd name="f42" fmla="+- f38 0 f39"/>
              <a:gd name="f43" fmla="+- f39 0 f38"/>
              <a:gd name="f44" fmla="*/ f40 f17 1"/>
              <a:gd name="f45" fmla="*/ f41 f17 1"/>
              <a:gd name="f46" fmla="*/ f41 f18 1"/>
              <a:gd name="f47" fmla="*/ f40 f18 1"/>
              <a:gd name="f48" fmla="?: f30 f9 f42"/>
              <a:gd name="f49" fmla="?: f30 f42 f9"/>
              <a:gd name="f50" fmla="?: f29 f9 f43"/>
              <a:gd name="f51" fmla="?: f29 f43 f9"/>
              <a:gd name="f52" fmla="?: f23 f9 f48"/>
              <a:gd name="f53" fmla="?: f23 f9 f49"/>
              <a:gd name="f54" fmla="?: f31 f50 f9"/>
              <a:gd name="f55" fmla="?: f31 f51 f9"/>
              <a:gd name="f56" fmla="?: f32 f49 f9"/>
              <a:gd name="f57" fmla="?: f32 f48 f9"/>
              <a:gd name="f58" fmla="?: f24 f9 f51"/>
              <a:gd name="f59" fmla="?: f24 f9 f50"/>
              <a:gd name="f60" fmla="?: f52 f23 0"/>
              <a:gd name="f61" fmla="?: f52 f24 6280"/>
              <a:gd name="f62" fmla="?: f53 f23 0"/>
              <a:gd name="f63" fmla="?: f53 f24 15320"/>
              <a:gd name="f64" fmla="?: f54 f23 6280"/>
              <a:gd name="f65" fmla="?: f54 f24 21600"/>
              <a:gd name="f66" fmla="?: f55 f23 15320"/>
              <a:gd name="f67" fmla="?: f55 f24 21600"/>
              <a:gd name="f68" fmla="?: f56 f23 21600"/>
              <a:gd name="f69" fmla="?: f56 f24 15320"/>
              <a:gd name="f70" fmla="?: f57 f23 21600"/>
              <a:gd name="f71" fmla="?: f57 f24 6280"/>
              <a:gd name="f72" fmla="?: f58 f23 15320"/>
              <a:gd name="f73" fmla="?: f58 f24 0"/>
              <a:gd name="f74" fmla="?: f59 f23 6280"/>
              <a:gd name="f75" fmla="?: f59 f24 0"/>
            </a:gdLst>
            <a:ahLst>
              <a:ahXY gdRefX="f0" minX="f15" maxX="f10" gdRefY="f1" minY="f15" maxY="f10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5" y="f36"/>
              </a:cxn>
            </a:cxnLst>
            <a:rect l="f44" t="f47" r="f45" b="f46"/>
            <a:pathLst>
              <a:path w="21600" h="21600">
                <a:moveTo>
                  <a:pt x="f7" y="f7"/>
                </a:moveTo>
                <a:lnTo>
                  <a:pt x="f7" y="f11"/>
                </a:lnTo>
                <a:lnTo>
                  <a:pt x="f60" y="f61"/>
                </a:lnTo>
                <a:lnTo>
                  <a:pt x="f7" y="f12"/>
                </a:lnTo>
                <a:lnTo>
                  <a:pt x="f7" y="f13"/>
                </a:lnTo>
                <a:lnTo>
                  <a:pt x="f62" y="f63"/>
                </a:lnTo>
                <a:lnTo>
                  <a:pt x="f7" y="f14"/>
                </a:lnTo>
                <a:lnTo>
                  <a:pt x="f7" y="f8"/>
                </a:lnTo>
                <a:lnTo>
                  <a:pt x="f11" y="f8"/>
                </a:lnTo>
                <a:lnTo>
                  <a:pt x="f64" y="f65"/>
                </a:lnTo>
                <a:lnTo>
                  <a:pt x="f12" y="f8"/>
                </a:lnTo>
                <a:lnTo>
                  <a:pt x="f13" y="f8"/>
                </a:lnTo>
                <a:lnTo>
                  <a:pt x="f66" y="f67"/>
                </a:lnTo>
                <a:lnTo>
                  <a:pt x="f14" y="f8"/>
                </a:lnTo>
                <a:lnTo>
                  <a:pt x="f8" y="f8"/>
                </a:lnTo>
                <a:lnTo>
                  <a:pt x="f8" y="f14"/>
                </a:lnTo>
                <a:lnTo>
                  <a:pt x="f68" y="f69"/>
                </a:lnTo>
                <a:lnTo>
                  <a:pt x="f8" y="f13"/>
                </a:lnTo>
                <a:lnTo>
                  <a:pt x="f8" y="f12"/>
                </a:lnTo>
                <a:lnTo>
                  <a:pt x="f70" y="f71"/>
                </a:lnTo>
                <a:lnTo>
                  <a:pt x="f8" y="f11"/>
                </a:lnTo>
                <a:lnTo>
                  <a:pt x="f8" y="f7"/>
                </a:lnTo>
                <a:lnTo>
                  <a:pt x="f14" y="f7"/>
                </a:lnTo>
                <a:lnTo>
                  <a:pt x="f72" y="f73"/>
                </a:lnTo>
                <a:lnTo>
                  <a:pt x="f13" y="f7"/>
                </a:lnTo>
                <a:lnTo>
                  <a:pt x="f12" y="f7"/>
                </a:lnTo>
                <a:lnTo>
                  <a:pt x="f74" y="f75"/>
                </a:lnTo>
                <a:lnTo>
                  <a:pt x="f11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002060"/>
          </a:solidFill>
          <a:ln>
            <a:noFill/>
            <a:prstDash val="solid"/>
          </a:ln>
        </p:spPr>
        <p:txBody>
          <a:bodyPr lIns="0" tIns="0" rIns="0" bIns="0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o</a:t>
            </a:r>
            <a:r>
              <a:rPr lang="de-DE" sz="2000" b="1" kern="0" dirty="0" err="1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nly</a:t>
            </a:r>
            <a:r>
              <a:rPr lang="de-DE" sz="2000" b="1" kern="0" dirty="0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for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registered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students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in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classes</a:t>
            </a:r>
            <a:endParaRPr lang="de-DE" sz="2000" b="1" kern="0" dirty="0">
              <a:solidFill>
                <a:schemeClr val="bg1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AutoShape 7"/>
          <p:cNvSpPr/>
          <p:nvPr/>
        </p:nvSpPr>
        <p:spPr>
          <a:xfrm>
            <a:off x="7239000" y="1628800"/>
            <a:ext cx="1828800" cy="939296"/>
          </a:xfrm>
          <a:custGeom>
            <a:avLst>
              <a:gd name="f0" fmla="val -56935"/>
              <a:gd name="f1" fmla="val 76027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+- 0 0 0"/>
              <a:gd name="f17" fmla="*/ f5 1 21600"/>
              <a:gd name="f18" fmla="*/ f6 1 21600"/>
              <a:gd name="f19" fmla="+- f8 0 f7"/>
              <a:gd name="f20" fmla="pin -2147483647 f0 2147483647"/>
              <a:gd name="f21" fmla="pin -2147483647 f1 2147483647"/>
              <a:gd name="f22" fmla="*/ f16 f2 1"/>
              <a:gd name="f23" fmla="val f20"/>
              <a:gd name="f24" fmla="val f21"/>
              <a:gd name="f25" fmla="*/ f19 1 21600"/>
              <a:gd name="f26" fmla="*/ f20 f17 1"/>
              <a:gd name="f27" fmla="*/ f21 f18 1"/>
              <a:gd name="f28" fmla="*/ f22 1 f4"/>
              <a:gd name="f29" fmla="+- f23 0 10800"/>
              <a:gd name="f30" fmla="+- f24 0 10800"/>
              <a:gd name="f31" fmla="+- f24 0 21600"/>
              <a:gd name="f32" fmla="+- f23 0 21600"/>
              <a:gd name="f33" fmla="*/ 0 f25 1"/>
              <a:gd name="f34" fmla="*/ 21600 f25 1"/>
              <a:gd name="f35" fmla="*/ f23 f17 1"/>
              <a:gd name="f36" fmla="*/ f24 f18 1"/>
              <a:gd name="f37" fmla="+- f28 0 f3"/>
              <a:gd name="f38" fmla="abs f29"/>
              <a:gd name="f39" fmla="abs f30"/>
              <a:gd name="f40" fmla="*/ f33 1 f25"/>
              <a:gd name="f41" fmla="*/ f34 1 f25"/>
              <a:gd name="f42" fmla="+- f38 0 f39"/>
              <a:gd name="f43" fmla="+- f39 0 f38"/>
              <a:gd name="f44" fmla="*/ f40 f17 1"/>
              <a:gd name="f45" fmla="*/ f41 f17 1"/>
              <a:gd name="f46" fmla="*/ f41 f18 1"/>
              <a:gd name="f47" fmla="*/ f40 f18 1"/>
              <a:gd name="f48" fmla="?: f30 f9 f42"/>
              <a:gd name="f49" fmla="?: f30 f42 f9"/>
              <a:gd name="f50" fmla="?: f29 f9 f43"/>
              <a:gd name="f51" fmla="?: f29 f43 f9"/>
              <a:gd name="f52" fmla="?: f23 f9 f48"/>
              <a:gd name="f53" fmla="?: f23 f9 f49"/>
              <a:gd name="f54" fmla="?: f31 f50 f9"/>
              <a:gd name="f55" fmla="?: f31 f51 f9"/>
              <a:gd name="f56" fmla="?: f32 f49 f9"/>
              <a:gd name="f57" fmla="?: f32 f48 f9"/>
              <a:gd name="f58" fmla="?: f24 f9 f51"/>
              <a:gd name="f59" fmla="?: f24 f9 f50"/>
              <a:gd name="f60" fmla="?: f52 f23 0"/>
              <a:gd name="f61" fmla="?: f52 f24 6280"/>
              <a:gd name="f62" fmla="?: f53 f23 0"/>
              <a:gd name="f63" fmla="?: f53 f24 15320"/>
              <a:gd name="f64" fmla="?: f54 f23 6280"/>
              <a:gd name="f65" fmla="?: f54 f24 21600"/>
              <a:gd name="f66" fmla="?: f55 f23 15320"/>
              <a:gd name="f67" fmla="?: f55 f24 21600"/>
              <a:gd name="f68" fmla="?: f56 f23 21600"/>
              <a:gd name="f69" fmla="?: f56 f24 15320"/>
              <a:gd name="f70" fmla="?: f57 f23 21600"/>
              <a:gd name="f71" fmla="?: f57 f24 6280"/>
              <a:gd name="f72" fmla="?: f58 f23 15320"/>
              <a:gd name="f73" fmla="?: f58 f24 0"/>
              <a:gd name="f74" fmla="?: f59 f23 6280"/>
              <a:gd name="f75" fmla="?: f59 f24 0"/>
            </a:gdLst>
            <a:ahLst>
              <a:ahXY gdRefX="f0" minX="f15" maxX="f10" gdRefY="f1" minY="f15" maxY="f10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5" y="f36"/>
              </a:cxn>
            </a:cxnLst>
            <a:rect l="f44" t="f47" r="f45" b="f46"/>
            <a:pathLst>
              <a:path w="21600" h="21600">
                <a:moveTo>
                  <a:pt x="f7" y="f7"/>
                </a:moveTo>
                <a:lnTo>
                  <a:pt x="f7" y="f11"/>
                </a:lnTo>
                <a:lnTo>
                  <a:pt x="f60" y="f61"/>
                </a:lnTo>
                <a:lnTo>
                  <a:pt x="f7" y="f12"/>
                </a:lnTo>
                <a:lnTo>
                  <a:pt x="f7" y="f13"/>
                </a:lnTo>
                <a:lnTo>
                  <a:pt x="f62" y="f63"/>
                </a:lnTo>
                <a:lnTo>
                  <a:pt x="f7" y="f14"/>
                </a:lnTo>
                <a:lnTo>
                  <a:pt x="f7" y="f8"/>
                </a:lnTo>
                <a:lnTo>
                  <a:pt x="f11" y="f8"/>
                </a:lnTo>
                <a:lnTo>
                  <a:pt x="f64" y="f65"/>
                </a:lnTo>
                <a:lnTo>
                  <a:pt x="f12" y="f8"/>
                </a:lnTo>
                <a:lnTo>
                  <a:pt x="f13" y="f8"/>
                </a:lnTo>
                <a:lnTo>
                  <a:pt x="f66" y="f67"/>
                </a:lnTo>
                <a:lnTo>
                  <a:pt x="f14" y="f8"/>
                </a:lnTo>
                <a:lnTo>
                  <a:pt x="f8" y="f8"/>
                </a:lnTo>
                <a:lnTo>
                  <a:pt x="f8" y="f14"/>
                </a:lnTo>
                <a:lnTo>
                  <a:pt x="f68" y="f69"/>
                </a:lnTo>
                <a:lnTo>
                  <a:pt x="f8" y="f13"/>
                </a:lnTo>
                <a:lnTo>
                  <a:pt x="f8" y="f12"/>
                </a:lnTo>
                <a:lnTo>
                  <a:pt x="f70" y="f71"/>
                </a:lnTo>
                <a:lnTo>
                  <a:pt x="f8" y="f11"/>
                </a:lnTo>
                <a:lnTo>
                  <a:pt x="f8" y="f7"/>
                </a:lnTo>
                <a:lnTo>
                  <a:pt x="f14" y="f7"/>
                </a:lnTo>
                <a:lnTo>
                  <a:pt x="f72" y="f73"/>
                </a:lnTo>
                <a:lnTo>
                  <a:pt x="f13" y="f7"/>
                </a:lnTo>
                <a:lnTo>
                  <a:pt x="f12" y="f7"/>
                </a:lnTo>
                <a:lnTo>
                  <a:pt x="f74" y="f75"/>
                </a:lnTo>
                <a:lnTo>
                  <a:pt x="f11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002060"/>
          </a:solidFill>
          <a:ln>
            <a:noFill/>
            <a:prstDash val="solid"/>
          </a:ln>
        </p:spPr>
        <p:txBody>
          <a:bodyPr lIns="0" tIns="0" rIns="0" bIns="0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f</a:t>
            </a:r>
            <a:r>
              <a:rPr lang="de-DE" sz="2000" b="1" kern="0" dirty="0" err="1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or</a:t>
            </a:r>
            <a:r>
              <a:rPr lang="de-DE" sz="2000" b="1" kern="0" dirty="0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the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use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of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defined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research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groups</a:t>
            </a:r>
            <a:endParaRPr lang="de-DE" sz="2000" b="1" kern="0" dirty="0">
              <a:solidFill>
                <a:schemeClr val="bg1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AutoShape 8"/>
          <p:cNvSpPr/>
          <p:nvPr/>
        </p:nvSpPr>
        <p:spPr>
          <a:xfrm>
            <a:off x="5526088" y="885056"/>
            <a:ext cx="2855912" cy="626197"/>
          </a:xfrm>
          <a:custGeom>
            <a:avLst>
              <a:gd name="f0" fmla="val 7666"/>
              <a:gd name="f1" fmla="val 28599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+- 0 0 0"/>
              <a:gd name="f17" fmla="*/ f5 1 21600"/>
              <a:gd name="f18" fmla="*/ f6 1 21600"/>
              <a:gd name="f19" fmla="+- f8 0 f7"/>
              <a:gd name="f20" fmla="pin -2147483647 f0 2147483647"/>
              <a:gd name="f21" fmla="pin -2147483647 f1 2147483647"/>
              <a:gd name="f22" fmla="*/ f16 f2 1"/>
              <a:gd name="f23" fmla="val f20"/>
              <a:gd name="f24" fmla="val f21"/>
              <a:gd name="f25" fmla="*/ f19 1 21600"/>
              <a:gd name="f26" fmla="*/ f20 f17 1"/>
              <a:gd name="f27" fmla="*/ f21 f18 1"/>
              <a:gd name="f28" fmla="*/ f22 1 f4"/>
              <a:gd name="f29" fmla="+- f23 0 10800"/>
              <a:gd name="f30" fmla="+- f24 0 10800"/>
              <a:gd name="f31" fmla="+- f24 0 21600"/>
              <a:gd name="f32" fmla="+- f23 0 21600"/>
              <a:gd name="f33" fmla="*/ 0 f25 1"/>
              <a:gd name="f34" fmla="*/ 21600 f25 1"/>
              <a:gd name="f35" fmla="*/ f23 f17 1"/>
              <a:gd name="f36" fmla="*/ f24 f18 1"/>
              <a:gd name="f37" fmla="+- f28 0 f3"/>
              <a:gd name="f38" fmla="abs f29"/>
              <a:gd name="f39" fmla="abs f30"/>
              <a:gd name="f40" fmla="*/ f33 1 f25"/>
              <a:gd name="f41" fmla="*/ f34 1 f25"/>
              <a:gd name="f42" fmla="+- f38 0 f39"/>
              <a:gd name="f43" fmla="+- f39 0 f38"/>
              <a:gd name="f44" fmla="*/ f40 f17 1"/>
              <a:gd name="f45" fmla="*/ f41 f17 1"/>
              <a:gd name="f46" fmla="*/ f41 f18 1"/>
              <a:gd name="f47" fmla="*/ f40 f18 1"/>
              <a:gd name="f48" fmla="?: f30 f9 f42"/>
              <a:gd name="f49" fmla="?: f30 f42 f9"/>
              <a:gd name="f50" fmla="?: f29 f9 f43"/>
              <a:gd name="f51" fmla="?: f29 f43 f9"/>
              <a:gd name="f52" fmla="?: f23 f9 f48"/>
              <a:gd name="f53" fmla="?: f23 f9 f49"/>
              <a:gd name="f54" fmla="?: f31 f50 f9"/>
              <a:gd name="f55" fmla="?: f31 f51 f9"/>
              <a:gd name="f56" fmla="?: f32 f49 f9"/>
              <a:gd name="f57" fmla="?: f32 f48 f9"/>
              <a:gd name="f58" fmla="?: f24 f9 f51"/>
              <a:gd name="f59" fmla="?: f24 f9 f50"/>
              <a:gd name="f60" fmla="?: f52 f23 0"/>
              <a:gd name="f61" fmla="?: f52 f24 6280"/>
              <a:gd name="f62" fmla="?: f53 f23 0"/>
              <a:gd name="f63" fmla="?: f53 f24 15320"/>
              <a:gd name="f64" fmla="?: f54 f23 6280"/>
              <a:gd name="f65" fmla="?: f54 f24 21600"/>
              <a:gd name="f66" fmla="?: f55 f23 15320"/>
              <a:gd name="f67" fmla="?: f55 f24 21600"/>
              <a:gd name="f68" fmla="?: f56 f23 21600"/>
              <a:gd name="f69" fmla="?: f56 f24 15320"/>
              <a:gd name="f70" fmla="?: f57 f23 21600"/>
              <a:gd name="f71" fmla="?: f57 f24 6280"/>
              <a:gd name="f72" fmla="?: f58 f23 15320"/>
              <a:gd name="f73" fmla="?: f58 f24 0"/>
              <a:gd name="f74" fmla="?: f59 f23 6280"/>
              <a:gd name="f75" fmla="?: f59 f24 0"/>
            </a:gdLst>
            <a:ahLst>
              <a:ahXY gdRefX="f0" minX="f15" maxX="f10" gdRefY="f1" minY="f15" maxY="f10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5" y="f36"/>
              </a:cxn>
            </a:cxnLst>
            <a:rect l="f44" t="f47" r="f45" b="f46"/>
            <a:pathLst>
              <a:path w="21600" h="21600">
                <a:moveTo>
                  <a:pt x="f7" y="f7"/>
                </a:moveTo>
                <a:lnTo>
                  <a:pt x="f7" y="f11"/>
                </a:lnTo>
                <a:lnTo>
                  <a:pt x="f60" y="f61"/>
                </a:lnTo>
                <a:lnTo>
                  <a:pt x="f7" y="f12"/>
                </a:lnTo>
                <a:lnTo>
                  <a:pt x="f7" y="f13"/>
                </a:lnTo>
                <a:lnTo>
                  <a:pt x="f62" y="f63"/>
                </a:lnTo>
                <a:lnTo>
                  <a:pt x="f7" y="f14"/>
                </a:lnTo>
                <a:lnTo>
                  <a:pt x="f7" y="f8"/>
                </a:lnTo>
                <a:lnTo>
                  <a:pt x="f11" y="f8"/>
                </a:lnTo>
                <a:lnTo>
                  <a:pt x="f64" y="f65"/>
                </a:lnTo>
                <a:lnTo>
                  <a:pt x="f12" y="f8"/>
                </a:lnTo>
                <a:lnTo>
                  <a:pt x="f13" y="f8"/>
                </a:lnTo>
                <a:lnTo>
                  <a:pt x="f66" y="f67"/>
                </a:lnTo>
                <a:lnTo>
                  <a:pt x="f14" y="f8"/>
                </a:lnTo>
                <a:lnTo>
                  <a:pt x="f8" y="f8"/>
                </a:lnTo>
                <a:lnTo>
                  <a:pt x="f8" y="f14"/>
                </a:lnTo>
                <a:lnTo>
                  <a:pt x="f68" y="f69"/>
                </a:lnTo>
                <a:lnTo>
                  <a:pt x="f8" y="f13"/>
                </a:lnTo>
                <a:lnTo>
                  <a:pt x="f8" y="f12"/>
                </a:lnTo>
                <a:lnTo>
                  <a:pt x="f70" y="f71"/>
                </a:lnTo>
                <a:lnTo>
                  <a:pt x="f8" y="f11"/>
                </a:lnTo>
                <a:lnTo>
                  <a:pt x="f8" y="f7"/>
                </a:lnTo>
                <a:lnTo>
                  <a:pt x="f14" y="f7"/>
                </a:lnTo>
                <a:lnTo>
                  <a:pt x="f72" y="f73"/>
                </a:lnTo>
                <a:lnTo>
                  <a:pt x="f13" y="f7"/>
                </a:lnTo>
                <a:lnTo>
                  <a:pt x="f12" y="f7"/>
                </a:lnTo>
                <a:lnTo>
                  <a:pt x="f74" y="f75"/>
                </a:lnTo>
                <a:lnTo>
                  <a:pt x="f11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002060"/>
          </a:solidFill>
          <a:ln>
            <a:noFill/>
            <a:prstDash val="solid"/>
          </a:ln>
        </p:spPr>
        <p:txBody>
          <a:bodyPr lIns="0" tIns="0" rIns="0" bIns="0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kern="0" dirty="0" err="1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right</a:t>
            </a:r>
            <a:r>
              <a:rPr lang="de-DE" sz="2000" b="1" kern="0" dirty="0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to</a:t>
            </a:r>
            <a:r>
              <a:rPr lang="de-DE" sz="2000" b="1" kern="0" dirty="0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teachers</a:t>
            </a:r>
            <a:r>
              <a:rPr lang="de-DE" sz="2000" b="1" kern="0" dirty="0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only</a:t>
            </a:r>
            <a:r>
              <a:rPr lang="de-DE" sz="2000" b="1" kern="0" dirty="0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not </a:t>
            </a:r>
            <a:r>
              <a:rPr lang="de-DE" sz="2000" b="1" kern="0" dirty="0" err="1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for</a:t>
            </a:r>
            <a:r>
              <a:rPr lang="de-DE" sz="2000" b="1" kern="0" dirty="0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students</a:t>
            </a:r>
            <a:endParaRPr lang="de-DE" sz="2000" b="1" kern="0" dirty="0">
              <a:solidFill>
                <a:schemeClr val="bg1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AutoShape 9"/>
          <p:cNvSpPr/>
          <p:nvPr/>
        </p:nvSpPr>
        <p:spPr>
          <a:xfrm>
            <a:off x="5724128" y="3359224"/>
            <a:ext cx="2322512" cy="939296"/>
          </a:xfrm>
          <a:custGeom>
            <a:avLst>
              <a:gd name="f0" fmla="val -32186"/>
              <a:gd name="f1" fmla="val 58594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+- 0 0 0"/>
              <a:gd name="f17" fmla="*/ f5 1 21600"/>
              <a:gd name="f18" fmla="*/ f6 1 21600"/>
              <a:gd name="f19" fmla="+- f8 0 f7"/>
              <a:gd name="f20" fmla="pin -2147483647 f0 2147483647"/>
              <a:gd name="f21" fmla="pin -2147483647 f1 2147483647"/>
              <a:gd name="f22" fmla="*/ f16 f2 1"/>
              <a:gd name="f23" fmla="val f20"/>
              <a:gd name="f24" fmla="val f21"/>
              <a:gd name="f25" fmla="*/ f19 1 21600"/>
              <a:gd name="f26" fmla="*/ f20 f17 1"/>
              <a:gd name="f27" fmla="*/ f21 f18 1"/>
              <a:gd name="f28" fmla="*/ f22 1 f4"/>
              <a:gd name="f29" fmla="+- f23 0 10800"/>
              <a:gd name="f30" fmla="+- f24 0 10800"/>
              <a:gd name="f31" fmla="+- f24 0 21600"/>
              <a:gd name="f32" fmla="+- f23 0 21600"/>
              <a:gd name="f33" fmla="*/ 0 f25 1"/>
              <a:gd name="f34" fmla="*/ 21600 f25 1"/>
              <a:gd name="f35" fmla="*/ f23 f17 1"/>
              <a:gd name="f36" fmla="*/ f24 f18 1"/>
              <a:gd name="f37" fmla="+- f28 0 f3"/>
              <a:gd name="f38" fmla="abs f29"/>
              <a:gd name="f39" fmla="abs f30"/>
              <a:gd name="f40" fmla="*/ f33 1 f25"/>
              <a:gd name="f41" fmla="*/ f34 1 f25"/>
              <a:gd name="f42" fmla="+- f38 0 f39"/>
              <a:gd name="f43" fmla="+- f39 0 f38"/>
              <a:gd name="f44" fmla="*/ f40 f17 1"/>
              <a:gd name="f45" fmla="*/ f41 f17 1"/>
              <a:gd name="f46" fmla="*/ f41 f18 1"/>
              <a:gd name="f47" fmla="*/ f40 f18 1"/>
              <a:gd name="f48" fmla="?: f30 f9 f42"/>
              <a:gd name="f49" fmla="?: f30 f42 f9"/>
              <a:gd name="f50" fmla="?: f29 f9 f43"/>
              <a:gd name="f51" fmla="?: f29 f43 f9"/>
              <a:gd name="f52" fmla="?: f23 f9 f48"/>
              <a:gd name="f53" fmla="?: f23 f9 f49"/>
              <a:gd name="f54" fmla="?: f31 f50 f9"/>
              <a:gd name="f55" fmla="?: f31 f51 f9"/>
              <a:gd name="f56" fmla="?: f32 f49 f9"/>
              <a:gd name="f57" fmla="?: f32 f48 f9"/>
              <a:gd name="f58" fmla="?: f24 f9 f51"/>
              <a:gd name="f59" fmla="?: f24 f9 f50"/>
              <a:gd name="f60" fmla="?: f52 f23 0"/>
              <a:gd name="f61" fmla="?: f52 f24 6280"/>
              <a:gd name="f62" fmla="?: f53 f23 0"/>
              <a:gd name="f63" fmla="?: f53 f24 15320"/>
              <a:gd name="f64" fmla="?: f54 f23 6280"/>
              <a:gd name="f65" fmla="?: f54 f24 21600"/>
              <a:gd name="f66" fmla="?: f55 f23 15320"/>
              <a:gd name="f67" fmla="?: f55 f24 21600"/>
              <a:gd name="f68" fmla="?: f56 f23 21600"/>
              <a:gd name="f69" fmla="?: f56 f24 15320"/>
              <a:gd name="f70" fmla="?: f57 f23 21600"/>
              <a:gd name="f71" fmla="?: f57 f24 6280"/>
              <a:gd name="f72" fmla="?: f58 f23 15320"/>
              <a:gd name="f73" fmla="?: f58 f24 0"/>
              <a:gd name="f74" fmla="?: f59 f23 6280"/>
              <a:gd name="f75" fmla="?: f59 f24 0"/>
            </a:gdLst>
            <a:ahLst>
              <a:ahXY gdRefX="f0" minX="f15" maxX="f10" gdRefY="f1" minY="f15" maxY="f10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5" y="f36"/>
              </a:cxn>
            </a:cxnLst>
            <a:rect l="f44" t="f47" r="f45" b="f46"/>
            <a:pathLst>
              <a:path w="21600" h="21600">
                <a:moveTo>
                  <a:pt x="f7" y="f7"/>
                </a:moveTo>
                <a:lnTo>
                  <a:pt x="f7" y="f11"/>
                </a:lnTo>
                <a:lnTo>
                  <a:pt x="f60" y="f61"/>
                </a:lnTo>
                <a:lnTo>
                  <a:pt x="f7" y="f12"/>
                </a:lnTo>
                <a:lnTo>
                  <a:pt x="f7" y="f13"/>
                </a:lnTo>
                <a:lnTo>
                  <a:pt x="f62" y="f63"/>
                </a:lnTo>
                <a:lnTo>
                  <a:pt x="f7" y="f14"/>
                </a:lnTo>
                <a:lnTo>
                  <a:pt x="f7" y="f8"/>
                </a:lnTo>
                <a:lnTo>
                  <a:pt x="f11" y="f8"/>
                </a:lnTo>
                <a:lnTo>
                  <a:pt x="f64" y="f65"/>
                </a:lnTo>
                <a:lnTo>
                  <a:pt x="f12" y="f8"/>
                </a:lnTo>
                <a:lnTo>
                  <a:pt x="f13" y="f8"/>
                </a:lnTo>
                <a:lnTo>
                  <a:pt x="f66" y="f67"/>
                </a:lnTo>
                <a:lnTo>
                  <a:pt x="f14" y="f8"/>
                </a:lnTo>
                <a:lnTo>
                  <a:pt x="f8" y="f8"/>
                </a:lnTo>
                <a:lnTo>
                  <a:pt x="f8" y="f14"/>
                </a:lnTo>
                <a:lnTo>
                  <a:pt x="f68" y="f69"/>
                </a:lnTo>
                <a:lnTo>
                  <a:pt x="f8" y="f13"/>
                </a:lnTo>
                <a:lnTo>
                  <a:pt x="f8" y="f12"/>
                </a:lnTo>
                <a:lnTo>
                  <a:pt x="f70" y="f71"/>
                </a:lnTo>
                <a:lnTo>
                  <a:pt x="f8" y="f11"/>
                </a:lnTo>
                <a:lnTo>
                  <a:pt x="f8" y="f7"/>
                </a:lnTo>
                <a:lnTo>
                  <a:pt x="f14" y="f7"/>
                </a:lnTo>
                <a:lnTo>
                  <a:pt x="f72" y="f73"/>
                </a:lnTo>
                <a:lnTo>
                  <a:pt x="f13" y="f7"/>
                </a:lnTo>
                <a:lnTo>
                  <a:pt x="f12" y="f7"/>
                </a:lnTo>
                <a:lnTo>
                  <a:pt x="f74" y="f75"/>
                </a:lnTo>
                <a:lnTo>
                  <a:pt x="f11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002060"/>
          </a:solidFill>
          <a:ln>
            <a:noFill/>
            <a:prstDash val="solid"/>
          </a:ln>
        </p:spPr>
        <p:txBody>
          <a:bodyPr lIns="0" tIns="0" rIns="0" bIns="0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without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any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direct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or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indirect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commercial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interest</a:t>
            </a:r>
            <a:endParaRPr lang="de-DE" sz="2000" b="1" kern="0" dirty="0">
              <a:solidFill>
                <a:schemeClr val="bg1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AutoShape 10"/>
          <p:cNvSpPr/>
          <p:nvPr/>
        </p:nvSpPr>
        <p:spPr>
          <a:xfrm>
            <a:off x="6629400" y="4336846"/>
            <a:ext cx="2514600" cy="1252394"/>
          </a:xfrm>
          <a:custGeom>
            <a:avLst>
              <a:gd name="f0" fmla="val -9020"/>
              <a:gd name="f1" fmla="val 23086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+- 0 0 0"/>
              <a:gd name="f17" fmla="*/ f5 1 21600"/>
              <a:gd name="f18" fmla="*/ f6 1 21600"/>
              <a:gd name="f19" fmla="+- f8 0 f7"/>
              <a:gd name="f20" fmla="pin -2147483647 f0 2147483647"/>
              <a:gd name="f21" fmla="pin -2147483647 f1 2147483647"/>
              <a:gd name="f22" fmla="*/ f16 f2 1"/>
              <a:gd name="f23" fmla="val f20"/>
              <a:gd name="f24" fmla="val f21"/>
              <a:gd name="f25" fmla="*/ f19 1 21600"/>
              <a:gd name="f26" fmla="*/ f20 f17 1"/>
              <a:gd name="f27" fmla="*/ f21 f18 1"/>
              <a:gd name="f28" fmla="*/ f22 1 f4"/>
              <a:gd name="f29" fmla="+- f23 0 10800"/>
              <a:gd name="f30" fmla="+- f24 0 10800"/>
              <a:gd name="f31" fmla="+- f24 0 21600"/>
              <a:gd name="f32" fmla="+- f23 0 21600"/>
              <a:gd name="f33" fmla="*/ 0 f25 1"/>
              <a:gd name="f34" fmla="*/ 21600 f25 1"/>
              <a:gd name="f35" fmla="*/ f23 f17 1"/>
              <a:gd name="f36" fmla="*/ f24 f18 1"/>
              <a:gd name="f37" fmla="+- f28 0 f3"/>
              <a:gd name="f38" fmla="abs f29"/>
              <a:gd name="f39" fmla="abs f30"/>
              <a:gd name="f40" fmla="*/ f33 1 f25"/>
              <a:gd name="f41" fmla="*/ f34 1 f25"/>
              <a:gd name="f42" fmla="+- f38 0 f39"/>
              <a:gd name="f43" fmla="+- f39 0 f38"/>
              <a:gd name="f44" fmla="*/ f40 f17 1"/>
              <a:gd name="f45" fmla="*/ f41 f17 1"/>
              <a:gd name="f46" fmla="*/ f41 f18 1"/>
              <a:gd name="f47" fmla="*/ f40 f18 1"/>
              <a:gd name="f48" fmla="?: f30 f9 f42"/>
              <a:gd name="f49" fmla="?: f30 f42 f9"/>
              <a:gd name="f50" fmla="?: f29 f9 f43"/>
              <a:gd name="f51" fmla="?: f29 f43 f9"/>
              <a:gd name="f52" fmla="?: f23 f9 f48"/>
              <a:gd name="f53" fmla="?: f23 f9 f49"/>
              <a:gd name="f54" fmla="?: f31 f50 f9"/>
              <a:gd name="f55" fmla="?: f31 f51 f9"/>
              <a:gd name="f56" fmla="?: f32 f49 f9"/>
              <a:gd name="f57" fmla="?: f32 f48 f9"/>
              <a:gd name="f58" fmla="?: f24 f9 f51"/>
              <a:gd name="f59" fmla="?: f24 f9 f50"/>
              <a:gd name="f60" fmla="?: f52 f23 0"/>
              <a:gd name="f61" fmla="?: f52 f24 6280"/>
              <a:gd name="f62" fmla="?: f53 f23 0"/>
              <a:gd name="f63" fmla="?: f53 f24 15320"/>
              <a:gd name="f64" fmla="?: f54 f23 6280"/>
              <a:gd name="f65" fmla="?: f54 f24 21600"/>
              <a:gd name="f66" fmla="?: f55 f23 15320"/>
              <a:gd name="f67" fmla="?: f55 f24 21600"/>
              <a:gd name="f68" fmla="?: f56 f23 21600"/>
              <a:gd name="f69" fmla="?: f56 f24 15320"/>
              <a:gd name="f70" fmla="?: f57 f23 21600"/>
              <a:gd name="f71" fmla="?: f57 f24 6280"/>
              <a:gd name="f72" fmla="?: f58 f23 15320"/>
              <a:gd name="f73" fmla="?: f58 f24 0"/>
              <a:gd name="f74" fmla="?: f59 f23 6280"/>
              <a:gd name="f75" fmla="?: f59 f24 0"/>
            </a:gdLst>
            <a:ahLst>
              <a:ahXY gdRefX="f0" minX="f15" maxX="f10" gdRefY="f1" minY="f15" maxY="f10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5" y="f36"/>
              </a:cxn>
            </a:cxnLst>
            <a:rect l="f44" t="f47" r="f45" b="f46"/>
            <a:pathLst>
              <a:path w="21600" h="21600">
                <a:moveTo>
                  <a:pt x="f7" y="f7"/>
                </a:moveTo>
                <a:lnTo>
                  <a:pt x="f7" y="f11"/>
                </a:lnTo>
                <a:lnTo>
                  <a:pt x="f60" y="f61"/>
                </a:lnTo>
                <a:lnTo>
                  <a:pt x="f7" y="f12"/>
                </a:lnTo>
                <a:lnTo>
                  <a:pt x="f7" y="f13"/>
                </a:lnTo>
                <a:lnTo>
                  <a:pt x="f62" y="f63"/>
                </a:lnTo>
                <a:lnTo>
                  <a:pt x="f7" y="f14"/>
                </a:lnTo>
                <a:lnTo>
                  <a:pt x="f7" y="f8"/>
                </a:lnTo>
                <a:lnTo>
                  <a:pt x="f11" y="f8"/>
                </a:lnTo>
                <a:lnTo>
                  <a:pt x="f64" y="f65"/>
                </a:lnTo>
                <a:lnTo>
                  <a:pt x="f12" y="f8"/>
                </a:lnTo>
                <a:lnTo>
                  <a:pt x="f13" y="f8"/>
                </a:lnTo>
                <a:lnTo>
                  <a:pt x="f66" y="f67"/>
                </a:lnTo>
                <a:lnTo>
                  <a:pt x="f14" y="f8"/>
                </a:lnTo>
                <a:lnTo>
                  <a:pt x="f8" y="f8"/>
                </a:lnTo>
                <a:lnTo>
                  <a:pt x="f8" y="f14"/>
                </a:lnTo>
                <a:lnTo>
                  <a:pt x="f68" y="f69"/>
                </a:lnTo>
                <a:lnTo>
                  <a:pt x="f8" y="f13"/>
                </a:lnTo>
                <a:lnTo>
                  <a:pt x="f8" y="f12"/>
                </a:lnTo>
                <a:lnTo>
                  <a:pt x="f70" y="f71"/>
                </a:lnTo>
                <a:lnTo>
                  <a:pt x="f8" y="f11"/>
                </a:lnTo>
                <a:lnTo>
                  <a:pt x="f8" y="f7"/>
                </a:lnTo>
                <a:lnTo>
                  <a:pt x="f14" y="f7"/>
                </a:lnTo>
                <a:lnTo>
                  <a:pt x="f72" y="f73"/>
                </a:lnTo>
                <a:lnTo>
                  <a:pt x="f13" y="f7"/>
                </a:lnTo>
                <a:lnTo>
                  <a:pt x="f12" y="f7"/>
                </a:lnTo>
                <a:lnTo>
                  <a:pt x="f74" y="f75"/>
                </a:lnTo>
                <a:lnTo>
                  <a:pt x="f11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002060"/>
          </a:solidFill>
          <a:ln>
            <a:noFill/>
            <a:prstDash val="solid"/>
          </a:ln>
        </p:spPr>
        <p:txBody>
          <a:bodyPr lIns="0" tIns="0" rIns="0" bIns="0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u</a:t>
            </a:r>
            <a:r>
              <a:rPr lang="de-DE" sz="2000" b="1" kern="0" dirty="0" err="1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se</a:t>
            </a:r>
            <a:r>
              <a:rPr lang="de-DE" sz="2000" b="1" kern="0" dirty="0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of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copyrighted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material in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schools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only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with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special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permission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of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rightholders</a:t>
            </a:r>
            <a:endParaRPr lang="de-DE" sz="2000" b="1" kern="0" dirty="0">
              <a:solidFill>
                <a:schemeClr val="bg1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AutoShape 11"/>
          <p:cNvSpPr/>
          <p:nvPr/>
        </p:nvSpPr>
        <p:spPr>
          <a:xfrm>
            <a:off x="539750" y="5192316"/>
            <a:ext cx="2713038" cy="939296"/>
          </a:xfrm>
          <a:custGeom>
            <a:avLst>
              <a:gd name="f0" fmla="val 26246"/>
              <a:gd name="f1" fmla="val 10382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+- 0 0 0"/>
              <a:gd name="f17" fmla="*/ f5 1 21600"/>
              <a:gd name="f18" fmla="*/ f6 1 21600"/>
              <a:gd name="f19" fmla="+- f8 0 f7"/>
              <a:gd name="f20" fmla="pin -2147483647 f0 2147483647"/>
              <a:gd name="f21" fmla="pin -2147483647 f1 2147483647"/>
              <a:gd name="f22" fmla="*/ f16 f2 1"/>
              <a:gd name="f23" fmla="val f20"/>
              <a:gd name="f24" fmla="val f21"/>
              <a:gd name="f25" fmla="*/ f19 1 21600"/>
              <a:gd name="f26" fmla="*/ f20 f17 1"/>
              <a:gd name="f27" fmla="*/ f21 f18 1"/>
              <a:gd name="f28" fmla="*/ f22 1 f4"/>
              <a:gd name="f29" fmla="+- f23 0 10800"/>
              <a:gd name="f30" fmla="+- f24 0 10800"/>
              <a:gd name="f31" fmla="+- f24 0 21600"/>
              <a:gd name="f32" fmla="+- f23 0 21600"/>
              <a:gd name="f33" fmla="*/ 0 f25 1"/>
              <a:gd name="f34" fmla="*/ 21600 f25 1"/>
              <a:gd name="f35" fmla="*/ f23 f17 1"/>
              <a:gd name="f36" fmla="*/ f24 f18 1"/>
              <a:gd name="f37" fmla="+- f28 0 f3"/>
              <a:gd name="f38" fmla="abs f29"/>
              <a:gd name="f39" fmla="abs f30"/>
              <a:gd name="f40" fmla="*/ f33 1 f25"/>
              <a:gd name="f41" fmla="*/ f34 1 f25"/>
              <a:gd name="f42" fmla="+- f38 0 f39"/>
              <a:gd name="f43" fmla="+- f39 0 f38"/>
              <a:gd name="f44" fmla="*/ f40 f17 1"/>
              <a:gd name="f45" fmla="*/ f41 f17 1"/>
              <a:gd name="f46" fmla="*/ f41 f18 1"/>
              <a:gd name="f47" fmla="*/ f40 f18 1"/>
              <a:gd name="f48" fmla="?: f30 f9 f42"/>
              <a:gd name="f49" fmla="?: f30 f42 f9"/>
              <a:gd name="f50" fmla="?: f29 f9 f43"/>
              <a:gd name="f51" fmla="?: f29 f43 f9"/>
              <a:gd name="f52" fmla="?: f23 f9 f48"/>
              <a:gd name="f53" fmla="?: f23 f9 f49"/>
              <a:gd name="f54" fmla="?: f31 f50 f9"/>
              <a:gd name="f55" fmla="?: f31 f51 f9"/>
              <a:gd name="f56" fmla="?: f32 f49 f9"/>
              <a:gd name="f57" fmla="?: f32 f48 f9"/>
              <a:gd name="f58" fmla="?: f24 f9 f51"/>
              <a:gd name="f59" fmla="?: f24 f9 f50"/>
              <a:gd name="f60" fmla="?: f52 f23 0"/>
              <a:gd name="f61" fmla="?: f52 f24 6280"/>
              <a:gd name="f62" fmla="?: f53 f23 0"/>
              <a:gd name="f63" fmla="?: f53 f24 15320"/>
              <a:gd name="f64" fmla="?: f54 f23 6280"/>
              <a:gd name="f65" fmla="?: f54 f24 21600"/>
              <a:gd name="f66" fmla="?: f55 f23 15320"/>
              <a:gd name="f67" fmla="?: f55 f24 21600"/>
              <a:gd name="f68" fmla="?: f56 f23 21600"/>
              <a:gd name="f69" fmla="?: f56 f24 15320"/>
              <a:gd name="f70" fmla="?: f57 f23 21600"/>
              <a:gd name="f71" fmla="?: f57 f24 6280"/>
              <a:gd name="f72" fmla="?: f58 f23 15320"/>
              <a:gd name="f73" fmla="?: f58 f24 0"/>
              <a:gd name="f74" fmla="?: f59 f23 6280"/>
              <a:gd name="f75" fmla="?: f59 f24 0"/>
            </a:gdLst>
            <a:ahLst>
              <a:ahXY gdRefX="f0" minX="f15" maxX="f10" gdRefY="f1" minY="f15" maxY="f10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5" y="f36"/>
              </a:cxn>
            </a:cxnLst>
            <a:rect l="f44" t="f47" r="f45" b="f46"/>
            <a:pathLst>
              <a:path w="21600" h="21600">
                <a:moveTo>
                  <a:pt x="f7" y="f7"/>
                </a:moveTo>
                <a:lnTo>
                  <a:pt x="f7" y="f11"/>
                </a:lnTo>
                <a:lnTo>
                  <a:pt x="f60" y="f61"/>
                </a:lnTo>
                <a:lnTo>
                  <a:pt x="f7" y="f12"/>
                </a:lnTo>
                <a:lnTo>
                  <a:pt x="f7" y="f13"/>
                </a:lnTo>
                <a:lnTo>
                  <a:pt x="f62" y="f63"/>
                </a:lnTo>
                <a:lnTo>
                  <a:pt x="f7" y="f14"/>
                </a:lnTo>
                <a:lnTo>
                  <a:pt x="f7" y="f8"/>
                </a:lnTo>
                <a:lnTo>
                  <a:pt x="f11" y="f8"/>
                </a:lnTo>
                <a:lnTo>
                  <a:pt x="f64" y="f65"/>
                </a:lnTo>
                <a:lnTo>
                  <a:pt x="f12" y="f8"/>
                </a:lnTo>
                <a:lnTo>
                  <a:pt x="f13" y="f8"/>
                </a:lnTo>
                <a:lnTo>
                  <a:pt x="f66" y="f67"/>
                </a:lnTo>
                <a:lnTo>
                  <a:pt x="f14" y="f8"/>
                </a:lnTo>
                <a:lnTo>
                  <a:pt x="f8" y="f8"/>
                </a:lnTo>
                <a:lnTo>
                  <a:pt x="f8" y="f14"/>
                </a:lnTo>
                <a:lnTo>
                  <a:pt x="f68" y="f69"/>
                </a:lnTo>
                <a:lnTo>
                  <a:pt x="f8" y="f13"/>
                </a:lnTo>
                <a:lnTo>
                  <a:pt x="f8" y="f12"/>
                </a:lnTo>
                <a:lnTo>
                  <a:pt x="f70" y="f71"/>
                </a:lnTo>
                <a:lnTo>
                  <a:pt x="f8" y="f11"/>
                </a:lnTo>
                <a:lnTo>
                  <a:pt x="f8" y="f7"/>
                </a:lnTo>
                <a:lnTo>
                  <a:pt x="f14" y="f7"/>
                </a:lnTo>
                <a:lnTo>
                  <a:pt x="f72" y="f73"/>
                </a:lnTo>
                <a:lnTo>
                  <a:pt x="f13" y="f7"/>
                </a:lnTo>
                <a:lnTo>
                  <a:pt x="f12" y="f7"/>
                </a:lnTo>
                <a:lnTo>
                  <a:pt x="f74" y="f75"/>
                </a:lnTo>
                <a:lnTo>
                  <a:pt x="f11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002060"/>
          </a:solidFill>
          <a:ln>
            <a:noFill/>
            <a:prstDash val="solid"/>
          </a:ln>
        </p:spPr>
        <p:txBody>
          <a:bodyPr lIns="0" tIns="0" rIns="0" bIns="0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u</a:t>
            </a:r>
            <a:r>
              <a:rPr lang="de-DE" sz="2000" b="1" kern="0" dirty="0" err="1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se</a:t>
            </a:r>
            <a:r>
              <a:rPr lang="de-DE" sz="2000" b="1" kern="0" dirty="0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of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movie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/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video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material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only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2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years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after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public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performance</a:t>
            </a:r>
            <a:endParaRPr lang="de-DE" sz="2000" b="1" kern="0" dirty="0">
              <a:solidFill>
                <a:schemeClr val="bg1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AutoShape 11"/>
          <p:cNvSpPr/>
          <p:nvPr/>
        </p:nvSpPr>
        <p:spPr>
          <a:xfrm>
            <a:off x="179512" y="2996952"/>
            <a:ext cx="5486400" cy="626197"/>
          </a:xfrm>
          <a:custGeom>
            <a:avLst>
              <a:gd name="f0" fmla="val 24"/>
              <a:gd name="f1" fmla="val 14664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+- 0 0 0"/>
              <a:gd name="f17" fmla="*/ f5 1 21600"/>
              <a:gd name="f18" fmla="*/ f6 1 21600"/>
              <a:gd name="f19" fmla="+- f8 0 f7"/>
              <a:gd name="f20" fmla="pin -2147483647 f0 2147483647"/>
              <a:gd name="f21" fmla="pin -2147483647 f1 2147483647"/>
              <a:gd name="f22" fmla="*/ f16 f2 1"/>
              <a:gd name="f23" fmla="val f20"/>
              <a:gd name="f24" fmla="val f21"/>
              <a:gd name="f25" fmla="*/ f19 1 21600"/>
              <a:gd name="f26" fmla="*/ f20 f17 1"/>
              <a:gd name="f27" fmla="*/ f21 f18 1"/>
              <a:gd name="f28" fmla="*/ f22 1 f4"/>
              <a:gd name="f29" fmla="+- f23 0 10800"/>
              <a:gd name="f30" fmla="+- f24 0 10800"/>
              <a:gd name="f31" fmla="+- f24 0 21600"/>
              <a:gd name="f32" fmla="+- f23 0 21600"/>
              <a:gd name="f33" fmla="*/ 0 f25 1"/>
              <a:gd name="f34" fmla="*/ 21600 f25 1"/>
              <a:gd name="f35" fmla="*/ f23 f17 1"/>
              <a:gd name="f36" fmla="*/ f24 f18 1"/>
              <a:gd name="f37" fmla="+- f28 0 f3"/>
              <a:gd name="f38" fmla="abs f29"/>
              <a:gd name="f39" fmla="abs f30"/>
              <a:gd name="f40" fmla="*/ f33 1 f25"/>
              <a:gd name="f41" fmla="*/ f34 1 f25"/>
              <a:gd name="f42" fmla="+- f38 0 f39"/>
              <a:gd name="f43" fmla="+- f39 0 f38"/>
              <a:gd name="f44" fmla="*/ f40 f17 1"/>
              <a:gd name="f45" fmla="*/ f41 f17 1"/>
              <a:gd name="f46" fmla="*/ f41 f18 1"/>
              <a:gd name="f47" fmla="*/ f40 f18 1"/>
              <a:gd name="f48" fmla="?: f30 f9 f42"/>
              <a:gd name="f49" fmla="?: f30 f42 f9"/>
              <a:gd name="f50" fmla="?: f29 f9 f43"/>
              <a:gd name="f51" fmla="?: f29 f43 f9"/>
              <a:gd name="f52" fmla="?: f23 f9 f48"/>
              <a:gd name="f53" fmla="?: f23 f9 f49"/>
              <a:gd name="f54" fmla="?: f31 f50 f9"/>
              <a:gd name="f55" fmla="?: f31 f51 f9"/>
              <a:gd name="f56" fmla="?: f32 f49 f9"/>
              <a:gd name="f57" fmla="?: f32 f48 f9"/>
              <a:gd name="f58" fmla="?: f24 f9 f51"/>
              <a:gd name="f59" fmla="?: f24 f9 f50"/>
              <a:gd name="f60" fmla="?: f52 f23 0"/>
              <a:gd name="f61" fmla="?: f52 f24 6280"/>
              <a:gd name="f62" fmla="?: f53 f23 0"/>
              <a:gd name="f63" fmla="?: f53 f24 15320"/>
              <a:gd name="f64" fmla="?: f54 f23 6280"/>
              <a:gd name="f65" fmla="?: f54 f24 21600"/>
              <a:gd name="f66" fmla="?: f55 f23 15320"/>
              <a:gd name="f67" fmla="?: f55 f24 21600"/>
              <a:gd name="f68" fmla="?: f56 f23 21600"/>
              <a:gd name="f69" fmla="?: f56 f24 15320"/>
              <a:gd name="f70" fmla="?: f57 f23 21600"/>
              <a:gd name="f71" fmla="?: f57 f24 6280"/>
              <a:gd name="f72" fmla="?: f58 f23 15320"/>
              <a:gd name="f73" fmla="?: f58 f24 0"/>
              <a:gd name="f74" fmla="?: f59 f23 6280"/>
              <a:gd name="f75" fmla="?: f59 f24 0"/>
            </a:gdLst>
            <a:ahLst>
              <a:ahXY gdRefX="f0" minX="f15" maxX="f10" gdRefY="f1" minY="f15" maxY="f10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5" y="f36"/>
              </a:cxn>
            </a:cxnLst>
            <a:rect l="f44" t="f47" r="f45" b="f46"/>
            <a:pathLst>
              <a:path w="21600" h="21600">
                <a:moveTo>
                  <a:pt x="f7" y="f7"/>
                </a:moveTo>
                <a:lnTo>
                  <a:pt x="f7" y="f11"/>
                </a:lnTo>
                <a:lnTo>
                  <a:pt x="f60" y="f61"/>
                </a:lnTo>
                <a:lnTo>
                  <a:pt x="f7" y="f12"/>
                </a:lnTo>
                <a:lnTo>
                  <a:pt x="f7" y="f13"/>
                </a:lnTo>
                <a:lnTo>
                  <a:pt x="f62" y="f63"/>
                </a:lnTo>
                <a:lnTo>
                  <a:pt x="f7" y="f14"/>
                </a:lnTo>
                <a:lnTo>
                  <a:pt x="f7" y="f8"/>
                </a:lnTo>
                <a:lnTo>
                  <a:pt x="f11" y="f8"/>
                </a:lnTo>
                <a:lnTo>
                  <a:pt x="f64" y="f65"/>
                </a:lnTo>
                <a:lnTo>
                  <a:pt x="f12" y="f8"/>
                </a:lnTo>
                <a:lnTo>
                  <a:pt x="f13" y="f8"/>
                </a:lnTo>
                <a:lnTo>
                  <a:pt x="f66" y="f67"/>
                </a:lnTo>
                <a:lnTo>
                  <a:pt x="f14" y="f8"/>
                </a:lnTo>
                <a:lnTo>
                  <a:pt x="f8" y="f8"/>
                </a:lnTo>
                <a:lnTo>
                  <a:pt x="f8" y="f14"/>
                </a:lnTo>
                <a:lnTo>
                  <a:pt x="f68" y="f69"/>
                </a:lnTo>
                <a:lnTo>
                  <a:pt x="f8" y="f13"/>
                </a:lnTo>
                <a:lnTo>
                  <a:pt x="f8" y="f12"/>
                </a:lnTo>
                <a:lnTo>
                  <a:pt x="f70" y="f71"/>
                </a:lnTo>
                <a:lnTo>
                  <a:pt x="f8" y="f11"/>
                </a:lnTo>
                <a:lnTo>
                  <a:pt x="f8" y="f7"/>
                </a:lnTo>
                <a:lnTo>
                  <a:pt x="f14" y="f7"/>
                </a:lnTo>
                <a:lnTo>
                  <a:pt x="f72" y="f73"/>
                </a:lnTo>
                <a:lnTo>
                  <a:pt x="f13" y="f7"/>
                </a:lnTo>
                <a:lnTo>
                  <a:pt x="f12" y="f7"/>
                </a:lnTo>
                <a:lnTo>
                  <a:pt x="f74" y="f75"/>
                </a:lnTo>
                <a:lnTo>
                  <a:pt x="f11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002060"/>
          </a:solidFill>
          <a:ln>
            <a:noFill/>
            <a:prstDash val="solid"/>
          </a:ln>
        </p:spPr>
        <p:txBody>
          <a:bodyPr lIns="0" tIns="0" rIns="0" bIns="0" anchorCtr="1" compatLnSpc="0">
            <a:spAutoFit/>
          </a:bodyPr>
          <a:lstStyle/>
          <a:p>
            <a:pPr lvl="1"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kern="0" dirty="0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an </a:t>
            </a:r>
            <a:r>
              <a:rPr lang="de-DE" sz="2000" b="1" i="1" kern="0" dirty="0" err="1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appropriate</a:t>
            </a:r>
            <a:r>
              <a:rPr lang="de-DE" sz="2000" b="1" i="1" kern="0" dirty="0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remuneration</a:t>
            </a:r>
            <a:r>
              <a:rPr lang="de-DE" sz="2000" b="1" kern="0" dirty="0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needs</a:t>
            </a:r>
            <a:r>
              <a:rPr lang="de-DE" sz="2000" b="1" kern="0" dirty="0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to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be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paid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to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collecting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societies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in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any</a:t>
            </a:r>
            <a:r>
              <a:rPr lang="de-DE" sz="2000" b="1" kern="0" dirty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 </a:t>
            </a:r>
            <a:r>
              <a:rPr lang="de-DE" sz="2000" b="1" kern="0" dirty="0" err="1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case</a:t>
            </a:r>
            <a:endParaRPr lang="de-DE" sz="2000" b="1" kern="0" dirty="0">
              <a:solidFill>
                <a:schemeClr val="bg1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feld 37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2. Is there a crisis of commercial information markets?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feld 13"/>
          <p:cNvSpPr txBox="1">
            <a:spLocks noChangeArrowheads="1"/>
          </p:cNvSpPr>
          <p:nvPr/>
        </p:nvSpPr>
        <p:spPr bwMode="auto">
          <a:xfrm>
            <a:off x="648072" y="556900"/>
            <a:ext cx="7668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Intermediate </a:t>
            </a:r>
            <a:r>
              <a:rPr lang="de-DE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result</a:t>
            </a:r>
            <a:r>
              <a:rPr lang="de-DE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- 1</a:t>
            </a: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de-DE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051720" y="1177588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Copyright regulation </a:t>
            </a:r>
            <a:r>
              <a:rPr lang="en-US" sz="2400" dirty="0" smtClean="0"/>
              <a:t>has turned copyright into a </a:t>
            </a:r>
            <a:r>
              <a:rPr lang="en-US" sz="2400" i="1" dirty="0" smtClean="0"/>
              <a:t>trade law </a:t>
            </a:r>
            <a:r>
              <a:rPr lang="en-US" sz="2400" dirty="0" smtClean="0"/>
              <a:t>rather than an author’s or user’s law</a:t>
            </a:r>
            <a:endParaRPr lang="en-US" sz="2400" dirty="0"/>
          </a:p>
        </p:txBody>
      </p:sp>
      <p:sp>
        <p:nvSpPr>
          <p:cNvPr id="25" name="Textfeld 24"/>
          <p:cNvSpPr txBox="1"/>
          <p:nvPr/>
        </p:nvSpPr>
        <p:spPr>
          <a:xfrm>
            <a:off x="899592" y="3789040"/>
            <a:ext cx="720080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/>
              <a:t>Copyright related to science and education has become a disabling means for invention and innovation</a:t>
            </a:r>
            <a:endParaRPr lang="en-US" sz="2400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1259632" y="292494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Authors´exploit</a:t>
            </a:r>
            <a:r>
              <a:rPr lang="en-US" sz="2400" dirty="0" smtClean="0"/>
              <a:t>- </a:t>
            </a:r>
            <a:r>
              <a:rPr lang="en-US" sz="2400" dirty="0" err="1" smtClean="0"/>
              <a:t>ation</a:t>
            </a:r>
            <a:r>
              <a:rPr lang="en-US" sz="2400" dirty="0" smtClean="0"/>
              <a:t> rights</a:t>
            </a:r>
            <a:endParaRPr lang="en-US" sz="2400" dirty="0"/>
          </a:p>
        </p:txBody>
      </p:sp>
      <p:sp>
        <p:nvSpPr>
          <p:cNvPr id="30" name="Pfeil nach rechts 29"/>
          <p:cNvSpPr/>
          <p:nvPr/>
        </p:nvSpPr>
        <p:spPr>
          <a:xfrm>
            <a:off x="3779912" y="2924944"/>
            <a:ext cx="1656184" cy="7200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transfer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796136" y="299695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Publishers´ using rights</a:t>
            </a:r>
            <a:endParaRPr lang="en-US" sz="2400" dirty="0"/>
          </a:p>
        </p:txBody>
      </p:sp>
      <p:sp>
        <p:nvSpPr>
          <p:cNvPr id="32" name="Textfeld 31"/>
          <p:cNvSpPr txBox="1"/>
          <p:nvPr/>
        </p:nvSpPr>
        <p:spPr>
          <a:xfrm>
            <a:off x="3851920" y="263691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forced to</a:t>
            </a:r>
            <a:endParaRPr lang="en-US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611560" y="508518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/>
              <a:t>Copyright has become  to science and education what environmental pollution has become to the coral reeves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9" grpId="0"/>
      <p:bldP spid="30" grpId="0" animBg="1"/>
      <p:bldP spid="31" grpId="0"/>
      <p:bldP spid="3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88424" y="6309320"/>
            <a:ext cx="442392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33E4C168-7654-4AAF-8DE9-1D57212A542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16" name="Textfeld 13"/>
          <p:cNvSpPr txBox="1">
            <a:spLocks noChangeArrowheads="1"/>
          </p:cNvSpPr>
          <p:nvPr/>
        </p:nvSpPr>
        <p:spPr bwMode="auto">
          <a:xfrm>
            <a:off x="648072" y="556900"/>
            <a:ext cx="7668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Knowledge</a:t>
            </a:r>
            <a:r>
              <a:rPr lang="de-DE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economy</a:t>
            </a:r>
            <a:r>
              <a:rPr lang="de-DE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de-DE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STM</a:t>
            </a:r>
            <a:r>
              <a:rPr lang="de-DE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Market </a:t>
            </a:r>
            <a:endParaRPr lang="de-DE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83568" y="191448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28,100 active scholarly peer-reviewed journals in mid 20</a:t>
            </a:r>
            <a:endParaRPr lang="en-US" sz="2000" dirty="0"/>
          </a:p>
        </p:txBody>
      </p:sp>
      <p:sp>
        <p:nvSpPr>
          <p:cNvPr id="18" name="Textfeld 17"/>
          <p:cNvSpPr txBox="1"/>
          <p:nvPr/>
        </p:nvSpPr>
        <p:spPr>
          <a:xfrm>
            <a:off x="683568" y="2560207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collectively  publishing about 1.8–1.9 million articles a year</a:t>
            </a:r>
            <a:endParaRPr lang="en-US" sz="2000" dirty="0"/>
          </a:p>
        </p:txBody>
      </p:sp>
      <p:sp>
        <p:nvSpPr>
          <p:cNvPr id="19" name="Textfeld 18"/>
          <p:cNvSpPr txBox="1"/>
          <p:nvPr/>
        </p:nvSpPr>
        <p:spPr>
          <a:xfrm>
            <a:off x="683568" y="3851654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annual revenues generated from English-language </a:t>
            </a:r>
            <a:r>
              <a:rPr lang="en-US" sz="2000" dirty="0" err="1" smtClean="0"/>
              <a:t>STM</a:t>
            </a:r>
            <a:r>
              <a:rPr lang="en-US" sz="2000" dirty="0" smtClean="0"/>
              <a:t> journal publishing are estimated at about $9.4 billion in 2011 -  a broader </a:t>
            </a:r>
            <a:r>
              <a:rPr lang="en-US" sz="2000" dirty="0" err="1" smtClean="0"/>
              <a:t>STM</a:t>
            </a:r>
            <a:r>
              <a:rPr lang="en-US" sz="2000" dirty="0" smtClean="0"/>
              <a:t> information publishing market worth some  $23.5 billion</a:t>
            </a:r>
            <a:endParaRPr lang="en-US" sz="2000" dirty="0"/>
          </a:p>
        </p:txBody>
      </p:sp>
      <p:sp>
        <p:nvSpPr>
          <p:cNvPr id="21" name="Textfeld 20"/>
          <p:cNvSpPr txBox="1"/>
          <p:nvPr/>
        </p:nvSpPr>
        <p:spPr>
          <a:xfrm>
            <a:off x="683568" y="126876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5000–10,000 journal publishers globally</a:t>
            </a:r>
            <a:endParaRPr lang="en-US" sz="2000" dirty="0"/>
          </a:p>
        </p:txBody>
      </p:sp>
      <p:sp>
        <p:nvSpPr>
          <p:cNvPr id="22" name="Textfeld 21"/>
          <p:cNvSpPr txBox="1"/>
          <p:nvPr/>
        </p:nvSpPr>
        <p:spPr>
          <a:xfrm>
            <a:off x="323528" y="580526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+mn-lt"/>
              </a:rPr>
              <a:t>M.Ware</a:t>
            </a:r>
            <a:r>
              <a:rPr lang="en-US" sz="1400" dirty="0" smtClean="0">
                <a:latin typeface="+mn-lt"/>
              </a:rPr>
              <a:t>/M. </a:t>
            </a:r>
            <a:r>
              <a:rPr lang="en-US" sz="1400" dirty="0" err="1" smtClean="0">
                <a:latin typeface="+mn-lt"/>
              </a:rPr>
              <a:t>Mabe</a:t>
            </a:r>
            <a:r>
              <a:rPr lang="en-US" sz="1400" dirty="0" smtClean="0">
                <a:latin typeface="+mn-lt"/>
              </a:rPr>
              <a:t>; The </a:t>
            </a:r>
            <a:r>
              <a:rPr lang="en-US" sz="1400" dirty="0" err="1" smtClean="0">
                <a:latin typeface="+mn-lt"/>
              </a:rPr>
              <a:t>stm</a:t>
            </a:r>
            <a:r>
              <a:rPr lang="en-US" sz="1400" dirty="0" smtClean="0">
                <a:latin typeface="+mn-lt"/>
              </a:rPr>
              <a:t> report . an overview of scientific and scholarly journal publishing. </a:t>
            </a:r>
            <a:br>
              <a:rPr lang="en-US" sz="1400" dirty="0" smtClean="0">
                <a:latin typeface="+mn-lt"/>
              </a:rPr>
            </a:br>
            <a:r>
              <a:rPr lang="en-US" sz="1400" dirty="0" err="1" smtClean="0">
                <a:latin typeface="+mn-lt"/>
              </a:rPr>
              <a:t>STM</a:t>
            </a:r>
            <a:r>
              <a:rPr lang="en-US" sz="1400" dirty="0" smtClean="0">
                <a:latin typeface="+mn-lt"/>
              </a:rPr>
              <a:t>, Third edition  November 2012 - http://www.stm-assoc.org/2012_12_11_STM_Report_2012.pdf</a:t>
            </a:r>
            <a:endParaRPr lang="de-DE" sz="1400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83568" y="320593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about 50 million articles subject to retrieval and download</a:t>
            </a:r>
            <a:endParaRPr lang="en-US" sz="2000" dirty="0"/>
          </a:p>
        </p:txBody>
      </p:sp>
      <p:sp>
        <p:nvSpPr>
          <p:cNvPr id="25" name="Textfeld 24"/>
          <p:cNvSpPr txBox="1"/>
          <p:nvPr/>
        </p:nvSpPr>
        <p:spPr>
          <a:xfrm>
            <a:off x="6732240" y="1196752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still a very powerful and profitable market</a:t>
            </a:r>
            <a:endParaRPr lang="en-US" sz="24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2. Is there a crisis of commercial information markets?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3"/>
          <p:cNvSpPr txBox="1">
            <a:spLocks noChangeArrowheads="1"/>
          </p:cNvSpPr>
          <p:nvPr/>
        </p:nvSpPr>
        <p:spPr bwMode="auto">
          <a:xfrm>
            <a:off x="648072" y="556900"/>
            <a:ext cx="7668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Knowledge</a:t>
            </a:r>
            <a:r>
              <a:rPr lang="de-DE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economy</a:t>
            </a:r>
            <a:r>
              <a:rPr lang="de-DE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de-DE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STM</a:t>
            </a:r>
            <a:r>
              <a:rPr lang="de-DE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Market </a:t>
            </a:r>
            <a:endParaRPr lang="de-DE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403648" y="119675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still a very powerful and profitable market</a:t>
            </a:r>
            <a:endParaRPr lang="en-US" sz="2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467544" y="1700808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and  mainly supported/financed by public money</a:t>
            </a:r>
            <a:endParaRPr lang="en-US" sz="2400" dirty="0"/>
          </a:p>
        </p:txBody>
      </p:sp>
      <p:grpSp>
        <p:nvGrpSpPr>
          <p:cNvPr id="37" name="Gruppieren 36"/>
          <p:cNvGrpSpPr/>
          <p:nvPr/>
        </p:nvGrpSpPr>
        <p:grpSpPr>
          <a:xfrm>
            <a:off x="5364088" y="2708920"/>
            <a:ext cx="3456384" cy="1848401"/>
            <a:chOff x="5004048" y="2708920"/>
            <a:chExt cx="3456384" cy="1848401"/>
          </a:xfrm>
          <a:noFill/>
        </p:grpSpPr>
        <p:sp>
          <p:nvSpPr>
            <p:cNvPr id="25" name="Pfeil nach unten 24"/>
            <p:cNvSpPr/>
            <p:nvPr/>
          </p:nvSpPr>
          <p:spPr>
            <a:xfrm>
              <a:off x="5076056" y="2708920"/>
              <a:ext cx="484632" cy="690376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5004048" y="3356992"/>
              <a:ext cx="345638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Contract between </a:t>
              </a:r>
              <a:r>
                <a:rPr lang="de-DE" sz="2400" dirty="0" smtClean="0"/>
                <a:t>Baden-Württemberg </a:t>
              </a:r>
              <a:r>
                <a:rPr lang="de-DE" sz="2400" dirty="0" err="1" smtClean="0"/>
                <a:t>and</a:t>
              </a:r>
              <a:r>
                <a:rPr lang="de-DE" sz="2400" dirty="0" smtClean="0"/>
                <a:t> Springer </a:t>
              </a:r>
              <a:r>
                <a:rPr lang="de-DE" sz="2400" dirty="0" err="1" smtClean="0"/>
                <a:t>starting</a:t>
              </a:r>
              <a:r>
                <a:rPr lang="de-DE" sz="2400" dirty="0" smtClean="0"/>
                <a:t> 2015</a:t>
              </a:r>
              <a:endParaRPr lang="en-US" sz="2400" dirty="0"/>
            </a:p>
          </p:txBody>
        </p:sp>
      </p:grpSp>
      <p:sp>
        <p:nvSpPr>
          <p:cNvPr id="32" name="Textfeld 31"/>
          <p:cNvSpPr txBox="1"/>
          <p:nvPr/>
        </p:nvSpPr>
        <p:spPr>
          <a:xfrm>
            <a:off x="5364088" y="4725144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Free </a:t>
            </a:r>
            <a:r>
              <a:rPr lang="de-DE" sz="2400" dirty="0" err="1" smtClean="0"/>
              <a:t>access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1.917 Springer </a:t>
            </a:r>
            <a:r>
              <a:rPr lang="de-DE" sz="2400" dirty="0" err="1" smtClean="0"/>
              <a:t>journals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51 </a:t>
            </a:r>
            <a:r>
              <a:rPr lang="de-DE" sz="2400" dirty="0" err="1" smtClean="0"/>
              <a:t>academic</a:t>
            </a:r>
            <a:r>
              <a:rPr lang="de-DE" sz="2400" dirty="0" smtClean="0"/>
              <a:t> </a:t>
            </a:r>
            <a:r>
              <a:rPr lang="de-DE" sz="2400" dirty="0" err="1" smtClean="0"/>
              <a:t>institutions</a:t>
            </a:r>
            <a:r>
              <a:rPr lang="de-DE" sz="2400" dirty="0" smtClean="0"/>
              <a:t> in B.-W.</a:t>
            </a:r>
            <a:endParaRPr lang="en-US" sz="2400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179512" y="2636912"/>
            <a:ext cx="4824536" cy="4176464"/>
            <a:chOff x="179512" y="2636912"/>
            <a:chExt cx="4824536" cy="4176464"/>
          </a:xfrm>
          <a:noFill/>
        </p:grpSpPr>
        <p:sp>
          <p:nvSpPr>
            <p:cNvPr id="15" name="Pfeil nach unten 14"/>
            <p:cNvSpPr/>
            <p:nvPr/>
          </p:nvSpPr>
          <p:spPr>
            <a:xfrm>
              <a:off x="611560" y="2636912"/>
              <a:ext cx="484632" cy="690376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79512" y="3573016"/>
              <a:ext cx="3456384" cy="19389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Contract between Else-</a:t>
              </a:r>
              <a:r>
                <a:rPr lang="en-US" sz="2400" dirty="0" err="1" smtClean="0"/>
                <a:t>vier</a:t>
              </a:r>
              <a:r>
                <a:rPr lang="en-US" sz="2400" dirty="0" smtClean="0"/>
                <a:t> and  France (</a:t>
              </a:r>
              <a:r>
                <a:rPr lang="fr-FR" sz="2400" i="1" dirty="0" smtClean="0"/>
                <a:t>Couperin</a:t>
              </a:r>
              <a:r>
                <a:rPr lang="fr-FR" sz="2400" dirty="0" smtClean="0"/>
                <a:t> and </a:t>
              </a:r>
              <a:r>
                <a:rPr lang="fr-FR" sz="2400" i="1" dirty="0" smtClean="0"/>
                <a:t>Agence </a:t>
              </a:r>
              <a:r>
                <a:rPr lang="fr-FR" sz="2400" i="1" dirty="0" err="1" smtClean="0"/>
                <a:t>bibliograph-ique</a:t>
              </a:r>
              <a:r>
                <a:rPr lang="fr-FR" sz="2400" i="1" dirty="0" smtClean="0"/>
                <a:t> de l’enseignement supérieur)</a:t>
              </a:r>
              <a:endParaRPr lang="en-US" sz="2400" dirty="0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251520" y="6536377"/>
              <a:ext cx="475252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http://wisspub.net/2014/11/12/details-zum-elsevier-deal-in-frankreich/</a:t>
              </a:r>
              <a:endParaRPr lang="en-US" sz="1200" dirty="0"/>
            </a:p>
          </p:txBody>
        </p:sp>
      </p:grpSp>
      <p:sp>
        <p:nvSpPr>
          <p:cNvPr id="34" name="Textfeld 33"/>
          <p:cNvSpPr txBox="1"/>
          <p:nvPr/>
        </p:nvSpPr>
        <p:spPr>
          <a:xfrm>
            <a:off x="1043608" y="256490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equivalent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approx</a:t>
            </a:r>
            <a:r>
              <a:rPr lang="de-DE" sz="2400" dirty="0" smtClean="0"/>
              <a:t>. 90.000 </a:t>
            </a:r>
            <a:r>
              <a:rPr lang="de-DE" sz="2400" dirty="0" err="1" smtClean="0"/>
              <a:t>APC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Elsevier</a:t>
            </a:r>
            <a:endParaRPr lang="en-US" sz="2400" dirty="0"/>
          </a:p>
        </p:txBody>
      </p:sp>
      <p:sp>
        <p:nvSpPr>
          <p:cNvPr id="35" name="Textfeld 34"/>
          <p:cNvSpPr txBox="1"/>
          <p:nvPr/>
        </p:nvSpPr>
        <p:spPr>
          <a:xfrm>
            <a:off x="5580112" y="177281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German science libraries pay about 600 Mio Euros/y for commercial publications</a:t>
            </a:r>
            <a:endParaRPr lang="en-US" dirty="0"/>
          </a:p>
        </p:txBody>
      </p:sp>
      <p:sp>
        <p:nvSpPr>
          <p:cNvPr id="30" name="Textfeld 29"/>
          <p:cNvSpPr txBox="1"/>
          <p:nvPr/>
        </p:nvSpPr>
        <p:spPr>
          <a:xfrm>
            <a:off x="251520" y="567344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2014-2018 - 172 Mio. EURO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b="1" dirty="0" err="1" smtClean="0"/>
              <a:t>closed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access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journals</a:t>
            </a:r>
            <a:endParaRPr lang="en-US" sz="20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2. Is there a crisis of commercial information markets?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/>
      <p:bldP spid="34" grpId="0"/>
      <p:bldP spid="35" grpId="0"/>
      <p:bldP spid="30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2046</Words>
  <Application>Microsoft Office PowerPoint</Application>
  <PresentationFormat>Bildschirmpräsentation (4:3)</PresentationFormat>
  <Paragraphs>466</Paragraphs>
  <Slides>32</Slides>
  <Notes>27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32</vt:i4>
      </vt:variant>
    </vt:vector>
  </HeadingPairs>
  <TitlesOfParts>
    <vt:vector size="35" baseType="lpstr">
      <vt:lpstr>Larissa-Design</vt:lpstr>
      <vt:lpstr>1_Benutzerdefiniertes Design</vt:lpstr>
      <vt:lpstr>Benutzerdefiniertes 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Objectives of a generic clause for science and  education (proposed by the German Aktionsbündnis + ENCES)</vt:lpstr>
      <vt:lpstr>Folie 30</vt:lpstr>
      <vt:lpstr>Folie 31</vt:lpstr>
      <vt:lpstr>Folie 32</vt:lpstr>
    </vt:vector>
  </TitlesOfParts>
  <Company>UNI Konstanz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Commons – Bewahrung und Entwicklung der Gemeingüter</dc:title>
  <dc:creator>rk</dc:creator>
  <cp:lastModifiedBy>rk</cp:lastModifiedBy>
  <cp:revision>91</cp:revision>
  <dcterms:created xsi:type="dcterms:W3CDTF">2009-03-12T10:45:45Z</dcterms:created>
  <dcterms:modified xsi:type="dcterms:W3CDTF">2014-11-27T20:16:04Z</dcterms:modified>
</cp:coreProperties>
</file>