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7"/>
  </p:notesMasterIdLst>
  <p:handoutMasterIdLst>
    <p:handoutMasterId r:id="rId38"/>
  </p:handoutMasterIdLst>
  <p:sldIdLst>
    <p:sldId id="257" r:id="rId2"/>
    <p:sldId id="374" r:id="rId3"/>
    <p:sldId id="380" r:id="rId4"/>
    <p:sldId id="399" r:id="rId5"/>
    <p:sldId id="400" r:id="rId6"/>
    <p:sldId id="401" r:id="rId7"/>
    <p:sldId id="402" r:id="rId8"/>
    <p:sldId id="403" r:id="rId9"/>
    <p:sldId id="381" r:id="rId10"/>
    <p:sldId id="386" r:id="rId11"/>
    <p:sldId id="412" r:id="rId12"/>
    <p:sldId id="413" r:id="rId13"/>
    <p:sldId id="407" r:id="rId14"/>
    <p:sldId id="394" r:id="rId15"/>
    <p:sldId id="404" r:id="rId16"/>
    <p:sldId id="411" r:id="rId17"/>
    <p:sldId id="405" r:id="rId18"/>
    <p:sldId id="396" r:id="rId19"/>
    <p:sldId id="406" r:id="rId20"/>
    <p:sldId id="410" r:id="rId21"/>
    <p:sldId id="398" r:id="rId22"/>
    <p:sldId id="414" r:id="rId23"/>
    <p:sldId id="415" r:id="rId24"/>
    <p:sldId id="416" r:id="rId25"/>
    <p:sldId id="417" r:id="rId26"/>
    <p:sldId id="418" r:id="rId27"/>
    <p:sldId id="419" r:id="rId28"/>
    <p:sldId id="420" r:id="rId29"/>
    <p:sldId id="421" r:id="rId30"/>
    <p:sldId id="422" r:id="rId31"/>
    <p:sldId id="423" r:id="rId32"/>
    <p:sldId id="424" r:id="rId33"/>
    <p:sldId id="375" r:id="rId34"/>
    <p:sldId id="354" r:id="rId35"/>
    <p:sldId id="425" r:id="rId36"/>
  </p:sldIdLst>
  <p:sldSz cx="9144000" cy="6858000" type="screen4x3"/>
  <p:notesSz cx="6877050" cy="10001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36" autoAdjust="0"/>
    <p:restoredTop sz="94722" autoAdjust="0"/>
  </p:normalViewPr>
  <p:slideViewPr>
    <p:cSldViewPr>
      <p:cViewPr varScale="1">
        <p:scale>
          <a:sx n="57" d="100"/>
          <a:sy n="57" d="100"/>
        </p:scale>
        <p:origin x="-872" y="-64"/>
      </p:cViewPr>
      <p:guideLst>
        <p:guide orient="horz" pos="2160"/>
        <p:guide pos="2880"/>
      </p:guideLst>
    </p:cSldViewPr>
  </p:slideViewPr>
  <p:outlineViewPr>
    <p:cViewPr>
      <p:scale>
        <a:sx n="33" d="100"/>
        <a:sy n="33" d="100"/>
      </p:scale>
      <p:origin x="0" y="70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9738" cy="5000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95725" y="0"/>
            <a:ext cx="2979738" cy="500063"/>
          </a:xfrm>
          <a:prstGeom prst="rect">
            <a:avLst/>
          </a:prstGeom>
        </p:spPr>
        <p:txBody>
          <a:bodyPr vert="horz" lIns="91440" tIns="45720" rIns="91440" bIns="45720" rtlCol="0"/>
          <a:lstStyle>
            <a:lvl1pPr algn="r">
              <a:defRPr sz="1200"/>
            </a:lvl1pPr>
          </a:lstStyle>
          <a:p>
            <a:fld id="{3C54D388-D9B2-4CC9-AEEF-6356A36F095E}" type="datetimeFigureOut">
              <a:rPr lang="de-DE" smtClean="0"/>
              <a:pPr/>
              <a:t>17.11.2014</a:t>
            </a:fld>
            <a:endParaRPr lang="de-DE"/>
          </a:p>
        </p:txBody>
      </p:sp>
      <p:sp>
        <p:nvSpPr>
          <p:cNvPr id="4" name="Fußzeilenplatzhalter 3"/>
          <p:cNvSpPr>
            <a:spLocks noGrp="1"/>
          </p:cNvSpPr>
          <p:nvPr>
            <p:ph type="ftr" sz="quarter" idx="2"/>
          </p:nvPr>
        </p:nvSpPr>
        <p:spPr>
          <a:xfrm>
            <a:off x="0" y="9499600"/>
            <a:ext cx="2979738" cy="50006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95725" y="9499600"/>
            <a:ext cx="2979738" cy="500063"/>
          </a:xfrm>
          <a:prstGeom prst="rect">
            <a:avLst/>
          </a:prstGeom>
        </p:spPr>
        <p:txBody>
          <a:bodyPr vert="horz" lIns="91440" tIns="45720" rIns="91440" bIns="45720" rtlCol="0" anchor="b"/>
          <a:lstStyle>
            <a:lvl1pPr algn="r">
              <a:defRPr sz="1200"/>
            </a:lvl1pPr>
          </a:lstStyle>
          <a:p>
            <a:fld id="{41DF449B-82E6-41D9-BB9D-AC3D75C20D44}" type="slidenum">
              <a:rPr lang="de-DE" smtClean="0"/>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de-DE"/>
          </a:p>
        </p:txBody>
      </p:sp>
      <p:sp>
        <p:nvSpPr>
          <p:cNvPr id="3" name="Datumsplatzhalter 2"/>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40B9E0B2-6349-4318-BCA3-4C68B7753837}" type="datetimeFigureOut">
              <a:rPr lang="de-DE" smtClean="0"/>
              <a:pPr/>
              <a:t>17.11.2014</a:t>
            </a:fld>
            <a:endParaRPr lang="de-DE"/>
          </a:p>
        </p:txBody>
      </p:sp>
      <p:sp>
        <p:nvSpPr>
          <p:cNvPr id="4" name="Folienbildplatzhalt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endParaRPr lang="de-DE"/>
          </a:p>
        </p:txBody>
      </p:sp>
      <p:sp>
        <p:nvSpPr>
          <p:cNvPr id="5" name="Notizenplatzhalter 4"/>
          <p:cNvSpPr>
            <a:spLocks noGrp="1"/>
          </p:cNvSpPr>
          <p:nvPr>
            <p:ph type="body" sz="quarter" idx="3"/>
          </p:nvPr>
        </p:nvSpPr>
        <p:spPr>
          <a:xfrm>
            <a:off x="687705" y="4750594"/>
            <a:ext cx="5501640" cy="4500563"/>
          </a:xfrm>
          <a:prstGeom prst="rect">
            <a:avLst/>
          </a:prstGeom>
        </p:spPr>
        <p:txBody>
          <a:bodyPr vert="horz" lIns="96442" tIns="48221" rIns="96442" bIns="48221"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de-DE"/>
          </a:p>
        </p:txBody>
      </p:sp>
      <p:sp>
        <p:nvSpPr>
          <p:cNvPr id="7" name="Foliennummernplatzhalter 6"/>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A31BEFE6-EFEA-4A80-84D1-CAFB541CAC28}"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96995" y="10091540"/>
            <a:ext cx="2980055" cy="531316"/>
          </a:xfrm>
          <a:prstGeom prst="rect">
            <a:avLst/>
          </a:prstGeom>
          <a:noFill/>
          <a:ln>
            <a:noFill/>
          </a:ln>
        </p:spPr>
        <p:txBody>
          <a:bodyPr lIns="20127" tIns="0" rIns="20127" bIns="0" anchor="b" compatLnSpc="0"/>
          <a:lstStyle/>
          <a:p>
            <a:pPr algn="r" fontAlgn="auto" hangingPunct="0">
              <a:spcBef>
                <a:spcPts val="0"/>
              </a:spcBef>
              <a:spcAft>
                <a:spcPts val="0"/>
              </a:spcAft>
              <a:defRPr sz="1800" b="0" i="0" u="none" strike="noStrike" kern="0" cap="none" spc="0" baseline="0">
                <a:solidFill>
                  <a:srgbClr val="000000"/>
                </a:solidFill>
                <a:uFillTx/>
              </a:defRPr>
            </a:pPr>
            <a:fld id="{3D704DEF-D7CC-4E6F-A34A-CB673AF4B70E}" type="slidenum">
              <a:rPr lang="de-DE" sz="1100" i="1" kern="0">
                <a:solidFill>
                  <a:srgbClr val="000000"/>
                </a:solidFill>
                <a:latin typeface="Arial" pitchFamily="34"/>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34</a:t>
            </a:fld>
            <a:endParaRPr lang="de-DE" sz="1100" i="1" kern="0">
              <a:solidFill>
                <a:srgbClr val="000000"/>
              </a:solidFill>
              <a:latin typeface="Arial" pitchFamily="34"/>
              <a:ea typeface="Arial Unicode MS" pitchFamily="2"/>
              <a:cs typeface="Tahoma" pitchFamily="2"/>
            </a:endParaRPr>
          </a:p>
        </p:txBody>
      </p:sp>
      <p:sp>
        <p:nvSpPr>
          <p:cNvPr id="106499" name="Rectangle 2"/>
          <p:cNvSpPr>
            <a:spLocks noGrp="1" noRot="1" noChangeAspect="1" noTextEdit="1"/>
          </p:cNvSpPr>
          <p:nvPr>
            <p:ph type="sldImg"/>
          </p:nvPr>
        </p:nvSpPr>
        <p:spPr>
          <a:xfrm>
            <a:off x="790575" y="803275"/>
            <a:ext cx="5295900" cy="3971925"/>
          </a:xfrm>
          <a:solidFill>
            <a:srgbClr val="4F81BD"/>
          </a:solidFill>
          <a:ln w="25557">
            <a:solidFill>
              <a:srgbClr val="385D8A"/>
            </a:solidFill>
          </a:ln>
        </p:spPr>
      </p:sp>
      <p:sp>
        <p:nvSpPr>
          <p:cNvPr id="106500" name="Rectangle 3"/>
          <p:cNvSpPr txBox="1">
            <a:spLocks noGrp="1"/>
          </p:cNvSpPr>
          <p:nvPr>
            <p:ph type="body" sz="quarter" idx="1"/>
          </p:nvPr>
        </p:nvSpPr>
        <p:spPr bwMode="auto">
          <a:xfrm>
            <a:off x="916940" y="5044034"/>
            <a:ext cx="5043170" cy="4783583"/>
          </a:xfrm>
          <a:noFill/>
        </p:spPr>
        <p:txBody>
          <a:bodyPr lIns="97955" tIns="48982" rIns="97955" bIns="48982" numCol="1">
            <a:prstTxWarp prst="textNoShape">
              <a:avLst/>
            </a:prstTxWarp>
          </a:bodyPr>
          <a:lstStyle/>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96995" y="10091540"/>
            <a:ext cx="2980055" cy="531316"/>
          </a:xfrm>
          <a:prstGeom prst="rect">
            <a:avLst/>
          </a:prstGeom>
          <a:noFill/>
          <a:ln>
            <a:noFill/>
          </a:ln>
        </p:spPr>
        <p:txBody>
          <a:bodyPr lIns="20127" tIns="0" rIns="20127" bIns="0" anchor="b" compatLnSpc="0"/>
          <a:lstStyle/>
          <a:p>
            <a:pPr algn="r" fontAlgn="auto" hangingPunct="0">
              <a:spcBef>
                <a:spcPts val="0"/>
              </a:spcBef>
              <a:spcAft>
                <a:spcPts val="0"/>
              </a:spcAft>
              <a:defRPr sz="1800" b="0" i="0" u="none" strike="noStrike" kern="0" cap="none" spc="0" baseline="0">
                <a:solidFill>
                  <a:srgbClr val="000000"/>
                </a:solidFill>
                <a:uFillTx/>
              </a:defRPr>
            </a:pPr>
            <a:fld id="{3D704DEF-D7CC-4E6F-A34A-CB673AF4B70E}" type="slidenum">
              <a:rPr lang="de-DE" sz="1100" i="1" kern="0">
                <a:solidFill>
                  <a:srgbClr val="000000"/>
                </a:solidFill>
                <a:latin typeface="Arial" pitchFamily="34"/>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35</a:t>
            </a:fld>
            <a:endParaRPr lang="de-DE" sz="1100" i="1" kern="0">
              <a:solidFill>
                <a:srgbClr val="000000"/>
              </a:solidFill>
              <a:latin typeface="Arial" pitchFamily="34"/>
              <a:ea typeface="Arial Unicode MS" pitchFamily="2"/>
              <a:cs typeface="Tahoma" pitchFamily="2"/>
            </a:endParaRPr>
          </a:p>
        </p:txBody>
      </p:sp>
      <p:sp>
        <p:nvSpPr>
          <p:cNvPr id="106499" name="Rectangle 2"/>
          <p:cNvSpPr>
            <a:spLocks noGrp="1" noRot="1" noChangeAspect="1" noTextEdit="1"/>
          </p:cNvSpPr>
          <p:nvPr>
            <p:ph type="sldImg"/>
          </p:nvPr>
        </p:nvSpPr>
        <p:spPr>
          <a:xfrm>
            <a:off x="790575" y="803275"/>
            <a:ext cx="5295900" cy="3971925"/>
          </a:xfrm>
          <a:solidFill>
            <a:srgbClr val="4F81BD"/>
          </a:solidFill>
          <a:ln w="25557">
            <a:solidFill>
              <a:srgbClr val="385D8A"/>
            </a:solidFill>
          </a:ln>
        </p:spPr>
      </p:sp>
      <p:sp>
        <p:nvSpPr>
          <p:cNvPr id="106500" name="Rectangle 3"/>
          <p:cNvSpPr txBox="1">
            <a:spLocks noGrp="1"/>
          </p:cNvSpPr>
          <p:nvPr>
            <p:ph type="body" sz="quarter" idx="1"/>
          </p:nvPr>
        </p:nvSpPr>
        <p:spPr bwMode="auto">
          <a:xfrm>
            <a:off x="916940" y="5044034"/>
            <a:ext cx="5043170" cy="4783583"/>
          </a:xfrm>
          <a:noFill/>
        </p:spPr>
        <p:txBody>
          <a:bodyPr lIns="97955" tIns="48982" rIns="97955" bIns="48982" numCol="1">
            <a:prstTxWarp prst="textNoShape">
              <a:avLst/>
            </a:prstTxWarp>
          </a:bodyPr>
          <a:lstStyle/>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p:cNvSpPr txBox="1">
            <a:spLocks noGrp="1"/>
          </p:cNvSpPr>
          <p:nvPr>
            <p:ph type="title"/>
          </p:nvPr>
        </p:nvSpPr>
        <p:spPr>
          <a:xfrm>
            <a:off x="-179999" y="144722"/>
            <a:ext cx="7543800" cy="1295284"/>
          </a:xfrm>
        </p:spPr>
        <p:txBody>
          <a:bodyPr/>
          <a:lstStyle>
            <a:lvl1pPr>
              <a:defRPr lang="de-DE"/>
            </a:lvl1pPr>
          </a:lstStyle>
          <a:p>
            <a:pPr lvl="0"/>
            <a:r>
              <a:rPr lang="de-DE"/>
              <a:t>Titelmasterformat durch Klicken bearbeiten</a:t>
            </a:r>
          </a:p>
        </p:txBody>
      </p:sp>
      <p:sp>
        <p:nvSpPr>
          <p:cNvPr id="3" name="Inhaltsplatzhalter 2"/>
          <p:cNvSpPr txBox="1">
            <a:spLocks noGrp="1"/>
          </p:cNvSpPr>
          <p:nvPr>
            <p:ph type="title" idx="4294967295"/>
          </p:nvPr>
        </p:nvSpPr>
        <p:spPr>
          <a:xfrm>
            <a:off x="539998" y="1439997"/>
            <a:ext cx="8229600" cy="719998"/>
          </a:xfrm>
        </p:spPr>
        <p:txBody>
          <a:bodyPr anchor="t"/>
          <a:lstStyle>
            <a:lvl1pPr marL="343082" indent="-343082">
              <a:spcBef>
                <a:spcPts val="700"/>
              </a:spcBef>
              <a:buClr>
                <a:srgbClr val="330066"/>
              </a:buClr>
              <a:buSzPct val="70000"/>
              <a:buFont typeface="Wingdings" pitchFamily="2"/>
              <a:buChar char="l"/>
              <a:defRPr lang="de-DE" sz="3000" b="0">
                <a:solidFill>
                  <a:srgbClr val="000000"/>
                </a:solidFill>
              </a:defRPr>
            </a:lvl1pPr>
          </a:lstStyle>
          <a:p>
            <a:pPr lvl="0"/>
            <a:r>
              <a:rPr lang="de-DE"/>
              <a:t>Textmasterformate durch Klicken bearbeiten</a:t>
            </a:r>
            <a:br>
              <a:rPr lang="de-DE"/>
            </a:br>
            <a:r>
              <a:rPr lang="de-DE"/>
              <a:t>Zweite Ebene</a:t>
            </a:r>
            <a:br>
              <a:rPr lang="de-DE"/>
            </a:br>
            <a:r>
              <a:rPr lang="de-DE"/>
              <a:t>Dritte Ebene</a:t>
            </a:r>
            <a:br>
              <a:rPr lang="de-DE"/>
            </a:br>
            <a:r>
              <a:rPr lang="de-DE"/>
              <a:t>Vierte Ebene</a:t>
            </a:r>
            <a:br>
              <a:rPr lang="de-DE"/>
            </a:br>
            <a:r>
              <a:rPr lang="de-DE"/>
              <a:t>Fünfte Ebene</a:t>
            </a:r>
          </a:p>
        </p:txBody>
      </p:sp>
      <p:sp>
        <p:nvSpPr>
          <p:cNvPr id="4" name="Inhaltsplatzhalter 3"/>
          <p:cNvSpPr txBox="1">
            <a:spLocks noGrp="1"/>
          </p:cNvSpPr>
          <p:nvPr>
            <p:ph type="title" idx="4294967295"/>
          </p:nvPr>
        </p:nvSpPr>
        <p:spPr>
          <a:xfrm>
            <a:off x="539998" y="1439997"/>
            <a:ext cx="6479996" cy="3805915"/>
          </a:xfrm>
        </p:spPr>
        <p:txBody>
          <a:bodyPr lIns="0" tIns="0" rIns="0" bIns="0" anchor="t" anchorCtr="1"/>
          <a:lstStyle>
            <a:lvl1pPr algn="ctr" hangingPunct="0">
              <a:buNone/>
              <a:defRPr lang="de-DE" sz="4400" b="0" kern="1200">
                <a:cs typeface="Tahoma" pitchFamily="2"/>
              </a:defRPr>
            </a:lvl1pPr>
          </a:lstStyle>
          <a:p>
            <a:pPr lvl="0"/>
            <a:endParaRPr lang="de-DE"/>
          </a:p>
        </p:txBody>
      </p:sp>
      <p:sp>
        <p:nvSpPr>
          <p:cNvPr id="9" name="Inhaltsplatzhalter 8"/>
          <p:cNvSpPr txBox="1">
            <a:spLocks noGrp="1"/>
          </p:cNvSpPr>
          <p:nvPr>
            <p:ph idx="1"/>
          </p:nvPr>
        </p:nvSpPr>
        <p:spPr>
          <a:xfrm>
            <a:off x="457200" y="1604515"/>
            <a:ext cx="8229243" cy="4525923"/>
          </a:xfrm>
        </p:spPr>
        <p:txBody>
          <a:bodyPr lIns="0" tIns="0" rIns="0" bIns="0"/>
          <a:lstStyle>
            <a:lvl1pPr hangingPunct="0">
              <a:defRPr lang="de-DE"/>
            </a:lvl1pPr>
          </a:lstStyle>
          <a:p>
            <a:pPr lvl="0"/>
            <a:endParaRPr lang="de-DE"/>
          </a:p>
        </p:txBody>
      </p:sp>
      <p:sp>
        <p:nvSpPr>
          <p:cNvPr id="8" name="Foliennummernplatzhalter 4"/>
          <p:cNvSpPr txBox="1"/>
          <p:nvPr userDrawn="1"/>
        </p:nvSpPr>
        <p:spPr>
          <a:xfrm>
            <a:off x="8460432" y="6384925"/>
            <a:ext cx="622300" cy="473075"/>
          </a:xfrm>
          <a:prstGeom prst="rect">
            <a:avLst/>
          </a:prstGeom>
          <a:noFill/>
          <a:ln>
            <a:noFill/>
          </a:ln>
        </p:spPr>
        <p:txBody>
          <a:bodyPr lIns="0" tIns="0" rIns="0" bIns="0" compatLnSpc="0"/>
          <a:lstStyle/>
          <a:p>
            <a:pPr algn="r" fontAlgn="auto" hangingPunct="0">
              <a:spcBef>
                <a:spcPts val="0"/>
              </a:spcBef>
              <a:spcAft>
                <a:spcPts val="0"/>
              </a:spcAft>
              <a:defRPr sz="1800" b="0" i="0" u="none" strike="noStrike" kern="0" cap="none" spc="0" baseline="0">
                <a:solidFill>
                  <a:srgbClr val="000000"/>
                </a:solidFill>
                <a:uFillTx/>
              </a:defRPr>
            </a:pPr>
            <a:endParaRPr lang="de-DE" sz="1400" kern="0">
              <a:solidFill>
                <a:srgbClr val="000000"/>
              </a:solidFill>
              <a:latin typeface="Times New Roman" pitchFamily="18"/>
              <a:ea typeface="Arial Unicode MS" pitchFamily="2"/>
              <a:cs typeface="Tahoma" pitchFamily="2"/>
            </a:endParaRPr>
          </a:p>
          <a:p>
            <a:pPr algn="r" fontAlgn="auto" hangingPunct="0">
              <a:spcBef>
                <a:spcPts val="0"/>
              </a:spcBef>
              <a:spcAft>
                <a:spcPts val="0"/>
              </a:spcAft>
              <a:defRPr sz="1800" b="0" i="0" u="none" strike="noStrike" kern="0" cap="none" spc="0" baseline="0">
                <a:solidFill>
                  <a:srgbClr val="000000"/>
                </a:solidFill>
                <a:uFillTx/>
              </a:defRPr>
            </a:pPr>
            <a:fld id="{FB7B90B2-DC34-4E68-8936-D808C3A47442}" type="slidenum">
              <a:rPr lang="de-DE" sz="1400" kern="0">
                <a:solidFill>
                  <a:srgbClr val="000000"/>
                </a:solidFill>
                <a:latin typeface="Times New Roman" pitchFamily="18"/>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‹Nr.›</a:t>
            </a:fld>
            <a:endParaRPr lang="de-DE" sz="1400" kern="0">
              <a:solidFill>
                <a:srgbClr val="000000"/>
              </a:solidFill>
              <a:latin typeface="Times New Roman" pitchFamily="18"/>
              <a:ea typeface="Arial Unicode MS" pitchFamily="2"/>
              <a:cs typeface="Tahoma" pitchFamily="2"/>
            </a:endParaRPr>
          </a:p>
        </p:txBody>
      </p:sp>
    </p:spTree>
  </p:cSld>
  <p:clrMapOvr>
    <a:masterClrMapping/>
  </p:clrMapOvr>
  <p:transition/>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Nur Titel">
    <p:spTree>
      <p:nvGrpSpPr>
        <p:cNvPr id="1" name=""/>
        <p:cNvGrpSpPr/>
        <p:nvPr/>
      </p:nvGrpSpPr>
      <p:grpSpPr>
        <a:xfrm>
          <a:off x="0" y="0"/>
          <a:ext cx="0" cy="0"/>
          <a:chOff x="0" y="0"/>
          <a:chExt cx="0" cy="0"/>
        </a:xfrm>
      </p:grpSpPr>
      <p:sp>
        <p:nvSpPr>
          <p:cNvPr id="4" name="Textfeld 3"/>
          <p:cNvSpPr txBox="1"/>
          <p:nvPr/>
        </p:nvSpPr>
        <p:spPr>
          <a:xfrm>
            <a:off x="215900" y="6264275"/>
            <a:ext cx="8099425" cy="503238"/>
          </a:xfrm>
          <a:prstGeom prst="rect">
            <a:avLst/>
          </a:prstGeom>
          <a:noFill/>
          <a:ln>
            <a:noFill/>
          </a:ln>
        </p:spPr>
        <p:txBody>
          <a:bodyPr lIns="0" tIns="0" rIns="0" bIns="0" anchorCtr="1" compatLnSpc="0"/>
          <a:lstStyle/>
          <a:p>
            <a:pPr algn="ctr" fontAlgn="auto" hangingPunct="0">
              <a:spcBef>
                <a:spcPts val="0"/>
              </a:spcBef>
              <a:spcAft>
                <a:spcPts val="0"/>
              </a:spcAft>
              <a:defRPr sz="1800" b="0" i="0" u="none" strike="noStrike" kern="0" cap="none" spc="0" baseline="0">
                <a:solidFill>
                  <a:srgbClr val="000000"/>
                </a:solidFill>
                <a:uFillTx/>
              </a:defRPr>
            </a:pPr>
            <a:r>
              <a:rPr lang="de-DE" sz="2200" b="1" kern="0" dirty="0" err="1">
                <a:solidFill>
                  <a:srgbClr val="FFFFFF"/>
                </a:solidFill>
                <a:latin typeface="Calibri" pitchFamily="34"/>
                <a:ea typeface="Arial Unicode MS" pitchFamily="2"/>
                <a:cs typeface="Tahoma" pitchFamily="2"/>
              </a:rPr>
              <a:t>Towards</a:t>
            </a:r>
            <a:r>
              <a:rPr lang="de-DE" sz="2200" b="1" kern="0" dirty="0">
                <a:solidFill>
                  <a:srgbClr val="FFFFFF"/>
                </a:solidFill>
                <a:latin typeface="Calibri" pitchFamily="34"/>
                <a:ea typeface="Arial Unicode MS" pitchFamily="2"/>
                <a:cs typeface="Tahoma" pitchFamily="2"/>
              </a:rPr>
              <a:t> a </a:t>
            </a:r>
            <a:r>
              <a:rPr lang="de-DE" sz="2200" b="1" kern="0" dirty="0" err="1">
                <a:solidFill>
                  <a:srgbClr val="FFFFFF"/>
                </a:solidFill>
                <a:latin typeface="Calibri" pitchFamily="34"/>
                <a:ea typeface="Arial Unicode MS" pitchFamily="2"/>
                <a:cs typeface="Tahoma" pitchFamily="2"/>
              </a:rPr>
              <a:t>commons-based</a:t>
            </a:r>
            <a:r>
              <a:rPr lang="de-DE" sz="2200" b="1" kern="0" dirty="0">
                <a:solidFill>
                  <a:srgbClr val="FFFFFF"/>
                </a:solidFill>
                <a:latin typeface="Calibri" pitchFamily="34"/>
                <a:ea typeface="Arial Unicode MS" pitchFamily="2"/>
                <a:cs typeface="Tahoma" pitchFamily="2"/>
              </a:rPr>
              <a:t> copyright</a:t>
            </a:r>
            <a:r>
              <a:rPr lang="de-DE" sz="2200" b="1" kern="0" dirty="0">
                <a:solidFill>
                  <a:srgbClr val="FFFFFF"/>
                </a:solidFill>
                <a:latin typeface="Calibri" pitchFamily="34"/>
                <a:ea typeface="Arial Unicode MS" pitchFamily="2"/>
                <a:cs typeface="Arial" pitchFamily="2"/>
              </a:rPr>
              <a:t>– </a:t>
            </a:r>
            <a:r>
              <a:rPr lang="de-DE" sz="2200" b="1" kern="0" dirty="0" err="1">
                <a:solidFill>
                  <a:srgbClr val="FFFFFF"/>
                </a:solidFill>
                <a:latin typeface="Calibri" pitchFamily="34"/>
                <a:ea typeface="Arial Unicode MS" pitchFamily="2"/>
                <a:cs typeface="Arial" pitchFamily="2"/>
              </a:rPr>
              <a:t>IFLA</a:t>
            </a:r>
            <a:r>
              <a:rPr lang="de-DE" sz="2200" b="1" kern="0" dirty="0">
                <a:solidFill>
                  <a:srgbClr val="FFFFFF"/>
                </a:solidFill>
                <a:latin typeface="Calibri" pitchFamily="34"/>
                <a:ea typeface="Arial Unicode MS" pitchFamily="2"/>
                <a:cs typeface="Arial" pitchFamily="2"/>
              </a:rPr>
              <a:t> 08/2010</a:t>
            </a:r>
          </a:p>
        </p:txBody>
      </p:sp>
      <p:sp>
        <p:nvSpPr>
          <p:cNvPr id="2" name="Titel 1"/>
          <p:cNvSpPr txBox="1">
            <a:spLocks noGrp="1"/>
          </p:cNvSpPr>
          <p:nvPr>
            <p:ph type="title"/>
          </p:nvPr>
        </p:nvSpPr>
        <p:spPr>
          <a:xfrm>
            <a:off x="313200" y="122401"/>
            <a:ext cx="7543800" cy="1295284"/>
          </a:xfrm>
        </p:spPr>
        <p:txBody>
          <a:bodyPr/>
          <a:lstStyle>
            <a:lvl1pPr>
              <a:defRPr lang="de-DE"/>
            </a:lvl1pPr>
          </a:lstStyle>
          <a:p>
            <a:pPr lvl="0"/>
            <a:r>
              <a:rPr lang="de-DE"/>
              <a:t>Titelmasterformat durch Klicken bearbeiten</a:t>
            </a:r>
          </a:p>
        </p:txBody>
      </p:sp>
      <p:sp>
        <p:nvSpPr>
          <p:cNvPr id="7" name="Textplatzhalter 6"/>
          <p:cNvSpPr txBox="1">
            <a:spLocks noGrp="1"/>
          </p:cNvSpPr>
          <p:nvPr>
            <p:ph type="body" idx="4294967295"/>
          </p:nvPr>
        </p:nvSpPr>
        <p:spPr>
          <a:xfrm>
            <a:off x="457200" y="1604515"/>
            <a:ext cx="8229243" cy="4525923"/>
          </a:xfrm>
        </p:spPr>
        <p:txBody>
          <a:bodyPr lIns="0" tIns="0" rIns="0" bIns="0"/>
          <a:lstStyle>
            <a:lvl1pPr hangingPunct="0">
              <a:buNone/>
              <a:defRPr lang="de-DE"/>
            </a:lvl1pPr>
          </a:lstStyle>
          <a:p>
            <a:pPr lvl="0"/>
            <a:endParaRPr lang="de-DE"/>
          </a:p>
        </p:txBody>
      </p:sp>
      <p:sp>
        <p:nvSpPr>
          <p:cNvPr id="6" name="Datumsplatzhalter 2"/>
          <p:cNvSpPr txBox="1">
            <a:spLocks noGrp="1"/>
          </p:cNvSpPr>
          <p:nvPr>
            <p:ph type="dt" sz="half" idx="10"/>
          </p:nvPr>
        </p:nvSpPr>
        <p:spPr>
          <a:xfrm>
            <a:off x="457200" y="6248400"/>
            <a:ext cx="2133600" cy="457200"/>
          </a:xfrm>
          <a:prstGeom prst="rect">
            <a:avLst/>
          </a:prstGeom>
        </p:spPr>
        <p:txBody>
          <a:bodyPr/>
          <a:lstStyle>
            <a:lvl1pPr>
              <a:defRPr/>
            </a:lvl1pPr>
          </a:lstStyle>
          <a:p>
            <a:pPr>
              <a:defRPr/>
            </a:pPr>
            <a:endParaRPr/>
          </a:p>
        </p:txBody>
      </p:sp>
      <p:sp>
        <p:nvSpPr>
          <p:cNvPr id="8" name="Fußzeilenplatzhalter 3"/>
          <p:cNvSpPr txBox="1">
            <a:spLocks noGrp="1"/>
          </p:cNvSpPr>
          <p:nvPr>
            <p:ph type="ftr" sz="quarter" idx="11"/>
          </p:nvPr>
        </p:nvSpPr>
        <p:spPr>
          <a:xfrm>
            <a:off x="3124200" y="6248400"/>
            <a:ext cx="2895600" cy="457200"/>
          </a:xfrm>
          <a:prstGeom prst="rect">
            <a:avLst/>
          </a:prstGeom>
        </p:spPr>
        <p:txBody>
          <a:bodyPr/>
          <a:lstStyle>
            <a:lvl1pPr>
              <a:defRPr/>
            </a:lvl1pPr>
          </a:lstStyle>
          <a:p>
            <a:pPr>
              <a:defRPr/>
            </a:pPr>
            <a:endParaRPr/>
          </a:p>
        </p:txBody>
      </p:sp>
      <p:sp>
        <p:nvSpPr>
          <p:cNvPr id="9" name="Foliennummernplatzhalter 4"/>
          <p:cNvSpPr txBox="1">
            <a:spLocks noGrp="1"/>
          </p:cNvSpPr>
          <p:nvPr>
            <p:ph type="sldNum" sz="quarter" idx="12"/>
          </p:nvPr>
        </p:nvSpPr>
        <p:spPr>
          <a:xfrm>
            <a:off x="6553200" y="6248400"/>
            <a:ext cx="2133600" cy="457200"/>
          </a:xfrm>
          <a:prstGeom prst="rect">
            <a:avLst/>
          </a:prstGeom>
        </p:spPr>
        <p:txBody>
          <a:bodyPr/>
          <a:lstStyle>
            <a:lvl1pPr>
              <a:defRPr/>
            </a:lvl1pPr>
          </a:lstStyle>
          <a:p>
            <a:pPr>
              <a:defRPr/>
            </a:pPr>
            <a:fld id="{5781AFB8-79D7-4DF3-9527-D589F491934B}" type="slidenum">
              <a:rPr/>
              <a:pPr>
                <a:defRPr/>
              </a:pPr>
              <a:t>‹Nr.›</a:t>
            </a:fld>
            <a:endParaRPr/>
          </a:p>
        </p:txBody>
      </p:sp>
      <p:sp>
        <p:nvSpPr>
          <p:cNvPr id="11" name="Foliennummernplatzhalter 4"/>
          <p:cNvSpPr txBox="1">
            <a:spLocks/>
          </p:cNvSpPr>
          <p:nvPr userDrawn="1"/>
        </p:nvSpPr>
        <p:spPr>
          <a:xfrm>
            <a:off x="8748464" y="6506740"/>
            <a:ext cx="395536" cy="351260"/>
          </a:xfrm>
          <a:prstGeom prst="rect">
            <a:avLst/>
          </a:prstGeom>
        </p:spPr>
        <p:txBody>
          <a:bodyPr lIns="0" tIns="0" rIns="0" bIns="0"/>
          <a:lstStyle>
            <a:lvl1pPr hangingPunct="0">
              <a:defRPr lang="de-DE" sz="1400">
                <a:latin typeface="Times New Roman" pitchFamily="18"/>
                <a:cs typeface="Tahoma" pitchFamily="2"/>
              </a:defRPr>
            </a:lvl1pPr>
            <a:lvl2pPr marL="0" marR="0" lvl="0" indent="0" algn="r" defTabSz="914400" rtl="0" fontAlgn="auto" hangingPunct="0">
              <a:lnSpc>
                <a:spcPct val="100000"/>
              </a:lnSpc>
              <a:spcBef>
                <a:spcPts val="0"/>
              </a:spcBef>
              <a:spcAft>
                <a:spcPts val="0"/>
              </a:spcAft>
              <a:buNone/>
              <a:tabLst/>
              <a:defRPr lang="de-DE" sz="1400" b="0" i="0" u="none" strike="noStrike" kern="1200" cap="none" spc="0" baseline="0">
                <a:solidFill>
                  <a:srgbClr val="000000"/>
                </a:solidFill>
                <a:uFillTx/>
                <a:latin typeface="Times New Roman" pitchFamily="18"/>
                <a:ea typeface="Arial Unicode MS" pitchFamily="2"/>
                <a:cs typeface="Tahoma" pitchFamily="2"/>
              </a:defRPr>
            </a:lvl2pPr>
          </a:lstStyle>
          <a:p>
            <a:pPr marL="0" marR="0" lvl="0" indent="0" algn="l" defTabSz="914400" rtl="0" eaLnBrk="1" fontAlgn="base" latinLnBrk="0" hangingPunct="0">
              <a:lnSpc>
                <a:spcPct val="100000"/>
              </a:lnSpc>
              <a:spcBef>
                <a:spcPct val="0"/>
              </a:spcBef>
              <a:spcAft>
                <a:spcPct val="0"/>
              </a:spcAft>
              <a:buClrTx/>
              <a:buSzTx/>
              <a:buFontTx/>
              <a:buNone/>
              <a:tabLst/>
              <a:defRPr/>
            </a:pPr>
            <a:fld id="{C66621D2-31D1-4367-B584-32C6DB17A6B9}" type="slidenum">
              <a:rPr kumimoji="0" lang="de-DE" sz="1400" b="0" i="0" u="none" strike="noStrike" kern="1200" cap="none" spc="0" normalizeH="0" baseline="0" noProof="0" smtClean="0">
                <a:ln>
                  <a:noFill/>
                </a:ln>
                <a:solidFill>
                  <a:schemeClr val="tx1"/>
                </a:solidFill>
                <a:effectLst/>
                <a:uLnTx/>
                <a:uFillTx/>
                <a:latin typeface="Times New Roman" pitchFamily="18"/>
                <a:ea typeface="+mn-ea"/>
                <a:cs typeface="Tahoma" pitchFamily="2"/>
              </a:rPr>
              <a:pPr marL="0" marR="0" lvl="0" indent="0" algn="l" defTabSz="914400" rtl="0" eaLnBrk="1" fontAlgn="base" latinLnBrk="0" hangingPunct="0">
                <a:lnSpc>
                  <a:spcPct val="100000"/>
                </a:lnSpc>
                <a:spcBef>
                  <a:spcPct val="0"/>
                </a:spcBef>
                <a:spcAft>
                  <a:spcPct val="0"/>
                </a:spcAft>
                <a:buClrTx/>
                <a:buSzTx/>
                <a:buFontTx/>
                <a:buNone/>
                <a:tabLst/>
                <a:defRPr/>
              </a:pPr>
              <a:t>‹Nr.›</a:t>
            </a:fld>
            <a:endParaRPr kumimoji="0" lang="de-DE" sz="1400" b="0" i="0" u="none" strike="noStrike" kern="1200" cap="none" spc="0" normalizeH="0" baseline="0" noProof="0">
              <a:ln>
                <a:noFill/>
              </a:ln>
              <a:solidFill>
                <a:schemeClr val="tx1"/>
              </a:solidFill>
              <a:effectLst/>
              <a:uLnTx/>
              <a:uFillTx/>
              <a:latin typeface="Times New Roman" pitchFamily="18"/>
              <a:ea typeface="+mn-ea"/>
              <a:cs typeface="Tahoma" pitchFamily="2"/>
            </a:endParaRPr>
          </a:p>
        </p:txBody>
      </p:sp>
      <p:sp>
        <p:nvSpPr>
          <p:cNvPr id="12" name="Textfeld 11"/>
          <p:cNvSpPr txBox="1"/>
          <p:nvPr userDrawn="1"/>
        </p:nvSpPr>
        <p:spPr>
          <a:xfrm>
            <a:off x="0" y="6641976"/>
            <a:ext cx="8748464" cy="216024"/>
          </a:xfrm>
          <a:prstGeom prst="rect">
            <a:avLst/>
          </a:prstGeom>
          <a:solidFill>
            <a:srgbClr val="333366"/>
          </a:solidFill>
          <a:ln>
            <a:noFill/>
          </a:ln>
        </p:spPr>
        <p:txBody>
          <a:bodyPr lIns="0" tIns="0" rIns="0" bIns="0" anchorCtr="1" compatLnSpc="0"/>
          <a:lstStyle/>
          <a:p>
            <a:pPr algn="ctr" eaLnBrk="1" hangingPunct="1">
              <a:buNone/>
            </a:pPr>
            <a:r>
              <a:rPr lang="de-DE" sz="1400" kern="1200" smtClean="0">
                <a:solidFill>
                  <a:schemeClr val="bg1"/>
                </a:solidFill>
                <a:latin typeface="+mn-lt"/>
                <a:ea typeface="+mn-ea"/>
                <a:cs typeface="+mn-cs"/>
              </a:rPr>
              <a:t>Wissensökologie und Wissensökonomie müssen kein Widerspruch sein - ODOK 2012 – FH Wels 12.9.2012</a:t>
            </a:r>
            <a:endParaRPr lang="de-DE" sz="1400" kern="1200">
              <a:solidFill>
                <a:schemeClr val="bg1"/>
              </a:solidFill>
              <a:latin typeface="+mn-lt"/>
              <a:ea typeface="+mn-ea"/>
              <a:cs typeface="+mn-cs"/>
            </a:endParaRPr>
          </a:p>
        </p:txBody>
      </p:sp>
    </p:spTree>
  </p:cSld>
  <p:clrMapOvr>
    <a:masterClrMapping/>
  </p:clrMapOvr>
  <p:transition/>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F76760A-2AA9-43B6-8740-68A50030F216}" type="datetimeFigureOut">
              <a:rPr lang="de-DE" smtClean="0"/>
              <a:pPr/>
              <a:t>17.11.2014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6760A-2AA9-43B6-8740-68A50030F216}" type="datetimeFigureOut">
              <a:rPr lang="de-DE" smtClean="0"/>
              <a:pPr/>
              <a:t>17.11.2014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645BC-8F41-49BC-81AF-B015B29A90EE}"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slide" Target="slide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slide" Target="slide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Grp="1"/>
          </p:cNvSpPr>
          <p:nvPr>
            <p:ph type="title"/>
          </p:nvPr>
        </p:nvSpPr>
        <p:spPr>
          <a:xfrm>
            <a:off x="1475656" y="4149080"/>
            <a:ext cx="6840760" cy="1440160"/>
          </a:xfrm>
          <a:solidFill>
            <a:schemeClr val="tx2">
              <a:lumMod val="20000"/>
              <a:lumOff val="80000"/>
            </a:schemeClr>
          </a:solidFill>
        </p:spPr>
        <p:txBody>
          <a:bodyPr anchor="ctr" anchorCtr="1">
            <a:noAutofit/>
          </a:bodyPr>
          <a:lstStyle/>
          <a:p>
            <a:pPr>
              <a:spcBef>
                <a:spcPts val="500"/>
              </a:spcBef>
            </a:pP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r>
              <a:rPr lang="de-DE" sz="2000" b="1" dirty="0" smtClean="0">
                <a:latin typeface="+mn-lt"/>
                <a:ea typeface="Arial Unicode MS" pitchFamily="34" charset="-128"/>
                <a:cs typeface="Arial" pitchFamily="34" charset="0"/>
              </a:rPr>
              <a:t/>
            </a:r>
            <a:br>
              <a:rPr lang="de-DE" sz="2000" b="1" dirty="0" smtClean="0">
                <a:latin typeface="+mn-lt"/>
                <a:ea typeface="Arial Unicode MS" pitchFamily="34" charset="-128"/>
                <a:cs typeface="Arial" pitchFamily="34" charset="0"/>
              </a:rPr>
            </a:br>
            <a:r>
              <a:rPr lang="de-DE" sz="2800" dirty="0" smtClean="0">
                <a:latin typeface="+mn-lt"/>
              </a:rPr>
              <a:t>Rainer Kuhlen</a:t>
            </a:r>
            <a:br>
              <a:rPr lang="de-DE" sz="2800" dirty="0" smtClean="0">
                <a:latin typeface="+mn-lt"/>
              </a:rPr>
            </a:br>
            <a:r>
              <a:rPr lang="de-DE" sz="1800" dirty="0" smtClean="0">
                <a:latin typeface="+mn-lt"/>
              </a:rPr>
              <a:t>Sprecher des Aktionsbündnisses Urheberrecht für Bildung und Wissenschaft </a:t>
            </a:r>
            <a:br>
              <a:rPr lang="de-DE" sz="1800" dirty="0" smtClean="0">
                <a:latin typeface="+mn-lt"/>
              </a:rPr>
            </a:br>
            <a:r>
              <a:rPr lang="de-DE" sz="1800" dirty="0" smtClean="0">
                <a:latin typeface="+mn-lt"/>
              </a:rPr>
              <a:t>www.kuhlen.name</a:t>
            </a:r>
            <a:r>
              <a:rPr sz="1800" b="1" dirty="0" smtClean="0">
                <a:latin typeface="+mn-lt"/>
                <a:ea typeface="Arial Unicode MS" pitchFamily="34" charset="-128"/>
                <a:cs typeface="Arial" pitchFamily="34" charset="0"/>
              </a:rPr>
              <a:t/>
            </a:r>
            <a:br>
              <a:rPr sz="1800" b="1" dirty="0" smtClean="0">
                <a:latin typeface="+mn-lt"/>
                <a:ea typeface="Arial Unicode MS" pitchFamily="34" charset="-128"/>
                <a:cs typeface="Arial" pitchFamily="34" charset="0"/>
              </a:rPr>
            </a:b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endParaRPr sz="2000" b="1" dirty="0" smtClean="0">
              <a:latin typeface="+mn-lt"/>
              <a:ea typeface="Arial Unicode MS" pitchFamily="34" charset="-128"/>
              <a:cs typeface="Arial" pitchFamily="34" charset="0"/>
            </a:endParaRPr>
          </a:p>
        </p:txBody>
      </p:sp>
      <p:pic>
        <p:nvPicPr>
          <p:cNvPr id="1028" name="Picture 4"/>
          <p:cNvPicPr>
            <a:picLocks noChangeAspect="1" noChangeArrowheads="1"/>
          </p:cNvPicPr>
          <p:nvPr/>
        </p:nvPicPr>
        <p:blipFill>
          <a:blip r:embed="rId3" cstate="print"/>
          <a:srcRect/>
          <a:stretch>
            <a:fillRect/>
          </a:stretch>
        </p:blipFill>
        <p:spPr bwMode="auto">
          <a:xfrm>
            <a:off x="61410" y="3068960"/>
            <a:ext cx="1630270" cy="2108043"/>
          </a:xfrm>
          <a:prstGeom prst="rect">
            <a:avLst/>
          </a:prstGeom>
          <a:noFill/>
          <a:ln w="9525">
            <a:noFill/>
            <a:miter lim="800000"/>
            <a:headEnd/>
            <a:tailEnd/>
          </a:ln>
        </p:spPr>
      </p:pic>
      <p:sp>
        <p:nvSpPr>
          <p:cNvPr id="8" name="Rechteck 7"/>
          <p:cNvSpPr/>
          <p:nvPr/>
        </p:nvSpPr>
        <p:spPr>
          <a:xfrm>
            <a:off x="8676456" y="6525344"/>
            <a:ext cx="467544"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utoShape 6">
            <a:hlinkClick r:id="rId4" action="ppaction://hlinksldjump"/>
          </p:cNvPr>
          <p:cNvSpPr>
            <a:spLocks/>
          </p:cNvSpPr>
          <p:nvPr/>
        </p:nvSpPr>
        <p:spPr bwMode="auto">
          <a:xfrm flipH="1">
            <a:off x="8028384" y="6264430"/>
            <a:ext cx="945704" cy="593570"/>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wrap="square" lIns="18004" tIns="10799" rIns="18004" bIns="10799" anchor="ctr" anchorCtr="1">
            <a:spAutoFit/>
          </a:bodyPr>
          <a:lstStyle/>
          <a:p>
            <a:endParaRPr lang="de-DE" dirty="0"/>
          </a:p>
        </p:txBody>
      </p:sp>
      <p:pic>
        <p:nvPicPr>
          <p:cNvPr id="1026" name="Picture 2"/>
          <p:cNvPicPr>
            <a:picLocks noChangeAspect="1" noChangeArrowheads="1"/>
          </p:cNvPicPr>
          <p:nvPr/>
        </p:nvPicPr>
        <p:blipFill>
          <a:blip r:embed="rId5" cstate="print"/>
          <a:srcRect/>
          <a:stretch>
            <a:fillRect/>
          </a:stretch>
        </p:blipFill>
        <p:spPr bwMode="auto">
          <a:xfrm>
            <a:off x="0" y="188640"/>
            <a:ext cx="9144000" cy="1155700"/>
          </a:xfrm>
          <a:prstGeom prst="rect">
            <a:avLst/>
          </a:prstGeom>
          <a:noFill/>
          <a:ln w="9525">
            <a:noFill/>
            <a:miter lim="800000"/>
            <a:headEnd/>
            <a:tailEnd/>
          </a:ln>
        </p:spPr>
      </p:pic>
      <p:sp>
        <p:nvSpPr>
          <p:cNvPr id="11" name="Rectangle 2"/>
          <p:cNvSpPr txBox="1">
            <a:spLocks noGrp="1"/>
          </p:cNvSpPr>
          <p:nvPr>
            <p:ph type="title"/>
          </p:nvPr>
        </p:nvSpPr>
        <p:spPr>
          <a:xfrm>
            <a:off x="1259632" y="1268760"/>
            <a:ext cx="6840760" cy="1728192"/>
          </a:xfrm>
          <a:solidFill>
            <a:schemeClr val="tx2">
              <a:lumMod val="20000"/>
              <a:lumOff val="80000"/>
            </a:schemeClr>
          </a:solidFill>
        </p:spPr>
        <p:txBody>
          <a:bodyPr anchor="ctr" anchorCtr="1">
            <a:noAutofit/>
          </a:bodyPr>
          <a:lstStyle/>
          <a:p>
            <a:pPr>
              <a:spcBef>
                <a:spcPts val="500"/>
              </a:spcBef>
            </a:pP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r>
              <a:rPr lang="de-DE" sz="2000" b="1" dirty="0" smtClean="0">
                <a:latin typeface="+mn-lt"/>
                <a:ea typeface="Arial Unicode MS" pitchFamily="34" charset="-128"/>
                <a:cs typeface="Arial" pitchFamily="34" charset="0"/>
              </a:rPr>
              <a:t/>
            </a:r>
            <a:br>
              <a:rPr lang="de-DE" sz="2000" b="1" dirty="0" smtClean="0">
                <a:latin typeface="+mn-lt"/>
                <a:ea typeface="Arial Unicode MS" pitchFamily="34" charset="-128"/>
                <a:cs typeface="Arial" pitchFamily="34" charset="0"/>
              </a:rPr>
            </a:br>
            <a:r>
              <a:rPr lang="de-DE" sz="2000" b="1" dirty="0" smtClean="0">
                <a:latin typeface="+mn-lt"/>
                <a:ea typeface="Arial Unicode MS" pitchFamily="34" charset="-128"/>
                <a:cs typeface="Arial" pitchFamily="34" charset="0"/>
              </a:rPr>
              <a:t/>
            </a:r>
            <a:br>
              <a:rPr lang="de-DE" sz="2000" b="1" dirty="0" smtClean="0">
                <a:latin typeface="+mn-lt"/>
                <a:ea typeface="Arial Unicode MS" pitchFamily="34" charset="-128"/>
                <a:cs typeface="Arial" pitchFamily="34" charset="0"/>
              </a:rPr>
            </a:br>
            <a:r>
              <a:rPr lang="de-DE" sz="2800" b="1" dirty="0" smtClean="0">
                <a:latin typeface="+mn-lt"/>
              </a:rPr>
              <a:t>Was fehlt im Urheberrecht? </a:t>
            </a:r>
            <a:br>
              <a:rPr lang="de-DE" sz="2800" b="1" dirty="0" smtClean="0">
                <a:latin typeface="+mn-lt"/>
              </a:rPr>
            </a:br>
            <a:r>
              <a:rPr lang="de-DE" sz="2800" b="1" dirty="0" smtClean="0">
                <a:latin typeface="+mn-lt"/>
              </a:rPr>
              <a:t>Einführung in die Aspekte einer allgemeinen und umfassenden Klausel für Bildung und Wissenschaft</a:t>
            </a:r>
            <a:br>
              <a:rPr lang="de-DE" sz="2800" b="1" dirty="0" smtClean="0">
                <a:latin typeface="+mn-lt"/>
              </a:rPr>
            </a:br>
            <a:r>
              <a:rPr sz="1800" b="1" dirty="0" smtClean="0">
                <a:latin typeface="+mn-lt"/>
                <a:ea typeface="Arial Unicode MS" pitchFamily="34" charset="-128"/>
                <a:cs typeface="Arial" pitchFamily="34" charset="0"/>
              </a:rPr>
              <a:t/>
            </a:r>
            <a:br>
              <a:rPr sz="1800" b="1" dirty="0" smtClean="0">
                <a:latin typeface="+mn-lt"/>
                <a:ea typeface="Arial Unicode MS" pitchFamily="34" charset="-128"/>
                <a:cs typeface="Arial" pitchFamily="34" charset="0"/>
              </a:rPr>
            </a:b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endParaRPr sz="2000" b="1" dirty="0" smtClean="0">
              <a:latin typeface="+mn-lt"/>
              <a:ea typeface="Arial Unicode MS" pitchFamily="34" charset="-128"/>
              <a:cs typeface="Arial" pitchFamily="34" charset="0"/>
            </a:endParaRPr>
          </a:p>
        </p:txBody>
      </p:sp>
      <p:sp>
        <p:nvSpPr>
          <p:cNvPr id="13" name="Rectangle 2"/>
          <p:cNvSpPr txBox="1">
            <a:spLocks noGrp="1"/>
          </p:cNvSpPr>
          <p:nvPr>
            <p:ph type="title" idx="4294967295"/>
          </p:nvPr>
        </p:nvSpPr>
        <p:spPr>
          <a:xfrm>
            <a:off x="1475656" y="5661248"/>
            <a:ext cx="6840760" cy="792088"/>
          </a:xfrm>
          <a:solidFill>
            <a:schemeClr val="tx2">
              <a:lumMod val="20000"/>
              <a:lumOff val="80000"/>
            </a:schemeClr>
          </a:solidFill>
        </p:spPr>
        <p:txBody>
          <a:bodyPr anchor="ctr" anchorCtr="1">
            <a:noAutofit/>
          </a:bodyPr>
          <a:lstStyle/>
          <a:p>
            <a:r>
              <a:rPr lang="de-DE" sz="1800" dirty="0" smtClean="0">
                <a:latin typeface="+mn-lt"/>
              </a:rPr>
              <a:t>17. und 18. November 2014</a:t>
            </a:r>
            <a:br>
              <a:rPr lang="de-DE" sz="1800" dirty="0" smtClean="0">
                <a:latin typeface="+mn-lt"/>
              </a:rPr>
            </a:br>
            <a:r>
              <a:rPr lang="de-DE" sz="1800" dirty="0" smtClean="0">
                <a:latin typeface="+mn-lt"/>
              </a:rPr>
              <a:t>in Räumen der Physikalisch-Technischen Bundesanstalt in Berlin</a:t>
            </a:r>
            <a:endParaRPr lang="de-DE" sz="1800" dirty="0" smtClean="0">
              <a:latin typeface="+mn-lt"/>
              <a:ea typeface="Arial Unicode MS" pitchFamily="34" charset="-128"/>
              <a:cs typeface="Arial" pitchFamily="34" charset="0"/>
            </a:endParaRPr>
          </a:p>
        </p:txBody>
      </p:sp>
      <p:sp>
        <p:nvSpPr>
          <p:cNvPr id="14" name="Rectangle 2"/>
          <p:cNvSpPr txBox="1">
            <a:spLocks noGrp="1"/>
          </p:cNvSpPr>
          <p:nvPr>
            <p:ph type="title" idx="4294967295"/>
          </p:nvPr>
        </p:nvSpPr>
        <p:spPr>
          <a:xfrm>
            <a:off x="1979712" y="3212976"/>
            <a:ext cx="6840760" cy="792088"/>
          </a:xfrm>
          <a:solidFill>
            <a:schemeClr val="tx2">
              <a:lumMod val="20000"/>
              <a:lumOff val="80000"/>
            </a:schemeClr>
          </a:solidFill>
        </p:spPr>
        <p:txBody>
          <a:bodyPr anchor="ctr" anchorCtr="1">
            <a:noAutofit/>
          </a:bodyPr>
          <a:lstStyle/>
          <a:p>
            <a:r>
              <a:rPr lang="de-DE" sz="3200" dirty="0" smtClean="0">
                <a:latin typeface="+mn-lt"/>
              </a:rPr>
              <a:t>„Nichts </a:t>
            </a:r>
            <a:r>
              <a:rPr lang="de-DE" sz="3200" dirty="0" err="1" smtClean="0">
                <a:latin typeface="+mn-lt"/>
              </a:rPr>
              <a:t>muss</a:t>
            </a:r>
            <a:r>
              <a:rPr lang="de-DE" sz="3200" dirty="0" smtClean="0">
                <a:latin typeface="+mn-lt"/>
              </a:rPr>
              <a:t> so bleiben wie es ist“</a:t>
            </a:r>
            <a:endParaRPr lang="de-DE" sz="3200" dirty="0" smtClean="0">
              <a:latin typeface="+mn-lt"/>
              <a:ea typeface="Arial Unicode MS" pitchFamily="34" charset="-128"/>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Ein Paradigmenwechsel über eine Bildungs- und Wissenschaftsschranke</a:t>
            </a:r>
            <a:endParaRPr lang="de-DE" sz="2400" b="1" dirty="0">
              <a:solidFill>
                <a:srgbClr val="002060"/>
              </a:solidFill>
            </a:endParaRPr>
          </a:p>
        </p:txBody>
      </p:sp>
      <p:sp>
        <p:nvSpPr>
          <p:cNvPr id="4" name="Textfeld 3"/>
          <p:cNvSpPr txBox="1"/>
          <p:nvPr/>
        </p:nvSpPr>
        <p:spPr>
          <a:xfrm>
            <a:off x="395536" y="980728"/>
            <a:ext cx="8352928" cy="5940088"/>
          </a:xfrm>
          <a:prstGeom prst="rect">
            <a:avLst/>
          </a:prstGeom>
          <a:noFill/>
        </p:spPr>
        <p:txBody>
          <a:bodyPr wrap="square" rtlCol="0">
            <a:spAutoFit/>
          </a:bodyPr>
          <a:lstStyle/>
          <a:p>
            <a:r>
              <a:rPr lang="de-DE" sz="2000" b="1" dirty="0" smtClean="0"/>
              <a:t>Bildungs- und Wissenschaftsklausel (Stand 28042014)</a:t>
            </a:r>
            <a:br>
              <a:rPr lang="de-DE" sz="2000" b="1" dirty="0" smtClean="0"/>
            </a:br>
            <a:r>
              <a:rPr lang="de-DE" sz="2000" dirty="0" smtClean="0"/>
              <a:t>(1) s1Zulässig ist die Vervielfältigung und öffentliche Zugänglichmachung eines veröffentlichten Werkes für nicht kommerzielle Zwecke a) wissenschaftlicher Forschung oder b) der Lehr- und Lernprozesse an Bildungseinrichtungen. </a:t>
            </a:r>
          </a:p>
          <a:p>
            <a:r>
              <a:rPr lang="de-DE" sz="2000" dirty="0" smtClean="0"/>
              <a:t>s2Satz 1 gilt auch für Zwecke der Bestandserhaltung durch Einrichtungen wie öffentlich finanzierte Bibliotheken, Archive, Dokumentationen und Museen. </a:t>
            </a:r>
          </a:p>
          <a:p>
            <a:r>
              <a:rPr lang="de-DE" sz="2000" dirty="0" smtClean="0"/>
              <a:t>s3Satz 1 gilt auch für die wissenschaftliche Forschung und Lehren und Lernen unterstützende Leistungen von in Satz 2 erwähnten Vermittlungsinstitutionen. </a:t>
            </a:r>
          </a:p>
          <a:p>
            <a:endParaRPr lang="de-DE" sz="2000" dirty="0" smtClean="0"/>
          </a:p>
          <a:p>
            <a:r>
              <a:rPr lang="de-DE" sz="2000" dirty="0" smtClean="0"/>
              <a:t>[ (2) Für Leistungen entsprechend Abs. 1, Satz 1 und Abs. 1, Satz 2 ist eine pauschale Vergütung vorzusehen, die zwischen den Trägern der Wissenschafts- und Bildungseinrichtungen, den Vertretungen der Rechteinhaber und den Verwertungsgesellschaften vertraglich zu vereinbaren sind. ]</a:t>
            </a:r>
          </a:p>
          <a:p>
            <a:endParaRPr lang="de-DE" sz="2000" dirty="0" smtClean="0"/>
          </a:p>
          <a:p>
            <a:r>
              <a:rPr lang="de-DE" sz="2000" dirty="0" smtClean="0"/>
              <a:t>(3) Vertragliche Regelungen, die Abs. 1 ausschließen oder </a:t>
            </a:r>
            <a:r>
              <a:rPr lang="de-DE" sz="2000" dirty="0" err="1" smtClean="0"/>
              <a:t>einschrä</a:t>
            </a:r>
            <a:r>
              <a:rPr lang="de-DE" sz="2000" dirty="0" smtClean="0"/>
              <a:t>  </a:t>
            </a:r>
            <a:r>
              <a:rPr lang="de-DE" sz="2000" dirty="0" err="1" smtClean="0"/>
              <a:t>nken</a:t>
            </a:r>
            <a:r>
              <a:rPr lang="de-DE" sz="2000" dirty="0" smtClean="0"/>
              <a:t>, sind unwirksam.</a:t>
            </a:r>
          </a:p>
          <a:p>
            <a:r>
              <a:rPr lang="de-DE" sz="2000" dirty="0" smtClean="0"/>
              <a:t>[(4) Mit Wirksamkeit der Klausel werden die Bildung und Wissenschaft betreffenden Regelungen der bestehenden Schranken wie §§ 52a., 52b 53a ausgesetzt. </a:t>
            </a:r>
            <a:r>
              <a:rPr lang="de-DE" sz="2000" smtClean="0"/>
              <a:t>]</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chemeClr val="tx1"/>
                </a:solidFill>
              </a:rPr>
              <a:t>A</a:t>
            </a:r>
            <a:r>
              <a:rPr lang="de-DE" sz="2400" b="1" dirty="0" smtClean="0">
                <a:solidFill>
                  <a:schemeClr val="tx1"/>
                </a:solidFill>
              </a:rPr>
              <a:t>llgemeine Bildungs- und Wissenschaftsschranke - § XX – Bildung und Wissenschaft</a:t>
            </a:r>
            <a:endParaRPr lang="de-DE" sz="2400" dirty="0" smtClean="0">
              <a:solidFill>
                <a:schemeClr val="tx1"/>
              </a:solidFill>
            </a:endParaRPr>
          </a:p>
        </p:txBody>
      </p:sp>
      <p:sp>
        <p:nvSpPr>
          <p:cNvPr id="4" name="Textfeld 3"/>
          <p:cNvSpPr txBox="1"/>
          <p:nvPr/>
        </p:nvSpPr>
        <p:spPr>
          <a:xfrm>
            <a:off x="395536" y="980728"/>
            <a:ext cx="8352928" cy="5509200"/>
          </a:xfrm>
          <a:prstGeom prst="rect">
            <a:avLst/>
          </a:prstGeom>
          <a:noFill/>
        </p:spPr>
        <p:txBody>
          <a:bodyPr wrap="square" rtlCol="0">
            <a:spAutoFit/>
          </a:bodyPr>
          <a:lstStyle/>
          <a:p>
            <a:r>
              <a:rPr lang="de-DE" sz="1600" dirty="0" smtClean="0"/>
              <a:t>(1) 1Zulässig ist die Vervielfältigung und öffentliche Zugänglichmachung eines veröffentlichten Werkes zur Veranschaulichung des Unterrichts an Bildungseinrichtungen oder für Zwecke der wissenschaftlichen Forschung, wenn und soweit die Nutzung in ihrem Umfang durch den jeweiligen</a:t>
            </a:r>
          </a:p>
          <a:p>
            <a:r>
              <a:rPr lang="de-DE" sz="1600" dirty="0" smtClean="0"/>
              <a:t>Zweck geboten ist und keinen kommerziellen Zwecken dient. 2Zulässig ist dies beispielsweise auch</a:t>
            </a:r>
          </a:p>
          <a:p>
            <a:r>
              <a:rPr lang="de-DE" sz="1600" dirty="0" smtClean="0"/>
              <a:t>	1. durch den Unterrichtenden zur Vor- und Nachbereitung des Unterrichts,</a:t>
            </a:r>
          </a:p>
          <a:p>
            <a:r>
              <a:rPr lang="de-DE" sz="1600" dirty="0" smtClean="0"/>
              <a:t>	2. für Prüfungen,</a:t>
            </a:r>
          </a:p>
          <a:p>
            <a:r>
              <a:rPr lang="de-DE" sz="1600" dirty="0" smtClean="0"/>
              <a:t>	3. als Element einer Sammlung, die Werke einer größeren Anzahl von Urhebern v	</a:t>
            </a:r>
            <a:r>
              <a:rPr lang="de-DE" sz="1600" dirty="0" err="1" smtClean="0"/>
              <a:t>ereinigt</a:t>
            </a:r>
            <a:r>
              <a:rPr lang="de-DE" sz="1600" dirty="0" smtClean="0"/>
              <a:t> und die nach ihrer Beschaffenheit nur zur Veranschaulichung des Unterrichts an 	Bildungseinrichtungen bestimmt ist,</a:t>
            </a:r>
          </a:p>
          <a:p>
            <a:r>
              <a:rPr lang="de-DE" sz="1600" dirty="0" smtClean="0"/>
              <a:t>	4. zur eigenen Unterrichtung über den Stand der wissenschaftlichen Forschung und</a:t>
            </a:r>
          </a:p>
          <a:p>
            <a:r>
              <a:rPr lang="de-DE" sz="1600" dirty="0" smtClean="0"/>
              <a:t>	5. zur automatisierten Analyse des Informationsgehalts auch ganzer, bereits in 	elektronischer Form befindlicher Werke, wenn die Vervielfältigung einen integralen und 	wesentlichen Teil des Verfahrens darstellt.</a:t>
            </a:r>
          </a:p>
          <a:p>
            <a:r>
              <a:rPr lang="de-DE" sz="1600" dirty="0" smtClean="0"/>
              <a:t>(2) 1Im Fall des Absatz 1 Satz 2 Nr. 3 ist auch die Verbreitung zulässig. 2Für die nach Absatz 1 Satz 2 Nr. 3 zulässigen Verwertungen gelten § 46 Absatz 3 und Absatz 5 entsprechend.</a:t>
            </a:r>
            <a:br>
              <a:rPr lang="de-DE" sz="1600" dirty="0" smtClean="0"/>
            </a:br>
            <a:r>
              <a:rPr lang="de-DE" sz="1600" dirty="0" smtClean="0"/>
              <a:t>(3) 1Zum Zweck der wissenschaftlichen Forschung ist auch die Vervielfältigung unveröffentlichter Werke zulässig. 2§§ 12 bis 14 bleiben unberührt.</a:t>
            </a:r>
            <a:br>
              <a:rPr lang="de-DE" sz="1600" dirty="0" smtClean="0"/>
            </a:br>
            <a:r>
              <a:rPr lang="de-DE" sz="1600" dirty="0" smtClean="0"/>
              <a:t>(4) 1Für die öffentliche Zugänglichmachung, die Vervielfältigung im Fall des Absatz 1 Satz 2 Nr. 3 und die Verbreitung gemäß Absatz 2 ist dem Urheber eine angemessene Vergütung zu zahlen. 2Der Anspruch kann nur durch eine Verwertungsgesellschaft geltend gemacht werden. 3§§ 54 bis 54h bleiben unberührt.</a:t>
            </a:r>
            <a:endParaRPr lang="de-DE"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chemeClr val="tx1"/>
                </a:solidFill>
              </a:rPr>
              <a:t>A</a:t>
            </a:r>
            <a:r>
              <a:rPr lang="de-DE" sz="2400" b="1" dirty="0" smtClean="0">
                <a:solidFill>
                  <a:schemeClr val="tx1"/>
                </a:solidFill>
              </a:rPr>
              <a:t>llgemeine Bildungs- und Wissenschaftsschranke - § </a:t>
            </a:r>
            <a:r>
              <a:rPr lang="de-DE" sz="2400" b="1" dirty="0" err="1" smtClean="0">
                <a:solidFill>
                  <a:schemeClr val="tx1"/>
                </a:solidFill>
              </a:rPr>
              <a:t>YY</a:t>
            </a:r>
            <a:r>
              <a:rPr lang="de-DE" sz="2400" b="1" dirty="0" smtClean="0">
                <a:solidFill>
                  <a:schemeClr val="tx1"/>
                </a:solidFill>
              </a:rPr>
              <a:t> </a:t>
            </a:r>
            <a:r>
              <a:rPr lang="en-US" sz="2400" b="1" dirty="0" err="1" smtClean="0">
                <a:solidFill>
                  <a:schemeClr val="tx1"/>
                </a:solidFill>
              </a:rPr>
              <a:t>Bibliotheken</a:t>
            </a:r>
            <a:r>
              <a:rPr lang="en-US" sz="2400" b="1" dirty="0" smtClean="0">
                <a:solidFill>
                  <a:schemeClr val="tx1"/>
                </a:solidFill>
              </a:rPr>
              <a:t>, </a:t>
            </a:r>
            <a:r>
              <a:rPr lang="en-US" sz="2400" b="1" dirty="0" err="1" smtClean="0">
                <a:solidFill>
                  <a:schemeClr val="tx1"/>
                </a:solidFill>
              </a:rPr>
              <a:t>Museen</a:t>
            </a:r>
            <a:r>
              <a:rPr lang="en-US" sz="2400" b="1" dirty="0" smtClean="0">
                <a:solidFill>
                  <a:schemeClr val="tx1"/>
                </a:solidFill>
              </a:rPr>
              <a:t> und Archive</a:t>
            </a:r>
            <a:endParaRPr lang="de-DE" sz="2400" b="1" dirty="0" smtClean="0">
              <a:solidFill>
                <a:schemeClr val="tx1"/>
              </a:solidFill>
            </a:endParaRPr>
          </a:p>
        </p:txBody>
      </p:sp>
      <p:sp>
        <p:nvSpPr>
          <p:cNvPr id="4" name="Textfeld 3"/>
          <p:cNvSpPr txBox="1"/>
          <p:nvPr/>
        </p:nvSpPr>
        <p:spPr>
          <a:xfrm>
            <a:off x="251520" y="764704"/>
            <a:ext cx="8496944" cy="6001643"/>
          </a:xfrm>
          <a:prstGeom prst="rect">
            <a:avLst/>
          </a:prstGeom>
          <a:noFill/>
        </p:spPr>
        <p:txBody>
          <a:bodyPr wrap="square" rtlCol="0">
            <a:spAutoFit/>
          </a:bodyPr>
          <a:lstStyle/>
          <a:p>
            <a:r>
              <a:rPr lang="de-DE" sz="1600" dirty="0" smtClean="0"/>
              <a:t>(1) Zulässig ist das Herstellen oder </a:t>
            </a:r>
            <a:r>
              <a:rPr lang="de-DE" sz="1600" dirty="0" err="1" smtClean="0"/>
              <a:t>Herstellenlassen</a:t>
            </a:r>
            <a:r>
              <a:rPr lang="de-DE" sz="1600" dirty="0" smtClean="0"/>
              <a:t> von Vervielfältigungsstücken durch öffentlich zugängliche Bibliotheken, Museen oder durch Archive, die keinen unmittelbaren oder mittelbaren kommerziellen Zweck </a:t>
            </a:r>
            <a:r>
              <a:rPr lang="en-US" sz="1600" dirty="0" err="1" smtClean="0"/>
              <a:t>verfolgen</a:t>
            </a:r>
            <a:r>
              <a:rPr lang="en-US" sz="1600" dirty="0" smtClean="0"/>
              <a:t>, </a:t>
            </a:r>
            <a:r>
              <a:rPr lang="en-US" sz="1600" dirty="0" err="1" smtClean="0"/>
              <a:t>zur</a:t>
            </a:r>
            <a:r>
              <a:rPr lang="en-US" sz="1600" dirty="0" smtClean="0"/>
              <a:t> </a:t>
            </a:r>
            <a:r>
              <a:rPr lang="en-US" sz="1600" dirty="0" err="1" smtClean="0"/>
              <a:t>Archivierung</a:t>
            </a:r>
            <a:endParaRPr lang="en-US" sz="1600" dirty="0" smtClean="0"/>
          </a:p>
          <a:p>
            <a:r>
              <a:rPr lang="de-DE" sz="1600" dirty="0" smtClean="0"/>
              <a:t>	1. von Werken aus ihrem eigenen Bestand,</a:t>
            </a:r>
          </a:p>
          <a:p>
            <a:r>
              <a:rPr lang="de-DE" sz="1600" dirty="0" smtClean="0"/>
              <a:t>	2. von öffentlich zugänglich gemachten Werken, die ohne vorherige Anmeldung 	unentgeltlich für jedermann zum vollautomatisierten Abruf bereitstehen, wenn und 	soweit die Vervielfältigung zu diesem Zweck geboten ist.</a:t>
            </a:r>
          </a:p>
          <a:p>
            <a:r>
              <a:rPr lang="de-DE" sz="1600" dirty="0" smtClean="0"/>
              <a:t>(2) Zulässig ist die Vervielfältigung und öffentliche Zugänglichmachung von veröffentlichten Werken aus dem eigenen Bestand durch die in Absatz 1 genannten Einrichtungen zur Zugänglichmachung für Zwecke der wissenschaftlichen Forschung und privater Studien an eigens dafür eingerichteten</a:t>
            </a:r>
          </a:p>
          <a:p>
            <a:r>
              <a:rPr lang="de-DE" sz="1600" dirty="0" smtClean="0"/>
              <a:t>elektronischen Terminals in ihren Räumlichkeiten, wenn die Nutzung durch </a:t>
            </a:r>
            <a:r>
              <a:rPr lang="en-US" sz="1600" dirty="0" smtClean="0"/>
              <a:t>die </a:t>
            </a:r>
            <a:r>
              <a:rPr lang="en-US" sz="1600" dirty="0" err="1" smtClean="0"/>
              <a:t>Einrichtungen</a:t>
            </a:r>
            <a:r>
              <a:rPr lang="en-US" sz="1600" dirty="0" smtClean="0"/>
              <a:t> </a:t>
            </a:r>
            <a:r>
              <a:rPr lang="en-US" sz="1600" dirty="0" err="1" smtClean="0"/>
              <a:t>geboten</a:t>
            </a:r>
            <a:r>
              <a:rPr lang="en-US" sz="1600" dirty="0" smtClean="0"/>
              <a:t> </a:t>
            </a:r>
            <a:r>
              <a:rPr lang="en-US" sz="1600" dirty="0" err="1" smtClean="0"/>
              <a:t>ist</a:t>
            </a:r>
            <a:r>
              <a:rPr lang="en-US" sz="1600" dirty="0" smtClean="0"/>
              <a:t>. </a:t>
            </a:r>
            <a:r>
              <a:rPr lang="de-DE" sz="1600" dirty="0" smtClean="0"/>
              <a:t>(3) Zulässig ist auf Einzelbestellung die Vervielfältigung und Übermittlung veröffentlichter Werke durch öffentlich zugängliche Bibliotheken</a:t>
            </a:r>
          </a:p>
          <a:p>
            <a:r>
              <a:rPr lang="de-DE" sz="1600" dirty="0" smtClean="0"/>
              <a:t>	1. im Wege des Post- und Faxversands, sofern die Nutzung durch den Besteller </a:t>
            </a:r>
            <a:r>
              <a:rPr lang="en-US" sz="1600" dirty="0" err="1" smtClean="0"/>
              <a:t>nach</a:t>
            </a:r>
            <a:r>
              <a:rPr lang="en-US" sz="1600" dirty="0" smtClean="0"/>
              <a:t> § 53 	</a:t>
            </a:r>
            <a:r>
              <a:rPr lang="en-US" sz="1600" dirty="0" err="1" smtClean="0"/>
              <a:t>zulässig</a:t>
            </a:r>
            <a:r>
              <a:rPr lang="en-US" sz="1600" dirty="0" smtClean="0"/>
              <a:t> </a:t>
            </a:r>
            <a:r>
              <a:rPr lang="en-US" sz="1600" dirty="0" err="1" smtClean="0"/>
              <a:t>ist</a:t>
            </a:r>
            <a:r>
              <a:rPr lang="en-US" sz="1600" dirty="0" smtClean="0"/>
              <a:t>,</a:t>
            </a:r>
          </a:p>
          <a:p>
            <a:r>
              <a:rPr lang="de-DE" sz="1600" dirty="0" smtClean="0"/>
              <a:t>	2. auch in sonstiger elektronischer Form, sofern die Nutzung durch den Besteller nach § 	53 zulässig ist und keinen kommerziellen Zwecken </a:t>
            </a:r>
            <a:r>
              <a:rPr lang="en-US" sz="1600" dirty="0" err="1" smtClean="0"/>
              <a:t>dient</a:t>
            </a:r>
            <a:r>
              <a:rPr lang="en-US" sz="1600" dirty="0" smtClean="0"/>
              <a:t>,</a:t>
            </a:r>
          </a:p>
          <a:p>
            <a:r>
              <a:rPr lang="de-DE" sz="1600" dirty="0" smtClean="0"/>
              <a:t>	3. auch in sonstiger elektronischer Form zur Veranschaulichung des Unterrichts oder für 	Zwecke der wissenschaftlichen Forschung, wenn dies </a:t>
            </a:r>
            <a:r>
              <a:rPr lang="en-US" sz="1600" dirty="0" err="1" smtClean="0"/>
              <a:t>keinen</a:t>
            </a:r>
            <a:r>
              <a:rPr lang="en-US" sz="1600" dirty="0" smtClean="0"/>
              <a:t> </a:t>
            </a:r>
            <a:r>
              <a:rPr lang="en-US" sz="1600" dirty="0" err="1" smtClean="0"/>
              <a:t>kommerziellen</a:t>
            </a:r>
            <a:r>
              <a:rPr lang="en-US" sz="1600" dirty="0" smtClean="0"/>
              <a:t> </a:t>
            </a:r>
            <a:r>
              <a:rPr lang="en-US" sz="1600" dirty="0" err="1" smtClean="0"/>
              <a:t>Zwecken</a:t>
            </a:r>
            <a:r>
              <a:rPr lang="en-US" sz="1600" dirty="0" smtClean="0"/>
              <a:t> 		</a:t>
            </a:r>
            <a:r>
              <a:rPr lang="en-US" sz="1600" dirty="0" err="1" smtClean="0"/>
              <a:t>dient</a:t>
            </a:r>
            <a:r>
              <a:rPr lang="en-US" sz="1600" dirty="0" smtClean="0"/>
              <a:t>, </a:t>
            </a:r>
            <a:r>
              <a:rPr lang="de-DE" sz="1600" dirty="0" smtClean="0"/>
              <a:t>wenn und soweit die Vervielfältigung in ihrem Umfang geboten ist.</a:t>
            </a:r>
          </a:p>
          <a:p>
            <a:r>
              <a:rPr lang="de-DE" sz="1600" dirty="0" smtClean="0"/>
              <a:t>(4) 1Für die Vervielfältigung und öffentliche Zugänglichmachung nach Absatz 2 sowie die Vervielfältigung und Übermittlung nach Absatz 3 ist dem Urheber eine angemessene Vergütung zu zahlen. 2Der Anspruch kann nur durch eine Verwertungsgesellschaft geltend gemacht werden. 3§§ 54 bis 54h </a:t>
            </a:r>
            <a:r>
              <a:rPr lang="en-US" sz="1600" dirty="0" err="1" smtClean="0"/>
              <a:t>bleiben</a:t>
            </a:r>
            <a:r>
              <a:rPr lang="en-US" sz="1600" dirty="0" smtClean="0"/>
              <a:t> </a:t>
            </a:r>
            <a:r>
              <a:rPr lang="en-US" sz="1600" dirty="0" err="1" smtClean="0"/>
              <a:t>unberührt</a:t>
            </a:r>
            <a:r>
              <a:rPr lang="en-US" sz="1600" dirty="0" smtClean="0"/>
              <a:t>.</a:t>
            </a:r>
            <a:r>
              <a:rPr lang="de-DE" sz="1600" dirty="0" smtClean="0"/>
              <a:t>.</a:t>
            </a:r>
            <a:endParaRPr lang="de-DE"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Vergleich - </a:t>
            </a:r>
            <a:r>
              <a:rPr lang="de-DE" sz="2400" b="1" dirty="0" err="1" smtClean="0">
                <a:solidFill>
                  <a:srgbClr val="002060"/>
                </a:solidFill>
              </a:rPr>
              <a:t>Durantaye</a:t>
            </a:r>
            <a:r>
              <a:rPr lang="de-DE" sz="2400" b="1" dirty="0" smtClean="0">
                <a:solidFill>
                  <a:srgbClr val="002060"/>
                </a:solidFill>
              </a:rPr>
              <a:t> - Aktionsbündnis</a:t>
            </a:r>
            <a:endParaRPr lang="de-DE" sz="2400" b="1" dirty="0">
              <a:solidFill>
                <a:srgbClr val="002060"/>
              </a:solidFill>
            </a:endParaRPr>
          </a:p>
        </p:txBody>
      </p:sp>
      <p:sp>
        <p:nvSpPr>
          <p:cNvPr id="4" name="Textfeld 3"/>
          <p:cNvSpPr txBox="1"/>
          <p:nvPr/>
        </p:nvSpPr>
        <p:spPr>
          <a:xfrm>
            <a:off x="323528" y="1052736"/>
            <a:ext cx="8568952" cy="1200329"/>
          </a:xfrm>
          <a:prstGeom prst="rect">
            <a:avLst/>
          </a:prstGeom>
          <a:noFill/>
        </p:spPr>
        <p:txBody>
          <a:bodyPr wrap="square" rtlCol="0">
            <a:spAutoFit/>
          </a:bodyPr>
          <a:lstStyle/>
          <a:p>
            <a:pPr algn="ctr"/>
            <a:r>
              <a:rPr lang="de-DE" sz="2400" dirty="0" smtClean="0"/>
              <a:t>Die Studie zur Bildungs- und Wissenschaftsschranke von de la </a:t>
            </a:r>
            <a:r>
              <a:rPr lang="de-DE" sz="2400" dirty="0" err="1" smtClean="0"/>
              <a:t>Durantaye</a:t>
            </a:r>
            <a:r>
              <a:rPr lang="de-DE" sz="2400" dirty="0" smtClean="0"/>
              <a:t> (2014) hat einen hohen Informations- und Argumentationswert.</a:t>
            </a:r>
            <a:endParaRPr lang="de-DE" sz="2000" dirty="0"/>
          </a:p>
        </p:txBody>
      </p:sp>
      <p:sp>
        <p:nvSpPr>
          <p:cNvPr id="5" name="Textfeld 4"/>
          <p:cNvSpPr txBox="1"/>
          <p:nvPr/>
        </p:nvSpPr>
        <p:spPr>
          <a:xfrm>
            <a:off x="251520" y="2492896"/>
            <a:ext cx="8568952" cy="2308324"/>
          </a:xfrm>
          <a:prstGeom prst="rect">
            <a:avLst/>
          </a:prstGeom>
          <a:noFill/>
        </p:spPr>
        <p:txBody>
          <a:bodyPr wrap="square" rtlCol="0">
            <a:spAutoFit/>
          </a:bodyPr>
          <a:lstStyle/>
          <a:p>
            <a:pPr algn="ctr"/>
            <a:r>
              <a:rPr lang="de-DE" sz="2400" dirty="0" smtClean="0"/>
              <a:t>Der in der </a:t>
            </a:r>
            <a:r>
              <a:rPr lang="de-DE" sz="2400" dirty="0" err="1" smtClean="0"/>
              <a:t>Durantaye</a:t>
            </a:r>
            <a:r>
              <a:rPr lang="de-DE" sz="2400" dirty="0" smtClean="0"/>
              <a:t>-Studie angegebene Entwurf einer Bildungs- und Wissenschaftsschranke scheint nahe am Vorschlag des Aktionsbündnisses zu sein, berücksichtigt aber, wegen (unnötig?) starker Beachtung des </a:t>
            </a:r>
            <a:r>
              <a:rPr lang="de-DE" sz="2400" dirty="0" err="1" smtClean="0"/>
              <a:t>acquis</a:t>
            </a:r>
            <a:r>
              <a:rPr lang="de-DE" sz="2400" dirty="0" smtClean="0"/>
              <a:t> </a:t>
            </a:r>
            <a:r>
              <a:rPr lang="de-DE" sz="2400" dirty="0" err="1" smtClean="0"/>
              <a:t>communitaire</a:t>
            </a:r>
            <a:r>
              <a:rPr lang="de-DE" sz="2400" dirty="0" smtClean="0"/>
              <a:t>, die in elektronischen Umgebungen entwickelten Bedürfnisse und Verhaltensformen in Bildung und Wissenschaft nur unzureichend.</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Vergleich - </a:t>
            </a:r>
            <a:r>
              <a:rPr lang="de-DE" sz="2400" b="1" dirty="0" err="1" smtClean="0">
                <a:solidFill>
                  <a:srgbClr val="002060"/>
                </a:solidFill>
              </a:rPr>
              <a:t>Durantaye</a:t>
            </a:r>
            <a:r>
              <a:rPr lang="de-DE" sz="2400" b="1" dirty="0" smtClean="0">
                <a:solidFill>
                  <a:srgbClr val="002060"/>
                </a:solidFill>
              </a:rPr>
              <a:t> - Aktionsbündnis</a:t>
            </a:r>
            <a:endParaRPr lang="de-DE" sz="2400" b="1" dirty="0">
              <a:solidFill>
                <a:srgbClr val="002060"/>
              </a:solidFill>
            </a:endParaRPr>
          </a:p>
        </p:txBody>
      </p:sp>
      <p:sp>
        <p:nvSpPr>
          <p:cNvPr id="4" name="Textfeld 3"/>
          <p:cNvSpPr txBox="1"/>
          <p:nvPr/>
        </p:nvSpPr>
        <p:spPr>
          <a:xfrm>
            <a:off x="323528" y="1052736"/>
            <a:ext cx="8568952" cy="1200329"/>
          </a:xfrm>
          <a:prstGeom prst="rect">
            <a:avLst/>
          </a:prstGeom>
          <a:noFill/>
        </p:spPr>
        <p:txBody>
          <a:bodyPr wrap="square" rtlCol="0">
            <a:spAutoFit/>
          </a:bodyPr>
          <a:lstStyle/>
          <a:p>
            <a:pPr algn="ctr"/>
            <a:r>
              <a:rPr lang="de-DE" sz="2400" dirty="0" smtClean="0"/>
              <a:t>Die Studie zur Bildungs- und Wissenschaftsschranke von de la </a:t>
            </a:r>
            <a:r>
              <a:rPr lang="de-DE" sz="2400" dirty="0" err="1" smtClean="0"/>
              <a:t>Durantaye</a:t>
            </a:r>
            <a:r>
              <a:rPr lang="de-DE" sz="2400" dirty="0" smtClean="0"/>
              <a:t> (2014) hat einen hohen Informations- und Argumentationswert.</a:t>
            </a:r>
            <a:endParaRPr lang="de-DE" sz="2000" dirty="0"/>
          </a:p>
        </p:txBody>
      </p:sp>
      <p:sp>
        <p:nvSpPr>
          <p:cNvPr id="5" name="Textfeld 4"/>
          <p:cNvSpPr txBox="1"/>
          <p:nvPr/>
        </p:nvSpPr>
        <p:spPr>
          <a:xfrm>
            <a:off x="323528" y="2348880"/>
            <a:ext cx="8568952" cy="1323439"/>
          </a:xfrm>
          <a:prstGeom prst="rect">
            <a:avLst/>
          </a:prstGeom>
          <a:noFill/>
        </p:spPr>
        <p:txBody>
          <a:bodyPr wrap="square" rtlCol="0">
            <a:spAutoFit/>
          </a:bodyPr>
          <a:lstStyle/>
          <a:p>
            <a:pPr algn="ctr"/>
            <a:r>
              <a:rPr lang="de-DE" sz="2000" dirty="0" smtClean="0"/>
              <a:t>Die </a:t>
            </a:r>
            <a:r>
              <a:rPr lang="de-DE" sz="2000" dirty="0" err="1" smtClean="0"/>
              <a:t>Durantaye</a:t>
            </a:r>
            <a:r>
              <a:rPr lang="de-DE" sz="2000" dirty="0" smtClean="0"/>
              <a:t>-Studie ist ein Musterbeispiel für </a:t>
            </a:r>
            <a:r>
              <a:rPr lang="de-DE" sz="2000" b="1" dirty="0" smtClean="0"/>
              <a:t>juristische Hermeneutik</a:t>
            </a:r>
            <a:r>
              <a:rPr lang="de-DE" sz="2000" dirty="0" smtClean="0"/>
              <a:t> – erlaubt ist nur, auch in einer neuen umfassenden Norm, was </a:t>
            </a:r>
            <a:r>
              <a:rPr lang="de-DE" sz="2000" b="1" dirty="0" smtClean="0"/>
              <a:t>kompatibel mit dem Bestehenden</a:t>
            </a:r>
            <a:r>
              <a:rPr lang="de-DE" sz="2000" dirty="0" smtClean="0"/>
              <a:t>, also mit der bisherigen Rechtssetzung und Rechtsprechung und mit dem Mainstream der Rechtswissenschaft ist.</a:t>
            </a:r>
            <a:endParaRPr lang="de-DE" sz="2000" dirty="0"/>
          </a:p>
        </p:txBody>
      </p:sp>
      <p:sp>
        <p:nvSpPr>
          <p:cNvPr id="7" name="Textfeld 6"/>
          <p:cNvSpPr txBox="1"/>
          <p:nvPr/>
        </p:nvSpPr>
        <p:spPr>
          <a:xfrm>
            <a:off x="395536" y="4005064"/>
            <a:ext cx="8568952" cy="1631216"/>
          </a:xfrm>
          <a:prstGeom prst="rect">
            <a:avLst/>
          </a:prstGeom>
          <a:noFill/>
        </p:spPr>
        <p:txBody>
          <a:bodyPr wrap="square" rtlCol="0">
            <a:spAutoFit/>
          </a:bodyPr>
          <a:lstStyle/>
          <a:p>
            <a:pPr algn="ctr"/>
            <a:r>
              <a:rPr lang="de-DE" sz="2000" dirty="0" smtClean="0"/>
              <a:t>Das Aktionsbündnis verfolgt einen </a:t>
            </a:r>
            <a:r>
              <a:rPr lang="de-DE" sz="2000" b="1" dirty="0" smtClean="0"/>
              <a:t>politischen Ansatz</a:t>
            </a:r>
            <a:r>
              <a:rPr lang="de-DE" sz="2000" dirty="0" smtClean="0"/>
              <a:t>: Im Ausgang von den in elektronischen Räumen entwickelten Umgang mit Wissen und Information appelliert das Aktionsbündnis mit seinem Klausel-Vorschlag an den Gesetzgeber, eine </a:t>
            </a:r>
            <a:r>
              <a:rPr lang="de-DE" sz="2000" b="1" dirty="0" smtClean="0"/>
              <a:t>umfassende</a:t>
            </a:r>
            <a:r>
              <a:rPr lang="de-DE" sz="2000" dirty="0" smtClean="0"/>
              <a:t> Bildungs- und Wissenschaftsklausel </a:t>
            </a:r>
            <a:r>
              <a:rPr lang="de-DE" sz="2000" b="1" dirty="0" smtClean="0"/>
              <a:t>nicht auslegend</a:t>
            </a:r>
            <a:r>
              <a:rPr lang="de-DE" sz="2000" dirty="0" smtClean="0"/>
              <a:t>, sondern </a:t>
            </a:r>
            <a:r>
              <a:rPr lang="de-DE" sz="2000" b="1" dirty="0" smtClean="0"/>
              <a:t>konstruktiv und eventuell auch </a:t>
            </a:r>
            <a:r>
              <a:rPr lang="de-DE" sz="2000" b="1" dirty="0" err="1" smtClean="0"/>
              <a:t>grenzenüberschreitend</a:t>
            </a:r>
            <a:r>
              <a:rPr lang="de-DE" sz="2000" b="1" dirty="0" smtClean="0"/>
              <a:t> zu gestalten</a:t>
            </a:r>
            <a:r>
              <a:rPr lang="de-DE" sz="2000" dirty="0" smtClean="0"/>
              <a:t>.</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Vergleich - </a:t>
            </a:r>
            <a:r>
              <a:rPr lang="de-DE" sz="2400" b="1" dirty="0" err="1" smtClean="0">
                <a:solidFill>
                  <a:srgbClr val="002060"/>
                </a:solidFill>
              </a:rPr>
              <a:t>Durantaye</a:t>
            </a:r>
            <a:r>
              <a:rPr lang="de-DE" sz="2400" b="1" dirty="0" smtClean="0">
                <a:solidFill>
                  <a:srgbClr val="002060"/>
                </a:solidFill>
              </a:rPr>
              <a:t> - Aktionsbündnis</a:t>
            </a:r>
            <a:endParaRPr lang="de-DE" sz="2400" b="1" dirty="0">
              <a:solidFill>
                <a:srgbClr val="002060"/>
              </a:solidFill>
            </a:endParaRPr>
          </a:p>
        </p:txBody>
      </p:sp>
      <p:sp>
        <p:nvSpPr>
          <p:cNvPr id="4" name="Textfeld 3"/>
          <p:cNvSpPr txBox="1"/>
          <p:nvPr/>
        </p:nvSpPr>
        <p:spPr>
          <a:xfrm>
            <a:off x="251520" y="887229"/>
            <a:ext cx="8568952" cy="4647426"/>
          </a:xfrm>
          <a:prstGeom prst="rect">
            <a:avLst/>
          </a:prstGeom>
          <a:noFill/>
        </p:spPr>
        <p:txBody>
          <a:bodyPr wrap="square" rtlCol="0">
            <a:spAutoFit/>
          </a:bodyPr>
          <a:lstStyle/>
          <a:p>
            <a:r>
              <a:rPr lang="de-DE" sz="2400" dirty="0" smtClean="0"/>
              <a:t>Auch wenn es auf den ersten Blick so aussehen mag, </a:t>
            </a:r>
            <a:r>
              <a:rPr lang="de-DE" sz="2400" dirty="0" err="1" smtClean="0"/>
              <a:t>dass</a:t>
            </a:r>
            <a:r>
              <a:rPr lang="de-DE" sz="2400" dirty="0" smtClean="0"/>
              <a:t> beide Vorschläge (</a:t>
            </a:r>
            <a:r>
              <a:rPr lang="de-DE" sz="2400" dirty="0" err="1" smtClean="0"/>
              <a:t>Durantaye</a:t>
            </a:r>
            <a:r>
              <a:rPr lang="de-DE" sz="2400" dirty="0" smtClean="0"/>
              <a:t>/Aktionsbündnis) gänzlich verträglich miteinander sind – es gibt doch entscheidende Differenzen: </a:t>
            </a:r>
          </a:p>
          <a:p>
            <a:endParaRPr lang="de-DE" sz="2400" dirty="0" smtClean="0"/>
          </a:p>
          <a:p>
            <a:pPr marL="266700" indent="-266700">
              <a:buFont typeface="Wingdings" pitchFamily="2" charset="2"/>
              <a:buChar char="Ø"/>
            </a:pPr>
            <a:r>
              <a:rPr lang="de-DE" sz="2000" dirty="0" smtClean="0"/>
              <a:t>Das Aktionsbündnis bevorzugt die Bezeichnung Bildungs- und Wissenschaftsklausel als </a:t>
            </a:r>
            <a:r>
              <a:rPr lang="de-DE" sz="2000" b="1" dirty="0" smtClean="0"/>
              <a:t>allgemeines Rechtsprinzip </a:t>
            </a:r>
            <a:r>
              <a:rPr lang="de-DE" sz="2000" dirty="0" smtClean="0"/>
              <a:t>für die (im Sinne von Open Access) freie Nutzung publizierten Wissen gegenüber der einschränkenden Verwendung von „Schranke“</a:t>
            </a:r>
          </a:p>
          <a:p>
            <a:pPr marL="266700" indent="-266700">
              <a:buFont typeface="Wingdings" pitchFamily="2" charset="2"/>
              <a:buChar char="Ø"/>
            </a:pPr>
            <a:endParaRPr lang="de-DE" sz="2000" dirty="0" smtClean="0"/>
          </a:p>
          <a:p>
            <a:pPr marL="266700" indent="-266700">
              <a:buFont typeface="Wingdings" pitchFamily="2" charset="2"/>
              <a:buChar char="Ø"/>
            </a:pPr>
            <a:r>
              <a:rPr lang="de-DE" sz="2000" dirty="0" smtClean="0"/>
              <a:t>Das Aktionsbündnis plädiert für eine einheitliche umfassende Bildungs- und Wissenschaftsklausel, während die </a:t>
            </a:r>
            <a:r>
              <a:rPr lang="de-DE" sz="2000" dirty="0" err="1" smtClean="0"/>
              <a:t>Durantaye</a:t>
            </a:r>
            <a:r>
              <a:rPr lang="de-DE" sz="2000" dirty="0" smtClean="0"/>
              <a:t>-Studie die Bildung und Wissenschaft angehenden Leistungen von Vermittlungsorganisationen wie Bibliotheken in einen gesonderten Vorschlag (§  </a:t>
            </a:r>
            <a:r>
              <a:rPr lang="de-DE" sz="2000" dirty="0" err="1" smtClean="0"/>
              <a:t>YY</a:t>
            </a:r>
            <a:r>
              <a:rPr lang="de-DE" sz="2000" dirty="0" smtClean="0"/>
              <a:t> – Bibliotheken, Museen und Archive) verlagert.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Vergleich - </a:t>
            </a:r>
            <a:r>
              <a:rPr lang="de-DE" sz="2400" b="1" dirty="0" err="1" smtClean="0">
                <a:solidFill>
                  <a:srgbClr val="002060"/>
                </a:solidFill>
              </a:rPr>
              <a:t>Durantaye</a:t>
            </a:r>
            <a:r>
              <a:rPr lang="de-DE" sz="2400" b="1" dirty="0" smtClean="0">
                <a:solidFill>
                  <a:srgbClr val="002060"/>
                </a:solidFill>
              </a:rPr>
              <a:t> - Aktionsbündnis</a:t>
            </a:r>
            <a:endParaRPr lang="de-DE" sz="2400" b="1" dirty="0">
              <a:solidFill>
                <a:srgbClr val="002060"/>
              </a:solidFill>
            </a:endParaRPr>
          </a:p>
        </p:txBody>
      </p:sp>
      <p:sp>
        <p:nvSpPr>
          <p:cNvPr id="4" name="Textfeld 3"/>
          <p:cNvSpPr txBox="1"/>
          <p:nvPr/>
        </p:nvSpPr>
        <p:spPr>
          <a:xfrm>
            <a:off x="251520" y="887229"/>
            <a:ext cx="8568952" cy="3231654"/>
          </a:xfrm>
          <a:prstGeom prst="rect">
            <a:avLst/>
          </a:prstGeom>
          <a:noFill/>
        </p:spPr>
        <p:txBody>
          <a:bodyPr wrap="square" rtlCol="0">
            <a:spAutoFit/>
          </a:bodyPr>
          <a:lstStyle/>
          <a:p>
            <a:endParaRPr lang="de-DE" sz="2400" dirty="0" smtClean="0"/>
          </a:p>
          <a:p>
            <a:pPr marL="266700" indent="-266700">
              <a:buFont typeface="Wingdings" pitchFamily="2" charset="2"/>
              <a:buChar char="Ø"/>
            </a:pPr>
            <a:r>
              <a:rPr lang="de-DE" sz="2000" dirty="0" smtClean="0"/>
              <a:t>Die Verwendung von „Bildung“ im Titel des </a:t>
            </a:r>
            <a:r>
              <a:rPr lang="de-DE" sz="2000" dirty="0" err="1" smtClean="0"/>
              <a:t>Durantaye</a:t>
            </a:r>
            <a:r>
              <a:rPr lang="de-DE" sz="2000" dirty="0" smtClean="0"/>
              <a:t>-Vorschlags ist „Etikettenschwindel“, da in der Studie, mit Verweis auf die </a:t>
            </a:r>
            <a:r>
              <a:rPr lang="de-DE" sz="2000" dirty="0" err="1" smtClean="0"/>
              <a:t>InfoSoc</a:t>
            </a:r>
            <a:r>
              <a:rPr lang="de-DE" sz="2000" dirty="0" smtClean="0"/>
              <a:t>-Richtlinie,  eine Privilegierung von „Bildung“ für unzulässig erklärt wird.</a:t>
            </a:r>
          </a:p>
          <a:p>
            <a:pPr marL="266700" indent="-266700">
              <a:buFont typeface="Wingdings" pitchFamily="2" charset="2"/>
              <a:buChar char="Ø"/>
            </a:pPr>
            <a:endParaRPr lang="de-DE" sz="2000" dirty="0" smtClean="0"/>
          </a:p>
          <a:p>
            <a:pPr marL="266700" indent="-266700">
              <a:buFont typeface="Wingdings" pitchFamily="2" charset="2"/>
              <a:buChar char="Ø"/>
            </a:pPr>
            <a:r>
              <a:rPr lang="de-DE" sz="2000" dirty="0" smtClean="0"/>
              <a:t>Zudem privilegiert die </a:t>
            </a:r>
            <a:r>
              <a:rPr lang="de-DE" sz="2000" dirty="0" err="1" smtClean="0"/>
              <a:t>Durantaye</a:t>
            </a:r>
            <a:r>
              <a:rPr lang="de-DE" sz="2000" dirty="0" smtClean="0"/>
              <a:t>-Studie lediglich die Vorgänge der „Veranschaulichung des [zum Glück nicht mehr „IM“]  Unterrichts. Privilegiert ist also nur der Lehrende, nicht das selbstbestimmte Lernen der Auszubildenden, wie es vor allem beim eLearning gefordert wird.</a:t>
            </a:r>
          </a:p>
          <a:p>
            <a:pPr marL="266700" indent="-266700">
              <a:buFont typeface="Wingdings" pitchFamily="2" charset="2"/>
              <a:buChar char="Ø"/>
            </a:pPr>
            <a:endParaRPr lang="de-DE" sz="2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Vergleich - </a:t>
            </a:r>
            <a:r>
              <a:rPr lang="de-DE" sz="2400" b="1" dirty="0" err="1" smtClean="0">
                <a:solidFill>
                  <a:srgbClr val="002060"/>
                </a:solidFill>
              </a:rPr>
              <a:t>Durantaye</a:t>
            </a:r>
            <a:r>
              <a:rPr lang="de-DE" sz="2400" b="1" dirty="0" smtClean="0">
                <a:solidFill>
                  <a:srgbClr val="002060"/>
                </a:solidFill>
              </a:rPr>
              <a:t> - Aktionsbündnis</a:t>
            </a:r>
            <a:endParaRPr lang="de-DE" sz="2400" b="1" dirty="0">
              <a:solidFill>
                <a:srgbClr val="002060"/>
              </a:solidFill>
            </a:endParaRPr>
          </a:p>
        </p:txBody>
      </p:sp>
      <p:sp>
        <p:nvSpPr>
          <p:cNvPr id="4" name="Textfeld 3"/>
          <p:cNvSpPr txBox="1"/>
          <p:nvPr/>
        </p:nvSpPr>
        <p:spPr>
          <a:xfrm>
            <a:off x="251520" y="887229"/>
            <a:ext cx="8568952" cy="5016758"/>
          </a:xfrm>
          <a:prstGeom prst="rect">
            <a:avLst/>
          </a:prstGeom>
          <a:noFill/>
        </p:spPr>
        <p:txBody>
          <a:bodyPr wrap="square" rtlCol="0">
            <a:spAutoFit/>
          </a:bodyPr>
          <a:lstStyle/>
          <a:p>
            <a:pPr marL="266700" indent="-266700">
              <a:buFont typeface="Wingdings" pitchFamily="2" charset="2"/>
              <a:buChar char="Ø"/>
            </a:pPr>
            <a:r>
              <a:rPr lang="de-DE" sz="2000" dirty="0" smtClean="0"/>
              <a:t>Das Aktionsbündnis trägt den Vorrang des kommerziellen Lizenzangebots gegenüber der Schrankenregelung nicht mit, weil dies die Klausel aushebeln würde. </a:t>
            </a:r>
            <a:r>
              <a:rPr lang="de-DE" sz="2000" dirty="0" err="1" smtClean="0"/>
              <a:t>Durantaye</a:t>
            </a:r>
            <a:r>
              <a:rPr lang="de-DE" sz="2000" dirty="0" smtClean="0"/>
              <a:t> folgt in ihrer Interpretation des „geboten“  hier dem BGH-Urteil, noch nicht dem </a:t>
            </a:r>
            <a:r>
              <a:rPr lang="de-DE" sz="2000" dirty="0" err="1" smtClean="0"/>
              <a:t>EuGH</a:t>
            </a:r>
            <a:r>
              <a:rPr lang="de-DE" sz="2000" dirty="0" smtClean="0"/>
              <a:t>-Urteil zu 52b („</a:t>
            </a:r>
            <a:r>
              <a:rPr lang="de-DE" sz="2000" b="1" dirty="0" smtClean="0"/>
              <a:t>geboten“ sei, wenn nicht „angeboten“. Oder: Nicht geboten, wenn angeboten.)</a:t>
            </a:r>
          </a:p>
          <a:p>
            <a:pPr marL="266700" indent="-266700">
              <a:buFont typeface="Wingdings" pitchFamily="2" charset="2"/>
              <a:buChar char="Ø"/>
            </a:pPr>
            <a:endParaRPr lang="de-DE" sz="2000" b="1" dirty="0" smtClean="0"/>
          </a:p>
          <a:p>
            <a:pPr marL="266700" indent="-266700">
              <a:buFont typeface="Wingdings" pitchFamily="2" charset="2"/>
              <a:buChar char="Ø"/>
            </a:pPr>
            <a:r>
              <a:rPr lang="de-DE" sz="2000" b="1" dirty="0" smtClean="0"/>
              <a:t>Das </a:t>
            </a:r>
            <a:r>
              <a:rPr lang="de-DE" sz="2000" dirty="0" smtClean="0"/>
              <a:t>Aktionsbündnis hält diese Interpretation des „</a:t>
            </a:r>
            <a:r>
              <a:rPr lang="de-DE" sz="2000" dirty="0" err="1" smtClean="0"/>
              <a:t>geboten“für</a:t>
            </a:r>
            <a:r>
              <a:rPr lang="de-DE" sz="2000" dirty="0" smtClean="0"/>
              <a:t> gänzlich unakzeptabel und bezweifelt, ob durch die Texte der bestehenden Normen und deren Begründungen diese </a:t>
            </a:r>
            <a:r>
              <a:rPr lang="de-DE" sz="2000" dirty="0" err="1" smtClean="0"/>
              <a:t>Interpetation</a:t>
            </a:r>
            <a:r>
              <a:rPr lang="de-DE" sz="2000" dirty="0" smtClean="0"/>
              <a:t> des „geboten“ geboten bzw. gedeckt ist.</a:t>
            </a:r>
            <a:endParaRPr lang="en-US" sz="2000" b="1" dirty="0" smtClean="0"/>
          </a:p>
          <a:p>
            <a:pPr marL="266700" indent="-266700">
              <a:buFont typeface="Wingdings" pitchFamily="2" charset="2"/>
              <a:buChar char="Ø"/>
            </a:pPr>
            <a:endParaRPr lang="de-DE" sz="2000" dirty="0" smtClean="0"/>
          </a:p>
          <a:p>
            <a:pPr marL="266700" indent="-266700">
              <a:buFont typeface="Wingdings" pitchFamily="2" charset="2"/>
              <a:buChar char="Ø"/>
            </a:pPr>
            <a:r>
              <a:rPr lang="de-DE" sz="2000" dirty="0" smtClean="0"/>
              <a:t>Das Aktionsbündnis verwendet in der Klausel nicht „geboten“, sondern orientiert alles an dem Zweckbegriff. Eine Suche nach passenden Lizenzangeboten ist keinem Wissenschaftler und keinem Lehrendem zuzumuten. Die Bestimmungen in der Klausel sollen unabdingbar sein.</a:t>
            </a:r>
            <a:br>
              <a:rPr lang="de-DE" sz="2000" dirty="0" smtClean="0"/>
            </a:br>
            <a:endParaRPr lang="de-DE" sz="2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Vergleich - </a:t>
            </a:r>
            <a:r>
              <a:rPr lang="de-DE" sz="2400" b="1" dirty="0" err="1" smtClean="0">
                <a:solidFill>
                  <a:srgbClr val="002060"/>
                </a:solidFill>
              </a:rPr>
              <a:t>Durantaye</a:t>
            </a:r>
            <a:r>
              <a:rPr lang="de-DE" sz="2400" b="1" dirty="0" smtClean="0">
                <a:solidFill>
                  <a:srgbClr val="002060"/>
                </a:solidFill>
              </a:rPr>
              <a:t> - Aktionsbündnis</a:t>
            </a:r>
            <a:endParaRPr lang="de-DE" sz="2400" b="1" dirty="0">
              <a:solidFill>
                <a:srgbClr val="002060"/>
              </a:solidFill>
            </a:endParaRPr>
          </a:p>
        </p:txBody>
      </p:sp>
      <p:sp>
        <p:nvSpPr>
          <p:cNvPr id="4" name="Textfeld 3"/>
          <p:cNvSpPr txBox="1"/>
          <p:nvPr/>
        </p:nvSpPr>
        <p:spPr>
          <a:xfrm>
            <a:off x="251520" y="887229"/>
            <a:ext cx="8568952" cy="4462760"/>
          </a:xfrm>
          <a:prstGeom prst="rect">
            <a:avLst/>
          </a:prstGeom>
          <a:noFill/>
        </p:spPr>
        <p:txBody>
          <a:bodyPr wrap="square" rtlCol="0">
            <a:spAutoFit/>
          </a:bodyPr>
          <a:lstStyle/>
          <a:p>
            <a:endParaRPr lang="de-DE" sz="2400" dirty="0" smtClean="0"/>
          </a:p>
          <a:p>
            <a:pPr marL="266700" indent="-266700">
              <a:buFont typeface="Wingdings" pitchFamily="2" charset="2"/>
              <a:buChar char="Ø"/>
            </a:pPr>
            <a:r>
              <a:rPr lang="de-DE" sz="2000" dirty="0" smtClean="0"/>
              <a:t>Die </a:t>
            </a:r>
            <a:r>
              <a:rPr lang="de-DE" sz="2000" dirty="0" err="1" smtClean="0"/>
              <a:t>generalklauselartige</a:t>
            </a:r>
            <a:r>
              <a:rPr lang="de-DE" sz="2000" dirty="0" smtClean="0"/>
              <a:t> Formulierung in Abs.1 Satz 2 des XX-Vorschlag in der </a:t>
            </a:r>
            <a:r>
              <a:rPr lang="de-DE" sz="2000" dirty="0" err="1" smtClean="0"/>
              <a:t>Durantaye</a:t>
            </a:r>
            <a:r>
              <a:rPr lang="de-DE" sz="2000" dirty="0" smtClean="0"/>
              <a:t>-Studien ist nicht wirklich so etwas wie eine umfassende Klausel, sondern </a:t>
            </a:r>
            <a:r>
              <a:rPr lang="de-DE" sz="2000" dirty="0" err="1" smtClean="0"/>
              <a:t>belässt</a:t>
            </a:r>
            <a:r>
              <a:rPr lang="de-DE" sz="2000" dirty="0" smtClean="0"/>
              <a:t> (zwar nicht in § XX selber, wohl aber in der Erläuterung) über das Prädikat „geboten“ und ihrer Interpretation des Zweckbegriffs so gut wie alle bisherigen Einschränkungen aus bestehenden Schrankenregelungen (wie §§ 52a, 52b und 53a, auch § 95b), so z.B. die „kleinen Teile“.</a:t>
            </a:r>
          </a:p>
          <a:p>
            <a:pPr marL="266700" indent="-266700">
              <a:buFont typeface="Wingdings" pitchFamily="2" charset="2"/>
              <a:buChar char="Ø"/>
            </a:pPr>
            <a:endParaRPr lang="de-DE" sz="2000" dirty="0" smtClean="0"/>
          </a:p>
          <a:p>
            <a:pPr marL="266700" indent="-266700">
              <a:buFont typeface="Wingdings" pitchFamily="2" charset="2"/>
              <a:buChar char="Ø"/>
            </a:pPr>
            <a:r>
              <a:rPr lang="de-DE" sz="2000" dirty="0" smtClean="0"/>
              <a:t>Auch die Regelungen in dem </a:t>
            </a:r>
            <a:r>
              <a:rPr lang="de-DE" sz="2000" dirty="0" err="1" smtClean="0"/>
              <a:t>YY</a:t>
            </a:r>
            <a:r>
              <a:rPr lang="de-DE" sz="2000" dirty="0" smtClean="0"/>
              <a:t>-Bibliotheksvorschlags orientieren sich synoptisch überwiegend an den stark eingeschränkten Handlungen in den §§ 52b und 53a, während das Aktionsbündnis die Handlungen der </a:t>
            </a:r>
            <a:r>
              <a:rPr lang="de-DE" sz="2000" dirty="0" err="1" smtClean="0"/>
              <a:t>YY</a:t>
            </a:r>
            <a:r>
              <a:rPr lang="de-DE" sz="2000" dirty="0" smtClean="0"/>
              <a:t>-Institutionen ebenfalls durch die Allgemeinen Bildungs- und Wissenschaftsklausel privilegiert.</a:t>
            </a:r>
          </a:p>
          <a:p>
            <a:pPr marL="266700" indent="-266700">
              <a:buFont typeface="Wingdings" pitchFamily="2" charset="2"/>
              <a:buChar char="Ø"/>
            </a:pPr>
            <a:endParaRPr lang="de-DE" sz="2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Zur Vergütung</a:t>
            </a:r>
            <a:endParaRPr lang="de-DE" sz="2400" b="1" dirty="0">
              <a:solidFill>
                <a:srgbClr val="002060"/>
              </a:solidFill>
            </a:endParaRPr>
          </a:p>
        </p:txBody>
      </p:sp>
      <p:sp>
        <p:nvSpPr>
          <p:cNvPr id="4" name="Textfeld 3"/>
          <p:cNvSpPr txBox="1"/>
          <p:nvPr/>
        </p:nvSpPr>
        <p:spPr>
          <a:xfrm>
            <a:off x="251520" y="887229"/>
            <a:ext cx="8568952" cy="1323439"/>
          </a:xfrm>
          <a:prstGeom prst="rect">
            <a:avLst/>
          </a:prstGeom>
          <a:noFill/>
        </p:spPr>
        <p:txBody>
          <a:bodyPr wrap="square" rtlCol="0">
            <a:spAutoFit/>
          </a:bodyPr>
          <a:lstStyle/>
          <a:p>
            <a:pPr marL="266700" indent="-266700">
              <a:buFont typeface="Wingdings" pitchFamily="2" charset="2"/>
              <a:buChar char="Ø"/>
            </a:pPr>
            <a:r>
              <a:rPr lang="de-DE" sz="2000" dirty="0" smtClean="0"/>
              <a:t>Das Aktionsbündnis bezweifelt die Notwendigkeit </a:t>
            </a:r>
            <a:r>
              <a:rPr lang="de-DE" sz="2000" i="1" dirty="0" smtClean="0"/>
              <a:t>im Rahmen der Klausel </a:t>
            </a:r>
            <a:r>
              <a:rPr lang="de-DE" sz="2000" dirty="0" smtClean="0"/>
              <a:t>einen Vergütungsanspruch für die privilegierte, im öffentlichen Interesse stehende Nutzung für nicht kommerzielle Zwecke wissenschaftlicher Forschung und von Lehr- und Lernprozessen vorzusehen.</a:t>
            </a:r>
          </a:p>
        </p:txBody>
      </p:sp>
      <p:sp>
        <p:nvSpPr>
          <p:cNvPr id="5" name="Textfeld 4"/>
          <p:cNvSpPr txBox="1"/>
          <p:nvPr/>
        </p:nvSpPr>
        <p:spPr>
          <a:xfrm>
            <a:off x="323528" y="2142052"/>
            <a:ext cx="8568952" cy="369332"/>
          </a:xfrm>
          <a:prstGeom prst="rect">
            <a:avLst/>
          </a:prstGeom>
          <a:noFill/>
        </p:spPr>
        <p:txBody>
          <a:bodyPr wrap="square" rtlCol="0">
            <a:spAutoFit/>
          </a:bodyPr>
          <a:lstStyle/>
          <a:p>
            <a:r>
              <a:rPr lang="de-DE" dirty="0" smtClean="0"/>
              <a:t>Im </a:t>
            </a:r>
            <a:r>
              <a:rPr lang="de-DE" dirty="0" err="1" smtClean="0"/>
              <a:t>OA</a:t>
            </a:r>
            <a:r>
              <a:rPr lang="de-DE" dirty="0" smtClean="0"/>
              <a:t>-Paradigma wird die </a:t>
            </a:r>
            <a:r>
              <a:rPr lang="de-DE" b="1" dirty="0" smtClean="0"/>
              <a:t>normale Verwertung die vergütungsfreie Nutzung</a:t>
            </a:r>
            <a:r>
              <a:rPr lang="de-DE" dirty="0" smtClean="0"/>
              <a:t> sein. </a:t>
            </a:r>
            <a:endParaRPr lang="en-US" dirty="0"/>
          </a:p>
        </p:txBody>
      </p:sp>
      <p:sp>
        <p:nvSpPr>
          <p:cNvPr id="6" name="Textfeld 5"/>
          <p:cNvSpPr txBox="1"/>
          <p:nvPr/>
        </p:nvSpPr>
        <p:spPr>
          <a:xfrm>
            <a:off x="323528" y="2665290"/>
            <a:ext cx="8568952" cy="646331"/>
          </a:xfrm>
          <a:prstGeom prst="rect">
            <a:avLst/>
          </a:prstGeom>
          <a:noFill/>
        </p:spPr>
        <p:txBody>
          <a:bodyPr wrap="square" rtlCol="0">
            <a:spAutoFit/>
          </a:bodyPr>
          <a:lstStyle/>
          <a:p>
            <a:r>
              <a:rPr lang="de-DE" dirty="0" smtClean="0"/>
              <a:t>Öffentliche Hand </a:t>
            </a:r>
            <a:r>
              <a:rPr lang="de-DE" b="1" dirty="0" smtClean="0"/>
              <a:t>vergütet schon jetzt angemessen </a:t>
            </a:r>
            <a:r>
              <a:rPr lang="de-DE" dirty="0" smtClean="0"/>
              <a:t>mit ca. 600 </a:t>
            </a:r>
            <a:r>
              <a:rPr lang="de-DE" dirty="0" err="1" smtClean="0"/>
              <a:t>Mio</a:t>
            </a:r>
            <a:r>
              <a:rPr lang="de-DE" dirty="0" smtClean="0"/>
              <a:t> Euro/Jahr an Verlage, i.d.R. über die Bibliotheksetats.</a:t>
            </a:r>
            <a:endParaRPr lang="en-US" dirty="0"/>
          </a:p>
        </p:txBody>
      </p:sp>
      <p:sp>
        <p:nvSpPr>
          <p:cNvPr id="7" name="Textfeld 6"/>
          <p:cNvSpPr txBox="1"/>
          <p:nvPr/>
        </p:nvSpPr>
        <p:spPr>
          <a:xfrm>
            <a:off x="323528" y="3465527"/>
            <a:ext cx="8568952" cy="369332"/>
          </a:xfrm>
          <a:prstGeom prst="rect">
            <a:avLst/>
          </a:prstGeom>
          <a:noFill/>
        </p:spPr>
        <p:txBody>
          <a:bodyPr wrap="square" rtlCol="0">
            <a:spAutoFit/>
          </a:bodyPr>
          <a:lstStyle/>
          <a:p>
            <a:r>
              <a:rPr lang="de-DE" dirty="0" smtClean="0"/>
              <a:t>Vergütung erfolgt schon jetzt über </a:t>
            </a:r>
            <a:r>
              <a:rPr lang="de-DE" b="1" dirty="0" smtClean="0"/>
              <a:t>Geräteabgabe</a:t>
            </a:r>
          </a:p>
        </p:txBody>
      </p:sp>
      <p:sp>
        <p:nvSpPr>
          <p:cNvPr id="8" name="Textfeld 7"/>
          <p:cNvSpPr txBox="1"/>
          <p:nvPr/>
        </p:nvSpPr>
        <p:spPr>
          <a:xfrm>
            <a:off x="323528" y="3988765"/>
            <a:ext cx="8568952" cy="646331"/>
          </a:xfrm>
          <a:prstGeom prst="rect">
            <a:avLst/>
          </a:prstGeom>
          <a:noFill/>
        </p:spPr>
        <p:txBody>
          <a:bodyPr wrap="square" rtlCol="0">
            <a:spAutoFit/>
          </a:bodyPr>
          <a:lstStyle/>
          <a:p>
            <a:r>
              <a:rPr lang="de-DE" dirty="0" smtClean="0"/>
              <a:t>Vergütung, vor allem individuelle, nach der Erfahrung mit der „Vergütungspleite“ bei § 52a </a:t>
            </a:r>
            <a:r>
              <a:rPr lang="de-DE" b="1" dirty="0" smtClean="0"/>
              <a:t>kaum mach- oder durchsetzbar . </a:t>
            </a:r>
          </a:p>
        </p:txBody>
      </p:sp>
      <p:sp>
        <p:nvSpPr>
          <p:cNvPr id="9" name="Textfeld 8"/>
          <p:cNvSpPr txBox="1"/>
          <p:nvPr/>
        </p:nvSpPr>
        <p:spPr>
          <a:xfrm>
            <a:off x="323528" y="4789002"/>
            <a:ext cx="8568952" cy="646331"/>
          </a:xfrm>
          <a:prstGeom prst="rect">
            <a:avLst/>
          </a:prstGeom>
          <a:noFill/>
        </p:spPr>
        <p:txBody>
          <a:bodyPr wrap="square" rtlCol="0">
            <a:spAutoFit/>
          </a:bodyPr>
          <a:lstStyle/>
          <a:p>
            <a:r>
              <a:rPr lang="de-DE" dirty="0" smtClean="0"/>
              <a:t>Individuelle Datenerhebung und Abrechnung sind  </a:t>
            </a:r>
            <a:r>
              <a:rPr lang="de-DE" b="1" dirty="0" smtClean="0"/>
              <a:t>für Wissenschaftler und Lehrende nicht zumutbar.</a:t>
            </a:r>
          </a:p>
        </p:txBody>
      </p:sp>
      <p:sp>
        <p:nvSpPr>
          <p:cNvPr id="10" name="Textfeld 9"/>
          <p:cNvSpPr txBox="1"/>
          <p:nvPr/>
        </p:nvSpPr>
        <p:spPr>
          <a:xfrm>
            <a:off x="323528" y="5589240"/>
            <a:ext cx="8568952" cy="646331"/>
          </a:xfrm>
          <a:prstGeom prst="rect">
            <a:avLst/>
          </a:prstGeom>
          <a:noFill/>
        </p:spPr>
        <p:txBody>
          <a:bodyPr wrap="square" rtlCol="0">
            <a:spAutoFit/>
          </a:bodyPr>
          <a:lstStyle/>
          <a:p>
            <a:r>
              <a:rPr lang="de-DE" dirty="0" smtClean="0"/>
              <a:t>individuelle Abrechnung  erzeugt </a:t>
            </a:r>
            <a:r>
              <a:rPr lang="de-DE" b="1" dirty="0" smtClean="0"/>
              <a:t>negative Transparenz </a:t>
            </a:r>
            <a:r>
              <a:rPr lang="de-DE" dirty="0" smtClean="0"/>
              <a:t>in sensiblen Bereichen von Bildung und Wissenschaft.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251520" y="508610"/>
            <a:ext cx="7560840" cy="400110"/>
          </a:xfrm>
          <a:prstGeom prst="rect">
            <a:avLst/>
          </a:prstGeom>
          <a:solidFill>
            <a:schemeClr val="tx2">
              <a:lumMod val="20000"/>
              <a:lumOff val="80000"/>
            </a:schemeClr>
          </a:solidFill>
        </p:spPr>
        <p:txBody>
          <a:bodyPr wrap="square" rtlCol="0">
            <a:spAutoFit/>
          </a:bodyPr>
          <a:lstStyle/>
          <a:p>
            <a:r>
              <a:rPr lang="de-DE" sz="2000" b="1" dirty="0" smtClean="0">
                <a:solidFill>
                  <a:srgbClr val="002060"/>
                </a:solidFill>
              </a:rPr>
              <a:t>Es bewegt sich etwas – in Politik und Rechtsprechung</a:t>
            </a:r>
            <a:endParaRPr lang="en-US" sz="2000" b="1" dirty="0">
              <a:solidFill>
                <a:srgbClr val="002060"/>
              </a:solidFill>
            </a:endParaRPr>
          </a:p>
        </p:txBody>
      </p:sp>
      <p:sp>
        <p:nvSpPr>
          <p:cNvPr id="10" name="Textfeld 9"/>
          <p:cNvSpPr txBox="1"/>
          <p:nvPr/>
        </p:nvSpPr>
        <p:spPr>
          <a:xfrm>
            <a:off x="251520" y="998084"/>
            <a:ext cx="7560840" cy="707886"/>
          </a:xfrm>
          <a:prstGeom prst="rect">
            <a:avLst/>
          </a:prstGeom>
          <a:solidFill>
            <a:schemeClr val="tx2">
              <a:lumMod val="20000"/>
              <a:lumOff val="80000"/>
            </a:schemeClr>
          </a:solidFill>
        </p:spPr>
        <p:txBody>
          <a:bodyPr wrap="square" rtlCol="0">
            <a:spAutoFit/>
          </a:bodyPr>
          <a:lstStyle/>
          <a:p>
            <a:r>
              <a:rPr lang="de-DE" sz="2000" b="1" dirty="0" smtClean="0">
                <a:solidFill>
                  <a:srgbClr val="002060"/>
                </a:solidFill>
              </a:rPr>
              <a:t>Ein Paradigmenwechsel über eine Bildungs- und Wissenschaftsschranke</a:t>
            </a:r>
            <a:endParaRPr lang="de-DE" sz="2000" b="1" dirty="0">
              <a:solidFill>
                <a:srgbClr val="002060"/>
              </a:solidFill>
            </a:endParaRPr>
          </a:p>
        </p:txBody>
      </p:sp>
      <p:sp>
        <p:nvSpPr>
          <p:cNvPr id="11" name="Textfeld 10"/>
          <p:cNvSpPr txBox="1"/>
          <p:nvPr/>
        </p:nvSpPr>
        <p:spPr>
          <a:xfrm>
            <a:off x="251520" y="1795334"/>
            <a:ext cx="7560840" cy="707886"/>
          </a:xfrm>
          <a:prstGeom prst="rect">
            <a:avLst/>
          </a:prstGeom>
          <a:solidFill>
            <a:schemeClr val="tx2">
              <a:lumMod val="20000"/>
              <a:lumOff val="80000"/>
            </a:schemeClr>
          </a:solidFill>
        </p:spPr>
        <p:txBody>
          <a:bodyPr wrap="square" rtlCol="0">
            <a:spAutoFit/>
          </a:bodyPr>
          <a:lstStyle/>
          <a:p>
            <a:r>
              <a:rPr lang="de-DE" sz="2000" b="1" dirty="0" smtClean="0">
                <a:solidFill>
                  <a:srgbClr val="002060"/>
                </a:solidFill>
              </a:rPr>
              <a:t>Vergleich der Klausel des Aktionsbündnisses mit der Schranke der </a:t>
            </a:r>
            <a:r>
              <a:rPr lang="de-DE" sz="2000" b="1" dirty="0" err="1" smtClean="0">
                <a:solidFill>
                  <a:srgbClr val="002060"/>
                </a:solidFill>
              </a:rPr>
              <a:t>Durantaye</a:t>
            </a:r>
            <a:r>
              <a:rPr lang="de-DE" sz="2000" b="1" dirty="0" smtClean="0">
                <a:solidFill>
                  <a:srgbClr val="002060"/>
                </a:solidFill>
              </a:rPr>
              <a:t> -Studie</a:t>
            </a:r>
            <a:endParaRPr lang="en-US" sz="2000" b="1" dirty="0">
              <a:solidFill>
                <a:srgbClr val="002060"/>
              </a:solidFill>
            </a:endParaRPr>
          </a:p>
        </p:txBody>
      </p:sp>
      <p:sp>
        <p:nvSpPr>
          <p:cNvPr id="13" name="Textfeld 12"/>
          <p:cNvSpPr txBox="1"/>
          <p:nvPr/>
        </p:nvSpPr>
        <p:spPr>
          <a:xfrm>
            <a:off x="827584" y="4998776"/>
            <a:ext cx="6336704" cy="400110"/>
          </a:xfrm>
          <a:prstGeom prst="rect">
            <a:avLst/>
          </a:prstGeom>
          <a:solidFill>
            <a:schemeClr val="tx2">
              <a:lumMod val="20000"/>
              <a:lumOff val="80000"/>
            </a:schemeClr>
          </a:solidFill>
        </p:spPr>
        <p:txBody>
          <a:bodyPr wrap="square" rtlCol="0">
            <a:spAutoFit/>
          </a:bodyPr>
          <a:lstStyle/>
          <a:p>
            <a:pPr>
              <a:buFont typeface="Wingdings" pitchFamily="2" charset="2"/>
              <a:buChar char="Ø"/>
            </a:pPr>
            <a:r>
              <a:rPr lang="de-DE" sz="2000" b="1" dirty="0" smtClean="0">
                <a:solidFill>
                  <a:srgbClr val="002060"/>
                </a:solidFill>
              </a:rPr>
              <a:t>Lehre und Lernen vs. Veranschaulichung des Unterrichts</a:t>
            </a:r>
            <a:endParaRPr lang="de-DE" sz="2000" b="1" dirty="0">
              <a:solidFill>
                <a:srgbClr val="002060"/>
              </a:solidFill>
            </a:endParaRPr>
          </a:p>
        </p:txBody>
      </p:sp>
      <p:sp>
        <p:nvSpPr>
          <p:cNvPr id="15" name="Textfeld 14"/>
          <p:cNvSpPr txBox="1"/>
          <p:nvPr/>
        </p:nvSpPr>
        <p:spPr>
          <a:xfrm>
            <a:off x="827584" y="4408310"/>
            <a:ext cx="6336704" cy="400110"/>
          </a:xfrm>
          <a:prstGeom prst="rect">
            <a:avLst/>
          </a:prstGeom>
          <a:solidFill>
            <a:schemeClr val="tx2">
              <a:lumMod val="20000"/>
              <a:lumOff val="80000"/>
            </a:schemeClr>
          </a:solidFill>
        </p:spPr>
        <p:txBody>
          <a:bodyPr wrap="square" rtlCol="0">
            <a:spAutoFit/>
          </a:bodyPr>
          <a:lstStyle/>
          <a:p>
            <a:pPr marL="174625" indent="-174625">
              <a:buFont typeface="Wingdings" pitchFamily="2" charset="2"/>
              <a:buChar char="Ø"/>
            </a:pPr>
            <a:r>
              <a:rPr lang="de-DE" sz="2000" b="1" dirty="0" smtClean="0">
                <a:solidFill>
                  <a:srgbClr val="002060"/>
                </a:solidFill>
              </a:rPr>
              <a:t>Übernahme alter Schrankenrestriktionen vs. Neuansatz</a:t>
            </a:r>
            <a:endParaRPr lang="de-DE" sz="2000" b="1" dirty="0">
              <a:solidFill>
                <a:srgbClr val="002060"/>
              </a:solidFill>
            </a:endParaRPr>
          </a:p>
        </p:txBody>
      </p:sp>
      <p:sp>
        <p:nvSpPr>
          <p:cNvPr id="17" name="Textfeld 16"/>
          <p:cNvSpPr txBox="1"/>
          <p:nvPr/>
        </p:nvSpPr>
        <p:spPr>
          <a:xfrm>
            <a:off x="251520" y="6093296"/>
            <a:ext cx="6336704" cy="400110"/>
          </a:xfrm>
          <a:prstGeom prst="rect">
            <a:avLst/>
          </a:prstGeom>
          <a:solidFill>
            <a:schemeClr val="tx2">
              <a:lumMod val="20000"/>
              <a:lumOff val="80000"/>
            </a:schemeClr>
          </a:solidFill>
        </p:spPr>
        <p:txBody>
          <a:bodyPr wrap="square" rtlCol="0">
            <a:spAutoFit/>
          </a:bodyPr>
          <a:lstStyle/>
          <a:p>
            <a:pPr>
              <a:buFont typeface="Wingdings" pitchFamily="2" charset="2"/>
              <a:buChar char="Ø"/>
            </a:pPr>
            <a:r>
              <a:rPr lang="de-DE" sz="2000" b="1" dirty="0" smtClean="0">
                <a:solidFill>
                  <a:srgbClr val="002060"/>
                </a:solidFill>
              </a:rPr>
              <a:t>Vergütung</a:t>
            </a:r>
            <a:endParaRPr lang="de-DE" sz="2000" b="1" dirty="0">
              <a:solidFill>
                <a:srgbClr val="002060"/>
              </a:solidFill>
            </a:endParaRPr>
          </a:p>
        </p:txBody>
      </p:sp>
      <p:sp>
        <p:nvSpPr>
          <p:cNvPr id="19" name="Rechteck 18"/>
          <p:cNvSpPr/>
          <p:nvPr/>
        </p:nvSpPr>
        <p:spPr>
          <a:xfrm>
            <a:off x="0" y="0"/>
            <a:ext cx="9144000" cy="40466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Themen</a:t>
            </a:r>
            <a:endParaRPr lang="en-US" sz="2400" b="1" dirty="0">
              <a:solidFill>
                <a:srgbClr val="002060"/>
              </a:solidFill>
            </a:endParaRPr>
          </a:p>
        </p:txBody>
      </p:sp>
      <p:sp>
        <p:nvSpPr>
          <p:cNvPr id="14" name="Textfeld 13"/>
          <p:cNvSpPr txBox="1"/>
          <p:nvPr/>
        </p:nvSpPr>
        <p:spPr>
          <a:xfrm>
            <a:off x="827584" y="2636912"/>
            <a:ext cx="6336704" cy="400110"/>
          </a:xfrm>
          <a:prstGeom prst="rect">
            <a:avLst/>
          </a:prstGeom>
          <a:solidFill>
            <a:schemeClr val="tx2">
              <a:lumMod val="20000"/>
              <a:lumOff val="80000"/>
            </a:schemeClr>
          </a:solidFill>
        </p:spPr>
        <p:txBody>
          <a:bodyPr wrap="square" rtlCol="0">
            <a:spAutoFit/>
          </a:bodyPr>
          <a:lstStyle/>
          <a:p>
            <a:pPr>
              <a:buFont typeface="Wingdings" pitchFamily="2" charset="2"/>
              <a:buChar char="Ø"/>
            </a:pPr>
            <a:r>
              <a:rPr lang="de-DE" sz="2000" b="1" dirty="0" smtClean="0">
                <a:solidFill>
                  <a:srgbClr val="002060"/>
                </a:solidFill>
              </a:rPr>
              <a:t>Juristische Hermeneutik vs. Politische Konstruktion</a:t>
            </a:r>
            <a:endParaRPr lang="de-DE" sz="2000" b="1" dirty="0">
              <a:solidFill>
                <a:srgbClr val="002060"/>
              </a:solidFill>
            </a:endParaRPr>
          </a:p>
        </p:txBody>
      </p:sp>
      <p:sp>
        <p:nvSpPr>
          <p:cNvPr id="16" name="Textfeld 15"/>
          <p:cNvSpPr txBox="1"/>
          <p:nvPr/>
        </p:nvSpPr>
        <p:spPr>
          <a:xfrm>
            <a:off x="827584" y="3227378"/>
            <a:ext cx="6336704" cy="400110"/>
          </a:xfrm>
          <a:prstGeom prst="rect">
            <a:avLst/>
          </a:prstGeom>
          <a:solidFill>
            <a:schemeClr val="tx2">
              <a:lumMod val="20000"/>
              <a:lumOff val="80000"/>
            </a:schemeClr>
          </a:solidFill>
        </p:spPr>
        <p:txBody>
          <a:bodyPr wrap="square" rtlCol="0">
            <a:spAutoFit/>
          </a:bodyPr>
          <a:lstStyle/>
          <a:p>
            <a:pPr>
              <a:buFont typeface="Wingdings" pitchFamily="2" charset="2"/>
              <a:buChar char="Ø"/>
            </a:pPr>
            <a:r>
              <a:rPr lang="de-DE" sz="2000" b="1" dirty="0" smtClean="0">
                <a:solidFill>
                  <a:srgbClr val="002060"/>
                </a:solidFill>
              </a:rPr>
              <a:t>Klausel vs. Schranke</a:t>
            </a:r>
            <a:endParaRPr lang="de-DE" sz="2000" b="1" dirty="0">
              <a:solidFill>
                <a:srgbClr val="002060"/>
              </a:solidFill>
            </a:endParaRPr>
          </a:p>
        </p:txBody>
      </p:sp>
      <p:sp>
        <p:nvSpPr>
          <p:cNvPr id="20" name="Textfeld 19"/>
          <p:cNvSpPr txBox="1"/>
          <p:nvPr/>
        </p:nvSpPr>
        <p:spPr>
          <a:xfrm>
            <a:off x="827584" y="3817844"/>
            <a:ext cx="6336704" cy="400110"/>
          </a:xfrm>
          <a:prstGeom prst="rect">
            <a:avLst/>
          </a:prstGeom>
          <a:solidFill>
            <a:schemeClr val="tx2">
              <a:lumMod val="20000"/>
              <a:lumOff val="80000"/>
            </a:schemeClr>
          </a:solidFill>
        </p:spPr>
        <p:txBody>
          <a:bodyPr wrap="square" rtlCol="0">
            <a:spAutoFit/>
          </a:bodyPr>
          <a:lstStyle/>
          <a:p>
            <a:pPr>
              <a:buFont typeface="Wingdings" pitchFamily="2" charset="2"/>
              <a:buChar char="Ø"/>
            </a:pPr>
            <a:r>
              <a:rPr lang="de-DE" sz="2000" b="1" dirty="0" smtClean="0">
                <a:solidFill>
                  <a:srgbClr val="002060"/>
                </a:solidFill>
              </a:rPr>
              <a:t>Einheitlich/umfassend vs. 2 Schrankenvorschläge</a:t>
            </a:r>
            <a:endParaRPr lang="de-DE" sz="2000" b="1" dirty="0">
              <a:solidFill>
                <a:srgbClr val="002060"/>
              </a:solidFill>
            </a:endParaRPr>
          </a:p>
        </p:txBody>
      </p:sp>
      <p:sp>
        <p:nvSpPr>
          <p:cNvPr id="21" name="Textfeld 20"/>
          <p:cNvSpPr txBox="1"/>
          <p:nvPr/>
        </p:nvSpPr>
        <p:spPr>
          <a:xfrm>
            <a:off x="827584" y="5589240"/>
            <a:ext cx="7992888" cy="400110"/>
          </a:xfrm>
          <a:prstGeom prst="rect">
            <a:avLst/>
          </a:prstGeom>
          <a:solidFill>
            <a:schemeClr val="tx2">
              <a:lumMod val="20000"/>
              <a:lumOff val="80000"/>
            </a:schemeClr>
          </a:solidFill>
        </p:spPr>
        <p:txBody>
          <a:bodyPr wrap="square" rtlCol="0">
            <a:spAutoFit/>
          </a:bodyPr>
          <a:lstStyle/>
          <a:p>
            <a:pPr>
              <a:buFont typeface="Wingdings" pitchFamily="2" charset="2"/>
              <a:buChar char="Ø"/>
            </a:pPr>
            <a:r>
              <a:rPr lang="de-DE" sz="2000" b="1" dirty="0" smtClean="0">
                <a:solidFill>
                  <a:srgbClr val="002060"/>
                </a:solidFill>
              </a:rPr>
              <a:t>Priorität des Lizenzangebots vs. Vorrang der </a:t>
            </a:r>
            <a:r>
              <a:rPr lang="de-DE" sz="2000" b="1" dirty="0" err="1" smtClean="0">
                <a:solidFill>
                  <a:srgbClr val="002060"/>
                </a:solidFill>
              </a:rPr>
              <a:t>Klauselbestimmugen</a:t>
            </a:r>
            <a:endParaRPr lang="de-DE" sz="2000"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P spid="13" grpId="0" animBg="1"/>
      <p:bldP spid="15" grpId="0" animBg="1"/>
      <p:bldP spid="17" grpId="0" animBg="1"/>
      <p:bldP spid="14" grpId="0" animBg="1"/>
      <p:bldP spid="16" grpId="0" animBg="1"/>
      <p:bldP spid="20" grpId="0" animBg="1"/>
      <p:bldP spid="2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Zur Vergütung</a:t>
            </a:r>
            <a:endParaRPr lang="de-DE" sz="2400" b="1" dirty="0">
              <a:solidFill>
                <a:srgbClr val="002060"/>
              </a:solidFill>
            </a:endParaRPr>
          </a:p>
        </p:txBody>
      </p:sp>
      <p:sp>
        <p:nvSpPr>
          <p:cNvPr id="4" name="Textfeld 3"/>
          <p:cNvSpPr txBox="1"/>
          <p:nvPr/>
        </p:nvSpPr>
        <p:spPr>
          <a:xfrm>
            <a:off x="251520" y="887229"/>
            <a:ext cx="8568952" cy="4154984"/>
          </a:xfrm>
          <a:prstGeom prst="rect">
            <a:avLst/>
          </a:prstGeom>
          <a:noFill/>
        </p:spPr>
        <p:txBody>
          <a:bodyPr wrap="square" rtlCol="0">
            <a:spAutoFit/>
          </a:bodyPr>
          <a:lstStyle/>
          <a:p>
            <a:endParaRPr lang="de-DE" sz="2400" dirty="0" smtClean="0"/>
          </a:p>
          <a:p>
            <a:pPr marL="266700" indent="-266700">
              <a:buFont typeface="Wingdings" pitchFamily="2" charset="2"/>
              <a:buChar char="Ø"/>
            </a:pPr>
            <a:endParaRPr lang="de-DE" sz="2000" dirty="0" smtClean="0"/>
          </a:p>
          <a:p>
            <a:pPr marL="266700" indent="-266700">
              <a:buFont typeface="Wingdings" pitchFamily="2" charset="2"/>
              <a:buChar char="Ø"/>
            </a:pPr>
            <a:r>
              <a:rPr lang="de-DE" sz="2000" dirty="0" smtClean="0"/>
              <a:t>Wenn doch erforderlich, unterstützt das Aktionsbündnis nur eine pauschale Abrechnung. Eine individuelle Abrechnung jeder aktuellen Nutzung für Zwecke von Forschung und Lehr- und Lernprozessen für nicht zumutbar und auch nicht für machbar. </a:t>
            </a:r>
          </a:p>
          <a:p>
            <a:pPr marL="266700" indent="-266700">
              <a:buFont typeface="Wingdings" pitchFamily="2" charset="2"/>
              <a:buChar char="Ø"/>
            </a:pPr>
            <a:endParaRPr lang="de-DE" sz="2000" dirty="0" smtClean="0"/>
          </a:p>
          <a:p>
            <a:pPr marL="266700" indent="-266700">
              <a:buFont typeface="Wingdings" pitchFamily="2" charset="2"/>
              <a:buChar char="Ø"/>
            </a:pPr>
            <a:r>
              <a:rPr lang="de-DE" sz="2000" dirty="0" smtClean="0"/>
              <a:t>Wenn überhaupt, dann bevorzugt das Aktionsbündnis eine Vergütungsregelung entweder als Geräteabgabe (analog § 54a zu § 53 Privatkopie) über einen neuen 54er-Paragraphen oder über eine pauschalen Gesamtvertrag zwischen den Trägern der Wissenschafts- und Bildungseinrichtungen, den Organisationen  der Rechteinhaber (Urheber und Verwerter) und Verwertungsgesellschaften.</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Perspektiven – keine Utopie – aber ein langfristiges Ziel</a:t>
            </a:r>
            <a:endParaRPr lang="de-DE" sz="2400" b="1" dirty="0">
              <a:solidFill>
                <a:srgbClr val="002060"/>
              </a:solidFill>
            </a:endParaRPr>
          </a:p>
        </p:txBody>
      </p:sp>
      <p:sp>
        <p:nvSpPr>
          <p:cNvPr id="5" name="Textfeld 4"/>
          <p:cNvSpPr txBox="1"/>
          <p:nvPr/>
        </p:nvSpPr>
        <p:spPr>
          <a:xfrm>
            <a:off x="251520" y="1052736"/>
            <a:ext cx="8568952" cy="4524315"/>
          </a:xfrm>
          <a:prstGeom prst="rect">
            <a:avLst/>
          </a:prstGeom>
          <a:noFill/>
        </p:spPr>
        <p:txBody>
          <a:bodyPr wrap="square" rtlCol="0">
            <a:spAutoFit/>
          </a:bodyPr>
          <a:lstStyle/>
          <a:p>
            <a:pPr algn="ctr"/>
            <a:r>
              <a:rPr lang="de-DE" sz="2400" dirty="0" smtClean="0"/>
              <a:t>Eine Bildungs- und Wissenschaftsklausel kann nicht durch selbstreferentielle Auslegung bestehender Gesetze, Verträge oder Richtlinien entstehen, sondern erfordert den Mut zu einem Paradigmenwechsel:</a:t>
            </a:r>
            <a:br>
              <a:rPr lang="de-DE" sz="2400" dirty="0" smtClean="0"/>
            </a:br>
            <a:endParaRPr lang="de-DE" sz="2400" dirty="0" smtClean="0"/>
          </a:p>
          <a:p>
            <a:r>
              <a:rPr lang="de-DE" sz="2400" dirty="0" smtClean="0"/>
              <a:t>	Nicht länger soll die (kommerzielle) Verwertung als der 	Normalfall des Umgangs mit Wissen und Information 	angesehen werden sondern als die Ausnahme gegenüber 	der (im Sinne von Open Access) freien Nutzung.</a:t>
            </a:r>
          </a:p>
          <a:p>
            <a:r>
              <a:rPr lang="de-DE" sz="2400" dirty="0" smtClean="0"/>
              <a:t/>
            </a:r>
            <a:br>
              <a:rPr lang="de-DE" sz="2400" dirty="0" smtClean="0"/>
            </a:br>
            <a:r>
              <a:rPr lang="de-DE" sz="2400" dirty="0" smtClean="0"/>
              <a:t>	Damit bekommt der Dreistufentest auf jeder Stufe eine 	grundsätzlich neue Bedeutung.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3046988"/>
          </a:xfrm>
          <a:prstGeom prst="rect">
            <a:avLst/>
          </a:prstGeom>
          <a:noFill/>
        </p:spPr>
        <p:txBody>
          <a:bodyPr wrap="square" rtlCol="0">
            <a:spAutoFit/>
          </a:bodyPr>
          <a:lstStyle/>
          <a:p>
            <a:r>
              <a:rPr lang="de-DE" sz="2400" b="1" dirty="0" smtClean="0"/>
              <a:t>3.1 Klausel oder Schranke oder </a:t>
            </a:r>
            <a:r>
              <a:rPr lang="de-DE" sz="2400" b="1" dirty="0" err="1" smtClean="0"/>
              <a:t>generalklauselartige</a:t>
            </a:r>
            <a:r>
              <a:rPr lang="de-DE" sz="2400" b="1" dirty="0" smtClean="0"/>
              <a:t> Schrankenregelung</a:t>
            </a:r>
          </a:p>
          <a:p>
            <a:r>
              <a:rPr lang="de-DE" sz="2400" dirty="0" smtClean="0"/>
              <a:t>Das Aktionsbündnis bevorzugt Klausel gegenüber Schranke, um den Paradigmenwechsel deutlich zu machen. Das Recht auf freien Zugriff auf und freier Nutzung von publizierten Wissen in Bildung und Wissenschaft soll keine Ausnahme von dem exklusiven Verfügungsrecht der Rechteinhaber sein, sondern ein Recht an sich – Wissenschaftsfreiheit ist auch Informationsfreiheit.</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1938992"/>
          </a:xfrm>
          <a:prstGeom prst="rect">
            <a:avLst/>
          </a:prstGeom>
          <a:noFill/>
        </p:spPr>
        <p:txBody>
          <a:bodyPr wrap="square" rtlCol="0">
            <a:spAutoFit/>
          </a:bodyPr>
          <a:lstStyle/>
          <a:p>
            <a:r>
              <a:rPr lang="de-DE" sz="2400" b="1" dirty="0" smtClean="0"/>
              <a:t>3.2 Sinnvolle Beschränkungen</a:t>
            </a:r>
          </a:p>
          <a:p>
            <a:r>
              <a:rPr lang="de-DE" sz="2400" b="1" dirty="0" smtClean="0"/>
              <a:t>Durch „nicht-kommerziell</a:t>
            </a:r>
            <a:r>
              <a:rPr lang="de-DE" sz="2400" dirty="0" smtClean="0"/>
              <a:t>“ – was ist „kommerziell“, was „nicht-kommerziell?</a:t>
            </a:r>
          </a:p>
          <a:p>
            <a:r>
              <a:rPr lang="de-DE" sz="2400" b="1" dirty="0" smtClean="0"/>
              <a:t>Durch den Zweck</a:t>
            </a:r>
            <a:r>
              <a:rPr lang="de-DE" sz="2400" dirty="0" smtClean="0"/>
              <a:t> – Zwecke der wissenschaftlichen Forschung, Zwecke von Lehre und Lernen – reicht das aus?</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4154984"/>
          </a:xfrm>
          <a:prstGeom prst="rect">
            <a:avLst/>
          </a:prstGeom>
          <a:noFill/>
        </p:spPr>
        <p:txBody>
          <a:bodyPr wrap="square" rtlCol="0">
            <a:spAutoFit/>
          </a:bodyPr>
          <a:lstStyle/>
          <a:p>
            <a:r>
              <a:rPr lang="de-DE" sz="2400" b="1" dirty="0" smtClean="0"/>
              <a:t>3.3 Privilegierung von Bildung an sich? Nur „Veranschaulichung des Unterrichts?</a:t>
            </a:r>
          </a:p>
          <a:p>
            <a:r>
              <a:rPr lang="de-DE" sz="2400" dirty="0" err="1" smtClean="0"/>
              <a:t>Durantaye</a:t>
            </a:r>
            <a:r>
              <a:rPr lang="de-DE" sz="2400" dirty="0" smtClean="0"/>
              <a:t> lehnt das mit Verweis auf EU ab, nur Veranschaulichung im Unterricht sei erlaubt – es heißt aber auch in der Politik (und bei </a:t>
            </a:r>
            <a:r>
              <a:rPr lang="de-DE" sz="2400" dirty="0" err="1" smtClean="0"/>
              <a:t>Durantaye</a:t>
            </a:r>
            <a:r>
              <a:rPr lang="de-DE" sz="2400" dirty="0" smtClean="0"/>
              <a:t>) „Allgemeine Bildungs- und Wissenschaftsschranke“.</a:t>
            </a:r>
          </a:p>
          <a:p>
            <a:r>
              <a:rPr lang="de-DE" sz="2400" dirty="0" smtClean="0"/>
              <a:t>„Veranschaulichung im Unterricht“ geschieht durch den Lehrenden, also nur seine Arbeit wird bislang durch das UrhG begünstigt – so jedenfalls die Rechtsprechung bzw. die </a:t>
            </a:r>
            <a:r>
              <a:rPr lang="de-DE" sz="2400" dirty="0" err="1" smtClean="0"/>
              <a:t>InfoSoc</a:t>
            </a:r>
            <a:r>
              <a:rPr lang="de-DE" sz="2400" dirty="0" smtClean="0"/>
              <a:t>-Vorgabe. </a:t>
            </a:r>
          </a:p>
          <a:p>
            <a:r>
              <a:rPr lang="de-DE" sz="2400" dirty="0" smtClean="0"/>
              <a:t>Lernen wird nicht als privilegiert angesehen. Was bedeutet das für e-Learning bzw. für selbstbestimmtes Lernen/Recherchieren/Nutzen der Lernenden? </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5262979"/>
          </a:xfrm>
          <a:prstGeom prst="rect">
            <a:avLst/>
          </a:prstGeom>
          <a:noFill/>
        </p:spPr>
        <p:txBody>
          <a:bodyPr wrap="square" rtlCol="0">
            <a:spAutoFit/>
          </a:bodyPr>
          <a:lstStyle/>
          <a:p>
            <a:r>
              <a:rPr lang="de-DE" sz="2400" b="1" dirty="0" smtClean="0"/>
              <a:t>3.4 Besteht Bedarf, Abs. 1 Satz 1 weiter durch Begrenzung der Extension der Nutzung zu konkretisieren?</a:t>
            </a:r>
          </a:p>
          <a:p>
            <a:r>
              <a:rPr lang="de-DE" sz="2400" dirty="0" smtClean="0"/>
              <a:t>In der </a:t>
            </a:r>
            <a:r>
              <a:rPr lang="de-DE" sz="2400" dirty="0" err="1" smtClean="0"/>
              <a:t>Durantaye</a:t>
            </a:r>
            <a:r>
              <a:rPr lang="de-DE" sz="2400" dirty="0" smtClean="0"/>
              <a:t>-Studie </a:t>
            </a:r>
            <a:r>
              <a:rPr lang="de-DE" sz="2400" dirty="0" err="1" smtClean="0"/>
              <a:t>heisst</a:t>
            </a:r>
            <a:r>
              <a:rPr lang="de-DE" sz="2400" dirty="0" smtClean="0"/>
              <a:t> das ähnlich (vgl. Abs. 1, Satz 1)</a:t>
            </a:r>
          </a:p>
          <a:p>
            <a:r>
              <a:rPr lang="de-DE" sz="2400" dirty="0" smtClean="0"/>
              <a:t>Ist der Zusatz wie in § 52a "bestimmt abgegrenzter Personenkreises" erforderlich?</a:t>
            </a:r>
          </a:p>
          <a:p>
            <a:r>
              <a:rPr lang="de-DE" sz="2400" dirty="0" err="1" smtClean="0"/>
              <a:t>Durantaye</a:t>
            </a:r>
            <a:r>
              <a:rPr lang="de-DE" sz="2400" dirty="0" smtClean="0"/>
              <a:t>-Studien hat das auch nicht: „ergibt sich die Pflicht, </a:t>
            </a:r>
            <a:r>
              <a:rPr lang="de-DE" sz="2400" dirty="0" err="1" smtClean="0"/>
              <a:t>dass</a:t>
            </a:r>
            <a:r>
              <a:rPr lang="de-DE" sz="2400" dirty="0" smtClean="0"/>
              <a:t> der Kreis "bestimmt abgegrenzt" sein </a:t>
            </a:r>
            <a:r>
              <a:rPr lang="de-DE" sz="2400" dirty="0" err="1" smtClean="0"/>
              <a:t>muss</a:t>
            </a:r>
            <a:r>
              <a:rPr lang="de-DE" sz="2400" dirty="0" smtClean="0"/>
              <a:t>, aus der Zweckbestimmung selbst. Wenn ich nur zur Veranschaulichung des Unterrichts ein Werk verwenden darf, versteht es sich von selbst, </a:t>
            </a:r>
            <a:r>
              <a:rPr lang="de-DE" sz="2400" dirty="0" err="1" smtClean="0"/>
              <a:t>dass</a:t>
            </a:r>
            <a:r>
              <a:rPr lang="de-DE" sz="2400" dirty="0" smtClean="0"/>
              <a:t> ich es nur den Unterrichtsteilnehmern zur Verfügung stellen darf.“ </a:t>
            </a:r>
          </a:p>
          <a:p>
            <a:r>
              <a:rPr lang="de-DE" sz="2400" dirty="0" smtClean="0"/>
              <a:t>Was, wenn die Begrenzung „Veranschaulichung des Unterrichts“ durch „nicht kommerzielle Zwecke a… der Lehr- und Lernprozesse an Bildungseinrichtungen“ ersetzt wird? Was aber mit Forschung?</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4524315"/>
          </a:xfrm>
          <a:prstGeom prst="rect">
            <a:avLst/>
          </a:prstGeom>
          <a:noFill/>
        </p:spPr>
        <p:txBody>
          <a:bodyPr wrap="square" rtlCol="0">
            <a:spAutoFit/>
          </a:bodyPr>
          <a:lstStyle/>
          <a:p>
            <a:r>
              <a:rPr lang="de-DE" sz="2400" b="1" dirty="0" smtClean="0"/>
              <a:t>3.5 Angemessene Vergütung - 1</a:t>
            </a:r>
          </a:p>
          <a:p>
            <a:r>
              <a:rPr lang="de-DE" sz="2400" dirty="0" smtClean="0"/>
              <a:t>Was ist das? Ist sie überhaupt erforderlich?</a:t>
            </a:r>
          </a:p>
          <a:p>
            <a:r>
              <a:rPr lang="de-DE" sz="2400" dirty="0" smtClean="0"/>
              <a:t>Es ist keinesfalls abschließend geklärt, ob die Einschränkung oder sogar der </a:t>
            </a:r>
            <a:r>
              <a:rPr lang="de-DE" sz="2400" dirty="0" err="1" smtClean="0"/>
              <a:t>Ausschluss</a:t>
            </a:r>
            <a:r>
              <a:rPr lang="de-DE" sz="2400" dirty="0" smtClean="0"/>
              <a:t> des dem Urheber zustehenden Vergütungsanspruchs durch eine </a:t>
            </a:r>
            <a:r>
              <a:rPr lang="de-DE" sz="2400" dirty="0" err="1" smtClean="0"/>
              <a:t>ABWS</a:t>
            </a:r>
            <a:r>
              <a:rPr lang="de-DE" sz="2400" dirty="0" smtClean="0"/>
              <a:t>/-</a:t>
            </a:r>
            <a:r>
              <a:rPr lang="de-DE" sz="2400" dirty="0" err="1" smtClean="0"/>
              <a:t>klausel</a:t>
            </a:r>
            <a:r>
              <a:rPr lang="de-DE" sz="2400" dirty="0" smtClean="0"/>
              <a:t>  in jedem Fall verfassungswidrig sind. Sicherlich „muß ein gesteigertes öffentliches Interesse“ für eine genehmigungs- und vergütungsfreie Nutzung für die Nutzung entsprechend Abs. 1, Satz 1 (in beiden Vorschlägen) mit starken Argumenten belegt sein. Das war der entscheidende Punkten in der immer wieder (auch in </a:t>
            </a:r>
            <a:r>
              <a:rPr lang="de-DE" sz="2400" dirty="0" err="1" smtClean="0"/>
              <a:t>Durantaye</a:t>
            </a:r>
            <a:r>
              <a:rPr lang="de-DE" sz="2400" dirty="0" smtClean="0"/>
              <a:t>-Studie –FN494) zitierten Entscheidung des BVerfGE 31, 229, 243 – Kirchen- und Schulgebrauch von 1978.</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3785652"/>
          </a:xfrm>
          <a:prstGeom prst="rect">
            <a:avLst/>
          </a:prstGeom>
          <a:noFill/>
        </p:spPr>
        <p:txBody>
          <a:bodyPr wrap="square" rtlCol="0">
            <a:spAutoFit/>
          </a:bodyPr>
          <a:lstStyle/>
          <a:p>
            <a:r>
              <a:rPr lang="de-DE" sz="2400" b="1" dirty="0" smtClean="0"/>
              <a:t>3.5 Angemessene Vergütung - 2</a:t>
            </a:r>
          </a:p>
          <a:p>
            <a:r>
              <a:rPr lang="de-DE" sz="2400" dirty="0" smtClean="0"/>
              <a:t>Ist die sich jetzt abzeichnende vom BGH gebilligte Form der durch die </a:t>
            </a:r>
            <a:r>
              <a:rPr lang="de-DE" sz="2400" dirty="0" err="1" smtClean="0"/>
              <a:t>VG</a:t>
            </a:r>
            <a:r>
              <a:rPr lang="de-DE" sz="2400" dirty="0" smtClean="0"/>
              <a:t>-Wort geplante Nutzerdatenerfassung als Basis für die Vergütungsprozedur noch mit Wissenschaftsfreiheit vereinbar ist?</a:t>
            </a:r>
          </a:p>
          <a:p>
            <a:r>
              <a:rPr lang="de-DE" sz="2400" dirty="0" smtClean="0"/>
              <a:t> Könnte die Vergütungsproblematik auch durch eine Geräteabgabe (analog § 54a zu § 53 Privatkopie) über einen neuen 54er-Paragraphen eingelöst werden?</a:t>
            </a:r>
          </a:p>
          <a:p>
            <a:r>
              <a:rPr lang="de-DE" sz="2400" dirty="0" smtClean="0"/>
              <a:t>Wer soll für eine Vergütung aufkommen? </a:t>
            </a:r>
          </a:p>
          <a:p>
            <a:r>
              <a:rPr lang="de-DE" sz="2400" dirty="0" smtClean="0"/>
              <a:t>Was spricht für/gegen pauschale Abrechnung, was für/gegen individuelle?</a:t>
            </a:r>
            <a:endParaRPr lang="de-DE" sz="24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4154984"/>
          </a:xfrm>
          <a:prstGeom prst="rect">
            <a:avLst/>
          </a:prstGeom>
          <a:noFill/>
        </p:spPr>
        <p:txBody>
          <a:bodyPr wrap="square" rtlCol="0">
            <a:spAutoFit/>
          </a:bodyPr>
          <a:lstStyle/>
          <a:p>
            <a:r>
              <a:rPr lang="de-DE" sz="2400" b="1" dirty="0" smtClean="0"/>
              <a:t>3.6 Geboten – Priorität von Verträgen/Vertragsangeboten gegenüber Schrankenregelungen? - 1</a:t>
            </a:r>
          </a:p>
          <a:p>
            <a:r>
              <a:rPr lang="de-DE" sz="2400" dirty="0" err="1" smtClean="0"/>
              <a:t>Durantaye</a:t>
            </a:r>
            <a:r>
              <a:rPr lang="de-DE" sz="2400" dirty="0" smtClean="0"/>
              <a:t>-Studie </a:t>
            </a:r>
            <a:r>
              <a:rPr lang="de-DE" sz="2400" dirty="0" err="1" smtClean="0"/>
              <a:t>schliesst</a:t>
            </a:r>
            <a:r>
              <a:rPr lang="de-DE" sz="2400" dirty="0" smtClean="0"/>
              <a:t> sich dem BGH-Urteil zu § 52a vom 28.11.2013 an, in dem kommerziellen Vertragsangeboten Priorität gegenüber der Schrankenregelung eingeräumt wird:</a:t>
            </a:r>
          </a:p>
          <a:p>
            <a:r>
              <a:rPr lang="de-DE" sz="2400" dirty="0" smtClean="0"/>
              <a:t>„Das Öffentlich-Zugänglichmachen ist nicht zu dem jeweiligen Zweck im Sinne von § 52a Abs. 1 Nr. 1 UrhG geboten und damit unzulässig, wenn der Rechtsinhaber die Werke oder Werkteile in digitaler Form für die Nutzung im Netz der jeweiligen Einrichtung zu angemessenen Bedingungen anbietet.“ (BGH I </a:t>
            </a:r>
            <a:r>
              <a:rPr lang="de-DE" sz="2400" dirty="0" err="1" smtClean="0"/>
              <a:t>ZR</a:t>
            </a:r>
            <a:r>
              <a:rPr lang="de-DE" sz="2400" dirty="0" smtClean="0"/>
              <a:t> 76/12)</a:t>
            </a:r>
          </a:p>
          <a:p>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4524315"/>
          </a:xfrm>
          <a:prstGeom prst="rect">
            <a:avLst/>
          </a:prstGeom>
          <a:noFill/>
        </p:spPr>
        <p:txBody>
          <a:bodyPr wrap="square" rtlCol="0">
            <a:spAutoFit/>
          </a:bodyPr>
          <a:lstStyle/>
          <a:p>
            <a:r>
              <a:rPr lang="de-DE" sz="2400" b="1" dirty="0" smtClean="0"/>
              <a:t>3.6 Geboten – Priorität von Verträgen/Vertragsangeboten gegenüber Schrankenregelungen? – 2</a:t>
            </a:r>
          </a:p>
          <a:p>
            <a:r>
              <a:rPr lang="de-DE" sz="2400" dirty="0" smtClean="0"/>
              <a:t>Jetzt aber das </a:t>
            </a:r>
            <a:r>
              <a:rPr lang="de-DE" sz="2400" dirty="0" err="1" smtClean="0"/>
              <a:t>EuGH</a:t>
            </a:r>
            <a:r>
              <a:rPr lang="de-DE" sz="2400" dirty="0" smtClean="0"/>
              <a:t>-Urteil für § 52b, nicht 52a. Der </a:t>
            </a:r>
            <a:r>
              <a:rPr lang="de-DE" sz="2400" dirty="0" err="1" smtClean="0"/>
              <a:t>EuGH</a:t>
            </a:r>
            <a:r>
              <a:rPr lang="de-DE" sz="2400" dirty="0" smtClean="0"/>
              <a:t> verneint ausdrücklich, </a:t>
            </a:r>
            <a:r>
              <a:rPr lang="de-DE" sz="2400" dirty="0" err="1" smtClean="0"/>
              <a:t>dass</a:t>
            </a:r>
            <a:r>
              <a:rPr lang="de-DE" sz="2400" dirty="0" smtClean="0"/>
              <a:t> schon ein Verlags</a:t>
            </a:r>
            <a:r>
              <a:rPr lang="de-DE" sz="2400" i="1" dirty="0" smtClean="0"/>
              <a:t>angebot</a:t>
            </a:r>
            <a:r>
              <a:rPr lang="de-DE" sz="2400" dirty="0" smtClean="0"/>
              <a:t>, auch wenn es den Eindruck macht, zu angemessenen Bedingungen erstellt zu sein, die durch das Recht vorgegebenen Schrankenbestimmungen für die Nutzung unwirksam macht.</a:t>
            </a:r>
          </a:p>
          <a:p>
            <a:r>
              <a:rPr lang="de-DE" sz="2400" dirty="0" smtClean="0"/>
              <a:t>Bei § 52a hatte der BGH bei 52a keinerlei Zweifel, </a:t>
            </a:r>
            <a:r>
              <a:rPr lang="de-DE" sz="2400" dirty="0" err="1" smtClean="0"/>
              <a:t>dass</a:t>
            </a:r>
            <a:r>
              <a:rPr lang="de-DE" sz="2400" dirty="0" smtClean="0"/>
              <a:t> die Gebotenheit der Nutzung nicht mehr gegeben ist, wenn ein Vertragsangebot vorliegt.</a:t>
            </a:r>
          </a:p>
          <a:p>
            <a:r>
              <a:rPr lang="de-DE" sz="2400" dirty="0" smtClean="0"/>
              <a:t>Sollte überhaupt mit „geboten“ in der </a:t>
            </a:r>
            <a:r>
              <a:rPr lang="de-DE" sz="2400" dirty="0" err="1" smtClean="0"/>
              <a:t>ABWS</a:t>
            </a:r>
            <a:r>
              <a:rPr lang="de-DE" sz="2400" dirty="0" smtClean="0"/>
              <a:t> bzw. –</a:t>
            </a:r>
            <a:r>
              <a:rPr lang="de-DE" sz="2400" dirty="0" err="1" smtClean="0"/>
              <a:t>klausel</a:t>
            </a:r>
            <a:r>
              <a:rPr lang="de-DE" sz="2400" dirty="0" smtClean="0"/>
              <a:t> gearbeitet werden?</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en-US" sz="2400" dirty="0" smtClean="0"/>
              <a:t>Es </a:t>
            </a:r>
            <a:r>
              <a:rPr lang="en-US" sz="2400" dirty="0" err="1" smtClean="0"/>
              <a:t>bewegt</a:t>
            </a:r>
            <a:r>
              <a:rPr lang="en-US" sz="2400" dirty="0" smtClean="0"/>
              <a:t> </a:t>
            </a:r>
            <a:r>
              <a:rPr lang="en-US" sz="2400" dirty="0" err="1" smtClean="0"/>
              <a:t>sich</a:t>
            </a:r>
            <a:r>
              <a:rPr lang="en-US" sz="2400" dirty="0" smtClean="0"/>
              <a:t> </a:t>
            </a:r>
            <a:r>
              <a:rPr lang="en-US" sz="2400" dirty="0" err="1" smtClean="0"/>
              <a:t>etwas</a:t>
            </a:r>
            <a:r>
              <a:rPr lang="en-US" sz="2400" dirty="0" smtClean="0"/>
              <a:t> – </a:t>
            </a:r>
            <a:r>
              <a:rPr lang="en-US" sz="2400" dirty="0" err="1" smtClean="0"/>
              <a:t>auch</a:t>
            </a:r>
            <a:r>
              <a:rPr lang="en-US" sz="2400" dirty="0" smtClean="0"/>
              <a:t> in </a:t>
            </a:r>
            <a:r>
              <a:rPr lang="en-US" sz="2400" dirty="0" err="1" smtClean="0"/>
              <a:t>der</a:t>
            </a:r>
            <a:r>
              <a:rPr lang="en-US" sz="2400" dirty="0" smtClean="0"/>
              <a:t> </a:t>
            </a:r>
            <a:r>
              <a:rPr lang="en-US" sz="2400" dirty="0" err="1" smtClean="0"/>
              <a:t>Politik</a:t>
            </a:r>
            <a:endParaRPr lang="en-US" sz="2400" dirty="0"/>
          </a:p>
        </p:txBody>
      </p:sp>
      <p:sp>
        <p:nvSpPr>
          <p:cNvPr id="6" name="Textfeld 5"/>
          <p:cNvSpPr txBox="1"/>
          <p:nvPr/>
        </p:nvSpPr>
        <p:spPr>
          <a:xfrm>
            <a:off x="1043608" y="1628800"/>
            <a:ext cx="6408712" cy="400110"/>
          </a:xfrm>
          <a:prstGeom prst="rect">
            <a:avLst/>
          </a:prstGeom>
          <a:noFill/>
        </p:spPr>
        <p:txBody>
          <a:bodyPr wrap="square" rtlCol="0">
            <a:spAutoFit/>
          </a:bodyPr>
          <a:lstStyle/>
          <a:p>
            <a:pPr algn="ctr"/>
            <a:r>
              <a:rPr lang="de-DE" sz="2000" dirty="0" smtClean="0"/>
              <a:t>aus den zu Protokoll gegebenen Reden</a:t>
            </a:r>
            <a:endParaRPr lang="en-US" sz="2000" dirty="0"/>
          </a:p>
        </p:txBody>
      </p:sp>
      <p:sp>
        <p:nvSpPr>
          <p:cNvPr id="8" name="Textfeld 7"/>
          <p:cNvSpPr txBox="1"/>
          <p:nvPr/>
        </p:nvSpPr>
        <p:spPr>
          <a:xfrm>
            <a:off x="323528" y="2060848"/>
            <a:ext cx="8640960" cy="4093428"/>
          </a:xfrm>
          <a:prstGeom prst="rect">
            <a:avLst/>
          </a:prstGeom>
          <a:noFill/>
        </p:spPr>
        <p:txBody>
          <a:bodyPr wrap="square" rtlCol="0">
            <a:spAutoFit/>
          </a:bodyPr>
          <a:lstStyle/>
          <a:p>
            <a:r>
              <a:rPr lang="de-DE" sz="2000" b="1" dirty="0" smtClean="0"/>
              <a:t>Ansgar </a:t>
            </a:r>
            <a:r>
              <a:rPr lang="de-DE" sz="2000" b="1" dirty="0" err="1" smtClean="0"/>
              <a:t>Heveling</a:t>
            </a:r>
            <a:r>
              <a:rPr lang="de-DE" sz="2000" b="1" dirty="0" smtClean="0"/>
              <a:t> (CDU/CSU)</a:t>
            </a:r>
            <a:endParaRPr lang="de-DE" sz="2000" dirty="0" smtClean="0"/>
          </a:p>
          <a:p>
            <a:r>
              <a:rPr lang="de-DE" sz="2000" dirty="0" smtClean="0"/>
              <a:t>„</a:t>
            </a:r>
            <a:r>
              <a:rPr lang="de-DE" sz="2000" b="1" dirty="0" smtClean="0"/>
              <a:t>Vorrang eines angemessenen Lizenzangebots </a:t>
            </a:r>
            <a:r>
              <a:rPr lang="de-DE" sz="2000" dirty="0" smtClean="0"/>
              <a:t>eines Verlages an eine Wissenschaftseinrichtung vor der Zugänglichmachung durch eine Universität oder andere Forschungseinrichtung“ (er hätte das gerne in $ 52a gesehen) [mit Berufung auf BGH (aber ohne Referenz zu </a:t>
            </a:r>
            <a:r>
              <a:rPr lang="de-DE" sz="2000" dirty="0" err="1" smtClean="0"/>
              <a:t>EuGH</a:t>
            </a:r>
            <a:r>
              <a:rPr lang="de-DE" sz="2000" dirty="0" smtClean="0"/>
              <a:t>)]</a:t>
            </a:r>
          </a:p>
          <a:p>
            <a:r>
              <a:rPr lang="de-DE" sz="2000" dirty="0" smtClean="0"/>
              <a:t>„haben die Urteile des Bundesgerichtshofs  aus dem vergangenen Jahr bestätigt, </a:t>
            </a:r>
            <a:r>
              <a:rPr lang="de-DE" sz="2000" dirty="0" err="1" smtClean="0"/>
              <a:t>dass</a:t>
            </a:r>
            <a:r>
              <a:rPr lang="de-DE" sz="2000" dirty="0" smtClean="0"/>
              <a:t> </a:t>
            </a:r>
            <a:r>
              <a:rPr lang="de-DE" sz="2000" b="1" dirty="0" smtClean="0"/>
              <a:t>der § 52 a des Urheberrechtsgesetzes </a:t>
            </a:r>
            <a:r>
              <a:rPr lang="de-DE" sz="2000" dirty="0" smtClean="0"/>
              <a:t>eine bewährte Regelung ist, die daher im Grundsatz </a:t>
            </a:r>
            <a:r>
              <a:rPr lang="de-DE" sz="2000" b="1" dirty="0" smtClean="0"/>
              <a:t>nicht überarbeitet werden </a:t>
            </a:r>
            <a:r>
              <a:rPr lang="de-DE" sz="2000" b="1" dirty="0" err="1" smtClean="0"/>
              <a:t>muss</a:t>
            </a:r>
            <a:r>
              <a:rPr lang="de-DE" sz="2000" dirty="0" smtClean="0"/>
              <a:t>.“</a:t>
            </a:r>
          </a:p>
          <a:p>
            <a:r>
              <a:rPr lang="de-DE" sz="2000" dirty="0" smtClean="0"/>
              <a:t>„Eine neue einheitliche </a:t>
            </a:r>
            <a:r>
              <a:rPr lang="de-DE" sz="2000" b="1" dirty="0" smtClean="0"/>
              <a:t>Bildungs- und Wissenschaftsschranke </a:t>
            </a:r>
            <a:r>
              <a:rPr lang="de-DE" sz="2000" dirty="0" smtClean="0"/>
              <a:t>darf dabei </a:t>
            </a:r>
            <a:r>
              <a:rPr lang="de-DE" sz="2000" b="1" dirty="0" smtClean="0"/>
              <a:t>nicht den Inhalt der derzeit geltenden Schranken ad absurdum führen</a:t>
            </a:r>
            <a:r>
              <a:rPr lang="de-DE" sz="2000" dirty="0" smtClean="0"/>
              <a:t>“</a:t>
            </a:r>
          </a:p>
          <a:p>
            <a:r>
              <a:rPr lang="de-DE" sz="2000" dirty="0" smtClean="0"/>
              <a:t>„Die zukünftige Regelung einer einheitlichen </a:t>
            </a:r>
            <a:r>
              <a:rPr lang="de-DE" sz="2000" b="1" dirty="0" smtClean="0"/>
              <a:t>Bildungs- und Wissenschafts-</a:t>
            </a:r>
            <a:r>
              <a:rPr lang="de-DE" sz="2000" b="1" dirty="0" err="1" smtClean="0"/>
              <a:t>schranke</a:t>
            </a:r>
            <a:r>
              <a:rPr lang="de-DE" sz="2000" b="1" dirty="0" smtClean="0"/>
              <a:t> </a:t>
            </a:r>
            <a:r>
              <a:rPr lang="de-DE" sz="2000" dirty="0" err="1" smtClean="0"/>
              <a:t>muss</a:t>
            </a:r>
            <a:r>
              <a:rPr lang="de-DE" sz="2000" dirty="0" smtClean="0"/>
              <a:t> sich in </a:t>
            </a:r>
            <a:r>
              <a:rPr lang="de-DE" sz="2000" b="1" dirty="0" smtClean="0"/>
              <a:t>die bestehende Systematik des Urheberrechts </a:t>
            </a:r>
            <a:r>
              <a:rPr lang="de-DE" sz="2000" dirty="0" smtClean="0"/>
              <a:t>einfügen und den Urheber mit seinen Rechten als Ausgangspunkt sehen.“</a:t>
            </a:r>
            <a:endParaRPr lang="de-DE" sz="2400" dirty="0"/>
          </a:p>
        </p:txBody>
      </p:sp>
      <p:sp>
        <p:nvSpPr>
          <p:cNvPr id="12" name="Textfeld 11"/>
          <p:cNvSpPr txBox="1"/>
          <p:nvPr/>
        </p:nvSpPr>
        <p:spPr>
          <a:xfrm>
            <a:off x="1043608" y="836712"/>
            <a:ext cx="6408712" cy="707886"/>
          </a:xfrm>
          <a:prstGeom prst="rect">
            <a:avLst/>
          </a:prstGeom>
          <a:noFill/>
        </p:spPr>
        <p:txBody>
          <a:bodyPr wrap="square" rtlCol="0">
            <a:spAutoFit/>
          </a:bodyPr>
          <a:lstStyle/>
          <a:p>
            <a:pPr algn="ctr"/>
            <a:r>
              <a:rPr lang="de-DE" sz="2000" dirty="0" smtClean="0"/>
              <a:t>Entfristung von § 52a UrhG am 6.11.2014 im Deutschen Bundestag</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4893647"/>
          </a:xfrm>
          <a:prstGeom prst="rect">
            <a:avLst/>
          </a:prstGeom>
          <a:noFill/>
        </p:spPr>
        <p:txBody>
          <a:bodyPr wrap="square" rtlCol="0">
            <a:spAutoFit/>
          </a:bodyPr>
          <a:lstStyle/>
          <a:p>
            <a:r>
              <a:rPr lang="de-DE" sz="2400" b="1" dirty="0" smtClean="0"/>
              <a:t>3.7 Was ist angemessen? - 1</a:t>
            </a:r>
          </a:p>
          <a:p>
            <a:r>
              <a:rPr lang="de-DE" sz="2400" dirty="0" smtClean="0"/>
              <a:t>BGH: „Das setzt allerdings nicht nur voraus, </a:t>
            </a:r>
            <a:r>
              <a:rPr lang="de-DE" sz="2400" dirty="0" err="1" smtClean="0"/>
              <a:t>dass</a:t>
            </a:r>
            <a:r>
              <a:rPr lang="de-DE" sz="2400" dirty="0" smtClean="0"/>
              <a:t> die geforderte Lizenzgebühr angemessen ist, sondern auch, </a:t>
            </a:r>
            <a:r>
              <a:rPr lang="de-DE" sz="2400" dirty="0" err="1" smtClean="0"/>
              <a:t>dass</a:t>
            </a:r>
            <a:r>
              <a:rPr lang="de-DE" sz="2400" dirty="0" smtClean="0"/>
              <a:t> das Lizenzangebot unschwer aufzufinden ist und die Verfügbarkeit des Werkes oder der Werkteile schnell und unproblematisch gewährleistet ist.“</a:t>
            </a:r>
          </a:p>
          <a:p>
            <a:r>
              <a:rPr lang="de-DE" sz="2400" dirty="0" smtClean="0"/>
              <a:t>Reicht diese Interpretation von „angemessen“ aus?</a:t>
            </a:r>
          </a:p>
          <a:p>
            <a:pPr lvl="0">
              <a:buFont typeface="Wingdings" pitchFamily="2" charset="2"/>
              <a:buChar char="Ø"/>
            </a:pPr>
            <a:r>
              <a:rPr lang="de-DE" sz="2400" dirty="0" smtClean="0"/>
              <a:t>Es sollten keine technischen Schutzmaßnahmen auf den lizenzierten Werken vorhanden sein, d.h. ein Lizenzangebot sollte dann nicht als angemessen angesehen werden, wenn die Lizenz die Nutzung nicht generell erlaubt, also nur auf bestimmte Anwendungen beschränkt ist.</a:t>
            </a:r>
          </a:p>
          <a:p>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5262979"/>
          </a:xfrm>
          <a:prstGeom prst="rect">
            <a:avLst/>
          </a:prstGeom>
          <a:noFill/>
        </p:spPr>
        <p:txBody>
          <a:bodyPr wrap="square" rtlCol="0">
            <a:spAutoFit/>
          </a:bodyPr>
          <a:lstStyle/>
          <a:p>
            <a:r>
              <a:rPr lang="de-DE" sz="2400" b="1" dirty="0" smtClean="0"/>
              <a:t>3.7 Was ist angemessen? – 2</a:t>
            </a:r>
          </a:p>
          <a:p>
            <a:pPr>
              <a:buFont typeface="Wingdings" pitchFamily="2" charset="2"/>
              <a:buChar char="Ø"/>
            </a:pPr>
            <a:r>
              <a:rPr lang="de-DE" sz="2400" dirty="0" smtClean="0"/>
              <a:t>Insbesondere dürfte es keine Restriktionen bei der Nutzung von </a:t>
            </a:r>
            <a:r>
              <a:rPr lang="de-DE" sz="2400" dirty="0" err="1" smtClean="0"/>
              <a:t>TDM</a:t>
            </a:r>
            <a:r>
              <a:rPr lang="de-DE" sz="2400" dirty="0" smtClean="0"/>
              <a:t>-Verfahren (Text </a:t>
            </a:r>
            <a:r>
              <a:rPr lang="de-DE" sz="2400" dirty="0" err="1" smtClean="0"/>
              <a:t>and</a:t>
            </a:r>
            <a:r>
              <a:rPr lang="de-DE" sz="2400" dirty="0" smtClean="0"/>
              <a:t> Data Mining) geben, weder für Texte noch für Daten.</a:t>
            </a:r>
          </a:p>
          <a:p>
            <a:pPr>
              <a:buFont typeface="Wingdings" pitchFamily="2" charset="2"/>
              <a:buChar char="Ø"/>
            </a:pPr>
            <a:r>
              <a:rPr lang="de-DE" sz="2400" dirty="0" smtClean="0"/>
              <a:t>Auch andere Verfahren der Textanalyse, Wissensrepräsentation, </a:t>
            </a:r>
            <a:r>
              <a:rPr lang="de-DE" sz="2400" dirty="0" err="1" smtClean="0"/>
              <a:t>Indexing</a:t>
            </a:r>
            <a:r>
              <a:rPr lang="de-DE" sz="2400" dirty="0" smtClean="0"/>
              <a:t>, </a:t>
            </a:r>
            <a:r>
              <a:rPr lang="de-DE" sz="2400" dirty="0" err="1" smtClean="0"/>
              <a:t>Abstracting</a:t>
            </a:r>
            <a:r>
              <a:rPr lang="de-DE" sz="2400" dirty="0" smtClean="0"/>
              <a:t>/</a:t>
            </a:r>
            <a:r>
              <a:rPr lang="de-DE" sz="2400" dirty="0" err="1" smtClean="0"/>
              <a:t>Extracting</a:t>
            </a:r>
            <a:r>
              <a:rPr lang="de-DE" sz="2400" dirty="0" smtClean="0"/>
              <a:t> oder Übersetzung dürfen nicht ausgeschlossen werden.</a:t>
            </a:r>
          </a:p>
          <a:p>
            <a:pPr>
              <a:buFont typeface="Wingdings" pitchFamily="2" charset="2"/>
              <a:buChar char="Ø"/>
            </a:pPr>
            <a:r>
              <a:rPr lang="de-DE" sz="2400" dirty="0" smtClean="0"/>
              <a:t>Lizenzen dürften nicht vorsehen (wie es oft geschieht, so bei Lizenzen des Beck-Verlags für die Nutzung juristischer Zeitschriften), </a:t>
            </a:r>
            <a:r>
              <a:rPr lang="de-DE" sz="2400" dirty="0" err="1" smtClean="0"/>
              <a:t>dass</a:t>
            </a:r>
            <a:r>
              <a:rPr lang="de-DE" sz="2400" dirty="0" smtClean="0"/>
              <a:t> sie nicht für eine externe Nutzung über </a:t>
            </a:r>
            <a:r>
              <a:rPr lang="de-DE" sz="2400" dirty="0" err="1" smtClean="0"/>
              <a:t>VPN</a:t>
            </a:r>
            <a:r>
              <a:rPr lang="de-DE" sz="2400" dirty="0" smtClean="0"/>
              <a:t> genutzt werden dürfen. Externe Nutzer, auch wenn sie sich mit </a:t>
            </a:r>
            <a:r>
              <a:rPr lang="de-DE" sz="2400" dirty="0" err="1" smtClean="0"/>
              <a:t>Passwort</a:t>
            </a:r>
            <a:r>
              <a:rPr lang="de-DE" sz="2400" dirty="0" smtClean="0"/>
              <a:t> in die Dienste ihrer Bibliothek angemeldet haben, werden sonst von Zeitschriften ausgeschlossen, die an sich, aber dann eben nur vom Campus selber aus, durch die Lizenz frei zugänglich sind.</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Workshop – Probleme, Fragen, </a:t>
            </a:r>
            <a:r>
              <a:rPr lang="de-DE" sz="2400" b="1" dirty="0" err="1" smtClean="0">
                <a:solidFill>
                  <a:srgbClr val="002060"/>
                </a:solidFill>
              </a:rPr>
              <a:t>Klärungsbedarg</a:t>
            </a:r>
            <a:endParaRPr lang="de-DE" sz="2400" b="1" dirty="0">
              <a:solidFill>
                <a:srgbClr val="002060"/>
              </a:solidFill>
            </a:endParaRPr>
          </a:p>
        </p:txBody>
      </p:sp>
      <p:sp>
        <p:nvSpPr>
          <p:cNvPr id="5" name="Textfeld 4"/>
          <p:cNvSpPr txBox="1"/>
          <p:nvPr/>
        </p:nvSpPr>
        <p:spPr>
          <a:xfrm>
            <a:off x="395536" y="1196752"/>
            <a:ext cx="8568952" cy="4154984"/>
          </a:xfrm>
          <a:prstGeom prst="rect">
            <a:avLst/>
          </a:prstGeom>
          <a:noFill/>
        </p:spPr>
        <p:txBody>
          <a:bodyPr wrap="square" rtlCol="0">
            <a:spAutoFit/>
          </a:bodyPr>
          <a:lstStyle/>
          <a:p>
            <a:r>
              <a:rPr lang="de-DE" sz="2400" b="1" dirty="0" smtClean="0"/>
              <a:t>4.2 Weitere Fragen:</a:t>
            </a:r>
          </a:p>
          <a:p>
            <a:pPr lvl="0"/>
            <a:r>
              <a:rPr lang="de-DE" sz="2400" dirty="0" smtClean="0"/>
              <a:t>Ist es sinnvoll, neben einer </a:t>
            </a:r>
            <a:r>
              <a:rPr lang="de-DE" sz="2400" dirty="0" err="1" smtClean="0"/>
              <a:t>ABWS</a:t>
            </a:r>
            <a:r>
              <a:rPr lang="de-DE" sz="2400" dirty="0" smtClean="0"/>
              <a:t> noch eine gesonderte Schrankenregelung für Bibliotheken, Museen und Archive einzubringen?</a:t>
            </a:r>
          </a:p>
          <a:p>
            <a:pPr lvl="0"/>
            <a:r>
              <a:rPr lang="de-DE" sz="2400" dirty="0" smtClean="0"/>
              <a:t>Wie kann die Beschränkung, nur „an eigens dafür eingerichteten elektronischen Terminals in ihren [der Bibliotheken – RK] Räumlichkeiten“ vermieden werden? Bibliotheken ein physischer oder ein virtueller Raum? Wie können Beschränkungen wie kleine Teile von Werken, Werke geringen Umfangs, Teile eines Werkes vermieden werden? </a:t>
            </a:r>
            <a:r>
              <a:rPr lang="en-US" sz="2400" dirty="0" err="1" smtClean="0"/>
              <a:t>Wie</a:t>
            </a:r>
            <a:r>
              <a:rPr lang="en-US" sz="2400" dirty="0" smtClean="0"/>
              <a:t> </a:t>
            </a:r>
            <a:r>
              <a:rPr lang="en-US" sz="2400" dirty="0" err="1" smtClean="0"/>
              <a:t>sinnvoll</a:t>
            </a:r>
            <a:r>
              <a:rPr lang="en-US" sz="2400" dirty="0" smtClean="0"/>
              <a:t> </a:t>
            </a:r>
            <a:r>
              <a:rPr lang="en-US" sz="2400" dirty="0" err="1" smtClean="0"/>
              <a:t>bzw</a:t>
            </a:r>
            <a:r>
              <a:rPr lang="en-US" sz="2400" dirty="0" smtClean="0"/>
              <a:t>. </a:t>
            </a:r>
            <a:r>
              <a:rPr lang="en-US" sz="2400" dirty="0" err="1" smtClean="0"/>
              <a:t>handhabbar</a:t>
            </a:r>
            <a:r>
              <a:rPr lang="en-US" sz="2400" dirty="0" smtClean="0"/>
              <a:t> </a:t>
            </a:r>
            <a:r>
              <a:rPr lang="en-US" sz="2400" dirty="0" err="1" smtClean="0"/>
              <a:t>sind</a:t>
            </a:r>
            <a:r>
              <a:rPr lang="en-US" sz="2400" dirty="0" smtClean="0"/>
              <a:t> die </a:t>
            </a:r>
            <a:r>
              <a:rPr lang="en-US" sz="2400" dirty="0" err="1" smtClean="0"/>
              <a:t>Festlegungen</a:t>
            </a:r>
            <a:r>
              <a:rPr lang="en-US" sz="2400" dirty="0" smtClean="0"/>
              <a:t> des </a:t>
            </a:r>
            <a:r>
              <a:rPr lang="en-US" sz="2400" dirty="0" err="1" smtClean="0"/>
              <a:t>BGH</a:t>
            </a:r>
            <a:r>
              <a:rPr lang="en-US" sz="2400" dirty="0" smtClean="0"/>
              <a:t>?</a:t>
            </a:r>
            <a:endParaRPr lang="de-DE"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3"/>
          <p:cNvSpPr txBox="1"/>
          <p:nvPr/>
        </p:nvSpPr>
        <p:spPr>
          <a:xfrm>
            <a:off x="179512" y="0"/>
            <a:ext cx="8568952" cy="3551238"/>
          </a:xfrm>
          <a:prstGeom prst="rect">
            <a:avLst/>
          </a:prstGeom>
          <a:solidFill>
            <a:schemeClr val="bg1"/>
          </a:solidFill>
          <a:ln>
            <a:noFill/>
          </a:ln>
        </p:spPr>
        <p:txBody>
          <a:bodyPr lIns="0" tIns="0" rIns="0" bIns="0" anchor="ctr" anchorCtr="1" compatLnSpc="0"/>
          <a:lstStyle/>
          <a:p>
            <a:pPr algn="ctr" fontAlgn="auto">
              <a:spcBef>
                <a:spcPts val="0"/>
              </a:spcBef>
              <a:spcAft>
                <a:spcPts val="0"/>
              </a:spcAft>
              <a:defRPr sz="1800" b="0" i="0" u="none" strike="noStrike" kern="0" cap="none" spc="0" baseline="0">
                <a:solidFill>
                  <a:srgbClr val="000000"/>
                </a:solidFill>
                <a:uFillTx/>
              </a:defRPr>
            </a:pPr>
            <a:r>
              <a:rPr lang="de-DE" sz="4000" b="1" i="1" kern="0" dirty="0" smtClean="0">
                <a:latin typeface="+mn-lt"/>
                <a:ea typeface="Arial Unicode MS" pitchFamily="2"/>
                <a:cs typeface="Tahoma" pitchFamily="2"/>
              </a:rPr>
              <a:t>Vielen Dank für Ihre Aufmerksamkeit und Ihr Interesse an einer Bildungs- und Wissenschaftsklausel</a:t>
            </a:r>
            <a:endParaRPr lang="de-DE" sz="4000" b="1" i="1" kern="0" dirty="0">
              <a:latin typeface="+mn-lt"/>
              <a:ea typeface="Arial Unicode MS" pitchFamily="2"/>
              <a:cs typeface="Tahoma" pitchFamily="2"/>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cstate="print"/>
          <a:srcRect/>
          <a:stretch>
            <a:fillRect/>
          </a:stretch>
        </p:blipFill>
        <p:spPr bwMode="auto">
          <a:xfrm>
            <a:off x="0" y="1268760"/>
            <a:ext cx="7740352" cy="5256584"/>
          </a:xfrm>
          <a:prstGeom prst="rect">
            <a:avLst/>
          </a:prstGeom>
          <a:noFill/>
          <a:ln w="9525">
            <a:noFill/>
            <a:miter lim="800000"/>
            <a:headEnd/>
            <a:tailEnd/>
          </a:ln>
        </p:spPr>
      </p:pic>
      <p:sp>
        <p:nvSpPr>
          <p:cNvPr id="58370" name="AutoShape 6">
            <a:hlinkClick r:id="rId4" action="ppaction://hlinksldjump"/>
          </p:cNvPr>
          <p:cNvSpPr>
            <a:spLocks/>
          </p:cNvSpPr>
          <p:nvPr/>
        </p:nvSpPr>
        <p:spPr bwMode="auto">
          <a:xfrm>
            <a:off x="8100392" y="5733256"/>
            <a:ext cx="838200" cy="593725"/>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lIns="18004" tIns="10799" rIns="18004" bIns="10799" anchor="ctr" anchorCtr="1">
            <a:spAutoFit/>
          </a:bodyPr>
          <a:lstStyle/>
          <a:p>
            <a:endParaRPr lang="de-DE" dirty="0"/>
          </a:p>
        </p:txBody>
      </p:sp>
      <p:sp>
        <p:nvSpPr>
          <p:cNvPr id="6" name="Textfeld 5"/>
          <p:cNvSpPr txBox="1"/>
          <p:nvPr/>
        </p:nvSpPr>
        <p:spPr>
          <a:xfrm>
            <a:off x="107504" y="4005064"/>
            <a:ext cx="3960440" cy="307777"/>
          </a:xfrm>
          <a:prstGeom prst="rect">
            <a:avLst/>
          </a:prstGeom>
          <a:solidFill>
            <a:srgbClr val="002060"/>
          </a:solidFill>
        </p:spPr>
        <p:txBody>
          <a:bodyPr wrap="square" rtlCol="0">
            <a:spAutoFit/>
          </a:bodyPr>
          <a:lstStyle/>
          <a:p>
            <a:r>
              <a:rPr lang="de-DE" sz="1400" dirty="0" smtClean="0">
                <a:solidFill>
                  <a:schemeClr val="bg1"/>
                </a:solidFill>
              </a:rPr>
              <a:t>http://creativecommons.org/licenses/by-sa/3.0/</a:t>
            </a:r>
            <a:endParaRPr lang="de-DE" sz="1400" dirty="0">
              <a:solidFill>
                <a:schemeClr val="bg1"/>
              </a:solidFill>
            </a:endParaRPr>
          </a:p>
        </p:txBody>
      </p:sp>
      <p:pic>
        <p:nvPicPr>
          <p:cNvPr id="12290" name="Picture 2"/>
          <p:cNvPicPr>
            <a:picLocks noChangeAspect="1" noChangeArrowheads="1"/>
          </p:cNvPicPr>
          <p:nvPr/>
        </p:nvPicPr>
        <p:blipFill>
          <a:blip r:embed="rId5" cstate="print"/>
          <a:srcRect/>
          <a:stretch>
            <a:fillRect/>
          </a:stretch>
        </p:blipFill>
        <p:spPr bwMode="auto">
          <a:xfrm>
            <a:off x="0" y="0"/>
            <a:ext cx="9144000" cy="134076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827584" y="188640"/>
            <a:ext cx="6840760" cy="2554545"/>
          </a:xfrm>
          <a:prstGeom prst="rect">
            <a:avLst/>
          </a:prstGeom>
          <a:noFill/>
        </p:spPr>
        <p:txBody>
          <a:bodyPr wrap="square" rtlCol="0">
            <a:spAutoFit/>
          </a:bodyPr>
          <a:lstStyle/>
          <a:p>
            <a:r>
              <a:rPr lang="de-DE" sz="3200" dirty="0" smtClean="0"/>
              <a:t>„Wir wollen nicht, </a:t>
            </a:r>
            <a:r>
              <a:rPr lang="de-DE" sz="3200" dirty="0" err="1" smtClean="0"/>
              <a:t>dass</a:t>
            </a:r>
            <a:r>
              <a:rPr lang="de-DE" sz="3200" dirty="0" smtClean="0"/>
              <a:t> Forscher und Bibliothekare ein Aufbaustudium im Urheberrecht benötigen, um rechtssicher mit wissenschaftlichen Publikationen umgehen zu können.“  </a:t>
            </a:r>
            <a:endParaRPr lang="en-US" sz="3200" dirty="0"/>
          </a:p>
        </p:txBody>
      </p:sp>
      <p:sp>
        <p:nvSpPr>
          <p:cNvPr id="8" name="Textfeld 7"/>
          <p:cNvSpPr txBox="1"/>
          <p:nvPr/>
        </p:nvSpPr>
        <p:spPr>
          <a:xfrm>
            <a:off x="899592" y="3573016"/>
            <a:ext cx="6840760" cy="1569660"/>
          </a:xfrm>
          <a:prstGeom prst="rect">
            <a:avLst/>
          </a:prstGeom>
          <a:noFill/>
        </p:spPr>
        <p:txBody>
          <a:bodyPr wrap="square" rtlCol="0">
            <a:spAutoFit/>
          </a:bodyPr>
          <a:lstStyle/>
          <a:p>
            <a:r>
              <a:rPr lang="de-DE" sz="3200" dirty="0" smtClean="0"/>
              <a:t>Tankred Schipanski (CDU/CSU) im Rahmen der 1. Lesung zur Entfristung von § 52a am 25. September 2014</a:t>
            </a:r>
            <a:endParaRPr lang="en-US" sz="32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en-US" sz="2400" dirty="0" smtClean="0"/>
              <a:t>Es </a:t>
            </a:r>
            <a:r>
              <a:rPr lang="en-US" sz="2400" dirty="0" err="1" smtClean="0"/>
              <a:t>bewegt</a:t>
            </a:r>
            <a:r>
              <a:rPr lang="en-US" sz="2400" dirty="0" smtClean="0"/>
              <a:t> </a:t>
            </a:r>
            <a:r>
              <a:rPr lang="en-US" sz="2400" dirty="0" err="1" smtClean="0"/>
              <a:t>sich</a:t>
            </a:r>
            <a:r>
              <a:rPr lang="en-US" sz="2400" dirty="0" smtClean="0"/>
              <a:t> </a:t>
            </a:r>
            <a:r>
              <a:rPr lang="en-US" sz="2400" dirty="0" err="1" smtClean="0"/>
              <a:t>etwas</a:t>
            </a:r>
            <a:r>
              <a:rPr lang="en-US" sz="2400" dirty="0" smtClean="0"/>
              <a:t> – </a:t>
            </a:r>
            <a:r>
              <a:rPr lang="en-US" sz="2400" dirty="0" err="1" smtClean="0"/>
              <a:t>auch</a:t>
            </a:r>
            <a:r>
              <a:rPr lang="en-US" sz="2400" dirty="0" smtClean="0"/>
              <a:t> in </a:t>
            </a:r>
            <a:r>
              <a:rPr lang="en-US" sz="2400" dirty="0" err="1" smtClean="0"/>
              <a:t>der</a:t>
            </a:r>
            <a:r>
              <a:rPr lang="en-US" sz="2400" dirty="0" smtClean="0"/>
              <a:t> </a:t>
            </a:r>
            <a:r>
              <a:rPr lang="en-US" sz="2400" dirty="0" err="1" smtClean="0"/>
              <a:t>Politik</a:t>
            </a:r>
            <a:endParaRPr lang="en-US" sz="2400" dirty="0"/>
          </a:p>
        </p:txBody>
      </p:sp>
      <p:sp>
        <p:nvSpPr>
          <p:cNvPr id="6" name="Textfeld 5"/>
          <p:cNvSpPr txBox="1"/>
          <p:nvPr/>
        </p:nvSpPr>
        <p:spPr>
          <a:xfrm>
            <a:off x="1043608" y="1628800"/>
            <a:ext cx="6408712" cy="400110"/>
          </a:xfrm>
          <a:prstGeom prst="rect">
            <a:avLst/>
          </a:prstGeom>
          <a:noFill/>
        </p:spPr>
        <p:txBody>
          <a:bodyPr wrap="square" rtlCol="0">
            <a:spAutoFit/>
          </a:bodyPr>
          <a:lstStyle/>
          <a:p>
            <a:pPr algn="ctr"/>
            <a:r>
              <a:rPr lang="de-DE" sz="2000" dirty="0" smtClean="0"/>
              <a:t>aus den zu Protokoll gegebenen Reden</a:t>
            </a:r>
            <a:endParaRPr lang="en-US" sz="2000" dirty="0"/>
          </a:p>
        </p:txBody>
      </p:sp>
      <p:sp>
        <p:nvSpPr>
          <p:cNvPr id="8" name="Textfeld 7"/>
          <p:cNvSpPr txBox="1"/>
          <p:nvPr/>
        </p:nvSpPr>
        <p:spPr>
          <a:xfrm>
            <a:off x="323528" y="2060848"/>
            <a:ext cx="8640960" cy="3231654"/>
          </a:xfrm>
          <a:prstGeom prst="rect">
            <a:avLst/>
          </a:prstGeom>
          <a:noFill/>
        </p:spPr>
        <p:txBody>
          <a:bodyPr wrap="square" rtlCol="0">
            <a:spAutoFit/>
          </a:bodyPr>
          <a:lstStyle/>
          <a:p>
            <a:r>
              <a:rPr lang="de-DE" sz="2000" b="1" dirty="0" smtClean="0"/>
              <a:t>Dr. Volker Ullrich (CDU/CSU)</a:t>
            </a:r>
          </a:p>
          <a:p>
            <a:r>
              <a:rPr lang="de-DE" sz="2000" dirty="0" smtClean="0"/>
              <a:t>„Die Perpetuierung der Regelung des § 52 a UrhG präjudiziert aber nicht gleichzeitig die Einführung einer einheitlichen Bildungs- und </a:t>
            </a:r>
            <a:r>
              <a:rPr lang="de-DE" sz="2000" dirty="0" err="1" smtClean="0"/>
              <a:t>Wissenschaftschranke</a:t>
            </a:r>
            <a:r>
              <a:rPr lang="de-DE" sz="2000" dirty="0" smtClean="0"/>
              <a:t>.“</a:t>
            </a:r>
          </a:p>
          <a:p>
            <a:endParaRPr lang="de-DE" sz="2000" dirty="0" smtClean="0"/>
          </a:p>
          <a:p>
            <a:r>
              <a:rPr lang="de-DE" sz="2000" dirty="0" smtClean="0"/>
              <a:t>„Dieser Flickenteppich [der bisherigen Schrankenregelungen-RK] an  Regelungen kann so nicht bleiben. Wir wollen daher die  Vorgaben aus dem Koalitionsvertrag zügig umsetzen und die Schrankenregelungen im Bereich Bildung und Wissenschaft praktikabler und für alle Anwender verständlicher machen.“</a:t>
            </a:r>
          </a:p>
          <a:p>
            <a:endParaRPr lang="de-DE" sz="2400" dirty="0"/>
          </a:p>
        </p:txBody>
      </p:sp>
      <p:sp>
        <p:nvSpPr>
          <p:cNvPr id="12" name="Textfeld 11"/>
          <p:cNvSpPr txBox="1"/>
          <p:nvPr/>
        </p:nvSpPr>
        <p:spPr>
          <a:xfrm>
            <a:off x="1043608" y="836712"/>
            <a:ext cx="6408712" cy="707886"/>
          </a:xfrm>
          <a:prstGeom prst="rect">
            <a:avLst/>
          </a:prstGeom>
          <a:noFill/>
        </p:spPr>
        <p:txBody>
          <a:bodyPr wrap="square" rtlCol="0">
            <a:spAutoFit/>
          </a:bodyPr>
          <a:lstStyle/>
          <a:p>
            <a:pPr algn="ctr"/>
            <a:r>
              <a:rPr lang="de-DE" sz="2000" dirty="0" smtClean="0"/>
              <a:t>Entfristung von § 52a UrhG am 6.11.2014 im Deutschen Bundestag</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en-US" sz="2400" dirty="0" smtClean="0"/>
              <a:t>Es </a:t>
            </a:r>
            <a:r>
              <a:rPr lang="en-US" sz="2400" dirty="0" err="1" smtClean="0"/>
              <a:t>bewegt</a:t>
            </a:r>
            <a:r>
              <a:rPr lang="en-US" sz="2400" dirty="0" smtClean="0"/>
              <a:t> </a:t>
            </a:r>
            <a:r>
              <a:rPr lang="en-US" sz="2400" dirty="0" err="1" smtClean="0"/>
              <a:t>sich</a:t>
            </a:r>
            <a:r>
              <a:rPr lang="en-US" sz="2400" dirty="0" smtClean="0"/>
              <a:t> </a:t>
            </a:r>
            <a:r>
              <a:rPr lang="en-US" sz="2400" dirty="0" err="1" smtClean="0"/>
              <a:t>etwas</a:t>
            </a:r>
            <a:r>
              <a:rPr lang="en-US" sz="2400" dirty="0" smtClean="0"/>
              <a:t> – </a:t>
            </a:r>
            <a:r>
              <a:rPr lang="en-US" sz="2400" dirty="0" err="1" smtClean="0"/>
              <a:t>auch</a:t>
            </a:r>
            <a:r>
              <a:rPr lang="en-US" sz="2400" dirty="0" smtClean="0"/>
              <a:t> in </a:t>
            </a:r>
            <a:r>
              <a:rPr lang="en-US" sz="2400" dirty="0" err="1" smtClean="0"/>
              <a:t>der</a:t>
            </a:r>
            <a:r>
              <a:rPr lang="en-US" sz="2400" dirty="0" smtClean="0"/>
              <a:t> </a:t>
            </a:r>
            <a:r>
              <a:rPr lang="en-US" sz="2400" dirty="0" err="1" smtClean="0"/>
              <a:t>Politik</a:t>
            </a:r>
            <a:endParaRPr lang="en-US" sz="2400" dirty="0"/>
          </a:p>
        </p:txBody>
      </p:sp>
      <p:sp>
        <p:nvSpPr>
          <p:cNvPr id="6" name="Textfeld 5"/>
          <p:cNvSpPr txBox="1"/>
          <p:nvPr/>
        </p:nvSpPr>
        <p:spPr>
          <a:xfrm>
            <a:off x="1043608" y="1628800"/>
            <a:ext cx="6408712" cy="400110"/>
          </a:xfrm>
          <a:prstGeom prst="rect">
            <a:avLst/>
          </a:prstGeom>
          <a:noFill/>
        </p:spPr>
        <p:txBody>
          <a:bodyPr wrap="square" rtlCol="0">
            <a:spAutoFit/>
          </a:bodyPr>
          <a:lstStyle/>
          <a:p>
            <a:pPr algn="ctr"/>
            <a:r>
              <a:rPr lang="de-DE" sz="2000" dirty="0" smtClean="0"/>
              <a:t>aus den zu Protokoll gegebenen Reden</a:t>
            </a:r>
            <a:endParaRPr lang="en-US" sz="2000" dirty="0"/>
          </a:p>
        </p:txBody>
      </p:sp>
      <p:sp>
        <p:nvSpPr>
          <p:cNvPr id="8" name="Textfeld 7"/>
          <p:cNvSpPr txBox="1"/>
          <p:nvPr/>
        </p:nvSpPr>
        <p:spPr>
          <a:xfrm>
            <a:off x="323528" y="2060848"/>
            <a:ext cx="8640960" cy="1938992"/>
          </a:xfrm>
          <a:prstGeom prst="rect">
            <a:avLst/>
          </a:prstGeom>
          <a:noFill/>
        </p:spPr>
        <p:txBody>
          <a:bodyPr wrap="square" rtlCol="0">
            <a:spAutoFit/>
          </a:bodyPr>
          <a:lstStyle/>
          <a:p>
            <a:r>
              <a:rPr lang="de-DE" sz="2000" b="1" dirty="0" smtClean="0"/>
              <a:t>Christian </a:t>
            </a:r>
            <a:r>
              <a:rPr lang="de-DE" sz="2000" b="1" dirty="0" err="1" smtClean="0"/>
              <a:t>Flisek</a:t>
            </a:r>
            <a:r>
              <a:rPr lang="de-DE" sz="2000" b="1" dirty="0" smtClean="0"/>
              <a:t> (SPD</a:t>
            </a:r>
            <a:r>
              <a:rPr lang="de-DE" sz="2000" dirty="0" smtClean="0"/>
              <a:t>)</a:t>
            </a:r>
          </a:p>
          <a:p>
            <a:r>
              <a:rPr lang="de-DE" sz="2000" dirty="0" smtClean="0"/>
              <a:t>„ Ich gebe Ihnen ein kurzes Beispiel dazu: Eine Lehrkraft scannt entsprechende Seiten der Unterrichtsmaterialien ein und stellt sie den Schülern und Studenten im Intranet der Schule oder der Universität zur Verfügung. Die Schüler und Studenten laden sich dann das Unterrichtsmaterial einfach herunter. Exakt dieses erlaubt der § 52 a des Urheberrechtsgesetzes.“.</a:t>
            </a:r>
            <a:endParaRPr lang="de-DE" sz="2400" dirty="0"/>
          </a:p>
        </p:txBody>
      </p:sp>
      <p:sp>
        <p:nvSpPr>
          <p:cNvPr id="12" name="Textfeld 11"/>
          <p:cNvSpPr txBox="1"/>
          <p:nvPr/>
        </p:nvSpPr>
        <p:spPr>
          <a:xfrm>
            <a:off x="1043608" y="836712"/>
            <a:ext cx="6408712" cy="707886"/>
          </a:xfrm>
          <a:prstGeom prst="rect">
            <a:avLst/>
          </a:prstGeom>
          <a:noFill/>
        </p:spPr>
        <p:txBody>
          <a:bodyPr wrap="square" rtlCol="0">
            <a:spAutoFit/>
          </a:bodyPr>
          <a:lstStyle/>
          <a:p>
            <a:pPr algn="ctr"/>
            <a:r>
              <a:rPr lang="de-DE" sz="2000" dirty="0" smtClean="0"/>
              <a:t>Entfristung von § 52a UrhG am 6.11.2014 im Deutschen Bundestag</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en-US" sz="2400" dirty="0" smtClean="0"/>
              <a:t>Es </a:t>
            </a:r>
            <a:r>
              <a:rPr lang="en-US" sz="2400" dirty="0" err="1" smtClean="0"/>
              <a:t>bewegt</a:t>
            </a:r>
            <a:r>
              <a:rPr lang="en-US" sz="2400" dirty="0" smtClean="0"/>
              <a:t> </a:t>
            </a:r>
            <a:r>
              <a:rPr lang="en-US" sz="2400" dirty="0" err="1" smtClean="0"/>
              <a:t>sich</a:t>
            </a:r>
            <a:r>
              <a:rPr lang="en-US" sz="2400" dirty="0" smtClean="0"/>
              <a:t> </a:t>
            </a:r>
            <a:r>
              <a:rPr lang="en-US" sz="2400" dirty="0" err="1" smtClean="0"/>
              <a:t>etwas</a:t>
            </a:r>
            <a:r>
              <a:rPr lang="en-US" sz="2400" dirty="0" smtClean="0"/>
              <a:t> – </a:t>
            </a:r>
            <a:r>
              <a:rPr lang="en-US" sz="2400" dirty="0" err="1" smtClean="0"/>
              <a:t>auch</a:t>
            </a:r>
            <a:r>
              <a:rPr lang="en-US" sz="2400" dirty="0" smtClean="0"/>
              <a:t> in </a:t>
            </a:r>
            <a:r>
              <a:rPr lang="en-US" sz="2400" dirty="0" err="1" smtClean="0"/>
              <a:t>der</a:t>
            </a:r>
            <a:r>
              <a:rPr lang="en-US" sz="2400" dirty="0" smtClean="0"/>
              <a:t> </a:t>
            </a:r>
            <a:r>
              <a:rPr lang="en-US" sz="2400" dirty="0" err="1" smtClean="0"/>
              <a:t>Politik</a:t>
            </a:r>
            <a:endParaRPr lang="en-US" sz="2400" dirty="0"/>
          </a:p>
        </p:txBody>
      </p:sp>
      <p:sp>
        <p:nvSpPr>
          <p:cNvPr id="6" name="Textfeld 5"/>
          <p:cNvSpPr txBox="1"/>
          <p:nvPr/>
        </p:nvSpPr>
        <p:spPr>
          <a:xfrm>
            <a:off x="1043608" y="1628800"/>
            <a:ext cx="6408712" cy="400110"/>
          </a:xfrm>
          <a:prstGeom prst="rect">
            <a:avLst/>
          </a:prstGeom>
          <a:noFill/>
        </p:spPr>
        <p:txBody>
          <a:bodyPr wrap="square" rtlCol="0">
            <a:spAutoFit/>
          </a:bodyPr>
          <a:lstStyle/>
          <a:p>
            <a:pPr algn="ctr"/>
            <a:r>
              <a:rPr lang="de-DE" sz="2000" dirty="0" smtClean="0"/>
              <a:t>aus den zu Protokoll gegebenen Reden</a:t>
            </a:r>
            <a:endParaRPr lang="en-US" sz="2000" dirty="0"/>
          </a:p>
        </p:txBody>
      </p:sp>
      <p:sp>
        <p:nvSpPr>
          <p:cNvPr id="12" name="Textfeld 11"/>
          <p:cNvSpPr txBox="1"/>
          <p:nvPr/>
        </p:nvSpPr>
        <p:spPr>
          <a:xfrm>
            <a:off x="1043608" y="836712"/>
            <a:ext cx="6408712" cy="707886"/>
          </a:xfrm>
          <a:prstGeom prst="rect">
            <a:avLst/>
          </a:prstGeom>
          <a:noFill/>
        </p:spPr>
        <p:txBody>
          <a:bodyPr wrap="square" rtlCol="0">
            <a:spAutoFit/>
          </a:bodyPr>
          <a:lstStyle/>
          <a:p>
            <a:pPr algn="ctr"/>
            <a:r>
              <a:rPr lang="de-DE" sz="2000" dirty="0" smtClean="0"/>
              <a:t>Entfristung von § 52a UrhG am 6.11.2014 im Deutschen Bundestag</a:t>
            </a:r>
            <a:endParaRPr lang="en-US" sz="2000" dirty="0"/>
          </a:p>
        </p:txBody>
      </p:sp>
      <p:sp>
        <p:nvSpPr>
          <p:cNvPr id="7" name="Textfeld 6"/>
          <p:cNvSpPr txBox="1"/>
          <p:nvPr/>
        </p:nvSpPr>
        <p:spPr>
          <a:xfrm>
            <a:off x="323528" y="2204864"/>
            <a:ext cx="8640960" cy="3477875"/>
          </a:xfrm>
          <a:prstGeom prst="rect">
            <a:avLst/>
          </a:prstGeom>
          <a:noFill/>
        </p:spPr>
        <p:txBody>
          <a:bodyPr wrap="square" rtlCol="0">
            <a:spAutoFit/>
          </a:bodyPr>
          <a:lstStyle/>
          <a:p>
            <a:r>
              <a:rPr lang="de-DE" sz="2000" b="1" dirty="0" smtClean="0"/>
              <a:t>Saskia </a:t>
            </a:r>
            <a:r>
              <a:rPr lang="de-DE" sz="2000" b="1" dirty="0" err="1" smtClean="0"/>
              <a:t>Esken</a:t>
            </a:r>
            <a:r>
              <a:rPr lang="de-DE" sz="2000" b="1" dirty="0" smtClean="0"/>
              <a:t> (SPD)</a:t>
            </a:r>
          </a:p>
          <a:p>
            <a:r>
              <a:rPr lang="de-DE" sz="2000" dirty="0" smtClean="0"/>
              <a:t>„ Die endgültige Entfristung des § 52 a ist daher ein kleiner, aber sehr wichtiger Schritt im Bereich des Urheberrechts. … Mit der Entfristung des § 52 a sind bei weitem nicht alle bildungs- und wissenschaftspolitischen Probleme im Urheberrecht gelöst. Zahlreiche Formulierungen des Gesetzes sind ungenau und auch für Experten oft strittig. „</a:t>
            </a:r>
          </a:p>
          <a:p>
            <a:r>
              <a:rPr lang="de-DE" sz="2000" dirty="0" smtClean="0"/>
              <a:t>„ Wir brauchen ein bildungs-, forschungs- und wissenschaftsfreundliches Urheberrecht.“</a:t>
            </a:r>
          </a:p>
          <a:p>
            <a:r>
              <a:rPr lang="de-DE" sz="2000" dirty="0" smtClean="0"/>
              <a:t>„ Eine Neuregelung des Urheberrechts </a:t>
            </a:r>
            <a:r>
              <a:rPr lang="de-DE" sz="2000" dirty="0" err="1" smtClean="0"/>
              <a:t>muss</a:t>
            </a:r>
            <a:r>
              <a:rPr lang="de-DE" sz="2000" dirty="0" smtClean="0"/>
              <a:t> endlich ein zeitgemäßes Forschen, Lehren und Lernen ermöglichen. Für die SPD ist daher ein weiterer Novellierungs-</a:t>
            </a:r>
            <a:r>
              <a:rPr lang="de-DE" sz="2000" dirty="0" err="1" smtClean="0"/>
              <a:t>korb</a:t>
            </a:r>
            <a:r>
              <a:rPr lang="de-DE" sz="2000" dirty="0" smtClean="0"/>
              <a:t> für die Belange von Bildung, Wissenschaft und Forschung unverzichtbar.“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en-US" sz="2400" dirty="0" smtClean="0"/>
              <a:t>Es </a:t>
            </a:r>
            <a:r>
              <a:rPr lang="en-US" sz="2400" dirty="0" err="1" smtClean="0"/>
              <a:t>bewegt</a:t>
            </a:r>
            <a:r>
              <a:rPr lang="en-US" sz="2400" dirty="0" smtClean="0"/>
              <a:t> </a:t>
            </a:r>
            <a:r>
              <a:rPr lang="en-US" sz="2400" dirty="0" err="1" smtClean="0"/>
              <a:t>sich</a:t>
            </a:r>
            <a:r>
              <a:rPr lang="en-US" sz="2400" dirty="0" smtClean="0"/>
              <a:t> </a:t>
            </a:r>
            <a:r>
              <a:rPr lang="en-US" sz="2400" dirty="0" err="1" smtClean="0"/>
              <a:t>etwas</a:t>
            </a:r>
            <a:r>
              <a:rPr lang="en-US" sz="2400" dirty="0" smtClean="0"/>
              <a:t> – </a:t>
            </a:r>
            <a:r>
              <a:rPr lang="en-US" sz="2400" dirty="0" err="1" smtClean="0"/>
              <a:t>auch</a:t>
            </a:r>
            <a:r>
              <a:rPr lang="en-US" sz="2400" dirty="0" smtClean="0"/>
              <a:t> in </a:t>
            </a:r>
            <a:r>
              <a:rPr lang="en-US" sz="2400" dirty="0" err="1" smtClean="0"/>
              <a:t>der</a:t>
            </a:r>
            <a:r>
              <a:rPr lang="en-US" sz="2400" dirty="0" smtClean="0"/>
              <a:t> </a:t>
            </a:r>
            <a:r>
              <a:rPr lang="en-US" sz="2400" dirty="0" err="1" smtClean="0"/>
              <a:t>Politik</a:t>
            </a:r>
            <a:endParaRPr lang="en-US" sz="2400" dirty="0"/>
          </a:p>
        </p:txBody>
      </p:sp>
      <p:sp>
        <p:nvSpPr>
          <p:cNvPr id="6" name="Textfeld 5"/>
          <p:cNvSpPr txBox="1"/>
          <p:nvPr/>
        </p:nvSpPr>
        <p:spPr>
          <a:xfrm>
            <a:off x="1043608" y="1628800"/>
            <a:ext cx="6408712" cy="400110"/>
          </a:xfrm>
          <a:prstGeom prst="rect">
            <a:avLst/>
          </a:prstGeom>
          <a:noFill/>
        </p:spPr>
        <p:txBody>
          <a:bodyPr wrap="square" rtlCol="0">
            <a:spAutoFit/>
          </a:bodyPr>
          <a:lstStyle/>
          <a:p>
            <a:pPr algn="ctr"/>
            <a:r>
              <a:rPr lang="de-DE" sz="2000" dirty="0" smtClean="0"/>
              <a:t>aus den zu Protokoll gegebenen Reden</a:t>
            </a:r>
            <a:endParaRPr lang="en-US" sz="2000" dirty="0"/>
          </a:p>
        </p:txBody>
      </p:sp>
      <p:sp>
        <p:nvSpPr>
          <p:cNvPr id="12" name="Textfeld 11"/>
          <p:cNvSpPr txBox="1"/>
          <p:nvPr/>
        </p:nvSpPr>
        <p:spPr>
          <a:xfrm>
            <a:off x="1043608" y="836712"/>
            <a:ext cx="6408712" cy="707886"/>
          </a:xfrm>
          <a:prstGeom prst="rect">
            <a:avLst/>
          </a:prstGeom>
          <a:noFill/>
        </p:spPr>
        <p:txBody>
          <a:bodyPr wrap="square" rtlCol="0">
            <a:spAutoFit/>
          </a:bodyPr>
          <a:lstStyle/>
          <a:p>
            <a:pPr algn="ctr"/>
            <a:r>
              <a:rPr lang="de-DE" sz="2000" dirty="0" smtClean="0"/>
              <a:t>Entfristung von § 52a UrhG am 6.11.2014 im Deutschen Bundestag</a:t>
            </a:r>
            <a:endParaRPr lang="en-US" sz="2000" dirty="0"/>
          </a:p>
        </p:txBody>
      </p:sp>
      <p:sp>
        <p:nvSpPr>
          <p:cNvPr id="7" name="Textfeld 6"/>
          <p:cNvSpPr txBox="1"/>
          <p:nvPr/>
        </p:nvSpPr>
        <p:spPr>
          <a:xfrm>
            <a:off x="323528" y="2204864"/>
            <a:ext cx="8640960" cy="3477875"/>
          </a:xfrm>
          <a:prstGeom prst="rect">
            <a:avLst/>
          </a:prstGeom>
          <a:noFill/>
        </p:spPr>
        <p:txBody>
          <a:bodyPr wrap="square" rtlCol="0">
            <a:spAutoFit/>
          </a:bodyPr>
          <a:lstStyle/>
          <a:p>
            <a:r>
              <a:rPr lang="de-DE" sz="2000" b="1" dirty="0" smtClean="0"/>
              <a:t>Dr. Petra Sitte (DIE LINKE)</a:t>
            </a:r>
          </a:p>
          <a:p>
            <a:r>
              <a:rPr lang="de-DE" sz="2000" dirty="0" smtClean="0"/>
              <a:t>Kritik an „kleinen </a:t>
            </a:r>
            <a:r>
              <a:rPr lang="de-DE" sz="2000" dirty="0" err="1" smtClean="0"/>
              <a:t>Teilen“etc</a:t>
            </a:r>
            <a:r>
              <a:rPr lang="de-DE" sz="2000" dirty="0" smtClean="0"/>
              <a:t>.; an „Veranschaulichung im Unterricht“; an „bestimmt abgegrenzten Kreis von Unterrichtsteilnehmern“ ; Erlaubnis einholen“, „angemessene Vergütung“; Priorität des Lizenzangebots“, …..: </a:t>
            </a:r>
          </a:p>
          <a:p>
            <a:r>
              <a:rPr lang="de-DE" sz="2000" dirty="0" smtClean="0"/>
              <a:t>„ Der § 52 a ist in der Praxis deshalb keine Einschränkung des Urheberrechtsschutzes zugunsten von Bildung und Wissenschaft, sondern eher ein Schrankennutzungsverhinderungsparagraf.“</a:t>
            </a:r>
          </a:p>
          <a:p>
            <a:r>
              <a:rPr lang="de-DE" sz="2000" dirty="0" smtClean="0"/>
              <a:t>„ Es wird Zeit, </a:t>
            </a:r>
            <a:r>
              <a:rPr lang="de-DE" sz="2000" dirty="0" err="1" smtClean="0"/>
              <a:t>dass</a:t>
            </a:r>
            <a:r>
              <a:rPr lang="de-DE" sz="2000" dirty="0" smtClean="0"/>
              <a:t> sich die Anwältinnen und Anwälte für einen freieren Umgang mit Wissen in den Koalitionsfraktionen durchsetzen und wir hier im Bundestag endlich über fortschrittliche Regelungen auf der Grundlage  eines Regierungsentwurfes diskutieren können.“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en-US" sz="2400" dirty="0" smtClean="0"/>
              <a:t>Es </a:t>
            </a:r>
            <a:r>
              <a:rPr lang="en-US" sz="2400" dirty="0" err="1" smtClean="0"/>
              <a:t>bewegt</a:t>
            </a:r>
            <a:r>
              <a:rPr lang="en-US" sz="2400" dirty="0" smtClean="0"/>
              <a:t> </a:t>
            </a:r>
            <a:r>
              <a:rPr lang="en-US" sz="2400" dirty="0" err="1" smtClean="0"/>
              <a:t>sich</a:t>
            </a:r>
            <a:r>
              <a:rPr lang="en-US" sz="2400" dirty="0" smtClean="0"/>
              <a:t> </a:t>
            </a:r>
            <a:r>
              <a:rPr lang="en-US" sz="2400" dirty="0" err="1" smtClean="0"/>
              <a:t>etwas</a:t>
            </a:r>
            <a:r>
              <a:rPr lang="en-US" sz="2400" dirty="0" smtClean="0"/>
              <a:t> – </a:t>
            </a:r>
            <a:r>
              <a:rPr lang="en-US" sz="2400" dirty="0" err="1" smtClean="0"/>
              <a:t>auch</a:t>
            </a:r>
            <a:r>
              <a:rPr lang="en-US" sz="2400" dirty="0" smtClean="0"/>
              <a:t> in </a:t>
            </a:r>
            <a:r>
              <a:rPr lang="en-US" sz="2400" dirty="0" err="1" smtClean="0"/>
              <a:t>der</a:t>
            </a:r>
            <a:r>
              <a:rPr lang="en-US" sz="2400" dirty="0" smtClean="0"/>
              <a:t> </a:t>
            </a:r>
            <a:r>
              <a:rPr lang="en-US" sz="2400" dirty="0" err="1" smtClean="0"/>
              <a:t>Politik</a:t>
            </a:r>
            <a:endParaRPr lang="en-US" sz="2400" dirty="0"/>
          </a:p>
        </p:txBody>
      </p:sp>
      <p:sp>
        <p:nvSpPr>
          <p:cNvPr id="6" name="Textfeld 5"/>
          <p:cNvSpPr txBox="1"/>
          <p:nvPr/>
        </p:nvSpPr>
        <p:spPr>
          <a:xfrm>
            <a:off x="1043608" y="1628800"/>
            <a:ext cx="6408712" cy="400110"/>
          </a:xfrm>
          <a:prstGeom prst="rect">
            <a:avLst/>
          </a:prstGeom>
          <a:noFill/>
        </p:spPr>
        <p:txBody>
          <a:bodyPr wrap="square" rtlCol="0">
            <a:spAutoFit/>
          </a:bodyPr>
          <a:lstStyle/>
          <a:p>
            <a:pPr algn="ctr"/>
            <a:r>
              <a:rPr lang="de-DE" sz="2000" dirty="0" smtClean="0"/>
              <a:t>aus den zu Protokoll gegebenen Reden</a:t>
            </a:r>
            <a:endParaRPr lang="en-US" sz="2000" dirty="0"/>
          </a:p>
        </p:txBody>
      </p:sp>
      <p:sp>
        <p:nvSpPr>
          <p:cNvPr id="12" name="Textfeld 11"/>
          <p:cNvSpPr txBox="1"/>
          <p:nvPr/>
        </p:nvSpPr>
        <p:spPr>
          <a:xfrm>
            <a:off x="1043608" y="836712"/>
            <a:ext cx="6408712" cy="707886"/>
          </a:xfrm>
          <a:prstGeom prst="rect">
            <a:avLst/>
          </a:prstGeom>
          <a:noFill/>
        </p:spPr>
        <p:txBody>
          <a:bodyPr wrap="square" rtlCol="0">
            <a:spAutoFit/>
          </a:bodyPr>
          <a:lstStyle/>
          <a:p>
            <a:pPr algn="ctr"/>
            <a:r>
              <a:rPr lang="de-DE" sz="2000" dirty="0" smtClean="0"/>
              <a:t>Entfristung von § 52a UrhG am 6.11.2014 im Deutschen Bundestag</a:t>
            </a:r>
            <a:endParaRPr lang="en-US" sz="2000" dirty="0"/>
          </a:p>
        </p:txBody>
      </p:sp>
      <p:sp>
        <p:nvSpPr>
          <p:cNvPr id="7" name="Textfeld 6"/>
          <p:cNvSpPr txBox="1"/>
          <p:nvPr/>
        </p:nvSpPr>
        <p:spPr>
          <a:xfrm>
            <a:off x="323528" y="2204864"/>
            <a:ext cx="8640960" cy="2246769"/>
          </a:xfrm>
          <a:prstGeom prst="rect">
            <a:avLst/>
          </a:prstGeom>
          <a:noFill/>
        </p:spPr>
        <p:txBody>
          <a:bodyPr wrap="square" rtlCol="0">
            <a:spAutoFit/>
          </a:bodyPr>
          <a:lstStyle/>
          <a:p>
            <a:r>
              <a:rPr lang="de-DE" sz="2000" b="1" dirty="0" smtClean="0"/>
              <a:t>Renate Künast(BÜNDNIS 90/DIE GRÜNEN)</a:t>
            </a:r>
          </a:p>
          <a:p>
            <a:r>
              <a:rPr lang="de-DE" sz="2000" dirty="0" smtClean="0"/>
              <a:t>„ Um diese Widersprüche und auslegungsfähigen Ungenauigkeiten zu beheben, hätte es nur einer kleinen Neuformulierung bedurft, wie „zur Veranschaulichung für alle Zwecke des Unterrichts“ statt der derzeitigen „zur Veranschaulichung im Unterricht“. Denn für die Lehre ist es immens wichtig, </a:t>
            </a:r>
            <a:r>
              <a:rPr lang="de-DE" sz="2000" dirty="0" err="1" smtClean="0"/>
              <a:t>dass</a:t>
            </a:r>
            <a:r>
              <a:rPr lang="de-DE" sz="2000" dirty="0" smtClean="0"/>
              <a:t> digitale Inhalte auch unterrichtsbegleitend und zum Selbststudium vorgehalten werden können.“</a:t>
            </a:r>
          </a:p>
          <a:p>
            <a:endParaRPr lang="de-DE" sz="2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611560" y="260648"/>
            <a:ext cx="7704856" cy="461665"/>
          </a:xfrm>
          <a:prstGeom prst="rect">
            <a:avLst/>
          </a:prstGeom>
          <a:solidFill>
            <a:schemeClr val="tx2">
              <a:lumMod val="20000"/>
              <a:lumOff val="80000"/>
            </a:schemeClr>
          </a:solidFill>
        </p:spPr>
        <p:txBody>
          <a:bodyPr wrap="square" rtlCol="0">
            <a:spAutoFit/>
          </a:bodyPr>
          <a:lstStyle/>
          <a:p>
            <a:pPr algn="ctr"/>
            <a:r>
              <a:rPr lang="en-US" sz="2400" dirty="0" smtClean="0"/>
              <a:t>Es </a:t>
            </a:r>
            <a:r>
              <a:rPr lang="en-US" sz="2400" dirty="0" err="1" smtClean="0"/>
              <a:t>bewegt</a:t>
            </a:r>
            <a:r>
              <a:rPr lang="en-US" sz="2400" dirty="0" smtClean="0"/>
              <a:t> </a:t>
            </a:r>
            <a:r>
              <a:rPr lang="en-US" sz="2400" dirty="0" err="1" smtClean="0"/>
              <a:t>sich</a:t>
            </a:r>
            <a:r>
              <a:rPr lang="en-US" sz="2400" dirty="0" smtClean="0"/>
              <a:t> </a:t>
            </a:r>
            <a:r>
              <a:rPr lang="en-US" sz="2400" dirty="0" err="1" smtClean="0"/>
              <a:t>etwas</a:t>
            </a:r>
            <a:r>
              <a:rPr lang="en-US" sz="2400" dirty="0" smtClean="0"/>
              <a:t> – </a:t>
            </a:r>
            <a:r>
              <a:rPr lang="en-US" sz="2400" dirty="0" err="1" smtClean="0"/>
              <a:t>auch</a:t>
            </a:r>
            <a:r>
              <a:rPr lang="en-US" sz="2400" dirty="0" smtClean="0"/>
              <a:t> </a:t>
            </a:r>
            <a:r>
              <a:rPr lang="en-US" sz="2400" dirty="0" err="1" smtClean="0"/>
              <a:t>durch</a:t>
            </a:r>
            <a:r>
              <a:rPr lang="en-US" sz="2400" dirty="0" smtClean="0"/>
              <a:t> den </a:t>
            </a:r>
            <a:r>
              <a:rPr lang="en-US" sz="2400" dirty="0" err="1" smtClean="0"/>
              <a:t>BGH</a:t>
            </a:r>
            <a:r>
              <a:rPr lang="en-US" sz="2400" dirty="0" smtClean="0"/>
              <a:t> und </a:t>
            </a:r>
            <a:r>
              <a:rPr lang="en-US" sz="2400" dirty="0" err="1" smtClean="0"/>
              <a:t>EuGH</a:t>
            </a:r>
            <a:endParaRPr lang="en-US" sz="2400" dirty="0"/>
          </a:p>
        </p:txBody>
      </p:sp>
      <p:sp>
        <p:nvSpPr>
          <p:cNvPr id="6" name="Textfeld 5"/>
          <p:cNvSpPr txBox="1"/>
          <p:nvPr/>
        </p:nvSpPr>
        <p:spPr>
          <a:xfrm>
            <a:off x="1043608" y="1629148"/>
            <a:ext cx="6408712" cy="830997"/>
          </a:xfrm>
          <a:prstGeom prst="rect">
            <a:avLst/>
          </a:prstGeom>
          <a:noFill/>
        </p:spPr>
        <p:txBody>
          <a:bodyPr wrap="square" rtlCol="0">
            <a:spAutoFit/>
          </a:bodyPr>
          <a:lstStyle/>
          <a:p>
            <a:pPr algn="ctr"/>
            <a:r>
              <a:rPr lang="de-DE" sz="2400" dirty="0" smtClean="0"/>
              <a:t>Landgericht, </a:t>
            </a:r>
            <a:r>
              <a:rPr lang="de-DE" sz="2400" dirty="0" err="1" smtClean="0"/>
              <a:t>OLG</a:t>
            </a:r>
            <a:r>
              <a:rPr lang="de-DE" sz="2400" dirty="0" smtClean="0"/>
              <a:t>: kein Speichern und Ausdrucken nach § 52a</a:t>
            </a:r>
            <a:endParaRPr lang="en-US" sz="2400" dirty="0"/>
          </a:p>
        </p:txBody>
      </p:sp>
      <p:grpSp>
        <p:nvGrpSpPr>
          <p:cNvPr id="11" name="Gruppieren 10"/>
          <p:cNvGrpSpPr/>
          <p:nvPr/>
        </p:nvGrpSpPr>
        <p:grpSpPr>
          <a:xfrm>
            <a:off x="1043608" y="2502884"/>
            <a:ext cx="6408712" cy="1335053"/>
            <a:chOff x="1043608" y="2780928"/>
            <a:chExt cx="6408712" cy="1335053"/>
          </a:xfrm>
        </p:grpSpPr>
        <p:sp>
          <p:nvSpPr>
            <p:cNvPr id="7" name="Textfeld 6"/>
            <p:cNvSpPr txBox="1"/>
            <p:nvPr/>
          </p:nvSpPr>
          <p:spPr>
            <a:xfrm>
              <a:off x="1043608" y="3284984"/>
              <a:ext cx="6408712" cy="830997"/>
            </a:xfrm>
            <a:prstGeom prst="rect">
              <a:avLst/>
            </a:prstGeom>
            <a:noFill/>
          </p:spPr>
          <p:txBody>
            <a:bodyPr wrap="square" rtlCol="0">
              <a:spAutoFit/>
            </a:bodyPr>
            <a:lstStyle/>
            <a:p>
              <a:pPr algn="ctr"/>
              <a:r>
                <a:rPr lang="de-DE" sz="2400" dirty="0" smtClean="0"/>
                <a:t>BGH: Speichern und Ausdrucken kleiner Teile nach § 52a erlaubt – nach 52b auch ganze Texte</a:t>
              </a:r>
              <a:endParaRPr lang="en-US" sz="2400" dirty="0"/>
            </a:p>
          </p:txBody>
        </p:sp>
        <p:sp>
          <p:nvSpPr>
            <p:cNvPr id="9" name="Pfeil nach unten 8"/>
            <p:cNvSpPr/>
            <p:nvPr/>
          </p:nvSpPr>
          <p:spPr>
            <a:xfrm>
              <a:off x="3995936" y="2780928"/>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feld 7"/>
          <p:cNvSpPr txBox="1"/>
          <p:nvPr/>
        </p:nvSpPr>
        <p:spPr>
          <a:xfrm>
            <a:off x="971600" y="4427471"/>
            <a:ext cx="6408712" cy="1200329"/>
          </a:xfrm>
          <a:prstGeom prst="rect">
            <a:avLst/>
          </a:prstGeom>
          <a:noFill/>
        </p:spPr>
        <p:txBody>
          <a:bodyPr wrap="square" rtlCol="0">
            <a:spAutoFit/>
          </a:bodyPr>
          <a:lstStyle/>
          <a:p>
            <a:pPr algn="ctr"/>
            <a:r>
              <a:rPr lang="de-DE" sz="2400" b="1" dirty="0" smtClean="0"/>
              <a:t>Drucken und Speichern für den persönlichen Gebrauch (für Forschung oder Lehre) sollte generell erlaubt sein</a:t>
            </a:r>
            <a:endParaRPr lang="en-US" sz="2400" b="1" dirty="0"/>
          </a:p>
        </p:txBody>
      </p:sp>
      <p:grpSp>
        <p:nvGrpSpPr>
          <p:cNvPr id="14" name="Gruppieren 13"/>
          <p:cNvGrpSpPr/>
          <p:nvPr/>
        </p:nvGrpSpPr>
        <p:grpSpPr>
          <a:xfrm>
            <a:off x="3995936" y="3880676"/>
            <a:ext cx="4536504" cy="504056"/>
            <a:chOff x="3995936" y="4182179"/>
            <a:chExt cx="4536504" cy="504056"/>
          </a:xfrm>
        </p:grpSpPr>
        <p:sp>
          <p:nvSpPr>
            <p:cNvPr id="10" name="Pfeil nach unten 9"/>
            <p:cNvSpPr/>
            <p:nvPr/>
          </p:nvSpPr>
          <p:spPr>
            <a:xfrm>
              <a:off x="3995936" y="4182179"/>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feld 12"/>
            <p:cNvSpPr txBox="1"/>
            <p:nvPr/>
          </p:nvSpPr>
          <p:spPr>
            <a:xfrm>
              <a:off x="4572000" y="4253026"/>
              <a:ext cx="3960440" cy="400110"/>
            </a:xfrm>
            <a:prstGeom prst="rect">
              <a:avLst/>
            </a:prstGeom>
            <a:noFill/>
          </p:spPr>
          <p:txBody>
            <a:bodyPr wrap="square" rtlCol="0">
              <a:spAutoFit/>
            </a:bodyPr>
            <a:lstStyle/>
            <a:p>
              <a:r>
                <a:rPr lang="en-US" sz="2000" dirty="0" err="1" smtClean="0"/>
                <a:t>Der</a:t>
              </a:r>
              <a:r>
                <a:rPr lang="en-US" sz="2000" dirty="0" smtClean="0"/>
                <a:t> Sinn von § 52a </a:t>
              </a:r>
              <a:r>
                <a:rPr lang="en-US" sz="2000" dirty="0" err="1" smtClean="0"/>
                <a:t>sollte</a:t>
              </a:r>
              <a:r>
                <a:rPr lang="en-US" sz="2000" dirty="0" smtClean="0"/>
                <a:t> </a:t>
              </a:r>
              <a:r>
                <a:rPr lang="en-US" sz="2000" dirty="0" err="1" smtClean="0"/>
                <a:t>sein</a:t>
              </a:r>
              <a:r>
                <a:rPr lang="en-US" sz="2000" dirty="0" smtClean="0"/>
                <a:t>:</a:t>
              </a:r>
              <a:endParaRPr lang="en-US" sz="2000" dirty="0"/>
            </a:p>
          </p:txBody>
        </p:sp>
      </p:grpSp>
      <p:sp>
        <p:nvSpPr>
          <p:cNvPr id="12" name="Textfeld 11"/>
          <p:cNvSpPr txBox="1"/>
          <p:nvPr/>
        </p:nvSpPr>
        <p:spPr>
          <a:xfrm>
            <a:off x="971600" y="5517232"/>
            <a:ext cx="6408712" cy="830997"/>
          </a:xfrm>
          <a:prstGeom prst="rect">
            <a:avLst/>
          </a:prstGeom>
          <a:noFill/>
        </p:spPr>
        <p:txBody>
          <a:bodyPr wrap="square" rtlCol="0">
            <a:spAutoFit/>
          </a:bodyPr>
          <a:lstStyle/>
          <a:p>
            <a:pPr algn="ctr"/>
            <a:r>
              <a:rPr lang="de-DE" sz="2400" dirty="0" err="1" smtClean="0"/>
              <a:t>EuGH</a:t>
            </a:r>
            <a:r>
              <a:rPr lang="de-DE" sz="2400" dirty="0" smtClean="0"/>
              <a:t> (zu 52b) erlaubt nationalen Gesetzgebern, entsprechende Regelungen im UrhG festzulegen.</a:t>
            </a:r>
            <a:endParaRPr lang="en-US" sz="2400" dirty="0"/>
          </a:p>
        </p:txBody>
      </p:sp>
      <p:sp>
        <p:nvSpPr>
          <p:cNvPr id="16" name="Textfeld 15"/>
          <p:cNvSpPr txBox="1"/>
          <p:nvPr/>
        </p:nvSpPr>
        <p:spPr>
          <a:xfrm>
            <a:off x="1043608" y="1124744"/>
            <a:ext cx="6408712" cy="461665"/>
          </a:xfrm>
          <a:prstGeom prst="rect">
            <a:avLst/>
          </a:prstGeom>
          <a:noFill/>
        </p:spPr>
        <p:txBody>
          <a:bodyPr wrap="square" rtlCol="0">
            <a:spAutoFit/>
          </a:bodyPr>
          <a:lstStyle/>
          <a:p>
            <a:pPr algn="ctr"/>
            <a:r>
              <a:rPr lang="de-DE" sz="2400" dirty="0" smtClean="0"/>
              <a:t>„für die Interpretation von § 52a UrhG</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P spid="16" grpId="0"/>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3000</Words>
  <Application>Microsoft Office PowerPoint</Application>
  <PresentationFormat>Bildschirmpräsentation (4:3)</PresentationFormat>
  <Paragraphs>297</Paragraphs>
  <Slides>35</Slides>
  <Notes>35</Notes>
  <HiddenSlides>0</HiddenSlides>
  <MMClips>0</MMClips>
  <ScaleCrop>false</ScaleCrop>
  <HeadingPairs>
    <vt:vector size="4" baseType="variant">
      <vt:variant>
        <vt:lpstr>Design</vt:lpstr>
      </vt:variant>
      <vt:variant>
        <vt:i4>1</vt:i4>
      </vt:variant>
      <vt:variant>
        <vt:lpstr>Folientitel</vt:lpstr>
      </vt:variant>
      <vt:variant>
        <vt:i4>35</vt:i4>
      </vt:variant>
    </vt:vector>
  </HeadingPairs>
  <TitlesOfParts>
    <vt:vector size="36" baseType="lpstr">
      <vt:lpstr>Larissa-Design</vt:lpstr>
      <vt:lpstr>  Rainer Kuhlen Sprecher des Aktionsbündnisses Urheberrecht für Bildung und Wissenschaft  www.kuhlen.name  </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lpstr>Folie 23</vt:lpstr>
      <vt:lpstr>Folie 24</vt:lpstr>
      <vt:lpstr>Folie 25</vt:lpstr>
      <vt:lpstr>Folie 26</vt:lpstr>
      <vt:lpstr>Folie 27</vt:lpstr>
      <vt:lpstr>Folie 28</vt:lpstr>
      <vt:lpstr>Folie 29</vt:lpstr>
      <vt:lpstr>Folie 30</vt:lpstr>
      <vt:lpstr>Folie 31</vt:lpstr>
      <vt:lpstr>Folie 32</vt:lpstr>
      <vt:lpstr>Folie 33</vt:lpstr>
      <vt:lpstr>Folie 34</vt:lpstr>
      <vt:lpstr>Folie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Rainer Kuhlen Department of Computer and Information Science University of Konstanz, Germany</dc:title>
  <dc:creator>rk</dc:creator>
  <cp:lastModifiedBy>rk</cp:lastModifiedBy>
  <cp:revision>124</cp:revision>
  <dcterms:created xsi:type="dcterms:W3CDTF">2012-09-07T12:58:59Z</dcterms:created>
  <dcterms:modified xsi:type="dcterms:W3CDTF">2014-11-18T16:13:01Z</dcterms:modified>
</cp:coreProperties>
</file>